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8" r:id="rId2"/>
    <p:sldId id="381" r:id="rId3"/>
    <p:sldId id="395" r:id="rId4"/>
    <p:sldId id="382" r:id="rId5"/>
    <p:sldId id="396" r:id="rId6"/>
    <p:sldId id="402" r:id="rId7"/>
    <p:sldId id="397" r:id="rId8"/>
    <p:sldId id="398" r:id="rId9"/>
    <p:sldId id="520" r:id="rId10"/>
    <p:sldId id="400" r:id="rId11"/>
    <p:sldId id="427" r:id="rId12"/>
    <p:sldId id="410" r:id="rId13"/>
    <p:sldId id="430" r:id="rId14"/>
    <p:sldId id="431" r:id="rId15"/>
    <p:sldId id="426" r:id="rId16"/>
    <p:sldId id="421" r:id="rId17"/>
    <p:sldId id="432" r:id="rId18"/>
    <p:sldId id="433" r:id="rId19"/>
    <p:sldId id="425" r:id="rId20"/>
    <p:sldId id="422" r:id="rId21"/>
    <p:sldId id="428" r:id="rId22"/>
    <p:sldId id="429" r:id="rId23"/>
    <p:sldId id="434" r:id="rId24"/>
    <p:sldId id="435" r:id="rId25"/>
    <p:sldId id="423" r:id="rId26"/>
    <p:sldId id="424" r:id="rId27"/>
    <p:sldId id="437" r:id="rId28"/>
    <p:sldId id="438" r:id="rId29"/>
  </p:sldIdLst>
  <p:sldSz cx="9144000" cy="6858000" type="screen4x3"/>
  <p:notesSz cx="7102475" cy="102314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66CC"/>
    <a:srgbClr val="0066FF"/>
    <a:srgbClr val="0000CC"/>
    <a:srgbClr val="FF0066"/>
    <a:srgbClr val="FF7C80"/>
    <a:srgbClr val="FF6600"/>
    <a:srgbClr val="FF330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0338" autoAdjust="0"/>
  </p:normalViewPr>
  <p:slideViewPr>
    <p:cSldViewPr snapToGrid="0">
      <p:cViewPr varScale="1">
        <p:scale>
          <a:sx n="69" d="100"/>
          <a:sy n="69" d="100"/>
        </p:scale>
        <p:origin x="179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237199D-838B-4D97-B69D-A715187B7A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FE563A-967B-41F7-8C83-114FF35D8B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7F74824-3438-47E9-B190-CD70C590F4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77B923C-A7F8-4EFD-943C-3BE8556EE2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D89B254D-5DFA-4ED6-99E3-919D13592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6AA3351-C905-4995-BF6B-6496410C9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A86F7F9-0069-4B40-9EF0-6B97F3795D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81F209B-5516-40F0-9CF4-D46403B15B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9B733D4-6777-44C0-A176-71918E9ECB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8C4094A6-19F0-4A84-8303-3347FD3575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018D1E24-A025-47FA-9336-94180141B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E604D84-2D39-4BC0-ADAE-244CAE9D5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6E999EB-AF71-41BA-AED6-D96280CCD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631208-405B-475B-9E85-C708B32E66F0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91D26C6-A4A4-4DCA-B12F-EB62E3DD4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89E31CE-9703-4102-9C86-D34F979FA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50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09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48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20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80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4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78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361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90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CFF22-7FBB-4D11-8DA6-3B87730F2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A689D0-CE7A-4A52-940A-FD47367DAFB3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83A1832-55DE-44CC-A0F3-667EEA731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2AE0905-00CF-479B-AAE7-694E4097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27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914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24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30000"/>
              </a:lnSpc>
              <a:buClr>
                <a:srgbClr val="0000FF"/>
              </a:buClr>
              <a:buFont typeface="Arial" panose="020B0604020202020204" pitchFamily="34" charset="0"/>
              <a:buNone/>
              <a:defRPr/>
            </a:pPr>
            <a:endParaRPr lang="en-US" altLang="zh-CN" sz="1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454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30000"/>
              </a:lnSpc>
              <a:buClr>
                <a:srgbClr val="0000FF"/>
              </a:buClr>
              <a:buFontTx/>
              <a:buNone/>
              <a:defRPr/>
            </a:pPr>
            <a:r>
              <a:rPr lang="zh-CN" altLang="en-US" sz="1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2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162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440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78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Clr>
                <a:srgbClr val="0000FF"/>
              </a:buClr>
              <a:buFont typeface="Arial" panose="020B0604020202020204" pitchFamily="34" charset="0"/>
              <a:buNone/>
              <a:defRPr/>
            </a:pPr>
            <a:endParaRPr lang="en-US" altLang="zh-CN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201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07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DE328D8-766C-43DD-8881-6977A0E2F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1C4C4-3CA9-49AD-BF3E-3BC70A95EB02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C6F10D9-5E08-4A96-8590-A743826EF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8E38CA-6091-494D-B7F1-DB07DEF38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87CEF06-CF21-4DC9-894E-EAF641685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B3390B-DEAB-4078-A2B1-13A440426BE3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D2D0078-BFD3-46F3-9FCD-7F5F3451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A446772-DEF1-477F-B637-1D9994235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F83E353-C9FC-476A-A933-70B63E4C0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E888AB-D9BD-4E0C-B1CB-13A22366B29E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29FFD4E-2A38-4630-B467-1D31924ED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C31FE60-A078-42A4-9957-20864BDC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04D84-2D39-4BC0-ADAE-244CAE9D5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41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52735BA-5345-4FC5-AF94-849E8ECE3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8190E1-C2D5-4659-8280-8790590C2AA9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4EF9178-0D96-4AB3-BDAB-057C4106C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B8D895D-0747-434C-B4D3-927CC9DEC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1999519-235F-409B-AAD4-FF828F07C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D8FED4-3F26-49C0-8573-D5AFB560FABD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C1E2706-F7B4-4A25-8947-3B4E4A9A1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2FD11C8-1109-44DD-A96C-DF531DEB5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6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93E6E32-C04B-44EC-976D-23FE75EE7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12FB-D7B0-4E9E-A5A0-8E8A97417BCD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C5B71B8-CDD9-48AF-AC3E-3980B3BBF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4D99-8D2F-4BAB-AB11-61DFB3EE7F4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4709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1050947-BCD8-4EF8-A400-C6B0A6974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D7B12-1DC4-4EDA-8B50-16836C944557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5490973-E901-4718-8F51-0B33E2671F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CBA5E-68D5-4879-9C61-8EE8D1A094E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367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8FBACE7-F744-49F9-999E-A944E374C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DF0-DE4E-4CA8-911C-F397776A58CB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4D66BE-3E1F-44C4-A8AC-CAB271D10B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ED40E-B0D2-486F-8BA7-99C6703635E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84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E87F89-1D34-484E-BF00-A773DC295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92F66-2D8A-4FF3-902B-578D8CB375BC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7BCAB01-137E-45A8-A5A4-9E47536C1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A988-44FA-4BCA-AF9A-9984B07D3C4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883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67C336-76F6-43D0-ADFC-E9330C510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1F7C-C2A4-4F74-8A60-3F415CC942FF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1F4D5C5-68AD-4E84-B6B8-C91A2B01F9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4DE1C-EB5A-4255-8889-C8B1F543DDB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750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E9AF4BF-A54D-49B2-85D2-111844E0B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A0295-2315-4F3A-B147-B8AE044D25C8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726372-DD7A-4930-9C1D-2F14F514AC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A243-D426-452C-9995-1A4322D71A0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196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7E42073-F457-41E6-9F09-7AA247EBA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D1E7-893B-47E1-BC11-BAAC7D74CA6A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C51B3FC-6B99-43E0-829B-7D3E94A778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BE562-47F8-425E-8D34-F5F32D6CE1E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51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E71B9B3-65C0-4D1F-8482-14267B12F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A056-A686-4557-B715-F310CEB91EE7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AEC1BCF-EE2C-4A59-B5C0-769B626000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1A501-5011-4A17-BF85-3C4D09C83B6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394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B6B319F-9795-4C79-A5C9-2F8EED391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821F-E33D-4243-BA9B-F74D0E397025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5350BCE-64EF-4C52-943E-47A55F2EC3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3505-388A-43BC-99EC-162B0FC5717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231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92F80C-D291-41B8-8746-58C4BC29A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B66B6-B380-4E34-89C6-752FDBF5BCE1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0D345C7-1FB1-4E96-A3BE-19DD3B2AE1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60386-FB66-4F83-B438-B06C10096E1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01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1A6DAF-840B-405C-B3E7-20B1180A4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0995-F114-45B3-9327-094AE8764153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0C2FA5-DB63-44D6-8802-854F213C74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C2A3-59A1-4F71-AE29-BF4F9ED0B49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575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75C9772A-88CF-4206-8565-A92EA4B492C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>
            <a:extLst>
              <a:ext uri="{FF2B5EF4-FFF2-40B4-BE49-F238E27FC236}">
                <a16:creationId xmlns:a16="http://schemas.microsoft.com/office/drawing/2014/main" id="{66F2C539-AADF-487A-86EA-E3FB87B6E5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fld id="{1EED8F63-EF67-4026-86F5-5113A341B8AC}" type="datetime1">
              <a:rPr lang="zh-CN" altLang="en-US"/>
              <a:pPr>
                <a:defRPr/>
              </a:pPr>
              <a:t>2022/11/13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2D69047-77BF-4CF0-9C2B-2AC896214C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0CE395-D034-4449-9BF3-8C41B277A20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DBC745D5-2D98-4653-899F-8B477687A6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7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1">
            <a:extLst>
              <a:ext uri="{FF2B5EF4-FFF2-40B4-BE49-F238E27FC236}">
                <a16:creationId xmlns:a16="http://schemas.microsoft.com/office/drawing/2014/main" id="{73DAE4FC-D98E-4CF4-BF45-2E266C67B7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C87C6F-DA14-4271-B10A-336340439D2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灯片编号占位符 2">
            <a:extLst>
              <a:ext uri="{FF2B5EF4-FFF2-40B4-BE49-F238E27FC236}">
                <a16:creationId xmlns:a16="http://schemas.microsoft.com/office/drawing/2014/main" id="{E185248F-C7B8-49A4-BBE3-FFFA9461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57D7EA-7F3C-40F0-9C57-B95110E5D6ED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100" name="Object 2">
            <a:extLst>
              <a:ext uri="{FF2B5EF4-FFF2-40B4-BE49-F238E27FC236}">
                <a16:creationId xmlns:a16="http://schemas.microsoft.com/office/drawing/2014/main" id="{AED80280-DE9E-4B0E-BBCF-8E066B108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8980952" imgH="6733333" progId="Paint.Picture">
                  <p:embed/>
                </p:oleObj>
              </mc:Choice>
              <mc:Fallback>
                <p:oleObj name="BMP 图象" r:id="rId3" imgW="8980952" imgH="67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3">
            <a:extLst>
              <a:ext uri="{FF2B5EF4-FFF2-40B4-BE49-F238E27FC236}">
                <a16:creationId xmlns:a16="http://schemas.microsoft.com/office/drawing/2014/main" id="{EF59A340-5ADE-4C67-86A3-D675BE48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236663"/>
            <a:ext cx="79502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80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简易计算机系统设计</a:t>
            </a:r>
          </a:p>
          <a:p>
            <a:pPr algn="ctr" eaLnBrk="1" hangingPunct="1">
              <a:spcBef>
                <a:spcPct val="50000"/>
              </a:spcBef>
            </a:pPr>
            <a:endParaRPr lang="zh-CN" altLang="en-US" sz="16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FFFF00"/>
                </a:solidFill>
              </a:rPr>
              <a:t>Simple Computer System</a:t>
            </a:r>
            <a:r>
              <a:rPr lang="zh-CN" altLang="en-US" sz="4000" dirty="0">
                <a:solidFill>
                  <a:srgbClr val="FFFF00"/>
                </a:solidFill>
              </a:rPr>
              <a:t> </a:t>
            </a:r>
            <a:r>
              <a:rPr lang="en-US" altLang="zh-CN" sz="4000" dirty="0">
                <a:solidFill>
                  <a:srgbClr val="FFFF00"/>
                </a:solidFill>
              </a:rPr>
              <a:t>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>
            <a:extLst>
              <a:ext uri="{FF2B5EF4-FFF2-40B4-BE49-F238E27FC236}">
                <a16:creationId xmlns:a16="http://schemas.microsoft.com/office/drawing/2014/main" id="{2F4DF3CA-ADA9-4474-84F0-9DFFD3FCC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DEF3F8-56FF-467F-B26E-16BB1CCF0C6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日期占位符 1">
            <a:extLst>
              <a:ext uri="{FF2B5EF4-FFF2-40B4-BE49-F238E27FC236}">
                <a16:creationId xmlns:a16="http://schemas.microsoft.com/office/drawing/2014/main" id="{183194B6-45BB-4DC4-8E62-4E301B2574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2C7C73-DD1F-4712-93C3-0C155D76506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272EEFEB-6496-42ED-A0A5-497B6BC8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8416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（六）控制信号</a:t>
            </a:r>
          </a:p>
        </p:txBody>
      </p:sp>
      <p:sp>
        <p:nvSpPr>
          <p:cNvPr id="19464" name="矩形 8">
            <a:extLst>
              <a:ext uri="{FF2B5EF4-FFF2-40B4-BE49-F238E27FC236}">
                <a16:creationId xmlns:a16="http://schemas.microsoft.com/office/drawing/2014/main" id="{221F6458-AF43-4AB7-8357-82B11522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4543425"/>
            <a:ext cx="174625" cy="188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328F43-22DE-D8C1-802E-01FE9E8C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116012"/>
            <a:ext cx="8143876" cy="48863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>
            <a:extLst>
              <a:ext uri="{FF2B5EF4-FFF2-40B4-BE49-F238E27FC236}">
                <a16:creationId xmlns:a16="http://schemas.microsoft.com/office/drawing/2014/main" id="{71165982-AC9A-4873-90C5-D06D9BA182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626E53-2EB2-4761-B254-258191842653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灯片编号占位符 2">
            <a:extLst>
              <a:ext uri="{FF2B5EF4-FFF2-40B4-BE49-F238E27FC236}">
                <a16:creationId xmlns:a16="http://schemas.microsoft.com/office/drawing/2014/main" id="{D1E88C62-6F2C-4F9E-99E8-F8D8CF963C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B2C876-184B-47D5-9238-E668AE3F85E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日期占位符 1">
            <a:extLst>
              <a:ext uri="{FF2B5EF4-FFF2-40B4-BE49-F238E27FC236}">
                <a16:creationId xmlns:a16="http://schemas.microsoft.com/office/drawing/2014/main" id="{5F1D065C-B6A0-4B31-B8C9-B13A6A16D949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115DC34-A235-4B8B-9435-74730C8D88F0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E41BA442-44C8-4A6A-A212-7CE2AC48E71F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990FC4B-E0D7-4F09-8128-98BA4678DCBB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4F8ED56D-6F9D-4317-80F5-3CA4CEFB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3DB2F3A8-9B9E-4268-A7B1-1EA04DE8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076325"/>
            <a:ext cx="2436812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、取指令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E50EE9D8-2023-4BDB-B041-C8F8BE73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3875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（七）指令执行过程</a:t>
            </a:r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CE882390-FEA0-49FE-95AF-3452489C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1757363"/>
            <a:ext cx="8239125" cy="38533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取指令的过程：</a:t>
            </a:r>
          </a:p>
          <a:p>
            <a:pPr marL="800100" lvl="1" indent="-34290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指令计数器中的内容（即接下来要执行的指令地址）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经选择器送至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的地址输入端；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DL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和地址的共同作用下，指令在时钟的</a:t>
            </a:r>
            <a:r>
              <a:rPr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上升沿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中读出送至总线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BUS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LD IR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信号的作用下，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BUS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上的指令在时钟的</a:t>
            </a:r>
            <a:r>
              <a:rPr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下降沿</a:t>
            </a:r>
            <a:endParaRPr lang="en-US" altLang="zh-CN" sz="2400" b="0" dirty="0">
              <a:solidFill>
                <a:srgbClr val="FF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载入到指令寄存器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IR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92163" lvl="1" indent="-34290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指令计数器加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变为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0" dirty="0"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>
            <a:extLst>
              <a:ext uri="{FF2B5EF4-FFF2-40B4-BE49-F238E27FC236}">
                <a16:creationId xmlns:a16="http://schemas.microsoft.com/office/drawing/2014/main" id="{87B74979-0DAB-4DB2-B496-109B049535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6D8ACD-9960-4FE4-9EF8-F5C2B552D463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灯片编号占位符 2">
            <a:extLst>
              <a:ext uri="{FF2B5EF4-FFF2-40B4-BE49-F238E27FC236}">
                <a16:creationId xmlns:a16="http://schemas.microsoft.com/office/drawing/2014/main" id="{36979862-1A2B-4441-9CCD-759FC2B838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27EDA2-1F81-47B4-ABAD-A6E50B10F34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1508" name="直接连接符 33">
            <a:extLst>
              <a:ext uri="{FF2B5EF4-FFF2-40B4-BE49-F238E27FC236}">
                <a16:creationId xmlns:a16="http://schemas.microsoft.com/office/drawing/2014/main" id="{8A52330F-7F96-467F-8C01-DEA5D0898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825" y="24193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日期占位符 1">
            <a:extLst>
              <a:ext uri="{FF2B5EF4-FFF2-40B4-BE49-F238E27FC236}">
                <a16:creationId xmlns:a16="http://schemas.microsoft.com/office/drawing/2014/main" id="{AB431A6C-7A50-4860-95BB-36B5406AE45A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B14BA9E-E721-453E-90FC-27097984732D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灯片编号占位符 2">
            <a:extLst>
              <a:ext uri="{FF2B5EF4-FFF2-40B4-BE49-F238E27FC236}">
                <a16:creationId xmlns:a16="http://schemas.microsoft.com/office/drawing/2014/main" id="{1EAD8A6A-8321-4BDE-8B6C-9DEBF56DC1E2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A303FE9-642E-4A12-AFAC-1115EE867CAA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93710DE1-6CD2-48BF-B6DF-92342C3B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2" name="Rectangle 5">
            <a:extLst>
              <a:ext uri="{FF2B5EF4-FFF2-40B4-BE49-F238E27FC236}">
                <a16:creationId xmlns:a16="http://schemas.microsoft.com/office/drawing/2014/main" id="{F362F8A4-2103-42FC-9045-67F7CFB1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1513" name="Picture 7">
            <a:extLst>
              <a:ext uri="{FF2B5EF4-FFF2-40B4-BE49-F238E27FC236}">
                <a16:creationId xmlns:a16="http://schemas.microsoft.com/office/drawing/2014/main" id="{88134806-BDA2-4518-B982-FF930F52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7924AFA-9A13-4D5E-9F38-AAE1D700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670175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5C3A43F-0A14-46C4-88B0-BC5AFA24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75" y="5351463"/>
            <a:ext cx="1179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1516" name="TextBox 9">
            <a:extLst>
              <a:ext uri="{FF2B5EF4-FFF2-40B4-BE49-F238E27FC236}">
                <a16:creationId xmlns:a16="http://schemas.microsoft.com/office/drawing/2014/main" id="{638564AD-33F0-480A-B3D5-B3EA04D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576897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7" name="TextBox 10">
            <a:extLst>
              <a:ext uri="{FF2B5EF4-FFF2-40B4-BE49-F238E27FC236}">
                <a16:creationId xmlns:a16="http://schemas.microsoft.com/office/drawing/2014/main" id="{45F3658D-D49E-4969-9CDE-76F97EAF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0052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8" name="TextBox 11">
            <a:extLst>
              <a:ext uri="{FF2B5EF4-FFF2-40B4-BE49-F238E27FC236}">
                <a16:creationId xmlns:a16="http://schemas.microsoft.com/office/drawing/2014/main" id="{7B9B3843-4A7B-4034-9278-2C84A72C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051175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19" name="TextBox 13">
            <a:extLst>
              <a:ext uri="{FF2B5EF4-FFF2-40B4-BE49-F238E27FC236}">
                <a16:creationId xmlns:a16="http://schemas.microsoft.com/office/drawing/2014/main" id="{7E546B6A-9074-4E3C-9B76-C4690DE5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8527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20" name="TextBox 15">
            <a:extLst>
              <a:ext uri="{FF2B5EF4-FFF2-40B4-BE49-F238E27FC236}">
                <a16:creationId xmlns:a16="http://schemas.microsoft.com/office/drawing/2014/main" id="{98F17A9C-B296-463B-884F-A0B711D0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4192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21" name="TextBox 27">
            <a:extLst>
              <a:ext uri="{FF2B5EF4-FFF2-40B4-BE49-F238E27FC236}">
                <a16:creationId xmlns:a16="http://schemas.microsoft.com/office/drawing/2014/main" id="{A0107247-8E44-4BB3-86AE-1AB68913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2767013"/>
            <a:ext cx="666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00H</a:t>
            </a:r>
            <a:endParaRPr lang="zh-CN" altLang="en-US" sz="1600"/>
          </a:p>
        </p:txBody>
      </p:sp>
      <p:sp>
        <p:nvSpPr>
          <p:cNvPr id="21522" name="TextBox 31">
            <a:extLst>
              <a:ext uri="{FF2B5EF4-FFF2-40B4-BE49-F238E27FC236}">
                <a16:creationId xmlns:a16="http://schemas.microsoft.com/office/drawing/2014/main" id="{5AEE7535-6F00-45F0-A3BA-8669CE2D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725488"/>
            <a:ext cx="28733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21523" name="直接连接符 35">
            <a:extLst>
              <a:ext uri="{FF2B5EF4-FFF2-40B4-BE49-F238E27FC236}">
                <a16:creationId xmlns:a16="http://schemas.microsoft.com/office/drawing/2014/main" id="{013D3754-B3CC-4FBC-923E-950406E263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5850" y="21351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Box 64">
            <a:extLst>
              <a:ext uri="{FF2B5EF4-FFF2-40B4-BE49-F238E27FC236}">
                <a16:creationId xmlns:a16="http://schemas.microsoft.com/office/drawing/2014/main" id="{89246A37-9D0F-425A-BF5C-6E227AB8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212090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21525" name="直接连接符 33">
            <a:extLst>
              <a:ext uri="{FF2B5EF4-FFF2-40B4-BE49-F238E27FC236}">
                <a16:creationId xmlns:a16="http://schemas.microsoft.com/office/drawing/2014/main" id="{6B1F020B-6890-4D53-A2C9-95EFABF25C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5850" y="21399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直接连接符 33">
            <a:extLst>
              <a:ext uri="{FF2B5EF4-FFF2-40B4-BE49-F238E27FC236}">
                <a16:creationId xmlns:a16="http://schemas.microsoft.com/office/drawing/2014/main" id="{89B2A434-8C40-4ED1-A909-49D726BB5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22375" y="24193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直接连接符 35">
            <a:extLst>
              <a:ext uri="{FF2B5EF4-FFF2-40B4-BE49-F238E27FC236}">
                <a16:creationId xmlns:a16="http://schemas.microsoft.com/office/drawing/2014/main" id="{1F2BF653-EFDB-4AC4-9B66-C345235674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22375" y="21415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直接连接符 35">
            <a:extLst>
              <a:ext uri="{FF2B5EF4-FFF2-40B4-BE49-F238E27FC236}">
                <a16:creationId xmlns:a16="http://schemas.microsoft.com/office/drawing/2014/main" id="{91601312-98D5-4C7D-BAB0-5CD56531FB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0050" y="21288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直接连接符 33">
            <a:extLst>
              <a:ext uri="{FF2B5EF4-FFF2-40B4-BE49-F238E27FC236}">
                <a16:creationId xmlns:a16="http://schemas.microsoft.com/office/drawing/2014/main" id="{888C2ED8-5896-45EC-9C60-8FB83D00FC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21336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直接连接符 35">
            <a:extLst>
              <a:ext uri="{FF2B5EF4-FFF2-40B4-BE49-F238E27FC236}">
                <a16:creationId xmlns:a16="http://schemas.microsoft.com/office/drawing/2014/main" id="{A6AE5BB9-2394-42B0-8AFB-369F2E96EB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925" y="21288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直接连接符 33">
            <a:extLst>
              <a:ext uri="{FF2B5EF4-FFF2-40B4-BE49-F238E27FC236}">
                <a16:creationId xmlns:a16="http://schemas.microsoft.com/office/drawing/2014/main" id="{804D1B0F-AF40-42D3-A404-8E1F7DA28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925" y="24130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直接连接符 35">
            <a:extLst>
              <a:ext uri="{FF2B5EF4-FFF2-40B4-BE49-F238E27FC236}">
                <a16:creationId xmlns:a16="http://schemas.microsoft.com/office/drawing/2014/main" id="{3C4430EC-E48B-4546-8EDE-42BFB1D1CC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950" y="2136775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直接连接符 33">
            <a:extLst>
              <a:ext uri="{FF2B5EF4-FFF2-40B4-BE49-F238E27FC236}">
                <a16:creationId xmlns:a16="http://schemas.microsoft.com/office/drawing/2014/main" id="{4CD35BBE-0839-441E-8EF5-A766C1341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1713" y="213518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直接连接符 35">
            <a:extLst>
              <a:ext uri="{FF2B5EF4-FFF2-40B4-BE49-F238E27FC236}">
                <a16:creationId xmlns:a16="http://schemas.microsoft.com/office/drawing/2014/main" id="{575A77CC-4882-4688-8D3F-D571EFF26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6175" y="21351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直接连接符 33">
            <a:extLst>
              <a:ext uri="{FF2B5EF4-FFF2-40B4-BE49-F238E27FC236}">
                <a16:creationId xmlns:a16="http://schemas.microsoft.com/office/drawing/2014/main" id="{35FFB640-9031-4228-9BA6-83493C43FE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4588" y="242093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33">
            <a:extLst>
              <a:ext uri="{FF2B5EF4-FFF2-40B4-BE49-F238E27FC236}">
                <a16:creationId xmlns:a16="http://schemas.microsoft.com/office/drawing/2014/main" id="{0CA51000-4039-46F0-BAFF-429D07DCF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4263" y="213995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Rectangle 7">
            <a:extLst>
              <a:ext uri="{FF2B5EF4-FFF2-40B4-BE49-F238E27FC236}">
                <a16:creationId xmlns:a16="http://schemas.microsoft.com/office/drawing/2014/main" id="{2AFFB789-7FE8-4D36-B069-846032A0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936625"/>
            <a:ext cx="2436812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、取指令</a:t>
            </a:r>
          </a:p>
        </p:txBody>
      </p:sp>
      <p:cxnSp>
        <p:nvCxnSpPr>
          <p:cNvPr id="55" name="直接连接符 37">
            <a:extLst>
              <a:ext uri="{FF2B5EF4-FFF2-40B4-BE49-F238E27FC236}">
                <a16:creationId xmlns:a16="http://schemas.microsoft.com/office/drawing/2014/main" id="{3950C23B-F1B2-4FF3-B090-FBB2CBEF45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763" y="241300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9" name="文本框 6">
            <a:extLst>
              <a:ext uri="{FF2B5EF4-FFF2-40B4-BE49-F238E27FC236}">
                <a16:creationId xmlns:a16="http://schemas.microsoft.com/office/drawing/2014/main" id="{A33F1D4E-4C2A-4738-A9CB-D5651DFE3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799138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5305F8-56EA-4B6C-B3FC-359C9B164A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76325" y="2141538"/>
            <a:ext cx="0" cy="2809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2BE13F-EA74-4AD7-B688-5325DF7BD4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27138" y="2128838"/>
            <a:ext cx="0" cy="296862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F7C09B-F27B-405C-94CE-F30B1B8F3C76}"/>
              </a:ext>
            </a:extLst>
          </p:cNvPr>
          <p:cNvCxnSpPr/>
          <p:nvPr/>
        </p:nvCxnSpPr>
        <p:spPr bwMode="auto">
          <a:xfrm>
            <a:off x="631825" y="280352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1C59973-663A-46CF-95D0-8BCFC8E0BEBE}"/>
              </a:ext>
            </a:extLst>
          </p:cNvPr>
          <p:cNvCxnSpPr/>
          <p:nvPr/>
        </p:nvCxnSpPr>
        <p:spPr bwMode="auto">
          <a:xfrm>
            <a:off x="1223963" y="280035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EFD9E3-38F8-45A2-BA6A-71E472236710}"/>
              </a:ext>
            </a:extLst>
          </p:cNvPr>
          <p:cNvCxnSpPr/>
          <p:nvPr/>
        </p:nvCxnSpPr>
        <p:spPr bwMode="auto">
          <a:xfrm>
            <a:off x="639763" y="2478088"/>
            <a:ext cx="0" cy="584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BDB9257-DF94-451D-BA67-D2FF9350B657}"/>
              </a:ext>
            </a:extLst>
          </p:cNvPr>
          <p:cNvCxnSpPr/>
          <p:nvPr/>
        </p:nvCxnSpPr>
        <p:spPr bwMode="auto">
          <a:xfrm>
            <a:off x="1809750" y="2478088"/>
            <a:ext cx="0" cy="584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E0AA54C-68DA-45EA-8CB1-CABB96269D55}"/>
              </a:ext>
            </a:extLst>
          </p:cNvPr>
          <p:cNvCxnSpPr/>
          <p:nvPr/>
        </p:nvCxnSpPr>
        <p:spPr bwMode="auto">
          <a:xfrm>
            <a:off x="1220788" y="2481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47" name="文本框 12">
            <a:extLst>
              <a:ext uri="{FF2B5EF4-FFF2-40B4-BE49-F238E27FC236}">
                <a16:creationId xmlns:a16="http://schemas.microsoft.com/office/drawing/2014/main" id="{E8548F16-014B-4A66-9E9A-788552A4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11463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1548" name="文本框 65">
            <a:extLst>
              <a:ext uri="{FF2B5EF4-FFF2-40B4-BE49-F238E27FC236}">
                <a16:creationId xmlns:a16="http://schemas.microsoft.com/office/drawing/2014/main" id="{D69892B7-5440-413A-8016-7BB9D3F0E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2808288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70" name="TextBox 31">
            <a:extLst>
              <a:ext uri="{FF2B5EF4-FFF2-40B4-BE49-F238E27FC236}">
                <a16:creationId xmlns:a16="http://schemas.microsoft.com/office/drawing/2014/main" id="{17FA043A-8F4C-4186-BB20-5F35B9B5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72231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B72F2016-4E4B-45F5-8F99-E76661DA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356225"/>
            <a:ext cx="1277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59EE971A-38FF-495A-B5CC-4AAA98A3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49875"/>
            <a:ext cx="1184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1552" name="TextBox 9">
            <a:extLst>
              <a:ext uri="{FF2B5EF4-FFF2-40B4-BE49-F238E27FC236}">
                <a16:creationId xmlns:a16="http://schemas.microsoft.com/office/drawing/2014/main" id="{B5F766AE-3034-454D-9B37-BF79B905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55340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3" name="TextBox 7">
            <a:extLst>
              <a:ext uri="{FF2B5EF4-FFF2-40B4-BE49-F238E27FC236}">
                <a16:creationId xmlns:a16="http://schemas.microsoft.com/office/drawing/2014/main" id="{2F54BBF7-3A6B-44DB-8CF8-80CC0DE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2674938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1554" name="Rectangle 7">
            <a:extLst>
              <a:ext uri="{FF2B5EF4-FFF2-40B4-BE49-F238E27FC236}">
                <a16:creationId xmlns:a16="http://schemas.microsoft.com/office/drawing/2014/main" id="{2CFEC615-D5B6-4DA3-BD20-05908E40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3875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（六）指令执行过程</a:t>
            </a:r>
          </a:p>
        </p:txBody>
      </p:sp>
      <p:sp>
        <p:nvSpPr>
          <p:cNvPr id="21555" name="TextBox 12">
            <a:extLst>
              <a:ext uri="{FF2B5EF4-FFF2-40B4-BE49-F238E27FC236}">
                <a16:creationId xmlns:a16="http://schemas.microsoft.com/office/drawing/2014/main" id="{CEA1F12E-5039-4D2F-B9D9-FD2BA07C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27670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6" name="TextBox 12">
            <a:extLst>
              <a:ext uri="{FF2B5EF4-FFF2-40B4-BE49-F238E27FC236}">
                <a16:creationId xmlns:a16="http://schemas.microsoft.com/office/drawing/2014/main" id="{7EE6728F-103E-493F-AA07-A8047769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6527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57" name="TextBox 12">
            <a:extLst>
              <a:ext uri="{FF2B5EF4-FFF2-40B4-BE49-F238E27FC236}">
                <a16:creationId xmlns:a16="http://schemas.microsoft.com/office/drawing/2014/main" id="{E6B679B4-D767-41E4-A0DD-4BC2B452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2890838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566" name="文本框 67">
            <a:extLst>
              <a:ext uri="{FF2B5EF4-FFF2-40B4-BE49-F238E27FC236}">
                <a16:creationId xmlns:a16="http://schemas.microsoft.com/office/drawing/2014/main" id="{E68196EE-E710-4080-B2BB-157D0637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grpSp>
        <p:nvGrpSpPr>
          <p:cNvPr id="21567" name="组合 64">
            <a:extLst>
              <a:ext uri="{FF2B5EF4-FFF2-40B4-BE49-F238E27FC236}">
                <a16:creationId xmlns:a16="http://schemas.microsoft.com/office/drawing/2014/main" id="{26BDF41F-FA63-4E0E-98B9-1A6D61F1A05F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748088"/>
            <a:ext cx="219075" cy="647700"/>
            <a:chOff x="5380121" y="3976457"/>
            <a:chExt cx="219134" cy="647231"/>
          </a:xfrm>
        </p:grpSpPr>
        <p:sp>
          <p:nvSpPr>
            <p:cNvPr id="21572" name="文本框 65">
              <a:extLst>
                <a:ext uri="{FF2B5EF4-FFF2-40B4-BE49-F238E27FC236}">
                  <a16:creationId xmlns:a16="http://schemas.microsoft.com/office/drawing/2014/main" id="{AF62D0FF-9520-4849-ADBF-2C86059A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21573" name="文本框 66">
              <a:extLst>
                <a:ext uri="{FF2B5EF4-FFF2-40B4-BE49-F238E27FC236}">
                  <a16:creationId xmlns:a16="http://schemas.microsoft.com/office/drawing/2014/main" id="{967D84A8-FE44-4221-AA10-1D5AF5DCC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23633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4CC1B77-5908-4CF4-AD4F-6CCCC2C055F1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EB6FB30-61F2-48D5-B15A-D523BF159BFF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678330-E817-4802-981F-9076D11D35E2}"/>
              </a:ext>
            </a:extLst>
          </p:cNvPr>
          <p:cNvSpPr txBox="1"/>
          <p:nvPr/>
        </p:nvSpPr>
        <p:spPr>
          <a:xfrm>
            <a:off x="7519988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A76F26-4B79-4DC2-BE5B-2FCC42ACC33B}"/>
              </a:ext>
            </a:extLst>
          </p:cNvPr>
          <p:cNvSpPr txBox="1"/>
          <p:nvPr/>
        </p:nvSpPr>
        <p:spPr>
          <a:xfrm>
            <a:off x="7518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9258A5-FA71-D5E9-3200-B05ECF065D82}"/>
              </a:ext>
            </a:extLst>
          </p:cNvPr>
          <p:cNvSpPr/>
          <p:nvPr/>
        </p:nvSpPr>
        <p:spPr bwMode="auto">
          <a:xfrm>
            <a:off x="26844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333 L 0.00104 -0.0331 C 0.0007 -0.04745 0.00226 -0.06875 -0.00087 -0.08495 C -0.00104 -0.08634 -0.00156 -0.0875 -0.00173 -0.08889 C -0.00156 -0.10764 -0.00173 -0.12662 -0.00087 -0.14537 C -0.00087 -0.14699 0.00052 -0.14792 0.00104 -0.1493 C 0.00382 -0.15555 0.00122 -0.15347 0.00573 -0.15555 C 0.01407 -0.16667 0.00347 -0.15301 0.01146 -0.1618 C 0.01233 -0.16296 0.0132 -0.16458 0.01424 -0.16574 C 0.01667 -0.16829 0.01702 -0.16805 0.01979 -0.16944 C 0.02483 -0.1794 0.01823 -0.16736 0.02466 -0.17569 C 0.02535 -0.17685 0.0257 -0.17824 0.02657 -0.1794 C 0.0283 -0.18217 0.03021 -0.18449 0.03212 -0.18704 C 0.03577 -0.1919 0.03386 -0.18981 0.03785 -0.19329 C 0.0441 -0.20602 0.03993 -0.19537 0.04254 -0.21088 C 0.04288 -0.21342 0.04323 -0.2162 0.04445 -0.21852 C 0.04688 -0.22338 0.04601 -0.22083 0.04722 -0.22616 C 0.04757 -0.23148 0.04775 -0.23704 0.04809 -0.24236 C 0.04827 -0.24375 0.04896 -0.24491 0.04913 -0.2463 C 0.04931 -0.24954 0.04913 -0.25301 0.04913 -0.25625 L 0.04913 -0.25741 L 0.04913 -0.25717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11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3056 L 0.00121 -0.03056 C 0.00173 -0.03449 0.00277 -0.0382 0.00295 -0.0419 C 0.00382 -0.05787 0.00243 -0.07408 0.00399 -0.08982 C 0.00416 -0.09144 0.00642 -0.09074 0.00781 -0.09098 C 0.0243 -0.09584 0.00416 -0.08959 0.01527 -0.09352 C 0.0177 -0.09445 0.02031 -0.09514 0.02291 -0.09607 C 0.03385 -0.09977 0.02534 -0.09723 0.0493 -0.09861 C 0.05798 -0.10139 0.04705 -0.09792 0.05868 -0.10116 C 0.06163 -0.10186 0.06267 -0.10232 0.06527 -0.10371 L 0.09357 -0.10232 C 0.09618 -0.10209 0.09861 -0.10139 0.10121 -0.10116 L 0.121 -0.09861 C 0.125 -0.09792 0.1342 -0.0963 0.13802 -0.09607 C 0.1533 -0.09537 0.16875 -0.09514 0.1842 -0.09491 C 0.18923 -0.09352 0.19288 -0.09236 0.19843 -0.09236 C 0.20312 -0.09236 0.20781 -0.09306 0.2125 -0.09352 C 0.21354 -0.09398 0.21441 -0.09445 0.21527 -0.09491 C 0.22361 -0.09792 0.2151 -0.09422 0.22205 -0.09723 C 0.22604 -0.1132 0.22465 -0.10486 0.22291 -0.1338 C 0.22187 -0.15186 0.22205 -0.13172 0.22205 -0.13889 L 0.22205 -0.13889 L 0.22205 -0.13889 " pathEditMode="relative" ptsTypes="AAAAAAAAAAAAAAAAAAAAA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05 -0.13496 L 0.22205 -0.13496 C 0.22066 -0.17732 0.221 -0.15764 0.221 -0.19398 L 0.221 -0.19398 " pathEditMode="relative" ptsTypes="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21547" grpId="0"/>
      <p:bldP spid="21548" grpId="0"/>
      <p:bldP spid="70" grpId="0" animBg="1"/>
      <p:bldP spid="7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582AD979-9684-4DB0-8113-AC805CC61F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180DA6-C101-4BCB-97FA-1932F00FD8AA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E2A69915-4FFE-45D4-8071-94ACF5A5E8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1DE90E-7AB7-4284-87C5-8EC916D6AA37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A83C9-9C26-49F7-B842-EAEA423B0847}"/>
              </a:ext>
            </a:extLst>
          </p:cNvPr>
          <p:cNvSpPr txBox="1"/>
          <p:nvPr/>
        </p:nvSpPr>
        <p:spPr>
          <a:xfrm>
            <a:off x="633413" y="917608"/>
            <a:ext cx="7405687" cy="525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1</a:t>
            </a:r>
            <a:r>
              <a:rPr lang="zh-CN" altLang="en-US" kern="0" dirty="0"/>
              <a:t>）</a:t>
            </a:r>
            <a:r>
              <a:rPr lang="zh-CN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寄存器之间的传</a:t>
            </a: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输指令</a:t>
            </a:r>
            <a:r>
              <a:rPr lang="en-US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 MOV R1,R2</a:t>
            </a:r>
          </a:p>
          <a:p>
            <a:pPr>
              <a:lnSpc>
                <a:spcPts val="1500"/>
              </a:lnSpc>
              <a:defRPr/>
            </a:pPr>
            <a:endParaRPr lang="en-US" altLang="zh-CN" sz="800" b="0" dirty="0">
              <a:solidFill>
                <a:srgbClr val="0000FF"/>
              </a:solidFill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>
              <a:lnSpc>
                <a:spcPts val="3360"/>
              </a:lnSpc>
              <a:defRPr/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  <a:cs typeface="Calibri" panose="020F0502020204030204" pitchFamily="34" charset="0"/>
              </a:rPr>
              <a:t>  例如 </a:t>
            </a: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MOV A,B   </a:t>
            </a: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指令编码：</a:t>
            </a:r>
            <a:r>
              <a:rPr lang="en-US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11000001</a:t>
            </a:r>
            <a:endParaRPr lang="en-US" altLang="zh-CN" b="0" kern="0" dirty="0"/>
          </a:p>
          <a:p>
            <a:pPr>
              <a:lnSpc>
                <a:spcPts val="1500"/>
              </a:lnSpc>
              <a:defRPr/>
            </a:pPr>
            <a:endParaRPr lang="en-US" altLang="zh-CN" b="0" dirty="0"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600" b="0" dirty="0">
                <a:ea typeface="华文新魏" panose="02010800040101010101" pitchFamily="2" charset="-122"/>
              </a:rPr>
              <a:t>   </a:t>
            </a:r>
            <a:r>
              <a:rPr lang="zh-CN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执行过程为：</a:t>
            </a:r>
            <a:endParaRPr lang="en-US" altLang="zh-CN" b="0" dirty="0"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 marL="576000" indent="-457200">
              <a:lnSpc>
                <a:spcPts val="39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0" dirty="0">
                <a:ea typeface="华文新魏" panose="02010800040101010101" pitchFamily="2" charset="-122"/>
              </a:rPr>
              <a:t>将编码</a:t>
            </a:r>
            <a:r>
              <a:rPr lang="en-US" altLang="zh-CN" sz="2600" b="0" dirty="0">
                <a:ea typeface="华文新魏" panose="02010800040101010101" pitchFamily="2" charset="-122"/>
              </a:rPr>
              <a:t>01</a:t>
            </a:r>
            <a:r>
              <a:rPr lang="zh-CN" altLang="en-US" sz="2600" b="0" dirty="0">
                <a:ea typeface="华文新魏" panose="02010800040101010101" pitchFamily="2" charset="-122"/>
              </a:rPr>
              <a:t>（</a:t>
            </a:r>
            <a:r>
              <a:rPr lang="en-US" altLang="zh-CN" sz="2600" b="0" dirty="0">
                <a:ea typeface="华文新魏" panose="02010800040101010101" pitchFamily="2" charset="-122"/>
              </a:rPr>
              <a:t>RAA1</a:t>
            </a:r>
            <a:r>
              <a:rPr lang="zh-CN" altLang="zh-CN" sz="2600" b="0" dirty="0">
                <a:ea typeface="华文新魏" panose="02010800040101010101" pitchFamily="2" charset="-122"/>
              </a:rPr>
              <a:t>、</a:t>
            </a:r>
            <a:r>
              <a:rPr lang="en-US" altLang="zh-CN" sz="2600" b="0" dirty="0">
                <a:ea typeface="华文新魏" panose="02010800040101010101" pitchFamily="2" charset="-122"/>
              </a:rPr>
              <a:t>RAA0</a:t>
            </a:r>
            <a:r>
              <a:rPr lang="zh-CN" altLang="en-US" sz="2600" b="0" dirty="0">
                <a:ea typeface="华文新魏" panose="02010800040101010101" pitchFamily="2" charset="-122"/>
              </a:rPr>
              <a:t>提供）对应寄存器</a:t>
            </a:r>
            <a:r>
              <a:rPr lang="en-US" altLang="zh-CN" sz="2600" b="0" dirty="0">
                <a:ea typeface="华文新魏" panose="02010800040101010101" pitchFamily="2" charset="-122"/>
              </a:rPr>
              <a:t>B</a:t>
            </a:r>
            <a:r>
              <a:rPr lang="zh-CN" altLang="en-US" sz="2600" b="0" dirty="0">
                <a:ea typeface="华文新魏" panose="02010800040101010101" pitchFamily="2" charset="-122"/>
              </a:rPr>
              <a:t>数据（经</a:t>
            </a:r>
            <a:r>
              <a:rPr lang="en-US" altLang="zh-CN" sz="2600" b="0" dirty="0">
                <a:ea typeface="华文新魏" panose="02010800040101010101" pitchFamily="2" charset="-122"/>
              </a:rPr>
              <a:t>A</a:t>
            </a:r>
            <a:r>
              <a:rPr lang="zh-CN" altLang="en-US" sz="2600" b="0" dirty="0">
                <a:ea typeface="华文新魏" panose="02010800040101010101" pitchFamily="2" charset="-122"/>
              </a:rPr>
              <a:t>口）读出</a:t>
            </a:r>
            <a:endParaRPr lang="en-US" altLang="zh-CN" sz="2600" b="0" dirty="0">
              <a:ea typeface="华文新魏" panose="02010800040101010101" pitchFamily="2" charset="-122"/>
            </a:endParaRPr>
          </a:p>
          <a:p>
            <a:pPr marL="576000" indent="-457200">
              <a:lnSpc>
                <a:spcPts val="39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经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ALU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zh-CN" sz="2600" b="0" dirty="0">
                <a:ea typeface="华文新魏" panose="02010800040101010101" pitchFamily="2" charset="-122"/>
              </a:rPr>
              <a:t> </a:t>
            </a:r>
            <a:r>
              <a:rPr lang="en-US" altLang="zh-CN" sz="2600" b="0" dirty="0">
                <a:ea typeface="华文新魏" panose="02010800040101010101" pitchFamily="2" charset="-122"/>
              </a:rPr>
              <a:t>S3～S0 和 M </a:t>
            </a:r>
            <a:r>
              <a:rPr lang="en-US" altLang="zh-CN" sz="2600" b="0" dirty="0" err="1">
                <a:ea typeface="华文新魏" panose="02010800040101010101" pitchFamily="2" charset="-122"/>
              </a:rPr>
              <a:t>的控制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移位逻辑（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F-BUS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FL-&gt;BUS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 FR-&gt;BUS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控制）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BUS</a:t>
            </a:r>
          </a:p>
          <a:p>
            <a:pPr marL="576000" indent="-457200">
              <a:lnSpc>
                <a:spcPts val="39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由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/WE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控制在时钟</a:t>
            </a:r>
            <a:r>
              <a:rPr lang="zh-CN" altLang="en-US" sz="2600" b="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下降沿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将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数据写入编码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00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600" b="0" dirty="0">
                <a:ea typeface="华文新魏" panose="02010800040101010101" pitchFamily="2" charset="-122"/>
              </a:rPr>
              <a:t> RWBA1、RWBA0 </a:t>
            </a:r>
            <a:r>
              <a:rPr lang="zh-CN" altLang="en-US" sz="2600" b="0" dirty="0">
                <a:ea typeface="华文新魏" panose="02010800040101010101" pitchFamily="2" charset="-122"/>
              </a:rPr>
              <a:t>提供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）对应的寄存器</a:t>
            </a:r>
            <a:r>
              <a:rPr lang="en-US" altLang="zh-CN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600" b="0" dirty="0">
                <a:ea typeface="华文新魏" panose="02010800040101010101" pitchFamily="2" charset="-122"/>
                <a:sym typeface="Wingdings" panose="05000000000000000000" pitchFamily="2" charset="2"/>
              </a:rPr>
              <a:t>中。</a:t>
            </a:r>
            <a:endParaRPr lang="en-US" altLang="zh-CN" sz="2600" b="0" dirty="0">
              <a:ea typeface="华文新魏" panose="0201080004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B0C44-37F3-4462-9B62-E82A9981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传输类指令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MOVA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1/6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1">
            <a:extLst>
              <a:ext uri="{FF2B5EF4-FFF2-40B4-BE49-F238E27FC236}">
                <a16:creationId xmlns:a16="http://schemas.microsoft.com/office/drawing/2014/main" id="{D40CAE74-350D-4217-96F9-FF33C1E60A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451E46-42E2-4A95-994A-7DE709F5CF5A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灯片编号占位符 2">
            <a:extLst>
              <a:ext uri="{FF2B5EF4-FFF2-40B4-BE49-F238E27FC236}">
                <a16:creationId xmlns:a16="http://schemas.microsoft.com/office/drawing/2014/main" id="{6D451039-E1A6-4E81-8EF7-7A61C2E36E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64C36B-41D6-4762-BDF0-EB0B3AE1F3E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日期占位符 1">
            <a:extLst>
              <a:ext uri="{FF2B5EF4-FFF2-40B4-BE49-F238E27FC236}">
                <a16:creationId xmlns:a16="http://schemas.microsoft.com/office/drawing/2014/main" id="{22444634-3B5B-4D48-A461-8CFBE1DE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93139C3-B8CC-491C-BFCB-22BFFFE23229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9A6C32A8-536C-4AD7-9BDC-589AD6424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82B0893-9386-4276-9335-A703F84228AE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日期占位符 1">
            <a:extLst>
              <a:ext uri="{FF2B5EF4-FFF2-40B4-BE49-F238E27FC236}">
                <a16:creationId xmlns:a16="http://schemas.microsoft.com/office/drawing/2014/main" id="{DB70DA76-0920-4C2D-A789-2ECD5AD11078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B3992D6-84B0-4DB8-B4FE-7E7FA711C25A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灯片编号占位符 2">
            <a:extLst>
              <a:ext uri="{FF2B5EF4-FFF2-40B4-BE49-F238E27FC236}">
                <a16:creationId xmlns:a16="http://schemas.microsoft.com/office/drawing/2014/main" id="{08EDBBC8-4EA5-45B3-90E7-7091B934E880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E28D925-01CF-49D1-81D9-4165100540C2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922885CE-A514-48C9-B6EA-CE5ADDAA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657" name="Rectangle 5">
            <a:extLst>
              <a:ext uri="{FF2B5EF4-FFF2-40B4-BE49-F238E27FC236}">
                <a16:creationId xmlns:a16="http://schemas.microsoft.com/office/drawing/2014/main" id="{0B34D723-3C57-4477-ABD9-464B15D2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7658" name="Picture 7">
            <a:extLst>
              <a:ext uri="{FF2B5EF4-FFF2-40B4-BE49-F238E27FC236}">
                <a16:creationId xmlns:a16="http://schemas.microsoft.com/office/drawing/2014/main" id="{725A429D-4D9A-499C-87F0-C586DC0C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TextBox 7">
            <a:extLst>
              <a:ext uri="{FF2B5EF4-FFF2-40B4-BE49-F238E27FC236}">
                <a16:creationId xmlns:a16="http://schemas.microsoft.com/office/drawing/2014/main" id="{F0D80EF6-D560-4AF0-A081-7081BCDF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670175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7660" name="TextBox 10">
            <a:extLst>
              <a:ext uri="{FF2B5EF4-FFF2-40B4-BE49-F238E27FC236}">
                <a16:creationId xmlns:a16="http://schemas.microsoft.com/office/drawing/2014/main" id="{8B732E24-D8BE-4AC9-BAE4-84053098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40909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1" name="TextBox 16">
            <a:extLst>
              <a:ext uri="{FF2B5EF4-FFF2-40B4-BE49-F238E27FC236}">
                <a16:creationId xmlns:a16="http://schemas.microsoft.com/office/drawing/2014/main" id="{C30CB5CB-179E-4B72-AB01-06F91D41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353050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7662" name="TextBox 17">
            <a:extLst>
              <a:ext uri="{FF2B5EF4-FFF2-40B4-BE49-F238E27FC236}">
                <a16:creationId xmlns:a16="http://schemas.microsoft.com/office/drawing/2014/main" id="{F9519EEC-86CE-4DD0-A1F9-B9B60EF4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816600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7663" name="TextBox 20">
            <a:extLst>
              <a:ext uri="{FF2B5EF4-FFF2-40B4-BE49-F238E27FC236}">
                <a16:creationId xmlns:a16="http://schemas.microsoft.com/office/drawing/2014/main" id="{83FA6948-DE0C-4154-B384-D36D9F78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42068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4" name="TextBox 21">
            <a:extLst>
              <a:ext uri="{FF2B5EF4-FFF2-40B4-BE49-F238E27FC236}">
                <a16:creationId xmlns:a16="http://schemas.microsoft.com/office/drawing/2014/main" id="{F1B6F908-06D3-4B62-99DC-41937A0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570288"/>
            <a:ext cx="2968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7665" name="TextBox 22">
            <a:extLst>
              <a:ext uri="{FF2B5EF4-FFF2-40B4-BE49-F238E27FC236}">
                <a16:creationId xmlns:a16="http://schemas.microsoft.com/office/drawing/2014/main" id="{59240707-8BC5-49C6-A9BB-7326E91E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276066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6" name="TextBox 23">
            <a:extLst>
              <a:ext uri="{FF2B5EF4-FFF2-40B4-BE49-F238E27FC236}">
                <a16:creationId xmlns:a16="http://schemas.microsoft.com/office/drawing/2014/main" id="{2011D828-0A0F-4D82-98B0-5925FDA6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26463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7" name="TextBox 24">
            <a:extLst>
              <a:ext uri="{FF2B5EF4-FFF2-40B4-BE49-F238E27FC236}">
                <a16:creationId xmlns:a16="http://schemas.microsoft.com/office/drawing/2014/main" id="{76F6C522-5AF2-4500-BA11-9E7436F6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9003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8" name="TextBox 25">
            <a:extLst>
              <a:ext uri="{FF2B5EF4-FFF2-40B4-BE49-F238E27FC236}">
                <a16:creationId xmlns:a16="http://schemas.microsoft.com/office/drawing/2014/main" id="{A9528469-3975-45C3-89D8-7E75551D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5505450"/>
            <a:ext cx="247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669" name="TextBox 27">
            <a:extLst>
              <a:ext uri="{FF2B5EF4-FFF2-40B4-BE49-F238E27FC236}">
                <a16:creationId xmlns:a16="http://schemas.microsoft.com/office/drawing/2014/main" id="{D24D49A3-AC88-4703-85A1-0AFD004C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76701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27670" name="TextBox 27">
            <a:extLst>
              <a:ext uri="{FF2B5EF4-FFF2-40B4-BE49-F238E27FC236}">
                <a16:creationId xmlns:a16="http://schemas.microsoft.com/office/drawing/2014/main" id="{67913501-A77B-4B91-BFE1-73E02DC5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674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38FE8723-2D93-4ED8-87D4-A45A2C02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673100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7672" name="Rectangle 7">
            <a:extLst>
              <a:ext uri="{FF2B5EF4-FFF2-40B4-BE49-F238E27FC236}">
                <a16:creationId xmlns:a16="http://schemas.microsoft.com/office/drawing/2014/main" id="{D24D6E81-38F5-4355-B07D-05C41023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" y="1117601"/>
            <a:ext cx="2436813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A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B</a:t>
            </a:r>
            <a:endParaRPr lang="zh-CN" altLang="en-US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27673" name="文本框 49">
            <a:extLst>
              <a:ext uri="{FF2B5EF4-FFF2-40B4-BE49-F238E27FC236}">
                <a16:creationId xmlns:a16="http://schemas.microsoft.com/office/drawing/2014/main" id="{401D8BB6-DCB0-40A8-A5AA-37BB7BEB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1417638"/>
            <a:ext cx="439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674" name="文本框 53">
            <a:extLst>
              <a:ext uri="{FF2B5EF4-FFF2-40B4-BE49-F238E27FC236}">
                <a16:creationId xmlns:a16="http://schemas.microsoft.com/office/drawing/2014/main" id="{E5C9447A-88DF-46F6-A18D-11763F0F2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5913438"/>
            <a:ext cx="30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675" name="文本框 54">
            <a:extLst>
              <a:ext uri="{FF2B5EF4-FFF2-40B4-BE49-F238E27FC236}">
                <a16:creationId xmlns:a16="http://schemas.microsoft.com/office/drawing/2014/main" id="{5E66D1DF-DF64-465A-9907-93383E76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859463"/>
            <a:ext cx="312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7678" name="直接连接符 33">
            <a:extLst>
              <a:ext uri="{FF2B5EF4-FFF2-40B4-BE49-F238E27FC236}">
                <a16:creationId xmlns:a16="http://schemas.microsoft.com/office/drawing/2014/main" id="{2230AF7D-462C-49DF-BE58-2EEAA80969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638" y="232251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直接连接符 35">
            <a:extLst>
              <a:ext uri="{FF2B5EF4-FFF2-40B4-BE49-F238E27FC236}">
                <a16:creationId xmlns:a16="http://schemas.microsoft.com/office/drawing/2014/main" id="{8280B093-CFC6-433E-9143-F36D27339E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6663" y="203835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TextBox 64">
            <a:extLst>
              <a:ext uri="{FF2B5EF4-FFF2-40B4-BE49-F238E27FC236}">
                <a16:creationId xmlns:a16="http://schemas.microsoft.com/office/drawing/2014/main" id="{15D9DA93-622A-4623-ADB1-7229816B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024063"/>
            <a:ext cx="700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27681" name="直接连接符 33">
            <a:extLst>
              <a:ext uri="{FF2B5EF4-FFF2-40B4-BE49-F238E27FC236}">
                <a16:creationId xmlns:a16="http://schemas.microsoft.com/office/drawing/2014/main" id="{D8CFAC63-2041-493B-A06A-4601C5BC44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6663" y="20431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直接连接符 33">
            <a:extLst>
              <a:ext uri="{FF2B5EF4-FFF2-40B4-BE49-F238E27FC236}">
                <a16:creationId xmlns:a16="http://schemas.microsoft.com/office/drawing/2014/main" id="{29A22DC1-0D32-4420-A4FB-ED8124BC37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3188" y="232251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直接连接符 35">
            <a:extLst>
              <a:ext uri="{FF2B5EF4-FFF2-40B4-BE49-F238E27FC236}">
                <a16:creationId xmlns:a16="http://schemas.microsoft.com/office/drawing/2014/main" id="{74618DA7-1630-4D47-96B7-EA3CF8A31E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3188" y="20447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直接连接符 35">
            <a:extLst>
              <a:ext uri="{FF2B5EF4-FFF2-40B4-BE49-F238E27FC236}">
                <a16:creationId xmlns:a16="http://schemas.microsoft.com/office/drawing/2014/main" id="{496CA426-BA19-48B4-B3B5-A72AF51BF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0863" y="20320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直接连接符 33">
            <a:extLst>
              <a:ext uri="{FF2B5EF4-FFF2-40B4-BE49-F238E27FC236}">
                <a16:creationId xmlns:a16="http://schemas.microsoft.com/office/drawing/2014/main" id="{FAE2B62B-B379-4800-98F4-9D18E9F822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7213" y="203676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直接连接符 35">
            <a:extLst>
              <a:ext uri="{FF2B5EF4-FFF2-40B4-BE49-F238E27FC236}">
                <a16:creationId xmlns:a16="http://schemas.microsoft.com/office/drawing/2014/main" id="{347C14FF-6BB4-4FF3-A41A-3C997964E5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63738" y="20320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直接连接符 33">
            <a:extLst>
              <a:ext uri="{FF2B5EF4-FFF2-40B4-BE49-F238E27FC236}">
                <a16:creationId xmlns:a16="http://schemas.microsoft.com/office/drawing/2014/main" id="{812AB79D-8399-451F-A750-6865B94077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63738" y="2316163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直接连接符 35">
            <a:extLst>
              <a:ext uri="{FF2B5EF4-FFF2-40B4-BE49-F238E27FC236}">
                <a16:creationId xmlns:a16="http://schemas.microsoft.com/office/drawing/2014/main" id="{65D17CFB-A43E-48EE-B897-DD455FC46A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7763" y="20399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直接连接符 33">
            <a:extLst>
              <a:ext uri="{FF2B5EF4-FFF2-40B4-BE49-F238E27FC236}">
                <a16:creationId xmlns:a16="http://schemas.microsoft.com/office/drawing/2014/main" id="{02CB8544-EAF9-4C2A-91E1-F8283C2A89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2525" y="20383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直接连接符 35">
            <a:extLst>
              <a:ext uri="{FF2B5EF4-FFF2-40B4-BE49-F238E27FC236}">
                <a16:creationId xmlns:a16="http://schemas.microsoft.com/office/drawing/2014/main" id="{B5597E69-664D-4051-96A7-E28F23EA0A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6988" y="203835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直接连接符 33">
            <a:extLst>
              <a:ext uri="{FF2B5EF4-FFF2-40B4-BE49-F238E27FC236}">
                <a16:creationId xmlns:a16="http://schemas.microsoft.com/office/drawing/2014/main" id="{E6C4390E-21A2-4F05-8949-DA6A22431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5400" y="2324100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33">
            <a:extLst>
              <a:ext uri="{FF2B5EF4-FFF2-40B4-BE49-F238E27FC236}">
                <a16:creationId xmlns:a16="http://schemas.microsoft.com/office/drawing/2014/main" id="{6ED6DAB9-3368-4BA9-92FD-9E64F47FE8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12925" y="2043113"/>
            <a:ext cx="144463" cy="1587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37">
            <a:extLst>
              <a:ext uri="{FF2B5EF4-FFF2-40B4-BE49-F238E27FC236}">
                <a16:creationId xmlns:a16="http://schemas.microsoft.com/office/drawing/2014/main" id="{A4932973-D62A-4F0C-8B4C-A1A5C99AA8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8425" y="2316163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1DF166-3229-4523-8550-729879D214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14513" y="2049463"/>
            <a:ext cx="1587" cy="258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68BA695-E0D5-405F-80DE-BF286E373C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63738" y="2039938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058AE79-C78F-433D-AEBE-672604645F1B}"/>
              </a:ext>
            </a:extLst>
          </p:cNvPr>
          <p:cNvCxnSpPr/>
          <p:nvPr/>
        </p:nvCxnSpPr>
        <p:spPr bwMode="auto">
          <a:xfrm>
            <a:off x="782638" y="27051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AEE5AF6-AD82-450A-AF55-C2DFCD773AEF}"/>
              </a:ext>
            </a:extLst>
          </p:cNvPr>
          <p:cNvCxnSpPr/>
          <p:nvPr/>
        </p:nvCxnSpPr>
        <p:spPr bwMode="auto">
          <a:xfrm>
            <a:off x="1374775" y="270351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22135F8-ADCB-4630-BB35-88B045BAB653}"/>
              </a:ext>
            </a:extLst>
          </p:cNvPr>
          <p:cNvCxnSpPr/>
          <p:nvPr/>
        </p:nvCxnSpPr>
        <p:spPr bwMode="auto">
          <a:xfrm>
            <a:off x="790575" y="2381250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0D6013F-8C43-4FF8-982A-40178781D4C9}"/>
              </a:ext>
            </a:extLst>
          </p:cNvPr>
          <p:cNvCxnSpPr/>
          <p:nvPr/>
        </p:nvCxnSpPr>
        <p:spPr bwMode="auto">
          <a:xfrm>
            <a:off x="1960563" y="2381250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B8850D0-0364-40C3-9E77-00009D9D0A1E}"/>
              </a:ext>
            </a:extLst>
          </p:cNvPr>
          <p:cNvCxnSpPr/>
          <p:nvPr/>
        </p:nvCxnSpPr>
        <p:spPr bwMode="auto">
          <a:xfrm>
            <a:off x="1371600" y="2384425"/>
            <a:ext cx="0" cy="582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701" name="文本框 83">
            <a:extLst>
              <a:ext uri="{FF2B5EF4-FFF2-40B4-BE49-F238E27FC236}">
                <a16:creationId xmlns:a16="http://schemas.microsoft.com/office/drawing/2014/main" id="{958E328F-B9A0-49A7-8F7D-8ACCC957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2714625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7702" name="文本框 84">
            <a:extLst>
              <a:ext uri="{FF2B5EF4-FFF2-40B4-BE49-F238E27FC236}">
                <a16:creationId xmlns:a16="http://schemas.microsoft.com/office/drawing/2014/main" id="{BF8459CB-9E00-4CA3-9E6D-811A86F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2711450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7703" name="TextBox 8">
            <a:extLst>
              <a:ext uri="{FF2B5EF4-FFF2-40B4-BE49-F238E27FC236}">
                <a16:creationId xmlns:a16="http://schemas.microsoft.com/office/drawing/2014/main" id="{32475960-A065-483C-98FC-BF2BF487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5341938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7704" name="TextBox 7">
            <a:extLst>
              <a:ext uri="{FF2B5EF4-FFF2-40B4-BE49-F238E27FC236}">
                <a16:creationId xmlns:a16="http://schemas.microsoft.com/office/drawing/2014/main" id="{CDAE1DD7-0E12-4648-B97D-6F1927992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132715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7705" name="TextBox 46">
            <a:extLst>
              <a:ext uri="{FF2B5EF4-FFF2-40B4-BE49-F238E27FC236}">
                <a16:creationId xmlns:a16="http://schemas.microsoft.com/office/drawing/2014/main" id="{B96240D9-DBD3-4957-B875-E1C86083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32" y="5572126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A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7706" name="TextBox 46">
            <a:extLst>
              <a:ext uri="{FF2B5EF4-FFF2-40B4-BE49-F238E27FC236}">
                <a16:creationId xmlns:a16="http://schemas.microsoft.com/office/drawing/2014/main" id="{72BCD868-2AEF-462E-92B8-7291A7AD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786438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C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7" name="TextBox 46">
            <a:extLst>
              <a:ext uri="{FF2B5EF4-FFF2-40B4-BE49-F238E27FC236}">
                <a16:creationId xmlns:a16="http://schemas.microsoft.com/office/drawing/2014/main" id="{10CBE5A3-CAC2-46C0-B1A2-3CB40E95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510213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8" name="TextBox 46">
            <a:extLst>
              <a:ext uri="{FF2B5EF4-FFF2-40B4-BE49-F238E27FC236}">
                <a16:creationId xmlns:a16="http://schemas.microsoft.com/office/drawing/2014/main" id="{18F899A2-8D3D-4379-B113-F36B2FE8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503863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7709" name="文本框 97">
            <a:extLst>
              <a:ext uri="{FF2B5EF4-FFF2-40B4-BE49-F238E27FC236}">
                <a16:creationId xmlns:a16="http://schemas.microsoft.com/office/drawing/2014/main" id="{1834B0F6-CC4F-4E01-9731-C4F3D259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3070225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710" name="文本框 98">
            <a:extLst>
              <a:ext uri="{FF2B5EF4-FFF2-40B4-BE49-F238E27FC236}">
                <a16:creationId xmlns:a16="http://schemas.microsoft.com/office/drawing/2014/main" id="{AB024216-C642-4B98-BD15-5C2ECDC3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2830513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2" name="TextBox 46">
            <a:extLst>
              <a:ext uri="{FF2B5EF4-FFF2-40B4-BE49-F238E27FC236}">
                <a16:creationId xmlns:a16="http://schemas.microsoft.com/office/drawing/2014/main" id="{B95DF097-3EA8-456F-8E8B-400A1A76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514975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AE02DBD-65FB-4E5A-8F43-E47A1845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604678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5209AD-861D-4E46-A87B-6D8E62AA393E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3F73EE3-BC22-4ADC-AF7C-CEA0BA658122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EF5AEE-7CBA-4CF2-A620-289C4ED65224}"/>
              </a:ext>
            </a:extLst>
          </p:cNvPr>
          <p:cNvSpPr txBox="1"/>
          <p:nvPr/>
        </p:nvSpPr>
        <p:spPr>
          <a:xfrm>
            <a:off x="7519988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743B4F7-F743-48D8-9DA4-B1B800C8D4BB}"/>
              </a:ext>
            </a:extLst>
          </p:cNvPr>
          <p:cNvSpPr txBox="1"/>
          <p:nvPr/>
        </p:nvSpPr>
        <p:spPr>
          <a:xfrm>
            <a:off x="7518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29A3B61-69E6-60CE-996C-1D95FE33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B94268-8314-0E47-FBD6-3C5C2673E45F}"/>
              </a:ext>
            </a:extLst>
          </p:cNvPr>
          <p:cNvSpPr/>
          <p:nvPr/>
        </p:nvSpPr>
        <p:spPr bwMode="auto">
          <a:xfrm>
            <a:off x="26844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1991 L -0.0007 -0.01968 C -0.00295 -0.02176 -0.00555 -0.02338 -0.00763 -0.0257 C -0.00955 -0.02801 -0.00989 -0.03357 -0.01024 -0.03635 C -0.0106 -0.03773 -0.01093 -0.03936 -0.01112 -0.04098 C -0.01145 -0.04375 -0.01181 -0.0463 -0.01198 -0.04908 C -0.01232 -0.05139 -0.01268 -0.05371 -0.01285 -0.05625 C -0.0132 -0.08102 -0.0132 -0.10602 -0.01372 -0.13102 C -0.01388 -0.13334 -0.01459 -0.13565 -0.01459 -0.13797 C -0.01459 -0.15139 -0.01423 -0.16459 -0.01372 -0.17778 C -0.01355 -0.18426 -0.01303 -0.18357 -0.01198 -0.1882 C -0.00937 -0.2007 -0.01355 -0.18334 -0.00937 -0.2 L -0.0085 -0.20348 C -0.00815 -0.20463 -0.00815 -0.20602 -0.00763 -0.20695 C -0.00711 -0.20811 -0.00642 -0.20926 -0.0059 -0.21042 C -0.0052 -0.21204 -0.00468 -0.21366 -0.00416 -0.21528 C -0.00382 -0.21644 -0.00382 -0.2176 -0.00329 -0.21875 C -0.0026 -0.22014 -0.00157 -0.22107 -0.0007 -0.22223 C -0.00034 -0.22338 -0.00017 -0.22477 0.00018 -0.2257 C 0.00417 -0.23426 0.00243 -0.22894 0.00556 -0.23403 C 0.00643 -0.23542 0.0073 -0.23704 0.00816 -0.23866 C 0.00869 -0.23982 0.00921 -0.24098 0.0099 -0.24213 C 0.01077 -0.24329 0.01181 -0.24445 0.01251 -0.24561 C 0.0132 -0.24676 0.01355 -0.24815 0.01424 -0.24908 C 0.01511 -0.25047 0.01615 -0.25116 0.01685 -0.25255 C 0.02257 -0.26366 0.01771 -0.25834 0.0231 -0.2632 C 0.02448 -0.26713 0.02466 -0.26806 0.02657 -0.2713 C 0.02778 -0.27338 0.029 -0.27523 0.03004 -0.27709 C 0.03126 -0.2794 0.03351 -0.28426 0.03351 -0.28403 C 0.03421 -0.28658 0.03507 -0.28889 0.03542 -0.29121 C 0.03646 -0.29861 0.03594 -0.29514 0.03716 -0.30186 C 0.0415 -0.37871 0.03803 -0.31181 0.03803 -0.50278 L 0.27396 -0.50278 C 0.27466 -0.29352 0.27518 -0.08426 0.27587 0.12523 L 0.03455 0.12523 L 0.03542 0.07361 L 0.03542 0.07384 " pathEditMode="relative" rAng="0" ptsTypes="AAAAAAAAAAAAAAAAAAAAAAAAAAAAAAAAAAAAA">
                                      <p:cBhvr>
                                        <p:cTn id="16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556 L -0.00138 -0.00463 C 0.00018 -0.00949 0.00226 -0.01343 0.00452 -0.01736 C 0.00521 -0.01875 0.00539 -0.02037 0.00643 -0.02222 C 0.00886 -0.02569 0.0125 -0.02801 0.01494 -0.03171 C 0.02084 -0.04074 0.01685 -0.03495 0.02761 -0.04722 C 0.02917 -0.04838 0.03091 -0.05 0.03178 -0.05162 C 0.03594 -0.05857 0.03178 -0.05278 0.03733 -0.05787 C 0.03837 -0.05857 0.03941 -0.06042 0.04063 -0.06134 C 0.04219 -0.06296 0.04428 -0.06343 0.04584 -0.06482 C 0.04705 -0.0662 0.0481 -0.06736 0.04879 -0.06829 C 0.04983 -0.06944 0.05174 -0.0713 0.05174 -0.07107 L 0.05174 -0.0713 " pathEditMode="relative" rAng="0" ptsTypes="AAAAAAAAAAAAA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324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672" grpId="0"/>
      <p:bldP spid="102" grpId="0"/>
      <p:bldP spid="103" grpId="0"/>
      <p:bldP spid="10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4021D725-CBAC-4583-9FDB-E97A1A0DCE1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D173A4-A16F-46AC-A229-3B81A0BAF73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056300EA-D201-4773-A20F-81C1560CD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AC367E-4BFE-46B5-AC0B-35A070F77FA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日期占位符 1">
            <a:extLst>
              <a:ext uri="{FF2B5EF4-FFF2-40B4-BE49-F238E27FC236}">
                <a16:creationId xmlns:a16="http://schemas.microsoft.com/office/drawing/2014/main" id="{F2766005-63BC-45D5-A429-7D5882653000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7A98E17-9464-4936-BE67-B99A59512B6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灯片编号占位符 2">
            <a:extLst>
              <a:ext uri="{FF2B5EF4-FFF2-40B4-BE49-F238E27FC236}">
                <a16:creationId xmlns:a16="http://schemas.microsoft.com/office/drawing/2014/main" id="{E17A76FE-329B-4776-9D2E-AE6B186C213D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B26FC0B-BAE8-40DE-88C2-672DDAB835ED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15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8BBE1F80-981A-4643-ABF3-0481BCE2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7">
                <a:extLst>
                  <a:ext uri="{FF2B5EF4-FFF2-40B4-BE49-F238E27FC236}">
                    <a16:creationId xmlns:a16="http://schemas.microsoft.com/office/drawing/2014/main" id="{D9C5E755-E438-4798-B4A6-76102B51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1100138"/>
                <a:ext cx="8108950" cy="5266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2667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2667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zh-CN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寄存器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Ram</a:t>
                </a:r>
              </a:p>
              <a:p>
                <a:pPr>
                  <a:lnSpc>
                    <a:spcPct val="130000"/>
                  </a:lnSpc>
                  <a:buClr>
                    <a:srgbClr val="FF0000"/>
                  </a:buClr>
                </a:pP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  </a:t>
                </a:r>
                <a:r>
                  <a:rPr lang="zh-CN" altLang="en-US" b="0" dirty="0">
                    <a:solidFill>
                      <a:srgbClr val="0000FF"/>
                    </a:solidFill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例如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    MOV M,B   </a:t>
                </a: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指令编码：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11001101</a:t>
                </a:r>
              </a:p>
              <a:p>
                <a:pPr>
                  <a:lnSpc>
                    <a:spcPct val="130000"/>
                  </a:lnSpc>
                  <a:buClr>
                    <a:srgbClr val="FF0000"/>
                  </a:buClr>
                </a:pP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  指令执行过程 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( </a:t>
                </a: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若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(C)=34H, (B)=26H )</a:t>
                </a:r>
                <a:endParaRPr lang="zh-CN" altLang="en-US" b="0" dirty="0">
                  <a:ea typeface="华文新魏" panose="02010800040101010101" pitchFamily="2" charset="-122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将编码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 （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RWBA1</a:t>
                </a:r>
                <a:r>
                  <a:rPr lang="zh-CN" altLang="zh-CN" sz="2400" b="0" dirty="0">
                    <a:ea typeface="华文新魏" panose="02010800040101010101" pitchFamily="2" charset="-122"/>
                  </a:rPr>
                  <a:t>、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RWBA0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提供）对应的寄存器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C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中的内容 </a:t>
                </a:r>
                <a:r>
                  <a:rPr lang="en-US" altLang="zh-CN" sz="2400" b="0" dirty="0" err="1">
                    <a:ea typeface="华文新魏" panose="02010800040101010101" pitchFamily="2" charset="-122"/>
                  </a:rPr>
                  <a:t>34H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 ，从通用寄存器组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B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口读出，并经选择器送至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RAM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地址输入端；</a:t>
                </a:r>
                <a:endParaRPr lang="en-US" altLang="zh-CN" sz="2400" b="0" dirty="0">
                  <a:ea typeface="华文新魏" panose="02010800040101010101" pitchFamily="2" charset="-122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</a:rPr>
                  <a:t>同时将编码 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01 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（由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RAA</a:t>
                </a:r>
                <a:r>
                  <a:rPr lang="en-US" altLang="zh-CN" sz="2400" b="0" baseline="-25000" dirty="0">
                    <a:ea typeface="华文新魏" panose="02010800040101010101" pitchFamily="2" charset="-122"/>
                  </a:rPr>
                  <a:t>1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、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RAA</a:t>
                </a:r>
                <a:r>
                  <a:rPr lang="en-US" altLang="zh-CN" sz="2400" b="0" baseline="-25000" dirty="0">
                    <a:ea typeface="华文新魏" panose="02010800040101010101" pitchFamily="2" charset="-122"/>
                  </a:rPr>
                  <a:t>0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提供）对应的寄存器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B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中的数据</a:t>
                </a:r>
                <a:r>
                  <a:rPr lang="en-US" altLang="zh-CN" sz="2400" b="0" dirty="0" err="1">
                    <a:ea typeface="华文新魏" panose="02010800040101010101" pitchFamily="2" charset="-122"/>
                  </a:rPr>
                  <a:t>26H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从通用寄存器组的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A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口读出，并经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ALU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、移位逻辑和总线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BUS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送至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RAM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的数据输入端；</a:t>
                </a:r>
                <a:endParaRPr lang="en-US" altLang="zh-CN" sz="2400" b="0" dirty="0">
                  <a:ea typeface="华文新魏" panose="02010800040101010101" pitchFamily="2" charset="-122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在</a:t>
                </a:r>
                <a:r>
                  <a:rPr lang="en-US" altLang="zh-CN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XL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信号和地址输入共同作用下，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总线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BUS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上的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数据</a:t>
                </a:r>
                <a:r>
                  <a:rPr lang="en-US" altLang="zh-CN" sz="2400" b="0" dirty="0" err="1">
                    <a:ea typeface="华文新魏" panose="02010800040101010101" pitchFamily="2" charset="-122"/>
                    <a:sym typeface="Wingdings" panose="05000000000000000000" pitchFamily="2" charset="2"/>
                  </a:rPr>
                  <a:t>26H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在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时钟</a:t>
                </a:r>
                <a:r>
                  <a:rPr lang="zh-CN" altLang="en-US" sz="2400" b="0" dirty="0">
                    <a:solidFill>
                      <a:srgbClr val="FF0000"/>
                    </a:solidFill>
                    <a:ea typeface="华文新魏" panose="02010800040101010101" pitchFamily="2" charset="-122"/>
                  </a:rPr>
                  <a:t>上升沿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写入</a:t>
                </a:r>
                <a:r>
                  <a:rPr lang="en-US" altLang="zh-CN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RAM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的</a:t>
                </a:r>
                <a:r>
                  <a:rPr lang="en-US" altLang="zh-CN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34H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内存单元中。</a:t>
                </a:r>
                <a:endParaRPr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8" name="矩形 7">
                <a:extLst>
                  <a:ext uri="{FF2B5EF4-FFF2-40B4-BE49-F238E27FC236}">
                    <a16:creationId xmlns:a16="http://schemas.microsoft.com/office/drawing/2014/main" id="{D9C5E755-E438-4798-B4A6-76102B51C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00138"/>
                <a:ext cx="8108950" cy="5266057"/>
              </a:xfrm>
              <a:prstGeom prst="rect">
                <a:avLst/>
              </a:prstGeom>
              <a:blipFill>
                <a:blip r:embed="rId3"/>
                <a:stretch>
                  <a:fillRect t="-231" r="-677" b="-1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262D5068-DE56-0DF5-9329-2CC8C02B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传输类指令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MOVB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3/6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CA0011ED-FEFB-4641-8BB8-7B04377C44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1406B1-D894-4979-96B6-F0010E3EBBB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3B600AC8-0E2E-44D6-A67B-F01C43F57E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18350" y="63357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389BE9-BCBA-4933-B3D8-8BC65145CCB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日期占位符 1">
            <a:extLst>
              <a:ext uri="{FF2B5EF4-FFF2-40B4-BE49-F238E27FC236}">
                <a16:creationId xmlns:a16="http://schemas.microsoft.com/office/drawing/2014/main" id="{83317D66-4833-4383-98A4-CC423155EBC4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163F050-9710-4565-A283-95C716047E5A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10C4AE8B-E382-4CEB-B9BF-85BFE901530D}"/>
              </a:ext>
            </a:extLst>
          </p:cNvPr>
          <p:cNvSpPr txBox="1">
            <a:spLocks/>
          </p:cNvSpPr>
          <p:nvPr/>
        </p:nvSpPr>
        <p:spPr bwMode="auto">
          <a:xfrm>
            <a:off x="7118350" y="63357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25FCE9F-84D8-49A2-AC9D-4D41DB12124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16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0579FDBC-759E-45B2-A9DF-C91B5F2F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8925DF9A-DBAE-4FA1-AD9D-A4DB166F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9704" name="Picture 7">
            <a:extLst>
              <a:ext uri="{FF2B5EF4-FFF2-40B4-BE49-F238E27FC236}">
                <a16:creationId xmlns:a16="http://schemas.microsoft.com/office/drawing/2014/main" id="{F4DAC312-D6E9-4DAA-B8C5-C8DA347F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317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7">
            <a:extLst>
              <a:ext uri="{FF2B5EF4-FFF2-40B4-BE49-F238E27FC236}">
                <a16:creationId xmlns:a16="http://schemas.microsoft.com/office/drawing/2014/main" id="{ACC63B2F-F85B-471F-ADCF-5826BBE2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2733675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11001101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9706" name="TextBox 8">
            <a:extLst>
              <a:ext uri="{FF2B5EF4-FFF2-40B4-BE49-F238E27FC236}">
                <a16:creationId xmlns:a16="http://schemas.microsoft.com/office/drawing/2014/main" id="{8AB2E2B2-6562-44B1-8DFD-216A04AF5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337175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C00000"/>
                </a:solidFill>
              </a:rPr>
              <a:t>00000001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9707" name="TextBox 10">
            <a:extLst>
              <a:ext uri="{FF2B5EF4-FFF2-40B4-BE49-F238E27FC236}">
                <a16:creationId xmlns:a16="http://schemas.microsoft.com/office/drawing/2014/main" id="{DB8E9D36-3C2E-47C5-BE48-E427AD6BA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007" y="3906043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08" name="TextBox 11">
            <a:extLst>
              <a:ext uri="{FF2B5EF4-FFF2-40B4-BE49-F238E27FC236}">
                <a16:creationId xmlns:a16="http://schemas.microsoft.com/office/drawing/2014/main" id="{1FE86C54-CCE1-4C87-9C4D-F3EF9501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3055938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09" name="TextBox 13">
            <a:extLst>
              <a:ext uri="{FF2B5EF4-FFF2-40B4-BE49-F238E27FC236}">
                <a16:creationId xmlns:a16="http://schemas.microsoft.com/office/drawing/2014/main" id="{C7CC3CF8-B798-4179-BEE9-0D676D67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28273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0" name="TextBox 15">
            <a:extLst>
              <a:ext uri="{FF2B5EF4-FFF2-40B4-BE49-F238E27FC236}">
                <a16:creationId xmlns:a16="http://schemas.microsoft.com/office/drawing/2014/main" id="{EB179987-5F6E-451F-8CE7-25CBC86F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138588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1" name="TextBox 21">
            <a:extLst>
              <a:ext uri="{FF2B5EF4-FFF2-40B4-BE49-F238E27FC236}">
                <a16:creationId xmlns:a16="http://schemas.microsoft.com/office/drawing/2014/main" id="{4A157CA6-9F51-47B4-B632-87214CE9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535363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1100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2" name="TextBox 22">
            <a:extLst>
              <a:ext uri="{FF2B5EF4-FFF2-40B4-BE49-F238E27FC236}">
                <a16:creationId xmlns:a16="http://schemas.microsoft.com/office/drawing/2014/main" id="{75C7173D-B9D0-43D4-831F-3CA75CC8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193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3" name="TextBox 23">
            <a:extLst>
              <a:ext uri="{FF2B5EF4-FFF2-40B4-BE49-F238E27FC236}">
                <a16:creationId xmlns:a16="http://schemas.microsoft.com/office/drawing/2014/main" id="{5A668EC0-7EE9-4D6A-85D7-DD63CD40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8" y="26035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4" name="TextBox 24">
            <a:extLst>
              <a:ext uri="{FF2B5EF4-FFF2-40B4-BE49-F238E27FC236}">
                <a16:creationId xmlns:a16="http://schemas.microsoft.com/office/drawing/2014/main" id="{98232DE6-8F88-4A78-805A-CB65985A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088" y="2832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715" name="TextBox 25">
            <a:extLst>
              <a:ext uri="{FF2B5EF4-FFF2-40B4-BE49-F238E27FC236}">
                <a16:creationId xmlns:a16="http://schemas.microsoft.com/office/drawing/2014/main" id="{781E9438-F58D-45D0-9022-AF064724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378" y="5499102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16" name="TextBox 27">
            <a:extLst>
              <a:ext uri="{FF2B5EF4-FFF2-40B4-BE49-F238E27FC236}">
                <a16:creationId xmlns:a16="http://schemas.microsoft.com/office/drawing/2014/main" id="{6AD926C8-BF3F-4114-AA07-7B713825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2830513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29717" name="TextBox 27">
            <a:extLst>
              <a:ext uri="{FF2B5EF4-FFF2-40B4-BE49-F238E27FC236}">
                <a16:creationId xmlns:a16="http://schemas.microsoft.com/office/drawing/2014/main" id="{07A99BBE-3698-4271-8C90-9421B882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7985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C166C49D-DB71-42F0-9F59-813F6226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773113"/>
            <a:ext cx="287337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9719" name="文本框 6">
            <a:extLst>
              <a:ext uri="{FF2B5EF4-FFF2-40B4-BE49-F238E27FC236}">
                <a16:creationId xmlns:a16="http://schemas.microsoft.com/office/drawing/2014/main" id="{20D86DCA-AEBC-48D9-8839-B12CA0F2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157" y="5657850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9720" name="直接连接符 33">
            <a:extLst>
              <a:ext uri="{FF2B5EF4-FFF2-40B4-BE49-F238E27FC236}">
                <a16:creationId xmlns:a16="http://schemas.microsoft.com/office/drawing/2014/main" id="{B0E71050-9746-4165-8531-FEE0AB94F8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3125" y="20828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直接连接符 35">
            <a:extLst>
              <a:ext uri="{FF2B5EF4-FFF2-40B4-BE49-F238E27FC236}">
                <a16:creationId xmlns:a16="http://schemas.microsoft.com/office/drawing/2014/main" id="{EF3B0891-2A30-428B-B21D-BB3B77F511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7150" y="17986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TextBox 64">
            <a:extLst>
              <a:ext uri="{FF2B5EF4-FFF2-40B4-BE49-F238E27FC236}">
                <a16:creationId xmlns:a16="http://schemas.microsoft.com/office/drawing/2014/main" id="{1A41BA17-C4A8-4333-A237-39BE4637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" y="178435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29723" name="直接连接符 33">
            <a:extLst>
              <a:ext uri="{FF2B5EF4-FFF2-40B4-BE49-F238E27FC236}">
                <a16:creationId xmlns:a16="http://schemas.microsoft.com/office/drawing/2014/main" id="{A6253E08-239D-4F5F-9ADC-203C96C5F7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7150" y="18034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直接连接符 33">
            <a:extLst>
              <a:ext uri="{FF2B5EF4-FFF2-40B4-BE49-F238E27FC236}">
                <a16:creationId xmlns:a16="http://schemas.microsoft.com/office/drawing/2014/main" id="{6EF54C5C-A2D4-4907-8111-8F6BA1F99D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63675" y="20828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直接连接符 35">
            <a:extLst>
              <a:ext uri="{FF2B5EF4-FFF2-40B4-BE49-F238E27FC236}">
                <a16:creationId xmlns:a16="http://schemas.microsoft.com/office/drawing/2014/main" id="{FB99A0D6-25CA-43F1-A2B9-1E6BEEDDB0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63675" y="18049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直接连接符 35">
            <a:extLst>
              <a:ext uri="{FF2B5EF4-FFF2-40B4-BE49-F238E27FC236}">
                <a16:creationId xmlns:a16="http://schemas.microsoft.com/office/drawing/2014/main" id="{C31C1E53-C4FC-42C6-B356-6281B31342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1350" y="17922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直接连接符 33">
            <a:extLst>
              <a:ext uri="{FF2B5EF4-FFF2-40B4-BE49-F238E27FC236}">
                <a16:creationId xmlns:a16="http://schemas.microsoft.com/office/drawing/2014/main" id="{8D1D3C49-624E-4F81-B4CB-07229EFAAE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7700" y="17970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直接连接符 35">
            <a:extLst>
              <a:ext uri="{FF2B5EF4-FFF2-40B4-BE49-F238E27FC236}">
                <a16:creationId xmlns:a16="http://schemas.microsoft.com/office/drawing/2014/main" id="{2BF8CFE0-8017-4943-90B1-243F75D0A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18049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直接连接符 33">
            <a:extLst>
              <a:ext uri="{FF2B5EF4-FFF2-40B4-BE49-F238E27FC236}">
                <a16:creationId xmlns:a16="http://schemas.microsoft.com/office/drawing/2014/main" id="{3DD0458B-EC13-4B73-8A93-5F1860443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20891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直接连接符 35">
            <a:extLst>
              <a:ext uri="{FF2B5EF4-FFF2-40B4-BE49-F238E27FC236}">
                <a16:creationId xmlns:a16="http://schemas.microsoft.com/office/drawing/2014/main" id="{0B572433-5AF9-4118-AAFA-60CC394A3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0950" y="1812925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直接连接符 33">
            <a:extLst>
              <a:ext uri="{FF2B5EF4-FFF2-40B4-BE49-F238E27FC236}">
                <a16:creationId xmlns:a16="http://schemas.microsoft.com/office/drawing/2014/main" id="{5D0AF498-BA18-4F32-B4CB-49A2218BA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5713" y="181133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直接连接符 35">
            <a:extLst>
              <a:ext uri="{FF2B5EF4-FFF2-40B4-BE49-F238E27FC236}">
                <a16:creationId xmlns:a16="http://schemas.microsoft.com/office/drawing/2014/main" id="{88267714-5843-4C89-A09B-8DA0FABD54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2875" y="18113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直接连接符 33">
            <a:extLst>
              <a:ext uri="{FF2B5EF4-FFF2-40B4-BE49-F238E27FC236}">
                <a16:creationId xmlns:a16="http://schemas.microsoft.com/office/drawing/2014/main" id="{420215FE-07ED-430C-B6C8-E4E6E665EE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1288" y="209708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EFA71292-7A20-4530-BCCE-BC493164F9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8813" y="180340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5" name="Rectangle 7">
            <a:extLst>
              <a:ext uri="{FF2B5EF4-FFF2-40B4-BE49-F238E27FC236}">
                <a16:creationId xmlns:a16="http://schemas.microsoft.com/office/drawing/2014/main" id="{F1962155-3B24-48C1-BA70-683D183F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" y="1001714"/>
            <a:ext cx="253444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 M, B</a:t>
            </a: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F193E17D-6E76-457C-A6D3-0BEE318F84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8913" y="207645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750D79-83F7-47CC-B2BD-2977FB5997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5000" y="1809750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E377DBE-0963-4DD9-A526-DC82F48F91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1812925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BB7404A-020D-46D3-998B-70882D0E95C4}"/>
              </a:ext>
            </a:extLst>
          </p:cNvPr>
          <p:cNvCxnSpPr/>
          <p:nvPr/>
        </p:nvCxnSpPr>
        <p:spPr bwMode="auto">
          <a:xfrm>
            <a:off x="873125" y="2465388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E2BE78B-4AE1-4F1A-9D12-2AE88E33F568}"/>
              </a:ext>
            </a:extLst>
          </p:cNvPr>
          <p:cNvCxnSpPr/>
          <p:nvPr/>
        </p:nvCxnSpPr>
        <p:spPr bwMode="auto">
          <a:xfrm>
            <a:off x="1465263" y="24638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9AF2C54-EF22-40DA-AB83-F133E22BD278}"/>
              </a:ext>
            </a:extLst>
          </p:cNvPr>
          <p:cNvCxnSpPr/>
          <p:nvPr/>
        </p:nvCxnSpPr>
        <p:spPr bwMode="auto">
          <a:xfrm>
            <a:off x="881063" y="21415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B230DEC-8E86-4B24-85B2-EFD5C0EBBE28}"/>
              </a:ext>
            </a:extLst>
          </p:cNvPr>
          <p:cNvCxnSpPr/>
          <p:nvPr/>
        </p:nvCxnSpPr>
        <p:spPr bwMode="auto">
          <a:xfrm>
            <a:off x="2063750" y="21542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EE4FEE0-5CD5-455A-9720-01E534A13333}"/>
              </a:ext>
            </a:extLst>
          </p:cNvPr>
          <p:cNvCxnSpPr/>
          <p:nvPr/>
        </p:nvCxnSpPr>
        <p:spPr bwMode="auto">
          <a:xfrm>
            <a:off x="1462088" y="21447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744" name="文本框 83">
            <a:extLst>
              <a:ext uri="{FF2B5EF4-FFF2-40B4-BE49-F238E27FC236}">
                <a16:creationId xmlns:a16="http://schemas.microsoft.com/office/drawing/2014/main" id="{BCE1B79A-ADA6-4643-B9DC-16866723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474913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9745" name="文本框 84">
            <a:extLst>
              <a:ext uri="{FF2B5EF4-FFF2-40B4-BE49-F238E27FC236}">
                <a16:creationId xmlns:a16="http://schemas.microsoft.com/office/drawing/2014/main" id="{A30B644F-7ED9-4FD1-94D1-BAD4C5E3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471738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9746" name="TextBox 7">
            <a:extLst>
              <a:ext uri="{FF2B5EF4-FFF2-40B4-BE49-F238E27FC236}">
                <a16:creationId xmlns:a16="http://schemas.microsoft.com/office/drawing/2014/main" id="{D37A1134-718E-453E-BCAF-FDCD422F9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13843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11001101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9755" name="文本框 65">
            <a:extLst>
              <a:ext uri="{FF2B5EF4-FFF2-40B4-BE49-F238E27FC236}">
                <a16:creationId xmlns:a16="http://schemas.microsoft.com/office/drawing/2014/main" id="{415F75A2-3838-4BB9-A42C-DD66B72C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53578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29756" name="TextBox 16">
            <a:extLst>
              <a:ext uri="{FF2B5EF4-FFF2-40B4-BE49-F238E27FC236}">
                <a16:creationId xmlns:a16="http://schemas.microsoft.com/office/drawing/2014/main" id="{DD424C3F-0CD5-437E-81A6-7E5801C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5392738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 dirty="0">
                <a:solidFill>
                  <a:srgbClr val="6B03E9"/>
                </a:solidFill>
              </a:rPr>
              <a:t>1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sp>
        <p:nvSpPr>
          <p:cNvPr id="29757" name="TextBox 17">
            <a:extLst>
              <a:ext uri="{FF2B5EF4-FFF2-40B4-BE49-F238E27FC236}">
                <a16:creationId xmlns:a16="http://schemas.microsoft.com/office/drawing/2014/main" id="{6548C399-6028-4F87-9AB0-230C1D21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5799138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grpSp>
        <p:nvGrpSpPr>
          <p:cNvPr id="29758" name="组合 66">
            <a:extLst>
              <a:ext uri="{FF2B5EF4-FFF2-40B4-BE49-F238E27FC236}">
                <a16:creationId xmlns:a16="http://schemas.microsoft.com/office/drawing/2014/main" id="{276B014A-9DD7-4186-8F1A-AC4F2D9E468A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3811588"/>
            <a:ext cx="219075" cy="641350"/>
            <a:chOff x="5380121" y="3976457"/>
            <a:chExt cx="219134" cy="641215"/>
          </a:xfrm>
        </p:grpSpPr>
        <p:sp>
          <p:nvSpPr>
            <p:cNvPr id="29773" name="文本框 67">
              <a:extLst>
                <a:ext uri="{FF2B5EF4-FFF2-40B4-BE49-F238E27FC236}">
                  <a16:creationId xmlns:a16="http://schemas.microsoft.com/office/drawing/2014/main" id="{A9E00A09-65EA-4352-9495-FD559E70C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29774" name="文本框 68">
              <a:extLst>
                <a:ext uri="{FF2B5EF4-FFF2-40B4-BE49-F238E27FC236}">
                  <a16:creationId xmlns:a16="http://schemas.microsoft.com/office/drawing/2014/main" id="{3C91074F-8325-4F09-84F7-9E127EAB4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29759" name="TextBox 46">
            <a:extLst>
              <a:ext uri="{FF2B5EF4-FFF2-40B4-BE49-F238E27FC236}">
                <a16:creationId xmlns:a16="http://schemas.microsoft.com/office/drawing/2014/main" id="{53247DDD-9248-493A-BC5A-4D69420B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5511800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1" name="TextBox 46">
            <a:extLst>
              <a:ext uri="{FF2B5EF4-FFF2-40B4-BE49-F238E27FC236}">
                <a16:creationId xmlns:a16="http://schemas.microsoft.com/office/drawing/2014/main" id="{6858D904-EFB1-4837-9DAB-C4DD4B3A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575" y="5757863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9761" name="TextBox 46">
            <a:extLst>
              <a:ext uri="{FF2B5EF4-FFF2-40B4-BE49-F238E27FC236}">
                <a16:creationId xmlns:a16="http://schemas.microsoft.com/office/drawing/2014/main" id="{160E9CA4-733C-4475-BE00-D679F7C6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5551488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9762" name="TextBox 24">
            <a:extLst>
              <a:ext uri="{FF2B5EF4-FFF2-40B4-BE49-F238E27FC236}">
                <a16:creationId xmlns:a16="http://schemas.microsoft.com/office/drawing/2014/main" id="{2B8D00F7-705C-44A0-BAE7-E0F3E690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4181475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63" name="文本框 6">
            <a:extLst>
              <a:ext uri="{FF2B5EF4-FFF2-40B4-BE49-F238E27FC236}">
                <a16:creationId xmlns:a16="http://schemas.microsoft.com/office/drawing/2014/main" id="{55BC84E1-9C96-46A2-99AF-4C1B41F7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844" y="5630864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9764" name="矩形 56">
            <a:extLst>
              <a:ext uri="{FF2B5EF4-FFF2-40B4-BE49-F238E27FC236}">
                <a16:creationId xmlns:a16="http://schemas.microsoft.com/office/drawing/2014/main" id="{D4C4EFB3-8CC8-467B-8785-7E913ED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" y="4347367"/>
            <a:ext cx="1935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ea typeface="华文新魏" panose="02010800040101010101" pitchFamily="2" charset="-122"/>
              </a:rPr>
              <a:t>指令执行前</a:t>
            </a:r>
            <a:r>
              <a:rPr lang="en-US" altLang="zh-CN" sz="2400" b="0" dirty="0">
                <a:ea typeface="华文新魏" panose="02010800040101010101" pitchFamily="2" charset="-122"/>
              </a:rPr>
              <a:t>(C)=34H,    (B)=26H</a:t>
            </a:r>
            <a:endParaRPr lang="zh-CN" altLang="en-US" sz="2400" dirty="0"/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3F4382C5-8910-4198-BE2F-DE08BA88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167063"/>
            <a:ext cx="154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FF"/>
                </a:solidFill>
              </a:rPr>
              <a:t>00100110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87" name="TextBox 27">
            <a:extLst>
              <a:ext uri="{FF2B5EF4-FFF2-40B4-BE49-F238E27FC236}">
                <a16:creationId xmlns:a16="http://schemas.microsoft.com/office/drawing/2014/main" id="{874701C8-1C80-478C-A67C-8D94591F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17500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34H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88" name="TextBox 46">
            <a:extLst>
              <a:ext uri="{FF2B5EF4-FFF2-40B4-BE49-F238E27FC236}">
                <a16:creationId xmlns:a16="http://schemas.microsoft.com/office/drawing/2014/main" id="{80BB160C-01D8-44F6-A334-082CCCBD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5557838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D5670-1397-418E-93B6-A78FCA127649}"/>
              </a:ext>
            </a:extLst>
          </p:cNvPr>
          <p:cNvSpPr txBox="1"/>
          <p:nvPr/>
        </p:nvSpPr>
        <p:spPr>
          <a:xfrm>
            <a:off x="7902575" y="53768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A91C48A-2FE5-4DB8-B79F-A252D82371B6}"/>
              </a:ext>
            </a:extLst>
          </p:cNvPr>
          <p:cNvSpPr txBox="1"/>
          <p:nvPr/>
        </p:nvSpPr>
        <p:spPr>
          <a:xfrm>
            <a:off x="7912100" y="55721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186278F-5EC1-4CB8-81E0-E1081AEFACB5}"/>
              </a:ext>
            </a:extLst>
          </p:cNvPr>
          <p:cNvSpPr txBox="1"/>
          <p:nvPr/>
        </p:nvSpPr>
        <p:spPr>
          <a:xfrm>
            <a:off x="7913688" y="58150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EFB65D4-D418-4F4D-BDEB-707689587088}"/>
              </a:ext>
            </a:extLst>
          </p:cNvPr>
          <p:cNvSpPr txBox="1"/>
          <p:nvPr/>
        </p:nvSpPr>
        <p:spPr>
          <a:xfrm>
            <a:off x="7912100" y="60118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2EF6E6A-7E6C-5DD7-0C6B-D5927BA6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D7AD8-530F-55B1-B524-CFF486FA2BB1}"/>
              </a:ext>
            </a:extLst>
          </p:cNvPr>
          <p:cNvSpPr/>
          <p:nvPr/>
        </p:nvSpPr>
        <p:spPr bwMode="auto">
          <a:xfrm>
            <a:off x="3078162" y="33038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102 L -2.22222E-6 -0.03055 C 0.00209 -0.03426 0.004 -0.03704 0.00625 -0.04004 C 0.00695 -0.04051 0.00799 -0.0419 0.00886 -0.04305 C 0.01129 -0.04653 0.01424 -0.05069 0.01684 -0.05486 C 0.01806 -0.05694 0.01979 -0.05856 0.02101 -0.06111 C 0.02205 -0.06227 0.02275 -0.06458 0.02361 -0.06643 C 0.02431 -0.06782 0.02466 -0.06898 0.02535 -0.07037 C 0.02656 -0.07199 0.02795 -0.07384 0.029 -0.07569 C 0.02986 -0.07708 0.03056 -0.0794 0.0316 -0.08102 C 0.03247 -0.08287 0.03351 -0.08356 0.0342 -0.08495 C 0.03542 -0.08704 0.03577 -0.08935 0.03681 -0.0912 C 0.0375 -0.09259 0.03785 -0.09352 0.03872 -0.09444 C 0.04045 -0.09954 0.03785 -0.09629 0.04132 -0.10116 C 0.04427 -0.10532 0.04393 -0.10208 0.04393 -0.10625 C 0.04358 -0.12523 0.04323 -0.14421 0.04306 -0.16342 L -0.23073 -0.16759 L -0.23073 -0.21829 L -0.27344 -0.28171 C -0.27344 -0.29606 -0.27309 -0.31065 -0.27274 -0.325 C -0.27274 -0.32569 -0.27257 -0.3243 -0.27257 -0.32523 " pathEditMode="relative" rAng="0" ptsTypes="AAAAAAAAAAAAAAAAAAAAA"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-14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2593 L -2.77778E-7 -0.02547 C 0.00035 -0.03588 0.00052 -0.0463 0.00087 -0.05672 C 0.00156 -0.07431 0.00104 -0.06945 0.00278 -0.08056 C 0.00295 -0.08473 0.00313 -0.08936 0.00365 -0.09375 C 0.00382 -0.09607 0.00451 -0.09861 0.00451 -0.10093 C 0.00451 -0.10949 0.00399 -0.11829 0.00365 -0.12709 C 0.0026 -0.14699 0.00295 -0.12315 0.00087 -0.14491 L -2.77778E-7 -0.1544 C 0.00035 -0.16551 0.00017 -0.17686 0.00087 -0.18797 C 0.00104 -0.18959 0.00226 -0.19098 0.00278 -0.1926 C 0.00347 -0.19537 0.00382 -0.19838 0.00451 -0.20093 C 0.00469 -0.20209 0.00504 -0.20324 0.00538 -0.2044 C 0.00712 -0.22871 0.00486 -0.20648 0.00799 -0.22361 C 0.00833 -0.22523 0.00903 -0.2301 0.00972 -0.23218 C 0.01024 -0.23334 0.01076 -0.23449 0.01146 -0.23565 C 0.01858 -0.24653 0.01285 -0.23727 0.02031 -0.24514 C 0.02153 -0.24653 0.0224 -0.24861 0.02379 -0.24977 C 0.02517 -0.25116 0.02674 -0.25209 0.02813 -0.25348 C 0.03438 -0.25996 0.02917 -0.25625 0.03438 -0.26297 C 0.03559 -0.26482 0.0375 -0.26574 0.03872 -0.26783 C 0.04497 -0.27709 0.04063 -0.27176 0.04306 -0.27848 C 0.04358 -0.27986 0.04444 -0.28079 0.04479 -0.28218 C 0.04635 -0.28704 0.0467 -0.29005 0.0474 -0.29514 C 0.04774 -0.30023 0.04792 -0.30556 0.04826 -0.31065 C 0.04948 -0.32454 0.04913 -0.31204 0.04913 -0.32269 L 0.04913 -0.51922 L -0.22535 -0.52153 L -0.22535 -0.43843 " pathEditMode="relative" rAng="0" ptsTypes="AAAAAAAAAAAAAAAAAAAAAAAAAAA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29735" grpId="0"/>
      <p:bldP spid="71" grpId="0"/>
      <p:bldP spid="86" grpId="0"/>
      <p:bldP spid="87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>
            <a:extLst>
              <a:ext uri="{FF2B5EF4-FFF2-40B4-BE49-F238E27FC236}">
                <a16:creationId xmlns:a16="http://schemas.microsoft.com/office/drawing/2014/main" id="{759308D6-9453-4BE6-B48F-63830E3EFD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700780-22FE-4E83-BD35-59188EA080B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灯片编号占位符 2">
            <a:extLst>
              <a:ext uri="{FF2B5EF4-FFF2-40B4-BE49-F238E27FC236}">
                <a16:creationId xmlns:a16="http://schemas.microsoft.com/office/drawing/2014/main" id="{8741D110-AAB6-49B7-8B40-2CAB130E8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0C8FCD-9D39-48F2-86D1-4BF6504985D7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日期占位符 1">
            <a:extLst>
              <a:ext uri="{FF2B5EF4-FFF2-40B4-BE49-F238E27FC236}">
                <a16:creationId xmlns:a16="http://schemas.microsoft.com/office/drawing/2014/main" id="{1C51C4BB-5A91-4DE1-808B-CD3D6E63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3F5B17F-C63D-432E-8768-ACC0F2F11631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灯片编号占位符 2">
            <a:extLst>
              <a:ext uri="{FF2B5EF4-FFF2-40B4-BE49-F238E27FC236}">
                <a16:creationId xmlns:a16="http://schemas.microsoft.com/office/drawing/2014/main" id="{09014A70-7A03-48B5-ACFF-2507D6B1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64CD778-2CD9-4A54-8BB1-595FD32C215A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日期占位符 1">
            <a:extLst>
              <a:ext uri="{FF2B5EF4-FFF2-40B4-BE49-F238E27FC236}">
                <a16:creationId xmlns:a16="http://schemas.microsoft.com/office/drawing/2014/main" id="{1A17A74B-8DB8-49F3-B78F-615259FE7036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1966342-35A0-49F7-8E1F-3721799624E7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灯片编号占位符 2">
            <a:extLst>
              <a:ext uri="{FF2B5EF4-FFF2-40B4-BE49-F238E27FC236}">
                <a16:creationId xmlns:a16="http://schemas.microsoft.com/office/drawing/2014/main" id="{121E1DE5-3FA4-4FFD-930D-8F86A38A0287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5B68380-01EA-445B-A8F0-45EB2C4E61BE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D0A066BC-4860-4526-92C9-C9AA5158E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7">
                <a:extLst>
                  <a:ext uri="{FF2B5EF4-FFF2-40B4-BE49-F238E27FC236}">
                    <a16:creationId xmlns:a16="http://schemas.microsoft.com/office/drawing/2014/main" id="{32DBC863-6EB6-4B84-9037-2E6488367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99" y="908050"/>
                <a:ext cx="7958137" cy="5558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2667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2667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FF0000"/>
                  </a:buClr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RAM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zh-CN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寄存器</a:t>
                </a:r>
                <a:endParaRPr lang="en-US" altLang="zh-CN" b="0" dirty="0">
                  <a:ea typeface="华文新魏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30000"/>
                  </a:lnSpc>
                  <a:buClr>
                    <a:srgbClr val="FF0000"/>
                  </a:buClr>
                </a:pP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   </a:t>
                </a:r>
                <a:r>
                  <a:rPr lang="zh-CN" altLang="en-US" b="0" dirty="0">
                    <a:solidFill>
                      <a:srgbClr val="0000FF"/>
                    </a:solidFill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例如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  MOV  A,M    </a:t>
                </a: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指令编码：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11000011</a:t>
                </a:r>
              </a:p>
              <a:p>
                <a:pPr>
                  <a:lnSpc>
                    <a:spcPct val="130000"/>
                  </a:lnSpc>
                  <a:buClr>
                    <a:srgbClr val="FF0000"/>
                  </a:buClr>
                </a:pPr>
                <a:r>
                  <a:rPr lang="zh-CN" altLang="en-US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   指令执行过程</a:t>
                </a:r>
                <a:r>
                  <a:rPr lang="en-US" altLang="zh-CN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(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若执行前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(C)=</a:t>
                </a:r>
                <a:r>
                  <a:rPr lang="en-US" altLang="zh-CN" sz="2400" b="0" dirty="0" err="1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34H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，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 RAM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Calibri" panose="020F0502020204030204" pitchFamily="34" charset="0"/>
                  </a:rPr>
                  <a:t>(34H)=12H</a:t>
                </a:r>
                <a:r>
                  <a:rPr lang="en-US" altLang="zh-CN" b="0" dirty="0">
                    <a:ea typeface="华文新魏" panose="020108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endParaRPr lang="zh-CN" altLang="en-US" b="0" dirty="0"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将编码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（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RAA1</a:t>
                </a:r>
                <a:r>
                  <a:rPr lang="zh-CN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RAA0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提供）对应的寄存器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中的内容 </a:t>
                </a:r>
                <a:r>
                  <a:rPr lang="en-US" altLang="zh-CN" sz="2400" b="0" dirty="0" err="1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34H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，从通用寄存器组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口读出，并经选择器送至</a:t>
                </a:r>
                <a:r>
                  <a:rPr lang="en-US" altLang="zh-CN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RAM</a:t>
                </a:r>
                <a:r>
                  <a:rPr lang="zh-CN" altLang="en-US" sz="2400" b="0" dirty="0"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地址输入端；</a:t>
                </a:r>
                <a:endParaRPr lang="en-US" altLang="zh-CN" sz="2400" b="0" dirty="0"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在</a:t>
                </a:r>
                <a:r>
                  <a:rPr lang="en-US" altLang="zh-CN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DL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信号和地址输入共同作用下，在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时钟</a:t>
                </a:r>
                <a:r>
                  <a:rPr lang="zh-CN" altLang="en-US" sz="2400" b="0" dirty="0">
                    <a:solidFill>
                      <a:srgbClr val="FF0000"/>
                    </a:solidFill>
                    <a:ea typeface="华文新魏" panose="02010800040101010101" pitchFamily="2" charset="-122"/>
                  </a:rPr>
                  <a:t>上升沿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将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地址为</a:t>
                </a:r>
                <a:r>
                  <a:rPr lang="en-US" altLang="zh-CN" sz="2400" b="0" dirty="0" err="1">
                    <a:ea typeface="华文新魏" panose="02010800040101010101" pitchFamily="2" charset="-122"/>
                    <a:sym typeface="Wingdings" panose="05000000000000000000" pitchFamily="2" charset="2"/>
                  </a:rPr>
                  <a:t>34H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的内存单元中的数据</a:t>
                </a:r>
                <a:r>
                  <a:rPr lang="en-US" altLang="zh-CN" sz="2400" b="0" dirty="0" err="1">
                    <a:ea typeface="华文新魏" panose="02010800040101010101" pitchFamily="2" charset="-122"/>
                    <a:sym typeface="Wingdings" panose="05000000000000000000" pitchFamily="2" charset="2"/>
                  </a:rPr>
                  <a:t>12H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读出，并传送至总线</a:t>
                </a:r>
                <a:r>
                  <a:rPr lang="en-US" altLang="zh-CN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BUS</a:t>
                </a:r>
                <a:r>
                  <a:rPr lang="zh-CN" altLang="en-US" sz="2400" b="0" dirty="0">
                    <a:ea typeface="华文新魏" panose="02010800040101010101" pitchFamily="2" charset="-122"/>
                    <a:sym typeface="Wingdings" panose="05000000000000000000" pitchFamily="2" charset="2"/>
                  </a:rPr>
                  <a:t>；</a:t>
                </a:r>
                <a:endParaRPr lang="en-US" altLang="zh-CN" sz="2400" b="0" dirty="0">
                  <a:ea typeface="华文新魏" panose="02010800040101010101" pitchFamily="2" charset="-122"/>
                  <a:sym typeface="Wingdings" panose="05000000000000000000" pitchFamily="2" charset="2"/>
                </a:endParaRPr>
              </a:p>
              <a:p>
                <a:pPr marL="800100" lvl="1" indent="-342900">
                  <a:spcBef>
                    <a:spcPts val="12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400" b="0" dirty="0">
                    <a:ea typeface="华文新魏" panose="02010800040101010101" pitchFamily="2" charset="-122"/>
                  </a:rPr>
                  <a:t>由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/WE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（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）控制将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BUS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上的数据</a:t>
                </a:r>
                <a:r>
                  <a:rPr lang="en-US" altLang="zh-CN" sz="2400" b="0" dirty="0" err="1">
                    <a:ea typeface="华文新魏" panose="02010800040101010101" pitchFamily="2" charset="-122"/>
                  </a:rPr>
                  <a:t>12H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在时钟</a:t>
                </a:r>
                <a:r>
                  <a:rPr lang="zh-CN" altLang="en-US" sz="2400" b="0" dirty="0">
                    <a:solidFill>
                      <a:srgbClr val="FF0000"/>
                    </a:solidFill>
                    <a:ea typeface="华文新魏" panose="02010800040101010101" pitchFamily="2" charset="-122"/>
                  </a:rPr>
                  <a:t>下降沿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写入编码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00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（由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RWBA1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、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RWBA0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提供）对应的寄存器</a:t>
                </a:r>
                <a:r>
                  <a:rPr lang="en-US" altLang="zh-CN" sz="2400" b="0" dirty="0">
                    <a:ea typeface="华文新魏" panose="02010800040101010101" pitchFamily="2" charset="-122"/>
                  </a:rPr>
                  <a:t>A</a:t>
                </a:r>
                <a:r>
                  <a:rPr lang="zh-CN" altLang="en-US" sz="2400" b="0" dirty="0">
                    <a:ea typeface="华文新魏" panose="02010800040101010101" pitchFamily="2" charset="-122"/>
                  </a:rPr>
                  <a:t>中。</a:t>
                </a:r>
                <a:endParaRPr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7">
                <a:extLst>
                  <a:ext uri="{FF2B5EF4-FFF2-40B4-BE49-F238E27FC236}">
                    <a16:creationId xmlns:a16="http://schemas.microsoft.com/office/drawing/2014/main" id="{32DBC863-6EB6-4B84-9037-2E6488367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799" y="908050"/>
                <a:ext cx="7958137" cy="5558445"/>
              </a:xfrm>
              <a:prstGeom prst="rect">
                <a:avLst/>
              </a:prstGeom>
              <a:blipFill>
                <a:blip r:embed="rId3"/>
                <a:stretch>
                  <a:fillRect t="-329" r="-843" b="-16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>
            <a:extLst>
              <a:ext uri="{FF2B5EF4-FFF2-40B4-BE49-F238E27FC236}">
                <a16:creationId xmlns:a16="http://schemas.microsoft.com/office/drawing/2014/main" id="{0E6A0A18-BE2C-403A-0937-A4CC25D9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传输类指令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MOVC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5/6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>
            <a:extLst>
              <a:ext uri="{FF2B5EF4-FFF2-40B4-BE49-F238E27FC236}">
                <a16:creationId xmlns:a16="http://schemas.microsoft.com/office/drawing/2014/main" id="{28DE5937-AA35-4132-A8E5-C54519AAE8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99F865-0537-4E3C-8F79-A873006D4BA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灯片编号占位符 2">
            <a:extLst>
              <a:ext uri="{FF2B5EF4-FFF2-40B4-BE49-F238E27FC236}">
                <a16:creationId xmlns:a16="http://schemas.microsoft.com/office/drawing/2014/main" id="{F30B15E0-38DA-4DB6-83DB-F5F2631AA8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F757C3-958A-4A5C-9A89-8215EEA8BF0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日期占位符 1">
            <a:extLst>
              <a:ext uri="{FF2B5EF4-FFF2-40B4-BE49-F238E27FC236}">
                <a16:creationId xmlns:a16="http://schemas.microsoft.com/office/drawing/2014/main" id="{7930FC3D-A561-4138-83EF-10894870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A007A63-3E44-4836-9923-1E3386DC3533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46359763-58B2-46E7-B8E4-56757898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5B79E5D-506D-4C9F-8C27-9F4D2D024A33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日期占位符 1">
            <a:extLst>
              <a:ext uri="{FF2B5EF4-FFF2-40B4-BE49-F238E27FC236}">
                <a16:creationId xmlns:a16="http://schemas.microsoft.com/office/drawing/2014/main" id="{5522C6E3-402B-4D50-9F9C-6395E48348F4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77D5A55-58A3-4AAB-AFC6-6D1BF1D134D9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灯片编号占位符 2">
            <a:extLst>
              <a:ext uri="{FF2B5EF4-FFF2-40B4-BE49-F238E27FC236}">
                <a16:creationId xmlns:a16="http://schemas.microsoft.com/office/drawing/2014/main" id="{D0AD4605-5D59-46D1-BEE4-1833A70352C8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EEB1B09-4193-4842-ABF0-D8E1F1A1FCFB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18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41BB930F-0B38-4C3B-8F2F-A74F937B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3" name="Rectangle 5">
            <a:extLst>
              <a:ext uri="{FF2B5EF4-FFF2-40B4-BE49-F238E27FC236}">
                <a16:creationId xmlns:a16="http://schemas.microsoft.com/office/drawing/2014/main" id="{D069512A-68A8-4998-B30B-3DC63CF6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1754" name="Picture 7">
            <a:extLst>
              <a:ext uri="{FF2B5EF4-FFF2-40B4-BE49-F238E27FC236}">
                <a16:creationId xmlns:a16="http://schemas.microsoft.com/office/drawing/2014/main" id="{BFCBD04B-0C2F-41D3-85A9-9048A129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TextBox 7">
            <a:extLst>
              <a:ext uri="{FF2B5EF4-FFF2-40B4-BE49-F238E27FC236}">
                <a16:creationId xmlns:a16="http://schemas.microsoft.com/office/drawing/2014/main" id="{6A242B36-4865-42BB-86EF-59424359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670175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11000011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31756" name="TextBox 8">
            <a:extLst>
              <a:ext uri="{FF2B5EF4-FFF2-40B4-BE49-F238E27FC236}">
                <a16:creationId xmlns:a16="http://schemas.microsoft.com/office/drawing/2014/main" id="{5F984DD7-3EDF-476A-82E5-68F664C5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5349875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1757" name="TextBox 10">
            <a:extLst>
              <a:ext uri="{FF2B5EF4-FFF2-40B4-BE49-F238E27FC236}">
                <a16:creationId xmlns:a16="http://schemas.microsoft.com/office/drawing/2014/main" id="{12234ED3-3DBA-43FA-8503-78D8EAED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58" name="TextBox 11">
            <a:extLst>
              <a:ext uri="{FF2B5EF4-FFF2-40B4-BE49-F238E27FC236}">
                <a16:creationId xmlns:a16="http://schemas.microsoft.com/office/drawing/2014/main" id="{52478409-E91B-430A-B43A-E4EB87D1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043238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59" name="TextBox 13">
            <a:extLst>
              <a:ext uri="{FF2B5EF4-FFF2-40B4-BE49-F238E27FC236}">
                <a16:creationId xmlns:a16="http://schemas.microsoft.com/office/drawing/2014/main" id="{FCBB88A4-29AA-4FF7-AE1C-232A8E76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86385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0" name="TextBox 15">
            <a:extLst>
              <a:ext uri="{FF2B5EF4-FFF2-40B4-BE49-F238E27FC236}">
                <a16:creationId xmlns:a16="http://schemas.microsoft.com/office/drawing/2014/main" id="{F4B8BD22-6249-4469-AB33-269FE293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41128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1" name="TextBox 21">
            <a:extLst>
              <a:ext uri="{FF2B5EF4-FFF2-40B4-BE49-F238E27FC236}">
                <a16:creationId xmlns:a16="http://schemas.microsoft.com/office/drawing/2014/main" id="{B2DC2E53-950C-4DFD-88BD-CF36B566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560763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FF0000"/>
                </a:solidFill>
              </a:rPr>
              <a:t>1100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2" name="TextBox 22">
            <a:extLst>
              <a:ext uri="{FF2B5EF4-FFF2-40B4-BE49-F238E27FC236}">
                <a16:creationId xmlns:a16="http://schemas.microsoft.com/office/drawing/2014/main" id="{8C12FE4C-5DEF-4327-A83E-322E1064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39" y="2770188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1763" name="TextBox 23">
            <a:extLst>
              <a:ext uri="{FF2B5EF4-FFF2-40B4-BE49-F238E27FC236}">
                <a16:creationId xmlns:a16="http://schemas.microsoft.com/office/drawing/2014/main" id="{9433922A-5289-40E5-92D2-EF868FD7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26543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4" name="TextBox 24">
            <a:extLst>
              <a:ext uri="{FF2B5EF4-FFF2-40B4-BE49-F238E27FC236}">
                <a16:creationId xmlns:a16="http://schemas.microsoft.com/office/drawing/2014/main" id="{6A438929-A773-40CC-B67C-5F536DEE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2882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5" name="TextBox 25">
            <a:extLst>
              <a:ext uri="{FF2B5EF4-FFF2-40B4-BE49-F238E27FC236}">
                <a16:creationId xmlns:a16="http://schemas.microsoft.com/office/drawing/2014/main" id="{4057B573-87CF-4B5F-AC92-70DD9D1F5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535613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6" name="TextBox 27">
            <a:extLst>
              <a:ext uri="{FF2B5EF4-FFF2-40B4-BE49-F238E27FC236}">
                <a16:creationId xmlns:a16="http://schemas.microsoft.com/office/drawing/2014/main" id="{81378C70-8E28-4EBC-8E14-D06F4FFF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2767013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767" name="TextBox 27">
            <a:extLst>
              <a:ext uri="{FF2B5EF4-FFF2-40B4-BE49-F238E27FC236}">
                <a16:creationId xmlns:a16="http://schemas.microsoft.com/office/drawing/2014/main" id="{29D8FBC7-2341-4686-B732-B6B6CE8A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7350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804F8FE-2E0F-4695-8DB0-85152796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709613"/>
            <a:ext cx="287337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1769" name="文本框 6">
            <a:extLst>
              <a:ext uri="{FF2B5EF4-FFF2-40B4-BE49-F238E27FC236}">
                <a16:creationId xmlns:a16="http://schemas.microsoft.com/office/drawing/2014/main" id="{C8101FF3-4D83-435E-B264-07795E72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799138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1770" name="直接连接符 33">
            <a:extLst>
              <a:ext uri="{FF2B5EF4-FFF2-40B4-BE49-F238E27FC236}">
                <a16:creationId xmlns:a16="http://schemas.microsoft.com/office/drawing/2014/main" id="{E29ED8AF-FE63-4775-AAD2-449008CB03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5825" y="20574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直接连接符 35">
            <a:extLst>
              <a:ext uri="{FF2B5EF4-FFF2-40B4-BE49-F238E27FC236}">
                <a16:creationId xmlns:a16="http://schemas.microsoft.com/office/drawing/2014/main" id="{48841632-BC6C-43A7-B3D0-6D45CE296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9850" y="17732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TextBox 64">
            <a:extLst>
              <a:ext uri="{FF2B5EF4-FFF2-40B4-BE49-F238E27FC236}">
                <a16:creationId xmlns:a16="http://schemas.microsoft.com/office/drawing/2014/main" id="{DBF0431B-BAAD-43F8-BA3F-3DAE365E0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1758950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31773" name="直接连接符 33">
            <a:extLst>
              <a:ext uri="{FF2B5EF4-FFF2-40B4-BE49-F238E27FC236}">
                <a16:creationId xmlns:a16="http://schemas.microsoft.com/office/drawing/2014/main" id="{5B98B3B0-D8C5-44F8-A418-F321237F59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9850" y="177800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直接连接符 33">
            <a:extLst>
              <a:ext uri="{FF2B5EF4-FFF2-40B4-BE49-F238E27FC236}">
                <a16:creationId xmlns:a16="http://schemas.microsoft.com/office/drawing/2014/main" id="{DA72A197-273D-4B61-8CBA-817A3AB72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6375" y="205740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直接连接符 35">
            <a:extLst>
              <a:ext uri="{FF2B5EF4-FFF2-40B4-BE49-F238E27FC236}">
                <a16:creationId xmlns:a16="http://schemas.microsoft.com/office/drawing/2014/main" id="{4BA537C3-0069-4629-A611-9DB439B5C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6375" y="17795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直接连接符 35">
            <a:extLst>
              <a:ext uri="{FF2B5EF4-FFF2-40B4-BE49-F238E27FC236}">
                <a16:creationId xmlns:a16="http://schemas.microsoft.com/office/drawing/2014/main" id="{9607A789-81F3-40B8-8D4F-5352E5879E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24050" y="17668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直接连接符 33">
            <a:extLst>
              <a:ext uri="{FF2B5EF4-FFF2-40B4-BE49-F238E27FC236}">
                <a16:creationId xmlns:a16="http://schemas.microsoft.com/office/drawing/2014/main" id="{8FF2E025-6CED-4A41-9FA5-188E1C6A8D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0400" y="1771650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直接连接符 35">
            <a:extLst>
              <a:ext uri="{FF2B5EF4-FFF2-40B4-BE49-F238E27FC236}">
                <a16:creationId xmlns:a16="http://schemas.microsoft.com/office/drawing/2014/main" id="{9D9FB8E7-0044-48F0-8A31-D5F6A9BEB2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176688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直接连接符 33">
            <a:extLst>
              <a:ext uri="{FF2B5EF4-FFF2-40B4-BE49-F238E27FC236}">
                <a16:creationId xmlns:a16="http://schemas.microsoft.com/office/drawing/2014/main" id="{E110820E-EF83-46F0-9623-883CA61373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2051050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直接连接符 35">
            <a:extLst>
              <a:ext uri="{FF2B5EF4-FFF2-40B4-BE49-F238E27FC236}">
                <a16:creationId xmlns:a16="http://schemas.microsoft.com/office/drawing/2014/main" id="{54408F34-B78A-448A-892F-58CC566BC6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0950" y="1774825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直接连接符 33">
            <a:extLst>
              <a:ext uri="{FF2B5EF4-FFF2-40B4-BE49-F238E27FC236}">
                <a16:creationId xmlns:a16="http://schemas.microsoft.com/office/drawing/2014/main" id="{F4135656-891F-4D24-BF71-AC87D3F348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5713" y="1773238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直接连接符 35">
            <a:extLst>
              <a:ext uri="{FF2B5EF4-FFF2-40B4-BE49-F238E27FC236}">
                <a16:creationId xmlns:a16="http://schemas.microsoft.com/office/drawing/2014/main" id="{BBA11796-79A3-444C-B288-5B776B324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0175" y="1773238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直接连接符 33">
            <a:extLst>
              <a:ext uri="{FF2B5EF4-FFF2-40B4-BE49-F238E27FC236}">
                <a16:creationId xmlns:a16="http://schemas.microsoft.com/office/drawing/2014/main" id="{385541C2-8BD8-4B6B-A1C1-355B71FF5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8588" y="2058988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3">
            <a:extLst>
              <a:ext uri="{FF2B5EF4-FFF2-40B4-BE49-F238E27FC236}">
                <a16:creationId xmlns:a16="http://schemas.microsoft.com/office/drawing/2014/main" id="{9A696A7E-2104-471D-A559-620A7BFB7B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16113" y="1778000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5" name="Rectangle 7">
            <a:extLst>
              <a:ext uri="{FF2B5EF4-FFF2-40B4-BE49-F238E27FC236}">
                <a16:creationId xmlns:a16="http://schemas.microsoft.com/office/drawing/2014/main" id="{0617D9E8-478A-41D4-94DF-E3E6D793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1000126"/>
            <a:ext cx="37687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MOV  A, M</a:t>
            </a:r>
          </a:p>
        </p:txBody>
      </p:sp>
      <p:cxnSp>
        <p:nvCxnSpPr>
          <p:cNvPr id="42" name="直接连接符 37">
            <a:extLst>
              <a:ext uri="{FF2B5EF4-FFF2-40B4-BE49-F238E27FC236}">
                <a16:creationId xmlns:a16="http://schemas.microsoft.com/office/drawing/2014/main" id="{92C75247-3DBB-40D6-AFB6-1FC2C7F234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1613" y="2051050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9F3DDF-9F22-4227-A4F7-16FFC8F4C9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17700" y="1784350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5010BF3-13AC-4DFA-904D-476F4932B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6925" y="1774825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A20B780-67A9-4D84-A76B-20C8B0B49B97}"/>
              </a:ext>
            </a:extLst>
          </p:cNvPr>
          <p:cNvCxnSpPr/>
          <p:nvPr/>
        </p:nvCxnSpPr>
        <p:spPr bwMode="auto">
          <a:xfrm>
            <a:off x="885825" y="2439988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DC43BA-76F6-428C-A4BA-ADF55AC7ACF1}"/>
              </a:ext>
            </a:extLst>
          </p:cNvPr>
          <p:cNvCxnSpPr/>
          <p:nvPr/>
        </p:nvCxnSpPr>
        <p:spPr bwMode="auto">
          <a:xfrm>
            <a:off x="1477963" y="2438400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E0EDC13-41D1-450B-AACE-BA2325A44EA1}"/>
              </a:ext>
            </a:extLst>
          </p:cNvPr>
          <p:cNvCxnSpPr/>
          <p:nvPr/>
        </p:nvCxnSpPr>
        <p:spPr bwMode="auto">
          <a:xfrm>
            <a:off x="893763" y="21161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07DE7B4-1E98-453E-802A-9026251F48D6}"/>
              </a:ext>
            </a:extLst>
          </p:cNvPr>
          <p:cNvCxnSpPr/>
          <p:nvPr/>
        </p:nvCxnSpPr>
        <p:spPr bwMode="auto">
          <a:xfrm>
            <a:off x="2063750" y="21161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94A2E2-07E1-47B2-9174-92C049C7A0F9}"/>
              </a:ext>
            </a:extLst>
          </p:cNvPr>
          <p:cNvCxnSpPr/>
          <p:nvPr/>
        </p:nvCxnSpPr>
        <p:spPr bwMode="auto">
          <a:xfrm>
            <a:off x="1474788" y="21193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794" name="文本框 83">
            <a:extLst>
              <a:ext uri="{FF2B5EF4-FFF2-40B4-BE49-F238E27FC236}">
                <a16:creationId xmlns:a16="http://schemas.microsoft.com/office/drawing/2014/main" id="{783CDF96-4799-4938-A1D0-F622C401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449513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1795" name="文本框 84">
            <a:extLst>
              <a:ext uri="{FF2B5EF4-FFF2-40B4-BE49-F238E27FC236}">
                <a16:creationId xmlns:a16="http://schemas.microsoft.com/office/drawing/2014/main" id="{E6882837-8A02-443C-A802-5C019F9C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2446338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1796" name="TextBox 7">
            <a:extLst>
              <a:ext uri="{FF2B5EF4-FFF2-40B4-BE49-F238E27FC236}">
                <a16:creationId xmlns:a16="http://schemas.microsoft.com/office/drawing/2014/main" id="{AFF006A3-6259-4B1D-8790-4A0B5617E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13208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11000011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31805" name="文本框 65">
            <a:extLst>
              <a:ext uri="{FF2B5EF4-FFF2-40B4-BE49-F238E27FC236}">
                <a16:creationId xmlns:a16="http://schemas.microsoft.com/office/drawing/2014/main" id="{A2C391E4-29EB-467F-8FD3-402DD2FD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31806" name="TextBox 16">
            <a:extLst>
              <a:ext uri="{FF2B5EF4-FFF2-40B4-BE49-F238E27FC236}">
                <a16:creationId xmlns:a16="http://schemas.microsoft.com/office/drawing/2014/main" id="{53B5A855-352E-47C7-A7EE-48EB667A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5329238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31807" name="TextBox 17">
            <a:extLst>
              <a:ext uri="{FF2B5EF4-FFF2-40B4-BE49-F238E27FC236}">
                <a16:creationId xmlns:a16="http://schemas.microsoft.com/office/drawing/2014/main" id="{CC8445C7-66AB-4FBD-88F3-45F2AEB6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5735638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 dirty="0">
                <a:solidFill>
                  <a:srgbClr val="6B03E9"/>
                </a:solidFill>
              </a:rPr>
              <a:t>0</a:t>
            </a:r>
            <a:endParaRPr lang="zh-CN" altLang="en-US" sz="1800" dirty="0">
              <a:solidFill>
                <a:srgbClr val="6B03E9"/>
              </a:solidFill>
            </a:endParaRPr>
          </a:p>
        </p:txBody>
      </p:sp>
      <p:grpSp>
        <p:nvGrpSpPr>
          <p:cNvPr id="31808" name="组合 66">
            <a:extLst>
              <a:ext uri="{FF2B5EF4-FFF2-40B4-BE49-F238E27FC236}">
                <a16:creationId xmlns:a16="http://schemas.microsoft.com/office/drawing/2014/main" id="{22B34CED-514E-4C78-AEAD-BBB38CFDAAF0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3748088"/>
            <a:ext cx="219075" cy="641350"/>
            <a:chOff x="5380121" y="3976457"/>
            <a:chExt cx="219134" cy="641215"/>
          </a:xfrm>
        </p:grpSpPr>
        <p:sp>
          <p:nvSpPr>
            <p:cNvPr id="31824" name="文本框 67">
              <a:extLst>
                <a:ext uri="{FF2B5EF4-FFF2-40B4-BE49-F238E27FC236}">
                  <a16:creationId xmlns:a16="http://schemas.microsoft.com/office/drawing/2014/main" id="{DFDEA67E-B253-4B3E-87C6-1494B0398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31825" name="文本框 68">
              <a:extLst>
                <a:ext uri="{FF2B5EF4-FFF2-40B4-BE49-F238E27FC236}">
                  <a16:creationId xmlns:a16="http://schemas.microsoft.com/office/drawing/2014/main" id="{7CC78792-7940-4D93-BF80-6A6DD422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31809" name="TextBox 46">
            <a:extLst>
              <a:ext uri="{FF2B5EF4-FFF2-40B4-BE49-F238E27FC236}">
                <a16:creationId xmlns:a16="http://schemas.microsoft.com/office/drawing/2014/main" id="{DB7A41A8-7B3A-443C-ABDA-4B458D5B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5448300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F98EBBF5-CD9E-45BA-B415-FE6FBF8ED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5795963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C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1" name="TextBox 46">
            <a:extLst>
              <a:ext uri="{FF2B5EF4-FFF2-40B4-BE49-F238E27FC236}">
                <a16:creationId xmlns:a16="http://schemas.microsoft.com/office/drawing/2014/main" id="{A2374561-1E3B-43F5-8C67-FC6DFF32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5487988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2" name="TextBox 24">
            <a:extLst>
              <a:ext uri="{FF2B5EF4-FFF2-40B4-BE49-F238E27FC236}">
                <a16:creationId xmlns:a16="http://schemas.microsoft.com/office/drawing/2014/main" id="{AF2685BF-3478-4AC2-8DAD-8A70A414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988" y="4219575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813" name="文本框 6">
            <a:extLst>
              <a:ext uri="{FF2B5EF4-FFF2-40B4-BE49-F238E27FC236}">
                <a16:creationId xmlns:a16="http://schemas.microsoft.com/office/drawing/2014/main" id="{1652F026-8315-4B94-9319-6E22580DF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5846763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360AD154-375A-45C8-83A8-D9D78480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3103563"/>
            <a:ext cx="154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FF"/>
                </a:solidFill>
              </a:rPr>
              <a:t>00010010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4" name="TextBox 27">
            <a:extLst>
              <a:ext uri="{FF2B5EF4-FFF2-40B4-BE49-F238E27FC236}">
                <a16:creationId xmlns:a16="http://schemas.microsoft.com/office/drawing/2014/main" id="{835B26EB-A7FD-4164-A5F5-67E64F38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311150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34H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816" name="TextBox 46">
            <a:extLst>
              <a:ext uri="{FF2B5EF4-FFF2-40B4-BE49-F238E27FC236}">
                <a16:creationId xmlns:a16="http://schemas.microsoft.com/office/drawing/2014/main" id="{59B5ED5F-03B2-4805-A3A2-A6C55B17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494338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1818" name="文本框 77">
            <a:extLst>
              <a:ext uri="{FF2B5EF4-FFF2-40B4-BE49-F238E27FC236}">
                <a16:creationId xmlns:a16="http://schemas.microsoft.com/office/drawing/2014/main" id="{D942E422-3FFB-4B51-9CAB-C96D8D635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" y="4156174"/>
            <a:ext cx="1985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执行前</a:t>
            </a:r>
            <a:endParaRPr lang="en-US" altLang="zh-CN" sz="2400" b="0" dirty="0">
              <a:ea typeface="华文新魏" panose="02010800040101010101" pitchFamily="2" charset="-122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(C)=</a:t>
            </a:r>
            <a:r>
              <a:rPr lang="en-US" altLang="zh-CN" sz="2400" b="0" dirty="0" err="1"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34H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b="0" dirty="0" err="1">
                <a:ea typeface="华文新魏" panose="02010800040101010101" pitchFamily="2" charset="-122"/>
                <a:cs typeface="Calibri" panose="020F0502020204030204" pitchFamily="34" charset="0"/>
              </a:rPr>
              <a:t>34H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)=</a:t>
            </a:r>
            <a:r>
              <a:rPr lang="en-US" altLang="zh-CN" sz="2400" b="0" dirty="0" err="1">
                <a:ea typeface="华文新魏" panose="02010800040101010101" pitchFamily="2" charset="-122"/>
                <a:cs typeface="Calibri" panose="020F0502020204030204" pitchFamily="34" charset="0"/>
              </a:rPr>
              <a:t>12H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zh-CN" altLang="en-US" sz="2400" dirty="0"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B2B2B9-6B02-4DC4-A55D-E0F05EF85818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3CAB50C-D85C-4DED-959D-F9C6C1112E27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62CD57E-BE4E-48F1-B290-20B8C7D5A4C1}"/>
              </a:ext>
            </a:extLst>
          </p:cNvPr>
          <p:cNvSpPr txBox="1"/>
          <p:nvPr/>
        </p:nvSpPr>
        <p:spPr>
          <a:xfrm>
            <a:off x="7519988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0832A58-CE43-40AD-A5F2-C324353A2E64}"/>
              </a:ext>
            </a:extLst>
          </p:cNvPr>
          <p:cNvSpPr txBox="1"/>
          <p:nvPr/>
        </p:nvSpPr>
        <p:spPr>
          <a:xfrm>
            <a:off x="7518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1F3D20-A28D-4927-99AF-12FE46E8E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6056283"/>
            <a:ext cx="1228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00010010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1B2EF1B-A289-3568-1EB9-751DE4D3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-MOVC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4AD9C7-AE48-4BA6-951D-2F3C47682971}"/>
              </a:ext>
            </a:extLst>
          </p:cNvPr>
          <p:cNvSpPr/>
          <p:nvPr/>
        </p:nvSpPr>
        <p:spPr bwMode="auto">
          <a:xfrm>
            <a:off x="26844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972 L 0.00347 -0.00972 C 0.00538 -0.0213 0.00694 -0.01898 0.00347 -0.02685 C 0.00312 -0.02732 0.00277 -0.02778 0.00243 -0.02824 L -0.05243 -0.08704 L -0.05052 -0.12755 L -0.27396 -0.1301 L -0.27118 -0.33125 L -0.27118 -0.33125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2361 L -0.00416 -0.15301 L 0.50469 -0.1493 L 0.50764 0.47315 L 0.26354 0.47454 L 0.26441 0.4338 L 0.26441 0.4338 L 0.26441 0.4365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2.22222E-6 0.00046 L 0.01077 -0.01273 C 0.01146 -0.01366 0.0125 -0.01435 0.0132 -0.01574 C 0.01858 -0.02454 0.0158 -0.02083 0.02153 -0.02685 C 0.0224 -0.02847 0.02309 -0.03079 0.02396 -0.03218 C 0.02709 -0.03727 0.02986 -0.03866 0.03247 -0.04468 C 0.03525 -0.05185 0.03351 -0.04769 0.0382 -0.05741 C 0.04045 -0.06806 0.0375 -0.05556 0.0408 -0.06412 C 0.04184 -0.0669 0.04236 -0.06991 0.04323 -0.07269 C 0.04358 -0.07477 0.04375 -0.07732 0.0441 -0.0794 C 0.04514 -0.08634 0.04497 -0.08125 0.04497 -0.08634 L 0.04497 -0.08611 C 0.04497 -0.08588 0.05 -0.0875 0.05 -0.08727 " pathEditMode="relative" rAng="0" ptsTypes="AAAAAAAAAA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35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785" grpId="0"/>
      <p:bldP spid="68" grpId="0"/>
      <p:bldP spid="73" grpId="0"/>
      <p:bldP spid="73" grpId="1"/>
      <p:bldP spid="74" grpId="0"/>
      <p:bldP spid="83" grpId="0"/>
      <p:bldP spid="8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957C30A2-0894-4C2F-B054-AE74244C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2133760D-02FE-4507-8243-90342B61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" y="969375"/>
            <a:ext cx="7756525" cy="53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ea typeface="华文新魏" panose="02010800040101010101" pitchFamily="2" charset="-122"/>
              </a:rPr>
              <a:t>CCC R1, R2    </a:t>
            </a:r>
            <a:r>
              <a:rPr lang="en-US" altLang="zh-CN" sz="2400" b="0" dirty="0">
                <a:ea typeface="华文新魏" panose="02010800040101010101" pitchFamily="2" charset="-122"/>
              </a:rPr>
              <a:t>(CCC</a:t>
            </a:r>
            <a:r>
              <a:rPr lang="zh-CN" altLang="en-US" sz="2400" b="0" dirty="0">
                <a:ea typeface="华文新魏" panose="02010800040101010101" pitchFamily="2" charset="-122"/>
              </a:rPr>
              <a:t>为</a:t>
            </a:r>
            <a:r>
              <a:rPr lang="en-US" altLang="zh-CN" sz="2400" b="0" dirty="0">
                <a:ea typeface="华文新魏" panose="02010800040101010101" pitchFamily="2" charset="-122"/>
              </a:rPr>
              <a:t>ADD</a:t>
            </a:r>
            <a:r>
              <a:rPr lang="zh-CN" altLang="en-US" sz="2400" b="0" dirty="0">
                <a:ea typeface="华文新魏" panose="02010800040101010101" pitchFamily="2" charset="-122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</a:rPr>
              <a:t>SUB</a:t>
            </a:r>
            <a:r>
              <a:rPr lang="zh-CN" altLang="en-US" sz="2400" b="0" dirty="0">
                <a:ea typeface="华文新魏" panose="02010800040101010101" pitchFamily="2" charset="-122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</a:rPr>
              <a:t>AND</a:t>
            </a:r>
            <a:r>
              <a:rPr lang="zh-CN" altLang="en-US" sz="2400" b="0" dirty="0">
                <a:ea typeface="华文新魏" panose="02010800040101010101" pitchFamily="2" charset="-122"/>
              </a:rPr>
              <a:t>指令助记符）</a:t>
            </a:r>
            <a:endParaRPr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2532" name="日期占位符 1">
            <a:extLst>
              <a:ext uri="{FF2B5EF4-FFF2-40B4-BE49-F238E27FC236}">
                <a16:creationId xmlns:a16="http://schemas.microsoft.com/office/drawing/2014/main" id="{A8302BB1-0F3F-48B0-BF1F-A2E4E40683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7CE1C9-0644-422A-91EA-127BE4548D9A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灯片编号占位符 2">
            <a:extLst>
              <a:ext uri="{FF2B5EF4-FFF2-40B4-BE49-F238E27FC236}">
                <a16:creationId xmlns:a16="http://schemas.microsoft.com/office/drawing/2014/main" id="{816DD2A4-9EDC-4B08-A879-DFA227E9B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706CE8-5B0D-4848-8196-921F3ACA871E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矩形 7">
            <a:extLst>
              <a:ext uri="{FF2B5EF4-FFF2-40B4-BE49-F238E27FC236}">
                <a16:creationId xmlns:a16="http://schemas.microsoft.com/office/drawing/2014/main" id="{D406157B-6994-48C2-A818-3982DD37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" y="2045405"/>
            <a:ext cx="8143875" cy="436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 算术逻辑指令执行过程：</a:t>
            </a:r>
          </a:p>
          <a:p>
            <a:pPr marL="800100" lvl="1" indent="-342900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将编码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（由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RAA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RAA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对应的寄存器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中的数据从通用寄存器组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口读出；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同时将编码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00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（由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RWBA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RWBA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对应的寄存器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中的数据从通用寄存器组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口读出；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在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S3-S0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M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的控制下，两个操作数在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ALU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中运算后经移位逻辑送入总线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BUS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；</a:t>
            </a:r>
            <a:endParaRPr lang="en-US" altLang="zh-CN" sz="2400" b="0" dirty="0"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由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/WE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0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）控制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BUS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上的数据在时钟</a:t>
            </a:r>
            <a:r>
              <a:rPr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下降沿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写入编码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00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（由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RWBA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RWBA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对应的寄存器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ADD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SUB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指令影响状态位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C</a:t>
            </a:r>
            <a:r>
              <a:rPr lang="en-US" altLang="zh-CN" sz="2400" b="0" baseline="-25000" dirty="0">
                <a:ea typeface="华文新魏" panose="02010800040101010101" pitchFamily="2" charset="-122"/>
                <a:cs typeface="Calibri" panose="020F0502020204030204" pitchFamily="34" charset="0"/>
              </a:rPr>
              <a:t>f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400" b="0" dirty="0" err="1">
                <a:ea typeface="华文新魏" panose="02010800040101010101" pitchFamily="2" charset="-122"/>
                <a:cs typeface="Calibri" panose="020F0502020204030204" pitchFamily="34" charset="0"/>
              </a:rPr>
              <a:t>Z</a:t>
            </a:r>
            <a:r>
              <a:rPr lang="en-US" altLang="zh-CN" sz="2400" b="0" baseline="-25000" dirty="0" err="1">
                <a:ea typeface="华文新魏" panose="02010800040101010101" pitchFamily="2" charset="-122"/>
                <a:cs typeface="Calibri" panose="020F0502020204030204" pitchFamily="34" charset="0"/>
              </a:rPr>
              <a:t>f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。</a:t>
            </a:r>
          </a:p>
        </p:txBody>
      </p:sp>
      <p:sp>
        <p:nvSpPr>
          <p:cNvPr id="22535" name="文本框 7">
            <a:extLst>
              <a:ext uri="{FF2B5EF4-FFF2-40B4-BE49-F238E27FC236}">
                <a16:creationId xmlns:a16="http://schemas.microsoft.com/office/drawing/2014/main" id="{F967D034-7133-4219-88BC-DB9112473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" y="1584927"/>
            <a:ext cx="4695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例如 </a:t>
            </a:r>
            <a:r>
              <a:rPr lang="en-US" altLang="zh-CN" b="0" dirty="0">
                <a:ea typeface="华文新魏" panose="02010800040101010101" pitchFamily="2" charset="-122"/>
              </a:rPr>
              <a:t>CCC  A, B</a:t>
            </a:r>
            <a:r>
              <a:rPr lang="en-US" altLang="zh-CN" sz="2000" b="0" dirty="0">
                <a:ea typeface="华文新魏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211FF82-0D2A-9F77-354D-FAA755EE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算术逻辑类（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1/4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4" grpId="0"/>
      <p:bldP spid="22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>
            <a:extLst>
              <a:ext uri="{FF2B5EF4-FFF2-40B4-BE49-F238E27FC236}">
                <a16:creationId xmlns:a16="http://schemas.microsoft.com/office/drawing/2014/main" id="{9901635E-A135-43C4-8C11-82053F3B11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B4EF54-6C1D-4090-9E12-8382004FD1F2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灯片编号占位符 2">
            <a:extLst>
              <a:ext uri="{FF2B5EF4-FFF2-40B4-BE49-F238E27FC236}">
                <a16:creationId xmlns:a16="http://schemas.microsoft.com/office/drawing/2014/main" id="{DE51B8D3-B5C8-475E-94BB-4B390987E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B57563-E988-49DE-9CB4-D868504905CD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952D815-0016-4003-8F7C-012A040A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一、设计目的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020750-C214-4525-9DF2-D4A5A986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871913"/>
            <a:ext cx="84248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要求在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进行了多个单元实验后，综合利用所学的理论知识，结合在单元实验中所积累的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成果（包括已经设计好的功能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部件和调试方法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，设计出一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个简易计算机系统。</a:t>
            </a:r>
          </a:p>
        </p:txBody>
      </p:sp>
      <p:sp>
        <p:nvSpPr>
          <p:cNvPr id="6150" name="矩形 7">
            <a:extLst>
              <a:ext uri="{FF2B5EF4-FFF2-40B4-BE49-F238E27FC236}">
                <a16:creationId xmlns:a16="http://schemas.microsoft.com/office/drawing/2014/main" id="{F70863D4-9C02-40F7-9AD3-A6470D57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974850"/>
            <a:ext cx="85121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本课程力图以“培养学生现代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数字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系统设计能力”为目标，贯彻以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设计为核心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层次化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、模块化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方法为抓手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的组织思路，培养学生设计与实现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数字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能力。</a:t>
            </a:r>
            <a:endParaRPr lang="zh-CN" altLang="en-US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1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E4F71760-240E-46F0-A0D8-0E8F56BF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51129618-6C67-400F-B4A1-D5BDC61B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1361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日期占位符 1">
            <a:extLst>
              <a:ext uri="{FF2B5EF4-FFF2-40B4-BE49-F238E27FC236}">
                <a16:creationId xmlns:a16="http://schemas.microsoft.com/office/drawing/2014/main" id="{F52506BE-53A7-4C5C-8417-3098209F0D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54CBD2-BBEB-4496-BA94-527FDAD0D80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灯片编号占位符 2">
            <a:extLst>
              <a:ext uri="{FF2B5EF4-FFF2-40B4-BE49-F238E27FC236}">
                <a16:creationId xmlns:a16="http://schemas.microsoft.com/office/drawing/2014/main" id="{62898E88-8D92-4F09-8332-473FA25FF3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E1D6D3-15C6-4611-A4B4-05E69F81E6C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日期占位符 1">
            <a:extLst>
              <a:ext uri="{FF2B5EF4-FFF2-40B4-BE49-F238E27FC236}">
                <a16:creationId xmlns:a16="http://schemas.microsoft.com/office/drawing/2014/main" id="{324C0B16-8778-4C71-8458-F1C73B04F1F9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195F79FD-DC9E-4466-AE49-0AF8BC493D9F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灯片编号占位符 2">
            <a:extLst>
              <a:ext uri="{FF2B5EF4-FFF2-40B4-BE49-F238E27FC236}">
                <a16:creationId xmlns:a16="http://schemas.microsoft.com/office/drawing/2014/main" id="{AD78F5F5-796B-4629-AA41-66E8B78EE480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96CB8CE-C0F3-4981-977B-3A0B30F882F2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20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Rectangle 5">
            <a:extLst>
              <a:ext uri="{FF2B5EF4-FFF2-40B4-BE49-F238E27FC236}">
                <a16:creationId xmlns:a16="http://schemas.microsoft.com/office/drawing/2014/main" id="{B077193A-B281-4296-874E-CA0ADD6E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63" name="TextBox 7">
            <a:extLst>
              <a:ext uri="{FF2B5EF4-FFF2-40B4-BE49-F238E27FC236}">
                <a16:creationId xmlns:a16="http://schemas.microsoft.com/office/drawing/2014/main" id="{A3E431EC-A131-4002-9194-BE604252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2751138"/>
            <a:ext cx="154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FF"/>
                </a:solidFill>
              </a:rPr>
              <a:t> 10010001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3564" name="TextBox 8">
            <a:extLst>
              <a:ext uri="{FF2B5EF4-FFF2-40B4-BE49-F238E27FC236}">
                <a16:creationId xmlns:a16="http://schemas.microsoft.com/office/drawing/2014/main" id="{512BD016-F453-445B-A618-948404D2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5341938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3565" name="TextBox 12">
            <a:extLst>
              <a:ext uri="{FF2B5EF4-FFF2-40B4-BE49-F238E27FC236}">
                <a16:creationId xmlns:a16="http://schemas.microsoft.com/office/drawing/2014/main" id="{397C0BAA-513A-4F73-9759-B87B044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305276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66" name="TextBox 15">
            <a:extLst>
              <a:ext uri="{FF2B5EF4-FFF2-40B4-BE49-F238E27FC236}">
                <a16:creationId xmlns:a16="http://schemas.microsoft.com/office/drawing/2014/main" id="{A410932A-D7EA-4C62-9F7F-D5B8560A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13604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3567" name="TextBox 21">
            <a:extLst>
              <a:ext uri="{FF2B5EF4-FFF2-40B4-BE49-F238E27FC236}">
                <a16:creationId xmlns:a16="http://schemas.microsoft.com/office/drawing/2014/main" id="{739A4EEC-EE9D-404F-9ECA-6AC71BC8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525838"/>
            <a:ext cx="2968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FF0000"/>
                </a:solidFill>
              </a:rPr>
              <a:t>1001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68" name="TextBox 22">
            <a:extLst>
              <a:ext uri="{FF2B5EF4-FFF2-40B4-BE49-F238E27FC236}">
                <a16:creationId xmlns:a16="http://schemas.microsoft.com/office/drawing/2014/main" id="{F2C49BAD-69C6-4866-AA53-B3A82A26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2752725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3569" name="TextBox 23">
            <a:extLst>
              <a:ext uri="{FF2B5EF4-FFF2-40B4-BE49-F238E27FC236}">
                <a16:creationId xmlns:a16="http://schemas.microsoft.com/office/drawing/2014/main" id="{E4DD9646-F043-471D-BA7E-FCE70D4B1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2646363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0" name="TextBox 24">
            <a:extLst>
              <a:ext uri="{FF2B5EF4-FFF2-40B4-BE49-F238E27FC236}">
                <a16:creationId xmlns:a16="http://schemas.microsoft.com/office/drawing/2014/main" id="{00398A43-7515-4772-97C5-E54FF581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2882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1" name="TextBox 25">
            <a:extLst>
              <a:ext uri="{FF2B5EF4-FFF2-40B4-BE49-F238E27FC236}">
                <a16:creationId xmlns:a16="http://schemas.microsoft.com/office/drawing/2014/main" id="{034A1164-B912-458C-AEFB-311DA38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535613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72" name="TextBox 27">
            <a:extLst>
              <a:ext uri="{FF2B5EF4-FFF2-40B4-BE49-F238E27FC236}">
                <a16:creationId xmlns:a16="http://schemas.microsoft.com/office/drawing/2014/main" id="{7B8D3030-9D91-4B9E-8175-D09C589E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2767013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7030A0"/>
                </a:solidFill>
              </a:rPr>
              <a:t>00H</a:t>
            </a:r>
            <a:endParaRPr lang="zh-CN" altLang="en-US" sz="1600">
              <a:solidFill>
                <a:srgbClr val="7030A0"/>
              </a:solidFill>
            </a:endParaRPr>
          </a:p>
        </p:txBody>
      </p:sp>
      <p:sp>
        <p:nvSpPr>
          <p:cNvPr id="23573" name="TextBox 27">
            <a:extLst>
              <a:ext uri="{FF2B5EF4-FFF2-40B4-BE49-F238E27FC236}">
                <a16:creationId xmlns:a16="http://schemas.microsoft.com/office/drawing/2014/main" id="{ABA463EC-670B-4BA8-9BA5-60D311AB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712788"/>
            <a:ext cx="220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E78E0847-878E-4105-806E-64D66871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700088"/>
            <a:ext cx="2730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40BE186D-4EDB-4959-9A4C-E1A13F65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5521325"/>
            <a:ext cx="711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3576" name="文本框 6">
            <a:extLst>
              <a:ext uri="{FF2B5EF4-FFF2-40B4-BE49-F238E27FC236}">
                <a16:creationId xmlns:a16="http://schemas.microsoft.com/office/drawing/2014/main" id="{A252507A-D37A-4BDE-9024-3D4A3B30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799138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3577" name="直接连接符 33">
            <a:extLst>
              <a:ext uri="{FF2B5EF4-FFF2-40B4-BE49-F238E27FC236}">
                <a16:creationId xmlns:a16="http://schemas.microsoft.com/office/drawing/2014/main" id="{4A97CF97-E9F9-4FF3-86F8-F28016EB2B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5025" y="24288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直接连接符 35">
            <a:extLst>
              <a:ext uri="{FF2B5EF4-FFF2-40B4-BE49-F238E27FC236}">
                <a16:creationId xmlns:a16="http://schemas.microsoft.com/office/drawing/2014/main" id="{434EA626-C2D4-49E2-955E-95544EF3F2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9050" y="21447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TextBox 64">
            <a:extLst>
              <a:ext uri="{FF2B5EF4-FFF2-40B4-BE49-F238E27FC236}">
                <a16:creationId xmlns:a16="http://schemas.microsoft.com/office/drawing/2014/main" id="{B0F1731B-026A-44D3-90D4-DC9AB1A8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" y="21304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23580" name="直接连接符 33">
            <a:extLst>
              <a:ext uri="{FF2B5EF4-FFF2-40B4-BE49-F238E27FC236}">
                <a16:creationId xmlns:a16="http://schemas.microsoft.com/office/drawing/2014/main" id="{E1965241-DA4D-460E-93FE-709626141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9050" y="21494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直接连接符 33">
            <a:extLst>
              <a:ext uri="{FF2B5EF4-FFF2-40B4-BE49-F238E27FC236}">
                <a16:creationId xmlns:a16="http://schemas.microsoft.com/office/drawing/2014/main" id="{89F0056E-BCED-4C59-96FB-E74BD2C00F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5575" y="24288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直接连接符 35">
            <a:extLst>
              <a:ext uri="{FF2B5EF4-FFF2-40B4-BE49-F238E27FC236}">
                <a16:creationId xmlns:a16="http://schemas.microsoft.com/office/drawing/2014/main" id="{FF8DED9B-BC68-4EEB-93D6-CF760B85C4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5575" y="21510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直接连接符 35">
            <a:extLst>
              <a:ext uri="{FF2B5EF4-FFF2-40B4-BE49-F238E27FC236}">
                <a16:creationId xmlns:a16="http://schemas.microsoft.com/office/drawing/2014/main" id="{6B942A7A-64B8-489E-997E-6DA8A6919E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3250" y="21383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直接连接符 33">
            <a:extLst>
              <a:ext uri="{FF2B5EF4-FFF2-40B4-BE49-F238E27FC236}">
                <a16:creationId xmlns:a16="http://schemas.microsoft.com/office/drawing/2014/main" id="{C302D7CF-C9D2-44E7-889B-EE9372AFD0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9600" y="21431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直接连接符 35">
            <a:extLst>
              <a:ext uri="{FF2B5EF4-FFF2-40B4-BE49-F238E27FC236}">
                <a16:creationId xmlns:a16="http://schemas.microsoft.com/office/drawing/2014/main" id="{561376A7-8A9D-45B3-9213-5ED154204F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1383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直接连接符 33">
            <a:extLst>
              <a:ext uri="{FF2B5EF4-FFF2-40B4-BE49-F238E27FC236}">
                <a16:creationId xmlns:a16="http://schemas.microsoft.com/office/drawing/2014/main" id="{72C12FA7-9C09-4A79-96BE-48F1275A91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422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直接连接符 35">
            <a:extLst>
              <a:ext uri="{FF2B5EF4-FFF2-40B4-BE49-F238E27FC236}">
                <a16:creationId xmlns:a16="http://schemas.microsoft.com/office/drawing/2014/main" id="{5521DAD6-6C09-45EC-839A-5A18D735E6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0150" y="21463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直接连接符 33">
            <a:extLst>
              <a:ext uri="{FF2B5EF4-FFF2-40B4-BE49-F238E27FC236}">
                <a16:creationId xmlns:a16="http://schemas.microsoft.com/office/drawing/2014/main" id="{92393906-65B2-4FEF-8DCB-9909926143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4913" y="21447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直接连接符 35">
            <a:extLst>
              <a:ext uri="{FF2B5EF4-FFF2-40B4-BE49-F238E27FC236}">
                <a16:creationId xmlns:a16="http://schemas.microsoft.com/office/drawing/2014/main" id="{ABCC0384-750F-4ABB-BADF-49255D69D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9375" y="21447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直接连接符 33">
            <a:extLst>
              <a:ext uri="{FF2B5EF4-FFF2-40B4-BE49-F238E27FC236}">
                <a16:creationId xmlns:a16="http://schemas.microsoft.com/office/drawing/2014/main" id="{28E39840-B36E-44FC-9E9C-D725FB6FE4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7788" y="24304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86C8BE33-8617-493E-BD1C-B4D7A125A6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65313" y="21494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2" name="Rectangle 7">
            <a:extLst>
              <a:ext uri="{FF2B5EF4-FFF2-40B4-BE49-F238E27FC236}">
                <a16:creationId xmlns:a16="http://schemas.microsoft.com/office/drawing/2014/main" id="{6AB0CFB2-7AE4-4C82-82D0-7DB9C9B9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9" y="1126140"/>
            <a:ext cx="376872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ADD  A, B</a:t>
            </a: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8283FCB6-D2E4-4B67-A58E-C5970C97CA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0813" y="24225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7A6AE84-6580-4547-B268-C0727ED8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66900" y="2155825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0FCF08-694F-4DFA-831A-A8FA1C5245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1463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1D0C84D-F03E-4B03-8450-EFBBA15C1D7D}"/>
              </a:ext>
            </a:extLst>
          </p:cNvPr>
          <p:cNvCxnSpPr/>
          <p:nvPr/>
        </p:nvCxnSpPr>
        <p:spPr bwMode="auto">
          <a:xfrm>
            <a:off x="835025" y="28114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CAEDC3-3799-461D-8498-85CA83B5C5AB}"/>
              </a:ext>
            </a:extLst>
          </p:cNvPr>
          <p:cNvCxnSpPr/>
          <p:nvPr/>
        </p:nvCxnSpPr>
        <p:spPr bwMode="auto">
          <a:xfrm>
            <a:off x="1427163" y="28098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2BA646F-1F5A-4FA0-BF57-6C58BD0363E8}"/>
              </a:ext>
            </a:extLst>
          </p:cNvPr>
          <p:cNvCxnSpPr/>
          <p:nvPr/>
        </p:nvCxnSpPr>
        <p:spPr bwMode="auto">
          <a:xfrm>
            <a:off x="842963" y="24876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6E1D0CD-DA2B-48DF-B156-1DEF3A302E69}"/>
              </a:ext>
            </a:extLst>
          </p:cNvPr>
          <p:cNvCxnSpPr/>
          <p:nvPr/>
        </p:nvCxnSpPr>
        <p:spPr bwMode="auto">
          <a:xfrm>
            <a:off x="2012950" y="24876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EF02963-944B-4244-91D3-4B9D23B8077F}"/>
              </a:ext>
            </a:extLst>
          </p:cNvPr>
          <p:cNvCxnSpPr/>
          <p:nvPr/>
        </p:nvCxnSpPr>
        <p:spPr bwMode="auto">
          <a:xfrm>
            <a:off x="1423988" y="24907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01" name="文本框 83">
            <a:extLst>
              <a:ext uri="{FF2B5EF4-FFF2-40B4-BE49-F238E27FC236}">
                <a16:creationId xmlns:a16="http://schemas.microsoft.com/office/drawing/2014/main" id="{7FF651BC-F85F-4AC9-9F97-99FA89DC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2820988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3602" name="文本框 84">
            <a:extLst>
              <a:ext uri="{FF2B5EF4-FFF2-40B4-BE49-F238E27FC236}">
                <a16:creationId xmlns:a16="http://schemas.microsoft.com/office/drawing/2014/main" id="{809EA28D-BEB6-48E5-9479-E42FE217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817813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3603" name="TextBox 7">
            <a:extLst>
              <a:ext uri="{FF2B5EF4-FFF2-40B4-BE49-F238E27FC236}">
                <a16:creationId xmlns:a16="http://schemas.microsoft.com/office/drawing/2014/main" id="{5189D940-CEBB-4FAD-A890-1916EEB0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1368425"/>
            <a:ext cx="154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FF"/>
                </a:solidFill>
              </a:rPr>
              <a:t> 10010001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87" name="TextBox 46">
            <a:extLst>
              <a:ext uri="{FF2B5EF4-FFF2-40B4-BE49-F238E27FC236}">
                <a16:creationId xmlns:a16="http://schemas.microsoft.com/office/drawing/2014/main" id="{996DE402-2823-47A7-9D31-F0112898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5524500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FC36B9-0974-4A11-84EF-53F91B25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3536950"/>
            <a:ext cx="1122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(B)+(A)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3448A-6A5E-44D5-A81C-22B6A622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528261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(A)+(B)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3607" name="TextBox 21">
            <a:extLst>
              <a:ext uri="{FF2B5EF4-FFF2-40B4-BE49-F238E27FC236}">
                <a16:creationId xmlns:a16="http://schemas.microsoft.com/office/drawing/2014/main" id="{95566642-709D-45D6-9952-44969EA0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4265613"/>
            <a:ext cx="520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614" name="文本框 65">
            <a:extLst>
              <a:ext uri="{FF2B5EF4-FFF2-40B4-BE49-F238E27FC236}">
                <a16:creationId xmlns:a16="http://schemas.microsoft.com/office/drawing/2014/main" id="{25C66D79-242B-44E0-A022-6C539A88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5287963"/>
            <a:ext cx="696912" cy="868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23615" name="TextBox 16">
            <a:extLst>
              <a:ext uri="{FF2B5EF4-FFF2-40B4-BE49-F238E27FC236}">
                <a16:creationId xmlns:a16="http://schemas.microsoft.com/office/drawing/2014/main" id="{5BB5BC88-4164-429E-B9BB-266A5F75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5327650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7030A0"/>
                </a:solidFill>
              </a:rPr>
              <a:t>1</a:t>
            </a:r>
            <a:endParaRPr lang="zh-CN" altLang="en-US" sz="1800">
              <a:solidFill>
                <a:srgbClr val="7030A0"/>
              </a:solidFill>
            </a:endParaRPr>
          </a:p>
        </p:txBody>
      </p:sp>
      <p:sp>
        <p:nvSpPr>
          <p:cNvPr id="23616" name="TextBox 17">
            <a:extLst>
              <a:ext uri="{FF2B5EF4-FFF2-40B4-BE49-F238E27FC236}">
                <a16:creationId xmlns:a16="http://schemas.microsoft.com/office/drawing/2014/main" id="{4645F1D2-C7E6-4C4B-BFE5-957B7875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5741988"/>
            <a:ext cx="2857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600">
                <a:solidFill>
                  <a:srgbClr val="7030A0"/>
                </a:solidFill>
              </a:rPr>
              <a:t>0</a:t>
            </a:r>
            <a:endParaRPr lang="zh-CN" altLang="en-US" sz="1800">
              <a:solidFill>
                <a:srgbClr val="7030A0"/>
              </a:solidFill>
            </a:endParaRPr>
          </a:p>
        </p:txBody>
      </p:sp>
      <p:sp>
        <p:nvSpPr>
          <p:cNvPr id="23617" name="TextBox 46">
            <a:extLst>
              <a:ext uri="{FF2B5EF4-FFF2-40B4-BE49-F238E27FC236}">
                <a16:creationId xmlns:a16="http://schemas.microsoft.com/office/drawing/2014/main" id="{28920FE0-F931-4097-B94B-CBD5B715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119" y="5513682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0" dirty="0">
                <a:solidFill>
                  <a:srgbClr val="0000FF"/>
                </a:solidFill>
              </a:rPr>
              <a:t>（</a:t>
            </a:r>
            <a:r>
              <a:rPr lang="en-US" altLang="zh-CN" sz="1600" b="0" dirty="0">
                <a:solidFill>
                  <a:srgbClr val="0000FF"/>
                </a:solidFill>
              </a:rPr>
              <a:t>A</a:t>
            </a:r>
            <a:r>
              <a:rPr lang="zh-CN" altLang="en-US" sz="1600" b="0" dirty="0">
                <a:solidFill>
                  <a:srgbClr val="0000FF"/>
                </a:solidFill>
              </a:rPr>
              <a:t>）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3618" name="TextBox 46">
            <a:extLst>
              <a:ext uri="{FF2B5EF4-FFF2-40B4-BE49-F238E27FC236}">
                <a16:creationId xmlns:a16="http://schemas.microsoft.com/office/drawing/2014/main" id="{C493FEDE-CFDD-4C9F-9E85-7698BB40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5526088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B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23619" name="组合 66">
            <a:extLst>
              <a:ext uri="{FF2B5EF4-FFF2-40B4-BE49-F238E27FC236}">
                <a16:creationId xmlns:a16="http://schemas.microsoft.com/office/drawing/2014/main" id="{2C7BEE25-0DF0-42AD-85D7-4B7B7FFA3B5C}"/>
              </a:ext>
            </a:extLst>
          </p:cNvPr>
          <p:cNvGrpSpPr>
            <a:grpSpLocks/>
          </p:cNvGrpSpPr>
          <p:nvPr/>
        </p:nvGrpSpPr>
        <p:grpSpPr bwMode="auto">
          <a:xfrm>
            <a:off x="4935538" y="3741738"/>
            <a:ext cx="219075" cy="641350"/>
            <a:chOff x="5380121" y="3976457"/>
            <a:chExt cx="219134" cy="641215"/>
          </a:xfrm>
        </p:grpSpPr>
        <p:sp>
          <p:nvSpPr>
            <p:cNvPr id="23628" name="文本框 67">
              <a:extLst>
                <a:ext uri="{FF2B5EF4-FFF2-40B4-BE49-F238E27FC236}">
                  <a16:creationId xmlns:a16="http://schemas.microsoft.com/office/drawing/2014/main" id="{2CF7D712-0D50-46F5-A830-3FB9CB4DD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23629" name="文本框 68">
              <a:extLst>
                <a:ext uri="{FF2B5EF4-FFF2-40B4-BE49-F238E27FC236}">
                  <a16:creationId xmlns:a16="http://schemas.microsoft.com/office/drawing/2014/main" id="{006C4D31-AA4E-4941-8165-A7F8F1CE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761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23620" name="TextBox 46">
            <a:extLst>
              <a:ext uri="{FF2B5EF4-FFF2-40B4-BE49-F238E27FC236}">
                <a16:creationId xmlns:a16="http://schemas.microsoft.com/office/drawing/2014/main" id="{3859C066-F02F-4A6E-A5BE-A00DA128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5680075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3621" name="文本框 6">
            <a:extLst>
              <a:ext uri="{FF2B5EF4-FFF2-40B4-BE49-F238E27FC236}">
                <a16:creationId xmlns:a16="http://schemas.microsoft.com/office/drawing/2014/main" id="{CEAB75D9-A42D-4861-B3D5-B7B6FDE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5799138"/>
            <a:ext cx="312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622" name="TextBox 12">
            <a:extLst>
              <a:ext uri="{FF2B5EF4-FFF2-40B4-BE49-F238E27FC236}">
                <a16:creationId xmlns:a16="http://schemas.microsoft.com/office/drawing/2014/main" id="{0AA8E1A0-C913-4EE9-82D0-56010B7B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2860675"/>
            <a:ext cx="542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58E7F4D-D872-48B4-9E27-1800456E504B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2DCEB67-73D8-4E45-8CA4-E37633B48523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766F863-F6A1-4AFD-A623-AA3012A5860C}"/>
              </a:ext>
            </a:extLst>
          </p:cNvPr>
          <p:cNvSpPr txBox="1"/>
          <p:nvPr/>
        </p:nvSpPr>
        <p:spPr>
          <a:xfrm>
            <a:off x="7483475" y="5751513"/>
            <a:ext cx="687388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EAEA0AE-1AEE-4401-A6F3-9302792E837F}"/>
              </a:ext>
            </a:extLst>
          </p:cNvPr>
          <p:cNvSpPr txBox="1"/>
          <p:nvPr/>
        </p:nvSpPr>
        <p:spPr>
          <a:xfrm>
            <a:off x="7483475" y="5948363"/>
            <a:ext cx="703263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1CFBD34-35F6-C1EF-BA34-658872E8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54389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算术类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1F9EB8-CD69-2886-7501-89221D427AF8}"/>
              </a:ext>
            </a:extLst>
          </p:cNvPr>
          <p:cNvSpPr/>
          <p:nvPr/>
        </p:nvSpPr>
        <p:spPr bwMode="auto">
          <a:xfrm>
            <a:off x="2684462" y="33292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573 -0.211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0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191 -0.2113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0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-1.85185E-6 L 0.00087 -0.219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2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61 -0.22014 L -0.00261 -0.21991 C 0.0868 -0.225 0.06354 -0.22431 0.23507 -0.22014 C 0.23628 -0.22014 0.23663 -0.21783 0.23698 -0.21644 C 0.23784 -0.21389 0.23889 -0.2088 0.23889 -0.20857 C 0.24184 0.0206 0.23889 -0.26528 0.23889 -0.07685 C 0.23889 -0.04121 0.23958 -0.00556 0.23975 0.03009 C 0.23941 0.05254 0.2408 0.06574 0.23802 0.08426 C 0.23767 0.08588 0.23732 0.08773 0.23698 0.08935 C 0.23732 0.14375 0.2375 0.19838 0.23802 0.25278 C 0.23837 0.31088 0.23975 0.32106 0.23802 0.37106 C 0.23784 0.37361 0.23732 0.37616 0.23698 0.3787 C 0.23663 0.38171 0.23628 0.38449 0.23611 0.3875 C 0.23576 0.3912 0.23559 0.39514 0.23507 0.39884 C 0.23455 0.40301 0.23646 0.41111 0.23316 0.41134 L 0.21337 0.41273 C 0.21024 0.41296 0.20712 0.41342 0.20399 0.41389 C 0.20208 0.41412 0.20017 0.41528 0.19826 0.41528 C 0.18576 0.41528 0.17326 0.41435 0.16059 0.41389 C 0.11475 0.4037 0.16267 0.41389 0.03333 0.41389 C 0.02326 0.41389 0.01319 0.41296 0.00312 0.41273 C 0.00191 0.41227 0.00034 0.4125 -0.0007 0.41134 C -0.00139 0.41065 -0.00139 0.40879 -0.00157 0.40764 C -0.00191 0.40602 -0.00226 0.40416 -0.00261 0.40254 C -0.00278 0.39838 -0.00295 0.39421 -0.00348 0.39004 C -0.00365 0.38819 -0.00434 0.3868 -0.00434 0.38495 C -0.00434 0.37708 -0.004 0.36898 -0.00348 0.36111 C -0.00348 0.35972 -0.00261 0.35717 -0.00261 0.35741 L -0.00157 0.35717 L 0.00034 0.35717 " pathEditMode="relative" rAng="0" ptsTypes="AAAAAAAAAAAAAAAAAAAAAAAAAAAA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3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5 0.07222 L -0.05295 0.07268 C -0.04757 0.05764 -0.04253 0.04328 -0.03698 0.02916 C -0.03593 0.02708 -0.02968 0.02477 -0.02916 0.02477 L -0.00434 0.02315 C -0.00468 0.02152 -0.00416 0.01898 -0.0052 0.01759 C -0.00659 0.01527 -0.01024 0.0125 -0.01024 0.01273 C -0.01145 0.00602 -0.01128 0.00926 -0.01128 0.00208 L -0.01024 -0.00348 " pathEditMode="relative" rAng="0" ptsTypes="AAAAAAA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37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33" grpId="0"/>
      <p:bldP spid="87" grpId="0"/>
      <p:bldP spid="2" grpId="0"/>
      <p:bldP spid="2" grpId="1"/>
      <p:bldP spid="2" grpId="2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>
            <a:extLst>
              <a:ext uri="{FF2B5EF4-FFF2-40B4-BE49-F238E27FC236}">
                <a16:creationId xmlns:a16="http://schemas.microsoft.com/office/drawing/2014/main" id="{213C5F0D-E841-4206-B0FD-DE16CE98FBA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FD09EA-86BB-4A52-B591-06F36B19FFD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灯片编号占位符 2">
            <a:extLst>
              <a:ext uri="{FF2B5EF4-FFF2-40B4-BE49-F238E27FC236}">
                <a16:creationId xmlns:a16="http://schemas.microsoft.com/office/drawing/2014/main" id="{D6056455-94D4-412E-951B-C528AD802B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6F91E4-A9FB-40EF-B7B7-EC82A449EEA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日期占位符 1">
            <a:extLst>
              <a:ext uri="{FF2B5EF4-FFF2-40B4-BE49-F238E27FC236}">
                <a16:creationId xmlns:a16="http://schemas.microsoft.com/office/drawing/2014/main" id="{B05D6CC0-F48D-4683-80EA-4EBE6197C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CEC7112-BE99-4F7B-B057-78433378F6A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灯片编号占位符 2">
            <a:extLst>
              <a:ext uri="{FF2B5EF4-FFF2-40B4-BE49-F238E27FC236}">
                <a16:creationId xmlns:a16="http://schemas.microsoft.com/office/drawing/2014/main" id="{5B78CEC7-DBFA-42EF-93A6-79DAAF2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A258C4D-866E-45CD-8077-F1C723825A47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5D168AC8-DB29-4FFC-90A5-8F2B0F69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565772"/>
            <a:ext cx="7431087" cy="4539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    例如</a:t>
            </a:r>
            <a:r>
              <a:rPr lang="zh-CN" altLang="en-US" b="0" dirty="0">
                <a:ea typeface="华文新魏" panose="02010800040101010101" pitchFamily="2" charset="-122"/>
              </a:rPr>
              <a:t>  </a:t>
            </a:r>
            <a:r>
              <a:rPr lang="en-US" altLang="zh-CN" b="0" dirty="0">
                <a:ea typeface="华文新魏" panose="02010800040101010101" pitchFamily="2" charset="-122"/>
              </a:rPr>
              <a:t>NOT   B    </a:t>
            </a:r>
            <a:r>
              <a:rPr lang="zh-CN" altLang="en-US" b="0" dirty="0">
                <a:ea typeface="华文新魏" panose="02010800040101010101" pitchFamily="2" charset="-122"/>
              </a:rPr>
              <a:t>指令编码：</a:t>
            </a:r>
            <a:r>
              <a:rPr lang="en-US" altLang="zh-CN" b="0" dirty="0">
                <a:ea typeface="华文新魏" panose="02010800040101010101" pitchFamily="2" charset="-122"/>
              </a:rPr>
              <a:t>01010100</a:t>
            </a:r>
          </a:p>
          <a:p>
            <a:pPr lvl="1">
              <a:lnSpc>
                <a:spcPct val="130000"/>
              </a:lnSpc>
              <a:buClr>
                <a:srgbClr val="0000FF"/>
              </a:buClr>
              <a:defRPr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指令的执行过程为：</a:t>
            </a:r>
          </a:p>
          <a:p>
            <a:pPr marL="800100" lvl="1" indent="-342900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将编码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（由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RWBA1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RWBA0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提供）对应的寄存器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中的数据，从通用寄存器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口读出；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S3-S0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的控制下，在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ALU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中求反后经移位逻辑送入总线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/WE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）控制将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上的数据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在时钟</a:t>
            </a:r>
            <a:r>
              <a:rPr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下降沿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写入编码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（由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RWBA1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RWBA0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提供）对应的寄存器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46AE9F9-E9D0-1865-0BC7-3ACA43B4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算术逻辑类（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3/4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6DFAC1E-E025-690E-F529-A8794F11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9" y="977414"/>
            <a:ext cx="376872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ea typeface="华文新魏" panose="02010800040101010101" pitchFamily="2" charset="-122"/>
              </a:rPr>
              <a:t>NOT  R1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D670F0CD-5484-450D-ABFE-5BB8BF9EA9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C10486-C2C9-4391-BEA2-D6E485C1542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3F264FA6-438E-4DDF-9020-E4A99CDAB3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3B8E76-DE08-44E0-9322-8619D001D037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日期占位符 1">
            <a:extLst>
              <a:ext uri="{FF2B5EF4-FFF2-40B4-BE49-F238E27FC236}">
                <a16:creationId xmlns:a16="http://schemas.microsoft.com/office/drawing/2014/main" id="{3638F3B0-7A33-4700-9207-E4A14591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D7A410E-F7F1-4E6D-91C0-D662DAD04BD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03E2EBC3-2EF6-4E15-83DE-83D04BD4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F846DA2-68E8-4350-8572-B84391FD2CCF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日期占位符 1">
            <a:extLst>
              <a:ext uri="{FF2B5EF4-FFF2-40B4-BE49-F238E27FC236}">
                <a16:creationId xmlns:a16="http://schemas.microsoft.com/office/drawing/2014/main" id="{0A84F95B-0126-4962-9150-4035114EC008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1EA5C288-98E5-4159-99DF-3DB6759C221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7" name="灯片编号占位符 2">
            <a:extLst>
              <a:ext uri="{FF2B5EF4-FFF2-40B4-BE49-F238E27FC236}">
                <a16:creationId xmlns:a16="http://schemas.microsoft.com/office/drawing/2014/main" id="{853AF75A-501C-4F96-AE40-4A79521C38C9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4CD282B-2F34-4CCF-947D-BC08B2D30C34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8F82EBF1-B95F-4DD3-A47E-7CB03BDE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9" name="Rectangle 5">
            <a:extLst>
              <a:ext uri="{FF2B5EF4-FFF2-40B4-BE49-F238E27FC236}">
                <a16:creationId xmlns:a16="http://schemas.microsoft.com/office/drawing/2014/main" id="{53E6BF93-820A-4444-97A9-4C570A41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0" name="Rectangle 7">
            <a:extLst>
              <a:ext uri="{FF2B5EF4-FFF2-40B4-BE49-F238E27FC236}">
                <a16:creationId xmlns:a16="http://schemas.microsoft.com/office/drawing/2014/main" id="{85386744-9837-46C6-A951-9A4C264D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955676"/>
            <a:ext cx="3324226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NOT  B </a:t>
            </a:r>
            <a:endParaRPr lang="zh-CN" altLang="en-US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25611" name="Picture 7">
            <a:extLst>
              <a:ext uri="{FF2B5EF4-FFF2-40B4-BE49-F238E27FC236}">
                <a16:creationId xmlns:a16="http://schemas.microsoft.com/office/drawing/2014/main" id="{D4329C46-E5BD-4FE5-9B27-70A86979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0"/>
            <a:ext cx="6170613" cy="678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TextBox 7">
            <a:extLst>
              <a:ext uri="{FF2B5EF4-FFF2-40B4-BE49-F238E27FC236}">
                <a16:creationId xmlns:a16="http://schemas.microsoft.com/office/drawing/2014/main" id="{054AA890-F319-4B29-BFC3-B1A1FA20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684463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01010100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5613" name="TextBox 10">
            <a:extLst>
              <a:ext uri="{FF2B5EF4-FFF2-40B4-BE49-F238E27FC236}">
                <a16:creationId xmlns:a16="http://schemas.microsoft.com/office/drawing/2014/main" id="{72E423A4-AF05-4ACD-8203-C8C7EF46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40497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4" name="TextBox 16">
            <a:extLst>
              <a:ext uri="{FF2B5EF4-FFF2-40B4-BE49-F238E27FC236}">
                <a16:creationId xmlns:a16="http://schemas.microsoft.com/office/drawing/2014/main" id="{FFA465AC-429A-4616-9ECC-717C707C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5432425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5615" name="TextBox 17">
            <a:extLst>
              <a:ext uri="{FF2B5EF4-FFF2-40B4-BE49-F238E27FC236}">
                <a16:creationId xmlns:a16="http://schemas.microsoft.com/office/drawing/2014/main" id="{5923446E-3A23-44A7-933C-D566E7E3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884863"/>
            <a:ext cx="30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6B03E9"/>
                </a:solidFill>
              </a:rPr>
              <a:t>1</a:t>
            </a:r>
            <a:endParaRPr lang="zh-CN" altLang="en-US" sz="1800">
              <a:solidFill>
                <a:srgbClr val="6B03E9"/>
              </a:solidFill>
            </a:endParaRPr>
          </a:p>
        </p:txBody>
      </p:sp>
      <p:sp>
        <p:nvSpPr>
          <p:cNvPr id="25616" name="TextBox 20">
            <a:extLst>
              <a:ext uri="{FF2B5EF4-FFF2-40B4-BE49-F238E27FC236}">
                <a16:creationId xmlns:a16="http://schemas.microsoft.com/office/drawing/2014/main" id="{16D87BC7-C9AE-424C-BDA4-F8A44CBA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2449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5617" name="TextBox 21">
            <a:extLst>
              <a:ext uri="{FF2B5EF4-FFF2-40B4-BE49-F238E27FC236}">
                <a16:creationId xmlns:a16="http://schemas.microsoft.com/office/drawing/2014/main" id="{EC776AD0-5A90-498E-BC51-84A89D0B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3605213"/>
            <a:ext cx="2968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FF0000"/>
                </a:solidFill>
              </a:rPr>
              <a:t>010</a:t>
            </a:r>
          </a:p>
          <a:p>
            <a:pPr algn="ctr" eaLnBrk="1" hangingPunct="1">
              <a:lnSpc>
                <a:spcPts val="1400"/>
              </a:lnSpc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8" name="TextBox 22">
            <a:extLst>
              <a:ext uri="{FF2B5EF4-FFF2-40B4-BE49-F238E27FC236}">
                <a16:creationId xmlns:a16="http://schemas.microsoft.com/office/drawing/2014/main" id="{13D79CE7-4D13-4EFC-B0D8-B90F7F04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27574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19" name="TextBox 23">
            <a:extLst>
              <a:ext uri="{FF2B5EF4-FFF2-40B4-BE49-F238E27FC236}">
                <a16:creationId xmlns:a16="http://schemas.microsoft.com/office/drawing/2014/main" id="{05E60BD8-F379-45F8-AA11-7CCBC40C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26193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0" name="TextBox 24">
            <a:extLst>
              <a:ext uri="{FF2B5EF4-FFF2-40B4-BE49-F238E27FC236}">
                <a16:creationId xmlns:a16="http://schemas.microsoft.com/office/drawing/2014/main" id="{917F6A97-1291-405F-8987-1EE6A21A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29003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1" name="TextBox 25">
            <a:extLst>
              <a:ext uri="{FF2B5EF4-FFF2-40B4-BE49-F238E27FC236}">
                <a16:creationId xmlns:a16="http://schemas.microsoft.com/office/drawing/2014/main" id="{903FA469-80DD-44CE-8B70-4F7495E5C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58181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22" name="TextBox 27">
            <a:extLst>
              <a:ext uri="{FF2B5EF4-FFF2-40B4-BE49-F238E27FC236}">
                <a16:creationId xmlns:a16="http://schemas.microsoft.com/office/drawing/2014/main" id="{04B38E1F-5EF1-4CC8-8C19-D468665E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776538"/>
            <a:ext cx="550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6B03E9"/>
                </a:solidFill>
              </a:rPr>
              <a:t>00H</a:t>
            </a:r>
            <a:endParaRPr lang="zh-CN" altLang="en-US" sz="1600">
              <a:solidFill>
                <a:srgbClr val="6B03E9"/>
              </a:solidFill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BAFF94E-FD27-4ED7-B8D0-9D61E1A5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9925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5" name="TextBox 48">
            <a:extLst>
              <a:ext uri="{FF2B5EF4-FFF2-40B4-BE49-F238E27FC236}">
                <a16:creationId xmlns:a16="http://schemas.microsoft.com/office/drawing/2014/main" id="{613B2599-CA4C-44F0-9EFD-FE46F58F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3833813"/>
            <a:ext cx="1046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FF"/>
                </a:solidFill>
              </a:rPr>
              <a:t>NOT (B)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5625" name="文本框 52">
            <a:extLst>
              <a:ext uri="{FF2B5EF4-FFF2-40B4-BE49-F238E27FC236}">
                <a16:creationId xmlns:a16="http://schemas.microsoft.com/office/drawing/2014/main" id="{7E889A67-20BB-4112-9B59-1661DB5F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422400"/>
            <a:ext cx="29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28" name="TextBox 46">
            <a:extLst>
              <a:ext uri="{FF2B5EF4-FFF2-40B4-BE49-F238E27FC236}">
                <a16:creationId xmlns:a16="http://schemas.microsoft.com/office/drawing/2014/main" id="{5788B53A-5702-4E36-A21D-F9C88A00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519738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en-US" altLang="zh-CN" sz="1600">
                <a:solidFill>
                  <a:srgbClr val="0000FF"/>
                </a:solidFill>
              </a:rPr>
              <a:t>A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1" name="TextBox 46">
            <a:extLst>
              <a:ext uri="{FF2B5EF4-FFF2-40B4-BE49-F238E27FC236}">
                <a16:creationId xmlns:a16="http://schemas.microsoft.com/office/drawing/2014/main" id="{9F18972A-3724-48D8-BF75-9B8DF496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532438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B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5630" name="TextBox 46">
            <a:extLst>
              <a:ext uri="{FF2B5EF4-FFF2-40B4-BE49-F238E27FC236}">
                <a16:creationId xmlns:a16="http://schemas.microsoft.com/office/drawing/2014/main" id="{F6C34955-F76D-4DCD-AECA-BBD8C1FE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5848350"/>
            <a:ext cx="67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C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25631" name="TextBox 7">
            <a:extLst>
              <a:ext uri="{FF2B5EF4-FFF2-40B4-BE49-F238E27FC236}">
                <a16:creationId xmlns:a16="http://schemas.microsoft.com/office/drawing/2014/main" id="{7B858D4B-30BF-4642-B1E0-25628EF6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306513"/>
            <a:ext cx="1546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01010100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5632" name="TextBox 8">
            <a:extLst>
              <a:ext uri="{FF2B5EF4-FFF2-40B4-BE49-F238E27FC236}">
                <a16:creationId xmlns:a16="http://schemas.microsoft.com/office/drawing/2014/main" id="{9FCE491A-67A0-45CD-9C0D-1905A9B7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5470525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25633" name="直接连接符 33">
            <a:extLst>
              <a:ext uri="{FF2B5EF4-FFF2-40B4-BE49-F238E27FC236}">
                <a16:creationId xmlns:a16="http://schemas.microsoft.com/office/drawing/2014/main" id="{0D724B76-6040-4D17-95ED-2981FFDB58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9325" y="2168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直接连接符 35">
            <a:extLst>
              <a:ext uri="{FF2B5EF4-FFF2-40B4-BE49-F238E27FC236}">
                <a16:creationId xmlns:a16="http://schemas.microsoft.com/office/drawing/2014/main" id="{8A396935-1B2D-477C-B1CC-9A760539D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3350" y="18843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TextBox 64">
            <a:extLst>
              <a:ext uri="{FF2B5EF4-FFF2-40B4-BE49-F238E27FC236}">
                <a16:creationId xmlns:a16="http://schemas.microsoft.com/office/drawing/2014/main" id="{DFFF7F6F-8B80-4FAD-A85C-A093ABD7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" y="187007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25636" name="直接连接符 33">
            <a:extLst>
              <a:ext uri="{FF2B5EF4-FFF2-40B4-BE49-F238E27FC236}">
                <a16:creationId xmlns:a16="http://schemas.microsoft.com/office/drawing/2014/main" id="{7010A59F-306C-4161-9D71-7816ADE375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3350" y="18891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直接连接符 33">
            <a:extLst>
              <a:ext uri="{FF2B5EF4-FFF2-40B4-BE49-F238E27FC236}">
                <a16:creationId xmlns:a16="http://schemas.microsoft.com/office/drawing/2014/main" id="{8C059209-3E7C-406E-BE51-13F1030432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9875" y="21685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直接连接符 35">
            <a:extLst>
              <a:ext uri="{FF2B5EF4-FFF2-40B4-BE49-F238E27FC236}">
                <a16:creationId xmlns:a16="http://schemas.microsoft.com/office/drawing/2014/main" id="{1BFB3B77-681B-4F58-8DC3-8DA7ABCF6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9875" y="18907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直接连接符 35">
            <a:extLst>
              <a:ext uri="{FF2B5EF4-FFF2-40B4-BE49-F238E27FC236}">
                <a16:creationId xmlns:a16="http://schemas.microsoft.com/office/drawing/2014/main" id="{AE9D8680-5452-43E3-9B4F-C54B3CFD67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7550" y="18780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直接连接符 33">
            <a:extLst>
              <a:ext uri="{FF2B5EF4-FFF2-40B4-BE49-F238E27FC236}">
                <a16:creationId xmlns:a16="http://schemas.microsoft.com/office/drawing/2014/main" id="{FAAA625E-FEF7-4A8F-BD9A-A64351C64F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3900" y="18827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直接连接符 35">
            <a:extLst>
              <a:ext uri="{FF2B5EF4-FFF2-40B4-BE49-F238E27FC236}">
                <a16:creationId xmlns:a16="http://schemas.microsoft.com/office/drawing/2014/main" id="{F469537F-457A-4FB3-BED0-DB5448418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0425" y="18780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直接连接符 33">
            <a:extLst>
              <a:ext uri="{FF2B5EF4-FFF2-40B4-BE49-F238E27FC236}">
                <a16:creationId xmlns:a16="http://schemas.microsoft.com/office/drawing/2014/main" id="{BECACEAE-C275-48DA-9C7A-2D3BB3CF26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0425" y="21621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直接连接符 35">
            <a:extLst>
              <a:ext uri="{FF2B5EF4-FFF2-40B4-BE49-F238E27FC236}">
                <a16:creationId xmlns:a16="http://schemas.microsoft.com/office/drawing/2014/main" id="{02EB201A-51D7-426F-AF81-97B8B4FFB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4450" y="188595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直接连接符 33">
            <a:extLst>
              <a:ext uri="{FF2B5EF4-FFF2-40B4-BE49-F238E27FC236}">
                <a16:creationId xmlns:a16="http://schemas.microsoft.com/office/drawing/2014/main" id="{62E3F0E6-90D8-4D16-A849-782E601C64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9213" y="188436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直接连接符 35">
            <a:extLst>
              <a:ext uri="{FF2B5EF4-FFF2-40B4-BE49-F238E27FC236}">
                <a16:creationId xmlns:a16="http://schemas.microsoft.com/office/drawing/2014/main" id="{9CF179A4-1709-4AC8-BD3D-E987B3732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3675" y="18843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直接连接符 33">
            <a:extLst>
              <a:ext uri="{FF2B5EF4-FFF2-40B4-BE49-F238E27FC236}">
                <a16:creationId xmlns:a16="http://schemas.microsoft.com/office/drawing/2014/main" id="{D983E6F2-FE7D-4071-9F4B-B9B125B99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2088" y="217011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33">
            <a:extLst>
              <a:ext uri="{FF2B5EF4-FFF2-40B4-BE49-F238E27FC236}">
                <a16:creationId xmlns:a16="http://schemas.microsoft.com/office/drawing/2014/main" id="{85C4BC93-0973-4B52-B2D5-054DC649C5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79613" y="188912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37">
            <a:extLst>
              <a:ext uri="{FF2B5EF4-FFF2-40B4-BE49-F238E27FC236}">
                <a16:creationId xmlns:a16="http://schemas.microsoft.com/office/drawing/2014/main" id="{94C7A200-0378-479D-B318-91F3954061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5113" y="216217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A82EDA4-3162-4383-A736-A2464DE9BA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95475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C885092-009B-453C-8229-D1D584D8D8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0425" y="188595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C515C7C-CE66-4571-8B9F-D260202608C1}"/>
              </a:ext>
            </a:extLst>
          </p:cNvPr>
          <p:cNvCxnSpPr/>
          <p:nvPr/>
        </p:nvCxnSpPr>
        <p:spPr bwMode="auto">
          <a:xfrm>
            <a:off x="949325" y="255111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0233CB4-FFE8-4F5B-B8C4-0E6742F6FE63}"/>
              </a:ext>
            </a:extLst>
          </p:cNvPr>
          <p:cNvCxnSpPr/>
          <p:nvPr/>
        </p:nvCxnSpPr>
        <p:spPr bwMode="auto">
          <a:xfrm>
            <a:off x="1541463" y="254952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C5710D8-104C-4AEC-8A92-191A827A136B}"/>
              </a:ext>
            </a:extLst>
          </p:cNvPr>
          <p:cNvCxnSpPr/>
          <p:nvPr/>
        </p:nvCxnSpPr>
        <p:spPr bwMode="auto">
          <a:xfrm>
            <a:off x="957263" y="2227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CDD9B91-76FF-471E-BDB9-461DE6422A17}"/>
              </a:ext>
            </a:extLst>
          </p:cNvPr>
          <p:cNvCxnSpPr/>
          <p:nvPr/>
        </p:nvCxnSpPr>
        <p:spPr bwMode="auto">
          <a:xfrm>
            <a:off x="2127250" y="222726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FEFC16-BFE6-40AD-A5D9-609BE1736E05}"/>
              </a:ext>
            </a:extLst>
          </p:cNvPr>
          <p:cNvCxnSpPr/>
          <p:nvPr/>
        </p:nvCxnSpPr>
        <p:spPr bwMode="auto">
          <a:xfrm>
            <a:off x="1538288" y="223043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56" name="文本框 83">
            <a:extLst>
              <a:ext uri="{FF2B5EF4-FFF2-40B4-BE49-F238E27FC236}">
                <a16:creationId xmlns:a16="http://schemas.microsoft.com/office/drawing/2014/main" id="{A59406D9-ED8B-4CDF-B163-07204F756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560638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5657" name="文本框 84">
            <a:extLst>
              <a:ext uri="{FF2B5EF4-FFF2-40B4-BE49-F238E27FC236}">
                <a16:creationId xmlns:a16="http://schemas.microsoft.com/office/drawing/2014/main" id="{3F2297B1-8180-4D7B-BF79-86ECAB92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2557463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25658" name="TextBox 25">
            <a:extLst>
              <a:ext uri="{FF2B5EF4-FFF2-40B4-BE49-F238E27FC236}">
                <a16:creationId xmlns:a16="http://schemas.microsoft.com/office/drawing/2014/main" id="{A06043CD-D050-494F-ABA8-81C120B8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197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59" name="TextBox 25">
            <a:extLst>
              <a:ext uri="{FF2B5EF4-FFF2-40B4-BE49-F238E27FC236}">
                <a16:creationId xmlns:a16="http://schemas.microsoft.com/office/drawing/2014/main" id="{698D03B0-6D3C-476F-9BBC-183D3A70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56245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660" name="TextBox 46">
            <a:extLst>
              <a:ext uri="{FF2B5EF4-FFF2-40B4-BE49-F238E27FC236}">
                <a16:creationId xmlns:a16="http://schemas.microsoft.com/office/drawing/2014/main" id="{95322B69-72CF-4268-8BF6-910529547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541963"/>
            <a:ext cx="7112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B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9634EE-90C3-4884-ACF3-B2909FF0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704850"/>
            <a:ext cx="29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62" name="TextBox 12">
            <a:extLst>
              <a:ext uri="{FF2B5EF4-FFF2-40B4-BE49-F238E27FC236}">
                <a16:creationId xmlns:a16="http://schemas.microsoft.com/office/drawing/2014/main" id="{B5389A5B-E8A2-4478-8132-0A0A5DD4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28940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5663" name="TextBox 12">
            <a:extLst>
              <a:ext uri="{FF2B5EF4-FFF2-40B4-BE49-F238E27FC236}">
                <a16:creationId xmlns:a16="http://schemas.microsoft.com/office/drawing/2014/main" id="{AE9DD4A7-6A8C-47DF-94C0-D3846F11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1099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CBF53-5CD7-433E-8393-F1619C48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4" y="6200775"/>
            <a:ext cx="12636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NOT (B)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8031A65-AF55-4139-B878-48B88E5E2A00}"/>
              </a:ext>
            </a:extLst>
          </p:cNvPr>
          <p:cNvSpPr txBox="1"/>
          <p:nvPr/>
        </p:nvSpPr>
        <p:spPr>
          <a:xfrm>
            <a:off x="7581900" y="5394325"/>
            <a:ext cx="603250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8A668FE-FD76-4B68-BBF3-61F16F640FFA}"/>
              </a:ext>
            </a:extLst>
          </p:cNvPr>
          <p:cNvSpPr txBox="1"/>
          <p:nvPr/>
        </p:nvSpPr>
        <p:spPr>
          <a:xfrm>
            <a:off x="7591425" y="5589588"/>
            <a:ext cx="603250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5FE3AF-4A58-46A9-8EEB-20A7ED0F2DD4}"/>
              </a:ext>
            </a:extLst>
          </p:cNvPr>
          <p:cNvSpPr txBox="1"/>
          <p:nvPr/>
        </p:nvSpPr>
        <p:spPr>
          <a:xfrm>
            <a:off x="7618413" y="5832475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9EF1C3-6FF2-4907-B27A-D5EFCAAED1F5}"/>
              </a:ext>
            </a:extLst>
          </p:cNvPr>
          <p:cNvSpPr txBox="1"/>
          <p:nvPr/>
        </p:nvSpPr>
        <p:spPr>
          <a:xfrm>
            <a:off x="7608888" y="6029325"/>
            <a:ext cx="703262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E986FD9-2CE2-A1D9-10AB-A2562D58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逻辑类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1A11F-5456-EC11-716E-BD1333D0A7AA}"/>
              </a:ext>
            </a:extLst>
          </p:cNvPr>
          <p:cNvSpPr/>
          <p:nvPr/>
        </p:nvSpPr>
        <p:spPr bwMode="auto">
          <a:xfrm>
            <a:off x="28495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0903 -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79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122 -0.03171 L -0.00122 -0.03148 C -0.00365 -0.06412 -0.00122 -0.02708 -0.00122 -0.09722 C -0.00122 -0.16157 -0.00052 -0.14884 -0.00296 -0.1838 C -0.0033 -0.19722 -0.00521 -0.25208 -0.00296 -0.26111 C -0.00174 -0.26551 0.00416 -0.26042 0.00764 -0.25995 C 0.01024 -0.25949 0.01284 -0.25926 0.01545 -0.2588 C 0.01892 -0.2581 0.02187 -0.25718 0.02517 -0.25648 C 0.05486 -0.2581 0.05416 -0.2588 0.09444 -0.25648 C 0.09826 -0.25625 0.10208 -0.25486 0.1059 -0.25394 L 0.20937 -0.25532 C 0.24236 -0.25532 0.23993 -0.2669 0.23819 -0.2412 C 0.23854 -0.22523 0.23819 -0.19769 0.23993 -0.17801 C 0.24027 -0.17616 0.24062 -0.17407 0.24097 -0.17222 C 0.23889 0.07245 0.24097 -0.2294 0.24097 0.11667 C 0.24097 0.15856 0.24062 0.20023 0.23993 0.2419 C 0.23993 0.24398 0.23941 0.24583 0.23906 0.24768 C 0.23836 0.2544 0.23836 0.26181 0.23732 0.26875 C 0.23611 0.27685 0.2368 0.27245 0.23559 0.28171 C 0.23541 0.28611 0.23489 0.29074 0.23472 0.29537 C 0.23107 0.45393 0.25902 0.39306 0.09531 0.39167 C 0.09149 0.3912 0.08767 0.39074 0.08385 0.39051 C 0.0552 0.38866 0.02448 0.4 -0.00209 0.38565 C -0.01181 0.38056 -0.00243 0.35764 -0.00296 0.34375 C -0.00417 0.31273 -0.00382 0.36458 -0.00382 0.33426 L -0.00382 0.33449 L -0.00382 0.33542 " pathEditMode="relative" rAng="0" ptsTypes="AAAAAAAAAAAAAAAAAAAAAAA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10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37 L -0.0125 -0.00301 C -0.01354 -0.01273 -0.01302 -0.02245 -0.01476 -0.03101 C -0.01563 -0.0375 -0.02361 -0.04861 -0.02587 -0.05301 C -0.029 -0.05879 -0.03802 -0.07824 -0.04219 -0.08356 C -0.04879 -0.09027 -0.0408 -0.08148 -0.04757 -0.09027 C -0.05052 -0.0949 -0.05052 -0.09259 -0.05365 -0.09768 C -0.054 -0.09861 -0.05417 -0.09976 -0.05417 -0.10023 L -0.05417 -0.1 " pathEditMode="relative" rAng="0" ptsTypes="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31" grpId="0" animBg="1"/>
      <p:bldP spid="35" grpId="0"/>
      <p:bldP spid="35" grpId="1"/>
      <p:bldP spid="61" grpId="0"/>
      <p:bldP spid="63" grpId="0"/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29739D38-F2D0-47E9-B25D-9F073098ED4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B7F897-AA78-44E7-B44A-71EABF5AA8C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67C622F9-22E1-486D-89AD-12FE2206B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336082-B541-4EAE-8750-43168CDF50FD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D277C3E-5911-44C1-A009-3ED08726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" y="1003300"/>
            <a:ext cx="7227887" cy="3206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zh-CN" b="0" dirty="0">
                <a:ea typeface="华文新魏" panose="02010800040101010101" pitchFamily="2" charset="-122"/>
              </a:rPr>
              <a:t>JMP add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例如 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JMP 34H   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编码：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00110000  00110100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指令的执行过程为：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DL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信号控制下，时钟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上升沿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RAM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对应单元读出跳转地址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34H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传至总线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LD PC=1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下降沿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将总线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34H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0087EC98-B7EE-8BC7-4F69-98A19A85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1/4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>
            <a:extLst>
              <a:ext uri="{FF2B5EF4-FFF2-40B4-BE49-F238E27FC236}">
                <a16:creationId xmlns:a16="http://schemas.microsoft.com/office/drawing/2014/main" id="{A767D1AA-5588-419D-A9BE-819C17E11B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17701D-77E0-48CC-90E4-AC8C8E32154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灯片编号占位符 2">
            <a:extLst>
              <a:ext uri="{FF2B5EF4-FFF2-40B4-BE49-F238E27FC236}">
                <a16:creationId xmlns:a16="http://schemas.microsoft.com/office/drawing/2014/main" id="{59C877B9-8510-4C42-BBBC-E8FEDFF916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520FC9-6458-4A53-8C67-D8A83D3528B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E1CA5945-200C-4907-8C19-EAB33309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11" y="3555928"/>
            <a:ext cx="8234578" cy="2651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b="0" dirty="0">
                <a:ea typeface="华文新魏" panose="02010800040101010101" pitchFamily="2" charset="-122"/>
              </a:rPr>
              <a:t>  JC add</a:t>
            </a:r>
            <a:endParaRPr lang="en-US" altLang="zh-CN" b="0" dirty="0">
              <a:solidFill>
                <a:srgbClr val="6B03E9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alibri" panose="020F0502020204030204" pitchFamily="34" charset="0"/>
              </a:rPr>
              <a:t>例如：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JC 34H 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  指令编码：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00110010  00110100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指令的执行过程为：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DL=1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LD PC=1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上升沿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RAM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对应单元读出跳转地址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34H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下降沿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装载到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 PC=1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下降沿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自加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35D24-FE47-48A5-8461-EBE896C60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741678"/>
            <a:ext cx="8204199" cy="269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b="0" dirty="0">
                <a:ea typeface="华文新魏" panose="02010800040101010101" pitchFamily="2" charset="-122"/>
              </a:rPr>
              <a:t>  JZ add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alibri" panose="020F0502020204030204" pitchFamily="34" charset="0"/>
              </a:rPr>
              <a:t>例如：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JZ 34H   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指令编码：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00110001  00110100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指令的执行过程为：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200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DL=1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LD PC=1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上升沿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RAM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对应单元读出跳转地址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34H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下降沿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装载到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200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 PC=1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，时钟</a:t>
            </a:r>
            <a:r>
              <a:rPr lang="zh-CN" altLang="en-US" sz="2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下降沿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自加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A7B2B30-F831-30AB-3253-921C4F41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2/4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>
            <a:extLst>
              <a:ext uri="{FF2B5EF4-FFF2-40B4-BE49-F238E27FC236}">
                <a16:creationId xmlns:a16="http://schemas.microsoft.com/office/drawing/2014/main" id="{E6553A93-DC2D-4BE3-972B-0D95E4215B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72FDCC-2D3E-4A91-93CC-5B9C126081B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295980D5-251F-462D-A75D-C080AF34C1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813D29-F1BF-486A-917E-9D6F77FF68B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日期占位符 1">
            <a:extLst>
              <a:ext uri="{FF2B5EF4-FFF2-40B4-BE49-F238E27FC236}">
                <a16:creationId xmlns:a16="http://schemas.microsoft.com/office/drawing/2014/main" id="{637DC046-7223-4F5C-901C-C0DD2A909852}"/>
              </a:ext>
            </a:extLst>
          </p:cNvPr>
          <p:cNvSpPr txBox="1">
            <a:spLocks/>
          </p:cNvSpPr>
          <p:nvPr/>
        </p:nvSpPr>
        <p:spPr bwMode="auto">
          <a:xfrm>
            <a:off x="425450" y="63071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773A61F-BD63-458A-982C-264DDAC470AB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灯片编号占位符 2">
            <a:extLst>
              <a:ext uri="{FF2B5EF4-FFF2-40B4-BE49-F238E27FC236}">
                <a16:creationId xmlns:a16="http://schemas.microsoft.com/office/drawing/2014/main" id="{668548B1-0271-4ABC-B60E-07509E7E84AB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A36529B-3528-48BD-9E82-5B01E156B25C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25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E8D7734-F9F9-4467-9D90-A325CA34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71CB88BF-CBAD-4D3C-AF39-EB88F21F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4824" name="Picture 7">
            <a:extLst>
              <a:ext uri="{FF2B5EF4-FFF2-40B4-BE49-F238E27FC236}">
                <a16:creationId xmlns:a16="http://schemas.microsoft.com/office/drawing/2014/main" id="{00F91A8C-D227-4CC2-8A62-75691E75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Box 7">
            <a:extLst>
              <a:ext uri="{FF2B5EF4-FFF2-40B4-BE49-F238E27FC236}">
                <a16:creationId xmlns:a16="http://schemas.microsoft.com/office/drawing/2014/main" id="{9033F732-C99B-4757-8260-25CC21FD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670175"/>
            <a:ext cx="1546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001100cc</a:t>
            </a:r>
          </a:p>
          <a:p>
            <a:pPr algn="ctr" eaLnBrk="1" hangingPunct="1"/>
            <a:endParaRPr lang="en-US" altLang="zh-CN" sz="1600" dirty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zh-CN" sz="1600" dirty="0">
                <a:solidFill>
                  <a:srgbClr val="0000FF"/>
                </a:solidFill>
              </a:rPr>
              <a:t>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586" name="TextBox 8">
            <a:extLst>
              <a:ext uri="{FF2B5EF4-FFF2-40B4-BE49-F238E27FC236}">
                <a16:creationId xmlns:a16="http://schemas.microsoft.com/office/drawing/2014/main" id="{E2554E03-A9B8-49DC-AFDD-110BACB2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5349875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4827" name="TextBox 9">
            <a:extLst>
              <a:ext uri="{FF2B5EF4-FFF2-40B4-BE49-F238E27FC236}">
                <a16:creationId xmlns:a16="http://schemas.microsoft.com/office/drawing/2014/main" id="{B5D601A9-3129-4413-8A5B-0E541DC6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57864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28" name="TextBox 10">
            <a:extLst>
              <a:ext uri="{FF2B5EF4-FFF2-40B4-BE49-F238E27FC236}">
                <a16:creationId xmlns:a16="http://schemas.microsoft.com/office/drawing/2014/main" id="{4DDFE23B-A04E-4419-8804-40CA78AD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29" name="TextBox 11">
            <a:extLst>
              <a:ext uri="{FF2B5EF4-FFF2-40B4-BE49-F238E27FC236}">
                <a16:creationId xmlns:a16="http://schemas.microsoft.com/office/drawing/2014/main" id="{828D66C7-91B7-4943-B88B-29CEEB18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081338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31" name="TextBox 13">
            <a:extLst>
              <a:ext uri="{FF2B5EF4-FFF2-40B4-BE49-F238E27FC236}">
                <a16:creationId xmlns:a16="http://schemas.microsoft.com/office/drawing/2014/main" id="{B22288EB-5A95-4C43-A005-CA3C1454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8527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832" name="TextBox 15">
            <a:extLst>
              <a:ext uri="{FF2B5EF4-FFF2-40B4-BE49-F238E27FC236}">
                <a16:creationId xmlns:a16="http://schemas.microsoft.com/office/drawing/2014/main" id="{9B1A6846-E34B-4D1F-B4F2-1BDE7ED6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41128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33" name="TextBox 25">
            <a:extLst>
              <a:ext uri="{FF2B5EF4-FFF2-40B4-BE49-F238E27FC236}">
                <a16:creationId xmlns:a16="http://schemas.microsoft.com/office/drawing/2014/main" id="{E2BEC147-6418-4033-8148-C4C8B50C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535613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34" name="TextBox 27">
            <a:extLst>
              <a:ext uri="{FF2B5EF4-FFF2-40B4-BE49-F238E27FC236}">
                <a16:creationId xmlns:a16="http://schemas.microsoft.com/office/drawing/2014/main" id="{DB8640EC-91DF-4093-AFFC-6C0E428F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2784475"/>
            <a:ext cx="550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00H</a:t>
            </a:r>
          </a:p>
          <a:p>
            <a:pPr algn="ctr" eaLnBrk="1" hangingPunct="1"/>
            <a:endParaRPr lang="en-US" altLang="zh-CN" sz="1600"/>
          </a:p>
          <a:p>
            <a:pPr algn="ctr" eaLnBrk="1" hangingPunct="1"/>
            <a:r>
              <a:rPr lang="en-US" altLang="zh-CN" sz="1600"/>
              <a:t>01H</a:t>
            </a:r>
            <a:endParaRPr lang="zh-CN" altLang="en-US" sz="1600"/>
          </a:p>
        </p:txBody>
      </p:sp>
      <p:sp>
        <p:nvSpPr>
          <p:cNvPr id="34835" name="TextBox 27">
            <a:extLst>
              <a:ext uri="{FF2B5EF4-FFF2-40B4-BE49-F238E27FC236}">
                <a16:creationId xmlns:a16="http://schemas.microsoft.com/office/drawing/2014/main" id="{9AECC05B-7ECB-4229-B709-60DC6CF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71120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4B93A0A5-214E-428B-A7C6-46D74697F2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152900" y="717550"/>
            <a:ext cx="3206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4837" name="文本框 6">
            <a:extLst>
              <a:ext uri="{FF2B5EF4-FFF2-40B4-BE49-F238E27FC236}">
                <a16:creationId xmlns:a16="http://schemas.microsoft.com/office/drawing/2014/main" id="{40B90A13-7624-406A-82D1-0017B66B4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799138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4838" name="直接连接符 33">
            <a:extLst>
              <a:ext uri="{FF2B5EF4-FFF2-40B4-BE49-F238E27FC236}">
                <a16:creationId xmlns:a16="http://schemas.microsoft.com/office/drawing/2014/main" id="{E5454D99-61D5-430F-A157-B1FCA43DEC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325" y="26066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直接连接符 35">
            <a:extLst>
              <a:ext uri="{FF2B5EF4-FFF2-40B4-BE49-F238E27FC236}">
                <a16:creationId xmlns:a16="http://schemas.microsoft.com/office/drawing/2014/main" id="{A06C1D08-AD81-4C4A-84AC-5F73D3FA2C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9350" y="23225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TextBox 64">
            <a:extLst>
              <a:ext uri="{FF2B5EF4-FFF2-40B4-BE49-F238E27FC236}">
                <a16:creationId xmlns:a16="http://schemas.microsoft.com/office/drawing/2014/main" id="{82C45085-5409-4245-9953-897C58A3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" y="23082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34841" name="直接连接符 33">
            <a:extLst>
              <a:ext uri="{FF2B5EF4-FFF2-40B4-BE49-F238E27FC236}">
                <a16:creationId xmlns:a16="http://schemas.microsoft.com/office/drawing/2014/main" id="{93170C1D-C6A8-4218-B09E-16FC5206FD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9350" y="23272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直接连接符 33">
            <a:extLst>
              <a:ext uri="{FF2B5EF4-FFF2-40B4-BE49-F238E27FC236}">
                <a16:creationId xmlns:a16="http://schemas.microsoft.com/office/drawing/2014/main" id="{D15BAD38-99F9-49F5-AB62-7BEACC2E09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5875" y="26066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直接连接符 35">
            <a:extLst>
              <a:ext uri="{FF2B5EF4-FFF2-40B4-BE49-F238E27FC236}">
                <a16:creationId xmlns:a16="http://schemas.microsoft.com/office/drawing/2014/main" id="{2EB4AEE0-00D5-4D4D-A3F5-43C249919C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5875" y="23288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直接连接符 35">
            <a:extLst>
              <a:ext uri="{FF2B5EF4-FFF2-40B4-BE49-F238E27FC236}">
                <a16:creationId xmlns:a16="http://schemas.microsoft.com/office/drawing/2014/main" id="{A0E78597-3F13-4C81-AE99-535C0D52D2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3550" y="23161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直接连接符 33">
            <a:extLst>
              <a:ext uri="{FF2B5EF4-FFF2-40B4-BE49-F238E27FC236}">
                <a16:creationId xmlns:a16="http://schemas.microsoft.com/office/drawing/2014/main" id="{B339478C-F9AA-4105-BD1A-CE2A13AC1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9900" y="23209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直接连接符 35">
            <a:extLst>
              <a:ext uri="{FF2B5EF4-FFF2-40B4-BE49-F238E27FC236}">
                <a16:creationId xmlns:a16="http://schemas.microsoft.com/office/drawing/2014/main" id="{FEB02C9A-6294-4017-B718-1CF553C119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6425" y="23161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直接连接符 33">
            <a:extLst>
              <a:ext uri="{FF2B5EF4-FFF2-40B4-BE49-F238E27FC236}">
                <a16:creationId xmlns:a16="http://schemas.microsoft.com/office/drawing/2014/main" id="{1E1E4DD5-4729-42ED-B1CB-5DBBC4A0D1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6425" y="26003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直接连接符 35">
            <a:extLst>
              <a:ext uri="{FF2B5EF4-FFF2-40B4-BE49-F238E27FC236}">
                <a16:creationId xmlns:a16="http://schemas.microsoft.com/office/drawing/2014/main" id="{CCC71518-8611-40F6-91E7-1A76153EB3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0450" y="23241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直接连接符 33">
            <a:extLst>
              <a:ext uri="{FF2B5EF4-FFF2-40B4-BE49-F238E27FC236}">
                <a16:creationId xmlns:a16="http://schemas.microsoft.com/office/drawing/2014/main" id="{ECC1A87D-B3DE-4B1F-9265-629AB2560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5213" y="23225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直接连接符 35">
            <a:extLst>
              <a:ext uri="{FF2B5EF4-FFF2-40B4-BE49-F238E27FC236}">
                <a16:creationId xmlns:a16="http://schemas.microsoft.com/office/drawing/2014/main" id="{93F435A2-FAC1-4EAC-8478-3F795A59E6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9675" y="23225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直接连接符 33">
            <a:extLst>
              <a:ext uri="{FF2B5EF4-FFF2-40B4-BE49-F238E27FC236}">
                <a16:creationId xmlns:a16="http://schemas.microsoft.com/office/drawing/2014/main" id="{5976B5C5-42AB-43A8-8695-0601DE1A14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8088" y="26082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8FDB687E-71CF-4841-A5A0-C142916068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5613" y="23272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3" name="Rectangle 7">
            <a:extLst>
              <a:ext uri="{FF2B5EF4-FFF2-40B4-BE49-F238E27FC236}">
                <a16:creationId xmlns:a16="http://schemas.microsoft.com/office/drawing/2014/main" id="{2FAB3908-39CE-42D5-97BE-5BD6199C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005000"/>
            <a:ext cx="3768725" cy="10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 JMP  34H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JZ(JC)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34H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条件成立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65EEB84A-F435-4BB2-9375-C75B95F84C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1113" y="26003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9EF3AAD-0463-4A1E-A730-BAC84E8CC3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7200" y="2333625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0E2DBF6-A996-458F-B95B-BB75B24276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6425" y="23241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1DC3D93-CA68-4EF5-A3E8-451029282FC7}"/>
              </a:ext>
            </a:extLst>
          </p:cNvPr>
          <p:cNvCxnSpPr/>
          <p:nvPr/>
        </p:nvCxnSpPr>
        <p:spPr bwMode="auto">
          <a:xfrm>
            <a:off x="695325" y="29892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18D8287-9A4D-44C0-BBE9-E21F66B87CAB}"/>
              </a:ext>
            </a:extLst>
          </p:cNvPr>
          <p:cNvCxnSpPr/>
          <p:nvPr/>
        </p:nvCxnSpPr>
        <p:spPr bwMode="auto">
          <a:xfrm>
            <a:off x="1287463" y="29876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4725556-39AE-4A82-BBA3-351477A1DC65}"/>
              </a:ext>
            </a:extLst>
          </p:cNvPr>
          <p:cNvCxnSpPr/>
          <p:nvPr/>
        </p:nvCxnSpPr>
        <p:spPr bwMode="auto">
          <a:xfrm>
            <a:off x="703263" y="26654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DEC4CDB-27A9-4382-B228-FC7B6ACB0005}"/>
              </a:ext>
            </a:extLst>
          </p:cNvPr>
          <p:cNvCxnSpPr/>
          <p:nvPr/>
        </p:nvCxnSpPr>
        <p:spPr bwMode="auto">
          <a:xfrm>
            <a:off x="1873250" y="26654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E56524B-C78E-4D5B-AE99-B81EAD6645AF}"/>
              </a:ext>
            </a:extLst>
          </p:cNvPr>
          <p:cNvCxnSpPr/>
          <p:nvPr/>
        </p:nvCxnSpPr>
        <p:spPr bwMode="auto">
          <a:xfrm>
            <a:off x="1284288" y="26685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862" name="文本框 83">
            <a:extLst>
              <a:ext uri="{FF2B5EF4-FFF2-40B4-BE49-F238E27FC236}">
                <a16:creationId xmlns:a16="http://schemas.microsoft.com/office/drawing/2014/main" id="{792123C9-E3F3-4461-9641-5E1C4E58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2998788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4863" name="文本框 84">
            <a:extLst>
              <a:ext uri="{FF2B5EF4-FFF2-40B4-BE49-F238E27FC236}">
                <a16:creationId xmlns:a16="http://schemas.microsoft.com/office/drawing/2014/main" id="{D1853B78-8DE8-41A4-8AA5-8EF7B95E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2995613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4864" name="TextBox 7">
            <a:extLst>
              <a:ext uri="{FF2B5EF4-FFF2-40B4-BE49-F238E27FC236}">
                <a16:creationId xmlns:a16="http://schemas.microsoft.com/office/drawing/2014/main" id="{6AABEA00-887F-4CBD-B1C3-788E8ED6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13208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</a:t>
            </a:r>
            <a:r>
              <a:rPr lang="en-US" altLang="zh-CN" sz="2000" dirty="0">
                <a:solidFill>
                  <a:srgbClr val="0000FF"/>
                </a:solidFill>
              </a:rPr>
              <a:t>cc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B490ABD5-D749-4D90-B842-82623EE40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534670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89B6659E-37DA-44D5-97B0-012371EC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178175"/>
            <a:ext cx="1227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4867" name="TextBox 12">
            <a:extLst>
              <a:ext uri="{FF2B5EF4-FFF2-40B4-BE49-F238E27FC236}">
                <a16:creationId xmlns:a16="http://schemas.microsoft.com/office/drawing/2014/main" id="{38CE9C15-EF07-47CA-93FA-E2FEA2D3C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6527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68" name="TextBox 12">
            <a:extLst>
              <a:ext uri="{FF2B5EF4-FFF2-40B4-BE49-F238E27FC236}">
                <a16:creationId xmlns:a16="http://schemas.microsoft.com/office/drawing/2014/main" id="{43C5B32B-E587-4D22-8329-87337C694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2890838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69" name="TextBox 12">
            <a:extLst>
              <a:ext uri="{FF2B5EF4-FFF2-40B4-BE49-F238E27FC236}">
                <a16:creationId xmlns:a16="http://schemas.microsoft.com/office/drawing/2014/main" id="{45DC7AAC-F0B9-4199-8184-D8D116F03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770188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4878" name="文本框 63">
            <a:extLst>
              <a:ext uri="{FF2B5EF4-FFF2-40B4-BE49-F238E27FC236}">
                <a16:creationId xmlns:a16="http://schemas.microsoft.com/office/drawing/2014/main" id="{84220C7B-18CF-4A53-B9C7-92C24C2B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5302250"/>
            <a:ext cx="696912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grpSp>
        <p:nvGrpSpPr>
          <p:cNvPr id="34879" name="组合 62">
            <a:extLst>
              <a:ext uri="{FF2B5EF4-FFF2-40B4-BE49-F238E27FC236}">
                <a16:creationId xmlns:a16="http://schemas.microsoft.com/office/drawing/2014/main" id="{CCA0017A-66DB-411B-88C0-7F469C05885F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3754438"/>
            <a:ext cx="219075" cy="635000"/>
            <a:chOff x="5380121" y="3976457"/>
            <a:chExt cx="219134" cy="635199"/>
          </a:xfrm>
        </p:grpSpPr>
        <p:sp>
          <p:nvSpPr>
            <p:cNvPr id="34886" name="文本框 63">
              <a:extLst>
                <a:ext uri="{FF2B5EF4-FFF2-40B4-BE49-F238E27FC236}">
                  <a16:creationId xmlns:a16="http://schemas.microsoft.com/office/drawing/2014/main" id="{50D460E7-5EA5-4D70-87FD-EC96BF33E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34887" name="文本框 64">
              <a:extLst>
                <a:ext uri="{FF2B5EF4-FFF2-40B4-BE49-F238E27FC236}">
                  <a16:creationId xmlns:a16="http://schemas.microsoft.com/office/drawing/2014/main" id="{19AB0B9C-2196-47E8-A47B-7837E2AF8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121" y="4411601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34880" name="文本框 2">
            <a:extLst>
              <a:ext uri="{FF2B5EF4-FFF2-40B4-BE49-F238E27FC236}">
                <a16:creationId xmlns:a16="http://schemas.microsoft.com/office/drawing/2014/main" id="{74B682EC-1F7B-4367-AA6F-C4859A35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627063"/>
            <a:ext cx="2081213" cy="60016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0" dirty="0"/>
              <a:t>JMP  add    (0011 00 00, address)</a:t>
            </a:r>
          </a:p>
          <a:p>
            <a:pPr algn="ctr"/>
            <a:r>
              <a:rPr lang="en-US" altLang="zh-CN" sz="1100" b="0" dirty="0"/>
              <a:t>JZ   add      (0011 00 01, address)</a:t>
            </a:r>
          </a:p>
          <a:p>
            <a:pPr algn="ctr"/>
            <a:r>
              <a:rPr lang="en-US" altLang="zh-CN" sz="1100" b="0" dirty="0"/>
              <a:t>JC  add       (0011 00 10, address)</a:t>
            </a:r>
            <a:endParaRPr lang="zh-CN" altLang="en-US" sz="1100" b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3F4695-D413-4708-ACA2-F34BCC21B995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BCFD4AD-74E1-43B1-A27F-A0BB1E07FF7F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D20196D-9794-4B4E-BFFC-28CB770918E5}"/>
              </a:ext>
            </a:extLst>
          </p:cNvPr>
          <p:cNvSpPr txBox="1"/>
          <p:nvPr/>
        </p:nvSpPr>
        <p:spPr>
          <a:xfrm>
            <a:off x="7519988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89B79-0789-40BB-B6F4-60CE293ED027}"/>
              </a:ext>
            </a:extLst>
          </p:cNvPr>
          <p:cNvSpPr txBox="1"/>
          <p:nvPr/>
        </p:nvSpPr>
        <p:spPr>
          <a:xfrm>
            <a:off x="7518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615134D-C58C-F50C-934C-77D52E05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631DE1-0663-1C5A-BB76-84496DBE68FF}"/>
              </a:ext>
            </a:extLst>
          </p:cNvPr>
          <p:cNvSpPr/>
          <p:nvPr/>
        </p:nvSpPr>
        <p:spPr bwMode="auto">
          <a:xfrm>
            <a:off x="27098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2616 L -0.00035 -0.15463 L 0.04774 -0.22893 L 0.04774 -0.26782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6898 L 0.00521 -0.17338 L 0.51459 -0.17223 L 0.51459 0.45416 L -0.04289 0.45555 L -0.04289 0.34977 " pathEditMode="relative" rAng="0" ptsTypes="AAAA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20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4 0.36064 L -0.04254 0.36088 C -0.04237 0.3537 -0.04219 0.34699 -0.04166 0.34027 C -0.0415 0.3375 -0.04063 0.33449 -0.04063 0.33148 C -0.04063 0.32477 -0.04131 0.31805 -0.04166 0.31134 C -0.04166 0.31018 -0.04166 0.30879 -0.04166 0.30764 L -0.04166 0.30648 " pathEditMode="relative" rAng="0" ptsTypes="AAAAAAA">
                                      <p:cBhvr>
                                        <p:cTn id="7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2554" grpId="0" animBg="1"/>
      <p:bldP spid="34853" grpId="0"/>
      <p:bldP spid="59" grpId="0"/>
      <p:bldP spid="60" grpId="0"/>
      <p:bldP spid="6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8067F07C-F721-43EA-B3BE-E9306D0278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0A5686-2D38-424B-93BB-58906C483196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灯片编号占位符 2">
            <a:extLst>
              <a:ext uri="{FF2B5EF4-FFF2-40B4-BE49-F238E27FC236}">
                <a16:creationId xmlns:a16="http://schemas.microsoft.com/office/drawing/2014/main" id="{4465F8D5-5FA6-4FC7-8C7C-EFE39A3F7D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D2D017-8833-429A-9DBD-3464455C885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日期占位符 1">
            <a:extLst>
              <a:ext uri="{FF2B5EF4-FFF2-40B4-BE49-F238E27FC236}">
                <a16:creationId xmlns:a16="http://schemas.microsoft.com/office/drawing/2014/main" id="{B42E7B69-B138-46A6-A1FD-3DB8C2D572E4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F587122-3A60-4743-878C-77924CF04894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灯片编号占位符 2">
            <a:extLst>
              <a:ext uri="{FF2B5EF4-FFF2-40B4-BE49-F238E27FC236}">
                <a16:creationId xmlns:a16="http://schemas.microsoft.com/office/drawing/2014/main" id="{7CD6D465-66E1-4FC6-9DC4-8B60C984AF60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95A9FBF-860A-46AD-9352-AA4BE343D5EA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26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69D9D02C-931C-4C9E-B1FB-C8CE6FE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DCF7E9DF-4F50-4846-9F78-70E6B0B1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5848" name="Picture 7">
            <a:extLst>
              <a:ext uri="{FF2B5EF4-FFF2-40B4-BE49-F238E27FC236}">
                <a16:creationId xmlns:a16="http://schemas.microsoft.com/office/drawing/2014/main" id="{7EE9A95A-29F6-4E9D-B0F1-E2FDF7312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9850"/>
            <a:ext cx="617061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7">
            <a:extLst>
              <a:ext uri="{FF2B5EF4-FFF2-40B4-BE49-F238E27FC236}">
                <a16:creationId xmlns:a16="http://schemas.microsoft.com/office/drawing/2014/main" id="{E392BBCC-2269-4EC4-AA71-E4353951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678113"/>
            <a:ext cx="1546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001100cc</a:t>
            </a:r>
          </a:p>
          <a:p>
            <a:pPr algn="ctr" eaLnBrk="1" hangingPunct="1"/>
            <a:endParaRPr lang="en-US" altLang="zh-CN" sz="1600" dirty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zh-CN" sz="1600" dirty="0">
                <a:solidFill>
                  <a:srgbClr val="0000FF"/>
                </a:solidFill>
              </a:rPr>
              <a:t> 00110100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586" name="TextBox 8">
            <a:extLst>
              <a:ext uri="{FF2B5EF4-FFF2-40B4-BE49-F238E27FC236}">
                <a16:creationId xmlns:a16="http://schemas.microsoft.com/office/drawing/2014/main" id="{EACDA8E3-AFC5-40F0-AFC2-6536DAA7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5349875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00000001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51" name="TextBox 9">
            <a:extLst>
              <a:ext uri="{FF2B5EF4-FFF2-40B4-BE49-F238E27FC236}">
                <a16:creationId xmlns:a16="http://schemas.microsoft.com/office/drawing/2014/main" id="{9D12F26B-D489-4B93-9905-E524AE5C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57864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2" name="TextBox 12">
            <a:extLst>
              <a:ext uri="{FF2B5EF4-FFF2-40B4-BE49-F238E27FC236}">
                <a16:creationId xmlns:a16="http://schemas.microsoft.com/office/drawing/2014/main" id="{ADABA8A5-D976-40CC-8EA8-52E4A4C9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079750"/>
            <a:ext cx="292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853" name="TextBox 15">
            <a:extLst>
              <a:ext uri="{FF2B5EF4-FFF2-40B4-BE49-F238E27FC236}">
                <a16:creationId xmlns:a16="http://schemas.microsoft.com/office/drawing/2014/main" id="{DC4A7EAD-416A-4682-B531-179B6442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41128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4" name="TextBox 25">
            <a:extLst>
              <a:ext uri="{FF2B5EF4-FFF2-40B4-BE49-F238E27FC236}">
                <a16:creationId xmlns:a16="http://schemas.microsoft.com/office/drawing/2014/main" id="{A46825FC-0B84-49BA-94BE-1CFF58F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535613"/>
            <a:ext cx="249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55" name="TextBox 27">
            <a:extLst>
              <a:ext uri="{FF2B5EF4-FFF2-40B4-BE49-F238E27FC236}">
                <a16:creationId xmlns:a16="http://schemas.microsoft.com/office/drawing/2014/main" id="{EEA084E5-5CB7-4B38-9DEF-9238D295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2784475"/>
            <a:ext cx="550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00H</a:t>
            </a:r>
          </a:p>
          <a:p>
            <a:pPr algn="ctr" eaLnBrk="1" hangingPunct="1"/>
            <a:endParaRPr lang="en-US" altLang="zh-CN" sz="1600"/>
          </a:p>
          <a:p>
            <a:pPr algn="ctr" eaLnBrk="1" hangingPunct="1"/>
            <a:r>
              <a:rPr lang="en-US" altLang="zh-CN" sz="1600"/>
              <a:t>01H</a:t>
            </a:r>
            <a:endParaRPr lang="zh-CN" altLang="en-US" sz="1600"/>
          </a:p>
        </p:txBody>
      </p:sp>
      <p:sp>
        <p:nvSpPr>
          <p:cNvPr id="35856" name="TextBox 27">
            <a:extLst>
              <a:ext uri="{FF2B5EF4-FFF2-40B4-BE49-F238E27FC236}">
                <a16:creationId xmlns:a16="http://schemas.microsoft.com/office/drawing/2014/main" id="{D812E00F-AC42-4E0B-B4BE-D0968F425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70167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554" name="TextBox 31">
            <a:extLst>
              <a:ext uri="{FF2B5EF4-FFF2-40B4-BE49-F238E27FC236}">
                <a16:creationId xmlns:a16="http://schemas.microsoft.com/office/drawing/2014/main" id="{D2BEEB53-95E8-4967-B412-95AD3364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692150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58" name="文本框 6">
            <a:extLst>
              <a:ext uri="{FF2B5EF4-FFF2-40B4-BE49-F238E27FC236}">
                <a16:creationId xmlns:a16="http://schemas.microsoft.com/office/drawing/2014/main" id="{0B16B965-0D85-4DF6-9C0C-C1388F46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799138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5859" name="直接连接符 33">
            <a:extLst>
              <a:ext uri="{FF2B5EF4-FFF2-40B4-BE49-F238E27FC236}">
                <a16:creationId xmlns:a16="http://schemas.microsoft.com/office/drawing/2014/main" id="{32A746A6-BD02-48DE-9148-1986941113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5025" y="24923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直接连接符 35">
            <a:extLst>
              <a:ext uri="{FF2B5EF4-FFF2-40B4-BE49-F238E27FC236}">
                <a16:creationId xmlns:a16="http://schemas.microsoft.com/office/drawing/2014/main" id="{B021FA5D-9B60-4E40-836A-12DA554D5F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9050" y="22082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Box 64">
            <a:extLst>
              <a:ext uri="{FF2B5EF4-FFF2-40B4-BE49-F238E27FC236}">
                <a16:creationId xmlns:a16="http://schemas.microsoft.com/office/drawing/2014/main" id="{60202719-3CF0-41AE-954F-6DF508504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" y="2193925"/>
            <a:ext cx="70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/>
              <a:t>CLK</a:t>
            </a:r>
            <a:endParaRPr lang="zh-CN" altLang="en-US" sz="1600" b="0"/>
          </a:p>
        </p:txBody>
      </p:sp>
      <p:cxnSp>
        <p:nvCxnSpPr>
          <p:cNvPr id="35862" name="直接连接符 33">
            <a:extLst>
              <a:ext uri="{FF2B5EF4-FFF2-40B4-BE49-F238E27FC236}">
                <a16:creationId xmlns:a16="http://schemas.microsoft.com/office/drawing/2014/main" id="{C20BC218-FCF4-41BE-A77D-985099597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9050" y="221297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直接连接符 33">
            <a:extLst>
              <a:ext uri="{FF2B5EF4-FFF2-40B4-BE49-F238E27FC236}">
                <a16:creationId xmlns:a16="http://schemas.microsoft.com/office/drawing/2014/main" id="{429438A8-2277-453C-8EDE-D8633D6AD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5575" y="249237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直接连接符 35">
            <a:extLst>
              <a:ext uri="{FF2B5EF4-FFF2-40B4-BE49-F238E27FC236}">
                <a16:creationId xmlns:a16="http://schemas.microsoft.com/office/drawing/2014/main" id="{69A228D9-8EF1-4E2E-87B8-E05C558C3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5575" y="22145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直接连接符 35">
            <a:extLst>
              <a:ext uri="{FF2B5EF4-FFF2-40B4-BE49-F238E27FC236}">
                <a16:creationId xmlns:a16="http://schemas.microsoft.com/office/drawing/2014/main" id="{AECD8C58-D43D-429D-BB95-08B24244B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3250" y="22018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直接连接符 33">
            <a:extLst>
              <a:ext uri="{FF2B5EF4-FFF2-40B4-BE49-F238E27FC236}">
                <a16:creationId xmlns:a16="http://schemas.microsoft.com/office/drawing/2014/main" id="{4A03A4E8-B185-4C32-A891-9B305B700C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9600" y="2206625"/>
            <a:ext cx="144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直接连接符 35">
            <a:extLst>
              <a:ext uri="{FF2B5EF4-FFF2-40B4-BE49-F238E27FC236}">
                <a16:creationId xmlns:a16="http://schemas.microsoft.com/office/drawing/2014/main" id="{4954C02B-A738-418B-B32B-7E9DBAE68F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20186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直接连接符 33">
            <a:extLst>
              <a:ext uri="{FF2B5EF4-FFF2-40B4-BE49-F238E27FC236}">
                <a16:creationId xmlns:a16="http://schemas.microsoft.com/office/drawing/2014/main" id="{3820D8C8-7F89-4849-8143-02AD036CA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486025"/>
            <a:ext cx="4540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直接连接符 35">
            <a:extLst>
              <a:ext uri="{FF2B5EF4-FFF2-40B4-BE49-F238E27FC236}">
                <a16:creationId xmlns:a16="http://schemas.microsoft.com/office/drawing/2014/main" id="{C18831E5-5B6A-42E3-B928-8E59369A84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0150" y="2209800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直接连接符 33">
            <a:extLst>
              <a:ext uri="{FF2B5EF4-FFF2-40B4-BE49-F238E27FC236}">
                <a16:creationId xmlns:a16="http://schemas.microsoft.com/office/drawing/2014/main" id="{2CE38747-AFB8-4184-884A-87653DCD36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4913" y="220821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直接连接符 35">
            <a:extLst>
              <a:ext uri="{FF2B5EF4-FFF2-40B4-BE49-F238E27FC236}">
                <a16:creationId xmlns:a16="http://schemas.microsoft.com/office/drawing/2014/main" id="{04B968F4-5C03-47DF-BF6C-CDE80A123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9375" y="2208213"/>
            <a:ext cx="0" cy="282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直接连接符 33">
            <a:extLst>
              <a:ext uri="{FF2B5EF4-FFF2-40B4-BE49-F238E27FC236}">
                <a16:creationId xmlns:a16="http://schemas.microsoft.com/office/drawing/2014/main" id="{3ADDD59D-853E-4D56-943C-B5DF0A4A0D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7788" y="2493963"/>
            <a:ext cx="298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33">
            <a:extLst>
              <a:ext uri="{FF2B5EF4-FFF2-40B4-BE49-F238E27FC236}">
                <a16:creationId xmlns:a16="http://schemas.microsoft.com/office/drawing/2014/main" id="{018ADE6A-A48F-4485-8387-03FF3407CD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65313" y="2212975"/>
            <a:ext cx="144462" cy="1588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4" name="Rectangle 7">
            <a:extLst>
              <a:ext uri="{FF2B5EF4-FFF2-40B4-BE49-F238E27FC236}">
                <a16:creationId xmlns:a16="http://schemas.microsoft.com/office/drawing/2014/main" id="{2ED0F4EA-E1B5-4366-80B4-BE1D9C44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2" y="906463"/>
            <a:ext cx="26955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JZ (JC)  34H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 条件不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成立</a:t>
            </a:r>
            <a:endParaRPr lang="en-US" altLang="zh-CN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cxnSp>
        <p:nvCxnSpPr>
          <p:cNvPr id="74" name="直接连接符 37">
            <a:extLst>
              <a:ext uri="{FF2B5EF4-FFF2-40B4-BE49-F238E27FC236}">
                <a16:creationId xmlns:a16="http://schemas.microsoft.com/office/drawing/2014/main" id="{5C6589FC-593A-4D63-B608-F783BB44B5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0813" y="2486025"/>
            <a:ext cx="454025" cy="0"/>
          </a:xfrm>
          <a:prstGeom prst="line">
            <a:avLst/>
          </a:prstGeom>
          <a:noFill/>
          <a:ln w="25400" algn="ctr">
            <a:solidFill>
              <a:srgbClr val="33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FE3E5BF-AC78-4EC0-8E9E-6B340E41FE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66900" y="2219325"/>
            <a:ext cx="1588" cy="258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5D2CC5-6014-490A-BF13-2FBE70290D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209800"/>
            <a:ext cx="0" cy="2984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95E270-F8A0-4B32-BEED-7A3689A7A535}"/>
              </a:ext>
            </a:extLst>
          </p:cNvPr>
          <p:cNvCxnSpPr/>
          <p:nvPr/>
        </p:nvCxnSpPr>
        <p:spPr bwMode="auto">
          <a:xfrm>
            <a:off x="835025" y="2874963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F56976-AC63-4203-B38D-27A00E35C557}"/>
              </a:ext>
            </a:extLst>
          </p:cNvPr>
          <p:cNvCxnSpPr/>
          <p:nvPr/>
        </p:nvCxnSpPr>
        <p:spPr bwMode="auto">
          <a:xfrm>
            <a:off x="1427163" y="2873375"/>
            <a:ext cx="59055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B94097-DDFB-4DF9-A361-0759317336D4}"/>
              </a:ext>
            </a:extLst>
          </p:cNvPr>
          <p:cNvCxnSpPr/>
          <p:nvPr/>
        </p:nvCxnSpPr>
        <p:spPr bwMode="auto">
          <a:xfrm>
            <a:off x="842963" y="25511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8BF7898-F127-4ACE-B61A-E0B666ACB848}"/>
              </a:ext>
            </a:extLst>
          </p:cNvPr>
          <p:cNvCxnSpPr/>
          <p:nvPr/>
        </p:nvCxnSpPr>
        <p:spPr bwMode="auto">
          <a:xfrm>
            <a:off x="2012950" y="2551113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881918A-E8C3-4828-A045-BBCB429E498F}"/>
              </a:ext>
            </a:extLst>
          </p:cNvPr>
          <p:cNvCxnSpPr/>
          <p:nvPr/>
        </p:nvCxnSpPr>
        <p:spPr bwMode="auto">
          <a:xfrm>
            <a:off x="1423988" y="2554288"/>
            <a:ext cx="0" cy="582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883" name="文本框 83">
            <a:extLst>
              <a:ext uri="{FF2B5EF4-FFF2-40B4-BE49-F238E27FC236}">
                <a16:creationId xmlns:a16="http://schemas.microsoft.com/office/drawing/2014/main" id="{929BEDD0-D47F-44F1-9921-7CB981A4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2884488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取指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5884" name="文本框 84">
            <a:extLst>
              <a:ext uri="{FF2B5EF4-FFF2-40B4-BE49-F238E27FC236}">
                <a16:creationId xmlns:a16="http://schemas.microsoft.com/office/drawing/2014/main" id="{9267A4A2-AE99-42C0-B8AC-1095B0AE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881313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周期</a:t>
            </a:r>
          </a:p>
        </p:txBody>
      </p:sp>
      <p:sp>
        <p:nvSpPr>
          <p:cNvPr id="35885" name="TextBox 7">
            <a:extLst>
              <a:ext uri="{FF2B5EF4-FFF2-40B4-BE49-F238E27FC236}">
                <a16:creationId xmlns:a16="http://schemas.microsoft.com/office/drawing/2014/main" id="{C43C31A6-8165-42EF-B172-EDB38C56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13208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001100</a:t>
            </a:r>
            <a:r>
              <a:rPr lang="en-US" altLang="zh-CN" sz="2000" dirty="0">
                <a:solidFill>
                  <a:srgbClr val="0000FF"/>
                </a:solidFill>
              </a:rPr>
              <a:t>cc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0A6551EE-825F-4CEE-AC17-306FC210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534670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00000"/>
                </a:solidFill>
              </a:rPr>
              <a:t>00000010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5887" name="TextBox 12">
            <a:extLst>
              <a:ext uri="{FF2B5EF4-FFF2-40B4-BE49-F238E27FC236}">
                <a16:creationId xmlns:a16="http://schemas.microsoft.com/office/drawing/2014/main" id="{71968847-CE77-42BD-94EE-C9A02B84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652713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88" name="TextBox 12">
            <a:extLst>
              <a:ext uri="{FF2B5EF4-FFF2-40B4-BE49-F238E27FC236}">
                <a16:creationId xmlns:a16="http://schemas.microsoft.com/office/drawing/2014/main" id="{94950998-7644-4247-85C2-E1E39E89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25" y="2890838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89" name="TextBox 12">
            <a:extLst>
              <a:ext uri="{FF2B5EF4-FFF2-40B4-BE49-F238E27FC236}">
                <a16:creationId xmlns:a16="http://schemas.microsoft.com/office/drawing/2014/main" id="{5DE38728-BE0D-49EF-9B00-C924EE06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2770188"/>
            <a:ext cx="292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898" name="文本框 58">
            <a:extLst>
              <a:ext uri="{FF2B5EF4-FFF2-40B4-BE49-F238E27FC236}">
                <a16:creationId xmlns:a16="http://schemas.microsoft.com/office/drawing/2014/main" id="{4D8CC1E3-9879-48DD-A22B-A04BAE00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5294313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35899" name="TextBox 12">
            <a:extLst>
              <a:ext uri="{FF2B5EF4-FFF2-40B4-BE49-F238E27FC236}">
                <a16:creationId xmlns:a16="http://schemas.microsoft.com/office/drawing/2014/main" id="{87F91EFF-17F7-4E93-A173-9C53EA71C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2849563"/>
            <a:ext cx="292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FA9E18-602A-41C1-BA4D-3951014AE602}"/>
              </a:ext>
            </a:extLst>
          </p:cNvPr>
          <p:cNvSpPr txBox="1"/>
          <p:nvPr/>
        </p:nvSpPr>
        <p:spPr>
          <a:xfrm>
            <a:off x="7508875" y="5313363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037F49-01F2-48D1-91FC-D45001C2A78C}"/>
              </a:ext>
            </a:extLst>
          </p:cNvPr>
          <p:cNvSpPr txBox="1"/>
          <p:nvPr/>
        </p:nvSpPr>
        <p:spPr>
          <a:xfrm>
            <a:off x="7518400" y="5508625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A80A3E-2CFE-4717-8192-C5ABB6C10E58}"/>
              </a:ext>
            </a:extLst>
          </p:cNvPr>
          <p:cNvSpPr txBox="1"/>
          <p:nvPr/>
        </p:nvSpPr>
        <p:spPr>
          <a:xfrm>
            <a:off x="7519988" y="5751513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31263B-F0F3-40AF-8DC5-490ECA74FAA1}"/>
              </a:ext>
            </a:extLst>
          </p:cNvPr>
          <p:cNvSpPr txBox="1"/>
          <p:nvPr/>
        </p:nvSpPr>
        <p:spPr>
          <a:xfrm>
            <a:off x="7518400" y="5948363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5E48267-BBB3-A1EF-52E1-F12A5FF2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0227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FF0000"/>
                </a:solidFill>
              </a:rPr>
              <a:t>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3E7C0F-CE6E-1877-9F8E-B1A3D43C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04788"/>
            <a:ext cx="7756524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、执行指令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转移类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A2782-3DBE-BFDF-89ED-546DA289C8BE}"/>
              </a:ext>
            </a:extLst>
          </p:cNvPr>
          <p:cNvSpPr/>
          <p:nvPr/>
        </p:nvSpPr>
        <p:spPr bwMode="auto">
          <a:xfrm>
            <a:off x="2684462" y="3354641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2554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>
            <a:extLst>
              <a:ext uri="{FF2B5EF4-FFF2-40B4-BE49-F238E27FC236}">
                <a16:creationId xmlns:a16="http://schemas.microsoft.com/office/drawing/2014/main" id="{641B73B8-EB15-4A44-A4D2-FCB7CBA364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3FBE6B-E7DF-4A07-A9F0-46DA631CB22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85145D79-C693-4307-A6C7-98A59FFA8E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31358E-4414-47ED-BEAE-92D8738A78DA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F16E2983-FDD4-4389-BA3D-535E5E3F4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234712"/>
            <a:ext cx="4489450" cy="4649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en-US" altLang="zh-CN" b="0" dirty="0">
                <a:ea typeface="华文新魏" panose="02010800040101010101" pitchFamily="2" charset="-122"/>
                <a:cs typeface="Calibri" panose="020F0502020204030204" pitchFamily="34" charset="0"/>
              </a:rPr>
              <a:t>ADD  A, B</a:t>
            </a: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的控制信号：</a:t>
            </a:r>
          </a:p>
          <a:p>
            <a:pPr marL="523875" lvl="1" indent="-34290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取指令（</a:t>
            </a:r>
            <a:r>
              <a:rPr lang="en-US" altLang="zh-CN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SM=0</a:t>
            </a:r>
            <a:r>
              <a:rPr lang="zh-CN" altLang="en-US" sz="24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000" b="0" dirty="0"/>
              <a:t>      </a:t>
            </a:r>
            <a:r>
              <a:rPr lang="en-US" altLang="zh-CN" sz="2200" b="0" dirty="0"/>
              <a:t>IN PC: 1, MADD: 00,  </a:t>
            </a: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200" b="0" dirty="0"/>
              <a:t>      XL: 0, DL: 1,  LD IR: 1</a:t>
            </a:r>
          </a:p>
          <a:p>
            <a:pPr marL="523875" lvl="1" indent="-34290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0" dirty="0">
                <a:ea typeface="华文新魏" panose="02010800040101010101" pitchFamily="2" charset="-122"/>
              </a:rPr>
              <a:t>执行指令 （</a:t>
            </a:r>
            <a:r>
              <a:rPr lang="en-US" altLang="zh-CN" sz="2400" b="0" dirty="0">
                <a:ea typeface="华文新魏" panose="02010800040101010101" pitchFamily="2" charset="-122"/>
              </a:rPr>
              <a:t>SM=1</a:t>
            </a:r>
            <a:r>
              <a:rPr lang="zh-CN" altLang="en-US" sz="2400" b="0" dirty="0">
                <a:ea typeface="华文新魏" panose="02010800040101010101" pitchFamily="2" charset="-122"/>
              </a:rPr>
              <a:t>）</a:t>
            </a:r>
            <a:endParaRPr lang="en-US" altLang="zh-CN" sz="2400" b="0" dirty="0">
              <a:ea typeface="华文新魏" panose="02010800040101010101" pitchFamily="2" charset="-122"/>
            </a:endParaRP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000" b="0" dirty="0">
                <a:ea typeface="华文新魏" panose="02010800040101010101" pitchFamily="2" charset="-122"/>
              </a:rPr>
              <a:t>      </a:t>
            </a:r>
            <a:r>
              <a:rPr lang="en-US" altLang="zh-CN" sz="2200" b="0" dirty="0"/>
              <a:t>RAA</a:t>
            </a:r>
            <a:r>
              <a:rPr lang="en-US" altLang="zh-CN" sz="2200" b="0" baseline="-25000" dirty="0"/>
              <a:t>1</a:t>
            </a:r>
            <a:r>
              <a:rPr lang="en-US" altLang="zh-CN" sz="2200" b="0" dirty="0"/>
              <a:t> RAA</a:t>
            </a:r>
            <a:r>
              <a:rPr lang="en-US" altLang="zh-CN" sz="2200" b="0" baseline="-25000" dirty="0"/>
              <a:t>0</a:t>
            </a:r>
            <a:r>
              <a:rPr lang="en-US" altLang="zh-CN" sz="2200" b="0" dirty="0"/>
              <a:t>: 01</a:t>
            </a: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200" b="0" dirty="0"/>
              <a:t>      RWBA</a:t>
            </a:r>
            <a:r>
              <a:rPr lang="en-US" altLang="zh-CN" sz="2200" b="0" baseline="-25000" dirty="0"/>
              <a:t>1</a:t>
            </a:r>
            <a:r>
              <a:rPr lang="en-US" altLang="zh-CN" sz="2200" b="0" dirty="0"/>
              <a:t>RWBA</a:t>
            </a:r>
            <a:r>
              <a:rPr lang="en-US" altLang="zh-CN" sz="2200" b="0" baseline="-25000" dirty="0"/>
              <a:t>0</a:t>
            </a:r>
            <a:r>
              <a:rPr lang="en-US" altLang="zh-CN" sz="2200" b="0" dirty="0"/>
              <a:t>: 00</a:t>
            </a: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200" b="0" dirty="0"/>
              <a:t>      /WE: 0    M: 0, </a:t>
            </a: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200" b="0" dirty="0"/>
              <a:t>      S</a:t>
            </a:r>
            <a:r>
              <a:rPr lang="en-US" altLang="zh-CN" sz="2200" b="0" baseline="-25000" dirty="0"/>
              <a:t>3</a:t>
            </a:r>
            <a:r>
              <a:rPr lang="en-US" altLang="zh-CN" sz="2200" b="0" dirty="0"/>
              <a:t>S</a:t>
            </a:r>
            <a:r>
              <a:rPr lang="en-US" altLang="zh-CN" sz="2200" b="0" baseline="-25000" dirty="0"/>
              <a:t>2</a:t>
            </a:r>
            <a:r>
              <a:rPr lang="en-US" altLang="zh-CN" sz="2200" b="0" dirty="0"/>
              <a:t>S</a:t>
            </a:r>
            <a:r>
              <a:rPr lang="en-US" altLang="zh-CN" sz="2200" b="0" baseline="-25000" dirty="0"/>
              <a:t>1</a:t>
            </a:r>
            <a:r>
              <a:rPr lang="en-US" altLang="zh-CN" sz="2200" b="0" dirty="0"/>
              <a:t>S</a:t>
            </a:r>
            <a:r>
              <a:rPr lang="en-US" altLang="zh-CN" sz="2200" b="0" baseline="-25000" dirty="0"/>
              <a:t>0</a:t>
            </a:r>
            <a:r>
              <a:rPr lang="en-US" altLang="zh-CN" sz="2200" b="0" dirty="0"/>
              <a:t>: 1001    F→BUS:1,         </a:t>
            </a:r>
          </a:p>
          <a:p>
            <a:pPr marL="180975" indent="0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defRPr/>
            </a:pPr>
            <a:r>
              <a:rPr lang="en-US" altLang="zh-CN" sz="2200" b="0" dirty="0"/>
              <a:t>      FL→BUS:0,   FR→BUS:0, </a:t>
            </a:r>
            <a:endParaRPr lang="en-US" altLang="zh-CN" sz="2200" b="0" dirty="0">
              <a:ea typeface="华文新魏" panose="02010800040101010101" pitchFamily="2" charset="-122"/>
            </a:endParaRPr>
          </a:p>
        </p:txBody>
      </p:sp>
      <p:pic>
        <p:nvPicPr>
          <p:cNvPr id="36870" name="Picture 7">
            <a:extLst>
              <a:ext uri="{FF2B5EF4-FFF2-40B4-BE49-F238E27FC236}">
                <a16:creationId xmlns:a16="http://schemas.microsoft.com/office/drawing/2014/main" id="{7E4AD185-9CC1-418F-8BD4-3AB34AB1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846946"/>
            <a:ext cx="47847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50CEF137-09AF-BE7D-BF71-F64EB5E3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5738812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（七）控制信号产生逻辑（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1/2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DF999-4E5F-42C7-A42A-6D56B588606B}"/>
              </a:ext>
            </a:extLst>
          </p:cNvPr>
          <p:cNvSpPr/>
          <p:nvPr/>
        </p:nvSpPr>
        <p:spPr bwMode="auto">
          <a:xfrm>
            <a:off x="4273550" y="3369179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>
            <a:extLst>
              <a:ext uri="{FF2B5EF4-FFF2-40B4-BE49-F238E27FC236}">
                <a16:creationId xmlns:a16="http://schemas.microsoft.com/office/drawing/2014/main" id="{88F8D331-D58A-4006-8307-309DE93ED6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6593AB-4FDD-4551-AC66-E07432ECBD4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灯片编号占位符 2">
            <a:extLst>
              <a:ext uri="{FF2B5EF4-FFF2-40B4-BE49-F238E27FC236}">
                <a16:creationId xmlns:a16="http://schemas.microsoft.com/office/drawing/2014/main" id="{A9D43F24-B952-433D-82F4-A061B6575D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0AC82A-7802-4174-8BE5-A10DF336029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矩形 7">
            <a:extLst>
              <a:ext uri="{FF2B5EF4-FFF2-40B4-BE49-F238E27FC236}">
                <a16:creationId xmlns:a16="http://schemas.microsoft.com/office/drawing/2014/main" id="{6C2D0B72-670A-4716-92F2-EC582DFB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1401763"/>
            <a:ext cx="5716587" cy="21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</a:pPr>
            <a:r>
              <a:rPr lang="zh-CN" altLang="en-US" b="0" dirty="0">
                <a:ea typeface="华文新魏" panose="02010800040101010101" pitchFamily="2" charset="-122"/>
                <a:cs typeface="Calibri" panose="020F0502020204030204" pitchFamily="34" charset="0"/>
              </a:rPr>
              <a:t>移位控制信号产生逻辑：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执行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MOVA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MOVB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ADD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SUB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AND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NOT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OUT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指令时，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ALU</a:t>
            </a:r>
            <a:r>
              <a:rPr lang="zh-CN" altLang="en-US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输出的数据需通过移位逻辑直传至总线</a:t>
            </a:r>
            <a:r>
              <a:rPr lang="en-US" altLang="zh-CN" sz="2400" b="0" dirty="0">
                <a:ea typeface="华文新魏" panose="02010800040101010101" pitchFamily="2" charset="-122"/>
                <a:cs typeface="Calibri" panose="020F0502020204030204" pitchFamily="34" charset="0"/>
              </a:rPr>
              <a:t>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C1C37F-F2BA-4513-8D0E-D57924B09A39}"/>
                  </a:ext>
                </a:extLst>
              </p:cNvPr>
              <p:cNvSpPr txBox="1"/>
              <p:nvPr/>
            </p:nvSpPr>
            <p:spPr>
              <a:xfrm>
                <a:off x="395288" y="3842425"/>
                <a:ext cx="5983286" cy="118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𝐵𝑈𝑆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𝑀𝑂𝑉𝐴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𝑀𝑂𝑉𝐵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𝐴𝐷𝐷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𝑂𝑈𝑇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C1C37F-F2BA-4513-8D0E-D57924B0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3842425"/>
                <a:ext cx="5983286" cy="1183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6E82EBE-F1E7-BD62-A04C-E5F16BDBD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4" y="273222"/>
            <a:ext cx="2119035" cy="54258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59DD74-5165-1233-8585-B4F3365C96FE}"/>
              </a:ext>
            </a:extLst>
          </p:cNvPr>
          <p:cNvSpPr txBox="1"/>
          <p:nvPr/>
        </p:nvSpPr>
        <p:spPr>
          <a:xfrm>
            <a:off x="6261099" y="570609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ea typeface="华文新魏" panose="02010800040101010101" pitchFamily="2" charset="-122"/>
                <a:cs typeface="Calibri" panose="020F0502020204030204" pitchFamily="34" charset="0"/>
              </a:rPr>
              <a:t>控制信号产生逻辑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571A09-8930-C197-0832-90671874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5738812" cy="6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（七）控制信号产生逻辑（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2/2</a:t>
            </a: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4001F4CA-47FF-4BD9-AF70-577EE056C0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4B70D4-1438-41EB-85C4-29AD64EDD04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4019BE4E-56F4-4C3C-AB74-E766DAED2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121B0B-77FA-4FB8-8218-5DCA7E8C1B75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B452035-53DD-40F4-9D3D-64890CA5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二、设计任务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2E8D251-AE07-4D20-873E-6AAA0DDF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9438"/>
            <a:ext cx="8424862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按给定的数据格式和指令系统，使用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EDA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工具设计一台用硬连线逻辑控制的简易计算机系统；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要求灵活运用各方面知识，使得所设计的计算机系统具有较佳的性能；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对所做设计的性能指标进行分析，整理出设计报告。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1">
            <a:extLst>
              <a:ext uri="{FF2B5EF4-FFF2-40B4-BE49-F238E27FC236}">
                <a16:creationId xmlns:a16="http://schemas.microsoft.com/office/drawing/2014/main" id="{5F33F6DC-5F00-498B-9875-9D4D35B7EB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5532A3-032B-479C-A019-D9D1BCBF9A0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414D7C43-2696-4C25-B6EC-FD30557E1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198A89-1C73-4107-9BB1-254720A0A00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03F8AF-F3AF-4A8A-AA14-AB33B137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三、简易计算机系统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4F44FCD-E8B7-430C-87C3-9CF13C6C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C2198F6C-7C34-4EDF-8027-BCD30A64C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84169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（一）数据格式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 </a:t>
            </a:r>
            <a:r>
              <a:rPr lang="zh-CN" altLang="zh-CN" b="0" dirty="0">
                <a:ea typeface="华文新魏" panose="02010800040101010101" pitchFamily="2" charset="-122"/>
              </a:rPr>
              <a:t>数据字采用</a:t>
            </a:r>
            <a:r>
              <a:rPr lang="en-US" altLang="zh-CN" b="0" dirty="0">
                <a:ea typeface="华文新魏" panose="02010800040101010101" pitchFamily="2" charset="-122"/>
              </a:rPr>
              <a:t>8</a:t>
            </a:r>
            <a:r>
              <a:rPr lang="zh-CN" altLang="zh-CN" b="0" dirty="0">
                <a:ea typeface="华文新魏" panose="02010800040101010101" pitchFamily="2" charset="-122"/>
              </a:rPr>
              <a:t>位二进制定点补码表示，其中最高位（第</a:t>
            </a:r>
            <a:r>
              <a:rPr lang="en-US" altLang="zh-CN" b="0" dirty="0">
                <a:ea typeface="华文新魏" panose="02010800040101010101" pitchFamily="2" charset="-122"/>
              </a:rPr>
              <a:t>7</a:t>
            </a:r>
            <a:r>
              <a:rPr lang="zh-CN" altLang="zh-CN" b="0" dirty="0">
                <a:ea typeface="华文新魏" panose="02010800040101010101" pitchFamily="2" charset="-122"/>
              </a:rPr>
              <a:t>位）为符号位，小数点可视为最左或最右，其数值表示范围分别为：</a:t>
            </a:r>
            <a:r>
              <a:rPr lang="en-US" altLang="zh-CN" b="0" dirty="0">
                <a:ea typeface="华文新魏" panose="02010800040101010101" pitchFamily="2" charset="-122"/>
              </a:rPr>
              <a:t>-1≤X</a:t>
            </a:r>
            <a:r>
              <a:rPr lang="zh-CN" altLang="zh-CN" b="0" dirty="0">
                <a:ea typeface="华文新魏" panose="02010800040101010101" pitchFamily="2" charset="-122"/>
              </a:rPr>
              <a:t>＜</a:t>
            </a:r>
            <a:r>
              <a:rPr lang="en-US" altLang="zh-CN" b="0" dirty="0">
                <a:ea typeface="华文新魏" panose="02010800040101010101" pitchFamily="2" charset="-122"/>
              </a:rPr>
              <a:t>1</a:t>
            </a:r>
            <a:r>
              <a:rPr lang="zh-CN" altLang="zh-CN" b="0" dirty="0">
                <a:ea typeface="华文新魏" panose="02010800040101010101" pitchFamily="2" charset="-122"/>
              </a:rPr>
              <a:t>或</a:t>
            </a:r>
            <a:r>
              <a:rPr lang="en-US" altLang="zh-CN" b="0" dirty="0">
                <a:ea typeface="华文新魏" panose="02010800040101010101" pitchFamily="2" charset="-122"/>
              </a:rPr>
              <a:t>-128≤X ≤ 127</a:t>
            </a:r>
            <a:r>
              <a:rPr lang="zh-CN" altLang="zh-CN" sz="2400" b="0" dirty="0"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3B85141C-8411-4A55-B33D-B49251CE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832225"/>
            <a:ext cx="845026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（二）寻址方式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指令的高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位为操作码，低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位分别用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位表示目的寄存器和源寄存器的编号或表示寻址方式。 </a:t>
            </a:r>
            <a:endParaRPr lang="zh-CN" altLang="en-US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976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4EEEA7C3-291C-492C-9FC9-0E7417E7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1" name="TextBox 13">
            <a:extLst>
              <a:ext uri="{FF2B5EF4-FFF2-40B4-BE49-F238E27FC236}">
                <a16:creationId xmlns:a16="http://schemas.microsoft.com/office/drawing/2014/main" id="{456C8C6B-CB14-4284-B364-9AE8793D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31800"/>
            <a:ext cx="296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寄存器直接寻址</a:t>
            </a:r>
            <a:endParaRPr lang="zh-CN" altLang="en-US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12292" name="Object 11">
            <a:extLst>
              <a:ext uri="{FF2B5EF4-FFF2-40B4-BE49-F238E27FC236}">
                <a16:creationId xmlns:a16="http://schemas.microsoft.com/office/drawing/2014/main" id="{8163D339-9B7A-4A98-AF00-F7E6C2FA4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45410"/>
              </p:ext>
            </p:extLst>
          </p:nvPr>
        </p:nvGraphicFramePr>
        <p:xfrm>
          <a:off x="2416175" y="1162050"/>
          <a:ext cx="35655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18573750" imgH="2800350" progId="SmartDraw.2">
                  <p:embed/>
                </p:oleObj>
              </mc:Choice>
              <mc:Fallback>
                <p:oleObj name="SmartDraw" r:id="rId3" imgW="18573750" imgH="2800350" progId="SmartDraw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1162050"/>
                        <a:ext cx="35655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22">
            <a:extLst>
              <a:ext uri="{FF2B5EF4-FFF2-40B4-BE49-F238E27FC236}">
                <a16:creationId xmlns:a16="http://schemas.microsoft.com/office/drawing/2014/main" id="{C2F8253A-2ED5-46B4-A993-34C3EF2A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022475"/>
            <a:ext cx="79883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ea typeface="华文新魏" panose="02010800040101010101" pitchFamily="2" charset="-122"/>
              </a:rPr>
              <a:t>    </a:t>
            </a:r>
            <a:r>
              <a:rPr lang="zh-CN" altLang="zh-CN" sz="2400" b="0" dirty="0">
                <a:ea typeface="华文新魏" panose="02010800040101010101" pitchFamily="2" charset="-122"/>
              </a:rPr>
              <a:t>当</a:t>
            </a:r>
            <a:r>
              <a:rPr lang="en-US" altLang="zh-CN" sz="2400" b="0" dirty="0">
                <a:ea typeface="华文新魏" panose="02010800040101010101" pitchFamily="2" charset="-122"/>
              </a:rPr>
              <a:t>R1</a:t>
            </a:r>
            <a:r>
              <a:rPr lang="zh-CN" altLang="zh-CN" sz="2400" b="0" dirty="0">
                <a:ea typeface="华文新魏" panose="02010800040101010101" pitchFamily="2" charset="-122"/>
              </a:rPr>
              <a:t>和</a:t>
            </a:r>
            <a:r>
              <a:rPr lang="en-US" altLang="zh-CN" sz="2400" b="0" dirty="0">
                <a:ea typeface="华文新魏" panose="02010800040101010101" pitchFamily="2" charset="-122"/>
              </a:rPr>
              <a:t>R2</a:t>
            </a:r>
            <a:r>
              <a:rPr lang="zh-CN" altLang="zh-CN" sz="2400" b="0" dirty="0">
                <a:ea typeface="华文新魏" panose="02010800040101010101" pitchFamily="2" charset="-122"/>
              </a:rPr>
              <a:t>均</a:t>
            </a:r>
            <a:r>
              <a:rPr lang="zh-CN" altLang="en-US" sz="2400" b="0" dirty="0">
                <a:ea typeface="华文新魏" panose="02010800040101010101" pitchFamily="2" charset="-122"/>
              </a:rPr>
              <a:t>非</a:t>
            </a:r>
            <a:r>
              <a:rPr lang="en-US" altLang="zh-CN" sz="2400" b="0" dirty="0">
                <a:ea typeface="华文新魏" panose="02010800040101010101" pitchFamily="2" charset="-122"/>
              </a:rPr>
              <a:t>“11”</a:t>
            </a:r>
            <a:r>
              <a:rPr lang="zh-CN" altLang="zh-CN" sz="2400" b="0" dirty="0">
                <a:ea typeface="华文新魏" panose="02010800040101010101" pitchFamily="2" charset="-122"/>
              </a:rPr>
              <a:t>时，</a:t>
            </a:r>
            <a:r>
              <a:rPr lang="en-US" altLang="zh-CN" sz="2400" b="0" dirty="0">
                <a:ea typeface="华文新魏" panose="02010800040101010101" pitchFamily="2" charset="-122"/>
              </a:rPr>
              <a:t>R1</a:t>
            </a:r>
            <a:r>
              <a:rPr lang="zh-CN" altLang="zh-CN" sz="2400" b="0" dirty="0">
                <a:ea typeface="华文新魏" panose="02010800040101010101" pitchFamily="2" charset="-122"/>
              </a:rPr>
              <a:t>和</a:t>
            </a:r>
            <a:r>
              <a:rPr lang="en-US" altLang="zh-CN" sz="2400" b="0" dirty="0">
                <a:ea typeface="华文新魏" panose="02010800040101010101" pitchFamily="2" charset="-122"/>
              </a:rPr>
              <a:t>R2</a:t>
            </a:r>
            <a:r>
              <a:rPr lang="zh-CN" altLang="zh-CN" sz="2400" b="0" dirty="0">
                <a:ea typeface="华文新魏" panose="02010800040101010101" pitchFamily="2" charset="-122"/>
              </a:rPr>
              <a:t>分别表示两个操作数所在</a:t>
            </a:r>
            <a:r>
              <a:rPr lang="zh-CN" altLang="en-US" sz="2400" b="0" dirty="0">
                <a:ea typeface="华文新魏" panose="02010800040101010101" pitchFamily="2" charset="-122"/>
              </a:rPr>
              <a:t>的</a:t>
            </a:r>
            <a:r>
              <a:rPr lang="zh-CN" altLang="zh-CN" sz="2400" b="0" dirty="0">
                <a:ea typeface="华文新魏" panose="02010800040101010101" pitchFamily="2" charset="-122"/>
              </a:rPr>
              <a:t>寄存器</a:t>
            </a:r>
            <a:r>
              <a:rPr lang="zh-CN" altLang="en-US" sz="2400" b="0" dirty="0">
                <a:ea typeface="华文新魏" panose="02010800040101010101" pitchFamily="2" charset="-122"/>
              </a:rPr>
              <a:t>编号</a:t>
            </a:r>
            <a:r>
              <a:rPr lang="zh-CN" altLang="zh-CN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R1</a:t>
            </a:r>
            <a:r>
              <a:rPr lang="zh-CN" altLang="zh-CN" sz="2400" b="0" dirty="0">
                <a:ea typeface="华文新魏" panose="02010800040101010101" pitchFamily="2" charset="-122"/>
              </a:rPr>
              <a:t>为目标寄存器</a:t>
            </a:r>
            <a:r>
              <a:rPr lang="zh-CN" altLang="en-US" sz="2400" b="0" dirty="0">
                <a:ea typeface="华文新魏" panose="02010800040101010101" pitchFamily="2" charset="-122"/>
              </a:rPr>
              <a:t>编号</a:t>
            </a:r>
            <a:r>
              <a:rPr lang="zh-CN" altLang="zh-CN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R2</a:t>
            </a:r>
            <a:r>
              <a:rPr lang="zh-CN" altLang="zh-CN" sz="2400" b="0" dirty="0">
                <a:ea typeface="华文新魏" panose="02010800040101010101" pitchFamily="2" charset="-122"/>
              </a:rPr>
              <a:t>为源寄存器</a:t>
            </a:r>
            <a:r>
              <a:rPr lang="zh-CN" altLang="en-US" sz="2400" b="0" dirty="0">
                <a:ea typeface="华文新魏" panose="02010800040101010101" pitchFamily="2" charset="-122"/>
              </a:rPr>
              <a:t>编号。</a:t>
            </a:r>
            <a:endParaRPr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ea typeface="华文新魏" panose="02010800040101010101" pitchFamily="2" charset="-122"/>
              </a:rPr>
              <a:t>                        </a:t>
            </a:r>
            <a:r>
              <a:rPr lang="en-US" altLang="zh-CN" sz="2000" b="0" dirty="0">
                <a:ea typeface="华文新魏" panose="02010800040101010101" pitchFamily="2" charset="-122"/>
              </a:rPr>
              <a:t>    R1</a:t>
            </a:r>
            <a:r>
              <a:rPr lang="zh-CN" altLang="zh-CN" sz="2000" b="0" dirty="0">
                <a:ea typeface="华文新魏" panose="02010800040101010101" pitchFamily="2" charset="-122"/>
              </a:rPr>
              <a:t>或</a:t>
            </a:r>
            <a:r>
              <a:rPr lang="en-US" altLang="zh-CN" sz="2000" b="0" dirty="0">
                <a:ea typeface="华文新魏" panose="02010800040101010101" pitchFamily="2" charset="-122"/>
              </a:rPr>
              <a:t>R2</a:t>
            </a:r>
            <a:r>
              <a:rPr lang="zh-CN" altLang="zh-CN" sz="2000" b="0" dirty="0">
                <a:ea typeface="华文新魏" panose="02010800040101010101" pitchFamily="2" charset="-122"/>
              </a:rPr>
              <a:t>的值</a:t>
            </a:r>
            <a:r>
              <a:rPr lang="en-US" altLang="zh-CN" sz="2000" b="0" dirty="0">
                <a:ea typeface="华文新魏" panose="02010800040101010101" pitchFamily="2" charset="-122"/>
              </a:rPr>
              <a:t>	             </a:t>
            </a:r>
            <a:r>
              <a:rPr lang="zh-CN" altLang="zh-CN" sz="2000" b="0" dirty="0">
                <a:ea typeface="华文新魏" panose="02010800040101010101" pitchFamily="2" charset="-122"/>
              </a:rPr>
              <a:t>指定的寄存器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0" dirty="0">
                <a:ea typeface="华文新魏" panose="02010800040101010101" pitchFamily="2" charset="-122"/>
              </a:rPr>
              <a:t>         00			A</a:t>
            </a:r>
            <a:r>
              <a:rPr lang="zh-CN" altLang="zh-CN" sz="2000" b="0" dirty="0">
                <a:ea typeface="华文新魏" panose="02010800040101010101" pitchFamily="2" charset="-122"/>
              </a:rPr>
              <a:t>寄存器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0" dirty="0">
                <a:ea typeface="华文新魏" panose="02010800040101010101" pitchFamily="2" charset="-122"/>
              </a:rPr>
              <a:t>         01			B</a:t>
            </a:r>
            <a:r>
              <a:rPr lang="zh-CN" altLang="zh-CN" sz="2000" b="0" dirty="0">
                <a:ea typeface="华文新魏" panose="02010800040101010101" pitchFamily="2" charset="-122"/>
              </a:rPr>
              <a:t>寄存器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0" dirty="0">
                <a:ea typeface="华文新魏" panose="02010800040101010101" pitchFamily="2" charset="-122"/>
              </a:rPr>
              <a:t>         10			C</a:t>
            </a:r>
            <a:r>
              <a:rPr lang="zh-CN" altLang="zh-CN" sz="2000" b="0" dirty="0">
                <a:ea typeface="华文新魏" panose="02010800040101010101" pitchFamily="2" charset="-122"/>
              </a:rPr>
              <a:t>寄存器</a:t>
            </a:r>
            <a:endParaRPr lang="zh-CN" altLang="en-US" sz="2000" b="0" dirty="0">
              <a:ea typeface="华文新魏" panose="02010800040101010101" pitchFamily="2" charset="-122"/>
            </a:endParaRPr>
          </a:p>
        </p:txBody>
      </p:sp>
      <p:sp>
        <p:nvSpPr>
          <p:cNvPr id="12295" name="TextBox 9">
            <a:extLst>
              <a:ext uri="{FF2B5EF4-FFF2-40B4-BE49-F238E27FC236}">
                <a16:creationId xmlns:a16="http://schemas.microsoft.com/office/drawing/2014/main" id="{35993B29-1FCB-4320-B416-A37EEFAF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4548188"/>
            <a:ext cx="76803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例如</a:t>
            </a:r>
            <a:r>
              <a:rPr lang="zh-CN" altLang="en-US" sz="2400" b="0" dirty="0">
                <a:ea typeface="华文新魏" panose="02010800040101010101" pitchFamily="2" charset="-122"/>
              </a:rPr>
              <a:t>  </a:t>
            </a:r>
            <a:r>
              <a:rPr lang="en-US" altLang="zh-CN" sz="2400" b="0" dirty="0">
                <a:ea typeface="华文新魏" panose="02010800040101010101" pitchFamily="2" charset="-122"/>
              </a:rPr>
              <a:t>MOV  C, B         </a:t>
            </a:r>
          </a:p>
          <a:p>
            <a:pPr eaLnBrk="1" hangingPunct="1"/>
            <a:r>
              <a:rPr lang="zh-CN" altLang="en-US" sz="2400" b="0" dirty="0">
                <a:ea typeface="华文新魏" panose="02010800040101010101" pitchFamily="2" charset="-122"/>
              </a:rPr>
              <a:t>        指令编码为</a:t>
            </a:r>
            <a:r>
              <a:rPr lang="en-US" altLang="zh-CN" sz="2400" b="0" dirty="0">
                <a:ea typeface="华文新魏" panose="02010800040101010101" pitchFamily="2" charset="-122"/>
              </a:rPr>
              <a:t>1100  10  01</a:t>
            </a:r>
            <a:endParaRPr lang="zh-CN" altLang="zh-CN" sz="2400" b="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>
                <a:ea typeface="华文新魏" panose="02010800040101010101" pitchFamily="2" charset="-122"/>
              </a:rPr>
              <a:t>        </a:t>
            </a:r>
            <a:r>
              <a:rPr lang="zh-CN" altLang="en-US" sz="2400" b="0" dirty="0">
                <a:ea typeface="华文新魏" panose="02010800040101010101" pitchFamily="2" charset="-122"/>
              </a:rPr>
              <a:t>设指令执行前 </a:t>
            </a:r>
            <a:r>
              <a:rPr lang="en-US" altLang="zh-CN" sz="2400" b="0" dirty="0">
                <a:ea typeface="华文新魏" panose="02010800040101010101" pitchFamily="2" charset="-122"/>
              </a:rPr>
              <a:t>(C)=34H</a:t>
            </a:r>
            <a:r>
              <a:rPr lang="zh-CN" altLang="en-US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(B)=15H</a:t>
            </a:r>
          </a:p>
          <a:p>
            <a:pPr eaLnBrk="1" hangingPunct="1"/>
            <a:r>
              <a:rPr lang="zh-CN" altLang="en-US" sz="2400" b="0" dirty="0">
                <a:ea typeface="华文新魏" panose="02010800040101010101" pitchFamily="2" charset="-122"/>
              </a:rPr>
              <a:t>        指令执行完后 </a:t>
            </a:r>
            <a:r>
              <a:rPr lang="en-US" altLang="zh-CN" sz="2400" b="0" dirty="0">
                <a:ea typeface="华文新魏" panose="02010800040101010101" pitchFamily="2" charset="-122"/>
              </a:rPr>
              <a:t>(C)=15H</a:t>
            </a:r>
            <a:r>
              <a:rPr lang="zh-CN" altLang="en-US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(B)=15H</a:t>
            </a:r>
            <a:endParaRPr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E8140B-36EA-4D67-99F8-315909ABC8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715F26-433C-43C2-B132-AB6A69F5A9A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6" name="灯片编号占位符 2">
            <a:extLst>
              <a:ext uri="{FF2B5EF4-FFF2-40B4-BE49-F238E27FC236}">
                <a16:creationId xmlns:a16="http://schemas.microsoft.com/office/drawing/2014/main" id="{8ADAD9A9-9B2D-45CD-8083-6FC2294F8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7F67F5-65A3-45E5-9416-43108A04CD8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7" name="文本框 1">
            <a:extLst>
              <a:ext uri="{FF2B5EF4-FFF2-40B4-BE49-F238E27FC236}">
                <a16:creationId xmlns:a16="http://schemas.microsoft.com/office/drawing/2014/main" id="{1EDACC0A-66FA-4E36-9E04-1EC5F2DB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1639888"/>
            <a:ext cx="190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        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>
            <a:extLst>
              <a:ext uri="{FF2B5EF4-FFF2-40B4-BE49-F238E27FC236}">
                <a16:creationId xmlns:a16="http://schemas.microsoft.com/office/drawing/2014/main" id="{6F7B4009-89F0-4CC5-872B-FD42683308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DB212F-B2D6-436C-B9FC-8558929A9DA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8888647B-0C40-4DA4-87CE-B9F7FE64C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EF063F-88B1-4AE9-B9EB-4855BC3E285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40" name="Object 14">
            <a:extLst>
              <a:ext uri="{FF2B5EF4-FFF2-40B4-BE49-F238E27FC236}">
                <a16:creationId xmlns:a16="http://schemas.microsoft.com/office/drawing/2014/main" id="{31E4E2B3-9ECD-43F3-BE7B-B7CFB69D4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052513"/>
          <a:ext cx="3621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59525" imgH="2800350" progId="">
                  <p:embed/>
                </p:oleObj>
              </mc:Choice>
              <mc:Fallback>
                <p:oleObj r:id="rId3" imgW="19059525" imgH="280035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052513"/>
                        <a:ext cx="36210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11">
            <a:extLst>
              <a:ext uri="{FF2B5EF4-FFF2-40B4-BE49-F238E27FC236}">
                <a16:creationId xmlns:a16="http://schemas.microsoft.com/office/drawing/2014/main" id="{37793A3A-A5AF-4624-A637-70AC78AE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636713"/>
            <a:ext cx="77724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ea typeface="华文新魏" panose="02010800040101010101" pitchFamily="2" charset="-122"/>
              </a:rPr>
              <a:t>    </a:t>
            </a:r>
            <a:r>
              <a:rPr lang="zh-CN" altLang="zh-CN" sz="2400" b="0" dirty="0">
                <a:ea typeface="华文新魏" panose="02010800040101010101" pitchFamily="2" charset="-122"/>
              </a:rPr>
              <a:t>当</a:t>
            </a:r>
            <a:r>
              <a:rPr lang="en-US" altLang="zh-CN" sz="2400" b="0" dirty="0">
                <a:ea typeface="华文新魏" panose="02010800040101010101" pitchFamily="2" charset="-122"/>
              </a:rPr>
              <a:t>R1</a:t>
            </a:r>
            <a:r>
              <a:rPr lang="zh-CN" altLang="zh-CN" sz="2400" b="0" dirty="0">
                <a:ea typeface="华文新魏" panose="02010800040101010101" pitchFamily="2" charset="-122"/>
              </a:rPr>
              <a:t>或</a:t>
            </a:r>
            <a:r>
              <a:rPr lang="en-US" altLang="zh-CN" sz="2400" b="0" dirty="0">
                <a:ea typeface="华文新魏" panose="02010800040101010101" pitchFamily="2" charset="-122"/>
              </a:rPr>
              <a:t>R2</a:t>
            </a:r>
            <a:r>
              <a:rPr lang="zh-CN" altLang="zh-CN" sz="2400" b="0" dirty="0">
                <a:ea typeface="华文新魏" panose="02010800040101010101" pitchFamily="2" charset="-122"/>
              </a:rPr>
              <a:t>中有一个为</a:t>
            </a:r>
            <a:r>
              <a:rPr lang="en-US" altLang="zh-CN" sz="2400" b="0" dirty="0">
                <a:ea typeface="华文新魏" panose="02010800040101010101" pitchFamily="2" charset="-122"/>
              </a:rPr>
              <a:t>“11”</a:t>
            </a:r>
            <a:r>
              <a:rPr lang="zh-CN" altLang="zh-CN" sz="2400" b="0" dirty="0">
                <a:ea typeface="华文新魏" panose="02010800040101010101" pitchFamily="2" charset="-122"/>
              </a:rPr>
              <a:t>时，表示相应操作数的地址在</a:t>
            </a:r>
            <a:r>
              <a:rPr lang="en-US" altLang="zh-CN" sz="2400" b="0" dirty="0">
                <a:ea typeface="华文新魏" panose="02010800040101010101" pitchFamily="2" charset="-122"/>
              </a:rPr>
              <a:t>C</a:t>
            </a:r>
            <a:r>
              <a:rPr lang="zh-CN" altLang="zh-CN" sz="2400" b="0" dirty="0">
                <a:ea typeface="华文新魏" panose="02010800040101010101" pitchFamily="2" charset="-122"/>
              </a:rPr>
              <a:t>寄存器中</a:t>
            </a:r>
            <a:r>
              <a:rPr lang="zh-CN" altLang="en-US" sz="2400" b="0" dirty="0">
                <a:ea typeface="华文新魏" panose="02010800040101010101" pitchFamily="2" charset="-122"/>
              </a:rPr>
              <a:t>，操作数在</a:t>
            </a:r>
            <a:r>
              <a:rPr lang="en-US" altLang="zh-CN" sz="2400" b="0" dirty="0">
                <a:ea typeface="华文新魏" panose="02010800040101010101" pitchFamily="2" charset="-122"/>
              </a:rPr>
              <a:t>RAM</a:t>
            </a:r>
            <a:r>
              <a:rPr lang="zh-CN" altLang="en-US" sz="2400" b="0" dirty="0">
                <a:ea typeface="华文新魏" panose="02010800040101010101" pitchFamily="2" charset="-122"/>
              </a:rPr>
              <a:t>中。</a:t>
            </a:r>
          </a:p>
        </p:txBody>
      </p:sp>
      <p:sp>
        <p:nvSpPr>
          <p:cNvPr id="14343" name="TextBox 6">
            <a:extLst>
              <a:ext uri="{FF2B5EF4-FFF2-40B4-BE49-F238E27FC236}">
                <a16:creationId xmlns:a16="http://schemas.microsoft.com/office/drawing/2014/main" id="{9D7C496C-0F9E-4C3B-87F8-7517B391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2767013"/>
            <a:ext cx="7442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例如</a:t>
            </a:r>
            <a:r>
              <a:rPr lang="zh-CN" altLang="en-US" sz="2400" b="0" dirty="0">
                <a:ea typeface="华文新魏" panose="02010800040101010101" pitchFamily="2" charset="-122"/>
              </a:rPr>
              <a:t> </a:t>
            </a:r>
            <a:r>
              <a:rPr lang="en-US" altLang="zh-CN" sz="2400" b="0" dirty="0">
                <a:ea typeface="华文新魏" panose="02010800040101010101" pitchFamily="2" charset="-122"/>
              </a:rPr>
              <a:t>MOV  B , M      </a:t>
            </a:r>
            <a:r>
              <a:rPr lang="zh-CN" altLang="en-US" sz="2400" b="0" dirty="0">
                <a:ea typeface="华文新魏" panose="02010800040101010101" pitchFamily="2" charset="-122"/>
              </a:rPr>
              <a:t>指令编码为</a:t>
            </a:r>
            <a:r>
              <a:rPr lang="en-US" altLang="zh-CN" sz="2400" b="0" dirty="0">
                <a:ea typeface="华文新魏" panose="02010800040101010101" pitchFamily="2" charset="-122"/>
              </a:rPr>
              <a:t>1100 01 11</a:t>
            </a:r>
            <a:endParaRPr lang="zh-CN" altLang="zh-CN" sz="2400" b="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>
                <a:ea typeface="华文新魏" panose="02010800040101010101" pitchFamily="2" charset="-122"/>
              </a:rPr>
              <a:t>        </a:t>
            </a:r>
            <a:r>
              <a:rPr lang="zh-CN" altLang="en-US" sz="2400" b="0" dirty="0">
                <a:ea typeface="华文新魏" panose="02010800040101010101" pitchFamily="2" charset="-122"/>
              </a:rPr>
              <a:t>设指令执行前</a:t>
            </a:r>
            <a:r>
              <a:rPr lang="en-US" altLang="zh-CN" sz="2400" b="0" dirty="0">
                <a:ea typeface="华文新魏" panose="02010800040101010101" pitchFamily="2" charset="-122"/>
              </a:rPr>
              <a:t>(B)=26H</a:t>
            </a:r>
            <a:r>
              <a:rPr lang="zh-CN" altLang="en-US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 (C)=34H</a:t>
            </a:r>
            <a:r>
              <a:rPr lang="zh-CN" altLang="en-US" sz="2400" b="0" dirty="0">
                <a:ea typeface="华文新魏" panose="02010800040101010101" pitchFamily="2" charset="-122"/>
              </a:rPr>
              <a:t>，</a:t>
            </a:r>
            <a:r>
              <a:rPr lang="en-US" altLang="zh-CN" sz="2400" b="0" dirty="0">
                <a:ea typeface="华文新魏" panose="02010800040101010101" pitchFamily="2" charset="-122"/>
              </a:rPr>
              <a:t>RAM</a:t>
            </a:r>
            <a:r>
              <a:rPr lang="zh-CN" altLang="en-US" sz="2400" b="0" dirty="0">
                <a:ea typeface="华文新魏" panose="02010800040101010101" pitchFamily="2" charset="-122"/>
              </a:rPr>
              <a:t>中</a:t>
            </a:r>
            <a:r>
              <a:rPr lang="en-US" altLang="zh-CN" sz="2400" b="0" dirty="0">
                <a:ea typeface="华文新魏" panose="02010800040101010101" pitchFamily="2" charset="-122"/>
              </a:rPr>
              <a:t>34H</a:t>
            </a:r>
            <a:r>
              <a:rPr lang="zh-CN" altLang="en-US" sz="2400" b="0" dirty="0">
                <a:ea typeface="华文新魏" panose="02010800040101010101" pitchFamily="2" charset="-122"/>
              </a:rPr>
              <a:t>存储单元中的内容为</a:t>
            </a:r>
            <a:r>
              <a:rPr lang="en-US" altLang="zh-CN" sz="2400" b="0" dirty="0">
                <a:ea typeface="华文新魏" panose="02010800040101010101" pitchFamily="2" charset="-122"/>
              </a:rPr>
              <a:t>15H</a:t>
            </a:r>
            <a:r>
              <a:rPr lang="zh-CN" altLang="en-US" sz="2400" b="0" dirty="0">
                <a:ea typeface="华文新魏" panose="02010800040101010101" pitchFamily="2" charset="-122"/>
              </a:rPr>
              <a:t>。</a:t>
            </a:r>
            <a:endParaRPr lang="en-US" altLang="zh-CN" sz="2400" b="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>
                <a:ea typeface="华文新魏" panose="02010800040101010101" pitchFamily="2" charset="-122"/>
              </a:rPr>
              <a:t>        </a:t>
            </a:r>
            <a:r>
              <a:rPr lang="zh-CN" altLang="en-US" sz="2400" b="0" dirty="0">
                <a:ea typeface="华文新魏" panose="02010800040101010101" pitchFamily="2" charset="-122"/>
              </a:rPr>
              <a:t>指令执行完后，</a:t>
            </a:r>
            <a:r>
              <a:rPr lang="en-US" altLang="zh-CN" sz="2400" b="0" dirty="0">
                <a:ea typeface="华文新魏" panose="02010800040101010101" pitchFamily="2" charset="-122"/>
              </a:rPr>
              <a:t> (B)=15H</a:t>
            </a:r>
          </a:p>
        </p:txBody>
      </p:sp>
      <p:pic>
        <p:nvPicPr>
          <p:cNvPr id="14344" name="Picture 4">
            <a:extLst>
              <a:ext uri="{FF2B5EF4-FFF2-40B4-BE49-F238E27FC236}">
                <a16:creationId xmlns:a16="http://schemas.microsoft.com/office/drawing/2014/main" id="{05B3121C-988F-4807-98C7-6F4EAEBB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37075"/>
            <a:ext cx="1514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3">
            <a:extLst>
              <a:ext uri="{FF2B5EF4-FFF2-40B4-BE49-F238E27FC236}">
                <a16:creationId xmlns:a16="http://schemas.microsoft.com/office/drawing/2014/main" id="{39F8B364-488A-425C-BBD7-36361A924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31800"/>
            <a:ext cx="296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寄存器</a:t>
            </a:r>
            <a:r>
              <a:rPr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间</a:t>
            </a:r>
            <a:r>
              <a:rPr lang="zh-CN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接寻址</a:t>
            </a:r>
            <a:endParaRPr lang="zh-CN" altLang="en-US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>
            <a:extLst>
              <a:ext uri="{FF2B5EF4-FFF2-40B4-BE49-F238E27FC236}">
                <a16:creationId xmlns:a16="http://schemas.microsoft.com/office/drawing/2014/main" id="{27FA65EA-4094-42F7-ABEB-37F99D4F87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C46A11-2A98-4ACF-B8B6-14AF0A54CD1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灯片编号占位符 2">
            <a:extLst>
              <a:ext uri="{FF2B5EF4-FFF2-40B4-BE49-F238E27FC236}">
                <a16:creationId xmlns:a16="http://schemas.microsoft.com/office/drawing/2014/main" id="{62A5283A-684A-4E3B-B87F-0CEC18ED7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849F1C-95BF-4E3E-AE3F-BD615B39610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02EC353C-9136-4611-AB0E-7B482D31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7575CA2F-6680-44F5-8D2A-36B1A0CC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64401763-914F-4F2B-83C0-3CBD4FC3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8125"/>
            <a:ext cx="8416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（三）指令系统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31786-73D8-FBC9-956B-DA4D025C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174751"/>
            <a:ext cx="8315248" cy="5128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>
            <a:extLst>
              <a:ext uri="{FF2B5EF4-FFF2-40B4-BE49-F238E27FC236}">
                <a16:creationId xmlns:a16="http://schemas.microsoft.com/office/drawing/2014/main" id="{48D04FFD-8577-4FDA-8F0B-0AA0D2348E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1EF2A6-11CB-40D5-9AC4-2B43D6B32F7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灯片编号占位符 2">
            <a:extLst>
              <a:ext uri="{FF2B5EF4-FFF2-40B4-BE49-F238E27FC236}">
                <a16:creationId xmlns:a16="http://schemas.microsoft.com/office/drawing/2014/main" id="{12C66C89-FE7B-4B7B-89AA-6FEA7EEA1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DAA53B-4953-4982-8DFD-4DCE66E9E30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2FF26B6-1566-4B51-9941-FF1ABF6E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716CE503-90C1-4647-B940-F3FDF6AA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28588"/>
            <a:ext cx="84169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（四）模型机的结构</a:t>
            </a:r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9F2F45E8-776E-46D0-A10A-FB0DEF2F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617538"/>
            <a:ext cx="597217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B6A1E3D-58C9-44A5-BB9E-AE1934CDBB76}"/>
              </a:ext>
            </a:extLst>
          </p:cNvPr>
          <p:cNvGrpSpPr>
            <a:grpSpLocks/>
          </p:cNvGrpSpPr>
          <p:nvPr/>
        </p:nvGrpSpPr>
        <p:grpSpPr bwMode="auto">
          <a:xfrm>
            <a:off x="7018339" y="5111750"/>
            <a:ext cx="1587917" cy="542925"/>
            <a:chOff x="6493933" y="5095342"/>
            <a:chExt cx="1588507" cy="543451"/>
          </a:xfrm>
        </p:grpSpPr>
        <p:sp>
          <p:nvSpPr>
            <p:cNvPr id="17439" name="标注: 弯曲线形 15">
              <a:extLst>
                <a:ext uri="{FF2B5EF4-FFF2-40B4-BE49-F238E27FC236}">
                  <a16:creationId xmlns:a16="http://schemas.microsoft.com/office/drawing/2014/main" id="{DCED3236-D206-476B-AC22-54064D8B14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21182" y="5399881"/>
              <a:ext cx="211663" cy="26616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7514"/>
                <a:gd name="adj6" fmla="val -46667"/>
              </a:avLst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40" name="文本框 16">
              <a:extLst>
                <a:ext uri="{FF2B5EF4-FFF2-40B4-BE49-F238E27FC236}">
                  <a16:creationId xmlns:a16="http://schemas.microsoft.com/office/drawing/2014/main" id="{8175A633-8601-44BB-9225-CE67B53F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00" y="5095342"/>
              <a:ext cx="1122840" cy="3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rgbClr val="FF0000"/>
                  </a:solidFill>
                </a:rPr>
                <a:t>目的（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R1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）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187D5C-93D6-45BB-88D9-334E47891002}"/>
              </a:ext>
            </a:extLst>
          </p:cNvPr>
          <p:cNvGrpSpPr>
            <a:grpSpLocks/>
          </p:cNvGrpSpPr>
          <p:nvPr/>
        </p:nvGrpSpPr>
        <p:grpSpPr bwMode="auto">
          <a:xfrm>
            <a:off x="4770438" y="5443538"/>
            <a:ext cx="1628775" cy="949432"/>
            <a:chOff x="4284135" y="5435600"/>
            <a:chExt cx="1629291" cy="949762"/>
          </a:xfrm>
        </p:grpSpPr>
        <p:sp>
          <p:nvSpPr>
            <p:cNvPr id="17437" name="标注: 弯曲线形 2">
              <a:extLst>
                <a:ext uri="{FF2B5EF4-FFF2-40B4-BE49-F238E27FC236}">
                  <a16:creationId xmlns:a16="http://schemas.microsoft.com/office/drawing/2014/main" id="{DDC9A2DB-AD97-44EA-9E37-1CFCB5C1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265" y="5435600"/>
              <a:ext cx="266161" cy="21166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17514"/>
                <a:gd name="adj6" fmla="val -328810"/>
              </a:avLst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38" name="文本框 3">
              <a:extLst>
                <a:ext uri="{FF2B5EF4-FFF2-40B4-BE49-F238E27FC236}">
                  <a16:creationId xmlns:a16="http://schemas.microsoft.com/office/drawing/2014/main" id="{E04A0B6F-36CA-4518-994A-BE1A2068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135" y="6077478"/>
              <a:ext cx="943186" cy="307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rgbClr val="FF0000"/>
                  </a:solidFill>
                </a:rPr>
                <a:t>源（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R2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）</a:t>
              </a:r>
            </a:p>
          </p:txBody>
        </p:sp>
      </p:grpSp>
      <p:sp>
        <p:nvSpPr>
          <p:cNvPr id="17436" name="文本框 6">
            <a:extLst>
              <a:ext uri="{FF2B5EF4-FFF2-40B4-BE49-F238E27FC236}">
                <a16:creationId xmlns:a16="http://schemas.microsoft.com/office/drawing/2014/main" id="{2860C1C0-C0EB-4B46-B9A0-8982E2AF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5400675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17423" name="Text Box 10">
            <a:extLst>
              <a:ext uri="{FF2B5EF4-FFF2-40B4-BE49-F238E27FC236}">
                <a16:creationId xmlns:a16="http://schemas.microsoft.com/office/drawing/2014/main" id="{A472448F-C387-4F2A-8ED3-272D4241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25431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>
                <a:ea typeface="华文新魏" panose="02010800040101010101" pitchFamily="2" charset="-122"/>
              </a:rPr>
              <a:t>数字电路处理数据（信息）的过程：受控下的数据流动</a:t>
            </a:r>
            <a:endParaRPr kumimoji="0" lang="en-US" altLang="zh-CN" sz="2400" b="0">
              <a:ea typeface="华文新魏" panose="02010800040101010101" pitchFamily="2" charset="-122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846B3F2-BC79-466A-B6C0-CCCF9EF0A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99" y="2974976"/>
            <a:ext cx="2543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控制（器）单元：控制数据流动的时间和方向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D0722175-68E0-46FD-B7A4-15A82C0C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481544"/>
            <a:ext cx="2543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数据通路：数据流动的路径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EBAD272D-F1E8-4B58-9D50-3C9898A7770F}"/>
              </a:ext>
            </a:extLst>
          </p:cNvPr>
          <p:cNvSpPr>
            <a:spLocks/>
          </p:cNvSpPr>
          <p:nvPr/>
        </p:nvSpPr>
        <p:spPr bwMode="auto">
          <a:xfrm>
            <a:off x="2820988" y="584200"/>
            <a:ext cx="4278312" cy="5540375"/>
          </a:xfrm>
          <a:custGeom>
            <a:avLst/>
            <a:gdLst>
              <a:gd name="T0" fmla="*/ 4270607 w 4277227"/>
              <a:gd name="T1" fmla="*/ 0 h 5540542"/>
              <a:gd name="T2" fmla="*/ 4282655 w 4277227"/>
              <a:gd name="T3" fmla="*/ 1840556 h 5540542"/>
              <a:gd name="T4" fmla="*/ 2319019 w 4277227"/>
              <a:gd name="T5" fmla="*/ 1840556 h 5540542"/>
              <a:gd name="T6" fmla="*/ 2337089 w 4277227"/>
              <a:gd name="T7" fmla="*/ 5539707 h 5540542"/>
              <a:gd name="T8" fmla="*/ 0 w 4277227"/>
              <a:gd name="T9" fmla="*/ 5539707 h 5540542"/>
              <a:gd name="T10" fmla="*/ 12047 w 4277227"/>
              <a:gd name="T11" fmla="*/ 30074 h 5540542"/>
              <a:gd name="T12" fmla="*/ 4270607 w 4277227"/>
              <a:gd name="T13" fmla="*/ 0 h 55405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77227" h="5540542">
                <a:moveTo>
                  <a:pt x="4265195" y="0"/>
                </a:moveTo>
                <a:cubicBezTo>
                  <a:pt x="4269206" y="613610"/>
                  <a:pt x="4273216" y="1227221"/>
                  <a:pt x="4277227" y="1840831"/>
                </a:cubicBezTo>
                <a:lnTo>
                  <a:pt x="2316079" y="1840831"/>
                </a:lnTo>
                <a:lnTo>
                  <a:pt x="2334127" y="5540542"/>
                </a:lnTo>
                <a:lnTo>
                  <a:pt x="0" y="5540542"/>
                </a:lnTo>
                <a:cubicBezTo>
                  <a:pt x="4011" y="3703721"/>
                  <a:pt x="8021" y="1866900"/>
                  <a:pt x="12032" y="30079"/>
                </a:cubicBezTo>
                <a:lnTo>
                  <a:pt x="4265195" y="0"/>
                </a:ln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7E69CA4-3CE0-4600-9A66-B6632CAA5CD3}"/>
              </a:ext>
            </a:extLst>
          </p:cNvPr>
          <p:cNvSpPr>
            <a:spLocks/>
          </p:cNvSpPr>
          <p:nvPr/>
        </p:nvSpPr>
        <p:spPr bwMode="auto">
          <a:xfrm>
            <a:off x="5022850" y="2424113"/>
            <a:ext cx="3989388" cy="4276725"/>
          </a:xfrm>
          <a:custGeom>
            <a:avLst/>
            <a:gdLst>
              <a:gd name="T0" fmla="*/ 0 w 3988469"/>
              <a:gd name="T1" fmla="*/ 0 h 4277226"/>
              <a:gd name="T2" fmla="*/ 3987043 w 3988469"/>
              <a:gd name="T3" fmla="*/ 6011 h 4277226"/>
              <a:gd name="T4" fmla="*/ 3993066 w 3988469"/>
              <a:gd name="T5" fmla="*/ 4274721 h 4277226"/>
              <a:gd name="T6" fmla="*/ 30114 w 3988469"/>
              <a:gd name="T7" fmla="*/ 4274721 h 4277226"/>
              <a:gd name="T8" fmla="*/ 0 w 3988469"/>
              <a:gd name="T9" fmla="*/ 0 h 4277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8469" h="4277226">
                <a:moveTo>
                  <a:pt x="0" y="0"/>
                </a:moveTo>
                <a:lnTo>
                  <a:pt x="3982453" y="6016"/>
                </a:lnTo>
                <a:cubicBezTo>
                  <a:pt x="3984458" y="1429753"/>
                  <a:pt x="3986464" y="2853489"/>
                  <a:pt x="3988469" y="4277226"/>
                </a:cubicBezTo>
                <a:lnTo>
                  <a:pt x="30079" y="4277226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397713D-E494-40D5-8069-D4D4BDE18D15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3976688"/>
            <a:ext cx="215900" cy="604837"/>
            <a:chOff x="5384132" y="3976457"/>
            <a:chExt cx="217128" cy="605119"/>
          </a:xfrm>
        </p:grpSpPr>
        <p:sp>
          <p:nvSpPr>
            <p:cNvPr id="17430" name="文本框 7">
              <a:extLst>
                <a:ext uri="{FF2B5EF4-FFF2-40B4-BE49-F238E27FC236}">
                  <a16:creationId xmlns:a16="http://schemas.microsoft.com/office/drawing/2014/main" id="{7955673C-F156-456D-BBEB-E1BDBB888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132" y="3976457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  <p:sp>
          <p:nvSpPr>
            <p:cNvPr id="17431" name="文本框 31">
              <a:extLst>
                <a:ext uri="{FF2B5EF4-FFF2-40B4-BE49-F238E27FC236}">
                  <a16:creationId xmlns:a16="http://schemas.microsoft.com/office/drawing/2014/main" id="{15807130-EF3C-4FE9-BF57-034755AE8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6137" y="4381521"/>
              <a:ext cx="2151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700" b="0"/>
                <a:t>f</a:t>
              </a:r>
              <a:endParaRPr lang="zh-CN" altLang="en-US" sz="3600" b="0"/>
            </a:p>
          </p:txBody>
        </p:sp>
      </p:grpSp>
      <p:sp>
        <p:nvSpPr>
          <p:cNvPr id="33" name="文本框 67">
            <a:extLst>
              <a:ext uri="{FF2B5EF4-FFF2-40B4-BE49-F238E27FC236}">
                <a16:creationId xmlns:a16="http://schemas.microsoft.com/office/drawing/2014/main" id="{A248E21E-5E24-430C-BE18-7134273AF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753" y="5348556"/>
            <a:ext cx="698500" cy="86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RSA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RSA</a:t>
            </a:r>
            <a:r>
              <a:rPr lang="en-US" altLang="zh-CN" sz="1200" b="0" baseline="-25000"/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200" b="0"/>
              <a:t>RWDA</a:t>
            </a:r>
            <a:r>
              <a:rPr lang="en-US" altLang="zh-CN" sz="1200" b="0" baseline="-25000"/>
              <a:t>1</a:t>
            </a:r>
          </a:p>
          <a:p>
            <a:r>
              <a:rPr lang="en-US" altLang="zh-CN" sz="1200" b="0"/>
              <a:t>RWDA</a:t>
            </a:r>
            <a:r>
              <a:rPr lang="en-US" altLang="zh-CN" sz="1200" b="0" baseline="-25000"/>
              <a:t>0</a:t>
            </a:r>
            <a:endParaRPr lang="zh-CN" altLang="en-US" sz="1200" b="0" baseline="-250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BC55E9E-E210-46F4-A35B-5D3F1C3717B7}"/>
              </a:ext>
            </a:extLst>
          </p:cNvPr>
          <p:cNvSpPr txBox="1"/>
          <p:nvPr/>
        </p:nvSpPr>
        <p:spPr>
          <a:xfrm>
            <a:off x="7896328" y="5367606"/>
            <a:ext cx="604838" cy="261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C21705-E536-4BA2-AB69-29787A053339}"/>
              </a:ext>
            </a:extLst>
          </p:cNvPr>
          <p:cNvSpPr txBox="1"/>
          <p:nvPr/>
        </p:nvSpPr>
        <p:spPr>
          <a:xfrm>
            <a:off x="7905853" y="5562868"/>
            <a:ext cx="604838" cy="2619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RAA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5B6449-9BBF-40E8-8990-599198051088}"/>
              </a:ext>
            </a:extLst>
          </p:cNvPr>
          <p:cNvSpPr txBox="1"/>
          <p:nvPr/>
        </p:nvSpPr>
        <p:spPr>
          <a:xfrm>
            <a:off x="7907441" y="5805756"/>
            <a:ext cx="6873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1</a:t>
            </a:r>
            <a:endParaRPr lang="zh-CN" altLang="en-US" sz="10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CE8CC8-10B0-4391-84FB-4678414C5E0A}"/>
              </a:ext>
            </a:extLst>
          </p:cNvPr>
          <p:cNvSpPr txBox="1"/>
          <p:nvPr/>
        </p:nvSpPr>
        <p:spPr>
          <a:xfrm>
            <a:off x="7905853" y="6002606"/>
            <a:ext cx="704850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RWBA</a:t>
            </a:r>
            <a:r>
              <a:rPr lang="en-US" altLang="zh-CN" sz="1050" baseline="-25000" dirty="0"/>
              <a:t>0</a:t>
            </a:r>
            <a:endParaRPr lang="zh-CN" altLang="en-US" sz="10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D50E94-FF35-BBF0-9CA6-972C38588425}"/>
              </a:ext>
            </a:extLst>
          </p:cNvPr>
          <p:cNvSpPr/>
          <p:nvPr/>
        </p:nvSpPr>
        <p:spPr bwMode="auto">
          <a:xfrm>
            <a:off x="4178300" y="2424113"/>
            <a:ext cx="4745038" cy="307465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0AC122-1405-9A69-80B8-31C833A6F673}"/>
              </a:ext>
            </a:extLst>
          </p:cNvPr>
          <p:cNvSpPr/>
          <p:nvPr/>
        </p:nvSpPr>
        <p:spPr bwMode="auto">
          <a:xfrm>
            <a:off x="8722317" y="2731578"/>
            <a:ext cx="226421" cy="3712084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005239-AFC7-259A-63E5-86B94080E8B6}"/>
              </a:ext>
            </a:extLst>
          </p:cNvPr>
          <p:cNvSpPr/>
          <p:nvPr/>
        </p:nvSpPr>
        <p:spPr bwMode="auto">
          <a:xfrm>
            <a:off x="3781425" y="6443662"/>
            <a:ext cx="5141913" cy="269607"/>
          </a:xfrm>
          <a:prstGeom prst="rect">
            <a:avLst/>
          </a:prstGeom>
          <a:noFill/>
          <a:ln w="25400" cap="flat" cmpd="sng" algn="ctr">
            <a:solidFill>
              <a:srgbClr val="FF66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6980B1-DDB3-A75E-7C80-E95F2E8CD07F}"/>
              </a:ext>
            </a:extLst>
          </p:cNvPr>
          <p:cNvSpPr/>
          <p:nvPr/>
        </p:nvSpPr>
        <p:spPr bwMode="auto">
          <a:xfrm>
            <a:off x="2951163" y="5373956"/>
            <a:ext cx="1962253" cy="720493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92CEFB-CCFF-A5F5-B605-6B0EE635D5B4}"/>
              </a:ext>
            </a:extLst>
          </p:cNvPr>
          <p:cNvSpPr/>
          <p:nvPr/>
        </p:nvSpPr>
        <p:spPr bwMode="auto">
          <a:xfrm>
            <a:off x="3016249" y="4055552"/>
            <a:ext cx="2006601" cy="72049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B8B28D-B80D-7168-2D36-FF099D3730B5}"/>
              </a:ext>
            </a:extLst>
          </p:cNvPr>
          <p:cNvSpPr/>
          <p:nvPr/>
        </p:nvSpPr>
        <p:spPr bwMode="auto">
          <a:xfrm>
            <a:off x="3138486" y="3034082"/>
            <a:ext cx="1754189" cy="88291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DD106-F011-8E7B-7EB0-0B514DBF0B46}"/>
              </a:ext>
            </a:extLst>
          </p:cNvPr>
          <p:cNvSpPr/>
          <p:nvPr/>
        </p:nvSpPr>
        <p:spPr bwMode="auto">
          <a:xfrm>
            <a:off x="5710444" y="5382023"/>
            <a:ext cx="2009183" cy="866377"/>
          </a:xfrm>
          <a:prstGeom prst="rect">
            <a:avLst/>
          </a:prstGeom>
          <a:noFill/>
          <a:ln w="25400" cap="flat" cmpd="sng" algn="ctr">
            <a:solidFill>
              <a:srgbClr val="0000CC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4236A8-ABB6-7CA0-B57C-92289D659A9C}"/>
              </a:ext>
            </a:extLst>
          </p:cNvPr>
          <p:cNvSpPr/>
          <p:nvPr/>
        </p:nvSpPr>
        <p:spPr bwMode="auto">
          <a:xfrm>
            <a:off x="5723122" y="3719316"/>
            <a:ext cx="2009183" cy="1016707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4E040F-F9E4-77EB-CBB6-B204E89A1716}"/>
              </a:ext>
            </a:extLst>
          </p:cNvPr>
          <p:cNvSpPr/>
          <p:nvPr/>
        </p:nvSpPr>
        <p:spPr bwMode="auto">
          <a:xfrm>
            <a:off x="6133135" y="2974976"/>
            <a:ext cx="1218577" cy="531812"/>
          </a:xfrm>
          <a:prstGeom prst="rect">
            <a:avLst/>
          </a:prstGeom>
          <a:noFill/>
          <a:ln w="2540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A695A5-6733-FF71-D920-AA99D7273900}"/>
              </a:ext>
            </a:extLst>
          </p:cNvPr>
          <p:cNvSpPr/>
          <p:nvPr/>
        </p:nvSpPr>
        <p:spPr bwMode="auto">
          <a:xfrm>
            <a:off x="5506073" y="1731714"/>
            <a:ext cx="1512265" cy="566985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86DC45-7223-9E4E-F16F-3C189E16B23B}"/>
              </a:ext>
            </a:extLst>
          </p:cNvPr>
          <p:cNvSpPr/>
          <p:nvPr/>
        </p:nvSpPr>
        <p:spPr bwMode="auto">
          <a:xfrm>
            <a:off x="5491753" y="1055687"/>
            <a:ext cx="1512265" cy="566985"/>
          </a:xfrm>
          <a:prstGeom prst="rect">
            <a:avLst/>
          </a:prstGeom>
          <a:noFill/>
          <a:ln w="25400" cap="flat" cmpd="sng" algn="ctr">
            <a:solidFill>
              <a:srgbClr val="FF006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09651-01B5-D7EA-2DBA-853229F35ECA}"/>
              </a:ext>
            </a:extLst>
          </p:cNvPr>
          <p:cNvSpPr/>
          <p:nvPr/>
        </p:nvSpPr>
        <p:spPr bwMode="auto">
          <a:xfrm>
            <a:off x="4884076" y="1091704"/>
            <a:ext cx="537795" cy="566985"/>
          </a:xfrm>
          <a:prstGeom prst="rect">
            <a:avLst/>
          </a:prstGeom>
          <a:noFill/>
          <a:ln w="25400" cap="flat" cmpd="sng" algn="ctr">
            <a:solidFill>
              <a:srgbClr val="FF7C8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8EA77C-1EEA-24AF-A58C-421144BA0B3A}"/>
              </a:ext>
            </a:extLst>
          </p:cNvPr>
          <p:cNvSpPr/>
          <p:nvPr/>
        </p:nvSpPr>
        <p:spPr bwMode="auto">
          <a:xfrm>
            <a:off x="3187698" y="3613143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" grpId="0" animBg="1"/>
      <p:bldP spid="3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69644"/>
              </p:ext>
            </p:extLst>
          </p:nvPr>
        </p:nvGraphicFramePr>
        <p:xfrm>
          <a:off x="1329815" y="1735865"/>
          <a:ext cx="1738393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38393">
                  <a:extLst>
                    <a:ext uri="{9D8B030D-6E8A-4147-A177-3AD203B41FA5}">
                      <a16:colId xmlns:a16="http://schemas.microsoft.com/office/drawing/2014/main" val="36440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8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20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06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18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75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8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8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95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18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14425"/>
                  </a:ext>
                </a:extLst>
              </a:tr>
            </a:tbl>
          </a:graphicData>
        </a:graphic>
      </p:graphicFrame>
      <p:sp>
        <p:nvSpPr>
          <p:cNvPr id="23554" name="日期占位符 1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CD5FA5-2131-42E7-B14D-BD27757D22C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244B88-0BA8-44E5-8958-0951C1FFD98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日期占位符 1"/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46B2C1E-B02C-4316-969F-707AD498D3B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2022/11/13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灯片编号占位符 2"/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44D9E1D-EAED-4F6F-AA93-919F6DECEF05}" type="slidenum">
              <a:rPr lang="en-US" altLang="zh-CN" sz="1400" b="0">
                <a:solidFill>
                  <a:srgbClr val="FF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9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53" y="1191420"/>
            <a:ext cx="4684596" cy="49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9183"/>
              </p:ext>
            </p:extLst>
          </p:nvPr>
        </p:nvGraphicFramePr>
        <p:xfrm>
          <a:off x="1327046" y="1741405"/>
          <a:ext cx="1738393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38393">
                  <a:extLst>
                    <a:ext uri="{9D8B030D-6E8A-4147-A177-3AD203B41FA5}">
                      <a16:colId xmlns:a16="http://schemas.microsoft.com/office/drawing/2014/main" val="36440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第一条指令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8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第二条指令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20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第三条指令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06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18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75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8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8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</a:t>
                      </a:r>
                      <a:r>
                        <a:rPr lang="en-US" altLang="zh-CN" sz="1600" b="0" i="1" dirty="0">
                          <a:latin typeface="+mn-lt"/>
                          <a:ea typeface="华文新魏" panose="02010800040101010101" pitchFamily="2" charset="-122"/>
                        </a:rPr>
                        <a:t>n</a:t>
                      </a: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95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18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14425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810433" y="1741405"/>
            <a:ext cx="2030628" cy="4179765"/>
            <a:chOff x="581188" y="1722464"/>
            <a:chExt cx="2030628" cy="4179765"/>
          </a:xfrm>
        </p:grpSpPr>
        <p:sp>
          <p:nvSpPr>
            <p:cNvPr id="10" name="文本框 9"/>
            <p:cNvSpPr txBox="1"/>
            <p:nvPr/>
          </p:nvSpPr>
          <p:spPr>
            <a:xfrm>
              <a:off x="581188" y="1722464"/>
              <a:ext cx="56310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0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1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2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i="1" dirty="0"/>
                <a:t>n</a:t>
              </a:r>
              <a:r>
                <a:rPr lang="en-US" altLang="zh-CN" sz="1800" b="0" dirty="0"/>
                <a:t>-1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8868" y="553289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latin typeface="+mn-lt"/>
                  <a:ea typeface="华文新魏" panose="02010800040101010101" pitchFamily="2" charset="-122"/>
                </a:rPr>
                <a:t>存储器</a:t>
              </a:r>
              <a:r>
                <a:rPr lang="en-US" altLang="zh-CN" sz="1800" b="0" dirty="0">
                  <a:latin typeface="+mn-lt"/>
                  <a:ea typeface="华文新魏" panose="02010800040101010101" pitchFamily="2" charset="-122"/>
                </a:rPr>
                <a:t>RAM</a:t>
              </a:r>
              <a:endParaRPr lang="zh-CN" altLang="en-US" sz="1800" b="0" dirty="0">
                <a:latin typeface="+mn-lt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3947332" y="5168685"/>
            <a:ext cx="1077132" cy="331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9717" y="52038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70400" y="3242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转移地址</a:t>
            </a:r>
            <a:endParaRPr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3168" y="5146970"/>
            <a:ext cx="9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存放或提取数据的地址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1B31C1-BBB1-8F44-79F5-736764BB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255588"/>
            <a:ext cx="84169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（五）随机访问存储器</a:t>
            </a:r>
            <a:r>
              <a:rPr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RAM</a:t>
            </a:r>
            <a:endParaRPr lang="zh-CN" altLang="en-US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59DF93-B094-B735-8BF7-8B2D173212E4}"/>
              </a:ext>
            </a:extLst>
          </p:cNvPr>
          <p:cNvSpPr/>
          <p:nvPr/>
        </p:nvSpPr>
        <p:spPr bwMode="auto">
          <a:xfrm>
            <a:off x="3774513" y="3686175"/>
            <a:ext cx="711385" cy="1741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684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2.22222E-6 L 5.55556E-7 -0.10533 L 0.03733 -0.16181 L 0.03733 -0.1990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00087 -0.07454 L 0.38663 -0.07454 L 0.38663 0.40787 L -0.03628 0.40787 L -0.03628 0.29259 " pathEditMode="relative" rAng="0" ptsTypes="AAAAAA">
                                      <p:cBhvr>
                                        <p:cTn id="37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4.44444E-6 L -1.38889E-6 -0.05416 L -0.20434 -0.05532 C -0.20417 -0.10092 -0.20382 -0.14652 -0.20364 -0.19189 L -0.20364 -0.19166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4" grpId="1"/>
      <p:bldP spid="4" grpId="2"/>
      <p:bldP spid="5" grpId="0"/>
      <p:bldP spid="5" grpId="1"/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847;#401847;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16896</TotalTime>
  <Words>2340</Words>
  <Application>Microsoft Office PowerPoint</Application>
  <PresentationFormat>全屏显示(4:3)</PresentationFormat>
  <Paragraphs>616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华文新魏</vt:lpstr>
      <vt:lpstr>Arial</vt:lpstr>
      <vt:lpstr>Calibri</vt:lpstr>
      <vt:lpstr>Cambria Math</vt:lpstr>
      <vt:lpstr>Times New Roman</vt:lpstr>
      <vt:lpstr>Wingdings</vt:lpstr>
      <vt:lpstr>默认设计模板</vt:lpstr>
      <vt:lpstr>BMP 图象</vt:lpstr>
      <vt:lpstr>SmartDraw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引言1</dc:title>
  <dc:subject>教案</dc:subject>
  <dc:creator>邝继顺</dc:creator>
  <cp:lastModifiedBy>hu hongping</cp:lastModifiedBy>
  <cp:revision>1013</cp:revision>
  <cp:lastPrinted>1999-02-28T23:50:56Z</cp:lastPrinted>
  <dcterms:created xsi:type="dcterms:W3CDTF">1999-09-13T01:56:29Z</dcterms:created>
  <dcterms:modified xsi:type="dcterms:W3CDTF">2022-11-13T11:55:09Z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