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61" r:id="rId2"/>
    <p:sldId id="679" r:id="rId3"/>
    <p:sldId id="652" r:id="rId4"/>
    <p:sldId id="662" r:id="rId5"/>
    <p:sldId id="669" r:id="rId6"/>
    <p:sldId id="670" r:id="rId7"/>
    <p:sldId id="674" r:id="rId8"/>
    <p:sldId id="673" r:id="rId9"/>
    <p:sldId id="663" r:id="rId10"/>
    <p:sldId id="675" r:id="rId11"/>
    <p:sldId id="676" r:id="rId12"/>
    <p:sldId id="677" r:id="rId13"/>
    <p:sldId id="653" r:id="rId14"/>
    <p:sldId id="664" r:id="rId15"/>
    <p:sldId id="666" r:id="rId16"/>
    <p:sldId id="667" r:id="rId17"/>
    <p:sldId id="668" r:id="rId18"/>
    <p:sldId id="672" r:id="rId19"/>
    <p:sldId id="678" r:id="rId20"/>
  </p:sldIdLst>
  <p:sldSz cx="9144000" cy="6858000" type="screen4x3"/>
  <p:notesSz cx="7102475" cy="102314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q ling" initials="cl" lastIdx="1" clrIdx="0">
    <p:extLst>
      <p:ext uri="{19B8F6BF-5375-455C-9EA6-DF929625EA0E}">
        <p15:presenceInfo xmlns:p15="http://schemas.microsoft.com/office/powerpoint/2012/main" userId="727596e247d382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B0F0"/>
    <a:srgbClr val="FF0000"/>
    <a:srgbClr val="33FF33"/>
    <a:srgbClr val="FF3300"/>
    <a:srgbClr val="FF00FF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E697C5E-0D50-4B74-BA8C-2CA034AE7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8114E96-2351-4512-8842-31E778652B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3C3F5C4C-EE8F-4A26-B6FC-11F34AD6EF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7760228-D4CD-4337-A212-FDF5D7CDE1A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C4075BE2-DFA6-40E3-8F08-75819412F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484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2EBB650-189E-430B-B390-46AC957C0F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9263B8-6953-4F4A-924B-4B42B21EBE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9427668-63C4-4DD2-A945-4A6E66468E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97A80AF-0D71-4DE1-B5EC-CCE101AB32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5E54ECA-D06D-44AD-8C7D-241DDD316B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FCFF48BA-F851-4AFB-AD0A-8DC4C0EC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43DF362-07B2-48E3-AFB3-0F3D81F19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4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1FE091-A851-4964-95D7-AD52CC7E7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6E83C-131A-45AA-BE55-3B59ADD04E59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C074B6F-DAB6-4535-BF66-1DE82A028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22D014-FFE9-4EAD-8FBA-0C444027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6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1FE091-A851-4964-95D7-AD52CC7E7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6E83C-131A-45AA-BE55-3B59ADD04E59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C074B6F-DAB6-4535-BF66-1DE82A028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22D014-FFE9-4EAD-8FBA-0C444027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618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1FE091-A851-4964-95D7-AD52CC7E7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6E83C-131A-45AA-BE55-3B59ADD04E59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C074B6F-DAB6-4535-BF66-1DE82A028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22D014-FFE9-4EAD-8FBA-0C444027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226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为实现</a:t>
            </a:r>
            <a:r>
              <a:rPr lang="en-US" altLang="zh-CN" dirty="0"/>
              <a:t>k</a:t>
            </a:r>
            <a:r>
              <a:rPr lang="zh-CN" altLang="en-US" dirty="0"/>
              <a:t>倍，可调整</a:t>
            </a:r>
            <a:r>
              <a:rPr lang="en-US" altLang="zh-CN" dirty="0" err="1"/>
              <a:t>R3</a:t>
            </a:r>
            <a:r>
              <a:rPr lang="en-US" altLang="zh-CN" dirty="0"/>
              <a:t> </a:t>
            </a:r>
            <a:r>
              <a:rPr lang="zh-CN" altLang="en-US"/>
              <a:t>或者</a:t>
            </a:r>
            <a:r>
              <a:rPr lang="en-US" altLang="zh-CN"/>
              <a:t>R6</a:t>
            </a:r>
            <a:r>
              <a:rPr lang="en-US" altLang="zh-CN" dirty="0"/>
              <a:t>,R7</a:t>
            </a:r>
            <a:r>
              <a:rPr lang="zh-CN" altLang="en-US" dirty="0"/>
              <a:t>均可改为</a:t>
            </a:r>
            <a:r>
              <a:rPr lang="en-US" altLang="zh-CN" dirty="0"/>
              <a:t>k   </a:t>
            </a:r>
            <a:r>
              <a:rPr lang="zh-CN" altLang="en-US" dirty="0"/>
              <a:t>（</a:t>
            </a:r>
            <a:r>
              <a:rPr lang="en-US" altLang="zh-CN" dirty="0" err="1"/>
              <a:t>design5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DF362-07B2-48E3-AFB3-0F3D81F198F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49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F1FE091-A851-4964-95D7-AD52CC7E7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6E83C-131A-45AA-BE55-3B59ADD04E59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C074B6F-DAB6-4535-BF66-1DE82A028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22D014-FFE9-4EAD-8FBA-0C444027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08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E9169C2-F5CB-4737-B86B-9114F6408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BD29E-629F-4541-AA26-D33205972C65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5294466-D776-4909-A623-DF6F74F64D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94B5-8154-41DD-8A2D-701C60F106E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603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541385F-E50A-472C-905A-FA8FFA038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3B5E4-FA87-4EC5-8B64-A1AB7AFD9E0B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BDC6CDB-7775-403C-B00A-07B5513A9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4741B-D4F7-4B9D-B28C-371470E845A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429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06DAB86-BD1C-451C-80EF-1260E06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DADA5-A8C0-48CA-AD35-DFCC387024FC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9977437-2205-4EA6-A798-C9B8BD470C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686E-1575-4CE7-B830-124735DDD98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74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7A1808B-B0B3-4214-BF2C-4FAE3FDCDF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CEF9D-44DB-4C8E-96D2-7C7C94BA3FE8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39A281D-8D56-44E5-9D51-4C4A4C28ED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1799-C419-413A-A7A7-74D9A1A3F76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919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578493-4355-44D0-B020-6247EDB86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3D5DC-76FE-4C01-8F00-7B16A589D4EC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71BAD6-9796-4EC6-9BA2-C21725F6E4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398B-0BD2-4A5D-93B4-46189001F7FB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066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1B09D8-D657-4FDE-B98F-C63AB1C8D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38A4-F592-4419-B152-385B6875979E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9416DC7-880C-4D9F-8E21-171802BAEA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F956A-2847-48CA-AE65-4CB1792ECDD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923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26A960B-CA94-4533-A759-973AD6643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AD57-8414-42C5-A5DC-0D340BE9D19B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EA961AC-2479-400E-9DFB-7A2FCBDFCA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F29FC-8280-463B-9EF7-557DF61CFAD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809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4888B6D-8867-409D-BDB5-46FC29B8C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656F5-B3A1-4BC8-9B0D-76B6159C459A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2753492-BD4E-469B-9FDA-045C3C9D6F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1BC0-0B8A-4FE2-9EC7-CC040C5052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000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5A61748-F746-448A-9FCE-F8B710840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D8C1C-D31C-4858-9E86-8940F805140A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29C824F-F0F7-46D0-B6CD-71E52A8B60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A2FA0-6270-4B8B-8717-CBA49AB2A51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1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B2A20C-0A82-4378-A376-3F8D09114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74E84-C5FC-4D9F-8753-0915D03EB6D5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708EAE-9508-4FA7-A96E-1FB11D666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92346-5E03-4040-9B82-692992C715B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703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DA58033-8A78-4A99-B8C8-0D1F81584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A93E-3EAA-456D-84B4-1D6C810EBC0D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7D54F0A-949D-4325-B373-024150FA50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F12C9-1401-4B08-965E-4854B74C34CF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3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D9CAB14C-E507-4C7F-A67A-F8F86C5737F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D9CAB14C-E507-4C7F-A67A-F8F86C573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>
            <a:extLst>
              <a:ext uri="{FF2B5EF4-FFF2-40B4-BE49-F238E27FC236}">
                <a16:creationId xmlns:a16="http://schemas.microsoft.com/office/drawing/2014/main" id="{67753B18-590F-439D-B7E5-01D5C06BDD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fld id="{962AD747-7D7A-4C63-846B-325074CA8156}" type="datetime1">
              <a:rPr lang="zh-CN" altLang="en-US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10EE4D5A-66EC-4CD0-AFCF-3CC7B2B4C9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85A0D7-4B3D-4E8C-AB18-6D9FE61F43A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591B208F-F4A7-4742-8326-704959DBB7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7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3E83A-5A7D-4FD7-818F-B1E5E579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7910"/>
            <a:ext cx="7772400" cy="1470025"/>
          </a:xfrm>
        </p:spPr>
        <p:txBody>
          <a:bodyPr/>
          <a:lstStyle/>
          <a:p>
            <a:r>
              <a:rPr lang="zh-CN" altLang="en-US" sz="8800" b="1" kern="1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第二次</a:t>
            </a:r>
            <a:br>
              <a:rPr lang="en-US" altLang="zh-CN" sz="8800" b="1" kern="1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br>
            <a:r>
              <a:rPr lang="zh-CN" altLang="en-US" sz="8800" b="1" kern="1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小班讨论</a:t>
            </a:r>
          </a:p>
        </p:txBody>
      </p:sp>
    </p:spTree>
    <p:extLst>
      <p:ext uri="{BB962C8B-B14F-4D97-AF65-F5344CB8AC3E}">
        <p14:creationId xmlns:p14="http://schemas.microsoft.com/office/powerpoint/2010/main" val="4919043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47596-7608-900A-160C-9EE5919B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3B4B51-C961-C871-3910-00FC22B8B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D5A0F7B-03C9-A241-89AD-D5F9AA55FF6B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7F4A19EC-D727-D2BE-46F3-2B0C6B3A913D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1400" b="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10</a:t>
            </a:fld>
            <a:endParaRPr lang="en-US" altLang="zh-CN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40D62B-ECA8-E972-AF71-AEE3E241A51C}"/>
                  </a:ext>
                </a:extLst>
              </p:cNvPr>
              <p:cNvSpPr txBox="1"/>
              <p:nvPr/>
            </p:nvSpPr>
            <p:spPr>
              <a:xfrm>
                <a:off x="129097" y="155574"/>
                <a:ext cx="8666564" cy="1089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ct val="130000"/>
                  </a:lnSpc>
                  <a:defRPr sz="2400" b="0">
                    <a:ea typeface="华文新魏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zh-CN" dirty="0"/>
                  <a:t>5</a:t>
                </a:r>
                <a:r>
                  <a:rPr lang="zh-CN" altLang="en-US" dirty="0"/>
                  <a:t>、</a:t>
                </a:r>
                <a:r>
                  <a:rPr lang="zh-CN" altLang="zh-CN" dirty="0"/>
                  <a:t>用运放设计一个电路，用它来计算</a:t>
                </a:r>
                <a:r>
                  <a:rPr lang="en-US" altLang="zh-CN" dirty="0"/>
                  <a:t>K(</a:t>
                </a:r>
                <a:r>
                  <a:rPr lang="en-US" altLang="zh-CN" dirty="0" err="1"/>
                  <a:t>2x+5y</a:t>
                </a:r>
                <a:r>
                  <a:rPr lang="en-US" altLang="zh-CN" dirty="0"/>
                  <a:t>)-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zh-CN" altLang="zh-CN" dirty="0"/>
                  <a:t>，其中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为一常数，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zh-CN" dirty="0"/>
                  <a:t>为输入信号，积分运算要求在</a:t>
                </a:r>
                <a:r>
                  <a:rPr lang="en-US" altLang="zh-CN" dirty="0"/>
                  <a:t>10</a:t>
                </a:r>
                <a:r>
                  <a:rPr lang="zh-CN" altLang="zh-CN" dirty="0"/>
                  <a:t>秒钟内完成。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40D62B-ECA8-E972-AF71-AEE3E241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7" y="155574"/>
                <a:ext cx="8666564" cy="1089529"/>
              </a:xfrm>
              <a:prstGeom prst="rect">
                <a:avLst/>
              </a:prstGeom>
              <a:blipFill>
                <a:blip r:embed="rId3"/>
                <a:stretch>
                  <a:fillRect l="-1055" t="-59551" r="-563" b="-53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28FB231-4A71-5F7A-E26D-C0EC2000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36" y="1588064"/>
            <a:ext cx="6961414" cy="41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858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E48930-956C-190B-F6E2-FBF7C158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3A406-4C97-3656-355B-855F8C495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109F2B-D90E-EA94-4A90-C75FB4AE7CE4}"/>
                  </a:ext>
                </a:extLst>
              </p:cNvPr>
              <p:cNvSpPr txBox="1"/>
              <p:nvPr/>
            </p:nvSpPr>
            <p:spPr>
              <a:xfrm>
                <a:off x="349624" y="128587"/>
                <a:ext cx="8633011" cy="1408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spcBef>
                    <a:spcPts val="600"/>
                  </a:spcBef>
                </a:pPr>
                <a:r>
                  <a:rPr lang="en-US" altLang="zh-CN" sz="2400" b="0" dirty="0">
                    <a:ea typeface="华文新魏" pitchFamily="2" charset="-122"/>
                  </a:rPr>
                  <a:t>6</a:t>
                </a:r>
                <a:r>
                  <a:rPr lang="zh-CN" altLang="en-US" sz="2400" b="0" dirty="0">
                    <a:ea typeface="华文新魏" pitchFamily="2" charset="-122"/>
                  </a:rPr>
                  <a:t>、</a:t>
                </a:r>
                <a:r>
                  <a:rPr lang="zh-CN" altLang="zh-CN" sz="2400" b="0" dirty="0">
                    <a:ea typeface="华文新魏" pitchFamily="2" charset="-122"/>
                  </a:rPr>
                  <a:t>一个电气系统传递函数为</a:t>
                </a:r>
              </a:p>
              <a:p>
                <a:pPr indent="266700" algn="just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(10+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)(1000+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)(100+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)(10000+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109F2B-D90E-EA94-4A90-C75FB4AE7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128587"/>
                <a:ext cx="8633011" cy="1408847"/>
              </a:xfrm>
              <a:prstGeom prst="rect">
                <a:avLst/>
              </a:prstGeom>
              <a:blipFill>
                <a:blip r:embed="rId2"/>
                <a:stretch>
                  <a:fillRect t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1CE93C5-96D5-487A-4423-C936618D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73" y="1819835"/>
            <a:ext cx="4201795" cy="2859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2474C84-BB4A-CAD1-FC46-23951D8CEA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62306"/>
                  </p:ext>
                </p:extLst>
              </p:nvPr>
            </p:nvGraphicFramePr>
            <p:xfrm>
              <a:off x="4094763" y="2624220"/>
              <a:ext cx="5007905" cy="3446874"/>
            </p:xfrm>
            <a:graphic>
              <a:graphicData uri="http://schemas.openxmlformats.org/drawingml/2006/table">
                <a:tbl>
                  <a:tblPr firstRow="1" firstCol="1" bandRow="1">
                    <a:tableStyleId>{D7AC3CCA-C797-4891-BE02-D94E43425B78}</a:tableStyleId>
                  </a:tblPr>
                  <a:tblGrid>
                    <a:gridCol w="715415">
                      <a:extLst>
                        <a:ext uri="{9D8B030D-6E8A-4147-A177-3AD203B41FA5}">
                          <a16:colId xmlns:a16="http://schemas.microsoft.com/office/drawing/2014/main" val="2135613624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141227480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16060456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967697276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853237283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030139758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4148306966"/>
                        </a:ext>
                      </a:extLst>
                    </a:gridCol>
                  </a:tblGrid>
                  <a:tr h="3341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初始ω</a:t>
                          </a:r>
                          <a:r>
                            <a:rPr lang="en-US" sz="1000" kern="100">
                              <a:effectLst/>
                            </a:rPr>
                            <a:t>&lt;1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 dirty="0">
                              <a:effectLst/>
                            </a:rPr>
                            <a:t>ω</a:t>
                          </a:r>
                          <a:r>
                            <a:rPr lang="en-US" sz="1000" kern="100" dirty="0">
                              <a:effectLst/>
                            </a:rPr>
                            <a:t>=1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048973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0(1)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-80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0694389"/>
                      </a:ext>
                    </a:extLst>
                  </a:tr>
                  <a:tr h="5576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10+j</a:t>
                          </a: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20(10)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2768166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100+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−40(</m:t>
                                </m:r>
                                <m:sSup>
                                  <m:sSup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5968061"/>
                      </a:ext>
                    </a:extLst>
                  </a:tr>
                  <a:tr h="5576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1000+j</a:t>
                          </a: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60(</m:t>
                                </m:r>
                                <m:sSup>
                                  <m:sSup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16221432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10000+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−80(10</m:t>
                                    </m:r>
                                  </m:e>
                                  <m:sup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8068201"/>
                      </a:ext>
                    </a:extLst>
                  </a:tr>
                  <a:tr h="278826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1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𝑙𝑔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sz="1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1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43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37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23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17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3494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52474C84-BB4A-CAD1-FC46-23951D8CEA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62306"/>
                  </p:ext>
                </p:extLst>
              </p:nvPr>
            </p:nvGraphicFramePr>
            <p:xfrm>
              <a:off x="4094763" y="2624220"/>
              <a:ext cx="5007905" cy="3446874"/>
            </p:xfrm>
            <a:graphic>
              <a:graphicData uri="http://schemas.openxmlformats.org/drawingml/2006/table">
                <a:tbl>
                  <a:tblPr firstRow="1" firstCol="1" bandRow="1">
                    <a:tableStyleId>{D7AC3CCA-C797-4891-BE02-D94E43425B78}</a:tableStyleId>
                  </a:tblPr>
                  <a:tblGrid>
                    <a:gridCol w="715415">
                      <a:extLst>
                        <a:ext uri="{9D8B030D-6E8A-4147-A177-3AD203B41FA5}">
                          <a16:colId xmlns:a16="http://schemas.microsoft.com/office/drawing/2014/main" val="2135613624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141227480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16060456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967697276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853237283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3030139758"/>
                        </a:ext>
                      </a:extLst>
                    </a:gridCol>
                    <a:gridCol w="715415">
                      <a:extLst>
                        <a:ext uri="{9D8B030D-6E8A-4147-A177-3AD203B41FA5}">
                          <a16:colId xmlns:a16="http://schemas.microsoft.com/office/drawing/2014/main" val="4148306966"/>
                        </a:ext>
                      </a:extLst>
                    </a:gridCol>
                  </a:tblGrid>
                  <a:tr h="3341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初始ω</a:t>
                          </a:r>
                          <a:r>
                            <a:rPr lang="en-US" sz="1000" kern="100">
                              <a:effectLst/>
                            </a:rPr>
                            <a:t>&lt;1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 dirty="0">
                              <a:effectLst/>
                            </a:rPr>
                            <a:t>ω</a:t>
                          </a:r>
                          <a:r>
                            <a:rPr lang="en-US" sz="1000" kern="100" dirty="0">
                              <a:effectLst/>
                            </a:rPr>
                            <a:t>=1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r>
                            <a:rPr lang="en-US" sz="1000" kern="100">
                              <a:effectLst/>
                            </a:rPr>
                            <a:t>=10000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048973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47" t="-65957" r="-599153" b="-44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0(1)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-80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0694389"/>
                      </a:ext>
                    </a:extLst>
                  </a:tr>
                  <a:tr h="5576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10+j</a:t>
                          </a: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709" t="-169565" r="-504274" b="-3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2768166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47" t="-263830" r="-599153" b="-24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709" t="-263830" r="-504274" b="-24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-40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5968061"/>
                      </a:ext>
                    </a:extLst>
                  </a:tr>
                  <a:tr h="55765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1000+j</a:t>
                          </a:r>
                          <a:r>
                            <a:rPr lang="zh-CN" sz="1000" kern="100">
                              <a:effectLst/>
                            </a:rPr>
                            <a:t>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709" t="-375824" r="-504274" b="-1560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+20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16221432"/>
                      </a:ext>
                    </a:extLst>
                  </a:tr>
                  <a:tr h="5728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47" t="-460638" r="-599153" b="-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1709" t="-460638" r="-504274" b="-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-3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8068201"/>
                      </a:ext>
                    </a:extLst>
                  </a:tr>
                  <a:tr h="2788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47" t="-1145652" r="-59915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60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57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43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37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>
                              <a:effectLst/>
                            </a:rPr>
                            <a:t>23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</a:pPr>
                          <a:r>
                            <a:rPr lang="en-US" sz="1000" kern="100" dirty="0">
                              <a:effectLst/>
                            </a:rPr>
                            <a:t>17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3494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8282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8484FA-00B4-1189-A43B-62EDF363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EF468C-3AFA-A068-56EB-8BB1370D1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A08A67-B965-22EF-B463-93B40220F3DD}"/>
                  </a:ext>
                </a:extLst>
              </p:cNvPr>
              <p:cNvSpPr txBox="1"/>
              <p:nvPr/>
            </p:nvSpPr>
            <p:spPr>
              <a:xfrm>
                <a:off x="7211786" y="1009634"/>
                <a:ext cx="2090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A08A67-B965-22EF-B463-93B40220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86" y="1009634"/>
                <a:ext cx="2090057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AA644DA-6241-01E1-B62A-111E5504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" y="-38813"/>
            <a:ext cx="6896100" cy="23317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DA4870-7F53-CA17-9B05-23F4FAF19AAF}"/>
                  </a:ext>
                </a:extLst>
              </p:cNvPr>
              <p:cNvSpPr txBox="1"/>
              <p:nvPr/>
            </p:nvSpPr>
            <p:spPr>
              <a:xfrm>
                <a:off x="16329" y="2128596"/>
                <a:ext cx="8869544" cy="720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b="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DA4870-7F53-CA17-9B05-23F4FAF19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" y="2128596"/>
                <a:ext cx="8869544" cy="720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FC1AAA-68EC-E589-0BFC-DF021178E74F}"/>
                  </a:ext>
                </a:extLst>
              </p:cNvPr>
              <p:cNvSpPr txBox="1"/>
              <p:nvPr/>
            </p:nvSpPr>
            <p:spPr>
              <a:xfrm>
                <a:off x="16329" y="2952267"/>
                <a:ext cx="9225644" cy="817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DFC1AAA-68EC-E589-0BFC-DF021178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" y="2952267"/>
                <a:ext cx="9225644" cy="8178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D73BD3-B9AD-9942-8A09-0E6825BA3E42}"/>
                  </a:ext>
                </a:extLst>
              </p:cNvPr>
              <p:cNvSpPr txBox="1"/>
              <p:nvPr/>
            </p:nvSpPr>
            <p:spPr>
              <a:xfrm>
                <a:off x="87087" y="4132023"/>
                <a:ext cx="9056914" cy="2436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l-G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b="0" i="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dirty="0">
                    <a:latin typeface="Cambria Math" panose="02040503050406030204" pitchFamily="18" charset="0"/>
                  </a:rPr>
                  <a:t>=0;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400" b="0" dirty="0"/>
                  <a:t>较小时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渐近线为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zh-CN" altLang="el-G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b="0" dirty="0"/>
                  <a:t>，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dirty="0"/>
                  <a:t>  ;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altLang="zh-CN" sz="24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400" b="0" dirty="0"/>
                  <a:t>较大时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渐近线为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D73BD3-B9AD-9942-8A09-0E6825BA3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7" y="4132023"/>
                <a:ext cx="9056914" cy="2436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F4CF8D0-A105-0CC6-7099-92C0FA180CBF}"/>
              </a:ext>
            </a:extLst>
          </p:cNvPr>
          <p:cNvSpPr txBox="1"/>
          <p:nvPr/>
        </p:nvSpPr>
        <p:spPr>
          <a:xfrm>
            <a:off x="256173" y="128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/>
              <a:t>7</a:t>
            </a:r>
            <a:endParaRPr lang="zh-CN" altLang="en-US" sz="2400" b="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CEDF3B-A9C5-20DA-63B3-21CD52D05454}"/>
              </a:ext>
            </a:extLst>
          </p:cNvPr>
          <p:cNvSpPr/>
          <p:nvPr/>
        </p:nvSpPr>
        <p:spPr bwMode="auto">
          <a:xfrm>
            <a:off x="2588079" y="2032907"/>
            <a:ext cx="1273628" cy="72006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F6FC1-BA42-1A02-8841-F00CFF652193}"/>
              </a:ext>
            </a:extLst>
          </p:cNvPr>
          <p:cNvSpPr/>
          <p:nvPr/>
        </p:nvSpPr>
        <p:spPr bwMode="auto">
          <a:xfrm>
            <a:off x="3874839" y="2137068"/>
            <a:ext cx="1513589" cy="72006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DD9651-88E6-9F5B-1130-89AE5BFF80F0}"/>
              </a:ext>
            </a:extLst>
          </p:cNvPr>
          <p:cNvSpPr/>
          <p:nvPr/>
        </p:nvSpPr>
        <p:spPr bwMode="auto">
          <a:xfrm>
            <a:off x="5380026" y="2079924"/>
            <a:ext cx="1694089" cy="76874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A51210-BD53-1A0E-9DDC-7A6A0641CCE3}"/>
              </a:ext>
            </a:extLst>
          </p:cNvPr>
          <p:cNvSpPr/>
          <p:nvPr/>
        </p:nvSpPr>
        <p:spPr bwMode="auto">
          <a:xfrm>
            <a:off x="7100174" y="2002574"/>
            <a:ext cx="1694089" cy="76874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251D39-66FA-D5AE-B886-FB6B5588D2F5}"/>
              </a:ext>
            </a:extLst>
          </p:cNvPr>
          <p:cNvSpPr/>
          <p:nvPr/>
        </p:nvSpPr>
        <p:spPr bwMode="auto">
          <a:xfrm>
            <a:off x="28575" y="1932872"/>
            <a:ext cx="2559503" cy="79757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525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C53C64DC-D0BC-4E21-B5F8-68B16DAC8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A13D53-F279-474A-BE26-1D66CEE7CC4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2022/10/21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757064D3-D2EF-4771-8C48-60FF3FD4D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216F81-E41B-4CF2-AD23-B8E86D669F4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/40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B0CD33-FA21-43EE-A35F-1BF102F5E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73" y="336778"/>
            <a:ext cx="5502048" cy="28516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CF8D7F-55C6-436F-AB16-80335054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4701948"/>
            <a:ext cx="8358533" cy="21560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530ECB-3BEE-41CB-8904-861CBA277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53" y="3544661"/>
            <a:ext cx="7629525" cy="1028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3E8B8D3-970D-4FCB-BB66-0901BD42B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999" y="3196599"/>
            <a:ext cx="3648618" cy="3562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45CC5EB-915E-4B2B-902F-9AEC03164B35}"/>
              </a:ext>
            </a:extLst>
          </p:cNvPr>
          <p:cNvSpPr txBox="1"/>
          <p:nvPr/>
        </p:nvSpPr>
        <p:spPr>
          <a:xfrm>
            <a:off x="692664" y="269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/>
              <a:t>8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533648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019BD-F1D0-433D-9674-8A9F953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5CD305-9FCA-48C5-B768-447661A46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422EB-0C5E-8BD0-A4D8-1CA6DA83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" y="769643"/>
            <a:ext cx="6486783" cy="1261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A4A003-502F-0A4D-0282-D04FB224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10" y="2647111"/>
            <a:ext cx="4153397" cy="9174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8E1398-7A7C-E969-4B57-C3F12245A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152" y="2607363"/>
            <a:ext cx="2425092" cy="1050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F96BB3-AD35-3F37-1B1A-A6CEF607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46" y="4210888"/>
            <a:ext cx="5703853" cy="16194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D6EC8E-4249-48F1-22D6-05FB88497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82" y="128587"/>
            <a:ext cx="5978782" cy="4497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9C7858-CB60-8CDB-11AB-FC649B398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2" y="3613249"/>
            <a:ext cx="9030844" cy="5058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F14683-A6FF-2242-6A3E-8D0A5EAE0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81" y="2077175"/>
            <a:ext cx="5401430" cy="5699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98C572-84FB-B399-ADC1-7DE1482AF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4531" y="83289"/>
            <a:ext cx="196613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12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B08AB-A3A7-4722-A3ED-4B19B7BA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1D5ADC-3329-4568-9765-6638EF22B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1C0832-42EA-4354-8DD4-7DE41CE2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716416"/>
            <a:ext cx="6657975" cy="88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1419CC-98A2-4F21-A6C0-8617EF22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60" y="1813832"/>
            <a:ext cx="5172076" cy="37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80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E9C3E-E26B-4D35-937A-A20A3EE4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CA350B-0EBE-47E2-8CDB-6FC608C5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56A882-AFF4-4A46-BCC7-510CDF06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9" y="397329"/>
            <a:ext cx="7639050" cy="3238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DB2890-7A51-46AE-8A1E-26489111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5" y="4188619"/>
            <a:ext cx="3989799" cy="1685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956E04-C807-4B69-AA86-3F06B70D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34" y="4146266"/>
            <a:ext cx="4834634" cy="18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9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0FE84-9B71-4C43-A987-F1757E31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A8D8FC-4A57-4448-8272-3895AC03F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17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E584F-3B8A-4C9B-A69E-9BA6E3A7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780370"/>
            <a:ext cx="3714750" cy="250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0256B6-35F9-4E86-8732-35ADF8FF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94" y="3572556"/>
            <a:ext cx="3268361" cy="21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92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232414-DD29-FAF8-65B8-03285C0687E8}"/>
                  </a:ext>
                </a:extLst>
              </p:cNvPr>
              <p:cNvSpPr txBox="1"/>
              <p:nvPr/>
            </p:nvSpPr>
            <p:spPr>
              <a:xfrm>
                <a:off x="443796" y="2147024"/>
                <a:ext cx="4800352" cy="1023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232414-DD29-FAF8-65B8-03285C06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6" y="2147024"/>
                <a:ext cx="4800352" cy="1023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085F0D-827C-0314-3AD9-123BB0FD06DC}"/>
                  </a:ext>
                </a:extLst>
              </p:cNvPr>
              <p:cNvSpPr txBox="1"/>
              <p:nvPr/>
            </p:nvSpPr>
            <p:spPr>
              <a:xfrm>
                <a:off x="254242" y="2986505"/>
                <a:ext cx="7641772" cy="1228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085F0D-827C-0314-3AD9-123BB0FD0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2" y="2986505"/>
                <a:ext cx="7641772" cy="1228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7CDEEE-B69E-58FB-BF7D-435D6CF7213F}"/>
                  </a:ext>
                </a:extLst>
              </p:cNvPr>
              <p:cNvSpPr txBox="1"/>
              <p:nvPr/>
            </p:nvSpPr>
            <p:spPr>
              <a:xfrm>
                <a:off x="321331" y="4160786"/>
                <a:ext cx="6531981" cy="1135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7CDEEE-B69E-58FB-BF7D-435D6CF7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1" y="4160786"/>
                <a:ext cx="6531981" cy="1135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8466B2-235F-AABA-A9B0-DC01A7154034}"/>
                  </a:ext>
                </a:extLst>
              </p:cNvPr>
              <p:cNvSpPr txBox="1"/>
              <p:nvPr/>
            </p:nvSpPr>
            <p:spPr>
              <a:xfrm>
                <a:off x="393662" y="5473303"/>
                <a:ext cx="6350038" cy="673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zh-CN" altLang="en-US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48466B2-235F-AABA-A9B0-DC01A715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2" y="5473303"/>
                <a:ext cx="6350038" cy="673902"/>
              </a:xfrm>
              <a:prstGeom prst="rect">
                <a:avLst/>
              </a:prstGeom>
              <a:blipFill>
                <a:blip r:embed="rId5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95B08F9-F404-7297-5AF6-654098382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31" y="0"/>
            <a:ext cx="1562235" cy="20499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EE77BC-625E-E241-0A2D-3DECDEA4A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582" y="112133"/>
            <a:ext cx="1455546" cy="19737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555A17-C2DC-2101-CE5A-6E7CF4B05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8873" y="-72396"/>
            <a:ext cx="1402202" cy="2194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6DADDB-428C-094B-1898-1475C038FF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9762" y="53345"/>
            <a:ext cx="172989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2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1E252-4854-7E64-B0EA-C9222E98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AC429D-4593-6ABA-AF0A-58CBC035B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19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92386-2393-E05D-066C-60CAFF51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71" y="971091"/>
            <a:ext cx="6658836" cy="37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535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54D39-E45B-85F6-42CD-BA00EF36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CEF9D-44DB-4C8E-96D2-7C7C94BA3FE8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AD0D4-1D83-B5BD-5124-AACACEA79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7E1799-C419-413A-A7A7-74D9A1A3F76F}" type="slidenum">
              <a:rPr lang="en-US" altLang="zh-CN" smtClean="0"/>
              <a:pPr>
                <a:defRPr/>
              </a:pPr>
              <a:t>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83E041-B891-F20F-3643-3504AC68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en-US" sz="2400" b="0" dirty="0">
                <a:ea typeface="华文新魏" pitchFamily="2" charset="-122"/>
              </a:rPr>
              <a:t>、</a:t>
            </a:r>
            <a:r>
              <a:rPr lang="zh-CN" altLang="zh-CN" sz="2400" b="0" dirty="0">
                <a:ea typeface="华文新魏" pitchFamily="2" charset="-122"/>
              </a:rPr>
              <a:t>电子秤的电桥电路可以分别用</a:t>
            </a:r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2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3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4</a:t>
            </a:r>
            <a:r>
              <a:rPr lang="zh-CN" altLang="zh-CN" sz="2400" b="0" dirty="0">
                <a:ea typeface="华文新魏" pitchFamily="2" charset="-122"/>
              </a:rPr>
              <a:t>个压控电阻实现吗？试写出每种实现的输出表达式，并分析哪种实现电桥电压的灵敏度（</a:t>
            </a:r>
            <a:r>
              <a:rPr lang="en-US" altLang="zh-CN" sz="2400" b="0" dirty="0">
                <a:ea typeface="华文新魏" pitchFamily="2" charset="-122"/>
              </a:rPr>
              <a:t>S=V/△R</a:t>
            </a:r>
            <a:r>
              <a:rPr lang="zh-CN" altLang="zh-CN" sz="2400" b="0" dirty="0">
                <a:ea typeface="华文新魏" pitchFamily="2" charset="-122"/>
              </a:rPr>
              <a:t>）高。</a:t>
            </a:r>
            <a:endParaRPr lang="zh-CN" altLang="en-US" sz="2400" b="0" dirty="0">
              <a:ea typeface="华文新魏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DA3E4D-4A2A-DB51-5315-7215132D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30" y="2061845"/>
            <a:ext cx="6025428" cy="3579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560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C53C64DC-D0BC-4E21-B5F8-68B16DAC8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A13D53-F279-474A-BE26-1D66CEE7CC4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2022/10/21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757064D3-D2EF-4771-8C48-60FF3FD4D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216F81-E41B-4CF2-AD23-B8E86D669F4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/40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EDB396F-DFE3-4B8D-AAFC-8907054E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en-US" sz="2400" b="0" dirty="0">
                <a:ea typeface="华文新魏" pitchFamily="2" charset="-122"/>
              </a:rPr>
              <a:t>、</a:t>
            </a:r>
            <a:r>
              <a:rPr lang="zh-CN" altLang="zh-CN" sz="2400" b="0" dirty="0">
                <a:ea typeface="华文新魏" pitchFamily="2" charset="-122"/>
              </a:rPr>
              <a:t>电子秤的电桥电路可以分别用</a:t>
            </a:r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2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3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4</a:t>
            </a:r>
            <a:r>
              <a:rPr lang="zh-CN" altLang="zh-CN" sz="2400" b="0" dirty="0">
                <a:ea typeface="华文新魏" pitchFamily="2" charset="-122"/>
              </a:rPr>
              <a:t>个压控电阻实现吗？试写出每种实现的输出表达式，并分析哪种实现电桥电压的灵敏度（</a:t>
            </a:r>
            <a:r>
              <a:rPr lang="en-US" altLang="zh-CN" sz="2400" b="0" dirty="0">
                <a:ea typeface="华文新魏" pitchFamily="2" charset="-122"/>
              </a:rPr>
              <a:t>S=V/△R</a:t>
            </a:r>
            <a:r>
              <a:rPr lang="zh-CN" altLang="zh-CN" sz="2400" b="0" dirty="0">
                <a:ea typeface="华文新魏" pitchFamily="2" charset="-122"/>
              </a:rPr>
              <a:t>）高。</a:t>
            </a:r>
            <a:endParaRPr lang="zh-CN" altLang="en-US" sz="2400" b="0" dirty="0"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892A1FC-961C-4DF3-A3B8-4645B0E34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302" y="1842429"/>
                <a:ext cx="8148898" cy="3973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1</a:t>
                </a:r>
                <a:r>
                  <a:rPr lang="zh-CN" altLang="en-US" b="0" dirty="0">
                    <a:ea typeface="华文新魏" pitchFamily="2" charset="-122"/>
                  </a:rPr>
                  <a:t>个压控电阻</a:t>
                </a:r>
                <a:r>
                  <a:rPr lang="en-US" altLang="zh-CN" b="0" dirty="0">
                    <a:ea typeface="华文新魏" pitchFamily="2" charset="-122"/>
                  </a:rPr>
                  <a:t> 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+2∆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新魏" pitchFamily="2" charset="-122"/>
                      </a:rPr>
                      <m:t> 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华文新魏" pitchFamily="2" charset="-122"/>
                      </a:rPr>
                      <m:t>或</m:t>
                    </m:r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−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</m:oMath>
                </a14:m>
                <a:endParaRPr lang="zh-CN" altLang="en-US" b="0" dirty="0">
                  <a:ea typeface="华文新魏" pitchFamily="2" charset="-122"/>
                </a:endParaRP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2</a:t>
                </a:r>
                <a:r>
                  <a:rPr lang="zh-CN" altLang="en-US" b="0" dirty="0">
                    <a:ea typeface="华文新魏" pitchFamily="2" charset="-122"/>
                  </a:rPr>
                  <a:t>个压控电阻     </a:t>
                </a:r>
                <a:r>
                  <a:rPr lang="en-US" altLang="zh-CN" b="0" i="1" dirty="0">
                    <a:ea typeface="华文新魏" pitchFamily="2" charset="-122"/>
                  </a:rPr>
                  <a:t>V 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     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(</a:t>
                </a:r>
                <a:r>
                  <a:rPr lang="zh-CN" altLang="en-US" b="0" dirty="0">
                    <a:ea typeface="华文新魏" pitchFamily="2" charset="-122"/>
                  </a:rPr>
                  <a:t>不能放在对臂</a:t>
                </a:r>
                <a:r>
                  <a:rPr lang="en-US" altLang="zh-CN" b="0" dirty="0">
                    <a:ea typeface="华文新魏" pitchFamily="2" charset="-122"/>
                  </a:rPr>
                  <a:t>)</a:t>
                </a: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3</a:t>
                </a:r>
                <a:r>
                  <a:rPr lang="zh-CN" altLang="en-US" b="0" dirty="0">
                    <a:ea typeface="华文新魏" pitchFamily="2" charset="-122"/>
                  </a:rPr>
                  <a:t>个压控电阻</a:t>
                </a:r>
                <a:r>
                  <a:rPr lang="en-US" altLang="zh-CN" b="0" dirty="0">
                    <a:ea typeface="华文新魏" pitchFamily="2" charset="-122"/>
                  </a:rPr>
                  <a:t> 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+2∆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  <m:r>
                      <a:rPr lang="en-US" altLang="zh-CN" b="0" dirty="0">
                        <a:latin typeface="Cambria Math" panose="02040503050406030204" pitchFamily="18" charset="0"/>
                        <a:ea typeface="华文新魏" pitchFamily="2" charset="-122"/>
                      </a:rPr>
                      <m:t> 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华文新魏" pitchFamily="2" charset="-122"/>
                      </a:rPr>
                      <m:t>或</m:t>
                    </m:r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−2∆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</m:oMath>
                </a14:m>
                <a:endParaRPr lang="en-US" altLang="zh-CN" b="0" dirty="0">
                  <a:ea typeface="华文新魏" pitchFamily="2" charset="-122"/>
                </a:endParaRP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4</a:t>
                </a:r>
                <a:r>
                  <a:rPr lang="zh-CN" altLang="en-US" b="0" dirty="0">
                    <a:ea typeface="华文新魏" pitchFamily="2" charset="-122"/>
                  </a:rPr>
                  <a:t>个压控电阻     </a:t>
                </a:r>
                <a:r>
                  <a:rPr lang="en-US" altLang="zh-CN" b="0" i="1" dirty="0">
                    <a:ea typeface="华文新魏" pitchFamily="2" charset="-122"/>
                  </a:rPr>
                  <a:t>V 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     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（</a:t>
                </a:r>
                <a:r>
                  <a:rPr lang="zh-CN" altLang="en-US" b="0" dirty="0">
                    <a:solidFill>
                      <a:srgbClr val="0000FF"/>
                    </a:solidFill>
                    <a:ea typeface="华文新魏" pitchFamily="2" charset="-122"/>
                  </a:rPr>
                  <a:t>灵敏度最高</a:t>
                </a:r>
                <a:r>
                  <a:rPr lang="zh-CN" altLang="en-US" b="0" dirty="0">
                    <a:ea typeface="华文新魏" pitchFamily="2" charset="-122"/>
                  </a:rPr>
                  <a:t>）</a:t>
                </a:r>
                <a:endParaRPr lang="en-US" altLang="zh-CN" b="0" dirty="0"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892A1FC-961C-4DF3-A3B8-4645B0E3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302" y="1842429"/>
                <a:ext cx="8148898" cy="3973973"/>
              </a:xfrm>
              <a:prstGeom prst="rect">
                <a:avLst/>
              </a:prstGeom>
              <a:blipFill>
                <a:blip r:embed="rId3"/>
                <a:stretch>
                  <a:fillRect l="-1272" b="-13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32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C53C64DC-D0BC-4E21-B5F8-68B16DAC8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A13D53-F279-474A-BE26-1D66CEE7CC4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2022/10/21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757064D3-D2EF-4771-8C48-60FF3FD4D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216F81-E41B-4CF2-AD23-B8E86D669F4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/40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EDB396F-DFE3-4B8D-AAFC-8907054E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149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en-US" sz="2400" b="0" dirty="0">
                <a:ea typeface="华文新魏" pitchFamily="2" charset="-122"/>
              </a:rPr>
              <a:t>、</a:t>
            </a:r>
            <a:r>
              <a:rPr lang="zh-CN" altLang="zh-CN" sz="2400" b="0" dirty="0">
                <a:ea typeface="华文新魏" pitchFamily="2" charset="-122"/>
              </a:rPr>
              <a:t>电子秤的电桥电路可以分别用</a:t>
            </a:r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2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3</a:t>
            </a:r>
            <a:r>
              <a:rPr lang="zh-CN" altLang="zh-CN" sz="2400" b="0" dirty="0">
                <a:ea typeface="华文新魏" pitchFamily="2" charset="-122"/>
              </a:rPr>
              <a:t>个压控电阻、</a:t>
            </a:r>
            <a:r>
              <a:rPr lang="en-US" altLang="zh-CN" sz="2400" b="0" dirty="0">
                <a:ea typeface="华文新魏" pitchFamily="2" charset="-122"/>
              </a:rPr>
              <a:t>4</a:t>
            </a:r>
            <a:r>
              <a:rPr lang="zh-CN" altLang="zh-CN" sz="2400" b="0" dirty="0">
                <a:ea typeface="华文新魏" pitchFamily="2" charset="-122"/>
              </a:rPr>
              <a:t>个压控电阻实现吗？试写出每种实现的输出表达式，并分析哪种实现电桥电压的灵敏度（</a:t>
            </a:r>
            <a:r>
              <a:rPr lang="en-US" altLang="zh-CN" sz="2400" b="0" dirty="0">
                <a:ea typeface="华文新魏" pitchFamily="2" charset="-122"/>
              </a:rPr>
              <a:t>S=V/△R</a:t>
            </a:r>
            <a:r>
              <a:rPr lang="zh-CN" altLang="zh-CN" sz="2400" b="0" dirty="0">
                <a:ea typeface="华文新魏" pitchFamily="2" charset="-122"/>
              </a:rPr>
              <a:t>）高。</a:t>
            </a:r>
            <a:endParaRPr lang="zh-CN" altLang="en-US" sz="2400" b="0" dirty="0"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892A1FC-961C-4DF3-A3B8-4645B0E34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302" y="1842429"/>
                <a:ext cx="7596448" cy="3973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1</a:t>
                </a:r>
                <a:r>
                  <a:rPr lang="zh-CN" altLang="en-US" b="0" dirty="0">
                    <a:ea typeface="华文新魏" pitchFamily="2" charset="-122"/>
                  </a:rPr>
                  <a:t>个压控电阻</a:t>
                </a:r>
                <a:r>
                  <a:rPr lang="en-US" altLang="zh-CN" b="0" dirty="0">
                    <a:ea typeface="华文新魏" pitchFamily="2" charset="-122"/>
                  </a:rPr>
                  <a:t> 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+2∆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新魏" pitchFamily="2" charset="-122"/>
                      </a:rPr>
                      <m:t> 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华文新魏" pitchFamily="2" charset="-122"/>
                      </a:rPr>
                      <m:t>或</m:t>
                    </m:r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−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</m:oMath>
                </a14:m>
                <a:endParaRPr lang="zh-CN" altLang="en-US" b="0" dirty="0">
                  <a:ea typeface="华文新魏" pitchFamily="2" charset="-122"/>
                </a:endParaRP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2</a:t>
                </a:r>
                <a:r>
                  <a:rPr lang="zh-CN" altLang="en-US" b="0" dirty="0">
                    <a:ea typeface="华文新魏" pitchFamily="2" charset="-122"/>
                  </a:rPr>
                  <a:t>个压控电阻     </a:t>
                </a:r>
                <a:r>
                  <a:rPr lang="en-US" altLang="zh-CN" b="0" i="1" dirty="0">
                    <a:ea typeface="华文新魏" pitchFamily="2" charset="-122"/>
                  </a:rPr>
                  <a:t>V 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     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(</a:t>
                </a:r>
                <a:r>
                  <a:rPr lang="zh-CN" altLang="en-US" b="0" dirty="0">
                    <a:ea typeface="华文新魏" pitchFamily="2" charset="-122"/>
                  </a:rPr>
                  <a:t>不能接对臂</a:t>
                </a:r>
                <a:r>
                  <a:rPr lang="en-US" altLang="zh-CN" b="0" dirty="0">
                    <a:ea typeface="华文新魏" pitchFamily="2" charset="-122"/>
                  </a:rPr>
                  <a:t>)</a:t>
                </a: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3</a:t>
                </a:r>
                <a:r>
                  <a:rPr lang="zh-CN" altLang="en-US" b="0" dirty="0">
                    <a:ea typeface="华文新魏" pitchFamily="2" charset="-122"/>
                  </a:rPr>
                  <a:t>个压控电阻</a:t>
                </a:r>
                <a:r>
                  <a:rPr lang="en-US" altLang="zh-CN" b="0" dirty="0">
                    <a:ea typeface="华文新魏" pitchFamily="2" charset="-122"/>
                  </a:rPr>
                  <a:t> 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+2∆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  <m:r>
                      <a:rPr lang="en-US" altLang="zh-CN" b="0" dirty="0">
                        <a:latin typeface="Cambria Math" panose="02040503050406030204" pitchFamily="18" charset="0"/>
                        <a:ea typeface="华文新魏" pitchFamily="2" charset="-122"/>
                      </a:rPr>
                      <m:t> 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华文新魏" pitchFamily="2" charset="-122"/>
                      </a:rPr>
                      <m:t>或</m:t>
                    </m:r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    </a:t>
                </a:r>
                <a:r>
                  <a:rPr lang="en-US" altLang="zh-CN" b="0" i="1" dirty="0">
                    <a:ea typeface="华文新魏" pitchFamily="2" charset="-122"/>
                  </a:rPr>
                  <a:t>V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4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−2∆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𝐼</m:t>
                        </m:r>
                      </m:sub>
                    </m:sSub>
                  </m:oMath>
                </a14:m>
                <a:endParaRPr lang="en-US" altLang="zh-CN" b="0" dirty="0">
                  <a:ea typeface="华文新魏" pitchFamily="2" charset="-122"/>
                </a:endParaRPr>
              </a:p>
              <a:p>
                <a:pPr marL="268288" indent="-268288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b="0" dirty="0">
                    <a:ea typeface="华文新魏" pitchFamily="2" charset="-122"/>
                  </a:rPr>
                  <a:t>4</a:t>
                </a:r>
                <a:r>
                  <a:rPr lang="zh-CN" altLang="en-US" b="0" dirty="0">
                    <a:ea typeface="华文新魏" pitchFamily="2" charset="-122"/>
                  </a:rPr>
                  <a:t>个压控电阻     </a:t>
                </a:r>
                <a:r>
                  <a:rPr lang="en-US" altLang="zh-CN" b="0" i="1" dirty="0">
                    <a:ea typeface="华文新魏" pitchFamily="2" charset="-122"/>
                  </a:rPr>
                  <a:t>V </a:t>
                </a:r>
                <a:r>
                  <a:rPr lang="en-US" altLang="zh-CN" b="0" dirty="0">
                    <a:ea typeface="华文新魏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华文新魏" pitchFamily="2" charset="-122"/>
                  </a:rPr>
                  <a:t>     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</m:den>
                    </m:f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en-US" b="0" dirty="0">
                    <a:ea typeface="华文新魏" pitchFamily="2" charset="-122"/>
                  </a:rPr>
                  <a:t>（</a:t>
                </a:r>
                <a:r>
                  <a:rPr lang="zh-CN" altLang="en-US" b="0" dirty="0">
                    <a:solidFill>
                      <a:srgbClr val="0000FF"/>
                    </a:solidFill>
                    <a:ea typeface="华文新魏" pitchFamily="2" charset="-122"/>
                  </a:rPr>
                  <a:t>灵敏度最高</a:t>
                </a:r>
                <a:r>
                  <a:rPr lang="zh-CN" altLang="en-US" b="0" dirty="0">
                    <a:ea typeface="华文新魏" pitchFamily="2" charset="-122"/>
                  </a:rPr>
                  <a:t>）</a:t>
                </a:r>
                <a:endParaRPr lang="en-US" altLang="zh-CN" b="0" dirty="0"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892A1FC-961C-4DF3-A3B8-4645B0E34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302" y="1842429"/>
                <a:ext cx="7596448" cy="3973973"/>
              </a:xfrm>
              <a:prstGeom prst="rect">
                <a:avLst/>
              </a:prstGeom>
              <a:blipFill>
                <a:blip r:embed="rId3"/>
                <a:stretch>
                  <a:fillRect l="-1364" r="-6340" b="-13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6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6A3F0-4DF3-4964-BCCB-FD9F5E7B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E20453-E5D0-45D7-B369-AC5459E84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5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2DB3F4-4D09-4D93-9050-9013D815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764"/>
            <a:ext cx="4507627" cy="1952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0B3B61-8E5F-416C-8549-DAA823D7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03" y="1247543"/>
            <a:ext cx="4360397" cy="19527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6F122-7FA5-40EF-A814-C91AFEDC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601276" cy="2112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889C57-2830-417C-AB29-D5B13C706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631" y="3457595"/>
            <a:ext cx="4488370" cy="2083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25A463-E9DB-459D-A493-203CBC3E423A}"/>
              </a:ext>
            </a:extLst>
          </p:cNvPr>
          <p:cNvSpPr txBox="1"/>
          <p:nvPr/>
        </p:nvSpPr>
        <p:spPr>
          <a:xfrm>
            <a:off x="263383" y="85236"/>
            <a:ext cx="8779017" cy="101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30000"/>
              </a:lnSpc>
              <a:defRPr sz="2400" b="0">
                <a:ea typeface="华文新魏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</a:t>
            </a:r>
            <a:r>
              <a:rPr lang="zh-CN" altLang="zh-CN" dirty="0"/>
              <a:t>、目前电桥输出电压</a:t>
            </a:r>
            <a:r>
              <a:rPr lang="en-US" altLang="zh-CN" dirty="0"/>
              <a:t>VAB</a:t>
            </a:r>
            <a:r>
              <a:rPr lang="zh-CN" altLang="zh-CN" dirty="0"/>
              <a:t>为</a:t>
            </a:r>
            <a:r>
              <a:rPr lang="en-US" altLang="zh-CN" dirty="0" err="1"/>
              <a:t>0.069v</a:t>
            </a:r>
            <a:r>
              <a:rPr lang="zh-CN" altLang="zh-CN" dirty="0"/>
              <a:t>，现设计放大电路将</a:t>
            </a:r>
            <a:r>
              <a:rPr lang="en-US" altLang="zh-CN" dirty="0"/>
              <a:t>VAB</a:t>
            </a:r>
            <a:r>
              <a:rPr lang="zh-CN" altLang="zh-CN" dirty="0"/>
              <a:t>放大</a:t>
            </a:r>
            <a:r>
              <a:rPr lang="en-US" altLang="zh-CN" dirty="0"/>
              <a:t>100</a:t>
            </a:r>
            <a:r>
              <a:rPr lang="zh-CN" altLang="zh-CN" dirty="0"/>
              <a:t>倍。</a:t>
            </a:r>
            <a:r>
              <a:rPr lang="en-US" altLang="zh-CN" dirty="0"/>
              <a:t>1</a:t>
            </a:r>
            <a:r>
              <a:rPr lang="zh-CN" altLang="zh-CN" dirty="0"/>
              <a:t>）采用</a:t>
            </a:r>
            <a:r>
              <a:rPr lang="en-US" altLang="zh-CN" dirty="0"/>
              <a:t>Virtual 3-Terminal </a:t>
            </a:r>
            <a:r>
              <a:rPr lang="en-US" altLang="zh-CN" dirty="0" err="1"/>
              <a:t>Opamp</a:t>
            </a:r>
            <a:r>
              <a:rPr lang="zh-CN" altLang="zh-CN" dirty="0"/>
              <a:t>直接对</a:t>
            </a:r>
            <a:r>
              <a:rPr lang="en-US" altLang="zh-CN" dirty="0"/>
              <a:t>VAB</a:t>
            </a:r>
            <a:r>
              <a:rPr lang="zh-CN" altLang="zh-CN" dirty="0"/>
              <a:t>放大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20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599F2-8D17-44B1-B61D-E0B01A1A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A21DB8-634C-44FF-A1EB-48B1C804F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6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64238-1263-40D6-BCC9-A705900A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097765"/>
            <a:ext cx="7239627" cy="2781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8489BB-2E30-490A-BF39-D42F39D2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04" y="3879306"/>
            <a:ext cx="7308213" cy="26215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B887CF-BBC8-4236-9D63-4D682B15DA63}"/>
              </a:ext>
            </a:extLst>
          </p:cNvPr>
          <p:cNvSpPr txBox="1"/>
          <p:nvPr/>
        </p:nvSpPr>
        <p:spPr>
          <a:xfrm>
            <a:off x="81923" y="77420"/>
            <a:ext cx="9062077" cy="101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30000"/>
              </a:lnSpc>
              <a:defRPr sz="2400" b="0">
                <a:ea typeface="华文新魏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2</a:t>
            </a:r>
            <a:r>
              <a:rPr lang="zh-CN" altLang="zh-CN" dirty="0"/>
              <a:t>）采用</a:t>
            </a:r>
            <a:r>
              <a:rPr lang="en-US" altLang="zh-CN" dirty="0"/>
              <a:t>Virtual 3-Terminal </a:t>
            </a:r>
            <a:r>
              <a:rPr lang="en-US" altLang="zh-CN" dirty="0" err="1"/>
              <a:t>Opamp</a:t>
            </a:r>
            <a:r>
              <a:rPr lang="zh-CN" altLang="zh-CN" dirty="0"/>
              <a:t>将电桥和放大电路进行隔离，再对</a:t>
            </a:r>
            <a:r>
              <a:rPr lang="en-US" altLang="zh-CN" dirty="0"/>
              <a:t>VAB</a:t>
            </a:r>
            <a:r>
              <a:rPr lang="zh-CN" altLang="zh-CN" dirty="0"/>
              <a:t>放大。请分别画出两个设计电路图并仿真验证。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323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69F79C-A56F-9A13-7C45-170F2717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5B1FE4-AEAB-04C5-62C3-17147CC30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7</a:t>
            </a:fld>
            <a:endParaRPr lang="en-US" altLang="zh-CN">
              <a:solidFill>
                <a:schemeClr val="bg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6677B3-EDFB-CADA-6E8E-E2AAF744A615}"/>
              </a:ext>
            </a:extLst>
          </p:cNvPr>
          <p:cNvGrpSpPr/>
          <p:nvPr/>
        </p:nvGrpSpPr>
        <p:grpSpPr>
          <a:xfrm>
            <a:off x="215153" y="943910"/>
            <a:ext cx="5874607" cy="2386155"/>
            <a:chOff x="294295" y="3846794"/>
            <a:chExt cx="5874607" cy="23861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27C995F-FEE9-34FD-4ABC-6D58A94E3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57911" y="3846794"/>
              <a:ext cx="4223022" cy="238615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31BD2BC-18C2-2F0C-A250-C95C320A58DC}"/>
                </a:ext>
              </a:extLst>
            </p:cNvPr>
            <p:cNvSpPr txBox="1"/>
            <p:nvPr/>
          </p:nvSpPr>
          <p:spPr>
            <a:xfrm>
              <a:off x="294295" y="3930868"/>
              <a:ext cx="1387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输入信号</a:t>
              </a:r>
              <a:r>
                <a:rPr lang="en-US" altLang="zh-CN" sz="1600" b="0" i="1" dirty="0">
                  <a:solidFill>
                    <a:srgbClr val="FF0000"/>
                  </a:solidFill>
                  <a:latin typeface="+mn-lt"/>
                  <a:ea typeface="华文新魏" panose="02010800040101010101" pitchFamily="2" charset="-122"/>
                </a:rPr>
                <a:t>v</a:t>
              </a:r>
              <a:r>
                <a:rPr lang="en-US" altLang="zh-CN" sz="1600" b="0" baseline="-25000" dirty="0">
                  <a:solidFill>
                    <a:srgbClr val="FF0000"/>
                  </a:solidFill>
                  <a:latin typeface="+mn-lt"/>
                  <a:ea typeface="华文新魏" panose="02010800040101010101" pitchFamily="2" charset="-122"/>
                </a:rPr>
                <a:t>i</a:t>
              </a:r>
              <a:endParaRPr lang="zh-CN" altLang="en-US" sz="1600" b="0" baseline="-25000" dirty="0">
                <a:solidFill>
                  <a:srgbClr val="FF0000"/>
                </a:solidFill>
                <a:latin typeface="+mn-lt"/>
                <a:ea typeface="华文新魏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9D42F7-B09F-641D-3613-58866C99E683}"/>
                </a:ext>
              </a:extLst>
            </p:cNvPr>
            <p:cNvSpPr txBox="1"/>
            <p:nvPr/>
          </p:nvSpPr>
          <p:spPr>
            <a:xfrm>
              <a:off x="299549" y="4177873"/>
              <a:ext cx="138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参考电压</a:t>
              </a:r>
              <a:r>
                <a:rPr lang="en-US" altLang="zh-CN" sz="1600" b="0" i="1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v</a:t>
              </a:r>
              <a:r>
                <a:rPr lang="en-US" altLang="zh-CN" sz="1600" b="0" baseline="-25000" dirty="0" err="1">
                  <a:solidFill>
                    <a:srgbClr val="0000FF"/>
                  </a:solidFill>
                  <a:ea typeface="华文新魏" panose="02010800040101010101" pitchFamily="2" charset="-122"/>
                </a:rPr>
                <a:t>ref</a:t>
              </a:r>
              <a:endParaRPr lang="zh-CN" altLang="en-US" sz="1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155B893-8718-991E-E4FD-26A43E9B8CE3}"/>
                </a:ext>
              </a:extLst>
            </p:cNvPr>
            <p:cNvSpPr txBox="1"/>
            <p:nvPr/>
          </p:nvSpPr>
          <p:spPr>
            <a:xfrm>
              <a:off x="5507448" y="4599384"/>
              <a:ext cx="66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529771-7B59-9A77-62BC-42C1C05CB296}"/>
              </a:ext>
            </a:extLst>
          </p:cNvPr>
          <p:cNvGrpSpPr/>
          <p:nvPr/>
        </p:nvGrpSpPr>
        <p:grpSpPr>
          <a:xfrm>
            <a:off x="3692531" y="1588644"/>
            <a:ext cx="1145625" cy="933200"/>
            <a:chOff x="3468414" y="4406052"/>
            <a:chExt cx="1145625" cy="93320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DBA10CE-48A1-E401-4017-DBBC05D218F3}"/>
                </a:ext>
              </a:extLst>
            </p:cNvPr>
            <p:cNvCxnSpPr/>
            <p:nvPr/>
          </p:nvCxnSpPr>
          <p:spPr bwMode="auto">
            <a:xfrm flipH="1">
              <a:off x="3468414" y="4406052"/>
              <a:ext cx="189187" cy="1344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8724F5-DCE2-9328-0516-D110B1E4C438}"/>
                </a:ext>
              </a:extLst>
            </p:cNvPr>
            <p:cNvCxnSpPr/>
            <p:nvPr/>
          </p:nvCxnSpPr>
          <p:spPr bwMode="auto">
            <a:xfrm>
              <a:off x="4466894" y="5160576"/>
              <a:ext cx="147145" cy="1786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547B64-4884-043C-A302-8791F7B1B480}"/>
                </a:ext>
              </a:extLst>
            </p:cNvPr>
            <p:cNvSpPr txBox="1"/>
            <p:nvPr/>
          </p:nvSpPr>
          <p:spPr>
            <a:xfrm>
              <a:off x="3968415" y="4986040"/>
              <a:ext cx="625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1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校正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64189F-2D39-B83E-BD32-F9893CD51218}"/>
              </a:ext>
            </a:extLst>
          </p:cNvPr>
          <p:cNvGrpSpPr/>
          <p:nvPr/>
        </p:nvGrpSpPr>
        <p:grpSpPr>
          <a:xfrm>
            <a:off x="2257869" y="866463"/>
            <a:ext cx="798092" cy="609604"/>
            <a:chOff x="2033752" y="3683871"/>
            <a:chExt cx="798092" cy="609604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C4CC94C-AD2A-85A9-6973-5C41477AEAA0}"/>
                </a:ext>
              </a:extLst>
            </p:cNvPr>
            <p:cNvCxnSpPr/>
            <p:nvPr/>
          </p:nvCxnSpPr>
          <p:spPr bwMode="auto">
            <a:xfrm flipH="1">
              <a:off x="2033752" y="4159063"/>
              <a:ext cx="189187" cy="1344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773AF4-266B-02D5-9362-FFFF429818DB}"/>
                </a:ext>
              </a:extLst>
            </p:cNvPr>
            <p:cNvSpPr txBox="1"/>
            <p:nvPr/>
          </p:nvSpPr>
          <p:spPr>
            <a:xfrm>
              <a:off x="2170390" y="3683871"/>
              <a:ext cx="661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反向积分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2531257-B155-DAF0-98C1-BD39B4205352}"/>
              </a:ext>
            </a:extLst>
          </p:cNvPr>
          <p:cNvSpPr txBox="1"/>
          <p:nvPr/>
        </p:nvSpPr>
        <p:spPr>
          <a:xfrm>
            <a:off x="762001" y="271287"/>
            <a:ext cx="4572000" cy="53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30000"/>
              </a:lnSpc>
              <a:defRPr sz="2400" b="0">
                <a:ea typeface="华文新魏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8</a:t>
            </a:r>
            <a:r>
              <a:rPr lang="zh-CN" altLang="zh-CN" b="1" dirty="0"/>
              <a:t>位</a:t>
            </a:r>
            <a:r>
              <a:rPr lang="en-US" altLang="zh-CN" b="1" dirty="0"/>
              <a:t>ADC</a:t>
            </a:r>
            <a:endParaRPr lang="zh-CN" altLang="en-US" b="1" dirty="0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BC95F6F-8819-B676-0402-A4D98A16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897" y="163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68FF3DC-EC98-51C9-29B5-10D867939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21334"/>
              </p:ext>
            </p:extLst>
          </p:nvPr>
        </p:nvGraphicFramePr>
        <p:xfrm>
          <a:off x="232320" y="3334225"/>
          <a:ext cx="4605836" cy="280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43448" imgH="3135165" progId="Visio.Drawing.11">
                  <p:embed/>
                </p:oleObj>
              </mc:Choice>
              <mc:Fallback>
                <p:oleObj name="Visio" r:id="rId4" imgW="5143448" imgH="3135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20" y="3334225"/>
                        <a:ext cx="4605836" cy="2804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9FCC4D7-BCB3-CDA4-CC24-30EA2B7C89E2}"/>
                  </a:ext>
                </a:extLst>
              </p:cNvPr>
              <p:cNvSpPr txBox="1"/>
              <p:nvPr/>
            </p:nvSpPr>
            <p:spPr>
              <a:xfrm>
                <a:off x="5050476" y="3059686"/>
                <a:ext cx="3348347" cy="55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9FCC4D7-BCB3-CDA4-CC24-30EA2B7C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76" y="3059686"/>
                <a:ext cx="3348347" cy="557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9B6280C-D021-5484-380C-6B2C35A86B11}"/>
                  </a:ext>
                </a:extLst>
              </p:cNvPr>
              <p:cNvSpPr txBox="1"/>
              <p:nvPr/>
            </p:nvSpPr>
            <p:spPr>
              <a:xfrm>
                <a:off x="4969794" y="4263512"/>
                <a:ext cx="3348347" cy="955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9B6280C-D021-5484-380C-6B2C35A8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94" y="4263512"/>
                <a:ext cx="3348347" cy="955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606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9D468-BEF7-B76A-7038-3368AC0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D8C1C-D31C-4858-9E86-8940F805140A}" type="datetime1">
              <a:rPr lang="zh-CN" altLang="en-US" smtClean="0"/>
              <a:pPr>
                <a:defRPr/>
              </a:pPr>
              <a:t>2022/10/21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B07CEA-5D2D-51E6-CAB9-3AFA621D0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A2FA0-6270-4B8B-8717-CBA49AB2A51A}" type="slidenum">
              <a:rPr lang="en-US" altLang="zh-CN" smtClean="0"/>
              <a:pPr>
                <a:defRPr/>
              </a:pPr>
              <a:t>8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A8A00-771A-750B-896B-C2F5C3F8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4" y="2864123"/>
            <a:ext cx="5199884" cy="356444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74E7A7-0AA5-952B-48BC-67FBCE2D1150}"/>
                  </a:ext>
                </a:extLst>
              </p:cNvPr>
              <p:cNvSpPr txBox="1"/>
              <p:nvPr/>
            </p:nvSpPr>
            <p:spPr>
              <a:xfrm>
                <a:off x="5579893" y="3947857"/>
                <a:ext cx="3348347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zh-CN" altLang="en-US" b="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74E7A7-0AA5-952B-48BC-67FBCE2D1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93" y="3947857"/>
                <a:ext cx="3348347" cy="83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A5EF6FD-DFB4-2C0C-0920-0101F6FD62B9}"/>
              </a:ext>
            </a:extLst>
          </p:cNvPr>
          <p:cNvSpPr txBox="1"/>
          <p:nvPr/>
        </p:nvSpPr>
        <p:spPr>
          <a:xfrm>
            <a:off x="73479" y="166568"/>
            <a:ext cx="85561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spcBef>
                <a:spcPts val="250"/>
              </a:spcBef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为输入引脚，接转换的模拟量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Bef>
                <a:spcPts val="250"/>
              </a:spcBef>
            </a:pP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Vref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Vref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引脚之间电压成立满量程电压。满量程电压由下式给出：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Vref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Vref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-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Vref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Bef>
                <a:spcPts val="250"/>
              </a:spcBef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是开始转换的输入，上升沿有效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Bef>
                <a:spcPts val="250"/>
              </a:spcBef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EOC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为输出引脚，输出低电平，指示转换结束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Bef>
                <a:spcPts val="250"/>
              </a:spcBef>
            </a:pP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为输出引脚，输出模拟量转换的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位二进制数。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44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>
            <a:extLst>
              <a:ext uri="{FF2B5EF4-FFF2-40B4-BE49-F238E27FC236}">
                <a16:creationId xmlns:a16="http://schemas.microsoft.com/office/drawing/2014/main" id="{C53C64DC-D0BC-4E21-B5F8-68B16DAC8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A13D53-F279-474A-BE26-1D66CEE7CC4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2022/10/21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757064D3-D2EF-4771-8C48-60FF3FD4D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216F81-E41B-4CF2-AD23-B8E86D669F4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/40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EDB396F-DFE3-4B8D-AAFC-8907054E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432800" cy="149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ea typeface="华文新魏" pitchFamily="2" charset="-122"/>
              </a:rPr>
              <a:t>4</a:t>
            </a:r>
            <a:r>
              <a:rPr lang="zh-CN" altLang="en-US" sz="2400" b="0" dirty="0">
                <a:ea typeface="华文新魏" pitchFamily="2" charset="-122"/>
              </a:rPr>
              <a:t>、</a:t>
            </a:r>
            <a:r>
              <a:rPr lang="zh-CN" altLang="zh-CN" sz="2400" b="0" dirty="0">
                <a:ea typeface="华文新魏" pitchFamily="2" charset="-122"/>
              </a:rPr>
              <a:t>设电阻</a:t>
            </a:r>
            <a:r>
              <a:rPr lang="en-US" altLang="zh-CN" sz="2400" b="0" dirty="0">
                <a:ea typeface="华文新魏" pitchFamily="2" charset="-122"/>
              </a:rPr>
              <a:t>R=100K</a:t>
            </a:r>
            <a:r>
              <a:rPr lang="en-US" altLang="zh-CN" sz="2400" b="0" dirty="0">
                <a:ea typeface="华文新魏" pitchFamily="2" charset="-122"/>
                <a:sym typeface="Symbol" panose="05050102010706020507" pitchFamily="18" charset="2"/>
              </a:rPr>
              <a:t></a:t>
            </a:r>
            <a:r>
              <a:rPr lang="zh-CN" altLang="zh-CN" sz="2400" b="0" dirty="0">
                <a:ea typeface="华文新魏" pitchFamily="2" charset="-122"/>
              </a:rPr>
              <a:t>，运放开环增益</a:t>
            </a:r>
            <a:r>
              <a:rPr lang="en-US" altLang="zh-CN" sz="2400" b="0" dirty="0">
                <a:ea typeface="华文新魏" pitchFamily="2" charset="-122"/>
              </a:rPr>
              <a:t>A=10000</a:t>
            </a:r>
            <a:r>
              <a:rPr lang="zh-CN" altLang="zh-CN" sz="2400" b="0" dirty="0">
                <a:ea typeface="华文新魏" pitchFamily="2" charset="-122"/>
              </a:rPr>
              <a:t>。要求对一恒定电压积分</a:t>
            </a:r>
            <a:r>
              <a:rPr lang="en-US" altLang="zh-CN" sz="2400" b="0" dirty="0">
                <a:ea typeface="华文新魏" pitchFamily="2" charset="-122"/>
              </a:rPr>
              <a:t>1</a:t>
            </a:r>
            <a:r>
              <a:rPr lang="zh-CN" altLang="zh-CN" sz="2400" b="0" dirty="0">
                <a:ea typeface="华文新魏" pitchFamily="2" charset="-122"/>
              </a:rPr>
              <a:t>分钟后，积分器输出电压与</a:t>
            </a:r>
            <a:r>
              <a:rPr lang="zh-CN" altLang="en-US" sz="2400" b="0" dirty="0">
                <a:ea typeface="华文新魏" pitchFamily="2" charset="-122"/>
              </a:rPr>
              <a:t>终值</a:t>
            </a:r>
            <a:r>
              <a:rPr lang="zh-CN" altLang="zh-CN" sz="2400" b="0" dirty="0">
                <a:ea typeface="华文新魏" pitchFamily="2" charset="-122"/>
              </a:rPr>
              <a:t>相差小于</a:t>
            </a:r>
            <a:r>
              <a:rPr lang="en-US" altLang="zh-CN" sz="2400" b="0" dirty="0">
                <a:ea typeface="华文新魏" pitchFamily="2" charset="-122"/>
              </a:rPr>
              <a:t>1%</a:t>
            </a:r>
            <a:r>
              <a:rPr lang="zh-CN" altLang="zh-CN" sz="2400" b="0" dirty="0">
                <a:ea typeface="华文新魏" pitchFamily="2" charset="-122"/>
              </a:rPr>
              <a:t>，求该积分电路中电容的值。</a:t>
            </a:r>
            <a:endParaRPr lang="zh-CN" altLang="en-US" sz="2400" b="0" dirty="0">
              <a:ea typeface="华文新魏" pitchFamily="2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95C2851-5A6A-421A-919B-6B5EA4873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88" y="2129934"/>
            <a:ext cx="45330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lvl="1" indent="0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3</a:t>
            </a:r>
            <a:r>
              <a:rPr kumimoji="0" lang="en" altLang="zh-CN" sz="2400" b="0" i="1" dirty="0">
                <a:ea typeface="华文新魏" panose="02010800040101010101" pitchFamily="2" charset="-122"/>
                <a:sym typeface="Symbol" panose="05050102010706020507" pitchFamily="18" charset="2"/>
              </a:rPr>
              <a:t>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0.95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br>
              <a:rPr kumimoji="0" lang="en" altLang="zh-CN" sz="2400" b="0" dirty="0">
                <a:ea typeface="华文新魏" panose="02010800040101010101" pitchFamily="2" charset="-122"/>
              </a:rPr>
            </a:br>
            <a:r>
              <a:rPr kumimoji="0" lang="zh-CN" altLang="en-US" sz="2400" b="0" dirty="0">
                <a:ea typeface="华文新魏" panose="02010800040101010101" pitchFamily="2" charset="-122"/>
              </a:rPr>
              <a:t>当</a:t>
            </a:r>
            <a:r>
              <a:rPr kumimoji="0" lang="en" altLang="zh-CN" sz="2400" b="0" i="1" dirty="0">
                <a:ea typeface="华文新魏" panose="02010800040101010101" pitchFamily="2" charset="-122"/>
              </a:rPr>
              <a:t>t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5</a:t>
            </a:r>
            <a:r>
              <a:rPr kumimoji="0" lang="en" altLang="zh-CN" sz="2400" b="0" i="1" dirty="0">
                <a:ea typeface="华文新魏" panose="02010800040101010101" pitchFamily="2" charset="-122"/>
                <a:sym typeface="Symbol" panose="05050102010706020507" pitchFamily="18" charset="2"/>
              </a:rPr>
              <a:t> 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时，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o</a:t>
            </a:r>
            <a:r>
              <a:rPr kumimoji="0" lang="en" altLang="zh-CN" sz="2400" b="0" dirty="0">
                <a:ea typeface="华文新魏" panose="02010800040101010101" pitchFamily="2" charset="-122"/>
              </a:rPr>
              <a:t> = 0.99</a:t>
            </a:r>
            <a:r>
              <a:rPr kumimoji="0" lang="en-US" altLang="zh-CN" sz="2400" b="0" i="1" dirty="0" err="1">
                <a:ea typeface="华文新魏" panose="02010800040101010101" pitchFamily="2" charset="-122"/>
              </a:rPr>
              <a:t>v</a:t>
            </a:r>
            <a:r>
              <a:rPr kumimoji="0" lang="en-US" altLang="zh-CN" sz="2400" b="0" baseline="-25000" dirty="0" err="1">
                <a:ea typeface="华文新魏" panose="02010800040101010101" pitchFamily="2" charset="-122"/>
              </a:rPr>
              <a:t>I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444F69-4A84-4353-A821-5EC2F5ED747E}"/>
              </a:ext>
            </a:extLst>
          </p:cNvPr>
          <p:cNvGrpSpPr/>
          <p:nvPr/>
        </p:nvGrpSpPr>
        <p:grpSpPr>
          <a:xfrm>
            <a:off x="5021623" y="2010146"/>
            <a:ext cx="3345790" cy="2167349"/>
            <a:chOff x="5021623" y="4198173"/>
            <a:chExt cx="3345790" cy="216734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9F6ABD-AB9F-4661-B169-29EA114B3960}"/>
                </a:ext>
              </a:extLst>
            </p:cNvPr>
            <p:cNvGrpSpPr/>
            <p:nvPr/>
          </p:nvGrpSpPr>
          <p:grpSpPr>
            <a:xfrm>
              <a:off x="5021623" y="4198173"/>
              <a:ext cx="3345790" cy="2167349"/>
              <a:chOff x="5021623" y="3117527"/>
              <a:chExt cx="3345790" cy="2167349"/>
            </a:xfrm>
          </p:grpSpPr>
          <p:cxnSp>
            <p:nvCxnSpPr>
              <p:cNvPr id="13" name="直线箭头连接符 20">
                <a:extLst>
                  <a:ext uri="{FF2B5EF4-FFF2-40B4-BE49-F238E27FC236}">
                    <a16:creationId xmlns:a16="http://schemas.microsoft.com/office/drawing/2014/main" id="{7AD33A83-DD9E-450F-8DAF-1E1E391E86B8}"/>
                  </a:ext>
                </a:extLst>
              </p:cNvPr>
              <p:cNvCxnSpPr/>
              <p:nvPr/>
            </p:nvCxnSpPr>
            <p:spPr bwMode="auto">
              <a:xfrm>
                <a:off x="5107480" y="4993429"/>
                <a:ext cx="303899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线箭头连接符 22">
                <a:extLst>
                  <a:ext uri="{FF2B5EF4-FFF2-40B4-BE49-F238E27FC236}">
                    <a16:creationId xmlns:a16="http://schemas.microsoft.com/office/drawing/2014/main" id="{1D29AD59-12F7-4A05-93F3-75CF8E5879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66221" y="3441467"/>
                <a:ext cx="0" cy="16780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线连接符 31">
                <a:extLst>
                  <a:ext uri="{FF2B5EF4-FFF2-40B4-BE49-F238E27FC236}">
                    <a16:creationId xmlns:a16="http://schemas.microsoft.com/office/drawing/2014/main" id="{E7F1599F-D5E1-4FF3-B308-BAE3CE9865DB}"/>
                  </a:ext>
                </a:extLst>
              </p:cNvPr>
              <p:cNvCxnSpPr/>
              <p:nvPr/>
            </p:nvCxnSpPr>
            <p:spPr bwMode="auto">
              <a:xfrm>
                <a:off x="5286154" y="3607721"/>
                <a:ext cx="272310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任意形状 33">
                <a:extLst>
                  <a:ext uri="{FF2B5EF4-FFF2-40B4-BE49-F238E27FC236}">
                    <a16:creationId xmlns:a16="http://schemas.microsoft.com/office/drawing/2014/main" id="{1A13E58B-0D11-483E-82AE-8BF69876ACF7}"/>
                  </a:ext>
                </a:extLst>
              </p:cNvPr>
              <p:cNvSpPr/>
              <p:nvPr/>
            </p:nvSpPr>
            <p:spPr bwMode="auto">
              <a:xfrm>
                <a:off x="5372999" y="3690850"/>
                <a:ext cx="2474464" cy="1296786"/>
              </a:xfrm>
              <a:custGeom>
                <a:avLst/>
                <a:gdLst>
                  <a:gd name="connsiteX0" fmla="*/ 0 w 2443942"/>
                  <a:gd name="connsiteY0" fmla="*/ 1296786 h 1296786"/>
                  <a:gd name="connsiteX1" fmla="*/ 864524 w 2443942"/>
                  <a:gd name="connsiteY1" fmla="*/ 515389 h 1296786"/>
                  <a:gd name="connsiteX2" fmla="*/ 1662546 w 2443942"/>
                  <a:gd name="connsiteY2" fmla="*/ 149629 h 1296786"/>
                  <a:gd name="connsiteX3" fmla="*/ 2443942 w 2443942"/>
                  <a:gd name="connsiteY3" fmla="*/ 0 h 129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942" h="1296786">
                    <a:moveTo>
                      <a:pt x="0" y="1296786"/>
                    </a:moveTo>
                    <a:cubicBezTo>
                      <a:pt x="293716" y="1001684"/>
                      <a:pt x="587433" y="706582"/>
                      <a:pt x="864524" y="515389"/>
                    </a:cubicBezTo>
                    <a:cubicBezTo>
                      <a:pt x="1141615" y="324196"/>
                      <a:pt x="1399310" y="235527"/>
                      <a:pt x="1662546" y="149629"/>
                    </a:cubicBezTo>
                    <a:cubicBezTo>
                      <a:pt x="1925782" y="63731"/>
                      <a:pt x="2184862" y="31865"/>
                      <a:pt x="2443942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D60DE0C-247C-4E3E-A859-86876BA3EF51}"/>
                  </a:ext>
                </a:extLst>
              </p:cNvPr>
              <p:cNvSpPr txBox="1"/>
              <p:nvPr/>
            </p:nvSpPr>
            <p:spPr>
              <a:xfrm>
                <a:off x="8125039" y="4810550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/>
                  <a:t>t</a:t>
                </a:r>
                <a:endParaRPr kumimoji="1" lang="zh-CN" altLang="en-US" b="0" i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BB9F796-D839-4AEB-90EB-A1CF1A356B34}"/>
                  </a:ext>
                </a:extLst>
              </p:cNvPr>
              <p:cNvSpPr txBox="1"/>
              <p:nvPr/>
            </p:nvSpPr>
            <p:spPr>
              <a:xfrm>
                <a:off x="5085353" y="494632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dirty="0"/>
                  <a:t>0</a:t>
                </a:r>
                <a:endParaRPr kumimoji="1" lang="zh-CN" altLang="en-US" b="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D4F9A5B-914F-42BE-8B3F-253B70DF02B7}"/>
                  </a:ext>
                </a:extLst>
              </p:cNvPr>
              <p:cNvSpPr txBox="1"/>
              <p:nvPr/>
            </p:nvSpPr>
            <p:spPr>
              <a:xfrm>
                <a:off x="5218355" y="3117527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 err="1"/>
                  <a:t>v</a:t>
                </a:r>
                <a:r>
                  <a:rPr kumimoji="1" lang="en-US" altLang="zh-CN" sz="1600" b="0" baseline="-25000" dirty="0" err="1"/>
                  <a:t>o</a:t>
                </a:r>
                <a:endParaRPr kumimoji="1" lang="zh-CN" altLang="en-US" b="0" baseline="-250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0351D95-FF41-469A-A4D0-91A3779E7D98}"/>
                  </a:ext>
                </a:extLst>
              </p:cNvPr>
              <p:cNvSpPr txBox="1"/>
              <p:nvPr/>
            </p:nvSpPr>
            <p:spPr>
              <a:xfrm>
                <a:off x="5021623" y="3388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b="0" i="1" dirty="0" err="1"/>
                  <a:t>v</a:t>
                </a:r>
                <a:r>
                  <a:rPr kumimoji="1" lang="en-US" altLang="zh-CN" sz="1600" b="0" baseline="-25000" dirty="0" err="1"/>
                  <a:t>I</a:t>
                </a:r>
                <a:endParaRPr kumimoji="1" lang="zh-CN" altLang="en-US" b="0" baseline="-25000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932201E-40E2-4DA9-9EFF-E711A6D40696}"/>
                </a:ext>
              </a:extLst>
            </p:cNvPr>
            <p:cNvSpPr txBox="1"/>
            <p:nvPr/>
          </p:nvSpPr>
          <p:spPr>
            <a:xfrm>
              <a:off x="5764876" y="431796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8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800" b="0" dirty="0">
                  <a:solidFill>
                    <a:srgbClr val="0000FF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7E59EA-C28B-49F8-A2D0-51EFE884598B}"/>
                </a:ext>
              </a:extLst>
            </p:cNvPr>
            <p:cNvSpPr txBox="1"/>
            <p:nvPr/>
          </p:nvSpPr>
          <p:spPr>
            <a:xfrm>
              <a:off x="7418530" y="4306585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𝜏</a:t>
              </a:r>
              <a:r>
                <a:rPr kumimoji="1" lang="zh-CN" altLang="en-US" sz="1800" b="0" dirty="0">
                  <a:solidFill>
                    <a:srgbClr val="FF0000"/>
                  </a:solidFill>
                  <a:latin typeface="STXinwei" panose="02010800040101010101" pitchFamily="2" charset="-122"/>
                  <a:ea typeface="STXinwei" panose="02010800040101010101" pitchFamily="2" charset="-122"/>
                </a:rPr>
                <a:t>较大</a:t>
              </a:r>
            </a:p>
          </p:txBody>
        </p:sp>
        <p:sp>
          <p:nvSpPr>
            <p:cNvPr id="12" name="任意形状 38">
              <a:extLst>
                <a:ext uri="{FF2B5EF4-FFF2-40B4-BE49-F238E27FC236}">
                  <a16:creationId xmlns:a16="http://schemas.microsoft.com/office/drawing/2014/main" id="{3703621F-0A1D-4900-9E96-51C65BB47BCB}"/>
                </a:ext>
              </a:extLst>
            </p:cNvPr>
            <p:cNvSpPr/>
            <p:nvPr/>
          </p:nvSpPr>
          <p:spPr bwMode="auto">
            <a:xfrm>
              <a:off x="5377218" y="4735773"/>
              <a:ext cx="2470245" cy="1337481"/>
            </a:xfrm>
            <a:custGeom>
              <a:avLst/>
              <a:gdLst>
                <a:gd name="connsiteX0" fmla="*/ 0 w 2470245"/>
                <a:gd name="connsiteY0" fmla="*/ 1337481 h 1337481"/>
                <a:gd name="connsiteX1" fmla="*/ 95534 w 2470245"/>
                <a:gd name="connsiteY1" fmla="*/ 559558 h 1337481"/>
                <a:gd name="connsiteX2" fmla="*/ 518615 w 2470245"/>
                <a:gd name="connsiteY2" fmla="*/ 204717 h 1337481"/>
                <a:gd name="connsiteX3" fmla="*/ 1132764 w 2470245"/>
                <a:gd name="connsiteY3" fmla="*/ 68239 h 1337481"/>
                <a:gd name="connsiteX4" fmla="*/ 2470245 w 2470245"/>
                <a:gd name="connsiteY4" fmla="*/ 0 h 13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245" h="1337481">
                  <a:moveTo>
                    <a:pt x="0" y="1337481"/>
                  </a:moveTo>
                  <a:cubicBezTo>
                    <a:pt x="4549" y="1042916"/>
                    <a:pt x="9098" y="748352"/>
                    <a:pt x="95534" y="559558"/>
                  </a:cubicBezTo>
                  <a:cubicBezTo>
                    <a:pt x="181970" y="370764"/>
                    <a:pt x="345743" y="286603"/>
                    <a:pt x="518615" y="204717"/>
                  </a:cubicBezTo>
                  <a:cubicBezTo>
                    <a:pt x="691487" y="122831"/>
                    <a:pt x="807492" y="102358"/>
                    <a:pt x="1132764" y="68239"/>
                  </a:cubicBezTo>
                  <a:cubicBezTo>
                    <a:pt x="1458036" y="34119"/>
                    <a:pt x="1964140" y="17059"/>
                    <a:pt x="2470245" y="0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52350-9FAC-49C5-B606-F3395EA85367}"/>
                  </a:ext>
                </a:extLst>
              </p:cNvPr>
              <p:cNvSpPr txBox="1"/>
              <p:nvPr/>
            </p:nvSpPr>
            <p:spPr>
              <a:xfrm>
                <a:off x="2287310" y="4477178"/>
                <a:ext cx="3791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52350-9FAC-49C5-B606-F3395EA8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310" y="4477178"/>
                <a:ext cx="37918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FF576A-89D9-4781-B1FF-85E30A40051E}"/>
                  </a:ext>
                </a:extLst>
              </p:cNvPr>
              <p:cNvSpPr txBox="1"/>
              <p:nvPr/>
            </p:nvSpPr>
            <p:spPr>
              <a:xfrm>
                <a:off x="1443311" y="5204507"/>
                <a:ext cx="48259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ea typeface="华文新魏" pitchFamily="2" charset="-122"/>
                  </a:rPr>
                  <a:t>解得：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FF576A-89D9-4781-B1FF-85E30A40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1" y="5204507"/>
                <a:ext cx="4825937" cy="523220"/>
              </a:xfrm>
              <a:prstGeom prst="rect">
                <a:avLst/>
              </a:prstGeom>
              <a:blipFill>
                <a:blip r:embed="rId4"/>
                <a:stretch>
                  <a:fillRect l="-2655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656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928</Words>
  <Application>Microsoft Office PowerPoint</Application>
  <PresentationFormat>全屏显示(4:3)</PresentationFormat>
  <Paragraphs>145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STXinwei</vt:lpstr>
      <vt:lpstr>STXinwei</vt:lpstr>
      <vt:lpstr>Arial</vt:lpstr>
      <vt:lpstr>Cambria Math</vt:lpstr>
      <vt:lpstr>Times New Roman</vt:lpstr>
      <vt:lpstr>Wingdings</vt:lpstr>
      <vt:lpstr>默认设计模板</vt:lpstr>
      <vt:lpstr>BMP 图象</vt:lpstr>
      <vt:lpstr>Visio</vt:lpstr>
      <vt:lpstr>第二次 小班讨论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引言1</dc:title>
  <dc:subject>教案</dc:subject>
  <dc:creator>邝继顺</dc:creator>
  <cp:lastModifiedBy>hu hongping</cp:lastModifiedBy>
  <cp:revision>881</cp:revision>
  <cp:lastPrinted>1999-02-28T23:50:56Z</cp:lastPrinted>
  <dcterms:created xsi:type="dcterms:W3CDTF">1999-09-13T01:56:29Z</dcterms:created>
  <dcterms:modified xsi:type="dcterms:W3CDTF">2022-10-21T00:35:17Z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