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ink/ink1.xml" ContentType="application/inkml+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530" r:id="rId2"/>
    <p:sldId id="509" r:id="rId3"/>
    <p:sldId id="471" r:id="rId4"/>
    <p:sldId id="516" r:id="rId5"/>
    <p:sldId id="445" r:id="rId6"/>
    <p:sldId id="515" r:id="rId7"/>
    <p:sldId id="447" r:id="rId8"/>
    <p:sldId id="446" r:id="rId9"/>
    <p:sldId id="470" r:id="rId10"/>
    <p:sldId id="451" r:id="rId11"/>
    <p:sldId id="514" r:id="rId12"/>
    <p:sldId id="510" r:id="rId13"/>
    <p:sldId id="512" r:id="rId14"/>
    <p:sldId id="511" r:id="rId15"/>
    <p:sldId id="485" r:id="rId16"/>
    <p:sldId id="488" r:id="rId17"/>
    <p:sldId id="490" r:id="rId18"/>
    <p:sldId id="439" r:id="rId19"/>
    <p:sldId id="440" r:id="rId20"/>
    <p:sldId id="531" r:id="rId21"/>
    <p:sldId id="532" r:id="rId22"/>
    <p:sldId id="533" r:id="rId23"/>
    <p:sldId id="534" r:id="rId24"/>
    <p:sldId id="456" r:id="rId25"/>
  </p:sldIdLst>
  <p:sldSz cx="9144000" cy="6858000" type="screen4x3"/>
  <p:notesSz cx="7099300" cy="10234613"/>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7F00"/>
    <a:srgbClr val="FF0000"/>
    <a:srgbClr val="33FF33"/>
    <a:srgbClr val="99CCFF"/>
    <a:srgbClr val="FF00FF"/>
    <a:srgbClr val="FF3300"/>
    <a:srgbClr val="FFCC66"/>
    <a:srgbClr val="6B0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6846" autoAdjust="0"/>
  </p:normalViewPr>
  <p:slideViewPr>
    <p:cSldViewPr snapToGrid="0">
      <p:cViewPr varScale="1">
        <p:scale>
          <a:sx n="161" d="100"/>
          <a:sy n="161" d="100"/>
        </p:scale>
        <p:origin x="1842"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C35D8F6-8560-42F9-AB4F-55BA2054535C}"/>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defRPr sz="1300" b="0"/>
            </a:lvl1pPr>
          </a:lstStyle>
          <a:p>
            <a:pPr>
              <a:defRPr/>
            </a:pPr>
            <a:endParaRPr lang="en-US" altLang="zh-CN"/>
          </a:p>
        </p:txBody>
      </p:sp>
      <p:sp>
        <p:nvSpPr>
          <p:cNvPr id="57347" name="Rectangle 3">
            <a:extLst>
              <a:ext uri="{FF2B5EF4-FFF2-40B4-BE49-F238E27FC236}">
                <a16:creationId xmlns:a16="http://schemas.microsoft.com/office/drawing/2014/main" id="{F49A12F1-409E-436F-B127-38F770852A50}"/>
              </a:ext>
            </a:extLst>
          </p:cNvPr>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b="0"/>
            </a:lvl1pPr>
          </a:lstStyle>
          <a:p>
            <a:pPr>
              <a:defRPr/>
            </a:pPr>
            <a:endParaRPr lang="en-US" altLang="zh-CN"/>
          </a:p>
        </p:txBody>
      </p:sp>
      <p:sp>
        <p:nvSpPr>
          <p:cNvPr id="57348" name="Rectangle 4">
            <a:extLst>
              <a:ext uri="{FF2B5EF4-FFF2-40B4-BE49-F238E27FC236}">
                <a16:creationId xmlns:a16="http://schemas.microsoft.com/office/drawing/2014/main" id="{F0735BB6-171D-42B2-B5E3-81D62F55807F}"/>
              </a:ext>
            </a:extLst>
          </p:cNvPr>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defRPr sz="1300" b="0"/>
            </a:lvl1pPr>
          </a:lstStyle>
          <a:p>
            <a:pPr>
              <a:defRPr/>
            </a:pPr>
            <a:endParaRPr lang="en-US" altLang="zh-CN"/>
          </a:p>
        </p:txBody>
      </p:sp>
      <p:sp>
        <p:nvSpPr>
          <p:cNvPr id="57349" name="Rectangle 5">
            <a:extLst>
              <a:ext uri="{FF2B5EF4-FFF2-40B4-BE49-F238E27FC236}">
                <a16:creationId xmlns:a16="http://schemas.microsoft.com/office/drawing/2014/main" id="{06D290E9-3017-4F41-AE84-DB9B25259734}"/>
              </a:ext>
            </a:extLst>
          </p:cNvPr>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b="0"/>
            </a:lvl1pPr>
          </a:lstStyle>
          <a:p>
            <a:pPr>
              <a:defRPr/>
            </a:pPr>
            <a:fld id="{B0F19275-A7E0-4A98-BD3F-7EC5043B3B8F}" type="slidenum">
              <a:rPr lang="en-US" altLang="zh-CN"/>
              <a:pPr>
                <a:defRPr/>
              </a:pPr>
              <a:t>‹#›</a:t>
            </a:fld>
            <a:endParaRPr lang="en-US" altLang="zh-CN"/>
          </a:p>
        </p:txBody>
      </p:sp>
    </p:spTree>
    <p:extLst>
      <p:ext uri="{BB962C8B-B14F-4D97-AF65-F5344CB8AC3E}">
        <p14:creationId xmlns:p14="http://schemas.microsoft.com/office/powerpoint/2010/main" val="144420218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9T10:35:08.922"/>
    </inkml:context>
    <inkml:brush xml:id="br0">
      <inkml:brushProperty name="width" value="0.12095" units="cm"/>
      <inkml:brushProperty name="height" value="0.12095" units="cm"/>
      <inkml:brushProperty name="color" value="#FF0000"/>
    </inkml:brush>
    <inkml:brush xml:id="br1">
      <inkml:brushProperty name="width" value="0.09071" units="cm"/>
      <inkml:brushProperty name="height" value="0.09071" units="cm"/>
      <inkml:brushProperty name="color" value="#FF0000"/>
    </inkml:brush>
  </inkml:definitions>
  <inkml:trace contextRef="#ctx0" brushRef="#br0">18730 4420 9883,'8'5'-286,"-1"3"0,2 2 1612,1 1 1,3 4-468,2 1 1,3 4-246,5-1 0,0-1-254,0 1 1,-6-5-88,-1 1 1,-4-7 357,0-5-77,-1 4-533,1-6 348,-6 4-885,-1-5 1,-10-4-557,-3 0 0,-2-4-784,-1 0 1,-4-2 1016,-1-2 0,-4 1 90,1 0 0,1-1 727,-1 1 0,-5-6 0,-5-1 0</inkml:trace>
  <inkml:trace contextRef="#ctx0" brushRef="#br1" timeOffset="1">18410 4534 8489,'-11'12'0,"0"-1"422,-1 0 0,5 6 665,-1 2 1,5 2-113,0 2 0,1 5-403,2 3 1,0 2-46,0 1 1,0 1-177,0 4 0,0-8-494,0 4 1,0-8 183,0 4 1,0-6-800,0 2 0,4-8-21,0-4 0,4-6-652,-5-1 1,2-6 582,-1 2 0,-2-4-97,1-4 1,2-2 944,-1-6 0,0-4 0,-4-3 0,0 2 0,0-4 0,0 3 0</inkml:trace>
  <inkml:trace contextRef="#ctx0" brushRef="#br1" timeOffset="2">18433 4842 8489,'4'-7'-705,"0"-1"1,5 4 281,-2-3 924,4 4-473,5-7 1,-2 9-160,5-3 1,-5-1 196,1 1 1,2 0-8,-2 4 0,5 0-194,-1 0 1,3 0 110,1 0 0,5 0-74,2 0 0,-1 0 78,2 0 1,-1 0-36,4 0 0,-1 0 131,-2 0 0,-3 0 151,-5 0 0,-2 0 127,-2 0 1,2 0 107,-6 0-240,0 0 0,-4 0-25,1 0 0,-5 0-9,1 0 0,-4 0 153,3 0-4,-4 0-224,7 0 1,-7 4 75,4 0-91,-4 0 144,7 1-279,-9-4 1,4 5 274,-5-2-392,0-2 94,0 8 0,-1-5-93,-3 2 1,2 2 64,-6-5 1,4 4 94,-3-5-99,-1 6 1,-3-4 60,-1 3 0,5 1-23,-1-5 1,0 3 15,-3-3 0,0 5-145,-1-1 0,-3-2-5,0 2 1,-2-1-112,2 5 1,-3-1 140,-5 0 0,1 2 18,-1 2 0,-4-2 173,0 2 0,-4-1-166,0 2 0,3-5 288,2 0 1,5 1-94,2-5 1,5 2 688,-1-1-78,2 2 99,2-9-243,5 4-93,1-5 0,13 0-253,4 0 1,-2 0 47,-2 0 1,-1 0-60,5 0 0,-1-3 56,1-1 1,-1-4-6,0 4 0,1-3 13,-1 3 0,4-5-81,1 1 0,-1 2 27,-4-2 0,2 5 23,2-5 1,-2 4-17,2-3 1,-2 3 10,-2-4 0,2 6-7,2-2 1,-3 1 128,-1 0-193,0 1 0,-5 2-72,1 8 1,-2 3-2193,-5 5 0,-5 1 1017,-2 6 1,-4 0 909,0 0 1,0 0-29,-1-1 0,2-2 218,2-1 0,-2 0-73,3 3 1,2 1 478,1 0 0,2-1-32,2-3 0,2 4 123,2-1 1,-2 1-192,6 4 0,-2-2-101,2 2 0,0-2 177,-4 6 1,0-6-191,-4 2 1,0-4-342,0-4 1,-1 2 101,-3-2 0,-2-2-110,-6-2 1,1-4-159,-1-3 0,-4 1-172,-3-5 0,1 0 63,-1-4 0,0-2-103,-4-2 1,0-2 122,1-5 0,-1-2 26,0-2 1,-3-3-165,4-5 0,-4 5 103,7 3 1,-1 4 574,1 3 0,-1-1-116,4 5 1,1 1-16,4 3 1,-1 0 164,1 0 130,-1 0 0,1 0 657,0 0-343,4 0-108,2 0 2410,5 0-2656,5 0 154,-3 0-270,3 0-62,0 0 0,0-2-128,2-1 1,0 1 187,-3-2-227,2 3 0,1 1 94,1 0 1,-4-1 61,4-3 0,-5 3-37,5-3 0,-4 3 19,3 1 1,-3 0-68,4 0 91,-1 0-29,5 0 1,-1-4 90,1 0 1,3-1 4,0 1 0,5 2 100,-1-6 0,8-3-93,4-4 1,7-5 79,3 5 0,8-4-64,0 4 0,-1 0 139,-6 3 0,-4 1-79,-7-1 0,-5 6 189,-6 2-295,-4 3-568,-10 1-598,-1 0 0,-6 4 571,-3 0 1,2-1-1390,-6-3 1881,6 0 0,-8 6 0,3 0 0</inkml:trace>
  <inkml:trace contextRef="#ctx0" brushRef="#br1" timeOffset="3">19553 4648 8320,'0'-6'300,"0"1"1,0 6 342,0 3 1,-2 2-81,-2 6 1,3-1-174,-3 1 0,3 3-152,1 0 0,-4 5-54,0-1 1,-3 3 49,3 1 1,-1-4-69,1 0 1,3-1 131,-3 1 0,-1-3-179,1-4 1,0-1 317,4 0-425,0-4 29,0 3-158,0-9 217,0 4 1,0-6 0,0-3 0,2-2-235,1-6 0,0 1 100,5 0 1,-1-5-194,5 1 0,-5-1 36,1 0 1,-2 4 37,2-4 1,2 1 137,-2 4 0,1-3-14,-2 6 0,2-2 447,-5-1-360,5 4 0,-7 2 375,6 5-314,-6 0 1,7 5 390,-5 3 1,0 3-134,-4 5 1,0-2 64,0 5 0,1-4-357,3 4 0,-3-5-190,3 1 0,-3 2-712,-1-2 475,5 0 138,2-4 0,4-4 54,1-3 0,0-10-6,3-5 1,3-7 20,5-8 0,0-4-148,0-4 0,2 0 338,-2 0 1,1 4 248,-9 4 0,1 3 235,-5 4 0,-1 2 83,-2 6-122,-3 5-103,-5 1 0,0 13-216,0 4 0,0 2 58,0-3 1,1 1-87,3-1 0,-3 1-35,3-1 0,1-3-17,-1-1 0,1-3 41,-1 4 0,-2-6-23,6 2 0,-4 1 203,3-1-238,1 0 1,5-6-20,2-1 0,-2-4-22,2-4 0,1-1-13,-1 1 0,2-4-160,-2 0 1,-2-1 121,2 5 1,-2-3-170,-2 2 0,1-1-70,-1 5 177,-5 3 1,1-4-484,-3 5 117,-3 0-443,4 4 70,-5 0 275,-5 0 0,2 4-487,-4 0 0,-1 5 413,-3-2 0,3 0-245,0 0 1,0 1 323,-8 3 1,4 1-122,-4-1 0,2 5 171,-1-1 1,3 1-167,-4-1 0,0 3 229,1 5 0,-6 0 416,2 0 0,1 0 0,-1-1 0,5 1 0,-2 0 0</inkml:trace>
  <inkml:trace contextRef="#ctx0" brushRef="#br1" timeOffset="4">19827 5002 8320,'-12'5'0,"-3"-2"420,0 5 1,-4-2-87,3 2 1,0 5 666,1-1 1,1 6-364,-5-3 0,0 6 574,-4 2 0,4 1-256,0 7 1,4-1 59,-4 5 0,5 4-509,-2 3 1,4 2-23,0 2 0,2 0-519,2-1 0,3-5 82,5-6 0,0-6-227,0-9 1,0-3 274,0-4-1331,0-1 0,2-4-232,1-4-475,-1-1 1,4-7 684,-2-3 1,-2-7 154,6-4 1,-2-7 436,2 0 0,2-7 47,-2-2 1,-2 1 617,2-4 0,-1 2 0,5 2 0,-1 1 0,1 3 0,-1 3-1,0 8 1,1-1-95,-1 5 531,1 4 0,-2 8 919,-3 6 1,2 9 362,-5 7 1,0 4-859,-4 3 1,0 4-157,0 4 0,-1 4-238,-3 0 1,-1-1-335,-3-7 1,-2 3-193,2-2 0,2-3-375,-1-2 0,4-7-638,-1-4-1146,3-2 473,1-6 1,0-7 785,0-8 1,5-7-333,3-4 1292,-3-8 0,5-7 0,-4-7 0</inkml:trace>
  <inkml:trace contextRef="#ctx0" brushRef="#br1" timeOffset="5">19884 5299 7704,'11'-6'1579,"1"2"0,-1-1-915,0 1 0,5-5-120,-1 2 0,5 0-189,-1 0 0,3-1-134,1-3 0,-1 3 37,1 1 1,0 3-251,0-4 0,-4 4-61,0-3 0,-4 4-97,4-1 1,-9 3-357,2 1-592,-3 0-614,-3 0 735,-1 0 246,-5-5 1,-1 4 226,-3-3 1,2 3 503,-6 1 0,0-5 0,-3-2 0</inkml:trace>
  <inkml:trace contextRef="#ctx0" brushRef="#br1" timeOffset="6">20124 5037 7868,'-7'-7'2599,"2"2"-2257,5 5 898,0 0-774,0 5-74,0 2-352,0 4 0,0 0 131,0 1 1,4-5-138,0 1 1,0-4-179,-4 4 137,0-6-54,0 8 65,0-3 1,1 3 22,3-3 1,-3 0 2,3-4 1,-3 0-9,-1 5 0,0-5 99,0 5-68,0 0 0,0 3-89,0 0 1,0-3 83,0 0 0,0-1-109,0 5 1,0-1 88,0 1 1,0-5-5,0 1 0,0 1 56,0 6 0,-1-2 127,-3 2 1,3-1-2,-3 1 1,3 2-78,1 2 0,0 6 48,0-2 1,0 2-67,0-2 1,0 0-129,0 0 1,0 0-2,0-1 0,0 1 16,0 0 0,0-1 73,0-3 1,0 2-23,0-2 0,0-2 59,0-2 1,1 2-57,3-2 0,-3 0-274,3-4 313,-3-4-398,-1-2 187,0 0 1,-1-4-107,-3 3 0,1-7 54,-4 0 1,3-6-212,-4 1 0,1-2 25,-5-1 0,2-2 129,3-2 1,-4 2-120,4-2 1,-3 2 70,-2 2 1,2-5 200,2 1 0,-2 1 81,3 7 1,-3-4 236,-2 4 1,4 0 103,1 0 0,1 3 1133,-2-4-846,-2 6 1,8-4 270,-1 2-446,1 2 1,2-4-57,0 2 0,2 0-855,1-7 0,4 1 337,4-9 0,4 0-1450,1-4 0,4-1 132,-1-3 1,3-1-1655,0-2 3088,1-3 0,5 4 0,1-6 0</inkml:trace>
  <inkml:trace contextRef="#ctx0" brushRef="#br1" timeOffset="7">20717 4717 8228,'7'-7'853,"2"1"229,-6 2-271,1 3-362,1-4 1,-2 4 352,5-3-527,-6 3 1,4-4 210,-2 5-1,-3 0-98,5 0-397,-6 0 1,0 5 6,0 2 1,-4 1-250,0 3 0,-5-2 147,1 6 0,-2-1-103,-1 2 0,3-4 116,1 3 0,0-2 56,0-1 1,-2-1 1,5 0 133,-5 1 0,7-1 48,-6 1 0,5-5-101,0 1-33,1-6 71,2 9-236,0-5 77,0 0-27,0 4 26,0-8-17,5 8-260,-3-9 161,8 9 73,-9-8 1,5 6-17,-2-4 203,-2 5 0,3-3-44,-5 6 0,0-1 147,0 1-159,0-1 1,-4 1 17,0-1 1,0 0 115,4 1 0,-4-1-58,1 1 0,-1-5-3,4 1-41,0 0 0,0 3 253,0 0-199,0 1 1,0 3 106,0 0 0,0 0-63,0-3 0,0 4 165,0 3 0,-4 4-187,0 4 1,0 3 23,4 8 0,-3-1 223,-1 5 1,0 0-115,4 4 0,0-7-8,0-5 0,0-5-119,0-6 0,1-1-143,3-3 1,1-6-6,3-6 1,2-4-262,-3 1 1,4-8-258,0-4 1,0-5 286,1-6 1,1-5-353,2-10 1,-3-7 216,4-4 0,-4-2-1033,0-6 0,-1-2 476,1-6 1,-1-1 465,-5 30 1,-1-1 0,1 0 0,0 0 478,5-28 0,-5 28 0,-2 0 0,1 1 0,-2 0 0,0-2 0,0 0 0,2 0 0,-1 0 0,3 0 0,-1-1 0</inkml:trace>
  <inkml:trace contextRef="#ctx0" brushRef="#br1" timeOffset="8">21071 4546 8228,'12'0'0,"-1"0"337,1 0 1,-1 0 561,1 0 0,0 1-781,4 3 0,-3-3 36,7 3 0,-7-3-398,3-1 0,0 4 166,-1 0 0,1-1-578,-5-3 0,-3 0-108,-1 0 426,-4 5 1,1 2 56,-8 4 0,-6 1-96,-6-1 1,-4 4 480,1 0 1,-2 5-121,-2-5 0,0 1 566,0-1 1,1-2-285,3 2 1,4-2 981,8-1-352,-4-1-106,5 0-470,0 1 0,6-6-183,7-2 1,7-3-134,2-1 0,4-5 115,-1-3 1,2 0-131,2 0 0,4-2 53,0 2 0,-1-2 25,-3-1 1,-4 3 27,0 0 1,0 2 6,4-2 1,-5 3-41,-3 5 1,-2-3-3,-2-1 1,-3 0-126,-1 4 253,-4 0-341,2 0 38,-5 5 1,-5 1-139,-3 6 1,-2 3 105,-1 0 0,-2 1-113,-2-5 0,1 5 65,-5 3 0,-2-1-108,-5 1 0,2-1 289,-3 1 1,3 3-160,1-3 1,0 2 446,0 2 0,4-4-148,0 0 0,5-5 549,-1 1 1,8-6 451,3-1 273,2-6-368,2 3-559,0-5 1,6-1-147,1-3 1,3-2-63,2-5 0,0-1-207,4 1 1,-2-2 121,5-2 1,-2 1-797,2-5 1,3 4-230,-3-4 1,-1 3-631,1-3 0,-4 4-401,4-4 0,-5 5 298,1-1 1578,-2 2 0,-2-3 0,1-2 0</inkml:trace>
  <inkml:trace contextRef="#ctx0" brushRef="#br1" timeOffset="9">21129 4705 8228,'-12'2'0,"1"1"0,3 5 0,1 7 0,-1 13 1912,-4 10 1,5 11-888,-1 4 1,1 8-840,1-29 1,0 0 0,1 1 0,-1-1 211,-6 29 1,2-5-330,3-10 0,-2-2-627,5-2 0,0 1 362,4-5 1,-1-4 234,-3-3 0,3-7-17,-3-1 1,1-5-4952,0-7 3663,1-5 1,-3-6 1265,5-7 0,0-14 0,0-3 0</inkml:trace>
  <inkml:trace contextRef="#ctx0" brushRef="#br1" timeOffset="10">21106 4991 8228,'0'15'1235,"0"0"1,0 7-285,0 1 0,0 1-383,0 6 0,0 0-517,0 0 0,0 2 72,0-6 0,0 5-505,0-5 1,0-3-111,0-4 0,0-5-1215,0 2 495,0-4-765,5-5 1368,-4-2 1,4-10 608,-5-3 0,0-6 0,0-1 0,0-6 0,0 2 0,0 3 0,0-6 0,0 5 0</inkml:trace>
  <inkml:trace contextRef="#ctx0" brushRef="#br1" timeOffset="11">21140 5128 8228,'6'0'-1830,"-1"0"1914,1 0 1,-4-1 12,6-3 2,-6 3-27,8-4 0,-5 3 92,3-2-159,2 3 1,-3-5-10,4 2-104,-5 3 176,4-4-572,-8 0 161,3 3 343,-5-3 0,-5 10 0,-2 2 0</inkml:trace>
  <inkml:trace contextRef="#ctx0" brushRef="#br1" timeOffset="12">21106 5196 8228,'0'17'0,"-2"-3"386,-1 5 0,1 1 14,-1 7 0,1 2 30,2 5 0,0 2-318,0 2 0,4-2-295,0 2 1,4-4-598,-5-4 0,5-2 454,-4-5 0,3-5-990,-3-3 609,5-7 707,-8-3 0,4-10 0,-5-7 0,0-6 0</inkml:trace>
  <inkml:trace contextRef="#ctx0" brushRef="#br1" timeOffset="13">21174 5162 8228,'7'0'253,"-2"-5"-57,-5 4 0,1-4-142,3 5 0,-2-1 50,6-3 1,0 2 105,3-1-1,0-2-172,1 1 0,0-4 84,4 4 1,-4-3-145,4 3 1,0-5-2,-1 1 1,4 3 76,-3 2 1,-1-3 7,-4 3 1,1-1-10,-1 4 0,1-1 103,-1-3 0,0 3-81,1-3 0,-5 2 397,1 2-264,0 0 46,3 6-49,0-5-102,1 9 1,-4-9-4,-1 3 1,-4-1-23,0 0 0,0-1-147,1 1 169,-3-1-158,4 3 174,0-4-257,-3 4 25,3 0 44,-5-4 212,5 5 1,-4-1-98,4-4 1,-5 5 15,0-2-88,5-3 1,-4 6 60,3-4 0,-3 0-73,-1 5 0,0-5 68,0 5 1,0-4-107,0 3 0,2 0 67,2 0 0,-3 4-15,3-4 1,-3 3 173,-1 2 0,0-1-91,0 1 0,0 3 169,0 0 0,0 5-56,0-1 0,1 3 90,3 1 1,-3 3-108,3 1 1,1 0-36,-1-4 0,1-1 0,-1 1 0,-2-1-178,6-3 0,-6-3-116,2-4 1,-2-5-40,-2 1 237,0-5-12,0 2-145,-6-10 0,-1-2-16,-8-4 1,1-1-2,-5 1 1,3-4-112,-3 0 1,0-1 4,-4 5 1,1-1-1593,-1 1 1,-1-3 850,-3 3 0,3-7 1001,-3 6 0,2 2 0,-2 3 0,2-1 0,-6-3 0,1-6 0,-4-1 0</inkml:trace>
  <inkml:trace contextRef="#ctx0" brushRef="#br1" timeOffset="14">21014 5368 10655,'13'0'1961,"2"0"0,3 0-1339,5 0 1,5-1-49,2-3 0,3-1-306,2-3 1,4-3-4,3-1 0,-3 1-520,-1-4 1,-4 2 267,-3 1 0,-3 1-798,-5 0 1,-6 0-707,-1 4 443,-4-3 0,-5 7-246,-4-4-21,-1 4 800,-2-2 0,-2 5 127,-1 0 1,0 0 52,-4 0 1,-1 0 69,-4 0 0,5 0 176,-1 0 0,1 4-48,-5 0 1,1 1 34,-1-2 1,5-1 101,-1 1 0,2 0 0,-2 1 0,-2-3 0,4 4 0,-6 0 0,1 2 0</inkml:trace>
  <inkml:trace contextRef="#ctx0" brushRef="#br1" timeOffset="15">21300 5196 8228,'-18'0'456,"2"0"-380,4 0 1,1 2 1200,-1 2 0,2-2-506,3 6 0,-2-4-240,5 3 0,0 1 6,4 3 1,0 2 122,0 2 0,0 2-456,0 2 1,0 2-258,0-2 1,4 3-501,0 1 0,3-2 416,-3-2 0,4 2-980,-4-6 1,3 0 477,-3-4 1,4 1-1941,-5-1 1793,6-4 0,-2-2 180,4-5 1,-3-5 352,-1-3 1,0-3 252,0-5 0,3-1 0,-3-6 0,4 0 0</inkml:trace>
  <inkml:trace contextRef="#ctx0" brushRef="#br1" timeOffset="16">21357 5196 8228,'-8'-11'791,"1"0"1,0-1 3,0 1 122,2 4-124,5 2 0,0 14-309,0 3 1,0 7 425,0 0 1,4 7-324,-1 5 1,2 6-467,-1 1 1,-1 1-306,4-1 0,-4 3-369,1 4 0,-2 1 402,2 0 1,-3-6-210,3-2 0,-3 1-1105,-1-5 0,0 1 575,0-8 0,0-5-1666,0-7 2556,0-3 0,-5-10 0,-1-4 0</inkml:trace>
  <inkml:trace contextRef="#ctx0" brushRef="#br1" timeOffset="17">21780 4979 8228,'11'0'0,"0"-3"0,1-1 0,-1-1 0,1 1 0,-1 3-351,1-3 0,4-1-335,3 1 1,-1-4 998,1 5 1,-5-5 571,1 4 1,3-3-469,1 3 1,-3-4-247,0 4 0,-4-1-165,0 1 1,-1 3 114,1-3 0,-6 2 82,-2-2 0,-2 3 154,2-3-12,-3 3 64,4 1 18,-5 0-24,-5 0 0,4 1 271,-3 3-143,-2-3 1,1 9-57,-3-2 0,-1-2 4,5 2 1,-4-1-121,0 5 1,2 1-77,-2 2 0,0-1-73,-3 5 1,0-2 15,-1 3 0,1 5-264,-1-2 0,-3 3 105,0 1 0,0-3 198,3 3 0,-3 2-104,0 1 0,0-2-3240,3-1 1,1-7 1009,-1-1 0,6-5 2069,2 2 0,3-9 0,1-2 0</inkml:trace>
  <inkml:trace contextRef="#ctx0" brushRef="#br1" timeOffset="18">21985 5105 8228,'-6'0'1463,"-4"0"1,5 1-641,-3 3 1,2 4-66,2 7 0,3 3-302,-3 5 0,-1-1-146,1 1 0,0 4-308,4 0 0,0 2-388,0-6 0,0 1-616,0-9 0,0 4 596,0-4 0,0-3-495,0-5 552,0-4 1,1 1-63,3-8 1,-3 0 124,3-7 1,-3 2 377,-1-7 1,2 0 180,2 1 1,-2-4 353,6 4 1,-4-5-208,3 5 1,-1-5 272,2 1 1,2 1-199,-2-1 1,2 5-97,1-1 1,5 2-171,-1 2 1,0 3 44,-3 1 1,-1 4-227,0-1 0,1 4 70,-1 4 0,-4 6-168,-4 5 1,-1 6 84,-2-2 1,-2 2-195,-1 2 0,-5 4-512,-7-1 0,2-3 379,-2-4 1,1-1-277,-1 1 0,2 1 215,-2-4 0,3-5-1826,5-3 1317,-3-6 1,4-2 109,-1-7 1,2-9 282,5-3 1,4-2 468,-1-2 0,6 0 0,3-5 0,5-1 0</inkml:trace>
  <inkml:trace contextRef="#ctx0" brushRef="#br1" timeOffset="19">22316 4831 8228,'11'-11'0,"-6"-1"0,10 1 0,-5-1 0,5 1 0,-2 3 1261,-2 1 0,5 4-443,-1-1 1,0 3-245,-4 1 1,-3 0 713,0 0-823,-1 0 0,5 4-69,-1 0 0,-3 1 120,-1-1-355,-4-3 0,3 8 54,-2-5-426,-3 4 162,4-1 1,-5 4-221,0 1 1,-1-5-974,-3 1 0,2-1 560,-6 5 1,2-1-1864,-2 1 1733,-2-1 0,4-1 171,-6-2 0,5-3 241,-1-5 0,4 0 141,-3 0 0,3 0 374,-4 0 0,4-4 277,-3 0 237,4 1-561,-7 3 0,8 0 1196,-6 0 1,5 5-310,0 2 1,-2 7 78,1 1 1,-1 10-688,1-3 0,3 8-172,-3-4 1,-1 6-48,1-2 1,0 0 70,4 0 0,-4-8-303,0 0 1,1-5 159,3 2-975,0-5 156,0-3-112,0-6 618,5-5 1,1 0 139,5 0 1,-3-5-129,0-2 1,-1-3 121,5-2 1,-1-3-104,1 0 0,-1-2 90,0 2 0,1 1-42,-1-5 1,-1 5 48,-2-1 0,2 2-33,-2 2 0,2-1 69,1 1 0,-3 5 129,0 2 46,-1-3 1,5 6-42,-1-3 0,-3 3 240,-1 1 1,-3 0 98,4 0-342,-1 0 1,3 1 165,-2 3 0,1-1 235,-5 4 0,3-3-136,-3 4 1,4-5 17,-4 5 0,1-4-76,-2 4 1,-1-1-66,2 5 1,-2-5-68,2 1 0,-3-1 78,3 5 1,-3-1-50,-1 1 0,4 0 46,0 4 1,0-4 17,-4 3 0,0 3 13,0 1 1,0 3 132,0 1 1,0 3-40,0 1 0,-2 5 150,-1-2 0,0 3 28,-5 1 1,5-1-93,-5-2 1,4 1-113,-3-6 1,-1 0-209,-3-7 1,3 0-181,0-8 0,2 3-4,-2-6 0,-2-3-217,3-1 0,-4-8-358,0-4 0,0-3-947,-1-4 0,-3-3 921,0-5 0,-2-1 113,2-3 1,-3-1 592,-5-2 0,1-3 0,-1 4 0</inkml:trace>
  <inkml:trace contextRef="#ctx0" brushRef="#br1" timeOffset="20">22031 5551 8228,'-8'3'2230,"1"1"-1729,4 5 1,-1-4 1753,8 3 0,8-3-1092,7-5 1,8 0-288,8 0 0,5-5-609,10-3 1,2-7-783,5-4 1,-4-8-231,1-3 1,-6-5-929,1-3 1,2 3-82,-1-3 0,-7 9 1754,-9 6 0,-5 0 0,-6 5 0</inkml:trace>
  <inkml:trace contextRef="#ctx0" brushRef="#br1" timeOffset="21">20089 4797 10425,'-6'1'3225,"2"3"1,7-2-3361,0 6 1,8 0-1051,0 3 0,2 0 707,6 1 0,1-1-1505,7 1 1983,-3-1 0,14 1 0,-3-1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ED4900D-A525-4116-A123-0F0E5CD8B09F}"/>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defRPr sz="1300"/>
            </a:lvl1pPr>
          </a:lstStyle>
          <a:p>
            <a:pPr>
              <a:defRPr/>
            </a:pPr>
            <a:endParaRPr lang="en-US" altLang="zh-CN"/>
          </a:p>
        </p:txBody>
      </p:sp>
      <p:sp>
        <p:nvSpPr>
          <p:cNvPr id="60419" name="Rectangle 3">
            <a:extLst>
              <a:ext uri="{FF2B5EF4-FFF2-40B4-BE49-F238E27FC236}">
                <a16:creationId xmlns:a16="http://schemas.microsoft.com/office/drawing/2014/main" id="{820B80D6-2720-418E-A07F-850CC91C3A20}"/>
              </a:ext>
            </a:extLst>
          </p:cNvPr>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2052" name="Rectangle 4">
            <a:extLst>
              <a:ext uri="{FF2B5EF4-FFF2-40B4-BE49-F238E27FC236}">
                <a16:creationId xmlns:a16="http://schemas.microsoft.com/office/drawing/2014/main" id="{88DED188-59D4-4A0D-8289-6CB8A844FBC3}"/>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a:extLst>
              <a:ext uri="{FF2B5EF4-FFF2-40B4-BE49-F238E27FC236}">
                <a16:creationId xmlns:a16="http://schemas.microsoft.com/office/drawing/2014/main" id="{D7382FCC-81E2-44B2-AD21-08E783A10498}"/>
              </a:ext>
            </a:extLst>
          </p:cNvPr>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a:extLst>
              <a:ext uri="{FF2B5EF4-FFF2-40B4-BE49-F238E27FC236}">
                <a16:creationId xmlns:a16="http://schemas.microsoft.com/office/drawing/2014/main" id="{A81AAF74-7EAF-4DB1-89FC-1AC55135DB55}"/>
              </a:ext>
            </a:extLst>
          </p:cNvPr>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defRPr sz="1300"/>
            </a:lvl1pPr>
          </a:lstStyle>
          <a:p>
            <a:pPr>
              <a:defRPr/>
            </a:pPr>
            <a:endParaRPr lang="en-US" altLang="zh-CN"/>
          </a:p>
        </p:txBody>
      </p:sp>
      <p:sp>
        <p:nvSpPr>
          <p:cNvPr id="60423" name="Rectangle 7">
            <a:extLst>
              <a:ext uri="{FF2B5EF4-FFF2-40B4-BE49-F238E27FC236}">
                <a16:creationId xmlns:a16="http://schemas.microsoft.com/office/drawing/2014/main" id="{C102DFF1-E80A-43B2-83A7-59FF569ABE86}"/>
              </a:ext>
            </a:extLst>
          </p:cNvPr>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D403274C-7775-4050-89BB-5B251D83D0EC}" type="slidenum">
              <a:rPr lang="en-US" altLang="zh-CN"/>
              <a:pPr>
                <a:defRPr/>
              </a:pPr>
              <a:t>‹#›</a:t>
            </a:fld>
            <a:endParaRPr lang="en-US" altLang="zh-CN"/>
          </a:p>
        </p:txBody>
      </p:sp>
    </p:spTree>
    <p:extLst>
      <p:ext uri="{BB962C8B-B14F-4D97-AF65-F5344CB8AC3E}">
        <p14:creationId xmlns:p14="http://schemas.microsoft.com/office/powerpoint/2010/main" val="400187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5%8D%81%E8%BF%9B%E5%88%B6%E6%95%B0?fromModule=lemma_inlink"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baike.baidu.com/view/1502867.htm" TargetMode="External"/><Relationship Id="rId5" Type="http://schemas.openxmlformats.org/officeDocument/2006/relationships/hyperlink" Target="http://baike.baidu.com/view/1834747.htm" TargetMode="External"/><Relationship Id="rId4" Type="http://schemas.openxmlformats.org/officeDocument/2006/relationships/hyperlink" Target="https://www.zhihu.com/search?q=%E6%9C%80%E9%AB%98%E4%BD%8D&amp;search_source=Entity&amp;hybrid_search_source=Entity&amp;hybrid_search_extra=%7B%22sourceType%22%3A%22answer%22%2C%22sourceId%22%3A1473653326%7D"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AB48008-7460-461C-80B6-60E62FA38C41}"/>
              </a:ext>
            </a:extLst>
          </p:cNvPr>
          <p:cNvSpPr>
            <a:spLocks noGrp="1" noRot="1" noChangeAspect="1" noChangeArrowheads="1" noTextEdit="1"/>
          </p:cNvSpPr>
          <p:nvPr>
            <p:ph type="sldImg"/>
          </p:nvPr>
        </p:nvSpPr>
        <p:spPr>
          <a:xfrm>
            <a:off x="992188" y="768350"/>
            <a:ext cx="5114925" cy="3836988"/>
          </a:xfrm>
          <a:ln/>
        </p:spPr>
      </p:sp>
      <p:sp>
        <p:nvSpPr>
          <p:cNvPr id="6147" name="备注占位符 2">
            <a:extLst>
              <a:ext uri="{FF2B5EF4-FFF2-40B4-BE49-F238E27FC236}">
                <a16:creationId xmlns:a16="http://schemas.microsoft.com/office/drawing/2014/main" id="{AB77FC38-B54A-41E3-B7BE-7E4C681A5931}"/>
              </a:ext>
            </a:extLst>
          </p:cNvPr>
          <p:cNvSpPr>
            <a:spLocks noGrp="1" noChangeArrowheads="1"/>
          </p:cNvSpPr>
          <p:nvPr>
            <p:ph type="body" idx="1"/>
          </p:nvPr>
        </p:nvSpPr>
        <p:spPr>
          <a:noFill/>
        </p:spPr>
        <p:txBody>
          <a:bodyPr/>
          <a:lstStyle/>
          <a:p>
            <a:endParaRPr lang="zh-CN" altLang="en-US" dirty="0"/>
          </a:p>
        </p:txBody>
      </p:sp>
      <p:sp>
        <p:nvSpPr>
          <p:cNvPr id="6148" name="灯片编号占位符 3">
            <a:extLst>
              <a:ext uri="{FF2B5EF4-FFF2-40B4-BE49-F238E27FC236}">
                <a16:creationId xmlns:a16="http://schemas.microsoft.com/office/drawing/2014/main" id="{7C4134DD-7210-4CA3-A01B-2F2876866093}"/>
              </a:ext>
            </a:extLst>
          </p:cNvPr>
          <p:cNvSpPr>
            <a:spLocks noGrp="1"/>
          </p:cNvSpPr>
          <p:nvPr>
            <p:ph type="sldNum" sz="quarter" idx="5"/>
          </p:nvPr>
        </p:nvSpPr>
        <p:spPr>
          <a:noFill/>
        </p:spPr>
        <p:txBody>
          <a:bodyPr/>
          <a:lstStyle>
            <a:lvl1pPr defTabSz="990600">
              <a:defRPr kumimoji="1" sz="2800" b="1">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7583E2D7-BD61-4194-B94F-95425461DDDA}" type="slidenum">
              <a:rPr lang="en-US" altLang="zh-CN" sz="1300" smtClean="0"/>
              <a:pPr/>
              <a:t>1</a:t>
            </a:fld>
            <a:endParaRPr lang="en-US" altLang="zh-CN" sz="1300"/>
          </a:p>
        </p:txBody>
      </p:sp>
    </p:spTree>
    <p:extLst>
      <p:ext uri="{BB962C8B-B14F-4D97-AF65-F5344CB8AC3E}">
        <p14:creationId xmlns:p14="http://schemas.microsoft.com/office/powerpoint/2010/main" val="1306031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这是</a:t>
            </a:r>
            <a:r>
              <a:rPr kumimoji="1" lang="en-US" altLang="zh-CN" dirty="0"/>
              <a:t>ASCII</a:t>
            </a:r>
            <a:r>
              <a:rPr kumimoji="1" lang="zh-CN" altLang="en-US" dirty="0"/>
              <a:t>码表，编码的高</a:t>
            </a:r>
            <a:r>
              <a:rPr kumimoji="1" lang="en-US" altLang="zh-CN" dirty="0"/>
              <a:t>3</a:t>
            </a:r>
            <a:r>
              <a:rPr kumimoji="1" lang="zh-CN" altLang="en-US" dirty="0"/>
              <a:t>位构成</a:t>
            </a:r>
            <a:r>
              <a:rPr kumimoji="1" lang="en-US" altLang="zh-CN" dirty="0"/>
              <a:t>8</a:t>
            </a:r>
            <a:r>
              <a:rPr kumimoji="1" lang="zh-CN" altLang="en-US" dirty="0"/>
              <a:t>列，低</a:t>
            </a:r>
            <a:r>
              <a:rPr kumimoji="1" lang="en-US" altLang="zh-CN" dirty="0"/>
              <a:t>4</a:t>
            </a:r>
            <a:r>
              <a:rPr kumimoji="1" lang="zh-CN" altLang="en-US" dirty="0"/>
              <a:t>位构成</a:t>
            </a:r>
            <a:r>
              <a:rPr kumimoji="1" lang="en-US" altLang="zh-CN" dirty="0"/>
              <a:t>16</a:t>
            </a:r>
            <a:r>
              <a:rPr kumimoji="1" lang="zh-CN" altLang="en-US" dirty="0"/>
              <a:t>行，前两列和最后一列最后一行的那个字符是不能打印或显示的控制字符，剩下的都是可打印或显示的字符。要理解全部控制字符的含义需要一定的计算机功底，其中一些与老式设备有关，其含义已经发生改变，有兴趣的同学可以百度一下。</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我们所使用的汉字有很多种不同的编码方式，如输入码、内码、区位码、字形码，电报码，而且有些有重码，如输入码。</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zh-CN" altLang="en-US" b="0" dirty="0">
                <a:ea typeface="华文新魏" panose="02010800040101010101" pitchFamily="2" charset="-122"/>
              </a:rPr>
              <a:t>图像、声音、视频的编码方式也很丰富，而且在不断改进，这些编码着重考虑的一个问题是，编码是否可以高倍率的压缩。</a:t>
            </a:r>
            <a:endParaRPr kumimoji="1" lang="zh-CN" altLang="en-US" dirty="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10</a:t>
            </a:fld>
            <a:endParaRPr lang="en-US" altLang="zh-CN"/>
          </a:p>
        </p:txBody>
      </p:sp>
    </p:spTree>
    <p:extLst>
      <p:ext uri="{BB962C8B-B14F-4D97-AF65-F5344CB8AC3E}">
        <p14:creationId xmlns:p14="http://schemas.microsoft.com/office/powerpoint/2010/main" val="3648100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0B598BEA-6C51-4065-B0C0-BB9B9FCFF8D3}"/>
              </a:ext>
            </a:extLst>
          </p:cNvPr>
          <p:cNvSpPr>
            <a:spLocks noGrp="1" noRot="1" noChangeAspect="1" noChangeArrowheads="1" noTextEdit="1"/>
          </p:cNvSpPr>
          <p:nvPr>
            <p:ph type="sldImg"/>
          </p:nvPr>
        </p:nvSpPr>
        <p:spPr>
          <a:xfrm>
            <a:off x="992188" y="768350"/>
            <a:ext cx="5114925" cy="3836988"/>
          </a:xfrm>
          <a:ln/>
        </p:spPr>
      </p:sp>
      <p:sp>
        <p:nvSpPr>
          <p:cNvPr id="30723" name="备注占位符 2">
            <a:extLst>
              <a:ext uri="{FF2B5EF4-FFF2-40B4-BE49-F238E27FC236}">
                <a16:creationId xmlns:a16="http://schemas.microsoft.com/office/drawing/2014/main" id="{CED56F07-CF69-464C-84FD-4BADD7CD70ED}"/>
              </a:ext>
            </a:extLst>
          </p:cNvPr>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kumimoji="0" lang="zh-CN" altLang="en-US" b="0" dirty="0">
                <a:ea typeface="华文新魏" panose="02010800040101010101" pitchFamily="2" charset="-122"/>
              </a:rPr>
              <a:t>摩尔斯码和布莱叶盲文都是用来表示字符的，但远没有</a:t>
            </a:r>
            <a:r>
              <a:rPr kumimoji="0" lang="en-US" altLang="zh-CN" b="0" dirty="0">
                <a:ea typeface="华文新魏" panose="02010800040101010101" pitchFamily="2" charset="-122"/>
              </a:rPr>
              <a:t>ASCII</a:t>
            </a:r>
            <a:r>
              <a:rPr kumimoji="0" lang="zh-CN" altLang="en-US" b="0" dirty="0">
                <a:ea typeface="华文新魏" panose="02010800040101010101" pitchFamily="2" charset="-122"/>
              </a:rPr>
              <a:t>码应用广泛，它们只用在特殊的领域。</a:t>
            </a:r>
            <a:endParaRPr kumimoji="0" lang="en-US" altLang="zh-CN" b="0" dirty="0">
              <a:ea typeface="华文新魏" panose="02010800040101010101" pitchFamily="2" charset="-122"/>
            </a:endParaRPr>
          </a:p>
          <a:p>
            <a:pPr marL="171450" indent="-171450">
              <a:buFont typeface="Arial" panose="020B0604020202020204" pitchFamily="34" charset="0"/>
              <a:buChar char="•"/>
            </a:pPr>
            <a:r>
              <a:rPr kumimoji="1" lang="zh-CN" altLang="en-US" sz="1200" kern="1200" dirty="0">
                <a:solidFill>
                  <a:schemeClr val="tx1"/>
                </a:solidFill>
                <a:effectLst/>
                <a:latin typeface="Times New Roman" pitchFamily="18" charset="0"/>
                <a:ea typeface="宋体" pitchFamily="2" charset="-122"/>
                <a:cs typeface="+mn-cs"/>
              </a:rPr>
              <a:t>国际通用紧急求救信号</a:t>
            </a:r>
            <a:r>
              <a:rPr kumimoji="1" lang="en-US" altLang="zh-CN" sz="1200" kern="1200" dirty="0">
                <a:solidFill>
                  <a:schemeClr val="tx1"/>
                </a:solidFill>
                <a:effectLst/>
                <a:latin typeface="Times New Roman" pitchFamily="18" charset="0"/>
                <a:ea typeface="宋体" pitchFamily="2" charset="-122"/>
                <a:cs typeface="+mn-cs"/>
              </a:rPr>
              <a:t>SOS</a:t>
            </a:r>
            <a:r>
              <a:rPr kumimoji="1" lang="zh-CN" altLang="en-US" sz="1200" kern="1200" dirty="0">
                <a:solidFill>
                  <a:schemeClr val="tx1"/>
                </a:solidFill>
                <a:effectLst/>
                <a:latin typeface="Times New Roman" pitchFamily="18" charset="0"/>
                <a:ea typeface="宋体" pitchFamily="2" charset="-122"/>
                <a:cs typeface="+mn-cs"/>
              </a:rPr>
              <a:t>用摩尔斯码来表示是</a:t>
            </a:r>
            <a:r>
              <a:rPr kumimoji="1" lang="en-US" altLang="zh-CN" sz="1200" kern="1200" dirty="0">
                <a:solidFill>
                  <a:schemeClr val="tx1"/>
                </a:solidFill>
                <a:effectLst/>
                <a:latin typeface="Times New Roman" pitchFamily="18" charset="0"/>
                <a:ea typeface="宋体" pitchFamily="2" charset="-122"/>
                <a:cs typeface="+mn-cs"/>
              </a:rPr>
              <a:t>•••---•••</a:t>
            </a:r>
            <a:r>
              <a:rPr kumimoji="1" lang="zh-CN" altLang="en-US" sz="1200" kern="1200" dirty="0">
                <a:solidFill>
                  <a:schemeClr val="tx1"/>
                </a:solidFill>
                <a:effectLst/>
                <a:latin typeface="Times New Roman" pitchFamily="18" charset="0"/>
                <a:ea typeface="宋体" pitchFamily="2" charset="-122"/>
                <a:cs typeface="+mn-cs"/>
              </a:rPr>
              <a:t>，即</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en-US" sz="1200" kern="1200" dirty="0">
                <a:solidFill>
                  <a:schemeClr val="tx1"/>
                </a:solidFill>
                <a:effectLst/>
                <a:latin typeface="Times New Roman" pitchFamily="18" charset="0"/>
                <a:ea typeface="宋体" pitchFamily="2" charset="-122"/>
                <a:cs typeface="+mn-cs"/>
              </a:rPr>
              <a:t>短、</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en-US" sz="1200" kern="1200" dirty="0">
                <a:solidFill>
                  <a:schemeClr val="tx1"/>
                </a:solidFill>
                <a:effectLst/>
                <a:latin typeface="Times New Roman" pitchFamily="18" charset="0"/>
                <a:ea typeface="宋体" pitchFamily="2" charset="-122"/>
                <a:cs typeface="+mn-cs"/>
              </a:rPr>
              <a:t>长、</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en-US" sz="1200" kern="1200" dirty="0">
                <a:solidFill>
                  <a:schemeClr val="tx1"/>
                </a:solidFill>
                <a:effectLst/>
                <a:latin typeface="Times New Roman" pitchFamily="18" charset="0"/>
                <a:ea typeface="宋体" pitchFamily="2" charset="-122"/>
                <a:cs typeface="+mn-cs"/>
              </a:rPr>
              <a:t>短，信号可以用电、声、光等多种形式发送。本质上，“短”可以用</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en-US" sz="1200" kern="1200" dirty="0">
                <a:solidFill>
                  <a:schemeClr val="tx1"/>
                </a:solidFill>
                <a:effectLst/>
                <a:latin typeface="Times New Roman" pitchFamily="18" charset="0"/>
                <a:ea typeface="宋体" pitchFamily="2" charset="-122"/>
                <a:cs typeface="+mn-cs"/>
              </a:rPr>
              <a:t>表示，“长”可以用</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en-US" sz="1200" kern="1200" dirty="0">
                <a:solidFill>
                  <a:schemeClr val="tx1"/>
                </a:solidFill>
                <a:effectLst/>
                <a:latin typeface="Times New Roman" pitchFamily="18" charset="0"/>
                <a:ea typeface="宋体" pitchFamily="2" charset="-122"/>
                <a:cs typeface="+mn-cs"/>
              </a:rPr>
              <a:t>表示，因此逻辑上</a:t>
            </a:r>
            <a:r>
              <a:rPr kumimoji="1" lang="en-US" altLang="zh-CN" sz="1200" kern="1200" dirty="0">
                <a:solidFill>
                  <a:schemeClr val="tx1"/>
                </a:solidFill>
                <a:effectLst/>
                <a:latin typeface="Times New Roman" pitchFamily="18" charset="0"/>
                <a:ea typeface="宋体" pitchFamily="2" charset="-122"/>
                <a:cs typeface="+mn-cs"/>
              </a:rPr>
              <a:t>SOS</a:t>
            </a:r>
            <a:r>
              <a:rPr kumimoji="1" lang="zh-CN" altLang="en-US" sz="1200" kern="1200" dirty="0">
                <a:solidFill>
                  <a:schemeClr val="tx1"/>
                </a:solidFill>
                <a:effectLst/>
                <a:latin typeface="Times New Roman" pitchFamily="18" charset="0"/>
                <a:ea typeface="宋体" pitchFamily="2" charset="-122"/>
                <a:cs typeface="+mn-cs"/>
              </a:rPr>
              <a:t>可以用</a:t>
            </a:r>
            <a:r>
              <a:rPr kumimoji="1" lang="en-US" altLang="zh-CN" sz="1200" kern="1200" dirty="0">
                <a:solidFill>
                  <a:schemeClr val="tx1"/>
                </a:solidFill>
                <a:effectLst/>
                <a:latin typeface="Times New Roman" pitchFamily="18" charset="0"/>
                <a:ea typeface="宋体" pitchFamily="2" charset="-122"/>
                <a:cs typeface="+mn-cs"/>
              </a:rPr>
              <a:t>000111000</a:t>
            </a:r>
            <a:r>
              <a:rPr kumimoji="1" lang="zh-CN" altLang="en-US" sz="1200" kern="1200" dirty="0">
                <a:solidFill>
                  <a:schemeClr val="tx1"/>
                </a:solidFill>
                <a:effectLst/>
                <a:latin typeface="Times New Roman" pitchFamily="18" charset="0"/>
                <a:ea typeface="宋体" pitchFamily="2" charset="-122"/>
                <a:cs typeface="+mn-cs"/>
              </a:rPr>
              <a:t>来表示。任何人看见这种信号，都有展开施救的义务，没有遇到险情不能随意发送这样的信号。</a:t>
            </a:r>
            <a:endParaRPr kumimoji="1" lang="en-US" altLang="zh-CN" sz="1200" kern="1200" dirty="0">
              <a:solidFill>
                <a:schemeClr val="tx1"/>
              </a:solidFill>
              <a:effectLst/>
              <a:latin typeface="Times New Roman" pitchFamily="18" charset="0"/>
              <a:ea typeface="宋体" pitchFamily="2" charset="-122"/>
              <a:cs typeface="+mn-cs"/>
            </a:endParaRPr>
          </a:p>
          <a:p>
            <a:pPr marL="171450" indent="-171450">
              <a:buFont typeface="Arial" panose="020B0604020202020204" pitchFamily="34" charset="0"/>
              <a:buChar char="•"/>
            </a:pPr>
            <a:r>
              <a:rPr kumimoji="1" lang="zh-CN" altLang="en-US" sz="1200" kern="1200" dirty="0">
                <a:solidFill>
                  <a:schemeClr val="tx1"/>
                </a:solidFill>
                <a:effectLst/>
                <a:latin typeface="Times New Roman" pitchFamily="18" charset="0"/>
                <a:ea typeface="宋体" pitchFamily="2" charset="-122"/>
                <a:cs typeface="+mn-cs"/>
              </a:rPr>
              <a:t>布莱叶盲文用</a:t>
            </a:r>
            <a:r>
              <a:rPr kumimoji="1" lang="en-US" altLang="zh-CN" sz="1200" kern="1200" dirty="0">
                <a:solidFill>
                  <a:schemeClr val="tx1"/>
                </a:solidFill>
                <a:effectLst/>
                <a:latin typeface="Times New Roman" pitchFamily="18" charset="0"/>
                <a:ea typeface="宋体" pitchFamily="2" charset="-122"/>
                <a:cs typeface="+mn-cs"/>
              </a:rPr>
              <a:t>6</a:t>
            </a:r>
            <a:r>
              <a:rPr kumimoji="1" lang="zh-CN" altLang="en-US" sz="1200" kern="1200" dirty="0">
                <a:solidFill>
                  <a:schemeClr val="tx1"/>
                </a:solidFill>
                <a:effectLst/>
                <a:latin typeface="Times New Roman" pitchFamily="18" charset="0"/>
                <a:ea typeface="宋体" pitchFamily="2" charset="-122"/>
                <a:cs typeface="+mn-cs"/>
              </a:rPr>
              <a:t>个凸点的组合来表示</a:t>
            </a:r>
            <a:r>
              <a:rPr kumimoji="1" lang="en-US" altLang="zh-CN" sz="1200" kern="1200" dirty="0">
                <a:solidFill>
                  <a:schemeClr val="tx1"/>
                </a:solidFill>
                <a:effectLst/>
                <a:latin typeface="Times New Roman" pitchFamily="18" charset="0"/>
                <a:ea typeface="宋体" pitchFamily="2" charset="-122"/>
                <a:cs typeface="+mn-cs"/>
              </a:rPr>
              <a:t>26</a:t>
            </a:r>
            <a:r>
              <a:rPr kumimoji="1" lang="zh-CN" altLang="en-US" sz="1200" kern="1200" dirty="0">
                <a:solidFill>
                  <a:schemeClr val="tx1"/>
                </a:solidFill>
                <a:effectLst/>
                <a:latin typeface="Times New Roman" pitchFamily="18" charset="0"/>
                <a:ea typeface="宋体" pitchFamily="2" charset="-122"/>
                <a:cs typeface="+mn-cs"/>
              </a:rPr>
              <a:t>个字母和一些特殊的符号。这是很多外国人说得最多的一句话，你猜猜是什么？</a:t>
            </a:r>
            <a:endParaRPr kumimoji="1" lang="en-US" altLang="zh-CN" sz="1200" kern="1200" dirty="0">
              <a:solidFill>
                <a:schemeClr val="tx1"/>
              </a:solidFill>
              <a:effectLst/>
              <a:latin typeface="Times New Roman" pitchFamily="18" charset="0"/>
              <a:ea typeface="宋体" pitchFamily="2" charset="-122"/>
              <a:cs typeface="+mn-cs"/>
            </a:endParaRPr>
          </a:p>
          <a:p>
            <a:pPr marL="171450" indent="-171450">
              <a:buFont typeface="Arial" panose="020B0604020202020204" pitchFamily="34" charset="0"/>
              <a:buChar char="•"/>
            </a:pPr>
            <a:r>
              <a:rPr kumimoji="1" lang="zh-CN" altLang="en-US" sz="1200" kern="1200" dirty="0">
                <a:solidFill>
                  <a:schemeClr val="tx1"/>
                </a:solidFill>
                <a:effectLst/>
                <a:latin typeface="Times New Roman" pitchFamily="18" charset="0"/>
                <a:ea typeface="宋体" pitchFamily="2" charset="-122"/>
                <a:cs typeface="+mn-cs"/>
              </a:rPr>
              <a:t>这是两种不同形式的条码，是用黑白条纹或黑白方块来编制的。长条条的这个是一维的，只有一个方向有信息。方形的这个是二维的，叫二维码，两个方向都有信息，现在用得很多。买东西扫二维码，然后爸妈买单，好爽。</a:t>
            </a:r>
            <a:endParaRPr kumimoji="1" lang="en-US" altLang="zh-CN" sz="1200" kern="1200" dirty="0">
              <a:solidFill>
                <a:schemeClr val="tx1"/>
              </a:solidFill>
              <a:effectLst/>
              <a:latin typeface="Times New Roman" pitchFamily="18" charset="0"/>
              <a:ea typeface="宋体" pitchFamily="2" charset="-122"/>
              <a:cs typeface="+mn-cs"/>
            </a:endParaRPr>
          </a:p>
          <a:p>
            <a:pPr marL="171450" indent="-171450">
              <a:buFont typeface="Arial" panose="020B0604020202020204" pitchFamily="34" charset="0"/>
              <a:buChar char="•"/>
            </a:pPr>
            <a:r>
              <a:rPr kumimoji="1" lang="en-US" altLang="zh-CN" sz="1200" kern="1200" dirty="0">
                <a:solidFill>
                  <a:schemeClr val="tx1"/>
                </a:solidFill>
                <a:effectLst/>
                <a:latin typeface="Times New Roman" pitchFamily="18" charset="0"/>
                <a:ea typeface="宋体" pitchFamily="2" charset="-122"/>
                <a:cs typeface="+mn-cs"/>
              </a:rPr>
              <a:t>410082</a:t>
            </a:r>
            <a:r>
              <a:rPr kumimoji="1" lang="zh-CN" altLang="en-US" sz="1200" kern="1200" dirty="0">
                <a:solidFill>
                  <a:schemeClr val="tx1"/>
                </a:solidFill>
                <a:effectLst/>
                <a:latin typeface="Times New Roman" pitchFamily="18" charset="0"/>
                <a:ea typeface="宋体" pitchFamily="2" charset="-122"/>
                <a:cs typeface="+mn-cs"/>
              </a:rPr>
              <a:t>是我们学校所在地的邮政编码，是用十进制数字来编的。提个问题：</a:t>
            </a:r>
            <a:r>
              <a:rPr kumimoji="1" lang="zh-CN" altLang="zh-CN" sz="1200" kern="1200" dirty="0">
                <a:solidFill>
                  <a:schemeClr val="tx1"/>
                </a:solidFill>
                <a:effectLst/>
                <a:latin typeface="Times New Roman" pitchFamily="18" charset="0"/>
                <a:ea typeface="宋体" pitchFamily="2" charset="-122"/>
                <a:cs typeface="+mn-cs"/>
              </a:rPr>
              <a:t>学号是怎么编的？身份证号是怎么编的？</a:t>
            </a:r>
            <a:r>
              <a:rPr kumimoji="1" lang="zh-CN" altLang="en-US" sz="1200" kern="1200" dirty="0">
                <a:solidFill>
                  <a:schemeClr val="tx1"/>
                </a:solidFill>
                <a:effectLst/>
                <a:latin typeface="Times New Roman" pitchFamily="18" charset="0"/>
                <a:ea typeface="宋体" pitchFamily="2" charset="-122"/>
                <a:cs typeface="+mn-cs"/>
              </a:rPr>
              <a:t>读取时</a:t>
            </a:r>
            <a:r>
              <a:rPr kumimoji="1" lang="zh-CN" altLang="zh-CN" sz="1200" kern="1200" dirty="0">
                <a:solidFill>
                  <a:schemeClr val="tx1"/>
                </a:solidFill>
                <a:effectLst/>
                <a:latin typeface="Times New Roman" pitchFamily="18" charset="0"/>
                <a:ea typeface="宋体" pitchFamily="2" charset="-122"/>
                <a:cs typeface="+mn-cs"/>
              </a:rPr>
              <a:t>如果出现错误怎么办？</a:t>
            </a:r>
            <a:endParaRPr lang="zh-CN" altLang="en-US" dirty="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kumimoji="0" lang="en-US" altLang="zh-CN" b="0" dirty="0">
              <a:ea typeface="华文新魏" panose="02010800040101010101" pitchFamily="2" charset="-122"/>
            </a:endParaRPr>
          </a:p>
          <a:p>
            <a:pPr marL="0" indent="0">
              <a:buFont typeface="Arial" panose="020B0604020202020204" pitchFamily="34" charset="0"/>
              <a:buNone/>
            </a:pPr>
            <a:endParaRPr lang="zh-CN" altLang="en-US" dirty="0"/>
          </a:p>
        </p:txBody>
      </p:sp>
      <p:sp>
        <p:nvSpPr>
          <p:cNvPr id="30724" name="灯片编号占位符 3">
            <a:extLst>
              <a:ext uri="{FF2B5EF4-FFF2-40B4-BE49-F238E27FC236}">
                <a16:creationId xmlns:a16="http://schemas.microsoft.com/office/drawing/2014/main" id="{A35F051D-0E1E-4D4F-BEC5-4E1297BBB017}"/>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F4FD94-3814-4301-910B-4EFD9F9F4E51}" type="slidenum">
              <a:rPr lang="en-US" altLang="zh-CN" sz="1300" smtClean="0"/>
              <a:pPr>
                <a:spcBef>
                  <a:spcPct val="0"/>
                </a:spcBef>
              </a:pPr>
              <a:t>11</a:t>
            </a:fld>
            <a:endParaRPr lang="en-US" altLang="zh-CN" sz="1300"/>
          </a:p>
        </p:txBody>
      </p:sp>
    </p:spTree>
    <p:extLst>
      <p:ext uri="{BB962C8B-B14F-4D97-AF65-F5344CB8AC3E}">
        <p14:creationId xmlns:p14="http://schemas.microsoft.com/office/powerpoint/2010/main" val="2851534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AB48008-7460-461C-80B6-60E62FA38C41}"/>
              </a:ext>
            </a:extLst>
          </p:cNvPr>
          <p:cNvSpPr>
            <a:spLocks noGrp="1" noRot="1" noChangeAspect="1" noChangeArrowheads="1" noTextEdit="1"/>
          </p:cNvSpPr>
          <p:nvPr>
            <p:ph type="sldImg"/>
          </p:nvPr>
        </p:nvSpPr>
        <p:spPr>
          <a:xfrm>
            <a:off x="992188" y="768350"/>
            <a:ext cx="5114925" cy="3836988"/>
          </a:xfrm>
          <a:ln/>
        </p:spPr>
      </p:sp>
      <p:sp>
        <p:nvSpPr>
          <p:cNvPr id="6147" name="备注占位符 2">
            <a:extLst>
              <a:ext uri="{FF2B5EF4-FFF2-40B4-BE49-F238E27FC236}">
                <a16:creationId xmlns:a16="http://schemas.microsoft.com/office/drawing/2014/main" id="{AB77FC38-B54A-41E3-B7BE-7E4C681A5931}"/>
              </a:ext>
            </a:extLst>
          </p:cNvPr>
          <p:cNvSpPr>
            <a:spLocks noGrp="1" noChangeArrowheads="1"/>
          </p:cNvSpPr>
          <p:nvPr>
            <p:ph type="body" idx="1"/>
          </p:nvPr>
        </p:nvSpPr>
        <p:spPr>
          <a:noFill/>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错误总是不可避免地会出现，数字系统出现错误的后果有时可能是灾难性的！因此发现错误很重要，只有先发现错误，才可能最后纠正错误。</a:t>
            </a:r>
            <a:r>
              <a:rPr lang="zh-CN" altLang="zh-CN" sz="1200" b="0" dirty="0">
                <a:ea typeface="华文新魏" panose="02010800040101010101" pitchFamily="2" charset="-122"/>
              </a:rPr>
              <a:t>奇偶校验码</a:t>
            </a:r>
            <a:r>
              <a:rPr lang="zh-CN" altLang="en-US" sz="1200" b="0" dirty="0">
                <a:ea typeface="华文新魏" panose="02010800040101010101" pitchFamily="2" charset="-122"/>
              </a:rPr>
              <a:t>和</a:t>
            </a:r>
            <a:r>
              <a:rPr lang="zh-CN" altLang="zh-CN" sz="1200" b="0" dirty="0">
                <a:ea typeface="华文新魏" panose="02010800040101010101" pitchFamily="2" charset="-122"/>
              </a:rPr>
              <a:t>格雷码</a:t>
            </a:r>
            <a:r>
              <a:rPr lang="zh-CN" altLang="en-US" sz="1200" b="0" dirty="0">
                <a:ea typeface="华文新魏" panose="02010800040101010101" pitchFamily="2" charset="-122"/>
              </a:rPr>
              <a:t>是最常用的可靠性编码。</a:t>
            </a:r>
            <a:endParaRPr lang="en-US" altLang="zh-CN" sz="1200" b="0" dirty="0">
              <a:ea typeface="华文新魏" panose="02010800040101010101" pitchFamily="2" charset="-122"/>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b="0" dirty="0">
                <a:ea typeface="华文新魏" panose="02010800040101010101" pitchFamily="2" charset="-122"/>
              </a:rPr>
              <a:t>通过本次学习，要能</a:t>
            </a:r>
            <a:r>
              <a:rPr lang="zh-CN" altLang="zh-CN" sz="1200" b="0" dirty="0">
                <a:solidFill>
                  <a:srgbClr val="0000FF"/>
                </a:solidFill>
                <a:ea typeface="华文新魏" panose="02010800040101010101" pitchFamily="2" charset="-122"/>
              </a:rPr>
              <a:t>解释</a:t>
            </a:r>
            <a:r>
              <a:rPr lang="zh-CN" altLang="zh-CN" sz="1200" b="0" dirty="0">
                <a:ea typeface="华文新魏" panose="02010800040101010101" pitchFamily="2" charset="-122"/>
              </a:rPr>
              <a:t>可靠性编码的基本原理，会</a:t>
            </a:r>
            <a:r>
              <a:rPr lang="zh-CN" altLang="zh-CN" sz="1200" b="0" dirty="0">
                <a:solidFill>
                  <a:srgbClr val="0000FF"/>
                </a:solidFill>
                <a:ea typeface="华文新魏" panose="02010800040101010101" pitchFamily="2" charset="-122"/>
              </a:rPr>
              <a:t>生成</a:t>
            </a:r>
            <a:r>
              <a:rPr lang="zh-CN" altLang="zh-CN" sz="1200" b="0" dirty="0">
                <a:ea typeface="华文新魏" panose="02010800040101010101" pitchFamily="2" charset="-122"/>
              </a:rPr>
              <a:t>奇偶校验码</a:t>
            </a:r>
            <a:r>
              <a:rPr lang="zh-CN" altLang="en-US" sz="1200" b="0" dirty="0">
                <a:ea typeface="华文新魏" panose="02010800040101010101" pitchFamily="2" charset="-122"/>
              </a:rPr>
              <a:t>，</a:t>
            </a:r>
            <a:r>
              <a:rPr lang="zh-CN" altLang="zh-CN" sz="1200" b="0" dirty="0">
                <a:ea typeface="华文新魏" panose="02010800040101010101" pitchFamily="2" charset="-122"/>
              </a:rPr>
              <a:t>能</a:t>
            </a:r>
            <a:r>
              <a:rPr lang="zh-CN" altLang="zh-CN" sz="1200" b="0" dirty="0">
                <a:solidFill>
                  <a:srgbClr val="0000FF"/>
                </a:solidFill>
                <a:ea typeface="华文新魏" panose="02010800040101010101" pitchFamily="2" charset="-122"/>
              </a:rPr>
              <a:t>写出</a:t>
            </a:r>
            <a:r>
              <a:rPr lang="zh-CN" altLang="zh-CN" sz="1200" b="0" dirty="0">
                <a:ea typeface="华文新魏" panose="02010800040101010101" pitchFamily="2" charset="-122"/>
              </a:rPr>
              <a:t>一种</a:t>
            </a:r>
            <a:r>
              <a:rPr lang="zh-CN" altLang="en-US" sz="1200" b="0" dirty="0">
                <a:ea typeface="华文新魏" panose="02010800040101010101" pitchFamily="2" charset="-122"/>
              </a:rPr>
              <a:t>十进制数的</a:t>
            </a:r>
            <a:r>
              <a:rPr lang="zh-CN" altLang="zh-CN" sz="1200" b="0" dirty="0">
                <a:ea typeface="华文新魏" panose="02010800040101010101" pitchFamily="2" charset="-122"/>
              </a:rPr>
              <a:t>格雷码。</a:t>
            </a:r>
            <a:endParaRPr lang="zh-CN" altLang="en-US" dirty="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p:sp>
        <p:nvSpPr>
          <p:cNvPr id="6148" name="灯片编号占位符 3">
            <a:extLst>
              <a:ext uri="{FF2B5EF4-FFF2-40B4-BE49-F238E27FC236}">
                <a16:creationId xmlns:a16="http://schemas.microsoft.com/office/drawing/2014/main" id="{7C4134DD-7210-4CA3-A01B-2F2876866093}"/>
              </a:ext>
            </a:extLst>
          </p:cNvPr>
          <p:cNvSpPr>
            <a:spLocks noGrp="1"/>
          </p:cNvSpPr>
          <p:nvPr>
            <p:ph type="sldNum" sz="quarter" idx="5"/>
          </p:nvPr>
        </p:nvSpPr>
        <p:spPr>
          <a:noFill/>
        </p:spPr>
        <p:txBody>
          <a:bodyPr/>
          <a:lstStyle>
            <a:lvl1pPr defTabSz="990600">
              <a:defRPr kumimoji="1" sz="2800" b="1">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583E2D7-BD61-4194-B94F-95425461DDDA}" type="slidenum">
              <a:rPr kumimoji="1" lang="en-US" altLang="zh-CN" sz="13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12</a:t>
            </a:fld>
            <a:endParaRPr kumimoji="1"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93128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7BC7C25C-7A6A-4AD0-B82E-817029D7B11B}"/>
              </a:ext>
            </a:extLst>
          </p:cNvPr>
          <p:cNvSpPr>
            <a:spLocks noGrp="1" noRot="1" noChangeAspect="1" noChangeArrowheads="1" noTextEdit="1"/>
          </p:cNvSpPr>
          <p:nvPr>
            <p:ph type="sldImg"/>
          </p:nvPr>
        </p:nvSpPr>
        <p:spPr>
          <a:xfrm>
            <a:off x="992188" y="768350"/>
            <a:ext cx="5114925" cy="3836988"/>
          </a:xfrm>
          <a:ln/>
        </p:spPr>
      </p:sp>
      <p:sp>
        <p:nvSpPr>
          <p:cNvPr id="41987" name="备注占位符 2">
            <a:extLst>
              <a:ext uri="{FF2B5EF4-FFF2-40B4-BE49-F238E27FC236}">
                <a16:creationId xmlns:a16="http://schemas.microsoft.com/office/drawing/2014/main" id="{0FC56727-8B5F-4A88-BE65-9970D4A75672}"/>
              </a:ext>
            </a:extLst>
          </p:cNvPr>
          <p:cNvSpPr>
            <a:spLocks noGrp="1" noChangeArrowheads="1"/>
          </p:cNvSpPr>
          <p:nvPr>
            <p:ph type="body" idx="1"/>
          </p:nvPr>
        </p:nvSpPr>
        <p:spPr>
          <a:noFill/>
        </p:spPr>
        <p:txBody>
          <a:bodyPr/>
          <a:lstStyle/>
          <a:p>
            <a:pPr marL="171450" indent="-171450">
              <a:buFont typeface="Arial" panose="020B0604020202020204" pitchFamily="34" charset="0"/>
              <a:buChar char="•"/>
            </a:pPr>
            <a:r>
              <a:rPr lang="zh-CN" altLang="en-US" dirty="0"/>
              <a:t>发送方在发送</a:t>
            </a:r>
            <a:r>
              <a:rPr lang="en-US" altLang="zh-CN" dirty="0"/>
              <a:t>8421</a:t>
            </a:r>
            <a:r>
              <a:rPr lang="zh-CN" altLang="en-US" dirty="0"/>
              <a:t>码时可能会出现这样的情况，由于某种原因使</a:t>
            </a:r>
            <a:r>
              <a:rPr lang="en-US" altLang="zh-CN" dirty="0"/>
              <a:t>0111</a:t>
            </a:r>
            <a:r>
              <a:rPr lang="zh-CN" altLang="en-US" dirty="0"/>
              <a:t>变成了</a:t>
            </a:r>
            <a:r>
              <a:rPr lang="en-US" altLang="zh-CN" dirty="0"/>
              <a:t>1111</a:t>
            </a:r>
            <a:r>
              <a:rPr lang="zh-CN" altLang="en-US" dirty="0"/>
              <a:t>，最高位错了，使</a:t>
            </a:r>
            <a:r>
              <a:rPr lang="en-US" altLang="zh-CN" dirty="0"/>
              <a:t>1000</a:t>
            </a:r>
            <a:r>
              <a:rPr lang="zh-CN" altLang="en-US" dirty="0"/>
              <a:t>变成了</a:t>
            </a:r>
            <a:r>
              <a:rPr lang="en-US" altLang="zh-CN" dirty="0"/>
              <a:t>1001</a:t>
            </a:r>
            <a:r>
              <a:rPr lang="zh-CN" altLang="en-US" dirty="0"/>
              <a:t>，最低位错了。</a:t>
            </a:r>
            <a:endParaRPr lang="en-US" altLang="zh-CN" dirty="0"/>
          </a:p>
          <a:p>
            <a:pPr marL="171450" indent="-171450">
              <a:buFont typeface="Arial" panose="020B0604020202020204" pitchFamily="34" charset="0"/>
              <a:buChar char="•"/>
            </a:pPr>
            <a:r>
              <a:rPr lang="zh-CN" altLang="en-US" dirty="0"/>
              <a:t>大多数应用场景下，接收方可以发现第一个错误，因为通信双方常常是有一些约定的，都知道用什么编码，而</a:t>
            </a:r>
            <a:r>
              <a:rPr lang="en-US" altLang="zh-CN" dirty="0"/>
              <a:t>8421</a:t>
            </a:r>
            <a:r>
              <a:rPr lang="zh-CN" altLang="en-US" dirty="0"/>
              <a:t>码中没有</a:t>
            </a:r>
            <a:r>
              <a:rPr lang="en-US" altLang="zh-CN" dirty="0"/>
              <a:t>1111</a:t>
            </a:r>
            <a:r>
              <a:rPr lang="zh-CN" altLang="en-US" dirty="0"/>
              <a:t>这个码字，因此一定是出错了，但不知道错在哪里。</a:t>
            </a:r>
            <a:endParaRPr lang="en-US" altLang="zh-CN" dirty="0"/>
          </a:p>
          <a:p>
            <a:pPr marL="171450" indent="-171450">
              <a:buFont typeface="Arial" panose="020B0604020202020204" pitchFamily="34" charset="0"/>
              <a:buChar char="•"/>
            </a:pPr>
            <a:r>
              <a:rPr lang="zh-CN" altLang="en-US" dirty="0"/>
              <a:t>但接收方不能发现第二个错误，因为错误的</a:t>
            </a:r>
            <a:r>
              <a:rPr lang="en-US" altLang="zh-CN" dirty="0"/>
              <a:t>1001</a:t>
            </a:r>
            <a:r>
              <a:rPr lang="zh-CN" altLang="en-US" dirty="0"/>
              <a:t>是</a:t>
            </a:r>
            <a:r>
              <a:rPr lang="en-US" altLang="zh-CN" dirty="0"/>
              <a:t>8421</a:t>
            </a:r>
            <a:r>
              <a:rPr lang="zh-CN" altLang="en-US" dirty="0"/>
              <a:t>码的一个码字。所以，使用</a:t>
            </a:r>
            <a:r>
              <a:rPr lang="en-US" altLang="zh-CN" dirty="0"/>
              <a:t>8421</a:t>
            </a:r>
            <a:r>
              <a:rPr lang="zh-CN" altLang="en-US" dirty="0"/>
              <a:t>码进行通信不能发现错误，当然更不能纠正错误。</a:t>
            </a:r>
          </a:p>
          <a:p>
            <a:pPr marL="0" indent="0">
              <a:buFont typeface="Arial" panose="020B0604020202020204" pitchFamily="34" charset="0"/>
              <a:buNone/>
            </a:pPr>
            <a:endParaRPr lang="zh-CN" altLang="en-US" dirty="0"/>
          </a:p>
        </p:txBody>
      </p:sp>
      <p:sp>
        <p:nvSpPr>
          <p:cNvPr id="41988" name="灯片编号占位符 3">
            <a:extLst>
              <a:ext uri="{FF2B5EF4-FFF2-40B4-BE49-F238E27FC236}">
                <a16:creationId xmlns:a16="http://schemas.microsoft.com/office/drawing/2014/main" id="{AFD58668-F98B-48F6-B4E7-34028540CF1B}"/>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3B1F65-4D0E-4037-8E6E-5B8A2E7687C1}" type="slidenum">
              <a:rPr lang="en-US" altLang="zh-CN" sz="1300" smtClean="0"/>
              <a:pPr>
                <a:spcBef>
                  <a:spcPct val="0"/>
                </a:spcBef>
              </a:pPr>
              <a:t>13</a:t>
            </a:fld>
            <a:endParaRPr lang="en-US" altLang="zh-CN" sz="1300"/>
          </a:p>
        </p:txBody>
      </p:sp>
    </p:spTree>
    <p:extLst>
      <p:ext uri="{BB962C8B-B14F-4D97-AF65-F5344CB8AC3E}">
        <p14:creationId xmlns:p14="http://schemas.microsoft.com/office/powerpoint/2010/main" val="153851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7BC7C25C-7A6A-4AD0-B82E-817029D7B11B}"/>
              </a:ext>
            </a:extLst>
          </p:cNvPr>
          <p:cNvSpPr>
            <a:spLocks noGrp="1" noRot="1" noChangeAspect="1" noChangeArrowheads="1" noTextEdit="1"/>
          </p:cNvSpPr>
          <p:nvPr>
            <p:ph type="sldImg"/>
          </p:nvPr>
        </p:nvSpPr>
        <p:spPr>
          <a:xfrm>
            <a:off x="992188" y="768350"/>
            <a:ext cx="5114925" cy="3836988"/>
          </a:xfrm>
          <a:ln/>
        </p:spPr>
      </p:sp>
      <p:sp>
        <p:nvSpPr>
          <p:cNvPr id="41987" name="备注占位符 2">
            <a:extLst>
              <a:ext uri="{FF2B5EF4-FFF2-40B4-BE49-F238E27FC236}">
                <a16:creationId xmlns:a16="http://schemas.microsoft.com/office/drawing/2014/main" id="{0FC56727-8B5F-4A88-BE65-9970D4A75672}"/>
              </a:ext>
            </a:extLst>
          </p:cNvPr>
          <p:cNvSpPr>
            <a:spLocks noGrp="1" noChangeArrowheads="1"/>
          </p:cNvSpPr>
          <p:nvPr>
            <p:ph type="body" idx="1"/>
          </p:nvPr>
        </p:nvSpPr>
        <p:spPr>
          <a:noFill/>
        </p:spPr>
        <p:txBody>
          <a:bodyPr/>
          <a:lstStyle/>
          <a:p>
            <a:pPr marL="171450" indent="-171450">
              <a:buFont typeface="Arial" panose="020B0604020202020204" pitchFamily="34" charset="0"/>
              <a:buChar char="•"/>
            </a:pPr>
            <a:r>
              <a:rPr lang="zh-CN" altLang="en-US" dirty="0"/>
              <a:t>常用发现错误的办法是在原编码中增加一些位，这些位叫做冗余位，使得新的码字具有某种规律或特性，而非码字则不具有这种规律或特性。</a:t>
            </a:r>
            <a:endParaRPr lang="en-US" altLang="zh-CN" dirty="0"/>
          </a:p>
          <a:p>
            <a:pPr marL="171450" indent="-171450">
              <a:buFont typeface="Arial" panose="020B0604020202020204" pitchFamily="34" charset="0"/>
              <a:buChar char="•"/>
            </a:pPr>
            <a:r>
              <a:rPr lang="zh-CN" altLang="en-US" dirty="0"/>
              <a:t>比如在</a:t>
            </a:r>
            <a:r>
              <a:rPr lang="en-US" altLang="zh-CN" dirty="0"/>
              <a:t>8421</a:t>
            </a:r>
            <a:r>
              <a:rPr lang="zh-CN" altLang="en-US" dirty="0"/>
              <a:t>码的最左边增加</a:t>
            </a:r>
            <a:r>
              <a:rPr lang="en-US" altLang="zh-CN" dirty="0"/>
              <a:t>1</a:t>
            </a:r>
            <a:r>
              <a:rPr lang="zh-CN" altLang="en-US" dirty="0"/>
              <a:t>位，使得整个编码中为</a:t>
            </a:r>
            <a:r>
              <a:rPr lang="en-US" altLang="zh-CN" dirty="0"/>
              <a:t>1</a:t>
            </a:r>
            <a:r>
              <a:rPr lang="zh-CN" altLang="en-US" dirty="0"/>
              <a:t>的位数为偶性，这就是偶校验码，因此在</a:t>
            </a:r>
            <a:r>
              <a:rPr lang="en-US" altLang="zh-CN" dirty="0"/>
              <a:t>0000</a:t>
            </a:r>
            <a:r>
              <a:rPr lang="zh-CN" altLang="en-US" dirty="0"/>
              <a:t>的最左边加</a:t>
            </a:r>
            <a:r>
              <a:rPr lang="en-US" altLang="zh-CN" dirty="0"/>
              <a:t>0</a:t>
            </a:r>
            <a:r>
              <a:rPr lang="zh-CN" altLang="en-US" dirty="0"/>
              <a:t>，在</a:t>
            </a:r>
            <a:r>
              <a:rPr lang="en-US" altLang="zh-CN" dirty="0"/>
              <a:t>0001</a:t>
            </a:r>
            <a:r>
              <a:rPr lang="zh-CN" altLang="en-US" dirty="0"/>
              <a:t>的最左边加</a:t>
            </a:r>
            <a:r>
              <a:rPr lang="en-US" altLang="zh-CN" dirty="0"/>
              <a:t>1</a:t>
            </a:r>
            <a:r>
              <a:rPr lang="zh-CN" altLang="en-US" dirty="0"/>
              <a:t>，在</a:t>
            </a:r>
            <a:r>
              <a:rPr lang="en-US" altLang="zh-CN" dirty="0"/>
              <a:t>0100</a:t>
            </a:r>
            <a:r>
              <a:rPr lang="zh-CN" altLang="en-US" dirty="0"/>
              <a:t>的最左边加</a:t>
            </a:r>
            <a:r>
              <a:rPr lang="en-US" altLang="zh-CN" dirty="0"/>
              <a:t>1</a:t>
            </a:r>
            <a:r>
              <a:rPr lang="zh-CN" altLang="en-US" dirty="0"/>
              <a:t>，等等。也可以是增加</a:t>
            </a:r>
            <a:r>
              <a:rPr lang="en-US" altLang="zh-CN" dirty="0"/>
              <a:t>1</a:t>
            </a:r>
            <a:r>
              <a:rPr lang="zh-CN" altLang="en-US" dirty="0"/>
              <a:t>位后，使整个编码中为</a:t>
            </a:r>
            <a:r>
              <a:rPr lang="en-US" altLang="zh-CN" dirty="0"/>
              <a:t>1</a:t>
            </a:r>
            <a:r>
              <a:rPr lang="zh-CN" altLang="en-US" dirty="0"/>
              <a:t>的位数为奇性，这就是奇校验码。</a:t>
            </a:r>
            <a:endParaRPr lang="en-US" altLang="zh-CN" dirty="0"/>
          </a:p>
          <a:p>
            <a:pPr marL="171450" indent="-171450">
              <a:buFont typeface="Arial" panose="020B0604020202020204" pitchFamily="34" charset="0"/>
              <a:buChar char="•"/>
            </a:pPr>
            <a:r>
              <a:rPr lang="zh-CN" altLang="en-US" dirty="0"/>
              <a:t>不管是偶校验码，还是奇校验码，它们都只能发现有奇数个位出错的错误，不能发现有偶数个位出错的错误，但这并不妨碍奇偶校验码的应用，因为多位同时出错的机率毕竟较少。为什么只能发现奇数个位出错的错误呢？这是因为奇数个位出错的错误会改变整个编码中为</a:t>
            </a:r>
            <a:r>
              <a:rPr lang="en-US" altLang="zh-CN" dirty="0"/>
              <a:t>1</a:t>
            </a:r>
            <a:r>
              <a:rPr lang="zh-CN" altLang="en-US" dirty="0"/>
              <a:t>的位数的奇偶性，而偶数个位出错的错误不会改变整个编码中为</a:t>
            </a:r>
            <a:r>
              <a:rPr lang="en-US" altLang="zh-CN" dirty="0"/>
              <a:t>1</a:t>
            </a:r>
            <a:r>
              <a:rPr lang="zh-CN" altLang="en-US" dirty="0"/>
              <a:t>的位数的奇偶性。如果一定要求能够发现多位错误，甚至能够纠正错误，则需要增加更多的冗余位。因此，奇偶校验码仅用来发现一位错是完全可以的，但要付出增加一个校验位的代价，进行存储和传输时每</a:t>
            </a:r>
            <a:r>
              <a:rPr lang="en-US" altLang="zh-CN" dirty="0"/>
              <a:t>4</a:t>
            </a:r>
            <a:r>
              <a:rPr lang="zh-CN" altLang="en-US" dirty="0"/>
              <a:t>位都要增加</a:t>
            </a:r>
            <a:r>
              <a:rPr lang="en-US" altLang="zh-CN" dirty="0"/>
              <a:t>1</a:t>
            </a:r>
            <a:r>
              <a:rPr lang="zh-CN" altLang="en-US" dirty="0"/>
              <a:t>位。</a:t>
            </a:r>
          </a:p>
          <a:p>
            <a:pPr marL="0" indent="0">
              <a:buFont typeface="Arial" panose="020B0604020202020204" pitchFamily="34" charset="0"/>
              <a:buNone/>
            </a:pPr>
            <a:endParaRPr lang="zh-CN" altLang="en-US" dirty="0"/>
          </a:p>
        </p:txBody>
      </p:sp>
      <p:sp>
        <p:nvSpPr>
          <p:cNvPr id="41988" name="灯片编号占位符 3">
            <a:extLst>
              <a:ext uri="{FF2B5EF4-FFF2-40B4-BE49-F238E27FC236}">
                <a16:creationId xmlns:a16="http://schemas.microsoft.com/office/drawing/2014/main" id="{AFD58668-F98B-48F6-B4E7-34028540CF1B}"/>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3B1F65-4D0E-4037-8E6E-5B8A2E7687C1}" type="slidenum">
              <a:rPr lang="en-US" altLang="zh-CN" sz="1300" smtClean="0"/>
              <a:pPr>
                <a:spcBef>
                  <a:spcPct val="0"/>
                </a:spcBef>
              </a:pPr>
              <a:t>14</a:t>
            </a:fld>
            <a:endParaRPr lang="en-US" altLang="zh-CN" sz="1300"/>
          </a:p>
        </p:txBody>
      </p:sp>
    </p:spTree>
    <p:extLst>
      <p:ext uri="{BB962C8B-B14F-4D97-AF65-F5344CB8AC3E}">
        <p14:creationId xmlns:p14="http://schemas.microsoft.com/office/powerpoint/2010/main" val="2184978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kumimoji="1" lang="zh-CN" altLang="en-US" dirty="0"/>
              <a:t>下面我们来看看奇偶校验码的一种应用。有</a:t>
            </a:r>
            <a:r>
              <a:rPr kumimoji="1" lang="en-US" altLang="zh-CN" dirty="0"/>
              <a:t>16</a:t>
            </a:r>
            <a:r>
              <a:rPr kumimoji="1" lang="zh-CN" altLang="en-US" dirty="0"/>
              <a:t>位二进制数需要生成校验码。先把这</a:t>
            </a:r>
            <a:r>
              <a:rPr kumimoji="1" lang="en-US" altLang="zh-CN" dirty="0"/>
              <a:t>16</a:t>
            </a:r>
            <a:r>
              <a:rPr kumimoji="1" lang="zh-CN" altLang="en-US" dirty="0"/>
              <a:t>位二进制数摆成一个方形，采用偶校验方式对每一行、每一列生成一个校验位，这样的编码叫做二维偶校验码，它可以纠正一位错误。</a:t>
            </a:r>
            <a:endParaRPr kumimoji="1" lang="en-US" altLang="zh-CN" dirty="0"/>
          </a:p>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15</a:t>
            </a:fld>
            <a:endParaRPr lang="en-US" altLang="zh-CN"/>
          </a:p>
        </p:txBody>
      </p:sp>
    </p:spTree>
    <p:extLst>
      <p:ext uri="{BB962C8B-B14F-4D97-AF65-F5344CB8AC3E}">
        <p14:creationId xmlns:p14="http://schemas.microsoft.com/office/powerpoint/2010/main" val="49209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kumimoji="1" lang="zh-CN" altLang="en-US" dirty="0"/>
              <a:t>最后生成的结果是这样的，每行、每列都有偶数个</a:t>
            </a:r>
            <a:r>
              <a:rPr kumimoji="1" lang="en-US" altLang="zh-CN" dirty="0"/>
              <a:t>1</a:t>
            </a:r>
            <a:r>
              <a:rPr kumimoji="1" lang="zh-CN" altLang="en-US" dirty="0"/>
              <a:t>。</a:t>
            </a:r>
            <a:endParaRPr kumimoji="1" lang="en-US" altLang="zh-CN" dirty="0"/>
          </a:p>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16</a:t>
            </a:fld>
            <a:endParaRPr lang="en-US" altLang="zh-CN"/>
          </a:p>
        </p:txBody>
      </p:sp>
    </p:spTree>
    <p:extLst>
      <p:ext uri="{BB962C8B-B14F-4D97-AF65-F5344CB8AC3E}">
        <p14:creationId xmlns:p14="http://schemas.microsoft.com/office/powerpoint/2010/main" val="1759132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现在接收方收到这样一组数据，我们来看看是否存在错误，如何有，错在哪里。</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我们先一行一行地查，看哪些行</a:t>
            </a:r>
            <a:r>
              <a:rPr kumimoji="1" lang="en-US" altLang="zh-CN" dirty="0"/>
              <a:t>1</a:t>
            </a:r>
            <a:r>
              <a:rPr kumimoji="1" lang="zh-CN" altLang="en-US" dirty="0"/>
              <a:t>的位数不是偶性，结果是中间这一行，我们划一条红线。</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再检查每一列，看哪些列</a:t>
            </a:r>
            <a:r>
              <a:rPr kumimoji="1" lang="en-US" altLang="zh-CN" dirty="0"/>
              <a:t>1</a:t>
            </a:r>
            <a:r>
              <a:rPr kumimoji="1" lang="zh-CN" altLang="en-US" dirty="0"/>
              <a:t>的位数不是偶性，结果是第</a:t>
            </a:r>
            <a:r>
              <a:rPr kumimoji="1" lang="en-US" altLang="zh-CN" dirty="0"/>
              <a:t>4</a:t>
            </a:r>
            <a:r>
              <a:rPr kumimoji="1" lang="zh-CN" altLang="en-US" dirty="0"/>
              <a:t>列，我们再划一条红线。</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两条红线相交的位置就是最有可能出错的地方。因此，从概率上来说，这个红色的</a:t>
            </a:r>
            <a:r>
              <a:rPr kumimoji="1" lang="en-US" altLang="zh-CN" dirty="0"/>
              <a:t>0</a:t>
            </a:r>
            <a:r>
              <a:rPr kumimoji="1" lang="zh-CN" altLang="en-US" dirty="0"/>
              <a:t>原本应该是</a:t>
            </a:r>
            <a:r>
              <a:rPr kumimoji="1" lang="en-US" altLang="zh-CN" dirty="0"/>
              <a:t>1</a:t>
            </a:r>
            <a:r>
              <a:rPr kumimoji="1" lang="zh-CN" altLang="en-US" dirty="0"/>
              <a:t>。把</a:t>
            </a:r>
            <a:r>
              <a:rPr kumimoji="1" lang="en-US" altLang="zh-CN" dirty="0"/>
              <a:t>0</a:t>
            </a:r>
            <a:r>
              <a:rPr kumimoji="1" lang="zh-CN" altLang="en-US" dirty="0"/>
              <a:t>变成</a:t>
            </a:r>
            <a:r>
              <a:rPr kumimoji="1" lang="en-US" altLang="zh-CN" dirty="0"/>
              <a:t>1</a:t>
            </a:r>
            <a:r>
              <a:rPr kumimoji="1" lang="zh-CN" altLang="en-US" dirty="0"/>
              <a:t>，或者把</a:t>
            </a:r>
            <a:r>
              <a:rPr kumimoji="1" lang="en-US" altLang="zh-CN" dirty="0"/>
              <a:t>1</a:t>
            </a:r>
            <a:r>
              <a:rPr kumimoji="1" lang="zh-CN" altLang="en-US" dirty="0"/>
              <a:t>变成</a:t>
            </a:r>
            <a:r>
              <a:rPr kumimoji="1" lang="en-US" altLang="zh-CN" dirty="0"/>
              <a:t>0</a:t>
            </a:r>
            <a:r>
              <a:rPr kumimoji="1" lang="zh-CN" altLang="en-US" dirty="0"/>
              <a:t>是很容易的，只要反过来就行，数字电路很容易做到。</a:t>
            </a:r>
          </a:p>
          <a:p>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17</a:t>
            </a:fld>
            <a:endParaRPr lang="en-US" altLang="zh-CN"/>
          </a:p>
        </p:txBody>
      </p:sp>
    </p:spTree>
    <p:extLst>
      <p:ext uri="{BB962C8B-B14F-4D97-AF65-F5344CB8AC3E}">
        <p14:creationId xmlns:p14="http://schemas.microsoft.com/office/powerpoint/2010/main" val="711147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zh-CN" altLang="en-US" dirty="0"/>
              <a:t>分组规则：</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b="0" dirty="0">
                <a:latin typeface="华文新魏" panose="02010800040101010101" pitchFamily="2" charset="-122"/>
                <a:ea typeface="华文新魏" panose="02010800040101010101" pitchFamily="2" charset="-122"/>
              </a:rPr>
              <a:t>每个校验位只参加一组校验</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b="0" dirty="0">
                <a:latin typeface="华文新魏" panose="02010800040101010101" pitchFamily="2" charset="-122"/>
                <a:ea typeface="华文新魏" panose="02010800040101010101" pitchFamily="2" charset="-122"/>
              </a:rPr>
              <a:t>每个信息位至少参加一组以上的校验，且这些组别不完全相同</a:t>
            </a:r>
            <a:endParaRPr kumimoji="0" lang="en-US" altLang="zh-CN" b="0" dirty="0">
              <a:latin typeface="华文新魏" panose="02010800040101010101" pitchFamily="2" charset="-122"/>
              <a:ea typeface="华文新魏" panose="0201080004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dirty="0">
                <a:solidFill>
                  <a:srgbClr val="FFC000"/>
                </a:solidFill>
                <a:latin typeface="华文新魏" panose="02010800040101010101" pitchFamily="2" charset="-122"/>
                <a:ea typeface="华文新魏" panose="02010800040101010101" pitchFamily="2" charset="-122"/>
              </a:rPr>
              <a:t>要分多少个组，如何安排位置比较方便？</a:t>
            </a:r>
          </a:p>
          <a:p>
            <a:endParaRPr kumimoji="1" lang="zh-CN" altLang="en-US" dirty="0"/>
          </a:p>
        </p:txBody>
      </p:sp>
      <p:sp>
        <p:nvSpPr>
          <p:cNvPr id="4" name="灯片编号占位符 3"/>
          <p:cNvSpPr>
            <a:spLocks noGrp="1"/>
          </p:cNvSpPr>
          <p:nvPr>
            <p:ph type="sldNum" sz="quarter" idx="5"/>
          </p:nvPr>
        </p:nvSpPr>
        <p:spPr/>
        <p:txBody>
          <a:bodyPr/>
          <a:lstStyle/>
          <a:p>
            <a:fld id="{4E583D57-6E3A-2948-BC00-356D0D38B20B}" type="slidenum">
              <a:rPr lang="en-US" altLang="zh-CN" smtClean="0"/>
              <a:pPr/>
              <a:t>18</a:t>
            </a:fld>
            <a:endParaRPr lang="en-US" altLang="zh-CN"/>
          </a:p>
        </p:txBody>
      </p:sp>
    </p:spTree>
    <p:extLst>
      <p:ext uri="{BB962C8B-B14F-4D97-AF65-F5344CB8AC3E}">
        <p14:creationId xmlns:p14="http://schemas.microsoft.com/office/powerpoint/2010/main" val="4143516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E583D57-6E3A-2948-BC00-356D0D38B20B}" type="slidenum">
              <a:rPr lang="en-US" altLang="zh-CN" smtClean="0"/>
              <a:pPr/>
              <a:t>19</a:t>
            </a:fld>
            <a:endParaRPr lang="en-US" altLang="zh-CN"/>
          </a:p>
        </p:txBody>
      </p:sp>
    </p:spTree>
    <p:extLst>
      <p:ext uri="{BB962C8B-B14F-4D97-AF65-F5344CB8AC3E}">
        <p14:creationId xmlns:p14="http://schemas.microsoft.com/office/powerpoint/2010/main" val="328439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AB48008-7460-461C-80B6-60E62FA38C41}"/>
              </a:ext>
            </a:extLst>
          </p:cNvPr>
          <p:cNvSpPr>
            <a:spLocks noGrp="1" noRot="1" noChangeAspect="1" noChangeArrowheads="1" noTextEdit="1"/>
          </p:cNvSpPr>
          <p:nvPr>
            <p:ph type="sldImg"/>
          </p:nvPr>
        </p:nvSpPr>
        <p:spPr>
          <a:xfrm>
            <a:off x="992188" y="768350"/>
            <a:ext cx="5114925" cy="3836988"/>
          </a:xfrm>
          <a:ln/>
        </p:spPr>
      </p:sp>
      <p:sp>
        <p:nvSpPr>
          <p:cNvPr id="6147" name="备注占位符 2">
            <a:extLst>
              <a:ext uri="{FF2B5EF4-FFF2-40B4-BE49-F238E27FC236}">
                <a16:creationId xmlns:a16="http://schemas.microsoft.com/office/drawing/2014/main" id="{AB77FC38-B54A-41E3-B7BE-7E4C681A5931}"/>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6148" name="灯片编号占位符 3">
            <a:extLst>
              <a:ext uri="{FF2B5EF4-FFF2-40B4-BE49-F238E27FC236}">
                <a16:creationId xmlns:a16="http://schemas.microsoft.com/office/drawing/2014/main" id="{7C4134DD-7210-4CA3-A01B-2F2876866093}"/>
              </a:ext>
            </a:extLst>
          </p:cNvPr>
          <p:cNvSpPr>
            <a:spLocks noGrp="1"/>
          </p:cNvSpPr>
          <p:nvPr>
            <p:ph type="sldNum" sz="quarter" idx="5"/>
          </p:nvPr>
        </p:nvSpPr>
        <p:spPr>
          <a:noFill/>
        </p:spPr>
        <p:txBody>
          <a:bodyPr/>
          <a:lstStyle>
            <a:lvl1pPr defTabSz="990600">
              <a:defRPr kumimoji="1" sz="2800" b="1">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583E2D7-BD61-4194-B94F-95425461DDDA}" type="slidenum">
              <a:rPr kumimoji="1" lang="en-US" altLang="zh-CN" sz="13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a:t>
            </a:fld>
            <a:endParaRPr kumimoji="1"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24266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20</a:t>
            </a:fld>
            <a:endParaRPr lang="en-US" altLang="zh-CN"/>
          </a:p>
        </p:txBody>
      </p:sp>
    </p:spTree>
    <p:extLst>
      <p:ext uri="{BB962C8B-B14F-4D97-AF65-F5344CB8AC3E}">
        <p14:creationId xmlns:p14="http://schemas.microsoft.com/office/powerpoint/2010/main" val="2103585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1" lang="zh-CN" altLang="en-US" dirty="0"/>
              <a:t>另外一种应用广泛的可靠性编码是格雷码，它主要用于计数器、方位角编码器。左图假设是一张用于气象预报的风向编码器，有</a:t>
            </a:r>
            <a:r>
              <a:rPr kumimoji="1" lang="en-US" altLang="zh-CN" dirty="0"/>
              <a:t>8</a:t>
            </a:r>
            <a:r>
              <a:rPr kumimoji="1" lang="zh-CN" altLang="en-US" dirty="0"/>
              <a:t>个方向，分别是北偏东（在这）、东偏北（在这）、东偏南（在这）、南偏东（在这）、以及南偏西、西偏南、西偏北、北偏西，分别用</a:t>
            </a:r>
            <a:r>
              <a:rPr kumimoji="1" lang="en-US" altLang="zh-CN" dirty="0"/>
              <a:t>000</a:t>
            </a:r>
            <a:r>
              <a:rPr kumimoji="1" lang="zh-CN" altLang="en-US" dirty="0"/>
              <a:t>、</a:t>
            </a:r>
            <a:r>
              <a:rPr kumimoji="1" lang="en-US" altLang="zh-CN" dirty="0"/>
              <a:t>001</a:t>
            </a:r>
            <a:r>
              <a:rPr kumimoji="1" lang="zh-CN" altLang="en-US" dirty="0"/>
              <a:t>、</a:t>
            </a:r>
            <a:r>
              <a:rPr kumimoji="1" lang="en-US" altLang="zh-CN" dirty="0"/>
              <a:t>010</a:t>
            </a:r>
            <a:r>
              <a:rPr kumimoji="1" lang="zh-CN" altLang="en-US" dirty="0"/>
              <a:t>、</a:t>
            </a:r>
            <a:r>
              <a:rPr kumimoji="1" lang="en-US" altLang="zh-CN" dirty="0"/>
              <a:t>011</a:t>
            </a:r>
            <a:r>
              <a:rPr kumimoji="1" lang="zh-CN" altLang="en-US" dirty="0"/>
              <a:t>、</a:t>
            </a:r>
            <a:r>
              <a:rPr kumimoji="1" lang="en-US" altLang="zh-CN" dirty="0"/>
              <a:t>100</a:t>
            </a:r>
            <a:r>
              <a:rPr kumimoji="1" lang="zh-CN" altLang="en-US" dirty="0"/>
              <a:t>、</a:t>
            </a:r>
            <a:r>
              <a:rPr kumimoji="1" lang="en-US" altLang="zh-CN" dirty="0"/>
              <a:t>101</a:t>
            </a:r>
            <a:r>
              <a:rPr kumimoji="1" lang="zh-CN" altLang="en-US" dirty="0"/>
              <a:t>、</a:t>
            </a:r>
            <a:r>
              <a:rPr kumimoji="1" lang="en-US" altLang="zh-CN" dirty="0"/>
              <a:t>110</a:t>
            </a:r>
            <a:r>
              <a:rPr kumimoji="1" lang="zh-CN" altLang="en-US" dirty="0"/>
              <a:t>、</a:t>
            </a:r>
            <a:r>
              <a:rPr kumimoji="1" lang="en-US" altLang="zh-CN" dirty="0"/>
              <a:t>111</a:t>
            </a:r>
            <a:r>
              <a:rPr kumimoji="1" lang="zh-CN" altLang="en-US" dirty="0"/>
              <a:t>表示。</a:t>
            </a:r>
            <a:endParaRPr kumimoji="1" lang="en-US" altLang="zh-CN" dirty="0"/>
          </a:p>
          <a:p>
            <a:pPr marL="171450" indent="-171450">
              <a:buFont typeface="Arial" panose="020B0604020202020204" pitchFamily="34" charset="0"/>
              <a:buChar char="•"/>
            </a:pPr>
            <a:r>
              <a:rPr kumimoji="1" lang="zh-CN" altLang="en-US" dirty="0"/>
              <a:t>右图是一个对电机转角进行编码的编码器内部结构示意图，转角角度划分得很细，比风向编码器多多了，远远不止</a:t>
            </a:r>
            <a:r>
              <a:rPr kumimoji="1" lang="en-US" altLang="zh-CN" dirty="0"/>
              <a:t>8</a:t>
            </a:r>
            <a:r>
              <a:rPr kumimoji="1" lang="zh-CN" altLang="en-US" dirty="0"/>
              <a:t>个。</a:t>
            </a:r>
            <a:endParaRPr kumimoji="1" lang="en-US" altLang="zh-CN" dirty="0"/>
          </a:p>
          <a:p>
            <a:pPr marL="171450" indent="-171450">
              <a:buFont typeface="Arial" panose="020B0604020202020204" pitchFamily="34" charset="0"/>
              <a:buChar char="•"/>
            </a:pPr>
            <a:r>
              <a:rPr kumimoji="1" lang="zh-CN" altLang="en-US" dirty="0"/>
              <a:t>该图中，编码盘的左侧有光电发射单元（在红色椭圆内），可以向右侧发射可见的或不可见的光线。</a:t>
            </a:r>
            <a:endParaRPr kumimoji="1" lang="en-US" altLang="zh-CN" dirty="0"/>
          </a:p>
          <a:p>
            <a:pPr marL="171450" indent="-171450">
              <a:buFont typeface="Arial" panose="020B0604020202020204" pitchFamily="34" charset="0"/>
              <a:buChar char="•"/>
            </a:pPr>
            <a:r>
              <a:rPr kumimoji="1" lang="zh-CN" altLang="en-US" dirty="0"/>
              <a:t>编码盘的右侧有光电接收单元（在蓝色椭圆内）。当发自编码盘左侧的光线通过转盘的透明部分到达转盘右侧的光电接收单元时，接收单元会输出高电平，否则光线被黑色挡住，接收单元输出低电平。</a:t>
            </a:r>
            <a:endParaRPr kumimoji="1"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21</a:t>
            </a:fld>
            <a:endParaRPr lang="en-US" altLang="zh-CN"/>
          </a:p>
        </p:txBody>
      </p:sp>
    </p:spTree>
    <p:extLst>
      <p:ext uri="{BB962C8B-B14F-4D97-AF65-F5344CB8AC3E}">
        <p14:creationId xmlns:p14="http://schemas.microsoft.com/office/powerpoint/2010/main" val="2253765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现在我们来看，左图所示的风向编码器在实际应用中会出现什么问题。</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现在假设风向如蓝色箭头所示，风向是东偏北，即使风向有点不稳也没有问题，编码为</a:t>
            </a:r>
            <a:r>
              <a:rPr kumimoji="1" lang="en-US" altLang="zh-CN" dirty="0"/>
              <a:t>001</a:t>
            </a:r>
            <a:r>
              <a:rPr kumimoji="1" lang="zh-CN" altLang="en-US" dirty="0"/>
              <a:t>。</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风向如果是绿色箭头所示，则风向是东偏南，即使风向有点不稳也没有问题，编码为</a:t>
            </a:r>
            <a:r>
              <a:rPr kumimoji="1" lang="en-US" altLang="zh-CN" dirty="0"/>
              <a:t>010</a:t>
            </a:r>
            <a:r>
              <a:rPr kumimoji="1" lang="zh-CN" altLang="en-US" dirty="0"/>
              <a:t>。</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如果风向是红色箭头所示，则风向指示可能出现问题，因为正东这一点比较特殊。</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在这一点上，中间和外侧两个环是否透明会发生变化，从而导致编码从左至右的第二位和第</a:t>
            </a:r>
            <a:r>
              <a:rPr kumimoji="1" lang="en-US" altLang="zh-CN" dirty="0"/>
              <a:t>3</a:t>
            </a:r>
            <a:r>
              <a:rPr kumimoji="1" lang="zh-CN" altLang="en-US" dirty="0"/>
              <a:t>位会发生变化。但是，这两位发生变化的时间很难一致。当从</a:t>
            </a:r>
            <a:r>
              <a:rPr kumimoji="1" lang="en-US" altLang="zh-CN" dirty="0"/>
              <a:t>001</a:t>
            </a:r>
            <a:r>
              <a:rPr kumimoji="1" lang="zh-CN" altLang="en-US" dirty="0"/>
              <a:t>变成</a:t>
            </a:r>
            <a:r>
              <a:rPr kumimoji="1" lang="en-US" altLang="zh-CN" dirty="0"/>
              <a:t>010</a:t>
            </a:r>
            <a:r>
              <a:rPr kumimoji="1" lang="zh-CN" altLang="en-US" dirty="0"/>
              <a:t>时，第三位可能会比第二位先发生变化，结果会先出现</a:t>
            </a:r>
            <a:r>
              <a:rPr kumimoji="1" lang="en-US" altLang="zh-CN" dirty="0"/>
              <a:t>000</a:t>
            </a:r>
            <a:r>
              <a:rPr kumimoji="1" lang="zh-CN" altLang="en-US" dirty="0"/>
              <a:t>，然后再出现</a:t>
            </a:r>
            <a:r>
              <a:rPr kumimoji="1" lang="en-US" altLang="zh-CN" dirty="0"/>
              <a:t>010</a:t>
            </a:r>
            <a:r>
              <a:rPr kumimoji="1" lang="zh-CN" altLang="en-US" dirty="0"/>
              <a:t>。但编码</a:t>
            </a:r>
            <a:r>
              <a:rPr kumimoji="1" lang="en-US" altLang="zh-CN" dirty="0"/>
              <a:t>000</a:t>
            </a:r>
            <a:r>
              <a:rPr kumimoji="1" lang="zh-CN" altLang="en-US" dirty="0"/>
              <a:t>指的是北偏东方向，这与实际情况相差甚远。当从</a:t>
            </a:r>
            <a:r>
              <a:rPr kumimoji="1" lang="en-US" altLang="zh-CN" dirty="0"/>
              <a:t>001</a:t>
            </a:r>
            <a:r>
              <a:rPr kumimoji="1" lang="zh-CN" altLang="en-US" dirty="0"/>
              <a:t>变成</a:t>
            </a:r>
            <a:r>
              <a:rPr kumimoji="1" lang="en-US" altLang="zh-CN" dirty="0"/>
              <a:t>010</a:t>
            </a:r>
            <a:r>
              <a:rPr kumimoji="1" lang="zh-CN" altLang="en-US" dirty="0"/>
              <a:t>时，也可能是第二位先变，第三位后变，结果会先出现</a:t>
            </a:r>
            <a:r>
              <a:rPr kumimoji="1" lang="en-US" altLang="zh-CN" dirty="0"/>
              <a:t>011</a:t>
            </a:r>
            <a:r>
              <a:rPr kumimoji="1" lang="zh-CN" altLang="en-US" dirty="0"/>
              <a:t>，再出现</a:t>
            </a:r>
            <a:r>
              <a:rPr kumimoji="1" lang="en-US" altLang="zh-CN" dirty="0"/>
              <a:t>010</a:t>
            </a:r>
            <a:r>
              <a:rPr kumimoji="1" lang="zh-CN" altLang="en-US" dirty="0"/>
              <a:t>。但编码</a:t>
            </a:r>
            <a:r>
              <a:rPr kumimoji="1" lang="en-US" altLang="zh-CN" dirty="0"/>
              <a:t>011</a:t>
            </a:r>
            <a:r>
              <a:rPr kumimoji="1" lang="zh-CN" altLang="en-US" dirty="0"/>
              <a:t>指的是南偏东方向，这与实际情况也相差甚远。这些可能发生的情况说明，用二进制码来对风向进行编码是不合适的。</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但是如果使用格雷码，就不会出现这些不合逻辑的现象。</a:t>
            </a:r>
            <a:endParaRPr kumimoji="1"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dirty="0"/>
              <a:t>因为在格雷码中，任何两个相邻的编码只有一位不同，在交界处只有一位会发生变化，不存在哪位变化在前，哪位变化在后的问题，它们所指示的方向事实上都没有问题。</a:t>
            </a:r>
            <a:endParaRPr kumimoji="1"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22</a:t>
            </a:fld>
            <a:endParaRPr lang="en-US" altLang="zh-CN"/>
          </a:p>
        </p:txBody>
      </p:sp>
    </p:spTree>
    <p:extLst>
      <p:ext uri="{BB962C8B-B14F-4D97-AF65-F5344CB8AC3E}">
        <p14:creationId xmlns:p14="http://schemas.microsoft.com/office/powerpoint/2010/main" val="2908897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0" lang="zh-CN" altLang="en-US" sz="1200" b="0" dirty="0">
                <a:latin typeface="华文新魏" panose="02010800040101010101" pitchFamily="2" charset="-122"/>
                <a:ea typeface="华文新魏" panose="02010800040101010101" pitchFamily="2" charset="-122"/>
              </a:rPr>
              <a:t>十进制数字的格雷码有多种形式，只要任何两个相邻的代码之间仅有</a:t>
            </a:r>
            <a:r>
              <a:rPr kumimoji="0" lang="en-US" altLang="zh-CN" sz="1200" b="0" dirty="0">
                <a:latin typeface="华文新魏" panose="02010800040101010101" pitchFamily="2" charset="-122"/>
                <a:ea typeface="华文新魏" panose="02010800040101010101" pitchFamily="2" charset="-122"/>
              </a:rPr>
              <a:t>1</a:t>
            </a:r>
            <a:r>
              <a:rPr kumimoji="0" lang="zh-CN" altLang="en-US" sz="1200" b="0" dirty="0">
                <a:latin typeface="华文新魏" panose="02010800040101010101" pitchFamily="2" charset="-122"/>
                <a:ea typeface="华文新魏" panose="02010800040101010101" pitchFamily="2" charset="-122"/>
              </a:rPr>
              <a:t>位不同，但要注意首尾两个编码也是相邻的。</a:t>
            </a:r>
            <a:endParaRPr kumimoji="0" lang="en-US" altLang="zh-CN" sz="1200" b="0" dirty="0">
              <a:latin typeface="华文新魏" panose="02010800040101010101" pitchFamily="2" charset="-122"/>
              <a:ea typeface="华文新魏" panose="02010800040101010101" pitchFamily="2" charset="-122"/>
            </a:endParaRPr>
          </a:p>
          <a:p>
            <a:pPr marL="171450" indent="-171450">
              <a:buFont typeface="Arial" panose="020B0604020202020204" pitchFamily="34" charset="0"/>
              <a:buChar char="•"/>
            </a:pPr>
            <a:r>
              <a:rPr kumimoji="0" lang="zh-CN" altLang="en-US" sz="1200" b="0" dirty="0">
                <a:latin typeface="华文新魏" panose="02010800040101010101" pitchFamily="2" charset="-122"/>
                <a:ea typeface="华文新魏" panose="02010800040101010101" pitchFamily="2" charset="-122"/>
              </a:rPr>
              <a:t>这个表中的第一列是</a:t>
            </a:r>
            <a:r>
              <a:rPr kumimoji="0" lang="en-US" altLang="zh-CN" sz="1200" b="0" dirty="0">
                <a:latin typeface="华文新魏" panose="02010800040101010101" pitchFamily="2" charset="-122"/>
                <a:ea typeface="华文新魏" panose="02010800040101010101" pitchFamily="2" charset="-122"/>
              </a:rPr>
              <a:t>10</a:t>
            </a:r>
            <a:r>
              <a:rPr kumimoji="0" lang="zh-CN" altLang="en-US" sz="1200" b="0" dirty="0">
                <a:latin typeface="华文新魏" panose="02010800040101010101" pitchFamily="2" charset="-122"/>
                <a:ea typeface="华文新魏" panose="02010800040101010101" pitchFamily="2" charset="-122"/>
              </a:rPr>
              <a:t>个十进制数字，第二列是对应的</a:t>
            </a:r>
            <a:r>
              <a:rPr kumimoji="0" lang="en-US" altLang="zh-CN" sz="1200" b="0" dirty="0">
                <a:latin typeface="华文新魏" panose="02010800040101010101" pitchFamily="2" charset="-122"/>
                <a:ea typeface="华文新魏" panose="02010800040101010101" pitchFamily="2" charset="-122"/>
              </a:rPr>
              <a:t>8421</a:t>
            </a:r>
            <a:r>
              <a:rPr kumimoji="0" lang="zh-CN" altLang="en-US" sz="1200" b="0" dirty="0">
                <a:latin typeface="华文新魏" panose="02010800040101010101" pitchFamily="2" charset="-122"/>
                <a:ea typeface="华文新魏" panose="02010800040101010101" pitchFamily="2" charset="-122"/>
              </a:rPr>
              <a:t>码，最后是一种格雷码。教材上介绍了一种格雷码的一般生成方法，大家可以自己看一下。</a:t>
            </a:r>
            <a:endParaRPr kumimoji="0" lang="en-US" altLang="zh-CN" sz="1200" b="0" dirty="0">
              <a:latin typeface="华文新魏" panose="02010800040101010101" pitchFamily="2" charset="-122"/>
              <a:ea typeface="华文新魏" panose="02010800040101010101" pitchFamily="2" charset="-122"/>
            </a:endParaRPr>
          </a:p>
          <a:p>
            <a:pPr marL="171450" indent="-171450">
              <a:buFont typeface="Arial" panose="020B0604020202020204" pitchFamily="34" charset="0"/>
              <a:buChar char="•"/>
            </a:pPr>
            <a:r>
              <a:rPr kumimoji="0" lang="zh-CN" altLang="en-US" sz="1200" b="0" dirty="0">
                <a:latin typeface="华文新魏" panose="02010800040101010101" pitchFamily="2" charset="-122"/>
                <a:ea typeface="华文新魏" panose="02010800040101010101" pitchFamily="2" charset="-122"/>
              </a:rPr>
              <a:t>格雷码在降低功耗、提高可靠性方面有很多应用。发明格雷的人申请了专利，挣了很多很多钱。</a:t>
            </a:r>
            <a:endParaRPr kumimoji="0" lang="en-US" altLang="zh-CN" sz="1200" b="0" dirty="0">
              <a:latin typeface="华文新魏" panose="02010800040101010101" pitchFamily="2" charset="-122"/>
              <a:ea typeface="华文新魏" panose="0201080004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23</a:t>
            </a:fld>
            <a:endParaRPr lang="en-US" altLang="zh-CN"/>
          </a:p>
        </p:txBody>
      </p:sp>
    </p:spTree>
    <p:extLst>
      <p:ext uri="{BB962C8B-B14F-4D97-AF65-F5344CB8AC3E}">
        <p14:creationId xmlns:p14="http://schemas.microsoft.com/office/powerpoint/2010/main" val="74003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3</a:t>
            </a:fld>
            <a:endParaRPr lang="en-US" altLang="zh-CN"/>
          </a:p>
        </p:txBody>
      </p:sp>
    </p:spTree>
    <p:extLst>
      <p:ext uri="{BB962C8B-B14F-4D97-AF65-F5344CB8AC3E}">
        <p14:creationId xmlns:p14="http://schemas.microsoft.com/office/powerpoint/2010/main" val="369765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4</a:t>
            </a:fld>
            <a:endParaRPr lang="en-US" altLang="zh-CN"/>
          </a:p>
        </p:txBody>
      </p:sp>
    </p:spTree>
    <p:extLst>
      <p:ext uri="{BB962C8B-B14F-4D97-AF65-F5344CB8AC3E}">
        <p14:creationId xmlns:p14="http://schemas.microsoft.com/office/powerpoint/2010/main" val="2557970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F73131"/>
                </a:solidFill>
                <a:effectLst/>
                <a:latin typeface="Arial" panose="020B0604020202020204" pitchFamily="34" charset="0"/>
              </a:rPr>
              <a:t>操作数</a:t>
            </a:r>
            <a:r>
              <a:rPr lang="zh-CN" altLang="en-US" b="0" i="0" dirty="0">
                <a:solidFill>
                  <a:srgbClr val="333333"/>
                </a:solidFill>
                <a:effectLst/>
                <a:latin typeface="Arial" panose="020B0604020202020204" pitchFamily="34" charset="0"/>
              </a:rPr>
              <a:t>指出指令执行的操作所需要数据的来源；</a:t>
            </a:r>
            <a:r>
              <a:rPr lang="zh-CN" altLang="en-US" b="0" i="0" dirty="0">
                <a:solidFill>
                  <a:srgbClr val="F73131"/>
                </a:solidFill>
                <a:effectLst/>
                <a:latin typeface="Arial" panose="020B0604020202020204" pitchFamily="34" charset="0"/>
              </a:rPr>
              <a:t>可以是操作数本身，也可以操作数的地址</a:t>
            </a: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5</a:t>
            </a:fld>
            <a:endParaRPr lang="en-US" altLang="zh-CN"/>
          </a:p>
        </p:txBody>
      </p:sp>
    </p:spTree>
    <p:extLst>
      <p:ext uri="{BB962C8B-B14F-4D97-AF65-F5344CB8AC3E}">
        <p14:creationId xmlns:p14="http://schemas.microsoft.com/office/powerpoint/2010/main" val="160509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AB48008-7460-461C-80B6-60E62FA38C41}"/>
              </a:ext>
            </a:extLst>
          </p:cNvPr>
          <p:cNvSpPr>
            <a:spLocks noGrp="1" noRot="1" noChangeAspect="1" noChangeArrowheads="1" noTextEdit="1"/>
          </p:cNvSpPr>
          <p:nvPr>
            <p:ph type="sldImg"/>
          </p:nvPr>
        </p:nvSpPr>
        <p:spPr>
          <a:xfrm>
            <a:off x="992188" y="768350"/>
            <a:ext cx="5114925" cy="3836988"/>
          </a:xfrm>
          <a:ln/>
        </p:spPr>
      </p:sp>
      <p:sp>
        <p:nvSpPr>
          <p:cNvPr id="6147" name="备注占位符 2">
            <a:extLst>
              <a:ext uri="{FF2B5EF4-FFF2-40B4-BE49-F238E27FC236}">
                <a16:creationId xmlns:a16="http://schemas.microsoft.com/office/drawing/2014/main" id="{AB77FC38-B54A-41E3-B7BE-7E4C681A5931}"/>
              </a:ext>
            </a:extLst>
          </p:cNvPr>
          <p:cNvSpPr>
            <a:spLocks noGrp="1" noChangeArrowheads="1"/>
          </p:cNvSpPr>
          <p:nvPr>
            <p:ph type="body" idx="1"/>
          </p:nvPr>
        </p:nvSpPr>
        <p:spPr>
          <a:noFill/>
        </p:spPr>
        <p:txBody>
          <a:bodyPr/>
          <a:lstStyle/>
          <a:p>
            <a:pPr marL="0" indent="0">
              <a:buFont typeface="Arial" panose="020B0604020202020204" pitchFamily="34" charset="0"/>
              <a:buNone/>
            </a:pPr>
            <a:endParaRPr lang="zh-CN" altLang="en-US" dirty="0"/>
          </a:p>
        </p:txBody>
      </p:sp>
      <p:sp>
        <p:nvSpPr>
          <p:cNvPr id="6148" name="灯片编号占位符 3">
            <a:extLst>
              <a:ext uri="{FF2B5EF4-FFF2-40B4-BE49-F238E27FC236}">
                <a16:creationId xmlns:a16="http://schemas.microsoft.com/office/drawing/2014/main" id="{7C4134DD-7210-4CA3-A01B-2F2876866093}"/>
              </a:ext>
            </a:extLst>
          </p:cNvPr>
          <p:cNvSpPr>
            <a:spLocks noGrp="1"/>
          </p:cNvSpPr>
          <p:nvPr>
            <p:ph type="sldNum" sz="quarter" idx="5"/>
          </p:nvPr>
        </p:nvSpPr>
        <p:spPr>
          <a:noFill/>
        </p:spPr>
        <p:txBody>
          <a:bodyPr/>
          <a:lstStyle>
            <a:lvl1pPr defTabSz="990600">
              <a:defRPr kumimoji="1" sz="2800" b="1">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583E2D7-BD61-4194-B94F-95425461DDDA}" type="slidenum">
              <a:rPr kumimoji="1" lang="en-US" altLang="zh-CN" sz="13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a:t>
            </a:fld>
            <a:endParaRPr kumimoji="1"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3743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7CCCE29A-3702-4ACC-BE4E-9FF2BE03B0E4}"/>
              </a:ext>
            </a:extLst>
          </p:cNvPr>
          <p:cNvSpPr>
            <a:spLocks noGrp="1" noRot="1" noChangeAspect="1" noChangeArrowheads="1" noTextEdit="1"/>
          </p:cNvSpPr>
          <p:nvPr>
            <p:ph type="sldImg"/>
          </p:nvPr>
        </p:nvSpPr>
        <p:spPr>
          <a:xfrm>
            <a:off x="992188" y="768350"/>
            <a:ext cx="5114925" cy="3836988"/>
          </a:xfrm>
          <a:ln/>
        </p:spPr>
      </p:sp>
      <p:sp>
        <p:nvSpPr>
          <p:cNvPr id="33795" name="备注占位符 2">
            <a:extLst>
              <a:ext uri="{FF2B5EF4-FFF2-40B4-BE49-F238E27FC236}">
                <a16:creationId xmlns:a16="http://schemas.microsoft.com/office/drawing/2014/main" id="{8267EE57-DEB3-4D0C-A62F-0BB3CB6C46D4}"/>
              </a:ext>
            </a:extLst>
          </p:cNvPr>
          <p:cNvSpPr>
            <a:spLocks noGrp="1" noChangeArrowheads="1"/>
          </p:cNvSpPr>
          <p:nvPr>
            <p:ph type="body" idx="1"/>
          </p:nvPr>
        </p:nvSpPr>
        <p:spPr>
          <a:noFill/>
        </p:spPr>
        <p:txBody>
          <a:bodyPr/>
          <a:lstStyle/>
          <a:p>
            <a:pPr marL="171450" indent="-171450">
              <a:buFont typeface="Arial" panose="020B0604020202020204" pitchFamily="34" charset="0"/>
              <a:buChar char="•"/>
            </a:pPr>
            <a:r>
              <a:rPr lang="zh-CN" altLang="en-US" dirty="0"/>
              <a:t>这个表给出了</a:t>
            </a:r>
            <a:r>
              <a:rPr lang="en-US" altLang="zh-CN" dirty="0"/>
              <a:t>5</a:t>
            </a:r>
            <a:r>
              <a:rPr lang="zh-CN" altLang="en-US" dirty="0"/>
              <a:t>种用二进制数字对十进制</a:t>
            </a:r>
            <a:r>
              <a:rPr lang="en-US" altLang="zh-CN" dirty="0"/>
              <a:t>10</a:t>
            </a:r>
            <a:r>
              <a:rPr lang="zh-CN" altLang="en-US" dirty="0"/>
              <a:t>个数字进行编码的方法。第一列是</a:t>
            </a:r>
            <a:r>
              <a:rPr lang="en-US" altLang="zh-CN" dirty="0"/>
              <a:t>10</a:t>
            </a:r>
            <a:r>
              <a:rPr lang="zh-CN" altLang="en-US" dirty="0"/>
              <a:t>个十进制数字。第二列是</a:t>
            </a:r>
            <a:r>
              <a:rPr lang="en-US" altLang="zh-CN" dirty="0"/>
              <a:t>BCD</a:t>
            </a:r>
            <a:r>
              <a:rPr lang="zh-CN" altLang="en-US" dirty="0"/>
              <a:t>码，</a:t>
            </a:r>
            <a:r>
              <a:rPr kumimoji="1" lang="en" altLang="zh-CN" sz="1200" b="0" i="0" u="none" strike="noStrike" kern="1200" dirty="0">
                <a:solidFill>
                  <a:schemeClr val="tx1"/>
                </a:solidFill>
                <a:effectLst/>
                <a:latin typeface="Times New Roman" pitchFamily="18" charset="0"/>
                <a:ea typeface="宋体" pitchFamily="2" charset="-122"/>
                <a:cs typeface="+mn-cs"/>
              </a:rPr>
              <a:t>BCD</a:t>
            </a:r>
            <a:r>
              <a:rPr kumimoji="1" lang="zh-CN" altLang="en" sz="1200" b="0" i="0" u="none" strike="noStrike" kern="1200" dirty="0">
                <a:solidFill>
                  <a:schemeClr val="tx1"/>
                </a:solidFill>
                <a:effectLst/>
                <a:latin typeface="Times New Roman" pitchFamily="18" charset="0"/>
                <a:ea typeface="宋体" pitchFamily="2" charset="-122"/>
                <a:cs typeface="+mn-cs"/>
              </a:rPr>
              <a:t>是</a:t>
            </a:r>
            <a:r>
              <a:rPr kumimoji="1" lang="en" altLang="zh-CN" sz="1200" b="0" i="0" u="none" strike="noStrike" kern="1200" dirty="0">
                <a:solidFill>
                  <a:schemeClr val="tx1"/>
                </a:solidFill>
                <a:effectLst/>
                <a:latin typeface="Times New Roman" pitchFamily="18" charset="0"/>
                <a:ea typeface="宋体" pitchFamily="2" charset="-122"/>
                <a:cs typeface="+mn-cs"/>
              </a:rPr>
              <a:t>Binary-Coded Decimal‎</a:t>
            </a:r>
            <a:r>
              <a:rPr kumimoji="1" lang="zh-CN" altLang="en" sz="1200" b="0" i="0" u="none" strike="noStrike" kern="1200" dirty="0">
                <a:solidFill>
                  <a:schemeClr val="tx1"/>
                </a:solidFill>
                <a:effectLst/>
                <a:latin typeface="Times New Roman" pitchFamily="18" charset="0"/>
                <a:ea typeface="宋体" pitchFamily="2" charset="-122"/>
                <a:cs typeface="+mn-cs"/>
              </a:rPr>
              <a:t>的</a:t>
            </a:r>
            <a:r>
              <a:rPr kumimoji="1" lang="zh-CN" altLang="en-US" sz="1200" b="0" i="0" u="none" strike="noStrike" kern="1200" dirty="0">
                <a:solidFill>
                  <a:schemeClr val="tx1"/>
                </a:solidFill>
                <a:effectLst/>
                <a:latin typeface="Times New Roman" pitchFamily="18" charset="0"/>
                <a:ea typeface="宋体" pitchFamily="2" charset="-122"/>
                <a:cs typeface="+mn-cs"/>
              </a:rPr>
              <a:t>缩写</a:t>
            </a:r>
            <a:r>
              <a:rPr kumimoji="1" lang="zh-CN" altLang="en" sz="1200" b="0" i="0" u="none" strike="noStrike" kern="1200" dirty="0">
                <a:solidFill>
                  <a:schemeClr val="tx1"/>
                </a:solidFill>
                <a:effectLst/>
                <a:latin typeface="Times New Roman" pitchFamily="18" charset="0"/>
                <a:ea typeface="宋体" pitchFamily="2" charset="-122"/>
                <a:cs typeface="+mn-cs"/>
              </a:rPr>
              <a:t>，</a:t>
            </a:r>
            <a:r>
              <a:rPr kumimoji="1" lang="zh-CN" altLang="en-US" sz="1200" b="0" i="0" u="none" strike="noStrike" kern="1200" dirty="0">
                <a:solidFill>
                  <a:schemeClr val="tx1"/>
                </a:solidFill>
                <a:effectLst/>
                <a:latin typeface="Times New Roman" pitchFamily="18" charset="0"/>
                <a:ea typeface="宋体" pitchFamily="2" charset="-122"/>
                <a:cs typeface="+mn-cs"/>
              </a:rPr>
              <a:t>意思是用二进制编码的十进制代码</a:t>
            </a:r>
            <a:r>
              <a:rPr kumimoji="1" lang="zh-CN" altLang="en" sz="1200" b="0" i="0" u="none" strike="noStrike" kern="1200" dirty="0">
                <a:solidFill>
                  <a:schemeClr val="tx1"/>
                </a:solidFill>
                <a:effectLst/>
                <a:latin typeface="Times New Roman" pitchFamily="18" charset="0"/>
                <a:ea typeface="宋体" pitchFamily="2" charset="-122"/>
                <a:cs typeface="+mn-cs"/>
              </a:rPr>
              <a:t>，</a:t>
            </a:r>
            <a:r>
              <a:rPr kumimoji="1" lang="zh-CN" altLang="en-US" sz="1200" b="0" i="0" u="none" strike="noStrike" kern="1200" dirty="0">
                <a:solidFill>
                  <a:schemeClr val="tx1"/>
                </a:solidFill>
                <a:effectLst/>
                <a:latin typeface="Times New Roman" pitchFamily="18" charset="0"/>
                <a:ea typeface="宋体" pitchFamily="2" charset="-122"/>
                <a:cs typeface="+mn-cs"/>
              </a:rPr>
              <a:t>因此</a:t>
            </a:r>
            <a:r>
              <a:rPr kumimoji="1" lang="en" altLang="zh-CN" sz="1200" b="0" i="0" u="none" strike="noStrike" kern="1200" dirty="0">
                <a:solidFill>
                  <a:schemeClr val="tx1"/>
                </a:solidFill>
                <a:effectLst/>
                <a:latin typeface="Times New Roman" pitchFamily="18" charset="0"/>
                <a:ea typeface="宋体" pitchFamily="2" charset="-122"/>
                <a:cs typeface="+mn-cs"/>
              </a:rPr>
              <a:t>BCD</a:t>
            </a:r>
            <a:r>
              <a:rPr kumimoji="1" lang="zh-CN" altLang="en-US" sz="1200" b="0" i="0" u="none" strike="noStrike" kern="1200" dirty="0">
                <a:solidFill>
                  <a:schemeClr val="tx1"/>
                </a:solidFill>
                <a:effectLst/>
                <a:latin typeface="Times New Roman" pitchFamily="18" charset="0"/>
                <a:ea typeface="宋体" pitchFamily="2" charset="-122"/>
                <a:cs typeface="+mn-cs"/>
              </a:rPr>
              <a:t>码又被称为二</a:t>
            </a:r>
            <a:r>
              <a:rPr kumimoji="1" lang="en-US" altLang="zh-CN" sz="1200" b="0" i="0" u="none" strike="noStrike" kern="1200" dirty="0">
                <a:solidFill>
                  <a:schemeClr val="tx1"/>
                </a:solidFill>
                <a:effectLst/>
                <a:latin typeface="Times New Roman" pitchFamily="18" charset="0"/>
                <a:ea typeface="宋体" pitchFamily="2" charset="-122"/>
                <a:cs typeface="+mn-cs"/>
              </a:rPr>
              <a:t>-</a:t>
            </a:r>
            <a:r>
              <a:rPr kumimoji="1" lang="zh-CN" altLang="en-US" sz="1200" b="0" i="0" u="none" strike="noStrike" kern="1200" dirty="0">
                <a:solidFill>
                  <a:schemeClr val="tx1"/>
                </a:solidFill>
                <a:effectLst/>
                <a:latin typeface="Times New Roman" pitchFamily="18" charset="0"/>
                <a:ea typeface="宋体" pitchFamily="2" charset="-122"/>
                <a:cs typeface="+mn-cs"/>
              </a:rPr>
              <a:t>十进制码。如果要对</a:t>
            </a:r>
            <a:r>
              <a:rPr kumimoji="1" lang="en-US" altLang="zh-CN" sz="1200" b="0" i="0" u="none" strike="noStrike" kern="1200" dirty="0">
                <a:solidFill>
                  <a:schemeClr val="tx1"/>
                </a:solidFill>
                <a:effectLst/>
                <a:latin typeface="Times New Roman" pitchFamily="18" charset="0"/>
                <a:ea typeface="宋体" pitchFamily="2" charset="-122"/>
                <a:cs typeface="+mn-cs"/>
              </a:rPr>
              <a:t>BCD</a:t>
            </a:r>
            <a:r>
              <a:rPr kumimoji="1" lang="zh-CN" altLang="en-US" sz="1200" b="0" i="0" u="none" strike="noStrike" kern="1200" dirty="0">
                <a:solidFill>
                  <a:schemeClr val="tx1"/>
                </a:solidFill>
                <a:effectLst/>
                <a:latin typeface="Times New Roman" pitchFamily="18" charset="0"/>
                <a:ea typeface="宋体" pitchFamily="2" charset="-122"/>
                <a:cs typeface="+mn-cs"/>
              </a:rPr>
              <a:t>码下一个定义，我们可以说</a:t>
            </a:r>
            <a:r>
              <a:rPr kumimoji="1" lang="en-US" altLang="zh-CN" sz="1200" b="0" i="0" u="none" strike="noStrike" kern="1200" dirty="0">
                <a:solidFill>
                  <a:schemeClr val="tx1"/>
                </a:solidFill>
                <a:effectLst/>
                <a:latin typeface="Times New Roman" pitchFamily="18" charset="0"/>
                <a:ea typeface="宋体" pitchFamily="2" charset="-122"/>
                <a:cs typeface="+mn-cs"/>
              </a:rPr>
              <a:t>:BCD</a:t>
            </a:r>
            <a:r>
              <a:rPr kumimoji="1" lang="zh-CN" altLang="en-US" sz="1200" b="0" i="0" u="none" strike="noStrike" kern="1200" dirty="0">
                <a:solidFill>
                  <a:schemeClr val="tx1"/>
                </a:solidFill>
                <a:effectLst/>
                <a:latin typeface="Times New Roman" pitchFamily="18" charset="0"/>
                <a:ea typeface="宋体" pitchFamily="2" charset="-122"/>
                <a:cs typeface="+mn-cs"/>
              </a:rPr>
              <a:t>按</a:t>
            </a:r>
            <a:r>
              <a:rPr kumimoji="1" lang="en-US" altLang="zh-CN" sz="1200" b="0" i="0" u="none" strike="noStrike" kern="1200" dirty="0">
                <a:solidFill>
                  <a:schemeClr val="tx1"/>
                </a:solidFill>
                <a:effectLst/>
                <a:latin typeface="Times New Roman" pitchFamily="18" charset="0"/>
                <a:ea typeface="宋体" pitchFamily="2" charset="-122"/>
                <a:cs typeface="+mn-cs"/>
              </a:rPr>
              <a:t>4</a:t>
            </a:r>
            <a:r>
              <a:rPr kumimoji="1" lang="zh-CN" altLang="en-US" sz="1200" b="0" i="0" u="none" strike="noStrike" kern="1200" dirty="0">
                <a:solidFill>
                  <a:schemeClr val="tx1"/>
                </a:solidFill>
                <a:effectLst/>
                <a:latin typeface="Times New Roman" pitchFamily="18" charset="0"/>
                <a:ea typeface="宋体" pitchFamily="2" charset="-122"/>
                <a:cs typeface="+mn-cs"/>
              </a:rPr>
              <a:t>位二进制数的自然顺序，从小到大，依次取前</a:t>
            </a:r>
            <a:r>
              <a:rPr kumimoji="1" lang="en-US" altLang="zh-CN" sz="1200" b="0" i="0" u="none" strike="noStrike" kern="1200" dirty="0">
                <a:solidFill>
                  <a:schemeClr val="tx1"/>
                </a:solidFill>
                <a:effectLst/>
                <a:latin typeface="Times New Roman" pitchFamily="18" charset="0"/>
                <a:ea typeface="宋体" pitchFamily="2" charset="-122"/>
                <a:cs typeface="+mn-cs"/>
              </a:rPr>
              <a:t>10</a:t>
            </a:r>
            <a:r>
              <a:rPr kumimoji="1" lang="zh-CN" altLang="en-US" sz="1200" b="0" i="0" u="none" strike="noStrike" kern="1200" dirty="0">
                <a:solidFill>
                  <a:schemeClr val="tx1"/>
                </a:solidFill>
                <a:effectLst/>
                <a:latin typeface="Times New Roman" pitchFamily="18" charset="0"/>
                <a:ea typeface="宋体" pitchFamily="2" charset="-122"/>
                <a:cs typeface="+mn-cs"/>
              </a:rPr>
              <a:t>个编码分别表示十进制数字的</a:t>
            </a:r>
            <a:r>
              <a:rPr kumimoji="1" lang="en-US" altLang="zh-CN" sz="1200" b="0" i="0" u="none" strike="noStrike" kern="1200" dirty="0">
                <a:solidFill>
                  <a:schemeClr val="tx1"/>
                </a:solidFill>
                <a:effectLst/>
                <a:latin typeface="Times New Roman" pitchFamily="18" charset="0"/>
                <a:ea typeface="宋体" pitchFamily="2" charset="-122"/>
                <a:cs typeface="+mn-cs"/>
              </a:rPr>
              <a:t>0</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1</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2</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3</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4</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5</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6</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7</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8</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9</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BCD</a:t>
            </a:r>
            <a:r>
              <a:rPr kumimoji="1" lang="zh-CN" altLang="en-US" sz="1200" b="0" i="0" u="none" strike="noStrike" kern="1200" dirty="0">
                <a:solidFill>
                  <a:schemeClr val="tx1"/>
                </a:solidFill>
                <a:effectLst/>
                <a:latin typeface="Times New Roman" pitchFamily="18" charset="0"/>
                <a:ea typeface="宋体" pitchFamily="2" charset="-122"/>
                <a:cs typeface="+mn-cs"/>
              </a:rPr>
              <a:t>码是一种有权码，它的每一位有固定的大小，最高位的权为</a:t>
            </a:r>
            <a:r>
              <a:rPr kumimoji="1" lang="en-US" altLang="zh-CN" sz="1200" b="0" i="0" u="none" strike="noStrike" kern="1200" dirty="0">
                <a:solidFill>
                  <a:schemeClr val="tx1"/>
                </a:solidFill>
                <a:effectLst/>
                <a:latin typeface="Times New Roman" pitchFamily="18" charset="0"/>
                <a:ea typeface="宋体" pitchFamily="2" charset="-122"/>
                <a:cs typeface="+mn-cs"/>
              </a:rPr>
              <a:t>8</a:t>
            </a:r>
            <a:r>
              <a:rPr kumimoji="1" lang="zh-CN" altLang="en-US" sz="1200" b="0" i="0" u="none" strike="noStrike" kern="1200" dirty="0">
                <a:solidFill>
                  <a:schemeClr val="tx1"/>
                </a:solidFill>
                <a:effectLst/>
                <a:latin typeface="Times New Roman" pitchFamily="18" charset="0"/>
                <a:ea typeface="宋体" pitchFamily="2" charset="-122"/>
                <a:cs typeface="+mn-cs"/>
              </a:rPr>
              <a:t>，次高位为</a:t>
            </a:r>
            <a:r>
              <a:rPr kumimoji="1" lang="en-US" altLang="zh-CN" sz="1200" b="0" i="0" u="none" strike="noStrike" kern="1200" dirty="0">
                <a:solidFill>
                  <a:schemeClr val="tx1"/>
                </a:solidFill>
                <a:effectLst/>
                <a:latin typeface="Times New Roman" pitchFamily="18" charset="0"/>
                <a:ea typeface="宋体" pitchFamily="2" charset="-122"/>
                <a:cs typeface="+mn-cs"/>
              </a:rPr>
              <a:t>4</a:t>
            </a:r>
            <a:r>
              <a:rPr kumimoji="1" lang="zh-CN" altLang="en-US" sz="1200" b="0" i="0" u="none" strike="noStrike" kern="1200" dirty="0">
                <a:solidFill>
                  <a:schemeClr val="tx1"/>
                </a:solidFill>
                <a:effectLst/>
                <a:latin typeface="Times New Roman" pitchFamily="18" charset="0"/>
                <a:ea typeface="宋体" pitchFamily="2" charset="-122"/>
                <a:cs typeface="+mn-cs"/>
              </a:rPr>
              <a:t>，次低位为</a:t>
            </a:r>
            <a:r>
              <a:rPr kumimoji="1" lang="en-US" altLang="zh-CN" sz="1200" b="0" i="0" u="none" strike="noStrike" kern="1200" dirty="0">
                <a:solidFill>
                  <a:schemeClr val="tx1"/>
                </a:solidFill>
                <a:effectLst/>
                <a:latin typeface="Times New Roman" pitchFamily="18" charset="0"/>
                <a:ea typeface="宋体" pitchFamily="2" charset="-122"/>
                <a:cs typeface="+mn-cs"/>
              </a:rPr>
              <a:t>2</a:t>
            </a:r>
            <a:r>
              <a:rPr kumimoji="1" lang="zh-CN" altLang="en-US" sz="1200" b="0" i="0" u="none" strike="noStrike" kern="1200" dirty="0">
                <a:solidFill>
                  <a:schemeClr val="tx1"/>
                </a:solidFill>
                <a:effectLst/>
                <a:latin typeface="Times New Roman" pitchFamily="18" charset="0"/>
                <a:ea typeface="宋体" pitchFamily="2" charset="-122"/>
                <a:cs typeface="+mn-cs"/>
              </a:rPr>
              <a:t>，最低位为</a:t>
            </a:r>
            <a:r>
              <a:rPr kumimoji="1" lang="en-US" altLang="zh-CN" sz="1200" b="0" i="0" u="none" strike="noStrike" kern="1200" dirty="0">
                <a:solidFill>
                  <a:schemeClr val="tx1"/>
                </a:solidFill>
                <a:effectLst/>
                <a:latin typeface="Times New Roman" pitchFamily="18" charset="0"/>
                <a:ea typeface="宋体" pitchFamily="2" charset="-122"/>
                <a:cs typeface="+mn-cs"/>
              </a:rPr>
              <a:t>1</a:t>
            </a:r>
            <a:r>
              <a:rPr kumimoji="1" lang="zh-CN" altLang="en-US" sz="1200" b="0" i="0" u="none" strike="noStrike" kern="1200" dirty="0">
                <a:solidFill>
                  <a:schemeClr val="tx1"/>
                </a:solidFill>
                <a:effectLst/>
                <a:latin typeface="Times New Roman" pitchFamily="18" charset="0"/>
                <a:ea typeface="宋体" pitchFamily="2" charset="-122"/>
                <a:cs typeface="+mn-cs"/>
              </a:rPr>
              <a:t>，因此</a:t>
            </a:r>
            <a:r>
              <a:rPr kumimoji="1" lang="en-US" altLang="zh-CN" sz="1200" b="0" i="0" u="none" strike="noStrike" kern="1200" dirty="0">
                <a:solidFill>
                  <a:schemeClr val="tx1"/>
                </a:solidFill>
                <a:effectLst/>
                <a:latin typeface="Times New Roman" pitchFamily="18" charset="0"/>
                <a:ea typeface="宋体" pitchFamily="2" charset="-122"/>
                <a:cs typeface="+mn-cs"/>
              </a:rPr>
              <a:t>BCD</a:t>
            </a:r>
            <a:r>
              <a:rPr kumimoji="1" lang="zh-CN" altLang="en-US" sz="1200" b="0" i="0" u="none" strike="noStrike" kern="1200" dirty="0">
                <a:solidFill>
                  <a:schemeClr val="tx1"/>
                </a:solidFill>
                <a:effectLst/>
                <a:latin typeface="Times New Roman" pitchFamily="18" charset="0"/>
                <a:ea typeface="宋体" pitchFamily="2" charset="-122"/>
                <a:cs typeface="+mn-cs"/>
              </a:rPr>
              <a:t>码又被称为</a:t>
            </a:r>
            <a:r>
              <a:rPr kumimoji="1" lang="en-US" altLang="zh-CN" sz="1200" b="0" i="0" u="none" strike="noStrike" kern="1200" dirty="0">
                <a:solidFill>
                  <a:schemeClr val="tx1"/>
                </a:solidFill>
                <a:effectLst/>
                <a:latin typeface="Times New Roman" pitchFamily="18" charset="0"/>
                <a:ea typeface="宋体" pitchFamily="2" charset="-122"/>
                <a:cs typeface="+mn-cs"/>
              </a:rPr>
              <a:t>8421</a:t>
            </a:r>
            <a:r>
              <a:rPr kumimoji="1" lang="zh-CN" altLang="en-US" sz="1200" b="0" i="0" u="none" strike="noStrike" kern="1200" dirty="0">
                <a:solidFill>
                  <a:schemeClr val="tx1"/>
                </a:solidFill>
                <a:effectLst/>
                <a:latin typeface="Times New Roman" pitchFamily="18" charset="0"/>
                <a:ea typeface="宋体" pitchFamily="2" charset="-122"/>
                <a:cs typeface="+mn-cs"/>
              </a:rPr>
              <a:t>码。</a:t>
            </a:r>
            <a:endParaRPr kumimoji="1" lang="en-US" altLang="zh-CN" sz="1200" b="0" i="0" u="none" strike="noStrike" kern="1200" dirty="0">
              <a:solidFill>
                <a:schemeClr val="tx1"/>
              </a:solidFill>
              <a:effectLst/>
              <a:latin typeface="Times New Roman" pitchFamily="18" charset="0"/>
              <a:ea typeface="宋体" pitchFamily="2" charset="-122"/>
              <a:cs typeface="+mn-cs"/>
            </a:endParaRPr>
          </a:p>
          <a:p>
            <a:pPr marL="171450" indent="-171450">
              <a:buFont typeface="Arial" panose="020B0604020202020204" pitchFamily="34" charset="0"/>
              <a:buChar char="•"/>
            </a:pPr>
            <a:r>
              <a:rPr kumimoji="1" lang="zh-CN" altLang="en-US" sz="1200" b="0" i="0" u="none" strike="noStrike" kern="1200" dirty="0">
                <a:solidFill>
                  <a:schemeClr val="tx1"/>
                </a:solidFill>
                <a:effectLst/>
                <a:latin typeface="Times New Roman" pitchFamily="18" charset="0"/>
                <a:ea typeface="宋体" pitchFamily="2" charset="-122"/>
                <a:cs typeface="+mn-cs"/>
              </a:rPr>
              <a:t>修正：</a:t>
            </a:r>
            <a:r>
              <a:rPr lang="zh-CN" altLang="en-US" b="0" i="0" dirty="0">
                <a:solidFill>
                  <a:srgbClr val="333333"/>
                </a:solidFill>
                <a:effectLst/>
                <a:latin typeface="Helvetica Neue"/>
              </a:rPr>
              <a:t>修正的规则是：当两个</a:t>
            </a:r>
            <a:r>
              <a:rPr lang="en-US" altLang="zh-CN" b="0" i="0" dirty="0">
                <a:solidFill>
                  <a:srgbClr val="333333"/>
                </a:solidFill>
                <a:effectLst/>
                <a:latin typeface="Helvetica Neue"/>
              </a:rPr>
              <a:t>BCD</a:t>
            </a:r>
            <a:r>
              <a:rPr lang="zh-CN" altLang="en-US" b="0" i="0" dirty="0">
                <a:solidFill>
                  <a:srgbClr val="333333"/>
                </a:solidFill>
                <a:effectLst/>
                <a:latin typeface="Helvetica Neue"/>
              </a:rPr>
              <a:t>码相加，如果和等于或小于 </a:t>
            </a:r>
            <a:r>
              <a:rPr lang="en-US" altLang="zh-CN" b="0" i="0" dirty="0">
                <a:solidFill>
                  <a:srgbClr val="333333"/>
                </a:solidFill>
                <a:effectLst/>
                <a:latin typeface="Helvetica Neue"/>
              </a:rPr>
              <a:t>1001(</a:t>
            </a:r>
            <a:r>
              <a:rPr lang="zh-CN" altLang="en-US" b="0" i="0" dirty="0">
                <a:solidFill>
                  <a:srgbClr val="333333"/>
                </a:solidFill>
                <a:effectLst/>
                <a:latin typeface="Helvetica Neue"/>
              </a:rPr>
              <a:t>即</a:t>
            </a:r>
            <a:r>
              <a:rPr lang="zh-CN" altLang="en-US" b="0" i="0" u="none" strike="noStrike" dirty="0">
                <a:solidFill>
                  <a:srgbClr val="136EC2"/>
                </a:solidFill>
                <a:effectLst/>
                <a:latin typeface="Helvetica Neue"/>
                <a:hlinkClick r:id="rId3"/>
              </a:rPr>
              <a:t>十进制数</a:t>
            </a:r>
            <a:r>
              <a:rPr lang="en-US" altLang="zh-CN" b="0" i="0" dirty="0">
                <a:solidFill>
                  <a:srgbClr val="333333"/>
                </a:solidFill>
                <a:effectLst/>
                <a:latin typeface="Helvetica Neue"/>
              </a:rPr>
              <a:t>9)</a:t>
            </a:r>
            <a:r>
              <a:rPr lang="zh-CN" altLang="en-US" b="0" i="0" dirty="0">
                <a:solidFill>
                  <a:srgbClr val="333333"/>
                </a:solidFill>
                <a:effectLst/>
                <a:latin typeface="Helvetica Neue"/>
              </a:rPr>
              <a:t>，不需要修正；如果相加之和在 </a:t>
            </a:r>
            <a:r>
              <a:rPr lang="en-US" altLang="zh-CN" b="0" i="0" dirty="0">
                <a:solidFill>
                  <a:srgbClr val="333333"/>
                </a:solidFill>
                <a:effectLst/>
                <a:latin typeface="Helvetica Neue"/>
              </a:rPr>
              <a:t>1010 </a:t>
            </a:r>
            <a:r>
              <a:rPr lang="zh-CN" altLang="en-US" b="0" i="0" dirty="0">
                <a:solidFill>
                  <a:srgbClr val="333333"/>
                </a:solidFill>
                <a:effectLst/>
                <a:latin typeface="Helvetica Neue"/>
              </a:rPr>
              <a:t>到</a:t>
            </a:r>
            <a:r>
              <a:rPr lang="en-US" altLang="zh-CN" b="0" i="0" dirty="0">
                <a:solidFill>
                  <a:srgbClr val="333333"/>
                </a:solidFill>
                <a:effectLst/>
                <a:latin typeface="Helvetica Neue"/>
              </a:rPr>
              <a:t>1111(</a:t>
            </a:r>
            <a:r>
              <a:rPr lang="zh-CN" altLang="en-US" b="0" i="0" dirty="0">
                <a:solidFill>
                  <a:srgbClr val="333333"/>
                </a:solidFill>
                <a:effectLst/>
                <a:latin typeface="Helvetica Neue"/>
              </a:rPr>
              <a:t>即十六进制数 </a:t>
            </a:r>
            <a:r>
              <a:rPr lang="en-US" altLang="zh-CN" b="0" i="0" dirty="0">
                <a:solidFill>
                  <a:srgbClr val="333333"/>
                </a:solidFill>
                <a:effectLst/>
                <a:latin typeface="Helvetica Neue"/>
              </a:rPr>
              <a:t>0AH</a:t>
            </a:r>
            <a:r>
              <a:rPr lang="zh-CN" altLang="en-US" b="0" i="0" dirty="0">
                <a:solidFill>
                  <a:srgbClr val="333333"/>
                </a:solidFill>
                <a:effectLst/>
                <a:latin typeface="Helvetica Neue"/>
              </a:rPr>
              <a:t>～</a:t>
            </a:r>
            <a:r>
              <a:rPr lang="en-US" altLang="zh-CN" b="0" i="0" dirty="0">
                <a:solidFill>
                  <a:srgbClr val="333333"/>
                </a:solidFill>
                <a:effectLst/>
                <a:latin typeface="Helvetica Neue"/>
              </a:rPr>
              <a:t>0FH)</a:t>
            </a:r>
            <a:r>
              <a:rPr lang="zh-CN" altLang="en-US" b="0" i="0" dirty="0">
                <a:solidFill>
                  <a:srgbClr val="333333"/>
                </a:solidFill>
                <a:effectLst/>
                <a:latin typeface="Helvetica Neue"/>
              </a:rPr>
              <a:t>之间，则需加 </a:t>
            </a:r>
            <a:r>
              <a:rPr lang="en-US" altLang="zh-CN" b="0" i="0" dirty="0">
                <a:solidFill>
                  <a:srgbClr val="333333"/>
                </a:solidFill>
                <a:effectLst/>
                <a:latin typeface="Helvetica Neue"/>
              </a:rPr>
              <a:t>6 </a:t>
            </a:r>
            <a:r>
              <a:rPr lang="zh-CN" altLang="en-US" b="0" i="0" dirty="0">
                <a:solidFill>
                  <a:srgbClr val="333333"/>
                </a:solidFill>
                <a:effectLst/>
                <a:latin typeface="Helvetica Neue"/>
              </a:rPr>
              <a:t>进行修正；如果相加时，本位产生了进位，也需加 </a:t>
            </a:r>
            <a:r>
              <a:rPr lang="en-US" altLang="zh-CN" b="0" i="0" dirty="0">
                <a:solidFill>
                  <a:srgbClr val="333333"/>
                </a:solidFill>
                <a:effectLst/>
                <a:latin typeface="Helvetica Neue"/>
              </a:rPr>
              <a:t>6 </a:t>
            </a:r>
            <a:r>
              <a:rPr lang="zh-CN" altLang="en-US" b="0" i="0" dirty="0">
                <a:solidFill>
                  <a:srgbClr val="333333"/>
                </a:solidFill>
                <a:effectLst/>
                <a:latin typeface="Helvetica Neue"/>
              </a:rPr>
              <a:t>进行修正。</a:t>
            </a:r>
            <a:endParaRPr kumimoji="1" lang="en-US" altLang="zh-CN" sz="1200" b="0" i="0" u="none" strike="noStrike" kern="1200" dirty="0">
              <a:solidFill>
                <a:schemeClr val="tx1"/>
              </a:solidFill>
              <a:effectLst/>
              <a:latin typeface="Times New Roman" pitchFamily="18" charset="0"/>
              <a:ea typeface="宋体" pitchFamily="2" charset="-122"/>
              <a:cs typeface="+mn-cs"/>
            </a:endParaRPr>
          </a:p>
          <a:p>
            <a:pPr marL="171450" indent="-171450">
              <a:buFont typeface="Arial" panose="020B0604020202020204" pitchFamily="34" charset="0"/>
              <a:buChar char="•"/>
            </a:pPr>
            <a:endParaRPr kumimoji="1" lang="en-US" altLang="zh-CN" sz="1200" b="0" i="0" u="none" strike="noStrike" kern="1200" dirty="0">
              <a:solidFill>
                <a:schemeClr val="tx1"/>
              </a:solidFill>
              <a:effectLst/>
              <a:latin typeface="Times New Roman" pitchFamily="18" charset="0"/>
              <a:ea typeface="宋体" pitchFamily="2" charset="-122"/>
              <a:cs typeface="+mn-cs"/>
            </a:endParaRPr>
          </a:p>
          <a:p>
            <a:pPr marL="171450" indent="-171450">
              <a:buFont typeface="Arial" panose="020B0604020202020204" pitchFamily="34" charset="0"/>
              <a:buChar char="•"/>
            </a:pPr>
            <a:r>
              <a:rPr kumimoji="1" lang="zh-CN" altLang="en-US" sz="1200" b="0" i="0" u="none" strike="noStrike" kern="1200" dirty="0">
                <a:solidFill>
                  <a:schemeClr val="tx1"/>
                </a:solidFill>
                <a:effectLst/>
                <a:latin typeface="Times New Roman" pitchFamily="18" charset="0"/>
                <a:ea typeface="宋体" pitchFamily="2" charset="-122"/>
                <a:cs typeface="+mn-cs"/>
              </a:rPr>
              <a:t>第三列是</a:t>
            </a:r>
            <a:r>
              <a:rPr kumimoji="1" lang="en-US" altLang="zh-CN" sz="1200" b="0" i="0" u="none" strike="noStrike" kern="1200" dirty="0">
                <a:solidFill>
                  <a:schemeClr val="tx1"/>
                </a:solidFill>
                <a:effectLst/>
                <a:latin typeface="Times New Roman" pitchFamily="18" charset="0"/>
                <a:ea typeface="宋体" pitchFamily="2" charset="-122"/>
                <a:cs typeface="+mn-cs"/>
              </a:rPr>
              <a:t>2421</a:t>
            </a:r>
            <a:r>
              <a:rPr kumimoji="1" lang="zh-CN" altLang="en-US" sz="1200" b="0" i="0" u="none" strike="noStrike" kern="1200" dirty="0">
                <a:solidFill>
                  <a:schemeClr val="tx1"/>
                </a:solidFill>
                <a:effectLst/>
                <a:latin typeface="Times New Roman" pitchFamily="18" charset="0"/>
                <a:ea typeface="宋体" pitchFamily="2" charset="-122"/>
                <a:cs typeface="+mn-cs"/>
              </a:rPr>
              <a:t>码，它也是一种有权码，权的大小从高到低依次为</a:t>
            </a:r>
            <a:r>
              <a:rPr kumimoji="1" lang="en-US" altLang="zh-CN" sz="1200" b="0" i="0" u="none" strike="noStrike" kern="1200" dirty="0">
                <a:solidFill>
                  <a:schemeClr val="tx1"/>
                </a:solidFill>
                <a:effectLst/>
                <a:latin typeface="Times New Roman" pitchFamily="18" charset="0"/>
                <a:ea typeface="宋体" pitchFamily="2" charset="-122"/>
                <a:cs typeface="+mn-cs"/>
              </a:rPr>
              <a:t>2</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4</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2</a:t>
            </a:r>
            <a:r>
              <a:rPr kumimoji="1" lang="zh-CN" altLang="en-US" sz="1200" b="0" i="0" u="none" strike="noStrike" kern="1200" dirty="0">
                <a:solidFill>
                  <a:schemeClr val="tx1"/>
                </a:solidFill>
                <a:effectLst/>
                <a:latin typeface="Times New Roman" pitchFamily="18" charset="0"/>
                <a:ea typeface="宋体" pitchFamily="2" charset="-122"/>
                <a:cs typeface="+mn-cs"/>
              </a:rPr>
              <a:t>、</a:t>
            </a:r>
            <a:r>
              <a:rPr kumimoji="1" lang="en-US" altLang="zh-CN" sz="1200" b="0" i="0" u="none" strike="noStrike" kern="1200" dirty="0">
                <a:solidFill>
                  <a:schemeClr val="tx1"/>
                </a:solidFill>
                <a:effectLst/>
                <a:latin typeface="Times New Roman" pitchFamily="18" charset="0"/>
                <a:ea typeface="宋体" pitchFamily="2" charset="-122"/>
                <a:cs typeface="+mn-cs"/>
              </a:rPr>
              <a:t>1</a:t>
            </a:r>
            <a:r>
              <a:rPr kumimoji="1" lang="zh-CN" altLang="en-US" sz="1200" b="0" i="0" u="none" strike="noStrike" kern="1200" dirty="0">
                <a:solidFill>
                  <a:schemeClr val="tx1"/>
                </a:solidFill>
                <a:effectLst/>
                <a:latin typeface="Times New Roman" pitchFamily="18" charset="0"/>
                <a:ea typeface="宋体" pitchFamily="2" charset="-122"/>
                <a:cs typeface="+mn-cs"/>
              </a:rPr>
              <a:t>。第四列是余</a:t>
            </a:r>
            <a:r>
              <a:rPr kumimoji="1" lang="en-US" altLang="zh-CN" sz="1200" b="0" i="0" u="none" strike="noStrike" kern="1200" dirty="0">
                <a:solidFill>
                  <a:schemeClr val="tx1"/>
                </a:solidFill>
                <a:effectLst/>
                <a:latin typeface="Times New Roman" pitchFamily="18" charset="0"/>
                <a:ea typeface="宋体" pitchFamily="2" charset="-122"/>
                <a:cs typeface="+mn-cs"/>
              </a:rPr>
              <a:t>3</a:t>
            </a:r>
            <a:r>
              <a:rPr kumimoji="1" lang="zh-CN" altLang="en-US" sz="1200" b="0" i="0" u="none" strike="noStrike" kern="1200" dirty="0">
                <a:solidFill>
                  <a:schemeClr val="tx1"/>
                </a:solidFill>
                <a:effectLst/>
                <a:latin typeface="Times New Roman" pitchFamily="18" charset="0"/>
                <a:ea typeface="宋体" pitchFamily="2" charset="-122"/>
                <a:cs typeface="+mn-cs"/>
              </a:rPr>
              <a:t>码，余</a:t>
            </a:r>
            <a:r>
              <a:rPr kumimoji="1" lang="en-US" altLang="zh-CN" sz="1200" b="0" i="0" u="none" strike="noStrike" kern="1200" dirty="0">
                <a:solidFill>
                  <a:schemeClr val="tx1"/>
                </a:solidFill>
                <a:effectLst/>
                <a:latin typeface="Times New Roman" pitchFamily="18" charset="0"/>
                <a:ea typeface="宋体" pitchFamily="2" charset="-122"/>
                <a:cs typeface="+mn-cs"/>
              </a:rPr>
              <a:t>3</a:t>
            </a:r>
            <a:r>
              <a:rPr kumimoji="1" lang="zh-CN" altLang="en-US" sz="1200" b="0" i="0" u="none" strike="noStrike" kern="1200" dirty="0">
                <a:solidFill>
                  <a:schemeClr val="tx1"/>
                </a:solidFill>
                <a:effectLst/>
                <a:latin typeface="Times New Roman" pitchFamily="18" charset="0"/>
                <a:ea typeface="宋体" pitchFamily="2" charset="-122"/>
                <a:cs typeface="+mn-cs"/>
              </a:rPr>
              <a:t>是多</a:t>
            </a:r>
            <a:r>
              <a:rPr kumimoji="1" lang="en-US" altLang="zh-CN" sz="1200" b="0" i="0" u="none" strike="noStrike" kern="1200" dirty="0">
                <a:solidFill>
                  <a:schemeClr val="tx1"/>
                </a:solidFill>
                <a:effectLst/>
                <a:latin typeface="Times New Roman" pitchFamily="18" charset="0"/>
                <a:ea typeface="宋体" pitchFamily="2" charset="-122"/>
                <a:cs typeface="+mn-cs"/>
              </a:rPr>
              <a:t>3</a:t>
            </a:r>
            <a:r>
              <a:rPr kumimoji="1" lang="zh-CN" altLang="en-US" sz="1200" b="0" i="0" u="none" strike="noStrike" kern="1200" dirty="0">
                <a:solidFill>
                  <a:schemeClr val="tx1"/>
                </a:solidFill>
                <a:effectLst/>
                <a:latin typeface="Times New Roman" pitchFamily="18" charset="0"/>
                <a:ea typeface="宋体" pitchFamily="2" charset="-122"/>
                <a:cs typeface="+mn-cs"/>
              </a:rPr>
              <a:t>的意思，它是在</a:t>
            </a:r>
            <a:r>
              <a:rPr kumimoji="1" lang="en-US" altLang="zh-CN" sz="1200" b="0" i="0" u="none" strike="noStrike" kern="1200" dirty="0">
                <a:solidFill>
                  <a:schemeClr val="tx1"/>
                </a:solidFill>
                <a:effectLst/>
                <a:latin typeface="Times New Roman" pitchFamily="18" charset="0"/>
                <a:ea typeface="宋体" pitchFamily="2" charset="-122"/>
                <a:cs typeface="+mn-cs"/>
              </a:rPr>
              <a:t>8421</a:t>
            </a:r>
            <a:r>
              <a:rPr kumimoji="1" lang="zh-CN" altLang="en-US" sz="1200" b="0" i="0" u="none" strike="noStrike" kern="1200" dirty="0">
                <a:solidFill>
                  <a:schemeClr val="tx1"/>
                </a:solidFill>
                <a:effectLst/>
                <a:latin typeface="Times New Roman" pitchFamily="18" charset="0"/>
                <a:ea typeface="宋体" pitchFamily="2" charset="-122"/>
                <a:cs typeface="+mn-cs"/>
              </a:rPr>
              <a:t>码的基础上加</a:t>
            </a:r>
            <a:r>
              <a:rPr kumimoji="1" lang="en-US" altLang="zh-CN" sz="1200" b="0" i="0" u="none" strike="noStrike" kern="1200" dirty="0">
                <a:solidFill>
                  <a:schemeClr val="tx1"/>
                </a:solidFill>
                <a:effectLst/>
                <a:latin typeface="Times New Roman" pitchFamily="18" charset="0"/>
                <a:ea typeface="宋体" pitchFamily="2" charset="-122"/>
                <a:cs typeface="+mn-cs"/>
              </a:rPr>
              <a:t>3</a:t>
            </a:r>
            <a:r>
              <a:rPr kumimoji="1" lang="zh-CN" altLang="en-US" sz="1200" b="0" i="0" u="none" strike="noStrike" kern="1200" dirty="0">
                <a:solidFill>
                  <a:schemeClr val="tx1"/>
                </a:solidFill>
                <a:effectLst/>
                <a:latin typeface="Times New Roman" pitchFamily="18" charset="0"/>
                <a:ea typeface="宋体" pitchFamily="2" charset="-122"/>
                <a:cs typeface="+mn-cs"/>
              </a:rPr>
              <a:t>形成的，它不是有权码。最后两列分别是二五混合进制码和十中取一码，由于时间关系我们不多介绍，有兴趣的同学可以百度一下。</a:t>
            </a:r>
            <a:endParaRPr kumimoji="1" lang="en-US" altLang="zh-CN" sz="1200" b="0" i="0" u="none" strike="noStrike" kern="1200" dirty="0">
              <a:solidFill>
                <a:schemeClr val="tx1"/>
              </a:solidFill>
              <a:effectLst/>
              <a:latin typeface="Times New Roman" pitchFamily="18" charset="0"/>
              <a:ea typeface="宋体" pitchFamily="2" charset="-122"/>
              <a:cs typeface="+mn-cs"/>
            </a:endParaRPr>
          </a:p>
          <a:p>
            <a:pPr marL="171450" indent="-171450">
              <a:buFont typeface="Arial" panose="020B0604020202020204" pitchFamily="34" charset="0"/>
              <a:buChar char="•"/>
            </a:pPr>
            <a:r>
              <a:rPr kumimoji="1" lang="zh-CN" altLang="en-US" sz="1200" b="0" i="0" u="none" strike="noStrike" kern="1200" dirty="0">
                <a:solidFill>
                  <a:schemeClr val="tx1"/>
                </a:solidFill>
                <a:effectLst/>
                <a:latin typeface="Times New Roman" pitchFamily="18" charset="0"/>
                <a:ea typeface="宋体" pitchFamily="2" charset="-122"/>
                <a:cs typeface="+mn-cs"/>
              </a:rPr>
              <a:t>你能给</a:t>
            </a:r>
            <a:r>
              <a:rPr kumimoji="1" lang="en-US" altLang="zh-CN" sz="1200" b="0" i="0" u="none" strike="noStrike" kern="1200" dirty="0">
                <a:solidFill>
                  <a:schemeClr val="tx1"/>
                </a:solidFill>
                <a:effectLst/>
                <a:latin typeface="Times New Roman" pitchFamily="18" charset="0"/>
                <a:ea typeface="宋体" pitchFamily="2" charset="-122"/>
                <a:cs typeface="+mn-cs"/>
              </a:rPr>
              <a:t>2421</a:t>
            </a:r>
            <a:r>
              <a:rPr kumimoji="1" lang="zh-CN" altLang="en-US" sz="1200" b="0" i="0" u="none" strike="noStrike" kern="1200" dirty="0">
                <a:solidFill>
                  <a:schemeClr val="tx1"/>
                </a:solidFill>
                <a:effectLst/>
                <a:latin typeface="Times New Roman" pitchFamily="18" charset="0"/>
                <a:ea typeface="宋体" pitchFamily="2" charset="-122"/>
                <a:cs typeface="+mn-cs"/>
              </a:rPr>
              <a:t>码和余</a:t>
            </a:r>
            <a:r>
              <a:rPr kumimoji="1" lang="en-US" altLang="zh-CN" sz="1200" b="0" i="0" u="none" strike="noStrike" kern="1200" dirty="0">
                <a:solidFill>
                  <a:schemeClr val="tx1"/>
                </a:solidFill>
                <a:effectLst/>
                <a:latin typeface="Times New Roman" pitchFamily="18" charset="0"/>
                <a:ea typeface="宋体" pitchFamily="2" charset="-122"/>
                <a:cs typeface="+mn-cs"/>
              </a:rPr>
              <a:t>3</a:t>
            </a:r>
            <a:r>
              <a:rPr kumimoji="1" lang="zh-CN" altLang="en-US" sz="1200" b="0" i="0" u="none" strike="noStrike" kern="1200" dirty="0">
                <a:solidFill>
                  <a:schemeClr val="tx1"/>
                </a:solidFill>
                <a:effectLst/>
                <a:latin typeface="Times New Roman" pitchFamily="18" charset="0"/>
                <a:ea typeface="宋体" pitchFamily="2" charset="-122"/>
                <a:cs typeface="+mn-cs"/>
              </a:rPr>
              <a:t>码分别下一个定义码？</a:t>
            </a:r>
            <a:endParaRPr kumimoji="1" lang="en-US" altLang="zh-CN" sz="1200" b="0" i="0" u="none" strike="noStrike" kern="1200" dirty="0">
              <a:solidFill>
                <a:schemeClr val="tx1"/>
              </a:solidFill>
              <a:effectLst/>
              <a:latin typeface="Times New Roman" pitchFamily="18" charset="0"/>
              <a:ea typeface="宋体" pitchFamily="2" charset="-122"/>
              <a:cs typeface="+mn-cs"/>
            </a:endParaRPr>
          </a:p>
          <a:p>
            <a:pPr algn="l"/>
            <a:r>
              <a:rPr lang="zh-CN" altLang="en-US" b="0" i="0" dirty="0">
                <a:solidFill>
                  <a:srgbClr val="121212"/>
                </a:solidFill>
                <a:effectLst/>
                <a:latin typeface="-apple-system"/>
              </a:rPr>
              <a:t>基于这种考虑，一个很常用的</a:t>
            </a:r>
            <a:r>
              <a:rPr lang="en-US" altLang="zh-CN" b="0" i="0" dirty="0">
                <a:solidFill>
                  <a:srgbClr val="121212"/>
                </a:solidFill>
                <a:effectLst/>
                <a:latin typeface="-apple-system"/>
              </a:rPr>
              <a:t>2421</a:t>
            </a:r>
            <a:r>
              <a:rPr lang="zh-CN" altLang="en-US" b="0" i="0" dirty="0">
                <a:solidFill>
                  <a:srgbClr val="121212"/>
                </a:solidFill>
                <a:effectLst/>
                <a:latin typeface="-apple-system"/>
              </a:rPr>
              <a:t>编排规律就是</a:t>
            </a:r>
            <a:r>
              <a:rPr lang="zh-CN" altLang="en-US" b="0" i="0" dirty="0">
                <a:solidFill>
                  <a:srgbClr val="121212"/>
                </a:solidFill>
                <a:effectLst/>
                <a:latin typeface="-apple-system"/>
                <a:sym typeface="Wingdings" panose="05000000000000000000" pitchFamily="2" charset="2"/>
              </a:rPr>
              <a:t>（</a:t>
            </a:r>
            <a:r>
              <a:rPr lang="zh-CN" altLang="en-US" b="0" i="0" dirty="0">
                <a:solidFill>
                  <a:srgbClr val="333333"/>
                </a:solidFill>
                <a:effectLst/>
                <a:latin typeface="arial" panose="020B0604020202020204" pitchFamily="34" charset="0"/>
              </a:rPr>
              <a:t>是一种对</a:t>
            </a:r>
            <a:r>
              <a:rPr lang="en-US" altLang="zh-CN" b="0" i="0" dirty="0">
                <a:solidFill>
                  <a:srgbClr val="333333"/>
                </a:solidFill>
                <a:effectLst/>
                <a:latin typeface="arial" panose="020B0604020202020204" pitchFamily="34" charset="0"/>
              </a:rPr>
              <a:t>9</a:t>
            </a:r>
            <a:r>
              <a:rPr lang="zh-CN" altLang="en-US" b="0" i="0" dirty="0">
                <a:solidFill>
                  <a:srgbClr val="333333"/>
                </a:solidFill>
                <a:effectLst/>
                <a:latin typeface="arial" panose="020B0604020202020204" pitchFamily="34" charset="0"/>
              </a:rPr>
              <a:t>的自补代码，因而可给运算带来方便</a:t>
            </a:r>
            <a:r>
              <a:rPr lang="zh-CN" altLang="en-US" b="0" i="0" dirty="0">
                <a:solidFill>
                  <a:srgbClr val="121212"/>
                </a:solidFill>
                <a:effectLst/>
                <a:latin typeface="-apple-system"/>
                <a:sym typeface="Wingdings" panose="05000000000000000000" pitchFamily="2" charset="2"/>
              </a:rPr>
              <a:t>）：</a:t>
            </a:r>
            <a:endParaRPr lang="en-US" altLang="zh-CN" b="0" i="0" dirty="0">
              <a:solidFill>
                <a:srgbClr val="121212"/>
              </a:solidFill>
              <a:effectLst/>
              <a:latin typeface="-apple-system"/>
              <a:sym typeface="Wingdings" panose="05000000000000000000" pitchFamily="2" charset="2"/>
            </a:endParaRPr>
          </a:p>
          <a:p>
            <a:pPr algn="l"/>
            <a:r>
              <a:rPr lang="en-US" altLang="zh-CN" b="0" i="0" dirty="0">
                <a:solidFill>
                  <a:srgbClr val="121212"/>
                </a:solidFill>
                <a:effectLst/>
                <a:latin typeface="-apple-system"/>
              </a:rPr>
              <a:t>0~4</a:t>
            </a:r>
            <a:r>
              <a:rPr lang="zh-CN" altLang="en-US" b="1" i="0" dirty="0">
                <a:solidFill>
                  <a:srgbClr val="121212"/>
                </a:solidFill>
                <a:effectLst/>
                <a:latin typeface="-apple-system"/>
              </a:rPr>
              <a:t>不</a:t>
            </a:r>
            <a:r>
              <a:rPr lang="zh-CN" altLang="en-US" b="1" i="0" dirty="0">
                <a:solidFill>
                  <a:schemeClr val="tx1"/>
                </a:solidFill>
                <a:effectLst/>
                <a:latin typeface="-apple-system"/>
              </a:rPr>
              <a:t>采用</a:t>
            </a:r>
            <a:r>
              <a:rPr lang="zh-CN" altLang="en-US" b="0" i="0" u="none" strike="noStrike" dirty="0">
                <a:solidFill>
                  <a:schemeClr val="tx1"/>
                </a:solidFill>
                <a:effectLst/>
                <a:latin typeface="-apple-system"/>
                <a:hlinkClick r:id="rId4">
                  <a:extLst>
                    <a:ext uri="{A12FA001-AC4F-418D-AE19-62706E023703}">
                      <ahyp:hlinkClr xmlns:ahyp="http://schemas.microsoft.com/office/drawing/2018/hyperlinkcolor" val="tx"/>
                    </a:ext>
                  </a:extLst>
                </a:hlinkClick>
              </a:rPr>
              <a:t>最高位</a:t>
            </a:r>
            <a:r>
              <a:rPr lang="zh-CN" altLang="en-US" b="0" i="0" dirty="0">
                <a:solidFill>
                  <a:schemeClr val="tx1"/>
                </a:solidFill>
                <a:effectLst/>
                <a:latin typeface="-apple-system"/>
              </a:rPr>
              <a:t>的“</a:t>
            </a:r>
            <a:r>
              <a:rPr lang="en-US" altLang="zh-CN" b="0" i="0" dirty="0">
                <a:solidFill>
                  <a:schemeClr val="tx1"/>
                </a:solidFill>
                <a:effectLst/>
                <a:latin typeface="-apple-system"/>
              </a:rPr>
              <a:t>2”</a:t>
            </a:r>
          </a:p>
          <a:p>
            <a:pPr algn="l">
              <a:buFont typeface="Arial" panose="020B0604020202020204" pitchFamily="34" charset="0"/>
              <a:buChar char="•"/>
            </a:pPr>
            <a:r>
              <a:rPr lang="en-US" altLang="zh-CN" b="0" i="0" dirty="0">
                <a:solidFill>
                  <a:schemeClr val="tx1"/>
                </a:solidFill>
                <a:effectLst/>
                <a:latin typeface="-apple-system"/>
              </a:rPr>
              <a:t>5~9</a:t>
            </a:r>
            <a:r>
              <a:rPr lang="zh-CN" altLang="en-US" b="1" i="0" dirty="0">
                <a:solidFill>
                  <a:schemeClr val="tx1"/>
                </a:solidFill>
                <a:effectLst/>
                <a:latin typeface="-apple-system"/>
              </a:rPr>
              <a:t>都采用</a:t>
            </a:r>
            <a:r>
              <a:rPr lang="zh-CN" altLang="en-US" b="0" i="0" dirty="0">
                <a:solidFill>
                  <a:schemeClr val="tx1"/>
                </a:solidFill>
                <a:effectLst/>
                <a:latin typeface="-apple-system"/>
              </a:rPr>
              <a:t>最高位的“</a:t>
            </a:r>
            <a:r>
              <a:rPr lang="en-US" altLang="zh-CN" b="0" i="0" dirty="0">
                <a:solidFill>
                  <a:schemeClr val="tx1"/>
                </a:solidFill>
                <a:effectLst/>
                <a:latin typeface="-apple-system"/>
              </a:rPr>
              <a:t>2”</a:t>
            </a:r>
          </a:p>
          <a:p>
            <a:pPr algn="l">
              <a:buFont typeface="Arial" panose="020B0604020202020204" pitchFamily="34" charset="0"/>
              <a:buChar char="•"/>
            </a:pPr>
            <a:endParaRPr lang="en-US" altLang="zh-CN" b="0" i="0" dirty="0">
              <a:solidFill>
                <a:srgbClr val="121212"/>
              </a:solidFill>
              <a:effectLst/>
              <a:latin typeface="-apple-system"/>
            </a:endParaRPr>
          </a:p>
          <a:p>
            <a:pPr algn="l">
              <a:buFont typeface="Arial" panose="020B0604020202020204" pitchFamily="34" charset="0"/>
              <a:buChar char="•"/>
            </a:pPr>
            <a:r>
              <a:rPr lang="zh-CN" altLang="en-US" b="0" i="0" dirty="0">
                <a:solidFill>
                  <a:srgbClr val="333333"/>
                </a:solidFill>
                <a:effectLst/>
                <a:latin typeface="arial" panose="020B0604020202020204" pitchFamily="34" charset="0"/>
              </a:rPr>
              <a:t>余三码（余</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码）</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计算机</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是由</a:t>
            </a:r>
            <a:r>
              <a:rPr lang="zh-CN" altLang="en-US" b="0" i="0" dirty="0">
                <a:solidFill>
                  <a:schemeClr val="tx1"/>
                </a:solidFill>
                <a:effectLst/>
                <a:latin typeface="arial" panose="020B0604020202020204" pitchFamily="34" charset="0"/>
              </a:rPr>
              <a:t> </a:t>
            </a:r>
            <a:r>
              <a:rPr lang="en-US" altLang="zh-CN" b="0" i="0" u="none" strike="noStrike" dirty="0">
                <a:solidFill>
                  <a:srgbClr val="CCCCFF"/>
                </a:solidFill>
                <a:effectLst/>
                <a:latin typeface="arial" panose="020B0604020202020204" pitchFamily="34" charset="0"/>
                <a:hlinkClick r:id="rId5">
                  <a:extLst>
                    <a:ext uri="{A12FA001-AC4F-418D-AE19-62706E023703}">
                      <ahyp:hlinkClr xmlns:ahyp="http://schemas.microsoft.com/office/drawing/2018/hyperlinkcolor" val="tx"/>
                    </a:ext>
                  </a:extLst>
                </a:hlinkClick>
              </a:rPr>
              <a:t>8421BCD</a:t>
            </a:r>
            <a:r>
              <a:rPr lang="zh-CN" altLang="en-US" b="0" i="0" u="none" strike="noStrike" dirty="0">
                <a:solidFill>
                  <a:schemeClr val="tx1"/>
                </a:solidFill>
                <a:effectLst/>
                <a:latin typeface="arial" panose="020B0604020202020204" pitchFamily="34" charset="0"/>
                <a:hlinkClick r:id="rId5">
                  <a:extLst>
                    <a:ext uri="{A12FA001-AC4F-418D-AE19-62706E023703}">
                      <ahyp:hlinkClr xmlns:ahyp="http://schemas.microsoft.com/office/drawing/2018/hyperlinkcolor" val="tx"/>
                    </a:ext>
                  </a:extLst>
                </a:hlinkClick>
              </a:rPr>
              <a:t>码</a:t>
            </a:r>
            <a:r>
              <a:rPr lang="zh-CN" altLang="en-US" b="0" i="0" dirty="0">
                <a:solidFill>
                  <a:srgbClr val="333333"/>
                </a:solidFill>
                <a:effectLst/>
                <a:latin typeface="arial" panose="020B0604020202020204" pitchFamily="34" charset="0"/>
              </a:rPr>
              <a:t>加上</a:t>
            </a:r>
            <a:r>
              <a:rPr lang="en-US" altLang="zh-CN" b="0" i="0" dirty="0">
                <a:solidFill>
                  <a:srgbClr val="333333"/>
                </a:solidFill>
                <a:effectLst/>
                <a:latin typeface="arial" panose="020B0604020202020204" pitchFamily="34" charset="0"/>
              </a:rPr>
              <a:t>0011</a:t>
            </a:r>
            <a:r>
              <a:rPr lang="zh-CN" altLang="en-US" b="0" i="0" dirty="0">
                <a:solidFill>
                  <a:srgbClr val="333333"/>
                </a:solidFill>
                <a:effectLst/>
                <a:latin typeface="arial" panose="020B0604020202020204" pitchFamily="34" charset="0"/>
              </a:rPr>
              <a:t>形成的一种无权码，是一种对</a:t>
            </a:r>
            <a:r>
              <a:rPr lang="en-US" altLang="zh-CN" b="0" i="0" dirty="0">
                <a:solidFill>
                  <a:srgbClr val="333333"/>
                </a:solidFill>
                <a:effectLst/>
                <a:latin typeface="arial" panose="020B0604020202020204" pitchFamily="34" charset="0"/>
              </a:rPr>
              <a:t>9</a:t>
            </a:r>
            <a:r>
              <a:rPr lang="zh-CN" altLang="en-US" b="0" i="0" dirty="0">
                <a:solidFill>
                  <a:srgbClr val="333333"/>
                </a:solidFill>
                <a:effectLst/>
                <a:latin typeface="arial" panose="020B0604020202020204" pitchFamily="34" charset="0"/>
              </a:rPr>
              <a:t>的自补代码，因而可给运算带来方便。其次，在</a:t>
            </a:r>
            <a:r>
              <a:rPr lang="zh-CN" altLang="en-US" b="0" i="0" dirty="0">
                <a:solidFill>
                  <a:schemeClr val="tx1"/>
                </a:solidFill>
                <a:effectLst/>
                <a:latin typeface="arial" panose="020B0604020202020204" pitchFamily="34" charset="0"/>
              </a:rPr>
              <a:t>将两个余三码表示的 </a:t>
            </a:r>
            <a:r>
              <a:rPr lang="zh-CN" altLang="en-US" b="0" i="0" u="none" strike="noStrike" dirty="0">
                <a:solidFill>
                  <a:schemeClr val="tx1"/>
                </a:solidFill>
                <a:effectLst/>
                <a:latin typeface="arial" panose="020B0604020202020204" pitchFamily="34" charset="0"/>
                <a:hlinkClick r:id="rId6">
                  <a:extLst>
                    <a:ext uri="{A12FA001-AC4F-418D-AE19-62706E023703}">
                      <ahyp:hlinkClr xmlns:ahyp="http://schemas.microsoft.com/office/drawing/2018/hyperlinkcolor" val="tx"/>
                    </a:ext>
                  </a:extLst>
                </a:hlinkClick>
              </a:rPr>
              <a:t>十进制数</a:t>
            </a:r>
            <a:r>
              <a:rPr lang="zh-CN" altLang="en-US" b="0" i="0" dirty="0">
                <a:solidFill>
                  <a:srgbClr val="333333"/>
                </a:solidFill>
                <a:effectLst/>
                <a:latin typeface="arial" panose="020B0604020202020204" pitchFamily="34" charset="0"/>
              </a:rPr>
              <a:t>相加时，能正确产生进位信号，但对“和”必须修正。修正的方法是：如果有进位，则结果加</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；如果无进位，则结果减</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a:t>
            </a:r>
            <a:endParaRPr lang="en-US" altLang="zh-CN" b="0" i="0" dirty="0">
              <a:solidFill>
                <a:srgbClr val="121212"/>
              </a:solidFill>
              <a:effectLst/>
              <a:latin typeface="-apple-system"/>
            </a:endParaRPr>
          </a:p>
          <a:p>
            <a:pPr marL="171450" indent="-171450">
              <a:buFont typeface="Arial" panose="020B0604020202020204" pitchFamily="34" charset="0"/>
              <a:buChar char="•"/>
            </a:pPr>
            <a:endParaRPr lang="zh-CN" altLang="en-US" dirty="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p:sp>
        <p:nvSpPr>
          <p:cNvPr id="33796" name="灯片编号占位符 3">
            <a:extLst>
              <a:ext uri="{FF2B5EF4-FFF2-40B4-BE49-F238E27FC236}">
                <a16:creationId xmlns:a16="http://schemas.microsoft.com/office/drawing/2014/main" id="{DB1ED7C7-AB01-4916-BD04-4D6BA9D4318B}"/>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C9BC23E-426C-4848-AD49-2DACB4E31105}" type="slidenum">
              <a:rPr lang="en-US" altLang="zh-CN" sz="1300" smtClean="0"/>
              <a:pPr>
                <a:spcBef>
                  <a:spcPct val="0"/>
                </a:spcBef>
              </a:pPr>
              <a:t>7</a:t>
            </a:fld>
            <a:endParaRPr lang="en-US" altLang="zh-CN"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90FC7843-AAAF-4994-BD5A-66428EA2F077}"/>
              </a:ext>
            </a:extLst>
          </p:cNvPr>
          <p:cNvSpPr>
            <a:spLocks noGrp="1" noRot="1" noChangeAspect="1" noChangeArrowheads="1" noTextEdit="1"/>
          </p:cNvSpPr>
          <p:nvPr>
            <p:ph type="sldImg"/>
          </p:nvPr>
        </p:nvSpPr>
        <p:spPr>
          <a:xfrm>
            <a:off x="992188" y="768350"/>
            <a:ext cx="5114925" cy="3836988"/>
          </a:xfrm>
          <a:ln/>
        </p:spPr>
      </p:sp>
      <p:sp>
        <p:nvSpPr>
          <p:cNvPr id="36867" name="备注占位符 2">
            <a:extLst>
              <a:ext uri="{FF2B5EF4-FFF2-40B4-BE49-F238E27FC236}">
                <a16:creationId xmlns:a16="http://schemas.microsoft.com/office/drawing/2014/main" id="{0D473987-941A-4C0E-B10A-A0C0B8C149DD}"/>
              </a:ext>
            </a:extLst>
          </p:cNvPr>
          <p:cNvSpPr>
            <a:spLocks noGrp="1" noChangeArrowheads="1"/>
          </p:cNvSpPr>
          <p:nvPr>
            <p:ph type="body" idx="1"/>
          </p:nvPr>
        </p:nvSpPr>
        <p:spPr>
          <a:noFill/>
        </p:spPr>
        <p:txBody>
          <a:bodyPr/>
          <a:lstStyle/>
          <a:p>
            <a:pPr marL="0" indent="0">
              <a:buFont typeface="Arial" panose="020B0604020202020204" pitchFamily="34" charset="0"/>
              <a:buNone/>
            </a:pPr>
            <a:r>
              <a:rPr kumimoji="0" lang="zh-CN" altLang="en-US" sz="1200" b="0" dirty="0">
                <a:ea typeface="华文新魏" panose="02010800040101010101" pitchFamily="2" charset="-122"/>
              </a:rPr>
              <a:t>要特别注意，我们常常把码字也叫做编码，说这个编码，那个编码，实际上是说这个码字，那个码字，但编码和码字是两个不同的概念。</a:t>
            </a:r>
            <a:endParaRPr lang="zh-CN" altLang="en-US" dirty="0"/>
          </a:p>
        </p:txBody>
      </p:sp>
      <p:sp>
        <p:nvSpPr>
          <p:cNvPr id="36868" name="灯片编号占位符 3">
            <a:extLst>
              <a:ext uri="{FF2B5EF4-FFF2-40B4-BE49-F238E27FC236}">
                <a16:creationId xmlns:a16="http://schemas.microsoft.com/office/drawing/2014/main" id="{56A14258-0228-4C19-93D3-9BC8CF051F35}"/>
              </a:ext>
            </a:extLst>
          </p:cNvPr>
          <p:cNvSpPr>
            <a:spLocks noGrp="1"/>
          </p:cNvSpPr>
          <p:nvPr>
            <p:ph type="sldNum" sz="quarter" idx="5"/>
          </p:nvPr>
        </p:nvSpPr>
        <p:spPr>
          <a:noFill/>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A0CA60-282F-455D-9A00-67888341FF50}" type="slidenum">
              <a:rPr lang="en-US" altLang="zh-CN" sz="1300" smtClean="0"/>
              <a:pPr>
                <a:spcBef>
                  <a:spcPct val="0"/>
                </a:spcBef>
              </a:pPr>
              <a:t>8</a:t>
            </a:fld>
            <a:endParaRPr lang="en-US" altLang="zh-CN"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D403274C-7775-4050-89BB-5B251D83D0EC}" type="slidenum">
              <a:rPr lang="en-US" altLang="zh-CN" smtClean="0"/>
              <a:pPr>
                <a:defRPr/>
              </a:pPr>
              <a:t>9</a:t>
            </a:fld>
            <a:endParaRPr lang="en-US" altLang="zh-CN"/>
          </a:p>
        </p:txBody>
      </p:sp>
    </p:spTree>
    <p:extLst>
      <p:ext uri="{BB962C8B-B14F-4D97-AF65-F5344CB8AC3E}">
        <p14:creationId xmlns:p14="http://schemas.microsoft.com/office/powerpoint/2010/main" val="46890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2">
            <a:extLst>
              <a:ext uri="{FF2B5EF4-FFF2-40B4-BE49-F238E27FC236}">
                <a16:creationId xmlns:a16="http://schemas.microsoft.com/office/drawing/2014/main" id="{2313127E-0CAB-46AC-8E58-13F29F87FCB9}"/>
              </a:ext>
            </a:extLst>
          </p:cNvPr>
          <p:cNvSpPr>
            <a:spLocks noGrp="1" noChangeArrowheads="1"/>
          </p:cNvSpPr>
          <p:nvPr>
            <p:ph type="dt" sz="half" idx="10"/>
          </p:nvPr>
        </p:nvSpPr>
        <p:spPr>
          <a:ln/>
        </p:spPr>
        <p:txBody>
          <a:bodyPr/>
          <a:lstStyle>
            <a:lvl1pPr>
              <a:defRPr/>
            </a:lvl1pPr>
          </a:lstStyle>
          <a:p>
            <a:pPr>
              <a:defRPr/>
            </a:pPr>
            <a:fld id="{AB2155D0-886E-431D-8E56-5866F8280445}" type="datetime1">
              <a:rPr lang="zh-CN" altLang="en-US"/>
              <a:pPr>
                <a:defRPr/>
              </a:pPr>
              <a:t>2022/10/19</a:t>
            </a:fld>
            <a:endParaRPr lang="en-US" altLang="zh-CN">
              <a:solidFill>
                <a:schemeClr val="bg2"/>
              </a:solidFill>
            </a:endParaRPr>
          </a:p>
        </p:txBody>
      </p:sp>
      <p:sp>
        <p:nvSpPr>
          <p:cNvPr id="5" name="Rectangle 13">
            <a:extLst>
              <a:ext uri="{FF2B5EF4-FFF2-40B4-BE49-F238E27FC236}">
                <a16:creationId xmlns:a16="http://schemas.microsoft.com/office/drawing/2014/main" id="{8E29A602-418D-4D05-AFA4-0CA498A0540A}"/>
              </a:ext>
            </a:extLst>
          </p:cNvPr>
          <p:cNvSpPr>
            <a:spLocks noGrp="1" noChangeArrowheads="1"/>
          </p:cNvSpPr>
          <p:nvPr>
            <p:ph type="sldNum" sz="quarter" idx="11"/>
          </p:nvPr>
        </p:nvSpPr>
        <p:spPr>
          <a:ln/>
        </p:spPr>
        <p:txBody>
          <a:bodyPr/>
          <a:lstStyle>
            <a:lvl1pPr>
              <a:defRPr/>
            </a:lvl1pPr>
          </a:lstStyle>
          <a:p>
            <a:pPr>
              <a:defRPr/>
            </a:pPr>
            <a:fld id="{55FFA4E3-0429-44B2-969A-814B1ACBC969}"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72825819"/>
      </p:ext>
    </p:extLst>
  </p:cSld>
  <p:clrMapOvr>
    <a:masterClrMapping/>
  </p:clrMapOvr>
  <p:transition spd="med"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C96C4E9E-A18B-4F0E-8339-9070815D99BE}"/>
              </a:ext>
            </a:extLst>
          </p:cNvPr>
          <p:cNvSpPr>
            <a:spLocks noGrp="1" noChangeArrowheads="1"/>
          </p:cNvSpPr>
          <p:nvPr>
            <p:ph type="dt" sz="half" idx="10"/>
          </p:nvPr>
        </p:nvSpPr>
        <p:spPr>
          <a:ln/>
        </p:spPr>
        <p:txBody>
          <a:bodyPr/>
          <a:lstStyle>
            <a:lvl1pPr>
              <a:defRPr/>
            </a:lvl1pPr>
          </a:lstStyle>
          <a:p>
            <a:pPr>
              <a:defRPr/>
            </a:pPr>
            <a:fld id="{051E3ACC-2949-4619-8DC7-45D74B1F8973}" type="datetime1">
              <a:rPr lang="zh-CN" altLang="en-US"/>
              <a:pPr>
                <a:defRPr/>
              </a:pPr>
              <a:t>2022/10/19</a:t>
            </a:fld>
            <a:endParaRPr lang="en-US" altLang="zh-CN">
              <a:solidFill>
                <a:schemeClr val="bg2"/>
              </a:solidFill>
            </a:endParaRPr>
          </a:p>
        </p:txBody>
      </p:sp>
      <p:sp>
        <p:nvSpPr>
          <p:cNvPr id="5" name="Rectangle 13">
            <a:extLst>
              <a:ext uri="{FF2B5EF4-FFF2-40B4-BE49-F238E27FC236}">
                <a16:creationId xmlns:a16="http://schemas.microsoft.com/office/drawing/2014/main" id="{0EBB2A8C-06B3-4BB2-936E-EC646FB95764}"/>
              </a:ext>
            </a:extLst>
          </p:cNvPr>
          <p:cNvSpPr>
            <a:spLocks noGrp="1" noChangeArrowheads="1"/>
          </p:cNvSpPr>
          <p:nvPr>
            <p:ph type="sldNum" sz="quarter" idx="11"/>
          </p:nvPr>
        </p:nvSpPr>
        <p:spPr>
          <a:ln/>
        </p:spPr>
        <p:txBody>
          <a:bodyPr/>
          <a:lstStyle>
            <a:lvl1pPr>
              <a:defRPr/>
            </a:lvl1pPr>
          </a:lstStyle>
          <a:p>
            <a:pPr>
              <a:defRPr/>
            </a:pPr>
            <a:fld id="{A7B46F79-ED43-4EA4-A638-2E815DF9184A}"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267779391"/>
      </p:ext>
    </p:extLst>
  </p:cSld>
  <p:clrMapOvr>
    <a:masterClrMapping/>
  </p:clrMapOvr>
  <p:transition spd="med"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857D8D8-7AB2-4307-848F-AF288ADD315C}"/>
              </a:ext>
            </a:extLst>
          </p:cNvPr>
          <p:cNvSpPr>
            <a:spLocks noGrp="1" noChangeArrowheads="1"/>
          </p:cNvSpPr>
          <p:nvPr>
            <p:ph type="dt" sz="half" idx="10"/>
          </p:nvPr>
        </p:nvSpPr>
        <p:spPr>
          <a:ln/>
        </p:spPr>
        <p:txBody>
          <a:bodyPr/>
          <a:lstStyle>
            <a:lvl1pPr>
              <a:defRPr/>
            </a:lvl1pPr>
          </a:lstStyle>
          <a:p>
            <a:pPr>
              <a:defRPr/>
            </a:pPr>
            <a:fld id="{45A19B94-D629-48BF-83E2-AA187E2553A2}" type="datetime1">
              <a:rPr lang="zh-CN" altLang="en-US"/>
              <a:pPr>
                <a:defRPr/>
              </a:pPr>
              <a:t>2022/10/19</a:t>
            </a:fld>
            <a:endParaRPr lang="en-US" altLang="zh-CN">
              <a:solidFill>
                <a:schemeClr val="bg2"/>
              </a:solidFill>
            </a:endParaRPr>
          </a:p>
        </p:txBody>
      </p:sp>
      <p:sp>
        <p:nvSpPr>
          <p:cNvPr id="5" name="Rectangle 13">
            <a:extLst>
              <a:ext uri="{FF2B5EF4-FFF2-40B4-BE49-F238E27FC236}">
                <a16:creationId xmlns:a16="http://schemas.microsoft.com/office/drawing/2014/main" id="{CAB3C24A-6C19-4D0E-81FC-C62D7E530694}"/>
              </a:ext>
            </a:extLst>
          </p:cNvPr>
          <p:cNvSpPr>
            <a:spLocks noGrp="1" noChangeArrowheads="1"/>
          </p:cNvSpPr>
          <p:nvPr>
            <p:ph type="sldNum" sz="quarter" idx="11"/>
          </p:nvPr>
        </p:nvSpPr>
        <p:spPr>
          <a:ln/>
        </p:spPr>
        <p:txBody>
          <a:bodyPr/>
          <a:lstStyle>
            <a:lvl1pPr>
              <a:defRPr/>
            </a:lvl1pPr>
          </a:lstStyle>
          <a:p>
            <a:pPr>
              <a:defRPr/>
            </a:pPr>
            <a:fld id="{C564B973-9027-4C4E-9B50-989AEE31B27E}"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007913712"/>
      </p:ext>
    </p:extLst>
  </p:cSld>
  <p:clrMapOvr>
    <a:masterClrMapping/>
  </p:clrMapOvr>
  <p:transition spd="med"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859B82D3-9FA3-4BA7-9766-E46D11FF55EE}"/>
              </a:ext>
            </a:extLst>
          </p:cNvPr>
          <p:cNvSpPr>
            <a:spLocks noGrp="1" noChangeArrowheads="1"/>
          </p:cNvSpPr>
          <p:nvPr>
            <p:ph type="dt" sz="half" idx="10"/>
          </p:nvPr>
        </p:nvSpPr>
        <p:spPr>
          <a:ln/>
        </p:spPr>
        <p:txBody>
          <a:bodyPr/>
          <a:lstStyle>
            <a:lvl1pPr>
              <a:defRPr/>
            </a:lvl1pPr>
          </a:lstStyle>
          <a:p>
            <a:pPr>
              <a:defRPr/>
            </a:pPr>
            <a:fld id="{8ED47AFA-72D2-4E94-968D-2E8F7691CD15}" type="datetime1">
              <a:rPr lang="zh-CN" altLang="en-US"/>
              <a:pPr>
                <a:defRPr/>
              </a:pPr>
              <a:t>2022/10/19</a:t>
            </a:fld>
            <a:endParaRPr lang="en-US" altLang="zh-CN">
              <a:solidFill>
                <a:schemeClr val="bg2"/>
              </a:solidFill>
            </a:endParaRPr>
          </a:p>
        </p:txBody>
      </p:sp>
      <p:sp>
        <p:nvSpPr>
          <p:cNvPr id="5" name="Rectangle 13">
            <a:extLst>
              <a:ext uri="{FF2B5EF4-FFF2-40B4-BE49-F238E27FC236}">
                <a16:creationId xmlns:a16="http://schemas.microsoft.com/office/drawing/2014/main" id="{C94AF1E3-8722-4E54-9C19-7C29B00D98AF}"/>
              </a:ext>
            </a:extLst>
          </p:cNvPr>
          <p:cNvSpPr>
            <a:spLocks noGrp="1" noChangeArrowheads="1"/>
          </p:cNvSpPr>
          <p:nvPr>
            <p:ph type="sldNum" sz="quarter" idx="11"/>
          </p:nvPr>
        </p:nvSpPr>
        <p:spPr>
          <a:ln/>
        </p:spPr>
        <p:txBody>
          <a:bodyPr/>
          <a:lstStyle>
            <a:lvl1pPr>
              <a:defRPr/>
            </a:lvl1pPr>
          </a:lstStyle>
          <a:p>
            <a:pPr>
              <a:defRPr/>
            </a:pPr>
            <a:fld id="{88B7069C-1EDA-474A-B2DE-217C607E2816}"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501151625"/>
      </p:ext>
    </p:extLst>
  </p:cSld>
  <p:clrMapOvr>
    <a:masterClrMapping/>
  </p:clrMapOvr>
  <p:transition spd="med"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C31F5D42-7185-40CC-B271-4C38261AE4F1}"/>
              </a:ext>
            </a:extLst>
          </p:cNvPr>
          <p:cNvSpPr>
            <a:spLocks noGrp="1" noChangeArrowheads="1"/>
          </p:cNvSpPr>
          <p:nvPr>
            <p:ph type="dt" sz="half" idx="10"/>
          </p:nvPr>
        </p:nvSpPr>
        <p:spPr>
          <a:ln/>
        </p:spPr>
        <p:txBody>
          <a:bodyPr/>
          <a:lstStyle>
            <a:lvl1pPr>
              <a:defRPr/>
            </a:lvl1pPr>
          </a:lstStyle>
          <a:p>
            <a:pPr>
              <a:defRPr/>
            </a:pPr>
            <a:fld id="{6D7A048C-7F49-4395-9411-E5B6B72C5CB7}" type="datetime1">
              <a:rPr lang="zh-CN" altLang="en-US"/>
              <a:pPr>
                <a:defRPr/>
              </a:pPr>
              <a:t>2022/10/19</a:t>
            </a:fld>
            <a:endParaRPr lang="en-US" altLang="zh-CN">
              <a:solidFill>
                <a:schemeClr val="bg2"/>
              </a:solidFill>
            </a:endParaRPr>
          </a:p>
        </p:txBody>
      </p:sp>
      <p:sp>
        <p:nvSpPr>
          <p:cNvPr id="5" name="Rectangle 13">
            <a:extLst>
              <a:ext uri="{FF2B5EF4-FFF2-40B4-BE49-F238E27FC236}">
                <a16:creationId xmlns:a16="http://schemas.microsoft.com/office/drawing/2014/main" id="{0C9693FA-F34E-435B-9598-63AAA317C320}"/>
              </a:ext>
            </a:extLst>
          </p:cNvPr>
          <p:cNvSpPr>
            <a:spLocks noGrp="1" noChangeArrowheads="1"/>
          </p:cNvSpPr>
          <p:nvPr>
            <p:ph type="sldNum" sz="quarter" idx="11"/>
          </p:nvPr>
        </p:nvSpPr>
        <p:spPr>
          <a:ln/>
        </p:spPr>
        <p:txBody>
          <a:bodyPr/>
          <a:lstStyle>
            <a:lvl1pPr>
              <a:defRPr/>
            </a:lvl1pPr>
          </a:lstStyle>
          <a:p>
            <a:pPr>
              <a:defRPr/>
            </a:pPr>
            <a:fld id="{9EB8F003-260C-4D76-8DCC-A61E10CF1630}"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98715513"/>
      </p:ext>
    </p:extLst>
  </p:cSld>
  <p:clrMapOvr>
    <a:masterClrMapping/>
  </p:clrMapOvr>
  <p:transition spd="med"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7988041A-FB4F-418F-BF23-176668888B41}"/>
              </a:ext>
            </a:extLst>
          </p:cNvPr>
          <p:cNvSpPr>
            <a:spLocks noGrp="1" noChangeArrowheads="1"/>
          </p:cNvSpPr>
          <p:nvPr>
            <p:ph type="dt" sz="half" idx="10"/>
          </p:nvPr>
        </p:nvSpPr>
        <p:spPr>
          <a:ln/>
        </p:spPr>
        <p:txBody>
          <a:bodyPr/>
          <a:lstStyle>
            <a:lvl1pPr>
              <a:defRPr/>
            </a:lvl1pPr>
          </a:lstStyle>
          <a:p>
            <a:pPr>
              <a:defRPr/>
            </a:pPr>
            <a:fld id="{00106E29-19E9-4690-8C83-BE9ABBF8A3C2}" type="datetime1">
              <a:rPr lang="zh-CN" altLang="en-US"/>
              <a:pPr>
                <a:defRPr/>
              </a:pPr>
              <a:t>2022/10/19</a:t>
            </a:fld>
            <a:endParaRPr lang="en-US" altLang="zh-CN">
              <a:solidFill>
                <a:schemeClr val="bg2"/>
              </a:solidFill>
            </a:endParaRPr>
          </a:p>
        </p:txBody>
      </p:sp>
      <p:sp>
        <p:nvSpPr>
          <p:cNvPr id="6" name="Rectangle 13">
            <a:extLst>
              <a:ext uri="{FF2B5EF4-FFF2-40B4-BE49-F238E27FC236}">
                <a16:creationId xmlns:a16="http://schemas.microsoft.com/office/drawing/2014/main" id="{DEF3B502-0463-48C6-A479-6EEBD13AE1E3}"/>
              </a:ext>
            </a:extLst>
          </p:cNvPr>
          <p:cNvSpPr>
            <a:spLocks noGrp="1" noChangeArrowheads="1"/>
          </p:cNvSpPr>
          <p:nvPr>
            <p:ph type="sldNum" sz="quarter" idx="11"/>
          </p:nvPr>
        </p:nvSpPr>
        <p:spPr>
          <a:ln/>
        </p:spPr>
        <p:txBody>
          <a:bodyPr/>
          <a:lstStyle>
            <a:lvl1pPr>
              <a:defRPr/>
            </a:lvl1pPr>
          </a:lstStyle>
          <a:p>
            <a:pPr>
              <a:defRPr/>
            </a:pPr>
            <a:fld id="{4B10DFD8-1895-474C-809C-39E5D3960461}"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527943561"/>
      </p:ext>
    </p:extLst>
  </p:cSld>
  <p:clrMapOvr>
    <a:masterClrMapping/>
  </p:clrMapOvr>
  <p:transition spd="med"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4A2079DB-038D-424C-8F68-13E948728856}"/>
              </a:ext>
            </a:extLst>
          </p:cNvPr>
          <p:cNvSpPr>
            <a:spLocks noGrp="1" noChangeArrowheads="1"/>
          </p:cNvSpPr>
          <p:nvPr>
            <p:ph type="dt" sz="half" idx="10"/>
          </p:nvPr>
        </p:nvSpPr>
        <p:spPr>
          <a:ln/>
        </p:spPr>
        <p:txBody>
          <a:bodyPr/>
          <a:lstStyle>
            <a:lvl1pPr>
              <a:defRPr/>
            </a:lvl1pPr>
          </a:lstStyle>
          <a:p>
            <a:pPr>
              <a:defRPr/>
            </a:pPr>
            <a:fld id="{9C92F136-5A96-4A19-940E-F20734B0E9F8}" type="datetime1">
              <a:rPr lang="zh-CN" altLang="en-US"/>
              <a:pPr>
                <a:defRPr/>
              </a:pPr>
              <a:t>2022/10/19</a:t>
            </a:fld>
            <a:endParaRPr lang="en-US" altLang="zh-CN">
              <a:solidFill>
                <a:schemeClr val="bg2"/>
              </a:solidFill>
            </a:endParaRPr>
          </a:p>
        </p:txBody>
      </p:sp>
      <p:sp>
        <p:nvSpPr>
          <p:cNvPr id="8" name="Rectangle 13">
            <a:extLst>
              <a:ext uri="{FF2B5EF4-FFF2-40B4-BE49-F238E27FC236}">
                <a16:creationId xmlns:a16="http://schemas.microsoft.com/office/drawing/2014/main" id="{DC60ADD5-13FD-4803-ABB9-16A1AAF68ACB}"/>
              </a:ext>
            </a:extLst>
          </p:cNvPr>
          <p:cNvSpPr>
            <a:spLocks noGrp="1" noChangeArrowheads="1"/>
          </p:cNvSpPr>
          <p:nvPr>
            <p:ph type="sldNum" sz="quarter" idx="11"/>
          </p:nvPr>
        </p:nvSpPr>
        <p:spPr>
          <a:ln/>
        </p:spPr>
        <p:txBody>
          <a:bodyPr/>
          <a:lstStyle>
            <a:lvl1pPr>
              <a:defRPr/>
            </a:lvl1pPr>
          </a:lstStyle>
          <a:p>
            <a:pPr>
              <a:defRPr/>
            </a:pPr>
            <a:fld id="{0991AFFA-D689-4DC6-A4C9-F7E4E0B62720}"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280116043"/>
      </p:ext>
    </p:extLst>
  </p:cSld>
  <p:clrMapOvr>
    <a:masterClrMapping/>
  </p:clrMapOvr>
  <p:transition spd="med"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D076E41F-34FC-4051-A384-26AD10847D4E}"/>
              </a:ext>
            </a:extLst>
          </p:cNvPr>
          <p:cNvSpPr>
            <a:spLocks noGrp="1" noChangeArrowheads="1"/>
          </p:cNvSpPr>
          <p:nvPr>
            <p:ph type="dt" sz="half" idx="10"/>
          </p:nvPr>
        </p:nvSpPr>
        <p:spPr>
          <a:ln/>
        </p:spPr>
        <p:txBody>
          <a:bodyPr/>
          <a:lstStyle>
            <a:lvl1pPr>
              <a:defRPr/>
            </a:lvl1pPr>
          </a:lstStyle>
          <a:p>
            <a:pPr>
              <a:defRPr/>
            </a:pPr>
            <a:fld id="{8A26F630-A1F7-4CB9-9045-7404F11C20B5}" type="datetime1">
              <a:rPr lang="zh-CN" altLang="en-US"/>
              <a:pPr>
                <a:defRPr/>
              </a:pPr>
              <a:t>2022/10/19</a:t>
            </a:fld>
            <a:endParaRPr lang="en-US" altLang="zh-CN">
              <a:solidFill>
                <a:schemeClr val="bg2"/>
              </a:solidFill>
            </a:endParaRPr>
          </a:p>
        </p:txBody>
      </p:sp>
      <p:sp>
        <p:nvSpPr>
          <p:cNvPr id="4" name="Rectangle 13">
            <a:extLst>
              <a:ext uri="{FF2B5EF4-FFF2-40B4-BE49-F238E27FC236}">
                <a16:creationId xmlns:a16="http://schemas.microsoft.com/office/drawing/2014/main" id="{5FF8C49B-7B03-4E65-8689-16C67EB0C4A6}"/>
              </a:ext>
            </a:extLst>
          </p:cNvPr>
          <p:cNvSpPr>
            <a:spLocks noGrp="1" noChangeArrowheads="1"/>
          </p:cNvSpPr>
          <p:nvPr>
            <p:ph type="sldNum" sz="quarter" idx="11"/>
          </p:nvPr>
        </p:nvSpPr>
        <p:spPr>
          <a:ln/>
        </p:spPr>
        <p:txBody>
          <a:bodyPr/>
          <a:lstStyle>
            <a:lvl1pPr>
              <a:defRPr/>
            </a:lvl1pPr>
          </a:lstStyle>
          <a:p>
            <a:pPr>
              <a:defRPr/>
            </a:pPr>
            <a:fld id="{7DDCAB3D-9AA0-4B48-A945-B892431E3D65}"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59146076"/>
      </p:ext>
    </p:extLst>
  </p:cSld>
  <p:clrMapOvr>
    <a:masterClrMapping/>
  </p:clrMapOvr>
  <p:transition spd="med"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2511F1B8-5A0E-4EE1-8E19-67311C6F002B}"/>
              </a:ext>
            </a:extLst>
          </p:cNvPr>
          <p:cNvSpPr>
            <a:spLocks noGrp="1" noChangeArrowheads="1"/>
          </p:cNvSpPr>
          <p:nvPr>
            <p:ph type="dt" sz="half" idx="10"/>
          </p:nvPr>
        </p:nvSpPr>
        <p:spPr>
          <a:ln/>
        </p:spPr>
        <p:txBody>
          <a:bodyPr/>
          <a:lstStyle>
            <a:lvl1pPr>
              <a:defRPr/>
            </a:lvl1pPr>
          </a:lstStyle>
          <a:p>
            <a:pPr>
              <a:defRPr/>
            </a:pPr>
            <a:fld id="{3B3EC1F9-066B-4752-90FD-8A055D9B52C4}" type="datetime1">
              <a:rPr lang="zh-CN" altLang="en-US"/>
              <a:pPr>
                <a:defRPr/>
              </a:pPr>
              <a:t>2022/10/19</a:t>
            </a:fld>
            <a:endParaRPr lang="en-US" altLang="zh-CN">
              <a:solidFill>
                <a:schemeClr val="bg2"/>
              </a:solidFill>
            </a:endParaRPr>
          </a:p>
        </p:txBody>
      </p:sp>
      <p:sp>
        <p:nvSpPr>
          <p:cNvPr id="3" name="Rectangle 13">
            <a:extLst>
              <a:ext uri="{FF2B5EF4-FFF2-40B4-BE49-F238E27FC236}">
                <a16:creationId xmlns:a16="http://schemas.microsoft.com/office/drawing/2014/main" id="{CEE3F6D9-8749-4C04-9F10-3794E681AAE6}"/>
              </a:ext>
            </a:extLst>
          </p:cNvPr>
          <p:cNvSpPr>
            <a:spLocks noGrp="1" noChangeArrowheads="1"/>
          </p:cNvSpPr>
          <p:nvPr>
            <p:ph type="sldNum" sz="quarter" idx="11"/>
          </p:nvPr>
        </p:nvSpPr>
        <p:spPr>
          <a:ln/>
        </p:spPr>
        <p:txBody>
          <a:bodyPr/>
          <a:lstStyle>
            <a:lvl1pPr>
              <a:defRPr/>
            </a:lvl1pPr>
          </a:lstStyle>
          <a:p>
            <a:pPr>
              <a:defRPr/>
            </a:pPr>
            <a:fld id="{E0968D8F-862E-4E9C-9A63-D0A84FED6CF8}"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710659454"/>
      </p:ext>
    </p:extLst>
  </p:cSld>
  <p:clrMapOvr>
    <a:masterClrMapping/>
  </p:clrMapOvr>
  <p:transition spd="med"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AC1A3D2F-1997-45A3-AAF4-D2E300181159}"/>
              </a:ext>
            </a:extLst>
          </p:cNvPr>
          <p:cNvSpPr>
            <a:spLocks noGrp="1" noChangeArrowheads="1"/>
          </p:cNvSpPr>
          <p:nvPr>
            <p:ph type="dt" sz="half" idx="10"/>
          </p:nvPr>
        </p:nvSpPr>
        <p:spPr>
          <a:ln/>
        </p:spPr>
        <p:txBody>
          <a:bodyPr/>
          <a:lstStyle>
            <a:lvl1pPr>
              <a:defRPr/>
            </a:lvl1pPr>
          </a:lstStyle>
          <a:p>
            <a:pPr>
              <a:defRPr/>
            </a:pPr>
            <a:fld id="{E58AC9A9-EF1D-4236-81AC-A3BBDFB63370}" type="datetime1">
              <a:rPr lang="zh-CN" altLang="en-US"/>
              <a:pPr>
                <a:defRPr/>
              </a:pPr>
              <a:t>2022/10/19</a:t>
            </a:fld>
            <a:endParaRPr lang="en-US" altLang="zh-CN">
              <a:solidFill>
                <a:schemeClr val="bg2"/>
              </a:solidFill>
            </a:endParaRPr>
          </a:p>
        </p:txBody>
      </p:sp>
      <p:sp>
        <p:nvSpPr>
          <p:cNvPr id="6" name="Rectangle 13">
            <a:extLst>
              <a:ext uri="{FF2B5EF4-FFF2-40B4-BE49-F238E27FC236}">
                <a16:creationId xmlns:a16="http://schemas.microsoft.com/office/drawing/2014/main" id="{A78404A8-0A6F-42A2-B077-5EE16D9FFFB8}"/>
              </a:ext>
            </a:extLst>
          </p:cNvPr>
          <p:cNvSpPr>
            <a:spLocks noGrp="1" noChangeArrowheads="1"/>
          </p:cNvSpPr>
          <p:nvPr>
            <p:ph type="sldNum" sz="quarter" idx="11"/>
          </p:nvPr>
        </p:nvSpPr>
        <p:spPr>
          <a:ln/>
        </p:spPr>
        <p:txBody>
          <a:bodyPr/>
          <a:lstStyle>
            <a:lvl1pPr>
              <a:defRPr/>
            </a:lvl1pPr>
          </a:lstStyle>
          <a:p>
            <a:pPr>
              <a:defRPr/>
            </a:pPr>
            <a:fld id="{4DEEDE54-5ED2-4E74-A24C-183BD4854161}"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300906245"/>
      </p:ext>
    </p:extLst>
  </p:cSld>
  <p:clrMapOvr>
    <a:masterClrMapping/>
  </p:clrMapOvr>
  <p:transition spd="med"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3885B4FC-474B-4627-9338-BD9EFFDD3F50}"/>
              </a:ext>
            </a:extLst>
          </p:cNvPr>
          <p:cNvSpPr>
            <a:spLocks noGrp="1" noChangeArrowheads="1"/>
          </p:cNvSpPr>
          <p:nvPr>
            <p:ph type="dt" sz="half" idx="10"/>
          </p:nvPr>
        </p:nvSpPr>
        <p:spPr>
          <a:ln/>
        </p:spPr>
        <p:txBody>
          <a:bodyPr/>
          <a:lstStyle>
            <a:lvl1pPr>
              <a:defRPr/>
            </a:lvl1pPr>
          </a:lstStyle>
          <a:p>
            <a:pPr>
              <a:defRPr/>
            </a:pPr>
            <a:fld id="{11C10C11-EEA9-4057-BBF0-398D2405E41A}" type="datetime1">
              <a:rPr lang="zh-CN" altLang="en-US"/>
              <a:pPr>
                <a:defRPr/>
              </a:pPr>
              <a:t>2022/10/19</a:t>
            </a:fld>
            <a:endParaRPr lang="en-US" altLang="zh-CN">
              <a:solidFill>
                <a:schemeClr val="bg2"/>
              </a:solidFill>
            </a:endParaRPr>
          </a:p>
        </p:txBody>
      </p:sp>
      <p:sp>
        <p:nvSpPr>
          <p:cNvPr id="6" name="Rectangle 13">
            <a:extLst>
              <a:ext uri="{FF2B5EF4-FFF2-40B4-BE49-F238E27FC236}">
                <a16:creationId xmlns:a16="http://schemas.microsoft.com/office/drawing/2014/main" id="{E327C87E-5EF1-4A9F-9AEE-B7573DF21922}"/>
              </a:ext>
            </a:extLst>
          </p:cNvPr>
          <p:cNvSpPr>
            <a:spLocks noGrp="1" noChangeArrowheads="1"/>
          </p:cNvSpPr>
          <p:nvPr>
            <p:ph type="sldNum" sz="quarter" idx="11"/>
          </p:nvPr>
        </p:nvSpPr>
        <p:spPr>
          <a:ln/>
        </p:spPr>
        <p:txBody>
          <a:bodyPr/>
          <a:lstStyle>
            <a:lvl1pPr>
              <a:defRPr/>
            </a:lvl1pPr>
          </a:lstStyle>
          <a:p>
            <a:pPr>
              <a:defRPr/>
            </a:pPr>
            <a:fld id="{1664526D-A1A8-477F-A6EE-E1E1922AD1C0}"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310454775"/>
      </p:ext>
    </p:extLst>
  </p:cSld>
  <p:clrMapOvr>
    <a:masterClrMapping/>
  </p:clrMapOvr>
  <p:transition spd="med"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a:extLst>
              <a:ext uri="{FF2B5EF4-FFF2-40B4-BE49-F238E27FC236}">
                <a16:creationId xmlns:a16="http://schemas.microsoft.com/office/drawing/2014/main" id="{906013EA-2541-45A8-B85C-021FD27302EF}"/>
              </a:ext>
            </a:extLst>
          </p:cNvPr>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BMP 图象" r:id="rId13" imgW="8980952" imgH="6733333" progId="Paint.Picture">
                  <p:embed/>
                </p:oleObj>
              </mc:Choice>
              <mc:Fallback>
                <p:oleObj name="BMP 图象" r:id="rId13" imgW="8980952" imgH="6733333" progId="Paint.Picture">
                  <p:embed/>
                  <p:pic>
                    <p:nvPicPr>
                      <p:cNvPr id="1026" name="Object 15">
                        <a:extLst>
                          <a:ext uri="{FF2B5EF4-FFF2-40B4-BE49-F238E27FC236}">
                            <a16:creationId xmlns:a16="http://schemas.microsoft.com/office/drawing/2014/main" id="{906013EA-2541-45A8-B85C-021FD27302E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Rectangle 16">
            <a:extLst>
              <a:ext uri="{FF2B5EF4-FFF2-40B4-BE49-F238E27FC236}">
                <a16:creationId xmlns:a16="http://schemas.microsoft.com/office/drawing/2014/main" id="{5E62C068-E1A8-4F19-969B-07D9A0BBA1E2}"/>
              </a:ext>
            </a:extLst>
          </p:cNvPr>
          <p:cNvSpPr>
            <a:spLocks noChangeArrowheads="1"/>
          </p:cNvSpPr>
          <p:nvPr/>
        </p:nvSpPr>
        <p:spPr bwMode="auto">
          <a:xfrm>
            <a:off x="0" y="0"/>
            <a:ext cx="9144000" cy="6448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sp>
        <p:nvSpPr>
          <p:cNvPr id="1036" name="Rectangle 12">
            <a:extLst>
              <a:ext uri="{FF2B5EF4-FFF2-40B4-BE49-F238E27FC236}">
                <a16:creationId xmlns:a16="http://schemas.microsoft.com/office/drawing/2014/main" id="{87A23B99-BC87-4380-8B5E-E21A1D9BC0EC}"/>
              </a:ext>
            </a:extLst>
          </p:cNvPr>
          <p:cNvSpPr>
            <a:spLocks noGrp="1" noChangeArrowheads="1"/>
          </p:cNvSpPr>
          <p:nvPr>
            <p:ph type="dt" sz="half" idx="2"/>
          </p:nvPr>
        </p:nvSpPr>
        <p:spPr bwMode="auto">
          <a:xfrm>
            <a:off x="4254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spcBef>
                <a:spcPct val="50000"/>
              </a:spcBef>
              <a:defRPr sz="1400" b="0">
                <a:solidFill>
                  <a:srgbClr val="FF0000"/>
                </a:solidFill>
                <a:latin typeface="Arial" pitchFamily="34" charset="0"/>
              </a:defRPr>
            </a:lvl1pPr>
          </a:lstStyle>
          <a:p>
            <a:pPr>
              <a:defRPr/>
            </a:pPr>
            <a:fld id="{A2061A62-7517-46E2-8023-E93A82E0FACC}" type="datetime1">
              <a:rPr lang="zh-CN" altLang="en-US"/>
              <a:pPr>
                <a:defRPr/>
              </a:pPr>
              <a:t>2022/10/19</a:t>
            </a:fld>
            <a:endParaRPr lang="en-US" altLang="zh-CN">
              <a:solidFill>
                <a:schemeClr val="bg2"/>
              </a:solidFill>
            </a:endParaRPr>
          </a:p>
        </p:txBody>
      </p:sp>
      <p:sp>
        <p:nvSpPr>
          <p:cNvPr id="1037" name="Rectangle 13">
            <a:extLst>
              <a:ext uri="{FF2B5EF4-FFF2-40B4-BE49-F238E27FC236}">
                <a16:creationId xmlns:a16="http://schemas.microsoft.com/office/drawing/2014/main" id="{E1D12733-B6ED-448F-B440-A9691A05181D}"/>
              </a:ext>
            </a:extLst>
          </p:cNvPr>
          <p:cNvSpPr>
            <a:spLocks noGrp="1" noChangeArrowheads="1"/>
          </p:cNvSpPr>
          <p:nvPr>
            <p:ph type="sldNum" sz="quarter" idx="4"/>
          </p:nvPr>
        </p:nvSpPr>
        <p:spPr bwMode="auto">
          <a:xfrm>
            <a:off x="67246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rgbClr val="FF0000"/>
                </a:solidFill>
                <a:latin typeface="Arial" panose="020B0604020202020204" pitchFamily="34" charset="0"/>
              </a:defRPr>
            </a:lvl1pPr>
          </a:lstStyle>
          <a:p>
            <a:pPr>
              <a:defRPr/>
            </a:pPr>
            <a:fld id="{41CDF1C9-0840-4972-B6E8-A3F225CFF886}" type="slidenum">
              <a:rPr lang="en-US" altLang="zh-CN"/>
              <a:pPr>
                <a:defRPr/>
              </a:pPr>
              <a:t>‹#›</a:t>
            </a:fld>
            <a:endParaRPr lang="en-US" altLang="zh-CN">
              <a:solidFill>
                <a:schemeClr val="bg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Tm="0"/>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NULL"/><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1">
            <a:extLst>
              <a:ext uri="{FF2B5EF4-FFF2-40B4-BE49-F238E27FC236}">
                <a16:creationId xmlns:a16="http://schemas.microsoft.com/office/drawing/2014/main" id="{37E53483-7BE1-4F95-8ABB-7CA5A62121D6}"/>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22E4A526-1276-434D-AEF9-5979D9CF337C}" type="datetime1">
              <a:rPr lang="zh-CN" altLang="en-US" sz="1400" b="0" smtClean="0">
                <a:solidFill>
                  <a:srgbClr val="FF0000"/>
                </a:solidFill>
                <a:latin typeface="Arial" panose="020B0604020202020204" pitchFamily="34" charset="0"/>
              </a:rPr>
              <a:t>2022/10/19</a:t>
            </a:fld>
            <a:endParaRPr lang="en-US" altLang="zh-CN" sz="1400" b="0">
              <a:solidFill>
                <a:schemeClr val="bg2"/>
              </a:solidFill>
              <a:latin typeface="Arial" panose="020B0604020202020204" pitchFamily="34" charset="0"/>
            </a:endParaRPr>
          </a:p>
        </p:txBody>
      </p:sp>
      <p:sp>
        <p:nvSpPr>
          <p:cNvPr id="5123" name="灯片编号占位符 2">
            <a:extLst>
              <a:ext uri="{FF2B5EF4-FFF2-40B4-BE49-F238E27FC236}">
                <a16:creationId xmlns:a16="http://schemas.microsoft.com/office/drawing/2014/main" id="{5D2AEE3A-FED0-4CC1-9CA1-86486E6030CB}"/>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9156F67A-CA23-4336-9AAA-A7099F97B4A6}" type="slidenum">
              <a:rPr lang="en-US" altLang="zh-CN" sz="1400" b="0" smtClean="0">
                <a:solidFill>
                  <a:srgbClr val="FF0000"/>
                </a:solidFill>
                <a:latin typeface="Arial" panose="020B0604020202020204" pitchFamily="34" charset="0"/>
              </a:rPr>
              <a:pPr/>
              <a:t>1</a:t>
            </a:fld>
            <a:r>
              <a:rPr lang="en-US" altLang="zh-CN" sz="1400" b="0" dirty="0">
                <a:solidFill>
                  <a:srgbClr val="FF0000"/>
                </a:solidFill>
                <a:latin typeface="Arial" panose="020B0604020202020204" pitchFamily="34" charset="0"/>
              </a:rPr>
              <a:t>/23</a:t>
            </a:r>
            <a:endParaRPr lang="en-US" altLang="zh-CN" sz="1400" b="0" dirty="0">
              <a:solidFill>
                <a:schemeClr val="bg2"/>
              </a:solidFill>
              <a:latin typeface="Arial" panose="020B0604020202020204" pitchFamily="34" charset="0"/>
            </a:endParaRPr>
          </a:p>
        </p:txBody>
      </p:sp>
      <p:sp>
        <p:nvSpPr>
          <p:cNvPr id="5124" name="Rectangle 7">
            <a:extLst>
              <a:ext uri="{FF2B5EF4-FFF2-40B4-BE49-F238E27FC236}">
                <a16:creationId xmlns:a16="http://schemas.microsoft.com/office/drawing/2014/main" id="{E08343A3-3169-4D48-8542-55FD66C21CB4}"/>
              </a:ext>
            </a:extLst>
          </p:cNvPr>
          <p:cNvSpPr>
            <a:spLocks noChangeArrowheads="1"/>
          </p:cNvSpPr>
          <p:nvPr/>
        </p:nvSpPr>
        <p:spPr bwMode="auto">
          <a:xfrm>
            <a:off x="327122" y="1193931"/>
            <a:ext cx="8509000" cy="1200329"/>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7200" dirty="0">
                <a:solidFill>
                  <a:srgbClr val="0000FF"/>
                </a:solidFill>
                <a:latin typeface="华文新魏" panose="02010800040101010101" pitchFamily="2" charset="-122"/>
                <a:ea typeface="华文新魏" panose="02010800040101010101" pitchFamily="2" charset="-122"/>
              </a:rPr>
              <a:t>第</a:t>
            </a:r>
            <a:r>
              <a:rPr lang="en-US" altLang="zh-CN" sz="7200" dirty="0">
                <a:solidFill>
                  <a:srgbClr val="0000FF"/>
                </a:solidFill>
                <a:latin typeface="华文新魏" panose="02010800040101010101" pitchFamily="2" charset="-122"/>
                <a:ea typeface="华文新魏" panose="02010800040101010101" pitchFamily="2" charset="-122"/>
              </a:rPr>
              <a:t>13</a:t>
            </a:r>
            <a:r>
              <a:rPr lang="zh-CN" altLang="en-US" sz="7200" dirty="0">
                <a:solidFill>
                  <a:srgbClr val="0000FF"/>
                </a:solidFill>
                <a:latin typeface="华文新魏" panose="02010800040101010101" pitchFamily="2" charset="-122"/>
                <a:ea typeface="华文新魏" panose="02010800040101010101" pitchFamily="2" charset="-122"/>
              </a:rPr>
              <a:t>讲  编码</a:t>
            </a:r>
            <a:endParaRPr lang="en-US" altLang="zh-CN" sz="7200" dirty="0">
              <a:solidFill>
                <a:srgbClr val="0000FF"/>
              </a:solidFill>
              <a:latin typeface="华文新魏" panose="02010800040101010101" pitchFamily="2" charset="-122"/>
              <a:ea typeface="华文新魏" panose="02010800040101010101" pitchFamily="2" charset="-122"/>
            </a:endParaRPr>
          </a:p>
        </p:txBody>
      </p:sp>
      <p:sp>
        <p:nvSpPr>
          <p:cNvPr id="6" name="Rectangle 7">
            <a:extLst>
              <a:ext uri="{FF2B5EF4-FFF2-40B4-BE49-F238E27FC236}">
                <a16:creationId xmlns:a16="http://schemas.microsoft.com/office/drawing/2014/main" id="{5F64F485-16CA-1A48-B7C9-AF1BF5F89D98}"/>
              </a:ext>
            </a:extLst>
          </p:cNvPr>
          <p:cNvSpPr>
            <a:spLocks noChangeArrowheads="1"/>
          </p:cNvSpPr>
          <p:nvPr/>
        </p:nvSpPr>
        <p:spPr bwMode="auto">
          <a:xfrm>
            <a:off x="1057328" y="3263685"/>
            <a:ext cx="7745708" cy="263149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一、如何有效地编码</a:t>
            </a:r>
            <a:endParaRPr lang="en-US" altLang="zh-CN" sz="4000" dirty="0">
              <a:solidFill>
                <a:srgbClr val="0000FF"/>
              </a:solidFill>
              <a:latin typeface="华文新魏" panose="02010800040101010101" pitchFamily="2" charset="-122"/>
              <a:ea typeface="华文新魏" panose="02010800040101010101" pitchFamily="2" charset="-122"/>
            </a:endParaRPr>
          </a:p>
          <a:p>
            <a:pPr eaLnBrk="1" hangingPunct="1"/>
            <a:r>
              <a:rPr lang="zh-CN" altLang="en-US" sz="4000" dirty="0">
                <a:solidFill>
                  <a:srgbClr val="0000FF"/>
                </a:solidFill>
                <a:latin typeface="华文新魏" panose="02010800040101010101" pitchFamily="2" charset="-122"/>
                <a:ea typeface="华文新魏" panose="02010800040101010101" pitchFamily="2" charset="-122"/>
              </a:rPr>
              <a:t>二、数值与字符编码</a:t>
            </a:r>
            <a:endParaRPr lang="en-US" altLang="zh-CN" sz="4000" dirty="0">
              <a:solidFill>
                <a:srgbClr val="0000FF"/>
              </a:solidFill>
              <a:latin typeface="华文新魏" panose="02010800040101010101" pitchFamily="2" charset="-122"/>
              <a:ea typeface="华文新魏" panose="02010800040101010101" pitchFamily="2" charset="-122"/>
            </a:endParaRPr>
          </a:p>
          <a:p>
            <a:pPr eaLnBrk="1" hangingPunct="1"/>
            <a:r>
              <a:rPr lang="zh-CN" altLang="en-US" sz="4000" dirty="0">
                <a:solidFill>
                  <a:srgbClr val="0000FF"/>
                </a:solidFill>
                <a:latin typeface="华文新魏" panose="02010800040101010101" pitchFamily="2" charset="-122"/>
                <a:ea typeface="华文新魏" panose="02010800040101010101" pitchFamily="2" charset="-122"/>
              </a:rPr>
              <a:t>三、可靠性编码</a:t>
            </a:r>
            <a:endParaRPr lang="en-US" altLang="zh-CN" sz="4000" dirty="0">
              <a:solidFill>
                <a:srgbClr val="0000FF"/>
              </a:solidFill>
              <a:latin typeface="华文新魏" panose="02010800040101010101" pitchFamily="2" charset="-122"/>
              <a:ea typeface="华文新魏" panose="02010800040101010101" pitchFamily="2" charset="-122"/>
            </a:endParaRPr>
          </a:p>
          <a:p>
            <a:pPr eaLnBrk="1" hangingPunct="1">
              <a:spcBef>
                <a:spcPts val="600"/>
              </a:spcBef>
            </a:pPr>
            <a:r>
              <a:rPr lang="zh-CN" altLang="en-US" sz="4000" dirty="0">
                <a:solidFill>
                  <a:srgbClr val="FF0000"/>
                </a:solidFill>
                <a:latin typeface="+mn-lt"/>
                <a:ea typeface="华文新魏" panose="02010800040101010101" pitchFamily="2" charset="-122"/>
              </a:rPr>
              <a:t>习题：</a:t>
            </a:r>
            <a:r>
              <a:rPr lang="en-US" altLang="zh-CN" sz="4000" dirty="0">
                <a:solidFill>
                  <a:srgbClr val="FF0000"/>
                </a:solidFill>
                <a:latin typeface="+mn-lt"/>
                <a:ea typeface="华文新魏" panose="02010800040101010101" pitchFamily="2" charset="-122"/>
              </a:rPr>
              <a:t>18</a:t>
            </a:r>
            <a:r>
              <a:rPr lang="zh-CN" altLang="en-US" sz="4000" dirty="0">
                <a:solidFill>
                  <a:srgbClr val="FF0000"/>
                </a:solidFill>
                <a:latin typeface="+mn-lt"/>
                <a:ea typeface="华文新魏" panose="02010800040101010101" pitchFamily="2" charset="-122"/>
              </a:rPr>
              <a:t>、</a:t>
            </a:r>
            <a:r>
              <a:rPr lang="en-US" altLang="zh-CN" sz="4000" dirty="0">
                <a:solidFill>
                  <a:srgbClr val="FF0000"/>
                </a:solidFill>
                <a:latin typeface="+mn-lt"/>
                <a:ea typeface="华文新魏" panose="02010800040101010101" pitchFamily="2" charset="-122"/>
              </a:rPr>
              <a:t>21、25、30</a:t>
            </a:r>
            <a:endParaRPr lang="zh-CN" altLang="en-US" sz="4000" dirty="0">
              <a:solidFill>
                <a:srgbClr val="FF0000"/>
              </a:solidFill>
              <a:latin typeface="+mn-lt"/>
              <a:ea typeface="华文新魏" panose="02010800040101010101" pitchFamily="2" charset="-122"/>
            </a:endParaRPr>
          </a:p>
        </p:txBody>
      </p:sp>
    </p:spTree>
    <p:extLst>
      <p:ext uri="{BB962C8B-B14F-4D97-AF65-F5344CB8AC3E}">
        <p14:creationId xmlns:p14="http://schemas.microsoft.com/office/powerpoint/2010/main" val="792010105"/>
      </p:ext>
    </p:extLst>
  </p:cSld>
  <p:clrMapOvr>
    <a:masterClrMapping/>
  </p:clrMapOvr>
  <p:transition spd="med" advClick="0" advTm="8613"/>
  <p:extLst>
    <p:ext uri="{E180D4A7-C9FB-4DFB-919C-405C955672EB}">
      <p14:showEvtLst xmlns:p14="http://schemas.microsoft.com/office/powerpoint/2010/main">
        <p14:playEvt time="5" objId="2"/>
        <p14:stopEvt time="783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1">
            <a:extLst>
              <a:ext uri="{FF2B5EF4-FFF2-40B4-BE49-F238E27FC236}">
                <a16:creationId xmlns:a16="http://schemas.microsoft.com/office/drawing/2014/main" id="{449665AD-6048-4C96-8E27-12EA65FEA306}"/>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C35A85F0-DB6E-4220-8EA9-89CB45AF1889}"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39939" name="灯片编号占位符 2">
            <a:extLst>
              <a:ext uri="{FF2B5EF4-FFF2-40B4-BE49-F238E27FC236}">
                <a16:creationId xmlns:a16="http://schemas.microsoft.com/office/drawing/2014/main" id="{9C46A6EF-7F74-4819-8C51-CE5D41991BD4}"/>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FFD583E1-0B00-4A35-A276-1D36EDE253DA}" type="slidenum">
              <a:rPr lang="en-US" altLang="zh-CN" sz="1400" b="0" smtClean="0">
                <a:solidFill>
                  <a:srgbClr val="FF0000"/>
                </a:solidFill>
                <a:latin typeface="Arial" panose="020B0604020202020204" pitchFamily="34" charset="0"/>
              </a:rPr>
              <a:pPr/>
              <a:t>10</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pic>
        <p:nvPicPr>
          <p:cNvPr id="39940" name="Picture 4">
            <a:extLst>
              <a:ext uri="{FF2B5EF4-FFF2-40B4-BE49-F238E27FC236}">
                <a16:creationId xmlns:a16="http://schemas.microsoft.com/office/drawing/2014/main" id="{854C6E91-3FE3-440F-B43F-A2E6AA993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1152525"/>
            <a:ext cx="6426200" cy="394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1" name="Rectangle 5">
            <a:extLst>
              <a:ext uri="{FF2B5EF4-FFF2-40B4-BE49-F238E27FC236}">
                <a16:creationId xmlns:a16="http://schemas.microsoft.com/office/drawing/2014/main" id="{775292DD-8EB3-4886-8425-9A241D38DE0B}"/>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1.6 </a:t>
            </a:r>
            <a:r>
              <a:rPr lang="zh-CN" altLang="en-US" sz="4000" dirty="0">
                <a:solidFill>
                  <a:srgbClr val="0000FF"/>
                </a:solidFill>
                <a:latin typeface="华文新魏" panose="02010800040101010101" pitchFamily="2" charset="-122"/>
                <a:ea typeface="华文新魏" panose="02010800040101010101" pitchFamily="2" charset="-122"/>
              </a:rPr>
              <a:t>十进制数值</a:t>
            </a:r>
            <a:r>
              <a:rPr lang="zh-CN" altLang="zh-CN" sz="4000" dirty="0">
                <a:solidFill>
                  <a:srgbClr val="0000FF"/>
                </a:solidFill>
                <a:latin typeface="华文新魏" panose="02010800040101010101" pitchFamily="2" charset="-122"/>
                <a:ea typeface="华文新魏" panose="02010800040101010101" pitchFamily="2" charset="-122"/>
              </a:rPr>
              <a:t>与字符编码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4/5 </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6" name="Text Box 6">
            <a:extLst>
              <a:ext uri="{FF2B5EF4-FFF2-40B4-BE49-F238E27FC236}">
                <a16:creationId xmlns:a16="http://schemas.microsoft.com/office/drawing/2014/main" id="{C43E9039-7DC8-48A0-9879-A463A4B516DB}"/>
              </a:ext>
            </a:extLst>
          </p:cNvPr>
          <p:cNvSpPr txBox="1">
            <a:spLocks noChangeArrowheads="1"/>
          </p:cNvSpPr>
          <p:nvPr/>
        </p:nvSpPr>
        <p:spPr bwMode="auto">
          <a:xfrm>
            <a:off x="325438" y="5254941"/>
            <a:ext cx="8497887"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汉字编码，电报码 </a:t>
            </a:r>
            <a:endParaRPr kumimoji="0" lang="en-US" altLang="zh-CN" b="0" dirty="0">
              <a:ea typeface="华文新魏" panose="02010800040101010101" pitchFamily="2" charset="-122"/>
            </a:endParaRPr>
          </a:p>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图像、声音、视频编码</a:t>
            </a:r>
          </a:p>
        </p:txBody>
      </p:sp>
    </p:spTree>
    <p:custDataLst>
      <p:tags r:id="rId1"/>
    </p:custDataLst>
  </p:cSld>
  <p:clrMapOvr>
    <a:masterClrMapping/>
  </p:clrMapOvr>
  <p:transition spd="med"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a:extLst>
              <a:ext uri="{FF2B5EF4-FFF2-40B4-BE49-F238E27FC236}">
                <a16:creationId xmlns:a16="http://schemas.microsoft.com/office/drawing/2014/main" id="{9E2E8BF1-C7D2-4B21-89D3-A264F438526C}"/>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2F750A96-4ED6-43FD-8B1E-E50587A32009}"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29699" name="灯片编号占位符 2">
            <a:extLst>
              <a:ext uri="{FF2B5EF4-FFF2-40B4-BE49-F238E27FC236}">
                <a16:creationId xmlns:a16="http://schemas.microsoft.com/office/drawing/2014/main" id="{B67BFD83-EB7B-4618-8935-899B4BC65332}"/>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B959154D-F3DA-4B8E-BF93-0918D35F1B21}" type="slidenum">
              <a:rPr lang="en-US" altLang="zh-CN" sz="1400" b="0" smtClean="0">
                <a:solidFill>
                  <a:srgbClr val="FF0000"/>
                </a:solidFill>
                <a:latin typeface="Arial" panose="020B0604020202020204" pitchFamily="34" charset="0"/>
              </a:rPr>
              <a:pPr/>
              <a:t>11</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24580" name="Text Box 2">
            <a:extLst>
              <a:ext uri="{FF2B5EF4-FFF2-40B4-BE49-F238E27FC236}">
                <a16:creationId xmlns:a16="http://schemas.microsoft.com/office/drawing/2014/main" id="{62EB4F30-CAF3-4521-835E-2FC4D0725A97}"/>
              </a:ext>
            </a:extLst>
          </p:cNvPr>
          <p:cNvSpPr txBox="1">
            <a:spLocks noChangeArrowheads="1"/>
          </p:cNvSpPr>
          <p:nvPr/>
        </p:nvSpPr>
        <p:spPr bwMode="auto">
          <a:xfrm>
            <a:off x="328613"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摩尔斯码</a:t>
            </a:r>
            <a:r>
              <a:rPr kumimoji="0" lang="en-US" altLang="zh-CN" b="0" dirty="0">
                <a:ea typeface="华文新魏" panose="02010800040101010101" pitchFamily="2" charset="-122"/>
              </a:rPr>
              <a:t>SOS  ∙∙∙ --- ∙∙∙</a:t>
            </a:r>
          </a:p>
        </p:txBody>
      </p:sp>
      <p:pic>
        <p:nvPicPr>
          <p:cNvPr id="24586" name="Picture 10">
            <a:extLst>
              <a:ext uri="{FF2B5EF4-FFF2-40B4-BE49-F238E27FC236}">
                <a16:creationId xmlns:a16="http://schemas.microsoft.com/office/drawing/2014/main" id="{06C80CE0-05B4-453E-A6D2-7E404CFD2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663" y="2233613"/>
            <a:ext cx="6427787"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2">
            <a:extLst>
              <a:ext uri="{FF2B5EF4-FFF2-40B4-BE49-F238E27FC236}">
                <a16:creationId xmlns:a16="http://schemas.microsoft.com/office/drawing/2014/main" id="{8345A369-74F6-45E3-8E62-51B263E7E26B}"/>
              </a:ext>
            </a:extLst>
          </p:cNvPr>
          <p:cNvSpPr txBox="1">
            <a:spLocks noChangeArrowheads="1"/>
          </p:cNvSpPr>
          <p:nvPr/>
        </p:nvSpPr>
        <p:spPr bwMode="auto">
          <a:xfrm>
            <a:off x="328613" y="16525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布莱叶盲文</a:t>
            </a:r>
            <a:endParaRPr kumimoji="0" lang="en-US" altLang="zh-CN" b="0" dirty="0">
              <a:ea typeface="华文新魏" panose="02010800040101010101" pitchFamily="2" charset="-122"/>
            </a:endParaRPr>
          </a:p>
        </p:txBody>
      </p:sp>
      <p:sp>
        <p:nvSpPr>
          <p:cNvPr id="15" name="Text Box 2">
            <a:extLst>
              <a:ext uri="{FF2B5EF4-FFF2-40B4-BE49-F238E27FC236}">
                <a16:creationId xmlns:a16="http://schemas.microsoft.com/office/drawing/2014/main" id="{1AFA60F8-688C-43E3-A5B0-28984E70919B}"/>
              </a:ext>
            </a:extLst>
          </p:cNvPr>
          <p:cNvSpPr txBox="1">
            <a:spLocks noChangeArrowheads="1"/>
          </p:cNvSpPr>
          <p:nvPr/>
        </p:nvSpPr>
        <p:spPr bwMode="auto">
          <a:xfrm>
            <a:off x="328613" y="3295650"/>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条形码</a:t>
            </a:r>
            <a:endParaRPr kumimoji="0" lang="en-US" altLang="zh-CN" b="0" dirty="0">
              <a:ea typeface="华文新魏" panose="02010800040101010101" pitchFamily="2" charset="-122"/>
            </a:endParaRPr>
          </a:p>
        </p:txBody>
      </p:sp>
      <p:grpSp>
        <p:nvGrpSpPr>
          <p:cNvPr id="4" name="组合 3">
            <a:extLst>
              <a:ext uri="{FF2B5EF4-FFF2-40B4-BE49-F238E27FC236}">
                <a16:creationId xmlns:a16="http://schemas.microsoft.com/office/drawing/2014/main" id="{56D11508-6A1F-49BF-8E07-61EDD05DFEA9}"/>
              </a:ext>
            </a:extLst>
          </p:cNvPr>
          <p:cNvGrpSpPr>
            <a:grpSpLocks/>
          </p:cNvGrpSpPr>
          <p:nvPr/>
        </p:nvGrpSpPr>
        <p:grpSpPr bwMode="auto">
          <a:xfrm>
            <a:off x="6972300" y="3967940"/>
            <a:ext cx="1339850" cy="1681163"/>
            <a:chOff x="7245350" y="4006850"/>
            <a:chExt cx="1339258" cy="1680865"/>
          </a:xfrm>
        </p:grpSpPr>
        <p:pic>
          <p:nvPicPr>
            <p:cNvPr id="29709" name="图片 1">
              <a:extLst>
                <a:ext uri="{FF2B5EF4-FFF2-40B4-BE49-F238E27FC236}">
                  <a16:creationId xmlns:a16="http://schemas.microsoft.com/office/drawing/2014/main" id="{CCFC0AB5-A16C-4861-98B4-F03A0840596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45350" y="4006850"/>
              <a:ext cx="1339258" cy="133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0" name="TextBox 2">
              <a:extLst>
                <a:ext uri="{FF2B5EF4-FFF2-40B4-BE49-F238E27FC236}">
                  <a16:creationId xmlns:a16="http://schemas.microsoft.com/office/drawing/2014/main" id="{98DB88CF-DD75-407F-94A5-761CA6DE19CF}"/>
                </a:ext>
              </a:extLst>
            </p:cNvPr>
            <p:cNvSpPr txBox="1">
              <a:spLocks noChangeArrowheads="1"/>
            </p:cNvSpPr>
            <p:nvPr/>
          </p:nvSpPr>
          <p:spPr bwMode="auto">
            <a:xfrm>
              <a:off x="7361568" y="522605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400" b="0">
                  <a:ea typeface="华文新魏" panose="02010800040101010101" pitchFamily="2" charset="-122"/>
                </a:rPr>
                <a:t>邝继顺</a:t>
              </a:r>
            </a:p>
          </p:txBody>
        </p:sp>
      </p:grpSp>
      <p:pic>
        <p:nvPicPr>
          <p:cNvPr id="24589" name="Picture 13">
            <a:extLst>
              <a:ext uri="{FF2B5EF4-FFF2-40B4-BE49-F238E27FC236}">
                <a16:creationId xmlns:a16="http://schemas.microsoft.com/office/drawing/2014/main" id="{DB080D18-5E13-44E6-832F-E11EADB55E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50" y="3829828"/>
            <a:ext cx="59055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8DC69967-9A9B-42AA-BF40-907765838FFF}"/>
              </a:ext>
            </a:extLst>
          </p:cNvPr>
          <p:cNvSpPr>
            <a:spLocks noChangeArrowheads="1"/>
          </p:cNvSpPr>
          <p:nvPr/>
        </p:nvSpPr>
        <p:spPr bwMode="auto">
          <a:xfrm>
            <a:off x="2536825" y="5350515"/>
            <a:ext cx="2306638" cy="298450"/>
          </a:xfrm>
          <a:prstGeom prst="rect">
            <a:avLst/>
          </a:prstGeom>
          <a:solidFill>
            <a:schemeClr val="bg1"/>
          </a:solidFill>
          <a:ln>
            <a:noFill/>
          </a:ln>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6" name="矩形 15">
            <a:extLst>
              <a:ext uri="{FF2B5EF4-FFF2-40B4-BE49-F238E27FC236}">
                <a16:creationId xmlns:a16="http://schemas.microsoft.com/office/drawing/2014/main" id="{97BA42B7-3488-4C93-B088-34BA39BABEE1}"/>
              </a:ext>
            </a:extLst>
          </p:cNvPr>
          <p:cNvSpPr>
            <a:spLocks noChangeArrowheads="1"/>
          </p:cNvSpPr>
          <p:nvPr/>
        </p:nvSpPr>
        <p:spPr bwMode="auto">
          <a:xfrm>
            <a:off x="7088188" y="5298265"/>
            <a:ext cx="1223962" cy="298450"/>
          </a:xfrm>
          <a:prstGeom prst="rect">
            <a:avLst/>
          </a:prstGeom>
          <a:solidFill>
            <a:schemeClr val="bg1"/>
          </a:solidFill>
          <a:ln>
            <a:noFill/>
          </a:ln>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7" name="Text Box 2">
            <a:extLst>
              <a:ext uri="{FF2B5EF4-FFF2-40B4-BE49-F238E27FC236}">
                <a16:creationId xmlns:a16="http://schemas.microsoft.com/office/drawing/2014/main" id="{1AFA60F8-688C-43E3-A5B0-28984E70919B}"/>
              </a:ext>
            </a:extLst>
          </p:cNvPr>
          <p:cNvSpPr txBox="1">
            <a:spLocks noChangeArrowheads="1"/>
          </p:cNvSpPr>
          <p:nvPr/>
        </p:nvSpPr>
        <p:spPr bwMode="auto">
          <a:xfrm>
            <a:off x="331859" y="5680181"/>
            <a:ext cx="36495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邮政编码：</a:t>
            </a:r>
            <a:r>
              <a:rPr kumimoji="0" lang="en-US" altLang="zh-CN" b="0" dirty="0">
                <a:ea typeface="华文新魏" panose="02010800040101010101" pitchFamily="2" charset="-122"/>
              </a:rPr>
              <a:t>410082</a:t>
            </a:r>
            <a:r>
              <a:rPr kumimoji="0" lang="zh-CN" altLang="en-US" b="0" dirty="0">
                <a:ea typeface="华文新魏" panose="02010800040101010101" pitchFamily="2" charset="-122"/>
              </a:rPr>
              <a:t>。</a:t>
            </a:r>
            <a:endParaRPr kumimoji="0" lang="en-US" altLang="zh-CN" sz="2400" b="0" dirty="0">
              <a:solidFill>
                <a:srgbClr val="FF7F00"/>
              </a:solidFill>
              <a:ea typeface="华文新魏" panose="02010800040101010101" pitchFamily="2" charset="-122"/>
            </a:endParaRPr>
          </a:p>
        </p:txBody>
      </p:sp>
      <p:sp>
        <p:nvSpPr>
          <p:cNvPr id="18" name="Text Box 2">
            <a:extLst>
              <a:ext uri="{FF2B5EF4-FFF2-40B4-BE49-F238E27FC236}">
                <a16:creationId xmlns:a16="http://schemas.microsoft.com/office/drawing/2014/main" id="{18D3D524-C9B6-4D70-9258-B70DB021ECE5}"/>
              </a:ext>
            </a:extLst>
          </p:cNvPr>
          <p:cNvSpPr txBox="1">
            <a:spLocks noChangeArrowheads="1"/>
          </p:cNvSpPr>
          <p:nvPr/>
        </p:nvSpPr>
        <p:spPr bwMode="auto">
          <a:xfrm>
            <a:off x="3798958" y="5682552"/>
            <a:ext cx="48592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C000"/>
                </a:solidFill>
                <a:ea typeface="华文新魏" panose="02010800040101010101" pitchFamily="2" charset="-122"/>
              </a:rPr>
              <a:t>学号、身份证号是怎么编的？</a:t>
            </a:r>
            <a:r>
              <a:rPr kumimoji="0" lang="en-US" altLang="zh-CN" b="0" dirty="0">
                <a:solidFill>
                  <a:srgbClr val="FFC000"/>
                </a:solidFill>
                <a:ea typeface="华文新魏" panose="02010800040101010101" pitchFamily="2" charset="-122"/>
              </a:rPr>
              <a:t> </a:t>
            </a:r>
            <a:endParaRPr kumimoji="0" lang="en-US" altLang="zh-CN" sz="2400" b="0" dirty="0">
              <a:solidFill>
                <a:srgbClr val="FFC000"/>
              </a:solidFill>
              <a:ea typeface="华文新魏" panose="02010800040101010101" pitchFamily="2" charset="-122"/>
            </a:endParaRPr>
          </a:p>
        </p:txBody>
      </p:sp>
      <p:sp>
        <p:nvSpPr>
          <p:cNvPr id="19" name="Rectangle 5">
            <a:extLst>
              <a:ext uri="{FF2B5EF4-FFF2-40B4-BE49-F238E27FC236}">
                <a16:creationId xmlns:a16="http://schemas.microsoft.com/office/drawing/2014/main" id="{0C98A087-9DAA-E846-8B2A-ACD8399956B1}"/>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1.6 </a:t>
            </a:r>
            <a:r>
              <a:rPr lang="zh-CN" altLang="en-US" sz="4000" dirty="0">
                <a:solidFill>
                  <a:srgbClr val="0000FF"/>
                </a:solidFill>
                <a:latin typeface="华文新魏" panose="02010800040101010101" pitchFamily="2" charset="-122"/>
                <a:ea typeface="华文新魏" panose="02010800040101010101" pitchFamily="2" charset="-122"/>
              </a:rPr>
              <a:t>十进制数值</a:t>
            </a:r>
            <a:r>
              <a:rPr lang="zh-CN" altLang="zh-CN" sz="4000" dirty="0">
                <a:solidFill>
                  <a:srgbClr val="0000FF"/>
                </a:solidFill>
                <a:latin typeface="华文新魏" panose="02010800040101010101" pitchFamily="2" charset="-122"/>
                <a:ea typeface="华文新魏" panose="02010800040101010101" pitchFamily="2" charset="-122"/>
              </a:rPr>
              <a:t>与字符编码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5/5 </a:t>
            </a:r>
            <a:r>
              <a:rPr lang="zh-CN" altLang="en-US" sz="4000" dirty="0">
                <a:solidFill>
                  <a:srgbClr val="0000FF"/>
                </a:solidFill>
                <a:latin typeface="华文新魏" panose="02010800040101010101" pitchFamily="2" charset="-122"/>
                <a:ea typeface="华文新魏" panose="02010800040101010101" pitchFamily="2" charset="-122"/>
              </a:rPr>
              <a:t>）</a:t>
            </a:r>
          </a:p>
        </p:txBody>
      </p:sp>
    </p:spTree>
    <p:custDataLst>
      <p:tags r:id="rId1"/>
    </p:custDataLst>
    <p:extLst>
      <p:ext uri="{BB962C8B-B14F-4D97-AF65-F5344CB8AC3E}">
        <p14:creationId xmlns:p14="http://schemas.microsoft.com/office/powerpoint/2010/main" val="832031200"/>
      </p:ext>
    </p:extLst>
  </p:cSld>
  <p:clrMapOvr>
    <a:masterClrMapping/>
  </p:clrMapOvr>
  <p:transition spd="med"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58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par>
                          <p:cTn id="14" fill="hold" nodeType="with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4589"/>
                                        </p:tgtEl>
                                        <p:attrNameLst>
                                          <p:attrName>style.visibility</p:attrName>
                                        </p:attrNameLst>
                                      </p:cBhvr>
                                      <p:to>
                                        <p:strVal val="visible"/>
                                      </p:to>
                                    </p:set>
                                  </p:childTnLst>
                                </p:cTn>
                              </p:par>
                            </p:childTnLst>
                          </p:cTn>
                        </p:par>
                        <p:par>
                          <p:cTn id="17" fill="hold" nodeType="withGroup">
                            <p:stCondLst>
                              <p:cond delay="0"/>
                            </p:stCondLst>
                            <p:childTnLst>
                              <p:par>
                                <p:cTn id="18" presetID="1"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1">
            <a:extLst>
              <a:ext uri="{FF2B5EF4-FFF2-40B4-BE49-F238E27FC236}">
                <a16:creationId xmlns:a16="http://schemas.microsoft.com/office/drawing/2014/main" id="{37E53483-7BE1-4F95-8ABB-7CA5A62121D6}"/>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fld id="{90D307DC-275D-4CC4-A5F1-F21CBAFA84A9}" type="datetime1">
              <a:rPr kumimoji="1" lang="zh-CN" altLang="en-US" sz="1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tabLst/>
                <a:defRPr/>
              </a:pPr>
              <a:t>2022/10/19</a:t>
            </a:fld>
            <a:endParaRPr kumimoji="1" lang="en-US" altLang="zh-CN" sz="1400" b="0" i="0" u="none" strike="noStrike" kern="1200" cap="none" spc="0" normalizeH="0" baseline="0" noProof="0">
              <a:ln>
                <a:noFill/>
              </a:ln>
              <a:solidFill>
                <a:srgbClr val="808080"/>
              </a:solidFill>
              <a:effectLst/>
              <a:uLnTx/>
              <a:uFillTx/>
              <a:latin typeface="Arial" panose="020B0604020202020204" pitchFamily="34" charset="0"/>
              <a:ea typeface="宋体" panose="02010600030101010101" pitchFamily="2" charset="-122"/>
              <a:cs typeface="+mn-cs"/>
            </a:endParaRPr>
          </a:p>
        </p:txBody>
      </p:sp>
      <p:sp>
        <p:nvSpPr>
          <p:cNvPr id="5123" name="灯片编号占位符 2">
            <a:extLst>
              <a:ext uri="{FF2B5EF4-FFF2-40B4-BE49-F238E27FC236}">
                <a16:creationId xmlns:a16="http://schemas.microsoft.com/office/drawing/2014/main" id="{5D2AEE3A-FED0-4CC1-9CA1-86486E6030CB}"/>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Tx/>
              <a:buNone/>
              <a:tabLst/>
              <a:defRPr/>
            </a:pPr>
            <a:fld id="{9156F67A-CA23-4336-9AAA-A7099F97B4A6}" type="slidenum">
              <a:rPr kumimoji="1" lang="en-US" altLang="zh-CN" sz="1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12</a:t>
            </a:fld>
            <a:r>
              <a:rPr kumimoji="1" lang="en-US" altLang="zh-CN" sz="14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/26</a:t>
            </a:r>
            <a:endParaRPr kumimoji="1" lang="en-US" altLang="zh-CN" sz="1400" b="0" i="0" u="none" strike="noStrike" kern="1200" cap="none" spc="0" normalizeH="0" baseline="0" noProof="0" dirty="0">
              <a:ln>
                <a:noFill/>
              </a:ln>
              <a:solidFill>
                <a:srgbClr val="808080"/>
              </a:solidFill>
              <a:effectLst/>
              <a:uLnTx/>
              <a:uFillTx/>
              <a:latin typeface="Arial" panose="020B0604020202020204" pitchFamily="34" charset="0"/>
              <a:ea typeface="宋体" panose="02010600030101010101" pitchFamily="2" charset="-122"/>
              <a:cs typeface="+mn-cs"/>
            </a:endParaRPr>
          </a:p>
        </p:txBody>
      </p:sp>
      <p:sp>
        <p:nvSpPr>
          <p:cNvPr id="5125" name="Text Box 8">
            <a:extLst>
              <a:ext uri="{FF2B5EF4-FFF2-40B4-BE49-F238E27FC236}">
                <a16:creationId xmlns:a16="http://schemas.microsoft.com/office/drawing/2014/main" id="{8BAC0ED7-8DCE-49C6-9607-B505E11AD62F}"/>
              </a:ext>
            </a:extLst>
          </p:cNvPr>
          <p:cNvSpPr txBox="1">
            <a:spLocks noChangeArrowheads="1"/>
          </p:cNvSpPr>
          <p:nvPr/>
        </p:nvSpPr>
        <p:spPr bwMode="auto">
          <a:xfrm>
            <a:off x="461963" y="1523363"/>
            <a:ext cx="8397875" cy="1831271"/>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zh-CN" sz="3600" b="0"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内容</a:t>
            </a:r>
            <a:endParaRPr lang="en-US" altLang="zh-CN" sz="3600" b="0" dirty="0">
              <a:solidFill>
                <a:srgbClr val="000000"/>
              </a:solidFill>
              <a:latin typeface="Times New Roman"/>
              <a:ea typeface="华文新魏" panose="02010800040101010101" pitchFamily="2" charset="-122"/>
            </a:endParaRPr>
          </a:p>
          <a:p>
            <a:pPr marL="0" marR="0" lvl="0" indent="0" algn="l" defTabSz="914400" rtl="0" eaLnBrk="1" fontAlgn="base" latinLnBrk="0" hangingPunct="1">
              <a:lnSpc>
                <a:spcPct val="100000"/>
              </a:lnSpc>
              <a:spcBef>
                <a:spcPts val="600"/>
              </a:spcBef>
              <a:spcAft>
                <a:spcPct val="0"/>
              </a:spcAft>
              <a:buClr>
                <a:srgbClr val="FF0000"/>
              </a:buClr>
              <a:buSzTx/>
              <a:tabLst/>
              <a:defRPr/>
            </a:pPr>
            <a:r>
              <a:rPr lang="en-US" altLang="zh-CN" sz="3600" b="0" dirty="0">
                <a:solidFill>
                  <a:srgbClr val="000000"/>
                </a:solidFill>
                <a:latin typeface="Times New Roman"/>
                <a:ea typeface="华文新魏" panose="02010800040101010101" pitchFamily="2" charset="-122"/>
              </a:rPr>
              <a:t>    </a:t>
            </a:r>
            <a:r>
              <a:rPr lang="zh-CN" altLang="en-US" sz="3600" b="0" dirty="0">
                <a:solidFill>
                  <a:srgbClr val="000000"/>
                </a:solidFill>
                <a:latin typeface="Times New Roman"/>
                <a:ea typeface="华文新魏" panose="02010800040101010101" pitchFamily="2" charset="-122"/>
              </a:rPr>
              <a:t>可靠性</a:t>
            </a:r>
            <a:r>
              <a:rPr lang="zh-CN" altLang="zh-CN" sz="3600" b="0" dirty="0">
                <a:ea typeface="华文新魏" panose="02010800040101010101" pitchFamily="2" charset="-122"/>
              </a:rPr>
              <a:t>编码</a:t>
            </a:r>
            <a:r>
              <a:rPr lang="zh-CN" altLang="en-US" sz="3600" b="0" dirty="0">
                <a:ea typeface="华文新魏" panose="02010800040101010101" pitchFamily="2" charset="-122"/>
              </a:rPr>
              <a:t>的基本原理</a:t>
            </a:r>
            <a:r>
              <a:rPr lang="zh-CN" altLang="zh-CN" sz="3600" b="0" dirty="0">
                <a:ea typeface="华文新魏" panose="02010800040101010101" pitchFamily="2" charset="-122"/>
              </a:rPr>
              <a:t>、奇偶校验码</a:t>
            </a:r>
            <a:r>
              <a:rPr lang="zh-CN" altLang="en-US" sz="3600" b="0" dirty="0">
                <a:ea typeface="华文新魏" panose="02010800040101010101" pitchFamily="2" charset="-122"/>
              </a:rPr>
              <a:t>和</a:t>
            </a:r>
            <a:r>
              <a:rPr lang="zh-CN" altLang="zh-CN" sz="3600" b="0" dirty="0">
                <a:ea typeface="华文新魏" panose="02010800040101010101" pitchFamily="2" charset="-122"/>
              </a:rPr>
              <a:t>格雷码</a:t>
            </a:r>
            <a:endParaRPr kumimoji="1" lang="zh-CN" altLang="en-US" sz="36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mn-cs"/>
            </a:endParaRPr>
          </a:p>
        </p:txBody>
      </p:sp>
      <p:sp>
        <p:nvSpPr>
          <p:cNvPr id="7" name="Rectangle 7">
            <a:extLst>
              <a:ext uri="{FF2B5EF4-FFF2-40B4-BE49-F238E27FC236}">
                <a16:creationId xmlns:a16="http://schemas.microsoft.com/office/drawing/2014/main" id="{37DAB79F-B5CD-40E6-B1FF-7672201AB678}"/>
              </a:ext>
            </a:extLst>
          </p:cNvPr>
          <p:cNvSpPr>
            <a:spLocks noChangeArrowheads="1"/>
          </p:cNvSpPr>
          <p:nvPr/>
        </p:nvSpPr>
        <p:spPr bwMode="auto">
          <a:xfrm>
            <a:off x="406400" y="381000"/>
            <a:ext cx="85090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可靠性编码</a:t>
            </a:r>
            <a:endParaRPr lang="zh-CN" altLang="en-US" sz="4800" dirty="0">
              <a:solidFill>
                <a:schemeClr val="tx2"/>
              </a:solidFill>
              <a:latin typeface="华文新魏" panose="02010800040101010101" pitchFamily="2" charset="-122"/>
              <a:ea typeface="华文新魏" panose="02010800040101010101" pitchFamily="2" charset="-122"/>
            </a:endParaRPr>
          </a:p>
        </p:txBody>
      </p:sp>
      <p:sp>
        <p:nvSpPr>
          <p:cNvPr id="8" name="Text Box 8">
            <a:extLst>
              <a:ext uri="{FF2B5EF4-FFF2-40B4-BE49-F238E27FC236}">
                <a16:creationId xmlns:a16="http://schemas.microsoft.com/office/drawing/2014/main" id="{5014C2D6-FFBA-674B-A251-E1B923505E2E}"/>
              </a:ext>
            </a:extLst>
          </p:cNvPr>
          <p:cNvSpPr txBox="1">
            <a:spLocks noChangeArrowheads="1"/>
          </p:cNvSpPr>
          <p:nvPr/>
        </p:nvSpPr>
        <p:spPr bwMode="auto">
          <a:xfrm>
            <a:off x="461965" y="3323111"/>
            <a:ext cx="8397875" cy="2385268"/>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en-US" sz="3600" b="0" i="0" u="none" strike="noStrike" kern="1200" cap="none" spc="0" normalizeH="0" baseline="0" noProof="0" dirty="0">
                <a:ln>
                  <a:noFill/>
                </a:ln>
                <a:solidFill>
                  <a:srgbClr val="000000"/>
                </a:solidFill>
                <a:effectLst/>
                <a:uLnTx/>
                <a:uFillTx/>
                <a:latin typeface="Times New Roman"/>
                <a:ea typeface="华文新魏" panose="02010800040101010101" pitchFamily="2" charset="-122"/>
                <a:cs typeface="+mn-cs"/>
              </a:rPr>
              <a:t>目标</a:t>
            </a:r>
            <a:endParaRPr lang="en-US" altLang="zh-CN" sz="3600" b="0" dirty="0">
              <a:solidFill>
                <a:srgbClr val="000000"/>
              </a:solidFill>
              <a:latin typeface="Times New Roman"/>
              <a:ea typeface="华文新魏" panose="02010800040101010101" pitchFamily="2" charset="-122"/>
            </a:endParaRPr>
          </a:p>
          <a:p>
            <a:pPr marL="0" marR="0" lvl="0" indent="0" algn="l" defTabSz="914400" rtl="0" eaLnBrk="1" fontAlgn="base" latinLnBrk="0" hangingPunct="1">
              <a:lnSpc>
                <a:spcPct val="100000"/>
              </a:lnSpc>
              <a:spcBef>
                <a:spcPts val="600"/>
              </a:spcBef>
              <a:spcAft>
                <a:spcPct val="0"/>
              </a:spcAft>
              <a:buClr>
                <a:srgbClr val="FF0000"/>
              </a:buClr>
              <a:buSzTx/>
              <a:tabLst/>
              <a:defRPr/>
            </a:pPr>
            <a:r>
              <a:rPr lang="en-US" altLang="zh-CN" sz="3600" b="0" dirty="0">
                <a:solidFill>
                  <a:srgbClr val="000000"/>
                </a:solidFill>
                <a:latin typeface="Times New Roman"/>
                <a:ea typeface="华文新魏" panose="02010800040101010101" pitchFamily="2" charset="-122"/>
              </a:rPr>
              <a:t>    </a:t>
            </a:r>
            <a:r>
              <a:rPr lang="zh-CN" altLang="en-US" sz="3600" b="0" dirty="0">
                <a:solidFill>
                  <a:srgbClr val="000000"/>
                </a:solidFill>
                <a:latin typeface="Times New Roman"/>
                <a:ea typeface="华文新魏" panose="02010800040101010101" pitchFamily="2" charset="-122"/>
              </a:rPr>
              <a:t>通过举例，</a:t>
            </a:r>
            <a:r>
              <a:rPr lang="zh-CN" altLang="zh-CN" sz="3600" b="0" dirty="0">
                <a:solidFill>
                  <a:srgbClr val="0000FF"/>
                </a:solidFill>
                <a:ea typeface="华文新魏" panose="02010800040101010101" pitchFamily="2" charset="-122"/>
              </a:rPr>
              <a:t>解释</a:t>
            </a:r>
            <a:r>
              <a:rPr lang="zh-CN" altLang="zh-CN" sz="3600" b="0" dirty="0">
                <a:ea typeface="华文新魏" panose="02010800040101010101" pitchFamily="2" charset="-122"/>
              </a:rPr>
              <a:t>可靠性编码的基本原理，会</a:t>
            </a:r>
            <a:r>
              <a:rPr lang="zh-CN" altLang="zh-CN" sz="3600" b="0" dirty="0">
                <a:solidFill>
                  <a:srgbClr val="0000FF"/>
                </a:solidFill>
                <a:ea typeface="华文新魏" panose="02010800040101010101" pitchFamily="2" charset="-122"/>
              </a:rPr>
              <a:t>生成</a:t>
            </a:r>
            <a:r>
              <a:rPr lang="zh-CN" altLang="zh-CN" sz="3600" b="0" dirty="0">
                <a:ea typeface="华文新魏" panose="02010800040101010101" pitchFamily="2" charset="-122"/>
              </a:rPr>
              <a:t>奇偶校验码</a:t>
            </a:r>
            <a:r>
              <a:rPr lang="zh-CN" altLang="en-US" sz="3600" b="0" dirty="0">
                <a:ea typeface="华文新魏" panose="02010800040101010101" pitchFamily="2" charset="-122"/>
              </a:rPr>
              <a:t>，能</a:t>
            </a:r>
            <a:r>
              <a:rPr lang="zh-CN" altLang="zh-CN" sz="3600" b="0" dirty="0">
                <a:solidFill>
                  <a:srgbClr val="0000FF"/>
                </a:solidFill>
                <a:ea typeface="华文新魏" panose="02010800040101010101" pitchFamily="2" charset="-122"/>
              </a:rPr>
              <a:t>写出</a:t>
            </a:r>
            <a:r>
              <a:rPr lang="zh-CN" altLang="zh-CN" sz="3600" b="0" dirty="0">
                <a:ea typeface="华文新魏" panose="02010800040101010101" pitchFamily="2" charset="-122"/>
              </a:rPr>
              <a:t>一种</a:t>
            </a:r>
            <a:r>
              <a:rPr lang="en-US" altLang="zh-CN" sz="3600" b="0" i="1" dirty="0">
                <a:ea typeface="华文新魏" panose="02010800040101010101" pitchFamily="2" charset="-122"/>
              </a:rPr>
              <a:t>n</a:t>
            </a:r>
            <a:r>
              <a:rPr lang="zh-CN" altLang="en-US" sz="3600" b="0" dirty="0">
                <a:ea typeface="华文新魏" panose="02010800040101010101" pitchFamily="2" charset="-122"/>
              </a:rPr>
              <a:t>位的</a:t>
            </a:r>
            <a:r>
              <a:rPr lang="zh-CN" altLang="zh-CN" sz="3600" b="0" dirty="0">
                <a:ea typeface="华文新魏" panose="02010800040101010101" pitchFamily="2" charset="-122"/>
              </a:rPr>
              <a:t>格雷码。</a:t>
            </a:r>
            <a:endParaRPr kumimoji="1" lang="zh-CN" altLang="en-US" sz="3600" b="0" i="0" u="none" strike="noStrike" kern="1200" cap="none" spc="0" normalizeH="0" baseline="0" noProof="0" dirty="0">
              <a:ln>
                <a:noFill/>
              </a:ln>
              <a:solidFill>
                <a:srgbClr val="000000"/>
              </a:solidFill>
              <a:effectLst/>
              <a:uLnTx/>
              <a:uFillTx/>
              <a:latin typeface="Times New Roman" panose="02020603050405020304" pitchFamily="18" charset="0"/>
              <a:ea typeface="华文新魏" panose="02010800040101010101" pitchFamily="2" charset="-122"/>
              <a:cs typeface="+mn-cs"/>
            </a:endParaRPr>
          </a:p>
        </p:txBody>
      </p:sp>
    </p:spTree>
    <p:extLst>
      <p:ext uri="{BB962C8B-B14F-4D97-AF65-F5344CB8AC3E}">
        <p14:creationId xmlns:p14="http://schemas.microsoft.com/office/powerpoint/2010/main" val="3151545367"/>
      </p:ext>
    </p:extLst>
  </p:cSld>
  <p:clrMapOvr>
    <a:masterClrMapping/>
  </p:clrMapOvr>
  <p:transition spd="med"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1">
            <a:extLst>
              <a:ext uri="{FF2B5EF4-FFF2-40B4-BE49-F238E27FC236}">
                <a16:creationId xmlns:a16="http://schemas.microsoft.com/office/drawing/2014/main" id="{116092F4-DEF3-4045-8E35-E7E60E510145}"/>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038FAA52-6160-42FF-94D4-E56E6C095DF6}"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40963" name="灯片编号占位符 2">
            <a:extLst>
              <a:ext uri="{FF2B5EF4-FFF2-40B4-BE49-F238E27FC236}">
                <a16:creationId xmlns:a16="http://schemas.microsoft.com/office/drawing/2014/main" id="{5486FAF2-C139-49C3-A2EF-0371B9230A50}"/>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36B56111-9A77-4C31-BA50-40C1E5BE5610}" type="slidenum">
              <a:rPr lang="en-US" altLang="zh-CN" sz="1400" b="0" smtClean="0">
                <a:solidFill>
                  <a:srgbClr val="FF0000"/>
                </a:solidFill>
                <a:latin typeface="Arial" panose="020B0604020202020204" pitchFamily="34" charset="0"/>
              </a:rPr>
              <a:pPr/>
              <a:t>13</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40965" name="Text Box 3">
            <a:extLst>
              <a:ext uri="{FF2B5EF4-FFF2-40B4-BE49-F238E27FC236}">
                <a16:creationId xmlns:a16="http://schemas.microsoft.com/office/drawing/2014/main" id="{F351EC78-13A3-4B7D-9108-88449BAFF32B}"/>
              </a:ext>
            </a:extLst>
          </p:cNvPr>
          <p:cNvSpPr txBox="1">
            <a:spLocks noChangeArrowheads="1"/>
          </p:cNvSpPr>
          <p:nvPr/>
        </p:nvSpPr>
        <p:spPr bwMode="auto">
          <a:xfrm>
            <a:off x="328613"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错误总会发生</a:t>
            </a:r>
          </a:p>
        </p:txBody>
      </p:sp>
      <p:sp>
        <p:nvSpPr>
          <p:cNvPr id="40966" name="Rectangle 16">
            <a:extLst>
              <a:ext uri="{FF2B5EF4-FFF2-40B4-BE49-F238E27FC236}">
                <a16:creationId xmlns:a16="http://schemas.microsoft.com/office/drawing/2014/main" id="{16A5CB13-E531-4C04-872B-73118F410F3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sz="4000" dirty="0">
                <a:solidFill>
                  <a:srgbClr val="0000FF"/>
                </a:solidFill>
                <a:latin typeface="华文新魏" panose="02010800040101010101" pitchFamily="2" charset="-122"/>
                <a:ea typeface="华文新魏" panose="02010800040101010101" pitchFamily="2" charset="-122"/>
              </a:rPr>
              <a:t>1/2</a:t>
            </a:r>
            <a:r>
              <a:rPr lang="zh-CN" altLang="en-US" sz="4000" dirty="0">
                <a:solidFill>
                  <a:srgbClr val="0000FF"/>
                </a:solidFill>
                <a:latin typeface="华文新魏" panose="02010800040101010101" pitchFamily="2" charset="-122"/>
                <a:ea typeface="华文新魏" panose="02010800040101010101" pitchFamily="2" charset="-122"/>
              </a:rPr>
              <a:t>）</a:t>
            </a:r>
          </a:p>
        </p:txBody>
      </p:sp>
      <p:graphicFrame>
        <p:nvGraphicFramePr>
          <p:cNvPr id="20" name="表格 2">
            <a:extLst>
              <a:ext uri="{FF2B5EF4-FFF2-40B4-BE49-F238E27FC236}">
                <a16:creationId xmlns:a16="http://schemas.microsoft.com/office/drawing/2014/main" id="{5D33C213-6EC2-4CEE-8F60-BFDEA98AC19F}"/>
              </a:ext>
            </a:extLst>
          </p:cNvPr>
          <p:cNvGraphicFramePr>
            <a:graphicFrameLocks noGrp="1"/>
          </p:cNvGraphicFramePr>
          <p:nvPr>
            <p:extLst>
              <p:ext uri="{D42A27DB-BD31-4B8C-83A1-F6EECF244321}">
                <p14:modId xmlns:p14="http://schemas.microsoft.com/office/powerpoint/2010/main" val="1472169128"/>
              </p:ext>
            </p:extLst>
          </p:nvPr>
        </p:nvGraphicFramePr>
        <p:xfrm>
          <a:off x="1524000" y="1778517"/>
          <a:ext cx="6096000" cy="4358640"/>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val="330466622"/>
                    </a:ext>
                  </a:extLst>
                </a:gridCol>
                <a:gridCol w="1670538">
                  <a:extLst>
                    <a:ext uri="{9D8B030D-6E8A-4147-A177-3AD203B41FA5}">
                      <a16:colId xmlns:a16="http://schemas.microsoft.com/office/drawing/2014/main" val="4134345673"/>
                    </a:ext>
                  </a:extLst>
                </a:gridCol>
                <a:gridCol w="3320562">
                  <a:extLst>
                    <a:ext uri="{9D8B030D-6E8A-4147-A177-3AD203B41FA5}">
                      <a16:colId xmlns:a16="http://schemas.microsoft.com/office/drawing/2014/main" val="2719127567"/>
                    </a:ext>
                  </a:extLst>
                </a:gridCol>
              </a:tblGrid>
              <a:tr h="370840">
                <a:tc>
                  <a:txBody>
                    <a:bodyPr/>
                    <a:lstStyle/>
                    <a:p>
                      <a:pPr algn="ctr"/>
                      <a:r>
                        <a:rPr lang="zh-CN" altLang="en-US" sz="2000" b="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数字</a:t>
                      </a:r>
                    </a:p>
                  </a:txBody>
                  <a:tcPr/>
                </a:tc>
                <a:tc>
                  <a:txBody>
                    <a:bodyPr/>
                    <a:lstStyle/>
                    <a:p>
                      <a:pPr algn="ctr"/>
                      <a:r>
                        <a:rPr lang="en-US" altLang="zh-CN" sz="2000" b="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8421</a:t>
                      </a:r>
                      <a:r>
                        <a:rPr lang="zh-CN" altLang="en-US" sz="2000" b="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码</a:t>
                      </a:r>
                    </a:p>
                  </a:txBody>
                  <a:tcPr/>
                </a:tc>
                <a:tc>
                  <a:txBody>
                    <a:bodyPr/>
                    <a:lstStyle/>
                    <a:p>
                      <a:pPr algn="ctr"/>
                      <a:r>
                        <a:rPr lang="zh-CN" altLang="en-US" sz="2000" b="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接收方可能出现的情况</a:t>
                      </a:r>
                    </a:p>
                  </a:txBody>
                  <a:tcPr/>
                </a:tc>
                <a:extLst>
                  <a:ext uri="{0D108BD9-81ED-4DB2-BD59-A6C34878D82A}">
                    <a16:rowId xmlns:a16="http://schemas.microsoft.com/office/drawing/2014/main" val="3486246935"/>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0000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0000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2368646458"/>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1765054840"/>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2</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0010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0010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4157073665"/>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3</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0011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0011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1296583005"/>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4</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0100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0100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1726174997"/>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5</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965462461"/>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6</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0110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0110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2163764208"/>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7</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0111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1" kern="1200" dirty="0">
                          <a:solidFill>
                            <a:srgbClr val="FF0000"/>
                          </a:solidFill>
                          <a:latin typeface="+mn-lt"/>
                          <a:ea typeface="华文新魏" panose="02010800040101010101" pitchFamily="2" charset="-122"/>
                          <a:cs typeface="Times New Roman" panose="02020603050405020304" pitchFamily="18" charset="0"/>
                        </a:rPr>
                        <a:t>1111</a:t>
                      </a:r>
                      <a:endParaRPr lang="zh-CN" altLang="en-US" sz="2000" b="1" kern="1200" dirty="0">
                        <a:solidFill>
                          <a:srgbClr val="FF0000"/>
                        </a:solidFill>
                        <a:latin typeface="+mn-lt"/>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2464990289"/>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8</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1000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1" kern="1200" dirty="0">
                          <a:solidFill>
                            <a:srgbClr val="FF0000"/>
                          </a:solidFill>
                          <a:latin typeface="+mn-lt"/>
                          <a:ea typeface="华文新魏" panose="02010800040101010101" pitchFamily="2" charset="-122"/>
                          <a:cs typeface="Times New Roman" panose="02020603050405020304" pitchFamily="18" charset="0"/>
                        </a:rPr>
                        <a:t>1001</a:t>
                      </a:r>
                      <a:endParaRPr lang="zh-CN" altLang="en-US" sz="2000" b="1" kern="1200" dirty="0">
                        <a:solidFill>
                          <a:srgbClr val="FF0000"/>
                        </a:solidFill>
                        <a:latin typeface="+mn-lt"/>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3329300326"/>
                  </a:ext>
                </a:extLst>
              </a:tr>
              <a:tr h="370840">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9</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1001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1001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1999586681"/>
                  </a:ext>
                </a:extLst>
              </a:tr>
            </a:tbl>
          </a:graphicData>
        </a:graphic>
      </p:graphicFrame>
      <p:sp>
        <p:nvSpPr>
          <p:cNvPr id="2" name="文本框 1">
            <a:extLst>
              <a:ext uri="{FF2B5EF4-FFF2-40B4-BE49-F238E27FC236}">
                <a16:creationId xmlns:a16="http://schemas.microsoft.com/office/drawing/2014/main" id="{71A9555D-F52F-43DF-B283-A5FFBD3A866D}"/>
              </a:ext>
            </a:extLst>
          </p:cNvPr>
          <p:cNvSpPr txBox="1"/>
          <p:nvPr/>
        </p:nvSpPr>
        <p:spPr>
          <a:xfrm>
            <a:off x="6365961" y="4920351"/>
            <a:ext cx="352982" cy="461665"/>
          </a:xfrm>
          <a:prstGeom prst="rect">
            <a:avLst/>
          </a:prstGeom>
          <a:noFill/>
        </p:spPr>
        <p:txBody>
          <a:bodyPr wrap="none" rtlCol="0">
            <a:spAutoFit/>
          </a:bodyPr>
          <a:lstStyle/>
          <a:p>
            <a:r>
              <a:rPr lang="en-US" altLang="zh-CN" sz="2400" dirty="0">
                <a:solidFill>
                  <a:srgbClr val="0000FF"/>
                </a:solidFill>
              </a:rPr>
              <a:t>√</a:t>
            </a:r>
            <a:endParaRPr lang="zh-CN" altLang="en-US" sz="2400" dirty="0">
              <a:solidFill>
                <a:srgbClr val="0000FF"/>
              </a:solidFill>
            </a:endParaRPr>
          </a:p>
        </p:txBody>
      </p:sp>
      <p:sp>
        <p:nvSpPr>
          <p:cNvPr id="22" name="文本框 21">
            <a:extLst>
              <a:ext uri="{FF2B5EF4-FFF2-40B4-BE49-F238E27FC236}">
                <a16:creationId xmlns:a16="http://schemas.microsoft.com/office/drawing/2014/main" id="{4477100C-C5C1-425E-9259-FD2D95A6B874}"/>
              </a:ext>
            </a:extLst>
          </p:cNvPr>
          <p:cNvSpPr txBox="1"/>
          <p:nvPr/>
        </p:nvSpPr>
        <p:spPr>
          <a:xfrm>
            <a:off x="6326764" y="5307881"/>
            <a:ext cx="494046" cy="461665"/>
          </a:xfrm>
          <a:prstGeom prst="rect">
            <a:avLst/>
          </a:prstGeom>
          <a:noFill/>
        </p:spPr>
        <p:txBody>
          <a:bodyPr wrap="none" rtlCol="0">
            <a:spAutoFit/>
          </a:bodyPr>
          <a:lstStyle/>
          <a:p>
            <a:r>
              <a:rPr lang="en-US" altLang="zh-CN" sz="2400" dirty="0">
                <a:solidFill>
                  <a:srgbClr val="FF0000"/>
                </a:solidFill>
              </a:rPr>
              <a:t>×</a:t>
            </a:r>
            <a:endParaRPr lang="zh-CN" altLang="en-US" sz="2400" dirty="0">
              <a:solidFill>
                <a:srgbClr val="FF0000"/>
              </a:solidFill>
            </a:endParaRPr>
          </a:p>
        </p:txBody>
      </p:sp>
    </p:spTree>
    <p:custDataLst>
      <p:tags r:id="rId1"/>
    </p:custDataLst>
    <p:extLst>
      <p:ext uri="{BB962C8B-B14F-4D97-AF65-F5344CB8AC3E}">
        <p14:creationId xmlns:p14="http://schemas.microsoft.com/office/powerpoint/2010/main" val="2891603677"/>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1">
            <a:extLst>
              <a:ext uri="{FF2B5EF4-FFF2-40B4-BE49-F238E27FC236}">
                <a16:creationId xmlns:a16="http://schemas.microsoft.com/office/drawing/2014/main" id="{116092F4-DEF3-4045-8E35-E7E60E510145}"/>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038FAA52-6160-42FF-94D4-E56E6C095DF6}"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40963" name="灯片编号占位符 2">
            <a:extLst>
              <a:ext uri="{FF2B5EF4-FFF2-40B4-BE49-F238E27FC236}">
                <a16:creationId xmlns:a16="http://schemas.microsoft.com/office/drawing/2014/main" id="{5486FAF2-C139-49C3-A2EF-0371B9230A50}"/>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36B56111-9A77-4C31-BA50-40C1E5BE5610}" type="slidenum">
              <a:rPr lang="en-US" altLang="zh-CN" sz="1400" b="0" smtClean="0">
                <a:solidFill>
                  <a:srgbClr val="FF0000"/>
                </a:solidFill>
                <a:latin typeface="Arial" panose="020B0604020202020204" pitchFamily="34" charset="0"/>
              </a:rPr>
              <a:pPr/>
              <a:t>14</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40965" name="Text Box 3">
            <a:extLst>
              <a:ext uri="{FF2B5EF4-FFF2-40B4-BE49-F238E27FC236}">
                <a16:creationId xmlns:a16="http://schemas.microsoft.com/office/drawing/2014/main" id="{F351EC78-13A3-4B7D-9108-88449BAFF32B}"/>
              </a:ext>
            </a:extLst>
          </p:cNvPr>
          <p:cNvSpPr txBox="1">
            <a:spLocks noChangeArrowheads="1"/>
          </p:cNvSpPr>
          <p:nvPr/>
        </p:nvSpPr>
        <p:spPr bwMode="auto">
          <a:xfrm>
            <a:off x="328613" y="1106488"/>
            <a:ext cx="84978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在原来的编码中增加一些位（</a:t>
            </a:r>
            <a:r>
              <a:rPr kumimoji="0" lang="zh-CN" altLang="en-US" b="0" dirty="0">
                <a:solidFill>
                  <a:srgbClr val="0000FF"/>
                </a:solidFill>
                <a:latin typeface="华文新魏" panose="02010800040101010101" pitchFamily="2" charset="-122"/>
                <a:ea typeface="华文新魏" panose="02010800040101010101" pitchFamily="2" charset="-122"/>
              </a:rPr>
              <a:t>冗余位</a:t>
            </a:r>
            <a:r>
              <a:rPr kumimoji="0" lang="zh-CN" altLang="en-US" b="0" dirty="0">
                <a:latin typeface="华文新魏" panose="02010800040101010101" pitchFamily="2" charset="-122"/>
                <a:ea typeface="华文新魏" panose="02010800040101010101" pitchFamily="2" charset="-122"/>
              </a:rPr>
              <a:t>），使得新的编码字具有</a:t>
            </a:r>
            <a:r>
              <a:rPr kumimoji="0" lang="zh-CN" altLang="en-US" b="0" dirty="0">
                <a:solidFill>
                  <a:srgbClr val="FF0000"/>
                </a:solidFill>
                <a:latin typeface="华文新魏" panose="02010800040101010101" pitchFamily="2" charset="-122"/>
                <a:ea typeface="华文新魏" panose="02010800040101010101" pitchFamily="2" charset="-122"/>
              </a:rPr>
              <a:t>某种特性</a:t>
            </a:r>
            <a:r>
              <a:rPr kumimoji="0" lang="zh-CN" altLang="en-US" b="0" dirty="0">
                <a:latin typeface="华文新魏" panose="02010800040101010101" pitchFamily="2" charset="-122"/>
                <a:ea typeface="华文新魏" panose="02010800040101010101" pitchFamily="2" charset="-122"/>
              </a:rPr>
              <a:t>，而非码字不具有这种特性 </a:t>
            </a:r>
          </a:p>
        </p:txBody>
      </p:sp>
      <p:sp>
        <p:nvSpPr>
          <p:cNvPr id="40966" name="Rectangle 16">
            <a:extLst>
              <a:ext uri="{FF2B5EF4-FFF2-40B4-BE49-F238E27FC236}">
                <a16:creationId xmlns:a16="http://schemas.microsoft.com/office/drawing/2014/main" id="{16A5CB13-E531-4C04-872B-73118F410F3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sz="4000" dirty="0">
                <a:solidFill>
                  <a:srgbClr val="0000FF"/>
                </a:solidFill>
                <a:latin typeface="华文新魏" panose="02010800040101010101" pitchFamily="2" charset="-122"/>
                <a:ea typeface="华文新魏" panose="02010800040101010101" pitchFamily="2" charset="-122"/>
              </a:rPr>
              <a:t>2/2</a:t>
            </a:r>
            <a:r>
              <a:rPr lang="zh-CN" altLang="en-US" sz="4000" dirty="0">
                <a:solidFill>
                  <a:srgbClr val="0000FF"/>
                </a:solidFill>
                <a:latin typeface="华文新魏" panose="02010800040101010101" pitchFamily="2" charset="-122"/>
                <a:ea typeface="华文新魏" panose="02010800040101010101" pitchFamily="2" charset="-122"/>
              </a:rPr>
              <a:t>）</a:t>
            </a:r>
          </a:p>
        </p:txBody>
      </p:sp>
      <p:graphicFrame>
        <p:nvGraphicFramePr>
          <p:cNvPr id="20" name="表格 2">
            <a:extLst>
              <a:ext uri="{FF2B5EF4-FFF2-40B4-BE49-F238E27FC236}">
                <a16:creationId xmlns:a16="http://schemas.microsoft.com/office/drawing/2014/main" id="{204655C9-DB64-4C1F-B429-A4FE27BCB7AE}"/>
              </a:ext>
            </a:extLst>
          </p:cNvPr>
          <p:cNvGraphicFramePr>
            <a:graphicFrameLocks noGrp="1"/>
          </p:cNvGraphicFramePr>
          <p:nvPr>
            <p:extLst>
              <p:ext uri="{D42A27DB-BD31-4B8C-83A1-F6EECF244321}">
                <p14:modId xmlns:p14="http://schemas.microsoft.com/office/powerpoint/2010/main" val="1231974935"/>
              </p:ext>
            </p:extLst>
          </p:nvPr>
        </p:nvGraphicFramePr>
        <p:xfrm>
          <a:off x="1413680" y="2141740"/>
          <a:ext cx="6200503" cy="3566160"/>
        </p:xfrm>
        <a:graphic>
          <a:graphicData uri="http://schemas.openxmlformats.org/drawingml/2006/table">
            <a:tbl>
              <a:tblPr firstRow="1" bandRow="1">
                <a:tableStyleId>{5C22544A-7EE6-4342-B048-85BDC9FD1C3A}</a:tableStyleId>
              </a:tblPr>
              <a:tblGrid>
                <a:gridCol w="1356360">
                  <a:extLst>
                    <a:ext uri="{9D8B030D-6E8A-4147-A177-3AD203B41FA5}">
                      <a16:colId xmlns:a16="http://schemas.microsoft.com/office/drawing/2014/main" val="330466622"/>
                    </a:ext>
                  </a:extLst>
                </a:gridCol>
                <a:gridCol w="1842264">
                  <a:extLst>
                    <a:ext uri="{9D8B030D-6E8A-4147-A177-3AD203B41FA5}">
                      <a16:colId xmlns:a16="http://schemas.microsoft.com/office/drawing/2014/main" val="4134345673"/>
                    </a:ext>
                  </a:extLst>
                </a:gridCol>
                <a:gridCol w="3001879">
                  <a:extLst>
                    <a:ext uri="{9D8B030D-6E8A-4147-A177-3AD203B41FA5}">
                      <a16:colId xmlns:a16="http://schemas.microsoft.com/office/drawing/2014/main" val="2719127567"/>
                    </a:ext>
                  </a:extLst>
                </a:gridCol>
              </a:tblGrid>
              <a:tr h="384378">
                <a:tc>
                  <a:txBody>
                    <a:bodyPr/>
                    <a:lstStyle/>
                    <a:p>
                      <a:pPr algn="ctr"/>
                      <a:r>
                        <a:rPr lang="zh-CN" altLang="en-US" sz="2000" b="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数字</a:t>
                      </a:r>
                    </a:p>
                  </a:txBody>
                  <a:tcPr/>
                </a:tc>
                <a:tc>
                  <a:txBody>
                    <a:bodyPr/>
                    <a:lstStyle/>
                    <a:p>
                      <a:pPr algn="ctr"/>
                      <a:r>
                        <a:rPr lang="en-US" altLang="zh-CN" sz="2000" b="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8421</a:t>
                      </a:r>
                      <a:r>
                        <a:rPr lang="zh-CN" altLang="en-US" sz="2000" b="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码</a:t>
                      </a:r>
                    </a:p>
                  </a:txBody>
                  <a:tcPr/>
                </a:tc>
                <a:tc>
                  <a:txBody>
                    <a:bodyPr/>
                    <a:lstStyle/>
                    <a:p>
                      <a:pPr algn="ctr"/>
                      <a:r>
                        <a:rPr lang="en-US" altLang="zh-CN" sz="2000" b="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8421</a:t>
                      </a:r>
                      <a:r>
                        <a:rPr lang="zh-CN" altLang="en-US" sz="2000" b="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码的偶校验形式</a:t>
                      </a:r>
                    </a:p>
                  </a:txBody>
                  <a:tcPr/>
                </a:tc>
                <a:extLst>
                  <a:ext uri="{0D108BD9-81ED-4DB2-BD59-A6C34878D82A}">
                    <a16:rowId xmlns:a16="http://schemas.microsoft.com/office/drawing/2014/main" val="3486246935"/>
                  </a:ext>
                </a:extLst>
              </a:tr>
              <a:tr h="384378">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0000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0000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2368646458"/>
                  </a:ext>
                </a:extLst>
              </a:tr>
              <a:tr h="384378">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1765054840"/>
                  </a:ext>
                </a:extLst>
              </a:tr>
              <a:tr h="384378">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2</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0010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0010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4157073665"/>
                  </a:ext>
                </a:extLst>
              </a:tr>
              <a:tr h="384378">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3</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0011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0011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1296583005"/>
                  </a:ext>
                </a:extLst>
              </a:tr>
              <a:tr h="384378">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4</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0100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0100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1726174997"/>
                  </a:ext>
                </a:extLst>
              </a:tr>
              <a:tr h="384378">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5</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0101</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965462461"/>
                  </a:ext>
                </a:extLst>
              </a:tr>
              <a:tr h="384378">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6</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0110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0</a:t>
                      </a: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0110</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2163764208"/>
                  </a:ext>
                </a:extLst>
              </a:tr>
              <a:tr h="384378">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pPr algn="ctr"/>
                      <a:r>
                        <a:rPr lang="en-US" altLang="zh-CN" sz="2000" b="0" kern="1200" dirty="0">
                          <a:solidFill>
                            <a:srgbClr val="0000FF"/>
                          </a:solidFill>
                          <a:latin typeface="+mn-lt"/>
                          <a:ea typeface="华文新魏" panose="02010800040101010101" pitchFamily="2" charset="-122"/>
                          <a:cs typeface="Times New Roman" panose="02020603050405020304" pitchFamily="18" charset="0"/>
                        </a:rPr>
                        <a:t>……..</a:t>
                      </a:r>
                      <a:endParaRPr lang="zh-CN" altLang="en-US" sz="2000" b="0" kern="1200" dirty="0">
                        <a:solidFill>
                          <a:srgbClr val="0000FF"/>
                        </a:solidFill>
                        <a:latin typeface="+mn-lt"/>
                        <a:ea typeface="华文新魏" panose="02010800040101010101" pitchFamily="2" charset="-122"/>
                        <a:cs typeface="Times New Roman" panose="02020603050405020304" pitchFamily="18" charset="0"/>
                      </a:endParaRPr>
                    </a:p>
                  </a:txBody>
                  <a:tcPr/>
                </a:tc>
                <a:extLst>
                  <a:ext uri="{0D108BD9-81ED-4DB2-BD59-A6C34878D82A}">
                    <a16:rowId xmlns:a16="http://schemas.microsoft.com/office/drawing/2014/main" val="2464990289"/>
                  </a:ext>
                </a:extLst>
              </a:tr>
            </a:tbl>
          </a:graphicData>
        </a:graphic>
      </p:graphicFrame>
      <p:sp>
        <p:nvSpPr>
          <p:cNvPr id="21" name="Text Box 2">
            <a:extLst>
              <a:ext uri="{FF2B5EF4-FFF2-40B4-BE49-F238E27FC236}">
                <a16:creationId xmlns:a16="http://schemas.microsoft.com/office/drawing/2014/main" id="{C8D4BDFE-FFB4-479C-99A1-01BB81455D15}"/>
              </a:ext>
            </a:extLst>
          </p:cNvPr>
          <p:cNvSpPr txBox="1">
            <a:spLocks noChangeArrowheads="1"/>
          </p:cNvSpPr>
          <p:nvPr/>
        </p:nvSpPr>
        <p:spPr bwMode="auto">
          <a:xfrm>
            <a:off x="332379" y="5786281"/>
            <a:ext cx="83631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Char char="l"/>
            </a:pPr>
            <a:r>
              <a:rPr lang="zh-CN" altLang="en-US" b="0" dirty="0">
                <a:ea typeface="华文新魏" panose="02010800040101010101" pitchFamily="2" charset="-122"/>
              </a:rPr>
              <a:t>奇偶校验码的检错能力与代价</a:t>
            </a:r>
            <a:endParaRPr lang="en-US" altLang="zh-CN" sz="2400" b="0" dirty="0">
              <a:solidFill>
                <a:srgbClr val="FF0000"/>
              </a:solidFill>
              <a:ea typeface="华文新魏" panose="02010800040101010101" pitchFamily="2" charset="-122"/>
            </a:endParaRPr>
          </a:p>
        </p:txBody>
      </p:sp>
    </p:spTree>
    <p:custDataLst>
      <p:tags r:id="rId1"/>
    </p:custDataLst>
    <p:extLst>
      <p:ext uri="{BB962C8B-B14F-4D97-AF65-F5344CB8AC3E}">
        <p14:creationId xmlns:p14="http://schemas.microsoft.com/office/powerpoint/2010/main" val="2662211179"/>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a:extLst>
              <a:ext uri="{FF2B5EF4-FFF2-40B4-BE49-F238E27FC236}">
                <a16:creationId xmlns:a16="http://schemas.microsoft.com/office/drawing/2014/main" id="{46780747-44BB-4324-8C41-2B95270396A6}"/>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D1934AC0-CD79-4A9E-8FB7-1A0F692E50BF}"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28675" name="灯片编号占位符 2">
            <a:extLst>
              <a:ext uri="{FF2B5EF4-FFF2-40B4-BE49-F238E27FC236}">
                <a16:creationId xmlns:a16="http://schemas.microsoft.com/office/drawing/2014/main" id="{45D42FA0-B01D-4FD2-BBD7-35895F7C7C2F}"/>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A20ED3FA-CABC-4C4F-BC85-BAE9916FCA8C}" type="slidenum">
              <a:rPr lang="en-US" altLang="zh-CN" sz="1400" b="0" smtClean="0">
                <a:solidFill>
                  <a:srgbClr val="FF0000"/>
                </a:solidFill>
                <a:latin typeface="Arial" panose="020B0604020202020204" pitchFamily="34" charset="0"/>
              </a:rPr>
              <a:pPr/>
              <a:t>15</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graphicFrame>
        <p:nvGraphicFramePr>
          <p:cNvPr id="3" name="表格 3">
            <a:extLst>
              <a:ext uri="{FF2B5EF4-FFF2-40B4-BE49-F238E27FC236}">
                <a16:creationId xmlns:a16="http://schemas.microsoft.com/office/drawing/2014/main" id="{EB11F9C2-851B-4983-987A-F834D219916A}"/>
              </a:ext>
            </a:extLst>
          </p:cNvPr>
          <p:cNvGraphicFramePr>
            <a:graphicFrameLocks noGrp="1"/>
          </p:cNvGraphicFramePr>
          <p:nvPr>
            <p:extLst>
              <p:ext uri="{D42A27DB-BD31-4B8C-83A1-F6EECF244321}">
                <p14:modId xmlns:p14="http://schemas.microsoft.com/office/powerpoint/2010/main" val="1441328222"/>
              </p:ext>
            </p:extLst>
          </p:nvPr>
        </p:nvGraphicFramePr>
        <p:xfrm>
          <a:off x="2157047" y="1878073"/>
          <a:ext cx="4920760" cy="4221285"/>
        </p:xfrm>
        <a:graphic>
          <a:graphicData uri="http://schemas.openxmlformats.org/drawingml/2006/table">
            <a:tbl>
              <a:tblPr firstRow="1" bandRow="1">
                <a:tableStyleId>{F5AB1C69-6EDB-4FF4-983F-18BD219EF322}</a:tableStyleId>
              </a:tblPr>
              <a:tblGrid>
                <a:gridCol w="984152">
                  <a:extLst>
                    <a:ext uri="{9D8B030D-6E8A-4147-A177-3AD203B41FA5}">
                      <a16:colId xmlns:a16="http://schemas.microsoft.com/office/drawing/2014/main" val="3160487086"/>
                    </a:ext>
                  </a:extLst>
                </a:gridCol>
                <a:gridCol w="984152">
                  <a:extLst>
                    <a:ext uri="{9D8B030D-6E8A-4147-A177-3AD203B41FA5}">
                      <a16:colId xmlns:a16="http://schemas.microsoft.com/office/drawing/2014/main" val="123598281"/>
                    </a:ext>
                  </a:extLst>
                </a:gridCol>
                <a:gridCol w="984152">
                  <a:extLst>
                    <a:ext uri="{9D8B030D-6E8A-4147-A177-3AD203B41FA5}">
                      <a16:colId xmlns:a16="http://schemas.microsoft.com/office/drawing/2014/main" val="3158064176"/>
                    </a:ext>
                  </a:extLst>
                </a:gridCol>
                <a:gridCol w="984152">
                  <a:extLst>
                    <a:ext uri="{9D8B030D-6E8A-4147-A177-3AD203B41FA5}">
                      <a16:colId xmlns:a16="http://schemas.microsoft.com/office/drawing/2014/main" val="1573585943"/>
                    </a:ext>
                  </a:extLst>
                </a:gridCol>
                <a:gridCol w="984152">
                  <a:extLst>
                    <a:ext uri="{9D8B030D-6E8A-4147-A177-3AD203B41FA5}">
                      <a16:colId xmlns:a16="http://schemas.microsoft.com/office/drawing/2014/main" val="1178631981"/>
                    </a:ext>
                  </a:extLst>
                </a:gridCol>
              </a:tblGrid>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4000" b="0" kern="1200" dirty="0">
                          <a:solidFill>
                            <a:srgbClr val="0000FF"/>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404601"/>
                  </a:ext>
                </a:extLst>
              </a:tr>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4000" b="0" kern="1200" dirty="0">
                          <a:solidFill>
                            <a:srgbClr val="0000FF"/>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8979855"/>
                  </a:ext>
                </a:extLst>
              </a:tr>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4000" b="0" kern="1200" dirty="0">
                          <a:solidFill>
                            <a:srgbClr val="0000FF"/>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9791509"/>
                  </a:ext>
                </a:extLst>
              </a:tr>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4000" b="0" kern="1200" dirty="0">
                          <a:solidFill>
                            <a:srgbClr val="0000FF"/>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296193"/>
                  </a:ext>
                </a:extLst>
              </a:tr>
              <a:tr h="844257">
                <a:tc>
                  <a:txBody>
                    <a:bodyPr/>
                    <a:lstStyle/>
                    <a:p>
                      <a:pPr algn="ctr"/>
                      <a:r>
                        <a:rPr lang="zh-CN" altLang="en-US" sz="4000" b="0" kern="1200" dirty="0">
                          <a:solidFill>
                            <a:srgbClr val="FF0000"/>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4000" b="0" kern="1200" dirty="0">
                          <a:solidFill>
                            <a:srgbClr val="FF0000"/>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4000" b="0" kern="1200" dirty="0">
                          <a:solidFill>
                            <a:srgbClr val="FF0000"/>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4000" b="0" kern="1200" dirty="0">
                          <a:solidFill>
                            <a:srgbClr val="FF0000"/>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4000" b="0" kern="1200" dirty="0">
                          <a:solidFill>
                            <a:srgbClr val="FF0000"/>
                          </a:solidFill>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9049893"/>
                  </a:ext>
                </a:extLst>
              </a:tr>
            </a:tbl>
          </a:graphicData>
        </a:graphic>
      </p:graphicFrame>
      <p:sp>
        <p:nvSpPr>
          <p:cNvPr id="7" name="Rectangle 16">
            <a:extLst>
              <a:ext uri="{FF2B5EF4-FFF2-40B4-BE49-F238E27FC236}">
                <a16:creationId xmlns:a16="http://schemas.microsoft.com/office/drawing/2014/main" id="{D066E82B-7AEC-467D-9F3A-ACF6FC4A028E}"/>
              </a:ext>
            </a:extLst>
          </p:cNvPr>
          <p:cNvSpPr>
            <a:spLocks noChangeArrowheads="1"/>
          </p:cNvSpPr>
          <p:nvPr/>
        </p:nvSpPr>
        <p:spPr bwMode="auto">
          <a:xfrm>
            <a:off x="254000" y="215900"/>
            <a:ext cx="86868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奇偶校验码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1/3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8" name="Text Box 3">
            <a:extLst>
              <a:ext uri="{FF2B5EF4-FFF2-40B4-BE49-F238E27FC236}">
                <a16:creationId xmlns:a16="http://schemas.microsoft.com/office/drawing/2014/main" id="{A0B533ED-AA9F-4A08-B9D6-A9563F3ACBD2}"/>
              </a:ext>
            </a:extLst>
          </p:cNvPr>
          <p:cNvSpPr txBox="1">
            <a:spLocks noChangeArrowheads="1"/>
          </p:cNvSpPr>
          <p:nvPr/>
        </p:nvSpPr>
        <p:spPr bwMode="auto">
          <a:xfrm>
            <a:off x="328613" y="1106488"/>
            <a:ext cx="8497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sz="3200" b="0" dirty="0">
                <a:latin typeface="华文新魏" panose="02010800040101010101" pitchFamily="2" charset="-122"/>
                <a:ea typeface="华文新魏" panose="02010800040101010101" pitchFamily="2" charset="-122"/>
              </a:rPr>
              <a:t>偶校验码</a:t>
            </a:r>
          </a:p>
        </p:txBody>
      </p:sp>
    </p:spTree>
    <p:custDataLst>
      <p:tags r:id="rId1"/>
    </p:custDataLst>
    <p:extLst>
      <p:ext uri="{BB962C8B-B14F-4D97-AF65-F5344CB8AC3E}">
        <p14:creationId xmlns:p14="http://schemas.microsoft.com/office/powerpoint/2010/main" val="2661344754"/>
      </p:ext>
    </p:extLst>
  </p:cSld>
  <p:clrMapOvr>
    <a:masterClrMapping/>
  </p:clrMapOvr>
  <p:transition spd="med"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a:extLst>
              <a:ext uri="{FF2B5EF4-FFF2-40B4-BE49-F238E27FC236}">
                <a16:creationId xmlns:a16="http://schemas.microsoft.com/office/drawing/2014/main" id="{46780747-44BB-4324-8C41-2B95270396A6}"/>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D1934AC0-CD79-4A9E-8FB7-1A0F692E50BF}"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28675" name="灯片编号占位符 2">
            <a:extLst>
              <a:ext uri="{FF2B5EF4-FFF2-40B4-BE49-F238E27FC236}">
                <a16:creationId xmlns:a16="http://schemas.microsoft.com/office/drawing/2014/main" id="{45D42FA0-B01D-4FD2-BBD7-35895F7C7C2F}"/>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A20ED3FA-CABC-4C4F-BC85-BAE9916FCA8C}" type="slidenum">
              <a:rPr lang="en-US" altLang="zh-CN" sz="1400" b="0" smtClean="0">
                <a:solidFill>
                  <a:srgbClr val="FF0000"/>
                </a:solidFill>
                <a:latin typeface="Arial" panose="020B0604020202020204" pitchFamily="34" charset="0"/>
              </a:rPr>
              <a:pPr/>
              <a:t>16</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graphicFrame>
        <p:nvGraphicFramePr>
          <p:cNvPr id="3" name="表格 3">
            <a:extLst>
              <a:ext uri="{FF2B5EF4-FFF2-40B4-BE49-F238E27FC236}">
                <a16:creationId xmlns:a16="http://schemas.microsoft.com/office/drawing/2014/main" id="{EB11F9C2-851B-4983-987A-F834D219916A}"/>
              </a:ext>
            </a:extLst>
          </p:cNvPr>
          <p:cNvGraphicFramePr>
            <a:graphicFrameLocks noGrp="1"/>
          </p:cNvGraphicFramePr>
          <p:nvPr>
            <p:extLst>
              <p:ext uri="{D42A27DB-BD31-4B8C-83A1-F6EECF244321}">
                <p14:modId xmlns:p14="http://schemas.microsoft.com/office/powerpoint/2010/main" val="3576889614"/>
              </p:ext>
            </p:extLst>
          </p:nvPr>
        </p:nvGraphicFramePr>
        <p:xfrm>
          <a:off x="2157047" y="1869363"/>
          <a:ext cx="4920760" cy="4221285"/>
        </p:xfrm>
        <a:graphic>
          <a:graphicData uri="http://schemas.openxmlformats.org/drawingml/2006/table">
            <a:tbl>
              <a:tblPr firstRow="1" bandRow="1">
                <a:tableStyleId>{F5AB1C69-6EDB-4FF4-983F-18BD219EF322}</a:tableStyleId>
              </a:tblPr>
              <a:tblGrid>
                <a:gridCol w="984152">
                  <a:extLst>
                    <a:ext uri="{9D8B030D-6E8A-4147-A177-3AD203B41FA5}">
                      <a16:colId xmlns:a16="http://schemas.microsoft.com/office/drawing/2014/main" val="3160487086"/>
                    </a:ext>
                  </a:extLst>
                </a:gridCol>
                <a:gridCol w="984152">
                  <a:extLst>
                    <a:ext uri="{9D8B030D-6E8A-4147-A177-3AD203B41FA5}">
                      <a16:colId xmlns:a16="http://schemas.microsoft.com/office/drawing/2014/main" val="123598281"/>
                    </a:ext>
                  </a:extLst>
                </a:gridCol>
                <a:gridCol w="984152">
                  <a:extLst>
                    <a:ext uri="{9D8B030D-6E8A-4147-A177-3AD203B41FA5}">
                      <a16:colId xmlns:a16="http://schemas.microsoft.com/office/drawing/2014/main" val="3158064176"/>
                    </a:ext>
                  </a:extLst>
                </a:gridCol>
                <a:gridCol w="984152">
                  <a:extLst>
                    <a:ext uri="{9D8B030D-6E8A-4147-A177-3AD203B41FA5}">
                      <a16:colId xmlns:a16="http://schemas.microsoft.com/office/drawing/2014/main" val="1573585943"/>
                    </a:ext>
                  </a:extLst>
                </a:gridCol>
                <a:gridCol w="984152">
                  <a:extLst>
                    <a:ext uri="{9D8B030D-6E8A-4147-A177-3AD203B41FA5}">
                      <a16:colId xmlns:a16="http://schemas.microsoft.com/office/drawing/2014/main" val="1178631981"/>
                    </a:ext>
                  </a:extLst>
                </a:gridCol>
              </a:tblGrid>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rgbClr val="0000FF"/>
                          </a:solidFill>
                          <a:latin typeface="+mn-lt"/>
                          <a:ea typeface="+mn-ea"/>
                          <a:cs typeface="+mn-cs"/>
                        </a:rPr>
                        <a:t>1</a:t>
                      </a:r>
                      <a:endParaRPr lang="zh-CN" altLang="en-US" sz="4000" b="0"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404601"/>
                  </a:ext>
                </a:extLst>
              </a:tr>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rgbClr val="0000FF"/>
                          </a:solidFill>
                          <a:latin typeface="+mn-lt"/>
                          <a:ea typeface="+mn-ea"/>
                          <a:cs typeface="+mn-cs"/>
                        </a:rPr>
                        <a:t>1</a:t>
                      </a:r>
                      <a:endParaRPr lang="zh-CN" altLang="en-US" sz="4000" b="0"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8979855"/>
                  </a:ext>
                </a:extLst>
              </a:tr>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rgbClr val="0000FF"/>
                          </a:solidFill>
                          <a:latin typeface="+mn-lt"/>
                          <a:ea typeface="+mn-ea"/>
                          <a:cs typeface="+mn-cs"/>
                        </a:rPr>
                        <a:t>0</a:t>
                      </a:r>
                      <a:endParaRPr lang="zh-CN" altLang="en-US" sz="4000" b="0"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9791509"/>
                  </a:ext>
                </a:extLst>
              </a:tr>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rgbClr val="0000FF"/>
                          </a:solidFill>
                          <a:latin typeface="+mn-lt"/>
                          <a:ea typeface="+mn-ea"/>
                          <a:cs typeface="+mn-cs"/>
                        </a:rPr>
                        <a:t>1</a:t>
                      </a:r>
                      <a:endParaRPr lang="zh-CN" altLang="en-US" sz="4000" b="0" kern="1200" dirty="0">
                        <a:solidFill>
                          <a:srgbClr val="0000FF"/>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296193"/>
                  </a:ext>
                </a:extLst>
              </a:tr>
              <a:tr h="844257">
                <a:tc>
                  <a:txBody>
                    <a:bodyPr/>
                    <a:lstStyle/>
                    <a:p>
                      <a:pPr algn="ctr"/>
                      <a:r>
                        <a:rPr lang="en-US" altLang="zh-CN" sz="4000" b="0" kern="1200" dirty="0">
                          <a:solidFill>
                            <a:srgbClr val="FF0000"/>
                          </a:solidFill>
                          <a:latin typeface="+mn-lt"/>
                          <a:ea typeface="+mn-ea"/>
                          <a:cs typeface="+mn-cs"/>
                        </a:rPr>
                        <a:t>0</a:t>
                      </a:r>
                      <a:endParaRPr lang="zh-CN" altLang="en-US" sz="4000" b="0"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rgbClr val="FF0000"/>
                          </a:solidFill>
                          <a:latin typeface="+mn-lt"/>
                          <a:ea typeface="+mn-ea"/>
                          <a:cs typeface="+mn-cs"/>
                        </a:rPr>
                        <a:t>1</a:t>
                      </a:r>
                      <a:endParaRPr lang="zh-CN" altLang="en-US" sz="4000" b="0"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rgbClr val="FF0000"/>
                          </a:solidFill>
                          <a:latin typeface="+mn-lt"/>
                          <a:ea typeface="+mn-ea"/>
                          <a:cs typeface="+mn-cs"/>
                        </a:rPr>
                        <a:t>0</a:t>
                      </a:r>
                      <a:endParaRPr lang="zh-CN" altLang="en-US" sz="4000" b="0"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rgbClr val="FF0000"/>
                          </a:solidFill>
                          <a:latin typeface="+mn-lt"/>
                          <a:ea typeface="+mn-ea"/>
                          <a:cs typeface="+mn-cs"/>
                        </a:rPr>
                        <a:t>0</a:t>
                      </a:r>
                      <a:endParaRPr lang="zh-CN" altLang="en-US" sz="4000" b="0"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rgbClr val="FF0000"/>
                          </a:solidFill>
                          <a:latin typeface="+mn-lt"/>
                          <a:ea typeface="+mn-ea"/>
                          <a:cs typeface="+mn-cs"/>
                        </a:rPr>
                        <a:t>1</a:t>
                      </a:r>
                      <a:endParaRPr lang="zh-CN" altLang="en-US" sz="4000" b="0"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9049893"/>
                  </a:ext>
                </a:extLst>
              </a:tr>
            </a:tbl>
          </a:graphicData>
        </a:graphic>
      </p:graphicFrame>
      <p:sp>
        <p:nvSpPr>
          <p:cNvPr id="7" name="Rectangle 16">
            <a:extLst>
              <a:ext uri="{FF2B5EF4-FFF2-40B4-BE49-F238E27FC236}">
                <a16:creationId xmlns:a16="http://schemas.microsoft.com/office/drawing/2014/main" id="{13563EA5-37F4-476D-B371-14C12C716AD9}"/>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奇偶校验码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2/3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8" name="Text Box 3">
            <a:extLst>
              <a:ext uri="{FF2B5EF4-FFF2-40B4-BE49-F238E27FC236}">
                <a16:creationId xmlns:a16="http://schemas.microsoft.com/office/drawing/2014/main" id="{6FFFB734-2437-4289-B5B8-319E771ADAA5}"/>
              </a:ext>
            </a:extLst>
          </p:cNvPr>
          <p:cNvSpPr txBox="1">
            <a:spLocks noChangeArrowheads="1"/>
          </p:cNvSpPr>
          <p:nvPr/>
        </p:nvSpPr>
        <p:spPr bwMode="auto">
          <a:xfrm>
            <a:off x="328613" y="1106488"/>
            <a:ext cx="8497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sz="3200" b="0" dirty="0">
                <a:latin typeface="华文新魏" panose="02010800040101010101" pitchFamily="2" charset="-122"/>
                <a:ea typeface="华文新魏" panose="02010800040101010101" pitchFamily="2" charset="-122"/>
              </a:rPr>
              <a:t>偶校验码</a:t>
            </a:r>
          </a:p>
        </p:txBody>
      </p:sp>
    </p:spTree>
    <p:custDataLst>
      <p:tags r:id="rId1"/>
    </p:custDataLst>
    <p:extLst>
      <p:ext uri="{BB962C8B-B14F-4D97-AF65-F5344CB8AC3E}">
        <p14:creationId xmlns:p14="http://schemas.microsoft.com/office/powerpoint/2010/main" val="2804695099"/>
      </p:ext>
    </p:extLst>
  </p:cSld>
  <p:clrMapOvr>
    <a:masterClrMapping/>
  </p:clrMapOvr>
  <p:transition spd="med"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a:extLst>
              <a:ext uri="{FF2B5EF4-FFF2-40B4-BE49-F238E27FC236}">
                <a16:creationId xmlns:a16="http://schemas.microsoft.com/office/drawing/2014/main" id="{46780747-44BB-4324-8C41-2B95270396A6}"/>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D1934AC0-CD79-4A9E-8FB7-1A0F692E50BF}"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28675" name="灯片编号占位符 2">
            <a:extLst>
              <a:ext uri="{FF2B5EF4-FFF2-40B4-BE49-F238E27FC236}">
                <a16:creationId xmlns:a16="http://schemas.microsoft.com/office/drawing/2014/main" id="{45D42FA0-B01D-4FD2-BBD7-35895F7C7C2F}"/>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A20ED3FA-CABC-4C4F-BC85-BAE9916FCA8C}" type="slidenum">
              <a:rPr lang="en-US" altLang="zh-CN" sz="1400" b="0" smtClean="0">
                <a:solidFill>
                  <a:srgbClr val="FF0000"/>
                </a:solidFill>
                <a:latin typeface="Arial" panose="020B0604020202020204" pitchFamily="34" charset="0"/>
              </a:rPr>
              <a:pPr/>
              <a:t>17</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graphicFrame>
        <p:nvGraphicFramePr>
          <p:cNvPr id="3" name="表格 3">
            <a:extLst>
              <a:ext uri="{FF2B5EF4-FFF2-40B4-BE49-F238E27FC236}">
                <a16:creationId xmlns:a16="http://schemas.microsoft.com/office/drawing/2014/main" id="{EB11F9C2-851B-4983-987A-F834D219916A}"/>
              </a:ext>
            </a:extLst>
          </p:cNvPr>
          <p:cNvGraphicFramePr>
            <a:graphicFrameLocks noGrp="1"/>
          </p:cNvGraphicFramePr>
          <p:nvPr>
            <p:extLst>
              <p:ext uri="{D42A27DB-BD31-4B8C-83A1-F6EECF244321}">
                <p14:modId xmlns:p14="http://schemas.microsoft.com/office/powerpoint/2010/main" val="3550686359"/>
              </p:ext>
            </p:extLst>
          </p:nvPr>
        </p:nvGraphicFramePr>
        <p:xfrm>
          <a:off x="2157047" y="1878072"/>
          <a:ext cx="4920760" cy="4221285"/>
        </p:xfrm>
        <a:graphic>
          <a:graphicData uri="http://schemas.openxmlformats.org/drawingml/2006/table">
            <a:tbl>
              <a:tblPr firstRow="1" bandRow="1">
                <a:tableStyleId>{F5AB1C69-6EDB-4FF4-983F-18BD219EF322}</a:tableStyleId>
              </a:tblPr>
              <a:tblGrid>
                <a:gridCol w="984152">
                  <a:extLst>
                    <a:ext uri="{9D8B030D-6E8A-4147-A177-3AD203B41FA5}">
                      <a16:colId xmlns:a16="http://schemas.microsoft.com/office/drawing/2014/main" val="3160487086"/>
                    </a:ext>
                  </a:extLst>
                </a:gridCol>
                <a:gridCol w="984152">
                  <a:extLst>
                    <a:ext uri="{9D8B030D-6E8A-4147-A177-3AD203B41FA5}">
                      <a16:colId xmlns:a16="http://schemas.microsoft.com/office/drawing/2014/main" val="123598281"/>
                    </a:ext>
                  </a:extLst>
                </a:gridCol>
                <a:gridCol w="984152">
                  <a:extLst>
                    <a:ext uri="{9D8B030D-6E8A-4147-A177-3AD203B41FA5}">
                      <a16:colId xmlns:a16="http://schemas.microsoft.com/office/drawing/2014/main" val="3158064176"/>
                    </a:ext>
                  </a:extLst>
                </a:gridCol>
                <a:gridCol w="984152">
                  <a:extLst>
                    <a:ext uri="{9D8B030D-6E8A-4147-A177-3AD203B41FA5}">
                      <a16:colId xmlns:a16="http://schemas.microsoft.com/office/drawing/2014/main" val="1573585943"/>
                    </a:ext>
                  </a:extLst>
                </a:gridCol>
                <a:gridCol w="984152">
                  <a:extLst>
                    <a:ext uri="{9D8B030D-6E8A-4147-A177-3AD203B41FA5}">
                      <a16:colId xmlns:a16="http://schemas.microsoft.com/office/drawing/2014/main" val="1178631981"/>
                    </a:ext>
                  </a:extLst>
                </a:gridCol>
              </a:tblGrid>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5404601"/>
                  </a:ext>
                </a:extLst>
              </a:tr>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8979855"/>
                  </a:ext>
                </a:extLst>
              </a:tr>
              <a:tr h="844257">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9791509"/>
                  </a:ext>
                </a:extLst>
              </a:tr>
              <a:tr h="844257">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296193"/>
                  </a:ext>
                </a:extLst>
              </a:tr>
              <a:tr h="844257">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1</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4000" b="0" kern="1200" dirty="0">
                          <a:solidFill>
                            <a:schemeClr val="tx1"/>
                          </a:solidFill>
                          <a:latin typeface="+mn-lt"/>
                          <a:ea typeface="+mn-ea"/>
                          <a:cs typeface="+mn-cs"/>
                        </a:rPr>
                        <a:t>0</a:t>
                      </a:r>
                      <a:endParaRPr lang="zh-CN" altLang="en-US" sz="4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9049893"/>
                  </a:ext>
                </a:extLst>
              </a:tr>
            </a:tbl>
          </a:graphicData>
        </a:graphic>
      </p:graphicFrame>
      <p:cxnSp>
        <p:nvCxnSpPr>
          <p:cNvPr id="4" name="直接连接符 3">
            <a:extLst>
              <a:ext uri="{FF2B5EF4-FFF2-40B4-BE49-F238E27FC236}">
                <a16:creationId xmlns:a16="http://schemas.microsoft.com/office/drawing/2014/main" id="{BABB0D2A-C6A9-4C6B-9FF4-7136EE3004D0}"/>
              </a:ext>
            </a:extLst>
          </p:cNvPr>
          <p:cNvCxnSpPr/>
          <p:nvPr/>
        </p:nvCxnSpPr>
        <p:spPr bwMode="auto">
          <a:xfrm>
            <a:off x="1951893" y="3997913"/>
            <a:ext cx="5328000" cy="0"/>
          </a:xfrm>
          <a:prstGeom prst="line">
            <a:avLst/>
          </a:prstGeom>
          <a:solidFill>
            <a:schemeClr val="accent1"/>
          </a:solidFill>
          <a:ln w="1270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a:extLst>
              <a:ext uri="{FF2B5EF4-FFF2-40B4-BE49-F238E27FC236}">
                <a16:creationId xmlns:a16="http://schemas.microsoft.com/office/drawing/2014/main" id="{B6F6D5AA-ACD7-4B7F-8C55-385720A8D132}"/>
              </a:ext>
            </a:extLst>
          </p:cNvPr>
          <p:cNvCxnSpPr/>
          <p:nvPr/>
        </p:nvCxnSpPr>
        <p:spPr bwMode="auto">
          <a:xfrm>
            <a:off x="5600699" y="1650197"/>
            <a:ext cx="0" cy="4642338"/>
          </a:xfrm>
          <a:prstGeom prst="line">
            <a:avLst/>
          </a:prstGeom>
          <a:solidFill>
            <a:schemeClr val="accent1"/>
          </a:solidFill>
          <a:ln w="1270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3A949A48-1926-4D2B-9729-942EDF826700}"/>
              </a:ext>
            </a:extLst>
          </p:cNvPr>
          <p:cNvSpPr txBox="1"/>
          <p:nvPr/>
        </p:nvSpPr>
        <p:spPr>
          <a:xfrm>
            <a:off x="5389685" y="3637513"/>
            <a:ext cx="441146" cy="707886"/>
          </a:xfrm>
          <a:prstGeom prst="rect">
            <a:avLst/>
          </a:prstGeom>
          <a:noFill/>
        </p:spPr>
        <p:txBody>
          <a:bodyPr wrap="none" rtlCol="0">
            <a:spAutoFit/>
          </a:bodyPr>
          <a:lstStyle/>
          <a:p>
            <a:r>
              <a:rPr lang="en-US" altLang="zh-CN" sz="4000" dirty="0">
                <a:solidFill>
                  <a:srgbClr val="FF0000"/>
                </a:solidFill>
              </a:rPr>
              <a:t>0</a:t>
            </a:r>
            <a:endParaRPr lang="zh-CN" altLang="en-US" sz="4000" dirty="0">
              <a:solidFill>
                <a:srgbClr val="FF0000"/>
              </a:solidFill>
            </a:endParaRPr>
          </a:p>
        </p:txBody>
      </p:sp>
      <p:sp>
        <p:nvSpPr>
          <p:cNvPr id="9" name="Rectangle 16">
            <a:extLst>
              <a:ext uri="{FF2B5EF4-FFF2-40B4-BE49-F238E27FC236}">
                <a16:creationId xmlns:a16="http://schemas.microsoft.com/office/drawing/2014/main" id="{53B330BD-B3A7-41D1-B5E0-1E6CAA4E7F35}"/>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奇偶校验码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3/3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10" name="Text Box 3">
            <a:extLst>
              <a:ext uri="{FF2B5EF4-FFF2-40B4-BE49-F238E27FC236}">
                <a16:creationId xmlns:a16="http://schemas.microsoft.com/office/drawing/2014/main" id="{5E92E63D-5162-4243-BD0E-FC1693646239}"/>
              </a:ext>
            </a:extLst>
          </p:cNvPr>
          <p:cNvSpPr txBox="1">
            <a:spLocks noChangeArrowheads="1"/>
          </p:cNvSpPr>
          <p:nvPr/>
        </p:nvSpPr>
        <p:spPr bwMode="auto">
          <a:xfrm>
            <a:off x="328613" y="1106488"/>
            <a:ext cx="8497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sz="3200" b="0" dirty="0">
                <a:latin typeface="华文新魏" panose="02010800040101010101" pitchFamily="2" charset="-122"/>
                <a:ea typeface="华文新魏" panose="02010800040101010101" pitchFamily="2" charset="-122"/>
              </a:rPr>
              <a:t>偶校验码纠错</a:t>
            </a:r>
          </a:p>
        </p:txBody>
      </p:sp>
    </p:spTree>
    <p:custDataLst>
      <p:tags r:id="rId1"/>
    </p:custDataLst>
    <p:extLst>
      <p:ext uri="{BB962C8B-B14F-4D97-AF65-F5344CB8AC3E}">
        <p14:creationId xmlns:p14="http://schemas.microsoft.com/office/powerpoint/2010/main" val="1874438698"/>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a:extLst>
              <a:ext uri="{FF2B5EF4-FFF2-40B4-BE49-F238E27FC236}">
                <a16:creationId xmlns:a16="http://schemas.microsoft.com/office/drawing/2014/main" id="{5125136B-377A-374F-AD6B-51CDB42EBB41}"/>
              </a:ext>
            </a:extLst>
          </p:cNvPr>
          <p:cNvSpPr>
            <a:spLocks noGrp="1"/>
          </p:cNvSpPr>
          <p:nvPr>
            <p:ph type="dt" sz="half" idx="10"/>
          </p:nvPr>
        </p:nvSpPr>
        <p:spPr/>
        <p:txBody>
          <a:bodyPr/>
          <a:lstStyle/>
          <a:p>
            <a:fld id="{0B9FD37F-ED7E-0347-8F79-C88F73FFB292}" type="datetime1">
              <a:rPr lang="zh-CN" altLang="en-US"/>
              <a:pPr/>
              <a:t>2022/10/19</a:t>
            </a:fld>
            <a:endParaRPr lang="en-US" altLang="zh-CN">
              <a:solidFill>
                <a:schemeClr val="bg2"/>
              </a:solidFill>
            </a:endParaRPr>
          </a:p>
        </p:txBody>
      </p:sp>
      <p:sp>
        <p:nvSpPr>
          <p:cNvPr id="41" name="灯片编号占位符 2">
            <a:extLst>
              <a:ext uri="{FF2B5EF4-FFF2-40B4-BE49-F238E27FC236}">
                <a16:creationId xmlns:a16="http://schemas.microsoft.com/office/drawing/2014/main" id="{0D74765E-F36B-6345-9362-8845FCF3286D}"/>
              </a:ext>
            </a:extLst>
          </p:cNvPr>
          <p:cNvSpPr>
            <a:spLocks noGrp="1"/>
          </p:cNvSpPr>
          <p:nvPr>
            <p:ph type="sldNum" sz="quarter" idx="11"/>
          </p:nvPr>
        </p:nvSpPr>
        <p:spPr/>
        <p:txBody>
          <a:bodyPr/>
          <a:lstStyle/>
          <a:p>
            <a:fld id="{EFB8D6DC-E8CC-8E48-B3B6-32E3C33E3E87}" type="slidenum">
              <a:rPr lang="en-US" altLang="zh-CN" smtClean="0"/>
              <a:pPr/>
              <a:t>18</a:t>
            </a:fld>
            <a:r>
              <a:rPr lang="en-US" altLang="zh-CN" dirty="0"/>
              <a:t>/26</a:t>
            </a:r>
            <a:endParaRPr lang="en-US" altLang="zh-CN" dirty="0">
              <a:solidFill>
                <a:schemeClr val="bg2"/>
              </a:solidFill>
            </a:endParaRPr>
          </a:p>
        </p:txBody>
      </p:sp>
      <p:sp>
        <p:nvSpPr>
          <p:cNvPr id="42" name="Rectangle 16">
            <a:extLst>
              <a:ext uri="{FF2B5EF4-FFF2-40B4-BE49-F238E27FC236}">
                <a16:creationId xmlns:a16="http://schemas.microsoft.com/office/drawing/2014/main" id="{DEC9A1DC-E9AF-B745-813C-54D7DCD1C3FD}"/>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海明校验码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1/3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43" name="Text Box 3">
            <a:extLst>
              <a:ext uri="{FF2B5EF4-FFF2-40B4-BE49-F238E27FC236}">
                <a16:creationId xmlns:a16="http://schemas.microsoft.com/office/drawing/2014/main" id="{286EB34E-74E5-1F42-8E5F-75FA677E5008}"/>
              </a:ext>
            </a:extLst>
          </p:cNvPr>
          <p:cNvSpPr txBox="1">
            <a:spLocks noChangeArrowheads="1"/>
          </p:cNvSpPr>
          <p:nvPr/>
        </p:nvSpPr>
        <p:spPr bwMode="auto">
          <a:xfrm>
            <a:off x="159544" y="1008952"/>
            <a:ext cx="898445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sz="3200" b="0" dirty="0">
                <a:latin typeface="华文新魏" panose="02010800040101010101" pitchFamily="2" charset="-122"/>
                <a:ea typeface="华文新魏" panose="02010800040101010101" pitchFamily="2" charset="-122"/>
              </a:rPr>
              <a:t>将信息位分为多个组，每个组增添一个校验位，利用各组间的关系进行查错与纠错。</a:t>
            </a:r>
          </a:p>
        </p:txBody>
      </p:sp>
      <p:sp>
        <p:nvSpPr>
          <p:cNvPr id="3" name="Text Box 5">
            <a:extLst>
              <a:ext uri="{FF2B5EF4-FFF2-40B4-BE49-F238E27FC236}">
                <a16:creationId xmlns:a16="http://schemas.microsoft.com/office/drawing/2014/main" id="{F5AE7652-8BD3-C39E-6258-B33D6D00340E}"/>
              </a:ext>
            </a:extLst>
          </p:cNvPr>
          <p:cNvSpPr txBox="1">
            <a:spLocks noChangeArrowheads="1"/>
          </p:cNvSpPr>
          <p:nvPr/>
        </p:nvSpPr>
        <p:spPr bwMode="auto">
          <a:xfrm>
            <a:off x="-96978" y="5821466"/>
            <a:ext cx="4177156" cy="44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30000"/>
              </a:spcBef>
              <a:buClr>
                <a:srgbClr val="0000FF"/>
              </a:buClr>
            </a:pPr>
            <a:r>
              <a:rPr lang="en-US" altLang="zh-CN" sz="2000" dirty="0">
                <a:latin typeface="华文新魏" panose="02010800040101010101" pitchFamily="2" charset="-122"/>
                <a:ea typeface="华文新魏" panose="02010800040101010101" pitchFamily="2" charset="-122"/>
              </a:rPr>
              <a:t>4</a:t>
            </a:r>
            <a:r>
              <a:rPr lang="zh-CN" altLang="en-US" sz="2000" dirty="0">
                <a:latin typeface="华文新魏" panose="02010800040101010101" pitchFamily="2" charset="-122"/>
                <a:ea typeface="华文新魏" panose="02010800040101010101" pitchFamily="2" charset="-122"/>
              </a:rPr>
              <a:t>、每组信息位和校验位满足偶校验。</a:t>
            </a:r>
            <a:endParaRPr lang="en-US" altLang="zh-CN" sz="2000" dirty="0">
              <a:latin typeface="华文新魏" panose="02010800040101010101" pitchFamily="2" charset="-122"/>
              <a:ea typeface="华文新魏" panose="02010800040101010101" pitchFamily="2" charset="-122"/>
            </a:endParaRPr>
          </a:p>
        </p:txBody>
      </p:sp>
      <p:sp>
        <p:nvSpPr>
          <p:cNvPr id="4" name="文本框 3">
            <a:extLst>
              <a:ext uri="{FF2B5EF4-FFF2-40B4-BE49-F238E27FC236}">
                <a16:creationId xmlns:a16="http://schemas.microsoft.com/office/drawing/2014/main" id="{88D41CDC-A132-BF9D-93FF-8F4E3D8C0029}"/>
              </a:ext>
            </a:extLst>
          </p:cNvPr>
          <p:cNvSpPr txBox="1"/>
          <p:nvPr/>
        </p:nvSpPr>
        <p:spPr>
          <a:xfrm>
            <a:off x="92928" y="2888801"/>
            <a:ext cx="3675425" cy="863954"/>
          </a:xfrm>
          <a:prstGeom prst="rect">
            <a:avLst/>
          </a:prstGeom>
          <a:noFill/>
        </p:spPr>
        <p:txBody>
          <a:bodyPr wrap="square">
            <a:spAutoFit/>
          </a:bodyPr>
          <a:lstStyle/>
          <a:p>
            <a:pPr>
              <a:lnSpc>
                <a:spcPct val="130000"/>
              </a:lnSpc>
              <a:buClr>
                <a:srgbClr val="0000FF"/>
              </a:buClr>
            </a:pPr>
            <a:r>
              <a:rPr lang="en-US" altLang="zh-CN" sz="2000" dirty="0">
                <a:latin typeface="华文新魏" panose="02010800040101010101" pitchFamily="2" charset="-122"/>
                <a:ea typeface="华文新魏" panose="02010800040101010101" pitchFamily="2" charset="-122"/>
              </a:rPr>
              <a:t>2</a:t>
            </a:r>
            <a:r>
              <a:rPr lang="zh-CN" altLang="en-US" sz="2000" b="0" dirty="0">
                <a:latin typeface="华文新魏" panose="02010800040101010101" pitchFamily="2" charset="-122"/>
                <a:ea typeface="华文新魏" panose="02010800040101010101" pitchFamily="2" charset="-122"/>
              </a:rPr>
              <a:t>、海明码每位的位置从</a:t>
            </a:r>
            <a:r>
              <a:rPr lang="en-US" altLang="zh-CN" sz="2000" b="0" dirty="0">
                <a:latin typeface="华文新魏" panose="02010800040101010101" pitchFamily="2" charset="-122"/>
                <a:ea typeface="华文新魏" panose="02010800040101010101" pitchFamily="2" charset="-122"/>
              </a:rPr>
              <a:t>1</a:t>
            </a:r>
            <a:r>
              <a:rPr lang="zh-CN" altLang="en-US" sz="2000" b="0" dirty="0">
                <a:latin typeface="华文新魏" panose="02010800040101010101" pitchFamily="2" charset="-122"/>
                <a:ea typeface="华文新魏" panose="02010800040101010101" pitchFamily="2" charset="-122"/>
              </a:rPr>
              <a:t>开始</a:t>
            </a:r>
            <a:r>
              <a:rPr lang="zh-CN" altLang="en-US" sz="2000" dirty="0">
                <a:latin typeface="华文新魏" panose="02010800040101010101" pitchFamily="2" charset="-122"/>
                <a:ea typeface="华文新魏" panose="02010800040101010101" pitchFamily="2" charset="-122"/>
              </a:rPr>
              <a:t>计数，</a:t>
            </a:r>
            <a:r>
              <a:rPr lang="zh-CN" altLang="en-US" sz="2000" b="0" dirty="0">
                <a:latin typeface="华文新魏" panose="02010800040101010101" pitchFamily="2" charset="-122"/>
                <a:ea typeface="华文新魏" panose="02010800040101010101" pitchFamily="2" charset="-122"/>
              </a:rPr>
              <a:t>其中</a:t>
            </a:r>
            <a:r>
              <a:rPr lang="en-US" altLang="zh-CN" sz="2000" b="0" dirty="0">
                <a:latin typeface="华文新魏" panose="02010800040101010101" pitchFamily="2" charset="-122"/>
                <a:ea typeface="华文新魏" panose="02010800040101010101" pitchFamily="2" charset="-122"/>
              </a:rPr>
              <a:t>2</a:t>
            </a:r>
            <a:r>
              <a:rPr lang="en-US" altLang="zh-CN" sz="2000" b="0" baseline="30000" dirty="0">
                <a:latin typeface="华文新魏" panose="02010800040101010101" pitchFamily="2" charset="-122"/>
                <a:ea typeface="华文新魏" panose="02010800040101010101" pitchFamily="2" charset="-122"/>
              </a:rPr>
              <a:t>k</a:t>
            </a:r>
            <a:r>
              <a:rPr lang="zh-CN" altLang="en-US" sz="2000" b="0" dirty="0">
                <a:latin typeface="华文新魏" panose="02010800040101010101" pitchFamily="2" charset="-122"/>
                <a:ea typeface="华文新魏" panose="02010800040101010101" pitchFamily="2" charset="-122"/>
              </a:rPr>
              <a:t>位是校验位</a:t>
            </a:r>
            <a:r>
              <a:rPr lang="zh-CN" altLang="en-US" sz="2000" dirty="0">
                <a:latin typeface="华文新魏" panose="02010800040101010101" pitchFamily="2" charset="-122"/>
                <a:ea typeface="华文新魏" panose="02010800040101010101" pitchFamily="2" charset="-122"/>
              </a:rPr>
              <a:t>。</a:t>
            </a:r>
            <a:endParaRPr lang="en-US" altLang="zh-CN" sz="2000" dirty="0">
              <a:latin typeface="华文新魏" panose="02010800040101010101" pitchFamily="2" charset="-122"/>
              <a:ea typeface="华文新魏" panose="02010800040101010101" pitchFamily="2" charset="-122"/>
            </a:endParaRPr>
          </a:p>
        </p:txBody>
      </p:sp>
      <p:sp>
        <p:nvSpPr>
          <p:cNvPr id="5" name="文本框 4">
            <a:extLst>
              <a:ext uri="{FF2B5EF4-FFF2-40B4-BE49-F238E27FC236}">
                <a16:creationId xmlns:a16="http://schemas.microsoft.com/office/drawing/2014/main" id="{E08726B6-AD4D-8574-31DE-177C88A7CAE7}"/>
              </a:ext>
            </a:extLst>
          </p:cNvPr>
          <p:cNvSpPr txBox="1"/>
          <p:nvPr/>
        </p:nvSpPr>
        <p:spPr>
          <a:xfrm>
            <a:off x="53485" y="3756826"/>
            <a:ext cx="4026693" cy="2212913"/>
          </a:xfrm>
          <a:prstGeom prst="rect">
            <a:avLst/>
          </a:prstGeom>
          <a:noFill/>
        </p:spPr>
        <p:txBody>
          <a:bodyPr wrap="square">
            <a:spAutoFit/>
          </a:bodyPr>
          <a:lstStyle/>
          <a:p>
            <a:pPr>
              <a:lnSpc>
                <a:spcPct val="130000"/>
              </a:lnSpc>
              <a:buClr>
                <a:srgbClr val="0000FF"/>
              </a:buClr>
            </a:pPr>
            <a:r>
              <a:rPr lang="en-US" altLang="zh-CN" sz="2000" dirty="0">
                <a:latin typeface="华文新魏" panose="02010800040101010101" pitchFamily="2" charset="-122"/>
                <a:ea typeface="华文新魏" panose="02010800040101010101" pitchFamily="2" charset="-122"/>
              </a:rPr>
              <a:t>3</a:t>
            </a:r>
            <a:r>
              <a:rPr lang="zh-CN" altLang="en-US" sz="2000" b="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分组</a:t>
            </a:r>
            <a:endParaRPr lang="en-US" altLang="zh-CN" dirty="0">
              <a:latin typeface="华文新魏" panose="02010800040101010101" pitchFamily="2" charset="-122"/>
              <a:ea typeface="华文新魏" panose="02010800040101010101" pitchFamily="2" charset="-122"/>
            </a:endParaRPr>
          </a:p>
          <a:p>
            <a:pPr marL="285750" indent="-285750">
              <a:lnSpc>
                <a:spcPct val="130000"/>
              </a:lnSpc>
              <a:buClr>
                <a:srgbClr val="0000FF"/>
              </a:buClr>
              <a:buFont typeface="Arial" panose="020B0604020202020204" pitchFamily="34" charset="0"/>
              <a:buChar char="•"/>
            </a:pPr>
            <a:r>
              <a:rPr lang="zh-CN" altLang="en-US" sz="2000" dirty="0">
                <a:latin typeface="华文新魏" panose="02010800040101010101" pitchFamily="2" charset="-122"/>
                <a:ea typeface="华文新魏" panose="02010800040101010101" pitchFamily="2" charset="-122"/>
              </a:rPr>
              <a:t>组数</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位置的二进制数位数；</a:t>
            </a:r>
            <a:endParaRPr lang="en-US" altLang="zh-CN" sz="2000" dirty="0">
              <a:latin typeface="华文新魏" panose="02010800040101010101" pitchFamily="2" charset="-122"/>
              <a:ea typeface="华文新魏" panose="02010800040101010101" pitchFamily="2" charset="-122"/>
            </a:endParaRPr>
          </a:p>
          <a:p>
            <a:pPr marL="285750" indent="-285750">
              <a:lnSpc>
                <a:spcPct val="130000"/>
              </a:lnSpc>
              <a:buClr>
                <a:srgbClr val="0000FF"/>
              </a:buClr>
              <a:buFont typeface="Arial" panose="020B0604020202020204" pitchFamily="34" charset="0"/>
              <a:buChar char="•"/>
            </a:pPr>
            <a:r>
              <a:rPr lang="zh-CN" altLang="en-US" sz="2000" dirty="0">
                <a:latin typeface="华文新魏" panose="02010800040101010101" pitchFamily="2" charset="-122"/>
                <a:ea typeface="华文新魏" panose="02010800040101010101" pitchFamily="2" charset="-122"/>
              </a:rPr>
              <a:t>位置的二进制数从高位到低位，对应位为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的信息位和校验位分为一组</a:t>
            </a:r>
            <a:r>
              <a:rPr lang="zh-CN" altLang="en-US" dirty="0">
                <a:latin typeface="华文新魏" panose="02010800040101010101" pitchFamily="2" charset="-122"/>
                <a:ea typeface="华文新魏" panose="02010800040101010101" pitchFamily="2" charset="-122"/>
              </a:rPr>
              <a:t>。</a:t>
            </a:r>
            <a:endParaRPr lang="en-US" altLang="zh-CN" sz="2000" dirty="0">
              <a:latin typeface="华文新魏" panose="02010800040101010101" pitchFamily="2" charset="-122"/>
              <a:ea typeface="华文新魏" panose="02010800040101010101" pitchFamily="2" charset="-122"/>
            </a:endParaRPr>
          </a:p>
        </p:txBody>
      </p:sp>
      <p:sp>
        <p:nvSpPr>
          <p:cNvPr id="9" name="文本框 8">
            <a:extLst>
              <a:ext uri="{FF2B5EF4-FFF2-40B4-BE49-F238E27FC236}">
                <a16:creationId xmlns:a16="http://schemas.microsoft.com/office/drawing/2014/main" id="{BE54AED2-40E0-BA5E-FF6F-C1310F108624}"/>
              </a:ext>
            </a:extLst>
          </p:cNvPr>
          <p:cNvSpPr txBox="1"/>
          <p:nvPr/>
        </p:nvSpPr>
        <p:spPr>
          <a:xfrm>
            <a:off x="98584" y="2119094"/>
            <a:ext cx="3511890" cy="863121"/>
          </a:xfrm>
          <a:prstGeom prst="rect">
            <a:avLst/>
          </a:prstGeom>
          <a:noFill/>
        </p:spPr>
        <p:txBody>
          <a:bodyPr wrap="square">
            <a:spAutoFit/>
          </a:bodyPr>
          <a:lstStyle/>
          <a:p>
            <a:pPr>
              <a:lnSpc>
                <a:spcPct val="130000"/>
              </a:lnSpc>
              <a:buClr>
                <a:srgbClr val="0000FF"/>
              </a:buClr>
            </a:pP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、校验位为</a:t>
            </a:r>
            <a:r>
              <a:rPr lang="en-US" altLang="zh-CN" sz="2000" dirty="0">
                <a:latin typeface="华文新魏" panose="02010800040101010101" pitchFamily="2" charset="-122"/>
                <a:ea typeface="华文新魏" panose="02010800040101010101" pitchFamily="2" charset="-122"/>
              </a:rPr>
              <a:t>K</a:t>
            </a:r>
            <a:r>
              <a:rPr lang="zh-CN" altLang="en-US" sz="2000" dirty="0">
                <a:latin typeface="华文新魏" panose="02010800040101010101" pitchFamily="2" charset="-122"/>
                <a:ea typeface="华文新魏" panose="02010800040101010101" pitchFamily="2" charset="-122"/>
              </a:rPr>
              <a:t>位，信息位为</a:t>
            </a:r>
            <a:r>
              <a:rPr lang="en-US" altLang="zh-CN" sz="2000" dirty="0">
                <a:latin typeface="华文新魏" panose="02010800040101010101" pitchFamily="2" charset="-122"/>
                <a:ea typeface="华文新魏" panose="02010800040101010101" pitchFamily="2" charset="-122"/>
              </a:rPr>
              <a:t>n</a:t>
            </a:r>
            <a:r>
              <a:rPr lang="zh-CN" altLang="en-US" sz="2000" dirty="0">
                <a:latin typeface="华文新魏" panose="02010800040101010101" pitchFamily="2" charset="-122"/>
                <a:ea typeface="华文新魏" panose="02010800040101010101" pitchFamily="2" charset="-122"/>
              </a:rPr>
              <a:t>位，</a:t>
            </a:r>
            <a:r>
              <a:rPr lang="en-US" altLang="zh-CN" sz="2000" dirty="0">
                <a:latin typeface="华文新魏" panose="02010800040101010101" pitchFamily="2" charset="-122"/>
                <a:ea typeface="华文新魏" panose="02010800040101010101" pitchFamily="2" charset="-122"/>
              </a:rPr>
              <a:t>2</a:t>
            </a:r>
            <a:r>
              <a:rPr lang="en-US" altLang="zh-CN" sz="2000" baseline="30000" dirty="0">
                <a:latin typeface="华文新魏" panose="02010800040101010101" pitchFamily="2" charset="-122"/>
                <a:ea typeface="华文新魏" panose="02010800040101010101" pitchFamily="2" charset="-122"/>
              </a:rPr>
              <a:t>k</a:t>
            </a:r>
            <a:r>
              <a:rPr lang="en-US" altLang="zh-CN" sz="2000" dirty="0">
                <a:latin typeface="华文新魏" panose="02010800040101010101" pitchFamily="2" charset="-122"/>
                <a:ea typeface="华文新魏" panose="02010800040101010101" pitchFamily="2" charset="-122"/>
              </a:rPr>
              <a:t>-1≥k+n</a:t>
            </a:r>
            <a:endParaRPr lang="zh-CN" altLang="en-US" sz="2000" dirty="0"/>
          </a:p>
        </p:txBody>
      </p:sp>
      <p:sp>
        <p:nvSpPr>
          <p:cNvPr id="54" name="文本框 53">
            <a:extLst>
              <a:ext uri="{FF2B5EF4-FFF2-40B4-BE49-F238E27FC236}">
                <a16:creationId xmlns:a16="http://schemas.microsoft.com/office/drawing/2014/main" id="{57631552-F2AC-E731-D7A1-93C0528159A3}"/>
              </a:ext>
            </a:extLst>
          </p:cNvPr>
          <p:cNvSpPr txBox="1"/>
          <p:nvPr/>
        </p:nvSpPr>
        <p:spPr>
          <a:xfrm>
            <a:off x="4938951" y="2070050"/>
            <a:ext cx="3376245" cy="523220"/>
          </a:xfrm>
          <a:prstGeom prst="rect">
            <a:avLst/>
          </a:prstGeom>
          <a:noFill/>
        </p:spPr>
        <p:txBody>
          <a:bodyPr wrap="none" rtlCol="0">
            <a:spAutoFit/>
          </a:bodyPr>
          <a:lstStyle/>
          <a:p>
            <a:pPr marL="285750" indent="-285750">
              <a:buClr>
                <a:srgbClr val="FF0000"/>
              </a:buClr>
              <a:buFont typeface="Wingdings" panose="05000000000000000000" pitchFamily="2" charset="2"/>
              <a:buChar char="l"/>
            </a:pPr>
            <a:r>
              <a:rPr lang="zh-CN" altLang="en-US" sz="2800" dirty="0">
                <a:latin typeface="Times New Roman" panose="02020603050405020304" pitchFamily="18" charset="0"/>
                <a:ea typeface="华文新魏" panose="02010800040101010101" pitchFamily="2" charset="-122"/>
              </a:rPr>
              <a:t> 以</a:t>
            </a:r>
            <a:r>
              <a:rPr lang="en-US" altLang="zh-CN" sz="2800" dirty="0">
                <a:latin typeface="Times New Roman" panose="02020603050405020304" pitchFamily="18" charset="0"/>
                <a:ea typeface="华文新魏" panose="02010800040101010101" pitchFamily="2" charset="-122"/>
              </a:rPr>
              <a:t>7</a:t>
            </a:r>
            <a:r>
              <a:rPr lang="zh-CN" altLang="en-US" sz="2800" dirty="0">
                <a:latin typeface="Times New Roman" panose="02020603050405020304" pitchFamily="18" charset="0"/>
                <a:ea typeface="华文新魏" panose="02010800040101010101" pitchFamily="2" charset="-122"/>
              </a:rPr>
              <a:t>位</a:t>
            </a:r>
            <a:r>
              <a:rPr lang="zh-CN" altLang="en-US" dirty="0">
                <a:ea typeface="华文新魏" panose="02010800040101010101" pitchFamily="2" charset="-122"/>
              </a:rPr>
              <a:t>海</a:t>
            </a:r>
            <a:r>
              <a:rPr lang="zh-CN" altLang="en-US" sz="2800" dirty="0">
                <a:latin typeface="Times New Roman" panose="02020603050405020304" pitchFamily="18" charset="0"/>
                <a:ea typeface="华文新魏" panose="02010800040101010101" pitchFamily="2" charset="-122"/>
              </a:rPr>
              <a:t>明码为例</a:t>
            </a:r>
          </a:p>
        </p:txBody>
      </p:sp>
      <p:sp>
        <p:nvSpPr>
          <p:cNvPr id="55" name="矩形 54">
            <a:extLst>
              <a:ext uri="{FF2B5EF4-FFF2-40B4-BE49-F238E27FC236}">
                <a16:creationId xmlns:a16="http://schemas.microsoft.com/office/drawing/2014/main" id="{805BEFE5-A45C-EFB4-7625-3D7879B94DE1}"/>
              </a:ext>
            </a:extLst>
          </p:cNvPr>
          <p:cNvSpPr/>
          <p:nvPr/>
        </p:nvSpPr>
        <p:spPr>
          <a:xfrm>
            <a:off x="4894120" y="3176579"/>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1809ECBB-3763-3674-0AE4-22CE59DEBA8C}"/>
              </a:ext>
            </a:extLst>
          </p:cNvPr>
          <p:cNvSpPr/>
          <p:nvPr/>
        </p:nvSpPr>
        <p:spPr>
          <a:xfrm>
            <a:off x="5444840" y="3176579"/>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EA964393-ACF6-3566-3D41-FEACF6BC5E89}"/>
              </a:ext>
            </a:extLst>
          </p:cNvPr>
          <p:cNvSpPr/>
          <p:nvPr/>
        </p:nvSpPr>
        <p:spPr>
          <a:xfrm>
            <a:off x="5995558" y="3176578"/>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090DD778-247E-10C2-D6A5-5A0C129806A7}"/>
              </a:ext>
            </a:extLst>
          </p:cNvPr>
          <p:cNvSpPr/>
          <p:nvPr/>
        </p:nvSpPr>
        <p:spPr>
          <a:xfrm>
            <a:off x="6546278" y="3176577"/>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5EFCF057-CF37-227B-B593-6DA63DA533DB}"/>
              </a:ext>
            </a:extLst>
          </p:cNvPr>
          <p:cNvSpPr/>
          <p:nvPr/>
        </p:nvSpPr>
        <p:spPr>
          <a:xfrm>
            <a:off x="7096998" y="3176577"/>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B7997AD1-00FB-1BA8-9181-FA69786C2253}"/>
              </a:ext>
            </a:extLst>
          </p:cNvPr>
          <p:cNvSpPr/>
          <p:nvPr/>
        </p:nvSpPr>
        <p:spPr>
          <a:xfrm>
            <a:off x="7647718" y="3176576"/>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C9B9C6DA-229E-26EC-738E-2F9BD9CA47A0}"/>
              </a:ext>
            </a:extLst>
          </p:cNvPr>
          <p:cNvSpPr/>
          <p:nvPr/>
        </p:nvSpPr>
        <p:spPr>
          <a:xfrm>
            <a:off x="8198438" y="3176576"/>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641177A6-5E09-18A1-6D60-1AF8ECA173F0}"/>
              </a:ext>
            </a:extLst>
          </p:cNvPr>
          <p:cNvSpPr txBox="1"/>
          <p:nvPr/>
        </p:nvSpPr>
        <p:spPr>
          <a:xfrm flipH="1">
            <a:off x="8318370" y="2744297"/>
            <a:ext cx="268170" cy="461665"/>
          </a:xfrm>
          <a:prstGeom prst="rect">
            <a:avLst/>
          </a:prstGeom>
          <a:noFill/>
        </p:spPr>
        <p:txBody>
          <a:bodyPr wrap="square" rtlCol="0">
            <a:spAutoFit/>
          </a:bodyPr>
          <a:lstStyle/>
          <a:p>
            <a:r>
              <a:rPr lang="en-US" altLang="zh-CN" sz="2400" dirty="0"/>
              <a:t>1</a:t>
            </a:r>
            <a:endParaRPr lang="zh-CN" altLang="en-US" sz="2400" dirty="0"/>
          </a:p>
        </p:txBody>
      </p:sp>
      <p:sp>
        <p:nvSpPr>
          <p:cNvPr id="63" name="文本框 62">
            <a:extLst>
              <a:ext uri="{FF2B5EF4-FFF2-40B4-BE49-F238E27FC236}">
                <a16:creationId xmlns:a16="http://schemas.microsoft.com/office/drawing/2014/main" id="{7159ABDD-A706-A753-6CEA-4504BE282E58}"/>
              </a:ext>
            </a:extLst>
          </p:cNvPr>
          <p:cNvSpPr txBox="1"/>
          <p:nvPr/>
        </p:nvSpPr>
        <p:spPr>
          <a:xfrm flipH="1">
            <a:off x="7759123" y="2751143"/>
            <a:ext cx="268170" cy="461665"/>
          </a:xfrm>
          <a:prstGeom prst="rect">
            <a:avLst/>
          </a:prstGeom>
          <a:noFill/>
        </p:spPr>
        <p:txBody>
          <a:bodyPr wrap="square" rtlCol="0">
            <a:spAutoFit/>
          </a:bodyPr>
          <a:lstStyle/>
          <a:p>
            <a:r>
              <a:rPr lang="en-US" altLang="zh-CN" sz="2400" dirty="0"/>
              <a:t>2</a:t>
            </a:r>
            <a:endParaRPr lang="zh-CN" altLang="en-US" sz="2400" dirty="0"/>
          </a:p>
        </p:txBody>
      </p:sp>
      <p:sp>
        <p:nvSpPr>
          <p:cNvPr id="208896" name="文本框 208895">
            <a:extLst>
              <a:ext uri="{FF2B5EF4-FFF2-40B4-BE49-F238E27FC236}">
                <a16:creationId xmlns:a16="http://schemas.microsoft.com/office/drawing/2014/main" id="{4911184E-D43E-35F5-F963-E3F888B0E0BE}"/>
              </a:ext>
            </a:extLst>
          </p:cNvPr>
          <p:cNvSpPr txBox="1"/>
          <p:nvPr/>
        </p:nvSpPr>
        <p:spPr>
          <a:xfrm flipH="1">
            <a:off x="7202898" y="2756475"/>
            <a:ext cx="268170" cy="461665"/>
          </a:xfrm>
          <a:prstGeom prst="rect">
            <a:avLst/>
          </a:prstGeom>
          <a:noFill/>
        </p:spPr>
        <p:txBody>
          <a:bodyPr wrap="square" rtlCol="0">
            <a:spAutoFit/>
          </a:bodyPr>
          <a:lstStyle/>
          <a:p>
            <a:r>
              <a:rPr lang="en-US" altLang="zh-CN" sz="2400" dirty="0"/>
              <a:t>3</a:t>
            </a:r>
            <a:endParaRPr lang="zh-CN" altLang="en-US" sz="2400" dirty="0"/>
          </a:p>
        </p:txBody>
      </p:sp>
      <p:sp>
        <p:nvSpPr>
          <p:cNvPr id="208897" name="文本框 208896">
            <a:extLst>
              <a:ext uri="{FF2B5EF4-FFF2-40B4-BE49-F238E27FC236}">
                <a16:creationId xmlns:a16="http://schemas.microsoft.com/office/drawing/2014/main" id="{214457C4-922F-3795-AACE-D2C28119970F}"/>
              </a:ext>
            </a:extLst>
          </p:cNvPr>
          <p:cNvSpPr txBox="1"/>
          <p:nvPr/>
        </p:nvSpPr>
        <p:spPr>
          <a:xfrm flipH="1">
            <a:off x="6634602" y="2751143"/>
            <a:ext cx="268170" cy="461665"/>
          </a:xfrm>
          <a:prstGeom prst="rect">
            <a:avLst/>
          </a:prstGeom>
          <a:noFill/>
        </p:spPr>
        <p:txBody>
          <a:bodyPr wrap="square" rtlCol="0">
            <a:spAutoFit/>
          </a:bodyPr>
          <a:lstStyle/>
          <a:p>
            <a:r>
              <a:rPr lang="en-US" altLang="zh-CN" sz="2400" dirty="0"/>
              <a:t>4</a:t>
            </a:r>
            <a:endParaRPr lang="zh-CN" altLang="en-US" sz="2400" dirty="0"/>
          </a:p>
        </p:txBody>
      </p:sp>
      <p:sp>
        <p:nvSpPr>
          <p:cNvPr id="208898" name="文本框 208897">
            <a:extLst>
              <a:ext uri="{FF2B5EF4-FFF2-40B4-BE49-F238E27FC236}">
                <a16:creationId xmlns:a16="http://schemas.microsoft.com/office/drawing/2014/main" id="{6431F16B-CA4E-5016-6E84-36BF51304796}"/>
              </a:ext>
            </a:extLst>
          </p:cNvPr>
          <p:cNvSpPr txBox="1"/>
          <p:nvPr/>
        </p:nvSpPr>
        <p:spPr>
          <a:xfrm flipH="1">
            <a:off x="6071120" y="2751143"/>
            <a:ext cx="268170" cy="461665"/>
          </a:xfrm>
          <a:prstGeom prst="rect">
            <a:avLst/>
          </a:prstGeom>
          <a:noFill/>
        </p:spPr>
        <p:txBody>
          <a:bodyPr wrap="square" rtlCol="0">
            <a:spAutoFit/>
          </a:bodyPr>
          <a:lstStyle/>
          <a:p>
            <a:r>
              <a:rPr lang="en-US" altLang="zh-CN" sz="2400" dirty="0"/>
              <a:t>5</a:t>
            </a:r>
            <a:endParaRPr lang="zh-CN" altLang="en-US" sz="2400" dirty="0"/>
          </a:p>
        </p:txBody>
      </p:sp>
      <p:sp>
        <p:nvSpPr>
          <p:cNvPr id="208912" name="文本框 208911">
            <a:extLst>
              <a:ext uri="{FF2B5EF4-FFF2-40B4-BE49-F238E27FC236}">
                <a16:creationId xmlns:a16="http://schemas.microsoft.com/office/drawing/2014/main" id="{D7A3F116-6540-8051-A90D-E1E46372EC5C}"/>
              </a:ext>
            </a:extLst>
          </p:cNvPr>
          <p:cNvSpPr txBox="1"/>
          <p:nvPr/>
        </p:nvSpPr>
        <p:spPr>
          <a:xfrm flipH="1">
            <a:off x="5540352" y="2744296"/>
            <a:ext cx="268170" cy="461665"/>
          </a:xfrm>
          <a:prstGeom prst="rect">
            <a:avLst/>
          </a:prstGeom>
          <a:noFill/>
        </p:spPr>
        <p:txBody>
          <a:bodyPr wrap="square" rtlCol="0">
            <a:spAutoFit/>
          </a:bodyPr>
          <a:lstStyle/>
          <a:p>
            <a:r>
              <a:rPr lang="en-US" altLang="zh-CN" sz="2400" dirty="0"/>
              <a:t>6</a:t>
            </a:r>
            <a:endParaRPr lang="zh-CN" altLang="en-US" sz="2400" dirty="0"/>
          </a:p>
        </p:txBody>
      </p:sp>
      <p:sp>
        <p:nvSpPr>
          <p:cNvPr id="208924" name="文本框 208923">
            <a:extLst>
              <a:ext uri="{FF2B5EF4-FFF2-40B4-BE49-F238E27FC236}">
                <a16:creationId xmlns:a16="http://schemas.microsoft.com/office/drawing/2014/main" id="{8FC8C978-F691-11E1-46F6-CE43025AA1EF}"/>
              </a:ext>
            </a:extLst>
          </p:cNvPr>
          <p:cNvSpPr txBox="1"/>
          <p:nvPr/>
        </p:nvSpPr>
        <p:spPr>
          <a:xfrm flipH="1">
            <a:off x="5007312" y="2744295"/>
            <a:ext cx="268170" cy="461665"/>
          </a:xfrm>
          <a:prstGeom prst="rect">
            <a:avLst/>
          </a:prstGeom>
          <a:noFill/>
        </p:spPr>
        <p:txBody>
          <a:bodyPr wrap="square" rtlCol="0">
            <a:spAutoFit/>
          </a:bodyPr>
          <a:lstStyle/>
          <a:p>
            <a:r>
              <a:rPr lang="en-US" altLang="zh-CN" sz="2400" dirty="0"/>
              <a:t>7</a:t>
            </a:r>
            <a:endParaRPr lang="zh-CN" altLang="en-US" sz="2400" dirty="0"/>
          </a:p>
        </p:txBody>
      </p:sp>
      <p:sp>
        <p:nvSpPr>
          <p:cNvPr id="208936" name="文本框 208935">
            <a:extLst>
              <a:ext uri="{FF2B5EF4-FFF2-40B4-BE49-F238E27FC236}">
                <a16:creationId xmlns:a16="http://schemas.microsoft.com/office/drawing/2014/main" id="{FD5AA0B7-C653-208F-CD54-D22C12A42AB2}"/>
              </a:ext>
            </a:extLst>
          </p:cNvPr>
          <p:cNvSpPr txBox="1"/>
          <p:nvPr/>
        </p:nvSpPr>
        <p:spPr>
          <a:xfrm flipH="1">
            <a:off x="8175820" y="2752851"/>
            <a:ext cx="707824" cy="461665"/>
          </a:xfrm>
          <a:prstGeom prst="rect">
            <a:avLst/>
          </a:prstGeom>
          <a:noFill/>
        </p:spPr>
        <p:txBody>
          <a:bodyPr wrap="square" rtlCol="0">
            <a:spAutoFit/>
          </a:bodyPr>
          <a:lstStyle/>
          <a:p>
            <a:r>
              <a:rPr lang="en-US" altLang="zh-CN" sz="2400" dirty="0"/>
              <a:t>001</a:t>
            </a:r>
            <a:endParaRPr lang="zh-CN" altLang="en-US" sz="2400" dirty="0"/>
          </a:p>
        </p:txBody>
      </p:sp>
      <p:sp>
        <p:nvSpPr>
          <p:cNvPr id="208937" name="文本框 208936">
            <a:extLst>
              <a:ext uri="{FF2B5EF4-FFF2-40B4-BE49-F238E27FC236}">
                <a16:creationId xmlns:a16="http://schemas.microsoft.com/office/drawing/2014/main" id="{905EE4F2-0A24-923F-5B56-EC576851CF43}"/>
              </a:ext>
            </a:extLst>
          </p:cNvPr>
          <p:cNvSpPr txBox="1"/>
          <p:nvPr/>
        </p:nvSpPr>
        <p:spPr>
          <a:xfrm flipH="1">
            <a:off x="7600774" y="2744294"/>
            <a:ext cx="707824" cy="461665"/>
          </a:xfrm>
          <a:prstGeom prst="rect">
            <a:avLst/>
          </a:prstGeom>
          <a:noFill/>
        </p:spPr>
        <p:txBody>
          <a:bodyPr wrap="square" rtlCol="0">
            <a:spAutoFit/>
          </a:bodyPr>
          <a:lstStyle/>
          <a:p>
            <a:r>
              <a:rPr lang="en-US" altLang="zh-CN" sz="2400" dirty="0"/>
              <a:t>010</a:t>
            </a:r>
            <a:endParaRPr lang="zh-CN" altLang="en-US" sz="2400" dirty="0"/>
          </a:p>
        </p:txBody>
      </p:sp>
      <p:sp>
        <p:nvSpPr>
          <p:cNvPr id="208938" name="文本框 208937">
            <a:extLst>
              <a:ext uri="{FF2B5EF4-FFF2-40B4-BE49-F238E27FC236}">
                <a16:creationId xmlns:a16="http://schemas.microsoft.com/office/drawing/2014/main" id="{513C1C49-1A4A-A18A-58F2-BD48FAE47BAF}"/>
              </a:ext>
            </a:extLst>
          </p:cNvPr>
          <p:cNvSpPr txBox="1"/>
          <p:nvPr/>
        </p:nvSpPr>
        <p:spPr>
          <a:xfrm flipH="1">
            <a:off x="7051299" y="2751142"/>
            <a:ext cx="707824" cy="461665"/>
          </a:xfrm>
          <a:prstGeom prst="rect">
            <a:avLst/>
          </a:prstGeom>
          <a:noFill/>
        </p:spPr>
        <p:txBody>
          <a:bodyPr wrap="square" rtlCol="0">
            <a:spAutoFit/>
          </a:bodyPr>
          <a:lstStyle/>
          <a:p>
            <a:r>
              <a:rPr lang="en-US" altLang="zh-CN" sz="2400" dirty="0"/>
              <a:t>011</a:t>
            </a:r>
            <a:endParaRPr lang="zh-CN" altLang="en-US" sz="2400" dirty="0"/>
          </a:p>
        </p:txBody>
      </p:sp>
      <p:sp>
        <p:nvSpPr>
          <p:cNvPr id="208939" name="文本框 208938">
            <a:extLst>
              <a:ext uri="{FF2B5EF4-FFF2-40B4-BE49-F238E27FC236}">
                <a16:creationId xmlns:a16="http://schemas.microsoft.com/office/drawing/2014/main" id="{BDC844E7-AE79-D3D8-1444-03206F978B26}"/>
              </a:ext>
            </a:extLst>
          </p:cNvPr>
          <p:cNvSpPr txBox="1"/>
          <p:nvPr/>
        </p:nvSpPr>
        <p:spPr>
          <a:xfrm flipH="1">
            <a:off x="6497656" y="2757990"/>
            <a:ext cx="707824" cy="461665"/>
          </a:xfrm>
          <a:prstGeom prst="rect">
            <a:avLst/>
          </a:prstGeom>
          <a:noFill/>
        </p:spPr>
        <p:txBody>
          <a:bodyPr wrap="square" rtlCol="0">
            <a:spAutoFit/>
          </a:bodyPr>
          <a:lstStyle/>
          <a:p>
            <a:r>
              <a:rPr lang="en-US" altLang="zh-CN" sz="2400" dirty="0"/>
              <a:t>100</a:t>
            </a:r>
            <a:endParaRPr lang="zh-CN" altLang="en-US" sz="2400" dirty="0"/>
          </a:p>
        </p:txBody>
      </p:sp>
      <p:sp>
        <p:nvSpPr>
          <p:cNvPr id="208940" name="文本框 208939">
            <a:extLst>
              <a:ext uri="{FF2B5EF4-FFF2-40B4-BE49-F238E27FC236}">
                <a16:creationId xmlns:a16="http://schemas.microsoft.com/office/drawing/2014/main" id="{E6BBD9E3-D87E-5687-6D70-904147F9E7F1}"/>
              </a:ext>
            </a:extLst>
          </p:cNvPr>
          <p:cNvSpPr txBox="1"/>
          <p:nvPr/>
        </p:nvSpPr>
        <p:spPr>
          <a:xfrm flipH="1">
            <a:off x="5938228" y="2757990"/>
            <a:ext cx="707824" cy="461665"/>
          </a:xfrm>
          <a:prstGeom prst="rect">
            <a:avLst/>
          </a:prstGeom>
          <a:noFill/>
        </p:spPr>
        <p:txBody>
          <a:bodyPr wrap="square" rtlCol="0">
            <a:spAutoFit/>
          </a:bodyPr>
          <a:lstStyle/>
          <a:p>
            <a:r>
              <a:rPr lang="en-US" altLang="zh-CN" sz="2400" dirty="0"/>
              <a:t>101</a:t>
            </a:r>
            <a:endParaRPr lang="zh-CN" altLang="en-US" sz="2400" dirty="0"/>
          </a:p>
        </p:txBody>
      </p:sp>
      <p:sp>
        <p:nvSpPr>
          <p:cNvPr id="208941" name="文本框 208940">
            <a:extLst>
              <a:ext uri="{FF2B5EF4-FFF2-40B4-BE49-F238E27FC236}">
                <a16:creationId xmlns:a16="http://schemas.microsoft.com/office/drawing/2014/main" id="{632B5059-6193-352A-76AE-F2FC2E29CF6A}"/>
              </a:ext>
            </a:extLst>
          </p:cNvPr>
          <p:cNvSpPr txBox="1"/>
          <p:nvPr/>
        </p:nvSpPr>
        <p:spPr>
          <a:xfrm flipH="1">
            <a:off x="5407668" y="2757990"/>
            <a:ext cx="707824" cy="461665"/>
          </a:xfrm>
          <a:prstGeom prst="rect">
            <a:avLst/>
          </a:prstGeom>
          <a:noFill/>
        </p:spPr>
        <p:txBody>
          <a:bodyPr wrap="square" rtlCol="0">
            <a:spAutoFit/>
          </a:bodyPr>
          <a:lstStyle/>
          <a:p>
            <a:r>
              <a:rPr lang="en-US" altLang="zh-CN" sz="2400" dirty="0"/>
              <a:t>110</a:t>
            </a:r>
            <a:endParaRPr lang="zh-CN" altLang="en-US" sz="2400" dirty="0"/>
          </a:p>
        </p:txBody>
      </p:sp>
      <p:sp>
        <p:nvSpPr>
          <p:cNvPr id="208942" name="文本框 208941">
            <a:extLst>
              <a:ext uri="{FF2B5EF4-FFF2-40B4-BE49-F238E27FC236}">
                <a16:creationId xmlns:a16="http://schemas.microsoft.com/office/drawing/2014/main" id="{445A1C4C-1E48-37F5-75F7-CB7393B21A4E}"/>
              </a:ext>
            </a:extLst>
          </p:cNvPr>
          <p:cNvSpPr txBox="1"/>
          <p:nvPr/>
        </p:nvSpPr>
        <p:spPr>
          <a:xfrm flipH="1">
            <a:off x="4826365" y="2751141"/>
            <a:ext cx="707824" cy="461665"/>
          </a:xfrm>
          <a:prstGeom prst="rect">
            <a:avLst/>
          </a:prstGeom>
          <a:noFill/>
        </p:spPr>
        <p:txBody>
          <a:bodyPr wrap="square" rtlCol="0">
            <a:spAutoFit/>
          </a:bodyPr>
          <a:lstStyle/>
          <a:p>
            <a:r>
              <a:rPr lang="en-US" altLang="zh-CN" sz="2400" dirty="0"/>
              <a:t>111</a:t>
            </a:r>
            <a:endParaRPr lang="zh-CN" altLang="en-US" sz="2400" dirty="0"/>
          </a:p>
        </p:txBody>
      </p:sp>
      <p:sp>
        <p:nvSpPr>
          <p:cNvPr id="208943" name="箭头: 下 208942">
            <a:extLst>
              <a:ext uri="{FF2B5EF4-FFF2-40B4-BE49-F238E27FC236}">
                <a16:creationId xmlns:a16="http://schemas.microsoft.com/office/drawing/2014/main" id="{C825181E-6808-B319-9877-47199BDF64EA}"/>
              </a:ext>
            </a:extLst>
          </p:cNvPr>
          <p:cNvSpPr/>
          <p:nvPr/>
        </p:nvSpPr>
        <p:spPr>
          <a:xfrm>
            <a:off x="6706094" y="3746959"/>
            <a:ext cx="199731" cy="355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44" name="文本框 208943">
            <a:extLst>
              <a:ext uri="{FF2B5EF4-FFF2-40B4-BE49-F238E27FC236}">
                <a16:creationId xmlns:a16="http://schemas.microsoft.com/office/drawing/2014/main" id="{2A3DD202-32BD-32B1-9026-5892451A8478}"/>
              </a:ext>
            </a:extLst>
          </p:cNvPr>
          <p:cNvSpPr txBox="1"/>
          <p:nvPr/>
        </p:nvSpPr>
        <p:spPr>
          <a:xfrm>
            <a:off x="4157312" y="4317204"/>
            <a:ext cx="712054" cy="400110"/>
          </a:xfrm>
          <a:prstGeom prst="rect">
            <a:avLst/>
          </a:prstGeom>
          <a:noFill/>
        </p:spPr>
        <p:txBody>
          <a:bodyPr wrap="none" rtlCol="0">
            <a:spAutoFit/>
          </a:bodyPr>
          <a:lstStyle/>
          <a:p>
            <a:r>
              <a:rPr lang="en-US" altLang="zh-CN" sz="2000" dirty="0">
                <a:latin typeface="Times New Roman" panose="02020603050405020304" pitchFamily="18" charset="0"/>
                <a:ea typeface="华文新魏" panose="02010800040101010101" pitchFamily="2" charset="-122"/>
              </a:rPr>
              <a:t>P3</a:t>
            </a:r>
            <a:r>
              <a:rPr lang="zh-CN" altLang="en-US" sz="2000" dirty="0">
                <a:latin typeface="Times New Roman" panose="02020603050405020304" pitchFamily="18" charset="0"/>
                <a:ea typeface="华文新魏" panose="02010800040101010101" pitchFamily="2" charset="-122"/>
              </a:rPr>
              <a:t>组</a:t>
            </a:r>
          </a:p>
        </p:txBody>
      </p:sp>
      <p:sp>
        <p:nvSpPr>
          <p:cNvPr id="208945" name="文本框 208944">
            <a:extLst>
              <a:ext uri="{FF2B5EF4-FFF2-40B4-BE49-F238E27FC236}">
                <a16:creationId xmlns:a16="http://schemas.microsoft.com/office/drawing/2014/main" id="{EC9133AD-AF0F-A782-6912-B6C1ED88C413}"/>
              </a:ext>
            </a:extLst>
          </p:cNvPr>
          <p:cNvSpPr txBox="1"/>
          <p:nvPr/>
        </p:nvSpPr>
        <p:spPr>
          <a:xfrm>
            <a:off x="4157311" y="5003678"/>
            <a:ext cx="712054" cy="400110"/>
          </a:xfrm>
          <a:prstGeom prst="rect">
            <a:avLst/>
          </a:prstGeom>
          <a:noFill/>
        </p:spPr>
        <p:txBody>
          <a:bodyPr wrap="none" rtlCol="0">
            <a:spAutoFit/>
          </a:bodyPr>
          <a:lstStyle/>
          <a:p>
            <a:r>
              <a:rPr lang="en-US" altLang="zh-CN" sz="2000" dirty="0">
                <a:latin typeface="Times New Roman" panose="02020603050405020304" pitchFamily="18" charset="0"/>
                <a:ea typeface="华文新魏" panose="02010800040101010101" pitchFamily="2" charset="-122"/>
              </a:rPr>
              <a:t>P2</a:t>
            </a:r>
            <a:r>
              <a:rPr lang="zh-CN" altLang="en-US" sz="2000" dirty="0">
                <a:latin typeface="Times New Roman" panose="02020603050405020304" pitchFamily="18" charset="0"/>
                <a:ea typeface="华文新魏" panose="02010800040101010101" pitchFamily="2" charset="-122"/>
              </a:rPr>
              <a:t>组</a:t>
            </a:r>
          </a:p>
        </p:txBody>
      </p:sp>
      <p:sp>
        <p:nvSpPr>
          <p:cNvPr id="208946" name="文本框 208945">
            <a:extLst>
              <a:ext uri="{FF2B5EF4-FFF2-40B4-BE49-F238E27FC236}">
                <a16:creationId xmlns:a16="http://schemas.microsoft.com/office/drawing/2014/main" id="{DB53FF88-8EF5-CD33-FF30-EF85745A9A48}"/>
              </a:ext>
            </a:extLst>
          </p:cNvPr>
          <p:cNvSpPr txBox="1"/>
          <p:nvPr/>
        </p:nvSpPr>
        <p:spPr>
          <a:xfrm>
            <a:off x="4157310" y="5690152"/>
            <a:ext cx="712054" cy="400110"/>
          </a:xfrm>
          <a:prstGeom prst="rect">
            <a:avLst/>
          </a:prstGeom>
          <a:noFill/>
        </p:spPr>
        <p:txBody>
          <a:bodyPr wrap="none" rtlCol="0">
            <a:spAutoFit/>
          </a:bodyPr>
          <a:lstStyle/>
          <a:p>
            <a:r>
              <a:rPr lang="en-US" altLang="zh-CN" sz="2000" dirty="0">
                <a:latin typeface="Times New Roman" panose="02020603050405020304" pitchFamily="18" charset="0"/>
                <a:ea typeface="华文新魏" panose="02010800040101010101" pitchFamily="2" charset="-122"/>
              </a:rPr>
              <a:t>P1</a:t>
            </a:r>
            <a:r>
              <a:rPr lang="zh-CN" altLang="en-US" sz="2000" dirty="0">
                <a:latin typeface="Times New Roman" panose="02020603050405020304" pitchFamily="18" charset="0"/>
                <a:ea typeface="华文新魏" panose="02010800040101010101" pitchFamily="2" charset="-122"/>
              </a:rPr>
              <a:t>组</a:t>
            </a:r>
          </a:p>
        </p:txBody>
      </p:sp>
      <p:sp>
        <p:nvSpPr>
          <p:cNvPr id="208947" name="矩形 208946">
            <a:extLst>
              <a:ext uri="{FF2B5EF4-FFF2-40B4-BE49-F238E27FC236}">
                <a16:creationId xmlns:a16="http://schemas.microsoft.com/office/drawing/2014/main" id="{D3AE45F7-93D3-F2E9-EC7C-7867AA312CB5}"/>
              </a:ext>
            </a:extLst>
          </p:cNvPr>
          <p:cNvSpPr/>
          <p:nvPr/>
        </p:nvSpPr>
        <p:spPr>
          <a:xfrm>
            <a:off x="4901046" y="3173114"/>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48" name="矩形 208947">
            <a:extLst>
              <a:ext uri="{FF2B5EF4-FFF2-40B4-BE49-F238E27FC236}">
                <a16:creationId xmlns:a16="http://schemas.microsoft.com/office/drawing/2014/main" id="{5C3E01F6-9510-901B-81DB-C0660B409B8E}"/>
              </a:ext>
            </a:extLst>
          </p:cNvPr>
          <p:cNvSpPr/>
          <p:nvPr/>
        </p:nvSpPr>
        <p:spPr>
          <a:xfrm>
            <a:off x="5451766" y="3173114"/>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49" name="矩形 208948">
            <a:extLst>
              <a:ext uri="{FF2B5EF4-FFF2-40B4-BE49-F238E27FC236}">
                <a16:creationId xmlns:a16="http://schemas.microsoft.com/office/drawing/2014/main" id="{B548909C-D34B-5950-FEDD-C8DBB5FC1494}"/>
              </a:ext>
            </a:extLst>
          </p:cNvPr>
          <p:cNvSpPr/>
          <p:nvPr/>
        </p:nvSpPr>
        <p:spPr>
          <a:xfrm>
            <a:off x="6002484" y="3173113"/>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0" name="矩形 208949">
            <a:extLst>
              <a:ext uri="{FF2B5EF4-FFF2-40B4-BE49-F238E27FC236}">
                <a16:creationId xmlns:a16="http://schemas.microsoft.com/office/drawing/2014/main" id="{C23E358F-A860-A801-010A-83B257615F9D}"/>
              </a:ext>
            </a:extLst>
          </p:cNvPr>
          <p:cNvSpPr/>
          <p:nvPr/>
        </p:nvSpPr>
        <p:spPr>
          <a:xfrm>
            <a:off x="6553204" y="3173112"/>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1" name="矩形 208950">
            <a:extLst>
              <a:ext uri="{FF2B5EF4-FFF2-40B4-BE49-F238E27FC236}">
                <a16:creationId xmlns:a16="http://schemas.microsoft.com/office/drawing/2014/main" id="{66EC6A61-E5C3-4BA7-956C-C8103F5FFC5C}"/>
              </a:ext>
            </a:extLst>
          </p:cNvPr>
          <p:cNvSpPr/>
          <p:nvPr/>
        </p:nvSpPr>
        <p:spPr>
          <a:xfrm>
            <a:off x="7093533" y="3183503"/>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2" name="矩形 208951">
            <a:extLst>
              <a:ext uri="{FF2B5EF4-FFF2-40B4-BE49-F238E27FC236}">
                <a16:creationId xmlns:a16="http://schemas.microsoft.com/office/drawing/2014/main" id="{8F5A9497-7B65-CEC9-027B-FC423783FB21}"/>
              </a:ext>
            </a:extLst>
          </p:cNvPr>
          <p:cNvSpPr/>
          <p:nvPr/>
        </p:nvSpPr>
        <p:spPr>
          <a:xfrm>
            <a:off x="4897581" y="3180040"/>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3" name="矩形 208952">
            <a:extLst>
              <a:ext uri="{FF2B5EF4-FFF2-40B4-BE49-F238E27FC236}">
                <a16:creationId xmlns:a16="http://schemas.microsoft.com/office/drawing/2014/main" id="{C0605C38-5084-0340-5FAC-33C6C2C4B4A9}"/>
              </a:ext>
            </a:extLst>
          </p:cNvPr>
          <p:cNvSpPr/>
          <p:nvPr/>
        </p:nvSpPr>
        <p:spPr>
          <a:xfrm>
            <a:off x="5448301" y="3180040"/>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4" name="矩形 208953">
            <a:extLst>
              <a:ext uri="{FF2B5EF4-FFF2-40B4-BE49-F238E27FC236}">
                <a16:creationId xmlns:a16="http://schemas.microsoft.com/office/drawing/2014/main" id="{C9AC4ED8-CC26-6D87-A3D1-2B9E55BAA74D}"/>
              </a:ext>
            </a:extLst>
          </p:cNvPr>
          <p:cNvSpPr/>
          <p:nvPr/>
        </p:nvSpPr>
        <p:spPr>
          <a:xfrm>
            <a:off x="5999019" y="3169648"/>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5" name="矩形 208954">
            <a:extLst>
              <a:ext uri="{FF2B5EF4-FFF2-40B4-BE49-F238E27FC236}">
                <a16:creationId xmlns:a16="http://schemas.microsoft.com/office/drawing/2014/main" id="{62942EAD-F6B1-FD54-7FE3-B91E238AA689}"/>
              </a:ext>
            </a:extLst>
          </p:cNvPr>
          <p:cNvSpPr/>
          <p:nvPr/>
        </p:nvSpPr>
        <p:spPr>
          <a:xfrm>
            <a:off x="7090068" y="3180038"/>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6" name="矩形 208955">
            <a:extLst>
              <a:ext uri="{FF2B5EF4-FFF2-40B4-BE49-F238E27FC236}">
                <a16:creationId xmlns:a16="http://schemas.microsoft.com/office/drawing/2014/main" id="{AB1E5F81-C8F6-2CAB-6590-019A710D578C}"/>
              </a:ext>
            </a:extLst>
          </p:cNvPr>
          <p:cNvSpPr/>
          <p:nvPr/>
        </p:nvSpPr>
        <p:spPr>
          <a:xfrm>
            <a:off x="4894116" y="3176575"/>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7" name="矩形 208956">
            <a:extLst>
              <a:ext uri="{FF2B5EF4-FFF2-40B4-BE49-F238E27FC236}">
                <a16:creationId xmlns:a16="http://schemas.microsoft.com/office/drawing/2014/main" id="{58739515-D838-F44F-43D7-056284684EE8}"/>
              </a:ext>
            </a:extLst>
          </p:cNvPr>
          <p:cNvSpPr/>
          <p:nvPr/>
        </p:nvSpPr>
        <p:spPr>
          <a:xfrm>
            <a:off x="7644253" y="3173111"/>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8" name="矩形 208957">
            <a:extLst>
              <a:ext uri="{FF2B5EF4-FFF2-40B4-BE49-F238E27FC236}">
                <a16:creationId xmlns:a16="http://schemas.microsoft.com/office/drawing/2014/main" id="{AF8F9E53-2CD3-A8B6-87EA-3FEBE830B532}"/>
              </a:ext>
            </a:extLst>
          </p:cNvPr>
          <p:cNvSpPr/>
          <p:nvPr/>
        </p:nvSpPr>
        <p:spPr>
          <a:xfrm>
            <a:off x="8194973" y="3173111"/>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959" name="文本框 208958">
            <a:extLst>
              <a:ext uri="{FF2B5EF4-FFF2-40B4-BE49-F238E27FC236}">
                <a16:creationId xmlns:a16="http://schemas.microsoft.com/office/drawing/2014/main" id="{DEDB9140-C250-7BDE-52BD-F64121A67882}"/>
              </a:ext>
            </a:extLst>
          </p:cNvPr>
          <p:cNvSpPr txBox="1"/>
          <p:nvPr/>
        </p:nvSpPr>
        <p:spPr>
          <a:xfrm>
            <a:off x="6645045" y="2463826"/>
            <a:ext cx="2106667" cy="400110"/>
          </a:xfrm>
          <a:prstGeom prst="rect">
            <a:avLst/>
          </a:prstGeom>
          <a:noFill/>
        </p:spPr>
        <p:txBody>
          <a:bodyPr wrap="none" rtlCol="0">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2</a:t>
            </a:r>
            <a:r>
              <a:rPr lang="en-US" altLang="zh-CN" sz="2000" baseline="30000" dirty="0">
                <a:solidFill>
                  <a:srgbClr val="FF0000"/>
                </a:solidFill>
                <a:latin typeface="Times New Roman" panose="02020603050405020304" pitchFamily="18" charset="0"/>
                <a:cs typeface="Times New Roman" panose="02020603050405020304" pitchFamily="18" charset="0"/>
              </a:rPr>
              <a:t>2</a:t>
            </a:r>
            <a:r>
              <a:rPr lang="en-US" altLang="zh-CN" sz="2000" dirty="0">
                <a:solidFill>
                  <a:srgbClr val="FF0000"/>
                </a:solidFill>
                <a:latin typeface="Times New Roman" panose="02020603050405020304" pitchFamily="18" charset="0"/>
                <a:cs typeface="Times New Roman" panose="02020603050405020304" pitchFamily="18" charset="0"/>
              </a:rPr>
              <a:t>              2</a:t>
            </a:r>
            <a:r>
              <a:rPr lang="en-US" altLang="zh-CN" sz="2000" baseline="30000" dirty="0">
                <a:solidFill>
                  <a:srgbClr val="FF0000"/>
                </a:solidFill>
                <a:latin typeface="Times New Roman" panose="02020603050405020304" pitchFamily="18" charset="0"/>
                <a:cs typeface="Times New Roman" panose="02020603050405020304" pitchFamily="18" charset="0"/>
              </a:rPr>
              <a:t>1</a:t>
            </a:r>
            <a:r>
              <a:rPr lang="en-US" altLang="zh-CN" sz="2000" dirty="0">
                <a:solidFill>
                  <a:srgbClr val="FF0000"/>
                </a:solidFill>
                <a:latin typeface="Times New Roman" panose="02020603050405020304" pitchFamily="18" charset="0"/>
                <a:cs typeface="Times New Roman" panose="02020603050405020304" pitchFamily="18" charset="0"/>
              </a:rPr>
              <a:t>     2</a:t>
            </a:r>
            <a:r>
              <a:rPr lang="en-US" altLang="zh-CN" sz="2000" baseline="30000" dirty="0">
                <a:solidFill>
                  <a:srgbClr val="FF0000"/>
                </a:solidFill>
                <a:latin typeface="Times New Roman" panose="02020603050405020304" pitchFamily="18" charset="0"/>
                <a:cs typeface="Times New Roman" panose="02020603050405020304" pitchFamily="18" charset="0"/>
              </a:rPr>
              <a:t>0</a:t>
            </a:r>
            <a:r>
              <a:rPr lang="en-US" altLang="zh-CN" sz="2000" dirty="0">
                <a:solidFill>
                  <a:srgbClr val="FF0000"/>
                </a:solidFill>
                <a:latin typeface="Times New Roman" panose="02020603050405020304" pitchFamily="18" charset="0"/>
                <a:cs typeface="Times New Roman" panose="02020603050405020304" pitchFamily="18" charset="0"/>
              </a:rPr>
              <a:t> </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3207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9" presetClass="emph" presetSubtype="0" fill="hold" grpId="0" nodeType="clickEffect">
                                  <p:stCondLst>
                                    <p:cond delay="0"/>
                                  </p:stCondLst>
                                  <p:childTnLst>
                                    <p:animClr clrSpc="rgb" dir="cw">
                                      <p:cBhvr override="childStyle">
                                        <p:cTn id="24" dur="500" fill="hold"/>
                                        <p:tgtEl>
                                          <p:spTgt spid="61"/>
                                        </p:tgtEl>
                                        <p:attrNameLst>
                                          <p:attrName>style.color</p:attrName>
                                        </p:attrNameLst>
                                      </p:cBhvr>
                                      <p:to>
                                        <a:schemeClr val="accent2"/>
                                      </p:to>
                                    </p:animClr>
                                    <p:animClr clrSpc="rgb" dir="cw">
                                      <p:cBhvr>
                                        <p:cTn id="25" dur="500" fill="hold"/>
                                        <p:tgtEl>
                                          <p:spTgt spid="61"/>
                                        </p:tgtEl>
                                        <p:attrNameLst>
                                          <p:attrName>fillcolor</p:attrName>
                                        </p:attrNameLst>
                                      </p:cBhvr>
                                      <p:to>
                                        <a:schemeClr val="accent2"/>
                                      </p:to>
                                    </p:animClr>
                                    <p:set>
                                      <p:cBhvr>
                                        <p:cTn id="26" dur="500" fill="hold"/>
                                        <p:tgtEl>
                                          <p:spTgt spid="61"/>
                                        </p:tgtEl>
                                        <p:attrNameLst>
                                          <p:attrName>fill.type</p:attrName>
                                        </p:attrNameLst>
                                      </p:cBhvr>
                                      <p:to>
                                        <p:strVal val="solid"/>
                                      </p:to>
                                    </p:set>
                                    <p:set>
                                      <p:cBhvr>
                                        <p:cTn id="27" dur="500" fill="hold"/>
                                        <p:tgtEl>
                                          <p:spTgt spid="61"/>
                                        </p:tgtEl>
                                        <p:attrNameLst>
                                          <p:attrName>fill.on</p:attrName>
                                        </p:attrNameLst>
                                      </p:cBhvr>
                                      <p:to>
                                        <p:strVal val="true"/>
                                      </p:to>
                                    </p:set>
                                  </p:childTnLst>
                                </p:cTn>
                              </p:par>
                              <p:par>
                                <p:cTn id="28" presetID="19" presetClass="emph" presetSubtype="0" fill="hold" grpId="0" nodeType="withEffect">
                                  <p:stCondLst>
                                    <p:cond delay="0"/>
                                  </p:stCondLst>
                                  <p:childTnLst>
                                    <p:animClr clrSpc="rgb" dir="cw">
                                      <p:cBhvr override="childStyle">
                                        <p:cTn id="29" dur="500" fill="hold"/>
                                        <p:tgtEl>
                                          <p:spTgt spid="60"/>
                                        </p:tgtEl>
                                        <p:attrNameLst>
                                          <p:attrName>style.color</p:attrName>
                                        </p:attrNameLst>
                                      </p:cBhvr>
                                      <p:to>
                                        <a:schemeClr val="accent2"/>
                                      </p:to>
                                    </p:animClr>
                                    <p:animClr clrSpc="rgb" dir="cw">
                                      <p:cBhvr>
                                        <p:cTn id="30" dur="500" fill="hold"/>
                                        <p:tgtEl>
                                          <p:spTgt spid="60"/>
                                        </p:tgtEl>
                                        <p:attrNameLst>
                                          <p:attrName>fillcolor</p:attrName>
                                        </p:attrNameLst>
                                      </p:cBhvr>
                                      <p:to>
                                        <a:schemeClr val="accent2"/>
                                      </p:to>
                                    </p:animClr>
                                    <p:set>
                                      <p:cBhvr>
                                        <p:cTn id="31" dur="500" fill="hold"/>
                                        <p:tgtEl>
                                          <p:spTgt spid="60"/>
                                        </p:tgtEl>
                                        <p:attrNameLst>
                                          <p:attrName>fill.type</p:attrName>
                                        </p:attrNameLst>
                                      </p:cBhvr>
                                      <p:to>
                                        <p:strVal val="solid"/>
                                      </p:to>
                                    </p:set>
                                    <p:set>
                                      <p:cBhvr>
                                        <p:cTn id="32" dur="500" fill="hold"/>
                                        <p:tgtEl>
                                          <p:spTgt spid="60"/>
                                        </p:tgtEl>
                                        <p:attrNameLst>
                                          <p:attrName>fill.on</p:attrName>
                                        </p:attrNameLst>
                                      </p:cBhvr>
                                      <p:to>
                                        <p:strVal val="true"/>
                                      </p:to>
                                    </p:set>
                                  </p:childTnLst>
                                </p:cTn>
                              </p:par>
                              <p:par>
                                <p:cTn id="33" presetID="19" presetClass="emph" presetSubtype="0" fill="hold" grpId="0" nodeType="withEffect">
                                  <p:stCondLst>
                                    <p:cond delay="0"/>
                                  </p:stCondLst>
                                  <p:childTnLst>
                                    <p:animClr clrSpc="rgb" dir="cw">
                                      <p:cBhvr override="childStyle">
                                        <p:cTn id="34" dur="500" fill="hold"/>
                                        <p:tgtEl>
                                          <p:spTgt spid="58"/>
                                        </p:tgtEl>
                                        <p:attrNameLst>
                                          <p:attrName>style.color</p:attrName>
                                        </p:attrNameLst>
                                      </p:cBhvr>
                                      <p:to>
                                        <a:schemeClr val="accent2"/>
                                      </p:to>
                                    </p:animClr>
                                    <p:animClr clrSpc="rgb" dir="cw">
                                      <p:cBhvr>
                                        <p:cTn id="35" dur="500" fill="hold"/>
                                        <p:tgtEl>
                                          <p:spTgt spid="58"/>
                                        </p:tgtEl>
                                        <p:attrNameLst>
                                          <p:attrName>fillcolor</p:attrName>
                                        </p:attrNameLst>
                                      </p:cBhvr>
                                      <p:to>
                                        <a:schemeClr val="accent2"/>
                                      </p:to>
                                    </p:animClr>
                                    <p:set>
                                      <p:cBhvr>
                                        <p:cTn id="36" dur="500" fill="hold"/>
                                        <p:tgtEl>
                                          <p:spTgt spid="58"/>
                                        </p:tgtEl>
                                        <p:attrNameLst>
                                          <p:attrName>fill.type</p:attrName>
                                        </p:attrNameLst>
                                      </p:cBhvr>
                                      <p:to>
                                        <p:strVal val="solid"/>
                                      </p:to>
                                    </p:set>
                                    <p:set>
                                      <p:cBhvr>
                                        <p:cTn id="37" dur="500" fill="hold"/>
                                        <p:tgtEl>
                                          <p:spTgt spid="58"/>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0895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62"/>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208896"/>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208897"/>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208898"/>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208912"/>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208924"/>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20895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089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089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0893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0893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0894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0894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0894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08943"/>
                                        </p:tgtEl>
                                        <p:attrNameLst>
                                          <p:attrName>style.visibility</p:attrName>
                                        </p:attrNameLst>
                                      </p:cBhvr>
                                      <p:to>
                                        <p:strVal val="visible"/>
                                      </p:to>
                                    </p:set>
                                    <p:animEffect transition="in" filter="wipe(up)">
                                      <p:cBhvr>
                                        <p:cTn id="80" dur="500"/>
                                        <p:tgtEl>
                                          <p:spTgt spid="208943"/>
                                        </p:tgtEl>
                                      </p:cBhvr>
                                    </p:animEffect>
                                  </p:childTnLst>
                                </p:cTn>
                              </p:par>
                              <p:par>
                                <p:cTn id="81" presetID="19" presetClass="emph" presetSubtype="0" fill="hold" grpId="0" nodeType="withEffect">
                                  <p:stCondLst>
                                    <p:cond delay="0"/>
                                  </p:stCondLst>
                                  <p:childTnLst>
                                    <p:animClr clrSpc="rgb" dir="cw">
                                      <p:cBhvr override="childStyle">
                                        <p:cTn id="82" dur="500" fill="hold"/>
                                        <p:tgtEl>
                                          <p:spTgt spid="208950"/>
                                        </p:tgtEl>
                                        <p:attrNameLst>
                                          <p:attrName>style.color</p:attrName>
                                        </p:attrNameLst>
                                      </p:cBhvr>
                                      <p:to>
                                        <a:schemeClr val="accent2"/>
                                      </p:to>
                                    </p:animClr>
                                    <p:animClr clrSpc="rgb" dir="cw">
                                      <p:cBhvr>
                                        <p:cTn id="83" dur="500" fill="hold"/>
                                        <p:tgtEl>
                                          <p:spTgt spid="208950"/>
                                        </p:tgtEl>
                                        <p:attrNameLst>
                                          <p:attrName>fillcolor</p:attrName>
                                        </p:attrNameLst>
                                      </p:cBhvr>
                                      <p:to>
                                        <a:schemeClr val="accent2"/>
                                      </p:to>
                                    </p:animClr>
                                    <p:set>
                                      <p:cBhvr>
                                        <p:cTn id="84" dur="500" fill="hold"/>
                                        <p:tgtEl>
                                          <p:spTgt spid="208950"/>
                                        </p:tgtEl>
                                        <p:attrNameLst>
                                          <p:attrName>fill.type</p:attrName>
                                        </p:attrNameLst>
                                      </p:cBhvr>
                                      <p:to>
                                        <p:strVal val="solid"/>
                                      </p:to>
                                    </p:set>
                                    <p:set>
                                      <p:cBhvr>
                                        <p:cTn id="85" dur="500" fill="hold"/>
                                        <p:tgtEl>
                                          <p:spTgt spid="208950"/>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0894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0894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0894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1" nodeType="clickEffect">
                                  <p:stCondLst>
                                    <p:cond delay="0"/>
                                  </p:stCondLst>
                                  <p:childTnLst>
                                    <p:animMotion origin="layout" path="M -1.38889E-6 -4.81481E-6 L -1.38889E-6 0.16019 " pathEditMode="relative" rAng="0" ptsTypes="AA">
                                      <p:cBhvr>
                                        <p:cTn id="97" dur="2000" fill="hold"/>
                                        <p:tgtEl>
                                          <p:spTgt spid="208950"/>
                                        </p:tgtEl>
                                        <p:attrNameLst>
                                          <p:attrName>ppt_x</p:attrName>
                                          <p:attrName>ppt_y</p:attrName>
                                        </p:attrNameLst>
                                      </p:cBhvr>
                                      <p:rCtr x="0" y="8009"/>
                                    </p:animMotion>
                                  </p:childTnLst>
                                </p:cTn>
                              </p:par>
                              <p:par>
                                <p:cTn id="98" presetID="42" presetClass="path" presetSubtype="0" accel="50000" decel="50000" fill="hold" grpId="0" nodeType="withEffect">
                                  <p:stCondLst>
                                    <p:cond delay="0"/>
                                  </p:stCondLst>
                                  <p:childTnLst>
                                    <p:animMotion origin="layout" path="M -2.22222E-6 -4.81481E-6 L -2.22222E-6 0.16019 " pathEditMode="relative" rAng="0" ptsTypes="AA">
                                      <p:cBhvr>
                                        <p:cTn id="99" dur="2000" fill="hold"/>
                                        <p:tgtEl>
                                          <p:spTgt spid="208947"/>
                                        </p:tgtEl>
                                        <p:attrNameLst>
                                          <p:attrName>ppt_x</p:attrName>
                                          <p:attrName>ppt_y</p:attrName>
                                        </p:attrNameLst>
                                      </p:cBhvr>
                                      <p:rCtr x="0" y="8009"/>
                                    </p:animMotion>
                                  </p:childTnLst>
                                </p:cTn>
                              </p:par>
                              <p:par>
                                <p:cTn id="100" presetID="42" presetClass="path" presetSubtype="0" accel="50000" decel="50000" fill="hold" grpId="0" nodeType="withEffect">
                                  <p:stCondLst>
                                    <p:cond delay="0"/>
                                  </p:stCondLst>
                                  <p:childTnLst>
                                    <p:animMotion origin="layout" path="M 4.72222E-6 -4.81481E-6 L 4.72222E-6 0.16019 " pathEditMode="relative" rAng="0" ptsTypes="AA">
                                      <p:cBhvr>
                                        <p:cTn id="101" dur="2000" fill="hold"/>
                                        <p:tgtEl>
                                          <p:spTgt spid="208948"/>
                                        </p:tgtEl>
                                        <p:attrNameLst>
                                          <p:attrName>ppt_x</p:attrName>
                                          <p:attrName>ppt_y</p:attrName>
                                        </p:attrNameLst>
                                      </p:cBhvr>
                                      <p:rCtr x="0" y="8009"/>
                                    </p:animMotion>
                                  </p:childTnLst>
                                </p:cTn>
                              </p:par>
                              <p:par>
                                <p:cTn id="102" presetID="42" presetClass="path" presetSubtype="0" accel="50000" decel="50000" fill="hold" grpId="0" nodeType="withEffect">
                                  <p:stCondLst>
                                    <p:cond delay="0"/>
                                  </p:stCondLst>
                                  <p:childTnLst>
                                    <p:animMotion origin="layout" path="M 1.66667E-6 -4.81481E-6 L 1.66667E-6 0.16019 " pathEditMode="relative" rAng="0" ptsTypes="AA">
                                      <p:cBhvr>
                                        <p:cTn id="103" dur="2000" fill="hold"/>
                                        <p:tgtEl>
                                          <p:spTgt spid="208949"/>
                                        </p:tgtEl>
                                        <p:attrNameLst>
                                          <p:attrName>ppt_x</p:attrName>
                                          <p:attrName>ppt_y</p:attrName>
                                        </p:attrNameLst>
                                      </p:cBhvr>
                                      <p:rCtr x="0" y="8009"/>
                                    </p:animMotion>
                                  </p:childTnLst>
                                </p:cTn>
                              </p:par>
                              <p:par>
                                <p:cTn id="104" presetID="19" presetClass="emph" presetSubtype="0" fill="hold" grpId="0" nodeType="withEffect">
                                  <p:stCondLst>
                                    <p:cond delay="0"/>
                                  </p:stCondLst>
                                  <p:childTnLst>
                                    <p:animClr clrSpc="rgb" dir="cw">
                                      <p:cBhvr override="childStyle">
                                        <p:cTn id="105" dur="500" fill="hold"/>
                                        <p:tgtEl>
                                          <p:spTgt spid="208957"/>
                                        </p:tgtEl>
                                        <p:attrNameLst>
                                          <p:attrName>style.color</p:attrName>
                                        </p:attrNameLst>
                                      </p:cBhvr>
                                      <p:to>
                                        <a:schemeClr val="accent2"/>
                                      </p:to>
                                    </p:animClr>
                                    <p:animClr clrSpc="rgb" dir="cw">
                                      <p:cBhvr>
                                        <p:cTn id="106" dur="500" fill="hold"/>
                                        <p:tgtEl>
                                          <p:spTgt spid="208957"/>
                                        </p:tgtEl>
                                        <p:attrNameLst>
                                          <p:attrName>fillcolor</p:attrName>
                                        </p:attrNameLst>
                                      </p:cBhvr>
                                      <p:to>
                                        <a:schemeClr val="accent2"/>
                                      </p:to>
                                    </p:animClr>
                                    <p:set>
                                      <p:cBhvr>
                                        <p:cTn id="107" dur="500" fill="hold"/>
                                        <p:tgtEl>
                                          <p:spTgt spid="208957"/>
                                        </p:tgtEl>
                                        <p:attrNameLst>
                                          <p:attrName>fill.type</p:attrName>
                                        </p:attrNameLst>
                                      </p:cBhvr>
                                      <p:to>
                                        <p:strVal val="solid"/>
                                      </p:to>
                                    </p:set>
                                    <p:set>
                                      <p:cBhvr>
                                        <p:cTn id="108" dur="500" fill="hold"/>
                                        <p:tgtEl>
                                          <p:spTgt spid="208957"/>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 nodeType="clickEffect">
                                  <p:stCondLst>
                                    <p:cond delay="0"/>
                                  </p:stCondLst>
                                  <p:childTnLst>
                                    <p:animMotion origin="layout" path="M -2.22222E-6 -4.81481E-6 L -2.22222E-6 0.26922 " pathEditMode="relative" rAng="0" ptsTypes="AA">
                                      <p:cBhvr>
                                        <p:cTn id="112" dur="2000" fill="hold"/>
                                        <p:tgtEl>
                                          <p:spTgt spid="208957"/>
                                        </p:tgtEl>
                                        <p:attrNameLst>
                                          <p:attrName>ppt_x</p:attrName>
                                          <p:attrName>ppt_y</p:attrName>
                                        </p:attrNameLst>
                                      </p:cBhvr>
                                      <p:rCtr x="0" y="13449"/>
                                    </p:animMotion>
                                  </p:childTnLst>
                                </p:cTn>
                              </p:par>
                              <p:par>
                                <p:cTn id="113" presetID="42" presetClass="path" presetSubtype="0" accel="50000" decel="50000" fill="hold" grpId="0" nodeType="withEffect">
                                  <p:stCondLst>
                                    <p:cond delay="0"/>
                                  </p:stCondLst>
                                  <p:childTnLst>
                                    <p:animMotion origin="layout" path="M 5E-6 -7.40741E-7 L 5E-6 0.26227 " pathEditMode="relative" rAng="0" ptsTypes="AA">
                                      <p:cBhvr>
                                        <p:cTn id="114" dur="2000" fill="hold"/>
                                        <p:tgtEl>
                                          <p:spTgt spid="208952"/>
                                        </p:tgtEl>
                                        <p:attrNameLst>
                                          <p:attrName>ppt_x</p:attrName>
                                          <p:attrName>ppt_y</p:attrName>
                                        </p:attrNameLst>
                                      </p:cBhvr>
                                      <p:rCtr x="0" y="13102"/>
                                    </p:animMotion>
                                  </p:childTnLst>
                                </p:cTn>
                              </p:par>
                              <p:par>
                                <p:cTn id="115" presetID="42" presetClass="path" presetSubtype="0" accel="50000" decel="50000" fill="hold" grpId="0" nodeType="withEffect">
                                  <p:stCondLst>
                                    <p:cond delay="0"/>
                                  </p:stCondLst>
                                  <p:childTnLst>
                                    <p:animMotion origin="layout" path="M 1.94444E-6 -7.40741E-7 L 1.94444E-6 0.26227 " pathEditMode="relative" rAng="0" ptsTypes="AA">
                                      <p:cBhvr>
                                        <p:cTn id="116" dur="2000" fill="hold"/>
                                        <p:tgtEl>
                                          <p:spTgt spid="208953"/>
                                        </p:tgtEl>
                                        <p:attrNameLst>
                                          <p:attrName>ppt_x</p:attrName>
                                          <p:attrName>ppt_y</p:attrName>
                                        </p:attrNameLst>
                                      </p:cBhvr>
                                      <p:rCtr x="0" y="13102"/>
                                    </p:animMotion>
                                  </p:childTnLst>
                                </p:cTn>
                              </p:par>
                              <p:par>
                                <p:cTn id="117" presetID="42" presetClass="path" presetSubtype="0" accel="50000" decel="50000" fill="hold" grpId="0" nodeType="withEffect">
                                  <p:stCondLst>
                                    <p:cond delay="0"/>
                                  </p:stCondLst>
                                  <p:childTnLst>
                                    <p:animMotion origin="layout" path="M 8.33333E-7 -3.7037E-6 L -0.00191 0.26644 " pathEditMode="relative" rAng="0" ptsTypes="AA">
                                      <p:cBhvr>
                                        <p:cTn id="118" dur="2000" fill="hold"/>
                                        <p:tgtEl>
                                          <p:spTgt spid="208951"/>
                                        </p:tgtEl>
                                        <p:attrNameLst>
                                          <p:attrName>ppt_x</p:attrName>
                                          <p:attrName>ppt_y</p:attrName>
                                        </p:attrNameLst>
                                      </p:cBhvr>
                                      <p:rCtr x="-104" y="13310"/>
                                    </p:animMotion>
                                  </p:childTnLst>
                                </p:cTn>
                              </p:par>
                              <p:par>
                                <p:cTn id="119" presetID="19" presetClass="emph" presetSubtype="0" fill="hold" grpId="0" nodeType="withEffect">
                                  <p:stCondLst>
                                    <p:cond delay="0"/>
                                  </p:stCondLst>
                                  <p:childTnLst>
                                    <p:animClr clrSpc="rgb" dir="cw">
                                      <p:cBhvr override="childStyle">
                                        <p:cTn id="120" dur="500" fill="hold"/>
                                        <p:tgtEl>
                                          <p:spTgt spid="208958"/>
                                        </p:tgtEl>
                                        <p:attrNameLst>
                                          <p:attrName>style.color</p:attrName>
                                        </p:attrNameLst>
                                      </p:cBhvr>
                                      <p:to>
                                        <a:schemeClr val="accent2"/>
                                      </p:to>
                                    </p:animClr>
                                    <p:animClr clrSpc="rgb" dir="cw">
                                      <p:cBhvr>
                                        <p:cTn id="121" dur="500" fill="hold"/>
                                        <p:tgtEl>
                                          <p:spTgt spid="208958"/>
                                        </p:tgtEl>
                                        <p:attrNameLst>
                                          <p:attrName>fillcolor</p:attrName>
                                        </p:attrNameLst>
                                      </p:cBhvr>
                                      <p:to>
                                        <a:schemeClr val="accent2"/>
                                      </p:to>
                                    </p:animClr>
                                    <p:set>
                                      <p:cBhvr>
                                        <p:cTn id="122" dur="500" fill="hold"/>
                                        <p:tgtEl>
                                          <p:spTgt spid="208958"/>
                                        </p:tgtEl>
                                        <p:attrNameLst>
                                          <p:attrName>fill.type</p:attrName>
                                        </p:attrNameLst>
                                      </p:cBhvr>
                                      <p:to>
                                        <p:strVal val="solid"/>
                                      </p:to>
                                    </p:set>
                                    <p:set>
                                      <p:cBhvr>
                                        <p:cTn id="123" dur="500" fill="hold"/>
                                        <p:tgtEl>
                                          <p:spTgt spid="208958"/>
                                        </p:tgtEl>
                                        <p:attrNameLst>
                                          <p:attrName>fill.on</p:attrName>
                                        </p:attrNameLst>
                                      </p:cBhvr>
                                      <p:to>
                                        <p:strVal val="true"/>
                                      </p:to>
                                    </p:set>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grpId="0" nodeType="clickEffect">
                                  <p:stCondLst>
                                    <p:cond delay="0"/>
                                  </p:stCondLst>
                                  <p:childTnLst>
                                    <p:animMotion origin="layout" path="M -1.11111E-6 -3.7037E-7 L -1.11111E-6 0.37014 " pathEditMode="relative" rAng="0" ptsTypes="AA">
                                      <p:cBhvr>
                                        <p:cTn id="127" dur="2000" fill="hold"/>
                                        <p:tgtEl>
                                          <p:spTgt spid="208954"/>
                                        </p:tgtEl>
                                        <p:attrNameLst>
                                          <p:attrName>ppt_x</p:attrName>
                                          <p:attrName>ppt_y</p:attrName>
                                        </p:attrNameLst>
                                      </p:cBhvr>
                                      <p:rCtr x="0" y="18495"/>
                                    </p:animMotion>
                                  </p:childTnLst>
                                </p:cTn>
                              </p:par>
                              <p:par>
                                <p:cTn id="128" presetID="42" presetClass="path" presetSubtype="0" accel="50000" decel="50000" fill="hold" grpId="0" nodeType="withEffect">
                                  <p:stCondLst>
                                    <p:cond delay="0"/>
                                  </p:stCondLst>
                                  <p:childTnLst>
                                    <p:animMotion origin="layout" path="M 2.22222E-6 2.22222E-6 L 0.00139 0.36898 " pathEditMode="relative" rAng="0" ptsTypes="AA">
                                      <p:cBhvr>
                                        <p:cTn id="129" dur="2000" fill="hold"/>
                                        <p:tgtEl>
                                          <p:spTgt spid="208956"/>
                                        </p:tgtEl>
                                        <p:attrNameLst>
                                          <p:attrName>ppt_x</p:attrName>
                                          <p:attrName>ppt_y</p:attrName>
                                        </p:attrNameLst>
                                      </p:cBhvr>
                                      <p:rCtr x="69" y="18449"/>
                                    </p:animMotion>
                                  </p:childTnLst>
                                </p:cTn>
                              </p:par>
                              <p:par>
                                <p:cTn id="130" presetID="42" presetClass="path" presetSubtype="0" accel="50000" decel="50000" fill="hold" grpId="0" nodeType="withEffect">
                                  <p:stCondLst>
                                    <p:cond delay="0"/>
                                  </p:stCondLst>
                                  <p:childTnLst>
                                    <p:animMotion origin="layout" path="M -1.94444E-6 -7.40741E-7 L -0.00156 0.36852 " pathEditMode="relative" rAng="0" ptsTypes="AA">
                                      <p:cBhvr>
                                        <p:cTn id="131" dur="2000" fill="hold"/>
                                        <p:tgtEl>
                                          <p:spTgt spid="208955"/>
                                        </p:tgtEl>
                                        <p:attrNameLst>
                                          <p:attrName>ppt_x</p:attrName>
                                          <p:attrName>ppt_y</p:attrName>
                                        </p:attrNameLst>
                                      </p:cBhvr>
                                      <p:rCtr x="-87" y="18426"/>
                                    </p:animMotion>
                                  </p:childTnLst>
                                </p:cTn>
                              </p:par>
                              <p:par>
                                <p:cTn id="132" presetID="42" presetClass="path" presetSubtype="0" accel="50000" decel="50000" fill="hold" grpId="1" nodeType="withEffect">
                                  <p:stCondLst>
                                    <p:cond delay="0"/>
                                  </p:stCondLst>
                                  <p:childTnLst>
                                    <p:animMotion origin="layout" path="M 4.72222E-6 -4.81481E-6 L 4.72222E-6 0.36945 " pathEditMode="relative" rAng="0" ptsTypes="AA">
                                      <p:cBhvr>
                                        <p:cTn id="133" dur="2000" fill="hold"/>
                                        <p:tgtEl>
                                          <p:spTgt spid="208958"/>
                                        </p:tgtEl>
                                        <p:attrNameLst>
                                          <p:attrName>ppt_x</p:attrName>
                                          <p:attrName>ppt_y</p:attrName>
                                        </p:attrNameLst>
                                      </p:cBhvr>
                                      <p:rCtr x="0"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58" grpId="0" animBg="1"/>
      <p:bldP spid="60" grpId="0" animBg="1"/>
      <p:bldP spid="61" grpId="0" animBg="1"/>
      <p:bldP spid="62" grpId="0"/>
      <p:bldP spid="63" grpId="0"/>
      <p:bldP spid="208896" grpId="0"/>
      <p:bldP spid="208897" grpId="0"/>
      <p:bldP spid="208898" grpId="0"/>
      <p:bldP spid="208912" grpId="0"/>
      <p:bldP spid="208924" grpId="0"/>
      <p:bldP spid="208936" grpId="0"/>
      <p:bldP spid="208937" grpId="0"/>
      <p:bldP spid="208938" grpId="0"/>
      <p:bldP spid="208939" grpId="0"/>
      <p:bldP spid="208940" grpId="0"/>
      <p:bldP spid="208941" grpId="0"/>
      <p:bldP spid="208942" grpId="0"/>
      <p:bldP spid="208943" grpId="0" animBg="1"/>
      <p:bldP spid="208944" grpId="0"/>
      <p:bldP spid="208945" grpId="0"/>
      <p:bldP spid="208946" grpId="0"/>
      <p:bldP spid="208947" grpId="0" animBg="1"/>
      <p:bldP spid="208948" grpId="0" animBg="1"/>
      <p:bldP spid="208949" grpId="0" animBg="1"/>
      <p:bldP spid="208950" grpId="0" animBg="1"/>
      <p:bldP spid="208950" grpId="1" animBg="1"/>
      <p:bldP spid="208951" grpId="0" animBg="1"/>
      <p:bldP spid="208952" grpId="0" animBg="1"/>
      <p:bldP spid="208953" grpId="0" animBg="1"/>
      <p:bldP spid="208954" grpId="0" animBg="1"/>
      <p:bldP spid="208955" grpId="0" animBg="1"/>
      <p:bldP spid="208956" grpId="0" animBg="1"/>
      <p:bldP spid="208957" grpId="0" animBg="1"/>
      <p:bldP spid="208957" grpId="1" animBg="1"/>
      <p:bldP spid="208958" grpId="0" animBg="1"/>
      <p:bldP spid="208958" grpId="1" animBg="1"/>
      <p:bldP spid="208959" grpId="0"/>
      <p:bldP spid="20895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
            <a:extLst>
              <a:ext uri="{FF2B5EF4-FFF2-40B4-BE49-F238E27FC236}">
                <a16:creationId xmlns:a16="http://schemas.microsoft.com/office/drawing/2014/main" id="{3B0412E2-1A07-2044-8014-4AB5CFBD97D2}"/>
              </a:ext>
            </a:extLst>
          </p:cNvPr>
          <p:cNvSpPr>
            <a:spLocks noGrp="1"/>
          </p:cNvSpPr>
          <p:nvPr>
            <p:ph type="dt" sz="half" idx="10"/>
          </p:nvPr>
        </p:nvSpPr>
        <p:spPr/>
        <p:txBody>
          <a:bodyPr/>
          <a:lstStyle/>
          <a:p>
            <a:fld id="{226E08BE-4073-8F48-A382-727CD051FF0A}" type="datetime1">
              <a:rPr lang="zh-CN" altLang="en-US"/>
              <a:pPr/>
              <a:t>2022/10/19</a:t>
            </a:fld>
            <a:endParaRPr lang="en-US" altLang="zh-CN">
              <a:solidFill>
                <a:schemeClr val="bg2"/>
              </a:solidFill>
            </a:endParaRPr>
          </a:p>
        </p:txBody>
      </p:sp>
      <p:sp>
        <p:nvSpPr>
          <p:cNvPr id="18" name="灯片编号占位符 2">
            <a:extLst>
              <a:ext uri="{FF2B5EF4-FFF2-40B4-BE49-F238E27FC236}">
                <a16:creationId xmlns:a16="http://schemas.microsoft.com/office/drawing/2014/main" id="{766B0923-9122-C442-A061-36BF89BEBF55}"/>
              </a:ext>
            </a:extLst>
          </p:cNvPr>
          <p:cNvSpPr>
            <a:spLocks noGrp="1"/>
          </p:cNvSpPr>
          <p:nvPr>
            <p:ph type="sldNum" sz="quarter" idx="11"/>
          </p:nvPr>
        </p:nvSpPr>
        <p:spPr/>
        <p:txBody>
          <a:bodyPr/>
          <a:lstStyle/>
          <a:p>
            <a:fld id="{B5590EB2-1B09-694A-B634-D3CD39D479F0}" type="slidenum">
              <a:rPr lang="en-US" altLang="zh-CN" smtClean="0"/>
              <a:pPr/>
              <a:t>19</a:t>
            </a:fld>
            <a:r>
              <a:rPr lang="en-US" altLang="zh-CN" dirty="0"/>
              <a:t>/26</a:t>
            </a:r>
            <a:endParaRPr lang="en-US" altLang="zh-CN" dirty="0">
              <a:solidFill>
                <a:schemeClr val="bg2"/>
              </a:solidFill>
            </a:endParaRPr>
          </a:p>
        </p:txBody>
      </p:sp>
      <p:sp>
        <p:nvSpPr>
          <p:cNvPr id="19" name="Rectangle 16">
            <a:extLst>
              <a:ext uri="{FF2B5EF4-FFF2-40B4-BE49-F238E27FC236}">
                <a16:creationId xmlns:a16="http://schemas.microsoft.com/office/drawing/2014/main" id="{2B315CB2-B8E1-8C44-A1BB-3ADF7A49FBD9}"/>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海明校验码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2/3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2" name="文本框 1">
            <a:extLst>
              <a:ext uri="{FF2B5EF4-FFF2-40B4-BE49-F238E27FC236}">
                <a16:creationId xmlns:a16="http://schemas.microsoft.com/office/drawing/2014/main" id="{4FF9D1EC-A5FA-7886-F41B-041084000220}"/>
              </a:ext>
            </a:extLst>
          </p:cNvPr>
          <p:cNvSpPr txBox="1"/>
          <p:nvPr/>
        </p:nvSpPr>
        <p:spPr>
          <a:xfrm>
            <a:off x="643180" y="998421"/>
            <a:ext cx="7857639" cy="1236877"/>
          </a:xfrm>
          <a:prstGeom prst="rect">
            <a:avLst/>
          </a:prstGeom>
          <a:noFill/>
        </p:spPr>
        <p:txBody>
          <a:bodyPr wrap="square" rtlCol="0">
            <a:spAutoFit/>
          </a:bodyPr>
          <a:lstStyle/>
          <a:p>
            <a:pPr>
              <a:lnSpc>
                <a:spcPct val="150000"/>
              </a:lnSpc>
            </a:pPr>
            <a:r>
              <a:rPr lang="zh-CN" altLang="en-US" sz="2800" dirty="0">
                <a:solidFill>
                  <a:srgbClr val="FF0000"/>
                </a:solidFill>
                <a:latin typeface="Times New Roman" panose="02020603050405020304" pitchFamily="18" charset="0"/>
                <a:ea typeface="华文新魏" panose="02010800040101010101" pitchFamily="2" charset="-122"/>
              </a:rPr>
              <a:t>例</a:t>
            </a:r>
            <a:r>
              <a:rPr lang="en-US" altLang="zh-CN" sz="2800" dirty="0">
                <a:solidFill>
                  <a:srgbClr val="FF0000"/>
                </a:solidFill>
                <a:latin typeface="Times New Roman" panose="02020603050405020304" pitchFamily="18" charset="0"/>
                <a:ea typeface="华文新魏" panose="02010800040101010101" pitchFamily="2" charset="-122"/>
              </a:rPr>
              <a:t>1.</a:t>
            </a:r>
            <a:r>
              <a:rPr lang="zh-CN" altLang="en-US" sz="2400" dirty="0">
                <a:latin typeface="Times New Roman" panose="02020603050405020304" pitchFamily="18" charset="0"/>
                <a:ea typeface="华文新魏" panose="02010800040101010101" pitchFamily="2" charset="-122"/>
              </a:rPr>
              <a:t>通信双向约定采用汉明码通信，发送方的</a:t>
            </a:r>
            <a:r>
              <a:rPr lang="en-US" altLang="zh-CN" sz="2400" dirty="0">
                <a:latin typeface="Times New Roman" panose="02020603050405020304" pitchFamily="18" charset="0"/>
                <a:ea typeface="华文新魏" panose="02010800040101010101" pitchFamily="2" charset="-122"/>
              </a:rPr>
              <a:t>4</a:t>
            </a:r>
            <a:r>
              <a:rPr lang="zh-CN" altLang="en-US" sz="2400" dirty="0">
                <a:latin typeface="Times New Roman" panose="02020603050405020304" pitchFamily="18" charset="0"/>
                <a:ea typeface="华文新魏" panose="02010800040101010101" pitchFamily="2" charset="-122"/>
              </a:rPr>
              <a:t>位信息位</a:t>
            </a:r>
            <a:r>
              <a:rPr lang="en-US" altLang="zh-CN" sz="2400" dirty="0">
                <a:latin typeface="Times New Roman" panose="02020603050405020304" pitchFamily="18" charset="0"/>
                <a:ea typeface="华文新魏" panose="02010800040101010101" pitchFamily="2" charset="-122"/>
              </a:rPr>
              <a:t>0101</a:t>
            </a:r>
            <a:r>
              <a:rPr lang="zh-CN" altLang="en-US" sz="2400" dirty="0">
                <a:latin typeface="Times New Roman" panose="02020603050405020304" pitchFamily="18" charset="0"/>
                <a:ea typeface="华文新魏" panose="02010800040101010101" pitchFamily="2" charset="-122"/>
              </a:rPr>
              <a:t>采用</a:t>
            </a:r>
            <a:r>
              <a:rPr lang="en-US" altLang="zh-CN" sz="2400" dirty="0">
                <a:latin typeface="Times New Roman" panose="02020603050405020304" pitchFamily="18" charset="0"/>
                <a:ea typeface="华文新魏" panose="02010800040101010101" pitchFamily="2" charset="-122"/>
              </a:rPr>
              <a:t>7</a:t>
            </a:r>
            <a:r>
              <a:rPr lang="zh-CN" altLang="en-US" sz="2400" dirty="0">
                <a:latin typeface="Times New Roman" panose="02020603050405020304" pitchFamily="18" charset="0"/>
                <a:ea typeface="华文新魏" panose="02010800040101010101" pitchFamily="2" charset="-122"/>
              </a:rPr>
              <a:t>位海明码编码，编码后发送的码字是什么？</a:t>
            </a:r>
          </a:p>
        </p:txBody>
      </p:sp>
      <p:sp>
        <p:nvSpPr>
          <p:cNvPr id="5" name="矩形 4">
            <a:extLst>
              <a:ext uri="{FF2B5EF4-FFF2-40B4-BE49-F238E27FC236}">
                <a16:creationId xmlns:a16="http://schemas.microsoft.com/office/drawing/2014/main" id="{708B9FEB-1B6B-B390-0FED-90021F661030}"/>
              </a:ext>
            </a:extLst>
          </p:cNvPr>
          <p:cNvSpPr/>
          <p:nvPr/>
        </p:nvSpPr>
        <p:spPr>
          <a:xfrm>
            <a:off x="3372473" y="2937721"/>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1F04EF-5DBE-0517-3399-257218C15703}"/>
              </a:ext>
            </a:extLst>
          </p:cNvPr>
          <p:cNvSpPr/>
          <p:nvPr/>
        </p:nvSpPr>
        <p:spPr>
          <a:xfrm>
            <a:off x="3923191" y="2937720"/>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E35CC77-FBCE-386A-BC40-0C861C0C8A62}"/>
              </a:ext>
            </a:extLst>
          </p:cNvPr>
          <p:cNvSpPr/>
          <p:nvPr/>
        </p:nvSpPr>
        <p:spPr>
          <a:xfrm>
            <a:off x="4473911" y="2937719"/>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987FE78-CF09-4718-30C1-2F80C368CC30}"/>
              </a:ext>
            </a:extLst>
          </p:cNvPr>
          <p:cNvSpPr/>
          <p:nvPr/>
        </p:nvSpPr>
        <p:spPr>
          <a:xfrm>
            <a:off x="5024631" y="2937719"/>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E87317A-B215-E40A-6ECA-B48500CB9133}"/>
              </a:ext>
            </a:extLst>
          </p:cNvPr>
          <p:cNvSpPr/>
          <p:nvPr/>
        </p:nvSpPr>
        <p:spPr>
          <a:xfrm>
            <a:off x="5575351" y="2937718"/>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60194C5-E2EE-F702-FF3F-183C0842FBBD}"/>
              </a:ext>
            </a:extLst>
          </p:cNvPr>
          <p:cNvSpPr/>
          <p:nvPr/>
        </p:nvSpPr>
        <p:spPr>
          <a:xfrm>
            <a:off x="6126071" y="2937718"/>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4DD05F3-B424-4B0B-28A5-717EE98DC56B}"/>
              </a:ext>
            </a:extLst>
          </p:cNvPr>
          <p:cNvSpPr txBox="1"/>
          <p:nvPr/>
        </p:nvSpPr>
        <p:spPr>
          <a:xfrm flipH="1">
            <a:off x="6246003" y="2505439"/>
            <a:ext cx="268170" cy="461665"/>
          </a:xfrm>
          <a:prstGeom prst="rect">
            <a:avLst/>
          </a:prstGeom>
          <a:noFill/>
        </p:spPr>
        <p:txBody>
          <a:bodyPr wrap="square" rtlCol="0">
            <a:spAutoFit/>
          </a:bodyPr>
          <a:lstStyle/>
          <a:p>
            <a:r>
              <a:rPr lang="en-US" altLang="zh-CN" sz="2400" dirty="0"/>
              <a:t>1</a:t>
            </a:r>
            <a:endParaRPr lang="zh-CN" altLang="en-US" sz="2400" dirty="0"/>
          </a:p>
        </p:txBody>
      </p:sp>
      <p:sp>
        <p:nvSpPr>
          <p:cNvPr id="12" name="文本框 11">
            <a:extLst>
              <a:ext uri="{FF2B5EF4-FFF2-40B4-BE49-F238E27FC236}">
                <a16:creationId xmlns:a16="http://schemas.microsoft.com/office/drawing/2014/main" id="{702F591E-B21E-FC31-70D1-248BBEB5DCAD}"/>
              </a:ext>
            </a:extLst>
          </p:cNvPr>
          <p:cNvSpPr txBox="1"/>
          <p:nvPr/>
        </p:nvSpPr>
        <p:spPr>
          <a:xfrm flipH="1">
            <a:off x="5686756" y="2512285"/>
            <a:ext cx="268170" cy="461665"/>
          </a:xfrm>
          <a:prstGeom prst="rect">
            <a:avLst/>
          </a:prstGeom>
          <a:noFill/>
        </p:spPr>
        <p:txBody>
          <a:bodyPr wrap="square" rtlCol="0">
            <a:spAutoFit/>
          </a:bodyPr>
          <a:lstStyle/>
          <a:p>
            <a:r>
              <a:rPr lang="en-US" altLang="zh-CN" sz="2400" dirty="0"/>
              <a:t>2</a:t>
            </a:r>
            <a:endParaRPr lang="zh-CN" altLang="en-US" sz="2400" dirty="0"/>
          </a:p>
        </p:txBody>
      </p:sp>
      <p:sp>
        <p:nvSpPr>
          <p:cNvPr id="13" name="文本框 12">
            <a:extLst>
              <a:ext uri="{FF2B5EF4-FFF2-40B4-BE49-F238E27FC236}">
                <a16:creationId xmlns:a16="http://schemas.microsoft.com/office/drawing/2014/main" id="{7744C567-DEAD-606E-FCE2-F855968080B5}"/>
              </a:ext>
            </a:extLst>
          </p:cNvPr>
          <p:cNvSpPr txBox="1"/>
          <p:nvPr/>
        </p:nvSpPr>
        <p:spPr>
          <a:xfrm flipH="1">
            <a:off x="5130531" y="2517617"/>
            <a:ext cx="268170" cy="461665"/>
          </a:xfrm>
          <a:prstGeom prst="rect">
            <a:avLst/>
          </a:prstGeom>
          <a:noFill/>
        </p:spPr>
        <p:txBody>
          <a:bodyPr wrap="square" rtlCol="0">
            <a:spAutoFit/>
          </a:bodyPr>
          <a:lstStyle/>
          <a:p>
            <a:r>
              <a:rPr lang="en-US" altLang="zh-CN" sz="2400" dirty="0"/>
              <a:t>3</a:t>
            </a:r>
            <a:endParaRPr lang="zh-CN" altLang="en-US" sz="2400" dirty="0"/>
          </a:p>
        </p:txBody>
      </p:sp>
      <p:sp>
        <p:nvSpPr>
          <p:cNvPr id="14" name="文本框 13">
            <a:extLst>
              <a:ext uri="{FF2B5EF4-FFF2-40B4-BE49-F238E27FC236}">
                <a16:creationId xmlns:a16="http://schemas.microsoft.com/office/drawing/2014/main" id="{A56DD757-6C3A-A9B4-7E4F-FAD38D188787}"/>
              </a:ext>
            </a:extLst>
          </p:cNvPr>
          <p:cNvSpPr txBox="1"/>
          <p:nvPr/>
        </p:nvSpPr>
        <p:spPr>
          <a:xfrm flipH="1">
            <a:off x="4562235" y="2512285"/>
            <a:ext cx="268170" cy="461665"/>
          </a:xfrm>
          <a:prstGeom prst="rect">
            <a:avLst/>
          </a:prstGeom>
          <a:noFill/>
        </p:spPr>
        <p:txBody>
          <a:bodyPr wrap="square" rtlCol="0">
            <a:spAutoFit/>
          </a:bodyPr>
          <a:lstStyle/>
          <a:p>
            <a:r>
              <a:rPr lang="en-US" altLang="zh-CN" sz="2400" dirty="0"/>
              <a:t>4</a:t>
            </a:r>
            <a:endParaRPr lang="zh-CN" altLang="en-US" sz="2400" dirty="0"/>
          </a:p>
        </p:txBody>
      </p:sp>
      <p:sp>
        <p:nvSpPr>
          <p:cNvPr id="15" name="文本框 14">
            <a:extLst>
              <a:ext uri="{FF2B5EF4-FFF2-40B4-BE49-F238E27FC236}">
                <a16:creationId xmlns:a16="http://schemas.microsoft.com/office/drawing/2014/main" id="{55CA7308-7E97-B4F2-B99C-7FD3AFFEBD75}"/>
              </a:ext>
            </a:extLst>
          </p:cNvPr>
          <p:cNvSpPr txBox="1"/>
          <p:nvPr/>
        </p:nvSpPr>
        <p:spPr>
          <a:xfrm flipH="1">
            <a:off x="3998753" y="2512285"/>
            <a:ext cx="268170" cy="461665"/>
          </a:xfrm>
          <a:prstGeom prst="rect">
            <a:avLst/>
          </a:prstGeom>
          <a:noFill/>
        </p:spPr>
        <p:txBody>
          <a:bodyPr wrap="square" rtlCol="0">
            <a:spAutoFit/>
          </a:bodyPr>
          <a:lstStyle/>
          <a:p>
            <a:r>
              <a:rPr lang="en-US" altLang="zh-CN" sz="2400" dirty="0"/>
              <a:t>5</a:t>
            </a:r>
            <a:endParaRPr lang="zh-CN" altLang="en-US" sz="2400" dirty="0"/>
          </a:p>
        </p:txBody>
      </p:sp>
      <p:sp>
        <p:nvSpPr>
          <p:cNvPr id="16" name="文本框 15">
            <a:extLst>
              <a:ext uri="{FF2B5EF4-FFF2-40B4-BE49-F238E27FC236}">
                <a16:creationId xmlns:a16="http://schemas.microsoft.com/office/drawing/2014/main" id="{9F1CC921-98F6-C285-D463-60A7C704356C}"/>
              </a:ext>
            </a:extLst>
          </p:cNvPr>
          <p:cNvSpPr txBox="1"/>
          <p:nvPr/>
        </p:nvSpPr>
        <p:spPr>
          <a:xfrm flipH="1">
            <a:off x="3467985" y="2505438"/>
            <a:ext cx="268170" cy="461665"/>
          </a:xfrm>
          <a:prstGeom prst="rect">
            <a:avLst/>
          </a:prstGeom>
          <a:noFill/>
        </p:spPr>
        <p:txBody>
          <a:bodyPr wrap="square" rtlCol="0">
            <a:spAutoFit/>
          </a:bodyPr>
          <a:lstStyle/>
          <a:p>
            <a:r>
              <a:rPr lang="en-US" altLang="zh-CN" sz="2400" dirty="0"/>
              <a:t>6</a:t>
            </a:r>
            <a:endParaRPr lang="zh-CN" altLang="en-US" sz="2400" dirty="0"/>
          </a:p>
        </p:txBody>
      </p:sp>
      <p:sp>
        <p:nvSpPr>
          <p:cNvPr id="23" name="文本框 22">
            <a:extLst>
              <a:ext uri="{FF2B5EF4-FFF2-40B4-BE49-F238E27FC236}">
                <a16:creationId xmlns:a16="http://schemas.microsoft.com/office/drawing/2014/main" id="{7FA9AAD4-F0C2-7A0C-4A9F-AC40FFDE978C}"/>
              </a:ext>
            </a:extLst>
          </p:cNvPr>
          <p:cNvSpPr txBox="1"/>
          <p:nvPr/>
        </p:nvSpPr>
        <p:spPr>
          <a:xfrm flipH="1">
            <a:off x="2934945" y="2505437"/>
            <a:ext cx="268170" cy="461665"/>
          </a:xfrm>
          <a:prstGeom prst="rect">
            <a:avLst/>
          </a:prstGeom>
          <a:noFill/>
        </p:spPr>
        <p:txBody>
          <a:bodyPr wrap="square" rtlCol="0">
            <a:spAutoFit/>
          </a:bodyPr>
          <a:lstStyle/>
          <a:p>
            <a:r>
              <a:rPr lang="en-US" altLang="zh-CN" sz="2400" dirty="0"/>
              <a:t>7</a:t>
            </a:r>
            <a:endParaRPr lang="zh-CN" altLang="en-US" sz="2400" dirty="0"/>
          </a:p>
        </p:txBody>
      </p:sp>
      <p:sp>
        <p:nvSpPr>
          <p:cNvPr id="24" name="箭头: 下 23">
            <a:extLst>
              <a:ext uri="{FF2B5EF4-FFF2-40B4-BE49-F238E27FC236}">
                <a16:creationId xmlns:a16="http://schemas.microsoft.com/office/drawing/2014/main" id="{89F8AB6C-BB13-24C3-50E6-B4368C92A993}"/>
              </a:ext>
            </a:extLst>
          </p:cNvPr>
          <p:cNvSpPr/>
          <p:nvPr/>
        </p:nvSpPr>
        <p:spPr>
          <a:xfrm>
            <a:off x="4633727" y="3508101"/>
            <a:ext cx="199731" cy="355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177DD4BB-59F4-4EB9-B96B-69E8D61C280D}"/>
              </a:ext>
            </a:extLst>
          </p:cNvPr>
          <p:cNvSpPr txBox="1"/>
          <p:nvPr/>
        </p:nvSpPr>
        <p:spPr>
          <a:xfrm>
            <a:off x="1967719" y="4078346"/>
            <a:ext cx="817853" cy="461665"/>
          </a:xfrm>
          <a:prstGeom prst="rect">
            <a:avLst/>
          </a:prstGeom>
          <a:noFill/>
        </p:spPr>
        <p:txBody>
          <a:bodyPr wrap="none" rtlCol="0">
            <a:spAutoFit/>
          </a:bodyPr>
          <a:lstStyle/>
          <a:p>
            <a:r>
              <a:rPr lang="en-US" altLang="zh-CN" sz="2400" dirty="0">
                <a:latin typeface="Times New Roman" panose="02020603050405020304" pitchFamily="18" charset="0"/>
                <a:ea typeface="华文新魏" panose="02010800040101010101" pitchFamily="2" charset="-122"/>
              </a:rPr>
              <a:t>P3</a:t>
            </a:r>
            <a:r>
              <a:rPr lang="zh-CN" altLang="en-US" sz="2400" dirty="0">
                <a:latin typeface="Times New Roman" panose="02020603050405020304" pitchFamily="18" charset="0"/>
                <a:ea typeface="华文新魏" panose="02010800040101010101" pitchFamily="2" charset="-122"/>
              </a:rPr>
              <a:t>组</a:t>
            </a:r>
          </a:p>
        </p:txBody>
      </p:sp>
      <p:sp>
        <p:nvSpPr>
          <p:cNvPr id="26" name="文本框 25">
            <a:extLst>
              <a:ext uri="{FF2B5EF4-FFF2-40B4-BE49-F238E27FC236}">
                <a16:creationId xmlns:a16="http://schemas.microsoft.com/office/drawing/2014/main" id="{2448CAF7-B22B-F6D4-95D6-BF68F0035399}"/>
              </a:ext>
            </a:extLst>
          </p:cNvPr>
          <p:cNvSpPr txBox="1"/>
          <p:nvPr/>
        </p:nvSpPr>
        <p:spPr>
          <a:xfrm>
            <a:off x="1967718" y="4650519"/>
            <a:ext cx="817853" cy="461665"/>
          </a:xfrm>
          <a:prstGeom prst="rect">
            <a:avLst/>
          </a:prstGeom>
          <a:noFill/>
        </p:spPr>
        <p:txBody>
          <a:bodyPr wrap="none" rtlCol="0">
            <a:spAutoFit/>
          </a:bodyPr>
          <a:lstStyle/>
          <a:p>
            <a:r>
              <a:rPr lang="en-US" altLang="zh-CN" sz="2400" dirty="0">
                <a:latin typeface="Times New Roman" panose="02020603050405020304" pitchFamily="18" charset="0"/>
                <a:ea typeface="华文新魏" panose="02010800040101010101" pitchFamily="2" charset="-122"/>
              </a:rPr>
              <a:t>P2</a:t>
            </a:r>
            <a:r>
              <a:rPr lang="zh-CN" altLang="en-US" sz="2400" dirty="0">
                <a:latin typeface="Times New Roman" panose="02020603050405020304" pitchFamily="18" charset="0"/>
                <a:ea typeface="华文新魏" panose="02010800040101010101" pitchFamily="2" charset="-122"/>
              </a:rPr>
              <a:t>组</a:t>
            </a:r>
          </a:p>
        </p:txBody>
      </p:sp>
      <p:sp>
        <p:nvSpPr>
          <p:cNvPr id="27" name="文本框 26">
            <a:extLst>
              <a:ext uri="{FF2B5EF4-FFF2-40B4-BE49-F238E27FC236}">
                <a16:creationId xmlns:a16="http://schemas.microsoft.com/office/drawing/2014/main" id="{E3E2C85C-4FB0-2071-3527-47A5511F3EB8}"/>
              </a:ext>
            </a:extLst>
          </p:cNvPr>
          <p:cNvSpPr txBox="1"/>
          <p:nvPr/>
        </p:nvSpPr>
        <p:spPr>
          <a:xfrm>
            <a:off x="1950084" y="5233167"/>
            <a:ext cx="817853" cy="461665"/>
          </a:xfrm>
          <a:prstGeom prst="rect">
            <a:avLst/>
          </a:prstGeom>
          <a:noFill/>
        </p:spPr>
        <p:txBody>
          <a:bodyPr wrap="none" rtlCol="0">
            <a:spAutoFit/>
          </a:bodyPr>
          <a:lstStyle/>
          <a:p>
            <a:r>
              <a:rPr lang="en-US" altLang="zh-CN" sz="2400" dirty="0">
                <a:latin typeface="Times New Roman" panose="02020603050405020304" pitchFamily="18" charset="0"/>
                <a:ea typeface="华文新魏" panose="02010800040101010101" pitchFamily="2" charset="-122"/>
              </a:rPr>
              <a:t>P1</a:t>
            </a:r>
            <a:r>
              <a:rPr lang="zh-CN" altLang="en-US" sz="2400" dirty="0">
                <a:latin typeface="Times New Roman" panose="02020603050405020304" pitchFamily="18" charset="0"/>
                <a:ea typeface="华文新魏" panose="02010800040101010101" pitchFamily="2" charset="-122"/>
              </a:rPr>
              <a:t>组</a:t>
            </a:r>
          </a:p>
        </p:txBody>
      </p:sp>
      <p:sp>
        <p:nvSpPr>
          <p:cNvPr id="28" name="矩形 27">
            <a:extLst>
              <a:ext uri="{FF2B5EF4-FFF2-40B4-BE49-F238E27FC236}">
                <a16:creationId xmlns:a16="http://schemas.microsoft.com/office/drawing/2014/main" id="{0BB6D21F-2FB3-FFAE-5D8B-DE162E63BF8B}"/>
              </a:ext>
            </a:extLst>
          </p:cNvPr>
          <p:cNvSpPr/>
          <p:nvPr/>
        </p:nvSpPr>
        <p:spPr>
          <a:xfrm>
            <a:off x="2828679" y="2934256"/>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3E5076CC-CDBF-9782-FF74-F77481C05DF5}"/>
              </a:ext>
            </a:extLst>
          </p:cNvPr>
          <p:cNvSpPr txBox="1"/>
          <p:nvPr/>
        </p:nvSpPr>
        <p:spPr>
          <a:xfrm>
            <a:off x="2922022" y="2937822"/>
            <a:ext cx="367408" cy="523220"/>
          </a:xfrm>
          <a:prstGeom prst="rect">
            <a:avLst/>
          </a:prstGeom>
          <a:noFill/>
        </p:spPr>
        <p:txBody>
          <a:bodyPr wrap="square" rtlCol="0">
            <a:spAutoFit/>
          </a:bodyPr>
          <a:lstStyle/>
          <a:p>
            <a:r>
              <a:rPr lang="en-US" altLang="zh-CN" sz="2800" dirty="0"/>
              <a:t>0</a:t>
            </a:r>
            <a:endParaRPr lang="zh-CN" altLang="en-US" sz="2800" dirty="0"/>
          </a:p>
        </p:txBody>
      </p:sp>
      <p:sp>
        <p:nvSpPr>
          <p:cNvPr id="30" name="文本框 29">
            <a:extLst>
              <a:ext uri="{FF2B5EF4-FFF2-40B4-BE49-F238E27FC236}">
                <a16:creationId xmlns:a16="http://schemas.microsoft.com/office/drawing/2014/main" id="{BF3E04A3-C59B-CF37-5A7F-998EB66BA8C4}"/>
              </a:ext>
            </a:extLst>
          </p:cNvPr>
          <p:cNvSpPr txBox="1"/>
          <p:nvPr/>
        </p:nvSpPr>
        <p:spPr>
          <a:xfrm>
            <a:off x="3479124" y="2934253"/>
            <a:ext cx="367408" cy="523220"/>
          </a:xfrm>
          <a:prstGeom prst="rect">
            <a:avLst/>
          </a:prstGeom>
          <a:noFill/>
        </p:spPr>
        <p:txBody>
          <a:bodyPr wrap="none" rtlCol="0">
            <a:spAutoFit/>
          </a:bodyPr>
          <a:lstStyle/>
          <a:p>
            <a:r>
              <a:rPr lang="en-US" altLang="zh-CN" sz="2800" dirty="0"/>
              <a:t>1</a:t>
            </a:r>
            <a:endParaRPr lang="zh-CN" altLang="en-US" sz="2800" dirty="0"/>
          </a:p>
        </p:txBody>
      </p:sp>
      <p:sp>
        <p:nvSpPr>
          <p:cNvPr id="31" name="文本框 30">
            <a:extLst>
              <a:ext uri="{FF2B5EF4-FFF2-40B4-BE49-F238E27FC236}">
                <a16:creationId xmlns:a16="http://schemas.microsoft.com/office/drawing/2014/main" id="{28B3279E-5177-2CCB-552A-EF80F2DEB324}"/>
              </a:ext>
            </a:extLst>
          </p:cNvPr>
          <p:cNvSpPr txBox="1"/>
          <p:nvPr/>
        </p:nvSpPr>
        <p:spPr>
          <a:xfrm>
            <a:off x="4009391" y="2919070"/>
            <a:ext cx="367408" cy="523220"/>
          </a:xfrm>
          <a:prstGeom prst="rect">
            <a:avLst/>
          </a:prstGeom>
          <a:noFill/>
        </p:spPr>
        <p:txBody>
          <a:bodyPr wrap="none" rtlCol="0">
            <a:spAutoFit/>
          </a:bodyPr>
          <a:lstStyle/>
          <a:p>
            <a:r>
              <a:rPr lang="en-US" altLang="zh-CN" sz="2800" dirty="0"/>
              <a:t>0</a:t>
            </a:r>
            <a:endParaRPr lang="zh-CN" altLang="en-US" sz="2800" dirty="0"/>
          </a:p>
        </p:txBody>
      </p:sp>
      <p:sp>
        <p:nvSpPr>
          <p:cNvPr id="209920" name="文本框 209919">
            <a:extLst>
              <a:ext uri="{FF2B5EF4-FFF2-40B4-BE49-F238E27FC236}">
                <a16:creationId xmlns:a16="http://schemas.microsoft.com/office/drawing/2014/main" id="{F37AF369-E8B0-EDE3-A0EE-2FDA546ABC8E}"/>
              </a:ext>
            </a:extLst>
          </p:cNvPr>
          <p:cNvSpPr txBox="1"/>
          <p:nvPr/>
        </p:nvSpPr>
        <p:spPr>
          <a:xfrm>
            <a:off x="5112953" y="2919070"/>
            <a:ext cx="367408" cy="523220"/>
          </a:xfrm>
          <a:prstGeom prst="rect">
            <a:avLst/>
          </a:prstGeom>
          <a:noFill/>
        </p:spPr>
        <p:txBody>
          <a:bodyPr wrap="none" rtlCol="0">
            <a:spAutoFit/>
          </a:bodyPr>
          <a:lstStyle/>
          <a:p>
            <a:r>
              <a:rPr lang="en-US" altLang="zh-CN" sz="2800" dirty="0"/>
              <a:t>1</a:t>
            </a:r>
            <a:endParaRPr lang="zh-CN" altLang="en-US" sz="2800" dirty="0"/>
          </a:p>
        </p:txBody>
      </p:sp>
      <p:sp>
        <p:nvSpPr>
          <p:cNvPr id="209921" name="矩形 209920">
            <a:extLst>
              <a:ext uri="{FF2B5EF4-FFF2-40B4-BE49-F238E27FC236}">
                <a16:creationId xmlns:a16="http://schemas.microsoft.com/office/drawing/2014/main" id="{86345F6D-A658-A016-90A2-D6E129667708}"/>
              </a:ext>
            </a:extLst>
          </p:cNvPr>
          <p:cNvSpPr/>
          <p:nvPr/>
        </p:nvSpPr>
        <p:spPr>
          <a:xfrm>
            <a:off x="3369008" y="2944647"/>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22" name="矩形 209921">
            <a:extLst>
              <a:ext uri="{FF2B5EF4-FFF2-40B4-BE49-F238E27FC236}">
                <a16:creationId xmlns:a16="http://schemas.microsoft.com/office/drawing/2014/main" id="{BC7E0143-0295-46FF-48FF-95CA7BFEEA3D}"/>
              </a:ext>
            </a:extLst>
          </p:cNvPr>
          <p:cNvSpPr/>
          <p:nvPr/>
        </p:nvSpPr>
        <p:spPr>
          <a:xfrm>
            <a:off x="3919726" y="2944646"/>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26" name="矩形 209925">
            <a:extLst>
              <a:ext uri="{FF2B5EF4-FFF2-40B4-BE49-F238E27FC236}">
                <a16:creationId xmlns:a16="http://schemas.microsoft.com/office/drawing/2014/main" id="{0136B6E1-D523-12AD-61BD-68D38094B473}"/>
              </a:ext>
            </a:extLst>
          </p:cNvPr>
          <p:cNvSpPr/>
          <p:nvPr/>
        </p:nvSpPr>
        <p:spPr>
          <a:xfrm>
            <a:off x="4470446" y="2944645"/>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37" name="矩形 209936">
            <a:extLst>
              <a:ext uri="{FF2B5EF4-FFF2-40B4-BE49-F238E27FC236}">
                <a16:creationId xmlns:a16="http://schemas.microsoft.com/office/drawing/2014/main" id="{AA351453-E1AA-E164-7A5C-EA84F9E97889}"/>
              </a:ext>
            </a:extLst>
          </p:cNvPr>
          <p:cNvSpPr/>
          <p:nvPr/>
        </p:nvSpPr>
        <p:spPr>
          <a:xfrm>
            <a:off x="2825214" y="2941182"/>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38" name="文本框 209937">
            <a:extLst>
              <a:ext uri="{FF2B5EF4-FFF2-40B4-BE49-F238E27FC236}">
                <a16:creationId xmlns:a16="http://schemas.microsoft.com/office/drawing/2014/main" id="{5CB698C7-5180-22B2-DA5B-021B04E41462}"/>
              </a:ext>
            </a:extLst>
          </p:cNvPr>
          <p:cNvSpPr txBox="1"/>
          <p:nvPr/>
        </p:nvSpPr>
        <p:spPr>
          <a:xfrm>
            <a:off x="2918557" y="2944748"/>
            <a:ext cx="367408" cy="523220"/>
          </a:xfrm>
          <a:prstGeom prst="rect">
            <a:avLst/>
          </a:prstGeom>
          <a:noFill/>
        </p:spPr>
        <p:txBody>
          <a:bodyPr wrap="square" rtlCol="0">
            <a:spAutoFit/>
          </a:bodyPr>
          <a:lstStyle/>
          <a:p>
            <a:r>
              <a:rPr lang="en-US" altLang="zh-CN" sz="2800" dirty="0"/>
              <a:t>0</a:t>
            </a:r>
            <a:endParaRPr lang="zh-CN" altLang="en-US" sz="2800" dirty="0"/>
          </a:p>
        </p:txBody>
      </p:sp>
      <p:sp>
        <p:nvSpPr>
          <p:cNvPr id="209939" name="文本框 209938">
            <a:extLst>
              <a:ext uri="{FF2B5EF4-FFF2-40B4-BE49-F238E27FC236}">
                <a16:creationId xmlns:a16="http://schemas.microsoft.com/office/drawing/2014/main" id="{2A092273-1EDE-57AA-DC17-99ADD15E8A8A}"/>
              </a:ext>
            </a:extLst>
          </p:cNvPr>
          <p:cNvSpPr txBox="1"/>
          <p:nvPr/>
        </p:nvSpPr>
        <p:spPr>
          <a:xfrm>
            <a:off x="3475659" y="2941179"/>
            <a:ext cx="367408" cy="523220"/>
          </a:xfrm>
          <a:prstGeom prst="rect">
            <a:avLst/>
          </a:prstGeom>
          <a:noFill/>
        </p:spPr>
        <p:txBody>
          <a:bodyPr wrap="none" rtlCol="0">
            <a:spAutoFit/>
          </a:bodyPr>
          <a:lstStyle/>
          <a:p>
            <a:r>
              <a:rPr lang="en-US" altLang="zh-CN" sz="2800" dirty="0"/>
              <a:t>1</a:t>
            </a:r>
            <a:endParaRPr lang="zh-CN" altLang="en-US" sz="2800" dirty="0"/>
          </a:p>
        </p:txBody>
      </p:sp>
      <p:sp>
        <p:nvSpPr>
          <p:cNvPr id="209940" name="文本框 209939">
            <a:extLst>
              <a:ext uri="{FF2B5EF4-FFF2-40B4-BE49-F238E27FC236}">
                <a16:creationId xmlns:a16="http://schemas.microsoft.com/office/drawing/2014/main" id="{27B69ACD-C769-CD96-AFA8-A8F8DF7A4BFD}"/>
              </a:ext>
            </a:extLst>
          </p:cNvPr>
          <p:cNvSpPr txBox="1"/>
          <p:nvPr/>
        </p:nvSpPr>
        <p:spPr>
          <a:xfrm>
            <a:off x="4005926" y="2925996"/>
            <a:ext cx="367408" cy="523220"/>
          </a:xfrm>
          <a:prstGeom prst="rect">
            <a:avLst/>
          </a:prstGeom>
          <a:noFill/>
        </p:spPr>
        <p:txBody>
          <a:bodyPr wrap="none" rtlCol="0">
            <a:spAutoFit/>
          </a:bodyPr>
          <a:lstStyle/>
          <a:p>
            <a:r>
              <a:rPr lang="en-US" altLang="zh-CN" sz="2800" dirty="0"/>
              <a:t>0</a:t>
            </a:r>
            <a:endParaRPr lang="zh-CN" altLang="en-US" sz="2800" dirty="0"/>
          </a:p>
        </p:txBody>
      </p:sp>
      <p:sp>
        <p:nvSpPr>
          <p:cNvPr id="209941" name="矩形 209940">
            <a:extLst>
              <a:ext uri="{FF2B5EF4-FFF2-40B4-BE49-F238E27FC236}">
                <a16:creationId xmlns:a16="http://schemas.microsoft.com/office/drawing/2014/main" id="{01FCB28D-6A0A-B963-44D9-3BDBAA6E9C7C}"/>
              </a:ext>
            </a:extLst>
          </p:cNvPr>
          <p:cNvSpPr/>
          <p:nvPr/>
        </p:nvSpPr>
        <p:spPr>
          <a:xfrm>
            <a:off x="5031557" y="2944645"/>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42" name="矩形 209941">
            <a:extLst>
              <a:ext uri="{FF2B5EF4-FFF2-40B4-BE49-F238E27FC236}">
                <a16:creationId xmlns:a16="http://schemas.microsoft.com/office/drawing/2014/main" id="{D8F3FD0C-24A4-5D5C-A71C-043D367E2278}"/>
              </a:ext>
            </a:extLst>
          </p:cNvPr>
          <p:cNvSpPr/>
          <p:nvPr/>
        </p:nvSpPr>
        <p:spPr>
          <a:xfrm>
            <a:off x="5582277" y="2944644"/>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43" name="文本框 209942">
            <a:extLst>
              <a:ext uri="{FF2B5EF4-FFF2-40B4-BE49-F238E27FC236}">
                <a16:creationId xmlns:a16="http://schemas.microsoft.com/office/drawing/2014/main" id="{32540A2B-0619-B9CA-B666-7AD90CBA171A}"/>
              </a:ext>
            </a:extLst>
          </p:cNvPr>
          <p:cNvSpPr txBox="1"/>
          <p:nvPr/>
        </p:nvSpPr>
        <p:spPr>
          <a:xfrm>
            <a:off x="5119879" y="2925996"/>
            <a:ext cx="367408" cy="523220"/>
          </a:xfrm>
          <a:prstGeom prst="rect">
            <a:avLst/>
          </a:prstGeom>
          <a:noFill/>
        </p:spPr>
        <p:txBody>
          <a:bodyPr wrap="none" rtlCol="0">
            <a:spAutoFit/>
          </a:bodyPr>
          <a:lstStyle/>
          <a:p>
            <a:r>
              <a:rPr lang="en-US" altLang="zh-CN" sz="2800" dirty="0"/>
              <a:t>1</a:t>
            </a:r>
            <a:endParaRPr lang="zh-CN" altLang="en-US" sz="2800" dirty="0"/>
          </a:p>
        </p:txBody>
      </p:sp>
      <p:sp>
        <p:nvSpPr>
          <p:cNvPr id="209944" name="矩形 209943">
            <a:extLst>
              <a:ext uri="{FF2B5EF4-FFF2-40B4-BE49-F238E27FC236}">
                <a16:creationId xmlns:a16="http://schemas.microsoft.com/office/drawing/2014/main" id="{974B499B-D6B7-FB8E-E35E-1D954FCB82F0}"/>
              </a:ext>
            </a:extLst>
          </p:cNvPr>
          <p:cNvSpPr/>
          <p:nvPr/>
        </p:nvSpPr>
        <p:spPr>
          <a:xfrm>
            <a:off x="3375934" y="2951573"/>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45" name="矩形 209944">
            <a:extLst>
              <a:ext uri="{FF2B5EF4-FFF2-40B4-BE49-F238E27FC236}">
                <a16:creationId xmlns:a16="http://schemas.microsoft.com/office/drawing/2014/main" id="{A8D2DA60-D4B8-1A0B-AFE3-87C90673DDE3}"/>
              </a:ext>
            </a:extLst>
          </p:cNvPr>
          <p:cNvSpPr/>
          <p:nvPr/>
        </p:nvSpPr>
        <p:spPr>
          <a:xfrm>
            <a:off x="2832140" y="2948108"/>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46" name="文本框 209945">
            <a:extLst>
              <a:ext uri="{FF2B5EF4-FFF2-40B4-BE49-F238E27FC236}">
                <a16:creationId xmlns:a16="http://schemas.microsoft.com/office/drawing/2014/main" id="{4507AB30-23BC-4FE6-0BBA-816326C85611}"/>
              </a:ext>
            </a:extLst>
          </p:cNvPr>
          <p:cNvSpPr txBox="1"/>
          <p:nvPr/>
        </p:nvSpPr>
        <p:spPr>
          <a:xfrm>
            <a:off x="2925483" y="2951674"/>
            <a:ext cx="367408" cy="523220"/>
          </a:xfrm>
          <a:prstGeom prst="rect">
            <a:avLst/>
          </a:prstGeom>
          <a:noFill/>
        </p:spPr>
        <p:txBody>
          <a:bodyPr wrap="square" rtlCol="0">
            <a:spAutoFit/>
          </a:bodyPr>
          <a:lstStyle/>
          <a:p>
            <a:r>
              <a:rPr lang="en-US" altLang="zh-CN" sz="2800" dirty="0"/>
              <a:t>0</a:t>
            </a:r>
            <a:endParaRPr lang="zh-CN" altLang="en-US" sz="2800" dirty="0"/>
          </a:p>
        </p:txBody>
      </p:sp>
      <p:sp>
        <p:nvSpPr>
          <p:cNvPr id="209947" name="文本框 209946">
            <a:extLst>
              <a:ext uri="{FF2B5EF4-FFF2-40B4-BE49-F238E27FC236}">
                <a16:creationId xmlns:a16="http://schemas.microsoft.com/office/drawing/2014/main" id="{A6537F49-6AAD-3B82-FD26-80A08458E895}"/>
              </a:ext>
            </a:extLst>
          </p:cNvPr>
          <p:cNvSpPr txBox="1"/>
          <p:nvPr/>
        </p:nvSpPr>
        <p:spPr>
          <a:xfrm>
            <a:off x="3482585" y="2948105"/>
            <a:ext cx="367408" cy="523220"/>
          </a:xfrm>
          <a:prstGeom prst="rect">
            <a:avLst/>
          </a:prstGeom>
          <a:noFill/>
        </p:spPr>
        <p:txBody>
          <a:bodyPr wrap="none" rtlCol="0">
            <a:spAutoFit/>
          </a:bodyPr>
          <a:lstStyle/>
          <a:p>
            <a:r>
              <a:rPr lang="en-US" altLang="zh-CN" sz="2800" dirty="0"/>
              <a:t>1</a:t>
            </a:r>
            <a:endParaRPr lang="zh-CN" altLang="en-US" sz="2800" dirty="0"/>
          </a:p>
        </p:txBody>
      </p:sp>
      <p:sp>
        <p:nvSpPr>
          <p:cNvPr id="209948" name="矩形 209947">
            <a:extLst>
              <a:ext uri="{FF2B5EF4-FFF2-40B4-BE49-F238E27FC236}">
                <a16:creationId xmlns:a16="http://schemas.microsoft.com/office/drawing/2014/main" id="{39EF2444-147C-30C3-0C0E-5058E2665FC4}"/>
              </a:ext>
            </a:extLst>
          </p:cNvPr>
          <p:cNvSpPr/>
          <p:nvPr/>
        </p:nvSpPr>
        <p:spPr>
          <a:xfrm>
            <a:off x="6122606" y="2934253"/>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49" name="矩形 209948">
            <a:extLst>
              <a:ext uri="{FF2B5EF4-FFF2-40B4-BE49-F238E27FC236}">
                <a16:creationId xmlns:a16="http://schemas.microsoft.com/office/drawing/2014/main" id="{3B2FFDF7-2D20-D737-697D-0EAD532EC44B}"/>
              </a:ext>
            </a:extLst>
          </p:cNvPr>
          <p:cNvSpPr/>
          <p:nvPr/>
        </p:nvSpPr>
        <p:spPr>
          <a:xfrm>
            <a:off x="3916261" y="2941181"/>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50" name="文本框 209949">
            <a:extLst>
              <a:ext uri="{FF2B5EF4-FFF2-40B4-BE49-F238E27FC236}">
                <a16:creationId xmlns:a16="http://schemas.microsoft.com/office/drawing/2014/main" id="{D79296BD-FA72-44DD-B677-3260974BB2BB}"/>
              </a:ext>
            </a:extLst>
          </p:cNvPr>
          <p:cNvSpPr txBox="1"/>
          <p:nvPr/>
        </p:nvSpPr>
        <p:spPr>
          <a:xfrm>
            <a:off x="4002461" y="2922531"/>
            <a:ext cx="367408" cy="523220"/>
          </a:xfrm>
          <a:prstGeom prst="rect">
            <a:avLst/>
          </a:prstGeom>
          <a:noFill/>
        </p:spPr>
        <p:txBody>
          <a:bodyPr wrap="none" rtlCol="0">
            <a:spAutoFit/>
          </a:bodyPr>
          <a:lstStyle/>
          <a:p>
            <a:r>
              <a:rPr lang="en-US" altLang="zh-CN" sz="2800" dirty="0"/>
              <a:t>0</a:t>
            </a:r>
            <a:endParaRPr lang="zh-CN" altLang="en-US" sz="2800" dirty="0"/>
          </a:p>
        </p:txBody>
      </p:sp>
      <p:sp>
        <p:nvSpPr>
          <p:cNvPr id="209951" name="矩形 209950">
            <a:extLst>
              <a:ext uri="{FF2B5EF4-FFF2-40B4-BE49-F238E27FC236}">
                <a16:creationId xmlns:a16="http://schemas.microsoft.com/office/drawing/2014/main" id="{BB0DD2BD-CC6B-B7AD-C63F-A480A7355600}"/>
              </a:ext>
            </a:extLst>
          </p:cNvPr>
          <p:cNvSpPr/>
          <p:nvPr/>
        </p:nvSpPr>
        <p:spPr>
          <a:xfrm>
            <a:off x="5028092" y="2941180"/>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52" name="文本框 209951">
            <a:extLst>
              <a:ext uri="{FF2B5EF4-FFF2-40B4-BE49-F238E27FC236}">
                <a16:creationId xmlns:a16="http://schemas.microsoft.com/office/drawing/2014/main" id="{85ED20C5-234A-D768-8020-5414E19319FE}"/>
              </a:ext>
            </a:extLst>
          </p:cNvPr>
          <p:cNvSpPr txBox="1"/>
          <p:nvPr/>
        </p:nvSpPr>
        <p:spPr>
          <a:xfrm>
            <a:off x="5116414" y="2922531"/>
            <a:ext cx="367408" cy="523220"/>
          </a:xfrm>
          <a:prstGeom prst="rect">
            <a:avLst/>
          </a:prstGeom>
          <a:noFill/>
        </p:spPr>
        <p:txBody>
          <a:bodyPr wrap="none" rtlCol="0">
            <a:spAutoFit/>
          </a:bodyPr>
          <a:lstStyle/>
          <a:p>
            <a:r>
              <a:rPr lang="en-US" altLang="zh-CN" sz="2800" dirty="0"/>
              <a:t>1</a:t>
            </a:r>
            <a:endParaRPr lang="zh-CN" altLang="en-US" sz="2800" dirty="0"/>
          </a:p>
        </p:txBody>
      </p:sp>
      <p:sp>
        <p:nvSpPr>
          <p:cNvPr id="209953" name="矩形 209952">
            <a:extLst>
              <a:ext uri="{FF2B5EF4-FFF2-40B4-BE49-F238E27FC236}">
                <a16:creationId xmlns:a16="http://schemas.microsoft.com/office/drawing/2014/main" id="{5353504C-F6CB-1095-C843-6E9DB622A128}"/>
              </a:ext>
            </a:extLst>
          </p:cNvPr>
          <p:cNvSpPr/>
          <p:nvPr/>
        </p:nvSpPr>
        <p:spPr>
          <a:xfrm>
            <a:off x="2828675" y="2944643"/>
            <a:ext cx="550718"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954" name="文本框 209953">
            <a:extLst>
              <a:ext uri="{FF2B5EF4-FFF2-40B4-BE49-F238E27FC236}">
                <a16:creationId xmlns:a16="http://schemas.microsoft.com/office/drawing/2014/main" id="{85FE1A2D-E2D2-DB23-5195-EBB30DC9BB71}"/>
              </a:ext>
            </a:extLst>
          </p:cNvPr>
          <p:cNvSpPr txBox="1"/>
          <p:nvPr/>
        </p:nvSpPr>
        <p:spPr>
          <a:xfrm>
            <a:off x="2922018" y="2948209"/>
            <a:ext cx="367408" cy="523220"/>
          </a:xfrm>
          <a:prstGeom prst="rect">
            <a:avLst/>
          </a:prstGeom>
          <a:noFill/>
        </p:spPr>
        <p:txBody>
          <a:bodyPr wrap="square" rtlCol="0">
            <a:spAutoFit/>
          </a:bodyPr>
          <a:lstStyle/>
          <a:p>
            <a:r>
              <a:rPr lang="en-US" altLang="zh-CN" sz="2800" dirty="0"/>
              <a:t>0</a:t>
            </a:r>
            <a:endParaRPr lang="zh-CN" altLang="en-US" sz="2800" dirty="0"/>
          </a:p>
        </p:txBody>
      </p:sp>
      <p:sp>
        <p:nvSpPr>
          <p:cNvPr id="209955" name="文本框 209954">
            <a:extLst>
              <a:ext uri="{FF2B5EF4-FFF2-40B4-BE49-F238E27FC236}">
                <a16:creationId xmlns:a16="http://schemas.microsoft.com/office/drawing/2014/main" id="{CF61A94A-CDDD-26FC-FF44-B0D7A3EC1D6E}"/>
              </a:ext>
            </a:extLst>
          </p:cNvPr>
          <p:cNvSpPr txBox="1"/>
          <p:nvPr/>
        </p:nvSpPr>
        <p:spPr>
          <a:xfrm flipH="1">
            <a:off x="4562235" y="4044049"/>
            <a:ext cx="333556" cy="523220"/>
          </a:xfrm>
          <a:prstGeom prst="rect">
            <a:avLst/>
          </a:prstGeom>
          <a:noFill/>
        </p:spPr>
        <p:txBody>
          <a:bodyPr wrap="square" rtlCol="0">
            <a:spAutoFit/>
          </a:bodyPr>
          <a:lstStyle/>
          <a:p>
            <a:r>
              <a:rPr lang="en-US" altLang="zh-CN" sz="2800" dirty="0">
                <a:solidFill>
                  <a:srgbClr val="0000FF"/>
                </a:solidFill>
              </a:rPr>
              <a:t>1</a:t>
            </a:r>
            <a:endParaRPr lang="zh-CN" altLang="en-US" sz="2800" dirty="0">
              <a:solidFill>
                <a:srgbClr val="0000FF"/>
              </a:solidFill>
            </a:endParaRPr>
          </a:p>
        </p:txBody>
      </p:sp>
      <p:sp>
        <p:nvSpPr>
          <p:cNvPr id="209956" name="文本框 209955">
            <a:extLst>
              <a:ext uri="{FF2B5EF4-FFF2-40B4-BE49-F238E27FC236}">
                <a16:creationId xmlns:a16="http://schemas.microsoft.com/office/drawing/2014/main" id="{EF33ADAE-6EDA-8152-4E11-58142ACFB167}"/>
              </a:ext>
            </a:extLst>
          </p:cNvPr>
          <p:cNvSpPr txBox="1"/>
          <p:nvPr/>
        </p:nvSpPr>
        <p:spPr>
          <a:xfrm flipH="1">
            <a:off x="5680256" y="4640919"/>
            <a:ext cx="333556" cy="523220"/>
          </a:xfrm>
          <a:prstGeom prst="rect">
            <a:avLst/>
          </a:prstGeom>
          <a:noFill/>
        </p:spPr>
        <p:txBody>
          <a:bodyPr wrap="square" rtlCol="0">
            <a:spAutoFit/>
          </a:bodyPr>
          <a:lstStyle/>
          <a:p>
            <a:r>
              <a:rPr lang="en-US" altLang="zh-CN" sz="2800" dirty="0">
                <a:solidFill>
                  <a:srgbClr val="0000FF"/>
                </a:solidFill>
              </a:rPr>
              <a:t>0</a:t>
            </a:r>
            <a:endParaRPr lang="zh-CN" altLang="en-US" sz="2800" dirty="0">
              <a:solidFill>
                <a:srgbClr val="0000FF"/>
              </a:solidFill>
            </a:endParaRPr>
          </a:p>
        </p:txBody>
      </p:sp>
      <p:sp>
        <p:nvSpPr>
          <p:cNvPr id="209957" name="文本框 209956">
            <a:extLst>
              <a:ext uri="{FF2B5EF4-FFF2-40B4-BE49-F238E27FC236}">
                <a16:creationId xmlns:a16="http://schemas.microsoft.com/office/drawing/2014/main" id="{B88090A0-8D26-9F63-4D4E-44AA50E56EC2}"/>
              </a:ext>
            </a:extLst>
          </p:cNvPr>
          <p:cNvSpPr txBox="1"/>
          <p:nvPr/>
        </p:nvSpPr>
        <p:spPr>
          <a:xfrm flipH="1">
            <a:off x="6231187" y="5248952"/>
            <a:ext cx="333556" cy="523220"/>
          </a:xfrm>
          <a:prstGeom prst="rect">
            <a:avLst/>
          </a:prstGeom>
          <a:noFill/>
        </p:spPr>
        <p:txBody>
          <a:bodyPr wrap="square" rtlCol="0">
            <a:spAutoFit/>
          </a:bodyPr>
          <a:lstStyle/>
          <a:p>
            <a:r>
              <a:rPr lang="en-US" altLang="zh-CN" sz="2800" dirty="0">
                <a:solidFill>
                  <a:srgbClr val="0000FF"/>
                </a:solidFill>
              </a:rPr>
              <a:t>1</a:t>
            </a:r>
            <a:endParaRPr lang="zh-CN" altLang="en-US" sz="2800" dirty="0">
              <a:solidFill>
                <a:srgbClr val="0000FF"/>
              </a:solidFill>
            </a:endParaRPr>
          </a:p>
        </p:txBody>
      </p:sp>
      <p:sp>
        <p:nvSpPr>
          <p:cNvPr id="209958" name="文本框 209957">
            <a:extLst>
              <a:ext uri="{FF2B5EF4-FFF2-40B4-BE49-F238E27FC236}">
                <a16:creationId xmlns:a16="http://schemas.microsoft.com/office/drawing/2014/main" id="{B4A4A1B3-BCD5-59EA-13CF-6897E86709F9}"/>
              </a:ext>
            </a:extLst>
          </p:cNvPr>
          <p:cNvSpPr txBox="1"/>
          <p:nvPr/>
        </p:nvSpPr>
        <p:spPr>
          <a:xfrm>
            <a:off x="1850846" y="5875999"/>
            <a:ext cx="5038046" cy="523220"/>
          </a:xfrm>
          <a:prstGeom prst="rect">
            <a:avLst/>
          </a:prstGeom>
          <a:noFill/>
        </p:spPr>
        <p:txBody>
          <a:bodyPr wrap="none" rtlCol="0">
            <a:spAutoFit/>
          </a:bodyPr>
          <a:lstStyle/>
          <a:p>
            <a:pPr marL="285750" indent="-285750">
              <a:buClr>
                <a:srgbClr val="FF0000"/>
              </a:buClr>
              <a:buFont typeface="Wingdings" panose="05000000000000000000" pitchFamily="2" charset="2"/>
              <a:buChar char="l"/>
            </a:pPr>
            <a:r>
              <a:rPr lang="zh-CN" altLang="en-US" sz="2800" dirty="0">
                <a:latin typeface="Times New Roman" panose="02020603050405020304" pitchFamily="18" charset="0"/>
                <a:ea typeface="华文新魏" panose="02010800040101010101" pitchFamily="2" charset="-122"/>
              </a:rPr>
              <a:t> 编码后发送的码字是</a:t>
            </a:r>
            <a:r>
              <a:rPr lang="en-US" altLang="zh-CN" sz="2800" dirty="0">
                <a:latin typeface="Times New Roman" panose="02020603050405020304" pitchFamily="18" charset="0"/>
                <a:ea typeface="华文新魏" panose="02010800040101010101" pitchFamily="2" charset="-122"/>
              </a:rPr>
              <a:t>0101101</a:t>
            </a:r>
            <a:endParaRPr lang="zh-CN" altLang="en-US" sz="2800" dirty="0">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5927056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0"/>
                                        </p:tgtEl>
                                        <p:attrNameLst>
                                          <p:attrName>style.color</p:attrName>
                                        </p:attrNameLst>
                                      </p:cBhvr>
                                      <p:to>
                                        <a:schemeClr val="accent2"/>
                                      </p:to>
                                    </p:animClr>
                                    <p:animClr clrSpc="rgb" dir="cw">
                                      <p:cBhvr>
                                        <p:cTn id="7" dur="500" fill="hold"/>
                                        <p:tgtEl>
                                          <p:spTgt spid="10"/>
                                        </p:tgtEl>
                                        <p:attrNameLst>
                                          <p:attrName>fillcolor</p:attrName>
                                        </p:attrNameLst>
                                      </p:cBhvr>
                                      <p:to>
                                        <a:schemeClr val="accent2"/>
                                      </p:to>
                                    </p:animClr>
                                    <p:set>
                                      <p:cBhvr>
                                        <p:cTn id="8" dur="500" fill="hold"/>
                                        <p:tgtEl>
                                          <p:spTgt spid="10"/>
                                        </p:tgtEl>
                                        <p:attrNameLst>
                                          <p:attrName>fill.type</p:attrName>
                                        </p:attrNameLst>
                                      </p:cBhvr>
                                      <p:to>
                                        <p:strVal val="solid"/>
                                      </p:to>
                                    </p:set>
                                    <p:set>
                                      <p:cBhvr>
                                        <p:cTn id="9" dur="500" fill="hold"/>
                                        <p:tgtEl>
                                          <p:spTgt spid="10"/>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9"/>
                                        </p:tgtEl>
                                        <p:attrNameLst>
                                          <p:attrName>style.color</p:attrName>
                                        </p:attrNameLst>
                                      </p:cBhvr>
                                      <p:to>
                                        <a:schemeClr val="accent2"/>
                                      </p:to>
                                    </p:animClr>
                                    <p:animClr clrSpc="rgb" dir="cw">
                                      <p:cBhvr>
                                        <p:cTn id="12" dur="500" fill="hold"/>
                                        <p:tgtEl>
                                          <p:spTgt spid="9"/>
                                        </p:tgtEl>
                                        <p:attrNameLst>
                                          <p:attrName>fillcolor</p:attrName>
                                        </p:attrNameLst>
                                      </p:cBhvr>
                                      <p:to>
                                        <a:schemeClr val="accent2"/>
                                      </p:to>
                                    </p:animClr>
                                    <p:set>
                                      <p:cBhvr>
                                        <p:cTn id="13" dur="500" fill="hold"/>
                                        <p:tgtEl>
                                          <p:spTgt spid="9"/>
                                        </p:tgtEl>
                                        <p:attrNameLst>
                                          <p:attrName>fill.type</p:attrName>
                                        </p:attrNameLst>
                                      </p:cBhvr>
                                      <p:to>
                                        <p:strVal val="solid"/>
                                      </p:to>
                                    </p:set>
                                    <p:set>
                                      <p:cBhvr>
                                        <p:cTn id="14" dur="500" fill="hold"/>
                                        <p:tgtEl>
                                          <p:spTgt spid="9"/>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7"/>
                                        </p:tgtEl>
                                        <p:attrNameLst>
                                          <p:attrName>style.color</p:attrName>
                                        </p:attrNameLst>
                                      </p:cBhvr>
                                      <p:to>
                                        <a:schemeClr val="accent2"/>
                                      </p:to>
                                    </p:animClr>
                                    <p:animClr clrSpc="rgb" dir="cw">
                                      <p:cBhvr>
                                        <p:cTn id="17" dur="500" fill="hold"/>
                                        <p:tgtEl>
                                          <p:spTgt spid="7"/>
                                        </p:tgtEl>
                                        <p:attrNameLst>
                                          <p:attrName>fillcolor</p:attrName>
                                        </p:attrNameLst>
                                      </p:cBhvr>
                                      <p:to>
                                        <a:schemeClr val="accent2"/>
                                      </p:to>
                                    </p:animClr>
                                    <p:set>
                                      <p:cBhvr>
                                        <p:cTn id="18" dur="500" fill="hold"/>
                                        <p:tgtEl>
                                          <p:spTgt spid="7"/>
                                        </p:tgtEl>
                                        <p:attrNameLst>
                                          <p:attrName>fill.type</p:attrName>
                                        </p:attrNameLst>
                                      </p:cBhvr>
                                      <p:to>
                                        <p:strVal val="solid"/>
                                      </p:to>
                                    </p:set>
                                    <p:set>
                                      <p:cBhvr>
                                        <p:cTn id="19" dur="500" fill="hold"/>
                                        <p:tgtEl>
                                          <p:spTgt spid="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up)">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9" presetClass="emph" presetSubtype="0" fill="hold" grpId="0" nodeType="withEffect">
                                  <p:stCondLst>
                                    <p:cond delay="0"/>
                                  </p:stCondLst>
                                  <p:childTnLst>
                                    <p:animClr clrSpc="rgb" dir="cw">
                                      <p:cBhvr override="childStyle">
                                        <p:cTn id="30" dur="500" fill="hold"/>
                                        <p:tgtEl>
                                          <p:spTgt spid="209926"/>
                                        </p:tgtEl>
                                        <p:attrNameLst>
                                          <p:attrName>style.color</p:attrName>
                                        </p:attrNameLst>
                                      </p:cBhvr>
                                      <p:to>
                                        <a:schemeClr val="accent2"/>
                                      </p:to>
                                    </p:animClr>
                                    <p:animClr clrSpc="rgb" dir="cw">
                                      <p:cBhvr>
                                        <p:cTn id="31" dur="500" fill="hold"/>
                                        <p:tgtEl>
                                          <p:spTgt spid="209926"/>
                                        </p:tgtEl>
                                        <p:attrNameLst>
                                          <p:attrName>fillcolor</p:attrName>
                                        </p:attrNameLst>
                                      </p:cBhvr>
                                      <p:to>
                                        <a:schemeClr val="accent2"/>
                                      </p:to>
                                    </p:animClr>
                                    <p:set>
                                      <p:cBhvr>
                                        <p:cTn id="32" dur="500" fill="hold"/>
                                        <p:tgtEl>
                                          <p:spTgt spid="209926"/>
                                        </p:tgtEl>
                                        <p:attrNameLst>
                                          <p:attrName>fill.type</p:attrName>
                                        </p:attrNameLst>
                                      </p:cBhvr>
                                      <p:to>
                                        <p:strVal val="solid"/>
                                      </p:to>
                                    </p:set>
                                    <p:set>
                                      <p:cBhvr>
                                        <p:cTn id="33" dur="500" fill="hold"/>
                                        <p:tgtEl>
                                          <p:spTgt spid="209926"/>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1" nodeType="clickEffect">
                                  <p:stCondLst>
                                    <p:cond delay="0"/>
                                  </p:stCondLst>
                                  <p:childTnLst>
                                    <p:animMotion origin="layout" path="M -3.61111E-6 4.44444E-6 L -3.61111E-6 0.16481 " pathEditMode="relative" rAng="0" ptsTypes="AA">
                                      <p:cBhvr>
                                        <p:cTn id="37" dur="2000" fill="hold"/>
                                        <p:tgtEl>
                                          <p:spTgt spid="209926"/>
                                        </p:tgtEl>
                                        <p:attrNameLst>
                                          <p:attrName>ppt_x</p:attrName>
                                          <p:attrName>ppt_y</p:attrName>
                                        </p:attrNameLst>
                                      </p:cBhvr>
                                      <p:rCtr x="0" y="8241"/>
                                    </p:animMotion>
                                  </p:childTnLst>
                                </p:cTn>
                              </p:par>
                              <p:par>
                                <p:cTn id="38" presetID="42" presetClass="path" presetSubtype="0" accel="50000" decel="50000" fill="hold" grpId="0" nodeType="withEffect">
                                  <p:stCondLst>
                                    <p:cond delay="0"/>
                                  </p:stCondLst>
                                  <p:childTnLst>
                                    <p:animMotion origin="layout" path="M 2.5E-6 4.44444E-6 L 2.5E-6 0.16481 " pathEditMode="relative" rAng="0" ptsTypes="AA">
                                      <p:cBhvr>
                                        <p:cTn id="39" dur="2000" fill="hold"/>
                                        <p:tgtEl>
                                          <p:spTgt spid="209921"/>
                                        </p:tgtEl>
                                        <p:attrNameLst>
                                          <p:attrName>ppt_x</p:attrName>
                                          <p:attrName>ppt_y</p:attrName>
                                        </p:attrNameLst>
                                      </p:cBhvr>
                                      <p:rCtr x="0" y="8241"/>
                                    </p:animMotion>
                                  </p:childTnLst>
                                </p:cTn>
                              </p:par>
                              <p:par>
                                <p:cTn id="40" presetID="42" presetClass="path" presetSubtype="0" accel="50000" decel="50000" fill="hold" grpId="0" nodeType="withEffect">
                                  <p:stCondLst>
                                    <p:cond delay="0"/>
                                  </p:stCondLst>
                                  <p:childTnLst>
                                    <p:animMotion origin="layout" path="M -5.55556E-7 4.44444E-6 L -5.55556E-7 0.16481 " pathEditMode="relative" rAng="0" ptsTypes="AA">
                                      <p:cBhvr>
                                        <p:cTn id="41" dur="2000" fill="hold"/>
                                        <p:tgtEl>
                                          <p:spTgt spid="209922"/>
                                        </p:tgtEl>
                                        <p:attrNameLst>
                                          <p:attrName>ppt_x</p:attrName>
                                          <p:attrName>ppt_y</p:attrName>
                                        </p:attrNameLst>
                                      </p:cBhvr>
                                      <p:rCtr x="0" y="8241"/>
                                    </p:animMotion>
                                  </p:childTnLst>
                                </p:cTn>
                              </p:par>
                              <p:par>
                                <p:cTn id="42" presetID="42" presetClass="path" presetSubtype="0" accel="50000" decel="50000" fill="hold" grpId="0" nodeType="withEffect">
                                  <p:stCondLst>
                                    <p:cond delay="0"/>
                                  </p:stCondLst>
                                  <p:childTnLst>
                                    <p:animMotion origin="layout" path="M -2.5E-6 -2.59259E-6 L -2.5E-6 0.16528 " pathEditMode="relative" rAng="0" ptsTypes="AA">
                                      <p:cBhvr>
                                        <p:cTn id="43" dur="2000" fill="hold"/>
                                        <p:tgtEl>
                                          <p:spTgt spid="209937"/>
                                        </p:tgtEl>
                                        <p:attrNameLst>
                                          <p:attrName>ppt_x</p:attrName>
                                          <p:attrName>ppt_y</p:attrName>
                                        </p:attrNameLst>
                                      </p:cBhvr>
                                      <p:rCtr x="0" y="8264"/>
                                    </p:animMotion>
                                  </p:childTnLst>
                                </p:cTn>
                              </p:par>
                              <p:par>
                                <p:cTn id="44" presetID="42" presetClass="path" presetSubtype="0" accel="50000" decel="50000" fill="hold" grpId="0" nodeType="withEffect">
                                  <p:stCondLst>
                                    <p:cond delay="0"/>
                                  </p:stCondLst>
                                  <p:childTnLst>
                                    <p:animMotion origin="layout" path="M 3.88889E-6 -2.96296E-6 L 3.88889E-6 0.16065 " pathEditMode="relative" rAng="0" ptsTypes="AA">
                                      <p:cBhvr>
                                        <p:cTn id="45" dur="2000" fill="hold"/>
                                        <p:tgtEl>
                                          <p:spTgt spid="209938"/>
                                        </p:tgtEl>
                                        <p:attrNameLst>
                                          <p:attrName>ppt_x</p:attrName>
                                          <p:attrName>ppt_y</p:attrName>
                                        </p:attrNameLst>
                                      </p:cBhvr>
                                      <p:rCtr x="0" y="8032"/>
                                    </p:animMotion>
                                  </p:childTnLst>
                                </p:cTn>
                              </p:par>
                              <p:par>
                                <p:cTn id="46" presetID="42" presetClass="path" presetSubtype="0" accel="50000" decel="50000" fill="hold" grpId="0" nodeType="withEffect">
                                  <p:stCondLst>
                                    <p:cond delay="0"/>
                                  </p:stCondLst>
                                  <p:childTnLst>
                                    <p:animMotion origin="layout" path="M -3.61111E-6 0 L -3.61111E-6 0.16273 " pathEditMode="relative" rAng="0" ptsTypes="AA">
                                      <p:cBhvr>
                                        <p:cTn id="47" dur="2000" fill="hold"/>
                                        <p:tgtEl>
                                          <p:spTgt spid="209939"/>
                                        </p:tgtEl>
                                        <p:attrNameLst>
                                          <p:attrName>ppt_x</p:attrName>
                                          <p:attrName>ppt_y</p:attrName>
                                        </p:attrNameLst>
                                      </p:cBhvr>
                                      <p:rCtr x="0" y="8125"/>
                                    </p:animMotion>
                                  </p:childTnLst>
                                </p:cTn>
                              </p:par>
                              <p:par>
                                <p:cTn id="48" presetID="42" presetClass="path" presetSubtype="0" accel="50000" decel="50000" fill="hold" grpId="0" nodeType="withEffect">
                                  <p:stCondLst>
                                    <p:cond delay="0"/>
                                  </p:stCondLst>
                                  <p:childTnLst>
                                    <p:animMotion origin="layout" path="M 2.77778E-7 4.81481E-6 L 2.77778E-7 0.16805 " pathEditMode="relative" rAng="0" ptsTypes="AA">
                                      <p:cBhvr>
                                        <p:cTn id="49" dur="2000" fill="hold"/>
                                        <p:tgtEl>
                                          <p:spTgt spid="209940"/>
                                        </p:tgtEl>
                                        <p:attrNameLst>
                                          <p:attrName>ppt_x</p:attrName>
                                          <p:attrName>ppt_y</p:attrName>
                                        </p:attrNameLst>
                                      </p:cBhvr>
                                      <p:rCtr x="0" y="8403"/>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995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par>
                                <p:cTn id="58" presetID="19" presetClass="emph" presetSubtype="0" fill="hold" grpId="0" nodeType="withEffect">
                                  <p:stCondLst>
                                    <p:cond delay="0"/>
                                  </p:stCondLst>
                                  <p:childTnLst>
                                    <p:animClr clrSpc="rgb" dir="cw">
                                      <p:cBhvr override="childStyle">
                                        <p:cTn id="59" dur="500" fill="hold"/>
                                        <p:tgtEl>
                                          <p:spTgt spid="209942"/>
                                        </p:tgtEl>
                                        <p:attrNameLst>
                                          <p:attrName>style.color</p:attrName>
                                        </p:attrNameLst>
                                      </p:cBhvr>
                                      <p:to>
                                        <a:schemeClr val="accent2"/>
                                      </p:to>
                                    </p:animClr>
                                    <p:animClr clrSpc="rgb" dir="cw">
                                      <p:cBhvr>
                                        <p:cTn id="60" dur="500" fill="hold"/>
                                        <p:tgtEl>
                                          <p:spTgt spid="209942"/>
                                        </p:tgtEl>
                                        <p:attrNameLst>
                                          <p:attrName>fillcolor</p:attrName>
                                        </p:attrNameLst>
                                      </p:cBhvr>
                                      <p:to>
                                        <a:schemeClr val="accent2"/>
                                      </p:to>
                                    </p:animClr>
                                    <p:set>
                                      <p:cBhvr>
                                        <p:cTn id="61" dur="500" fill="hold"/>
                                        <p:tgtEl>
                                          <p:spTgt spid="209942"/>
                                        </p:tgtEl>
                                        <p:attrNameLst>
                                          <p:attrName>fill.type</p:attrName>
                                        </p:attrNameLst>
                                      </p:cBhvr>
                                      <p:to>
                                        <p:strVal val="solid"/>
                                      </p:to>
                                    </p:set>
                                    <p:set>
                                      <p:cBhvr>
                                        <p:cTn id="62" dur="500" fill="hold"/>
                                        <p:tgtEl>
                                          <p:spTgt spid="209942"/>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1.38889E-6 4.44444E-6 L -1.38889E-6 0.25 " pathEditMode="relative" rAng="0" ptsTypes="AA">
                                      <p:cBhvr>
                                        <p:cTn id="66" dur="2000" fill="hold"/>
                                        <p:tgtEl>
                                          <p:spTgt spid="209942"/>
                                        </p:tgtEl>
                                        <p:attrNameLst>
                                          <p:attrName>ppt_x</p:attrName>
                                          <p:attrName>ppt_y</p:attrName>
                                        </p:attrNameLst>
                                      </p:cBhvr>
                                      <p:rCtr x="0" y="12500"/>
                                    </p:animMotion>
                                  </p:childTnLst>
                                </p:cTn>
                              </p:par>
                              <p:par>
                                <p:cTn id="67" presetID="42" presetClass="path" presetSubtype="0" accel="50000" decel="50000" fill="hold" grpId="0" nodeType="withEffect">
                                  <p:stCondLst>
                                    <p:cond delay="0"/>
                                  </p:stCondLst>
                                  <p:childTnLst>
                                    <p:animMotion origin="layout" path="M 4.44444E-6 -2.96296E-6 L 4.44444E-6 0.25 " pathEditMode="relative" rAng="0" ptsTypes="AA">
                                      <p:cBhvr>
                                        <p:cTn id="68" dur="2000" fill="hold"/>
                                        <p:tgtEl>
                                          <p:spTgt spid="209944"/>
                                        </p:tgtEl>
                                        <p:attrNameLst>
                                          <p:attrName>ppt_x</p:attrName>
                                          <p:attrName>ppt_y</p:attrName>
                                        </p:attrNameLst>
                                      </p:cBhvr>
                                      <p:rCtr x="0" y="12500"/>
                                    </p:animMotion>
                                  </p:childTnLst>
                                </p:cTn>
                              </p:par>
                              <p:par>
                                <p:cTn id="69" presetID="42" presetClass="path" presetSubtype="0" accel="50000" decel="50000" fill="hold" grpId="0" nodeType="withEffect">
                                  <p:stCondLst>
                                    <p:cond delay="0"/>
                                  </p:stCondLst>
                                  <p:childTnLst>
                                    <p:animMotion origin="layout" path="M 3.05556E-6 0 L 3.05556E-6 0.25 " pathEditMode="relative" rAng="0" ptsTypes="AA">
                                      <p:cBhvr>
                                        <p:cTn id="70" dur="2000" fill="hold"/>
                                        <p:tgtEl>
                                          <p:spTgt spid="209945"/>
                                        </p:tgtEl>
                                        <p:attrNameLst>
                                          <p:attrName>ppt_x</p:attrName>
                                          <p:attrName>ppt_y</p:attrName>
                                        </p:attrNameLst>
                                      </p:cBhvr>
                                      <p:rCtr x="0" y="12500"/>
                                    </p:animMotion>
                                  </p:childTnLst>
                                </p:cTn>
                              </p:par>
                              <p:par>
                                <p:cTn id="71" presetID="42" presetClass="path" presetSubtype="0" accel="50000" decel="50000" fill="hold" grpId="0" nodeType="withEffect">
                                  <p:stCondLst>
                                    <p:cond delay="0"/>
                                  </p:stCondLst>
                                  <p:childTnLst>
                                    <p:animMotion origin="layout" path="M -5.55556E-7 1.11111E-6 L -5.55556E-7 0.25 " pathEditMode="relative" rAng="0" ptsTypes="AA">
                                      <p:cBhvr>
                                        <p:cTn id="72" dur="2000" fill="hold"/>
                                        <p:tgtEl>
                                          <p:spTgt spid="209946"/>
                                        </p:tgtEl>
                                        <p:attrNameLst>
                                          <p:attrName>ppt_x</p:attrName>
                                          <p:attrName>ppt_y</p:attrName>
                                        </p:attrNameLst>
                                      </p:cBhvr>
                                      <p:rCtr x="0" y="12500"/>
                                    </p:animMotion>
                                  </p:childTnLst>
                                </p:cTn>
                              </p:par>
                              <p:par>
                                <p:cTn id="73" presetID="42" presetClass="path" presetSubtype="0" accel="50000" decel="50000" fill="hold" grpId="0" nodeType="withEffect">
                                  <p:stCondLst>
                                    <p:cond delay="0"/>
                                  </p:stCondLst>
                                  <p:childTnLst>
                                    <p:animMotion origin="layout" path="M 1.94444E-6 4.07407E-6 L 1.94444E-6 0.25 " pathEditMode="relative" rAng="0" ptsTypes="AA">
                                      <p:cBhvr>
                                        <p:cTn id="74" dur="2000" fill="hold"/>
                                        <p:tgtEl>
                                          <p:spTgt spid="209947"/>
                                        </p:tgtEl>
                                        <p:attrNameLst>
                                          <p:attrName>ppt_x</p:attrName>
                                          <p:attrName>ppt_y</p:attrName>
                                        </p:attrNameLst>
                                      </p:cBhvr>
                                      <p:rCtr x="0" y="12500"/>
                                    </p:animMotion>
                                  </p:childTnLst>
                                </p:cTn>
                              </p:par>
                              <p:par>
                                <p:cTn id="75" presetID="42" presetClass="path" presetSubtype="0" accel="50000" decel="50000" fill="hold" grpId="0" nodeType="withEffect">
                                  <p:stCondLst>
                                    <p:cond delay="0"/>
                                  </p:stCondLst>
                                  <p:childTnLst>
                                    <p:animMotion origin="layout" path="M 1.66667E-6 4.44444E-6 L 1.66667E-6 0.25 " pathEditMode="relative" rAng="0" ptsTypes="AA">
                                      <p:cBhvr>
                                        <p:cTn id="76" dur="2000" fill="hold"/>
                                        <p:tgtEl>
                                          <p:spTgt spid="209941"/>
                                        </p:tgtEl>
                                        <p:attrNameLst>
                                          <p:attrName>ppt_x</p:attrName>
                                          <p:attrName>ppt_y</p:attrName>
                                        </p:attrNameLst>
                                      </p:cBhvr>
                                      <p:rCtr x="0" y="12500"/>
                                    </p:animMotion>
                                  </p:childTnLst>
                                </p:cTn>
                              </p:par>
                              <p:par>
                                <p:cTn id="77" presetID="42" presetClass="path" presetSubtype="0" accel="50000" decel="50000" fill="hold" grpId="0" nodeType="withEffect">
                                  <p:stCondLst>
                                    <p:cond delay="0"/>
                                  </p:stCondLst>
                                  <p:childTnLst>
                                    <p:animMotion origin="layout" path="M -4.72222E-6 4.81481E-6 L -4.72222E-6 0.25 " pathEditMode="relative" rAng="0" ptsTypes="AA">
                                      <p:cBhvr>
                                        <p:cTn id="78" dur="2000" fill="hold"/>
                                        <p:tgtEl>
                                          <p:spTgt spid="209943"/>
                                        </p:tgtEl>
                                        <p:attrNameLst>
                                          <p:attrName>ppt_x</p:attrName>
                                          <p:attrName>ppt_y</p:attrName>
                                        </p:attrNameLst>
                                      </p:cBhvr>
                                      <p:rCtr x="0" y="1250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995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9" presetClass="emph" presetSubtype="0" fill="hold" grpId="0" nodeType="clickEffect">
                                  <p:stCondLst>
                                    <p:cond delay="0"/>
                                  </p:stCondLst>
                                  <p:childTnLst>
                                    <p:animClr clrSpc="rgb" dir="cw">
                                      <p:cBhvr override="childStyle">
                                        <p:cTn id="90" dur="500" fill="hold"/>
                                        <p:tgtEl>
                                          <p:spTgt spid="209948"/>
                                        </p:tgtEl>
                                        <p:attrNameLst>
                                          <p:attrName>style.color</p:attrName>
                                        </p:attrNameLst>
                                      </p:cBhvr>
                                      <p:to>
                                        <a:schemeClr val="accent2"/>
                                      </p:to>
                                    </p:animClr>
                                    <p:animClr clrSpc="rgb" dir="cw">
                                      <p:cBhvr>
                                        <p:cTn id="91" dur="500" fill="hold"/>
                                        <p:tgtEl>
                                          <p:spTgt spid="209948"/>
                                        </p:tgtEl>
                                        <p:attrNameLst>
                                          <p:attrName>fillcolor</p:attrName>
                                        </p:attrNameLst>
                                      </p:cBhvr>
                                      <p:to>
                                        <a:schemeClr val="accent2"/>
                                      </p:to>
                                    </p:animClr>
                                    <p:set>
                                      <p:cBhvr>
                                        <p:cTn id="92" dur="500" fill="hold"/>
                                        <p:tgtEl>
                                          <p:spTgt spid="209948"/>
                                        </p:tgtEl>
                                        <p:attrNameLst>
                                          <p:attrName>fill.type</p:attrName>
                                        </p:attrNameLst>
                                      </p:cBhvr>
                                      <p:to>
                                        <p:strVal val="solid"/>
                                      </p:to>
                                    </p:set>
                                    <p:set>
                                      <p:cBhvr>
                                        <p:cTn id="93" dur="500" fill="hold"/>
                                        <p:tgtEl>
                                          <p:spTgt spid="209948"/>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1" nodeType="clickEffect">
                                  <p:stCondLst>
                                    <p:cond delay="0"/>
                                  </p:stCondLst>
                                  <p:childTnLst>
                                    <p:animMotion origin="layout" path="M -2.77778E-6 3.33333E-6 L 0.00104 0.34213 " pathEditMode="relative" rAng="0" ptsTypes="AA">
                                      <p:cBhvr>
                                        <p:cTn id="97" dur="2000" fill="hold"/>
                                        <p:tgtEl>
                                          <p:spTgt spid="209948"/>
                                        </p:tgtEl>
                                        <p:attrNameLst>
                                          <p:attrName>ppt_x</p:attrName>
                                          <p:attrName>ppt_y</p:attrName>
                                        </p:attrNameLst>
                                      </p:cBhvr>
                                      <p:rCtr x="52" y="17106"/>
                                    </p:animMotion>
                                  </p:childTnLst>
                                </p:cTn>
                              </p:par>
                              <p:par>
                                <p:cTn id="98" presetID="42" presetClass="path" presetSubtype="0" accel="50000" decel="50000" fill="hold" grpId="0" nodeType="withEffect">
                                  <p:stCondLst>
                                    <p:cond delay="0"/>
                                  </p:stCondLst>
                                  <p:childTnLst>
                                    <p:animMotion origin="layout" path="M -3.33333E-6 -2.59259E-6 L -3.33333E-6 0.34121 " pathEditMode="relative" rAng="0" ptsTypes="AA">
                                      <p:cBhvr>
                                        <p:cTn id="99" dur="2000" fill="hold"/>
                                        <p:tgtEl>
                                          <p:spTgt spid="209949"/>
                                        </p:tgtEl>
                                        <p:attrNameLst>
                                          <p:attrName>ppt_x</p:attrName>
                                          <p:attrName>ppt_y</p:attrName>
                                        </p:attrNameLst>
                                      </p:cBhvr>
                                      <p:rCtr x="0" y="17060"/>
                                    </p:animMotion>
                                  </p:childTnLst>
                                </p:cTn>
                              </p:par>
                              <p:par>
                                <p:cTn id="100" presetID="42" presetClass="path" presetSubtype="0" accel="50000" decel="50000" fill="hold" grpId="0" nodeType="withEffect">
                                  <p:stCondLst>
                                    <p:cond delay="0"/>
                                  </p:stCondLst>
                                  <p:childTnLst>
                                    <p:animMotion origin="layout" path="M -2.5E-6 -2.22222E-6 L 0.00174 0.34283 " pathEditMode="relative" rAng="0" ptsTypes="AA">
                                      <p:cBhvr>
                                        <p:cTn id="101" dur="2000" fill="hold"/>
                                        <p:tgtEl>
                                          <p:spTgt spid="209950"/>
                                        </p:tgtEl>
                                        <p:attrNameLst>
                                          <p:attrName>ppt_x</p:attrName>
                                          <p:attrName>ppt_y</p:attrName>
                                        </p:attrNameLst>
                                      </p:cBhvr>
                                      <p:rCtr x="87" y="17130"/>
                                    </p:animMotion>
                                  </p:childTnLst>
                                </p:cTn>
                              </p:par>
                              <p:par>
                                <p:cTn id="102" presetID="42" presetClass="path" presetSubtype="0" accel="50000" decel="50000" fill="hold" grpId="0" nodeType="withEffect">
                                  <p:stCondLst>
                                    <p:cond delay="0"/>
                                  </p:stCondLst>
                                  <p:childTnLst>
                                    <p:animMotion origin="layout" path="M 2.77778E-7 4.44444E-6 L 2.77778E-7 0.34074 " pathEditMode="relative" rAng="0" ptsTypes="AA">
                                      <p:cBhvr>
                                        <p:cTn id="103" dur="2000" fill="hold"/>
                                        <p:tgtEl>
                                          <p:spTgt spid="209953"/>
                                        </p:tgtEl>
                                        <p:attrNameLst>
                                          <p:attrName>ppt_x</p:attrName>
                                          <p:attrName>ppt_y</p:attrName>
                                        </p:attrNameLst>
                                      </p:cBhvr>
                                      <p:rCtr x="0" y="17037"/>
                                    </p:animMotion>
                                  </p:childTnLst>
                                </p:cTn>
                              </p:par>
                              <p:par>
                                <p:cTn id="104" presetID="42" presetClass="path" presetSubtype="0" accel="50000" decel="50000" fill="hold" grpId="0" nodeType="withEffect">
                                  <p:stCondLst>
                                    <p:cond delay="0"/>
                                  </p:stCondLst>
                                  <p:childTnLst>
                                    <p:animMotion origin="layout" path="M -3.33333E-6 4.07407E-6 L -3.33333E-6 0.33912 " pathEditMode="relative" rAng="0" ptsTypes="AA">
                                      <p:cBhvr>
                                        <p:cTn id="105" dur="2000" fill="hold"/>
                                        <p:tgtEl>
                                          <p:spTgt spid="209954"/>
                                        </p:tgtEl>
                                        <p:attrNameLst>
                                          <p:attrName>ppt_x</p:attrName>
                                          <p:attrName>ppt_y</p:attrName>
                                        </p:attrNameLst>
                                      </p:cBhvr>
                                      <p:rCtr x="0" y="16944"/>
                                    </p:animMotion>
                                  </p:childTnLst>
                                </p:cTn>
                              </p:par>
                              <p:par>
                                <p:cTn id="106" presetID="42" presetClass="path" presetSubtype="0" accel="50000" decel="50000" fill="hold" grpId="0" nodeType="withEffect">
                                  <p:stCondLst>
                                    <p:cond delay="0"/>
                                  </p:stCondLst>
                                  <p:childTnLst>
                                    <p:animMotion origin="layout" path="M -1.11111E-6 -2.59259E-6 L -1.11111E-6 0.33959 " pathEditMode="relative" rAng="0" ptsTypes="AA">
                                      <p:cBhvr>
                                        <p:cTn id="107" dur="2000" fill="hold"/>
                                        <p:tgtEl>
                                          <p:spTgt spid="209951"/>
                                        </p:tgtEl>
                                        <p:attrNameLst>
                                          <p:attrName>ppt_x</p:attrName>
                                          <p:attrName>ppt_y</p:attrName>
                                        </p:attrNameLst>
                                      </p:cBhvr>
                                      <p:rCtr x="0" y="16968"/>
                                    </p:animMotion>
                                  </p:childTnLst>
                                </p:cTn>
                              </p:par>
                              <p:par>
                                <p:cTn id="108" presetID="42" presetClass="path" presetSubtype="0" accel="50000" decel="50000" fill="hold" grpId="0" nodeType="withEffect">
                                  <p:stCondLst>
                                    <p:cond delay="0"/>
                                  </p:stCondLst>
                                  <p:childTnLst>
                                    <p:animMotion origin="layout" path="M -3.88889E-6 -2.22222E-6 L -3.88889E-6 0.34283 " pathEditMode="relative" rAng="0" ptsTypes="AA">
                                      <p:cBhvr>
                                        <p:cTn id="109" dur="2000" fill="hold"/>
                                        <p:tgtEl>
                                          <p:spTgt spid="209952"/>
                                        </p:tgtEl>
                                        <p:attrNameLst>
                                          <p:attrName>ppt_x</p:attrName>
                                          <p:attrName>ppt_y</p:attrName>
                                        </p:attrNameLst>
                                      </p:cBhvr>
                                      <p:rCtr x="0" y="17130"/>
                                    </p:animMotion>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209957"/>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09958"/>
                                        </p:tgtEl>
                                        <p:attrNameLst>
                                          <p:attrName>style.visibility</p:attrName>
                                        </p:attrNameLst>
                                      </p:cBhvr>
                                      <p:to>
                                        <p:strVal val="visible"/>
                                      </p:to>
                                    </p:set>
                                    <p:animEffect transition="in" filter="wipe(left)">
                                      <p:cBhvr>
                                        <p:cTn id="118" dur="500"/>
                                        <p:tgtEl>
                                          <p:spTgt spid="209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24" grpId="0" animBg="1"/>
      <p:bldP spid="25" grpId="0"/>
      <p:bldP spid="26" grpId="0"/>
      <p:bldP spid="27" grpId="0"/>
      <p:bldP spid="209921" grpId="0" animBg="1"/>
      <p:bldP spid="209922" grpId="0" animBg="1"/>
      <p:bldP spid="209926" grpId="0" animBg="1"/>
      <p:bldP spid="209926" grpId="1" animBg="1"/>
      <p:bldP spid="209937" grpId="0" animBg="1"/>
      <p:bldP spid="209938" grpId="0"/>
      <p:bldP spid="209939" grpId="0"/>
      <p:bldP spid="209940" grpId="0"/>
      <p:bldP spid="209941" grpId="0" animBg="1"/>
      <p:bldP spid="209942" grpId="0" animBg="1"/>
      <p:bldP spid="209942" grpId="1" animBg="1"/>
      <p:bldP spid="209943" grpId="0"/>
      <p:bldP spid="209944" grpId="0" animBg="1"/>
      <p:bldP spid="209945" grpId="0" animBg="1"/>
      <p:bldP spid="209946" grpId="0"/>
      <p:bldP spid="209947" grpId="0"/>
      <p:bldP spid="209948" grpId="0" animBg="1"/>
      <p:bldP spid="209948" grpId="1" animBg="1"/>
      <p:bldP spid="209949" grpId="0" animBg="1"/>
      <p:bldP spid="209950" grpId="0"/>
      <p:bldP spid="209951" grpId="0" animBg="1"/>
      <p:bldP spid="209952" grpId="0"/>
      <p:bldP spid="209953" grpId="0" animBg="1"/>
      <p:bldP spid="209954" grpId="0"/>
      <p:bldP spid="209955" grpId="0"/>
      <p:bldP spid="209956" grpId="0"/>
      <p:bldP spid="209957" grpId="0"/>
      <p:bldP spid="2099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1">
            <a:extLst>
              <a:ext uri="{FF2B5EF4-FFF2-40B4-BE49-F238E27FC236}">
                <a16:creationId xmlns:a16="http://schemas.microsoft.com/office/drawing/2014/main" id="{37E53483-7BE1-4F95-8ABB-7CA5A62121D6}"/>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fld id="{90D307DC-275D-4CC4-A5F1-F21CBAFA84A9}" type="datetime1">
              <a:rPr kumimoji="1" lang="zh-CN" altLang="en-US" sz="1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tabLst/>
                <a:defRPr/>
              </a:pPr>
              <a:t>2022/10/19</a:t>
            </a:fld>
            <a:endParaRPr kumimoji="1" lang="en-US" altLang="zh-CN" sz="1400" b="0" i="0" u="none" strike="noStrike" kern="1200" cap="none" spc="0" normalizeH="0" baseline="0" noProof="0">
              <a:ln>
                <a:noFill/>
              </a:ln>
              <a:solidFill>
                <a:srgbClr val="808080"/>
              </a:solidFill>
              <a:effectLst/>
              <a:uLnTx/>
              <a:uFillTx/>
              <a:latin typeface="Arial" panose="020B0604020202020204" pitchFamily="34" charset="0"/>
              <a:ea typeface="宋体" panose="02010600030101010101" pitchFamily="2" charset="-122"/>
              <a:cs typeface="+mn-cs"/>
            </a:endParaRPr>
          </a:p>
        </p:txBody>
      </p:sp>
      <p:sp>
        <p:nvSpPr>
          <p:cNvPr id="5123" name="灯片编号占位符 2">
            <a:extLst>
              <a:ext uri="{FF2B5EF4-FFF2-40B4-BE49-F238E27FC236}">
                <a16:creationId xmlns:a16="http://schemas.microsoft.com/office/drawing/2014/main" id="{5D2AEE3A-FED0-4CC1-9CA1-86486E6030CB}"/>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Tx/>
              <a:buNone/>
              <a:tabLst/>
              <a:defRPr/>
            </a:pPr>
            <a:fld id="{9156F67A-CA23-4336-9AAA-A7099F97B4A6}" type="slidenum">
              <a:rPr kumimoji="1" lang="en-US" altLang="zh-CN" sz="1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2</a:t>
            </a:fld>
            <a:r>
              <a:rPr kumimoji="1" lang="en-US" altLang="zh-CN" sz="14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/26</a:t>
            </a:r>
            <a:endParaRPr kumimoji="1" lang="en-US" altLang="zh-CN" sz="1400" b="0" i="0" u="none" strike="noStrike" kern="1200" cap="none" spc="0" normalizeH="0" baseline="0" noProof="0" dirty="0">
              <a:ln>
                <a:noFill/>
              </a:ln>
              <a:solidFill>
                <a:srgbClr val="808080"/>
              </a:solidFill>
              <a:effectLst/>
              <a:uLnTx/>
              <a:uFillTx/>
              <a:latin typeface="Arial" panose="020B0604020202020204" pitchFamily="34" charset="0"/>
              <a:ea typeface="宋体" panose="02010600030101010101" pitchFamily="2" charset="-122"/>
              <a:cs typeface="+mn-cs"/>
            </a:endParaRPr>
          </a:p>
        </p:txBody>
      </p:sp>
      <p:sp>
        <p:nvSpPr>
          <p:cNvPr id="5125" name="Text Box 8">
            <a:extLst>
              <a:ext uri="{FF2B5EF4-FFF2-40B4-BE49-F238E27FC236}">
                <a16:creationId xmlns:a16="http://schemas.microsoft.com/office/drawing/2014/main" id="{8BAC0ED7-8DCE-49C6-9607-B505E11AD62F}"/>
              </a:ext>
            </a:extLst>
          </p:cNvPr>
          <p:cNvSpPr txBox="1">
            <a:spLocks noChangeArrowheads="1"/>
          </p:cNvSpPr>
          <p:nvPr/>
        </p:nvSpPr>
        <p:spPr bwMode="auto">
          <a:xfrm>
            <a:off x="461963" y="1523363"/>
            <a:ext cx="8290151" cy="127727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zh-CN" sz="3600" b="0" i="0" u="none" strike="noStrike" kern="1200" cap="none" spc="0" normalizeH="0" baseline="0" noProof="0" dirty="0">
                <a:ln>
                  <a:noFill/>
                </a:ln>
                <a:effectLst/>
                <a:uLnTx/>
                <a:uFillTx/>
                <a:latin typeface="Times New Roman"/>
                <a:ea typeface="华文新魏" panose="02010800040101010101" pitchFamily="2" charset="-122"/>
              </a:rPr>
              <a:t>内容</a:t>
            </a:r>
            <a:endParaRPr lang="en-US" altLang="zh-CN" sz="3600" b="0" dirty="0">
              <a:latin typeface="Times New Roman"/>
              <a:ea typeface="华文新魏" panose="02010800040101010101" pitchFamily="2" charset="-122"/>
            </a:endParaRPr>
          </a:p>
          <a:p>
            <a:pPr marL="0" lvl="0" indent="0" eaLnBrk="1" hangingPunct="1">
              <a:spcBef>
                <a:spcPts val="600"/>
              </a:spcBef>
              <a:buClr>
                <a:srgbClr val="FF0000"/>
              </a:buClr>
              <a:defRPr/>
            </a:pPr>
            <a:r>
              <a:rPr lang="en-US" altLang="zh-CN" sz="3600" b="0" dirty="0">
                <a:latin typeface="Times New Roman"/>
                <a:ea typeface="华文新魏" panose="02010800040101010101" pitchFamily="2" charset="-122"/>
              </a:rPr>
              <a:t>    </a:t>
            </a:r>
            <a:r>
              <a:rPr lang="zh-CN" altLang="en-US" sz="3600" b="0" dirty="0">
                <a:latin typeface="Times New Roman"/>
                <a:ea typeface="华文新魏" panose="02010800040101010101" pitchFamily="2" charset="-122"/>
              </a:rPr>
              <a:t>用</a:t>
            </a:r>
            <a:r>
              <a:rPr lang="en-US" altLang="zh-CN" sz="3600" b="0" dirty="0">
                <a:latin typeface="Times New Roman"/>
                <a:ea typeface="华文新魏" panose="02010800040101010101" pitchFamily="2" charset="-122"/>
              </a:rPr>
              <a:t>0</a:t>
            </a:r>
            <a:r>
              <a:rPr lang="zh-CN" altLang="en-US" sz="3600" b="0" dirty="0">
                <a:latin typeface="Times New Roman"/>
                <a:ea typeface="华文新魏" panose="02010800040101010101" pitchFamily="2" charset="-122"/>
              </a:rPr>
              <a:t>和</a:t>
            </a:r>
            <a:r>
              <a:rPr lang="en-US" altLang="zh-CN" sz="3600" b="0" dirty="0">
                <a:latin typeface="Times New Roman"/>
                <a:ea typeface="华文新魏" panose="02010800040101010101" pitchFamily="2" charset="-122"/>
              </a:rPr>
              <a:t>1</a:t>
            </a:r>
            <a:r>
              <a:rPr lang="zh-CN" altLang="en-US" sz="3600" b="0" dirty="0">
                <a:latin typeface="Times New Roman"/>
                <a:ea typeface="华文新魏" panose="02010800040101010101" pitchFamily="2" charset="-122"/>
              </a:rPr>
              <a:t>有效地</a:t>
            </a:r>
            <a:r>
              <a:rPr lang="zh-CN" altLang="zh-CN" sz="3600" b="0" dirty="0">
                <a:ea typeface="华文新魏" panose="02010800040101010101" pitchFamily="2" charset="-122"/>
              </a:rPr>
              <a:t>编码</a:t>
            </a:r>
            <a:endParaRPr kumimoji="1" lang="zh-CN" altLang="en-US" sz="3600" b="0" i="0" u="none" strike="noStrike" kern="1200" cap="none" spc="0" normalizeH="0" baseline="0" noProof="0" dirty="0">
              <a:ln>
                <a:noFill/>
              </a:ln>
              <a:effectLst/>
              <a:uLnTx/>
              <a:uFillTx/>
              <a:ea typeface="华文新魏" panose="02010800040101010101" pitchFamily="2" charset="-122"/>
            </a:endParaRPr>
          </a:p>
        </p:txBody>
      </p:sp>
      <p:sp>
        <p:nvSpPr>
          <p:cNvPr id="7" name="Rectangle 7">
            <a:extLst>
              <a:ext uri="{FF2B5EF4-FFF2-40B4-BE49-F238E27FC236}">
                <a16:creationId xmlns:a16="http://schemas.microsoft.com/office/drawing/2014/main" id="{3A213C39-B90F-4525-8E5C-18D9DC6B09C7}"/>
              </a:ext>
            </a:extLst>
          </p:cNvPr>
          <p:cNvSpPr>
            <a:spLocks noChangeArrowheads="1"/>
          </p:cNvSpPr>
          <p:nvPr/>
        </p:nvSpPr>
        <p:spPr bwMode="auto">
          <a:xfrm>
            <a:off x="406400" y="381000"/>
            <a:ext cx="85090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如何有效地编码</a:t>
            </a:r>
            <a:endParaRPr lang="zh-CN" altLang="en-US" sz="4800" dirty="0">
              <a:solidFill>
                <a:schemeClr val="tx2"/>
              </a:solidFill>
              <a:latin typeface="华文新魏" panose="02010800040101010101" pitchFamily="2" charset="-122"/>
              <a:ea typeface="华文新魏" panose="02010800040101010101" pitchFamily="2" charset="-122"/>
            </a:endParaRPr>
          </a:p>
        </p:txBody>
      </p:sp>
      <p:sp>
        <p:nvSpPr>
          <p:cNvPr id="8" name="Text Box 8">
            <a:extLst>
              <a:ext uri="{FF2B5EF4-FFF2-40B4-BE49-F238E27FC236}">
                <a16:creationId xmlns:a16="http://schemas.microsoft.com/office/drawing/2014/main" id="{2748A18B-D3CD-6B42-8E3B-95986460793A}"/>
              </a:ext>
            </a:extLst>
          </p:cNvPr>
          <p:cNvSpPr txBox="1">
            <a:spLocks noChangeArrowheads="1"/>
          </p:cNvSpPr>
          <p:nvPr/>
        </p:nvSpPr>
        <p:spPr bwMode="auto">
          <a:xfrm>
            <a:off x="465969" y="2774349"/>
            <a:ext cx="8290151" cy="2385268"/>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en-US" sz="3600" b="0" i="0" u="none" strike="noStrike" kern="1200" cap="none" spc="0" normalizeH="0" baseline="0" noProof="0" dirty="0">
                <a:ln>
                  <a:noFill/>
                </a:ln>
                <a:effectLst/>
                <a:uLnTx/>
                <a:uFillTx/>
                <a:latin typeface="Times New Roman"/>
                <a:ea typeface="华文新魏" panose="02010800040101010101" pitchFamily="2" charset="-122"/>
              </a:rPr>
              <a:t>目标</a:t>
            </a:r>
            <a:endParaRPr lang="en-US" altLang="zh-CN" sz="3600" b="0" dirty="0">
              <a:latin typeface="Times New Roman"/>
              <a:ea typeface="华文新魏" panose="02010800040101010101" pitchFamily="2" charset="-122"/>
            </a:endParaRPr>
          </a:p>
          <a:p>
            <a:pPr marL="0" marR="0" lvl="0" indent="0" algn="l" defTabSz="914400" rtl="0" eaLnBrk="1" fontAlgn="base" latinLnBrk="0" hangingPunct="1">
              <a:lnSpc>
                <a:spcPct val="100000"/>
              </a:lnSpc>
              <a:spcBef>
                <a:spcPts val="600"/>
              </a:spcBef>
              <a:spcAft>
                <a:spcPct val="0"/>
              </a:spcAft>
              <a:buClr>
                <a:srgbClr val="FF0000"/>
              </a:buClr>
              <a:buSzTx/>
              <a:tabLst/>
              <a:defRPr/>
            </a:pPr>
            <a:r>
              <a:rPr lang="en-US" altLang="zh-CN" sz="3600" b="0" dirty="0">
                <a:latin typeface="Times New Roman"/>
                <a:ea typeface="华文新魏" panose="02010800040101010101" pitchFamily="2" charset="-122"/>
              </a:rPr>
              <a:t>    </a:t>
            </a:r>
            <a:r>
              <a:rPr lang="zh-CN" altLang="en-US" sz="3600" b="0" dirty="0">
                <a:latin typeface="Times New Roman"/>
                <a:ea typeface="华文新魏" panose="02010800040101010101" pitchFamily="2" charset="-122"/>
              </a:rPr>
              <a:t>通过对八件物品进行编码练习，</a:t>
            </a:r>
            <a:r>
              <a:rPr lang="zh-CN" altLang="zh-CN" sz="3600" b="0" dirty="0">
                <a:solidFill>
                  <a:srgbClr val="0000FF"/>
                </a:solidFill>
                <a:ea typeface="华文新魏" panose="02010800040101010101" pitchFamily="2" charset="-122"/>
              </a:rPr>
              <a:t>设计</a:t>
            </a:r>
            <a:r>
              <a:rPr lang="zh-CN" altLang="zh-CN" sz="3600" b="0" dirty="0">
                <a:ea typeface="华文新魏" panose="02010800040101010101" pitchFamily="2" charset="-122"/>
              </a:rPr>
              <a:t>出简单</a:t>
            </a:r>
            <a:r>
              <a:rPr lang="zh-CN" altLang="en-US" sz="3600" b="0" dirty="0">
                <a:ea typeface="华文新魏" panose="02010800040101010101" pitchFamily="2" charset="-122"/>
              </a:rPr>
              <a:t>有效</a:t>
            </a:r>
            <a:r>
              <a:rPr lang="zh-CN" altLang="zh-CN" sz="3600" b="0" dirty="0">
                <a:ea typeface="华文新魏" panose="02010800040101010101" pitchFamily="2" charset="-122"/>
              </a:rPr>
              <a:t>的编码</a:t>
            </a:r>
            <a:r>
              <a:rPr lang="zh-CN" altLang="en-US" sz="3600" b="0" dirty="0">
                <a:ea typeface="华文新魏" panose="02010800040101010101" pitchFamily="2" charset="-122"/>
              </a:rPr>
              <a:t>，编码中特定的位有特定的意义</a:t>
            </a:r>
            <a:r>
              <a:rPr lang="zh-CN" altLang="zh-CN" sz="3600" b="0" dirty="0">
                <a:ea typeface="华文新魏" panose="02010800040101010101" pitchFamily="2" charset="-122"/>
              </a:rPr>
              <a:t>。</a:t>
            </a:r>
            <a:endParaRPr kumimoji="1" lang="zh-CN" altLang="en-US" sz="3600" b="0" i="0" u="none" strike="noStrike" kern="1200" cap="none" spc="0" normalizeH="0" baseline="0" noProof="0" dirty="0">
              <a:ln>
                <a:noFill/>
              </a:ln>
              <a:effectLst/>
              <a:uLnTx/>
              <a:uFillTx/>
              <a:ea typeface="华文新魏" panose="02010800040101010101" pitchFamily="2" charset="-122"/>
            </a:endParaRPr>
          </a:p>
        </p:txBody>
      </p:sp>
    </p:spTree>
    <p:extLst>
      <p:ext uri="{BB962C8B-B14F-4D97-AF65-F5344CB8AC3E}">
        <p14:creationId xmlns:p14="http://schemas.microsoft.com/office/powerpoint/2010/main" val="71369674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324EC8-BFA1-14D4-FE23-3FAC9E0E0628}"/>
              </a:ext>
            </a:extLst>
          </p:cNvPr>
          <p:cNvSpPr>
            <a:spLocks noGrp="1"/>
          </p:cNvSpPr>
          <p:nvPr>
            <p:ph type="dt" sz="half" idx="10"/>
          </p:nvPr>
        </p:nvSpPr>
        <p:spPr>
          <a:xfrm>
            <a:off x="254762" y="6370548"/>
            <a:ext cx="1905000" cy="457200"/>
          </a:xfrm>
        </p:spPr>
        <p:txBody>
          <a:bodyPr/>
          <a:lstStyle/>
          <a:p>
            <a:pPr>
              <a:defRPr/>
            </a:pPr>
            <a:fld id="{3B3EC1F9-066B-4752-90FD-8A055D9B52C4}" type="datetime1">
              <a:rPr lang="zh-CN" altLang="en-US" smtClean="0"/>
              <a:pPr>
                <a:defRPr/>
              </a:pPr>
              <a:t>2022/10/19</a:t>
            </a:fld>
            <a:endParaRPr lang="en-US" altLang="zh-CN" dirty="0">
              <a:solidFill>
                <a:schemeClr val="bg2"/>
              </a:solidFill>
            </a:endParaRPr>
          </a:p>
        </p:txBody>
      </p:sp>
      <p:sp>
        <p:nvSpPr>
          <p:cNvPr id="3" name="灯片编号占位符 2">
            <a:extLst>
              <a:ext uri="{FF2B5EF4-FFF2-40B4-BE49-F238E27FC236}">
                <a16:creationId xmlns:a16="http://schemas.microsoft.com/office/drawing/2014/main" id="{1B410585-2C81-D1F7-559E-319B482CC5E4}"/>
              </a:ext>
            </a:extLst>
          </p:cNvPr>
          <p:cNvSpPr>
            <a:spLocks noGrp="1"/>
          </p:cNvSpPr>
          <p:nvPr>
            <p:ph type="sldNum" sz="quarter" idx="11"/>
          </p:nvPr>
        </p:nvSpPr>
        <p:spPr>
          <a:xfrm>
            <a:off x="6621985" y="6370548"/>
            <a:ext cx="1905000" cy="457200"/>
          </a:xfrm>
        </p:spPr>
        <p:txBody>
          <a:bodyPr/>
          <a:lstStyle/>
          <a:p>
            <a:pPr>
              <a:defRPr/>
            </a:pPr>
            <a:fld id="{E0968D8F-862E-4E9C-9A63-D0A84FED6CF8}" type="slidenum">
              <a:rPr lang="en-US" altLang="zh-CN" smtClean="0"/>
              <a:pPr>
                <a:defRPr/>
              </a:pPr>
              <a:t>20</a:t>
            </a:fld>
            <a:endParaRPr lang="en-US" altLang="zh-CN">
              <a:solidFill>
                <a:schemeClr val="bg2"/>
              </a:solidFill>
            </a:endParaRPr>
          </a:p>
        </p:txBody>
      </p:sp>
      <p:sp>
        <p:nvSpPr>
          <p:cNvPr id="4" name="Rectangle 16">
            <a:extLst>
              <a:ext uri="{FF2B5EF4-FFF2-40B4-BE49-F238E27FC236}">
                <a16:creationId xmlns:a16="http://schemas.microsoft.com/office/drawing/2014/main" id="{94616D5D-2786-90E4-1552-CEB19A66FFD9}"/>
              </a:ext>
            </a:extLst>
          </p:cNvPr>
          <p:cNvSpPr>
            <a:spLocks noChangeArrowheads="1"/>
          </p:cNvSpPr>
          <p:nvPr/>
        </p:nvSpPr>
        <p:spPr bwMode="auto">
          <a:xfrm>
            <a:off x="117352" y="30252"/>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海明校验码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3/3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87" name="文本框 86">
            <a:extLst>
              <a:ext uri="{FF2B5EF4-FFF2-40B4-BE49-F238E27FC236}">
                <a16:creationId xmlns:a16="http://schemas.microsoft.com/office/drawing/2014/main" id="{FD8AFED3-2597-DF00-8CDE-584CC0E2BDA1}"/>
              </a:ext>
            </a:extLst>
          </p:cNvPr>
          <p:cNvSpPr txBox="1"/>
          <p:nvPr/>
        </p:nvSpPr>
        <p:spPr>
          <a:xfrm>
            <a:off x="29344" y="582529"/>
            <a:ext cx="9114656" cy="1236877"/>
          </a:xfrm>
          <a:prstGeom prst="rect">
            <a:avLst/>
          </a:prstGeom>
          <a:noFill/>
        </p:spPr>
        <p:txBody>
          <a:bodyPr wrap="square" rtlCol="0">
            <a:spAutoFit/>
          </a:bodyPr>
          <a:lstStyle/>
          <a:p>
            <a:pPr>
              <a:lnSpc>
                <a:spcPct val="150000"/>
              </a:lnSpc>
            </a:pPr>
            <a:r>
              <a:rPr lang="zh-CN" altLang="en-US" sz="2800" dirty="0">
                <a:solidFill>
                  <a:srgbClr val="FF0000"/>
                </a:solidFill>
                <a:latin typeface="Times New Roman" panose="02020603050405020304" pitchFamily="18" charset="0"/>
                <a:ea typeface="华文新魏" panose="02010800040101010101" pitchFamily="2" charset="-122"/>
              </a:rPr>
              <a:t>例</a:t>
            </a:r>
            <a:r>
              <a:rPr lang="en-US" altLang="zh-CN" sz="2800" dirty="0">
                <a:solidFill>
                  <a:srgbClr val="FF0000"/>
                </a:solidFill>
                <a:latin typeface="Times New Roman" panose="02020603050405020304" pitchFamily="18" charset="0"/>
                <a:ea typeface="华文新魏" panose="02010800040101010101" pitchFamily="2" charset="-122"/>
              </a:rPr>
              <a:t>2.</a:t>
            </a:r>
            <a:r>
              <a:rPr lang="zh-CN" altLang="en-US" sz="2400" dirty="0">
                <a:latin typeface="Times New Roman" panose="02020603050405020304" pitchFamily="18" charset="0"/>
                <a:ea typeface="华文新魏" panose="02010800040101010101" pitchFamily="2" charset="-122"/>
              </a:rPr>
              <a:t>通信双向约定采用海明码通信，当接收端收到</a:t>
            </a:r>
            <a:r>
              <a:rPr lang="en-US" altLang="zh-CN" sz="2400" dirty="0">
                <a:latin typeface="Times New Roman" panose="02020603050405020304" pitchFamily="18" charset="0"/>
                <a:ea typeface="华文新魏" panose="02010800040101010101" pitchFamily="2" charset="-122"/>
              </a:rPr>
              <a:t>0101011</a:t>
            </a:r>
            <a:r>
              <a:rPr lang="zh-CN" altLang="en-US" sz="2400" dirty="0">
                <a:latin typeface="Times New Roman" panose="02020603050405020304" pitchFamily="18" charset="0"/>
                <a:ea typeface="华文新魏" panose="02010800040101010101" pitchFamily="2" charset="-122"/>
              </a:rPr>
              <a:t>的码字时，问在最多一位错的情况下发送端发送的码字是什么？</a:t>
            </a:r>
          </a:p>
        </p:txBody>
      </p:sp>
      <p:sp>
        <p:nvSpPr>
          <p:cNvPr id="88" name="矩形 87">
            <a:extLst>
              <a:ext uri="{FF2B5EF4-FFF2-40B4-BE49-F238E27FC236}">
                <a16:creationId xmlns:a16="http://schemas.microsoft.com/office/drawing/2014/main" id="{98AAE461-BBBB-E8C3-12BD-6D5015D07284}"/>
              </a:ext>
            </a:extLst>
          </p:cNvPr>
          <p:cNvSpPr/>
          <p:nvPr/>
        </p:nvSpPr>
        <p:spPr>
          <a:xfrm>
            <a:off x="2805133" y="2315929"/>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9B070631-C00E-679C-DE38-6912CB9AF3F1}"/>
              </a:ext>
            </a:extLst>
          </p:cNvPr>
          <p:cNvSpPr/>
          <p:nvPr/>
        </p:nvSpPr>
        <p:spPr>
          <a:xfrm>
            <a:off x="3355851" y="2315928"/>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423A4271-014B-0E88-F31B-878CD85B2777}"/>
              </a:ext>
            </a:extLst>
          </p:cNvPr>
          <p:cNvSpPr/>
          <p:nvPr/>
        </p:nvSpPr>
        <p:spPr>
          <a:xfrm>
            <a:off x="4457291" y="2315927"/>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FFC41FB3-D95B-8397-DFB5-3CC569D072B6}"/>
              </a:ext>
            </a:extLst>
          </p:cNvPr>
          <p:cNvSpPr/>
          <p:nvPr/>
        </p:nvSpPr>
        <p:spPr>
          <a:xfrm>
            <a:off x="5008011" y="2315926"/>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1D54B476-D7DA-BECB-BFF3-0C3752379CED}"/>
              </a:ext>
            </a:extLst>
          </p:cNvPr>
          <p:cNvSpPr/>
          <p:nvPr/>
        </p:nvSpPr>
        <p:spPr>
          <a:xfrm>
            <a:off x="5558731" y="2315926"/>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B0FD7F5D-E60C-CB64-AAA6-7A682A0B936E}"/>
              </a:ext>
            </a:extLst>
          </p:cNvPr>
          <p:cNvSpPr txBox="1"/>
          <p:nvPr/>
        </p:nvSpPr>
        <p:spPr>
          <a:xfrm flipH="1">
            <a:off x="5678663" y="1883647"/>
            <a:ext cx="291937" cy="461665"/>
          </a:xfrm>
          <a:prstGeom prst="rect">
            <a:avLst/>
          </a:prstGeom>
          <a:noFill/>
        </p:spPr>
        <p:txBody>
          <a:bodyPr wrap="square" rtlCol="0">
            <a:spAutoFit/>
          </a:bodyPr>
          <a:lstStyle/>
          <a:p>
            <a:r>
              <a:rPr lang="en-US" altLang="zh-CN" sz="2400" dirty="0"/>
              <a:t>1</a:t>
            </a:r>
            <a:endParaRPr lang="zh-CN" altLang="en-US" sz="2400" dirty="0"/>
          </a:p>
        </p:txBody>
      </p:sp>
      <p:sp>
        <p:nvSpPr>
          <p:cNvPr id="94" name="文本框 93">
            <a:extLst>
              <a:ext uri="{FF2B5EF4-FFF2-40B4-BE49-F238E27FC236}">
                <a16:creationId xmlns:a16="http://schemas.microsoft.com/office/drawing/2014/main" id="{B6D5B13B-B2D6-A288-9BC2-30CF4D11C67A}"/>
              </a:ext>
            </a:extLst>
          </p:cNvPr>
          <p:cNvSpPr txBox="1"/>
          <p:nvPr/>
        </p:nvSpPr>
        <p:spPr>
          <a:xfrm flipH="1">
            <a:off x="5119416" y="1890493"/>
            <a:ext cx="291937" cy="461665"/>
          </a:xfrm>
          <a:prstGeom prst="rect">
            <a:avLst/>
          </a:prstGeom>
          <a:noFill/>
        </p:spPr>
        <p:txBody>
          <a:bodyPr wrap="square" rtlCol="0">
            <a:spAutoFit/>
          </a:bodyPr>
          <a:lstStyle/>
          <a:p>
            <a:r>
              <a:rPr lang="en-US" altLang="zh-CN" sz="2400" dirty="0"/>
              <a:t>2</a:t>
            </a:r>
            <a:endParaRPr lang="zh-CN" altLang="en-US" sz="2400" dirty="0"/>
          </a:p>
        </p:txBody>
      </p:sp>
      <p:sp>
        <p:nvSpPr>
          <p:cNvPr id="95" name="文本框 94">
            <a:extLst>
              <a:ext uri="{FF2B5EF4-FFF2-40B4-BE49-F238E27FC236}">
                <a16:creationId xmlns:a16="http://schemas.microsoft.com/office/drawing/2014/main" id="{2F9CD094-5193-FD13-1F4C-1F834EFDD938}"/>
              </a:ext>
            </a:extLst>
          </p:cNvPr>
          <p:cNvSpPr txBox="1"/>
          <p:nvPr/>
        </p:nvSpPr>
        <p:spPr>
          <a:xfrm flipH="1">
            <a:off x="4563191" y="1895825"/>
            <a:ext cx="291937" cy="461665"/>
          </a:xfrm>
          <a:prstGeom prst="rect">
            <a:avLst/>
          </a:prstGeom>
          <a:noFill/>
        </p:spPr>
        <p:txBody>
          <a:bodyPr wrap="square" rtlCol="0">
            <a:spAutoFit/>
          </a:bodyPr>
          <a:lstStyle/>
          <a:p>
            <a:r>
              <a:rPr lang="en-US" altLang="zh-CN" sz="2400" dirty="0"/>
              <a:t>3</a:t>
            </a:r>
            <a:endParaRPr lang="zh-CN" altLang="en-US" sz="2400" dirty="0"/>
          </a:p>
        </p:txBody>
      </p:sp>
      <p:sp>
        <p:nvSpPr>
          <p:cNvPr id="96" name="文本框 95">
            <a:extLst>
              <a:ext uri="{FF2B5EF4-FFF2-40B4-BE49-F238E27FC236}">
                <a16:creationId xmlns:a16="http://schemas.microsoft.com/office/drawing/2014/main" id="{4951F738-ADF0-AD8E-F0F2-2B35C2506C84}"/>
              </a:ext>
            </a:extLst>
          </p:cNvPr>
          <p:cNvSpPr txBox="1"/>
          <p:nvPr/>
        </p:nvSpPr>
        <p:spPr>
          <a:xfrm flipH="1">
            <a:off x="3994895" y="1890493"/>
            <a:ext cx="291937" cy="461665"/>
          </a:xfrm>
          <a:prstGeom prst="rect">
            <a:avLst/>
          </a:prstGeom>
          <a:noFill/>
        </p:spPr>
        <p:txBody>
          <a:bodyPr wrap="square" rtlCol="0">
            <a:spAutoFit/>
          </a:bodyPr>
          <a:lstStyle/>
          <a:p>
            <a:r>
              <a:rPr lang="en-US" altLang="zh-CN" sz="2400" dirty="0"/>
              <a:t>4</a:t>
            </a:r>
            <a:endParaRPr lang="zh-CN" altLang="en-US" sz="2400" dirty="0"/>
          </a:p>
        </p:txBody>
      </p:sp>
      <p:sp>
        <p:nvSpPr>
          <p:cNvPr id="97" name="文本框 96">
            <a:extLst>
              <a:ext uri="{FF2B5EF4-FFF2-40B4-BE49-F238E27FC236}">
                <a16:creationId xmlns:a16="http://schemas.microsoft.com/office/drawing/2014/main" id="{830FB132-632F-16CC-1B2F-8E42110D7459}"/>
              </a:ext>
            </a:extLst>
          </p:cNvPr>
          <p:cNvSpPr txBox="1"/>
          <p:nvPr/>
        </p:nvSpPr>
        <p:spPr>
          <a:xfrm flipH="1">
            <a:off x="3431413" y="1890493"/>
            <a:ext cx="291937" cy="461665"/>
          </a:xfrm>
          <a:prstGeom prst="rect">
            <a:avLst/>
          </a:prstGeom>
          <a:noFill/>
        </p:spPr>
        <p:txBody>
          <a:bodyPr wrap="square" rtlCol="0">
            <a:spAutoFit/>
          </a:bodyPr>
          <a:lstStyle/>
          <a:p>
            <a:r>
              <a:rPr lang="en-US" altLang="zh-CN" sz="2400" dirty="0"/>
              <a:t>5</a:t>
            </a:r>
            <a:endParaRPr lang="zh-CN" altLang="en-US" sz="2400" dirty="0"/>
          </a:p>
        </p:txBody>
      </p:sp>
      <p:sp>
        <p:nvSpPr>
          <p:cNvPr id="98" name="文本框 97">
            <a:extLst>
              <a:ext uri="{FF2B5EF4-FFF2-40B4-BE49-F238E27FC236}">
                <a16:creationId xmlns:a16="http://schemas.microsoft.com/office/drawing/2014/main" id="{36C0084C-D2C4-B056-2E40-DC66458986DD}"/>
              </a:ext>
            </a:extLst>
          </p:cNvPr>
          <p:cNvSpPr txBox="1"/>
          <p:nvPr/>
        </p:nvSpPr>
        <p:spPr>
          <a:xfrm flipH="1">
            <a:off x="2900645" y="1883646"/>
            <a:ext cx="291937" cy="461665"/>
          </a:xfrm>
          <a:prstGeom prst="rect">
            <a:avLst/>
          </a:prstGeom>
          <a:noFill/>
        </p:spPr>
        <p:txBody>
          <a:bodyPr wrap="square" rtlCol="0">
            <a:spAutoFit/>
          </a:bodyPr>
          <a:lstStyle/>
          <a:p>
            <a:r>
              <a:rPr lang="en-US" altLang="zh-CN" sz="2400" dirty="0"/>
              <a:t>6</a:t>
            </a:r>
            <a:endParaRPr lang="zh-CN" altLang="en-US" sz="2400" dirty="0"/>
          </a:p>
        </p:txBody>
      </p:sp>
      <p:sp>
        <p:nvSpPr>
          <p:cNvPr id="99" name="文本框 98">
            <a:extLst>
              <a:ext uri="{FF2B5EF4-FFF2-40B4-BE49-F238E27FC236}">
                <a16:creationId xmlns:a16="http://schemas.microsoft.com/office/drawing/2014/main" id="{48A4A5ED-7CE7-72CE-9A79-0534F74EEF21}"/>
              </a:ext>
            </a:extLst>
          </p:cNvPr>
          <p:cNvSpPr txBox="1"/>
          <p:nvPr/>
        </p:nvSpPr>
        <p:spPr>
          <a:xfrm flipH="1">
            <a:off x="2367605" y="1883645"/>
            <a:ext cx="291937" cy="461665"/>
          </a:xfrm>
          <a:prstGeom prst="rect">
            <a:avLst/>
          </a:prstGeom>
          <a:noFill/>
        </p:spPr>
        <p:txBody>
          <a:bodyPr wrap="square" rtlCol="0">
            <a:spAutoFit/>
          </a:bodyPr>
          <a:lstStyle/>
          <a:p>
            <a:r>
              <a:rPr lang="en-US" altLang="zh-CN" sz="2400" dirty="0"/>
              <a:t>7</a:t>
            </a:r>
            <a:endParaRPr lang="zh-CN" altLang="en-US" sz="2400" dirty="0"/>
          </a:p>
        </p:txBody>
      </p:sp>
      <p:sp>
        <p:nvSpPr>
          <p:cNvPr id="100" name="箭头: 下 99">
            <a:extLst>
              <a:ext uri="{FF2B5EF4-FFF2-40B4-BE49-F238E27FC236}">
                <a16:creationId xmlns:a16="http://schemas.microsoft.com/office/drawing/2014/main" id="{A9C66CF3-7A60-CB78-D9C8-A744D22E6FFC}"/>
              </a:ext>
            </a:extLst>
          </p:cNvPr>
          <p:cNvSpPr/>
          <p:nvPr/>
        </p:nvSpPr>
        <p:spPr>
          <a:xfrm>
            <a:off x="4066388" y="2886309"/>
            <a:ext cx="217433" cy="3550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id="{EE55EB18-5649-77AF-F09E-3D2A0897AE6E}"/>
              </a:ext>
            </a:extLst>
          </p:cNvPr>
          <p:cNvSpPr txBox="1"/>
          <p:nvPr/>
        </p:nvSpPr>
        <p:spPr>
          <a:xfrm>
            <a:off x="1400380" y="3456554"/>
            <a:ext cx="890338" cy="461665"/>
          </a:xfrm>
          <a:prstGeom prst="rect">
            <a:avLst/>
          </a:prstGeom>
          <a:noFill/>
        </p:spPr>
        <p:txBody>
          <a:bodyPr wrap="square" rtlCol="0">
            <a:spAutoFit/>
          </a:bodyPr>
          <a:lstStyle/>
          <a:p>
            <a:r>
              <a:rPr lang="en-US" altLang="zh-CN" sz="2400" dirty="0">
                <a:latin typeface="Times New Roman" panose="02020603050405020304" pitchFamily="18" charset="0"/>
                <a:ea typeface="华文新魏" panose="02010800040101010101" pitchFamily="2" charset="-122"/>
              </a:rPr>
              <a:t>P3</a:t>
            </a:r>
            <a:r>
              <a:rPr lang="zh-CN" altLang="en-US" sz="2400" dirty="0">
                <a:latin typeface="Times New Roman" panose="02020603050405020304" pitchFamily="18" charset="0"/>
                <a:ea typeface="华文新魏" panose="02010800040101010101" pitchFamily="2" charset="-122"/>
              </a:rPr>
              <a:t>组</a:t>
            </a:r>
          </a:p>
        </p:txBody>
      </p:sp>
      <p:sp>
        <p:nvSpPr>
          <p:cNvPr id="102" name="文本框 101">
            <a:extLst>
              <a:ext uri="{FF2B5EF4-FFF2-40B4-BE49-F238E27FC236}">
                <a16:creationId xmlns:a16="http://schemas.microsoft.com/office/drawing/2014/main" id="{C4F39266-22B0-F5C1-EF75-366B5C7991E0}"/>
              </a:ext>
            </a:extLst>
          </p:cNvPr>
          <p:cNvSpPr txBox="1"/>
          <p:nvPr/>
        </p:nvSpPr>
        <p:spPr>
          <a:xfrm>
            <a:off x="1400379" y="4028727"/>
            <a:ext cx="890338" cy="461665"/>
          </a:xfrm>
          <a:prstGeom prst="rect">
            <a:avLst/>
          </a:prstGeom>
          <a:noFill/>
        </p:spPr>
        <p:txBody>
          <a:bodyPr wrap="square" rtlCol="0">
            <a:spAutoFit/>
          </a:bodyPr>
          <a:lstStyle/>
          <a:p>
            <a:r>
              <a:rPr lang="en-US" altLang="zh-CN" sz="2400" dirty="0">
                <a:latin typeface="Times New Roman" panose="02020603050405020304" pitchFamily="18" charset="0"/>
                <a:ea typeface="华文新魏" panose="02010800040101010101" pitchFamily="2" charset="-122"/>
              </a:rPr>
              <a:t>P2</a:t>
            </a:r>
            <a:r>
              <a:rPr lang="zh-CN" altLang="en-US" sz="2400" dirty="0">
                <a:latin typeface="Times New Roman" panose="02020603050405020304" pitchFamily="18" charset="0"/>
                <a:ea typeface="华文新魏" panose="02010800040101010101" pitchFamily="2" charset="-122"/>
              </a:rPr>
              <a:t>组</a:t>
            </a:r>
          </a:p>
        </p:txBody>
      </p:sp>
      <p:sp>
        <p:nvSpPr>
          <p:cNvPr id="103" name="文本框 102">
            <a:extLst>
              <a:ext uri="{FF2B5EF4-FFF2-40B4-BE49-F238E27FC236}">
                <a16:creationId xmlns:a16="http://schemas.microsoft.com/office/drawing/2014/main" id="{6BF2B94E-97DF-E9D3-D3B1-ECAA625B2E97}"/>
              </a:ext>
            </a:extLst>
          </p:cNvPr>
          <p:cNvSpPr txBox="1"/>
          <p:nvPr/>
        </p:nvSpPr>
        <p:spPr>
          <a:xfrm>
            <a:off x="1382745" y="4611375"/>
            <a:ext cx="890338" cy="461665"/>
          </a:xfrm>
          <a:prstGeom prst="rect">
            <a:avLst/>
          </a:prstGeom>
          <a:noFill/>
        </p:spPr>
        <p:txBody>
          <a:bodyPr wrap="square" rtlCol="0">
            <a:spAutoFit/>
          </a:bodyPr>
          <a:lstStyle/>
          <a:p>
            <a:r>
              <a:rPr lang="en-US" altLang="zh-CN" sz="2400" dirty="0">
                <a:latin typeface="Times New Roman" panose="02020603050405020304" pitchFamily="18" charset="0"/>
                <a:ea typeface="华文新魏" panose="02010800040101010101" pitchFamily="2" charset="-122"/>
              </a:rPr>
              <a:t>P1</a:t>
            </a:r>
            <a:r>
              <a:rPr lang="zh-CN" altLang="en-US" sz="2400" dirty="0">
                <a:latin typeface="Times New Roman" panose="02020603050405020304" pitchFamily="18" charset="0"/>
                <a:ea typeface="华文新魏" panose="02010800040101010101" pitchFamily="2" charset="-122"/>
              </a:rPr>
              <a:t>组</a:t>
            </a:r>
          </a:p>
        </p:txBody>
      </p:sp>
      <p:sp>
        <p:nvSpPr>
          <p:cNvPr id="104" name="矩形 103">
            <a:extLst>
              <a:ext uri="{FF2B5EF4-FFF2-40B4-BE49-F238E27FC236}">
                <a16:creationId xmlns:a16="http://schemas.microsoft.com/office/drawing/2014/main" id="{AF041319-8B38-073B-51D3-86FDBDC3F3A0}"/>
              </a:ext>
            </a:extLst>
          </p:cNvPr>
          <p:cNvSpPr/>
          <p:nvPr/>
        </p:nvSpPr>
        <p:spPr>
          <a:xfrm>
            <a:off x="2250948" y="2312464"/>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id="{4BF7ECE3-B30B-8087-E10D-45B7AC16F0B0}"/>
              </a:ext>
            </a:extLst>
          </p:cNvPr>
          <p:cNvSpPr txBox="1"/>
          <p:nvPr/>
        </p:nvSpPr>
        <p:spPr>
          <a:xfrm>
            <a:off x="2344291" y="2305639"/>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06" name="文本框 105">
            <a:extLst>
              <a:ext uri="{FF2B5EF4-FFF2-40B4-BE49-F238E27FC236}">
                <a16:creationId xmlns:a16="http://schemas.microsoft.com/office/drawing/2014/main" id="{03D1A32F-6984-3C1D-4FC3-A73BD26D039F}"/>
              </a:ext>
            </a:extLst>
          </p:cNvPr>
          <p:cNvSpPr txBox="1"/>
          <p:nvPr/>
        </p:nvSpPr>
        <p:spPr>
          <a:xfrm>
            <a:off x="3442051" y="2297278"/>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07" name="文本框 106">
            <a:extLst>
              <a:ext uri="{FF2B5EF4-FFF2-40B4-BE49-F238E27FC236}">
                <a16:creationId xmlns:a16="http://schemas.microsoft.com/office/drawing/2014/main" id="{5230983C-037A-2685-6D22-DCC5003A539A}"/>
              </a:ext>
            </a:extLst>
          </p:cNvPr>
          <p:cNvSpPr txBox="1"/>
          <p:nvPr/>
        </p:nvSpPr>
        <p:spPr>
          <a:xfrm>
            <a:off x="4545613" y="2297278"/>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08" name="矩形 107">
            <a:extLst>
              <a:ext uri="{FF2B5EF4-FFF2-40B4-BE49-F238E27FC236}">
                <a16:creationId xmlns:a16="http://schemas.microsoft.com/office/drawing/2014/main" id="{4B1B9D5A-5D72-19EE-FFBB-757AA325C845}"/>
              </a:ext>
            </a:extLst>
          </p:cNvPr>
          <p:cNvSpPr/>
          <p:nvPr/>
        </p:nvSpPr>
        <p:spPr>
          <a:xfrm>
            <a:off x="3903106" y="2312462"/>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7346C700-359A-FFB9-5F50-2BCA2136249D}"/>
              </a:ext>
            </a:extLst>
          </p:cNvPr>
          <p:cNvSpPr/>
          <p:nvPr/>
        </p:nvSpPr>
        <p:spPr>
          <a:xfrm>
            <a:off x="5555266" y="2312461"/>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A9B07178-D450-351B-7E9C-672B7FC902EA}"/>
              </a:ext>
            </a:extLst>
          </p:cNvPr>
          <p:cNvSpPr/>
          <p:nvPr/>
        </p:nvSpPr>
        <p:spPr>
          <a:xfrm>
            <a:off x="4460752" y="2319388"/>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3FB62AC5-9099-0792-D374-CC08CD5847FE}"/>
              </a:ext>
            </a:extLst>
          </p:cNvPr>
          <p:cNvSpPr txBox="1"/>
          <p:nvPr/>
        </p:nvSpPr>
        <p:spPr>
          <a:xfrm>
            <a:off x="1400379" y="5120852"/>
            <a:ext cx="5694526"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l"/>
            </a:pPr>
            <a:r>
              <a:rPr lang="zh-CN" altLang="en-US" sz="2800" dirty="0">
                <a:latin typeface="Times New Roman" panose="02020603050405020304" pitchFamily="18" charset="0"/>
                <a:ea typeface="华文新魏" panose="02010800040101010101" pitchFamily="2" charset="-122"/>
              </a:rPr>
              <a:t> 发送端发送的码字是</a:t>
            </a:r>
            <a:r>
              <a:rPr lang="en-US" altLang="zh-CN" sz="2800" dirty="0">
                <a:latin typeface="Times New Roman" panose="02020603050405020304" pitchFamily="18" charset="0"/>
                <a:ea typeface="华文新魏" panose="02010800040101010101" pitchFamily="2" charset="-122"/>
              </a:rPr>
              <a:t>010101</a:t>
            </a:r>
            <a:r>
              <a:rPr lang="en-US" altLang="zh-CN" sz="2800" dirty="0">
                <a:solidFill>
                  <a:srgbClr val="FF0000"/>
                </a:solidFill>
                <a:latin typeface="Times New Roman" panose="02020603050405020304" pitchFamily="18" charset="0"/>
                <a:ea typeface="华文新魏" panose="02010800040101010101" pitchFamily="2" charset="-122"/>
              </a:rPr>
              <a:t>0</a:t>
            </a:r>
            <a:endParaRPr lang="zh-CN" altLang="en-US" sz="2800" dirty="0">
              <a:solidFill>
                <a:srgbClr val="FF0000"/>
              </a:solidFill>
              <a:latin typeface="Times New Roman" panose="02020603050405020304" pitchFamily="18" charset="0"/>
              <a:ea typeface="华文新魏" panose="02010800040101010101" pitchFamily="2" charset="-122"/>
            </a:endParaRPr>
          </a:p>
        </p:txBody>
      </p:sp>
      <p:sp>
        <p:nvSpPr>
          <p:cNvPr id="112" name="文本框 111">
            <a:extLst>
              <a:ext uri="{FF2B5EF4-FFF2-40B4-BE49-F238E27FC236}">
                <a16:creationId xmlns:a16="http://schemas.microsoft.com/office/drawing/2014/main" id="{BE04D02A-026A-F8BA-1EF9-17626D42EB89}"/>
              </a:ext>
            </a:extLst>
          </p:cNvPr>
          <p:cNvSpPr txBox="1"/>
          <p:nvPr/>
        </p:nvSpPr>
        <p:spPr>
          <a:xfrm>
            <a:off x="2881158" y="2312565"/>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13" name="文本框 112">
            <a:extLst>
              <a:ext uri="{FF2B5EF4-FFF2-40B4-BE49-F238E27FC236}">
                <a16:creationId xmlns:a16="http://schemas.microsoft.com/office/drawing/2014/main" id="{F40A1212-E8EA-2BFB-4A13-32EDCCBC2EBD}"/>
              </a:ext>
            </a:extLst>
          </p:cNvPr>
          <p:cNvSpPr txBox="1"/>
          <p:nvPr/>
        </p:nvSpPr>
        <p:spPr>
          <a:xfrm>
            <a:off x="4003375" y="2312565"/>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14" name="文本框 113">
            <a:extLst>
              <a:ext uri="{FF2B5EF4-FFF2-40B4-BE49-F238E27FC236}">
                <a16:creationId xmlns:a16="http://schemas.microsoft.com/office/drawing/2014/main" id="{B27ADAE2-492C-03F5-71D4-761FB64EA1BC}"/>
              </a:ext>
            </a:extLst>
          </p:cNvPr>
          <p:cNvSpPr txBox="1"/>
          <p:nvPr/>
        </p:nvSpPr>
        <p:spPr>
          <a:xfrm>
            <a:off x="5096953" y="2307669"/>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15" name="文本框 114">
            <a:extLst>
              <a:ext uri="{FF2B5EF4-FFF2-40B4-BE49-F238E27FC236}">
                <a16:creationId xmlns:a16="http://schemas.microsoft.com/office/drawing/2014/main" id="{665D60BA-0D17-5A07-6393-1CE04F8FF6F9}"/>
              </a:ext>
            </a:extLst>
          </p:cNvPr>
          <p:cNvSpPr txBox="1"/>
          <p:nvPr/>
        </p:nvSpPr>
        <p:spPr>
          <a:xfrm>
            <a:off x="5658992" y="2316030"/>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16" name="矩形 115">
            <a:extLst>
              <a:ext uri="{FF2B5EF4-FFF2-40B4-BE49-F238E27FC236}">
                <a16:creationId xmlns:a16="http://schemas.microsoft.com/office/drawing/2014/main" id="{19A2F3BB-CD42-D813-D32B-2990F767602E}"/>
              </a:ext>
            </a:extLst>
          </p:cNvPr>
          <p:cNvSpPr/>
          <p:nvPr/>
        </p:nvSpPr>
        <p:spPr>
          <a:xfrm>
            <a:off x="2812059" y="2322855"/>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3F94DC6B-3A1B-6CC7-E56D-BEE3534B1196}"/>
              </a:ext>
            </a:extLst>
          </p:cNvPr>
          <p:cNvSpPr/>
          <p:nvPr/>
        </p:nvSpPr>
        <p:spPr>
          <a:xfrm>
            <a:off x="3362777" y="2322854"/>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CBC2A568-AFD4-4B25-C3DB-F99558F6077A}"/>
              </a:ext>
            </a:extLst>
          </p:cNvPr>
          <p:cNvSpPr/>
          <p:nvPr/>
        </p:nvSpPr>
        <p:spPr>
          <a:xfrm>
            <a:off x="2257874" y="2319390"/>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文本框 118">
            <a:extLst>
              <a:ext uri="{FF2B5EF4-FFF2-40B4-BE49-F238E27FC236}">
                <a16:creationId xmlns:a16="http://schemas.microsoft.com/office/drawing/2014/main" id="{8C1E9DB8-B040-3707-72FE-096FA91157A2}"/>
              </a:ext>
            </a:extLst>
          </p:cNvPr>
          <p:cNvSpPr txBox="1"/>
          <p:nvPr/>
        </p:nvSpPr>
        <p:spPr>
          <a:xfrm>
            <a:off x="2351217" y="2312565"/>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20" name="文本框 119">
            <a:extLst>
              <a:ext uri="{FF2B5EF4-FFF2-40B4-BE49-F238E27FC236}">
                <a16:creationId xmlns:a16="http://schemas.microsoft.com/office/drawing/2014/main" id="{EE617CFA-C2F1-E9A3-678B-ED1B2D791535}"/>
              </a:ext>
            </a:extLst>
          </p:cNvPr>
          <p:cNvSpPr txBox="1"/>
          <p:nvPr/>
        </p:nvSpPr>
        <p:spPr>
          <a:xfrm>
            <a:off x="3448977" y="2304204"/>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21" name="矩形 120">
            <a:extLst>
              <a:ext uri="{FF2B5EF4-FFF2-40B4-BE49-F238E27FC236}">
                <a16:creationId xmlns:a16="http://schemas.microsoft.com/office/drawing/2014/main" id="{0B392B6B-288F-6B49-4756-AE5F8A920481}"/>
              </a:ext>
            </a:extLst>
          </p:cNvPr>
          <p:cNvSpPr/>
          <p:nvPr/>
        </p:nvSpPr>
        <p:spPr>
          <a:xfrm>
            <a:off x="3910032" y="2319388"/>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文本框 121">
            <a:extLst>
              <a:ext uri="{FF2B5EF4-FFF2-40B4-BE49-F238E27FC236}">
                <a16:creationId xmlns:a16="http://schemas.microsoft.com/office/drawing/2014/main" id="{4FED3903-F2CB-9AFA-F35A-42FFD300A02E}"/>
              </a:ext>
            </a:extLst>
          </p:cNvPr>
          <p:cNvSpPr txBox="1"/>
          <p:nvPr/>
        </p:nvSpPr>
        <p:spPr>
          <a:xfrm>
            <a:off x="2888084" y="2319491"/>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23" name="文本框 122">
            <a:extLst>
              <a:ext uri="{FF2B5EF4-FFF2-40B4-BE49-F238E27FC236}">
                <a16:creationId xmlns:a16="http://schemas.microsoft.com/office/drawing/2014/main" id="{1A5FFEA3-1FAE-6C91-75E0-5EAED8EDA7C1}"/>
              </a:ext>
            </a:extLst>
          </p:cNvPr>
          <p:cNvSpPr txBox="1"/>
          <p:nvPr/>
        </p:nvSpPr>
        <p:spPr>
          <a:xfrm>
            <a:off x="4010301" y="2319491"/>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24" name="矩形 123">
            <a:extLst>
              <a:ext uri="{FF2B5EF4-FFF2-40B4-BE49-F238E27FC236}">
                <a16:creationId xmlns:a16="http://schemas.microsoft.com/office/drawing/2014/main" id="{FE9FF0D6-6D14-4CBD-D2F9-E52856B507FB}"/>
              </a:ext>
            </a:extLst>
          </p:cNvPr>
          <p:cNvSpPr/>
          <p:nvPr/>
        </p:nvSpPr>
        <p:spPr>
          <a:xfrm>
            <a:off x="2809044" y="2312027"/>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id="{E0701047-00A2-7D97-EB4C-A9E8D83292EF}"/>
              </a:ext>
            </a:extLst>
          </p:cNvPr>
          <p:cNvSpPr/>
          <p:nvPr/>
        </p:nvSpPr>
        <p:spPr>
          <a:xfrm>
            <a:off x="4461202" y="2312025"/>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AAD8908F-2595-BEA6-BA38-1436C89EF30B}"/>
              </a:ext>
            </a:extLst>
          </p:cNvPr>
          <p:cNvSpPr/>
          <p:nvPr/>
        </p:nvSpPr>
        <p:spPr>
          <a:xfrm>
            <a:off x="5011922" y="2312024"/>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3DD0F9A4-41E9-E61C-0B30-8284452BAC77}"/>
              </a:ext>
            </a:extLst>
          </p:cNvPr>
          <p:cNvSpPr/>
          <p:nvPr/>
        </p:nvSpPr>
        <p:spPr>
          <a:xfrm>
            <a:off x="2254859" y="2308562"/>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a:extLst>
              <a:ext uri="{FF2B5EF4-FFF2-40B4-BE49-F238E27FC236}">
                <a16:creationId xmlns:a16="http://schemas.microsoft.com/office/drawing/2014/main" id="{77746F66-EAD3-FFBE-52AE-BE220C86B9EE}"/>
              </a:ext>
            </a:extLst>
          </p:cNvPr>
          <p:cNvSpPr txBox="1"/>
          <p:nvPr/>
        </p:nvSpPr>
        <p:spPr>
          <a:xfrm>
            <a:off x="2348202" y="2301737"/>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29" name="文本框 128">
            <a:extLst>
              <a:ext uri="{FF2B5EF4-FFF2-40B4-BE49-F238E27FC236}">
                <a16:creationId xmlns:a16="http://schemas.microsoft.com/office/drawing/2014/main" id="{1387D781-839B-1168-BC36-1801CBD10C62}"/>
              </a:ext>
            </a:extLst>
          </p:cNvPr>
          <p:cNvSpPr txBox="1"/>
          <p:nvPr/>
        </p:nvSpPr>
        <p:spPr>
          <a:xfrm>
            <a:off x="4549524" y="2293376"/>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30" name="矩形 129">
            <a:extLst>
              <a:ext uri="{FF2B5EF4-FFF2-40B4-BE49-F238E27FC236}">
                <a16:creationId xmlns:a16="http://schemas.microsoft.com/office/drawing/2014/main" id="{5592F290-E170-6CFD-B6E9-EC10FE97EA6E}"/>
              </a:ext>
            </a:extLst>
          </p:cNvPr>
          <p:cNvSpPr/>
          <p:nvPr/>
        </p:nvSpPr>
        <p:spPr>
          <a:xfrm>
            <a:off x="4464663" y="2315486"/>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a:extLst>
              <a:ext uri="{FF2B5EF4-FFF2-40B4-BE49-F238E27FC236}">
                <a16:creationId xmlns:a16="http://schemas.microsoft.com/office/drawing/2014/main" id="{0B3E38A2-72F7-4203-C3BF-269FAB88952C}"/>
              </a:ext>
            </a:extLst>
          </p:cNvPr>
          <p:cNvSpPr txBox="1"/>
          <p:nvPr/>
        </p:nvSpPr>
        <p:spPr>
          <a:xfrm>
            <a:off x="2885069" y="2308663"/>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32" name="文本框 131">
            <a:extLst>
              <a:ext uri="{FF2B5EF4-FFF2-40B4-BE49-F238E27FC236}">
                <a16:creationId xmlns:a16="http://schemas.microsoft.com/office/drawing/2014/main" id="{016BF4AD-5EBF-F8B7-1987-7BACACD441C0}"/>
              </a:ext>
            </a:extLst>
          </p:cNvPr>
          <p:cNvSpPr txBox="1"/>
          <p:nvPr/>
        </p:nvSpPr>
        <p:spPr>
          <a:xfrm>
            <a:off x="5100864" y="2303767"/>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33" name="矩形 132">
            <a:extLst>
              <a:ext uri="{FF2B5EF4-FFF2-40B4-BE49-F238E27FC236}">
                <a16:creationId xmlns:a16="http://schemas.microsoft.com/office/drawing/2014/main" id="{701B7CEB-ECD4-FC3F-22E4-CE7A9E7DABD1}"/>
              </a:ext>
            </a:extLst>
          </p:cNvPr>
          <p:cNvSpPr/>
          <p:nvPr/>
        </p:nvSpPr>
        <p:spPr>
          <a:xfrm>
            <a:off x="2815970" y="2318953"/>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8CD46393-959F-2852-357D-C93080D1B429}"/>
              </a:ext>
            </a:extLst>
          </p:cNvPr>
          <p:cNvSpPr/>
          <p:nvPr/>
        </p:nvSpPr>
        <p:spPr>
          <a:xfrm>
            <a:off x="2261785" y="2315488"/>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id="{CD82F2A6-8785-91D5-7804-6A70F5A17C1A}"/>
              </a:ext>
            </a:extLst>
          </p:cNvPr>
          <p:cNvSpPr txBox="1"/>
          <p:nvPr/>
        </p:nvSpPr>
        <p:spPr>
          <a:xfrm>
            <a:off x="2355128" y="2308663"/>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36" name="文本框 135">
            <a:extLst>
              <a:ext uri="{FF2B5EF4-FFF2-40B4-BE49-F238E27FC236}">
                <a16:creationId xmlns:a16="http://schemas.microsoft.com/office/drawing/2014/main" id="{61474EA8-1ED6-70F0-ABBB-46DA836E3328}"/>
              </a:ext>
            </a:extLst>
          </p:cNvPr>
          <p:cNvSpPr txBox="1"/>
          <p:nvPr/>
        </p:nvSpPr>
        <p:spPr>
          <a:xfrm>
            <a:off x="2891995" y="2315589"/>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37" name="矩形 136">
            <a:extLst>
              <a:ext uri="{FF2B5EF4-FFF2-40B4-BE49-F238E27FC236}">
                <a16:creationId xmlns:a16="http://schemas.microsoft.com/office/drawing/2014/main" id="{4C10C93F-D5D4-F46A-DC7B-F210562EBA84}"/>
              </a:ext>
            </a:extLst>
          </p:cNvPr>
          <p:cNvSpPr/>
          <p:nvPr/>
        </p:nvSpPr>
        <p:spPr>
          <a:xfrm>
            <a:off x="3351949" y="2312023"/>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DBB92096-9B09-7E4A-9299-12BDFA6B97B4}"/>
              </a:ext>
            </a:extLst>
          </p:cNvPr>
          <p:cNvSpPr/>
          <p:nvPr/>
        </p:nvSpPr>
        <p:spPr>
          <a:xfrm>
            <a:off x="4453389" y="2312022"/>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C255714C-A850-91BA-2AEA-8B58DC48E5B1}"/>
              </a:ext>
            </a:extLst>
          </p:cNvPr>
          <p:cNvSpPr/>
          <p:nvPr/>
        </p:nvSpPr>
        <p:spPr>
          <a:xfrm>
            <a:off x="5554829" y="2312021"/>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6AC27B2C-F12A-CFD6-3A75-515D905D18FF}"/>
              </a:ext>
            </a:extLst>
          </p:cNvPr>
          <p:cNvSpPr/>
          <p:nvPr/>
        </p:nvSpPr>
        <p:spPr>
          <a:xfrm>
            <a:off x="2247046" y="2308559"/>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a:extLst>
              <a:ext uri="{FF2B5EF4-FFF2-40B4-BE49-F238E27FC236}">
                <a16:creationId xmlns:a16="http://schemas.microsoft.com/office/drawing/2014/main" id="{AFE6C57B-1FBA-362C-7DB2-238A078A6533}"/>
              </a:ext>
            </a:extLst>
          </p:cNvPr>
          <p:cNvSpPr txBox="1"/>
          <p:nvPr/>
        </p:nvSpPr>
        <p:spPr>
          <a:xfrm>
            <a:off x="2340389" y="2301734"/>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42" name="文本框 141">
            <a:extLst>
              <a:ext uri="{FF2B5EF4-FFF2-40B4-BE49-F238E27FC236}">
                <a16:creationId xmlns:a16="http://schemas.microsoft.com/office/drawing/2014/main" id="{EEFDEFA9-AE19-0920-C662-5860E28FB62C}"/>
              </a:ext>
            </a:extLst>
          </p:cNvPr>
          <p:cNvSpPr txBox="1"/>
          <p:nvPr/>
        </p:nvSpPr>
        <p:spPr>
          <a:xfrm>
            <a:off x="3438149" y="2293373"/>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43" name="文本框 142">
            <a:extLst>
              <a:ext uri="{FF2B5EF4-FFF2-40B4-BE49-F238E27FC236}">
                <a16:creationId xmlns:a16="http://schemas.microsoft.com/office/drawing/2014/main" id="{046D8A27-2010-3262-7123-4FBE9B3E44BF}"/>
              </a:ext>
            </a:extLst>
          </p:cNvPr>
          <p:cNvSpPr txBox="1"/>
          <p:nvPr/>
        </p:nvSpPr>
        <p:spPr>
          <a:xfrm>
            <a:off x="4541711" y="2293373"/>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44" name="矩形 143">
            <a:extLst>
              <a:ext uri="{FF2B5EF4-FFF2-40B4-BE49-F238E27FC236}">
                <a16:creationId xmlns:a16="http://schemas.microsoft.com/office/drawing/2014/main" id="{B0640A15-5A6E-6BCB-9AF6-61FFDA92AAED}"/>
              </a:ext>
            </a:extLst>
          </p:cNvPr>
          <p:cNvSpPr/>
          <p:nvPr/>
        </p:nvSpPr>
        <p:spPr>
          <a:xfrm>
            <a:off x="5551364" y="2308556"/>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C0BC5CED-3172-06FE-92F6-E8B5DBCD95DF}"/>
              </a:ext>
            </a:extLst>
          </p:cNvPr>
          <p:cNvSpPr/>
          <p:nvPr/>
        </p:nvSpPr>
        <p:spPr>
          <a:xfrm>
            <a:off x="4456850" y="2315483"/>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框 145">
            <a:extLst>
              <a:ext uri="{FF2B5EF4-FFF2-40B4-BE49-F238E27FC236}">
                <a16:creationId xmlns:a16="http://schemas.microsoft.com/office/drawing/2014/main" id="{50CC83D0-81BB-553A-6100-77B36BA3C1A8}"/>
              </a:ext>
            </a:extLst>
          </p:cNvPr>
          <p:cNvSpPr txBox="1"/>
          <p:nvPr/>
        </p:nvSpPr>
        <p:spPr>
          <a:xfrm>
            <a:off x="5655090" y="2312125"/>
            <a:ext cx="399971" cy="523220"/>
          </a:xfrm>
          <a:prstGeom prst="rect">
            <a:avLst/>
          </a:prstGeom>
          <a:noFill/>
        </p:spPr>
        <p:txBody>
          <a:bodyPr wrap="square" rtlCol="0">
            <a:spAutoFit/>
          </a:bodyPr>
          <a:lstStyle/>
          <a:p>
            <a:r>
              <a:rPr lang="en-US" altLang="zh-CN" sz="2800" dirty="0"/>
              <a:t>1</a:t>
            </a:r>
            <a:endParaRPr lang="zh-CN" altLang="en-US" sz="2800" dirty="0"/>
          </a:p>
        </p:txBody>
      </p:sp>
      <p:sp>
        <p:nvSpPr>
          <p:cNvPr id="147" name="矩形 146">
            <a:extLst>
              <a:ext uri="{FF2B5EF4-FFF2-40B4-BE49-F238E27FC236}">
                <a16:creationId xmlns:a16="http://schemas.microsoft.com/office/drawing/2014/main" id="{EA0DA334-E578-2F25-60FB-2BFB9896B693}"/>
              </a:ext>
            </a:extLst>
          </p:cNvPr>
          <p:cNvSpPr/>
          <p:nvPr/>
        </p:nvSpPr>
        <p:spPr>
          <a:xfrm>
            <a:off x="3358875" y="2318949"/>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D78F141D-AB50-A59C-3CE6-5E43F9285E4B}"/>
              </a:ext>
            </a:extLst>
          </p:cNvPr>
          <p:cNvSpPr/>
          <p:nvPr/>
        </p:nvSpPr>
        <p:spPr>
          <a:xfrm>
            <a:off x="2253972" y="2315485"/>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文本框 148">
            <a:extLst>
              <a:ext uri="{FF2B5EF4-FFF2-40B4-BE49-F238E27FC236}">
                <a16:creationId xmlns:a16="http://schemas.microsoft.com/office/drawing/2014/main" id="{4DCB7E76-AD74-EE62-1708-72305E035408}"/>
              </a:ext>
            </a:extLst>
          </p:cNvPr>
          <p:cNvSpPr txBox="1"/>
          <p:nvPr/>
        </p:nvSpPr>
        <p:spPr>
          <a:xfrm>
            <a:off x="2347315" y="2308660"/>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50" name="文本框 149">
            <a:extLst>
              <a:ext uri="{FF2B5EF4-FFF2-40B4-BE49-F238E27FC236}">
                <a16:creationId xmlns:a16="http://schemas.microsoft.com/office/drawing/2014/main" id="{8E448A34-3893-AD01-AD1F-E823B1AD0F1D}"/>
              </a:ext>
            </a:extLst>
          </p:cNvPr>
          <p:cNvSpPr txBox="1"/>
          <p:nvPr/>
        </p:nvSpPr>
        <p:spPr>
          <a:xfrm>
            <a:off x="3445075" y="2300299"/>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51" name="矩形 150">
            <a:extLst>
              <a:ext uri="{FF2B5EF4-FFF2-40B4-BE49-F238E27FC236}">
                <a16:creationId xmlns:a16="http://schemas.microsoft.com/office/drawing/2014/main" id="{B1259352-8F03-6B7A-D1B8-860B1AC26801}"/>
              </a:ext>
            </a:extLst>
          </p:cNvPr>
          <p:cNvSpPr/>
          <p:nvPr/>
        </p:nvSpPr>
        <p:spPr>
          <a:xfrm>
            <a:off x="4457300" y="2308120"/>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534AAA59-7F62-EA80-0548-AD7C46AD369B}"/>
              </a:ext>
            </a:extLst>
          </p:cNvPr>
          <p:cNvSpPr/>
          <p:nvPr/>
        </p:nvSpPr>
        <p:spPr>
          <a:xfrm>
            <a:off x="2250957" y="2304657"/>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152">
            <a:extLst>
              <a:ext uri="{FF2B5EF4-FFF2-40B4-BE49-F238E27FC236}">
                <a16:creationId xmlns:a16="http://schemas.microsoft.com/office/drawing/2014/main" id="{B401FF87-2131-9941-6679-76F7FB32CE8C}"/>
              </a:ext>
            </a:extLst>
          </p:cNvPr>
          <p:cNvSpPr txBox="1"/>
          <p:nvPr/>
        </p:nvSpPr>
        <p:spPr>
          <a:xfrm>
            <a:off x="2344300" y="2297832"/>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54" name="文本框 153">
            <a:extLst>
              <a:ext uri="{FF2B5EF4-FFF2-40B4-BE49-F238E27FC236}">
                <a16:creationId xmlns:a16="http://schemas.microsoft.com/office/drawing/2014/main" id="{8F3D3CE6-E3C0-355D-46BA-658BA8A19BD3}"/>
              </a:ext>
            </a:extLst>
          </p:cNvPr>
          <p:cNvSpPr txBox="1"/>
          <p:nvPr/>
        </p:nvSpPr>
        <p:spPr>
          <a:xfrm>
            <a:off x="4545622" y="2289471"/>
            <a:ext cx="399971" cy="523220"/>
          </a:xfrm>
          <a:prstGeom prst="rect">
            <a:avLst/>
          </a:prstGeom>
          <a:noFill/>
        </p:spPr>
        <p:txBody>
          <a:bodyPr wrap="square" rtlCol="0">
            <a:spAutoFit/>
          </a:bodyPr>
          <a:lstStyle/>
          <a:p>
            <a:r>
              <a:rPr lang="en-US" altLang="zh-CN" sz="2800" dirty="0"/>
              <a:t>0</a:t>
            </a:r>
            <a:endParaRPr lang="zh-CN" altLang="en-US" sz="2800" dirty="0"/>
          </a:p>
        </p:txBody>
      </p:sp>
      <p:sp>
        <p:nvSpPr>
          <p:cNvPr id="155" name="矩形 154">
            <a:extLst>
              <a:ext uri="{FF2B5EF4-FFF2-40B4-BE49-F238E27FC236}">
                <a16:creationId xmlns:a16="http://schemas.microsoft.com/office/drawing/2014/main" id="{7C73C959-F099-BD74-F752-0CEF11E01E2C}"/>
              </a:ext>
            </a:extLst>
          </p:cNvPr>
          <p:cNvSpPr/>
          <p:nvPr/>
        </p:nvSpPr>
        <p:spPr>
          <a:xfrm>
            <a:off x="4460761" y="2311581"/>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18B610AD-10E9-DC86-9DAB-15C579E8FA32}"/>
              </a:ext>
            </a:extLst>
          </p:cNvPr>
          <p:cNvSpPr/>
          <p:nvPr/>
        </p:nvSpPr>
        <p:spPr>
          <a:xfrm>
            <a:off x="2257883" y="2311583"/>
            <a:ext cx="599527" cy="5080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a:extLst>
              <a:ext uri="{FF2B5EF4-FFF2-40B4-BE49-F238E27FC236}">
                <a16:creationId xmlns:a16="http://schemas.microsoft.com/office/drawing/2014/main" id="{107415FE-2D62-1FC1-106E-84DBE3CE9C03}"/>
              </a:ext>
            </a:extLst>
          </p:cNvPr>
          <p:cNvSpPr txBox="1"/>
          <p:nvPr/>
        </p:nvSpPr>
        <p:spPr>
          <a:xfrm>
            <a:off x="2351226" y="2304758"/>
            <a:ext cx="399971" cy="523220"/>
          </a:xfrm>
          <a:prstGeom prst="rect">
            <a:avLst/>
          </a:prstGeom>
          <a:noFill/>
        </p:spPr>
        <p:txBody>
          <a:bodyPr wrap="square" rtlCol="0">
            <a:spAutoFit/>
          </a:bodyPr>
          <a:lstStyle/>
          <a:p>
            <a:r>
              <a:rPr lang="en-US" altLang="zh-CN" sz="2800" dirty="0"/>
              <a:t>0</a:t>
            </a:r>
            <a:endParaRPr lang="zh-CN" altLang="en-US" sz="2800" dirty="0"/>
          </a:p>
        </p:txBody>
      </p:sp>
      <p:grpSp>
        <p:nvGrpSpPr>
          <p:cNvPr id="158" name="组合 157">
            <a:extLst>
              <a:ext uri="{FF2B5EF4-FFF2-40B4-BE49-F238E27FC236}">
                <a16:creationId xmlns:a16="http://schemas.microsoft.com/office/drawing/2014/main" id="{2CFBF7B9-F851-BE52-ECA2-2F73E477F03C}"/>
              </a:ext>
            </a:extLst>
          </p:cNvPr>
          <p:cNvGrpSpPr/>
          <p:nvPr/>
        </p:nvGrpSpPr>
        <p:grpSpPr>
          <a:xfrm>
            <a:off x="6165210" y="3824364"/>
            <a:ext cx="614538" cy="682902"/>
            <a:chOff x="6533488" y="3914878"/>
            <a:chExt cx="564507" cy="682902"/>
          </a:xfrm>
        </p:grpSpPr>
        <p:sp>
          <p:nvSpPr>
            <p:cNvPr id="159" name="减号 158">
              <a:extLst>
                <a:ext uri="{FF2B5EF4-FFF2-40B4-BE49-F238E27FC236}">
                  <a16:creationId xmlns:a16="http://schemas.microsoft.com/office/drawing/2014/main" id="{04929C3E-6A92-AABB-8F70-72F1E00C86FE}"/>
                </a:ext>
              </a:extLst>
            </p:cNvPr>
            <p:cNvSpPr/>
            <p:nvPr/>
          </p:nvSpPr>
          <p:spPr>
            <a:xfrm rot="18595762">
              <a:off x="6581875" y="4081660"/>
              <a:ext cx="682902" cy="349338"/>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减号 159">
              <a:extLst>
                <a:ext uri="{FF2B5EF4-FFF2-40B4-BE49-F238E27FC236}">
                  <a16:creationId xmlns:a16="http://schemas.microsoft.com/office/drawing/2014/main" id="{8A218A12-621D-6E84-CE6D-C9B8135450E8}"/>
                </a:ext>
              </a:extLst>
            </p:cNvPr>
            <p:cNvSpPr/>
            <p:nvPr/>
          </p:nvSpPr>
          <p:spPr>
            <a:xfrm rot="2664653">
              <a:off x="6533488" y="4165139"/>
              <a:ext cx="353997" cy="36137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1" name="组合 160">
            <a:extLst>
              <a:ext uri="{FF2B5EF4-FFF2-40B4-BE49-F238E27FC236}">
                <a16:creationId xmlns:a16="http://schemas.microsoft.com/office/drawing/2014/main" id="{D9898D7E-DAE3-FD96-DF77-AF4277684A7E}"/>
              </a:ext>
            </a:extLst>
          </p:cNvPr>
          <p:cNvGrpSpPr/>
          <p:nvPr/>
        </p:nvGrpSpPr>
        <p:grpSpPr>
          <a:xfrm>
            <a:off x="6134960" y="3289498"/>
            <a:ext cx="614538" cy="682902"/>
            <a:chOff x="6533488" y="3914878"/>
            <a:chExt cx="564507" cy="682902"/>
          </a:xfrm>
        </p:grpSpPr>
        <p:sp>
          <p:nvSpPr>
            <p:cNvPr id="162" name="减号 161">
              <a:extLst>
                <a:ext uri="{FF2B5EF4-FFF2-40B4-BE49-F238E27FC236}">
                  <a16:creationId xmlns:a16="http://schemas.microsoft.com/office/drawing/2014/main" id="{D93A9EC7-F819-9FD0-2426-14FF12543B23}"/>
                </a:ext>
              </a:extLst>
            </p:cNvPr>
            <p:cNvSpPr/>
            <p:nvPr/>
          </p:nvSpPr>
          <p:spPr>
            <a:xfrm rot="18595762">
              <a:off x="6581875" y="4081660"/>
              <a:ext cx="682902" cy="349338"/>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减号 162">
              <a:extLst>
                <a:ext uri="{FF2B5EF4-FFF2-40B4-BE49-F238E27FC236}">
                  <a16:creationId xmlns:a16="http://schemas.microsoft.com/office/drawing/2014/main" id="{8E1EC72B-C2AD-553F-100E-5EAB8E9057C1}"/>
                </a:ext>
              </a:extLst>
            </p:cNvPr>
            <p:cNvSpPr/>
            <p:nvPr/>
          </p:nvSpPr>
          <p:spPr>
            <a:xfrm rot="2664653">
              <a:off x="6533488" y="4165139"/>
              <a:ext cx="353997" cy="36137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4" name="组合 163">
            <a:extLst>
              <a:ext uri="{FF2B5EF4-FFF2-40B4-BE49-F238E27FC236}">
                <a16:creationId xmlns:a16="http://schemas.microsoft.com/office/drawing/2014/main" id="{84D38C9A-A81F-2C0C-38A3-D2AE37BA71D8}"/>
              </a:ext>
            </a:extLst>
          </p:cNvPr>
          <p:cNvGrpSpPr/>
          <p:nvPr/>
        </p:nvGrpSpPr>
        <p:grpSpPr>
          <a:xfrm>
            <a:off x="6109246" y="4556328"/>
            <a:ext cx="729721" cy="623261"/>
            <a:chOff x="6800702" y="5088095"/>
            <a:chExt cx="670312" cy="623261"/>
          </a:xfrm>
        </p:grpSpPr>
        <p:sp>
          <p:nvSpPr>
            <p:cNvPr id="165" name="减号 164">
              <a:extLst>
                <a:ext uri="{FF2B5EF4-FFF2-40B4-BE49-F238E27FC236}">
                  <a16:creationId xmlns:a16="http://schemas.microsoft.com/office/drawing/2014/main" id="{A1F92FBB-3755-090E-D24C-343E16088194}"/>
                </a:ext>
              </a:extLst>
            </p:cNvPr>
            <p:cNvSpPr/>
            <p:nvPr/>
          </p:nvSpPr>
          <p:spPr>
            <a:xfrm rot="2757692">
              <a:off x="6834174" y="5235073"/>
              <a:ext cx="623261" cy="329305"/>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减号 165">
              <a:extLst>
                <a:ext uri="{FF2B5EF4-FFF2-40B4-BE49-F238E27FC236}">
                  <a16:creationId xmlns:a16="http://schemas.microsoft.com/office/drawing/2014/main" id="{F3F1BA3A-9E78-AEEC-38B7-43F4646F449F}"/>
                </a:ext>
              </a:extLst>
            </p:cNvPr>
            <p:cNvSpPr/>
            <p:nvPr/>
          </p:nvSpPr>
          <p:spPr>
            <a:xfrm rot="8185159">
              <a:off x="6800702" y="5249498"/>
              <a:ext cx="670312" cy="312735"/>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7" name="文本框 166">
            <a:extLst>
              <a:ext uri="{FF2B5EF4-FFF2-40B4-BE49-F238E27FC236}">
                <a16:creationId xmlns:a16="http://schemas.microsoft.com/office/drawing/2014/main" id="{75704576-DF9E-35DB-86F3-BF96EAD24998}"/>
              </a:ext>
            </a:extLst>
          </p:cNvPr>
          <p:cNvSpPr txBox="1"/>
          <p:nvPr/>
        </p:nvSpPr>
        <p:spPr>
          <a:xfrm>
            <a:off x="6877898" y="3257893"/>
            <a:ext cx="455813" cy="646331"/>
          </a:xfrm>
          <a:prstGeom prst="rect">
            <a:avLst/>
          </a:prstGeom>
          <a:noFill/>
        </p:spPr>
        <p:txBody>
          <a:bodyPr wrap="square" rtlCol="0">
            <a:spAutoFit/>
          </a:bodyPr>
          <a:lstStyle/>
          <a:p>
            <a:r>
              <a:rPr lang="en-US" altLang="zh-CN" sz="3600" dirty="0">
                <a:solidFill>
                  <a:srgbClr val="FF0000"/>
                </a:solidFill>
              </a:rPr>
              <a:t>0</a:t>
            </a:r>
            <a:endParaRPr lang="zh-CN" altLang="en-US" sz="3600" dirty="0">
              <a:solidFill>
                <a:srgbClr val="FF0000"/>
              </a:solidFill>
            </a:endParaRPr>
          </a:p>
        </p:txBody>
      </p:sp>
      <p:sp>
        <p:nvSpPr>
          <p:cNvPr id="168" name="文本框 167">
            <a:extLst>
              <a:ext uri="{FF2B5EF4-FFF2-40B4-BE49-F238E27FC236}">
                <a16:creationId xmlns:a16="http://schemas.microsoft.com/office/drawing/2014/main" id="{98B30F70-7A8B-0A29-7ECB-6ABFAD511B77}"/>
              </a:ext>
            </a:extLst>
          </p:cNvPr>
          <p:cNvSpPr txBox="1"/>
          <p:nvPr/>
        </p:nvSpPr>
        <p:spPr>
          <a:xfrm>
            <a:off x="6893023" y="3861921"/>
            <a:ext cx="455813" cy="646331"/>
          </a:xfrm>
          <a:prstGeom prst="rect">
            <a:avLst/>
          </a:prstGeom>
          <a:noFill/>
        </p:spPr>
        <p:txBody>
          <a:bodyPr wrap="square" rtlCol="0">
            <a:spAutoFit/>
          </a:bodyPr>
          <a:lstStyle/>
          <a:p>
            <a:r>
              <a:rPr lang="en-US" altLang="zh-CN" sz="3600" dirty="0">
                <a:solidFill>
                  <a:srgbClr val="FF0000"/>
                </a:solidFill>
              </a:rPr>
              <a:t>0</a:t>
            </a:r>
            <a:endParaRPr lang="zh-CN" altLang="en-US" sz="3600" dirty="0">
              <a:solidFill>
                <a:srgbClr val="FF0000"/>
              </a:solidFill>
            </a:endParaRPr>
          </a:p>
        </p:txBody>
      </p:sp>
      <p:sp>
        <p:nvSpPr>
          <p:cNvPr id="169" name="文本框 168">
            <a:extLst>
              <a:ext uri="{FF2B5EF4-FFF2-40B4-BE49-F238E27FC236}">
                <a16:creationId xmlns:a16="http://schemas.microsoft.com/office/drawing/2014/main" id="{B66F68BF-0269-EC9C-1099-28818F841ADE}"/>
              </a:ext>
            </a:extLst>
          </p:cNvPr>
          <p:cNvSpPr txBox="1"/>
          <p:nvPr/>
        </p:nvSpPr>
        <p:spPr>
          <a:xfrm>
            <a:off x="6905825" y="4511287"/>
            <a:ext cx="455813" cy="646331"/>
          </a:xfrm>
          <a:prstGeom prst="rect">
            <a:avLst/>
          </a:prstGeom>
          <a:noFill/>
        </p:spPr>
        <p:txBody>
          <a:bodyPr wrap="square" rtlCol="0">
            <a:spAutoFit/>
          </a:bodyPr>
          <a:lstStyle/>
          <a:p>
            <a:r>
              <a:rPr lang="en-US" altLang="zh-CN" sz="3600" dirty="0">
                <a:solidFill>
                  <a:srgbClr val="FF0000"/>
                </a:solidFill>
              </a:rPr>
              <a:t>1</a:t>
            </a:r>
            <a:endParaRPr lang="zh-CN" altLang="en-US" sz="3600" dirty="0">
              <a:solidFill>
                <a:srgbClr val="FF0000"/>
              </a:solidFill>
            </a:endParaRPr>
          </a:p>
        </p:txBody>
      </p:sp>
      <p:sp>
        <p:nvSpPr>
          <p:cNvPr id="171" name="文本框 170">
            <a:extLst>
              <a:ext uri="{FF2B5EF4-FFF2-40B4-BE49-F238E27FC236}">
                <a16:creationId xmlns:a16="http://schemas.microsoft.com/office/drawing/2014/main" id="{B93193E7-6F9D-C997-F69F-8360B8029314}"/>
              </a:ext>
            </a:extLst>
          </p:cNvPr>
          <p:cNvSpPr txBox="1"/>
          <p:nvPr/>
        </p:nvSpPr>
        <p:spPr>
          <a:xfrm>
            <a:off x="564323" y="5865930"/>
            <a:ext cx="5694526"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l"/>
            </a:pPr>
            <a:r>
              <a:rPr lang="zh-CN" altLang="en-US" sz="2800" dirty="0">
                <a:latin typeface="Times New Roman" panose="02020603050405020304" pitchFamily="18" charset="0"/>
                <a:ea typeface="华文新魏" panose="02010800040101010101" pitchFamily="2" charset="-122"/>
              </a:rPr>
              <a:t> 可以检</a:t>
            </a:r>
            <a:r>
              <a:rPr lang="en-US" altLang="zh-CN" sz="2800" dirty="0">
                <a:latin typeface="Times New Roman" panose="02020603050405020304" pitchFamily="18" charset="0"/>
                <a:ea typeface="华文新魏" panose="02010800040101010101" pitchFamily="2" charset="-122"/>
              </a:rPr>
              <a:t>2</a:t>
            </a:r>
            <a:r>
              <a:rPr lang="zh-CN" altLang="en-US" sz="2800" dirty="0">
                <a:latin typeface="Times New Roman" panose="02020603050405020304" pitchFamily="18" charset="0"/>
                <a:ea typeface="华文新魏" panose="02010800040101010101" pitchFamily="2" charset="-122"/>
              </a:rPr>
              <a:t>位错，纠</a:t>
            </a:r>
            <a:r>
              <a:rPr lang="en-US" altLang="zh-CN" sz="2800" dirty="0">
                <a:latin typeface="Times New Roman" panose="02020603050405020304" pitchFamily="18" charset="0"/>
                <a:ea typeface="华文新魏" panose="02010800040101010101" pitchFamily="2" charset="-122"/>
              </a:rPr>
              <a:t>1</a:t>
            </a:r>
            <a:r>
              <a:rPr lang="zh-CN" altLang="en-US" sz="2800" dirty="0">
                <a:latin typeface="Times New Roman" panose="02020603050405020304" pitchFamily="18" charset="0"/>
                <a:ea typeface="华文新魏" panose="02010800040101010101" pitchFamily="2" charset="-122"/>
              </a:rPr>
              <a:t>位错</a:t>
            </a:r>
            <a:endParaRPr lang="zh-CN" altLang="en-US" sz="2800" dirty="0">
              <a:solidFill>
                <a:srgbClr val="FF0000"/>
              </a:solidFill>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425570689"/>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up)">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8.33333E-7 4.44444E-6 L 8.33333E-7 0.15763 " pathEditMode="relative" rAng="0" ptsTypes="AA">
                                      <p:cBhvr>
                                        <p:cTn id="15" dur="2000" fill="hold"/>
                                        <p:tgtEl>
                                          <p:spTgt spid="116"/>
                                        </p:tgtEl>
                                        <p:attrNameLst>
                                          <p:attrName>ppt_x</p:attrName>
                                          <p:attrName>ppt_y</p:attrName>
                                        </p:attrNameLst>
                                      </p:cBhvr>
                                      <p:rCtr x="0" y="7870"/>
                                    </p:animMotion>
                                  </p:childTnLst>
                                </p:cTn>
                              </p:par>
                              <p:par>
                                <p:cTn id="16" presetID="42" presetClass="path" presetSubtype="0" accel="50000" decel="50000" fill="hold" grpId="0" nodeType="withEffect">
                                  <p:stCondLst>
                                    <p:cond delay="0"/>
                                  </p:stCondLst>
                                  <p:childTnLst>
                                    <p:animMotion origin="layout" path="M 1.38889E-6 4.44444E-6 L 1.38889E-6 0.15763 " pathEditMode="relative" rAng="0" ptsTypes="AA">
                                      <p:cBhvr>
                                        <p:cTn id="17" dur="2000" fill="hold"/>
                                        <p:tgtEl>
                                          <p:spTgt spid="117"/>
                                        </p:tgtEl>
                                        <p:attrNameLst>
                                          <p:attrName>ppt_x</p:attrName>
                                          <p:attrName>ppt_y</p:attrName>
                                        </p:attrNameLst>
                                      </p:cBhvr>
                                      <p:rCtr x="0" y="7870"/>
                                    </p:animMotion>
                                  </p:childTnLst>
                                </p:cTn>
                              </p:par>
                              <p:par>
                                <p:cTn id="18" presetID="42" presetClass="path" presetSubtype="0" accel="50000" decel="50000" fill="hold" grpId="0" nodeType="withEffect">
                                  <p:stCondLst>
                                    <p:cond delay="0"/>
                                  </p:stCondLst>
                                  <p:childTnLst>
                                    <p:animMotion origin="layout" path="M 4.72222E-6 -2.59259E-6 L 4.72222E-6 0.15695 " pathEditMode="relative" rAng="0" ptsTypes="AA">
                                      <p:cBhvr>
                                        <p:cTn id="19" dur="2000" fill="hold"/>
                                        <p:tgtEl>
                                          <p:spTgt spid="118"/>
                                        </p:tgtEl>
                                        <p:attrNameLst>
                                          <p:attrName>ppt_x</p:attrName>
                                          <p:attrName>ppt_y</p:attrName>
                                        </p:attrNameLst>
                                      </p:cBhvr>
                                      <p:rCtr x="0" y="7847"/>
                                    </p:animMotion>
                                  </p:childTnLst>
                                </p:cTn>
                              </p:par>
                              <p:par>
                                <p:cTn id="20" presetID="42" presetClass="path" presetSubtype="0" accel="50000" decel="50000" fill="hold" grpId="0" nodeType="withEffect">
                                  <p:stCondLst>
                                    <p:cond delay="0"/>
                                  </p:stCondLst>
                                  <p:childTnLst>
                                    <p:animMotion origin="layout" path="M -2.5E-6 -2.59259E-6 L -2.5E-6 0.15695 " pathEditMode="relative" rAng="0" ptsTypes="AA">
                                      <p:cBhvr>
                                        <p:cTn id="21" dur="2000" fill="hold"/>
                                        <p:tgtEl>
                                          <p:spTgt spid="119"/>
                                        </p:tgtEl>
                                        <p:attrNameLst>
                                          <p:attrName>ppt_x</p:attrName>
                                          <p:attrName>ppt_y</p:attrName>
                                        </p:attrNameLst>
                                      </p:cBhvr>
                                      <p:rCtr x="0" y="7847"/>
                                    </p:animMotion>
                                  </p:childTnLst>
                                </p:cTn>
                              </p:par>
                              <p:par>
                                <p:cTn id="22" presetID="42" presetClass="path" presetSubtype="0" accel="50000" decel="50000" fill="hold" grpId="0" nodeType="withEffect">
                                  <p:stCondLst>
                                    <p:cond delay="0"/>
                                  </p:stCondLst>
                                  <p:childTnLst>
                                    <p:animMotion origin="layout" path="M 2.22222E-6 4.81481E-6 L 2.22222E-6 0.16041 " pathEditMode="relative" rAng="0" ptsTypes="AA">
                                      <p:cBhvr>
                                        <p:cTn id="23" dur="2000" fill="hold"/>
                                        <p:tgtEl>
                                          <p:spTgt spid="120"/>
                                        </p:tgtEl>
                                        <p:attrNameLst>
                                          <p:attrName>ppt_x</p:attrName>
                                          <p:attrName>ppt_y</p:attrName>
                                        </p:attrNameLst>
                                      </p:cBhvr>
                                      <p:rCtr x="0" y="8009"/>
                                    </p:animMotion>
                                  </p:childTnLst>
                                </p:cTn>
                              </p:par>
                              <p:par>
                                <p:cTn id="24" presetID="42" presetClass="path" presetSubtype="0" accel="50000" decel="50000" fill="hold" grpId="0" nodeType="withEffect">
                                  <p:stCondLst>
                                    <p:cond delay="0"/>
                                  </p:stCondLst>
                                  <p:childTnLst>
                                    <p:animMotion origin="layout" path="M -4.44444E-6 -2.59259E-6 L -4.44444E-6 0.1581 " pathEditMode="relative" rAng="0" ptsTypes="AA">
                                      <p:cBhvr>
                                        <p:cTn id="25" dur="2000" fill="hold"/>
                                        <p:tgtEl>
                                          <p:spTgt spid="121"/>
                                        </p:tgtEl>
                                        <p:attrNameLst>
                                          <p:attrName>ppt_x</p:attrName>
                                          <p:attrName>ppt_y</p:attrName>
                                        </p:attrNameLst>
                                      </p:cBhvr>
                                      <p:rCtr x="0" y="7894"/>
                                    </p:animMotion>
                                  </p:childTnLst>
                                </p:cTn>
                              </p:par>
                              <p:par>
                                <p:cTn id="26" presetID="42" presetClass="path" presetSubtype="0" accel="50000" decel="50000" fill="hold" grpId="0" nodeType="withEffect">
                                  <p:stCondLst>
                                    <p:cond delay="0"/>
                                  </p:stCondLst>
                                  <p:childTnLst>
                                    <p:animMotion origin="layout" path="M -3.05556E-6 0 L -3.05556E-6 0.15694 " pathEditMode="relative" rAng="0" ptsTypes="AA">
                                      <p:cBhvr>
                                        <p:cTn id="27" dur="2000" fill="hold"/>
                                        <p:tgtEl>
                                          <p:spTgt spid="122"/>
                                        </p:tgtEl>
                                        <p:attrNameLst>
                                          <p:attrName>ppt_x</p:attrName>
                                          <p:attrName>ppt_y</p:attrName>
                                        </p:attrNameLst>
                                      </p:cBhvr>
                                      <p:rCtr x="0" y="7847"/>
                                    </p:animMotion>
                                  </p:childTnLst>
                                </p:cTn>
                              </p:par>
                              <p:par>
                                <p:cTn id="28" presetID="42" presetClass="path" presetSubtype="0" accel="50000" decel="50000" fill="hold" grpId="0" nodeType="withEffect">
                                  <p:stCondLst>
                                    <p:cond delay="0"/>
                                  </p:stCondLst>
                                  <p:childTnLst>
                                    <p:animMotion origin="layout" path="M 3.88889E-6 0 L 3.88889E-6 0.15694 " pathEditMode="relative" rAng="0" ptsTypes="AA">
                                      <p:cBhvr>
                                        <p:cTn id="29" dur="2000" fill="hold"/>
                                        <p:tgtEl>
                                          <p:spTgt spid="123"/>
                                        </p:tgtEl>
                                        <p:attrNameLst>
                                          <p:attrName>ppt_x</p:attrName>
                                          <p:attrName>ppt_y</p:attrName>
                                        </p:attrNameLst>
                                      </p:cBhvr>
                                      <p:rCtr x="0" y="7847"/>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3.61111E-6 -2.59259E-6 L 3.61111E-6 0.25 " pathEditMode="relative" rAng="0" ptsTypes="AA">
                                      <p:cBhvr>
                                        <p:cTn id="37" dur="2000" fill="hold"/>
                                        <p:tgtEl>
                                          <p:spTgt spid="133"/>
                                        </p:tgtEl>
                                        <p:attrNameLst>
                                          <p:attrName>ppt_x</p:attrName>
                                          <p:attrName>ppt_y</p:attrName>
                                        </p:attrNameLst>
                                      </p:cBhvr>
                                      <p:rCtr x="0" y="12500"/>
                                    </p:animMotion>
                                  </p:childTnLst>
                                </p:cTn>
                              </p:par>
                              <p:par>
                                <p:cTn id="38" presetID="42" presetClass="path" presetSubtype="0" accel="50000" decel="50000" fill="hold" grpId="0" nodeType="withEffect">
                                  <p:stCondLst>
                                    <p:cond delay="0"/>
                                  </p:stCondLst>
                                  <p:childTnLst>
                                    <p:animMotion origin="layout" path="M 3.88889E-6 3.7037E-7 L 3.88889E-6 0.25 " pathEditMode="relative" rAng="0" ptsTypes="AA">
                                      <p:cBhvr>
                                        <p:cTn id="39" dur="2000" fill="hold"/>
                                        <p:tgtEl>
                                          <p:spTgt spid="134"/>
                                        </p:tgtEl>
                                        <p:attrNameLst>
                                          <p:attrName>ppt_x</p:attrName>
                                          <p:attrName>ppt_y</p:attrName>
                                        </p:attrNameLst>
                                      </p:cBhvr>
                                      <p:rCtr x="0" y="12500"/>
                                    </p:animMotion>
                                  </p:childTnLst>
                                </p:cTn>
                              </p:par>
                              <p:par>
                                <p:cTn id="40" presetID="42" presetClass="path" presetSubtype="0" accel="50000" decel="50000" fill="hold" grpId="0" nodeType="withEffect">
                                  <p:stCondLst>
                                    <p:cond delay="0"/>
                                  </p:stCondLst>
                                  <p:childTnLst>
                                    <p:animMotion origin="layout" path="M 2.77778E-7 3.7037E-7 L 2.77778E-7 0.25 " pathEditMode="relative" rAng="0" ptsTypes="AA">
                                      <p:cBhvr>
                                        <p:cTn id="41" dur="2000" fill="hold"/>
                                        <p:tgtEl>
                                          <p:spTgt spid="135"/>
                                        </p:tgtEl>
                                        <p:attrNameLst>
                                          <p:attrName>ppt_x</p:attrName>
                                          <p:attrName>ppt_y</p:attrName>
                                        </p:attrNameLst>
                                      </p:cBhvr>
                                      <p:rCtr x="0" y="12500"/>
                                    </p:animMotion>
                                  </p:childTnLst>
                                </p:cTn>
                              </p:par>
                              <p:par>
                                <p:cTn id="42" presetID="42" presetClass="path" presetSubtype="0" accel="50000" decel="50000" fill="hold" grpId="0" nodeType="withEffect">
                                  <p:stCondLst>
                                    <p:cond delay="0"/>
                                  </p:stCondLst>
                                  <p:childTnLst>
                                    <p:animMotion origin="layout" path="M -2.77778E-7 4.44444E-6 L -2.77778E-7 0.25 " pathEditMode="relative" rAng="0" ptsTypes="AA">
                                      <p:cBhvr>
                                        <p:cTn id="43" dur="2000" fill="hold"/>
                                        <p:tgtEl>
                                          <p:spTgt spid="136"/>
                                        </p:tgtEl>
                                        <p:attrNameLst>
                                          <p:attrName>ppt_x</p:attrName>
                                          <p:attrName>ppt_y</p:attrName>
                                        </p:attrNameLst>
                                      </p:cBhvr>
                                      <p:rCtr x="0" y="12500"/>
                                    </p:animMotion>
                                  </p:childTnLst>
                                </p:cTn>
                              </p:par>
                              <p:par>
                                <p:cTn id="44" presetID="42" presetClass="path" presetSubtype="0" accel="50000" decel="50000" fill="hold" grpId="0" nodeType="withEffect">
                                  <p:stCondLst>
                                    <p:cond delay="0"/>
                                  </p:stCondLst>
                                  <p:childTnLst>
                                    <p:animMotion origin="layout" path="M 2.5E-6 3.33333E-6 L 2.5E-6 0.25 " pathEditMode="relative" rAng="0" ptsTypes="AA">
                                      <p:cBhvr>
                                        <p:cTn id="45" dur="2000" fill="hold"/>
                                        <p:tgtEl>
                                          <p:spTgt spid="125"/>
                                        </p:tgtEl>
                                        <p:attrNameLst>
                                          <p:attrName>ppt_x</p:attrName>
                                          <p:attrName>ppt_y</p:attrName>
                                        </p:attrNameLst>
                                      </p:cBhvr>
                                      <p:rCtr x="0" y="12500"/>
                                    </p:animMotion>
                                  </p:childTnLst>
                                </p:cTn>
                              </p:par>
                              <p:par>
                                <p:cTn id="46" presetID="42" presetClass="path" presetSubtype="0" accel="50000" decel="50000" fill="hold" grpId="0" nodeType="withEffect">
                                  <p:stCondLst>
                                    <p:cond delay="0"/>
                                  </p:stCondLst>
                                  <p:childTnLst>
                                    <p:animMotion origin="layout" path="M -5.55556E-7 3.33333E-6 L -5.55556E-7 0.25 " pathEditMode="relative" rAng="0" ptsTypes="AA">
                                      <p:cBhvr>
                                        <p:cTn id="47" dur="2000" fill="hold"/>
                                        <p:tgtEl>
                                          <p:spTgt spid="126"/>
                                        </p:tgtEl>
                                        <p:attrNameLst>
                                          <p:attrName>ppt_x</p:attrName>
                                          <p:attrName>ppt_y</p:attrName>
                                        </p:attrNameLst>
                                      </p:cBhvr>
                                      <p:rCtr x="0" y="12500"/>
                                    </p:animMotion>
                                  </p:childTnLst>
                                </p:cTn>
                              </p:par>
                              <p:par>
                                <p:cTn id="48" presetID="42" presetClass="path" presetSubtype="0" accel="50000" decel="50000" fill="hold" grpId="0" nodeType="withEffect">
                                  <p:stCondLst>
                                    <p:cond delay="0"/>
                                  </p:stCondLst>
                                  <p:childTnLst>
                                    <p:animMotion origin="layout" path="M -2.77778E-7 -4.81481E-6 L -2.77778E-7 0.25 " pathEditMode="relative" rAng="0" ptsTypes="AA">
                                      <p:cBhvr>
                                        <p:cTn id="49" dur="2000" fill="hold"/>
                                        <p:tgtEl>
                                          <p:spTgt spid="129"/>
                                        </p:tgtEl>
                                        <p:attrNameLst>
                                          <p:attrName>ppt_x</p:attrName>
                                          <p:attrName>ppt_y</p:attrName>
                                        </p:attrNameLst>
                                      </p:cBhvr>
                                      <p:rCtr x="0" y="12500"/>
                                    </p:animMotion>
                                  </p:childTnLst>
                                </p:cTn>
                              </p:par>
                              <p:par>
                                <p:cTn id="50" presetID="42" presetClass="path" presetSubtype="0" accel="50000" decel="50000" fill="hold" grpId="0" nodeType="withEffect">
                                  <p:stCondLst>
                                    <p:cond delay="0"/>
                                  </p:stCondLst>
                                  <p:childTnLst>
                                    <p:animMotion origin="layout" path="M 3.05556E-6 4.81481E-6 L 3.05556E-6 0.25 " pathEditMode="relative" rAng="0" ptsTypes="AA">
                                      <p:cBhvr>
                                        <p:cTn id="51" dur="2000" fill="hold"/>
                                        <p:tgtEl>
                                          <p:spTgt spid="132"/>
                                        </p:tgtEl>
                                        <p:attrNameLst>
                                          <p:attrName>ppt_x</p:attrName>
                                          <p:attrName>ppt_y</p:attrName>
                                        </p:attrNameLst>
                                      </p:cBhvr>
                                      <p:rCtr x="0" y="12500"/>
                                    </p:animMotion>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3.05556E-6 3.33333E-6 L 3.05556E-6 0.34259 " pathEditMode="relative" rAng="0" ptsTypes="AA">
                                      <p:cBhvr>
                                        <p:cTn id="59" dur="2000" fill="hold"/>
                                        <p:tgtEl>
                                          <p:spTgt spid="137"/>
                                        </p:tgtEl>
                                        <p:attrNameLst>
                                          <p:attrName>ppt_x</p:attrName>
                                          <p:attrName>ppt_y</p:attrName>
                                        </p:attrNameLst>
                                      </p:cBhvr>
                                      <p:rCtr x="0" y="17130"/>
                                    </p:animMotion>
                                  </p:childTnLst>
                                </p:cTn>
                              </p:par>
                              <p:par>
                                <p:cTn id="60" presetID="42" presetClass="path" presetSubtype="0" accel="50000" decel="50000" fill="hold" grpId="0" nodeType="withEffect">
                                  <p:stCondLst>
                                    <p:cond delay="0"/>
                                  </p:stCondLst>
                                  <p:childTnLst>
                                    <p:animMotion origin="layout" path="M -3.61111E-6 -2.22222E-6 L -3.61111E-6 0.34329 " pathEditMode="relative" rAng="0" ptsTypes="AA">
                                      <p:cBhvr>
                                        <p:cTn id="61" dur="2000" fill="hold"/>
                                        <p:tgtEl>
                                          <p:spTgt spid="140"/>
                                        </p:tgtEl>
                                        <p:attrNameLst>
                                          <p:attrName>ppt_x</p:attrName>
                                          <p:attrName>ppt_y</p:attrName>
                                        </p:attrNameLst>
                                      </p:cBhvr>
                                      <p:rCtr x="0" y="17153"/>
                                    </p:animMotion>
                                  </p:childTnLst>
                                </p:cTn>
                              </p:par>
                              <p:par>
                                <p:cTn id="62" presetID="42" presetClass="path" presetSubtype="0" accel="50000" decel="50000" fill="hold" grpId="0" nodeType="withEffect">
                                  <p:stCondLst>
                                    <p:cond delay="0"/>
                                  </p:stCondLst>
                                  <p:childTnLst>
                                    <p:animMotion origin="layout" path="M 2.77778E-6 -3.7037E-6 L 2.77778E-6 0.34306 " pathEditMode="relative" rAng="0" ptsTypes="AA">
                                      <p:cBhvr>
                                        <p:cTn id="63" dur="2000" fill="hold"/>
                                        <p:tgtEl>
                                          <p:spTgt spid="141"/>
                                        </p:tgtEl>
                                        <p:attrNameLst>
                                          <p:attrName>ppt_x</p:attrName>
                                          <p:attrName>ppt_y</p:attrName>
                                        </p:attrNameLst>
                                      </p:cBhvr>
                                      <p:rCtr x="0" y="17153"/>
                                    </p:animMotion>
                                  </p:childTnLst>
                                </p:cTn>
                              </p:par>
                              <p:par>
                                <p:cTn id="64" presetID="42" presetClass="path" presetSubtype="0" accel="50000" decel="50000" fill="hold" grpId="0" nodeType="withEffect">
                                  <p:stCondLst>
                                    <p:cond delay="0"/>
                                  </p:stCondLst>
                                  <p:childTnLst>
                                    <p:animMotion origin="layout" path="M -2.5E-6 -4.81481E-6 L -2.5E-6 0.34445 " pathEditMode="relative" rAng="0" ptsTypes="AA">
                                      <p:cBhvr>
                                        <p:cTn id="65" dur="2000" fill="hold"/>
                                        <p:tgtEl>
                                          <p:spTgt spid="142"/>
                                        </p:tgtEl>
                                        <p:attrNameLst>
                                          <p:attrName>ppt_x</p:attrName>
                                          <p:attrName>ppt_y</p:attrName>
                                        </p:attrNameLst>
                                      </p:cBhvr>
                                      <p:rCtr x="0" y="17222"/>
                                    </p:animMotion>
                                  </p:childTnLst>
                                </p:cTn>
                              </p:par>
                              <p:par>
                                <p:cTn id="66" presetID="42" presetClass="path" presetSubtype="0" accel="50000" decel="50000" fill="hold" grpId="0" nodeType="withEffect">
                                  <p:stCondLst>
                                    <p:cond delay="0"/>
                                  </p:stCondLst>
                                  <p:childTnLst>
                                    <p:animMotion origin="layout" path="M 4.16667E-6 -4.81481E-6 L 4.16667E-6 0.34445 " pathEditMode="relative" rAng="0" ptsTypes="AA">
                                      <p:cBhvr>
                                        <p:cTn id="67" dur="2000" fill="hold"/>
                                        <p:tgtEl>
                                          <p:spTgt spid="143"/>
                                        </p:tgtEl>
                                        <p:attrNameLst>
                                          <p:attrName>ppt_x</p:attrName>
                                          <p:attrName>ppt_y</p:attrName>
                                        </p:attrNameLst>
                                      </p:cBhvr>
                                      <p:rCtr x="0" y="17222"/>
                                    </p:animMotion>
                                  </p:childTnLst>
                                </p:cTn>
                              </p:par>
                              <p:par>
                                <p:cTn id="68" presetID="42" presetClass="path" presetSubtype="0" accel="50000" decel="50000" fill="hold" grpId="0" nodeType="withEffect">
                                  <p:stCondLst>
                                    <p:cond delay="0"/>
                                  </p:stCondLst>
                                  <p:childTnLst>
                                    <p:animMotion origin="layout" path="M 1.66667E-6 -2.22222E-6 L 1.66667E-6 0.34537 " pathEditMode="relative" rAng="0" ptsTypes="AA">
                                      <p:cBhvr>
                                        <p:cTn id="69" dur="2000" fill="hold"/>
                                        <p:tgtEl>
                                          <p:spTgt spid="144"/>
                                        </p:tgtEl>
                                        <p:attrNameLst>
                                          <p:attrName>ppt_x</p:attrName>
                                          <p:attrName>ppt_y</p:attrName>
                                        </p:attrNameLst>
                                      </p:cBhvr>
                                      <p:rCtr x="0" y="17269"/>
                                    </p:animMotion>
                                  </p:childTnLst>
                                </p:cTn>
                              </p:par>
                              <p:par>
                                <p:cTn id="70" presetID="42" presetClass="path" presetSubtype="0" accel="50000" decel="50000" fill="hold" grpId="0" nodeType="withEffect">
                                  <p:stCondLst>
                                    <p:cond delay="0"/>
                                  </p:stCondLst>
                                  <p:childTnLst>
                                    <p:animMotion origin="layout" path="M -2.77778E-7 3.7037E-7 L -2.77778E-7 0.34306 " pathEditMode="relative" rAng="0" ptsTypes="AA">
                                      <p:cBhvr>
                                        <p:cTn id="71" dur="2000" fill="hold"/>
                                        <p:tgtEl>
                                          <p:spTgt spid="145"/>
                                        </p:tgtEl>
                                        <p:attrNameLst>
                                          <p:attrName>ppt_x</p:attrName>
                                          <p:attrName>ppt_y</p:attrName>
                                        </p:attrNameLst>
                                      </p:cBhvr>
                                      <p:rCtr x="0" y="17153"/>
                                    </p:animMotion>
                                  </p:childTnLst>
                                </p:cTn>
                              </p:par>
                              <p:par>
                                <p:cTn id="72" presetID="42" presetClass="path" presetSubtype="0" accel="50000" decel="50000" fill="hold" grpId="0" nodeType="withEffect">
                                  <p:stCondLst>
                                    <p:cond delay="100"/>
                                  </p:stCondLst>
                                  <p:childTnLst>
                                    <p:animMotion origin="layout" path="M 2.77778E-6 -2.59259E-6 L 2.77778E-6 0.3426 " pathEditMode="relative" rAng="0" ptsTypes="AA">
                                      <p:cBhvr>
                                        <p:cTn id="73" dur="2000" fill="hold"/>
                                        <p:tgtEl>
                                          <p:spTgt spid="146"/>
                                        </p:tgtEl>
                                        <p:attrNameLst>
                                          <p:attrName>ppt_x</p:attrName>
                                          <p:attrName>ppt_y</p:attrName>
                                        </p:attrNameLst>
                                      </p:cBhvr>
                                      <p:rCtr x="0" y="17130"/>
                                    </p:animMotion>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6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6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6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6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1"/>
                                        </p:tgtEl>
                                        <p:attrNameLst>
                                          <p:attrName>style.visibility</p:attrName>
                                        </p:attrNameLst>
                                      </p:cBhvr>
                                      <p:to>
                                        <p:strVal val="visible"/>
                                      </p:to>
                                    </p:set>
                                    <p:animEffect transition="in" filter="wipe(left)">
                                      <p:cBhvr>
                                        <p:cTn id="98" dur="500"/>
                                        <p:tgtEl>
                                          <p:spTgt spid="111"/>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2" grpId="0"/>
      <p:bldP spid="103" grpId="0"/>
      <p:bldP spid="111" grpId="0"/>
      <p:bldP spid="116" grpId="0" animBg="1"/>
      <p:bldP spid="117" grpId="0" animBg="1"/>
      <p:bldP spid="118" grpId="0" animBg="1"/>
      <p:bldP spid="119" grpId="0"/>
      <p:bldP spid="120" grpId="0"/>
      <p:bldP spid="121" grpId="0" animBg="1"/>
      <p:bldP spid="122" grpId="0"/>
      <p:bldP spid="123" grpId="0"/>
      <p:bldP spid="125" grpId="0" animBg="1"/>
      <p:bldP spid="126" grpId="0" animBg="1"/>
      <p:bldP spid="129" grpId="0"/>
      <p:bldP spid="132" grpId="0"/>
      <p:bldP spid="133" grpId="0" animBg="1"/>
      <p:bldP spid="134" grpId="0" animBg="1"/>
      <p:bldP spid="135" grpId="0"/>
      <p:bldP spid="136" grpId="0"/>
      <p:bldP spid="137" grpId="0" animBg="1"/>
      <p:bldP spid="140" grpId="0" animBg="1"/>
      <p:bldP spid="141" grpId="0"/>
      <p:bldP spid="142" grpId="0"/>
      <p:bldP spid="143" grpId="0"/>
      <p:bldP spid="144" grpId="0" animBg="1"/>
      <p:bldP spid="145" grpId="0" animBg="1"/>
      <p:bldP spid="146" grpId="0"/>
      <p:bldP spid="167" grpId="0"/>
      <p:bldP spid="168" grpId="0"/>
      <p:bldP spid="169" grpId="0"/>
      <p:bldP spid="1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88434-BAE4-015B-20F9-1FE00D429041}"/>
              </a:ext>
            </a:extLst>
          </p:cNvPr>
          <p:cNvSpPr>
            <a:spLocks noGrp="1"/>
          </p:cNvSpPr>
          <p:nvPr>
            <p:ph type="dt" sz="half" idx="10"/>
          </p:nvPr>
        </p:nvSpPr>
        <p:spPr/>
        <p:txBody>
          <a:bodyPr/>
          <a:lstStyle/>
          <a:p>
            <a:pPr>
              <a:defRPr/>
            </a:pPr>
            <a:fld id="{3B3EC1F9-066B-4752-90FD-8A055D9B52C4}" type="datetime1">
              <a:rPr lang="zh-CN" altLang="en-US" smtClean="0"/>
              <a:pPr>
                <a:defRPr/>
              </a:pPr>
              <a:t>2022/10/19</a:t>
            </a:fld>
            <a:endParaRPr lang="en-US" altLang="zh-CN">
              <a:solidFill>
                <a:schemeClr val="bg2"/>
              </a:solidFill>
            </a:endParaRPr>
          </a:p>
        </p:txBody>
      </p:sp>
      <p:sp>
        <p:nvSpPr>
          <p:cNvPr id="3" name="灯片编号占位符 2">
            <a:extLst>
              <a:ext uri="{FF2B5EF4-FFF2-40B4-BE49-F238E27FC236}">
                <a16:creationId xmlns:a16="http://schemas.microsoft.com/office/drawing/2014/main" id="{C0195121-42B3-143D-42BB-AC4F94E1BB1E}"/>
              </a:ext>
            </a:extLst>
          </p:cNvPr>
          <p:cNvSpPr>
            <a:spLocks noGrp="1"/>
          </p:cNvSpPr>
          <p:nvPr>
            <p:ph type="sldNum" sz="quarter" idx="11"/>
          </p:nvPr>
        </p:nvSpPr>
        <p:spPr/>
        <p:txBody>
          <a:bodyPr/>
          <a:lstStyle/>
          <a:p>
            <a:pPr>
              <a:defRPr/>
            </a:pPr>
            <a:fld id="{E0968D8F-862E-4E9C-9A63-D0A84FED6CF8}" type="slidenum">
              <a:rPr lang="en-US" altLang="zh-CN" smtClean="0"/>
              <a:pPr>
                <a:defRPr/>
              </a:pPr>
              <a:t>21</a:t>
            </a:fld>
            <a:endParaRPr lang="en-US" altLang="zh-CN">
              <a:solidFill>
                <a:schemeClr val="bg2"/>
              </a:solidFill>
            </a:endParaRPr>
          </a:p>
        </p:txBody>
      </p:sp>
      <p:sp>
        <p:nvSpPr>
          <p:cNvPr id="4" name="日期占位符 1">
            <a:extLst>
              <a:ext uri="{FF2B5EF4-FFF2-40B4-BE49-F238E27FC236}">
                <a16:creationId xmlns:a16="http://schemas.microsoft.com/office/drawing/2014/main" id="{2D6B4C96-123C-3CB2-F0B5-3417C6389F02}"/>
              </a:ext>
            </a:extLst>
          </p:cNvPr>
          <p:cNvSpPr txBox="1">
            <a:spLocks/>
          </p:cNvSpPr>
          <p:nvPr/>
        </p:nvSpPr>
        <p:spPr bwMode="auto">
          <a:xfrm>
            <a:off x="4254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l" rtl="0" eaLnBrk="1" fontAlgn="base" hangingPunct="1">
              <a:spcBef>
                <a:spcPct val="5000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9pPr>
          </a:lstStyle>
          <a:p>
            <a:fld id="{5F134CFD-A5C9-40E3-8D6C-1E2AB4C32405}"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5" name="灯片编号占位符 2">
            <a:extLst>
              <a:ext uri="{FF2B5EF4-FFF2-40B4-BE49-F238E27FC236}">
                <a16:creationId xmlns:a16="http://schemas.microsoft.com/office/drawing/2014/main" id="{180D4A4E-3B0F-3E45-28C5-BBAD6E0108B4}"/>
              </a:ext>
            </a:extLst>
          </p:cNvPr>
          <p:cNvSpPr txBox="1">
            <a:spLocks/>
          </p:cNvSpPr>
          <p:nvPr/>
        </p:nvSpPr>
        <p:spPr bwMode="auto">
          <a:xfrm>
            <a:off x="67246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5000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9pPr>
          </a:lstStyle>
          <a:p>
            <a:fld id="{44F815F9-2883-40AA-9B52-FD639EA302CE}" type="slidenum">
              <a:rPr lang="en-US" altLang="zh-CN" sz="1400" b="0" smtClean="0">
                <a:solidFill>
                  <a:srgbClr val="FF0000"/>
                </a:solidFill>
                <a:latin typeface="Arial" panose="020B0604020202020204" pitchFamily="34" charset="0"/>
              </a:rPr>
              <a:pPr/>
              <a:t>21</a:t>
            </a:fld>
            <a:r>
              <a:rPr lang="en-US" altLang="zh-CN" sz="1400" b="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6" name="Text Box 3">
            <a:extLst>
              <a:ext uri="{FF2B5EF4-FFF2-40B4-BE49-F238E27FC236}">
                <a16:creationId xmlns:a16="http://schemas.microsoft.com/office/drawing/2014/main" id="{1F30F8A1-AB03-1402-1F86-C752CF2E6A9D}"/>
              </a:ext>
            </a:extLst>
          </p:cNvPr>
          <p:cNvSpPr txBox="1">
            <a:spLocks noChangeArrowheads="1"/>
          </p:cNvSpPr>
          <p:nvPr/>
        </p:nvSpPr>
        <p:spPr bwMode="auto">
          <a:xfrm>
            <a:off x="328613" y="1106488"/>
            <a:ext cx="8497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Clr>
                <a:srgbClr val="FF0000"/>
              </a:buClr>
              <a:buFont typeface="Wingdings" panose="05000000000000000000" pitchFamily="2" charset="2"/>
              <a:buChar char="l"/>
            </a:pPr>
            <a:r>
              <a:rPr kumimoji="0" lang="zh-CN" altLang="en-US" sz="3200" b="0" dirty="0">
                <a:latin typeface="华文新魏" panose="02010800040101010101" pitchFamily="2" charset="-122"/>
                <a:ea typeface="华文新魏" panose="02010800040101010101" pitchFamily="2" charset="-122"/>
              </a:rPr>
              <a:t>光学轴角编码器</a:t>
            </a:r>
          </a:p>
        </p:txBody>
      </p:sp>
      <p:grpSp>
        <p:nvGrpSpPr>
          <p:cNvPr id="7" name="组合 6">
            <a:extLst>
              <a:ext uri="{FF2B5EF4-FFF2-40B4-BE49-F238E27FC236}">
                <a16:creationId xmlns:a16="http://schemas.microsoft.com/office/drawing/2014/main" id="{F6BDBC05-BB9F-8047-8ADE-BFC60C93D2A3}"/>
              </a:ext>
            </a:extLst>
          </p:cNvPr>
          <p:cNvGrpSpPr/>
          <p:nvPr/>
        </p:nvGrpSpPr>
        <p:grpSpPr>
          <a:xfrm>
            <a:off x="501015" y="2155151"/>
            <a:ext cx="3446463" cy="3143250"/>
            <a:chOff x="866775" y="1893888"/>
            <a:chExt cx="3446463" cy="3143250"/>
          </a:xfrm>
        </p:grpSpPr>
        <p:sp>
          <p:nvSpPr>
            <p:cNvPr id="8" name="Freeform 7">
              <a:extLst>
                <a:ext uri="{FF2B5EF4-FFF2-40B4-BE49-F238E27FC236}">
                  <a16:creationId xmlns:a16="http://schemas.microsoft.com/office/drawing/2014/main" id="{7E646E36-3EFB-36D5-E12F-7BCBFB28D554}"/>
                </a:ext>
              </a:extLst>
            </p:cNvPr>
            <p:cNvSpPr>
              <a:spLocks/>
            </p:cNvSpPr>
            <p:nvPr/>
          </p:nvSpPr>
          <p:spPr bwMode="auto">
            <a:xfrm>
              <a:off x="2590800" y="2043113"/>
              <a:ext cx="995363" cy="1403350"/>
            </a:xfrm>
            <a:custGeom>
              <a:avLst/>
              <a:gdLst>
                <a:gd name="T0" fmla="*/ 0 w 311"/>
                <a:gd name="T1" fmla="*/ 2147483646 h 439"/>
                <a:gd name="T2" fmla="*/ 0 w 311"/>
                <a:gd name="T3" fmla="*/ 0 h 439"/>
                <a:gd name="T4" fmla="*/ 2147483646 w 311"/>
                <a:gd name="T5" fmla="*/ 2147483646 h 439"/>
                <a:gd name="T6" fmla="*/ 2147483646 w 311"/>
                <a:gd name="T7" fmla="*/ 2147483646 h 439"/>
                <a:gd name="T8" fmla="*/ 0 w 311"/>
                <a:gd name="T9" fmla="*/ 2147483646 h 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439">
                  <a:moveTo>
                    <a:pt x="0" y="439"/>
                  </a:moveTo>
                  <a:cubicBezTo>
                    <a:pt x="0" y="0"/>
                    <a:pt x="0" y="0"/>
                    <a:pt x="0" y="0"/>
                  </a:cubicBezTo>
                  <a:cubicBezTo>
                    <a:pt x="121" y="0"/>
                    <a:pt x="231" y="49"/>
                    <a:pt x="311" y="128"/>
                  </a:cubicBezTo>
                  <a:cubicBezTo>
                    <a:pt x="311" y="128"/>
                    <a:pt x="311" y="128"/>
                    <a:pt x="311" y="128"/>
                  </a:cubicBezTo>
                  <a:lnTo>
                    <a:pt x="0" y="4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8">
              <a:extLst>
                <a:ext uri="{FF2B5EF4-FFF2-40B4-BE49-F238E27FC236}">
                  <a16:creationId xmlns:a16="http://schemas.microsoft.com/office/drawing/2014/main" id="{A31197A9-C7EF-EC59-BE5E-93AD61A03CB1}"/>
                </a:ext>
              </a:extLst>
            </p:cNvPr>
            <p:cNvSpPr>
              <a:spLocks noEditPoints="1"/>
            </p:cNvSpPr>
            <p:nvPr/>
          </p:nvSpPr>
          <p:spPr bwMode="auto">
            <a:xfrm>
              <a:off x="1147763" y="2001838"/>
              <a:ext cx="2889250" cy="2887662"/>
            </a:xfrm>
            <a:custGeom>
              <a:avLst/>
              <a:gdLst>
                <a:gd name="T0" fmla="*/ 0 w 903"/>
                <a:gd name="T1" fmla="*/ 2147483646 h 903"/>
                <a:gd name="T2" fmla="*/ 2147483646 w 903"/>
                <a:gd name="T3" fmla="*/ 2147483646 h 903"/>
                <a:gd name="T4" fmla="*/ 2147483646 w 903"/>
                <a:gd name="T5" fmla="*/ 2147483646 h 903"/>
                <a:gd name="T6" fmla="*/ 2147483646 w 903"/>
                <a:gd name="T7" fmla="*/ 0 h 903"/>
                <a:gd name="T8" fmla="*/ 0 w 903"/>
                <a:gd name="T9" fmla="*/ 2147483646 h 903"/>
                <a:gd name="T10" fmla="*/ 2147483646 w 903"/>
                <a:gd name="T11" fmla="*/ 2147483646 h 903"/>
                <a:gd name="T12" fmla="*/ 2147483646 w 903"/>
                <a:gd name="T13" fmla="*/ 2147483646 h 903"/>
                <a:gd name="T14" fmla="*/ 2147483646 w 903"/>
                <a:gd name="T15" fmla="*/ 2147483646 h 903"/>
                <a:gd name="T16" fmla="*/ 2147483646 w 903"/>
                <a:gd name="T17" fmla="*/ 2147483646 h 903"/>
                <a:gd name="T18" fmla="*/ 2147483646 w 903"/>
                <a:gd name="T19" fmla="*/ 2147483646 h 9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03" h="903">
                  <a:moveTo>
                    <a:pt x="0" y="452"/>
                  </a:moveTo>
                  <a:cubicBezTo>
                    <a:pt x="0" y="700"/>
                    <a:pt x="202" y="903"/>
                    <a:pt x="451" y="903"/>
                  </a:cubicBezTo>
                  <a:cubicBezTo>
                    <a:pt x="700" y="903"/>
                    <a:pt x="903" y="700"/>
                    <a:pt x="903" y="452"/>
                  </a:cubicBezTo>
                  <a:cubicBezTo>
                    <a:pt x="903" y="203"/>
                    <a:pt x="700" y="0"/>
                    <a:pt x="451" y="0"/>
                  </a:cubicBezTo>
                  <a:cubicBezTo>
                    <a:pt x="202" y="0"/>
                    <a:pt x="0" y="203"/>
                    <a:pt x="0" y="452"/>
                  </a:cubicBezTo>
                  <a:moveTo>
                    <a:pt x="25" y="452"/>
                  </a:moveTo>
                  <a:cubicBezTo>
                    <a:pt x="25" y="216"/>
                    <a:pt x="216" y="25"/>
                    <a:pt x="451" y="25"/>
                  </a:cubicBezTo>
                  <a:cubicBezTo>
                    <a:pt x="686" y="25"/>
                    <a:pt x="878" y="216"/>
                    <a:pt x="878" y="452"/>
                  </a:cubicBezTo>
                  <a:cubicBezTo>
                    <a:pt x="878" y="687"/>
                    <a:pt x="686" y="878"/>
                    <a:pt x="451" y="878"/>
                  </a:cubicBezTo>
                  <a:cubicBezTo>
                    <a:pt x="216" y="878"/>
                    <a:pt x="25" y="687"/>
                    <a:pt x="25" y="4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Oval 9">
              <a:extLst>
                <a:ext uri="{FF2B5EF4-FFF2-40B4-BE49-F238E27FC236}">
                  <a16:creationId xmlns:a16="http://schemas.microsoft.com/office/drawing/2014/main" id="{DE8080E6-4424-5599-A89B-0B8AE857F494}"/>
                </a:ext>
              </a:extLst>
            </p:cNvPr>
            <p:cNvSpPr>
              <a:spLocks noChangeArrowheads="1"/>
            </p:cNvSpPr>
            <p:nvPr/>
          </p:nvSpPr>
          <p:spPr bwMode="auto">
            <a:xfrm>
              <a:off x="1608138" y="2462213"/>
              <a:ext cx="1968500" cy="1966912"/>
            </a:xfrm>
            <a:prstGeom prst="ellipse">
              <a:avLst/>
            </a:prstGeom>
            <a:noFill/>
            <a:ln w="269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 name="Oval 10">
              <a:extLst>
                <a:ext uri="{FF2B5EF4-FFF2-40B4-BE49-F238E27FC236}">
                  <a16:creationId xmlns:a16="http://schemas.microsoft.com/office/drawing/2014/main" id="{3647ACAB-0653-7F39-1CDD-313481FC782B}"/>
                </a:ext>
              </a:extLst>
            </p:cNvPr>
            <p:cNvSpPr>
              <a:spLocks noChangeArrowheads="1"/>
            </p:cNvSpPr>
            <p:nvPr/>
          </p:nvSpPr>
          <p:spPr bwMode="auto">
            <a:xfrm>
              <a:off x="1976438" y="2828925"/>
              <a:ext cx="1231900" cy="1231900"/>
            </a:xfrm>
            <a:prstGeom prst="ellipse">
              <a:avLst/>
            </a:prstGeom>
            <a:noFill/>
            <a:ln w="269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 name="Oval 11">
              <a:extLst>
                <a:ext uri="{FF2B5EF4-FFF2-40B4-BE49-F238E27FC236}">
                  <a16:creationId xmlns:a16="http://schemas.microsoft.com/office/drawing/2014/main" id="{DD41F452-E5B9-DBDC-16CF-5CCF13458FA8}"/>
                </a:ext>
              </a:extLst>
            </p:cNvPr>
            <p:cNvSpPr>
              <a:spLocks noChangeArrowheads="1"/>
            </p:cNvSpPr>
            <p:nvPr/>
          </p:nvSpPr>
          <p:spPr bwMode="auto">
            <a:xfrm>
              <a:off x="2335213" y="3187700"/>
              <a:ext cx="511175" cy="515938"/>
            </a:xfrm>
            <a:prstGeom prst="ellipse">
              <a:avLst/>
            </a:prstGeom>
            <a:solidFill>
              <a:srgbClr val="000000"/>
            </a:solidFill>
            <a:ln w="26988">
              <a:solidFill>
                <a:srgbClr val="000000"/>
              </a:solidFill>
              <a:miter lim="800000"/>
              <a:headEnd/>
              <a:tailEnd/>
            </a:ln>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 name="Freeform 12">
              <a:extLst>
                <a:ext uri="{FF2B5EF4-FFF2-40B4-BE49-F238E27FC236}">
                  <a16:creationId xmlns:a16="http://schemas.microsoft.com/office/drawing/2014/main" id="{B8953600-1EB8-77C8-692D-2B67AAD6EDA9}"/>
                </a:ext>
              </a:extLst>
            </p:cNvPr>
            <p:cNvSpPr>
              <a:spLocks/>
            </p:cNvSpPr>
            <p:nvPr/>
          </p:nvSpPr>
          <p:spPr bwMode="auto">
            <a:xfrm>
              <a:off x="2590800" y="2828925"/>
              <a:ext cx="617538" cy="1231900"/>
            </a:xfrm>
            <a:custGeom>
              <a:avLst/>
              <a:gdLst>
                <a:gd name="T0" fmla="*/ 0 w 193"/>
                <a:gd name="T1" fmla="*/ 0 h 385"/>
                <a:gd name="T2" fmla="*/ 2147483646 w 193"/>
                <a:gd name="T3" fmla="*/ 2147483646 h 385"/>
                <a:gd name="T4" fmla="*/ 0 w 193"/>
                <a:gd name="T5" fmla="*/ 2147483646 h 385"/>
                <a:gd name="T6" fmla="*/ 0 60000 65536"/>
                <a:gd name="T7" fmla="*/ 0 60000 65536"/>
                <a:gd name="T8" fmla="*/ 0 60000 65536"/>
              </a:gdLst>
              <a:ahLst/>
              <a:cxnLst>
                <a:cxn ang="T6">
                  <a:pos x="T0" y="T1"/>
                </a:cxn>
                <a:cxn ang="T7">
                  <a:pos x="T2" y="T3"/>
                </a:cxn>
                <a:cxn ang="T8">
                  <a:pos x="T4" y="T5"/>
                </a:cxn>
              </a:cxnLst>
              <a:rect l="0" t="0" r="r" b="b"/>
              <a:pathLst>
                <a:path w="193" h="385">
                  <a:moveTo>
                    <a:pt x="0" y="0"/>
                  </a:moveTo>
                  <a:cubicBezTo>
                    <a:pt x="106" y="0"/>
                    <a:pt x="193" y="86"/>
                    <a:pt x="193" y="193"/>
                  </a:cubicBezTo>
                  <a:cubicBezTo>
                    <a:pt x="193" y="299"/>
                    <a:pt x="106" y="385"/>
                    <a:pt x="0" y="38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Line 13">
              <a:extLst>
                <a:ext uri="{FF2B5EF4-FFF2-40B4-BE49-F238E27FC236}">
                  <a16:creationId xmlns:a16="http://schemas.microsoft.com/office/drawing/2014/main" id="{B1E8D711-89BD-9850-B0BE-1D3E9E3CB3ED}"/>
                </a:ext>
              </a:extLst>
            </p:cNvPr>
            <p:cNvSpPr>
              <a:spLocks noChangeShapeType="1"/>
            </p:cNvSpPr>
            <p:nvPr/>
          </p:nvSpPr>
          <p:spPr bwMode="auto">
            <a:xfrm>
              <a:off x="1185863" y="3446463"/>
              <a:ext cx="2809875" cy="1587"/>
            </a:xfrm>
            <a:prstGeom prst="line">
              <a:avLst/>
            </a:prstGeom>
            <a:noFill/>
            <a:ln w="269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E2269B6C-99E1-051F-3745-9716FBC5D005}"/>
                </a:ext>
              </a:extLst>
            </p:cNvPr>
            <p:cNvSpPr>
              <a:spLocks noChangeShapeType="1"/>
            </p:cNvSpPr>
            <p:nvPr/>
          </p:nvSpPr>
          <p:spPr bwMode="auto">
            <a:xfrm flipV="1">
              <a:off x="2590800" y="2043113"/>
              <a:ext cx="1588" cy="2805112"/>
            </a:xfrm>
            <a:prstGeom prst="line">
              <a:avLst/>
            </a:prstGeom>
            <a:noFill/>
            <a:ln w="269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4AFA33C7-77AC-2844-8967-2BE2B75B4A80}"/>
                </a:ext>
              </a:extLst>
            </p:cNvPr>
            <p:cNvSpPr>
              <a:spLocks noChangeShapeType="1"/>
            </p:cNvSpPr>
            <p:nvPr/>
          </p:nvSpPr>
          <p:spPr bwMode="auto">
            <a:xfrm>
              <a:off x="1598613" y="2452688"/>
              <a:ext cx="1987550" cy="1985962"/>
            </a:xfrm>
            <a:prstGeom prst="line">
              <a:avLst/>
            </a:prstGeom>
            <a:noFill/>
            <a:ln w="269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a:extLst>
                <a:ext uri="{FF2B5EF4-FFF2-40B4-BE49-F238E27FC236}">
                  <a16:creationId xmlns:a16="http://schemas.microsoft.com/office/drawing/2014/main" id="{F27DD8D6-17A8-CED8-61B4-BB99C1AC78BF}"/>
                </a:ext>
              </a:extLst>
            </p:cNvPr>
            <p:cNvSpPr>
              <a:spLocks noChangeShapeType="1"/>
            </p:cNvSpPr>
            <p:nvPr/>
          </p:nvSpPr>
          <p:spPr bwMode="auto">
            <a:xfrm flipV="1">
              <a:off x="1598613" y="2452688"/>
              <a:ext cx="1987550" cy="1985962"/>
            </a:xfrm>
            <a:prstGeom prst="line">
              <a:avLst/>
            </a:prstGeom>
            <a:noFill/>
            <a:ln w="269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Freeform 17">
              <a:extLst>
                <a:ext uri="{FF2B5EF4-FFF2-40B4-BE49-F238E27FC236}">
                  <a16:creationId xmlns:a16="http://schemas.microsoft.com/office/drawing/2014/main" id="{58858987-87F1-B8B9-4AC4-9151B43657FD}"/>
                </a:ext>
              </a:extLst>
            </p:cNvPr>
            <p:cNvSpPr>
              <a:spLocks/>
            </p:cNvSpPr>
            <p:nvPr/>
          </p:nvSpPr>
          <p:spPr bwMode="auto">
            <a:xfrm>
              <a:off x="2590800" y="2462213"/>
              <a:ext cx="985838" cy="1598612"/>
            </a:xfrm>
            <a:custGeom>
              <a:avLst/>
              <a:gdLst>
                <a:gd name="T0" fmla="*/ 0 w 308"/>
                <a:gd name="T1" fmla="*/ 2147483646 h 500"/>
                <a:gd name="T2" fmla="*/ 0 w 308"/>
                <a:gd name="T3" fmla="*/ 0 h 500"/>
                <a:gd name="T4" fmla="*/ 2147483646 w 308"/>
                <a:gd name="T5" fmla="*/ 2147483646 h 500"/>
                <a:gd name="T6" fmla="*/ 2147483646 w 308"/>
                <a:gd name="T7" fmla="*/ 2147483646 h 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8" h="500">
                  <a:moveTo>
                    <a:pt x="0" y="500"/>
                  </a:moveTo>
                  <a:cubicBezTo>
                    <a:pt x="0" y="0"/>
                    <a:pt x="0" y="0"/>
                    <a:pt x="0" y="0"/>
                  </a:cubicBezTo>
                  <a:cubicBezTo>
                    <a:pt x="170" y="0"/>
                    <a:pt x="308" y="138"/>
                    <a:pt x="308" y="308"/>
                  </a:cubicBezTo>
                  <a:cubicBezTo>
                    <a:pt x="80" y="308"/>
                    <a:pt x="80" y="308"/>
                    <a:pt x="80" y="30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18">
              <a:extLst>
                <a:ext uri="{FF2B5EF4-FFF2-40B4-BE49-F238E27FC236}">
                  <a16:creationId xmlns:a16="http://schemas.microsoft.com/office/drawing/2014/main" id="{8C87FC08-2052-64CC-D66D-C2C2BF652104}"/>
                </a:ext>
              </a:extLst>
            </p:cNvPr>
            <p:cNvSpPr>
              <a:spLocks/>
            </p:cNvSpPr>
            <p:nvPr/>
          </p:nvSpPr>
          <p:spPr bwMode="auto">
            <a:xfrm>
              <a:off x="3287713" y="3446463"/>
              <a:ext cx="708025" cy="992187"/>
            </a:xfrm>
            <a:custGeom>
              <a:avLst/>
              <a:gdLst>
                <a:gd name="T0" fmla="*/ 0 w 221"/>
                <a:gd name="T1" fmla="*/ 2147483646 h 310"/>
                <a:gd name="T2" fmla="*/ 2147483646 w 221"/>
                <a:gd name="T3" fmla="*/ 2147483646 h 310"/>
                <a:gd name="T4" fmla="*/ 2147483646 w 221"/>
                <a:gd name="T5" fmla="*/ 0 h 310"/>
                <a:gd name="T6" fmla="*/ 2147483646 w 221"/>
                <a:gd name="T7" fmla="*/ 0 h 310"/>
                <a:gd name="T8" fmla="*/ 0 w 221"/>
                <a:gd name="T9" fmla="*/ 2147483646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310">
                  <a:moveTo>
                    <a:pt x="0" y="217"/>
                  </a:moveTo>
                  <a:cubicBezTo>
                    <a:pt x="93" y="310"/>
                    <a:pt x="93" y="310"/>
                    <a:pt x="93" y="310"/>
                  </a:cubicBezTo>
                  <a:cubicBezTo>
                    <a:pt x="172" y="230"/>
                    <a:pt x="221" y="121"/>
                    <a:pt x="221" y="0"/>
                  </a:cubicBezTo>
                  <a:cubicBezTo>
                    <a:pt x="90" y="0"/>
                    <a:pt x="90" y="0"/>
                    <a:pt x="90" y="0"/>
                  </a:cubicBezTo>
                  <a:cubicBezTo>
                    <a:pt x="90" y="84"/>
                    <a:pt x="55" y="161"/>
                    <a:pt x="0" y="2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9">
              <a:extLst>
                <a:ext uri="{FF2B5EF4-FFF2-40B4-BE49-F238E27FC236}">
                  <a16:creationId xmlns:a16="http://schemas.microsoft.com/office/drawing/2014/main" id="{1B6259F4-6DD8-11EB-92C1-EC10C1B1CC52}"/>
                </a:ext>
              </a:extLst>
            </p:cNvPr>
            <p:cNvSpPr>
              <a:spLocks/>
            </p:cNvSpPr>
            <p:nvPr/>
          </p:nvSpPr>
          <p:spPr bwMode="auto">
            <a:xfrm>
              <a:off x="1608138" y="3446463"/>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0">
              <a:extLst>
                <a:ext uri="{FF2B5EF4-FFF2-40B4-BE49-F238E27FC236}">
                  <a16:creationId xmlns:a16="http://schemas.microsoft.com/office/drawing/2014/main" id="{17A5FA9B-B187-04F4-F63F-395A9EA8AFDF}"/>
                </a:ext>
              </a:extLst>
            </p:cNvPr>
            <p:cNvSpPr>
              <a:spLocks/>
            </p:cNvSpPr>
            <p:nvPr/>
          </p:nvSpPr>
          <p:spPr bwMode="auto">
            <a:xfrm>
              <a:off x="2590800" y="4060825"/>
              <a:ext cx="1588" cy="787400"/>
            </a:xfrm>
            <a:custGeom>
              <a:avLst/>
              <a:gdLst>
                <a:gd name="T0" fmla="*/ 0 w 1588"/>
                <a:gd name="T1" fmla="*/ 2147483646 h 496"/>
                <a:gd name="T2" fmla="*/ 0 w 1588"/>
                <a:gd name="T3" fmla="*/ 0 h 496"/>
                <a:gd name="T4" fmla="*/ 0 w 1588"/>
                <a:gd name="T5" fmla="*/ 2147483646 h 496"/>
                <a:gd name="T6" fmla="*/ 0 60000 65536"/>
                <a:gd name="T7" fmla="*/ 0 60000 65536"/>
                <a:gd name="T8" fmla="*/ 0 60000 65536"/>
              </a:gdLst>
              <a:ahLst/>
              <a:cxnLst>
                <a:cxn ang="T6">
                  <a:pos x="T0" y="T1"/>
                </a:cxn>
                <a:cxn ang="T7">
                  <a:pos x="T2" y="T3"/>
                </a:cxn>
                <a:cxn ang="T8">
                  <a:pos x="T4" y="T5"/>
                </a:cxn>
              </a:cxnLst>
              <a:rect l="0" t="0" r="r" b="b"/>
              <a:pathLst>
                <a:path w="1588" h="496">
                  <a:moveTo>
                    <a:pt x="0" y="496"/>
                  </a:moveTo>
                  <a:lnTo>
                    <a:pt x="0" y="0"/>
                  </a:lnTo>
                  <a:lnTo>
                    <a:pt x="0" y="4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1">
              <a:extLst>
                <a:ext uri="{FF2B5EF4-FFF2-40B4-BE49-F238E27FC236}">
                  <a16:creationId xmlns:a16="http://schemas.microsoft.com/office/drawing/2014/main" id="{7FF4506D-B35E-AE91-643D-0ED089AB086D}"/>
                </a:ext>
              </a:extLst>
            </p:cNvPr>
            <p:cNvSpPr>
              <a:spLocks/>
            </p:cNvSpPr>
            <p:nvPr/>
          </p:nvSpPr>
          <p:spPr bwMode="auto">
            <a:xfrm>
              <a:off x="1598613" y="3446463"/>
              <a:ext cx="992187" cy="1401762"/>
            </a:xfrm>
            <a:custGeom>
              <a:avLst/>
              <a:gdLst>
                <a:gd name="T0" fmla="*/ 2147483646 w 310"/>
                <a:gd name="T1" fmla="*/ 0 h 438"/>
                <a:gd name="T2" fmla="*/ 2147483646 w 310"/>
                <a:gd name="T3" fmla="*/ 2147483646 h 438"/>
                <a:gd name="T4" fmla="*/ 2147483646 w 310"/>
                <a:gd name="T5" fmla="*/ 2147483646 h 438"/>
                <a:gd name="T6" fmla="*/ 0 w 310"/>
                <a:gd name="T7" fmla="*/ 2147483646 h 438"/>
                <a:gd name="T8" fmla="*/ 0 w 310"/>
                <a:gd name="T9" fmla="*/ 2147483646 h 438"/>
                <a:gd name="T10" fmla="*/ 2147483646 w 310"/>
                <a:gd name="T11" fmla="*/ 2147483646 h 438"/>
                <a:gd name="T12" fmla="*/ 2147483646 w 310"/>
                <a:gd name="T13" fmla="*/ 0 h 438"/>
                <a:gd name="T14" fmla="*/ 2147483646 w 310"/>
                <a:gd name="T15" fmla="*/ 0 h 4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0" h="438">
                  <a:moveTo>
                    <a:pt x="118" y="0"/>
                  </a:moveTo>
                  <a:cubicBezTo>
                    <a:pt x="118" y="106"/>
                    <a:pt x="204" y="192"/>
                    <a:pt x="310" y="192"/>
                  </a:cubicBezTo>
                  <a:cubicBezTo>
                    <a:pt x="310" y="438"/>
                    <a:pt x="310" y="438"/>
                    <a:pt x="310" y="438"/>
                  </a:cubicBezTo>
                  <a:cubicBezTo>
                    <a:pt x="189" y="438"/>
                    <a:pt x="79" y="389"/>
                    <a:pt x="0" y="310"/>
                  </a:cubicBezTo>
                  <a:cubicBezTo>
                    <a:pt x="0" y="310"/>
                    <a:pt x="0" y="310"/>
                    <a:pt x="0" y="310"/>
                  </a:cubicBezTo>
                  <a:cubicBezTo>
                    <a:pt x="93" y="217"/>
                    <a:pt x="93" y="217"/>
                    <a:pt x="93" y="217"/>
                  </a:cubicBezTo>
                  <a:cubicBezTo>
                    <a:pt x="37" y="161"/>
                    <a:pt x="3" y="84"/>
                    <a:pt x="3" y="0"/>
                  </a:cubicBez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2">
              <a:extLst>
                <a:ext uri="{FF2B5EF4-FFF2-40B4-BE49-F238E27FC236}">
                  <a16:creationId xmlns:a16="http://schemas.microsoft.com/office/drawing/2014/main" id="{66277AE9-FE8A-FB83-CC8B-0935B9920F59}"/>
                </a:ext>
              </a:extLst>
            </p:cNvPr>
            <p:cNvSpPr>
              <a:spLocks/>
            </p:cNvSpPr>
            <p:nvPr/>
          </p:nvSpPr>
          <p:spPr bwMode="auto">
            <a:xfrm>
              <a:off x="1185863" y="2452688"/>
              <a:ext cx="711200" cy="993775"/>
            </a:xfrm>
            <a:custGeom>
              <a:avLst/>
              <a:gdLst>
                <a:gd name="T0" fmla="*/ 2147483646 w 222"/>
                <a:gd name="T1" fmla="*/ 2147483646 h 311"/>
                <a:gd name="T2" fmla="*/ 2147483646 w 222"/>
                <a:gd name="T3" fmla="*/ 2147483646 h 311"/>
                <a:gd name="T4" fmla="*/ 2147483646 w 222"/>
                <a:gd name="T5" fmla="*/ 0 h 311"/>
                <a:gd name="T6" fmla="*/ 2147483646 w 222"/>
                <a:gd name="T7" fmla="*/ 2147483646 h 311"/>
                <a:gd name="T8" fmla="*/ 0 w 222"/>
                <a:gd name="T9" fmla="*/ 2147483646 h 311"/>
                <a:gd name="T10" fmla="*/ 2147483646 w 222"/>
                <a:gd name="T11" fmla="*/ 2147483646 h 3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311">
                  <a:moveTo>
                    <a:pt x="132" y="311"/>
                  </a:moveTo>
                  <a:cubicBezTo>
                    <a:pt x="132" y="226"/>
                    <a:pt x="166" y="149"/>
                    <a:pt x="222" y="93"/>
                  </a:cubicBezTo>
                  <a:cubicBezTo>
                    <a:pt x="129" y="0"/>
                    <a:pt x="129" y="0"/>
                    <a:pt x="129" y="0"/>
                  </a:cubicBezTo>
                  <a:cubicBezTo>
                    <a:pt x="128" y="1"/>
                    <a:pt x="128" y="1"/>
                    <a:pt x="128" y="1"/>
                  </a:cubicBezTo>
                  <a:cubicBezTo>
                    <a:pt x="49" y="81"/>
                    <a:pt x="0" y="190"/>
                    <a:pt x="0" y="311"/>
                  </a:cubicBezTo>
                  <a:cubicBezTo>
                    <a:pt x="132" y="311"/>
                    <a:pt x="132" y="311"/>
                    <a:pt x="132"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Rectangle 23">
              <a:extLst>
                <a:ext uri="{FF2B5EF4-FFF2-40B4-BE49-F238E27FC236}">
                  <a16:creationId xmlns:a16="http://schemas.microsoft.com/office/drawing/2014/main" id="{D6B959A1-2D38-2E7E-C65B-EA4D6968A4C0}"/>
                </a:ext>
              </a:extLst>
            </p:cNvPr>
            <p:cNvSpPr>
              <a:spLocks noChangeArrowheads="1"/>
            </p:cNvSpPr>
            <p:nvPr/>
          </p:nvSpPr>
          <p:spPr bwMode="auto">
            <a:xfrm>
              <a:off x="1966913" y="2257425"/>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B</a:t>
              </a:r>
              <a:endParaRPr kumimoji="0" lang="en-US" altLang="zh-CN">
                <a:solidFill>
                  <a:schemeClr val="accent2"/>
                </a:solidFill>
              </a:endParaRPr>
            </a:p>
          </p:txBody>
        </p:sp>
        <p:sp>
          <p:nvSpPr>
            <p:cNvPr id="25" name="Rectangle 24">
              <a:extLst>
                <a:ext uri="{FF2B5EF4-FFF2-40B4-BE49-F238E27FC236}">
                  <a16:creationId xmlns:a16="http://schemas.microsoft.com/office/drawing/2014/main" id="{5DFEFEF4-B04A-9299-68A9-7F7B17C13F3B}"/>
                </a:ext>
              </a:extLst>
            </p:cNvPr>
            <p:cNvSpPr>
              <a:spLocks noChangeArrowheads="1"/>
            </p:cNvSpPr>
            <p:nvPr/>
          </p:nvSpPr>
          <p:spPr bwMode="auto">
            <a:xfrm>
              <a:off x="2119313" y="2357438"/>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100" b="0">
                  <a:solidFill>
                    <a:srgbClr val="000000"/>
                  </a:solidFill>
                  <a:latin typeface="TimesTen"/>
                </a:rPr>
                <a:t>0</a:t>
              </a:r>
              <a:endParaRPr kumimoji="0" lang="en-US" altLang="zh-CN">
                <a:solidFill>
                  <a:schemeClr val="accent2"/>
                </a:solidFill>
              </a:endParaRPr>
            </a:p>
          </p:txBody>
        </p:sp>
        <p:sp>
          <p:nvSpPr>
            <p:cNvPr id="26" name="Rectangle 25">
              <a:extLst>
                <a:ext uri="{FF2B5EF4-FFF2-40B4-BE49-F238E27FC236}">
                  <a16:creationId xmlns:a16="http://schemas.microsoft.com/office/drawing/2014/main" id="{58A13C0D-8424-FCBD-9735-9D49D13A8372}"/>
                </a:ext>
              </a:extLst>
            </p:cNvPr>
            <p:cNvSpPr>
              <a:spLocks noChangeArrowheads="1"/>
            </p:cNvSpPr>
            <p:nvPr/>
          </p:nvSpPr>
          <p:spPr bwMode="auto">
            <a:xfrm>
              <a:off x="1612900" y="189388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111</a:t>
              </a:r>
              <a:endParaRPr kumimoji="0" lang="en-US" altLang="zh-CN">
                <a:solidFill>
                  <a:schemeClr val="accent2"/>
                </a:solidFill>
              </a:endParaRPr>
            </a:p>
          </p:txBody>
        </p:sp>
        <p:sp>
          <p:nvSpPr>
            <p:cNvPr id="27" name="Rectangle 26">
              <a:extLst>
                <a:ext uri="{FF2B5EF4-FFF2-40B4-BE49-F238E27FC236}">
                  <a16:creationId xmlns:a16="http://schemas.microsoft.com/office/drawing/2014/main" id="{EFB61E0A-1B6A-9B7E-4B63-4927BC214771}"/>
                </a:ext>
              </a:extLst>
            </p:cNvPr>
            <p:cNvSpPr>
              <a:spLocks noChangeArrowheads="1"/>
            </p:cNvSpPr>
            <p:nvPr/>
          </p:nvSpPr>
          <p:spPr bwMode="auto">
            <a:xfrm>
              <a:off x="866775" y="278288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110</a:t>
              </a:r>
              <a:endParaRPr kumimoji="0" lang="en-US" altLang="zh-CN">
                <a:solidFill>
                  <a:schemeClr val="accent2"/>
                </a:solidFill>
              </a:endParaRPr>
            </a:p>
          </p:txBody>
        </p:sp>
        <p:sp>
          <p:nvSpPr>
            <p:cNvPr id="28" name="Rectangle 27">
              <a:extLst>
                <a:ext uri="{FF2B5EF4-FFF2-40B4-BE49-F238E27FC236}">
                  <a16:creationId xmlns:a16="http://schemas.microsoft.com/office/drawing/2014/main" id="{D8A8F74F-AE1D-2414-DA6F-945C4322B51C}"/>
                </a:ext>
              </a:extLst>
            </p:cNvPr>
            <p:cNvSpPr>
              <a:spLocks noChangeArrowheads="1"/>
            </p:cNvSpPr>
            <p:nvPr/>
          </p:nvSpPr>
          <p:spPr bwMode="auto">
            <a:xfrm>
              <a:off x="3214688" y="1893888"/>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000</a:t>
              </a:r>
              <a:endParaRPr kumimoji="0" lang="en-US" altLang="zh-CN">
                <a:solidFill>
                  <a:schemeClr val="accent2"/>
                </a:solidFill>
              </a:endParaRPr>
            </a:p>
          </p:txBody>
        </p:sp>
        <p:sp>
          <p:nvSpPr>
            <p:cNvPr id="29" name="Rectangle 28">
              <a:extLst>
                <a:ext uri="{FF2B5EF4-FFF2-40B4-BE49-F238E27FC236}">
                  <a16:creationId xmlns:a16="http://schemas.microsoft.com/office/drawing/2014/main" id="{24146CDE-BEC9-63B1-3F6D-FCC69BB5CEA8}"/>
                </a:ext>
              </a:extLst>
            </p:cNvPr>
            <p:cNvSpPr>
              <a:spLocks noChangeArrowheads="1"/>
            </p:cNvSpPr>
            <p:nvPr/>
          </p:nvSpPr>
          <p:spPr bwMode="auto">
            <a:xfrm>
              <a:off x="4008438" y="27717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001</a:t>
              </a:r>
              <a:endParaRPr kumimoji="0" lang="en-US" altLang="zh-CN">
                <a:solidFill>
                  <a:schemeClr val="accent2"/>
                </a:solidFill>
              </a:endParaRPr>
            </a:p>
          </p:txBody>
        </p:sp>
        <p:sp>
          <p:nvSpPr>
            <p:cNvPr id="30" name="Rectangle 29">
              <a:extLst>
                <a:ext uri="{FF2B5EF4-FFF2-40B4-BE49-F238E27FC236}">
                  <a16:creationId xmlns:a16="http://schemas.microsoft.com/office/drawing/2014/main" id="{8A4EA8AF-B76B-BE46-6E99-5CCEB412B0D8}"/>
                </a:ext>
              </a:extLst>
            </p:cNvPr>
            <p:cNvSpPr>
              <a:spLocks noChangeArrowheads="1"/>
            </p:cNvSpPr>
            <p:nvPr/>
          </p:nvSpPr>
          <p:spPr bwMode="auto">
            <a:xfrm>
              <a:off x="3983038" y="392271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010</a:t>
              </a:r>
              <a:endParaRPr kumimoji="0" lang="en-US" altLang="zh-CN">
                <a:solidFill>
                  <a:schemeClr val="accent2"/>
                </a:solidFill>
              </a:endParaRPr>
            </a:p>
          </p:txBody>
        </p:sp>
        <p:sp>
          <p:nvSpPr>
            <p:cNvPr id="31" name="Rectangle 30">
              <a:extLst>
                <a:ext uri="{FF2B5EF4-FFF2-40B4-BE49-F238E27FC236}">
                  <a16:creationId xmlns:a16="http://schemas.microsoft.com/office/drawing/2014/main" id="{29FB384F-6C11-0EEF-7F36-0B28DFC51BFA}"/>
                </a:ext>
              </a:extLst>
            </p:cNvPr>
            <p:cNvSpPr>
              <a:spLocks noChangeArrowheads="1"/>
            </p:cNvSpPr>
            <p:nvPr/>
          </p:nvSpPr>
          <p:spPr bwMode="auto">
            <a:xfrm>
              <a:off x="3173413" y="479266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011</a:t>
              </a:r>
              <a:endParaRPr kumimoji="0" lang="en-US" altLang="zh-CN">
                <a:solidFill>
                  <a:schemeClr val="accent2"/>
                </a:solidFill>
              </a:endParaRPr>
            </a:p>
          </p:txBody>
        </p:sp>
        <p:sp>
          <p:nvSpPr>
            <p:cNvPr id="32" name="Rectangle 31">
              <a:extLst>
                <a:ext uri="{FF2B5EF4-FFF2-40B4-BE49-F238E27FC236}">
                  <a16:creationId xmlns:a16="http://schemas.microsoft.com/office/drawing/2014/main" id="{5052BABE-6AC3-A91B-6346-BA8E1C346FD4}"/>
                </a:ext>
              </a:extLst>
            </p:cNvPr>
            <p:cNvSpPr>
              <a:spLocks noChangeArrowheads="1"/>
            </p:cNvSpPr>
            <p:nvPr/>
          </p:nvSpPr>
          <p:spPr bwMode="auto">
            <a:xfrm>
              <a:off x="1662113" y="4792663"/>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100</a:t>
              </a:r>
              <a:endParaRPr kumimoji="0" lang="en-US" altLang="zh-CN">
                <a:solidFill>
                  <a:schemeClr val="accent2"/>
                </a:solidFill>
              </a:endParaRPr>
            </a:p>
          </p:txBody>
        </p:sp>
        <p:sp>
          <p:nvSpPr>
            <p:cNvPr id="33" name="Rectangle 32">
              <a:extLst>
                <a:ext uri="{FF2B5EF4-FFF2-40B4-BE49-F238E27FC236}">
                  <a16:creationId xmlns:a16="http://schemas.microsoft.com/office/drawing/2014/main" id="{794F00D8-0B70-DE49-4CCF-119C050D3483}"/>
                </a:ext>
              </a:extLst>
            </p:cNvPr>
            <p:cNvSpPr>
              <a:spLocks noChangeArrowheads="1"/>
            </p:cNvSpPr>
            <p:nvPr/>
          </p:nvSpPr>
          <p:spPr bwMode="auto">
            <a:xfrm>
              <a:off x="923925" y="399415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101</a:t>
              </a:r>
              <a:endParaRPr kumimoji="0" lang="en-US" altLang="zh-CN">
                <a:solidFill>
                  <a:schemeClr val="accent2"/>
                </a:solidFill>
              </a:endParaRPr>
            </a:p>
          </p:txBody>
        </p:sp>
        <p:sp>
          <p:nvSpPr>
            <p:cNvPr id="34" name="Rectangle 33">
              <a:extLst>
                <a:ext uri="{FF2B5EF4-FFF2-40B4-BE49-F238E27FC236}">
                  <a16:creationId xmlns:a16="http://schemas.microsoft.com/office/drawing/2014/main" id="{C6ED47BB-2738-50B5-3B4F-F140171A652F}"/>
                </a:ext>
              </a:extLst>
            </p:cNvPr>
            <p:cNvSpPr>
              <a:spLocks noChangeArrowheads="1"/>
            </p:cNvSpPr>
            <p:nvPr/>
          </p:nvSpPr>
          <p:spPr bwMode="auto">
            <a:xfrm>
              <a:off x="2159000" y="2582863"/>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B</a:t>
              </a:r>
              <a:endParaRPr kumimoji="0" lang="en-US" altLang="zh-CN">
                <a:solidFill>
                  <a:schemeClr val="accent2"/>
                </a:solidFill>
              </a:endParaRPr>
            </a:p>
          </p:txBody>
        </p:sp>
        <p:sp>
          <p:nvSpPr>
            <p:cNvPr id="35" name="Rectangle 34">
              <a:extLst>
                <a:ext uri="{FF2B5EF4-FFF2-40B4-BE49-F238E27FC236}">
                  <a16:creationId xmlns:a16="http://schemas.microsoft.com/office/drawing/2014/main" id="{E760D741-0B80-BF1E-0F25-300CE999C805}"/>
                </a:ext>
              </a:extLst>
            </p:cNvPr>
            <p:cNvSpPr>
              <a:spLocks noChangeArrowheads="1"/>
            </p:cNvSpPr>
            <p:nvPr/>
          </p:nvSpPr>
          <p:spPr bwMode="auto">
            <a:xfrm>
              <a:off x="2309813" y="268287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100" b="0">
                  <a:solidFill>
                    <a:srgbClr val="000000"/>
                  </a:solidFill>
                  <a:latin typeface="TimesTen"/>
                </a:rPr>
                <a:t>1</a:t>
              </a:r>
              <a:endParaRPr kumimoji="0" lang="en-US" altLang="zh-CN">
                <a:solidFill>
                  <a:schemeClr val="accent2"/>
                </a:solidFill>
              </a:endParaRPr>
            </a:p>
          </p:txBody>
        </p:sp>
        <p:sp>
          <p:nvSpPr>
            <p:cNvPr id="36" name="Rectangle 35">
              <a:extLst>
                <a:ext uri="{FF2B5EF4-FFF2-40B4-BE49-F238E27FC236}">
                  <a16:creationId xmlns:a16="http://schemas.microsoft.com/office/drawing/2014/main" id="{144528FA-03AA-2550-982E-BA57538CFA1E}"/>
                </a:ext>
              </a:extLst>
            </p:cNvPr>
            <p:cNvSpPr>
              <a:spLocks noChangeArrowheads="1"/>
            </p:cNvSpPr>
            <p:nvPr/>
          </p:nvSpPr>
          <p:spPr bwMode="auto">
            <a:xfrm>
              <a:off x="2312988" y="2895600"/>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B</a:t>
              </a:r>
              <a:endParaRPr kumimoji="0" lang="en-US" altLang="zh-CN">
                <a:solidFill>
                  <a:schemeClr val="accent2"/>
                </a:solidFill>
              </a:endParaRPr>
            </a:p>
          </p:txBody>
        </p:sp>
        <p:sp>
          <p:nvSpPr>
            <p:cNvPr id="37" name="Rectangle 36">
              <a:extLst>
                <a:ext uri="{FF2B5EF4-FFF2-40B4-BE49-F238E27FC236}">
                  <a16:creationId xmlns:a16="http://schemas.microsoft.com/office/drawing/2014/main" id="{82CB78ED-FE43-8371-5A95-F32D701B5C4D}"/>
                </a:ext>
              </a:extLst>
            </p:cNvPr>
            <p:cNvSpPr>
              <a:spLocks noChangeArrowheads="1"/>
            </p:cNvSpPr>
            <p:nvPr/>
          </p:nvSpPr>
          <p:spPr bwMode="auto">
            <a:xfrm>
              <a:off x="2465388" y="2995613"/>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100" b="0">
                  <a:solidFill>
                    <a:srgbClr val="000000"/>
                  </a:solidFill>
                  <a:latin typeface="TimesTen"/>
                </a:rPr>
                <a:t>2</a:t>
              </a:r>
              <a:endParaRPr kumimoji="0" lang="en-US" altLang="zh-CN">
                <a:solidFill>
                  <a:schemeClr val="accent2"/>
                </a:solidFill>
              </a:endParaRPr>
            </a:p>
          </p:txBody>
        </p:sp>
      </p:grpSp>
      <p:sp>
        <p:nvSpPr>
          <p:cNvPr id="38" name="Rectangle 37">
            <a:extLst>
              <a:ext uri="{FF2B5EF4-FFF2-40B4-BE49-F238E27FC236}">
                <a16:creationId xmlns:a16="http://schemas.microsoft.com/office/drawing/2014/main" id="{8ED519E7-B941-53F2-1C12-138A70470E16}"/>
              </a:ext>
            </a:extLst>
          </p:cNvPr>
          <p:cNvSpPr>
            <a:spLocks noChangeArrowheads="1"/>
          </p:cNvSpPr>
          <p:nvPr/>
        </p:nvSpPr>
        <p:spPr bwMode="auto">
          <a:xfrm>
            <a:off x="1377950" y="5639713"/>
            <a:ext cx="2309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ea typeface="华文新魏" panose="02010800040101010101" pitchFamily="2" charset="-122"/>
              </a:rPr>
              <a:t>(a) </a:t>
            </a:r>
            <a:r>
              <a:rPr kumimoji="0" lang="zh-CN" altLang="en-US" sz="1600" b="0">
                <a:solidFill>
                  <a:srgbClr val="000000"/>
                </a:solidFill>
                <a:ea typeface="华文新魏" panose="02010800040101010101" pitchFamily="2" charset="-122"/>
              </a:rPr>
              <a:t>位置</a:t>
            </a:r>
            <a:r>
              <a:rPr kumimoji="0" lang="en-US" altLang="zh-CN" sz="1600" b="0">
                <a:solidFill>
                  <a:srgbClr val="000000"/>
                </a:solidFill>
                <a:ea typeface="华文新魏" panose="02010800040101010101" pitchFamily="2" charset="-122"/>
              </a:rPr>
              <a:t>0</a:t>
            </a:r>
            <a:r>
              <a:rPr kumimoji="0" lang="zh-CN" altLang="en-US" sz="1600" b="0">
                <a:ea typeface="华文新魏" panose="02010800040101010101" pitchFamily="2" charset="-122"/>
              </a:rPr>
              <a:t>～</a:t>
            </a:r>
            <a:r>
              <a:rPr kumimoji="0" lang="en-US" altLang="zh-CN" sz="1600" b="0">
                <a:ea typeface="华文新魏" panose="02010800040101010101" pitchFamily="2" charset="-122"/>
              </a:rPr>
              <a:t>7</a:t>
            </a:r>
            <a:r>
              <a:rPr kumimoji="0" lang="zh-CN" altLang="en-US" sz="1600" b="0">
                <a:ea typeface="华文新魏" panose="02010800040101010101" pitchFamily="2" charset="-122"/>
              </a:rPr>
              <a:t>的二进制编码</a:t>
            </a:r>
            <a:endParaRPr kumimoji="0" lang="zh-CN" altLang="en-US" sz="1600" b="0">
              <a:solidFill>
                <a:srgbClr val="000000"/>
              </a:solidFill>
              <a:ea typeface="华文新魏" panose="02010800040101010101" pitchFamily="2" charset="-122"/>
            </a:endParaRPr>
          </a:p>
        </p:txBody>
      </p:sp>
      <p:sp>
        <p:nvSpPr>
          <p:cNvPr id="39" name="Rectangle 65">
            <a:extLst>
              <a:ext uri="{FF2B5EF4-FFF2-40B4-BE49-F238E27FC236}">
                <a16:creationId xmlns:a16="http://schemas.microsoft.com/office/drawing/2014/main" id="{FFD56A69-D216-00DC-9429-07F27D8B0A05}"/>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格雷码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1/3</a:t>
            </a:r>
            <a:r>
              <a:rPr lang="zh-CN" altLang="en-US" sz="4000" dirty="0">
                <a:solidFill>
                  <a:srgbClr val="0000FF"/>
                </a:solidFill>
                <a:latin typeface="华文新魏" panose="02010800040101010101" pitchFamily="2" charset="-122"/>
                <a:ea typeface="华文新魏" panose="02010800040101010101" pitchFamily="2" charset="-122"/>
              </a:rPr>
              <a:t>）</a:t>
            </a:r>
          </a:p>
        </p:txBody>
      </p:sp>
      <p:pic>
        <p:nvPicPr>
          <p:cNvPr id="40" name="图片 39">
            <a:extLst>
              <a:ext uri="{FF2B5EF4-FFF2-40B4-BE49-F238E27FC236}">
                <a16:creationId xmlns:a16="http://schemas.microsoft.com/office/drawing/2014/main" id="{55C8A8BA-1730-7279-821F-5DDDC93B6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122" y="1702617"/>
            <a:ext cx="4495800" cy="3686175"/>
          </a:xfrm>
          <a:prstGeom prst="rect">
            <a:avLst/>
          </a:prstGeom>
          <a:ln>
            <a:noFill/>
          </a:ln>
        </p:spPr>
      </p:pic>
      <p:grpSp>
        <p:nvGrpSpPr>
          <p:cNvPr id="41" name="组合 40">
            <a:extLst>
              <a:ext uri="{FF2B5EF4-FFF2-40B4-BE49-F238E27FC236}">
                <a16:creationId xmlns:a16="http://schemas.microsoft.com/office/drawing/2014/main" id="{64D8F12D-7DF6-8301-F57D-80170ABD5CA1}"/>
              </a:ext>
            </a:extLst>
          </p:cNvPr>
          <p:cNvGrpSpPr/>
          <p:nvPr/>
        </p:nvGrpSpPr>
        <p:grpSpPr>
          <a:xfrm>
            <a:off x="5434149" y="2644827"/>
            <a:ext cx="1554479" cy="1336129"/>
            <a:chOff x="5434149" y="2644827"/>
            <a:chExt cx="1554479" cy="1336129"/>
          </a:xfrm>
        </p:grpSpPr>
        <p:cxnSp>
          <p:nvCxnSpPr>
            <p:cNvPr id="42" name="直线箭头连接符 4">
              <a:extLst>
                <a:ext uri="{FF2B5EF4-FFF2-40B4-BE49-F238E27FC236}">
                  <a16:creationId xmlns:a16="http://schemas.microsoft.com/office/drawing/2014/main" id="{69C83CB5-5983-7C59-ADEA-C1D9702E75FB}"/>
                </a:ext>
              </a:extLst>
            </p:cNvPr>
            <p:cNvCxnSpPr>
              <a:cxnSpLocks/>
            </p:cNvCxnSpPr>
            <p:nvPr/>
          </p:nvCxnSpPr>
          <p:spPr bwMode="auto">
            <a:xfrm flipV="1">
              <a:off x="5434149" y="2644827"/>
              <a:ext cx="1136468" cy="669925"/>
            </a:xfrm>
            <a:prstGeom prst="straightConnector1">
              <a:avLst/>
            </a:prstGeom>
            <a:solidFill>
              <a:schemeClr val="accent1"/>
            </a:solidFill>
            <a:ln w="127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线箭头连接符 41">
              <a:extLst>
                <a:ext uri="{FF2B5EF4-FFF2-40B4-BE49-F238E27FC236}">
                  <a16:creationId xmlns:a16="http://schemas.microsoft.com/office/drawing/2014/main" id="{454CACBB-5E6A-9804-B89C-E7D4557E651F}"/>
                </a:ext>
              </a:extLst>
            </p:cNvPr>
            <p:cNvCxnSpPr>
              <a:cxnSpLocks/>
            </p:cNvCxnSpPr>
            <p:nvPr/>
          </p:nvCxnSpPr>
          <p:spPr bwMode="auto">
            <a:xfrm flipV="1">
              <a:off x="5534297" y="2810290"/>
              <a:ext cx="1136468" cy="669925"/>
            </a:xfrm>
            <a:prstGeom prst="straightConnector1">
              <a:avLst/>
            </a:prstGeom>
            <a:solidFill>
              <a:schemeClr val="accent1"/>
            </a:solidFill>
            <a:ln w="127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线箭头连接符 42">
              <a:extLst>
                <a:ext uri="{FF2B5EF4-FFF2-40B4-BE49-F238E27FC236}">
                  <a16:creationId xmlns:a16="http://schemas.microsoft.com/office/drawing/2014/main" id="{009E47C1-B112-F4FC-3FE5-F959CE871682}"/>
                </a:ext>
              </a:extLst>
            </p:cNvPr>
            <p:cNvCxnSpPr>
              <a:cxnSpLocks/>
            </p:cNvCxnSpPr>
            <p:nvPr/>
          </p:nvCxnSpPr>
          <p:spPr bwMode="auto">
            <a:xfrm flipV="1">
              <a:off x="5651864" y="2980109"/>
              <a:ext cx="1136468" cy="669925"/>
            </a:xfrm>
            <a:prstGeom prst="straightConnector1">
              <a:avLst/>
            </a:prstGeom>
            <a:solidFill>
              <a:schemeClr val="accent1"/>
            </a:solidFill>
            <a:ln w="127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线箭头连接符 43">
              <a:extLst>
                <a:ext uri="{FF2B5EF4-FFF2-40B4-BE49-F238E27FC236}">
                  <a16:creationId xmlns:a16="http://schemas.microsoft.com/office/drawing/2014/main" id="{A6FFA858-F124-2DCE-0717-78C94E62A98F}"/>
                </a:ext>
              </a:extLst>
            </p:cNvPr>
            <p:cNvCxnSpPr>
              <a:cxnSpLocks/>
            </p:cNvCxnSpPr>
            <p:nvPr/>
          </p:nvCxnSpPr>
          <p:spPr bwMode="auto">
            <a:xfrm flipV="1">
              <a:off x="5747660" y="3154277"/>
              <a:ext cx="1136468" cy="669925"/>
            </a:xfrm>
            <a:prstGeom prst="straightConnector1">
              <a:avLst/>
            </a:prstGeom>
            <a:solidFill>
              <a:schemeClr val="accent1"/>
            </a:solidFill>
            <a:ln w="127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线箭头连接符 44">
              <a:extLst>
                <a:ext uri="{FF2B5EF4-FFF2-40B4-BE49-F238E27FC236}">
                  <a16:creationId xmlns:a16="http://schemas.microsoft.com/office/drawing/2014/main" id="{D6F6F780-4024-F7C9-EDF7-FB2DA26C3FB0}"/>
                </a:ext>
              </a:extLst>
            </p:cNvPr>
            <p:cNvCxnSpPr>
              <a:cxnSpLocks/>
            </p:cNvCxnSpPr>
            <p:nvPr/>
          </p:nvCxnSpPr>
          <p:spPr bwMode="auto">
            <a:xfrm flipV="1">
              <a:off x="5852160" y="3311031"/>
              <a:ext cx="1136468" cy="669925"/>
            </a:xfrm>
            <a:prstGeom prst="straightConnector1">
              <a:avLst/>
            </a:prstGeom>
            <a:solidFill>
              <a:schemeClr val="accent1"/>
            </a:solidFill>
            <a:ln w="127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7" name="椭圆 46">
            <a:extLst>
              <a:ext uri="{FF2B5EF4-FFF2-40B4-BE49-F238E27FC236}">
                <a16:creationId xmlns:a16="http://schemas.microsoft.com/office/drawing/2014/main" id="{B03CFD17-669B-4DBB-849B-A86A8075AFDE}"/>
              </a:ext>
            </a:extLst>
          </p:cNvPr>
          <p:cNvSpPr/>
          <p:nvPr/>
        </p:nvSpPr>
        <p:spPr bwMode="auto">
          <a:xfrm rot="3466737">
            <a:off x="4994636" y="3509499"/>
            <a:ext cx="1099293" cy="422701"/>
          </a:xfrm>
          <a:prstGeom prst="ellipse">
            <a:avLst/>
          </a:pr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8" name="椭圆 47">
            <a:extLst>
              <a:ext uri="{FF2B5EF4-FFF2-40B4-BE49-F238E27FC236}">
                <a16:creationId xmlns:a16="http://schemas.microsoft.com/office/drawing/2014/main" id="{F7EB4622-07E2-C88D-8E6B-5E6C94EDD8B3}"/>
              </a:ext>
            </a:extLst>
          </p:cNvPr>
          <p:cNvSpPr/>
          <p:nvPr/>
        </p:nvSpPr>
        <p:spPr bwMode="auto">
          <a:xfrm rot="3466737">
            <a:off x="6335756" y="2695249"/>
            <a:ext cx="1099293" cy="422701"/>
          </a:xfrm>
          <a:prstGeom prst="ellipse">
            <a:avLst/>
          </a:prstGeom>
          <a:noFill/>
          <a:ln w="1270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745725939"/>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69FEBC-5A17-8412-3C84-BC5E8FF17602}"/>
              </a:ext>
            </a:extLst>
          </p:cNvPr>
          <p:cNvSpPr>
            <a:spLocks noGrp="1"/>
          </p:cNvSpPr>
          <p:nvPr>
            <p:ph type="dt" sz="half" idx="10"/>
          </p:nvPr>
        </p:nvSpPr>
        <p:spPr/>
        <p:txBody>
          <a:bodyPr/>
          <a:lstStyle/>
          <a:p>
            <a:pPr>
              <a:defRPr/>
            </a:pPr>
            <a:fld id="{3B3EC1F9-066B-4752-90FD-8A055D9B52C4}" type="datetime1">
              <a:rPr lang="zh-CN" altLang="en-US" smtClean="0"/>
              <a:pPr>
                <a:defRPr/>
              </a:pPr>
              <a:t>2022/10/19</a:t>
            </a:fld>
            <a:endParaRPr lang="en-US" altLang="zh-CN">
              <a:solidFill>
                <a:schemeClr val="bg2"/>
              </a:solidFill>
            </a:endParaRPr>
          </a:p>
        </p:txBody>
      </p:sp>
      <p:sp>
        <p:nvSpPr>
          <p:cNvPr id="3" name="灯片编号占位符 2">
            <a:extLst>
              <a:ext uri="{FF2B5EF4-FFF2-40B4-BE49-F238E27FC236}">
                <a16:creationId xmlns:a16="http://schemas.microsoft.com/office/drawing/2014/main" id="{A79A594A-929D-C5B6-ED4E-C4AFED48FB1C}"/>
              </a:ext>
            </a:extLst>
          </p:cNvPr>
          <p:cNvSpPr>
            <a:spLocks noGrp="1"/>
          </p:cNvSpPr>
          <p:nvPr>
            <p:ph type="sldNum" sz="quarter" idx="11"/>
          </p:nvPr>
        </p:nvSpPr>
        <p:spPr/>
        <p:txBody>
          <a:bodyPr/>
          <a:lstStyle/>
          <a:p>
            <a:pPr>
              <a:defRPr/>
            </a:pPr>
            <a:fld id="{E0968D8F-862E-4E9C-9A63-D0A84FED6CF8}" type="slidenum">
              <a:rPr lang="en-US" altLang="zh-CN" smtClean="0"/>
              <a:pPr>
                <a:defRPr/>
              </a:pPr>
              <a:t>22</a:t>
            </a:fld>
            <a:endParaRPr lang="en-US" altLang="zh-CN">
              <a:solidFill>
                <a:schemeClr val="bg2"/>
              </a:solidFill>
            </a:endParaRPr>
          </a:p>
        </p:txBody>
      </p:sp>
      <p:sp>
        <p:nvSpPr>
          <p:cNvPr id="4" name="日期占位符 1">
            <a:extLst>
              <a:ext uri="{FF2B5EF4-FFF2-40B4-BE49-F238E27FC236}">
                <a16:creationId xmlns:a16="http://schemas.microsoft.com/office/drawing/2014/main" id="{7F0E66D9-5201-AAA5-59A6-95E34EB3CD47}"/>
              </a:ext>
            </a:extLst>
          </p:cNvPr>
          <p:cNvSpPr txBox="1">
            <a:spLocks/>
          </p:cNvSpPr>
          <p:nvPr/>
        </p:nvSpPr>
        <p:spPr bwMode="auto">
          <a:xfrm>
            <a:off x="4254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l" rtl="0" eaLnBrk="1" fontAlgn="base" hangingPunct="1">
              <a:spcBef>
                <a:spcPct val="5000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9pPr>
          </a:lstStyle>
          <a:p>
            <a:fld id="{5F134CFD-A5C9-40E3-8D6C-1E2AB4C32405}"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5" name="灯片编号占位符 2">
            <a:extLst>
              <a:ext uri="{FF2B5EF4-FFF2-40B4-BE49-F238E27FC236}">
                <a16:creationId xmlns:a16="http://schemas.microsoft.com/office/drawing/2014/main" id="{CDF093E6-5A7E-8CF2-1B90-BAA479781589}"/>
              </a:ext>
            </a:extLst>
          </p:cNvPr>
          <p:cNvSpPr txBox="1">
            <a:spLocks/>
          </p:cNvSpPr>
          <p:nvPr/>
        </p:nvSpPr>
        <p:spPr bwMode="auto">
          <a:xfrm>
            <a:off x="67246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5000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9pPr>
          </a:lstStyle>
          <a:p>
            <a:fld id="{44F815F9-2883-40AA-9B52-FD639EA302CE}" type="slidenum">
              <a:rPr lang="en-US" altLang="zh-CN" sz="1400" b="0" smtClean="0">
                <a:solidFill>
                  <a:srgbClr val="FF0000"/>
                </a:solidFill>
                <a:latin typeface="Arial" panose="020B0604020202020204" pitchFamily="34" charset="0"/>
              </a:rPr>
              <a:pPr/>
              <a:t>22</a:t>
            </a:fld>
            <a:r>
              <a:rPr lang="en-US" altLang="zh-CN" sz="1400" b="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6" name="Text Box 3">
            <a:extLst>
              <a:ext uri="{FF2B5EF4-FFF2-40B4-BE49-F238E27FC236}">
                <a16:creationId xmlns:a16="http://schemas.microsoft.com/office/drawing/2014/main" id="{0348E42F-BBD5-9D15-C782-9A8F460FBF13}"/>
              </a:ext>
            </a:extLst>
          </p:cNvPr>
          <p:cNvSpPr txBox="1">
            <a:spLocks noChangeArrowheads="1"/>
          </p:cNvSpPr>
          <p:nvPr/>
        </p:nvSpPr>
        <p:spPr bwMode="auto">
          <a:xfrm>
            <a:off x="328613" y="1106488"/>
            <a:ext cx="86121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Clr>
                <a:srgbClr val="FF0000"/>
              </a:buClr>
              <a:buFont typeface="Wingdings" panose="05000000000000000000" pitchFamily="2" charset="2"/>
              <a:buChar char="l"/>
            </a:pPr>
            <a:r>
              <a:rPr kumimoji="0" lang="zh-CN" altLang="en-US" sz="3200" b="0" dirty="0">
                <a:latin typeface="华文新魏" panose="02010800040101010101" pitchFamily="2" charset="-122"/>
                <a:ea typeface="华文新魏" panose="02010800040101010101" pitchFamily="2" charset="-122"/>
              </a:rPr>
              <a:t>格雷码：任意两相邻代码之间只有</a:t>
            </a:r>
            <a:r>
              <a:rPr kumimoji="0" lang="en-US" altLang="zh-CN" sz="3200" b="0" dirty="0">
                <a:latin typeface="华文新魏" panose="02010800040101010101" pitchFamily="2" charset="-122"/>
                <a:ea typeface="华文新魏" panose="02010800040101010101" pitchFamily="2" charset="-122"/>
              </a:rPr>
              <a:t>1</a:t>
            </a:r>
            <a:r>
              <a:rPr kumimoji="0" lang="zh-CN" altLang="en-US" sz="3200" b="0" dirty="0">
                <a:latin typeface="华文新魏" panose="02010800040101010101" pitchFamily="2" charset="-122"/>
                <a:ea typeface="华文新魏" panose="02010800040101010101" pitchFamily="2" charset="-122"/>
              </a:rPr>
              <a:t>位不同</a:t>
            </a:r>
            <a:endParaRPr kumimoji="0" lang="zh-CN" altLang="en-US" sz="3200" b="0" dirty="0">
              <a:solidFill>
                <a:srgbClr val="FF0000"/>
              </a:solidFill>
              <a:latin typeface="华文新魏" panose="02010800040101010101" pitchFamily="2" charset="-122"/>
              <a:ea typeface="华文新魏" panose="02010800040101010101" pitchFamily="2" charset="-122"/>
            </a:endParaRPr>
          </a:p>
        </p:txBody>
      </p:sp>
      <p:sp>
        <p:nvSpPr>
          <p:cNvPr id="7" name="Freeform 7">
            <a:extLst>
              <a:ext uri="{FF2B5EF4-FFF2-40B4-BE49-F238E27FC236}">
                <a16:creationId xmlns:a16="http://schemas.microsoft.com/office/drawing/2014/main" id="{4B29F82A-C908-CE10-D159-972715E1A64E}"/>
              </a:ext>
            </a:extLst>
          </p:cNvPr>
          <p:cNvSpPr>
            <a:spLocks/>
          </p:cNvSpPr>
          <p:nvPr/>
        </p:nvSpPr>
        <p:spPr bwMode="auto">
          <a:xfrm>
            <a:off x="2442752" y="2530800"/>
            <a:ext cx="995363" cy="1403350"/>
          </a:xfrm>
          <a:custGeom>
            <a:avLst/>
            <a:gdLst>
              <a:gd name="T0" fmla="*/ 0 w 311"/>
              <a:gd name="T1" fmla="*/ 2147483646 h 439"/>
              <a:gd name="T2" fmla="*/ 0 w 311"/>
              <a:gd name="T3" fmla="*/ 0 h 439"/>
              <a:gd name="T4" fmla="*/ 2147483646 w 311"/>
              <a:gd name="T5" fmla="*/ 2147483646 h 439"/>
              <a:gd name="T6" fmla="*/ 2147483646 w 311"/>
              <a:gd name="T7" fmla="*/ 2147483646 h 439"/>
              <a:gd name="T8" fmla="*/ 0 w 311"/>
              <a:gd name="T9" fmla="*/ 2147483646 h 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439">
                <a:moveTo>
                  <a:pt x="0" y="439"/>
                </a:moveTo>
                <a:cubicBezTo>
                  <a:pt x="0" y="0"/>
                  <a:pt x="0" y="0"/>
                  <a:pt x="0" y="0"/>
                </a:cubicBezTo>
                <a:cubicBezTo>
                  <a:pt x="121" y="0"/>
                  <a:pt x="231" y="49"/>
                  <a:pt x="311" y="128"/>
                </a:cubicBezTo>
                <a:cubicBezTo>
                  <a:pt x="311" y="128"/>
                  <a:pt x="311" y="128"/>
                  <a:pt x="311" y="128"/>
                </a:cubicBezTo>
                <a:lnTo>
                  <a:pt x="0" y="4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8">
            <a:extLst>
              <a:ext uri="{FF2B5EF4-FFF2-40B4-BE49-F238E27FC236}">
                <a16:creationId xmlns:a16="http://schemas.microsoft.com/office/drawing/2014/main" id="{552534E3-9AD6-A3A2-0D2B-62FEA52BF21F}"/>
              </a:ext>
            </a:extLst>
          </p:cNvPr>
          <p:cNvSpPr>
            <a:spLocks noEditPoints="1"/>
          </p:cNvSpPr>
          <p:nvPr/>
        </p:nvSpPr>
        <p:spPr bwMode="auto">
          <a:xfrm>
            <a:off x="999715" y="2489525"/>
            <a:ext cx="2889250" cy="2887662"/>
          </a:xfrm>
          <a:custGeom>
            <a:avLst/>
            <a:gdLst>
              <a:gd name="T0" fmla="*/ 0 w 903"/>
              <a:gd name="T1" fmla="*/ 2147483646 h 903"/>
              <a:gd name="T2" fmla="*/ 2147483646 w 903"/>
              <a:gd name="T3" fmla="*/ 2147483646 h 903"/>
              <a:gd name="T4" fmla="*/ 2147483646 w 903"/>
              <a:gd name="T5" fmla="*/ 2147483646 h 903"/>
              <a:gd name="T6" fmla="*/ 2147483646 w 903"/>
              <a:gd name="T7" fmla="*/ 0 h 903"/>
              <a:gd name="T8" fmla="*/ 0 w 903"/>
              <a:gd name="T9" fmla="*/ 2147483646 h 903"/>
              <a:gd name="T10" fmla="*/ 2147483646 w 903"/>
              <a:gd name="T11" fmla="*/ 2147483646 h 903"/>
              <a:gd name="T12" fmla="*/ 2147483646 w 903"/>
              <a:gd name="T13" fmla="*/ 2147483646 h 903"/>
              <a:gd name="T14" fmla="*/ 2147483646 w 903"/>
              <a:gd name="T15" fmla="*/ 2147483646 h 903"/>
              <a:gd name="T16" fmla="*/ 2147483646 w 903"/>
              <a:gd name="T17" fmla="*/ 2147483646 h 903"/>
              <a:gd name="T18" fmla="*/ 2147483646 w 903"/>
              <a:gd name="T19" fmla="*/ 2147483646 h 9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03" h="903">
                <a:moveTo>
                  <a:pt x="0" y="452"/>
                </a:moveTo>
                <a:cubicBezTo>
                  <a:pt x="0" y="700"/>
                  <a:pt x="202" y="903"/>
                  <a:pt x="451" y="903"/>
                </a:cubicBezTo>
                <a:cubicBezTo>
                  <a:pt x="700" y="903"/>
                  <a:pt x="903" y="700"/>
                  <a:pt x="903" y="452"/>
                </a:cubicBezTo>
                <a:cubicBezTo>
                  <a:pt x="903" y="203"/>
                  <a:pt x="700" y="0"/>
                  <a:pt x="451" y="0"/>
                </a:cubicBezTo>
                <a:cubicBezTo>
                  <a:pt x="202" y="0"/>
                  <a:pt x="0" y="203"/>
                  <a:pt x="0" y="452"/>
                </a:cubicBezTo>
                <a:moveTo>
                  <a:pt x="25" y="452"/>
                </a:moveTo>
                <a:cubicBezTo>
                  <a:pt x="25" y="216"/>
                  <a:pt x="216" y="25"/>
                  <a:pt x="451" y="25"/>
                </a:cubicBezTo>
                <a:cubicBezTo>
                  <a:pt x="686" y="25"/>
                  <a:pt x="878" y="216"/>
                  <a:pt x="878" y="452"/>
                </a:cubicBezTo>
                <a:cubicBezTo>
                  <a:pt x="878" y="687"/>
                  <a:pt x="686" y="878"/>
                  <a:pt x="451" y="878"/>
                </a:cubicBezTo>
                <a:cubicBezTo>
                  <a:pt x="216" y="878"/>
                  <a:pt x="25" y="687"/>
                  <a:pt x="25" y="4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Oval 9">
            <a:extLst>
              <a:ext uri="{FF2B5EF4-FFF2-40B4-BE49-F238E27FC236}">
                <a16:creationId xmlns:a16="http://schemas.microsoft.com/office/drawing/2014/main" id="{4729D19B-EEB2-3D7E-2E96-560AD52FFE18}"/>
              </a:ext>
            </a:extLst>
          </p:cNvPr>
          <p:cNvSpPr>
            <a:spLocks noChangeArrowheads="1"/>
          </p:cNvSpPr>
          <p:nvPr/>
        </p:nvSpPr>
        <p:spPr bwMode="auto">
          <a:xfrm>
            <a:off x="1460090" y="2949900"/>
            <a:ext cx="1968500" cy="1966912"/>
          </a:xfrm>
          <a:prstGeom prst="ellipse">
            <a:avLst/>
          </a:prstGeom>
          <a:noFill/>
          <a:ln w="269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 name="Oval 10">
            <a:extLst>
              <a:ext uri="{FF2B5EF4-FFF2-40B4-BE49-F238E27FC236}">
                <a16:creationId xmlns:a16="http://schemas.microsoft.com/office/drawing/2014/main" id="{BF069A71-05A3-802B-29AF-C416501FFC03}"/>
              </a:ext>
            </a:extLst>
          </p:cNvPr>
          <p:cNvSpPr>
            <a:spLocks noChangeArrowheads="1"/>
          </p:cNvSpPr>
          <p:nvPr/>
        </p:nvSpPr>
        <p:spPr bwMode="auto">
          <a:xfrm>
            <a:off x="1828390" y="3316612"/>
            <a:ext cx="1231900" cy="1231900"/>
          </a:xfrm>
          <a:prstGeom prst="ellipse">
            <a:avLst/>
          </a:prstGeom>
          <a:noFill/>
          <a:ln w="269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1" name="Oval 11">
            <a:extLst>
              <a:ext uri="{FF2B5EF4-FFF2-40B4-BE49-F238E27FC236}">
                <a16:creationId xmlns:a16="http://schemas.microsoft.com/office/drawing/2014/main" id="{A15D4E8B-DD03-7099-1B53-513AFDFA351A}"/>
              </a:ext>
            </a:extLst>
          </p:cNvPr>
          <p:cNvSpPr>
            <a:spLocks noChangeArrowheads="1"/>
          </p:cNvSpPr>
          <p:nvPr/>
        </p:nvSpPr>
        <p:spPr bwMode="auto">
          <a:xfrm>
            <a:off x="2187165" y="3675387"/>
            <a:ext cx="511175" cy="515938"/>
          </a:xfrm>
          <a:prstGeom prst="ellipse">
            <a:avLst/>
          </a:prstGeom>
          <a:solidFill>
            <a:srgbClr val="000000"/>
          </a:solidFill>
          <a:ln w="26988">
            <a:solidFill>
              <a:srgbClr val="000000"/>
            </a:solidFill>
            <a:miter lim="800000"/>
            <a:headEnd/>
            <a:tailEnd/>
          </a:ln>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2" name="Freeform 12">
            <a:extLst>
              <a:ext uri="{FF2B5EF4-FFF2-40B4-BE49-F238E27FC236}">
                <a16:creationId xmlns:a16="http://schemas.microsoft.com/office/drawing/2014/main" id="{2D432C4C-834A-D8EE-39BF-3A6825D74383}"/>
              </a:ext>
            </a:extLst>
          </p:cNvPr>
          <p:cNvSpPr>
            <a:spLocks/>
          </p:cNvSpPr>
          <p:nvPr/>
        </p:nvSpPr>
        <p:spPr bwMode="auto">
          <a:xfrm>
            <a:off x="2442752" y="3316612"/>
            <a:ext cx="617538" cy="1231900"/>
          </a:xfrm>
          <a:custGeom>
            <a:avLst/>
            <a:gdLst>
              <a:gd name="T0" fmla="*/ 0 w 193"/>
              <a:gd name="T1" fmla="*/ 0 h 385"/>
              <a:gd name="T2" fmla="*/ 2147483646 w 193"/>
              <a:gd name="T3" fmla="*/ 2147483646 h 385"/>
              <a:gd name="T4" fmla="*/ 0 w 193"/>
              <a:gd name="T5" fmla="*/ 2147483646 h 385"/>
              <a:gd name="T6" fmla="*/ 0 60000 65536"/>
              <a:gd name="T7" fmla="*/ 0 60000 65536"/>
              <a:gd name="T8" fmla="*/ 0 60000 65536"/>
            </a:gdLst>
            <a:ahLst/>
            <a:cxnLst>
              <a:cxn ang="T6">
                <a:pos x="T0" y="T1"/>
              </a:cxn>
              <a:cxn ang="T7">
                <a:pos x="T2" y="T3"/>
              </a:cxn>
              <a:cxn ang="T8">
                <a:pos x="T4" y="T5"/>
              </a:cxn>
            </a:cxnLst>
            <a:rect l="0" t="0" r="r" b="b"/>
            <a:pathLst>
              <a:path w="193" h="385">
                <a:moveTo>
                  <a:pt x="0" y="0"/>
                </a:moveTo>
                <a:cubicBezTo>
                  <a:pt x="106" y="0"/>
                  <a:pt x="193" y="86"/>
                  <a:pt x="193" y="193"/>
                </a:cubicBezTo>
                <a:cubicBezTo>
                  <a:pt x="193" y="299"/>
                  <a:pt x="106" y="385"/>
                  <a:pt x="0" y="38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Line 13">
            <a:extLst>
              <a:ext uri="{FF2B5EF4-FFF2-40B4-BE49-F238E27FC236}">
                <a16:creationId xmlns:a16="http://schemas.microsoft.com/office/drawing/2014/main" id="{E609C213-5DF1-1973-86FD-69B0CA3B7A98}"/>
              </a:ext>
            </a:extLst>
          </p:cNvPr>
          <p:cNvSpPr>
            <a:spLocks noChangeShapeType="1"/>
          </p:cNvSpPr>
          <p:nvPr/>
        </p:nvSpPr>
        <p:spPr bwMode="auto">
          <a:xfrm>
            <a:off x="1037815" y="3934150"/>
            <a:ext cx="2809875" cy="1587"/>
          </a:xfrm>
          <a:prstGeom prst="line">
            <a:avLst/>
          </a:prstGeom>
          <a:noFill/>
          <a:ln w="269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A08CB550-86F0-05B2-4953-840D54E0C126}"/>
              </a:ext>
            </a:extLst>
          </p:cNvPr>
          <p:cNvSpPr>
            <a:spLocks noChangeShapeType="1"/>
          </p:cNvSpPr>
          <p:nvPr/>
        </p:nvSpPr>
        <p:spPr bwMode="auto">
          <a:xfrm flipV="1">
            <a:off x="2442752" y="2530800"/>
            <a:ext cx="1588" cy="2805112"/>
          </a:xfrm>
          <a:prstGeom prst="line">
            <a:avLst/>
          </a:prstGeom>
          <a:noFill/>
          <a:ln w="269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25C7664D-2183-52F9-74AE-84F092CB2960}"/>
              </a:ext>
            </a:extLst>
          </p:cNvPr>
          <p:cNvSpPr>
            <a:spLocks noChangeShapeType="1"/>
          </p:cNvSpPr>
          <p:nvPr/>
        </p:nvSpPr>
        <p:spPr bwMode="auto">
          <a:xfrm>
            <a:off x="1450565" y="2940375"/>
            <a:ext cx="1987550" cy="1985962"/>
          </a:xfrm>
          <a:prstGeom prst="line">
            <a:avLst/>
          </a:prstGeom>
          <a:noFill/>
          <a:ln w="269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6">
            <a:extLst>
              <a:ext uri="{FF2B5EF4-FFF2-40B4-BE49-F238E27FC236}">
                <a16:creationId xmlns:a16="http://schemas.microsoft.com/office/drawing/2014/main" id="{C8694BCB-BD6E-D515-7E19-26ECE06957C7}"/>
              </a:ext>
            </a:extLst>
          </p:cNvPr>
          <p:cNvSpPr>
            <a:spLocks noChangeShapeType="1"/>
          </p:cNvSpPr>
          <p:nvPr/>
        </p:nvSpPr>
        <p:spPr bwMode="auto">
          <a:xfrm flipV="1">
            <a:off x="1450565" y="2940375"/>
            <a:ext cx="1987550" cy="1985962"/>
          </a:xfrm>
          <a:prstGeom prst="line">
            <a:avLst/>
          </a:prstGeom>
          <a:noFill/>
          <a:ln w="269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Freeform 17">
            <a:extLst>
              <a:ext uri="{FF2B5EF4-FFF2-40B4-BE49-F238E27FC236}">
                <a16:creationId xmlns:a16="http://schemas.microsoft.com/office/drawing/2014/main" id="{892AB278-5A43-C424-FA52-1AB9A9074E2A}"/>
              </a:ext>
            </a:extLst>
          </p:cNvPr>
          <p:cNvSpPr>
            <a:spLocks/>
          </p:cNvSpPr>
          <p:nvPr/>
        </p:nvSpPr>
        <p:spPr bwMode="auto">
          <a:xfrm>
            <a:off x="2442752" y="2949900"/>
            <a:ext cx="985838" cy="1598612"/>
          </a:xfrm>
          <a:custGeom>
            <a:avLst/>
            <a:gdLst>
              <a:gd name="T0" fmla="*/ 0 w 308"/>
              <a:gd name="T1" fmla="*/ 2147483646 h 500"/>
              <a:gd name="T2" fmla="*/ 0 w 308"/>
              <a:gd name="T3" fmla="*/ 0 h 500"/>
              <a:gd name="T4" fmla="*/ 2147483646 w 308"/>
              <a:gd name="T5" fmla="*/ 2147483646 h 500"/>
              <a:gd name="T6" fmla="*/ 2147483646 w 308"/>
              <a:gd name="T7" fmla="*/ 2147483646 h 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8" h="500">
                <a:moveTo>
                  <a:pt x="0" y="500"/>
                </a:moveTo>
                <a:cubicBezTo>
                  <a:pt x="0" y="0"/>
                  <a:pt x="0" y="0"/>
                  <a:pt x="0" y="0"/>
                </a:cubicBezTo>
                <a:cubicBezTo>
                  <a:pt x="170" y="0"/>
                  <a:pt x="308" y="138"/>
                  <a:pt x="308" y="308"/>
                </a:cubicBezTo>
                <a:cubicBezTo>
                  <a:pt x="80" y="308"/>
                  <a:pt x="80" y="308"/>
                  <a:pt x="80" y="30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8">
            <a:extLst>
              <a:ext uri="{FF2B5EF4-FFF2-40B4-BE49-F238E27FC236}">
                <a16:creationId xmlns:a16="http://schemas.microsoft.com/office/drawing/2014/main" id="{D028BD45-0791-949D-93AD-CC908388B76C}"/>
              </a:ext>
            </a:extLst>
          </p:cNvPr>
          <p:cNvSpPr>
            <a:spLocks/>
          </p:cNvSpPr>
          <p:nvPr/>
        </p:nvSpPr>
        <p:spPr bwMode="auto">
          <a:xfrm>
            <a:off x="3139665" y="3934150"/>
            <a:ext cx="708025" cy="992187"/>
          </a:xfrm>
          <a:custGeom>
            <a:avLst/>
            <a:gdLst>
              <a:gd name="T0" fmla="*/ 0 w 221"/>
              <a:gd name="T1" fmla="*/ 2147483646 h 310"/>
              <a:gd name="T2" fmla="*/ 2147483646 w 221"/>
              <a:gd name="T3" fmla="*/ 2147483646 h 310"/>
              <a:gd name="T4" fmla="*/ 2147483646 w 221"/>
              <a:gd name="T5" fmla="*/ 0 h 310"/>
              <a:gd name="T6" fmla="*/ 2147483646 w 221"/>
              <a:gd name="T7" fmla="*/ 0 h 310"/>
              <a:gd name="T8" fmla="*/ 0 w 221"/>
              <a:gd name="T9" fmla="*/ 2147483646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310">
                <a:moveTo>
                  <a:pt x="0" y="217"/>
                </a:moveTo>
                <a:cubicBezTo>
                  <a:pt x="93" y="310"/>
                  <a:pt x="93" y="310"/>
                  <a:pt x="93" y="310"/>
                </a:cubicBezTo>
                <a:cubicBezTo>
                  <a:pt x="172" y="230"/>
                  <a:pt x="221" y="121"/>
                  <a:pt x="221" y="0"/>
                </a:cubicBezTo>
                <a:cubicBezTo>
                  <a:pt x="90" y="0"/>
                  <a:pt x="90" y="0"/>
                  <a:pt x="90" y="0"/>
                </a:cubicBezTo>
                <a:cubicBezTo>
                  <a:pt x="90" y="84"/>
                  <a:pt x="55" y="161"/>
                  <a:pt x="0" y="21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19">
            <a:extLst>
              <a:ext uri="{FF2B5EF4-FFF2-40B4-BE49-F238E27FC236}">
                <a16:creationId xmlns:a16="http://schemas.microsoft.com/office/drawing/2014/main" id="{3A6A09F8-2BEA-AEA5-4FDF-5C91B060C264}"/>
              </a:ext>
            </a:extLst>
          </p:cNvPr>
          <p:cNvSpPr>
            <a:spLocks/>
          </p:cNvSpPr>
          <p:nvPr/>
        </p:nvSpPr>
        <p:spPr bwMode="auto">
          <a:xfrm>
            <a:off x="1460090" y="3934150"/>
            <a:ext cx="1587"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20">
            <a:extLst>
              <a:ext uri="{FF2B5EF4-FFF2-40B4-BE49-F238E27FC236}">
                <a16:creationId xmlns:a16="http://schemas.microsoft.com/office/drawing/2014/main" id="{54AF3674-0D7D-4606-5A0F-D08153FDD44F}"/>
              </a:ext>
            </a:extLst>
          </p:cNvPr>
          <p:cNvSpPr>
            <a:spLocks/>
          </p:cNvSpPr>
          <p:nvPr/>
        </p:nvSpPr>
        <p:spPr bwMode="auto">
          <a:xfrm>
            <a:off x="2442752" y="4548512"/>
            <a:ext cx="1588" cy="787400"/>
          </a:xfrm>
          <a:custGeom>
            <a:avLst/>
            <a:gdLst>
              <a:gd name="T0" fmla="*/ 0 w 1588"/>
              <a:gd name="T1" fmla="*/ 2147483646 h 496"/>
              <a:gd name="T2" fmla="*/ 0 w 1588"/>
              <a:gd name="T3" fmla="*/ 0 h 496"/>
              <a:gd name="T4" fmla="*/ 0 w 1588"/>
              <a:gd name="T5" fmla="*/ 2147483646 h 496"/>
              <a:gd name="T6" fmla="*/ 0 60000 65536"/>
              <a:gd name="T7" fmla="*/ 0 60000 65536"/>
              <a:gd name="T8" fmla="*/ 0 60000 65536"/>
            </a:gdLst>
            <a:ahLst/>
            <a:cxnLst>
              <a:cxn ang="T6">
                <a:pos x="T0" y="T1"/>
              </a:cxn>
              <a:cxn ang="T7">
                <a:pos x="T2" y="T3"/>
              </a:cxn>
              <a:cxn ang="T8">
                <a:pos x="T4" y="T5"/>
              </a:cxn>
            </a:cxnLst>
            <a:rect l="0" t="0" r="r" b="b"/>
            <a:pathLst>
              <a:path w="1588" h="496">
                <a:moveTo>
                  <a:pt x="0" y="496"/>
                </a:moveTo>
                <a:lnTo>
                  <a:pt x="0" y="0"/>
                </a:lnTo>
                <a:lnTo>
                  <a:pt x="0" y="4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1">
            <a:extLst>
              <a:ext uri="{FF2B5EF4-FFF2-40B4-BE49-F238E27FC236}">
                <a16:creationId xmlns:a16="http://schemas.microsoft.com/office/drawing/2014/main" id="{E9EEAEA8-A71E-A5E2-3760-FF6E5EA7C0B5}"/>
              </a:ext>
            </a:extLst>
          </p:cNvPr>
          <p:cNvSpPr>
            <a:spLocks/>
          </p:cNvSpPr>
          <p:nvPr/>
        </p:nvSpPr>
        <p:spPr bwMode="auto">
          <a:xfrm>
            <a:off x="1450565" y="3934150"/>
            <a:ext cx="992187" cy="1401762"/>
          </a:xfrm>
          <a:custGeom>
            <a:avLst/>
            <a:gdLst>
              <a:gd name="T0" fmla="*/ 2147483646 w 310"/>
              <a:gd name="T1" fmla="*/ 0 h 438"/>
              <a:gd name="T2" fmla="*/ 2147483646 w 310"/>
              <a:gd name="T3" fmla="*/ 2147483646 h 438"/>
              <a:gd name="T4" fmla="*/ 2147483646 w 310"/>
              <a:gd name="T5" fmla="*/ 2147483646 h 438"/>
              <a:gd name="T6" fmla="*/ 0 w 310"/>
              <a:gd name="T7" fmla="*/ 2147483646 h 438"/>
              <a:gd name="T8" fmla="*/ 0 w 310"/>
              <a:gd name="T9" fmla="*/ 2147483646 h 438"/>
              <a:gd name="T10" fmla="*/ 2147483646 w 310"/>
              <a:gd name="T11" fmla="*/ 2147483646 h 438"/>
              <a:gd name="T12" fmla="*/ 2147483646 w 310"/>
              <a:gd name="T13" fmla="*/ 0 h 438"/>
              <a:gd name="T14" fmla="*/ 2147483646 w 310"/>
              <a:gd name="T15" fmla="*/ 0 h 4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0" h="438">
                <a:moveTo>
                  <a:pt x="118" y="0"/>
                </a:moveTo>
                <a:cubicBezTo>
                  <a:pt x="118" y="106"/>
                  <a:pt x="204" y="192"/>
                  <a:pt x="310" y="192"/>
                </a:cubicBezTo>
                <a:cubicBezTo>
                  <a:pt x="310" y="438"/>
                  <a:pt x="310" y="438"/>
                  <a:pt x="310" y="438"/>
                </a:cubicBezTo>
                <a:cubicBezTo>
                  <a:pt x="189" y="438"/>
                  <a:pt x="79" y="389"/>
                  <a:pt x="0" y="310"/>
                </a:cubicBezTo>
                <a:cubicBezTo>
                  <a:pt x="0" y="310"/>
                  <a:pt x="0" y="310"/>
                  <a:pt x="0" y="310"/>
                </a:cubicBezTo>
                <a:cubicBezTo>
                  <a:pt x="93" y="217"/>
                  <a:pt x="93" y="217"/>
                  <a:pt x="93" y="217"/>
                </a:cubicBezTo>
                <a:cubicBezTo>
                  <a:pt x="37" y="161"/>
                  <a:pt x="3" y="84"/>
                  <a:pt x="3" y="0"/>
                </a:cubicBez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2">
            <a:extLst>
              <a:ext uri="{FF2B5EF4-FFF2-40B4-BE49-F238E27FC236}">
                <a16:creationId xmlns:a16="http://schemas.microsoft.com/office/drawing/2014/main" id="{B712EDA1-DFC7-3F9F-80F9-82ADF44B8423}"/>
              </a:ext>
            </a:extLst>
          </p:cNvPr>
          <p:cNvSpPr>
            <a:spLocks/>
          </p:cNvSpPr>
          <p:nvPr/>
        </p:nvSpPr>
        <p:spPr bwMode="auto">
          <a:xfrm>
            <a:off x="1037815" y="2940375"/>
            <a:ext cx="711200" cy="993775"/>
          </a:xfrm>
          <a:custGeom>
            <a:avLst/>
            <a:gdLst>
              <a:gd name="T0" fmla="*/ 2147483646 w 222"/>
              <a:gd name="T1" fmla="*/ 2147483646 h 311"/>
              <a:gd name="T2" fmla="*/ 2147483646 w 222"/>
              <a:gd name="T3" fmla="*/ 2147483646 h 311"/>
              <a:gd name="T4" fmla="*/ 2147483646 w 222"/>
              <a:gd name="T5" fmla="*/ 0 h 311"/>
              <a:gd name="T6" fmla="*/ 2147483646 w 222"/>
              <a:gd name="T7" fmla="*/ 2147483646 h 311"/>
              <a:gd name="T8" fmla="*/ 0 w 222"/>
              <a:gd name="T9" fmla="*/ 2147483646 h 311"/>
              <a:gd name="T10" fmla="*/ 2147483646 w 222"/>
              <a:gd name="T11" fmla="*/ 2147483646 h 3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311">
                <a:moveTo>
                  <a:pt x="132" y="311"/>
                </a:moveTo>
                <a:cubicBezTo>
                  <a:pt x="132" y="226"/>
                  <a:pt x="166" y="149"/>
                  <a:pt x="222" y="93"/>
                </a:cubicBezTo>
                <a:cubicBezTo>
                  <a:pt x="129" y="0"/>
                  <a:pt x="129" y="0"/>
                  <a:pt x="129" y="0"/>
                </a:cubicBezTo>
                <a:cubicBezTo>
                  <a:pt x="128" y="1"/>
                  <a:pt x="128" y="1"/>
                  <a:pt x="128" y="1"/>
                </a:cubicBezTo>
                <a:cubicBezTo>
                  <a:pt x="49" y="81"/>
                  <a:pt x="0" y="190"/>
                  <a:pt x="0" y="311"/>
                </a:cubicBezTo>
                <a:cubicBezTo>
                  <a:pt x="132" y="311"/>
                  <a:pt x="132" y="311"/>
                  <a:pt x="132"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Rectangle 23">
            <a:extLst>
              <a:ext uri="{FF2B5EF4-FFF2-40B4-BE49-F238E27FC236}">
                <a16:creationId xmlns:a16="http://schemas.microsoft.com/office/drawing/2014/main" id="{0DCF9D8A-0880-D9BF-1735-9B5051CC5D7D}"/>
              </a:ext>
            </a:extLst>
          </p:cNvPr>
          <p:cNvSpPr>
            <a:spLocks noChangeArrowheads="1"/>
          </p:cNvSpPr>
          <p:nvPr/>
        </p:nvSpPr>
        <p:spPr bwMode="auto">
          <a:xfrm>
            <a:off x="1818865" y="2745112"/>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B</a:t>
            </a:r>
            <a:endParaRPr kumimoji="0" lang="en-US" altLang="zh-CN">
              <a:solidFill>
                <a:schemeClr val="accent2"/>
              </a:solidFill>
            </a:endParaRPr>
          </a:p>
        </p:txBody>
      </p:sp>
      <p:sp>
        <p:nvSpPr>
          <p:cNvPr id="24" name="Rectangle 24">
            <a:extLst>
              <a:ext uri="{FF2B5EF4-FFF2-40B4-BE49-F238E27FC236}">
                <a16:creationId xmlns:a16="http://schemas.microsoft.com/office/drawing/2014/main" id="{875FA090-009A-D7EC-5FED-F3FD9C696CD8}"/>
              </a:ext>
            </a:extLst>
          </p:cNvPr>
          <p:cNvSpPr>
            <a:spLocks noChangeArrowheads="1"/>
          </p:cNvSpPr>
          <p:nvPr/>
        </p:nvSpPr>
        <p:spPr bwMode="auto">
          <a:xfrm>
            <a:off x="1971265" y="2845125"/>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100" b="0">
                <a:solidFill>
                  <a:srgbClr val="000000"/>
                </a:solidFill>
                <a:latin typeface="TimesTen"/>
              </a:rPr>
              <a:t>0</a:t>
            </a:r>
            <a:endParaRPr kumimoji="0" lang="en-US" altLang="zh-CN">
              <a:solidFill>
                <a:schemeClr val="accent2"/>
              </a:solidFill>
            </a:endParaRPr>
          </a:p>
        </p:txBody>
      </p:sp>
      <p:sp>
        <p:nvSpPr>
          <p:cNvPr id="25" name="Rectangle 25">
            <a:extLst>
              <a:ext uri="{FF2B5EF4-FFF2-40B4-BE49-F238E27FC236}">
                <a16:creationId xmlns:a16="http://schemas.microsoft.com/office/drawing/2014/main" id="{3A0EC319-49DA-79D6-F962-6CC2E4A6ACA0}"/>
              </a:ext>
            </a:extLst>
          </p:cNvPr>
          <p:cNvSpPr>
            <a:spLocks noChangeArrowheads="1"/>
          </p:cNvSpPr>
          <p:nvPr/>
        </p:nvSpPr>
        <p:spPr bwMode="auto">
          <a:xfrm>
            <a:off x="1464852" y="23815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111</a:t>
            </a:r>
            <a:endParaRPr kumimoji="0" lang="en-US" altLang="zh-CN">
              <a:solidFill>
                <a:schemeClr val="accent2"/>
              </a:solidFill>
            </a:endParaRPr>
          </a:p>
        </p:txBody>
      </p:sp>
      <p:sp>
        <p:nvSpPr>
          <p:cNvPr id="26" name="Rectangle 26">
            <a:extLst>
              <a:ext uri="{FF2B5EF4-FFF2-40B4-BE49-F238E27FC236}">
                <a16:creationId xmlns:a16="http://schemas.microsoft.com/office/drawing/2014/main" id="{23341235-B9C2-F265-627E-0C15B2807283}"/>
              </a:ext>
            </a:extLst>
          </p:cNvPr>
          <p:cNvSpPr>
            <a:spLocks noChangeArrowheads="1"/>
          </p:cNvSpPr>
          <p:nvPr/>
        </p:nvSpPr>
        <p:spPr bwMode="auto">
          <a:xfrm>
            <a:off x="718727" y="32705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110</a:t>
            </a:r>
            <a:endParaRPr kumimoji="0" lang="en-US" altLang="zh-CN">
              <a:solidFill>
                <a:schemeClr val="accent2"/>
              </a:solidFill>
            </a:endParaRPr>
          </a:p>
        </p:txBody>
      </p:sp>
      <p:sp>
        <p:nvSpPr>
          <p:cNvPr id="27" name="Rectangle 27">
            <a:extLst>
              <a:ext uri="{FF2B5EF4-FFF2-40B4-BE49-F238E27FC236}">
                <a16:creationId xmlns:a16="http://schemas.microsoft.com/office/drawing/2014/main" id="{2DD5FA7D-AC49-BC9F-D03B-38715F2A7A6E}"/>
              </a:ext>
            </a:extLst>
          </p:cNvPr>
          <p:cNvSpPr>
            <a:spLocks noChangeArrowheads="1"/>
          </p:cNvSpPr>
          <p:nvPr/>
        </p:nvSpPr>
        <p:spPr bwMode="auto">
          <a:xfrm>
            <a:off x="3066640" y="2381575"/>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000</a:t>
            </a:r>
            <a:endParaRPr kumimoji="0" lang="en-US" altLang="zh-CN">
              <a:solidFill>
                <a:schemeClr val="accent2"/>
              </a:solidFill>
            </a:endParaRPr>
          </a:p>
        </p:txBody>
      </p:sp>
      <p:sp>
        <p:nvSpPr>
          <p:cNvPr id="28" name="Rectangle 28">
            <a:extLst>
              <a:ext uri="{FF2B5EF4-FFF2-40B4-BE49-F238E27FC236}">
                <a16:creationId xmlns:a16="http://schemas.microsoft.com/office/drawing/2014/main" id="{114243F5-7CA3-F696-CCF0-9CC6EA5B31FD}"/>
              </a:ext>
            </a:extLst>
          </p:cNvPr>
          <p:cNvSpPr>
            <a:spLocks noChangeArrowheads="1"/>
          </p:cNvSpPr>
          <p:nvPr/>
        </p:nvSpPr>
        <p:spPr bwMode="auto">
          <a:xfrm>
            <a:off x="3860390" y="3259462"/>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001</a:t>
            </a:r>
            <a:endParaRPr kumimoji="0" lang="en-US" altLang="zh-CN">
              <a:solidFill>
                <a:schemeClr val="accent2"/>
              </a:solidFill>
            </a:endParaRPr>
          </a:p>
        </p:txBody>
      </p:sp>
      <p:sp>
        <p:nvSpPr>
          <p:cNvPr id="29" name="Rectangle 29">
            <a:extLst>
              <a:ext uri="{FF2B5EF4-FFF2-40B4-BE49-F238E27FC236}">
                <a16:creationId xmlns:a16="http://schemas.microsoft.com/office/drawing/2014/main" id="{736F68D8-A8A6-02EA-FA1D-8F27DAABA6E1}"/>
              </a:ext>
            </a:extLst>
          </p:cNvPr>
          <p:cNvSpPr>
            <a:spLocks noChangeArrowheads="1"/>
          </p:cNvSpPr>
          <p:nvPr/>
        </p:nvSpPr>
        <p:spPr bwMode="auto">
          <a:xfrm>
            <a:off x="3834990" y="441040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010</a:t>
            </a:r>
            <a:endParaRPr kumimoji="0" lang="en-US" altLang="zh-CN">
              <a:solidFill>
                <a:schemeClr val="accent2"/>
              </a:solidFill>
            </a:endParaRPr>
          </a:p>
        </p:txBody>
      </p:sp>
      <p:sp>
        <p:nvSpPr>
          <p:cNvPr id="30" name="Rectangle 30">
            <a:extLst>
              <a:ext uri="{FF2B5EF4-FFF2-40B4-BE49-F238E27FC236}">
                <a16:creationId xmlns:a16="http://schemas.microsoft.com/office/drawing/2014/main" id="{178D24E7-9F76-2AEE-EF02-586294437C7D}"/>
              </a:ext>
            </a:extLst>
          </p:cNvPr>
          <p:cNvSpPr>
            <a:spLocks noChangeArrowheads="1"/>
          </p:cNvSpPr>
          <p:nvPr/>
        </p:nvSpPr>
        <p:spPr bwMode="auto">
          <a:xfrm>
            <a:off x="3025365" y="528035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011</a:t>
            </a:r>
            <a:endParaRPr kumimoji="0" lang="en-US" altLang="zh-CN">
              <a:solidFill>
                <a:schemeClr val="accent2"/>
              </a:solidFill>
            </a:endParaRPr>
          </a:p>
        </p:txBody>
      </p:sp>
      <p:sp>
        <p:nvSpPr>
          <p:cNvPr id="31" name="Rectangle 31">
            <a:extLst>
              <a:ext uri="{FF2B5EF4-FFF2-40B4-BE49-F238E27FC236}">
                <a16:creationId xmlns:a16="http://schemas.microsoft.com/office/drawing/2014/main" id="{11999492-4823-A272-2ECA-379CBD144DB3}"/>
              </a:ext>
            </a:extLst>
          </p:cNvPr>
          <p:cNvSpPr>
            <a:spLocks noChangeArrowheads="1"/>
          </p:cNvSpPr>
          <p:nvPr/>
        </p:nvSpPr>
        <p:spPr bwMode="auto">
          <a:xfrm>
            <a:off x="1514065" y="5280350"/>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100</a:t>
            </a:r>
            <a:endParaRPr kumimoji="0" lang="en-US" altLang="zh-CN">
              <a:solidFill>
                <a:schemeClr val="accent2"/>
              </a:solidFill>
            </a:endParaRPr>
          </a:p>
        </p:txBody>
      </p:sp>
      <p:sp>
        <p:nvSpPr>
          <p:cNvPr id="32" name="Rectangle 32">
            <a:extLst>
              <a:ext uri="{FF2B5EF4-FFF2-40B4-BE49-F238E27FC236}">
                <a16:creationId xmlns:a16="http://schemas.microsoft.com/office/drawing/2014/main" id="{01B672E7-0426-8FE2-5108-147697D3C8E4}"/>
              </a:ext>
            </a:extLst>
          </p:cNvPr>
          <p:cNvSpPr>
            <a:spLocks noChangeArrowheads="1"/>
          </p:cNvSpPr>
          <p:nvPr/>
        </p:nvSpPr>
        <p:spPr bwMode="auto">
          <a:xfrm>
            <a:off x="775877" y="4481837"/>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dirty="0">
                <a:solidFill>
                  <a:srgbClr val="000000"/>
                </a:solidFill>
                <a:latin typeface="TimesTen"/>
              </a:rPr>
              <a:t>101</a:t>
            </a:r>
            <a:endParaRPr kumimoji="0" lang="en-US" altLang="zh-CN" dirty="0">
              <a:solidFill>
                <a:schemeClr val="accent2"/>
              </a:solidFill>
            </a:endParaRPr>
          </a:p>
        </p:txBody>
      </p:sp>
      <p:sp>
        <p:nvSpPr>
          <p:cNvPr id="33" name="Rectangle 33">
            <a:extLst>
              <a:ext uri="{FF2B5EF4-FFF2-40B4-BE49-F238E27FC236}">
                <a16:creationId xmlns:a16="http://schemas.microsoft.com/office/drawing/2014/main" id="{8F9EF6F1-12FB-FB0A-8259-84B4D3F20F2E}"/>
              </a:ext>
            </a:extLst>
          </p:cNvPr>
          <p:cNvSpPr>
            <a:spLocks noChangeArrowheads="1"/>
          </p:cNvSpPr>
          <p:nvPr/>
        </p:nvSpPr>
        <p:spPr bwMode="auto">
          <a:xfrm>
            <a:off x="2010952" y="3070550"/>
            <a:ext cx="134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B</a:t>
            </a:r>
            <a:endParaRPr kumimoji="0" lang="en-US" altLang="zh-CN">
              <a:solidFill>
                <a:schemeClr val="accent2"/>
              </a:solidFill>
            </a:endParaRPr>
          </a:p>
        </p:txBody>
      </p:sp>
      <p:sp>
        <p:nvSpPr>
          <p:cNvPr id="34" name="Rectangle 34">
            <a:extLst>
              <a:ext uri="{FF2B5EF4-FFF2-40B4-BE49-F238E27FC236}">
                <a16:creationId xmlns:a16="http://schemas.microsoft.com/office/drawing/2014/main" id="{35C1B98C-86B8-F32D-2898-6C1BD78AF8BF}"/>
              </a:ext>
            </a:extLst>
          </p:cNvPr>
          <p:cNvSpPr>
            <a:spLocks noChangeArrowheads="1"/>
          </p:cNvSpPr>
          <p:nvPr/>
        </p:nvSpPr>
        <p:spPr bwMode="auto">
          <a:xfrm>
            <a:off x="2161765" y="3170562"/>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100" b="0">
                <a:solidFill>
                  <a:srgbClr val="000000"/>
                </a:solidFill>
                <a:latin typeface="TimesTen"/>
              </a:rPr>
              <a:t>1</a:t>
            </a:r>
            <a:endParaRPr kumimoji="0" lang="en-US" altLang="zh-CN">
              <a:solidFill>
                <a:schemeClr val="accent2"/>
              </a:solidFill>
            </a:endParaRPr>
          </a:p>
        </p:txBody>
      </p:sp>
      <p:sp>
        <p:nvSpPr>
          <p:cNvPr id="35" name="Rectangle 35">
            <a:extLst>
              <a:ext uri="{FF2B5EF4-FFF2-40B4-BE49-F238E27FC236}">
                <a16:creationId xmlns:a16="http://schemas.microsoft.com/office/drawing/2014/main" id="{F9997092-6943-76C8-A7BD-AB0F37BB3C46}"/>
              </a:ext>
            </a:extLst>
          </p:cNvPr>
          <p:cNvSpPr>
            <a:spLocks noChangeArrowheads="1"/>
          </p:cNvSpPr>
          <p:nvPr/>
        </p:nvSpPr>
        <p:spPr bwMode="auto">
          <a:xfrm>
            <a:off x="2164940" y="3383287"/>
            <a:ext cx="134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B</a:t>
            </a:r>
            <a:endParaRPr kumimoji="0" lang="en-US" altLang="zh-CN">
              <a:solidFill>
                <a:schemeClr val="accent2"/>
              </a:solidFill>
            </a:endParaRPr>
          </a:p>
        </p:txBody>
      </p:sp>
      <p:sp>
        <p:nvSpPr>
          <p:cNvPr id="36" name="Rectangle 36">
            <a:extLst>
              <a:ext uri="{FF2B5EF4-FFF2-40B4-BE49-F238E27FC236}">
                <a16:creationId xmlns:a16="http://schemas.microsoft.com/office/drawing/2014/main" id="{283C9111-23F6-2FCB-53D7-43223F5FD4A2}"/>
              </a:ext>
            </a:extLst>
          </p:cNvPr>
          <p:cNvSpPr>
            <a:spLocks noChangeArrowheads="1"/>
          </p:cNvSpPr>
          <p:nvPr/>
        </p:nvSpPr>
        <p:spPr bwMode="auto">
          <a:xfrm>
            <a:off x="2317340" y="3483300"/>
            <a:ext cx="698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100" b="0">
                <a:solidFill>
                  <a:srgbClr val="000000"/>
                </a:solidFill>
                <a:latin typeface="TimesTen"/>
              </a:rPr>
              <a:t>2</a:t>
            </a:r>
            <a:endParaRPr kumimoji="0" lang="en-US" altLang="zh-CN">
              <a:solidFill>
                <a:schemeClr val="accent2"/>
              </a:solidFill>
            </a:endParaRPr>
          </a:p>
        </p:txBody>
      </p:sp>
      <p:sp>
        <p:nvSpPr>
          <p:cNvPr id="37" name="Rectangle 37">
            <a:extLst>
              <a:ext uri="{FF2B5EF4-FFF2-40B4-BE49-F238E27FC236}">
                <a16:creationId xmlns:a16="http://schemas.microsoft.com/office/drawing/2014/main" id="{82426B74-013A-ED7F-B489-41B48AFD2949}"/>
              </a:ext>
            </a:extLst>
          </p:cNvPr>
          <p:cNvSpPr>
            <a:spLocks noChangeArrowheads="1"/>
          </p:cNvSpPr>
          <p:nvPr/>
        </p:nvSpPr>
        <p:spPr bwMode="auto">
          <a:xfrm>
            <a:off x="1229902" y="5866137"/>
            <a:ext cx="2309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ea typeface="华文新魏" panose="02010800040101010101" pitchFamily="2" charset="-122"/>
              </a:rPr>
              <a:t>(a) </a:t>
            </a:r>
            <a:r>
              <a:rPr kumimoji="0" lang="zh-CN" altLang="en-US" sz="1600" b="0">
                <a:solidFill>
                  <a:srgbClr val="000000"/>
                </a:solidFill>
                <a:ea typeface="华文新魏" panose="02010800040101010101" pitchFamily="2" charset="-122"/>
              </a:rPr>
              <a:t>位置</a:t>
            </a:r>
            <a:r>
              <a:rPr kumimoji="0" lang="en-US" altLang="zh-CN" sz="1600" b="0">
                <a:solidFill>
                  <a:srgbClr val="000000"/>
                </a:solidFill>
                <a:ea typeface="华文新魏" panose="02010800040101010101" pitchFamily="2" charset="-122"/>
              </a:rPr>
              <a:t>0</a:t>
            </a:r>
            <a:r>
              <a:rPr kumimoji="0" lang="zh-CN" altLang="en-US" sz="1600" b="0">
                <a:ea typeface="华文新魏" panose="02010800040101010101" pitchFamily="2" charset="-122"/>
              </a:rPr>
              <a:t>～</a:t>
            </a:r>
            <a:r>
              <a:rPr kumimoji="0" lang="en-US" altLang="zh-CN" sz="1600" b="0">
                <a:ea typeface="华文新魏" panose="02010800040101010101" pitchFamily="2" charset="-122"/>
              </a:rPr>
              <a:t>7</a:t>
            </a:r>
            <a:r>
              <a:rPr kumimoji="0" lang="zh-CN" altLang="en-US" sz="1600" b="0">
                <a:ea typeface="华文新魏" panose="02010800040101010101" pitchFamily="2" charset="-122"/>
              </a:rPr>
              <a:t>的二进制编码</a:t>
            </a:r>
            <a:endParaRPr kumimoji="0" lang="zh-CN" altLang="en-US" sz="1600" b="0">
              <a:solidFill>
                <a:srgbClr val="000000"/>
              </a:solidFill>
              <a:ea typeface="华文新魏" panose="02010800040101010101" pitchFamily="2" charset="-122"/>
            </a:endParaRPr>
          </a:p>
        </p:txBody>
      </p:sp>
      <p:grpSp>
        <p:nvGrpSpPr>
          <p:cNvPr id="38" name="Group 66">
            <a:extLst>
              <a:ext uri="{FF2B5EF4-FFF2-40B4-BE49-F238E27FC236}">
                <a16:creationId xmlns:a16="http://schemas.microsoft.com/office/drawing/2014/main" id="{68B57E9E-9D7E-C76D-9694-A30E6D664224}"/>
              </a:ext>
            </a:extLst>
          </p:cNvPr>
          <p:cNvGrpSpPr>
            <a:grpSpLocks/>
          </p:cNvGrpSpPr>
          <p:nvPr/>
        </p:nvGrpSpPr>
        <p:grpSpPr bwMode="auto">
          <a:xfrm>
            <a:off x="4868872" y="2392687"/>
            <a:ext cx="3427412" cy="3711575"/>
            <a:chOff x="3067" y="1344"/>
            <a:chExt cx="2159" cy="2338"/>
          </a:xfrm>
        </p:grpSpPr>
        <p:sp>
          <p:nvSpPr>
            <p:cNvPr id="39" name="Freeform 4">
              <a:extLst>
                <a:ext uri="{FF2B5EF4-FFF2-40B4-BE49-F238E27FC236}">
                  <a16:creationId xmlns:a16="http://schemas.microsoft.com/office/drawing/2014/main" id="{45ACF125-1BBB-F2E3-225F-804F33837A28}"/>
                </a:ext>
              </a:extLst>
            </p:cNvPr>
            <p:cNvSpPr>
              <a:spLocks/>
            </p:cNvSpPr>
            <p:nvPr/>
          </p:nvSpPr>
          <p:spPr bwMode="auto">
            <a:xfrm>
              <a:off x="3529" y="2753"/>
              <a:ext cx="1251" cy="445"/>
            </a:xfrm>
            <a:custGeom>
              <a:avLst/>
              <a:gdLst>
                <a:gd name="T0" fmla="*/ 0 w 621"/>
                <a:gd name="T1" fmla="*/ 2147483646 h 221"/>
                <a:gd name="T2" fmla="*/ 2147483646 w 621"/>
                <a:gd name="T3" fmla="*/ 0 h 221"/>
                <a:gd name="T4" fmla="*/ 2147483646 w 621"/>
                <a:gd name="T5" fmla="*/ 0 h 221"/>
                <a:gd name="T6" fmla="*/ 2147483646 w 621"/>
                <a:gd name="T7" fmla="*/ 2147483646 h 221"/>
                <a:gd name="T8" fmla="*/ 2147483646 w 621"/>
                <a:gd name="T9" fmla="*/ 0 h 221"/>
                <a:gd name="T10" fmla="*/ 2147483646 w 621"/>
                <a:gd name="T11" fmla="*/ 0 h 221"/>
                <a:gd name="T12" fmla="*/ 2147483646 w 621"/>
                <a:gd name="T13" fmla="*/ 2147483646 h 221"/>
                <a:gd name="T14" fmla="*/ 2147483646 w 621"/>
                <a:gd name="T15" fmla="*/ 2147483646 h 221"/>
                <a:gd name="T16" fmla="*/ 0 w 621"/>
                <a:gd name="T17" fmla="*/ 2147483646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1" h="221">
                  <a:moveTo>
                    <a:pt x="0" y="93"/>
                  </a:moveTo>
                  <a:cubicBezTo>
                    <a:pt x="93" y="0"/>
                    <a:pt x="93" y="0"/>
                    <a:pt x="93" y="0"/>
                  </a:cubicBezTo>
                  <a:cubicBezTo>
                    <a:pt x="93" y="0"/>
                    <a:pt x="93" y="0"/>
                    <a:pt x="93" y="0"/>
                  </a:cubicBezTo>
                  <a:cubicBezTo>
                    <a:pt x="149" y="55"/>
                    <a:pt x="225" y="90"/>
                    <a:pt x="310" y="90"/>
                  </a:cubicBezTo>
                  <a:cubicBezTo>
                    <a:pt x="395" y="90"/>
                    <a:pt x="472" y="55"/>
                    <a:pt x="528" y="0"/>
                  </a:cubicBezTo>
                  <a:cubicBezTo>
                    <a:pt x="528" y="0"/>
                    <a:pt x="528" y="0"/>
                    <a:pt x="528" y="0"/>
                  </a:cubicBezTo>
                  <a:cubicBezTo>
                    <a:pt x="621" y="93"/>
                    <a:pt x="621" y="93"/>
                    <a:pt x="621" y="93"/>
                  </a:cubicBezTo>
                  <a:cubicBezTo>
                    <a:pt x="541" y="172"/>
                    <a:pt x="431" y="221"/>
                    <a:pt x="310" y="221"/>
                  </a:cubicBezTo>
                  <a:cubicBezTo>
                    <a:pt x="189" y="221"/>
                    <a:pt x="79" y="172"/>
                    <a:pt x="0" y="93"/>
                  </a:cubicBez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a:extLst>
                <a:ext uri="{FF2B5EF4-FFF2-40B4-BE49-F238E27FC236}">
                  <a16:creationId xmlns:a16="http://schemas.microsoft.com/office/drawing/2014/main" id="{7186ECC0-7F29-DD87-A894-3F9CA18AFCBC}"/>
                </a:ext>
              </a:extLst>
            </p:cNvPr>
            <p:cNvSpPr>
              <a:spLocks/>
            </p:cNvSpPr>
            <p:nvPr/>
          </p:nvSpPr>
          <p:spPr bwMode="auto">
            <a:xfrm>
              <a:off x="3535" y="1695"/>
              <a:ext cx="1239" cy="620"/>
            </a:xfrm>
            <a:custGeom>
              <a:avLst/>
              <a:gdLst>
                <a:gd name="T0" fmla="*/ 2147483646 w 615"/>
                <a:gd name="T1" fmla="*/ 2147483646 h 308"/>
                <a:gd name="T2" fmla="*/ 2147483646 w 615"/>
                <a:gd name="T3" fmla="*/ 2147483646 h 308"/>
                <a:gd name="T4" fmla="*/ 2147483646 w 615"/>
                <a:gd name="T5" fmla="*/ 0 h 308"/>
                <a:gd name="T6" fmla="*/ 0 w 615"/>
                <a:gd name="T7" fmla="*/ 2147483646 h 308"/>
                <a:gd name="T8" fmla="*/ 2147483646 w 615"/>
                <a:gd name="T9" fmla="*/ 2147483646 h 308"/>
                <a:gd name="T10" fmla="*/ 2147483646 w 615"/>
                <a:gd name="T11" fmla="*/ 2147483646 h 308"/>
                <a:gd name="T12" fmla="*/ 2147483646 w 615"/>
                <a:gd name="T13" fmla="*/ 2147483646 h 3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5" h="308">
                  <a:moveTo>
                    <a:pt x="307" y="308"/>
                  </a:moveTo>
                  <a:cubicBezTo>
                    <a:pt x="615" y="308"/>
                    <a:pt x="615" y="308"/>
                    <a:pt x="615" y="308"/>
                  </a:cubicBezTo>
                  <a:cubicBezTo>
                    <a:pt x="615" y="138"/>
                    <a:pt x="477" y="0"/>
                    <a:pt x="307" y="0"/>
                  </a:cubicBezTo>
                  <a:cubicBezTo>
                    <a:pt x="138" y="0"/>
                    <a:pt x="0" y="138"/>
                    <a:pt x="0" y="308"/>
                  </a:cubicBezTo>
                  <a:cubicBezTo>
                    <a:pt x="115" y="308"/>
                    <a:pt x="115" y="308"/>
                    <a:pt x="115" y="308"/>
                  </a:cubicBezTo>
                  <a:cubicBezTo>
                    <a:pt x="115" y="201"/>
                    <a:pt x="201" y="115"/>
                    <a:pt x="307" y="115"/>
                  </a:cubicBezTo>
                  <a:lnTo>
                    <a:pt x="307" y="30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a:extLst>
                <a:ext uri="{FF2B5EF4-FFF2-40B4-BE49-F238E27FC236}">
                  <a16:creationId xmlns:a16="http://schemas.microsoft.com/office/drawing/2014/main" id="{4159674F-BE73-89A5-A333-DC3E9CD8E169}"/>
                </a:ext>
              </a:extLst>
            </p:cNvPr>
            <p:cNvSpPr>
              <a:spLocks/>
            </p:cNvSpPr>
            <p:nvPr/>
          </p:nvSpPr>
          <p:spPr bwMode="auto">
            <a:xfrm>
              <a:off x="3529" y="1431"/>
              <a:ext cx="1251" cy="445"/>
            </a:xfrm>
            <a:custGeom>
              <a:avLst/>
              <a:gdLst>
                <a:gd name="T0" fmla="*/ 2147483646 w 621"/>
                <a:gd name="T1" fmla="*/ 2147483646 h 221"/>
                <a:gd name="T2" fmla="*/ 2147483646 w 621"/>
                <a:gd name="T3" fmla="*/ 2147483646 h 221"/>
                <a:gd name="T4" fmla="*/ 2147483646 w 621"/>
                <a:gd name="T5" fmla="*/ 2147483646 h 221"/>
                <a:gd name="T6" fmla="*/ 2147483646 w 621"/>
                <a:gd name="T7" fmla="*/ 2147483646 h 221"/>
                <a:gd name="T8" fmla="*/ 2147483646 w 621"/>
                <a:gd name="T9" fmla="*/ 2147483646 h 221"/>
                <a:gd name="T10" fmla="*/ 2147483646 w 621"/>
                <a:gd name="T11" fmla="*/ 2147483646 h 221"/>
                <a:gd name="T12" fmla="*/ 2147483646 w 621"/>
                <a:gd name="T13" fmla="*/ 0 h 221"/>
                <a:gd name="T14" fmla="*/ 0 w 621"/>
                <a:gd name="T15" fmla="*/ 2147483646 h 221"/>
                <a:gd name="T16" fmla="*/ 0 w 621"/>
                <a:gd name="T17" fmla="*/ 2147483646 h 221"/>
                <a:gd name="T18" fmla="*/ 2147483646 w 621"/>
                <a:gd name="T19" fmla="*/ 2147483646 h 2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21" h="221">
                  <a:moveTo>
                    <a:pt x="93" y="221"/>
                  </a:moveTo>
                  <a:cubicBezTo>
                    <a:pt x="149" y="166"/>
                    <a:pt x="225" y="131"/>
                    <a:pt x="310" y="131"/>
                  </a:cubicBezTo>
                  <a:cubicBezTo>
                    <a:pt x="395" y="131"/>
                    <a:pt x="472" y="166"/>
                    <a:pt x="528" y="221"/>
                  </a:cubicBezTo>
                  <a:cubicBezTo>
                    <a:pt x="528" y="221"/>
                    <a:pt x="528" y="221"/>
                    <a:pt x="528" y="221"/>
                  </a:cubicBezTo>
                  <a:cubicBezTo>
                    <a:pt x="621" y="128"/>
                    <a:pt x="621" y="128"/>
                    <a:pt x="621" y="128"/>
                  </a:cubicBezTo>
                  <a:cubicBezTo>
                    <a:pt x="620" y="127"/>
                    <a:pt x="620" y="127"/>
                    <a:pt x="620" y="127"/>
                  </a:cubicBezTo>
                  <a:cubicBezTo>
                    <a:pt x="541" y="48"/>
                    <a:pt x="431" y="0"/>
                    <a:pt x="310" y="0"/>
                  </a:cubicBezTo>
                  <a:cubicBezTo>
                    <a:pt x="189" y="0"/>
                    <a:pt x="79" y="49"/>
                    <a:pt x="0" y="128"/>
                  </a:cubicBezTo>
                  <a:cubicBezTo>
                    <a:pt x="0" y="128"/>
                    <a:pt x="0" y="128"/>
                    <a:pt x="0" y="128"/>
                  </a:cubicBezTo>
                  <a:cubicBezTo>
                    <a:pt x="93" y="221"/>
                    <a:pt x="93" y="221"/>
                    <a:pt x="93" y="221"/>
                  </a:cubicBez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38">
              <a:extLst>
                <a:ext uri="{FF2B5EF4-FFF2-40B4-BE49-F238E27FC236}">
                  <a16:creationId xmlns:a16="http://schemas.microsoft.com/office/drawing/2014/main" id="{FBF8226F-AEFB-409B-A414-161B32A449CF}"/>
                </a:ext>
              </a:extLst>
            </p:cNvPr>
            <p:cNvSpPr>
              <a:spLocks noEditPoints="1"/>
            </p:cNvSpPr>
            <p:nvPr/>
          </p:nvSpPr>
          <p:spPr bwMode="auto">
            <a:xfrm>
              <a:off x="3244" y="1405"/>
              <a:ext cx="1820" cy="1819"/>
            </a:xfrm>
            <a:custGeom>
              <a:avLst/>
              <a:gdLst>
                <a:gd name="T0" fmla="*/ 0 w 903"/>
                <a:gd name="T1" fmla="*/ 2147483646 h 903"/>
                <a:gd name="T2" fmla="*/ 2147483646 w 903"/>
                <a:gd name="T3" fmla="*/ 2147483646 h 903"/>
                <a:gd name="T4" fmla="*/ 2147483646 w 903"/>
                <a:gd name="T5" fmla="*/ 2147483646 h 903"/>
                <a:gd name="T6" fmla="*/ 2147483646 w 903"/>
                <a:gd name="T7" fmla="*/ 0 h 903"/>
                <a:gd name="T8" fmla="*/ 0 w 903"/>
                <a:gd name="T9" fmla="*/ 2147483646 h 903"/>
                <a:gd name="T10" fmla="*/ 2147483646 w 903"/>
                <a:gd name="T11" fmla="*/ 2147483646 h 903"/>
                <a:gd name="T12" fmla="*/ 2147483646 w 903"/>
                <a:gd name="T13" fmla="*/ 2147483646 h 903"/>
                <a:gd name="T14" fmla="*/ 2147483646 w 903"/>
                <a:gd name="T15" fmla="*/ 2147483646 h 903"/>
                <a:gd name="T16" fmla="*/ 2147483646 w 903"/>
                <a:gd name="T17" fmla="*/ 2147483646 h 903"/>
                <a:gd name="T18" fmla="*/ 2147483646 w 903"/>
                <a:gd name="T19" fmla="*/ 2147483646 h 9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03" h="903">
                  <a:moveTo>
                    <a:pt x="0" y="452"/>
                  </a:moveTo>
                  <a:cubicBezTo>
                    <a:pt x="0" y="700"/>
                    <a:pt x="202" y="903"/>
                    <a:pt x="451" y="903"/>
                  </a:cubicBezTo>
                  <a:cubicBezTo>
                    <a:pt x="700" y="903"/>
                    <a:pt x="903" y="700"/>
                    <a:pt x="903" y="452"/>
                  </a:cubicBezTo>
                  <a:cubicBezTo>
                    <a:pt x="903" y="203"/>
                    <a:pt x="700" y="0"/>
                    <a:pt x="451" y="0"/>
                  </a:cubicBezTo>
                  <a:cubicBezTo>
                    <a:pt x="202" y="0"/>
                    <a:pt x="0" y="203"/>
                    <a:pt x="0" y="452"/>
                  </a:cubicBezTo>
                  <a:moveTo>
                    <a:pt x="25" y="452"/>
                  </a:moveTo>
                  <a:cubicBezTo>
                    <a:pt x="25" y="216"/>
                    <a:pt x="216" y="25"/>
                    <a:pt x="451" y="25"/>
                  </a:cubicBezTo>
                  <a:cubicBezTo>
                    <a:pt x="687" y="25"/>
                    <a:pt x="878" y="216"/>
                    <a:pt x="878" y="452"/>
                  </a:cubicBezTo>
                  <a:cubicBezTo>
                    <a:pt x="878" y="687"/>
                    <a:pt x="687" y="878"/>
                    <a:pt x="451" y="878"/>
                  </a:cubicBezTo>
                  <a:cubicBezTo>
                    <a:pt x="216" y="878"/>
                    <a:pt x="25" y="687"/>
                    <a:pt x="25" y="452"/>
                  </a:cubicBezTo>
                  <a:close/>
                </a:path>
              </a:pathLst>
            </a:custGeom>
            <a:solidFill>
              <a:schemeClr val="tx1"/>
            </a:solidFill>
            <a:ln w="9525">
              <a:solidFill>
                <a:schemeClr val="tx1"/>
              </a:solidFill>
              <a:round/>
              <a:headEnd/>
              <a:tailEnd/>
            </a:ln>
          </p:spPr>
          <p:txBody>
            <a:bodyPr/>
            <a:lstStyle/>
            <a:p>
              <a:endParaRPr lang="zh-CN" altLang="en-US"/>
            </a:p>
          </p:txBody>
        </p:sp>
        <p:sp>
          <p:nvSpPr>
            <p:cNvPr id="43" name="Oval 39">
              <a:extLst>
                <a:ext uri="{FF2B5EF4-FFF2-40B4-BE49-F238E27FC236}">
                  <a16:creationId xmlns:a16="http://schemas.microsoft.com/office/drawing/2014/main" id="{2E61072F-3601-5D8C-6FD1-139009332E27}"/>
                </a:ext>
              </a:extLst>
            </p:cNvPr>
            <p:cNvSpPr>
              <a:spLocks noChangeArrowheads="1"/>
            </p:cNvSpPr>
            <p:nvPr/>
          </p:nvSpPr>
          <p:spPr bwMode="auto">
            <a:xfrm>
              <a:off x="3535" y="1695"/>
              <a:ext cx="1239" cy="1239"/>
            </a:xfrm>
            <a:prstGeom prst="ellipse">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4" name="Oval 40">
              <a:extLst>
                <a:ext uri="{FF2B5EF4-FFF2-40B4-BE49-F238E27FC236}">
                  <a16:creationId xmlns:a16="http://schemas.microsoft.com/office/drawing/2014/main" id="{25CDAEAF-D13F-FC69-E8B3-D697A21E3C7F}"/>
                </a:ext>
              </a:extLst>
            </p:cNvPr>
            <p:cNvSpPr>
              <a:spLocks noChangeArrowheads="1"/>
            </p:cNvSpPr>
            <p:nvPr/>
          </p:nvSpPr>
          <p:spPr bwMode="auto">
            <a:xfrm>
              <a:off x="3766" y="1926"/>
              <a:ext cx="776" cy="776"/>
            </a:xfrm>
            <a:prstGeom prst="ellipse">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5" name="Oval 41">
              <a:extLst>
                <a:ext uri="{FF2B5EF4-FFF2-40B4-BE49-F238E27FC236}">
                  <a16:creationId xmlns:a16="http://schemas.microsoft.com/office/drawing/2014/main" id="{8B168408-72DC-4147-C04D-9A99AA7C996A}"/>
                </a:ext>
              </a:extLst>
            </p:cNvPr>
            <p:cNvSpPr>
              <a:spLocks noChangeArrowheads="1"/>
            </p:cNvSpPr>
            <p:nvPr/>
          </p:nvSpPr>
          <p:spPr bwMode="auto">
            <a:xfrm>
              <a:off x="3992" y="2152"/>
              <a:ext cx="323" cy="325"/>
            </a:xfrm>
            <a:prstGeom prst="ellipse">
              <a:avLst/>
            </a:prstGeom>
            <a:solidFill>
              <a:srgbClr val="3333FF"/>
            </a:solidFill>
            <a:ln w="26988">
              <a:solidFill>
                <a:srgbClr val="3333FF"/>
              </a:solidFill>
              <a:miter lim="800000"/>
              <a:headEnd/>
              <a:tailEnd/>
            </a:ln>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46" name="Freeform 42">
              <a:extLst>
                <a:ext uri="{FF2B5EF4-FFF2-40B4-BE49-F238E27FC236}">
                  <a16:creationId xmlns:a16="http://schemas.microsoft.com/office/drawing/2014/main" id="{4FFAD6F4-3237-9B43-78A2-FEB2A1B6732A}"/>
                </a:ext>
              </a:extLst>
            </p:cNvPr>
            <p:cNvSpPr>
              <a:spLocks/>
            </p:cNvSpPr>
            <p:nvPr/>
          </p:nvSpPr>
          <p:spPr bwMode="auto">
            <a:xfrm>
              <a:off x="4153" y="1926"/>
              <a:ext cx="389" cy="776"/>
            </a:xfrm>
            <a:custGeom>
              <a:avLst/>
              <a:gdLst>
                <a:gd name="T0" fmla="*/ 0 w 193"/>
                <a:gd name="T1" fmla="*/ 0 h 385"/>
                <a:gd name="T2" fmla="*/ 2147483646 w 193"/>
                <a:gd name="T3" fmla="*/ 2147483646 h 385"/>
                <a:gd name="T4" fmla="*/ 0 w 193"/>
                <a:gd name="T5" fmla="*/ 2147483646 h 385"/>
                <a:gd name="T6" fmla="*/ 0 60000 65536"/>
                <a:gd name="T7" fmla="*/ 0 60000 65536"/>
                <a:gd name="T8" fmla="*/ 0 60000 65536"/>
              </a:gdLst>
              <a:ahLst/>
              <a:cxnLst>
                <a:cxn ang="T6">
                  <a:pos x="T0" y="T1"/>
                </a:cxn>
                <a:cxn ang="T7">
                  <a:pos x="T2" y="T3"/>
                </a:cxn>
                <a:cxn ang="T8">
                  <a:pos x="T4" y="T5"/>
                </a:cxn>
              </a:cxnLst>
              <a:rect l="0" t="0" r="r" b="b"/>
              <a:pathLst>
                <a:path w="193" h="385">
                  <a:moveTo>
                    <a:pt x="0" y="0"/>
                  </a:moveTo>
                  <a:cubicBezTo>
                    <a:pt x="106" y="0"/>
                    <a:pt x="193" y="86"/>
                    <a:pt x="193" y="193"/>
                  </a:cubicBezTo>
                  <a:cubicBezTo>
                    <a:pt x="193" y="299"/>
                    <a:pt x="106" y="385"/>
                    <a:pt x="0" y="385"/>
                  </a:cubicBezTo>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Line 43">
              <a:extLst>
                <a:ext uri="{FF2B5EF4-FFF2-40B4-BE49-F238E27FC236}">
                  <a16:creationId xmlns:a16="http://schemas.microsoft.com/office/drawing/2014/main" id="{DF0B9AB6-2E8C-6BD4-CA17-14BB949A022F}"/>
                </a:ext>
              </a:extLst>
            </p:cNvPr>
            <p:cNvSpPr>
              <a:spLocks noChangeShapeType="1"/>
            </p:cNvSpPr>
            <p:nvPr/>
          </p:nvSpPr>
          <p:spPr bwMode="auto">
            <a:xfrm>
              <a:off x="3269" y="2315"/>
              <a:ext cx="1769" cy="1"/>
            </a:xfrm>
            <a:prstGeom prst="line">
              <a:avLst/>
            </a:prstGeom>
            <a:noFill/>
            <a:ln w="269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4">
              <a:extLst>
                <a:ext uri="{FF2B5EF4-FFF2-40B4-BE49-F238E27FC236}">
                  <a16:creationId xmlns:a16="http://schemas.microsoft.com/office/drawing/2014/main" id="{0808DB64-05A9-A61F-565B-642F6915FBBD}"/>
                </a:ext>
              </a:extLst>
            </p:cNvPr>
            <p:cNvSpPr>
              <a:spLocks noChangeShapeType="1"/>
            </p:cNvSpPr>
            <p:nvPr/>
          </p:nvSpPr>
          <p:spPr bwMode="auto">
            <a:xfrm flipV="1">
              <a:off x="4153" y="1431"/>
              <a:ext cx="1" cy="1767"/>
            </a:xfrm>
            <a:prstGeom prst="line">
              <a:avLst/>
            </a:prstGeom>
            <a:noFill/>
            <a:ln w="269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5">
              <a:extLst>
                <a:ext uri="{FF2B5EF4-FFF2-40B4-BE49-F238E27FC236}">
                  <a16:creationId xmlns:a16="http://schemas.microsoft.com/office/drawing/2014/main" id="{BF7A8480-8825-7CD9-EF68-4EDD5777988E}"/>
                </a:ext>
              </a:extLst>
            </p:cNvPr>
            <p:cNvSpPr>
              <a:spLocks noChangeShapeType="1"/>
            </p:cNvSpPr>
            <p:nvPr/>
          </p:nvSpPr>
          <p:spPr bwMode="auto">
            <a:xfrm>
              <a:off x="3529" y="1689"/>
              <a:ext cx="1251" cy="1251"/>
            </a:xfrm>
            <a:prstGeom prst="line">
              <a:avLst/>
            </a:prstGeom>
            <a:noFill/>
            <a:ln w="269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6">
              <a:extLst>
                <a:ext uri="{FF2B5EF4-FFF2-40B4-BE49-F238E27FC236}">
                  <a16:creationId xmlns:a16="http://schemas.microsoft.com/office/drawing/2014/main" id="{A19498A9-6707-C3CB-3563-E5679A6CE549}"/>
                </a:ext>
              </a:extLst>
            </p:cNvPr>
            <p:cNvSpPr>
              <a:spLocks noChangeShapeType="1"/>
            </p:cNvSpPr>
            <p:nvPr/>
          </p:nvSpPr>
          <p:spPr bwMode="auto">
            <a:xfrm flipV="1">
              <a:off x="3529" y="1689"/>
              <a:ext cx="1251" cy="1251"/>
            </a:xfrm>
            <a:prstGeom prst="line">
              <a:avLst/>
            </a:prstGeom>
            <a:noFill/>
            <a:ln w="26988">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Freeform 47">
              <a:extLst>
                <a:ext uri="{FF2B5EF4-FFF2-40B4-BE49-F238E27FC236}">
                  <a16:creationId xmlns:a16="http://schemas.microsoft.com/office/drawing/2014/main" id="{22633F77-439B-30D2-5764-5C82E1146142}"/>
                </a:ext>
              </a:extLst>
            </p:cNvPr>
            <p:cNvSpPr>
              <a:spLocks/>
            </p:cNvSpPr>
            <p:nvPr/>
          </p:nvSpPr>
          <p:spPr bwMode="auto">
            <a:xfrm>
              <a:off x="3535" y="2315"/>
              <a:ext cx="1" cy="1"/>
            </a:xfrm>
            <a:custGeom>
              <a:avLst/>
              <a:gdLst>
                <a:gd name="T0" fmla="*/ 0 w 1"/>
                <a:gd name="T1" fmla="*/ 0 h 1"/>
                <a:gd name="T2" fmla="*/ 0 w 1"/>
                <a:gd name="T3" fmla="*/ 0 h 1"/>
                <a:gd name="T4" fmla="*/ 0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0" y="0"/>
                  </a:moveTo>
                  <a:lnTo>
                    <a:pt x="0" y="0"/>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48">
              <a:extLst>
                <a:ext uri="{FF2B5EF4-FFF2-40B4-BE49-F238E27FC236}">
                  <a16:creationId xmlns:a16="http://schemas.microsoft.com/office/drawing/2014/main" id="{D16EE3A1-0434-AE32-49C4-74CDF94311B2}"/>
                </a:ext>
              </a:extLst>
            </p:cNvPr>
            <p:cNvSpPr>
              <a:spLocks/>
            </p:cNvSpPr>
            <p:nvPr/>
          </p:nvSpPr>
          <p:spPr bwMode="auto">
            <a:xfrm>
              <a:off x="4153" y="2702"/>
              <a:ext cx="1" cy="496"/>
            </a:xfrm>
            <a:custGeom>
              <a:avLst/>
              <a:gdLst>
                <a:gd name="T0" fmla="*/ 0 w 1"/>
                <a:gd name="T1" fmla="*/ 496 h 496"/>
                <a:gd name="T2" fmla="*/ 0 w 1"/>
                <a:gd name="T3" fmla="*/ 0 h 496"/>
                <a:gd name="T4" fmla="*/ 0 w 1"/>
                <a:gd name="T5" fmla="*/ 496 h 496"/>
                <a:gd name="T6" fmla="*/ 0 60000 65536"/>
                <a:gd name="T7" fmla="*/ 0 60000 65536"/>
                <a:gd name="T8" fmla="*/ 0 60000 65536"/>
              </a:gdLst>
              <a:ahLst/>
              <a:cxnLst>
                <a:cxn ang="T6">
                  <a:pos x="T0" y="T1"/>
                </a:cxn>
                <a:cxn ang="T7">
                  <a:pos x="T2" y="T3"/>
                </a:cxn>
                <a:cxn ang="T8">
                  <a:pos x="T4" y="T5"/>
                </a:cxn>
              </a:cxnLst>
              <a:rect l="0" t="0" r="r" b="b"/>
              <a:pathLst>
                <a:path w="1" h="496">
                  <a:moveTo>
                    <a:pt x="0" y="496"/>
                  </a:moveTo>
                  <a:lnTo>
                    <a:pt x="0" y="0"/>
                  </a:lnTo>
                  <a:lnTo>
                    <a:pt x="0" y="496"/>
                  </a:lnTo>
                  <a:close/>
                </a:path>
              </a:pathLst>
            </a:custGeom>
            <a:solidFill>
              <a:srgbClr val="00A0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Rectangle 49">
              <a:extLst>
                <a:ext uri="{FF2B5EF4-FFF2-40B4-BE49-F238E27FC236}">
                  <a16:creationId xmlns:a16="http://schemas.microsoft.com/office/drawing/2014/main" id="{E93B5C8E-36B0-583C-5CD9-6C07B091F862}"/>
                </a:ext>
              </a:extLst>
            </p:cNvPr>
            <p:cNvSpPr>
              <a:spLocks noChangeArrowheads="1"/>
            </p:cNvSpPr>
            <p:nvPr/>
          </p:nvSpPr>
          <p:spPr bwMode="auto">
            <a:xfrm>
              <a:off x="3404" y="2540"/>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G</a:t>
              </a:r>
              <a:endParaRPr kumimoji="0" lang="en-US" altLang="zh-CN">
                <a:solidFill>
                  <a:schemeClr val="accent2"/>
                </a:solidFill>
              </a:endParaRPr>
            </a:p>
          </p:txBody>
        </p:sp>
        <p:sp>
          <p:nvSpPr>
            <p:cNvPr id="54" name="Rectangle 50">
              <a:extLst>
                <a:ext uri="{FF2B5EF4-FFF2-40B4-BE49-F238E27FC236}">
                  <a16:creationId xmlns:a16="http://schemas.microsoft.com/office/drawing/2014/main" id="{5104755B-8A05-D79A-434E-1390CAED50A1}"/>
                </a:ext>
              </a:extLst>
            </p:cNvPr>
            <p:cNvSpPr>
              <a:spLocks noChangeArrowheads="1"/>
            </p:cNvSpPr>
            <p:nvPr/>
          </p:nvSpPr>
          <p:spPr bwMode="auto">
            <a:xfrm>
              <a:off x="3514" y="2603"/>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100" b="0">
                  <a:solidFill>
                    <a:srgbClr val="000000"/>
                  </a:solidFill>
                  <a:latin typeface="TimesTen"/>
                </a:rPr>
                <a:t>0</a:t>
              </a:r>
              <a:endParaRPr kumimoji="0" lang="en-US" altLang="zh-CN">
                <a:solidFill>
                  <a:schemeClr val="accent2"/>
                </a:solidFill>
              </a:endParaRPr>
            </a:p>
          </p:txBody>
        </p:sp>
        <p:sp>
          <p:nvSpPr>
            <p:cNvPr id="55" name="Rectangle 51">
              <a:extLst>
                <a:ext uri="{FF2B5EF4-FFF2-40B4-BE49-F238E27FC236}">
                  <a16:creationId xmlns:a16="http://schemas.microsoft.com/office/drawing/2014/main" id="{F6A1E555-A4B4-EECD-C150-CE5ECDA5D0AD}"/>
                </a:ext>
              </a:extLst>
            </p:cNvPr>
            <p:cNvSpPr>
              <a:spLocks noChangeArrowheads="1"/>
            </p:cNvSpPr>
            <p:nvPr/>
          </p:nvSpPr>
          <p:spPr bwMode="auto">
            <a:xfrm>
              <a:off x="3618" y="2434"/>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G</a:t>
              </a:r>
              <a:endParaRPr kumimoji="0" lang="en-US" altLang="zh-CN">
                <a:solidFill>
                  <a:schemeClr val="accent2"/>
                </a:solidFill>
              </a:endParaRPr>
            </a:p>
          </p:txBody>
        </p:sp>
        <p:sp>
          <p:nvSpPr>
            <p:cNvPr id="56" name="Rectangle 52">
              <a:extLst>
                <a:ext uri="{FF2B5EF4-FFF2-40B4-BE49-F238E27FC236}">
                  <a16:creationId xmlns:a16="http://schemas.microsoft.com/office/drawing/2014/main" id="{816DBF8E-2537-340E-D59C-562D2D7B6920}"/>
                </a:ext>
              </a:extLst>
            </p:cNvPr>
            <p:cNvSpPr>
              <a:spLocks noChangeArrowheads="1"/>
            </p:cNvSpPr>
            <p:nvPr/>
          </p:nvSpPr>
          <p:spPr bwMode="auto">
            <a:xfrm>
              <a:off x="3729" y="2497"/>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100" b="0">
                  <a:solidFill>
                    <a:srgbClr val="000000"/>
                  </a:solidFill>
                  <a:latin typeface="TimesTen"/>
                </a:rPr>
                <a:t>1</a:t>
              </a:r>
              <a:endParaRPr kumimoji="0" lang="en-US" altLang="zh-CN">
                <a:solidFill>
                  <a:schemeClr val="accent2"/>
                </a:solidFill>
              </a:endParaRPr>
            </a:p>
          </p:txBody>
        </p:sp>
        <p:sp>
          <p:nvSpPr>
            <p:cNvPr id="57" name="Rectangle 53">
              <a:extLst>
                <a:ext uri="{FF2B5EF4-FFF2-40B4-BE49-F238E27FC236}">
                  <a16:creationId xmlns:a16="http://schemas.microsoft.com/office/drawing/2014/main" id="{282F15B7-E987-568C-C98A-93408A8B13C7}"/>
                </a:ext>
              </a:extLst>
            </p:cNvPr>
            <p:cNvSpPr>
              <a:spLocks noChangeArrowheads="1"/>
            </p:cNvSpPr>
            <p:nvPr/>
          </p:nvSpPr>
          <p:spPr bwMode="auto">
            <a:xfrm>
              <a:off x="3820" y="2321"/>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G</a:t>
              </a:r>
              <a:endParaRPr kumimoji="0" lang="en-US" altLang="zh-CN">
                <a:solidFill>
                  <a:schemeClr val="accent2"/>
                </a:solidFill>
              </a:endParaRPr>
            </a:p>
          </p:txBody>
        </p:sp>
        <p:sp>
          <p:nvSpPr>
            <p:cNvPr id="58" name="Rectangle 54">
              <a:extLst>
                <a:ext uri="{FF2B5EF4-FFF2-40B4-BE49-F238E27FC236}">
                  <a16:creationId xmlns:a16="http://schemas.microsoft.com/office/drawing/2014/main" id="{A9D4B4A6-1034-6FDA-65AE-AF9633EA97F1}"/>
                </a:ext>
              </a:extLst>
            </p:cNvPr>
            <p:cNvSpPr>
              <a:spLocks noChangeArrowheads="1"/>
            </p:cNvSpPr>
            <p:nvPr/>
          </p:nvSpPr>
          <p:spPr bwMode="auto">
            <a:xfrm>
              <a:off x="3930" y="2384"/>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100" b="0">
                  <a:solidFill>
                    <a:srgbClr val="000000"/>
                  </a:solidFill>
                  <a:latin typeface="TimesTen"/>
                </a:rPr>
                <a:t>2</a:t>
              </a:r>
              <a:endParaRPr kumimoji="0" lang="en-US" altLang="zh-CN">
                <a:solidFill>
                  <a:schemeClr val="accent2"/>
                </a:solidFill>
              </a:endParaRPr>
            </a:p>
          </p:txBody>
        </p:sp>
        <p:sp>
          <p:nvSpPr>
            <p:cNvPr id="59" name="Rectangle 55">
              <a:extLst>
                <a:ext uri="{FF2B5EF4-FFF2-40B4-BE49-F238E27FC236}">
                  <a16:creationId xmlns:a16="http://schemas.microsoft.com/office/drawing/2014/main" id="{A2B610B1-A1BB-0D18-F87D-E383CCA853E0}"/>
                </a:ext>
              </a:extLst>
            </p:cNvPr>
            <p:cNvSpPr>
              <a:spLocks noChangeArrowheads="1"/>
            </p:cNvSpPr>
            <p:nvPr/>
          </p:nvSpPr>
          <p:spPr bwMode="auto">
            <a:xfrm>
              <a:off x="3067" y="2576"/>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111</a:t>
              </a:r>
              <a:endParaRPr kumimoji="0" lang="en-US" altLang="zh-CN">
                <a:solidFill>
                  <a:schemeClr val="accent2"/>
                </a:solidFill>
              </a:endParaRPr>
            </a:p>
          </p:txBody>
        </p:sp>
        <p:sp>
          <p:nvSpPr>
            <p:cNvPr id="60" name="Rectangle 56">
              <a:extLst>
                <a:ext uri="{FF2B5EF4-FFF2-40B4-BE49-F238E27FC236}">
                  <a16:creationId xmlns:a16="http://schemas.microsoft.com/office/drawing/2014/main" id="{9844F99D-1918-461C-6BCF-F1C53E6534C7}"/>
                </a:ext>
              </a:extLst>
            </p:cNvPr>
            <p:cNvSpPr>
              <a:spLocks noChangeArrowheads="1"/>
            </p:cNvSpPr>
            <p:nvPr/>
          </p:nvSpPr>
          <p:spPr bwMode="auto">
            <a:xfrm>
              <a:off x="3067" y="1858"/>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101</a:t>
              </a:r>
              <a:endParaRPr kumimoji="0" lang="en-US" altLang="zh-CN">
                <a:solidFill>
                  <a:schemeClr val="accent2"/>
                </a:solidFill>
              </a:endParaRPr>
            </a:p>
          </p:txBody>
        </p:sp>
        <p:sp>
          <p:nvSpPr>
            <p:cNvPr id="61" name="Rectangle 57">
              <a:extLst>
                <a:ext uri="{FF2B5EF4-FFF2-40B4-BE49-F238E27FC236}">
                  <a16:creationId xmlns:a16="http://schemas.microsoft.com/office/drawing/2014/main" id="{ED9CD7B7-6323-395B-24D2-3A843473EA6F}"/>
                </a:ext>
              </a:extLst>
            </p:cNvPr>
            <p:cNvSpPr>
              <a:spLocks noChangeArrowheads="1"/>
            </p:cNvSpPr>
            <p:nvPr/>
          </p:nvSpPr>
          <p:spPr bwMode="auto">
            <a:xfrm>
              <a:off x="3541" y="1344"/>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100</a:t>
              </a:r>
              <a:endParaRPr kumimoji="0" lang="en-US" altLang="zh-CN">
                <a:solidFill>
                  <a:schemeClr val="accent2"/>
                </a:solidFill>
              </a:endParaRPr>
            </a:p>
          </p:txBody>
        </p:sp>
        <p:sp>
          <p:nvSpPr>
            <p:cNvPr id="62" name="Rectangle 58">
              <a:extLst>
                <a:ext uri="{FF2B5EF4-FFF2-40B4-BE49-F238E27FC236}">
                  <a16:creationId xmlns:a16="http://schemas.microsoft.com/office/drawing/2014/main" id="{0B0FCB3F-43E8-7490-EC63-BFC19B097625}"/>
                </a:ext>
              </a:extLst>
            </p:cNvPr>
            <p:cNvSpPr>
              <a:spLocks noChangeArrowheads="1"/>
            </p:cNvSpPr>
            <p:nvPr/>
          </p:nvSpPr>
          <p:spPr bwMode="auto">
            <a:xfrm>
              <a:off x="4546" y="1344"/>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000</a:t>
              </a:r>
              <a:endParaRPr kumimoji="0" lang="en-US" altLang="zh-CN">
                <a:solidFill>
                  <a:schemeClr val="accent2"/>
                </a:solidFill>
              </a:endParaRPr>
            </a:p>
          </p:txBody>
        </p:sp>
        <p:sp>
          <p:nvSpPr>
            <p:cNvPr id="63" name="Rectangle 59">
              <a:extLst>
                <a:ext uri="{FF2B5EF4-FFF2-40B4-BE49-F238E27FC236}">
                  <a16:creationId xmlns:a16="http://schemas.microsoft.com/office/drawing/2014/main" id="{9E1246E4-3128-97F3-B2C9-603A8B1265E9}"/>
                </a:ext>
              </a:extLst>
            </p:cNvPr>
            <p:cNvSpPr>
              <a:spLocks noChangeArrowheads="1"/>
            </p:cNvSpPr>
            <p:nvPr/>
          </p:nvSpPr>
          <p:spPr bwMode="auto">
            <a:xfrm>
              <a:off x="5034" y="1878"/>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001</a:t>
              </a:r>
              <a:endParaRPr kumimoji="0" lang="en-US" altLang="zh-CN">
                <a:solidFill>
                  <a:schemeClr val="accent2"/>
                </a:solidFill>
              </a:endParaRPr>
            </a:p>
          </p:txBody>
        </p:sp>
        <p:sp>
          <p:nvSpPr>
            <p:cNvPr id="64" name="Rectangle 60">
              <a:extLst>
                <a:ext uri="{FF2B5EF4-FFF2-40B4-BE49-F238E27FC236}">
                  <a16:creationId xmlns:a16="http://schemas.microsoft.com/office/drawing/2014/main" id="{8096E2D4-9C62-C0E6-0A8D-A4089586928A}"/>
                </a:ext>
              </a:extLst>
            </p:cNvPr>
            <p:cNvSpPr>
              <a:spLocks noChangeArrowheads="1"/>
            </p:cNvSpPr>
            <p:nvPr/>
          </p:nvSpPr>
          <p:spPr bwMode="auto">
            <a:xfrm>
              <a:off x="5014" y="2649"/>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011</a:t>
              </a:r>
              <a:endParaRPr kumimoji="0" lang="en-US" altLang="zh-CN">
                <a:solidFill>
                  <a:schemeClr val="accent2"/>
                </a:solidFill>
              </a:endParaRPr>
            </a:p>
          </p:txBody>
        </p:sp>
        <p:sp>
          <p:nvSpPr>
            <p:cNvPr id="65" name="Rectangle 61">
              <a:extLst>
                <a:ext uri="{FF2B5EF4-FFF2-40B4-BE49-F238E27FC236}">
                  <a16:creationId xmlns:a16="http://schemas.microsoft.com/office/drawing/2014/main" id="{17849B43-F33E-8800-8B7E-FBF307013D8E}"/>
                </a:ext>
              </a:extLst>
            </p:cNvPr>
            <p:cNvSpPr>
              <a:spLocks noChangeArrowheads="1"/>
            </p:cNvSpPr>
            <p:nvPr/>
          </p:nvSpPr>
          <p:spPr bwMode="auto">
            <a:xfrm>
              <a:off x="4510" y="3163"/>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010</a:t>
              </a:r>
              <a:endParaRPr kumimoji="0" lang="en-US" altLang="zh-CN">
                <a:solidFill>
                  <a:schemeClr val="accent2"/>
                </a:solidFill>
              </a:endParaRPr>
            </a:p>
          </p:txBody>
        </p:sp>
        <p:sp>
          <p:nvSpPr>
            <p:cNvPr id="66" name="Rectangle 62">
              <a:extLst>
                <a:ext uri="{FF2B5EF4-FFF2-40B4-BE49-F238E27FC236}">
                  <a16:creationId xmlns:a16="http://schemas.microsoft.com/office/drawing/2014/main" id="{48371543-6E88-89CD-E9C7-D6A20F3E65C8}"/>
                </a:ext>
              </a:extLst>
            </p:cNvPr>
            <p:cNvSpPr>
              <a:spLocks noChangeArrowheads="1"/>
            </p:cNvSpPr>
            <p:nvPr/>
          </p:nvSpPr>
          <p:spPr bwMode="auto">
            <a:xfrm>
              <a:off x="3555" y="3163"/>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a:solidFill>
                    <a:srgbClr val="000000"/>
                  </a:solidFill>
                  <a:latin typeface="TimesTen"/>
                </a:rPr>
                <a:t>110</a:t>
              </a:r>
              <a:endParaRPr kumimoji="0" lang="en-US" altLang="zh-CN">
                <a:solidFill>
                  <a:schemeClr val="accent2"/>
                </a:solidFill>
              </a:endParaRPr>
            </a:p>
          </p:txBody>
        </p:sp>
        <p:sp>
          <p:nvSpPr>
            <p:cNvPr id="67" name="Rectangle 63">
              <a:extLst>
                <a:ext uri="{FF2B5EF4-FFF2-40B4-BE49-F238E27FC236}">
                  <a16:creationId xmlns:a16="http://schemas.microsoft.com/office/drawing/2014/main" id="{27E4E79F-421C-D32F-C0BE-803FBDC7058A}"/>
                </a:ext>
              </a:extLst>
            </p:cNvPr>
            <p:cNvSpPr>
              <a:spLocks noChangeArrowheads="1"/>
            </p:cNvSpPr>
            <p:nvPr/>
          </p:nvSpPr>
          <p:spPr bwMode="auto">
            <a:xfrm>
              <a:off x="3517" y="3528"/>
              <a:ext cx="14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1600" b="0" dirty="0">
                  <a:solidFill>
                    <a:srgbClr val="000000"/>
                  </a:solidFill>
                  <a:ea typeface="华文新魏" panose="02010800040101010101" pitchFamily="2" charset="-122"/>
                </a:rPr>
                <a:t>(b)</a:t>
              </a:r>
              <a:r>
                <a:rPr kumimoji="0" lang="zh-CN" altLang="en-US" sz="1600" b="0" dirty="0">
                  <a:solidFill>
                    <a:srgbClr val="000000"/>
                  </a:solidFill>
                  <a:ea typeface="华文新魏" panose="02010800040101010101" pitchFamily="2" charset="-122"/>
                </a:rPr>
                <a:t>位置</a:t>
              </a:r>
              <a:r>
                <a:rPr kumimoji="0" lang="en-US" altLang="zh-CN" sz="1600" b="0" dirty="0">
                  <a:solidFill>
                    <a:srgbClr val="000000"/>
                  </a:solidFill>
                  <a:ea typeface="华文新魏" panose="02010800040101010101" pitchFamily="2" charset="-122"/>
                </a:rPr>
                <a:t>0</a:t>
              </a:r>
              <a:r>
                <a:rPr kumimoji="0" lang="zh-CN" altLang="en-US" sz="1600" b="0" dirty="0">
                  <a:ea typeface="华文新魏" panose="02010800040101010101" pitchFamily="2" charset="-122"/>
                </a:rPr>
                <a:t>～</a:t>
              </a:r>
              <a:r>
                <a:rPr kumimoji="0" lang="en-US" altLang="zh-CN" sz="1600" b="0" dirty="0">
                  <a:ea typeface="华文新魏" panose="02010800040101010101" pitchFamily="2" charset="-122"/>
                </a:rPr>
                <a:t>7</a:t>
              </a:r>
              <a:r>
                <a:rPr kumimoji="0" lang="zh-CN" altLang="en-US" sz="1600" b="0" dirty="0">
                  <a:ea typeface="华文新魏" panose="02010800040101010101" pitchFamily="2" charset="-122"/>
                </a:rPr>
                <a:t>的格雷码编码</a:t>
              </a:r>
            </a:p>
          </p:txBody>
        </p:sp>
      </p:grpSp>
      <p:sp>
        <p:nvSpPr>
          <p:cNvPr id="68" name="Rectangle 65">
            <a:extLst>
              <a:ext uri="{FF2B5EF4-FFF2-40B4-BE49-F238E27FC236}">
                <a16:creationId xmlns:a16="http://schemas.microsoft.com/office/drawing/2014/main" id="{51BDA28B-7F84-B2F2-8F62-19BD54EE6DCD}"/>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格雷码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2/3</a:t>
            </a:r>
            <a:r>
              <a:rPr lang="zh-CN" altLang="en-US" sz="4000" dirty="0">
                <a:solidFill>
                  <a:srgbClr val="0000FF"/>
                </a:solidFill>
                <a:latin typeface="华文新魏" panose="02010800040101010101" pitchFamily="2" charset="-122"/>
                <a:ea typeface="华文新魏" panose="02010800040101010101" pitchFamily="2" charset="-122"/>
              </a:rPr>
              <a:t>）</a:t>
            </a:r>
          </a:p>
        </p:txBody>
      </p:sp>
      <p:grpSp>
        <p:nvGrpSpPr>
          <p:cNvPr id="69" name="组合 68">
            <a:extLst>
              <a:ext uri="{FF2B5EF4-FFF2-40B4-BE49-F238E27FC236}">
                <a16:creationId xmlns:a16="http://schemas.microsoft.com/office/drawing/2014/main" id="{C1A3B1C7-D242-CD86-3E11-E116E63275BF}"/>
              </a:ext>
            </a:extLst>
          </p:cNvPr>
          <p:cNvGrpSpPr/>
          <p:nvPr/>
        </p:nvGrpSpPr>
        <p:grpSpPr>
          <a:xfrm>
            <a:off x="3609140" y="3466834"/>
            <a:ext cx="670980" cy="977446"/>
            <a:chOff x="3609140" y="3466834"/>
            <a:chExt cx="670980" cy="977446"/>
          </a:xfrm>
        </p:grpSpPr>
        <p:grpSp>
          <p:nvGrpSpPr>
            <p:cNvPr id="70" name="组合 69">
              <a:extLst>
                <a:ext uri="{FF2B5EF4-FFF2-40B4-BE49-F238E27FC236}">
                  <a16:creationId xmlns:a16="http://schemas.microsoft.com/office/drawing/2014/main" id="{DF1E8AA9-CEAF-A064-EBCD-51929ED5363A}"/>
                </a:ext>
              </a:extLst>
            </p:cNvPr>
            <p:cNvGrpSpPr/>
            <p:nvPr/>
          </p:nvGrpSpPr>
          <p:grpSpPr>
            <a:xfrm>
              <a:off x="3609140" y="3466834"/>
              <a:ext cx="505517" cy="968739"/>
              <a:chOff x="4092470" y="3466834"/>
              <a:chExt cx="505517" cy="968739"/>
            </a:xfrm>
          </p:grpSpPr>
          <p:sp>
            <p:nvSpPr>
              <p:cNvPr id="74" name="弧 11">
                <a:extLst>
                  <a:ext uri="{FF2B5EF4-FFF2-40B4-BE49-F238E27FC236}">
                    <a16:creationId xmlns:a16="http://schemas.microsoft.com/office/drawing/2014/main" id="{B6A546EE-5A39-BDD4-4AD7-F8E0C7EA50D7}"/>
                  </a:ext>
                </a:extLst>
              </p:cNvPr>
              <p:cNvSpPr/>
              <p:nvPr/>
            </p:nvSpPr>
            <p:spPr bwMode="auto">
              <a:xfrm>
                <a:off x="4096825" y="3466834"/>
                <a:ext cx="501162" cy="855528"/>
              </a:xfrm>
              <a:prstGeom prst="arc">
                <a:avLst>
                  <a:gd name="adj1" fmla="val 17407528"/>
                  <a:gd name="adj2" fmla="val 625035"/>
                </a:avLst>
              </a:prstGeom>
              <a:noFill/>
              <a:ln w="12700" cap="flat" cmpd="sng" algn="ctr">
                <a:solidFill>
                  <a:srgbClr val="FF0000"/>
                </a:solidFill>
                <a:prstDash val="sysDot"/>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75" name="弧 80">
                <a:extLst>
                  <a:ext uri="{FF2B5EF4-FFF2-40B4-BE49-F238E27FC236}">
                    <a16:creationId xmlns:a16="http://schemas.microsoft.com/office/drawing/2014/main" id="{46943671-A296-FAD1-11EF-4D978A3AB8E9}"/>
                  </a:ext>
                </a:extLst>
              </p:cNvPr>
              <p:cNvSpPr/>
              <p:nvPr/>
            </p:nvSpPr>
            <p:spPr bwMode="auto">
              <a:xfrm flipV="1">
                <a:off x="4092470" y="3580045"/>
                <a:ext cx="501162" cy="855528"/>
              </a:xfrm>
              <a:prstGeom prst="arc">
                <a:avLst>
                  <a:gd name="adj1" fmla="val 17407528"/>
                  <a:gd name="adj2" fmla="val 625035"/>
                </a:avLst>
              </a:prstGeom>
              <a:noFill/>
              <a:ln w="12700" cap="flat" cmpd="sng" algn="ctr">
                <a:solidFill>
                  <a:srgbClr val="FF0000"/>
                </a:solidFill>
                <a:prstDash val="sysDot"/>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71" name="组合 70">
              <a:extLst>
                <a:ext uri="{FF2B5EF4-FFF2-40B4-BE49-F238E27FC236}">
                  <a16:creationId xmlns:a16="http://schemas.microsoft.com/office/drawing/2014/main" id="{55C521A2-9D64-8509-4CFF-344B5F30C835}"/>
                </a:ext>
              </a:extLst>
            </p:cNvPr>
            <p:cNvGrpSpPr/>
            <p:nvPr/>
          </p:nvGrpSpPr>
          <p:grpSpPr>
            <a:xfrm>
              <a:off x="3774603" y="3475541"/>
              <a:ext cx="505517" cy="968739"/>
              <a:chOff x="4092470" y="3466834"/>
              <a:chExt cx="505517" cy="968739"/>
            </a:xfrm>
          </p:grpSpPr>
          <p:sp>
            <p:nvSpPr>
              <p:cNvPr id="72" name="弧 83">
                <a:extLst>
                  <a:ext uri="{FF2B5EF4-FFF2-40B4-BE49-F238E27FC236}">
                    <a16:creationId xmlns:a16="http://schemas.microsoft.com/office/drawing/2014/main" id="{AE5636B5-86D8-03B2-7046-E8D5306DE22F}"/>
                  </a:ext>
                </a:extLst>
              </p:cNvPr>
              <p:cNvSpPr/>
              <p:nvPr/>
            </p:nvSpPr>
            <p:spPr bwMode="auto">
              <a:xfrm>
                <a:off x="4096825" y="3466834"/>
                <a:ext cx="501162" cy="855528"/>
              </a:xfrm>
              <a:prstGeom prst="arc">
                <a:avLst>
                  <a:gd name="adj1" fmla="val 17407528"/>
                  <a:gd name="adj2" fmla="val 625035"/>
                </a:avLst>
              </a:prstGeom>
              <a:noFill/>
              <a:ln w="12700" cap="flat" cmpd="sng" algn="ctr">
                <a:solidFill>
                  <a:srgbClr val="FF0000"/>
                </a:solidFill>
                <a:prstDash val="sysDot"/>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73" name="弧 84">
                <a:extLst>
                  <a:ext uri="{FF2B5EF4-FFF2-40B4-BE49-F238E27FC236}">
                    <a16:creationId xmlns:a16="http://schemas.microsoft.com/office/drawing/2014/main" id="{A20193A1-F9F2-1C16-27FB-2ED0AC6F288E}"/>
                  </a:ext>
                </a:extLst>
              </p:cNvPr>
              <p:cNvSpPr/>
              <p:nvPr/>
            </p:nvSpPr>
            <p:spPr bwMode="auto">
              <a:xfrm flipV="1">
                <a:off x="4092470" y="3580045"/>
                <a:ext cx="501162" cy="855528"/>
              </a:xfrm>
              <a:prstGeom prst="arc">
                <a:avLst>
                  <a:gd name="adj1" fmla="val 17407528"/>
                  <a:gd name="adj2" fmla="val 625035"/>
                </a:avLst>
              </a:prstGeom>
              <a:noFill/>
              <a:ln w="12700" cap="flat" cmpd="sng" algn="ctr">
                <a:solidFill>
                  <a:srgbClr val="FF0000"/>
                </a:solidFill>
                <a:prstDash val="sysDot"/>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grpSp>
        <p:nvGrpSpPr>
          <p:cNvPr id="76" name="组合 75">
            <a:extLst>
              <a:ext uri="{FF2B5EF4-FFF2-40B4-BE49-F238E27FC236}">
                <a16:creationId xmlns:a16="http://schemas.microsoft.com/office/drawing/2014/main" id="{0A41951B-ECD4-D8D3-9181-73EB09DE465B}"/>
              </a:ext>
            </a:extLst>
          </p:cNvPr>
          <p:cNvGrpSpPr/>
          <p:nvPr/>
        </p:nvGrpSpPr>
        <p:grpSpPr>
          <a:xfrm>
            <a:off x="718727" y="3091095"/>
            <a:ext cx="3446463" cy="1655898"/>
            <a:chOff x="718727" y="3091095"/>
            <a:chExt cx="3446463" cy="1655898"/>
          </a:xfrm>
        </p:grpSpPr>
        <p:cxnSp>
          <p:nvCxnSpPr>
            <p:cNvPr id="77" name="直线箭头连接符 2">
              <a:extLst>
                <a:ext uri="{FF2B5EF4-FFF2-40B4-BE49-F238E27FC236}">
                  <a16:creationId xmlns:a16="http://schemas.microsoft.com/office/drawing/2014/main" id="{F901DA21-F38A-853C-D7BF-2A0AA947CA2F}"/>
                </a:ext>
              </a:extLst>
            </p:cNvPr>
            <p:cNvCxnSpPr>
              <a:cxnSpLocks/>
            </p:cNvCxnSpPr>
            <p:nvPr/>
          </p:nvCxnSpPr>
          <p:spPr bwMode="auto">
            <a:xfrm flipV="1">
              <a:off x="718727" y="3091095"/>
              <a:ext cx="3446463" cy="1655898"/>
            </a:xfrm>
            <a:prstGeom prst="straightConnector1">
              <a:avLst/>
            </a:prstGeom>
            <a:solidFill>
              <a:schemeClr val="accent1"/>
            </a:solidFill>
            <a:ln w="25400" cap="flat" cmpd="sng" algn="ctr">
              <a:solidFill>
                <a:srgbClr val="0000FF"/>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椭圆 77">
              <a:extLst>
                <a:ext uri="{FF2B5EF4-FFF2-40B4-BE49-F238E27FC236}">
                  <a16:creationId xmlns:a16="http://schemas.microsoft.com/office/drawing/2014/main" id="{4DA795AC-3935-2EEA-7AFC-F64AA56821CC}"/>
                </a:ext>
              </a:extLst>
            </p:cNvPr>
            <p:cNvSpPr>
              <a:spLocks noChangeAspect="1"/>
            </p:cNvSpPr>
            <p:nvPr/>
          </p:nvSpPr>
          <p:spPr bwMode="auto">
            <a:xfrm>
              <a:off x="3443484" y="3322801"/>
              <a:ext cx="144000" cy="144000"/>
            </a:xfrm>
            <a:prstGeom prst="ellipse">
              <a:avLst/>
            </a:prstGeom>
            <a:noFill/>
            <a:ln w="1270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79" name="椭圆 78">
              <a:extLst>
                <a:ext uri="{FF2B5EF4-FFF2-40B4-BE49-F238E27FC236}">
                  <a16:creationId xmlns:a16="http://schemas.microsoft.com/office/drawing/2014/main" id="{54D0C908-E7AE-FD47-045E-6367873EAED6}"/>
                </a:ext>
              </a:extLst>
            </p:cNvPr>
            <p:cNvSpPr>
              <a:spLocks noChangeAspect="1"/>
            </p:cNvSpPr>
            <p:nvPr/>
          </p:nvSpPr>
          <p:spPr bwMode="auto">
            <a:xfrm>
              <a:off x="3077268" y="3488849"/>
              <a:ext cx="144000" cy="144000"/>
            </a:xfrm>
            <a:prstGeom prst="ellipse">
              <a:avLst/>
            </a:prstGeom>
            <a:noFill/>
            <a:ln w="1270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0" name="椭圆 79">
              <a:extLst>
                <a:ext uri="{FF2B5EF4-FFF2-40B4-BE49-F238E27FC236}">
                  <a16:creationId xmlns:a16="http://schemas.microsoft.com/office/drawing/2014/main" id="{7782ADE9-E4AE-B5B8-4654-9359372A025F}"/>
                </a:ext>
              </a:extLst>
            </p:cNvPr>
            <p:cNvSpPr>
              <a:spLocks noChangeAspect="1"/>
            </p:cNvSpPr>
            <p:nvPr/>
          </p:nvSpPr>
          <p:spPr bwMode="auto">
            <a:xfrm>
              <a:off x="2722423" y="3666273"/>
              <a:ext cx="144000" cy="144000"/>
            </a:xfrm>
            <a:prstGeom prst="ellipse">
              <a:avLst/>
            </a:prstGeom>
            <a:noFill/>
            <a:ln w="1270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81" name="组合 80">
            <a:extLst>
              <a:ext uri="{FF2B5EF4-FFF2-40B4-BE49-F238E27FC236}">
                <a16:creationId xmlns:a16="http://schemas.microsoft.com/office/drawing/2014/main" id="{CE5107FE-DE5B-FB37-7265-D2E71EA70C4C}"/>
              </a:ext>
            </a:extLst>
          </p:cNvPr>
          <p:cNvGrpSpPr/>
          <p:nvPr/>
        </p:nvGrpSpPr>
        <p:grpSpPr>
          <a:xfrm>
            <a:off x="718727" y="3091095"/>
            <a:ext cx="3446463" cy="1655898"/>
            <a:chOff x="718727" y="3091095"/>
            <a:chExt cx="3446463" cy="1655898"/>
          </a:xfrm>
        </p:grpSpPr>
        <p:cxnSp>
          <p:nvCxnSpPr>
            <p:cNvPr id="82" name="直线箭头连接符 5">
              <a:extLst>
                <a:ext uri="{FF2B5EF4-FFF2-40B4-BE49-F238E27FC236}">
                  <a16:creationId xmlns:a16="http://schemas.microsoft.com/office/drawing/2014/main" id="{4D84A0A1-5197-4291-56C6-33FE47545945}"/>
                </a:ext>
              </a:extLst>
            </p:cNvPr>
            <p:cNvCxnSpPr>
              <a:cxnSpLocks/>
            </p:cNvCxnSpPr>
            <p:nvPr/>
          </p:nvCxnSpPr>
          <p:spPr bwMode="auto">
            <a:xfrm>
              <a:off x="718727" y="3091095"/>
              <a:ext cx="3446463" cy="1655898"/>
            </a:xfrm>
            <a:prstGeom prst="straightConnector1">
              <a:avLst/>
            </a:prstGeom>
            <a:solidFill>
              <a:schemeClr val="accent1"/>
            </a:solidFill>
            <a:ln w="25400" cap="flat" cmpd="sng" algn="ctr">
              <a:solidFill>
                <a:schemeClr val="accent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椭圆 82">
              <a:extLst>
                <a:ext uri="{FF2B5EF4-FFF2-40B4-BE49-F238E27FC236}">
                  <a16:creationId xmlns:a16="http://schemas.microsoft.com/office/drawing/2014/main" id="{AD2DE49C-051B-7226-6AFC-E4882AB741A5}"/>
                </a:ext>
              </a:extLst>
            </p:cNvPr>
            <p:cNvSpPr>
              <a:spLocks noChangeAspect="1"/>
            </p:cNvSpPr>
            <p:nvPr/>
          </p:nvSpPr>
          <p:spPr bwMode="auto">
            <a:xfrm>
              <a:off x="3459404" y="4362310"/>
              <a:ext cx="144000" cy="144000"/>
            </a:xfrm>
            <a:prstGeom prst="ellipse">
              <a:avLst/>
            </a:prstGeom>
            <a:noFill/>
            <a:ln w="127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4" name="椭圆 83">
              <a:extLst>
                <a:ext uri="{FF2B5EF4-FFF2-40B4-BE49-F238E27FC236}">
                  <a16:creationId xmlns:a16="http://schemas.microsoft.com/office/drawing/2014/main" id="{E5C02B3D-5DCC-2EE2-BA55-CEC1BA950FBE}"/>
                </a:ext>
              </a:extLst>
            </p:cNvPr>
            <p:cNvSpPr>
              <a:spLocks noChangeAspect="1"/>
            </p:cNvSpPr>
            <p:nvPr/>
          </p:nvSpPr>
          <p:spPr bwMode="auto">
            <a:xfrm>
              <a:off x="3093185" y="4187159"/>
              <a:ext cx="144000" cy="144000"/>
            </a:xfrm>
            <a:prstGeom prst="ellipse">
              <a:avLst/>
            </a:prstGeom>
            <a:noFill/>
            <a:ln w="127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5" name="椭圆 84">
              <a:extLst>
                <a:ext uri="{FF2B5EF4-FFF2-40B4-BE49-F238E27FC236}">
                  <a16:creationId xmlns:a16="http://schemas.microsoft.com/office/drawing/2014/main" id="{0750B842-C4A5-58B8-FBAB-FE836C51CB46}"/>
                </a:ext>
              </a:extLst>
            </p:cNvPr>
            <p:cNvSpPr>
              <a:spLocks noChangeAspect="1"/>
            </p:cNvSpPr>
            <p:nvPr/>
          </p:nvSpPr>
          <p:spPr bwMode="auto">
            <a:xfrm>
              <a:off x="2777014" y="4021114"/>
              <a:ext cx="144000" cy="144000"/>
            </a:xfrm>
            <a:prstGeom prst="ellipse">
              <a:avLst/>
            </a:prstGeom>
            <a:noFill/>
            <a:ln w="127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86" name="组合 85">
            <a:extLst>
              <a:ext uri="{FF2B5EF4-FFF2-40B4-BE49-F238E27FC236}">
                <a16:creationId xmlns:a16="http://schemas.microsoft.com/office/drawing/2014/main" id="{BEC05343-7FDB-12A1-B61D-5567220FF44F}"/>
              </a:ext>
            </a:extLst>
          </p:cNvPr>
          <p:cNvGrpSpPr/>
          <p:nvPr/>
        </p:nvGrpSpPr>
        <p:grpSpPr>
          <a:xfrm>
            <a:off x="718727" y="3857340"/>
            <a:ext cx="3552827" cy="146272"/>
            <a:chOff x="718727" y="3857340"/>
            <a:chExt cx="3552827" cy="146272"/>
          </a:xfrm>
        </p:grpSpPr>
        <p:cxnSp>
          <p:nvCxnSpPr>
            <p:cNvPr id="87" name="直线箭头连接符 8">
              <a:extLst>
                <a:ext uri="{FF2B5EF4-FFF2-40B4-BE49-F238E27FC236}">
                  <a16:creationId xmlns:a16="http://schemas.microsoft.com/office/drawing/2014/main" id="{DD03D377-0D3D-CC0A-FC37-4751841257E5}"/>
                </a:ext>
              </a:extLst>
            </p:cNvPr>
            <p:cNvCxnSpPr/>
            <p:nvPr/>
          </p:nvCxnSpPr>
          <p:spPr bwMode="auto">
            <a:xfrm>
              <a:off x="718727" y="3926466"/>
              <a:ext cx="3552827" cy="9525"/>
            </a:xfrm>
            <a:prstGeom prst="straightConnector1">
              <a:avLst/>
            </a:prstGeom>
            <a:solidFill>
              <a:schemeClr val="accent1"/>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椭圆 87">
              <a:extLst>
                <a:ext uri="{FF2B5EF4-FFF2-40B4-BE49-F238E27FC236}">
                  <a16:creationId xmlns:a16="http://schemas.microsoft.com/office/drawing/2014/main" id="{ECB8A58C-BED3-5904-B905-2FC2B084DE00}"/>
                </a:ext>
              </a:extLst>
            </p:cNvPr>
            <p:cNvSpPr>
              <a:spLocks noChangeAspect="1"/>
            </p:cNvSpPr>
            <p:nvPr/>
          </p:nvSpPr>
          <p:spPr bwMode="auto">
            <a:xfrm>
              <a:off x="3554940" y="3857340"/>
              <a:ext cx="144000" cy="144000"/>
            </a:xfrm>
            <a:prstGeom prst="ellipse">
              <a:avLst/>
            </a:pr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9" name="椭圆 88">
              <a:extLst>
                <a:ext uri="{FF2B5EF4-FFF2-40B4-BE49-F238E27FC236}">
                  <a16:creationId xmlns:a16="http://schemas.microsoft.com/office/drawing/2014/main" id="{3956D8E1-80D5-9D18-6129-610C5142DCE3}"/>
                </a:ext>
              </a:extLst>
            </p:cNvPr>
            <p:cNvSpPr>
              <a:spLocks noChangeAspect="1"/>
            </p:cNvSpPr>
            <p:nvPr/>
          </p:nvSpPr>
          <p:spPr bwMode="auto">
            <a:xfrm>
              <a:off x="3161426" y="3859612"/>
              <a:ext cx="144000" cy="144000"/>
            </a:xfrm>
            <a:prstGeom prst="ellipse">
              <a:avLst/>
            </a:pr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0" name="椭圆 89">
              <a:extLst>
                <a:ext uri="{FF2B5EF4-FFF2-40B4-BE49-F238E27FC236}">
                  <a16:creationId xmlns:a16="http://schemas.microsoft.com/office/drawing/2014/main" id="{0219A432-B6FD-94E1-A5AA-3ADD6F95AB00}"/>
                </a:ext>
              </a:extLst>
            </p:cNvPr>
            <p:cNvSpPr>
              <a:spLocks noChangeAspect="1"/>
            </p:cNvSpPr>
            <p:nvPr/>
          </p:nvSpPr>
          <p:spPr bwMode="auto">
            <a:xfrm>
              <a:off x="2792938" y="3859612"/>
              <a:ext cx="144000" cy="144000"/>
            </a:xfrm>
            <a:prstGeom prst="ellipse">
              <a:avLst/>
            </a:pr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91" name="组合 90">
            <a:extLst>
              <a:ext uri="{FF2B5EF4-FFF2-40B4-BE49-F238E27FC236}">
                <a16:creationId xmlns:a16="http://schemas.microsoft.com/office/drawing/2014/main" id="{CCC33C39-9AD0-7691-60AE-E2F582D89CCD}"/>
              </a:ext>
            </a:extLst>
          </p:cNvPr>
          <p:cNvGrpSpPr/>
          <p:nvPr/>
        </p:nvGrpSpPr>
        <p:grpSpPr>
          <a:xfrm>
            <a:off x="5239372" y="2572106"/>
            <a:ext cx="2710422" cy="2696634"/>
            <a:chOff x="5239372" y="2572106"/>
            <a:chExt cx="2710422" cy="2696634"/>
          </a:xfrm>
        </p:grpSpPr>
        <p:sp>
          <p:nvSpPr>
            <p:cNvPr id="92" name="椭圆 91">
              <a:extLst>
                <a:ext uri="{FF2B5EF4-FFF2-40B4-BE49-F238E27FC236}">
                  <a16:creationId xmlns:a16="http://schemas.microsoft.com/office/drawing/2014/main" id="{B0C871AE-F1C2-5B25-8693-5BC3BAAC5E68}"/>
                </a:ext>
              </a:extLst>
            </p:cNvPr>
            <p:cNvSpPr/>
            <p:nvPr/>
          </p:nvSpPr>
          <p:spPr bwMode="auto">
            <a:xfrm>
              <a:off x="6820241" y="3836125"/>
              <a:ext cx="1129553" cy="194864"/>
            </a:xfrm>
            <a:prstGeom prst="ellipse">
              <a:avLst/>
            </a:prstGeom>
            <a:noFill/>
            <a:ln w="12700" cap="flat" cmpd="sng" algn="ctr">
              <a:solidFill>
                <a:srgbClr val="FF0000"/>
              </a:solidFill>
              <a:prstDash val="sys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3" name="椭圆 92">
              <a:extLst>
                <a:ext uri="{FF2B5EF4-FFF2-40B4-BE49-F238E27FC236}">
                  <a16:creationId xmlns:a16="http://schemas.microsoft.com/office/drawing/2014/main" id="{BF9AFC0A-8D80-89E5-7337-CC8C6B8CC53E}"/>
                </a:ext>
              </a:extLst>
            </p:cNvPr>
            <p:cNvSpPr/>
            <p:nvPr/>
          </p:nvSpPr>
          <p:spPr bwMode="auto">
            <a:xfrm rot="5400000">
              <a:off x="6070691" y="4617947"/>
              <a:ext cx="1061176" cy="240409"/>
            </a:xfrm>
            <a:prstGeom prst="ellipse">
              <a:avLst/>
            </a:prstGeom>
            <a:noFill/>
            <a:ln w="12700" cap="flat" cmpd="sng" algn="ctr">
              <a:solidFill>
                <a:srgbClr val="FF0000"/>
              </a:solidFill>
              <a:prstDash val="sys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4" name="椭圆 93">
              <a:extLst>
                <a:ext uri="{FF2B5EF4-FFF2-40B4-BE49-F238E27FC236}">
                  <a16:creationId xmlns:a16="http://schemas.microsoft.com/office/drawing/2014/main" id="{45E103B2-822B-5D52-1FA2-0E6AF3E15F35}"/>
                </a:ext>
              </a:extLst>
            </p:cNvPr>
            <p:cNvSpPr/>
            <p:nvPr/>
          </p:nvSpPr>
          <p:spPr bwMode="auto">
            <a:xfrm>
              <a:off x="5239372" y="3824749"/>
              <a:ext cx="1129553" cy="194864"/>
            </a:xfrm>
            <a:prstGeom prst="ellipse">
              <a:avLst/>
            </a:prstGeom>
            <a:noFill/>
            <a:ln w="12700" cap="flat" cmpd="sng" algn="ctr">
              <a:solidFill>
                <a:srgbClr val="FF0000"/>
              </a:solidFill>
              <a:prstDash val="sys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5" name="椭圆 94">
              <a:extLst>
                <a:ext uri="{FF2B5EF4-FFF2-40B4-BE49-F238E27FC236}">
                  <a16:creationId xmlns:a16="http://schemas.microsoft.com/office/drawing/2014/main" id="{B5A65CCC-E38A-C0C4-F894-4CD8C16E4B4A}"/>
                </a:ext>
              </a:extLst>
            </p:cNvPr>
            <p:cNvSpPr/>
            <p:nvPr/>
          </p:nvSpPr>
          <p:spPr bwMode="auto">
            <a:xfrm rot="5400000">
              <a:off x="6072963" y="2982489"/>
              <a:ext cx="1061176" cy="240409"/>
            </a:xfrm>
            <a:prstGeom prst="ellipse">
              <a:avLst/>
            </a:prstGeom>
            <a:noFill/>
            <a:ln w="12700" cap="flat" cmpd="sng" algn="ctr">
              <a:solidFill>
                <a:srgbClr val="FF0000"/>
              </a:solidFill>
              <a:prstDash val="sys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6" name="椭圆 95">
              <a:extLst>
                <a:ext uri="{FF2B5EF4-FFF2-40B4-BE49-F238E27FC236}">
                  <a16:creationId xmlns:a16="http://schemas.microsoft.com/office/drawing/2014/main" id="{EB5CE7BB-D802-916A-4759-1A5ADEBF9B33}"/>
                </a:ext>
              </a:extLst>
            </p:cNvPr>
            <p:cNvSpPr/>
            <p:nvPr/>
          </p:nvSpPr>
          <p:spPr bwMode="auto">
            <a:xfrm rot="13500000">
              <a:off x="5486111" y="3241797"/>
              <a:ext cx="1061176" cy="240409"/>
            </a:xfrm>
            <a:prstGeom prst="ellipse">
              <a:avLst/>
            </a:prstGeom>
            <a:noFill/>
            <a:ln w="12700" cap="flat" cmpd="sng" algn="ctr">
              <a:solidFill>
                <a:srgbClr val="FF0000"/>
              </a:solidFill>
              <a:prstDash val="sys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7" name="椭圆 96">
              <a:extLst>
                <a:ext uri="{FF2B5EF4-FFF2-40B4-BE49-F238E27FC236}">
                  <a16:creationId xmlns:a16="http://schemas.microsoft.com/office/drawing/2014/main" id="{95B536E5-D038-0DF0-7B15-B9663CA82EE0}"/>
                </a:ext>
              </a:extLst>
            </p:cNvPr>
            <p:cNvSpPr/>
            <p:nvPr/>
          </p:nvSpPr>
          <p:spPr bwMode="auto">
            <a:xfrm rot="8081436">
              <a:off x="5474741" y="4390480"/>
              <a:ext cx="1061176" cy="240409"/>
            </a:xfrm>
            <a:prstGeom prst="ellipse">
              <a:avLst/>
            </a:prstGeom>
            <a:noFill/>
            <a:ln w="12700" cap="flat" cmpd="sng" algn="ctr">
              <a:solidFill>
                <a:srgbClr val="FF0000"/>
              </a:solidFill>
              <a:prstDash val="sys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8" name="椭圆 97">
              <a:extLst>
                <a:ext uri="{FF2B5EF4-FFF2-40B4-BE49-F238E27FC236}">
                  <a16:creationId xmlns:a16="http://schemas.microsoft.com/office/drawing/2014/main" id="{C674CE84-802C-0386-8511-A9DC6A0F8C74}"/>
                </a:ext>
              </a:extLst>
            </p:cNvPr>
            <p:cNvSpPr/>
            <p:nvPr/>
          </p:nvSpPr>
          <p:spPr bwMode="auto">
            <a:xfrm rot="13500000">
              <a:off x="6662094" y="4404133"/>
              <a:ext cx="1061176" cy="240409"/>
            </a:xfrm>
            <a:prstGeom prst="ellipse">
              <a:avLst/>
            </a:prstGeom>
            <a:noFill/>
            <a:ln w="12700" cap="flat" cmpd="sng" algn="ctr">
              <a:solidFill>
                <a:srgbClr val="FF0000"/>
              </a:solidFill>
              <a:prstDash val="sys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9" name="椭圆 98">
              <a:extLst>
                <a:ext uri="{FF2B5EF4-FFF2-40B4-BE49-F238E27FC236}">
                  <a16:creationId xmlns:a16="http://schemas.microsoft.com/office/drawing/2014/main" id="{5D594831-1728-DC41-F404-9A5DA333304E}"/>
                </a:ext>
              </a:extLst>
            </p:cNvPr>
            <p:cNvSpPr/>
            <p:nvPr/>
          </p:nvSpPr>
          <p:spPr bwMode="auto">
            <a:xfrm rot="8081436">
              <a:off x="6664375" y="3232690"/>
              <a:ext cx="1061176" cy="240409"/>
            </a:xfrm>
            <a:prstGeom prst="ellipse">
              <a:avLst/>
            </a:prstGeom>
            <a:noFill/>
            <a:ln w="12700" cap="flat" cmpd="sng" algn="ctr">
              <a:solidFill>
                <a:srgbClr val="FF0000"/>
              </a:solidFill>
              <a:prstDash val="sys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3201145172"/>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416C18-66D3-41E8-9DC3-3A78F3CFF771}"/>
              </a:ext>
            </a:extLst>
          </p:cNvPr>
          <p:cNvSpPr>
            <a:spLocks noGrp="1"/>
          </p:cNvSpPr>
          <p:nvPr>
            <p:ph type="dt" sz="half" idx="10"/>
          </p:nvPr>
        </p:nvSpPr>
        <p:spPr/>
        <p:txBody>
          <a:bodyPr/>
          <a:lstStyle/>
          <a:p>
            <a:pPr>
              <a:defRPr/>
            </a:pPr>
            <a:fld id="{3B3EC1F9-066B-4752-90FD-8A055D9B52C4}" type="datetime1">
              <a:rPr lang="zh-CN" altLang="en-US" smtClean="0"/>
              <a:pPr>
                <a:defRPr/>
              </a:pPr>
              <a:t>2022/10/19</a:t>
            </a:fld>
            <a:endParaRPr lang="en-US" altLang="zh-CN">
              <a:solidFill>
                <a:schemeClr val="bg2"/>
              </a:solidFill>
            </a:endParaRPr>
          </a:p>
        </p:txBody>
      </p:sp>
      <p:sp>
        <p:nvSpPr>
          <p:cNvPr id="3" name="灯片编号占位符 2">
            <a:extLst>
              <a:ext uri="{FF2B5EF4-FFF2-40B4-BE49-F238E27FC236}">
                <a16:creationId xmlns:a16="http://schemas.microsoft.com/office/drawing/2014/main" id="{F6DB415E-F8A2-D952-6DA5-7E6BFFDFAA67}"/>
              </a:ext>
            </a:extLst>
          </p:cNvPr>
          <p:cNvSpPr>
            <a:spLocks noGrp="1"/>
          </p:cNvSpPr>
          <p:nvPr>
            <p:ph type="sldNum" sz="quarter" idx="11"/>
          </p:nvPr>
        </p:nvSpPr>
        <p:spPr/>
        <p:txBody>
          <a:bodyPr/>
          <a:lstStyle/>
          <a:p>
            <a:pPr>
              <a:defRPr/>
            </a:pPr>
            <a:fld id="{E0968D8F-862E-4E9C-9A63-D0A84FED6CF8}" type="slidenum">
              <a:rPr lang="en-US" altLang="zh-CN" smtClean="0"/>
              <a:pPr>
                <a:defRPr/>
              </a:pPr>
              <a:t>23</a:t>
            </a:fld>
            <a:endParaRPr lang="en-US" altLang="zh-CN">
              <a:solidFill>
                <a:schemeClr val="bg2"/>
              </a:solidFill>
            </a:endParaRPr>
          </a:p>
        </p:txBody>
      </p:sp>
      <p:sp>
        <p:nvSpPr>
          <p:cNvPr id="4" name="日期占位符 1">
            <a:extLst>
              <a:ext uri="{FF2B5EF4-FFF2-40B4-BE49-F238E27FC236}">
                <a16:creationId xmlns:a16="http://schemas.microsoft.com/office/drawing/2014/main" id="{3C3E86E8-EDD5-4884-3F92-F7BA4EA20567}"/>
              </a:ext>
            </a:extLst>
          </p:cNvPr>
          <p:cNvSpPr txBox="1">
            <a:spLocks/>
          </p:cNvSpPr>
          <p:nvPr/>
        </p:nvSpPr>
        <p:spPr bwMode="auto">
          <a:xfrm>
            <a:off x="4254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l" rtl="0" eaLnBrk="1" fontAlgn="base" hangingPunct="1">
              <a:spcBef>
                <a:spcPct val="5000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9pPr>
          </a:lstStyle>
          <a:p>
            <a:fld id="{BDB76255-DD8C-47AC-9A3B-3A63AC81DACD}"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5" name="灯片编号占位符 2">
            <a:extLst>
              <a:ext uri="{FF2B5EF4-FFF2-40B4-BE49-F238E27FC236}">
                <a16:creationId xmlns:a16="http://schemas.microsoft.com/office/drawing/2014/main" id="{E195AF38-922F-EA80-3BC6-546F93059747}"/>
              </a:ext>
            </a:extLst>
          </p:cNvPr>
          <p:cNvSpPr txBox="1">
            <a:spLocks/>
          </p:cNvSpPr>
          <p:nvPr/>
        </p:nvSpPr>
        <p:spPr bwMode="auto">
          <a:xfrm>
            <a:off x="67246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5000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9pPr>
          </a:lstStyle>
          <a:p>
            <a:fld id="{96D653D4-062C-4C05-A2A3-05B98CD4AFB4}" type="slidenum">
              <a:rPr lang="en-US" altLang="zh-CN" sz="1400" b="0" smtClean="0">
                <a:solidFill>
                  <a:srgbClr val="FF0000"/>
                </a:solidFill>
                <a:latin typeface="Arial" panose="020B0604020202020204" pitchFamily="34" charset="0"/>
              </a:rPr>
              <a:pPr/>
              <a:t>23</a:t>
            </a:fld>
            <a:r>
              <a:rPr lang="en-US" altLang="zh-CN" sz="1400" b="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6" name="Text Box 3">
            <a:extLst>
              <a:ext uri="{FF2B5EF4-FFF2-40B4-BE49-F238E27FC236}">
                <a16:creationId xmlns:a16="http://schemas.microsoft.com/office/drawing/2014/main" id="{0C694EC9-F0F7-6AFD-BD64-358A5DBE69D2}"/>
              </a:ext>
            </a:extLst>
          </p:cNvPr>
          <p:cNvSpPr txBox="1">
            <a:spLocks noChangeArrowheads="1"/>
          </p:cNvSpPr>
          <p:nvPr/>
        </p:nvSpPr>
        <p:spPr bwMode="auto">
          <a:xfrm>
            <a:off x="328613" y="1106488"/>
            <a:ext cx="8497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Clr>
                <a:srgbClr val="FF0000"/>
              </a:buClr>
              <a:buFont typeface="Wingdings" panose="05000000000000000000" pitchFamily="2" charset="2"/>
              <a:buChar char="l"/>
            </a:pPr>
            <a:r>
              <a:rPr kumimoji="0" lang="zh-CN" altLang="en-US" sz="3200" b="0" dirty="0">
                <a:latin typeface="华文新魏" panose="02010800040101010101" pitchFamily="2" charset="-122"/>
                <a:ea typeface="华文新魏" panose="02010800040101010101" pitchFamily="2" charset="-122"/>
              </a:rPr>
              <a:t>十进制数字的格雷码（有多种）</a:t>
            </a:r>
            <a:endParaRPr kumimoji="0" lang="zh-CN" altLang="en-US" sz="3200" b="0" dirty="0">
              <a:solidFill>
                <a:srgbClr val="FF0000"/>
              </a:solidFill>
              <a:latin typeface="华文新魏" panose="02010800040101010101" pitchFamily="2" charset="-122"/>
              <a:ea typeface="华文新魏" panose="02010800040101010101" pitchFamily="2" charset="-122"/>
            </a:endParaRPr>
          </a:p>
        </p:txBody>
      </p:sp>
      <p:grpSp>
        <p:nvGrpSpPr>
          <p:cNvPr id="7" name="Group 298">
            <a:extLst>
              <a:ext uri="{FF2B5EF4-FFF2-40B4-BE49-F238E27FC236}">
                <a16:creationId xmlns:a16="http://schemas.microsoft.com/office/drawing/2014/main" id="{A4930318-D244-7A66-10B4-6D4D75DF522A}"/>
              </a:ext>
            </a:extLst>
          </p:cNvPr>
          <p:cNvGrpSpPr>
            <a:grpSpLocks/>
          </p:cNvGrpSpPr>
          <p:nvPr/>
        </p:nvGrpSpPr>
        <p:grpSpPr bwMode="auto">
          <a:xfrm>
            <a:off x="2503488" y="1935847"/>
            <a:ext cx="3944937" cy="3433763"/>
            <a:chOff x="1425" y="1454"/>
            <a:chExt cx="2485" cy="2163"/>
          </a:xfrm>
        </p:grpSpPr>
        <p:sp>
          <p:nvSpPr>
            <p:cNvPr id="8" name="Rectangle 181">
              <a:extLst>
                <a:ext uri="{FF2B5EF4-FFF2-40B4-BE49-F238E27FC236}">
                  <a16:creationId xmlns:a16="http://schemas.microsoft.com/office/drawing/2014/main" id="{B319ACDB-54A5-B56E-4413-62DFAEDC7B18}"/>
                </a:ext>
              </a:extLst>
            </p:cNvPr>
            <p:cNvSpPr>
              <a:spLocks noChangeArrowheads="1"/>
            </p:cNvSpPr>
            <p:nvPr/>
          </p:nvSpPr>
          <p:spPr bwMode="auto">
            <a:xfrm>
              <a:off x="1536" y="1468"/>
              <a:ext cx="6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400" b="0" dirty="0">
                  <a:solidFill>
                    <a:srgbClr val="000000"/>
                  </a:solidFill>
                </a:rPr>
                <a:t>Decimal</a:t>
              </a:r>
              <a:endParaRPr kumimoji="0" lang="en-US" altLang="zh-CN" sz="2400" b="0" dirty="0">
                <a:solidFill>
                  <a:schemeClr val="accent2"/>
                </a:solidFill>
              </a:endParaRPr>
            </a:p>
          </p:txBody>
        </p:sp>
        <p:sp>
          <p:nvSpPr>
            <p:cNvPr id="9" name="Rectangle 182">
              <a:extLst>
                <a:ext uri="{FF2B5EF4-FFF2-40B4-BE49-F238E27FC236}">
                  <a16:creationId xmlns:a16="http://schemas.microsoft.com/office/drawing/2014/main" id="{7768D8A5-1CF9-EC98-3827-963026F47425}"/>
                </a:ext>
              </a:extLst>
            </p:cNvPr>
            <p:cNvSpPr>
              <a:spLocks noChangeArrowheads="1"/>
            </p:cNvSpPr>
            <p:nvPr/>
          </p:nvSpPr>
          <p:spPr bwMode="auto">
            <a:xfrm>
              <a:off x="2421" y="1475"/>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400" b="0" dirty="0">
                  <a:solidFill>
                    <a:srgbClr val="000000"/>
                  </a:solidFill>
                </a:rPr>
                <a:t>8421</a:t>
              </a:r>
              <a:r>
                <a:rPr kumimoji="0" lang="zh-CN" altLang="en-US" sz="2400" b="0" dirty="0">
                  <a:solidFill>
                    <a:srgbClr val="000000"/>
                  </a:solidFill>
                </a:rPr>
                <a:t>码</a:t>
              </a:r>
              <a:endParaRPr kumimoji="0" lang="en-US" altLang="zh-CN" sz="2400" b="0" dirty="0">
                <a:solidFill>
                  <a:schemeClr val="accent2"/>
                </a:solidFill>
              </a:endParaRPr>
            </a:p>
          </p:txBody>
        </p:sp>
        <p:sp>
          <p:nvSpPr>
            <p:cNvPr id="10" name="Rectangle 184">
              <a:extLst>
                <a:ext uri="{FF2B5EF4-FFF2-40B4-BE49-F238E27FC236}">
                  <a16:creationId xmlns:a16="http://schemas.microsoft.com/office/drawing/2014/main" id="{CB314740-84DA-81AB-07C7-7A6995B17F7A}"/>
                </a:ext>
              </a:extLst>
            </p:cNvPr>
            <p:cNvSpPr>
              <a:spLocks noChangeArrowheads="1"/>
            </p:cNvSpPr>
            <p:nvPr/>
          </p:nvSpPr>
          <p:spPr bwMode="auto">
            <a:xfrm>
              <a:off x="3138" y="1454"/>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400" b="0">
                  <a:solidFill>
                    <a:srgbClr val="000000"/>
                  </a:solidFill>
                </a:rPr>
                <a:t> </a:t>
              </a:r>
              <a:endParaRPr kumimoji="0" lang="en-US" altLang="zh-CN" sz="2400" b="0">
                <a:solidFill>
                  <a:schemeClr val="accent2"/>
                </a:solidFill>
              </a:endParaRPr>
            </a:p>
          </p:txBody>
        </p:sp>
        <p:sp>
          <p:nvSpPr>
            <p:cNvPr id="11" name="Rectangle 185">
              <a:extLst>
                <a:ext uri="{FF2B5EF4-FFF2-40B4-BE49-F238E27FC236}">
                  <a16:creationId xmlns:a16="http://schemas.microsoft.com/office/drawing/2014/main" id="{53377ABD-A5CD-7070-A966-A2FD03250AF3}"/>
                </a:ext>
              </a:extLst>
            </p:cNvPr>
            <p:cNvSpPr>
              <a:spLocks noChangeArrowheads="1"/>
            </p:cNvSpPr>
            <p:nvPr/>
          </p:nvSpPr>
          <p:spPr bwMode="auto">
            <a:xfrm>
              <a:off x="3300" y="1468"/>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400" b="0" dirty="0">
                  <a:solidFill>
                    <a:srgbClr val="000000"/>
                  </a:solidFill>
                </a:rPr>
                <a:t>Gray</a:t>
              </a:r>
              <a:endParaRPr kumimoji="0" lang="en-US" altLang="zh-CN" sz="2400" b="0" dirty="0">
                <a:solidFill>
                  <a:schemeClr val="accent2"/>
                </a:solidFill>
              </a:endParaRPr>
            </a:p>
          </p:txBody>
        </p:sp>
        <p:sp>
          <p:nvSpPr>
            <p:cNvPr id="12" name="Rectangle 186">
              <a:extLst>
                <a:ext uri="{FF2B5EF4-FFF2-40B4-BE49-F238E27FC236}">
                  <a16:creationId xmlns:a16="http://schemas.microsoft.com/office/drawing/2014/main" id="{2A45DEE4-D24A-03CA-852F-3DA3C7C05EF3}"/>
                </a:ext>
              </a:extLst>
            </p:cNvPr>
            <p:cNvSpPr>
              <a:spLocks noChangeArrowheads="1"/>
            </p:cNvSpPr>
            <p:nvPr/>
          </p:nvSpPr>
          <p:spPr bwMode="auto">
            <a:xfrm>
              <a:off x="3696" y="1454"/>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400" b="0">
                  <a:solidFill>
                    <a:srgbClr val="000000"/>
                  </a:solidFill>
                </a:rPr>
                <a:t> </a:t>
              </a:r>
              <a:endParaRPr kumimoji="0" lang="en-US" altLang="zh-CN" sz="2400" b="0">
                <a:solidFill>
                  <a:schemeClr val="accent2"/>
                </a:solidFill>
              </a:endParaRPr>
            </a:p>
          </p:txBody>
        </p:sp>
        <p:sp>
          <p:nvSpPr>
            <p:cNvPr id="13" name="Rectangle 187">
              <a:extLst>
                <a:ext uri="{FF2B5EF4-FFF2-40B4-BE49-F238E27FC236}">
                  <a16:creationId xmlns:a16="http://schemas.microsoft.com/office/drawing/2014/main" id="{AA7C9191-3B18-C310-3AAB-333D6361B408}"/>
                </a:ext>
              </a:extLst>
            </p:cNvPr>
            <p:cNvSpPr>
              <a:spLocks noChangeArrowheads="1"/>
            </p:cNvSpPr>
            <p:nvPr/>
          </p:nvSpPr>
          <p:spPr bwMode="auto">
            <a:xfrm>
              <a:off x="1774" y="172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a:t>
              </a:r>
              <a:endParaRPr kumimoji="0" lang="en-US" altLang="zh-CN" sz="2400" b="0">
                <a:solidFill>
                  <a:schemeClr val="accent2"/>
                </a:solidFill>
              </a:endParaRPr>
            </a:p>
          </p:txBody>
        </p:sp>
        <p:sp>
          <p:nvSpPr>
            <p:cNvPr id="14" name="Rectangle 188">
              <a:extLst>
                <a:ext uri="{FF2B5EF4-FFF2-40B4-BE49-F238E27FC236}">
                  <a16:creationId xmlns:a16="http://schemas.microsoft.com/office/drawing/2014/main" id="{98EC4D93-968C-CC6B-3549-E5FF902D1490}"/>
                </a:ext>
              </a:extLst>
            </p:cNvPr>
            <p:cNvSpPr>
              <a:spLocks noChangeArrowheads="1"/>
            </p:cNvSpPr>
            <p:nvPr/>
          </p:nvSpPr>
          <p:spPr bwMode="auto">
            <a:xfrm>
              <a:off x="1855" y="172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15" name="Rectangle 189">
              <a:extLst>
                <a:ext uri="{FF2B5EF4-FFF2-40B4-BE49-F238E27FC236}">
                  <a16:creationId xmlns:a16="http://schemas.microsoft.com/office/drawing/2014/main" id="{DE4F286B-E95D-0E7A-EB73-5C067CCBCA68}"/>
                </a:ext>
              </a:extLst>
            </p:cNvPr>
            <p:cNvSpPr>
              <a:spLocks noChangeArrowheads="1"/>
            </p:cNvSpPr>
            <p:nvPr/>
          </p:nvSpPr>
          <p:spPr bwMode="auto">
            <a:xfrm>
              <a:off x="2524" y="172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0000</a:t>
              </a:r>
              <a:endParaRPr kumimoji="0" lang="en-US" altLang="zh-CN" sz="2400" b="0">
                <a:solidFill>
                  <a:schemeClr val="accent2"/>
                </a:solidFill>
              </a:endParaRPr>
            </a:p>
          </p:txBody>
        </p:sp>
        <p:sp>
          <p:nvSpPr>
            <p:cNvPr id="16" name="Rectangle 190">
              <a:extLst>
                <a:ext uri="{FF2B5EF4-FFF2-40B4-BE49-F238E27FC236}">
                  <a16:creationId xmlns:a16="http://schemas.microsoft.com/office/drawing/2014/main" id="{2CBF8C93-6682-6BD1-8A98-F5718FAC69BC}"/>
                </a:ext>
              </a:extLst>
            </p:cNvPr>
            <p:cNvSpPr>
              <a:spLocks noChangeArrowheads="1"/>
            </p:cNvSpPr>
            <p:nvPr/>
          </p:nvSpPr>
          <p:spPr bwMode="auto">
            <a:xfrm>
              <a:off x="2847" y="172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17" name="Rectangle 191">
              <a:extLst>
                <a:ext uri="{FF2B5EF4-FFF2-40B4-BE49-F238E27FC236}">
                  <a16:creationId xmlns:a16="http://schemas.microsoft.com/office/drawing/2014/main" id="{AB3DE1D4-7BD7-7DCE-4885-AD1BD3119BC8}"/>
                </a:ext>
              </a:extLst>
            </p:cNvPr>
            <p:cNvSpPr>
              <a:spLocks noChangeArrowheads="1"/>
            </p:cNvSpPr>
            <p:nvPr/>
          </p:nvSpPr>
          <p:spPr bwMode="auto">
            <a:xfrm>
              <a:off x="3324" y="172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0000</a:t>
              </a:r>
              <a:endParaRPr kumimoji="0" lang="en-US" altLang="zh-CN" sz="2400" b="0">
                <a:solidFill>
                  <a:schemeClr val="accent2"/>
                </a:solidFill>
              </a:endParaRPr>
            </a:p>
          </p:txBody>
        </p:sp>
        <p:sp>
          <p:nvSpPr>
            <p:cNvPr id="18" name="Rectangle 192">
              <a:extLst>
                <a:ext uri="{FF2B5EF4-FFF2-40B4-BE49-F238E27FC236}">
                  <a16:creationId xmlns:a16="http://schemas.microsoft.com/office/drawing/2014/main" id="{FE8AF39B-81FB-86D1-CE33-ED815E263FDE}"/>
                </a:ext>
              </a:extLst>
            </p:cNvPr>
            <p:cNvSpPr>
              <a:spLocks noChangeArrowheads="1"/>
            </p:cNvSpPr>
            <p:nvPr/>
          </p:nvSpPr>
          <p:spPr bwMode="auto">
            <a:xfrm>
              <a:off x="3647" y="172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19" name="Rectangle 193">
              <a:extLst>
                <a:ext uri="{FF2B5EF4-FFF2-40B4-BE49-F238E27FC236}">
                  <a16:creationId xmlns:a16="http://schemas.microsoft.com/office/drawing/2014/main" id="{4BA88E13-B10B-6827-38A4-746F547F4386}"/>
                </a:ext>
              </a:extLst>
            </p:cNvPr>
            <p:cNvSpPr>
              <a:spLocks noChangeArrowheads="1"/>
            </p:cNvSpPr>
            <p:nvPr/>
          </p:nvSpPr>
          <p:spPr bwMode="auto">
            <a:xfrm>
              <a:off x="1774" y="191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1</a:t>
              </a:r>
              <a:endParaRPr kumimoji="0" lang="en-US" altLang="zh-CN" sz="2400" b="0">
                <a:solidFill>
                  <a:schemeClr val="accent2"/>
                </a:solidFill>
              </a:endParaRPr>
            </a:p>
          </p:txBody>
        </p:sp>
        <p:sp>
          <p:nvSpPr>
            <p:cNvPr id="20" name="Rectangle 194">
              <a:extLst>
                <a:ext uri="{FF2B5EF4-FFF2-40B4-BE49-F238E27FC236}">
                  <a16:creationId xmlns:a16="http://schemas.microsoft.com/office/drawing/2014/main" id="{5FEE9382-0218-7B3A-C021-6D88096D3F00}"/>
                </a:ext>
              </a:extLst>
            </p:cNvPr>
            <p:cNvSpPr>
              <a:spLocks noChangeArrowheads="1"/>
            </p:cNvSpPr>
            <p:nvPr/>
          </p:nvSpPr>
          <p:spPr bwMode="auto">
            <a:xfrm>
              <a:off x="1855" y="191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21" name="Rectangle 195">
              <a:extLst>
                <a:ext uri="{FF2B5EF4-FFF2-40B4-BE49-F238E27FC236}">
                  <a16:creationId xmlns:a16="http://schemas.microsoft.com/office/drawing/2014/main" id="{78609B12-84E6-53CD-D13E-B22471645F04}"/>
                </a:ext>
              </a:extLst>
            </p:cNvPr>
            <p:cNvSpPr>
              <a:spLocks noChangeArrowheads="1"/>
            </p:cNvSpPr>
            <p:nvPr/>
          </p:nvSpPr>
          <p:spPr bwMode="auto">
            <a:xfrm>
              <a:off x="2524" y="1917"/>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0001</a:t>
              </a:r>
              <a:endParaRPr kumimoji="0" lang="en-US" altLang="zh-CN" sz="2400" b="0">
                <a:solidFill>
                  <a:schemeClr val="accent2"/>
                </a:solidFill>
              </a:endParaRPr>
            </a:p>
          </p:txBody>
        </p:sp>
        <p:sp>
          <p:nvSpPr>
            <p:cNvPr id="22" name="Rectangle 196">
              <a:extLst>
                <a:ext uri="{FF2B5EF4-FFF2-40B4-BE49-F238E27FC236}">
                  <a16:creationId xmlns:a16="http://schemas.microsoft.com/office/drawing/2014/main" id="{AE917E1A-D3F2-0AAA-A1E1-5626264AEAC8}"/>
                </a:ext>
              </a:extLst>
            </p:cNvPr>
            <p:cNvSpPr>
              <a:spLocks noChangeArrowheads="1"/>
            </p:cNvSpPr>
            <p:nvPr/>
          </p:nvSpPr>
          <p:spPr bwMode="auto">
            <a:xfrm>
              <a:off x="2847" y="191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23" name="Rectangle 197">
              <a:extLst>
                <a:ext uri="{FF2B5EF4-FFF2-40B4-BE49-F238E27FC236}">
                  <a16:creationId xmlns:a16="http://schemas.microsoft.com/office/drawing/2014/main" id="{01FA513C-C180-2715-10DD-CECFD80F8525}"/>
                </a:ext>
              </a:extLst>
            </p:cNvPr>
            <p:cNvSpPr>
              <a:spLocks noChangeArrowheads="1"/>
            </p:cNvSpPr>
            <p:nvPr/>
          </p:nvSpPr>
          <p:spPr bwMode="auto">
            <a:xfrm>
              <a:off x="3324" y="1917"/>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0100</a:t>
              </a:r>
              <a:endParaRPr kumimoji="0" lang="en-US" altLang="zh-CN" sz="2400" b="0">
                <a:solidFill>
                  <a:schemeClr val="accent2"/>
                </a:solidFill>
              </a:endParaRPr>
            </a:p>
          </p:txBody>
        </p:sp>
        <p:sp>
          <p:nvSpPr>
            <p:cNvPr id="24" name="Rectangle 198">
              <a:extLst>
                <a:ext uri="{FF2B5EF4-FFF2-40B4-BE49-F238E27FC236}">
                  <a16:creationId xmlns:a16="http://schemas.microsoft.com/office/drawing/2014/main" id="{93F4DFF7-4066-D809-66DC-EA4CEED1D0C1}"/>
                </a:ext>
              </a:extLst>
            </p:cNvPr>
            <p:cNvSpPr>
              <a:spLocks noChangeArrowheads="1"/>
            </p:cNvSpPr>
            <p:nvPr/>
          </p:nvSpPr>
          <p:spPr bwMode="auto">
            <a:xfrm>
              <a:off x="3647" y="191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25" name="Rectangle 199">
              <a:extLst>
                <a:ext uri="{FF2B5EF4-FFF2-40B4-BE49-F238E27FC236}">
                  <a16:creationId xmlns:a16="http://schemas.microsoft.com/office/drawing/2014/main" id="{38FF64B5-3BE9-CA44-12F8-2CE2950837ED}"/>
                </a:ext>
              </a:extLst>
            </p:cNvPr>
            <p:cNvSpPr>
              <a:spLocks noChangeArrowheads="1"/>
            </p:cNvSpPr>
            <p:nvPr/>
          </p:nvSpPr>
          <p:spPr bwMode="auto">
            <a:xfrm>
              <a:off x="1774" y="210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2</a:t>
              </a:r>
              <a:endParaRPr kumimoji="0" lang="en-US" altLang="zh-CN" sz="2400" b="0">
                <a:solidFill>
                  <a:schemeClr val="accent2"/>
                </a:solidFill>
              </a:endParaRPr>
            </a:p>
          </p:txBody>
        </p:sp>
        <p:sp>
          <p:nvSpPr>
            <p:cNvPr id="26" name="Rectangle 200">
              <a:extLst>
                <a:ext uri="{FF2B5EF4-FFF2-40B4-BE49-F238E27FC236}">
                  <a16:creationId xmlns:a16="http://schemas.microsoft.com/office/drawing/2014/main" id="{E98A058F-96B4-75A1-FD81-5090A1791F61}"/>
                </a:ext>
              </a:extLst>
            </p:cNvPr>
            <p:cNvSpPr>
              <a:spLocks noChangeArrowheads="1"/>
            </p:cNvSpPr>
            <p:nvPr/>
          </p:nvSpPr>
          <p:spPr bwMode="auto">
            <a:xfrm>
              <a:off x="1855" y="210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27" name="Rectangle 201">
              <a:extLst>
                <a:ext uri="{FF2B5EF4-FFF2-40B4-BE49-F238E27FC236}">
                  <a16:creationId xmlns:a16="http://schemas.microsoft.com/office/drawing/2014/main" id="{EE131CCE-8F85-F6BD-874B-47A7FFDE16FD}"/>
                </a:ext>
              </a:extLst>
            </p:cNvPr>
            <p:cNvSpPr>
              <a:spLocks noChangeArrowheads="1"/>
            </p:cNvSpPr>
            <p:nvPr/>
          </p:nvSpPr>
          <p:spPr bwMode="auto">
            <a:xfrm>
              <a:off x="2524" y="210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0010</a:t>
              </a:r>
              <a:endParaRPr kumimoji="0" lang="en-US" altLang="zh-CN" sz="2400" b="0">
                <a:solidFill>
                  <a:schemeClr val="accent2"/>
                </a:solidFill>
              </a:endParaRPr>
            </a:p>
          </p:txBody>
        </p:sp>
        <p:sp>
          <p:nvSpPr>
            <p:cNvPr id="28" name="Rectangle 202">
              <a:extLst>
                <a:ext uri="{FF2B5EF4-FFF2-40B4-BE49-F238E27FC236}">
                  <a16:creationId xmlns:a16="http://schemas.microsoft.com/office/drawing/2014/main" id="{219050FC-3C32-6E10-4E73-AD7C07C70593}"/>
                </a:ext>
              </a:extLst>
            </p:cNvPr>
            <p:cNvSpPr>
              <a:spLocks noChangeArrowheads="1"/>
            </p:cNvSpPr>
            <p:nvPr/>
          </p:nvSpPr>
          <p:spPr bwMode="auto">
            <a:xfrm>
              <a:off x="2847" y="210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29" name="Rectangle 203">
              <a:extLst>
                <a:ext uri="{FF2B5EF4-FFF2-40B4-BE49-F238E27FC236}">
                  <a16:creationId xmlns:a16="http://schemas.microsoft.com/office/drawing/2014/main" id="{035AC443-75E4-882C-BD0F-02420B0EA9E4}"/>
                </a:ext>
              </a:extLst>
            </p:cNvPr>
            <p:cNvSpPr>
              <a:spLocks noChangeArrowheads="1"/>
            </p:cNvSpPr>
            <p:nvPr/>
          </p:nvSpPr>
          <p:spPr bwMode="auto">
            <a:xfrm>
              <a:off x="3324" y="210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0101</a:t>
              </a:r>
              <a:endParaRPr kumimoji="0" lang="en-US" altLang="zh-CN" sz="2400" b="0">
                <a:solidFill>
                  <a:schemeClr val="accent2"/>
                </a:solidFill>
              </a:endParaRPr>
            </a:p>
          </p:txBody>
        </p:sp>
        <p:sp>
          <p:nvSpPr>
            <p:cNvPr id="30" name="Rectangle 204">
              <a:extLst>
                <a:ext uri="{FF2B5EF4-FFF2-40B4-BE49-F238E27FC236}">
                  <a16:creationId xmlns:a16="http://schemas.microsoft.com/office/drawing/2014/main" id="{96328555-0617-8AEB-9F07-560E62DB2731}"/>
                </a:ext>
              </a:extLst>
            </p:cNvPr>
            <p:cNvSpPr>
              <a:spLocks noChangeArrowheads="1"/>
            </p:cNvSpPr>
            <p:nvPr/>
          </p:nvSpPr>
          <p:spPr bwMode="auto">
            <a:xfrm>
              <a:off x="3647" y="210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31" name="Rectangle 205">
              <a:extLst>
                <a:ext uri="{FF2B5EF4-FFF2-40B4-BE49-F238E27FC236}">
                  <a16:creationId xmlns:a16="http://schemas.microsoft.com/office/drawing/2014/main" id="{C0A6D749-F750-31B3-A4A5-7FF7AB94370E}"/>
                </a:ext>
              </a:extLst>
            </p:cNvPr>
            <p:cNvSpPr>
              <a:spLocks noChangeArrowheads="1"/>
            </p:cNvSpPr>
            <p:nvPr/>
          </p:nvSpPr>
          <p:spPr bwMode="auto">
            <a:xfrm>
              <a:off x="1774" y="229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3</a:t>
              </a:r>
              <a:endParaRPr kumimoji="0" lang="en-US" altLang="zh-CN" sz="2400" b="0">
                <a:solidFill>
                  <a:schemeClr val="accent2"/>
                </a:solidFill>
              </a:endParaRPr>
            </a:p>
          </p:txBody>
        </p:sp>
        <p:sp>
          <p:nvSpPr>
            <p:cNvPr id="32" name="Rectangle 206">
              <a:extLst>
                <a:ext uri="{FF2B5EF4-FFF2-40B4-BE49-F238E27FC236}">
                  <a16:creationId xmlns:a16="http://schemas.microsoft.com/office/drawing/2014/main" id="{A7CB2918-8748-AC8E-4411-E23A8105C9BC}"/>
                </a:ext>
              </a:extLst>
            </p:cNvPr>
            <p:cNvSpPr>
              <a:spLocks noChangeArrowheads="1"/>
            </p:cNvSpPr>
            <p:nvPr/>
          </p:nvSpPr>
          <p:spPr bwMode="auto">
            <a:xfrm>
              <a:off x="1855" y="229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33" name="Rectangle 207">
              <a:extLst>
                <a:ext uri="{FF2B5EF4-FFF2-40B4-BE49-F238E27FC236}">
                  <a16:creationId xmlns:a16="http://schemas.microsoft.com/office/drawing/2014/main" id="{DE45B090-D25E-E1EC-D983-177E4930828C}"/>
                </a:ext>
              </a:extLst>
            </p:cNvPr>
            <p:cNvSpPr>
              <a:spLocks noChangeArrowheads="1"/>
            </p:cNvSpPr>
            <p:nvPr/>
          </p:nvSpPr>
          <p:spPr bwMode="auto">
            <a:xfrm>
              <a:off x="2524" y="2293"/>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0011</a:t>
              </a:r>
              <a:endParaRPr kumimoji="0" lang="en-US" altLang="zh-CN" sz="2400" b="0">
                <a:solidFill>
                  <a:schemeClr val="accent2"/>
                </a:solidFill>
              </a:endParaRPr>
            </a:p>
          </p:txBody>
        </p:sp>
        <p:sp>
          <p:nvSpPr>
            <p:cNvPr id="34" name="Rectangle 208">
              <a:extLst>
                <a:ext uri="{FF2B5EF4-FFF2-40B4-BE49-F238E27FC236}">
                  <a16:creationId xmlns:a16="http://schemas.microsoft.com/office/drawing/2014/main" id="{BEDAC016-4DCC-B43B-ACEB-893221BFD970}"/>
                </a:ext>
              </a:extLst>
            </p:cNvPr>
            <p:cNvSpPr>
              <a:spLocks noChangeArrowheads="1"/>
            </p:cNvSpPr>
            <p:nvPr/>
          </p:nvSpPr>
          <p:spPr bwMode="auto">
            <a:xfrm>
              <a:off x="2847" y="229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35" name="Rectangle 209">
              <a:extLst>
                <a:ext uri="{FF2B5EF4-FFF2-40B4-BE49-F238E27FC236}">
                  <a16:creationId xmlns:a16="http://schemas.microsoft.com/office/drawing/2014/main" id="{FEAB8163-B3A8-32C2-A629-BCA1A4E43817}"/>
                </a:ext>
              </a:extLst>
            </p:cNvPr>
            <p:cNvSpPr>
              <a:spLocks noChangeArrowheads="1"/>
            </p:cNvSpPr>
            <p:nvPr/>
          </p:nvSpPr>
          <p:spPr bwMode="auto">
            <a:xfrm>
              <a:off x="3324" y="2293"/>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0111</a:t>
              </a:r>
              <a:endParaRPr kumimoji="0" lang="en-US" altLang="zh-CN" sz="2400" b="0">
                <a:solidFill>
                  <a:schemeClr val="accent2"/>
                </a:solidFill>
              </a:endParaRPr>
            </a:p>
          </p:txBody>
        </p:sp>
        <p:sp>
          <p:nvSpPr>
            <p:cNvPr id="36" name="Rectangle 210">
              <a:extLst>
                <a:ext uri="{FF2B5EF4-FFF2-40B4-BE49-F238E27FC236}">
                  <a16:creationId xmlns:a16="http://schemas.microsoft.com/office/drawing/2014/main" id="{FCDF04DF-9EE7-97B0-2A81-EA4F68E38B00}"/>
                </a:ext>
              </a:extLst>
            </p:cNvPr>
            <p:cNvSpPr>
              <a:spLocks noChangeArrowheads="1"/>
            </p:cNvSpPr>
            <p:nvPr/>
          </p:nvSpPr>
          <p:spPr bwMode="auto">
            <a:xfrm>
              <a:off x="3647" y="229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37" name="Rectangle 211">
              <a:extLst>
                <a:ext uri="{FF2B5EF4-FFF2-40B4-BE49-F238E27FC236}">
                  <a16:creationId xmlns:a16="http://schemas.microsoft.com/office/drawing/2014/main" id="{B00642A8-65C8-9EA1-8FA5-E491EB653C9F}"/>
                </a:ext>
              </a:extLst>
            </p:cNvPr>
            <p:cNvSpPr>
              <a:spLocks noChangeArrowheads="1"/>
            </p:cNvSpPr>
            <p:nvPr/>
          </p:nvSpPr>
          <p:spPr bwMode="auto">
            <a:xfrm>
              <a:off x="1774" y="248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4</a:t>
              </a:r>
              <a:endParaRPr kumimoji="0" lang="en-US" altLang="zh-CN" sz="2400" b="0">
                <a:solidFill>
                  <a:schemeClr val="accent2"/>
                </a:solidFill>
              </a:endParaRPr>
            </a:p>
          </p:txBody>
        </p:sp>
        <p:sp>
          <p:nvSpPr>
            <p:cNvPr id="38" name="Rectangle 212">
              <a:extLst>
                <a:ext uri="{FF2B5EF4-FFF2-40B4-BE49-F238E27FC236}">
                  <a16:creationId xmlns:a16="http://schemas.microsoft.com/office/drawing/2014/main" id="{AE27144C-FA3F-095C-D184-ECFDB226D672}"/>
                </a:ext>
              </a:extLst>
            </p:cNvPr>
            <p:cNvSpPr>
              <a:spLocks noChangeArrowheads="1"/>
            </p:cNvSpPr>
            <p:nvPr/>
          </p:nvSpPr>
          <p:spPr bwMode="auto">
            <a:xfrm>
              <a:off x="1855" y="248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39" name="Rectangle 213">
              <a:extLst>
                <a:ext uri="{FF2B5EF4-FFF2-40B4-BE49-F238E27FC236}">
                  <a16:creationId xmlns:a16="http://schemas.microsoft.com/office/drawing/2014/main" id="{31CE6726-CD67-8703-6128-301A9FFA9F9A}"/>
                </a:ext>
              </a:extLst>
            </p:cNvPr>
            <p:cNvSpPr>
              <a:spLocks noChangeArrowheads="1"/>
            </p:cNvSpPr>
            <p:nvPr/>
          </p:nvSpPr>
          <p:spPr bwMode="auto">
            <a:xfrm>
              <a:off x="2524" y="2481"/>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0100</a:t>
              </a:r>
              <a:endParaRPr kumimoji="0" lang="en-US" altLang="zh-CN" sz="2400" b="0">
                <a:solidFill>
                  <a:schemeClr val="accent2"/>
                </a:solidFill>
              </a:endParaRPr>
            </a:p>
          </p:txBody>
        </p:sp>
        <p:sp>
          <p:nvSpPr>
            <p:cNvPr id="40" name="Rectangle 214">
              <a:extLst>
                <a:ext uri="{FF2B5EF4-FFF2-40B4-BE49-F238E27FC236}">
                  <a16:creationId xmlns:a16="http://schemas.microsoft.com/office/drawing/2014/main" id="{501F01AF-E739-EF8E-FC51-5DD47A29030A}"/>
                </a:ext>
              </a:extLst>
            </p:cNvPr>
            <p:cNvSpPr>
              <a:spLocks noChangeArrowheads="1"/>
            </p:cNvSpPr>
            <p:nvPr/>
          </p:nvSpPr>
          <p:spPr bwMode="auto">
            <a:xfrm>
              <a:off x="2847" y="248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41" name="Rectangle 215">
              <a:extLst>
                <a:ext uri="{FF2B5EF4-FFF2-40B4-BE49-F238E27FC236}">
                  <a16:creationId xmlns:a16="http://schemas.microsoft.com/office/drawing/2014/main" id="{F8E5B0C3-86A3-7E7C-DB25-F26C38D29897}"/>
                </a:ext>
              </a:extLst>
            </p:cNvPr>
            <p:cNvSpPr>
              <a:spLocks noChangeArrowheads="1"/>
            </p:cNvSpPr>
            <p:nvPr/>
          </p:nvSpPr>
          <p:spPr bwMode="auto">
            <a:xfrm>
              <a:off x="3324" y="2481"/>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0110</a:t>
              </a:r>
              <a:endParaRPr kumimoji="0" lang="en-US" altLang="zh-CN" sz="2400" b="0">
                <a:solidFill>
                  <a:schemeClr val="accent2"/>
                </a:solidFill>
              </a:endParaRPr>
            </a:p>
          </p:txBody>
        </p:sp>
        <p:sp>
          <p:nvSpPr>
            <p:cNvPr id="42" name="Rectangle 216">
              <a:extLst>
                <a:ext uri="{FF2B5EF4-FFF2-40B4-BE49-F238E27FC236}">
                  <a16:creationId xmlns:a16="http://schemas.microsoft.com/office/drawing/2014/main" id="{22AEC1C2-BDD4-4BC1-8EAC-CBD714A0A7F1}"/>
                </a:ext>
              </a:extLst>
            </p:cNvPr>
            <p:cNvSpPr>
              <a:spLocks noChangeArrowheads="1"/>
            </p:cNvSpPr>
            <p:nvPr/>
          </p:nvSpPr>
          <p:spPr bwMode="auto">
            <a:xfrm>
              <a:off x="3647" y="248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43" name="Rectangle 217">
              <a:extLst>
                <a:ext uri="{FF2B5EF4-FFF2-40B4-BE49-F238E27FC236}">
                  <a16:creationId xmlns:a16="http://schemas.microsoft.com/office/drawing/2014/main" id="{A2113F65-A055-886B-BD71-EEAC9C863A28}"/>
                </a:ext>
              </a:extLst>
            </p:cNvPr>
            <p:cNvSpPr>
              <a:spLocks noChangeArrowheads="1"/>
            </p:cNvSpPr>
            <p:nvPr/>
          </p:nvSpPr>
          <p:spPr bwMode="auto">
            <a:xfrm>
              <a:off x="1774" y="266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5</a:t>
              </a:r>
              <a:endParaRPr kumimoji="0" lang="en-US" altLang="zh-CN" sz="2400" b="0">
                <a:solidFill>
                  <a:schemeClr val="accent2"/>
                </a:solidFill>
              </a:endParaRPr>
            </a:p>
          </p:txBody>
        </p:sp>
        <p:sp>
          <p:nvSpPr>
            <p:cNvPr id="44" name="Rectangle 218">
              <a:extLst>
                <a:ext uri="{FF2B5EF4-FFF2-40B4-BE49-F238E27FC236}">
                  <a16:creationId xmlns:a16="http://schemas.microsoft.com/office/drawing/2014/main" id="{8A868407-3830-869C-CE4B-5A9C2781E20F}"/>
                </a:ext>
              </a:extLst>
            </p:cNvPr>
            <p:cNvSpPr>
              <a:spLocks noChangeArrowheads="1"/>
            </p:cNvSpPr>
            <p:nvPr/>
          </p:nvSpPr>
          <p:spPr bwMode="auto">
            <a:xfrm>
              <a:off x="1855" y="266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45" name="Rectangle 219">
              <a:extLst>
                <a:ext uri="{FF2B5EF4-FFF2-40B4-BE49-F238E27FC236}">
                  <a16:creationId xmlns:a16="http://schemas.microsoft.com/office/drawing/2014/main" id="{44EF15B9-5629-F323-4A1B-230A4E745417}"/>
                </a:ext>
              </a:extLst>
            </p:cNvPr>
            <p:cNvSpPr>
              <a:spLocks noChangeArrowheads="1"/>
            </p:cNvSpPr>
            <p:nvPr/>
          </p:nvSpPr>
          <p:spPr bwMode="auto">
            <a:xfrm>
              <a:off x="2524" y="266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0101</a:t>
              </a:r>
              <a:endParaRPr kumimoji="0" lang="en-US" altLang="zh-CN" sz="2400" b="0">
                <a:solidFill>
                  <a:schemeClr val="accent2"/>
                </a:solidFill>
              </a:endParaRPr>
            </a:p>
          </p:txBody>
        </p:sp>
        <p:sp>
          <p:nvSpPr>
            <p:cNvPr id="46" name="Rectangle 220">
              <a:extLst>
                <a:ext uri="{FF2B5EF4-FFF2-40B4-BE49-F238E27FC236}">
                  <a16:creationId xmlns:a16="http://schemas.microsoft.com/office/drawing/2014/main" id="{966B289B-9967-4194-585D-7B9E5248A598}"/>
                </a:ext>
              </a:extLst>
            </p:cNvPr>
            <p:cNvSpPr>
              <a:spLocks noChangeArrowheads="1"/>
            </p:cNvSpPr>
            <p:nvPr/>
          </p:nvSpPr>
          <p:spPr bwMode="auto">
            <a:xfrm>
              <a:off x="2847" y="266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47" name="Rectangle 221">
              <a:extLst>
                <a:ext uri="{FF2B5EF4-FFF2-40B4-BE49-F238E27FC236}">
                  <a16:creationId xmlns:a16="http://schemas.microsoft.com/office/drawing/2014/main" id="{7BFEB444-82B6-342E-2966-8DEEFD88FB7A}"/>
                </a:ext>
              </a:extLst>
            </p:cNvPr>
            <p:cNvSpPr>
              <a:spLocks noChangeArrowheads="1"/>
            </p:cNvSpPr>
            <p:nvPr/>
          </p:nvSpPr>
          <p:spPr bwMode="auto">
            <a:xfrm>
              <a:off x="3324" y="2669"/>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0010</a:t>
              </a:r>
              <a:endParaRPr kumimoji="0" lang="en-US" altLang="zh-CN" sz="2400" b="0">
                <a:solidFill>
                  <a:schemeClr val="accent2"/>
                </a:solidFill>
              </a:endParaRPr>
            </a:p>
          </p:txBody>
        </p:sp>
        <p:sp>
          <p:nvSpPr>
            <p:cNvPr id="48" name="Rectangle 222">
              <a:extLst>
                <a:ext uri="{FF2B5EF4-FFF2-40B4-BE49-F238E27FC236}">
                  <a16:creationId xmlns:a16="http://schemas.microsoft.com/office/drawing/2014/main" id="{DE95A67F-47CE-5C30-3489-463446B37427}"/>
                </a:ext>
              </a:extLst>
            </p:cNvPr>
            <p:cNvSpPr>
              <a:spLocks noChangeArrowheads="1"/>
            </p:cNvSpPr>
            <p:nvPr/>
          </p:nvSpPr>
          <p:spPr bwMode="auto">
            <a:xfrm>
              <a:off x="3647" y="266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49" name="Rectangle 223">
              <a:extLst>
                <a:ext uri="{FF2B5EF4-FFF2-40B4-BE49-F238E27FC236}">
                  <a16:creationId xmlns:a16="http://schemas.microsoft.com/office/drawing/2014/main" id="{04D43F5E-AC6D-D9A9-B181-B994FA17EB3C}"/>
                </a:ext>
              </a:extLst>
            </p:cNvPr>
            <p:cNvSpPr>
              <a:spLocks noChangeArrowheads="1"/>
            </p:cNvSpPr>
            <p:nvPr/>
          </p:nvSpPr>
          <p:spPr bwMode="auto">
            <a:xfrm>
              <a:off x="1774" y="285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6</a:t>
              </a:r>
              <a:endParaRPr kumimoji="0" lang="en-US" altLang="zh-CN" sz="2400" b="0">
                <a:solidFill>
                  <a:schemeClr val="accent2"/>
                </a:solidFill>
              </a:endParaRPr>
            </a:p>
          </p:txBody>
        </p:sp>
        <p:sp>
          <p:nvSpPr>
            <p:cNvPr id="50" name="Rectangle 224">
              <a:extLst>
                <a:ext uri="{FF2B5EF4-FFF2-40B4-BE49-F238E27FC236}">
                  <a16:creationId xmlns:a16="http://schemas.microsoft.com/office/drawing/2014/main" id="{E70A8E08-EFFE-5AA7-1D31-32420A25E4A7}"/>
                </a:ext>
              </a:extLst>
            </p:cNvPr>
            <p:cNvSpPr>
              <a:spLocks noChangeArrowheads="1"/>
            </p:cNvSpPr>
            <p:nvPr/>
          </p:nvSpPr>
          <p:spPr bwMode="auto">
            <a:xfrm>
              <a:off x="1855" y="285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51" name="Rectangle 225">
              <a:extLst>
                <a:ext uri="{FF2B5EF4-FFF2-40B4-BE49-F238E27FC236}">
                  <a16:creationId xmlns:a16="http://schemas.microsoft.com/office/drawing/2014/main" id="{8F237179-B85A-A7C1-0DED-D460D4F901F2}"/>
                </a:ext>
              </a:extLst>
            </p:cNvPr>
            <p:cNvSpPr>
              <a:spLocks noChangeArrowheads="1"/>
            </p:cNvSpPr>
            <p:nvPr/>
          </p:nvSpPr>
          <p:spPr bwMode="auto">
            <a:xfrm>
              <a:off x="2524" y="2857"/>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0110</a:t>
              </a:r>
              <a:endParaRPr kumimoji="0" lang="en-US" altLang="zh-CN" sz="2400" b="0">
                <a:solidFill>
                  <a:schemeClr val="accent2"/>
                </a:solidFill>
              </a:endParaRPr>
            </a:p>
          </p:txBody>
        </p:sp>
        <p:sp>
          <p:nvSpPr>
            <p:cNvPr id="52" name="Rectangle 226">
              <a:extLst>
                <a:ext uri="{FF2B5EF4-FFF2-40B4-BE49-F238E27FC236}">
                  <a16:creationId xmlns:a16="http://schemas.microsoft.com/office/drawing/2014/main" id="{26F4466F-C271-6A1B-CB73-1B923A8E50A4}"/>
                </a:ext>
              </a:extLst>
            </p:cNvPr>
            <p:cNvSpPr>
              <a:spLocks noChangeArrowheads="1"/>
            </p:cNvSpPr>
            <p:nvPr/>
          </p:nvSpPr>
          <p:spPr bwMode="auto">
            <a:xfrm>
              <a:off x="2847" y="285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53" name="Rectangle 227">
              <a:extLst>
                <a:ext uri="{FF2B5EF4-FFF2-40B4-BE49-F238E27FC236}">
                  <a16:creationId xmlns:a16="http://schemas.microsoft.com/office/drawing/2014/main" id="{B95EC5E5-EC79-E5A7-1E48-8EDC88CFEC01}"/>
                </a:ext>
              </a:extLst>
            </p:cNvPr>
            <p:cNvSpPr>
              <a:spLocks noChangeArrowheads="1"/>
            </p:cNvSpPr>
            <p:nvPr/>
          </p:nvSpPr>
          <p:spPr bwMode="auto">
            <a:xfrm>
              <a:off x="3324" y="2857"/>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0011</a:t>
              </a:r>
              <a:endParaRPr kumimoji="0" lang="en-US" altLang="zh-CN" sz="2400" b="0">
                <a:solidFill>
                  <a:schemeClr val="accent2"/>
                </a:solidFill>
              </a:endParaRPr>
            </a:p>
          </p:txBody>
        </p:sp>
        <p:sp>
          <p:nvSpPr>
            <p:cNvPr id="54" name="Rectangle 228">
              <a:extLst>
                <a:ext uri="{FF2B5EF4-FFF2-40B4-BE49-F238E27FC236}">
                  <a16:creationId xmlns:a16="http://schemas.microsoft.com/office/drawing/2014/main" id="{0D411EBD-77FD-DEBC-0A69-2A4F6E2EB9F7}"/>
                </a:ext>
              </a:extLst>
            </p:cNvPr>
            <p:cNvSpPr>
              <a:spLocks noChangeArrowheads="1"/>
            </p:cNvSpPr>
            <p:nvPr/>
          </p:nvSpPr>
          <p:spPr bwMode="auto">
            <a:xfrm>
              <a:off x="3647" y="285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55" name="Rectangle 229">
              <a:extLst>
                <a:ext uri="{FF2B5EF4-FFF2-40B4-BE49-F238E27FC236}">
                  <a16:creationId xmlns:a16="http://schemas.microsoft.com/office/drawing/2014/main" id="{88A4781C-44B6-F147-78CF-B10EB67051E4}"/>
                </a:ext>
              </a:extLst>
            </p:cNvPr>
            <p:cNvSpPr>
              <a:spLocks noChangeArrowheads="1"/>
            </p:cNvSpPr>
            <p:nvPr/>
          </p:nvSpPr>
          <p:spPr bwMode="auto">
            <a:xfrm>
              <a:off x="1774" y="304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7</a:t>
              </a:r>
              <a:endParaRPr kumimoji="0" lang="en-US" altLang="zh-CN" sz="2400" b="0">
                <a:solidFill>
                  <a:schemeClr val="accent2"/>
                </a:solidFill>
              </a:endParaRPr>
            </a:p>
          </p:txBody>
        </p:sp>
        <p:sp>
          <p:nvSpPr>
            <p:cNvPr id="56" name="Rectangle 230">
              <a:extLst>
                <a:ext uri="{FF2B5EF4-FFF2-40B4-BE49-F238E27FC236}">
                  <a16:creationId xmlns:a16="http://schemas.microsoft.com/office/drawing/2014/main" id="{505E239A-5CB7-EACD-9235-04874E45CB61}"/>
                </a:ext>
              </a:extLst>
            </p:cNvPr>
            <p:cNvSpPr>
              <a:spLocks noChangeArrowheads="1"/>
            </p:cNvSpPr>
            <p:nvPr/>
          </p:nvSpPr>
          <p:spPr bwMode="auto">
            <a:xfrm>
              <a:off x="1855" y="304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57" name="Rectangle 231">
              <a:extLst>
                <a:ext uri="{FF2B5EF4-FFF2-40B4-BE49-F238E27FC236}">
                  <a16:creationId xmlns:a16="http://schemas.microsoft.com/office/drawing/2014/main" id="{9881EC3F-835D-1E38-37EC-30F9DBBACB44}"/>
                </a:ext>
              </a:extLst>
            </p:cNvPr>
            <p:cNvSpPr>
              <a:spLocks noChangeArrowheads="1"/>
            </p:cNvSpPr>
            <p:nvPr/>
          </p:nvSpPr>
          <p:spPr bwMode="auto">
            <a:xfrm>
              <a:off x="2524" y="304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0111</a:t>
              </a:r>
              <a:endParaRPr kumimoji="0" lang="en-US" altLang="zh-CN" sz="2400" b="0">
                <a:solidFill>
                  <a:schemeClr val="accent2"/>
                </a:solidFill>
              </a:endParaRPr>
            </a:p>
          </p:txBody>
        </p:sp>
        <p:sp>
          <p:nvSpPr>
            <p:cNvPr id="58" name="Rectangle 232">
              <a:extLst>
                <a:ext uri="{FF2B5EF4-FFF2-40B4-BE49-F238E27FC236}">
                  <a16:creationId xmlns:a16="http://schemas.microsoft.com/office/drawing/2014/main" id="{62822C6C-765D-9B76-3C00-E974FC316088}"/>
                </a:ext>
              </a:extLst>
            </p:cNvPr>
            <p:cNvSpPr>
              <a:spLocks noChangeArrowheads="1"/>
            </p:cNvSpPr>
            <p:nvPr/>
          </p:nvSpPr>
          <p:spPr bwMode="auto">
            <a:xfrm>
              <a:off x="2847" y="304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59" name="Rectangle 233">
              <a:extLst>
                <a:ext uri="{FF2B5EF4-FFF2-40B4-BE49-F238E27FC236}">
                  <a16:creationId xmlns:a16="http://schemas.microsoft.com/office/drawing/2014/main" id="{658126EF-D561-73F3-35FB-BE66D5A3771F}"/>
                </a:ext>
              </a:extLst>
            </p:cNvPr>
            <p:cNvSpPr>
              <a:spLocks noChangeArrowheads="1"/>
            </p:cNvSpPr>
            <p:nvPr/>
          </p:nvSpPr>
          <p:spPr bwMode="auto">
            <a:xfrm>
              <a:off x="3324" y="3045"/>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0001</a:t>
              </a:r>
              <a:endParaRPr kumimoji="0" lang="en-US" altLang="zh-CN" sz="2400" b="0">
                <a:solidFill>
                  <a:schemeClr val="accent2"/>
                </a:solidFill>
              </a:endParaRPr>
            </a:p>
          </p:txBody>
        </p:sp>
        <p:sp>
          <p:nvSpPr>
            <p:cNvPr id="60" name="Rectangle 234">
              <a:extLst>
                <a:ext uri="{FF2B5EF4-FFF2-40B4-BE49-F238E27FC236}">
                  <a16:creationId xmlns:a16="http://schemas.microsoft.com/office/drawing/2014/main" id="{6BD4A65C-6849-1A98-E8D2-57FE358EDB0C}"/>
                </a:ext>
              </a:extLst>
            </p:cNvPr>
            <p:cNvSpPr>
              <a:spLocks noChangeArrowheads="1"/>
            </p:cNvSpPr>
            <p:nvPr/>
          </p:nvSpPr>
          <p:spPr bwMode="auto">
            <a:xfrm>
              <a:off x="3647" y="304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61" name="Rectangle 235">
              <a:extLst>
                <a:ext uri="{FF2B5EF4-FFF2-40B4-BE49-F238E27FC236}">
                  <a16:creationId xmlns:a16="http://schemas.microsoft.com/office/drawing/2014/main" id="{38427109-5329-FC45-A1DE-C5D562E8F31B}"/>
                </a:ext>
              </a:extLst>
            </p:cNvPr>
            <p:cNvSpPr>
              <a:spLocks noChangeArrowheads="1"/>
            </p:cNvSpPr>
            <p:nvPr/>
          </p:nvSpPr>
          <p:spPr bwMode="auto">
            <a:xfrm>
              <a:off x="1774" y="32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8</a:t>
              </a:r>
              <a:endParaRPr kumimoji="0" lang="en-US" altLang="zh-CN" sz="2400" b="0">
                <a:solidFill>
                  <a:schemeClr val="accent2"/>
                </a:solidFill>
              </a:endParaRPr>
            </a:p>
          </p:txBody>
        </p:sp>
        <p:sp>
          <p:nvSpPr>
            <p:cNvPr id="62" name="Rectangle 236">
              <a:extLst>
                <a:ext uri="{FF2B5EF4-FFF2-40B4-BE49-F238E27FC236}">
                  <a16:creationId xmlns:a16="http://schemas.microsoft.com/office/drawing/2014/main" id="{5F146381-3F06-845E-AA9E-858433AD3AC1}"/>
                </a:ext>
              </a:extLst>
            </p:cNvPr>
            <p:cNvSpPr>
              <a:spLocks noChangeArrowheads="1"/>
            </p:cNvSpPr>
            <p:nvPr/>
          </p:nvSpPr>
          <p:spPr bwMode="auto">
            <a:xfrm>
              <a:off x="1855" y="323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63" name="Rectangle 237">
              <a:extLst>
                <a:ext uri="{FF2B5EF4-FFF2-40B4-BE49-F238E27FC236}">
                  <a16:creationId xmlns:a16="http://schemas.microsoft.com/office/drawing/2014/main" id="{75B2D56A-C70B-98A3-9EC7-CB6218631CE9}"/>
                </a:ext>
              </a:extLst>
            </p:cNvPr>
            <p:cNvSpPr>
              <a:spLocks noChangeArrowheads="1"/>
            </p:cNvSpPr>
            <p:nvPr/>
          </p:nvSpPr>
          <p:spPr bwMode="auto">
            <a:xfrm>
              <a:off x="2524" y="323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1000</a:t>
              </a:r>
              <a:endParaRPr kumimoji="0" lang="en-US" altLang="zh-CN" sz="2400" b="0">
                <a:solidFill>
                  <a:schemeClr val="accent2"/>
                </a:solidFill>
              </a:endParaRPr>
            </a:p>
          </p:txBody>
        </p:sp>
        <p:sp>
          <p:nvSpPr>
            <p:cNvPr id="64" name="Rectangle 238">
              <a:extLst>
                <a:ext uri="{FF2B5EF4-FFF2-40B4-BE49-F238E27FC236}">
                  <a16:creationId xmlns:a16="http://schemas.microsoft.com/office/drawing/2014/main" id="{BA7364C2-48C0-933F-7967-D59CE9D9B9D2}"/>
                </a:ext>
              </a:extLst>
            </p:cNvPr>
            <p:cNvSpPr>
              <a:spLocks noChangeArrowheads="1"/>
            </p:cNvSpPr>
            <p:nvPr/>
          </p:nvSpPr>
          <p:spPr bwMode="auto">
            <a:xfrm>
              <a:off x="2847" y="323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65" name="Rectangle 239">
              <a:extLst>
                <a:ext uri="{FF2B5EF4-FFF2-40B4-BE49-F238E27FC236}">
                  <a16:creationId xmlns:a16="http://schemas.microsoft.com/office/drawing/2014/main" id="{02667372-B2B0-31AC-B406-CBD7322916E3}"/>
                </a:ext>
              </a:extLst>
            </p:cNvPr>
            <p:cNvSpPr>
              <a:spLocks noChangeArrowheads="1"/>
            </p:cNvSpPr>
            <p:nvPr/>
          </p:nvSpPr>
          <p:spPr bwMode="auto">
            <a:xfrm>
              <a:off x="3324" y="323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1001</a:t>
              </a:r>
              <a:endParaRPr kumimoji="0" lang="en-US" altLang="zh-CN" sz="2400" b="0">
                <a:solidFill>
                  <a:schemeClr val="accent2"/>
                </a:solidFill>
              </a:endParaRPr>
            </a:p>
          </p:txBody>
        </p:sp>
        <p:sp>
          <p:nvSpPr>
            <p:cNvPr id="66" name="Rectangle 240">
              <a:extLst>
                <a:ext uri="{FF2B5EF4-FFF2-40B4-BE49-F238E27FC236}">
                  <a16:creationId xmlns:a16="http://schemas.microsoft.com/office/drawing/2014/main" id="{C11FD2D1-15CF-43EA-85E8-76F13A87E1A0}"/>
                </a:ext>
              </a:extLst>
            </p:cNvPr>
            <p:cNvSpPr>
              <a:spLocks noChangeArrowheads="1"/>
            </p:cNvSpPr>
            <p:nvPr/>
          </p:nvSpPr>
          <p:spPr bwMode="auto">
            <a:xfrm>
              <a:off x="3647" y="323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67" name="Rectangle 241">
              <a:extLst>
                <a:ext uri="{FF2B5EF4-FFF2-40B4-BE49-F238E27FC236}">
                  <a16:creationId xmlns:a16="http://schemas.microsoft.com/office/drawing/2014/main" id="{9169D9B1-F3BA-4EF5-FCE2-E1CBA23CDF4B}"/>
                </a:ext>
              </a:extLst>
            </p:cNvPr>
            <p:cNvSpPr>
              <a:spLocks noChangeArrowheads="1"/>
            </p:cNvSpPr>
            <p:nvPr/>
          </p:nvSpPr>
          <p:spPr bwMode="auto">
            <a:xfrm>
              <a:off x="1774" y="342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9</a:t>
              </a:r>
              <a:endParaRPr kumimoji="0" lang="en-US" altLang="zh-CN" sz="2400" b="0">
                <a:solidFill>
                  <a:schemeClr val="accent2"/>
                </a:solidFill>
              </a:endParaRPr>
            </a:p>
          </p:txBody>
        </p:sp>
        <p:sp>
          <p:nvSpPr>
            <p:cNvPr id="68" name="Rectangle 242">
              <a:extLst>
                <a:ext uri="{FF2B5EF4-FFF2-40B4-BE49-F238E27FC236}">
                  <a16:creationId xmlns:a16="http://schemas.microsoft.com/office/drawing/2014/main" id="{BE5F4885-DFFF-1D3D-65AC-D89F912CBE6E}"/>
                </a:ext>
              </a:extLst>
            </p:cNvPr>
            <p:cNvSpPr>
              <a:spLocks noChangeArrowheads="1"/>
            </p:cNvSpPr>
            <p:nvPr/>
          </p:nvSpPr>
          <p:spPr bwMode="auto">
            <a:xfrm>
              <a:off x="1855" y="342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69" name="Rectangle 243">
              <a:extLst>
                <a:ext uri="{FF2B5EF4-FFF2-40B4-BE49-F238E27FC236}">
                  <a16:creationId xmlns:a16="http://schemas.microsoft.com/office/drawing/2014/main" id="{BD059663-DC2D-8428-BCBE-F4ADDCD29C02}"/>
                </a:ext>
              </a:extLst>
            </p:cNvPr>
            <p:cNvSpPr>
              <a:spLocks noChangeArrowheads="1"/>
            </p:cNvSpPr>
            <p:nvPr/>
          </p:nvSpPr>
          <p:spPr bwMode="auto">
            <a:xfrm>
              <a:off x="2524" y="3422"/>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1001</a:t>
              </a:r>
              <a:endParaRPr kumimoji="0" lang="en-US" altLang="zh-CN" sz="2400" b="0">
                <a:solidFill>
                  <a:schemeClr val="accent2"/>
                </a:solidFill>
              </a:endParaRPr>
            </a:p>
          </p:txBody>
        </p:sp>
        <p:sp>
          <p:nvSpPr>
            <p:cNvPr id="70" name="Rectangle 244">
              <a:extLst>
                <a:ext uri="{FF2B5EF4-FFF2-40B4-BE49-F238E27FC236}">
                  <a16:creationId xmlns:a16="http://schemas.microsoft.com/office/drawing/2014/main" id="{37627A83-7769-4B44-2AB6-404E4BA623C7}"/>
                </a:ext>
              </a:extLst>
            </p:cNvPr>
            <p:cNvSpPr>
              <a:spLocks noChangeArrowheads="1"/>
            </p:cNvSpPr>
            <p:nvPr/>
          </p:nvSpPr>
          <p:spPr bwMode="auto">
            <a:xfrm>
              <a:off x="2847" y="342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sp>
          <p:nvSpPr>
            <p:cNvPr id="71" name="Rectangle 245">
              <a:extLst>
                <a:ext uri="{FF2B5EF4-FFF2-40B4-BE49-F238E27FC236}">
                  <a16:creationId xmlns:a16="http://schemas.microsoft.com/office/drawing/2014/main" id="{DA300F5E-3F24-1B4D-64BD-1704DF47DEC0}"/>
                </a:ext>
              </a:extLst>
            </p:cNvPr>
            <p:cNvSpPr>
              <a:spLocks noChangeArrowheads="1"/>
            </p:cNvSpPr>
            <p:nvPr/>
          </p:nvSpPr>
          <p:spPr bwMode="auto">
            <a:xfrm>
              <a:off x="3324" y="3422"/>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1000</a:t>
              </a:r>
              <a:endParaRPr kumimoji="0" lang="en-US" altLang="zh-CN" sz="2400" b="0">
                <a:solidFill>
                  <a:schemeClr val="accent2"/>
                </a:solidFill>
              </a:endParaRPr>
            </a:p>
          </p:txBody>
        </p:sp>
        <p:sp>
          <p:nvSpPr>
            <p:cNvPr id="72" name="Rectangle 246">
              <a:extLst>
                <a:ext uri="{FF2B5EF4-FFF2-40B4-BE49-F238E27FC236}">
                  <a16:creationId xmlns:a16="http://schemas.microsoft.com/office/drawing/2014/main" id="{9CBE34A3-9C60-48F5-5ADE-F446942A9F25}"/>
                </a:ext>
              </a:extLst>
            </p:cNvPr>
            <p:cNvSpPr>
              <a:spLocks noChangeArrowheads="1"/>
            </p:cNvSpPr>
            <p:nvPr/>
          </p:nvSpPr>
          <p:spPr bwMode="auto">
            <a:xfrm>
              <a:off x="3647" y="342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Wingdings" panose="05000000000000000000" pitchFamily="2" charset="2"/>
                <a:buNone/>
              </a:pPr>
              <a:r>
                <a:rPr kumimoji="0" lang="en-US" altLang="zh-CN" sz="2000" b="0">
                  <a:solidFill>
                    <a:srgbClr val="000000"/>
                  </a:solidFill>
                </a:rPr>
                <a:t> </a:t>
              </a:r>
              <a:endParaRPr kumimoji="0" lang="en-US" altLang="zh-CN" sz="2400" b="0">
                <a:solidFill>
                  <a:schemeClr val="accent2"/>
                </a:solidFill>
              </a:endParaRPr>
            </a:p>
          </p:txBody>
        </p:sp>
        <p:grpSp>
          <p:nvGrpSpPr>
            <p:cNvPr id="73" name="Group 297">
              <a:extLst>
                <a:ext uri="{FF2B5EF4-FFF2-40B4-BE49-F238E27FC236}">
                  <a16:creationId xmlns:a16="http://schemas.microsoft.com/office/drawing/2014/main" id="{BBC5A6A5-9313-CC3A-5159-A4AA843EB68D}"/>
                </a:ext>
              </a:extLst>
            </p:cNvPr>
            <p:cNvGrpSpPr>
              <a:grpSpLocks/>
            </p:cNvGrpSpPr>
            <p:nvPr/>
          </p:nvGrpSpPr>
          <p:grpSpPr bwMode="auto">
            <a:xfrm>
              <a:off x="1425" y="1456"/>
              <a:ext cx="2485" cy="2161"/>
              <a:chOff x="1425" y="960"/>
              <a:chExt cx="2485" cy="2161"/>
            </a:xfrm>
          </p:grpSpPr>
          <p:sp>
            <p:nvSpPr>
              <p:cNvPr id="74" name="Rectangle 248">
                <a:extLst>
                  <a:ext uri="{FF2B5EF4-FFF2-40B4-BE49-F238E27FC236}">
                    <a16:creationId xmlns:a16="http://schemas.microsoft.com/office/drawing/2014/main" id="{7EFBF7AA-0A23-0212-5D5E-39784A7671C0}"/>
                  </a:ext>
                </a:extLst>
              </p:cNvPr>
              <p:cNvSpPr>
                <a:spLocks noChangeArrowheads="1"/>
              </p:cNvSpPr>
              <p:nvPr/>
            </p:nvSpPr>
            <p:spPr bwMode="auto">
              <a:xfrm>
                <a:off x="3084" y="2930"/>
                <a:ext cx="82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75" name="Rectangle 249">
                <a:extLst>
                  <a:ext uri="{FF2B5EF4-FFF2-40B4-BE49-F238E27FC236}">
                    <a16:creationId xmlns:a16="http://schemas.microsoft.com/office/drawing/2014/main" id="{93FDC39B-7E03-F967-4D60-A3CBAF90ECC8}"/>
                  </a:ext>
                </a:extLst>
              </p:cNvPr>
              <p:cNvSpPr>
                <a:spLocks noChangeArrowheads="1"/>
              </p:cNvSpPr>
              <p:nvPr/>
            </p:nvSpPr>
            <p:spPr bwMode="auto">
              <a:xfrm>
                <a:off x="2280" y="2930"/>
                <a:ext cx="80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76" name="Rectangle 250">
                <a:extLst>
                  <a:ext uri="{FF2B5EF4-FFF2-40B4-BE49-F238E27FC236}">
                    <a16:creationId xmlns:a16="http://schemas.microsoft.com/office/drawing/2014/main" id="{4536E72D-5E24-C019-B368-54BB23F778AA}"/>
                  </a:ext>
                </a:extLst>
              </p:cNvPr>
              <p:cNvSpPr>
                <a:spLocks noChangeArrowheads="1"/>
              </p:cNvSpPr>
              <p:nvPr/>
            </p:nvSpPr>
            <p:spPr bwMode="auto">
              <a:xfrm>
                <a:off x="1425" y="2930"/>
                <a:ext cx="855"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77" name="Rectangle 251">
                <a:extLst>
                  <a:ext uri="{FF2B5EF4-FFF2-40B4-BE49-F238E27FC236}">
                    <a16:creationId xmlns:a16="http://schemas.microsoft.com/office/drawing/2014/main" id="{B620C0FF-E6FA-C5D6-1343-CED5E114D3E1}"/>
                  </a:ext>
                </a:extLst>
              </p:cNvPr>
              <p:cNvSpPr>
                <a:spLocks noChangeArrowheads="1"/>
              </p:cNvSpPr>
              <p:nvPr/>
            </p:nvSpPr>
            <p:spPr bwMode="auto">
              <a:xfrm>
                <a:off x="3084" y="2740"/>
                <a:ext cx="826"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78" name="Rectangle 252">
                <a:extLst>
                  <a:ext uri="{FF2B5EF4-FFF2-40B4-BE49-F238E27FC236}">
                    <a16:creationId xmlns:a16="http://schemas.microsoft.com/office/drawing/2014/main" id="{4995BC08-DB91-2C86-475D-F0EAA6C63DBB}"/>
                  </a:ext>
                </a:extLst>
              </p:cNvPr>
              <p:cNvSpPr>
                <a:spLocks noChangeArrowheads="1"/>
              </p:cNvSpPr>
              <p:nvPr/>
            </p:nvSpPr>
            <p:spPr bwMode="auto">
              <a:xfrm>
                <a:off x="2280" y="2740"/>
                <a:ext cx="804"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79" name="Rectangle 253">
                <a:extLst>
                  <a:ext uri="{FF2B5EF4-FFF2-40B4-BE49-F238E27FC236}">
                    <a16:creationId xmlns:a16="http://schemas.microsoft.com/office/drawing/2014/main" id="{36D305AA-A28C-FECC-788B-36F1B43C94DF}"/>
                  </a:ext>
                </a:extLst>
              </p:cNvPr>
              <p:cNvSpPr>
                <a:spLocks noChangeArrowheads="1"/>
              </p:cNvSpPr>
              <p:nvPr/>
            </p:nvSpPr>
            <p:spPr bwMode="auto">
              <a:xfrm>
                <a:off x="1425" y="2740"/>
                <a:ext cx="855"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0" name="Rectangle 254">
                <a:extLst>
                  <a:ext uri="{FF2B5EF4-FFF2-40B4-BE49-F238E27FC236}">
                    <a16:creationId xmlns:a16="http://schemas.microsoft.com/office/drawing/2014/main" id="{2559E7C6-0673-8146-1D07-16DF1AF32837}"/>
                  </a:ext>
                </a:extLst>
              </p:cNvPr>
              <p:cNvSpPr>
                <a:spLocks noChangeArrowheads="1"/>
              </p:cNvSpPr>
              <p:nvPr/>
            </p:nvSpPr>
            <p:spPr bwMode="auto">
              <a:xfrm>
                <a:off x="3084" y="2549"/>
                <a:ext cx="82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1" name="Rectangle 255">
                <a:extLst>
                  <a:ext uri="{FF2B5EF4-FFF2-40B4-BE49-F238E27FC236}">
                    <a16:creationId xmlns:a16="http://schemas.microsoft.com/office/drawing/2014/main" id="{851E6840-EF2D-C9ED-509E-66A636A4B7CA}"/>
                  </a:ext>
                </a:extLst>
              </p:cNvPr>
              <p:cNvSpPr>
                <a:spLocks noChangeArrowheads="1"/>
              </p:cNvSpPr>
              <p:nvPr/>
            </p:nvSpPr>
            <p:spPr bwMode="auto">
              <a:xfrm>
                <a:off x="2280" y="2549"/>
                <a:ext cx="80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2" name="Rectangle 256">
                <a:extLst>
                  <a:ext uri="{FF2B5EF4-FFF2-40B4-BE49-F238E27FC236}">
                    <a16:creationId xmlns:a16="http://schemas.microsoft.com/office/drawing/2014/main" id="{415A09A7-3CC4-10CB-AD51-F846143F3141}"/>
                  </a:ext>
                </a:extLst>
              </p:cNvPr>
              <p:cNvSpPr>
                <a:spLocks noChangeArrowheads="1"/>
              </p:cNvSpPr>
              <p:nvPr/>
            </p:nvSpPr>
            <p:spPr bwMode="auto">
              <a:xfrm>
                <a:off x="1425" y="2549"/>
                <a:ext cx="855"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3" name="Rectangle 257">
                <a:extLst>
                  <a:ext uri="{FF2B5EF4-FFF2-40B4-BE49-F238E27FC236}">
                    <a16:creationId xmlns:a16="http://schemas.microsoft.com/office/drawing/2014/main" id="{CD770E1C-A5CF-5DEB-7C2B-BFEADB2BDABF}"/>
                  </a:ext>
                </a:extLst>
              </p:cNvPr>
              <p:cNvSpPr>
                <a:spLocks noChangeArrowheads="1"/>
              </p:cNvSpPr>
              <p:nvPr/>
            </p:nvSpPr>
            <p:spPr bwMode="auto">
              <a:xfrm>
                <a:off x="3084" y="2358"/>
                <a:ext cx="82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4" name="Rectangle 258">
                <a:extLst>
                  <a:ext uri="{FF2B5EF4-FFF2-40B4-BE49-F238E27FC236}">
                    <a16:creationId xmlns:a16="http://schemas.microsoft.com/office/drawing/2014/main" id="{A548ED49-B199-2D3A-9EEA-490BA46D7CF0}"/>
                  </a:ext>
                </a:extLst>
              </p:cNvPr>
              <p:cNvSpPr>
                <a:spLocks noChangeArrowheads="1"/>
              </p:cNvSpPr>
              <p:nvPr/>
            </p:nvSpPr>
            <p:spPr bwMode="auto">
              <a:xfrm>
                <a:off x="2280" y="2358"/>
                <a:ext cx="80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5" name="Rectangle 259">
                <a:extLst>
                  <a:ext uri="{FF2B5EF4-FFF2-40B4-BE49-F238E27FC236}">
                    <a16:creationId xmlns:a16="http://schemas.microsoft.com/office/drawing/2014/main" id="{48A2AF15-88B2-D211-81AA-EE8C360E5FFF}"/>
                  </a:ext>
                </a:extLst>
              </p:cNvPr>
              <p:cNvSpPr>
                <a:spLocks noChangeArrowheads="1"/>
              </p:cNvSpPr>
              <p:nvPr/>
            </p:nvSpPr>
            <p:spPr bwMode="auto">
              <a:xfrm>
                <a:off x="1425" y="2358"/>
                <a:ext cx="855"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6" name="Rectangle 260">
                <a:extLst>
                  <a:ext uri="{FF2B5EF4-FFF2-40B4-BE49-F238E27FC236}">
                    <a16:creationId xmlns:a16="http://schemas.microsoft.com/office/drawing/2014/main" id="{3F950B4B-2F69-FC01-6C58-11096CF7FD42}"/>
                  </a:ext>
                </a:extLst>
              </p:cNvPr>
              <p:cNvSpPr>
                <a:spLocks noChangeArrowheads="1"/>
              </p:cNvSpPr>
              <p:nvPr/>
            </p:nvSpPr>
            <p:spPr bwMode="auto">
              <a:xfrm>
                <a:off x="3084" y="2167"/>
                <a:ext cx="82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7" name="Rectangle 261">
                <a:extLst>
                  <a:ext uri="{FF2B5EF4-FFF2-40B4-BE49-F238E27FC236}">
                    <a16:creationId xmlns:a16="http://schemas.microsoft.com/office/drawing/2014/main" id="{E37D9690-65CF-A990-580A-0704E83CD56C}"/>
                  </a:ext>
                </a:extLst>
              </p:cNvPr>
              <p:cNvSpPr>
                <a:spLocks noChangeArrowheads="1"/>
              </p:cNvSpPr>
              <p:nvPr/>
            </p:nvSpPr>
            <p:spPr bwMode="auto">
              <a:xfrm>
                <a:off x="2280" y="2167"/>
                <a:ext cx="80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8" name="Rectangle 262">
                <a:extLst>
                  <a:ext uri="{FF2B5EF4-FFF2-40B4-BE49-F238E27FC236}">
                    <a16:creationId xmlns:a16="http://schemas.microsoft.com/office/drawing/2014/main" id="{1A207841-75B5-12C8-31BC-8820049FC7C4}"/>
                  </a:ext>
                </a:extLst>
              </p:cNvPr>
              <p:cNvSpPr>
                <a:spLocks noChangeArrowheads="1"/>
              </p:cNvSpPr>
              <p:nvPr/>
            </p:nvSpPr>
            <p:spPr bwMode="auto">
              <a:xfrm>
                <a:off x="1425" y="2167"/>
                <a:ext cx="855"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89" name="Rectangle 263">
                <a:extLst>
                  <a:ext uri="{FF2B5EF4-FFF2-40B4-BE49-F238E27FC236}">
                    <a16:creationId xmlns:a16="http://schemas.microsoft.com/office/drawing/2014/main" id="{6562283F-20FB-BF63-F0EF-C6D5B406767A}"/>
                  </a:ext>
                </a:extLst>
              </p:cNvPr>
              <p:cNvSpPr>
                <a:spLocks noChangeArrowheads="1"/>
              </p:cNvSpPr>
              <p:nvPr/>
            </p:nvSpPr>
            <p:spPr bwMode="auto">
              <a:xfrm>
                <a:off x="3084" y="1976"/>
                <a:ext cx="82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0" name="Rectangle 264">
                <a:extLst>
                  <a:ext uri="{FF2B5EF4-FFF2-40B4-BE49-F238E27FC236}">
                    <a16:creationId xmlns:a16="http://schemas.microsoft.com/office/drawing/2014/main" id="{593FFA6F-85F0-D165-A8AC-215F4E797120}"/>
                  </a:ext>
                </a:extLst>
              </p:cNvPr>
              <p:cNvSpPr>
                <a:spLocks noChangeArrowheads="1"/>
              </p:cNvSpPr>
              <p:nvPr/>
            </p:nvSpPr>
            <p:spPr bwMode="auto">
              <a:xfrm>
                <a:off x="2280" y="1976"/>
                <a:ext cx="80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1" name="Rectangle 265">
                <a:extLst>
                  <a:ext uri="{FF2B5EF4-FFF2-40B4-BE49-F238E27FC236}">
                    <a16:creationId xmlns:a16="http://schemas.microsoft.com/office/drawing/2014/main" id="{5A578141-AEB5-737C-0EDA-A62C85201EAB}"/>
                  </a:ext>
                </a:extLst>
              </p:cNvPr>
              <p:cNvSpPr>
                <a:spLocks noChangeArrowheads="1"/>
              </p:cNvSpPr>
              <p:nvPr/>
            </p:nvSpPr>
            <p:spPr bwMode="auto">
              <a:xfrm>
                <a:off x="1425" y="1976"/>
                <a:ext cx="855"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2" name="Rectangle 266">
                <a:extLst>
                  <a:ext uri="{FF2B5EF4-FFF2-40B4-BE49-F238E27FC236}">
                    <a16:creationId xmlns:a16="http://schemas.microsoft.com/office/drawing/2014/main" id="{257A39CF-A236-D90F-EB32-27B083F00A36}"/>
                  </a:ext>
                </a:extLst>
              </p:cNvPr>
              <p:cNvSpPr>
                <a:spLocks noChangeArrowheads="1"/>
              </p:cNvSpPr>
              <p:nvPr/>
            </p:nvSpPr>
            <p:spPr bwMode="auto">
              <a:xfrm>
                <a:off x="3084" y="1786"/>
                <a:ext cx="826"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3" name="Rectangle 267">
                <a:extLst>
                  <a:ext uri="{FF2B5EF4-FFF2-40B4-BE49-F238E27FC236}">
                    <a16:creationId xmlns:a16="http://schemas.microsoft.com/office/drawing/2014/main" id="{03ED65D5-A57F-672E-D051-8706D55B359C}"/>
                  </a:ext>
                </a:extLst>
              </p:cNvPr>
              <p:cNvSpPr>
                <a:spLocks noChangeArrowheads="1"/>
              </p:cNvSpPr>
              <p:nvPr/>
            </p:nvSpPr>
            <p:spPr bwMode="auto">
              <a:xfrm>
                <a:off x="2280" y="1786"/>
                <a:ext cx="804"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4" name="Rectangle 268">
                <a:extLst>
                  <a:ext uri="{FF2B5EF4-FFF2-40B4-BE49-F238E27FC236}">
                    <a16:creationId xmlns:a16="http://schemas.microsoft.com/office/drawing/2014/main" id="{310CE8E2-34C7-DDE9-65B7-8F8EC0A00805}"/>
                  </a:ext>
                </a:extLst>
              </p:cNvPr>
              <p:cNvSpPr>
                <a:spLocks noChangeArrowheads="1"/>
              </p:cNvSpPr>
              <p:nvPr/>
            </p:nvSpPr>
            <p:spPr bwMode="auto">
              <a:xfrm>
                <a:off x="1425" y="1786"/>
                <a:ext cx="855"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5" name="Rectangle 269">
                <a:extLst>
                  <a:ext uri="{FF2B5EF4-FFF2-40B4-BE49-F238E27FC236}">
                    <a16:creationId xmlns:a16="http://schemas.microsoft.com/office/drawing/2014/main" id="{90F0D838-5380-4D33-44A2-2C2C84124A1C}"/>
                  </a:ext>
                </a:extLst>
              </p:cNvPr>
              <p:cNvSpPr>
                <a:spLocks noChangeArrowheads="1"/>
              </p:cNvSpPr>
              <p:nvPr/>
            </p:nvSpPr>
            <p:spPr bwMode="auto">
              <a:xfrm>
                <a:off x="3084" y="1594"/>
                <a:ext cx="8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6" name="Rectangle 270">
                <a:extLst>
                  <a:ext uri="{FF2B5EF4-FFF2-40B4-BE49-F238E27FC236}">
                    <a16:creationId xmlns:a16="http://schemas.microsoft.com/office/drawing/2014/main" id="{D01F9A7E-9971-FC7C-BF2F-D060958EF710}"/>
                  </a:ext>
                </a:extLst>
              </p:cNvPr>
              <p:cNvSpPr>
                <a:spLocks noChangeArrowheads="1"/>
              </p:cNvSpPr>
              <p:nvPr/>
            </p:nvSpPr>
            <p:spPr bwMode="auto">
              <a:xfrm>
                <a:off x="2280" y="1594"/>
                <a:ext cx="80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7" name="Rectangle 271">
                <a:extLst>
                  <a:ext uri="{FF2B5EF4-FFF2-40B4-BE49-F238E27FC236}">
                    <a16:creationId xmlns:a16="http://schemas.microsoft.com/office/drawing/2014/main" id="{7E623B20-690A-4277-FBB7-6E0F601F95EC}"/>
                  </a:ext>
                </a:extLst>
              </p:cNvPr>
              <p:cNvSpPr>
                <a:spLocks noChangeArrowheads="1"/>
              </p:cNvSpPr>
              <p:nvPr/>
            </p:nvSpPr>
            <p:spPr bwMode="auto">
              <a:xfrm>
                <a:off x="1425" y="1594"/>
                <a:ext cx="85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8" name="Rectangle 272">
                <a:extLst>
                  <a:ext uri="{FF2B5EF4-FFF2-40B4-BE49-F238E27FC236}">
                    <a16:creationId xmlns:a16="http://schemas.microsoft.com/office/drawing/2014/main" id="{E39CD0C3-A150-212E-31C7-923A6D580A96}"/>
                  </a:ext>
                </a:extLst>
              </p:cNvPr>
              <p:cNvSpPr>
                <a:spLocks noChangeArrowheads="1"/>
              </p:cNvSpPr>
              <p:nvPr/>
            </p:nvSpPr>
            <p:spPr bwMode="auto">
              <a:xfrm>
                <a:off x="3084" y="1404"/>
                <a:ext cx="826"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99" name="Rectangle 273">
                <a:extLst>
                  <a:ext uri="{FF2B5EF4-FFF2-40B4-BE49-F238E27FC236}">
                    <a16:creationId xmlns:a16="http://schemas.microsoft.com/office/drawing/2014/main" id="{F2479CA2-EDE5-5DD0-AC88-62CA19CFA018}"/>
                  </a:ext>
                </a:extLst>
              </p:cNvPr>
              <p:cNvSpPr>
                <a:spLocks noChangeArrowheads="1"/>
              </p:cNvSpPr>
              <p:nvPr/>
            </p:nvSpPr>
            <p:spPr bwMode="auto">
              <a:xfrm>
                <a:off x="2280" y="1404"/>
                <a:ext cx="804"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100" name="Rectangle 274">
                <a:extLst>
                  <a:ext uri="{FF2B5EF4-FFF2-40B4-BE49-F238E27FC236}">
                    <a16:creationId xmlns:a16="http://schemas.microsoft.com/office/drawing/2014/main" id="{A9A44A83-FA03-6541-7EEF-AE86CB2785DA}"/>
                  </a:ext>
                </a:extLst>
              </p:cNvPr>
              <p:cNvSpPr>
                <a:spLocks noChangeArrowheads="1"/>
              </p:cNvSpPr>
              <p:nvPr/>
            </p:nvSpPr>
            <p:spPr bwMode="auto">
              <a:xfrm>
                <a:off x="1425" y="1404"/>
                <a:ext cx="855"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101" name="Rectangle 275">
                <a:extLst>
                  <a:ext uri="{FF2B5EF4-FFF2-40B4-BE49-F238E27FC236}">
                    <a16:creationId xmlns:a16="http://schemas.microsoft.com/office/drawing/2014/main" id="{ACDBBB62-26FD-FF8C-12B1-1C0EB1A7AEF6}"/>
                  </a:ext>
                </a:extLst>
              </p:cNvPr>
              <p:cNvSpPr>
                <a:spLocks noChangeArrowheads="1"/>
              </p:cNvSpPr>
              <p:nvPr/>
            </p:nvSpPr>
            <p:spPr bwMode="auto">
              <a:xfrm>
                <a:off x="3084" y="1213"/>
                <a:ext cx="82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102" name="Rectangle 276">
                <a:extLst>
                  <a:ext uri="{FF2B5EF4-FFF2-40B4-BE49-F238E27FC236}">
                    <a16:creationId xmlns:a16="http://schemas.microsoft.com/office/drawing/2014/main" id="{5D79BD67-4AA4-F129-4AEA-86AA90F43922}"/>
                  </a:ext>
                </a:extLst>
              </p:cNvPr>
              <p:cNvSpPr>
                <a:spLocks noChangeArrowheads="1"/>
              </p:cNvSpPr>
              <p:nvPr/>
            </p:nvSpPr>
            <p:spPr bwMode="auto">
              <a:xfrm>
                <a:off x="2280" y="1213"/>
                <a:ext cx="804"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103" name="Rectangle 277">
                <a:extLst>
                  <a:ext uri="{FF2B5EF4-FFF2-40B4-BE49-F238E27FC236}">
                    <a16:creationId xmlns:a16="http://schemas.microsoft.com/office/drawing/2014/main" id="{112B2F30-0B03-8C22-737A-54718273E85F}"/>
                  </a:ext>
                </a:extLst>
              </p:cNvPr>
              <p:cNvSpPr>
                <a:spLocks noChangeArrowheads="1"/>
              </p:cNvSpPr>
              <p:nvPr/>
            </p:nvSpPr>
            <p:spPr bwMode="auto">
              <a:xfrm>
                <a:off x="1425" y="1213"/>
                <a:ext cx="855"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104" name="Rectangle 278">
                <a:extLst>
                  <a:ext uri="{FF2B5EF4-FFF2-40B4-BE49-F238E27FC236}">
                    <a16:creationId xmlns:a16="http://schemas.microsoft.com/office/drawing/2014/main" id="{C4FAF356-E717-BD8F-C4C8-D46BCA19D8CD}"/>
                  </a:ext>
                </a:extLst>
              </p:cNvPr>
              <p:cNvSpPr>
                <a:spLocks noChangeArrowheads="1"/>
              </p:cNvSpPr>
              <p:nvPr/>
            </p:nvSpPr>
            <p:spPr bwMode="auto">
              <a:xfrm>
                <a:off x="3084" y="960"/>
                <a:ext cx="82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105" name="Rectangle 279">
                <a:extLst>
                  <a:ext uri="{FF2B5EF4-FFF2-40B4-BE49-F238E27FC236}">
                    <a16:creationId xmlns:a16="http://schemas.microsoft.com/office/drawing/2014/main" id="{7A23C0B6-76A7-2B8E-FA95-53FF1ECB0F5C}"/>
                  </a:ext>
                </a:extLst>
              </p:cNvPr>
              <p:cNvSpPr>
                <a:spLocks noChangeArrowheads="1"/>
              </p:cNvSpPr>
              <p:nvPr/>
            </p:nvSpPr>
            <p:spPr bwMode="auto">
              <a:xfrm>
                <a:off x="2280" y="960"/>
                <a:ext cx="80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106" name="Rectangle 280">
                <a:extLst>
                  <a:ext uri="{FF2B5EF4-FFF2-40B4-BE49-F238E27FC236}">
                    <a16:creationId xmlns:a16="http://schemas.microsoft.com/office/drawing/2014/main" id="{FE38B6F2-FA35-8F79-3654-93BA7918BA3D}"/>
                  </a:ext>
                </a:extLst>
              </p:cNvPr>
              <p:cNvSpPr>
                <a:spLocks noChangeArrowheads="1"/>
              </p:cNvSpPr>
              <p:nvPr/>
            </p:nvSpPr>
            <p:spPr bwMode="auto">
              <a:xfrm>
                <a:off x="1425" y="960"/>
                <a:ext cx="85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1000" b="0"/>
              </a:p>
            </p:txBody>
          </p:sp>
          <p:sp>
            <p:nvSpPr>
              <p:cNvPr id="107" name="Line 281">
                <a:extLst>
                  <a:ext uri="{FF2B5EF4-FFF2-40B4-BE49-F238E27FC236}">
                    <a16:creationId xmlns:a16="http://schemas.microsoft.com/office/drawing/2014/main" id="{7D0A9A1C-F3B5-CB54-803D-24CEF60F8D9E}"/>
                  </a:ext>
                </a:extLst>
              </p:cNvPr>
              <p:cNvSpPr>
                <a:spLocks noChangeShapeType="1"/>
              </p:cNvSpPr>
              <p:nvPr/>
            </p:nvSpPr>
            <p:spPr bwMode="auto">
              <a:xfrm>
                <a:off x="1425" y="960"/>
                <a:ext cx="248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 name="Line 282">
                <a:extLst>
                  <a:ext uri="{FF2B5EF4-FFF2-40B4-BE49-F238E27FC236}">
                    <a16:creationId xmlns:a16="http://schemas.microsoft.com/office/drawing/2014/main" id="{D4DBAE76-D6E4-3E7D-11E4-8425CE4DC696}"/>
                  </a:ext>
                </a:extLst>
              </p:cNvPr>
              <p:cNvSpPr>
                <a:spLocks noChangeShapeType="1"/>
              </p:cNvSpPr>
              <p:nvPr/>
            </p:nvSpPr>
            <p:spPr bwMode="auto">
              <a:xfrm>
                <a:off x="1425" y="1213"/>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 name="Line 283">
                <a:extLst>
                  <a:ext uri="{FF2B5EF4-FFF2-40B4-BE49-F238E27FC236}">
                    <a16:creationId xmlns:a16="http://schemas.microsoft.com/office/drawing/2014/main" id="{E6A5B663-675C-C1E9-7FEE-DE694E40569B}"/>
                  </a:ext>
                </a:extLst>
              </p:cNvPr>
              <p:cNvSpPr>
                <a:spLocks noChangeShapeType="1"/>
              </p:cNvSpPr>
              <p:nvPr/>
            </p:nvSpPr>
            <p:spPr bwMode="auto">
              <a:xfrm>
                <a:off x="1425" y="1404"/>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 name="Line 284">
                <a:extLst>
                  <a:ext uri="{FF2B5EF4-FFF2-40B4-BE49-F238E27FC236}">
                    <a16:creationId xmlns:a16="http://schemas.microsoft.com/office/drawing/2014/main" id="{85758C46-AC0F-F9A4-F168-11796AD08BBC}"/>
                  </a:ext>
                </a:extLst>
              </p:cNvPr>
              <p:cNvSpPr>
                <a:spLocks noChangeShapeType="1"/>
              </p:cNvSpPr>
              <p:nvPr/>
            </p:nvSpPr>
            <p:spPr bwMode="auto">
              <a:xfrm>
                <a:off x="1425" y="1594"/>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1" name="Line 285">
                <a:extLst>
                  <a:ext uri="{FF2B5EF4-FFF2-40B4-BE49-F238E27FC236}">
                    <a16:creationId xmlns:a16="http://schemas.microsoft.com/office/drawing/2014/main" id="{661AAC05-CDBD-4095-F2C6-A7B984899244}"/>
                  </a:ext>
                </a:extLst>
              </p:cNvPr>
              <p:cNvSpPr>
                <a:spLocks noChangeShapeType="1"/>
              </p:cNvSpPr>
              <p:nvPr/>
            </p:nvSpPr>
            <p:spPr bwMode="auto">
              <a:xfrm>
                <a:off x="1425" y="1786"/>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p>
            </p:txBody>
          </p:sp>
          <p:sp>
            <p:nvSpPr>
              <p:cNvPr id="112" name="Line 286">
                <a:extLst>
                  <a:ext uri="{FF2B5EF4-FFF2-40B4-BE49-F238E27FC236}">
                    <a16:creationId xmlns:a16="http://schemas.microsoft.com/office/drawing/2014/main" id="{19619CF1-C1BE-046D-3DAC-49430A4F9A44}"/>
                  </a:ext>
                </a:extLst>
              </p:cNvPr>
              <p:cNvSpPr>
                <a:spLocks noChangeShapeType="1"/>
              </p:cNvSpPr>
              <p:nvPr/>
            </p:nvSpPr>
            <p:spPr bwMode="auto">
              <a:xfrm>
                <a:off x="1425" y="1976"/>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 name="Line 287">
                <a:extLst>
                  <a:ext uri="{FF2B5EF4-FFF2-40B4-BE49-F238E27FC236}">
                    <a16:creationId xmlns:a16="http://schemas.microsoft.com/office/drawing/2014/main" id="{73422636-6E7F-9A5D-471E-DD443EDE8737}"/>
                  </a:ext>
                </a:extLst>
              </p:cNvPr>
              <p:cNvSpPr>
                <a:spLocks noChangeShapeType="1"/>
              </p:cNvSpPr>
              <p:nvPr/>
            </p:nvSpPr>
            <p:spPr bwMode="auto">
              <a:xfrm>
                <a:off x="1425" y="2167"/>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 name="Line 288">
                <a:extLst>
                  <a:ext uri="{FF2B5EF4-FFF2-40B4-BE49-F238E27FC236}">
                    <a16:creationId xmlns:a16="http://schemas.microsoft.com/office/drawing/2014/main" id="{15B821B4-E0AC-6E98-0360-536035FD59A6}"/>
                  </a:ext>
                </a:extLst>
              </p:cNvPr>
              <p:cNvSpPr>
                <a:spLocks noChangeShapeType="1"/>
              </p:cNvSpPr>
              <p:nvPr/>
            </p:nvSpPr>
            <p:spPr bwMode="auto">
              <a:xfrm>
                <a:off x="1425" y="2358"/>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5" name="Line 289">
                <a:extLst>
                  <a:ext uri="{FF2B5EF4-FFF2-40B4-BE49-F238E27FC236}">
                    <a16:creationId xmlns:a16="http://schemas.microsoft.com/office/drawing/2014/main" id="{2CFB0472-9861-A129-9D7F-E8B4663C2392}"/>
                  </a:ext>
                </a:extLst>
              </p:cNvPr>
              <p:cNvSpPr>
                <a:spLocks noChangeShapeType="1"/>
              </p:cNvSpPr>
              <p:nvPr/>
            </p:nvSpPr>
            <p:spPr bwMode="auto">
              <a:xfrm>
                <a:off x="1425" y="2549"/>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 name="Line 290">
                <a:extLst>
                  <a:ext uri="{FF2B5EF4-FFF2-40B4-BE49-F238E27FC236}">
                    <a16:creationId xmlns:a16="http://schemas.microsoft.com/office/drawing/2014/main" id="{2DC63360-D43D-87FC-1EF9-DD747E83AE30}"/>
                  </a:ext>
                </a:extLst>
              </p:cNvPr>
              <p:cNvSpPr>
                <a:spLocks noChangeShapeType="1"/>
              </p:cNvSpPr>
              <p:nvPr/>
            </p:nvSpPr>
            <p:spPr bwMode="auto">
              <a:xfrm>
                <a:off x="1425" y="2740"/>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 name="Line 291">
                <a:extLst>
                  <a:ext uri="{FF2B5EF4-FFF2-40B4-BE49-F238E27FC236}">
                    <a16:creationId xmlns:a16="http://schemas.microsoft.com/office/drawing/2014/main" id="{67107EC5-5AE4-391D-D6E0-C6A680313968}"/>
                  </a:ext>
                </a:extLst>
              </p:cNvPr>
              <p:cNvSpPr>
                <a:spLocks noChangeShapeType="1"/>
              </p:cNvSpPr>
              <p:nvPr/>
            </p:nvSpPr>
            <p:spPr bwMode="auto">
              <a:xfrm>
                <a:off x="1425" y="2930"/>
                <a:ext cx="24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 name="Line 292">
                <a:extLst>
                  <a:ext uri="{FF2B5EF4-FFF2-40B4-BE49-F238E27FC236}">
                    <a16:creationId xmlns:a16="http://schemas.microsoft.com/office/drawing/2014/main" id="{DE1BC48A-841F-5737-3C17-07B6B93374E6}"/>
                  </a:ext>
                </a:extLst>
              </p:cNvPr>
              <p:cNvSpPr>
                <a:spLocks noChangeShapeType="1"/>
              </p:cNvSpPr>
              <p:nvPr/>
            </p:nvSpPr>
            <p:spPr bwMode="auto">
              <a:xfrm>
                <a:off x="1425" y="3121"/>
                <a:ext cx="248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 name="Line 293">
                <a:extLst>
                  <a:ext uri="{FF2B5EF4-FFF2-40B4-BE49-F238E27FC236}">
                    <a16:creationId xmlns:a16="http://schemas.microsoft.com/office/drawing/2014/main" id="{29974328-8D8A-7239-F7DB-8DC33A056F89}"/>
                  </a:ext>
                </a:extLst>
              </p:cNvPr>
              <p:cNvSpPr>
                <a:spLocks noChangeShapeType="1"/>
              </p:cNvSpPr>
              <p:nvPr/>
            </p:nvSpPr>
            <p:spPr bwMode="auto">
              <a:xfrm>
                <a:off x="1425" y="960"/>
                <a:ext cx="0" cy="216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0" name="Line 294">
                <a:extLst>
                  <a:ext uri="{FF2B5EF4-FFF2-40B4-BE49-F238E27FC236}">
                    <a16:creationId xmlns:a16="http://schemas.microsoft.com/office/drawing/2014/main" id="{AEBC3E01-6063-BDE4-CAA5-0E59B1FC577B}"/>
                  </a:ext>
                </a:extLst>
              </p:cNvPr>
              <p:cNvSpPr>
                <a:spLocks noChangeShapeType="1"/>
              </p:cNvSpPr>
              <p:nvPr/>
            </p:nvSpPr>
            <p:spPr bwMode="auto">
              <a:xfrm>
                <a:off x="2280" y="960"/>
                <a:ext cx="0" cy="21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 name="Line 295">
                <a:extLst>
                  <a:ext uri="{FF2B5EF4-FFF2-40B4-BE49-F238E27FC236}">
                    <a16:creationId xmlns:a16="http://schemas.microsoft.com/office/drawing/2014/main" id="{47601A62-DF44-0E11-2A5B-089F0D175F37}"/>
                  </a:ext>
                </a:extLst>
              </p:cNvPr>
              <p:cNvSpPr>
                <a:spLocks noChangeShapeType="1"/>
              </p:cNvSpPr>
              <p:nvPr/>
            </p:nvSpPr>
            <p:spPr bwMode="auto">
              <a:xfrm>
                <a:off x="3084" y="960"/>
                <a:ext cx="0" cy="21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 name="Line 296">
                <a:extLst>
                  <a:ext uri="{FF2B5EF4-FFF2-40B4-BE49-F238E27FC236}">
                    <a16:creationId xmlns:a16="http://schemas.microsoft.com/office/drawing/2014/main" id="{C23AB16F-7CEF-32FE-1033-4D29563B58D7}"/>
                  </a:ext>
                </a:extLst>
              </p:cNvPr>
              <p:cNvSpPr>
                <a:spLocks noChangeShapeType="1"/>
              </p:cNvSpPr>
              <p:nvPr/>
            </p:nvSpPr>
            <p:spPr bwMode="auto">
              <a:xfrm>
                <a:off x="3910" y="960"/>
                <a:ext cx="0" cy="216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23" name="Text Box 299">
            <a:extLst>
              <a:ext uri="{FF2B5EF4-FFF2-40B4-BE49-F238E27FC236}">
                <a16:creationId xmlns:a16="http://schemas.microsoft.com/office/drawing/2014/main" id="{0CD008B3-DEC5-A6D0-E2F8-4B5C31287775}"/>
              </a:ext>
            </a:extLst>
          </p:cNvPr>
          <p:cNvSpPr txBox="1">
            <a:spLocks noChangeArrowheads="1"/>
          </p:cNvSpPr>
          <p:nvPr/>
        </p:nvSpPr>
        <p:spPr bwMode="auto">
          <a:xfrm>
            <a:off x="328614" y="5580071"/>
            <a:ext cx="84322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363" lvl="1" indent="0" eaLnBrk="1" hangingPunct="1">
              <a:spcBef>
                <a:spcPts val="300"/>
              </a:spcBef>
              <a:buClr>
                <a:srgbClr val="0000FF"/>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在降低功耗、提高可靠性方面有很多应用</a:t>
            </a:r>
          </a:p>
        </p:txBody>
      </p:sp>
      <p:sp>
        <p:nvSpPr>
          <p:cNvPr id="124" name="Rectangle 300">
            <a:extLst>
              <a:ext uri="{FF2B5EF4-FFF2-40B4-BE49-F238E27FC236}">
                <a16:creationId xmlns:a16="http://schemas.microsoft.com/office/drawing/2014/main" id="{2C625347-DBEE-10D7-7E43-BFB6303F2F54}"/>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1.7 </a:t>
            </a:r>
            <a:r>
              <a:rPr lang="zh-CN" altLang="en-US" sz="4000" dirty="0">
                <a:solidFill>
                  <a:srgbClr val="0000FF"/>
                </a:solidFill>
                <a:latin typeface="华文新魏" panose="02010800040101010101" pitchFamily="2" charset="-122"/>
                <a:ea typeface="华文新魏" panose="02010800040101010101" pitchFamily="2" charset="-122"/>
              </a:rPr>
              <a:t>可靠性编码</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格雷码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3/3</a:t>
            </a:r>
            <a:r>
              <a:rPr lang="zh-CN" altLang="en-US" sz="4000" dirty="0">
                <a:solidFill>
                  <a:srgbClr val="0000FF"/>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1213078381"/>
      </p:ext>
    </p:ext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1">
            <a:extLst>
              <a:ext uri="{FF2B5EF4-FFF2-40B4-BE49-F238E27FC236}">
                <a16:creationId xmlns:a16="http://schemas.microsoft.com/office/drawing/2014/main" id="{4A33E2BB-DE72-4FB0-83FB-8E37AC940857}"/>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7EDFCCDC-A650-4DC2-9402-C796C3C39EE0}"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46083" name="灯片编号占位符 2">
            <a:extLst>
              <a:ext uri="{FF2B5EF4-FFF2-40B4-BE49-F238E27FC236}">
                <a16:creationId xmlns:a16="http://schemas.microsoft.com/office/drawing/2014/main" id="{F3730A12-08A2-43CA-8C2D-116A6D127ED9}"/>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B23B6C43-61BC-49B8-8CF7-89A11A860A1C}" type="slidenum">
              <a:rPr lang="en-US" altLang="zh-CN" sz="1400" b="0" smtClean="0">
                <a:solidFill>
                  <a:srgbClr val="FF0000"/>
                </a:solidFill>
                <a:latin typeface="Arial" panose="020B0604020202020204" pitchFamily="34" charset="0"/>
              </a:rPr>
              <a:pPr/>
              <a:t>24</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46085" name="Rectangle 6">
            <a:extLst>
              <a:ext uri="{FF2B5EF4-FFF2-40B4-BE49-F238E27FC236}">
                <a16:creationId xmlns:a16="http://schemas.microsoft.com/office/drawing/2014/main" id="{50BB4972-B27E-4314-AEC4-B38284352861}"/>
              </a:ext>
            </a:extLst>
          </p:cNvPr>
          <p:cNvSpPr>
            <a:spLocks noChangeArrowheads="1"/>
          </p:cNvSpPr>
          <p:nvPr/>
        </p:nvSpPr>
        <p:spPr bwMode="auto">
          <a:xfrm>
            <a:off x="254000" y="215900"/>
            <a:ext cx="86868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小结</a:t>
            </a:r>
          </a:p>
        </p:txBody>
      </p:sp>
      <p:sp>
        <p:nvSpPr>
          <p:cNvPr id="6" name="Text Box 4">
            <a:extLst>
              <a:ext uri="{FF2B5EF4-FFF2-40B4-BE49-F238E27FC236}">
                <a16:creationId xmlns:a16="http://schemas.microsoft.com/office/drawing/2014/main" id="{C5771E26-F903-4A44-94F0-0F06F1558F2F}"/>
              </a:ext>
            </a:extLst>
          </p:cNvPr>
          <p:cNvSpPr txBox="1">
            <a:spLocks noChangeArrowheads="1"/>
          </p:cNvSpPr>
          <p:nvPr/>
        </p:nvSpPr>
        <p:spPr bwMode="auto">
          <a:xfrm>
            <a:off x="324001" y="1103192"/>
            <a:ext cx="849788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有效编码</a:t>
            </a:r>
          </a:p>
          <a:p>
            <a:pPr lvl="1" eaLnBrk="1" hangingPunct="1">
              <a:spcBef>
                <a:spcPts val="300"/>
              </a:spcBef>
              <a:buClr>
                <a:srgbClr val="0000FF"/>
              </a:buClr>
              <a:buFont typeface="Wingdings" panose="05000000000000000000" pitchFamily="2" charset="2"/>
              <a:buChar char="l"/>
            </a:pPr>
            <a:r>
              <a:rPr kumimoji="0" lang="zh-CN" altLang="en-US" sz="2400" b="0" dirty="0">
                <a:ea typeface="华文新魏" panose="02010800040101010101" pitchFamily="2" charset="-122"/>
              </a:rPr>
              <a:t>长度最短</a:t>
            </a:r>
            <a:endParaRPr kumimoji="0" lang="en-US" altLang="zh-CN" sz="2400" b="0" dirty="0">
              <a:ea typeface="华文新魏" panose="02010800040101010101" pitchFamily="2" charset="-122"/>
            </a:endParaRPr>
          </a:p>
          <a:p>
            <a:pPr lvl="1" eaLnBrk="1" hangingPunct="1">
              <a:spcBef>
                <a:spcPts val="300"/>
              </a:spcBef>
              <a:buClr>
                <a:srgbClr val="0000FF"/>
              </a:buClr>
              <a:buFont typeface="Wingdings" panose="05000000000000000000" pitchFamily="2" charset="2"/>
              <a:buChar char="l"/>
            </a:pPr>
            <a:r>
              <a:rPr kumimoji="0" lang="zh-CN" altLang="en-US" sz="2400" b="0" dirty="0">
                <a:ea typeface="华文新魏" panose="02010800040101010101" pitchFamily="2" charset="-122"/>
              </a:rPr>
              <a:t>每一位有特定意义</a:t>
            </a:r>
            <a:endParaRPr kumimoji="0" lang="en-US" altLang="zh-CN" sz="2400" b="0" dirty="0">
              <a:ea typeface="华文新魏" panose="02010800040101010101" pitchFamily="2" charset="-122"/>
            </a:endParaRPr>
          </a:p>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数字与字符编码</a:t>
            </a:r>
            <a:endParaRPr kumimoji="0" lang="en-US" altLang="zh-CN" b="0" dirty="0">
              <a:ea typeface="华文新魏" panose="02010800040101010101" pitchFamily="2" charset="-122"/>
            </a:endParaRPr>
          </a:p>
          <a:p>
            <a:pPr lvl="1" eaLnBrk="1" hangingPunct="1">
              <a:spcBef>
                <a:spcPts val="300"/>
              </a:spcBef>
              <a:buClr>
                <a:srgbClr val="0000FF"/>
              </a:buClr>
              <a:buFont typeface="Wingdings" panose="05000000000000000000" pitchFamily="2" charset="2"/>
              <a:buChar char="l"/>
            </a:pPr>
            <a:r>
              <a:rPr kumimoji="0" lang="en-US" altLang="zh-CN" sz="2400" b="0" dirty="0">
                <a:ea typeface="华文新魏" panose="02010800040101010101" pitchFamily="2" charset="-122"/>
              </a:rPr>
              <a:t>8421</a:t>
            </a:r>
            <a:r>
              <a:rPr kumimoji="0" lang="zh-CN" altLang="en-US" sz="2400" b="0" dirty="0">
                <a:ea typeface="华文新魏" panose="02010800040101010101" pitchFamily="2" charset="-122"/>
              </a:rPr>
              <a:t>码、</a:t>
            </a:r>
            <a:r>
              <a:rPr kumimoji="0" lang="en-US" altLang="zh-CN" sz="2400" b="0" dirty="0">
                <a:ea typeface="华文新魏" panose="02010800040101010101" pitchFamily="2" charset="-122"/>
              </a:rPr>
              <a:t>2421</a:t>
            </a:r>
            <a:r>
              <a:rPr kumimoji="0" lang="zh-CN" altLang="en-US" sz="2400" b="0" dirty="0">
                <a:ea typeface="华文新魏" panose="02010800040101010101" pitchFamily="2" charset="-122"/>
              </a:rPr>
              <a:t>码、余</a:t>
            </a:r>
            <a:r>
              <a:rPr kumimoji="0" lang="en-US" altLang="zh-CN" sz="2400" b="0" dirty="0">
                <a:ea typeface="华文新魏" panose="02010800040101010101" pitchFamily="2" charset="-122"/>
              </a:rPr>
              <a:t>3</a:t>
            </a:r>
            <a:r>
              <a:rPr kumimoji="0" lang="zh-CN" altLang="en-US" sz="2400" b="0" dirty="0">
                <a:ea typeface="华文新魏" panose="02010800040101010101" pitchFamily="2" charset="-122"/>
              </a:rPr>
              <a:t>码</a:t>
            </a:r>
            <a:endParaRPr kumimoji="0" lang="en-US" altLang="zh-CN" sz="2400" b="0" dirty="0">
              <a:ea typeface="华文新魏" panose="02010800040101010101" pitchFamily="2" charset="-122"/>
            </a:endParaRPr>
          </a:p>
          <a:p>
            <a:pPr lvl="1" eaLnBrk="1" hangingPunct="1">
              <a:spcBef>
                <a:spcPts val="300"/>
              </a:spcBef>
              <a:buClr>
                <a:srgbClr val="0000FF"/>
              </a:buClr>
              <a:buFont typeface="Wingdings" panose="05000000000000000000" pitchFamily="2" charset="2"/>
              <a:buChar char="l"/>
            </a:pPr>
            <a:r>
              <a:rPr kumimoji="0" lang="en-US" altLang="zh-CN" sz="2400" b="0" dirty="0">
                <a:ea typeface="华文新魏" panose="02010800040101010101" pitchFamily="2" charset="-122"/>
              </a:rPr>
              <a:t>ASCII</a:t>
            </a:r>
            <a:r>
              <a:rPr kumimoji="0" lang="zh-CN" altLang="en-US" sz="2400" b="0" dirty="0">
                <a:ea typeface="华文新魏" panose="02010800040101010101" pitchFamily="2" charset="-122"/>
              </a:rPr>
              <a:t>码</a:t>
            </a:r>
            <a:endParaRPr kumimoji="0" lang="en-US" altLang="zh-CN" sz="2400" b="0" dirty="0">
              <a:ea typeface="华文新魏" panose="02010800040101010101" pitchFamily="2" charset="-122"/>
            </a:endParaRPr>
          </a:p>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可靠性编码</a:t>
            </a:r>
          </a:p>
          <a:p>
            <a:pPr lvl="1" eaLnBrk="1" hangingPunct="1">
              <a:spcBef>
                <a:spcPts val="300"/>
              </a:spcBef>
              <a:buClr>
                <a:srgbClr val="0000FF"/>
              </a:buClr>
              <a:buFont typeface="Wingdings" panose="05000000000000000000" pitchFamily="2" charset="2"/>
              <a:buChar char="l"/>
            </a:pPr>
            <a:r>
              <a:rPr kumimoji="0" lang="zh-CN" altLang="en-US" sz="2400" b="0" dirty="0">
                <a:ea typeface="华文新魏" panose="02010800040101010101" pitchFamily="2" charset="-122"/>
              </a:rPr>
              <a:t>编码具有某种规律，出现错误时，规律通常会被打破</a:t>
            </a:r>
            <a:endParaRPr kumimoji="0" lang="en-US" altLang="zh-CN" sz="2400" b="0" dirty="0">
              <a:ea typeface="华文新魏" panose="02010800040101010101" pitchFamily="2" charset="-122"/>
            </a:endParaRPr>
          </a:p>
          <a:p>
            <a:pPr lvl="1" eaLnBrk="1" hangingPunct="1">
              <a:spcBef>
                <a:spcPts val="300"/>
              </a:spcBef>
              <a:buClr>
                <a:srgbClr val="0000FF"/>
              </a:buClr>
              <a:buFont typeface="Wingdings" panose="05000000000000000000" pitchFamily="2" charset="2"/>
              <a:buChar char="l"/>
            </a:pPr>
            <a:r>
              <a:rPr kumimoji="0" lang="zh-CN" altLang="en-US" sz="2400" b="0" dirty="0">
                <a:ea typeface="华文新魏" panose="02010800040101010101" pitchFamily="2" charset="-122"/>
              </a:rPr>
              <a:t>奇偶校验码可以发现奇数位错误</a:t>
            </a:r>
          </a:p>
          <a:p>
            <a:pPr lvl="1" eaLnBrk="1" hangingPunct="1">
              <a:spcBef>
                <a:spcPts val="300"/>
              </a:spcBef>
              <a:buClr>
                <a:srgbClr val="0000FF"/>
              </a:buClr>
              <a:buFont typeface="Wingdings" panose="05000000000000000000" pitchFamily="2" charset="2"/>
              <a:buChar char="l"/>
            </a:pPr>
            <a:r>
              <a:rPr kumimoji="0" lang="zh-CN" altLang="en-US" sz="2400" b="0" dirty="0">
                <a:ea typeface="华文新魏" panose="02010800040101010101" pitchFamily="2" charset="-122"/>
              </a:rPr>
              <a:t>格雷码常用于计数器，可降低功耗，提高可靠性</a:t>
            </a:r>
            <a:endParaRPr kumimoji="0" lang="en-US" altLang="zh-CN" sz="2400" b="0" dirty="0">
              <a:ea typeface="华文新魏" panose="02010800040101010101" pitchFamily="2" charset="-122"/>
            </a:endParaRPr>
          </a:p>
          <a:p>
            <a:pPr lvl="1" eaLnBrk="1" hangingPunct="1">
              <a:spcBef>
                <a:spcPts val="300"/>
              </a:spcBef>
              <a:buClr>
                <a:srgbClr val="0000FF"/>
              </a:buClr>
              <a:buFont typeface="Wingdings" panose="05000000000000000000" pitchFamily="2" charset="2"/>
              <a:buChar char="l"/>
            </a:pPr>
            <a:r>
              <a:rPr kumimoji="0" lang="zh-CN" altLang="en-US" sz="2400" b="0" dirty="0">
                <a:ea typeface="华文新魏" panose="02010800040101010101" pitchFamily="2" charset="-122"/>
              </a:rPr>
              <a:t>海明校验码（分组奇偶校验码）可以纠正错误</a:t>
            </a:r>
            <a:endParaRPr kumimoji="0" lang="en-US" altLang="zh-CN" b="0" dirty="0">
              <a:ea typeface="华文新魏" panose="02010800040101010101" pitchFamily="2" charset="-122"/>
            </a:endParaRPr>
          </a:p>
        </p:txBody>
      </p:sp>
      <p:sp>
        <p:nvSpPr>
          <p:cNvPr id="7" name="Text Box 4">
            <a:extLst>
              <a:ext uri="{FF2B5EF4-FFF2-40B4-BE49-F238E27FC236}">
                <a16:creationId xmlns:a16="http://schemas.microsoft.com/office/drawing/2014/main" id="{C5771E26-F903-4A44-94F0-0F06F1558F2F}"/>
              </a:ext>
            </a:extLst>
          </p:cNvPr>
          <p:cNvSpPr txBox="1">
            <a:spLocks noChangeArrowheads="1"/>
          </p:cNvSpPr>
          <p:nvPr/>
        </p:nvSpPr>
        <p:spPr bwMode="auto">
          <a:xfrm>
            <a:off x="324000" y="5838946"/>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测验</a:t>
            </a:r>
            <a:endParaRPr kumimoji="0" lang="en-US" altLang="zh-CN" b="0" dirty="0">
              <a:ea typeface="华文新魏" panose="02010800040101010101" pitchFamily="2" charset="-122"/>
            </a:endParaRPr>
          </a:p>
        </p:txBody>
      </p:sp>
    </p:spTree>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AF8A081F-9A9D-46B6-98C6-1E456AB1638D}"/>
              </a:ext>
            </a:extLst>
          </p:cNvPr>
          <p:cNvSpPr txBox="1">
            <a:spLocks noChangeArrowheads="1"/>
          </p:cNvSpPr>
          <p:nvPr/>
        </p:nvSpPr>
        <p:spPr bwMode="auto">
          <a:xfrm>
            <a:off x="324251" y="2103634"/>
            <a:ext cx="8497887" cy="407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pPr>
            <a:r>
              <a:rPr kumimoji="0" lang="zh-CN" altLang="en-US" b="0" dirty="0">
                <a:solidFill>
                  <a:srgbClr val="FF0000"/>
                </a:solidFill>
                <a:ea typeface="华文新魏" panose="02010800040101010101" pitchFamily="2" charset="-122"/>
              </a:rPr>
              <a:t>解：</a:t>
            </a:r>
            <a:r>
              <a:rPr kumimoji="0" lang="zh-CN" altLang="en-US" b="0" dirty="0">
                <a:ea typeface="华文新魏" panose="02010800040101010101" pitchFamily="2" charset="-122"/>
              </a:rPr>
              <a:t>先对编码对象的属性或特征进行分析</a:t>
            </a:r>
            <a:endParaRPr kumimoji="0" lang="en-US" altLang="zh-CN" b="0" dirty="0">
              <a:ea typeface="华文新魏" panose="02010800040101010101" pitchFamily="2" charset="-122"/>
            </a:endParaRPr>
          </a:p>
          <a:p>
            <a:pPr eaLnBrk="1" hangingPunct="1">
              <a:spcBef>
                <a:spcPts val="600"/>
              </a:spcBef>
              <a:buClr>
                <a:srgbClr val="FF0000"/>
              </a:buClr>
            </a:pPr>
            <a:r>
              <a:rPr kumimoji="0" lang="en-US" altLang="zh-CN" b="0" dirty="0">
                <a:ea typeface="华文新魏" panose="02010800040101010101" pitchFamily="2" charset="-122"/>
              </a:rPr>
              <a:t> 1</a:t>
            </a:r>
            <a:r>
              <a:rPr kumimoji="0" lang="zh-CN" altLang="en-US" b="0" dirty="0">
                <a:ea typeface="华文新魏" panose="02010800040101010101" pitchFamily="2" charset="-122"/>
              </a:rPr>
              <a:t>、生物（最高位）：植物、动物（</a:t>
            </a:r>
            <a:r>
              <a:rPr kumimoji="0" lang="en-US" altLang="zh-CN" b="0" dirty="0">
                <a:ea typeface="华文新魏" panose="02010800040101010101" pitchFamily="2" charset="-122"/>
              </a:rPr>
              <a:t>0、1</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a:p>
            <a:pPr eaLnBrk="1" hangingPunct="1">
              <a:spcBef>
                <a:spcPts val="600"/>
              </a:spcBef>
              <a:buClr>
                <a:srgbClr val="FF0000"/>
              </a:buClr>
            </a:pPr>
            <a:r>
              <a:rPr kumimoji="0" lang="en-US" altLang="zh-CN" b="0" dirty="0">
                <a:ea typeface="华文新魏" panose="02010800040101010101" pitchFamily="2" charset="-122"/>
              </a:rPr>
              <a:t> 2</a:t>
            </a:r>
            <a:r>
              <a:rPr kumimoji="0" lang="zh-CN" altLang="en-US" b="0" dirty="0">
                <a:ea typeface="华文新魏" panose="02010800040101010101" pitchFamily="2" charset="-122"/>
              </a:rPr>
              <a:t>、植物（次高位）：蔬菜、水果（</a:t>
            </a:r>
            <a:r>
              <a:rPr kumimoji="0" lang="en-US" altLang="zh-CN" b="0" dirty="0">
                <a:ea typeface="华文新魏" panose="02010800040101010101" pitchFamily="2" charset="-122"/>
              </a:rPr>
              <a:t>0、1</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a:p>
            <a:pPr eaLnBrk="1" hangingPunct="1">
              <a:spcBef>
                <a:spcPts val="600"/>
              </a:spcBef>
              <a:buClr>
                <a:srgbClr val="FF0000"/>
              </a:buClr>
            </a:pPr>
            <a:r>
              <a:rPr kumimoji="0" lang="en-US" altLang="zh-CN" b="0" dirty="0">
                <a:ea typeface="华文新魏" panose="02010800040101010101" pitchFamily="2" charset="-122"/>
              </a:rPr>
              <a:t> 3</a:t>
            </a:r>
            <a:r>
              <a:rPr kumimoji="0" lang="zh-CN" altLang="en-US" b="0" dirty="0">
                <a:ea typeface="华文新魏" panose="02010800040101010101" pitchFamily="2" charset="-122"/>
              </a:rPr>
              <a:t>、动物（次高位）：宠物、家禽（</a:t>
            </a:r>
            <a:r>
              <a:rPr kumimoji="0" lang="en-US" altLang="zh-CN" b="0" dirty="0">
                <a:ea typeface="华文新魏" panose="02010800040101010101" pitchFamily="2" charset="-122"/>
              </a:rPr>
              <a:t>0、1</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a:p>
            <a:pPr eaLnBrk="1" hangingPunct="1">
              <a:spcBef>
                <a:spcPts val="600"/>
              </a:spcBef>
              <a:buClr>
                <a:srgbClr val="FF0000"/>
              </a:buClr>
            </a:pPr>
            <a:r>
              <a:rPr kumimoji="0" lang="en-US" altLang="zh-CN" b="0" dirty="0">
                <a:ea typeface="华文新魏" panose="02010800040101010101" pitchFamily="2" charset="-122"/>
              </a:rPr>
              <a:t> 4</a:t>
            </a:r>
            <a:r>
              <a:rPr kumimoji="0" lang="zh-CN" altLang="en-US" b="0" dirty="0">
                <a:ea typeface="华文新魏" panose="02010800040101010101" pitchFamily="2" charset="-122"/>
              </a:rPr>
              <a:t>、蔬菜（最低位）：杆叶、根茎（</a:t>
            </a:r>
            <a:r>
              <a:rPr kumimoji="0" lang="en-US" altLang="zh-CN" b="0" dirty="0">
                <a:ea typeface="华文新魏" panose="02010800040101010101" pitchFamily="2" charset="-122"/>
              </a:rPr>
              <a:t>0、1</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a:p>
            <a:pPr eaLnBrk="1" hangingPunct="1">
              <a:spcBef>
                <a:spcPts val="600"/>
              </a:spcBef>
              <a:buClr>
                <a:srgbClr val="FF0000"/>
              </a:buClr>
            </a:pPr>
            <a:r>
              <a:rPr kumimoji="0" lang="en-US" altLang="zh-CN" b="0" dirty="0">
                <a:ea typeface="华文新魏" panose="02010800040101010101" pitchFamily="2" charset="-122"/>
              </a:rPr>
              <a:t> 5</a:t>
            </a:r>
            <a:r>
              <a:rPr kumimoji="0" lang="zh-CN" altLang="en-US" b="0" dirty="0">
                <a:ea typeface="华文新魏" panose="02010800040101010101" pitchFamily="2" charset="-122"/>
              </a:rPr>
              <a:t>、水果（最低位）：甜、酸（</a:t>
            </a:r>
            <a:r>
              <a:rPr kumimoji="0" lang="en-US" altLang="zh-CN" b="0" dirty="0">
                <a:ea typeface="华文新魏" panose="02010800040101010101" pitchFamily="2" charset="-122"/>
              </a:rPr>
              <a:t>0、1</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a:p>
            <a:pPr eaLnBrk="1" hangingPunct="1">
              <a:spcBef>
                <a:spcPts val="600"/>
              </a:spcBef>
              <a:buClr>
                <a:srgbClr val="FF0000"/>
              </a:buClr>
            </a:pPr>
            <a:r>
              <a:rPr kumimoji="0" lang="en-US" altLang="zh-CN" b="0" dirty="0">
                <a:ea typeface="华文新魏" panose="02010800040101010101" pitchFamily="2" charset="-122"/>
              </a:rPr>
              <a:t> 6</a:t>
            </a:r>
            <a:r>
              <a:rPr kumimoji="0" lang="zh-CN" altLang="en-US" b="0" dirty="0">
                <a:ea typeface="华文新魏" panose="02010800040101010101" pitchFamily="2" charset="-122"/>
              </a:rPr>
              <a:t>、宠物（最低位）：咬人、不咬（</a:t>
            </a:r>
            <a:r>
              <a:rPr kumimoji="0" lang="en-US" altLang="zh-CN" b="0" dirty="0">
                <a:ea typeface="华文新魏" panose="02010800040101010101" pitchFamily="2" charset="-122"/>
              </a:rPr>
              <a:t>0、1</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a:p>
            <a:pPr eaLnBrk="1" hangingPunct="1">
              <a:spcBef>
                <a:spcPts val="600"/>
              </a:spcBef>
              <a:buClr>
                <a:srgbClr val="FF0000"/>
              </a:buClr>
            </a:pPr>
            <a:r>
              <a:rPr kumimoji="0" lang="en-US" altLang="zh-CN" b="0" dirty="0">
                <a:ea typeface="华文新魏" panose="02010800040101010101" pitchFamily="2" charset="-122"/>
              </a:rPr>
              <a:t> 7</a:t>
            </a:r>
            <a:r>
              <a:rPr kumimoji="0" lang="zh-CN" altLang="en-US" b="0" dirty="0">
                <a:ea typeface="华文新魏" panose="02010800040101010101" pitchFamily="2" charset="-122"/>
              </a:rPr>
              <a:t>、家禽（最低位）：游水、不游（</a:t>
            </a:r>
            <a:r>
              <a:rPr kumimoji="0" lang="en-US" altLang="zh-CN" b="0" dirty="0">
                <a:ea typeface="华文新魏" panose="02010800040101010101" pitchFamily="2" charset="-122"/>
              </a:rPr>
              <a:t>0、1</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p:txBody>
      </p:sp>
      <p:sp>
        <p:nvSpPr>
          <p:cNvPr id="31746" name="日期占位符 1">
            <a:extLst>
              <a:ext uri="{FF2B5EF4-FFF2-40B4-BE49-F238E27FC236}">
                <a16:creationId xmlns:a16="http://schemas.microsoft.com/office/drawing/2014/main" id="{684C9B23-3C38-40D9-9647-8A146C7BDD55}"/>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1A70389E-B945-4432-BC5D-D282DC8203B3}"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31747" name="灯片编号占位符 2">
            <a:extLst>
              <a:ext uri="{FF2B5EF4-FFF2-40B4-BE49-F238E27FC236}">
                <a16:creationId xmlns:a16="http://schemas.microsoft.com/office/drawing/2014/main" id="{4852BC4D-1DAE-4487-A975-550015DB47B8}"/>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ED3F5EB8-3A59-42A8-82C7-BFA1BFDF0939}" type="slidenum">
              <a:rPr lang="en-US" altLang="zh-CN" sz="1400" b="0" smtClean="0">
                <a:solidFill>
                  <a:srgbClr val="FF0000"/>
                </a:solidFill>
                <a:latin typeface="Arial" panose="020B0604020202020204" pitchFamily="34" charset="0"/>
              </a:rPr>
              <a:pPr/>
              <a:t>3</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31748" name="Text Box 2">
            <a:extLst>
              <a:ext uri="{FF2B5EF4-FFF2-40B4-BE49-F238E27FC236}">
                <a16:creationId xmlns:a16="http://schemas.microsoft.com/office/drawing/2014/main" id="{AF8A081F-9A9D-46B6-98C6-1E456AB1638D}"/>
              </a:ext>
            </a:extLst>
          </p:cNvPr>
          <p:cNvSpPr txBox="1">
            <a:spLocks noChangeArrowheads="1"/>
          </p:cNvSpPr>
          <p:nvPr/>
        </p:nvSpPr>
        <p:spPr bwMode="auto">
          <a:xfrm>
            <a:off x="328613" y="1106488"/>
            <a:ext cx="84978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b="0" dirty="0">
                <a:solidFill>
                  <a:srgbClr val="FF0000"/>
                </a:solidFill>
                <a:ea typeface="华文新魏" panose="02010800040101010101" pitchFamily="2" charset="-122"/>
              </a:rPr>
              <a:t>例</a:t>
            </a:r>
            <a:r>
              <a:rPr kumimoji="0" lang="en-US" altLang="zh-CN" b="0" dirty="0">
                <a:solidFill>
                  <a:srgbClr val="FF0000"/>
                </a:solidFill>
                <a:ea typeface="华文新魏" panose="02010800040101010101" pitchFamily="2" charset="-122"/>
              </a:rPr>
              <a:t>13.1  </a:t>
            </a:r>
            <a:r>
              <a:rPr kumimoji="0" lang="zh-CN" altLang="en-US" b="0" dirty="0">
                <a:ea typeface="华文新魏" panose="02010800040101010101" pitchFamily="2" charset="-122"/>
              </a:rPr>
              <a:t>给定白菜、西瓜、鸭、萝卜、狗、柠檬、鸡、兔</a:t>
            </a:r>
            <a:r>
              <a:rPr kumimoji="0" lang="en-US" altLang="zh-CN" b="0" dirty="0">
                <a:ea typeface="华文新魏" panose="02010800040101010101" pitchFamily="2" charset="-122"/>
              </a:rPr>
              <a:t>8</a:t>
            </a:r>
            <a:r>
              <a:rPr kumimoji="0" lang="zh-CN" altLang="en-US" b="0" dirty="0">
                <a:ea typeface="华文新魏" panose="02010800040101010101" pitchFamily="2" charset="-122"/>
              </a:rPr>
              <a:t>个对象，请用二进制数字对它们进行</a:t>
            </a:r>
            <a:r>
              <a:rPr kumimoji="0" lang="zh-CN" altLang="en-US" b="0" dirty="0">
                <a:solidFill>
                  <a:srgbClr val="0000FF"/>
                </a:solidFill>
                <a:ea typeface="华文新魏" panose="02010800040101010101" pitchFamily="2" charset="-122"/>
              </a:rPr>
              <a:t>有效</a:t>
            </a:r>
            <a:r>
              <a:rPr kumimoji="0" lang="zh-CN" altLang="en-US" b="0" dirty="0">
                <a:ea typeface="华文新魏" panose="02010800040101010101" pitchFamily="2" charset="-122"/>
              </a:rPr>
              <a:t>编码。</a:t>
            </a:r>
            <a:endParaRPr kumimoji="0" lang="en-US" altLang="zh-CN" b="0" dirty="0">
              <a:ea typeface="华文新魏" panose="02010800040101010101" pitchFamily="2" charset="-122"/>
            </a:endParaRPr>
          </a:p>
        </p:txBody>
      </p:sp>
      <p:sp>
        <p:nvSpPr>
          <p:cNvPr id="31751" name="Rectangle 15">
            <a:extLst>
              <a:ext uri="{FF2B5EF4-FFF2-40B4-BE49-F238E27FC236}">
                <a16:creationId xmlns:a16="http://schemas.microsoft.com/office/drawing/2014/main" id="{E4FEA75D-1F43-46B7-8663-A3AD5364299A}"/>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1.5 </a:t>
            </a:r>
            <a:r>
              <a:rPr lang="zh-CN" altLang="en-US" sz="4000" dirty="0">
                <a:solidFill>
                  <a:srgbClr val="0000FF"/>
                </a:solidFill>
                <a:latin typeface="华文新魏" panose="02010800040101010101" pitchFamily="2" charset="-122"/>
                <a:ea typeface="华文新魏" panose="02010800040101010101" pitchFamily="2" charset="-122"/>
              </a:rPr>
              <a:t>编码（</a:t>
            </a:r>
            <a:r>
              <a:rPr lang="en-US" altLang="zh-CN" sz="4000" dirty="0">
                <a:solidFill>
                  <a:srgbClr val="0000FF"/>
                </a:solidFill>
                <a:latin typeface="华文新魏" panose="02010800040101010101" pitchFamily="2" charset="-122"/>
                <a:ea typeface="华文新魏" panose="02010800040101010101" pitchFamily="2" charset="-122"/>
              </a:rPr>
              <a:t>1/3</a:t>
            </a:r>
            <a:r>
              <a:rPr lang="zh-CN" altLang="en-US" sz="4000" dirty="0">
                <a:solidFill>
                  <a:srgbClr val="0000FF"/>
                </a:solidFill>
                <a:latin typeface="华文新魏" panose="02010800040101010101" pitchFamily="2" charset="-122"/>
                <a:ea typeface="华文新魏" panose="02010800040101010101" pitchFamily="2" charset="-122"/>
              </a:rPr>
              <a:t>）</a:t>
            </a:r>
          </a:p>
        </p:txBody>
      </p:sp>
      <p:graphicFrame>
        <p:nvGraphicFramePr>
          <p:cNvPr id="7" name="表格 6">
            <a:extLst>
              <a:ext uri="{FF2B5EF4-FFF2-40B4-BE49-F238E27FC236}">
                <a16:creationId xmlns:a16="http://schemas.microsoft.com/office/drawing/2014/main" id="{657A96E3-3B67-41FC-81F3-1D39869BB959}"/>
              </a:ext>
            </a:extLst>
          </p:cNvPr>
          <p:cNvGraphicFramePr>
            <a:graphicFrameLocks noGrp="1"/>
          </p:cNvGraphicFramePr>
          <p:nvPr>
            <p:extLst>
              <p:ext uri="{D42A27DB-BD31-4B8C-83A1-F6EECF244321}">
                <p14:modId xmlns:p14="http://schemas.microsoft.com/office/powerpoint/2010/main" val="1251169598"/>
              </p:ext>
            </p:extLst>
          </p:nvPr>
        </p:nvGraphicFramePr>
        <p:xfrm>
          <a:off x="7193280" y="2680472"/>
          <a:ext cx="1672047" cy="3367881"/>
        </p:xfrm>
        <a:graphic>
          <a:graphicData uri="http://schemas.openxmlformats.org/drawingml/2006/table">
            <a:tbl>
              <a:tblPr firstRow="1" bandRow="1">
                <a:tableStyleId>{5C22544A-7EE6-4342-B048-85BDC9FD1C3A}</a:tableStyleId>
              </a:tblPr>
              <a:tblGrid>
                <a:gridCol w="676377">
                  <a:extLst>
                    <a:ext uri="{9D8B030D-6E8A-4147-A177-3AD203B41FA5}">
                      <a16:colId xmlns:a16="http://schemas.microsoft.com/office/drawing/2014/main" val="2413414513"/>
                    </a:ext>
                  </a:extLst>
                </a:gridCol>
                <a:gridCol w="995670">
                  <a:extLst>
                    <a:ext uri="{9D8B030D-6E8A-4147-A177-3AD203B41FA5}">
                      <a16:colId xmlns:a16="http://schemas.microsoft.com/office/drawing/2014/main" val="395606759"/>
                    </a:ext>
                  </a:extLst>
                </a:gridCol>
              </a:tblGrid>
              <a:tr h="374209">
                <a:tc>
                  <a:txBody>
                    <a:bodyPr/>
                    <a:lstStyle/>
                    <a:p>
                      <a:pPr algn="ctr"/>
                      <a:r>
                        <a:rPr lang="zh-CN" altLang="en-US" dirty="0"/>
                        <a:t>码字</a:t>
                      </a:r>
                    </a:p>
                  </a:txBody>
                  <a:tcPr/>
                </a:tc>
                <a:tc>
                  <a:txBody>
                    <a:bodyPr/>
                    <a:lstStyle/>
                    <a:p>
                      <a:pPr algn="ctr"/>
                      <a:r>
                        <a:rPr lang="zh-CN" altLang="en-US" dirty="0"/>
                        <a:t>方案</a:t>
                      </a:r>
                    </a:p>
                  </a:txBody>
                  <a:tcPr/>
                </a:tc>
                <a:extLst>
                  <a:ext uri="{0D108BD9-81ED-4DB2-BD59-A6C34878D82A}">
                    <a16:rowId xmlns:a16="http://schemas.microsoft.com/office/drawing/2014/main" val="1436295676"/>
                  </a:ext>
                </a:extLst>
              </a:tr>
              <a:tr h="374209">
                <a:tc>
                  <a:txBody>
                    <a:bodyPr/>
                    <a:lstStyle/>
                    <a:p>
                      <a:pPr algn="ctr"/>
                      <a:r>
                        <a:rPr lang="en-US" altLang="zh-CN" dirty="0"/>
                        <a:t>000</a:t>
                      </a:r>
                      <a:endParaRPr lang="zh-CN" altLang="en-US" dirty="0"/>
                    </a:p>
                  </a:txBody>
                  <a:tcPr/>
                </a:tc>
                <a:tc>
                  <a:txBody>
                    <a:bodyPr/>
                    <a:lstStyle/>
                    <a:p>
                      <a:pPr algn="ctr"/>
                      <a:r>
                        <a:rPr lang="zh-CN" altLang="en-US" dirty="0"/>
                        <a:t>白菜</a:t>
                      </a:r>
                    </a:p>
                  </a:txBody>
                  <a:tcPr/>
                </a:tc>
                <a:extLst>
                  <a:ext uri="{0D108BD9-81ED-4DB2-BD59-A6C34878D82A}">
                    <a16:rowId xmlns:a16="http://schemas.microsoft.com/office/drawing/2014/main" val="3040917711"/>
                  </a:ext>
                </a:extLst>
              </a:tr>
              <a:tr h="374209">
                <a:tc>
                  <a:txBody>
                    <a:bodyPr/>
                    <a:lstStyle/>
                    <a:p>
                      <a:pPr algn="ctr"/>
                      <a:r>
                        <a:rPr lang="en-US" altLang="zh-CN" dirty="0"/>
                        <a:t>001</a:t>
                      </a:r>
                      <a:endParaRPr lang="zh-CN" altLang="en-US" dirty="0"/>
                    </a:p>
                  </a:txBody>
                  <a:tcPr/>
                </a:tc>
                <a:tc>
                  <a:txBody>
                    <a:bodyPr/>
                    <a:lstStyle/>
                    <a:p>
                      <a:pPr algn="ctr"/>
                      <a:r>
                        <a:rPr lang="zh-CN" altLang="en-US" dirty="0"/>
                        <a:t>萝卜</a:t>
                      </a:r>
                    </a:p>
                  </a:txBody>
                  <a:tcPr/>
                </a:tc>
                <a:extLst>
                  <a:ext uri="{0D108BD9-81ED-4DB2-BD59-A6C34878D82A}">
                    <a16:rowId xmlns:a16="http://schemas.microsoft.com/office/drawing/2014/main" val="71028313"/>
                  </a:ext>
                </a:extLst>
              </a:tr>
              <a:tr h="374209">
                <a:tc>
                  <a:txBody>
                    <a:bodyPr/>
                    <a:lstStyle/>
                    <a:p>
                      <a:pPr algn="ctr"/>
                      <a:r>
                        <a:rPr lang="en-US" altLang="zh-CN" dirty="0"/>
                        <a:t>010</a:t>
                      </a:r>
                      <a:endParaRPr lang="zh-CN" altLang="en-US" dirty="0"/>
                    </a:p>
                  </a:txBody>
                  <a:tcPr/>
                </a:tc>
                <a:tc>
                  <a:txBody>
                    <a:bodyPr/>
                    <a:lstStyle/>
                    <a:p>
                      <a:pPr algn="ctr"/>
                      <a:r>
                        <a:rPr lang="zh-CN" altLang="en-US" dirty="0"/>
                        <a:t>西瓜</a:t>
                      </a:r>
                    </a:p>
                  </a:txBody>
                  <a:tcPr/>
                </a:tc>
                <a:extLst>
                  <a:ext uri="{0D108BD9-81ED-4DB2-BD59-A6C34878D82A}">
                    <a16:rowId xmlns:a16="http://schemas.microsoft.com/office/drawing/2014/main" val="3199730794"/>
                  </a:ext>
                </a:extLst>
              </a:tr>
              <a:tr h="374209">
                <a:tc>
                  <a:txBody>
                    <a:bodyPr/>
                    <a:lstStyle/>
                    <a:p>
                      <a:pPr algn="ctr"/>
                      <a:r>
                        <a:rPr lang="en-US" altLang="zh-CN" dirty="0"/>
                        <a:t>011</a:t>
                      </a:r>
                      <a:endParaRPr lang="zh-CN" altLang="en-US" dirty="0"/>
                    </a:p>
                  </a:txBody>
                  <a:tcPr/>
                </a:tc>
                <a:tc>
                  <a:txBody>
                    <a:bodyPr/>
                    <a:lstStyle/>
                    <a:p>
                      <a:pPr algn="ctr"/>
                      <a:r>
                        <a:rPr lang="zh-CN" altLang="en-US" dirty="0"/>
                        <a:t>柠檬</a:t>
                      </a:r>
                    </a:p>
                  </a:txBody>
                  <a:tcPr/>
                </a:tc>
                <a:extLst>
                  <a:ext uri="{0D108BD9-81ED-4DB2-BD59-A6C34878D82A}">
                    <a16:rowId xmlns:a16="http://schemas.microsoft.com/office/drawing/2014/main" val="1733675012"/>
                  </a:ext>
                </a:extLst>
              </a:tr>
              <a:tr h="374209">
                <a:tc>
                  <a:txBody>
                    <a:bodyPr/>
                    <a:lstStyle/>
                    <a:p>
                      <a:pPr algn="ctr"/>
                      <a:r>
                        <a:rPr lang="en-US" altLang="zh-CN" dirty="0"/>
                        <a:t>100</a:t>
                      </a:r>
                      <a:endParaRPr lang="zh-CN" altLang="en-US" dirty="0"/>
                    </a:p>
                  </a:txBody>
                  <a:tcPr/>
                </a:tc>
                <a:tc>
                  <a:txBody>
                    <a:bodyPr/>
                    <a:lstStyle/>
                    <a:p>
                      <a:pPr algn="ctr"/>
                      <a:r>
                        <a:rPr lang="zh-CN" altLang="en-US" dirty="0"/>
                        <a:t>狗</a:t>
                      </a:r>
                    </a:p>
                  </a:txBody>
                  <a:tcPr/>
                </a:tc>
                <a:extLst>
                  <a:ext uri="{0D108BD9-81ED-4DB2-BD59-A6C34878D82A}">
                    <a16:rowId xmlns:a16="http://schemas.microsoft.com/office/drawing/2014/main" val="3770627754"/>
                  </a:ext>
                </a:extLst>
              </a:tr>
              <a:tr h="374209">
                <a:tc>
                  <a:txBody>
                    <a:bodyPr/>
                    <a:lstStyle/>
                    <a:p>
                      <a:pPr algn="ctr"/>
                      <a:r>
                        <a:rPr lang="en-US" altLang="zh-CN" dirty="0"/>
                        <a:t>101</a:t>
                      </a:r>
                      <a:endParaRPr lang="zh-CN" altLang="en-US" dirty="0"/>
                    </a:p>
                  </a:txBody>
                  <a:tcPr/>
                </a:tc>
                <a:tc>
                  <a:txBody>
                    <a:bodyPr/>
                    <a:lstStyle/>
                    <a:p>
                      <a:pPr algn="ctr"/>
                      <a:r>
                        <a:rPr lang="zh-CN" altLang="en-US" dirty="0"/>
                        <a:t>兔</a:t>
                      </a:r>
                    </a:p>
                  </a:txBody>
                  <a:tcPr/>
                </a:tc>
                <a:extLst>
                  <a:ext uri="{0D108BD9-81ED-4DB2-BD59-A6C34878D82A}">
                    <a16:rowId xmlns:a16="http://schemas.microsoft.com/office/drawing/2014/main" val="255823632"/>
                  </a:ext>
                </a:extLst>
              </a:tr>
              <a:tr h="374209">
                <a:tc>
                  <a:txBody>
                    <a:bodyPr/>
                    <a:lstStyle/>
                    <a:p>
                      <a:pPr algn="ctr"/>
                      <a:r>
                        <a:rPr lang="en-US" altLang="zh-CN" dirty="0"/>
                        <a:t>110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鸭</a:t>
                      </a:r>
                    </a:p>
                  </a:txBody>
                  <a:tcPr/>
                </a:tc>
                <a:extLst>
                  <a:ext uri="{0D108BD9-81ED-4DB2-BD59-A6C34878D82A}">
                    <a16:rowId xmlns:a16="http://schemas.microsoft.com/office/drawing/2014/main" val="1931900500"/>
                  </a:ext>
                </a:extLst>
              </a:tr>
              <a:tr h="374209">
                <a:tc>
                  <a:txBody>
                    <a:bodyPr/>
                    <a:lstStyle/>
                    <a:p>
                      <a:pPr algn="ctr"/>
                      <a:r>
                        <a:rPr lang="en-US" altLang="zh-CN" dirty="0"/>
                        <a:t>111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鸡</a:t>
                      </a:r>
                    </a:p>
                  </a:txBody>
                  <a:tcPr/>
                </a:tc>
                <a:extLst>
                  <a:ext uri="{0D108BD9-81ED-4DB2-BD59-A6C34878D82A}">
                    <a16:rowId xmlns:a16="http://schemas.microsoft.com/office/drawing/2014/main" val="2817564436"/>
                  </a:ext>
                </a:extLst>
              </a:tr>
            </a:tbl>
          </a:graphicData>
        </a:graphic>
      </p:graphicFrame>
    </p:spTree>
    <p:custDataLst>
      <p:tags r:id="rId1"/>
    </p:custData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86C63B9-8E87-9C43-831A-70A87AA1B646}"/>
              </a:ext>
            </a:extLst>
          </p:cNvPr>
          <p:cNvSpPr>
            <a:spLocks noGrp="1"/>
          </p:cNvSpPr>
          <p:nvPr>
            <p:ph type="dt" sz="half" idx="10"/>
          </p:nvPr>
        </p:nvSpPr>
        <p:spPr/>
        <p:txBody>
          <a:bodyPr/>
          <a:lstStyle/>
          <a:p>
            <a:pPr>
              <a:defRPr/>
            </a:pPr>
            <a:fld id="{3B3EC1F9-066B-4752-90FD-8A055D9B52C4}" type="datetime1">
              <a:rPr lang="zh-CN" altLang="en-US" smtClean="0"/>
              <a:pPr>
                <a:defRPr/>
              </a:pPr>
              <a:t>2022/10/19</a:t>
            </a:fld>
            <a:endParaRPr lang="en-US" altLang="zh-CN">
              <a:solidFill>
                <a:schemeClr val="bg2"/>
              </a:solidFill>
            </a:endParaRPr>
          </a:p>
        </p:txBody>
      </p:sp>
      <p:sp>
        <p:nvSpPr>
          <p:cNvPr id="3" name="灯片编号占位符 2">
            <a:extLst>
              <a:ext uri="{FF2B5EF4-FFF2-40B4-BE49-F238E27FC236}">
                <a16:creationId xmlns:a16="http://schemas.microsoft.com/office/drawing/2014/main" id="{F30D9F5A-8656-6B4F-B809-E61EEF668CBC}"/>
              </a:ext>
            </a:extLst>
          </p:cNvPr>
          <p:cNvSpPr>
            <a:spLocks noGrp="1"/>
          </p:cNvSpPr>
          <p:nvPr>
            <p:ph type="sldNum" sz="quarter" idx="11"/>
          </p:nvPr>
        </p:nvSpPr>
        <p:spPr/>
        <p:txBody>
          <a:bodyPr/>
          <a:lstStyle/>
          <a:p>
            <a:pPr>
              <a:defRPr/>
            </a:pPr>
            <a:fld id="{E0968D8F-862E-4E9C-9A63-D0A84FED6CF8}" type="slidenum">
              <a:rPr lang="en-US" altLang="zh-CN" smtClean="0"/>
              <a:pPr>
                <a:defRPr/>
              </a:pPr>
              <a:t>4</a:t>
            </a:fld>
            <a:r>
              <a:rPr lang="en-US" altLang="zh-CN" dirty="0"/>
              <a:t>/26</a:t>
            </a:r>
            <a:endParaRPr lang="en-US" altLang="zh-CN" dirty="0">
              <a:solidFill>
                <a:schemeClr val="bg2"/>
              </a:solidFill>
            </a:endParaRPr>
          </a:p>
        </p:txBody>
      </p:sp>
      <p:grpSp>
        <p:nvGrpSpPr>
          <p:cNvPr id="7" name="组合 6">
            <a:extLst>
              <a:ext uri="{FF2B5EF4-FFF2-40B4-BE49-F238E27FC236}">
                <a16:creationId xmlns:a16="http://schemas.microsoft.com/office/drawing/2014/main" id="{C7869689-AF89-4117-B1C2-EBE8C1C66C2A}"/>
              </a:ext>
            </a:extLst>
          </p:cNvPr>
          <p:cNvGrpSpPr/>
          <p:nvPr/>
        </p:nvGrpSpPr>
        <p:grpSpPr>
          <a:xfrm>
            <a:off x="1157163" y="1394240"/>
            <a:ext cx="6542304" cy="3780072"/>
            <a:chOff x="1157163" y="1394240"/>
            <a:chExt cx="6542304" cy="3780072"/>
          </a:xfrm>
        </p:grpSpPr>
        <p:sp>
          <p:nvSpPr>
            <p:cNvPr id="4" name="Text Box 2">
              <a:extLst>
                <a:ext uri="{FF2B5EF4-FFF2-40B4-BE49-F238E27FC236}">
                  <a16:creationId xmlns:a16="http://schemas.microsoft.com/office/drawing/2014/main" id="{5A3AB489-9B3C-0D43-91D0-CDE5189F2EF5}"/>
                </a:ext>
              </a:extLst>
            </p:cNvPr>
            <p:cNvSpPr txBox="1">
              <a:spLocks noChangeArrowheads="1"/>
            </p:cNvSpPr>
            <p:nvPr/>
          </p:nvSpPr>
          <p:spPr bwMode="auto">
            <a:xfrm>
              <a:off x="1941283" y="1394240"/>
              <a:ext cx="5312233"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pPr>
              <a:r>
                <a:rPr kumimoji="0" lang="zh-CN" altLang="en-US" sz="2000" b="0" dirty="0">
                  <a:ea typeface="华文新魏" panose="02010800040101010101" pitchFamily="2" charset="-122"/>
                </a:rPr>
                <a:t>白菜、西瓜、鸭、萝卜、狗、柠檬、鸡、兔</a:t>
              </a:r>
              <a:endParaRPr kumimoji="0" lang="en-US" altLang="zh-CN" sz="2000" b="0" dirty="0">
                <a:ea typeface="华文新魏" panose="02010800040101010101" pitchFamily="2" charset="-122"/>
              </a:endParaRPr>
            </a:p>
          </p:txBody>
        </p:sp>
        <p:cxnSp>
          <p:nvCxnSpPr>
            <p:cNvPr id="6" name="直线箭头连接符 5">
              <a:extLst>
                <a:ext uri="{FF2B5EF4-FFF2-40B4-BE49-F238E27FC236}">
                  <a16:creationId xmlns:a16="http://schemas.microsoft.com/office/drawing/2014/main" id="{3620F186-0E66-7C4D-AB02-72B1CE7C4EC9}"/>
                </a:ext>
              </a:extLst>
            </p:cNvPr>
            <p:cNvCxnSpPr>
              <a:cxnSpLocks/>
              <a:endCxn id="28" idx="0"/>
            </p:cNvCxnSpPr>
            <p:nvPr/>
          </p:nvCxnSpPr>
          <p:spPr bwMode="auto">
            <a:xfrm flipH="1">
              <a:off x="2740123" y="1882752"/>
              <a:ext cx="1747158" cy="533399"/>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线箭头连接符 8">
              <a:extLst>
                <a:ext uri="{FF2B5EF4-FFF2-40B4-BE49-F238E27FC236}">
                  <a16:creationId xmlns:a16="http://schemas.microsoft.com/office/drawing/2014/main" id="{6F68EC5E-CB06-BC41-98E5-8748279E6865}"/>
                </a:ext>
              </a:extLst>
            </p:cNvPr>
            <p:cNvCxnSpPr>
              <a:cxnSpLocks/>
              <a:endCxn id="30" idx="0"/>
            </p:cNvCxnSpPr>
            <p:nvPr/>
          </p:nvCxnSpPr>
          <p:spPr bwMode="auto">
            <a:xfrm>
              <a:off x="4487283" y="1882750"/>
              <a:ext cx="1649183" cy="53340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线箭头连接符 9">
              <a:extLst>
                <a:ext uri="{FF2B5EF4-FFF2-40B4-BE49-F238E27FC236}">
                  <a16:creationId xmlns:a16="http://schemas.microsoft.com/office/drawing/2014/main" id="{EEB3BC37-DABA-7C45-B967-19B81EA729FA}"/>
                </a:ext>
              </a:extLst>
            </p:cNvPr>
            <p:cNvCxnSpPr>
              <a:cxnSpLocks/>
            </p:cNvCxnSpPr>
            <p:nvPr/>
          </p:nvCxnSpPr>
          <p:spPr bwMode="auto">
            <a:xfrm flipH="1">
              <a:off x="1885594" y="2829811"/>
              <a:ext cx="859971" cy="664027"/>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线箭头连接符 14">
              <a:extLst>
                <a:ext uri="{FF2B5EF4-FFF2-40B4-BE49-F238E27FC236}">
                  <a16:creationId xmlns:a16="http://schemas.microsoft.com/office/drawing/2014/main" id="{C1F85C45-FFDD-1748-BB95-175DA3F87705}"/>
                </a:ext>
              </a:extLst>
            </p:cNvPr>
            <p:cNvCxnSpPr>
              <a:cxnSpLocks/>
            </p:cNvCxnSpPr>
            <p:nvPr/>
          </p:nvCxnSpPr>
          <p:spPr bwMode="auto">
            <a:xfrm flipH="1">
              <a:off x="1396642" y="3907498"/>
              <a:ext cx="489859" cy="620483"/>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线箭头连接符 16">
              <a:extLst>
                <a:ext uri="{FF2B5EF4-FFF2-40B4-BE49-F238E27FC236}">
                  <a16:creationId xmlns:a16="http://schemas.microsoft.com/office/drawing/2014/main" id="{BA571DDE-80E4-1344-B545-9BB5FCAC2E00}"/>
                </a:ext>
              </a:extLst>
            </p:cNvPr>
            <p:cNvCxnSpPr>
              <a:cxnSpLocks/>
            </p:cNvCxnSpPr>
            <p:nvPr/>
          </p:nvCxnSpPr>
          <p:spPr bwMode="auto">
            <a:xfrm>
              <a:off x="1886499" y="3918383"/>
              <a:ext cx="489859" cy="620483"/>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线箭头连接符 17">
              <a:extLst>
                <a:ext uri="{FF2B5EF4-FFF2-40B4-BE49-F238E27FC236}">
                  <a16:creationId xmlns:a16="http://schemas.microsoft.com/office/drawing/2014/main" id="{E704F28F-3B88-A243-88D2-CBF5902CCDB8}"/>
                </a:ext>
              </a:extLst>
            </p:cNvPr>
            <p:cNvCxnSpPr>
              <a:cxnSpLocks/>
            </p:cNvCxnSpPr>
            <p:nvPr/>
          </p:nvCxnSpPr>
          <p:spPr bwMode="auto">
            <a:xfrm flipH="1">
              <a:off x="3083931" y="3907498"/>
              <a:ext cx="489859" cy="620483"/>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线箭头连接符 18">
              <a:extLst>
                <a:ext uri="{FF2B5EF4-FFF2-40B4-BE49-F238E27FC236}">
                  <a16:creationId xmlns:a16="http://schemas.microsoft.com/office/drawing/2014/main" id="{FCC10B81-81E4-614E-A8AA-53A07182406B}"/>
                </a:ext>
              </a:extLst>
            </p:cNvPr>
            <p:cNvCxnSpPr>
              <a:cxnSpLocks/>
            </p:cNvCxnSpPr>
            <p:nvPr/>
          </p:nvCxnSpPr>
          <p:spPr bwMode="auto">
            <a:xfrm>
              <a:off x="3573788" y="3918383"/>
              <a:ext cx="489859" cy="620483"/>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线箭头连接符 19">
              <a:extLst>
                <a:ext uri="{FF2B5EF4-FFF2-40B4-BE49-F238E27FC236}">
                  <a16:creationId xmlns:a16="http://schemas.microsoft.com/office/drawing/2014/main" id="{ED495B3D-EC3F-4D4C-88E3-04BC08E05115}"/>
                </a:ext>
              </a:extLst>
            </p:cNvPr>
            <p:cNvCxnSpPr>
              <a:cxnSpLocks/>
            </p:cNvCxnSpPr>
            <p:nvPr/>
          </p:nvCxnSpPr>
          <p:spPr bwMode="auto">
            <a:xfrm flipH="1">
              <a:off x="4792987" y="3907499"/>
              <a:ext cx="489859" cy="620483"/>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线箭头连接符 20">
              <a:extLst>
                <a:ext uri="{FF2B5EF4-FFF2-40B4-BE49-F238E27FC236}">
                  <a16:creationId xmlns:a16="http://schemas.microsoft.com/office/drawing/2014/main" id="{2CEF45D4-4D42-6241-BD52-94C984BBC78F}"/>
                </a:ext>
              </a:extLst>
            </p:cNvPr>
            <p:cNvCxnSpPr>
              <a:cxnSpLocks/>
            </p:cNvCxnSpPr>
            <p:nvPr/>
          </p:nvCxnSpPr>
          <p:spPr bwMode="auto">
            <a:xfrm>
              <a:off x="5282844" y="3918384"/>
              <a:ext cx="489859" cy="620483"/>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线箭头连接符 21">
              <a:extLst>
                <a:ext uri="{FF2B5EF4-FFF2-40B4-BE49-F238E27FC236}">
                  <a16:creationId xmlns:a16="http://schemas.microsoft.com/office/drawing/2014/main" id="{5FB03DCD-D60D-3744-B77E-B5E2E45976BD}"/>
                </a:ext>
              </a:extLst>
            </p:cNvPr>
            <p:cNvCxnSpPr>
              <a:cxnSpLocks/>
            </p:cNvCxnSpPr>
            <p:nvPr/>
          </p:nvCxnSpPr>
          <p:spPr bwMode="auto">
            <a:xfrm flipH="1">
              <a:off x="6480276" y="3907499"/>
              <a:ext cx="489859" cy="620483"/>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线箭头连接符 22">
              <a:extLst>
                <a:ext uri="{FF2B5EF4-FFF2-40B4-BE49-F238E27FC236}">
                  <a16:creationId xmlns:a16="http://schemas.microsoft.com/office/drawing/2014/main" id="{5EBE6450-3041-554B-96AF-40F87480315F}"/>
                </a:ext>
              </a:extLst>
            </p:cNvPr>
            <p:cNvCxnSpPr>
              <a:cxnSpLocks/>
            </p:cNvCxnSpPr>
            <p:nvPr/>
          </p:nvCxnSpPr>
          <p:spPr bwMode="auto">
            <a:xfrm>
              <a:off x="6970133" y="3918384"/>
              <a:ext cx="489859" cy="620483"/>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线箭头连接符 24">
              <a:extLst>
                <a:ext uri="{FF2B5EF4-FFF2-40B4-BE49-F238E27FC236}">
                  <a16:creationId xmlns:a16="http://schemas.microsoft.com/office/drawing/2014/main" id="{13E46B94-2EC3-A74D-8B8F-FA14D2D058A5}"/>
                </a:ext>
              </a:extLst>
            </p:cNvPr>
            <p:cNvCxnSpPr>
              <a:cxnSpLocks/>
            </p:cNvCxnSpPr>
            <p:nvPr/>
          </p:nvCxnSpPr>
          <p:spPr bwMode="auto">
            <a:xfrm>
              <a:off x="2734684" y="2829810"/>
              <a:ext cx="859971" cy="664027"/>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线箭头连接符 25">
              <a:extLst>
                <a:ext uri="{FF2B5EF4-FFF2-40B4-BE49-F238E27FC236}">
                  <a16:creationId xmlns:a16="http://schemas.microsoft.com/office/drawing/2014/main" id="{5288E7FF-06A6-3F49-BC5D-A346FF7C2FCC}"/>
                </a:ext>
              </a:extLst>
            </p:cNvPr>
            <p:cNvCxnSpPr>
              <a:cxnSpLocks/>
            </p:cNvCxnSpPr>
            <p:nvPr/>
          </p:nvCxnSpPr>
          <p:spPr bwMode="auto">
            <a:xfrm flipH="1">
              <a:off x="5271052" y="2829811"/>
              <a:ext cx="859971" cy="664027"/>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线箭头连接符 26">
              <a:extLst>
                <a:ext uri="{FF2B5EF4-FFF2-40B4-BE49-F238E27FC236}">
                  <a16:creationId xmlns:a16="http://schemas.microsoft.com/office/drawing/2014/main" id="{452E3226-8F9A-7A43-B82A-D5079AA2868C}"/>
                </a:ext>
              </a:extLst>
            </p:cNvPr>
            <p:cNvCxnSpPr>
              <a:cxnSpLocks/>
            </p:cNvCxnSpPr>
            <p:nvPr/>
          </p:nvCxnSpPr>
          <p:spPr bwMode="auto">
            <a:xfrm>
              <a:off x="6120142" y="2829810"/>
              <a:ext cx="859971" cy="664027"/>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a:extLst>
                <a:ext uri="{FF2B5EF4-FFF2-40B4-BE49-F238E27FC236}">
                  <a16:creationId xmlns:a16="http://schemas.microsoft.com/office/drawing/2014/main" id="{441B5BB7-D4BB-AA44-A846-3A14B32591BC}"/>
                </a:ext>
              </a:extLst>
            </p:cNvPr>
            <p:cNvSpPr/>
            <p:nvPr/>
          </p:nvSpPr>
          <p:spPr bwMode="auto">
            <a:xfrm>
              <a:off x="1559023" y="2416151"/>
              <a:ext cx="2362200" cy="402773"/>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植物</a:t>
              </a:r>
            </a:p>
          </p:txBody>
        </p:sp>
        <p:sp>
          <p:nvSpPr>
            <p:cNvPr id="30" name="矩形 29">
              <a:extLst>
                <a:ext uri="{FF2B5EF4-FFF2-40B4-BE49-F238E27FC236}">
                  <a16:creationId xmlns:a16="http://schemas.microsoft.com/office/drawing/2014/main" id="{090F5AE2-8038-6846-852E-F22CE4CA0677}"/>
                </a:ext>
              </a:extLst>
            </p:cNvPr>
            <p:cNvSpPr/>
            <p:nvPr/>
          </p:nvSpPr>
          <p:spPr bwMode="auto">
            <a:xfrm>
              <a:off x="4955366" y="2416152"/>
              <a:ext cx="2362200" cy="402773"/>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eaLnBrk="1" hangingPunct="1"/>
              <a:r>
                <a:rPr lang="zh-CN" altLang="en-US" sz="1800" b="0" dirty="0">
                  <a:latin typeface="华文新魏" panose="02010800040101010101" pitchFamily="2" charset="-122"/>
                  <a:ea typeface="华文新魏" panose="02010800040101010101" pitchFamily="2" charset="-122"/>
                </a:rPr>
                <a:t>动物</a:t>
              </a:r>
            </a:p>
          </p:txBody>
        </p:sp>
        <p:sp>
          <p:nvSpPr>
            <p:cNvPr id="32" name="矩形 31">
              <a:extLst>
                <a:ext uri="{FF2B5EF4-FFF2-40B4-BE49-F238E27FC236}">
                  <a16:creationId xmlns:a16="http://schemas.microsoft.com/office/drawing/2014/main" id="{54CD3A92-F946-A440-B07F-DC67B730F21E}"/>
                </a:ext>
              </a:extLst>
            </p:cNvPr>
            <p:cNvSpPr/>
            <p:nvPr/>
          </p:nvSpPr>
          <p:spPr bwMode="auto">
            <a:xfrm>
              <a:off x="1320449" y="3493838"/>
              <a:ext cx="1110342" cy="402773"/>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b="0" dirty="0">
                  <a:latin typeface="华文新魏" panose="02010800040101010101" pitchFamily="2" charset="-122"/>
                  <a:ea typeface="华文新魏" panose="02010800040101010101" pitchFamily="2" charset="-122"/>
                </a:rPr>
                <a:t>蔬菜</a:t>
              </a:r>
            </a:p>
          </p:txBody>
        </p:sp>
        <p:sp>
          <p:nvSpPr>
            <p:cNvPr id="33" name="矩形 32">
              <a:extLst>
                <a:ext uri="{FF2B5EF4-FFF2-40B4-BE49-F238E27FC236}">
                  <a16:creationId xmlns:a16="http://schemas.microsoft.com/office/drawing/2014/main" id="{EA05101C-E7B5-8541-8077-89A4269B9E5B}"/>
                </a:ext>
              </a:extLst>
            </p:cNvPr>
            <p:cNvSpPr/>
            <p:nvPr/>
          </p:nvSpPr>
          <p:spPr bwMode="auto">
            <a:xfrm>
              <a:off x="3018619" y="3493836"/>
              <a:ext cx="1110342" cy="402773"/>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b="0" dirty="0">
                  <a:latin typeface="华文新魏" panose="02010800040101010101" pitchFamily="2" charset="-122"/>
                  <a:ea typeface="华文新魏" panose="02010800040101010101" pitchFamily="2" charset="-122"/>
                </a:rPr>
                <a:t>水果</a:t>
              </a:r>
            </a:p>
          </p:txBody>
        </p:sp>
        <p:sp>
          <p:nvSpPr>
            <p:cNvPr id="34" name="矩形 33">
              <a:extLst>
                <a:ext uri="{FF2B5EF4-FFF2-40B4-BE49-F238E27FC236}">
                  <a16:creationId xmlns:a16="http://schemas.microsoft.com/office/drawing/2014/main" id="{FAB74F3A-50C9-514E-85CD-3F2CD84A2F83}"/>
                </a:ext>
              </a:extLst>
            </p:cNvPr>
            <p:cNvSpPr/>
            <p:nvPr/>
          </p:nvSpPr>
          <p:spPr bwMode="auto">
            <a:xfrm>
              <a:off x="4705907" y="3504724"/>
              <a:ext cx="1110342" cy="402773"/>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eaLnBrk="1" hangingPunct="1"/>
              <a:r>
                <a:rPr lang="zh-CN" altLang="en-US" sz="1800" b="0" dirty="0">
                  <a:latin typeface="华文新魏" panose="02010800040101010101" pitchFamily="2" charset="-122"/>
                  <a:ea typeface="华文新魏" panose="02010800040101010101" pitchFamily="2" charset="-122"/>
                </a:rPr>
                <a:t>宠物</a:t>
              </a:r>
            </a:p>
          </p:txBody>
        </p:sp>
        <p:sp>
          <p:nvSpPr>
            <p:cNvPr id="35" name="矩形 34">
              <a:extLst>
                <a:ext uri="{FF2B5EF4-FFF2-40B4-BE49-F238E27FC236}">
                  <a16:creationId xmlns:a16="http://schemas.microsoft.com/office/drawing/2014/main" id="{99A101D6-A3A4-9B49-8992-07D226982009}"/>
                </a:ext>
              </a:extLst>
            </p:cNvPr>
            <p:cNvSpPr/>
            <p:nvPr/>
          </p:nvSpPr>
          <p:spPr bwMode="auto">
            <a:xfrm>
              <a:off x="6404077" y="3504722"/>
              <a:ext cx="1110342" cy="402773"/>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zh-CN" altLang="en-US" sz="1800" b="0" dirty="0">
                  <a:latin typeface="华文新魏" panose="02010800040101010101" pitchFamily="2" charset="-122"/>
                  <a:ea typeface="华文新魏" panose="02010800040101010101" pitchFamily="2" charset="-122"/>
                </a:rPr>
                <a:t>家禽</a:t>
              </a:r>
            </a:p>
          </p:txBody>
        </p:sp>
        <p:sp>
          <p:nvSpPr>
            <p:cNvPr id="36" name="矩形 35">
              <a:extLst>
                <a:ext uri="{FF2B5EF4-FFF2-40B4-BE49-F238E27FC236}">
                  <a16:creationId xmlns:a16="http://schemas.microsoft.com/office/drawing/2014/main" id="{6B7CF5F3-13A4-1A49-AEFB-337578412CFD}"/>
                </a:ext>
              </a:extLst>
            </p:cNvPr>
            <p:cNvSpPr/>
            <p:nvPr/>
          </p:nvSpPr>
          <p:spPr bwMode="auto">
            <a:xfrm>
              <a:off x="1157163" y="4527981"/>
              <a:ext cx="500732" cy="646331"/>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zh-CN" altLang="en-US" sz="1800" b="0" dirty="0">
                  <a:latin typeface="华文新魏" panose="02010800040101010101" pitchFamily="2" charset="-122"/>
                  <a:ea typeface="华文新魏" panose="02010800040101010101" pitchFamily="2" charset="-122"/>
                </a:rPr>
                <a:t>杆叶</a:t>
              </a:r>
            </a:p>
          </p:txBody>
        </p:sp>
        <p:sp>
          <p:nvSpPr>
            <p:cNvPr id="37" name="矩形 36">
              <a:extLst>
                <a:ext uri="{FF2B5EF4-FFF2-40B4-BE49-F238E27FC236}">
                  <a16:creationId xmlns:a16="http://schemas.microsoft.com/office/drawing/2014/main" id="{33633681-77D8-A342-8DC3-0DD2832DD4D1}"/>
                </a:ext>
              </a:extLst>
            </p:cNvPr>
            <p:cNvSpPr/>
            <p:nvPr/>
          </p:nvSpPr>
          <p:spPr bwMode="auto">
            <a:xfrm>
              <a:off x="2104219" y="4527981"/>
              <a:ext cx="500732" cy="646331"/>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eaLnBrk="1" latinLnBrk="0" hangingPunct="1">
                <a:lnSpc>
                  <a:spcPct val="100000"/>
                </a:lnSpc>
                <a:buClrTx/>
                <a:buSzTx/>
                <a:buFontTx/>
                <a:buNone/>
                <a:tabLst/>
              </a:pPr>
              <a:r>
                <a:rPr lang="zh-CN" altLang="en-US" sz="1800" b="0" dirty="0">
                  <a:latin typeface="华文新魏" panose="02010800040101010101" pitchFamily="2" charset="-122"/>
                  <a:ea typeface="华文新魏" panose="02010800040101010101" pitchFamily="2" charset="-122"/>
                </a:rPr>
                <a:t>根茎</a:t>
              </a:r>
            </a:p>
          </p:txBody>
        </p:sp>
        <p:sp>
          <p:nvSpPr>
            <p:cNvPr id="38" name="矩形 37">
              <a:extLst>
                <a:ext uri="{FF2B5EF4-FFF2-40B4-BE49-F238E27FC236}">
                  <a16:creationId xmlns:a16="http://schemas.microsoft.com/office/drawing/2014/main" id="{9ADB1458-06F9-D84E-ACE6-F6BDCCBA60FB}"/>
                </a:ext>
              </a:extLst>
            </p:cNvPr>
            <p:cNvSpPr/>
            <p:nvPr/>
          </p:nvSpPr>
          <p:spPr bwMode="auto">
            <a:xfrm>
              <a:off x="2844450" y="4527981"/>
              <a:ext cx="500732" cy="646331"/>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zh-CN" altLang="en-US" sz="1800" b="0" dirty="0">
                  <a:latin typeface="华文新魏" panose="02010800040101010101" pitchFamily="2" charset="-122"/>
                  <a:ea typeface="华文新魏" panose="02010800040101010101" pitchFamily="2" charset="-122"/>
                </a:rPr>
                <a:t>甜味</a:t>
              </a:r>
            </a:p>
          </p:txBody>
        </p:sp>
        <p:sp>
          <p:nvSpPr>
            <p:cNvPr id="39" name="矩形 38">
              <a:extLst>
                <a:ext uri="{FF2B5EF4-FFF2-40B4-BE49-F238E27FC236}">
                  <a16:creationId xmlns:a16="http://schemas.microsoft.com/office/drawing/2014/main" id="{6E15D3AA-7589-C041-8796-1FA9B86E5B39}"/>
                </a:ext>
              </a:extLst>
            </p:cNvPr>
            <p:cNvSpPr/>
            <p:nvPr/>
          </p:nvSpPr>
          <p:spPr bwMode="auto">
            <a:xfrm>
              <a:off x="3791506" y="4527981"/>
              <a:ext cx="500732" cy="646331"/>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eaLnBrk="1" latinLnBrk="0" hangingPunct="1">
                <a:lnSpc>
                  <a:spcPct val="100000"/>
                </a:lnSpc>
                <a:buClrTx/>
                <a:buSzTx/>
                <a:buFontTx/>
                <a:buNone/>
                <a:tabLst/>
              </a:pPr>
              <a:r>
                <a:rPr lang="zh-CN" altLang="en-US" sz="1800" b="0" dirty="0">
                  <a:latin typeface="华文新魏" panose="02010800040101010101" pitchFamily="2" charset="-122"/>
                  <a:ea typeface="华文新魏" panose="02010800040101010101" pitchFamily="2" charset="-122"/>
                </a:rPr>
                <a:t>酸味</a:t>
              </a:r>
            </a:p>
          </p:txBody>
        </p:sp>
        <p:sp>
          <p:nvSpPr>
            <p:cNvPr id="40" name="矩形 39">
              <a:extLst>
                <a:ext uri="{FF2B5EF4-FFF2-40B4-BE49-F238E27FC236}">
                  <a16:creationId xmlns:a16="http://schemas.microsoft.com/office/drawing/2014/main" id="{7B60AE71-BC3E-CB4B-BBE4-BA2F5DA4F55D}"/>
                </a:ext>
              </a:extLst>
            </p:cNvPr>
            <p:cNvSpPr/>
            <p:nvPr/>
          </p:nvSpPr>
          <p:spPr bwMode="auto">
            <a:xfrm>
              <a:off x="4564392" y="4527981"/>
              <a:ext cx="500732" cy="646331"/>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zh-CN" altLang="en-US" sz="1800" b="0" dirty="0">
                  <a:latin typeface="华文新魏" panose="02010800040101010101" pitchFamily="2" charset="-122"/>
                  <a:ea typeface="华文新魏" panose="02010800040101010101" pitchFamily="2" charset="-122"/>
                </a:rPr>
                <a:t>咬人</a:t>
              </a:r>
            </a:p>
          </p:txBody>
        </p:sp>
        <p:sp>
          <p:nvSpPr>
            <p:cNvPr id="41" name="矩形 40">
              <a:extLst>
                <a:ext uri="{FF2B5EF4-FFF2-40B4-BE49-F238E27FC236}">
                  <a16:creationId xmlns:a16="http://schemas.microsoft.com/office/drawing/2014/main" id="{34FB6FB5-B6AA-AB4B-AA9F-98068FD47E3C}"/>
                </a:ext>
              </a:extLst>
            </p:cNvPr>
            <p:cNvSpPr/>
            <p:nvPr/>
          </p:nvSpPr>
          <p:spPr bwMode="auto">
            <a:xfrm>
              <a:off x="5511448" y="4527981"/>
              <a:ext cx="500732" cy="646331"/>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eaLnBrk="1" latinLnBrk="0" hangingPunct="1">
                <a:lnSpc>
                  <a:spcPct val="100000"/>
                </a:lnSpc>
                <a:buClrTx/>
                <a:buSzTx/>
                <a:buFontTx/>
                <a:buNone/>
                <a:tabLst/>
              </a:pPr>
              <a:r>
                <a:rPr lang="zh-CN" altLang="en-US" sz="1800" b="0" dirty="0">
                  <a:latin typeface="华文新魏" panose="02010800040101010101" pitchFamily="2" charset="-122"/>
                  <a:ea typeface="华文新魏" panose="02010800040101010101" pitchFamily="2" charset="-122"/>
                </a:rPr>
                <a:t>不咬</a:t>
              </a:r>
            </a:p>
          </p:txBody>
        </p:sp>
        <p:sp>
          <p:nvSpPr>
            <p:cNvPr id="42" name="矩形 41">
              <a:extLst>
                <a:ext uri="{FF2B5EF4-FFF2-40B4-BE49-F238E27FC236}">
                  <a16:creationId xmlns:a16="http://schemas.microsoft.com/office/drawing/2014/main" id="{69DE5928-7728-EE4F-B6AD-FF88199AE234}"/>
                </a:ext>
              </a:extLst>
            </p:cNvPr>
            <p:cNvSpPr/>
            <p:nvPr/>
          </p:nvSpPr>
          <p:spPr bwMode="auto">
            <a:xfrm>
              <a:off x="6251679" y="4527981"/>
              <a:ext cx="500732" cy="646331"/>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algn="ctr" eaLnBrk="1" hangingPunct="1"/>
              <a:r>
                <a:rPr lang="zh-CN" altLang="en-US" sz="1800" b="0" dirty="0">
                  <a:latin typeface="华文新魏" panose="02010800040101010101" pitchFamily="2" charset="-122"/>
                  <a:ea typeface="华文新魏" panose="02010800040101010101" pitchFamily="2" charset="-122"/>
                </a:rPr>
                <a:t>游水</a:t>
              </a:r>
            </a:p>
          </p:txBody>
        </p:sp>
        <p:sp>
          <p:nvSpPr>
            <p:cNvPr id="43" name="矩形 42">
              <a:extLst>
                <a:ext uri="{FF2B5EF4-FFF2-40B4-BE49-F238E27FC236}">
                  <a16:creationId xmlns:a16="http://schemas.microsoft.com/office/drawing/2014/main" id="{2E26C790-0EE8-614D-A40A-5A2261972329}"/>
                </a:ext>
              </a:extLst>
            </p:cNvPr>
            <p:cNvSpPr/>
            <p:nvPr/>
          </p:nvSpPr>
          <p:spPr bwMode="auto">
            <a:xfrm>
              <a:off x="7198735" y="4527981"/>
              <a:ext cx="500732" cy="646331"/>
            </a:xfrm>
            <a:prstGeom prst="rect">
              <a:avLst/>
            </a:prstGeom>
            <a:no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eaLnBrk="1" latinLnBrk="0" hangingPunct="1">
                <a:lnSpc>
                  <a:spcPct val="100000"/>
                </a:lnSpc>
                <a:buClrTx/>
                <a:buSzTx/>
                <a:buFontTx/>
                <a:buNone/>
                <a:tabLst/>
              </a:pPr>
              <a:r>
                <a:rPr lang="zh-CN" altLang="en-US" sz="1800" b="0" dirty="0">
                  <a:latin typeface="华文新魏" panose="02010800040101010101" pitchFamily="2" charset="-122"/>
                  <a:ea typeface="华文新魏" panose="02010800040101010101" pitchFamily="2" charset="-122"/>
                </a:rPr>
                <a:t>不游</a:t>
              </a:r>
            </a:p>
          </p:txBody>
        </p:sp>
        <p:sp>
          <p:nvSpPr>
            <p:cNvPr id="45" name="文本框 44">
              <a:extLst>
                <a:ext uri="{FF2B5EF4-FFF2-40B4-BE49-F238E27FC236}">
                  <a16:creationId xmlns:a16="http://schemas.microsoft.com/office/drawing/2014/main" id="{4E0FBAE1-BB6D-4146-83E4-5BF47CD43EBD}"/>
                </a:ext>
              </a:extLst>
            </p:cNvPr>
            <p:cNvSpPr txBox="1"/>
            <p:nvPr/>
          </p:nvSpPr>
          <p:spPr>
            <a:xfrm>
              <a:off x="3246308" y="1958952"/>
              <a:ext cx="163286" cy="307777"/>
            </a:xfrm>
            <a:prstGeom prst="rect">
              <a:avLst/>
            </a:prstGeom>
            <a:noFill/>
          </p:spPr>
          <p:txBody>
            <a:bodyPr wrap="square" rtlCol="0">
              <a:spAutoFit/>
            </a:bodyPr>
            <a:lstStyle/>
            <a:p>
              <a:r>
                <a:rPr kumimoji="1" lang="en-US" altLang="zh-CN" sz="1400" b="0" dirty="0">
                  <a:solidFill>
                    <a:srgbClr val="FF0000"/>
                  </a:solidFill>
                </a:rPr>
                <a:t>0</a:t>
              </a:r>
              <a:endParaRPr kumimoji="1" lang="zh-CN" altLang="en-US" sz="1400" b="0" dirty="0">
                <a:solidFill>
                  <a:srgbClr val="FF0000"/>
                </a:solidFill>
              </a:endParaRPr>
            </a:p>
          </p:txBody>
        </p:sp>
        <p:sp>
          <p:nvSpPr>
            <p:cNvPr id="46" name="文本框 45">
              <a:extLst>
                <a:ext uri="{FF2B5EF4-FFF2-40B4-BE49-F238E27FC236}">
                  <a16:creationId xmlns:a16="http://schemas.microsoft.com/office/drawing/2014/main" id="{ACA6C740-92E1-6749-9A4B-A6479CFB095E}"/>
                </a:ext>
              </a:extLst>
            </p:cNvPr>
            <p:cNvSpPr txBox="1"/>
            <p:nvPr/>
          </p:nvSpPr>
          <p:spPr>
            <a:xfrm>
              <a:off x="5434342" y="1958952"/>
              <a:ext cx="163286" cy="307777"/>
            </a:xfrm>
            <a:prstGeom prst="rect">
              <a:avLst/>
            </a:prstGeom>
            <a:noFill/>
          </p:spPr>
          <p:txBody>
            <a:bodyPr wrap="square" rtlCol="0">
              <a:spAutoFit/>
            </a:bodyPr>
            <a:lstStyle/>
            <a:p>
              <a:r>
                <a:rPr kumimoji="1" lang="en-US" altLang="zh-CN" sz="1400" b="0" dirty="0">
                  <a:solidFill>
                    <a:srgbClr val="FF0000"/>
                  </a:solidFill>
                </a:rPr>
                <a:t>1</a:t>
              </a:r>
              <a:endParaRPr kumimoji="1" lang="zh-CN" altLang="en-US" sz="1400" b="0" dirty="0">
                <a:solidFill>
                  <a:srgbClr val="FF0000"/>
                </a:solidFill>
              </a:endParaRPr>
            </a:p>
          </p:txBody>
        </p:sp>
        <p:sp>
          <p:nvSpPr>
            <p:cNvPr id="47" name="文本框 46">
              <a:extLst>
                <a:ext uri="{FF2B5EF4-FFF2-40B4-BE49-F238E27FC236}">
                  <a16:creationId xmlns:a16="http://schemas.microsoft.com/office/drawing/2014/main" id="{163A37CC-83E6-2B4C-9C74-C465C22DF766}"/>
                </a:ext>
              </a:extLst>
            </p:cNvPr>
            <p:cNvSpPr txBox="1"/>
            <p:nvPr/>
          </p:nvSpPr>
          <p:spPr>
            <a:xfrm>
              <a:off x="1994450" y="2993094"/>
              <a:ext cx="163286" cy="307777"/>
            </a:xfrm>
            <a:prstGeom prst="rect">
              <a:avLst/>
            </a:prstGeom>
            <a:noFill/>
          </p:spPr>
          <p:txBody>
            <a:bodyPr wrap="square" rtlCol="0">
              <a:spAutoFit/>
            </a:bodyPr>
            <a:lstStyle/>
            <a:p>
              <a:r>
                <a:rPr kumimoji="1" lang="en-US" altLang="zh-CN" sz="1400" b="0" dirty="0">
                  <a:solidFill>
                    <a:srgbClr val="FF0000"/>
                  </a:solidFill>
                </a:rPr>
                <a:t>0</a:t>
              </a:r>
              <a:endParaRPr kumimoji="1" lang="zh-CN" altLang="en-US" sz="1400" b="0" dirty="0">
                <a:solidFill>
                  <a:srgbClr val="FF0000"/>
                </a:solidFill>
              </a:endParaRPr>
            </a:p>
          </p:txBody>
        </p:sp>
        <p:sp>
          <p:nvSpPr>
            <p:cNvPr id="48" name="文本框 47">
              <a:extLst>
                <a:ext uri="{FF2B5EF4-FFF2-40B4-BE49-F238E27FC236}">
                  <a16:creationId xmlns:a16="http://schemas.microsoft.com/office/drawing/2014/main" id="{6DD5FD38-36B6-2249-B359-3B8BA12D752E}"/>
                </a:ext>
              </a:extLst>
            </p:cNvPr>
            <p:cNvSpPr txBox="1"/>
            <p:nvPr/>
          </p:nvSpPr>
          <p:spPr>
            <a:xfrm>
              <a:off x="3213654" y="2993094"/>
              <a:ext cx="163286" cy="307777"/>
            </a:xfrm>
            <a:prstGeom prst="rect">
              <a:avLst/>
            </a:prstGeom>
            <a:noFill/>
          </p:spPr>
          <p:txBody>
            <a:bodyPr wrap="square" rtlCol="0">
              <a:spAutoFit/>
            </a:bodyPr>
            <a:lstStyle/>
            <a:p>
              <a:r>
                <a:rPr kumimoji="1" lang="en-US" altLang="zh-CN" sz="1400" b="0" dirty="0">
                  <a:solidFill>
                    <a:srgbClr val="FF0000"/>
                  </a:solidFill>
                </a:rPr>
                <a:t>1</a:t>
              </a:r>
              <a:endParaRPr kumimoji="1" lang="zh-CN" altLang="en-US" sz="1400" b="0" dirty="0">
                <a:solidFill>
                  <a:srgbClr val="FF0000"/>
                </a:solidFill>
              </a:endParaRPr>
            </a:p>
          </p:txBody>
        </p:sp>
        <p:sp>
          <p:nvSpPr>
            <p:cNvPr id="49" name="文本框 48">
              <a:extLst>
                <a:ext uri="{FF2B5EF4-FFF2-40B4-BE49-F238E27FC236}">
                  <a16:creationId xmlns:a16="http://schemas.microsoft.com/office/drawing/2014/main" id="{5D012B74-3BD6-F945-97EE-20088D5C96D5}"/>
                </a:ext>
              </a:extLst>
            </p:cNvPr>
            <p:cNvSpPr txBox="1"/>
            <p:nvPr/>
          </p:nvSpPr>
          <p:spPr>
            <a:xfrm>
              <a:off x="5379907" y="2993094"/>
              <a:ext cx="163286" cy="307777"/>
            </a:xfrm>
            <a:prstGeom prst="rect">
              <a:avLst/>
            </a:prstGeom>
            <a:noFill/>
          </p:spPr>
          <p:txBody>
            <a:bodyPr wrap="square" rtlCol="0">
              <a:spAutoFit/>
            </a:bodyPr>
            <a:lstStyle/>
            <a:p>
              <a:r>
                <a:rPr kumimoji="1" lang="en-US" altLang="zh-CN" sz="1400" b="0" dirty="0">
                  <a:solidFill>
                    <a:srgbClr val="FF0000"/>
                  </a:solidFill>
                </a:rPr>
                <a:t>0</a:t>
              </a:r>
              <a:endParaRPr kumimoji="1" lang="zh-CN" altLang="en-US" sz="1400" b="0" dirty="0">
                <a:solidFill>
                  <a:srgbClr val="FF0000"/>
                </a:solidFill>
              </a:endParaRPr>
            </a:p>
          </p:txBody>
        </p:sp>
        <p:sp>
          <p:nvSpPr>
            <p:cNvPr id="50" name="文本框 49">
              <a:extLst>
                <a:ext uri="{FF2B5EF4-FFF2-40B4-BE49-F238E27FC236}">
                  <a16:creationId xmlns:a16="http://schemas.microsoft.com/office/drawing/2014/main" id="{D62D7241-264A-BB46-8B95-4BAE5C51A093}"/>
                </a:ext>
              </a:extLst>
            </p:cNvPr>
            <p:cNvSpPr txBox="1"/>
            <p:nvPr/>
          </p:nvSpPr>
          <p:spPr>
            <a:xfrm>
              <a:off x="6599111" y="2993094"/>
              <a:ext cx="163286" cy="307777"/>
            </a:xfrm>
            <a:prstGeom prst="rect">
              <a:avLst/>
            </a:prstGeom>
            <a:noFill/>
          </p:spPr>
          <p:txBody>
            <a:bodyPr wrap="square" rtlCol="0">
              <a:spAutoFit/>
            </a:bodyPr>
            <a:lstStyle/>
            <a:p>
              <a:r>
                <a:rPr kumimoji="1" lang="en-US" altLang="zh-CN" sz="1400" b="0" dirty="0">
                  <a:solidFill>
                    <a:srgbClr val="FF0000"/>
                  </a:solidFill>
                </a:rPr>
                <a:t>1</a:t>
              </a:r>
              <a:endParaRPr kumimoji="1" lang="zh-CN" altLang="en-US" sz="1400" b="0" dirty="0">
                <a:solidFill>
                  <a:srgbClr val="FF0000"/>
                </a:solidFill>
              </a:endParaRPr>
            </a:p>
          </p:txBody>
        </p:sp>
        <p:sp>
          <p:nvSpPr>
            <p:cNvPr id="51" name="文本框 50">
              <a:extLst>
                <a:ext uri="{FF2B5EF4-FFF2-40B4-BE49-F238E27FC236}">
                  <a16:creationId xmlns:a16="http://schemas.microsoft.com/office/drawing/2014/main" id="{73876DA9-EC1B-B841-BE9A-320CE255576B}"/>
                </a:ext>
              </a:extLst>
            </p:cNvPr>
            <p:cNvSpPr txBox="1"/>
            <p:nvPr/>
          </p:nvSpPr>
          <p:spPr>
            <a:xfrm>
              <a:off x="1417510" y="4038124"/>
              <a:ext cx="163286" cy="307777"/>
            </a:xfrm>
            <a:prstGeom prst="rect">
              <a:avLst/>
            </a:prstGeom>
            <a:noFill/>
          </p:spPr>
          <p:txBody>
            <a:bodyPr wrap="square" rtlCol="0">
              <a:spAutoFit/>
            </a:bodyPr>
            <a:lstStyle/>
            <a:p>
              <a:r>
                <a:rPr kumimoji="1" lang="en-US" altLang="zh-CN" sz="1400" b="0" dirty="0">
                  <a:solidFill>
                    <a:srgbClr val="FF0000"/>
                  </a:solidFill>
                </a:rPr>
                <a:t>0</a:t>
              </a:r>
              <a:endParaRPr kumimoji="1" lang="zh-CN" altLang="en-US" sz="1400" b="0" dirty="0">
                <a:solidFill>
                  <a:srgbClr val="FF0000"/>
                </a:solidFill>
              </a:endParaRPr>
            </a:p>
          </p:txBody>
        </p:sp>
        <p:sp>
          <p:nvSpPr>
            <p:cNvPr id="52" name="文本框 51">
              <a:extLst>
                <a:ext uri="{FF2B5EF4-FFF2-40B4-BE49-F238E27FC236}">
                  <a16:creationId xmlns:a16="http://schemas.microsoft.com/office/drawing/2014/main" id="{24A925CC-78F7-EB47-940B-A1A6A6EBDEFE}"/>
                </a:ext>
              </a:extLst>
            </p:cNvPr>
            <p:cNvSpPr txBox="1"/>
            <p:nvPr/>
          </p:nvSpPr>
          <p:spPr>
            <a:xfrm>
              <a:off x="2103312" y="4038124"/>
              <a:ext cx="163286" cy="307777"/>
            </a:xfrm>
            <a:prstGeom prst="rect">
              <a:avLst/>
            </a:prstGeom>
            <a:noFill/>
          </p:spPr>
          <p:txBody>
            <a:bodyPr wrap="square" rtlCol="0">
              <a:spAutoFit/>
            </a:bodyPr>
            <a:lstStyle/>
            <a:p>
              <a:r>
                <a:rPr kumimoji="1" lang="en-US" altLang="zh-CN" sz="1400" b="0" dirty="0">
                  <a:solidFill>
                    <a:srgbClr val="FF0000"/>
                  </a:solidFill>
                </a:rPr>
                <a:t>1</a:t>
              </a:r>
              <a:endParaRPr kumimoji="1" lang="zh-CN" altLang="en-US" sz="1400" b="0" dirty="0">
                <a:solidFill>
                  <a:srgbClr val="FF0000"/>
                </a:solidFill>
              </a:endParaRPr>
            </a:p>
          </p:txBody>
        </p:sp>
        <p:sp>
          <p:nvSpPr>
            <p:cNvPr id="53" name="文本框 52">
              <a:extLst>
                <a:ext uri="{FF2B5EF4-FFF2-40B4-BE49-F238E27FC236}">
                  <a16:creationId xmlns:a16="http://schemas.microsoft.com/office/drawing/2014/main" id="{FD5354C6-8098-EC47-A509-A24FD86B58C9}"/>
                </a:ext>
              </a:extLst>
            </p:cNvPr>
            <p:cNvSpPr txBox="1"/>
            <p:nvPr/>
          </p:nvSpPr>
          <p:spPr>
            <a:xfrm>
              <a:off x="3115683" y="4038123"/>
              <a:ext cx="163286" cy="307777"/>
            </a:xfrm>
            <a:prstGeom prst="rect">
              <a:avLst/>
            </a:prstGeom>
            <a:noFill/>
          </p:spPr>
          <p:txBody>
            <a:bodyPr wrap="square" rtlCol="0">
              <a:spAutoFit/>
            </a:bodyPr>
            <a:lstStyle/>
            <a:p>
              <a:r>
                <a:rPr kumimoji="1" lang="en-US" altLang="zh-CN" sz="1400" b="0" dirty="0">
                  <a:solidFill>
                    <a:srgbClr val="FF0000"/>
                  </a:solidFill>
                </a:rPr>
                <a:t>0</a:t>
              </a:r>
              <a:endParaRPr kumimoji="1" lang="zh-CN" altLang="en-US" sz="1400" b="0" dirty="0">
                <a:solidFill>
                  <a:srgbClr val="FF0000"/>
                </a:solidFill>
              </a:endParaRPr>
            </a:p>
          </p:txBody>
        </p:sp>
        <p:sp>
          <p:nvSpPr>
            <p:cNvPr id="54" name="文本框 53">
              <a:extLst>
                <a:ext uri="{FF2B5EF4-FFF2-40B4-BE49-F238E27FC236}">
                  <a16:creationId xmlns:a16="http://schemas.microsoft.com/office/drawing/2014/main" id="{E2630242-2E3A-CD4E-8974-437C47F2EFB1}"/>
                </a:ext>
              </a:extLst>
            </p:cNvPr>
            <p:cNvSpPr txBox="1"/>
            <p:nvPr/>
          </p:nvSpPr>
          <p:spPr>
            <a:xfrm>
              <a:off x="3801485" y="4038123"/>
              <a:ext cx="163286" cy="307777"/>
            </a:xfrm>
            <a:prstGeom prst="rect">
              <a:avLst/>
            </a:prstGeom>
            <a:noFill/>
          </p:spPr>
          <p:txBody>
            <a:bodyPr wrap="square" rtlCol="0">
              <a:spAutoFit/>
            </a:bodyPr>
            <a:lstStyle/>
            <a:p>
              <a:r>
                <a:rPr kumimoji="1" lang="en-US" altLang="zh-CN" sz="1400" b="0" dirty="0">
                  <a:solidFill>
                    <a:srgbClr val="FF0000"/>
                  </a:solidFill>
                </a:rPr>
                <a:t>1</a:t>
              </a:r>
              <a:endParaRPr kumimoji="1" lang="zh-CN" altLang="en-US" sz="1400" b="0" dirty="0">
                <a:solidFill>
                  <a:srgbClr val="FF0000"/>
                </a:solidFill>
              </a:endParaRPr>
            </a:p>
          </p:txBody>
        </p:sp>
        <p:sp>
          <p:nvSpPr>
            <p:cNvPr id="55" name="文本框 54">
              <a:extLst>
                <a:ext uri="{FF2B5EF4-FFF2-40B4-BE49-F238E27FC236}">
                  <a16:creationId xmlns:a16="http://schemas.microsoft.com/office/drawing/2014/main" id="{8D89C37B-9D08-6841-AFC7-F787006AAE53}"/>
                </a:ext>
              </a:extLst>
            </p:cNvPr>
            <p:cNvSpPr txBox="1"/>
            <p:nvPr/>
          </p:nvSpPr>
          <p:spPr>
            <a:xfrm>
              <a:off x="4813853" y="4038123"/>
              <a:ext cx="163286" cy="307777"/>
            </a:xfrm>
            <a:prstGeom prst="rect">
              <a:avLst/>
            </a:prstGeom>
            <a:noFill/>
          </p:spPr>
          <p:txBody>
            <a:bodyPr wrap="square" rtlCol="0">
              <a:spAutoFit/>
            </a:bodyPr>
            <a:lstStyle/>
            <a:p>
              <a:r>
                <a:rPr kumimoji="1" lang="en-US" altLang="zh-CN" sz="1400" b="0" dirty="0">
                  <a:solidFill>
                    <a:srgbClr val="FF0000"/>
                  </a:solidFill>
                </a:rPr>
                <a:t>0</a:t>
              </a:r>
              <a:endParaRPr kumimoji="1" lang="zh-CN" altLang="en-US" sz="1400" b="0" dirty="0">
                <a:solidFill>
                  <a:srgbClr val="FF0000"/>
                </a:solidFill>
              </a:endParaRPr>
            </a:p>
          </p:txBody>
        </p:sp>
        <p:sp>
          <p:nvSpPr>
            <p:cNvPr id="56" name="文本框 55">
              <a:extLst>
                <a:ext uri="{FF2B5EF4-FFF2-40B4-BE49-F238E27FC236}">
                  <a16:creationId xmlns:a16="http://schemas.microsoft.com/office/drawing/2014/main" id="{E637046A-0F02-484F-B12A-22A6684BA171}"/>
                </a:ext>
              </a:extLst>
            </p:cNvPr>
            <p:cNvSpPr txBox="1"/>
            <p:nvPr/>
          </p:nvSpPr>
          <p:spPr>
            <a:xfrm>
              <a:off x="5499655" y="4038123"/>
              <a:ext cx="163286" cy="307777"/>
            </a:xfrm>
            <a:prstGeom prst="rect">
              <a:avLst/>
            </a:prstGeom>
            <a:noFill/>
          </p:spPr>
          <p:txBody>
            <a:bodyPr wrap="square" rtlCol="0">
              <a:spAutoFit/>
            </a:bodyPr>
            <a:lstStyle/>
            <a:p>
              <a:r>
                <a:rPr kumimoji="1" lang="en-US" altLang="zh-CN" sz="1400" b="0" dirty="0">
                  <a:solidFill>
                    <a:srgbClr val="FF0000"/>
                  </a:solidFill>
                </a:rPr>
                <a:t>1</a:t>
              </a:r>
              <a:endParaRPr kumimoji="1" lang="zh-CN" altLang="en-US" sz="1400" b="0" dirty="0">
                <a:solidFill>
                  <a:srgbClr val="FF0000"/>
                </a:solidFill>
              </a:endParaRPr>
            </a:p>
          </p:txBody>
        </p:sp>
        <p:sp>
          <p:nvSpPr>
            <p:cNvPr id="57" name="文本框 56">
              <a:extLst>
                <a:ext uri="{FF2B5EF4-FFF2-40B4-BE49-F238E27FC236}">
                  <a16:creationId xmlns:a16="http://schemas.microsoft.com/office/drawing/2014/main" id="{5A4A8D21-5616-2B41-83EA-EB38862D5D5F}"/>
                </a:ext>
              </a:extLst>
            </p:cNvPr>
            <p:cNvSpPr txBox="1"/>
            <p:nvPr/>
          </p:nvSpPr>
          <p:spPr>
            <a:xfrm>
              <a:off x="6490254" y="4038122"/>
              <a:ext cx="163286" cy="307777"/>
            </a:xfrm>
            <a:prstGeom prst="rect">
              <a:avLst/>
            </a:prstGeom>
            <a:noFill/>
          </p:spPr>
          <p:txBody>
            <a:bodyPr wrap="square" rtlCol="0">
              <a:spAutoFit/>
            </a:bodyPr>
            <a:lstStyle/>
            <a:p>
              <a:r>
                <a:rPr kumimoji="1" lang="en-US" altLang="zh-CN" sz="1400" b="0" dirty="0">
                  <a:solidFill>
                    <a:srgbClr val="FF0000"/>
                  </a:solidFill>
                </a:rPr>
                <a:t>0</a:t>
              </a:r>
              <a:endParaRPr kumimoji="1" lang="zh-CN" altLang="en-US" sz="1400" b="0" dirty="0">
                <a:solidFill>
                  <a:srgbClr val="FF0000"/>
                </a:solidFill>
              </a:endParaRPr>
            </a:p>
          </p:txBody>
        </p:sp>
        <p:sp>
          <p:nvSpPr>
            <p:cNvPr id="58" name="文本框 57">
              <a:extLst>
                <a:ext uri="{FF2B5EF4-FFF2-40B4-BE49-F238E27FC236}">
                  <a16:creationId xmlns:a16="http://schemas.microsoft.com/office/drawing/2014/main" id="{C8B8401B-896C-974A-BCD2-593737574939}"/>
                </a:ext>
              </a:extLst>
            </p:cNvPr>
            <p:cNvSpPr txBox="1"/>
            <p:nvPr/>
          </p:nvSpPr>
          <p:spPr>
            <a:xfrm>
              <a:off x="7197828" y="4038122"/>
              <a:ext cx="163286" cy="307777"/>
            </a:xfrm>
            <a:prstGeom prst="rect">
              <a:avLst/>
            </a:prstGeom>
            <a:noFill/>
          </p:spPr>
          <p:txBody>
            <a:bodyPr wrap="square" rtlCol="0">
              <a:spAutoFit/>
            </a:bodyPr>
            <a:lstStyle/>
            <a:p>
              <a:r>
                <a:rPr kumimoji="1" lang="en-US" altLang="zh-CN" sz="1400" b="0" dirty="0">
                  <a:solidFill>
                    <a:srgbClr val="FF0000"/>
                  </a:solidFill>
                </a:rPr>
                <a:t>1</a:t>
              </a:r>
              <a:endParaRPr kumimoji="1" lang="zh-CN" altLang="en-US" sz="1400" b="0" dirty="0">
                <a:solidFill>
                  <a:srgbClr val="FF0000"/>
                </a:solidFill>
              </a:endParaRPr>
            </a:p>
          </p:txBody>
        </p:sp>
      </p:grpSp>
      <p:sp>
        <p:nvSpPr>
          <p:cNvPr id="5" name="文本框 4">
            <a:extLst>
              <a:ext uri="{FF2B5EF4-FFF2-40B4-BE49-F238E27FC236}">
                <a16:creationId xmlns:a16="http://schemas.microsoft.com/office/drawing/2014/main" id="{B9C84BB4-0763-4644-81C4-0E442583952C}"/>
              </a:ext>
            </a:extLst>
          </p:cNvPr>
          <p:cNvSpPr txBox="1"/>
          <p:nvPr/>
        </p:nvSpPr>
        <p:spPr>
          <a:xfrm>
            <a:off x="2430791" y="5476461"/>
            <a:ext cx="4211409" cy="523220"/>
          </a:xfrm>
          <a:prstGeom prst="rect">
            <a:avLst/>
          </a:prstGeom>
          <a:noFill/>
        </p:spPr>
        <p:txBody>
          <a:bodyPr wrap="none" rtlCol="0">
            <a:spAutoFit/>
          </a:bodyPr>
          <a:lstStyle/>
          <a:p>
            <a:r>
              <a:rPr lang="zh-CN" altLang="en-US" b="0" dirty="0">
                <a:latin typeface="华文新魏" panose="02010800040101010101" pitchFamily="2" charset="-122"/>
                <a:ea typeface="华文新魏" panose="02010800040101010101" pitchFamily="2" charset="-122"/>
              </a:rPr>
              <a:t>八种物品编码层次结构图</a:t>
            </a:r>
          </a:p>
        </p:txBody>
      </p:sp>
      <p:sp>
        <p:nvSpPr>
          <p:cNvPr id="59" name="Rectangle 15">
            <a:extLst>
              <a:ext uri="{FF2B5EF4-FFF2-40B4-BE49-F238E27FC236}">
                <a16:creationId xmlns:a16="http://schemas.microsoft.com/office/drawing/2014/main" id="{D5CA374B-D96E-4A54-ACD2-66D115D716BE}"/>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1.5 </a:t>
            </a:r>
            <a:r>
              <a:rPr lang="zh-CN" altLang="en-US" sz="4000" dirty="0">
                <a:solidFill>
                  <a:srgbClr val="0000FF"/>
                </a:solidFill>
                <a:latin typeface="华文新魏" panose="02010800040101010101" pitchFamily="2" charset="-122"/>
                <a:ea typeface="华文新魏" panose="02010800040101010101" pitchFamily="2" charset="-122"/>
              </a:rPr>
              <a:t>编码（</a:t>
            </a:r>
            <a:r>
              <a:rPr lang="en-US" altLang="zh-CN" sz="4000" dirty="0">
                <a:solidFill>
                  <a:srgbClr val="0000FF"/>
                </a:solidFill>
                <a:latin typeface="华文新魏" panose="02010800040101010101" pitchFamily="2" charset="-122"/>
                <a:ea typeface="华文新魏" panose="02010800040101010101" pitchFamily="2" charset="-122"/>
              </a:rPr>
              <a:t>2/3</a:t>
            </a:r>
            <a:r>
              <a:rPr lang="zh-CN" altLang="en-US" sz="4000" dirty="0">
                <a:solidFill>
                  <a:srgbClr val="0000FF"/>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066813186"/>
      </p:ext>
    </p:extLst>
  </p:cSld>
  <p:clrMapOvr>
    <a:masterClrMapping/>
  </p:clrMapOvr>
  <p:transition spd="med"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80" name="Picture 7">
            <a:extLst>
              <a:ext uri="{FF2B5EF4-FFF2-40B4-BE49-F238E27FC236}">
                <a16:creationId xmlns:a16="http://schemas.microsoft.com/office/drawing/2014/main" id="{C9C37077-EB30-405A-BE63-CC36B477C7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0057" y="1174749"/>
            <a:ext cx="4555292" cy="5005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8" name="日期占位符 1">
            <a:extLst>
              <a:ext uri="{FF2B5EF4-FFF2-40B4-BE49-F238E27FC236}">
                <a16:creationId xmlns:a16="http://schemas.microsoft.com/office/drawing/2014/main" id="{688930BC-742C-4A6A-8AB7-99DACD253ABE}"/>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F322B29F-6DE7-4028-A33C-F7BFC9C6F55F}"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34819" name="灯片编号占位符 2">
            <a:extLst>
              <a:ext uri="{FF2B5EF4-FFF2-40B4-BE49-F238E27FC236}">
                <a16:creationId xmlns:a16="http://schemas.microsoft.com/office/drawing/2014/main" id="{DBB0AB9A-925F-4D9B-B58C-38AC9F0421B1}"/>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B82FEDFA-00C8-42B2-B638-6CF3D596BA72}" type="slidenum">
              <a:rPr lang="en-US" altLang="zh-CN" sz="1400" b="0" smtClean="0">
                <a:solidFill>
                  <a:srgbClr val="FF0000"/>
                </a:solidFill>
                <a:latin typeface="Arial" panose="020B0604020202020204" pitchFamily="34" charset="0"/>
              </a:rPr>
              <a:pPr/>
              <a:t>5</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34820" name="Rectangle 100">
            <a:extLst>
              <a:ext uri="{FF2B5EF4-FFF2-40B4-BE49-F238E27FC236}">
                <a16:creationId xmlns:a16="http://schemas.microsoft.com/office/drawing/2014/main" id="{A8CA7F1C-54C4-4052-B43F-6029DB813696}"/>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1.5 </a:t>
            </a:r>
            <a:r>
              <a:rPr lang="zh-CN" altLang="en-US" sz="4000" dirty="0">
                <a:solidFill>
                  <a:srgbClr val="0000FF"/>
                </a:solidFill>
                <a:latin typeface="华文新魏" panose="02010800040101010101" pitchFamily="2" charset="-122"/>
                <a:ea typeface="华文新魏" panose="02010800040101010101" pitchFamily="2" charset="-122"/>
              </a:rPr>
              <a:t>编码（</a:t>
            </a:r>
            <a:r>
              <a:rPr lang="en-US" altLang="zh-CN" sz="4000" dirty="0">
                <a:solidFill>
                  <a:srgbClr val="0000FF"/>
                </a:solidFill>
                <a:latin typeface="华文新魏" panose="02010800040101010101" pitchFamily="2" charset="-122"/>
                <a:ea typeface="华文新魏" panose="02010800040101010101" pitchFamily="2" charset="-122"/>
              </a:rPr>
              <a:t>3/3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34821" name="Text Box 2">
            <a:extLst>
              <a:ext uri="{FF2B5EF4-FFF2-40B4-BE49-F238E27FC236}">
                <a16:creationId xmlns:a16="http://schemas.microsoft.com/office/drawing/2014/main" id="{BBEC69E1-B571-4BA5-A901-1A1A964674C8}"/>
              </a:ext>
            </a:extLst>
          </p:cNvPr>
          <p:cNvSpPr txBox="1">
            <a:spLocks noChangeArrowheads="1"/>
          </p:cNvSpPr>
          <p:nvPr/>
        </p:nvSpPr>
        <p:spPr bwMode="auto">
          <a:xfrm>
            <a:off x="328613" y="1100138"/>
            <a:ext cx="4555293"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ea typeface="华文新魏" panose="02010800040101010101" pitchFamily="2" charset="-122"/>
              </a:rPr>
              <a:t>模型机指令编码</a:t>
            </a:r>
            <a:endParaRPr kumimoji="0" lang="en-US" altLang="zh-CN"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分为操作码和地址码两部分</a:t>
            </a:r>
          </a:p>
        </p:txBody>
      </p:sp>
      <p:graphicFrame>
        <p:nvGraphicFramePr>
          <p:cNvPr id="4" name="表格 3">
            <a:extLst>
              <a:ext uri="{FF2B5EF4-FFF2-40B4-BE49-F238E27FC236}">
                <a16:creationId xmlns:a16="http://schemas.microsoft.com/office/drawing/2014/main" id="{D92FBE8E-AAC0-4331-8FC3-12490314BE1A}"/>
              </a:ext>
            </a:extLst>
          </p:cNvPr>
          <p:cNvGraphicFramePr>
            <a:graphicFrameLocks noGrp="1"/>
          </p:cNvGraphicFramePr>
          <p:nvPr>
            <p:extLst>
              <p:ext uri="{D42A27DB-BD31-4B8C-83A1-F6EECF244321}">
                <p14:modId xmlns:p14="http://schemas.microsoft.com/office/powerpoint/2010/main" val="2479383948"/>
              </p:ext>
            </p:extLst>
          </p:nvPr>
        </p:nvGraphicFramePr>
        <p:xfrm>
          <a:off x="838200" y="3481214"/>
          <a:ext cx="2838450" cy="2698755"/>
        </p:xfrm>
        <a:graphic>
          <a:graphicData uri="http://schemas.openxmlformats.org/drawingml/2006/table">
            <a:tbl>
              <a:tblPr firstRow="1" firstCol="1" lastRow="1" lastCol="1" bandRow="1" bandCol="1"/>
              <a:tblGrid>
                <a:gridCol w="1181205">
                  <a:extLst>
                    <a:ext uri="{9D8B030D-6E8A-4147-A177-3AD203B41FA5}">
                      <a16:colId xmlns:a16="http://schemas.microsoft.com/office/drawing/2014/main" val="20000"/>
                    </a:ext>
                  </a:extLst>
                </a:gridCol>
                <a:gridCol w="1657245">
                  <a:extLst>
                    <a:ext uri="{9D8B030D-6E8A-4147-A177-3AD203B41FA5}">
                      <a16:colId xmlns:a16="http://schemas.microsoft.com/office/drawing/2014/main" val="20001"/>
                    </a:ext>
                  </a:extLst>
                </a:gridCol>
              </a:tblGrid>
              <a:tr h="179917">
                <a:tc>
                  <a:txBody>
                    <a:bodyPr/>
                    <a:lstStyle/>
                    <a:p>
                      <a:pPr algn="ctr">
                        <a:spcAft>
                          <a:spcPts val="0"/>
                        </a:spcAft>
                      </a:pPr>
                      <a:r>
                        <a:rPr lang="zh-CN" sz="1000" kern="100" dirty="0">
                          <a:effectLst/>
                          <a:latin typeface="Times New Roman"/>
                          <a:ea typeface="宋体"/>
                          <a:cs typeface="Times New Roman"/>
                        </a:rPr>
                        <a:t>操作码助记符</a:t>
                      </a:r>
                      <a:endParaRPr lang="zh-CN" sz="10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100">
                          <a:effectLst/>
                          <a:latin typeface="Times New Roman"/>
                          <a:ea typeface="宋体"/>
                          <a:cs typeface="Times New Roman"/>
                        </a:rPr>
                        <a:t>指令编码</a:t>
                      </a:r>
                      <a:r>
                        <a:rPr lang="en-US" sz="1000" kern="100">
                          <a:effectLst/>
                          <a:latin typeface="Times New Roman"/>
                          <a:ea typeface="宋体"/>
                          <a:cs typeface="Times New Roman"/>
                        </a:rPr>
                        <a:t>*</a:t>
                      </a:r>
                      <a:endParaRPr lang="zh-CN" sz="10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9917">
                <a:tc>
                  <a:txBody>
                    <a:bodyPr/>
                    <a:lstStyle/>
                    <a:p>
                      <a:pPr algn="just">
                        <a:spcAft>
                          <a:spcPts val="0"/>
                        </a:spcAft>
                      </a:pPr>
                      <a:r>
                        <a:rPr lang="en-US" sz="1000" kern="100">
                          <a:effectLst/>
                          <a:latin typeface="Times New Roman"/>
                          <a:ea typeface="宋体"/>
                          <a:cs typeface="Times New Roman"/>
                        </a:rPr>
                        <a:t>MOV</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1111  XX XX</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9917">
                <a:tc>
                  <a:txBody>
                    <a:bodyPr/>
                    <a:lstStyle/>
                    <a:p>
                      <a:pPr algn="just">
                        <a:spcAft>
                          <a:spcPts val="0"/>
                        </a:spcAft>
                      </a:pPr>
                      <a:r>
                        <a:rPr lang="en-US" sz="1000" kern="100">
                          <a:effectLst/>
                          <a:latin typeface="Times New Roman"/>
                          <a:ea typeface="宋体"/>
                          <a:cs typeface="Times New Roman"/>
                        </a:rPr>
                        <a:t>ADD</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1001  XX XX</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9917">
                <a:tc>
                  <a:txBody>
                    <a:bodyPr/>
                    <a:lstStyle/>
                    <a:p>
                      <a:pPr algn="just">
                        <a:spcAft>
                          <a:spcPts val="0"/>
                        </a:spcAft>
                      </a:pPr>
                      <a:r>
                        <a:rPr lang="en-US" sz="1000" kern="100" dirty="0">
                          <a:effectLst/>
                          <a:latin typeface="Times New Roman"/>
                          <a:ea typeface="宋体"/>
                          <a:cs typeface="Times New Roman"/>
                        </a:rPr>
                        <a:t>SUB</a:t>
                      </a:r>
                      <a:endParaRPr lang="zh-CN" sz="10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cs typeface="Times New Roman"/>
                        </a:rPr>
                        <a:t>0110  XX </a:t>
                      </a:r>
                      <a:r>
                        <a:rPr lang="en-US" sz="1000" kern="100" dirty="0" err="1">
                          <a:effectLst/>
                          <a:latin typeface="Times New Roman"/>
                          <a:ea typeface="宋体"/>
                          <a:cs typeface="Times New Roman"/>
                        </a:rPr>
                        <a:t>XX</a:t>
                      </a:r>
                      <a:endParaRPr lang="zh-CN" sz="10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9917">
                <a:tc>
                  <a:txBody>
                    <a:bodyPr/>
                    <a:lstStyle/>
                    <a:p>
                      <a:pPr algn="just">
                        <a:spcAft>
                          <a:spcPts val="0"/>
                        </a:spcAft>
                      </a:pPr>
                      <a:r>
                        <a:rPr lang="en-US" sz="1000" kern="100">
                          <a:effectLst/>
                          <a:latin typeface="Times New Roman"/>
                          <a:ea typeface="宋体"/>
                          <a:cs typeface="Times New Roman"/>
                        </a:rPr>
                        <a:t>AND</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cs typeface="Times New Roman"/>
                        </a:rPr>
                        <a:t>1110  XX </a:t>
                      </a:r>
                      <a:r>
                        <a:rPr lang="en-US" sz="1000" kern="100" dirty="0" err="1">
                          <a:effectLst/>
                          <a:latin typeface="Times New Roman"/>
                          <a:ea typeface="宋体"/>
                          <a:cs typeface="Times New Roman"/>
                        </a:rPr>
                        <a:t>XX</a:t>
                      </a:r>
                      <a:endParaRPr lang="zh-CN" sz="10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9917">
                <a:tc>
                  <a:txBody>
                    <a:bodyPr/>
                    <a:lstStyle/>
                    <a:p>
                      <a:pPr algn="just">
                        <a:spcAft>
                          <a:spcPts val="0"/>
                        </a:spcAft>
                      </a:pPr>
                      <a:r>
                        <a:rPr lang="en-US" sz="1000" kern="100">
                          <a:effectLst/>
                          <a:latin typeface="Times New Roman"/>
                          <a:ea typeface="宋体"/>
                          <a:cs typeface="Times New Roman"/>
                        </a:rPr>
                        <a:t>NOT</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0101  XX XX</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9917">
                <a:tc>
                  <a:txBody>
                    <a:bodyPr/>
                    <a:lstStyle/>
                    <a:p>
                      <a:pPr algn="just">
                        <a:spcAft>
                          <a:spcPts val="0"/>
                        </a:spcAft>
                      </a:pPr>
                      <a:r>
                        <a:rPr lang="en-US" sz="1000" kern="100">
                          <a:effectLst/>
                          <a:latin typeface="Times New Roman"/>
                          <a:ea typeface="宋体"/>
                          <a:cs typeface="Times New Roman"/>
                        </a:rPr>
                        <a:t>SHR</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1010  XX 00</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9917">
                <a:tc>
                  <a:txBody>
                    <a:bodyPr/>
                    <a:lstStyle/>
                    <a:p>
                      <a:pPr algn="just">
                        <a:spcAft>
                          <a:spcPts val="0"/>
                        </a:spcAft>
                      </a:pPr>
                      <a:r>
                        <a:rPr lang="en-US" sz="1000" kern="100">
                          <a:effectLst/>
                          <a:latin typeface="Times New Roman"/>
                          <a:ea typeface="宋体"/>
                          <a:cs typeface="Times New Roman"/>
                        </a:rPr>
                        <a:t>SHL</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1010  XX 11</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9917">
                <a:tc>
                  <a:txBody>
                    <a:bodyPr/>
                    <a:lstStyle/>
                    <a:p>
                      <a:pPr algn="just">
                        <a:spcAft>
                          <a:spcPts val="0"/>
                        </a:spcAft>
                      </a:pPr>
                      <a:r>
                        <a:rPr lang="en-US" sz="1000" kern="100">
                          <a:effectLst/>
                          <a:latin typeface="Times New Roman"/>
                          <a:ea typeface="宋体"/>
                          <a:cs typeface="Times New Roman"/>
                        </a:rPr>
                        <a:t>JMP</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0001  00 00</a:t>
                      </a:r>
                      <a:r>
                        <a:rPr lang="zh-CN" sz="1000" kern="100">
                          <a:effectLst/>
                          <a:latin typeface="Times New Roman"/>
                          <a:ea typeface="宋体"/>
                          <a:cs typeface="Times New Roman"/>
                        </a:rPr>
                        <a:t>，</a:t>
                      </a:r>
                      <a:r>
                        <a:rPr lang="en-US" sz="1000" kern="100">
                          <a:effectLst/>
                          <a:latin typeface="Times New Roman"/>
                          <a:ea typeface="宋体"/>
                          <a:cs typeface="Times New Roman"/>
                        </a:rPr>
                        <a:t>XXXX</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79917">
                <a:tc>
                  <a:txBody>
                    <a:bodyPr/>
                    <a:lstStyle/>
                    <a:p>
                      <a:pPr algn="just">
                        <a:spcAft>
                          <a:spcPts val="0"/>
                        </a:spcAft>
                      </a:pPr>
                      <a:r>
                        <a:rPr lang="en-US" sz="1000" kern="100">
                          <a:effectLst/>
                          <a:latin typeface="Times New Roman"/>
                          <a:ea typeface="宋体"/>
                          <a:cs typeface="Times New Roman"/>
                        </a:rPr>
                        <a:t>JZ</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0001  00 01</a:t>
                      </a:r>
                      <a:r>
                        <a:rPr lang="zh-CN" sz="1000" kern="100">
                          <a:effectLst/>
                          <a:latin typeface="Times New Roman"/>
                          <a:ea typeface="宋体"/>
                          <a:cs typeface="Times New Roman"/>
                        </a:rPr>
                        <a:t>，</a:t>
                      </a:r>
                      <a:r>
                        <a:rPr lang="en-US" sz="1000" kern="100">
                          <a:effectLst/>
                          <a:latin typeface="Times New Roman"/>
                          <a:ea typeface="宋体"/>
                          <a:cs typeface="Times New Roman"/>
                        </a:rPr>
                        <a:t>XXXX</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9917">
                <a:tc>
                  <a:txBody>
                    <a:bodyPr/>
                    <a:lstStyle/>
                    <a:p>
                      <a:pPr algn="just">
                        <a:spcAft>
                          <a:spcPts val="0"/>
                        </a:spcAft>
                      </a:pPr>
                      <a:r>
                        <a:rPr lang="en-US" sz="1000" kern="100">
                          <a:effectLst/>
                          <a:latin typeface="Times New Roman"/>
                          <a:ea typeface="宋体"/>
                          <a:cs typeface="Times New Roman"/>
                        </a:rPr>
                        <a:t>JC</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0001  00 10</a:t>
                      </a:r>
                      <a:r>
                        <a:rPr lang="zh-CN" sz="1000" kern="100">
                          <a:effectLst/>
                          <a:latin typeface="Times New Roman"/>
                          <a:ea typeface="宋体"/>
                          <a:cs typeface="Times New Roman"/>
                        </a:rPr>
                        <a:t>，</a:t>
                      </a:r>
                      <a:r>
                        <a:rPr lang="en-US" sz="1000" kern="100">
                          <a:effectLst/>
                          <a:latin typeface="Times New Roman"/>
                          <a:ea typeface="宋体"/>
                          <a:cs typeface="Times New Roman"/>
                        </a:rPr>
                        <a:t>XXXX</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9917">
                <a:tc>
                  <a:txBody>
                    <a:bodyPr/>
                    <a:lstStyle/>
                    <a:p>
                      <a:pPr algn="just">
                        <a:spcAft>
                          <a:spcPts val="0"/>
                        </a:spcAft>
                      </a:pPr>
                      <a:r>
                        <a:rPr lang="en-US" sz="1000" kern="100">
                          <a:effectLst/>
                          <a:latin typeface="Times New Roman"/>
                          <a:ea typeface="宋体"/>
                          <a:cs typeface="Times New Roman"/>
                        </a:rPr>
                        <a:t>IN</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0010  XX XX</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79917">
                <a:tc>
                  <a:txBody>
                    <a:bodyPr/>
                    <a:lstStyle/>
                    <a:p>
                      <a:pPr algn="just">
                        <a:spcAft>
                          <a:spcPts val="0"/>
                        </a:spcAft>
                      </a:pPr>
                      <a:r>
                        <a:rPr lang="en-US" sz="1000" kern="100">
                          <a:effectLst/>
                          <a:latin typeface="Times New Roman"/>
                          <a:ea typeface="宋体"/>
                          <a:cs typeface="Times New Roman"/>
                        </a:rPr>
                        <a:t>OUT</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a:effectLst/>
                          <a:latin typeface="Times New Roman"/>
                          <a:ea typeface="宋体"/>
                          <a:cs typeface="Times New Roman"/>
                        </a:rPr>
                        <a:t>0100  XX XX</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79917">
                <a:tc>
                  <a:txBody>
                    <a:bodyPr/>
                    <a:lstStyle/>
                    <a:p>
                      <a:pPr algn="just">
                        <a:spcAft>
                          <a:spcPts val="0"/>
                        </a:spcAft>
                      </a:pPr>
                      <a:r>
                        <a:rPr lang="en-US" sz="1000" kern="100">
                          <a:effectLst/>
                          <a:latin typeface="Times New Roman"/>
                          <a:ea typeface="宋体"/>
                          <a:cs typeface="Times New Roman"/>
                        </a:rPr>
                        <a:t>NOP</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cs typeface="Times New Roman"/>
                        </a:rPr>
                        <a:t>0111  00 00</a:t>
                      </a:r>
                      <a:endParaRPr lang="zh-CN" sz="10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9917">
                <a:tc>
                  <a:txBody>
                    <a:bodyPr/>
                    <a:lstStyle/>
                    <a:p>
                      <a:pPr algn="just">
                        <a:spcAft>
                          <a:spcPts val="0"/>
                        </a:spcAft>
                      </a:pPr>
                      <a:r>
                        <a:rPr lang="en-US" sz="1000" kern="100">
                          <a:effectLst/>
                          <a:latin typeface="Times New Roman"/>
                          <a:ea typeface="宋体"/>
                          <a:cs typeface="Times New Roman"/>
                        </a:rPr>
                        <a:t>HALT</a:t>
                      </a:r>
                      <a:endParaRPr lang="zh-CN" sz="1000" kern="10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effectLst/>
                          <a:latin typeface="Times New Roman"/>
                          <a:ea typeface="宋体"/>
                          <a:cs typeface="Times New Roman"/>
                        </a:rPr>
                        <a:t>1000  00 00</a:t>
                      </a:r>
                      <a:endParaRPr lang="zh-CN" sz="1000" kern="100" dirty="0">
                        <a:effectLst/>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5" name="表格 4">
            <a:extLst>
              <a:ext uri="{FF2B5EF4-FFF2-40B4-BE49-F238E27FC236}">
                <a16:creationId xmlns:a16="http://schemas.microsoft.com/office/drawing/2014/main" id="{AF140B5D-046F-426D-8235-284AA02C06F9}"/>
              </a:ext>
            </a:extLst>
          </p:cNvPr>
          <p:cNvGraphicFramePr>
            <a:graphicFrameLocks noGrp="1"/>
          </p:cNvGraphicFramePr>
          <p:nvPr>
            <p:extLst>
              <p:ext uri="{D42A27DB-BD31-4B8C-83A1-F6EECF244321}">
                <p14:modId xmlns:p14="http://schemas.microsoft.com/office/powerpoint/2010/main" val="3248097300"/>
              </p:ext>
            </p:extLst>
          </p:nvPr>
        </p:nvGraphicFramePr>
        <p:xfrm>
          <a:off x="842963" y="2984326"/>
          <a:ext cx="2840037" cy="228600"/>
        </p:xfrm>
        <a:graphic>
          <a:graphicData uri="http://schemas.openxmlformats.org/drawingml/2006/table">
            <a:tbl>
              <a:tblPr firstRow="1" firstCol="1" bandRow="1"/>
              <a:tblGrid>
                <a:gridCol w="1158290">
                  <a:extLst>
                    <a:ext uri="{9D8B030D-6E8A-4147-A177-3AD203B41FA5}">
                      <a16:colId xmlns:a16="http://schemas.microsoft.com/office/drawing/2014/main" val="20000"/>
                    </a:ext>
                  </a:extLst>
                </a:gridCol>
                <a:gridCol w="1681747">
                  <a:extLst>
                    <a:ext uri="{9D8B030D-6E8A-4147-A177-3AD203B41FA5}">
                      <a16:colId xmlns:a16="http://schemas.microsoft.com/office/drawing/2014/main" val="20001"/>
                    </a:ext>
                  </a:extLst>
                </a:gridCol>
              </a:tblGrid>
              <a:tr h="228600">
                <a:tc>
                  <a:txBody>
                    <a:bodyPr/>
                    <a:lstStyle/>
                    <a:p>
                      <a:pPr algn="ctr">
                        <a:spcAft>
                          <a:spcPts val="0"/>
                        </a:spcAft>
                      </a:pPr>
                      <a:r>
                        <a:rPr lang="zh-CN" sz="1100" kern="100" dirty="0">
                          <a:effectLst/>
                          <a:latin typeface="Times New Roman"/>
                          <a:ea typeface="宋体"/>
                          <a:cs typeface="Times New Roman"/>
                        </a:rPr>
                        <a:t>操作码（</a:t>
                      </a:r>
                      <a:r>
                        <a:rPr lang="en-US" sz="1100" kern="100" dirty="0">
                          <a:effectLst/>
                          <a:latin typeface="Times New Roman"/>
                          <a:ea typeface="宋体"/>
                          <a:cs typeface="Times New Roman"/>
                        </a:rPr>
                        <a:t>4</a:t>
                      </a:r>
                      <a:r>
                        <a:rPr lang="zh-CN" sz="1100" kern="100" dirty="0">
                          <a:effectLst/>
                          <a:latin typeface="Times New Roman"/>
                          <a:ea typeface="宋体"/>
                          <a:cs typeface="Times New Roman"/>
                        </a:rPr>
                        <a:t>位）</a:t>
                      </a:r>
                      <a:endParaRPr lang="zh-CN" sz="11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100" dirty="0">
                          <a:effectLst/>
                          <a:latin typeface="Times New Roman"/>
                          <a:ea typeface="宋体"/>
                          <a:cs typeface="Times New Roman"/>
                        </a:rPr>
                        <a:t>地址码（</a:t>
                      </a:r>
                      <a:r>
                        <a:rPr lang="en-US" sz="1100" kern="100" dirty="0">
                          <a:effectLst/>
                          <a:latin typeface="Times New Roman"/>
                          <a:ea typeface="宋体"/>
                          <a:cs typeface="Times New Roman"/>
                        </a:rPr>
                        <a:t>4</a:t>
                      </a:r>
                      <a:r>
                        <a:rPr lang="zh-CN" sz="1100" kern="100" dirty="0">
                          <a:effectLst/>
                          <a:latin typeface="Times New Roman"/>
                          <a:ea typeface="宋体"/>
                          <a:cs typeface="Times New Roman"/>
                        </a:rPr>
                        <a:t>位）</a:t>
                      </a:r>
                      <a:endParaRPr lang="zh-CN" sz="11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 name="矩形 1"/>
          <p:cNvSpPr/>
          <p:nvPr/>
        </p:nvSpPr>
        <p:spPr bwMode="auto">
          <a:xfrm>
            <a:off x="2074689" y="3672968"/>
            <a:ext cx="271129" cy="1206393"/>
          </a:xfrm>
          <a:prstGeom prst="rect">
            <a:avLst/>
          </a:prstGeom>
          <a:noFill/>
          <a:ln w="25400" cap="flat" cmpd="sng" algn="ctr">
            <a:solidFill>
              <a:srgbClr val="0000FF"/>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2073409" y="5469745"/>
            <a:ext cx="271129" cy="684000"/>
          </a:xfrm>
          <a:prstGeom prst="rect">
            <a:avLst/>
          </a:prstGeom>
          <a:noFill/>
          <a:ln w="25400" cap="flat" cmpd="sng" algn="ctr">
            <a:solidFill>
              <a:srgbClr val="0000FF"/>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2072129" y="4945953"/>
            <a:ext cx="630000" cy="468000"/>
          </a:xfrm>
          <a:prstGeom prst="rect">
            <a:avLst/>
          </a:prstGeom>
          <a:noFill/>
          <a:ln w="25400" cap="flat" cmpd="sng" algn="ctr">
            <a:solidFill>
              <a:srgbClr val="0000FF"/>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2380769" y="3671689"/>
            <a:ext cx="439271" cy="854208"/>
          </a:xfrm>
          <a:prstGeom prst="rect">
            <a:avLst/>
          </a:prstGeom>
          <a:noFill/>
          <a:ln w="25400" cap="flat" cmpd="sng" algn="ctr">
            <a:solidFill>
              <a:srgbClr val="0000FF"/>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3" name="矩形 12"/>
          <p:cNvSpPr/>
          <p:nvPr/>
        </p:nvSpPr>
        <p:spPr bwMode="auto">
          <a:xfrm>
            <a:off x="2785461" y="4952357"/>
            <a:ext cx="432000" cy="468000"/>
          </a:xfrm>
          <a:prstGeom prst="rect">
            <a:avLst/>
          </a:prstGeom>
          <a:noFill/>
          <a:ln w="25400" cap="flat" cmpd="sng" algn="ctr">
            <a:solidFill>
              <a:srgbClr val="0000FF"/>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4" name="矩形 13"/>
          <p:cNvSpPr/>
          <p:nvPr/>
        </p:nvSpPr>
        <p:spPr bwMode="auto">
          <a:xfrm>
            <a:off x="2379489" y="5468465"/>
            <a:ext cx="440551" cy="685280"/>
          </a:xfrm>
          <a:prstGeom prst="rect">
            <a:avLst/>
          </a:prstGeom>
          <a:noFill/>
          <a:ln w="25400" cap="flat" cmpd="sng" algn="ctr">
            <a:solidFill>
              <a:srgbClr val="0000FF"/>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矩形 15"/>
          <p:cNvSpPr/>
          <p:nvPr/>
        </p:nvSpPr>
        <p:spPr bwMode="auto">
          <a:xfrm>
            <a:off x="2383333" y="4580965"/>
            <a:ext cx="212590" cy="297116"/>
          </a:xfrm>
          <a:prstGeom prst="rect">
            <a:avLst/>
          </a:prstGeom>
          <a:noFill/>
          <a:ln w="25400" cap="flat" cmpd="sng" algn="ctr">
            <a:solidFill>
              <a:srgbClr val="0000FF"/>
            </a:solidFill>
            <a:prstDash val="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7" name="Text Box 2">
            <a:extLst>
              <a:ext uri="{FF2B5EF4-FFF2-40B4-BE49-F238E27FC236}">
                <a16:creationId xmlns:a16="http://schemas.microsoft.com/office/drawing/2014/main" id="{BBEC69E1-B571-4BA5-A901-1A1A964674C8}"/>
              </a:ext>
            </a:extLst>
          </p:cNvPr>
          <p:cNvSpPr txBox="1">
            <a:spLocks noChangeArrowheads="1"/>
          </p:cNvSpPr>
          <p:nvPr/>
        </p:nvSpPr>
        <p:spPr bwMode="auto">
          <a:xfrm>
            <a:off x="328613" y="2340167"/>
            <a:ext cx="45552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buClr>
                <a:srgbClr val="0000FF"/>
              </a:buClr>
              <a:buFont typeface="Wingdings" panose="05000000000000000000" pitchFamily="2" charset="2"/>
              <a:buChar char="l"/>
            </a:pPr>
            <a:r>
              <a:rPr kumimoji="0" lang="zh-CN" altLang="en-US" sz="2400" b="0" dirty="0">
                <a:ea typeface="华文新魏" panose="02010800040101010101" pitchFamily="2" charset="-122"/>
              </a:rPr>
              <a:t>地址码：指明操作数在哪</a:t>
            </a:r>
          </a:p>
        </p:txBody>
      </p:sp>
      <p:sp>
        <p:nvSpPr>
          <p:cNvPr id="18" name="Text Box 2">
            <a:extLst>
              <a:ext uri="{FF2B5EF4-FFF2-40B4-BE49-F238E27FC236}">
                <a16:creationId xmlns:a16="http://schemas.microsoft.com/office/drawing/2014/main" id="{BBEC69E1-B571-4BA5-A901-1A1A964674C8}"/>
              </a:ext>
            </a:extLst>
          </p:cNvPr>
          <p:cNvSpPr txBox="1">
            <a:spLocks noChangeArrowheads="1"/>
          </p:cNvSpPr>
          <p:nvPr/>
        </p:nvSpPr>
        <p:spPr bwMode="auto">
          <a:xfrm>
            <a:off x="328613" y="1964455"/>
            <a:ext cx="45552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buClr>
                <a:srgbClr val="0000FF"/>
              </a:buClr>
              <a:buFont typeface="Wingdings" panose="05000000000000000000" pitchFamily="2" charset="2"/>
              <a:buChar char="l"/>
            </a:pPr>
            <a:r>
              <a:rPr kumimoji="0" lang="zh-CN" altLang="en-US" sz="2400" b="0" dirty="0">
                <a:ea typeface="华文新魏" panose="02010800040101010101" pitchFamily="2" charset="-122"/>
              </a:rPr>
              <a:t>操作码：指明干什么</a:t>
            </a:r>
          </a:p>
        </p:txBody>
      </p:sp>
    </p:spTree>
    <p:custDataLst>
      <p:tags r:id="rId1"/>
    </p:custData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par>
                          <p:cTn id="32" fill="hold">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2"/>
                                        </p:tgtEl>
                                        <p:attrNameLst>
                                          <p:attrName>style.visibility</p:attrName>
                                        </p:attrNameLst>
                                      </p:cBhvr>
                                      <p:to>
                                        <p:strVal val="hidden"/>
                                      </p:to>
                                    </p:set>
                                  </p:childTnLst>
                                </p:cTn>
                              </p:par>
                            </p:childTnLst>
                          </p:cTn>
                        </p:par>
                        <p:par>
                          <p:cTn id="35" fill="hold">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11"/>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 grpId="0" animBg="1"/>
      <p:bldP spid="10" grpId="1" animBg="1"/>
      <p:bldP spid="11" grpId="0" animBg="1"/>
      <p:bldP spid="11" grpId="1" animBg="1"/>
      <p:bldP spid="12" grpId="0" animBg="1"/>
      <p:bldP spid="13" grpId="0" animBg="1"/>
      <p:bldP spid="14" grpId="0" animBg="1"/>
      <p:bldP spid="16" grpId="0" animBg="1"/>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1">
            <a:extLst>
              <a:ext uri="{FF2B5EF4-FFF2-40B4-BE49-F238E27FC236}">
                <a16:creationId xmlns:a16="http://schemas.microsoft.com/office/drawing/2014/main" id="{37E53483-7BE1-4F95-8ABB-7CA5A62121D6}"/>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fld id="{90D307DC-275D-4CC4-A5F1-F21CBAFA84A9}" type="datetime1">
              <a:rPr kumimoji="1" lang="zh-CN" altLang="en-US" sz="1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Tx/>
                <a:buNone/>
                <a:tabLst/>
                <a:defRPr/>
              </a:pPr>
              <a:t>2022/10/19</a:t>
            </a:fld>
            <a:endParaRPr kumimoji="1" lang="en-US" altLang="zh-CN" sz="1400" b="0" i="0" u="none" strike="noStrike" kern="1200" cap="none" spc="0" normalizeH="0" baseline="0" noProof="0">
              <a:ln>
                <a:noFill/>
              </a:ln>
              <a:solidFill>
                <a:srgbClr val="808080"/>
              </a:solidFill>
              <a:effectLst/>
              <a:uLnTx/>
              <a:uFillTx/>
              <a:latin typeface="Arial" panose="020B0604020202020204" pitchFamily="34" charset="0"/>
              <a:ea typeface="宋体" panose="02010600030101010101" pitchFamily="2" charset="-122"/>
              <a:cs typeface="+mn-cs"/>
            </a:endParaRPr>
          </a:p>
        </p:txBody>
      </p:sp>
      <p:sp>
        <p:nvSpPr>
          <p:cNvPr id="5123" name="灯片编号占位符 2">
            <a:extLst>
              <a:ext uri="{FF2B5EF4-FFF2-40B4-BE49-F238E27FC236}">
                <a16:creationId xmlns:a16="http://schemas.microsoft.com/office/drawing/2014/main" id="{5D2AEE3A-FED0-4CC1-9CA1-86486E6030CB}"/>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Tx/>
              <a:buNone/>
              <a:tabLst/>
              <a:defRPr/>
            </a:pPr>
            <a:fld id="{9156F67A-CA23-4336-9AAA-A7099F97B4A6}" type="slidenum">
              <a:rPr kumimoji="1" lang="en-US" altLang="zh-CN" sz="1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6</a:t>
            </a:fld>
            <a:r>
              <a:rPr kumimoji="1" lang="en-US" altLang="zh-CN" sz="14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/26</a:t>
            </a:r>
            <a:endParaRPr kumimoji="1" lang="en-US" altLang="zh-CN" sz="1400" b="0" i="0" u="none" strike="noStrike" kern="1200" cap="none" spc="0" normalizeH="0" baseline="0" noProof="0" dirty="0">
              <a:ln>
                <a:noFill/>
              </a:ln>
              <a:solidFill>
                <a:srgbClr val="808080"/>
              </a:solidFill>
              <a:effectLst/>
              <a:uLnTx/>
              <a:uFillTx/>
              <a:latin typeface="Arial" panose="020B0604020202020204" pitchFamily="34" charset="0"/>
              <a:ea typeface="宋体" panose="02010600030101010101" pitchFamily="2" charset="-122"/>
              <a:cs typeface="+mn-cs"/>
            </a:endParaRPr>
          </a:p>
        </p:txBody>
      </p:sp>
      <p:sp>
        <p:nvSpPr>
          <p:cNvPr id="5125" name="Text Box 8">
            <a:extLst>
              <a:ext uri="{FF2B5EF4-FFF2-40B4-BE49-F238E27FC236}">
                <a16:creationId xmlns:a16="http://schemas.microsoft.com/office/drawing/2014/main" id="{8BAC0ED7-8DCE-49C6-9607-B505E11AD62F}"/>
              </a:ext>
            </a:extLst>
          </p:cNvPr>
          <p:cNvSpPr txBox="1">
            <a:spLocks noChangeArrowheads="1"/>
          </p:cNvSpPr>
          <p:nvPr/>
        </p:nvSpPr>
        <p:spPr bwMode="auto">
          <a:xfrm>
            <a:off x="461964" y="1523363"/>
            <a:ext cx="8264026" cy="127727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zh-CN" sz="3600" b="0" i="0" u="none" strike="noStrike" kern="1200" cap="none" spc="0" normalizeH="0" baseline="0" noProof="0" dirty="0">
                <a:ln>
                  <a:noFill/>
                </a:ln>
                <a:effectLst/>
                <a:uLnTx/>
                <a:uFillTx/>
                <a:latin typeface="Times New Roman"/>
                <a:ea typeface="华文新魏" panose="02010800040101010101" pitchFamily="2" charset="-122"/>
              </a:rPr>
              <a:t>内容</a:t>
            </a:r>
            <a:endParaRPr lang="en-US" altLang="zh-CN" sz="3600" b="0" dirty="0">
              <a:latin typeface="Times New Roman"/>
              <a:ea typeface="华文新魏" panose="02010800040101010101" pitchFamily="2" charset="-122"/>
            </a:endParaRPr>
          </a:p>
          <a:p>
            <a:pPr marL="0" marR="0" lvl="0" indent="0" algn="l" defTabSz="914400" rtl="0" eaLnBrk="1" fontAlgn="base" latinLnBrk="0" hangingPunct="1">
              <a:lnSpc>
                <a:spcPct val="100000"/>
              </a:lnSpc>
              <a:spcBef>
                <a:spcPts val="600"/>
              </a:spcBef>
              <a:spcAft>
                <a:spcPct val="0"/>
              </a:spcAft>
              <a:buClr>
                <a:srgbClr val="FF0000"/>
              </a:buClr>
              <a:buSzTx/>
              <a:tabLst/>
              <a:defRPr/>
            </a:pPr>
            <a:r>
              <a:rPr lang="en-US" altLang="zh-CN" sz="3600" b="0" dirty="0">
                <a:ea typeface="华文新魏" panose="02010800040101010101" pitchFamily="2" charset="-122"/>
              </a:rPr>
              <a:t>    </a:t>
            </a:r>
            <a:r>
              <a:rPr lang="zh-CN" altLang="zh-CN" sz="3600" b="0" dirty="0">
                <a:ea typeface="华文新魏" panose="02010800040101010101" pitchFamily="2" charset="-122"/>
              </a:rPr>
              <a:t>十进制数</a:t>
            </a:r>
            <a:r>
              <a:rPr lang="zh-CN" altLang="en-US" sz="3600" b="0" dirty="0">
                <a:ea typeface="华文新魏" panose="02010800040101010101" pitchFamily="2" charset="-122"/>
              </a:rPr>
              <a:t>值</a:t>
            </a:r>
            <a:r>
              <a:rPr lang="zh-CN" altLang="zh-CN" sz="3600" b="0" dirty="0">
                <a:ea typeface="华文新魏" panose="02010800040101010101" pitchFamily="2" charset="-122"/>
              </a:rPr>
              <a:t>编码、字符编码</a:t>
            </a:r>
            <a:endParaRPr kumimoji="1" lang="zh-CN" altLang="en-US" sz="3600" b="0" i="0" u="none" strike="noStrike" kern="1200" cap="none" spc="0" normalizeH="0" baseline="0" noProof="0" dirty="0">
              <a:ln>
                <a:noFill/>
              </a:ln>
              <a:effectLst/>
              <a:uLnTx/>
              <a:uFillTx/>
              <a:ea typeface="华文新魏" panose="02010800040101010101" pitchFamily="2" charset="-122"/>
            </a:endParaRPr>
          </a:p>
        </p:txBody>
      </p:sp>
      <p:sp>
        <p:nvSpPr>
          <p:cNvPr id="7" name="Rectangle 7">
            <a:extLst>
              <a:ext uri="{FF2B5EF4-FFF2-40B4-BE49-F238E27FC236}">
                <a16:creationId xmlns:a16="http://schemas.microsoft.com/office/drawing/2014/main" id="{3A213C39-B90F-4525-8E5C-18D9DC6B09C7}"/>
              </a:ext>
            </a:extLst>
          </p:cNvPr>
          <p:cNvSpPr>
            <a:spLocks noChangeArrowheads="1"/>
          </p:cNvSpPr>
          <p:nvPr/>
        </p:nvSpPr>
        <p:spPr bwMode="auto">
          <a:xfrm>
            <a:off x="406400" y="381000"/>
            <a:ext cx="85090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十进制数值</a:t>
            </a:r>
            <a:r>
              <a:rPr lang="zh-CN" altLang="zh-CN" sz="4000" dirty="0">
                <a:solidFill>
                  <a:srgbClr val="0000FF"/>
                </a:solidFill>
                <a:latin typeface="华文新魏" panose="02010800040101010101" pitchFamily="2" charset="-122"/>
                <a:ea typeface="华文新魏" panose="02010800040101010101" pitchFamily="2" charset="-122"/>
              </a:rPr>
              <a:t>与字符编码</a:t>
            </a:r>
            <a:endParaRPr lang="zh-CN" altLang="en-US" sz="4000" dirty="0">
              <a:solidFill>
                <a:srgbClr val="0000FF"/>
              </a:solidFill>
              <a:latin typeface="华文新魏" panose="02010800040101010101" pitchFamily="2" charset="-122"/>
              <a:ea typeface="华文新魏" panose="02010800040101010101" pitchFamily="2" charset="-122"/>
            </a:endParaRPr>
          </a:p>
        </p:txBody>
      </p:sp>
      <p:sp>
        <p:nvSpPr>
          <p:cNvPr id="8" name="Text Box 8">
            <a:extLst>
              <a:ext uri="{FF2B5EF4-FFF2-40B4-BE49-F238E27FC236}">
                <a16:creationId xmlns:a16="http://schemas.microsoft.com/office/drawing/2014/main" id="{F74D6C65-34F8-0041-8658-9FBDD32269E4}"/>
              </a:ext>
            </a:extLst>
          </p:cNvPr>
          <p:cNvSpPr txBox="1">
            <a:spLocks noChangeArrowheads="1"/>
          </p:cNvSpPr>
          <p:nvPr/>
        </p:nvSpPr>
        <p:spPr bwMode="auto">
          <a:xfrm>
            <a:off x="461960" y="2771486"/>
            <a:ext cx="8264026" cy="1831271"/>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60000" marR="0" lvl="0" indent="-468000" algn="l" defTabSz="914400" rtl="0" eaLnBrk="1" fontAlgn="base" latinLnBrk="0" hangingPunct="1">
              <a:lnSpc>
                <a:spcPct val="100000"/>
              </a:lnSpc>
              <a:spcBef>
                <a:spcPts val="600"/>
              </a:spcBef>
              <a:spcAft>
                <a:spcPct val="0"/>
              </a:spcAft>
              <a:buClr>
                <a:srgbClr val="FF0000"/>
              </a:buClr>
              <a:buSzTx/>
              <a:buFont typeface="Wingdings" panose="05000000000000000000" pitchFamily="2" charset="2"/>
              <a:buChar char="l"/>
              <a:tabLst/>
              <a:defRPr/>
            </a:pPr>
            <a:r>
              <a:rPr kumimoji="1" lang="zh-CN" altLang="en-US" sz="3600" b="0" i="0" u="none" strike="noStrike" kern="1200" cap="none" spc="0" normalizeH="0" baseline="0" noProof="0" dirty="0">
                <a:ln>
                  <a:noFill/>
                </a:ln>
                <a:effectLst/>
                <a:uLnTx/>
                <a:uFillTx/>
                <a:latin typeface="Times New Roman"/>
                <a:ea typeface="华文新魏" panose="02010800040101010101" pitchFamily="2" charset="-122"/>
              </a:rPr>
              <a:t>目标</a:t>
            </a:r>
            <a:endParaRPr lang="en-US" altLang="zh-CN" sz="3600" b="0" dirty="0">
              <a:latin typeface="Times New Roman"/>
              <a:ea typeface="华文新魏" panose="02010800040101010101" pitchFamily="2" charset="-122"/>
            </a:endParaRPr>
          </a:p>
          <a:p>
            <a:pPr marL="0" marR="0" lvl="0" indent="0" algn="l" defTabSz="914400" rtl="0" eaLnBrk="1" fontAlgn="base" latinLnBrk="0" hangingPunct="1">
              <a:lnSpc>
                <a:spcPct val="100000"/>
              </a:lnSpc>
              <a:spcBef>
                <a:spcPts val="600"/>
              </a:spcBef>
              <a:spcAft>
                <a:spcPct val="0"/>
              </a:spcAft>
              <a:buClr>
                <a:srgbClr val="FF0000"/>
              </a:buClr>
              <a:buSzTx/>
              <a:tabLst/>
              <a:defRPr/>
            </a:pPr>
            <a:r>
              <a:rPr lang="en-US" altLang="zh-CN" sz="3600" b="0" dirty="0">
                <a:ea typeface="华文新魏" panose="02010800040101010101" pitchFamily="2" charset="-122"/>
              </a:rPr>
              <a:t>    </a:t>
            </a:r>
            <a:r>
              <a:rPr lang="zh-CN" altLang="zh-CN" sz="3600" b="0" dirty="0">
                <a:solidFill>
                  <a:srgbClr val="0000FF"/>
                </a:solidFill>
                <a:ea typeface="华文新魏" panose="02010800040101010101" pitchFamily="2" charset="-122"/>
              </a:rPr>
              <a:t>列举</a:t>
            </a:r>
            <a:r>
              <a:rPr lang="zh-CN" altLang="zh-CN" sz="3600" b="0" dirty="0">
                <a:ea typeface="华文新魏" panose="02010800040101010101" pitchFamily="2" charset="-122"/>
              </a:rPr>
              <a:t>几种常用的二</a:t>
            </a:r>
            <a:r>
              <a:rPr lang="en-US" altLang="zh-CN" sz="3600" b="0" dirty="0">
                <a:ea typeface="华文新魏" panose="02010800040101010101" pitchFamily="2" charset="-122"/>
              </a:rPr>
              <a:t>—</a:t>
            </a:r>
            <a:r>
              <a:rPr lang="zh-CN" altLang="zh-CN" sz="3600" b="0" dirty="0">
                <a:ea typeface="华文新魏" panose="02010800040101010101" pitchFamily="2" charset="-122"/>
              </a:rPr>
              <a:t>十进制</a:t>
            </a:r>
            <a:r>
              <a:rPr lang="zh-CN" altLang="en-US" sz="3600" b="0" dirty="0">
                <a:ea typeface="华文新魏" panose="02010800040101010101" pitchFamily="2" charset="-122"/>
              </a:rPr>
              <a:t>数值</a:t>
            </a:r>
            <a:r>
              <a:rPr lang="zh-CN" altLang="zh-CN" sz="3600" b="0" dirty="0">
                <a:ea typeface="华文新魏" panose="02010800040101010101" pitchFamily="2" charset="-122"/>
              </a:rPr>
              <a:t>编码</a:t>
            </a:r>
            <a:r>
              <a:rPr lang="zh-CN" altLang="en-US" sz="3600" b="0" dirty="0">
                <a:ea typeface="华文新魏" panose="02010800040101010101" pitchFamily="2" charset="-122"/>
              </a:rPr>
              <a:t>和字符编码</a:t>
            </a:r>
            <a:r>
              <a:rPr lang="zh-CN" altLang="zh-CN" sz="3600" b="0" dirty="0">
                <a:ea typeface="华文新魏" panose="02010800040101010101" pitchFamily="2" charset="-122"/>
              </a:rPr>
              <a:t>。</a:t>
            </a:r>
            <a:endParaRPr kumimoji="1" lang="zh-CN" altLang="en-US" sz="3600" b="0" i="0" u="none" strike="noStrike" kern="1200" cap="none" spc="0" normalizeH="0" baseline="0" noProof="0" dirty="0">
              <a:ln>
                <a:noFill/>
              </a:ln>
              <a:effectLst/>
              <a:uLnTx/>
              <a:uFillTx/>
              <a:ea typeface="华文新魏" panose="02010800040101010101" pitchFamily="2" charset="-122"/>
            </a:endParaRPr>
          </a:p>
        </p:txBody>
      </p:sp>
    </p:spTree>
    <p:extLst>
      <p:ext uri="{BB962C8B-B14F-4D97-AF65-F5344CB8AC3E}">
        <p14:creationId xmlns:p14="http://schemas.microsoft.com/office/powerpoint/2010/main" val="2407133339"/>
      </p:ext>
    </p:extLst>
  </p:cSld>
  <p:clrMapOvr>
    <a:masterClrMapping/>
  </p:clrMapOvr>
  <p:transition spd="med"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a:extLst>
              <a:ext uri="{FF2B5EF4-FFF2-40B4-BE49-F238E27FC236}">
                <a16:creationId xmlns:a16="http://schemas.microsoft.com/office/drawing/2014/main" id="{D4500AE6-53B2-4576-A955-3329B7F9CB37}"/>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D7FE3226-0EA7-4873-8DDC-D50F61F3F2F2}"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32771" name="灯片编号占位符 2">
            <a:extLst>
              <a:ext uri="{FF2B5EF4-FFF2-40B4-BE49-F238E27FC236}">
                <a16:creationId xmlns:a16="http://schemas.microsoft.com/office/drawing/2014/main" id="{98A0C302-0563-4102-9738-B9DE0D464471}"/>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A3605DAD-095E-4E37-A96D-7FD2B90993CD}" type="slidenum">
              <a:rPr lang="en-US" altLang="zh-CN" sz="1400" b="0" smtClean="0">
                <a:solidFill>
                  <a:srgbClr val="FF0000"/>
                </a:solidFill>
                <a:latin typeface="Arial" panose="020B0604020202020204" pitchFamily="34" charset="0"/>
              </a:rPr>
              <a:pPr/>
              <a:t>7</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32772" name="Text Box 2">
            <a:extLst>
              <a:ext uri="{FF2B5EF4-FFF2-40B4-BE49-F238E27FC236}">
                <a16:creationId xmlns:a16="http://schemas.microsoft.com/office/drawing/2014/main" id="{2B6BCB27-86C7-4F1C-9650-6F44AC1BB0D4}"/>
              </a:ext>
            </a:extLst>
          </p:cNvPr>
          <p:cNvSpPr txBox="1">
            <a:spLocks noChangeArrowheads="1"/>
          </p:cNvSpPr>
          <p:nvPr/>
        </p:nvSpPr>
        <p:spPr bwMode="auto">
          <a:xfrm>
            <a:off x="328613" y="1106488"/>
            <a:ext cx="8497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十进制数值编码：有很多种，但只有</a:t>
            </a:r>
            <a:r>
              <a:rPr kumimoji="0" lang="zh-CN" altLang="en-US" b="0" dirty="0">
                <a:solidFill>
                  <a:srgbClr val="0000FF"/>
                </a:solidFill>
                <a:latin typeface="华文新魏" panose="02010800040101010101" pitchFamily="2" charset="-122"/>
                <a:ea typeface="华文新魏" panose="02010800040101010101" pitchFamily="2" charset="-122"/>
              </a:rPr>
              <a:t>少数</a:t>
            </a:r>
            <a:r>
              <a:rPr kumimoji="0" lang="zh-CN" altLang="en-US" b="0" dirty="0">
                <a:latin typeface="华文新魏" panose="02010800040101010101" pitchFamily="2" charset="-122"/>
                <a:ea typeface="华文新魏" panose="02010800040101010101" pitchFamily="2" charset="-122"/>
              </a:rPr>
              <a:t>留用至今</a:t>
            </a:r>
            <a:endParaRPr kumimoji="0" lang="zh-CN" altLang="en-US" sz="2400" b="0" dirty="0">
              <a:solidFill>
                <a:srgbClr val="FF0000"/>
              </a:solidFill>
              <a:latin typeface="华文新魏" panose="02010800040101010101" pitchFamily="2" charset="-122"/>
              <a:ea typeface="华文新魏" panose="02010800040101010101" pitchFamily="2" charset="-122"/>
            </a:endParaRPr>
          </a:p>
        </p:txBody>
      </p:sp>
      <p:sp>
        <p:nvSpPr>
          <p:cNvPr id="32773" name="Rectangle 293">
            <a:extLst>
              <a:ext uri="{FF2B5EF4-FFF2-40B4-BE49-F238E27FC236}">
                <a16:creationId xmlns:a16="http://schemas.microsoft.com/office/drawing/2014/main" id="{03544BFB-B217-40DF-8CB0-CC2ADC6E6C46}"/>
              </a:ext>
            </a:extLst>
          </p:cNvPr>
          <p:cNvSpPr>
            <a:spLocks noChangeArrowheads="1"/>
          </p:cNvSpPr>
          <p:nvPr/>
        </p:nvSpPr>
        <p:spPr bwMode="auto">
          <a:xfrm>
            <a:off x="254000" y="215900"/>
            <a:ext cx="86868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1.6 </a:t>
            </a:r>
            <a:r>
              <a:rPr lang="zh-CN" altLang="en-US" sz="4000" dirty="0">
                <a:solidFill>
                  <a:srgbClr val="0000FF"/>
                </a:solidFill>
                <a:latin typeface="华文新魏" panose="02010800040101010101" pitchFamily="2" charset="-122"/>
                <a:ea typeface="华文新魏" panose="02010800040101010101" pitchFamily="2" charset="-122"/>
              </a:rPr>
              <a:t>十进制数值</a:t>
            </a:r>
            <a:r>
              <a:rPr lang="zh-CN" altLang="zh-CN" sz="4000" dirty="0">
                <a:solidFill>
                  <a:srgbClr val="0000FF"/>
                </a:solidFill>
                <a:latin typeface="华文新魏" panose="02010800040101010101" pitchFamily="2" charset="-122"/>
                <a:ea typeface="华文新魏" panose="02010800040101010101" pitchFamily="2" charset="-122"/>
              </a:rPr>
              <a:t>与字符编码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1/5</a:t>
            </a:r>
            <a:r>
              <a:rPr lang="zh-CN" altLang="en-US" sz="4000" dirty="0">
                <a:solidFill>
                  <a:srgbClr val="0000FF"/>
                </a:solidFill>
                <a:latin typeface="华文新魏" panose="02010800040101010101" pitchFamily="2" charset="-122"/>
                <a:ea typeface="华文新魏" panose="02010800040101010101" pitchFamily="2" charset="-122"/>
              </a:rPr>
              <a:t>）</a:t>
            </a:r>
          </a:p>
        </p:txBody>
      </p:sp>
      <p:grpSp>
        <p:nvGrpSpPr>
          <p:cNvPr id="3" name="组合 2">
            <a:extLst>
              <a:ext uri="{FF2B5EF4-FFF2-40B4-BE49-F238E27FC236}">
                <a16:creationId xmlns:a16="http://schemas.microsoft.com/office/drawing/2014/main" id="{21F46B93-5B90-4B3B-9DB3-45C265999CF9}"/>
              </a:ext>
            </a:extLst>
          </p:cNvPr>
          <p:cNvGrpSpPr>
            <a:grpSpLocks/>
          </p:cNvGrpSpPr>
          <p:nvPr/>
        </p:nvGrpSpPr>
        <p:grpSpPr bwMode="auto">
          <a:xfrm>
            <a:off x="735728" y="1756456"/>
            <a:ext cx="7509484" cy="3853379"/>
            <a:chOff x="860425" y="1712913"/>
            <a:chExt cx="7407275" cy="3581400"/>
          </a:xfrm>
        </p:grpSpPr>
        <p:pic>
          <p:nvPicPr>
            <p:cNvPr id="32776" name="Picture 292">
              <a:extLst>
                <a:ext uri="{FF2B5EF4-FFF2-40B4-BE49-F238E27FC236}">
                  <a16:creationId xmlns:a16="http://schemas.microsoft.com/office/drawing/2014/main" id="{0BC47A36-BBD3-4671-B278-FFF377EE4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25" y="1712913"/>
              <a:ext cx="74072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7" name="矩形 1">
              <a:extLst>
                <a:ext uri="{FF2B5EF4-FFF2-40B4-BE49-F238E27FC236}">
                  <a16:creationId xmlns:a16="http://schemas.microsoft.com/office/drawing/2014/main" id="{AF149B0D-98A4-48BE-B1D2-1E21235641FF}"/>
                </a:ext>
              </a:extLst>
            </p:cNvPr>
            <p:cNvSpPr>
              <a:spLocks noChangeArrowheads="1"/>
            </p:cNvSpPr>
            <p:nvPr/>
          </p:nvSpPr>
          <p:spPr bwMode="auto">
            <a:xfrm>
              <a:off x="2737301" y="2247654"/>
              <a:ext cx="471948" cy="2914281"/>
            </a:xfrm>
            <a:prstGeom prst="rect">
              <a:avLst/>
            </a:prstGeom>
            <a:noFill/>
            <a:ln w="127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sp>
        <p:nvSpPr>
          <p:cNvPr id="9" name="Text Box 2">
            <a:extLst>
              <a:ext uri="{FF2B5EF4-FFF2-40B4-BE49-F238E27FC236}">
                <a16:creationId xmlns:a16="http://schemas.microsoft.com/office/drawing/2014/main" id="{D21BC162-DA33-2E4E-A758-724C2DB067D2}"/>
              </a:ext>
            </a:extLst>
          </p:cNvPr>
          <p:cNvSpPr txBox="1">
            <a:spLocks noChangeArrowheads="1"/>
          </p:cNvSpPr>
          <p:nvPr/>
        </p:nvSpPr>
        <p:spPr bwMode="auto">
          <a:xfrm>
            <a:off x="328614" y="5700261"/>
            <a:ext cx="8497887" cy="523220"/>
          </a:xfrm>
          <a:prstGeom prst="rect">
            <a:avLst/>
          </a:prstGeom>
          <a:noFill/>
          <a:ln>
            <a:noFill/>
          </a:ln>
          <a:effec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solidFill>
                  <a:srgbClr val="FFC000"/>
                </a:solidFill>
                <a:latin typeface="华文新魏" panose="02010800040101010101" pitchFamily="2" charset="-122"/>
                <a:ea typeface="华文新魏" panose="02010800040101010101" pitchFamily="2" charset="-122"/>
              </a:rPr>
              <a:t>请分别用一句话定义</a:t>
            </a:r>
            <a:r>
              <a:rPr kumimoji="0" lang="en-US" altLang="zh-CN" b="0" dirty="0">
                <a:solidFill>
                  <a:srgbClr val="FFC000"/>
                </a:solidFill>
                <a:latin typeface="华文新魏" panose="02010800040101010101" pitchFamily="2" charset="-122"/>
                <a:ea typeface="华文新魏" panose="02010800040101010101" pitchFamily="2" charset="-122"/>
              </a:rPr>
              <a:t>2421</a:t>
            </a:r>
            <a:r>
              <a:rPr kumimoji="0" lang="zh-CN" altLang="en-US" b="0" dirty="0">
                <a:solidFill>
                  <a:srgbClr val="FFC000"/>
                </a:solidFill>
                <a:latin typeface="华文新魏" panose="02010800040101010101" pitchFamily="2" charset="-122"/>
                <a:ea typeface="华文新魏" panose="02010800040101010101" pitchFamily="2" charset="-122"/>
              </a:rPr>
              <a:t>码和余</a:t>
            </a:r>
            <a:r>
              <a:rPr kumimoji="0" lang="en-US" altLang="zh-CN" b="0" dirty="0">
                <a:solidFill>
                  <a:srgbClr val="FFC000"/>
                </a:solidFill>
                <a:latin typeface="华文新魏" panose="02010800040101010101" pitchFamily="2" charset="-122"/>
                <a:ea typeface="华文新魏" panose="02010800040101010101" pitchFamily="2" charset="-122"/>
              </a:rPr>
              <a:t>3</a:t>
            </a:r>
            <a:r>
              <a:rPr kumimoji="0" lang="zh-CN" altLang="en-US" b="0" dirty="0">
                <a:solidFill>
                  <a:srgbClr val="FFC000"/>
                </a:solidFill>
                <a:latin typeface="华文新魏" panose="02010800040101010101" pitchFamily="2" charset="-122"/>
                <a:ea typeface="华文新魏" panose="02010800040101010101" pitchFamily="2" charset="-122"/>
              </a:rPr>
              <a:t>码</a:t>
            </a:r>
            <a:endParaRPr kumimoji="0" lang="zh-CN" altLang="en-US" sz="2400" b="0" dirty="0">
              <a:solidFill>
                <a:srgbClr val="FFC000"/>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p:transition spd="med"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1">
            <a:extLst>
              <a:ext uri="{FF2B5EF4-FFF2-40B4-BE49-F238E27FC236}">
                <a16:creationId xmlns:a16="http://schemas.microsoft.com/office/drawing/2014/main" id="{4375EE22-342D-4214-9C7E-F5817DE3DAB7}"/>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B25D968F-24E3-45EF-A921-E73611172B55}"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35843" name="灯片编号占位符 2">
            <a:extLst>
              <a:ext uri="{FF2B5EF4-FFF2-40B4-BE49-F238E27FC236}">
                <a16:creationId xmlns:a16="http://schemas.microsoft.com/office/drawing/2014/main" id="{F2D57A71-E0A7-4037-8F5E-932D8C26A281}"/>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C0F0E968-9E17-489C-93F9-7A686AB82CE5}" type="slidenum">
              <a:rPr lang="en-US" altLang="zh-CN" sz="1400" b="0" smtClean="0">
                <a:solidFill>
                  <a:srgbClr val="FF0000"/>
                </a:solidFill>
                <a:latin typeface="Arial" panose="020B0604020202020204" pitchFamily="34" charset="0"/>
              </a:rPr>
              <a:pPr/>
              <a:t>8</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35844" name="Text Box 2">
            <a:extLst>
              <a:ext uri="{FF2B5EF4-FFF2-40B4-BE49-F238E27FC236}">
                <a16:creationId xmlns:a16="http://schemas.microsoft.com/office/drawing/2014/main" id="{E29D23D9-679E-416D-856A-D17DFC3BE0E5}"/>
              </a:ext>
            </a:extLst>
          </p:cNvPr>
          <p:cNvSpPr txBox="1">
            <a:spLocks noChangeArrowheads="1"/>
          </p:cNvSpPr>
          <p:nvPr/>
        </p:nvSpPr>
        <p:spPr bwMode="auto">
          <a:xfrm>
            <a:off x="328613" y="1106488"/>
            <a:ext cx="849788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编码、码字、非码字</a:t>
            </a:r>
          </a:p>
          <a:p>
            <a:pPr lvl="1" eaLnBrk="1" hangingPunct="1">
              <a:spcBef>
                <a:spcPts val="600"/>
              </a:spcBef>
              <a:buClr>
                <a:srgbClr val="0000FF"/>
              </a:buClr>
              <a:buFont typeface="Wingdings" panose="05000000000000000000" pitchFamily="2" charset="2"/>
              <a:buChar char="l"/>
            </a:pPr>
            <a:r>
              <a:rPr kumimoji="0" lang="zh-CN" altLang="en-US" sz="2400" b="0" dirty="0">
                <a:latin typeface="华文新魏" panose="02010800040101010101" pitchFamily="2" charset="-122"/>
                <a:ea typeface="华文新魏" panose="02010800040101010101" pitchFamily="2" charset="-122"/>
              </a:rPr>
              <a:t>编码</a:t>
            </a:r>
          </a:p>
          <a:p>
            <a:pPr lvl="1" eaLnBrk="1" hangingPunct="1">
              <a:spcBef>
                <a:spcPts val="600"/>
              </a:spcBef>
              <a:buClr>
                <a:srgbClr val="FF0000"/>
              </a:buClr>
              <a:buFont typeface="Monotype Sorts"/>
              <a:buNone/>
            </a:pPr>
            <a:r>
              <a:rPr kumimoji="0" lang="zh-CN" altLang="en-US" sz="2400" b="0" dirty="0">
                <a:ea typeface="华文新魏" panose="02010800040101010101" pitchFamily="2" charset="-122"/>
              </a:rPr>
              <a:t>   一个 </a:t>
            </a:r>
            <a:r>
              <a:rPr kumimoji="0" lang="en-US" altLang="zh-CN" sz="2400" b="0" i="1" dirty="0">
                <a:ea typeface="华文新魏" panose="02010800040101010101" pitchFamily="2" charset="-122"/>
              </a:rPr>
              <a:t>N</a:t>
            </a:r>
            <a:r>
              <a:rPr kumimoji="0" lang="en-US" altLang="zh-CN" sz="2400" b="0" dirty="0">
                <a:ea typeface="华文新魏" panose="02010800040101010101" pitchFamily="2" charset="-122"/>
              </a:rPr>
              <a:t> </a:t>
            </a:r>
            <a:r>
              <a:rPr kumimoji="0" lang="zh-CN" altLang="en-US" sz="2400" b="0" dirty="0">
                <a:ea typeface="华文新魏" panose="02010800040101010101" pitchFamily="2" charset="-122"/>
              </a:rPr>
              <a:t>位字符串集合，每一个不同的串表示一个不同物品或数字</a:t>
            </a:r>
          </a:p>
        </p:txBody>
      </p:sp>
      <p:sp>
        <p:nvSpPr>
          <p:cNvPr id="254021" name="Text Box 69">
            <a:extLst>
              <a:ext uri="{FF2B5EF4-FFF2-40B4-BE49-F238E27FC236}">
                <a16:creationId xmlns:a16="http://schemas.microsoft.com/office/drawing/2014/main" id="{4C43557F-A027-46C3-9520-F963DA6CC871}"/>
              </a:ext>
            </a:extLst>
          </p:cNvPr>
          <p:cNvSpPr txBox="1">
            <a:spLocks noChangeArrowheads="1"/>
          </p:cNvSpPr>
          <p:nvPr/>
        </p:nvSpPr>
        <p:spPr bwMode="auto">
          <a:xfrm>
            <a:off x="325438" y="3008313"/>
            <a:ext cx="8497887"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buClr>
                <a:srgbClr val="0000FF"/>
              </a:buClr>
              <a:buFont typeface="Wingdings" panose="05000000000000000000" pitchFamily="2" charset="2"/>
              <a:buChar char="l"/>
            </a:pPr>
            <a:r>
              <a:rPr kumimoji="0" lang="zh-CN" altLang="en-US" sz="2400" b="0" dirty="0">
                <a:latin typeface="华文新魏" panose="02010800040101010101" pitchFamily="2" charset="-122"/>
                <a:ea typeface="华文新魏" panose="02010800040101010101" pitchFamily="2" charset="-122"/>
              </a:rPr>
              <a:t>码字</a:t>
            </a:r>
          </a:p>
          <a:p>
            <a:pPr lvl="1" eaLnBrk="1" hangingPunct="1">
              <a:spcBef>
                <a:spcPct val="20000"/>
              </a:spcBef>
              <a:buClr>
                <a:srgbClr val="FF0000"/>
              </a:buClr>
              <a:buFont typeface="Monotype Sorts"/>
              <a:buNone/>
            </a:pPr>
            <a:r>
              <a:rPr kumimoji="0" lang="zh-CN" altLang="en-US" sz="2400" b="0" dirty="0">
                <a:latin typeface="华文新魏" panose="02010800040101010101" pitchFamily="2" charset="-122"/>
                <a:ea typeface="华文新魏" panose="02010800040101010101" pitchFamily="2" charset="-122"/>
              </a:rPr>
              <a:t>   编码中任意一个字符串</a:t>
            </a:r>
            <a:endParaRPr kumimoji="0" lang="zh-CN" altLang="en-US" sz="2400" b="0" dirty="0">
              <a:ea typeface="华文新魏" panose="02010800040101010101" pitchFamily="2" charset="-122"/>
            </a:endParaRPr>
          </a:p>
        </p:txBody>
      </p:sp>
      <p:sp>
        <p:nvSpPr>
          <p:cNvPr id="254022" name="Text Box 70">
            <a:extLst>
              <a:ext uri="{FF2B5EF4-FFF2-40B4-BE49-F238E27FC236}">
                <a16:creationId xmlns:a16="http://schemas.microsoft.com/office/drawing/2014/main" id="{2069F5EC-F723-4046-A3B1-A5D279C5E9A2}"/>
              </a:ext>
            </a:extLst>
          </p:cNvPr>
          <p:cNvSpPr txBox="1">
            <a:spLocks noChangeArrowheads="1"/>
          </p:cNvSpPr>
          <p:nvPr/>
        </p:nvSpPr>
        <p:spPr bwMode="auto">
          <a:xfrm>
            <a:off x="322263" y="3995738"/>
            <a:ext cx="8497887"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buClr>
                <a:srgbClr val="0000FF"/>
              </a:buClr>
              <a:buFont typeface="Wingdings" panose="05000000000000000000" pitchFamily="2" charset="2"/>
              <a:buChar char="l"/>
            </a:pPr>
            <a:r>
              <a:rPr kumimoji="0" lang="zh-CN" altLang="en-US" sz="2400" b="0" dirty="0">
                <a:latin typeface="华文新魏" panose="02010800040101010101" pitchFamily="2" charset="-122"/>
                <a:ea typeface="华文新魏" panose="02010800040101010101" pitchFamily="2" charset="-122"/>
              </a:rPr>
              <a:t>非码（字）</a:t>
            </a:r>
          </a:p>
          <a:p>
            <a:pPr lvl="1" eaLnBrk="1" hangingPunct="1">
              <a:spcBef>
                <a:spcPct val="20000"/>
              </a:spcBef>
              <a:buClr>
                <a:srgbClr val="FF0000"/>
              </a:buClr>
              <a:buFont typeface="Monotype Sorts"/>
              <a:buNone/>
            </a:pPr>
            <a:r>
              <a:rPr kumimoji="0" lang="zh-CN" altLang="en-US" sz="2400" b="0" dirty="0">
                <a:latin typeface="华文新魏" panose="02010800040101010101" pitchFamily="2" charset="-122"/>
                <a:ea typeface="华文新魏" panose="02010800040101010101" pitchFamily="2" charset="-122"/>
              </a:rPr>
              <a:t>   不是码字的其它字符串</a:t>
            </a:r>
            <a:endParaRPr kumimoji="0" lang="zh-CN" altLang="en-US" sz="2400" b="0" dirty="0">
              <a:ea typeface="华文新魏" panose="02010800040101010101" pitchFamily="2" charset="-122"/>
            </a:endParaRPr>
          </a:p>
        </p:txBody>
      </p:sp>
      <p:sp>
        <p:nvSpPr>
          <p:cNvPr id="254023" name="Text Box 71">
            <a:extLst>
              <a:ext uri="{FF2B5EF4-FFF2-40B4-BE49-F238E27FC236}">
                <a16:creationId xmlns:a16="http://schemas.microsoft.com/office/drawing/2014/main" id="{4D048FB6-00D7-4F2C-8EB3-8883CEA7A6DE}"/>
              </a:ext>
            </a:extLst>
          </p:cNvPr>
          <p:cNvSpPr txBox="1">
            <a:spLocks noChangeArrowheads="1"/>
          </p:cNvSpPr>
          <p:nvPr/>
        </p:nvSpPr>
        <p:spPr bwMode="auto">
          <a:xfrm>
            <a:off x="328613" y="4983163"/>
            <a:ext cx="8497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buClr>
                <a:srgbClr val="0000FF"/>
              </a:buClr>
              <a:buFont typeface="Wingdings" panose="05000000000000000000" pitchFamily="2" charset="2"/>
              <a:buChar char="l"/>
            </a:pPr>
            <a:r>
              <a:rPr kumimoji="0" lang="en-US" altLang="zh-CN" sz="2400" b="0" dirty="0">
                <a:ea typeface="华文新魏" panose="02010800040101010101" pitchFamily="2" charset="-122"/>
              </a:rPr>
              <a:t>“1111” </a:t>
            </a:r>
            <a:r>
              <a:rPr kumimoji="0" lang="zh-CN" altLang="en-US" sz="2400" b="0" dirty="0">
                <a:ea typeface="华文新魏" panose="02010800040101010101" pitchFamily="2" charset="-122"/>
              </a:rPr>
              <a:t>在</a:t>
            </a:r>
            <a:r>
              <a:rPr kumimoji="0" lang="en-US" altLang="zh-CN" sz="2400" b="0" dirty="0">
                <a:ea typeface="华文新魏" panose="02010800040101010101" pitchFamily="2" charset="-122"/>
              </a:rPr>
              <a:t>2421</a:t>
            </a:r>
            <a:r>
              <a:rPr kumimoji="0" lang="zh-CN" altLang="en-US" sz="2400" b="0" dirty="0">
                <a:ea typeface="华文新魏" panose="02010800040101010101" pitchFamily="2" charset="-122"/>
              </a:rPr>
              <a:t>编码中是一个码字，但在</a:t>
            </a:r>
            <a:r>
              <a:rPr kumimoji="0" lang="en-US" altLang="zh-CN" sz="2400" b="0" dirty="0">
                <a:ea typeface="华文新魏" panose="02010800040101010101" pitchFamily="2" charset="-122"/>
              </a:rPr>
              <a:t>8421</a:t>
            </a:r>
            <a:r>
              <a:rPr kumimoji="0" lang="zh-CN" altLang="en-US" sz="2400" b="0" dirty="0">
                <a:ea typeface="华文新魏" panose="02010800040101010101" pitchFamily="2" charset="-122"/>
              </a:rPr>
              <a:t>编码中不是一个码字，而是一个非码（字）</a:t>
            </a:r>
          </a:p>
        </p:txBody>
      </p:sp>
      <p:sp>
        <p:nvSpPr>
          <p:cNvPr id="9" name="Rectangle 293">
            <a:extLst>
              <a:ext uri="{FF2B5EF4-FFF2-40B4-BE49-F238E27FC236}">
                <a16:creationId xmlns:a16="http://schemas.microsoft.com/office/drawing/2014/main" id="{03E21402-3D23-A146-9C73-5414AEF2FE60}"/>
              </a:ext>
            </a:extLst>
          </p:cNvPr>
          <p:cNvSpPr>
            <a:spLocks noChangeArrowheads="1"/>
          </p:cNvSpPr>
          <p:nvPr/>
        </p:nvSpPr>
        <p:spPr bwMode="auto">
          <a:xfrm>
            <a:off x="254000" y="215900"/>
            <a:ext cx="86868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1.6 </a:t>
            </a:r>
            <a:r>
              <a:rPr lang="zh-CN" altLang="en-US" sz="4000" dirty="0">
                <a:solidFill>
                  <a:srgbClr val="0000FF"/>
                </a:solidFill>
                <a:latin typeface="华文新魏" panose="02010800040101010101" pitchFamily="2" charset="-122"/>
                <a:ea typeface="华文新魏" panose="02010800040101010101" pitchFamily="2" charset="-122"/>
              </a:rPr>
              <a:t>十进制数值</a:t>
            </a:r>
            <a:r>
              <a:rPr lang="zh-CN" altLang="zh-CN" sz="4000" dirty="0">
                <a:solidFill>
                  <a:srgbClr val="0000FF"/>
                </a:solidFill>
                <a:latin typeface="华文新魏" panose="02010800040101010101" pitchFamily="2" charset="-122"/>
                <a:ea typeface="华文新魏" panose="02010800040101010101" pitchFamily="2" charset="-122"/>
              </a:rPr>
              <a:t>与字符编码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2/5</a:t>
            </a:r>
            <a:r>
              <a:rPr lang="zh-CN" altLang="en-US" sz="4000" dirty="0">
                <a:solidFill>
                  <a:srgbClr val="0000FF"/>
                </a:solidFill>
                <a:latin typeface="华文新魏" panose="02010800040101010101" pitchFamily="2" charset="-122"/>
                <a:ea typeface="华文新魏" panose="02010800040101010101" pitchFamily="2" charset="-122"/>
              </a:rPr>
              <a:t>）</a:t>
            </a:r>
          </a:p>
        </p:txBody>
      </p:sp>
    </p:spTree>
    <p:custDataLst>
      <p:tags r:id="rId1"/>
    </p:custDataLst>
  </p:cSld>
  <p:clrMapOvr>
    <a:masterClrMapping/>
  </p:clrMapOvr>
  <p:transition spd="med"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0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0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21" grpId="0"/>
      <p:bldP spid="254022" grpId="0"/>
      <p:bldP spid="2540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1">
            <a:extLst>
              <a:ext uri="{FF2B5EF4-FFF2-40B4-BE49-F238E27FC236}">
                <a16:creationId xmlns:a16="http://schemas.microsoft.com/office/drawing/2014/main" id="{C9827B9E-FCE5-40A4-B53F-16C5106EC563}"/>
              </a:ext>
            </a:extLst>
          </p:cNvPr>
          <p:cNvSpPr>
            <a:spLocks noGrp="1"/>
          </p:cNvSpPr>
          <p:nvPr>
            <p:ph type="dt" sz="quarter" idx="10"/>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CF5FCA5D-C99A-45F6-ACF3-DCC8809AE508}" type="datetime1">
              <a:rPr lang="zh-CN" altLang="en-US" sz="1400" b="0" smtClean="0">
                <a:solidFill>
                  <a:srgbClr val="FF0000"/>
                </a:solidFill>
                <a:latin typeface="Arial" panose="020B0604020202020204" pitchFamily="34" charset="0"/>
              </a:rPr>
              <a:pPr/>
              <a:t>2022/10/19</a:t>
            </a:fld>
            <a:endParaRPr lang="en-US" altLang="zh-CN" sz="1400" b="0">
              <a:solidFill>
                <a:schemeClr val="bg2"/>
              </a:solidFill>
              <a:latin typeface="Arial" panose="020B0604020202020204" pitchFamily="34" charset="0"/>
            </a:endParaRPr>
          </a:p>
        </p:txBody>
      </p:sp>
      <p:sp>
        <p:nvSpPr>
          <p:cNvPr id="38915" name="灯片编号占位符 2">
            <a:extLst>
              <a:ext uri="{FF2B5EF4-FFF2-40B4-BE49-F238E27FC236}">
                <a16:creationId xmlns:a16="http://schemas.microsoft.com/office/drawing/2014/main" id="{33ADEB4A-B52B-49E5-A044-7716B2951AE4}"/>
              </a:ext>
            </a:extLst>
          </p:cNvPr>
          <p:cNvSpPr>
            <a:spLocks noGrp="1"/>
          </p:cNvSpPr>
          <p:nvPr>
            <p:ph type="sldNum" sz="quarter" idx="11"/>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C9DE66F7-A1C7-4458-8F6F-79319E4B9DBD}" type="slidenum">
              <a:rPr lang="en-US" altLang="zh-CN" sz="1400" b="0" smtClean="0">
                <a:solidFill>
                  <a:srgbClr val="FF0000"/>
                </a:solidFill>
                <a:latin typeface="Arial" panose="020B0604020202020204" pitchFamily="34" charset="0"/>
              </a:rPr>
              <a:pPr/>
              <a:t>9</a:t>
            </a:fld>
            <a:r>
              <a:rPr lang="en-US" altLang="zh-CN" sz="1400" b="0" dirty="0">
                <a:solidFill>
                  <a:srgbClr val="FF0000"/>
                </a:solidFill>
                <a:latin typeface="Arial" panose="020B0604020202020204" pitchFamily="34" charset="0"/>
              </a:rPr>
              <a:t>/26</a:t>
            </a:r>
            <a:endParaRPr lang="en-US" altLang="zh-CN" sz="1400" b="0" dirty="0">
              <a:solidFill>
                <a:schemeClr val="bg2"/>
              </a:solidFill>
              <a:latin typeface="Arial" panose="020B0604020202020204" pitchFamily="34" charset="0"/>
            </a:endParaRPr>
          </a:p>
        </p:txBody>
      </p:sp>
      <p:sp>
        <p:nvSpPr>
          <p:cNvPr id="38916" name="Text Box 3">
            <a:extLst>
              <a:ext uri="{FF2B5EF4-FFF2-40B4-BE49-F238E27FC236}">
                <a16:creationId xmlns:a16="http://schemas.microsoft.com/office/drawing/2014/main" id="{F62C9EB7-F151-491D-AEEA-A14F5F8F2344}"/>
              </a:ext>
            </a:extLst>
          </p:cNvPr>
          <p:cNvSpPr txBox="1">
            <a:spLocks noChangeArrowheads="1"/>
          </p:cNvSpPr>
          <p:nvPr/>
        </p:nvSpPr>
        <p:spPr bwMode="auto">
          <a:xfrm>
            <a:off x="328613" y="1106488"/>
            <a:ext cx="84978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40000"/>
              </a:spcBef>
              <a:buClr>
                <a:srgbClr val="FF0000"/>
              </a:buClr>
              <a:buFont typeface="Wingdings" panose="05000000000000000000" pitchFamily="2" charset="2"/>
              <a:buChar char="l"/>
            </a:pPr>
            <a:r>
              <a:rPr kumimoji="0" lang="en-US" altLang="zh-CN" b="0" dirty="0">
                <a:solidFill>
                  <a:srgbClr val="0000FF"/>
                </a:solidFill>
                <a:ea typeface="华文新魏" panose="02010800040101010101" pitchFamily="2" charset="-122"/>
              </a:rPr>
              <a:t>ASCII</a:t>
            </a:r>
            <a:r>
              <a:rPr kumimoji="0" lang="zh-CN" altLang="en-US" b="0" dirty="0">
                <a:solidFill>
                  <a:srgbClr val="0000FF"/>
                </a:solidFill>
                <a:ea typeface="华文新魏" panose="02010800040101010101" pitchFamily="2" charset="-122"/>
              </a:rPr>
              <a:t>字符编码</a:t>
            </a:r>
            <a:r>
              <a:rPr kumimoji="0" lang="en-US" altLang="zh-CN" b="0" dirty="0">
                <a:ea typeface="华文新魏" panose="02010800040101010101" pitchFamily="2" charset="-122"/>
              </a:rPr>
              <a:t>(American Standard Code for Information Interchange)</a:t>
            </a:r>
            <a:r>
              <a:rPr kumimoji="0" lang="zh-CN" altLang="en-US" b="0" dirty="0">
                <a:ea typeface="华文新魏" panose="02010800040101010101" pitchFamily="2" charset="-122"/>
              </a:rPr>
              <a:t>，它用</a:t>
            </a:r>
            <a:r>
              <a:rPr kumimoji="0" lang="en-US" altLang="zh-CN" b="0" dirty="0">
                <a:ea typeface="华文新魏" panose="02010800040101010101" pitchFamily="2" charset="-122"/>
              </a:rPr>
              <a:t>7</a:t>
            </a:r>
            <a:r>
              <a:rPr kumimoji="0" lang="zh-CN" altLang="en-US" b="0" dirty="0">
                <a:ea typeface="华文新魏" panose="02010800040101010101" pitchFamily="2" charset="-122"/>
              </a:rPr>
              <a:t>位表示：</a:t>
            </a:r>
          </a:p>
        </p:txBody>
      </p:sp>
      <p:sp>
        <p:nvSpPr>
          <p:cNvPr id="38917" name="Rectangle 5">
            <a:extLst>
              <a:ext uri="{FF2B5EF4-FFF2-40B4-BE49-F238E27FC236}">
                <a16:creationId xmlns:a16="http://schemas.microsoft.com/office/drawing/2014/main" id="{E54C0FBC-26E1-4B77-9B85-A391A815A8DC}"/>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1.6 </a:t>
            </a:r>
            <a:r>
              <a:rPr lang="zh-CN" altLang="en-US" sz="4000" dirty="0">
                <a:solidFill>
                  <a:srgbClr val="0000FF"/>
                </a:solidFill>
                <a:latin typeface="华文新魏" panose="02010800040101010101" pitchFamily="2" charset="-122"/>
                <a:ea typeface="华文新魏" panose="02010800040101010101" pitchFamily="2" charset="-122"/>
              </a:rPr>
              <a:t>十进制数值</a:t>
            </a:r>
            <a:r>
              <a:rPr lang="zh-CN" altLang="zh-CN" sz="4000" dirty="0">
                <a:solidFill>
                  <a:srgbClr val="0000FF"/>
                </a:solidFill>
                <a:latin typeface="华文新魏" panose="02010800040101010101" pitchFamily="2" charset="-122"/>
                <a:ea typeface="华文新魏" panose="02010800040101010101" pitchFamily="2" charset="-122"/>
              </a:rPr>
              <a:t>与字符编码</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3/5 </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258054" name="Text Box 6">
            <a:extLst>
              <a:ext uri="{FF2B5EF4-FFF2-40B4-BE49-F238E27FC236}">
                <a16:creationId xmlns:a16="http://schemas.microsoft.com/office/drawing/2014/main" id="{3FADD9E6-1251-4FE3-A035-EC1D6BFC880B}"/>
              </a:ext>
            </a:extLst>
          </p:cNvPr>
          <p:cNvSpPr txBox="1">
            <a:spLocks noChangeArrowheads="1"/>
          </p:cNvSpPr>
          <p:nvPr/>
        </p:nvSpPr>
        <p:spPr bwMode="auto">
          <a:xfrm>
            <a:off x="325438" y="1997031"/>
            <a:ext cx="849788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714375">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ct val="40000"/>
              </a:spcBef>
              <a:buClr>
                <a:srgbClr val="0000FF"/>
              </a:buClr>
              <a:buFont typeface="Wingdings" panose="05000000000000000000" pitchFamily="2" charset="2"/>
              <a:buChar char="l"/>
            </a:pPr>
            <a:r>
              <a:rPr kumimoji="0" lang="en-US" altLang="zh-CN" sz="2400" b="0" dirty="0">
                <a:ea typeface="华文新魏" panose="02010800040101010101" pitchFamily="2" charset="-122"/>
              </a:rPr>
              <a:t>94 </a:t>
            </a:r>
            <a:r>
              <a:rPr kumimoji="0" lang="zh-CN" altLang="en-US" sz="2400" b="0" dirty="0">
                <a:ea typeface="华文新魏" panose="02010800040101010101" pitchFamily="2" charset="-122"/>
              </a:rPr>
              <a:t>个可打印字符，</a:t>
            </a:r>
            <a:r>
              <a:rPr kumimoji="0" lang="en-US" altLang="zh-CN" sz="2400" b="0" dirty="0">
                <a:ea typeface="华文新魏" panose="02010800040101010101" pitchFamily="2" charset="-122"/>
              </a:rPr>
              <a:t>34</a:t>
            </a:r>
            <a:r>
              <a:rPr kumimoji="0" lang="zh-CN" altLang="en-US" sz="2400" b="0" dirty="0">
                <a:ea typeface="华文新魏" panose="02010800040101010101" pitchFamily="2" charset="-122"/>
              </a:rPr>
              <a:t>个不可打印的控制字符</a:t>
            </a:r>
          </a:p>
          <a:p>
            <a:pPr lvl="2" eaLnBrk="1" hangingPunct="1">
              <a:spcBef>
                <a:spcPts val="600"/>
              </a:spcBef>
              <a:buClr>
                <a:schemeClr val="accent1"/>
              </a:buClr>
              <a:buFont typeface="Wingdings" panose="05000000000000000000" pitchFamily="2" charset="2"/>
              <a:buChar char="l"/>
            </a:pPr>
            <a:r>
              <a:rPr kumimoji="0" lang="zh-CN" altLang="en-US" sz="2400" b="0" dirty="0">
                <a:ea typeface="华文新魏" panose="02010800040101010101" pitchFamily="2" charset="-122"/>
              </a:rPr>
              <a:t>打印格式控制字符</a:t>
            </a:r>
          </a:p>
          <a:p>
            <a:pPr lvl="2" eaLnBrk="1" hangingPunct="1">
              <a:spcBef>
                <a:spcPts val="600"/>
              </a:spcBef>
              <a:buClr>
                <a:schemeClr val="accent1"/>
              </a:buClr>
              <a:buFont typeface="Wingdings" panose="05000000000000000000" pitchFamily="2" charset="2"/>
              <a:buChar char="l"/>
            </a:pPr>
            <a:r>
              <a:rPr kumimoji="0" lang="zh-CN" altLang="en-US" sz="2400" b="0" dirty="0">
                <a:ea typeface="华文新魏" panose="02010800040101010101" pitchFamily="2" charset="-122"/>
              </a:rPr>
              <a:t>信息分隔控制字符</a:t>
            </a:r>
          </a:p>
          <a:p>
            <a:pPr lvl="2" eaLnBrk="1" hangingPunct="1">
              <a:spcBef>
                <a:spcPts val="600"/>
              </a:spcBef>
              <a:buClr>
                <a:schemeClr val="accent1"/>
              </a:buClr>
              <a:buFont typeface="Wingdings" panose="05000000000000000000" pitchFamily="2" charset="2"/>
              <a:buChar char="l"/>
            </a:pPr>
            <a:r>
              <a:rPr kumimoji="0" lang="zh-CN" altLang="en-US" sz="2400" b="0" dirty="0">
                <a:ea typeface="华文新魏" panose="02010800040101010101" pitchFamily="2" charset="-122"/>
              </a:rPr>
              <a:t>通信控制字符</a:t>
            </a:r>
          </a:p>
          <a:p>
            <a:pPr lvl="1" eaLnBrk="1" hangingPunct="1">
              <a:spcBef>
                <a:spcPts val="600"/>
              </a:spcBef>
              <a:buClr>
                <a:srgbClr val="0000FF"/>
              </a:buClr>
              <a:buFont typeface="Wingdings" panose="05000000000000000000" pitchFamily="2" charset="2"/>
              <a:buChar char="l"/>
            </a:pPr>
            <a:r>
              <a:rPr kumimoji="0" lang="en-US" altLang="zh-CN" sz="2400" b="0" dirty="0">
                <a:ea typeface="华文新魏" panose="02010800040101010101" pitchFamily="2" charset="-122"/>
              </a:rPr>
              <a:t>ASCII</a:t>
            </a:r>
            <a:r>
              <a:rPr kumimoji="0" lang="zh-CN" altLang="en-US" sz="2400" b="0" dirty="0">
                <a:ea typeface="华文新魏" panose="02010800040101010101" pitchFamily="2" charset="-122"/>
              </a:rPr>
              <a:t>码经过精心设计，有一些有意思的特性</a:t>
            </a:r>
          </a:p>
          <a:p>
            <a:pPr lvl="1" eaLnBrk="1" hangingPunct="1">
              <a:spcBef>
                <a:spcPts val="600"/>
              </a:spcBef>
              <a:buClr>
                <a:srgbClr val="0000FF"/>
              </a:buClr>
              <a:buFont typeface="Wingdings" panose="05000000000000000000" pitchFamily="2" charset="2"/>
              <a:buChar char="l"/>
            </a:pPr>
            <a:r>
              <a:rPr kumimoji="0" lang="zh-CN" altLang="en-US" sz="2400" b="0" dirty="0">
                <a:solidFill>
                  <a:srgbClr val="FF0000"/>
                </a:solidFill>
                <a:ea typeface="华文新魏" panose="02010800040101010101" pitchFamily="2" charset="-122"/>
              </a:rPr>
              <a:t>数 </a:t>
            </a:r>
            <a:r>
              <a:rPr kumimoji="0" lang="en-US" altLang="zh-CN" sz="2400" b="0" dirty="0">
                <a:solidFill>
                  <a:srgbClr val="FF0000"/>
                </a:solidFill>
                <a:ea typeface="华文新魏" panose="02010800040101010101" pitchFamily="2" charset="-122"/>
              </a:rPr>
              <a:t>0</a:t>
            </a:r>
            <a:r>
              <a:rPr kumimoji="0" lang="zh-CN" altLang="en-US" sz="2400" b="0" dirty="0">
                <a:solidFill>
                  <a:srgbClr val="FF0000"/>
                </a:solidFill>
                <a:ea typeface="华文新魏" panose="02010800040101010101" pitchFamily="2" charset="-122"/>
              </a:rPr>
              <a:t>、</a:t>
            </a:r>
            <a:r>
              <a:rPr kumimoji="0" lang="en-US" altLang="zh-CN" sz="2400" b="0" dirty="0">
                <a:solidFill>
                  <a:srgbClr val="FF0000"/>
                </a:solidFill>
                <a:ea typeface="华文新魏" panose="02010800040101010101" pitchFamily="2" charset="-122"/>
              </a:rPr>
              <a:t>…</a:t>
            </a:r>
            <a:r>
              <a:rPr kumimoji="0" lang="zh-CN" altLang="en-US" sz="2400" b="0" dirty="0">
                <a:solidFill>
                  <a:srgbClr val="FF0000"/>
                </a:solidFill>
                <a:ea typeface="华文新魏" panose="02010800040101010101" pitchFamily="2" charset="-122"/>
              </a:rPr>
              <a:t>、</a:t>
            </a:r>
            <a:r>
              <a:rPr kumimoji="0" lang="en-US" altLang="zh-CN" sz="2400" b="0" dirty="0">
                <a:solidFill>
                  <a:srgbClr val="FF0000"/>
                </a:solidFill>
                <a:ea typeface="华文新魏" panose="02010800040101010101" pitchFamily="2" charset="-122"/>
              </a:rPr>
              <a:t>9 </a:t>
            </a:r>
            <a:r>
              <a:rPr kumimoji="0" lang="zh-CN" altLang="en-US" sz="2400" b="0" dirty="0">
                <a:solidFill>
                  <a:srgbClr val="FF0000"/>
                </a:solidFill>
                <a:ea typeface="华文新魏" panose="02010800040101010101" pitchFamily="2" charset="-122"/>
              </a:rPr>
              <a:t>与数字字符</a:t>
            </a:r>
            <a:r>
              <a:rPr kumimoji="0" lang="en-US" altLang="zh-CN" sz="2400" b="0" dirty="0">
                <a:solidFill>
                  <a:srgbClr val="FF0000"/>
                </a:solidFill>
                <a:ea typeface="华文新魏" panose="02010800040101010101" pitchFamily="2" charset="-122"/>
              </a:rPr>
              <a:t>0</a:t>
            </a:r>
            <a:r>
              <a:rPr kumimoji="0" lang="zh-CN" altLang="en-US" sz="2400" b="0" dirty="0">
                <a:solidFill>
                  <a:srgbClr val="FF0000"/>
                </a:solidFill>
                <a:ea typeface="华文新魏" panose="02010800040101010101" pitchFamily="2" charset="-122"/>
              </a:rPr>
              <a:t>、</a:t>
            </a:r>
            <a:r>
              <a:rPr kumimoji="0" lang="en-US" altLang="zh-CN" sz="2400" b="0" dirty="0">
                <a:solidFill>
                  <a:srgbClr val="FF0000"/>
                </a:solidFill>
                <a:ea typeface="华文新魏" panose="02010800040101010101" pitchFamily="2" charset="-122"/>
              </a:rPr>
              <a:t>…</a:t>
            </a:r>
            <a:r>
              <a:rPr kumimoji="0" lang="zh-CN" altLang="en-US" sz="2400" b="0" dirty="0">
                <a:solidFill>
                  <a:srgbClr val="FF0000"/>
                </a:solidFill>
                <a:ea typeface="华文新魏" panose="02010800040101010101" pitchFamily="2" charset="-122"/>
              </a:rPr>
              <a:t>、</a:t>
            </a:r>
            <a:r>
              <a:rPr kumimoji="0" lang="en-US" altLang="zh-CN" sz="2400" b="0" dirty="0">
                <a:solidFill>
                  <a:srgbClr val="FF0000"/>
                </a:solidFill>
                <a:ea typeface="华文新魏" panose="02010800040101010101" pitchFamily="2" charset="-122"/>
              </a:rPr>
              <a:t>9</a:t>
            </a:r>
            <a:r>
              <a:rPr kumimoji="0" lang="zh-CN" altLang="en-US" sz="2400" b="0" dirty="0">
                <a:solidFill>
                  <a:srgbClr val="FF0000"/>
                </a:solidFill>
                <a:ea typeface="华文新魏" panose="02010800040101010101" pitchFamily="2" charset="-122"/>
              </a:rPr>
              <a:t>不同</a:t>
            </a:r>
          </a:p>
          <a:p>
            <a:pPr lvl="1" eaLnBrk="1" hangingPunct="1">
              <a:spcBef>
                <a:spcPts val="600"/>
              </a:spcBef>
              <a:buClr>
                <a:srgbClr val="0000FF"/>
              </a:buClr>
              <a:buFont typeface="Wingdings" panose="05000000000000000000" pitchFamily="2" charset="2"/>
              <a:buChar char="l"/>
            </a:pPr>
            <a:r>
              <a:rPr kumimoji="0" lang="zh-CN" altLang="en-US" sz="2400" b="0" dirty="0">
                <a:ea typeface="华文新魏" panose="02010800040101010101" pitchFamily="2" charset="-122"/>
              </a:rPr>
              <a:t>扩展</a:t>
            </a:r>
            <a:r>
              <a:rPr kumimoji="0" lang="en-US" altLang="zh-CN" sz="2400" b="0" dirty="0">
                <a:ea typeface="华文新魏" panose="02010800040101010101" pitchFamily="2" charset="-122"/>
              </a:rPr>
              <a:t>ASCII</a:t>
            </a:r>
            <a:r>
              <a:rPr kumimoji="0" lang="zh-CN" altLang="en-US" sz="2400" b="0" dirty="0">
                <a:ea typeface="华文新魏" panose="02010800040101010101" pitchFamily="2" charset="-122"/>
              </a:rPr>
              <a:t>码表</a:t>
            </a:r>
            <a:endParaRPr kumimoji="0" lang="en-US" altLang="zh-CN" b="0" dirty="0">
              <a:ea typeface="华文新魏" panose="02010800040101010101" pitchFamily="2" charset="-122"/>
            </a:endParaRPr>
          </a:p>
        </p:txBody>
      </p:sp>
      <p:sp>
        <p:nvSpPr>
          <p:cNvPr id="7" name="Text Box 6">
            <a:extLst>
              <a:ext uri="{FF2B5EF4-FFF2-40B4-BE49-F238E27FC236}">
                <a16:creationId xmlns:a16="http://schemas.microsoft.com/office/drawing/2014/main" id="{3708A91D-59A1-5144-86EC-4A7F6D71923C}"/>
              </a:ext>
            </a:extLst>
          </p:cNvPr>
          <p:cNvSpPr txBox="1">
            <a:spLocks noChangeArrowheads="1"/>
          </p:cNvSpPr>
          <p:nvPr/>
        </p:nvSpPr>
        <p:spPr bwMode="auto">
          <a:xfrm>
            <a:off x="322263" y="5096580"/>
            <a:ext cx="8497887"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714375">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indent="0"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摩尔斯码</a:t>
            </a:r>
            <a:endParaRPr kumimoji="0" lang="en-US" altLang="zh-CN" b="0" dirty="0">
              <a:ea typeface="华文新魏" panose="02010800040101010101" pitchFamily="2" charset="-122"/>
            </a:endParaRPr>
          </a:p>
          <a:p>
            <a:pPr marL="0" indent="0"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布莱叶盲文</a:t>
            </a:r>
            <a:endParaRPr kumimoji="0" lang="en-US" altLang="zh-CN" b="0" dirty="0">
              <a:ea typeface="华文新魏" panose="02010800040101010101" pitchFamily="2" charset="-122"/>
            </a:endParaRPr>
          </a:p>
        </p:txBody>
      </p:sp>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7F5E4D33-5CCC-4ABD-3E8C-C4473836D3B5}"/>
                  </a:ext>
                </a:extLst>
              </p14:cNvPr>
              <p14:cNvContentPartPr/>
              <p14:nvPr/>
            </p14:nvContentPartPr>
            <p14:xfrm>
              <a:off x="6607080" y="1591200"/>
              <a:ext cx="1579320" cy="514800"/>
            </p14:xfrm>
          </p:contentPart>
        </mc:Choice>
        <mc:Fallback xmlns="">
          <p:pic>
            <p:nvPicPr>
              <p:cNvPr id="2" name="墨迹 1">
                <a:extLst>
                  <a:ext uri="{FF2B5EF4-FFF2-40B4-BE49-F238E27FC236}">
                    <a16:creationId xmlns:a16="http://schemas.microsoft.com/office/drawing/2014/main" id="{7F5E4D33-5CCC-4ABD-3E8C-C4473836D3B5}"/>
                  </a:ext>
                </a:extLst>
              </p:cNvPr>
              <p:cNvPicPr/>
              <p:nvPr/>
            </p:nvPicPr>
            <p:blipFill>
              <a:blip r:embed="rId5"/>
              <a:stretch>
                <a:fillRect/>
              </a:stretch>
            </p:blipFill>
            <p:spPr>
              <a:xfrm>
                <a:off x="6590880" y="1569600"/>
                <a:ext cx="1611720" cy="552600"/>
              </a:xfrm>
              <a:prstGeom prst="rect">
                <a:avLst/>
              </a:prstGeom>
            </p:spPr>
          </p:pic>
        </mc:Fallback>
      </mc:AlternateContent>
    </p:spTree>
    <p:custDataLst>
      <p:tags r:id="rId1"/>
    </p:custDataLst>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80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80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805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805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80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build="p" bldLvl="2"/>
      <p:bldP spid="7" grpId="0" bldLvl="2"/>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0.4|1.1"/>
</p:tagLst>
</file>

<file path=ppt/tags/tag10.xml><?xml version="1.0" encoding="utf-8"?>
<p:tagLst xmlns:a="http://schemas.openxmlformats.org/drawingml/2006/main" xmlns:r="http://schemas.openxmlformats.org/officeDocument/2006/relationships" xmlns:p="http://schemas.openxmlformats.org/presentationml/2006/main">
  <p:tag name="TIMING" val="|70|98.4"/>
</p:tagLst>
</file>

<file path=ppt/tags/tag11.xml><?xml version="1.0" encoding="utf-8"?>
<p:tagLst xmlns:a="http://schemas.openxmlformats.org/drawingml/2006/main" xmlns:r="http://schemas.openxmlformats.org/officeDocument/2006/relationships" xmlns:p="http://schemas.openxmlformats.org/presentationml/2006/main">
  <p:tag name="TIMING" val="|70|98.4"/>
</p:tagLst>
</file>

<file path=ppt/tags/tag12.xml><?xml version="1.0" encoding="utf-8"?>
<p:tagLst xmlns:a="http://schemas.openxmlformats.org/drawingml/2006/main" xmlns:r="http://schemas.openxmlformats.org/officeDocument/2006/relationships" xmlns:p="http://schemas.openxmlformats.org/presentationml/2006/main">
  <p:tag name="TIMING" val="|70|98.4"/>
</p:tagLst>
</file>

<file path=ppt/tags/tag2.xml><?xml version="1.0" encoding="utf-8"?>
<p:tagLst xmlns:a="http://schemas.openxmlformats.org/drawingml/2006/main" xmlns:r="http://schemas.openxmlformats.org/officeDocument/2006/relationships" xmlns:p="http://schemas.openxmlformats.org/presentationml/2006/main">
  <p:tag name="TIMING" val="|86.3"/>
</p:tagLst>
</file>

<file path=ppt/tags/tag3.xml><?xml version="1.0" encoding="utf-8"?>
<p:tagLst xmlns:a="http://schemas.openxmlformats.org/drawingml/2006/main" xmlns:r="http://schemas.openxmlformats.org/officeDocument/2006/relationships" xmlns:p="http://schemas.openxmlformats.org/presentationml/2006/main">
  <p:tag name="TIMING" val="|699.5|297.2"/>
</p:tagLst>
</file>

<file path=ppt/tags/tag4.xml><?xml version="1.0" encoding="utf-8"?>
<p:tagLst xmlns:a="http://schemas.openxmlformats.org/drawingml/2006/main" xmlns:r="http://schemas.openxmlformats.org/officeDocument/2006/relationships" xmlns:p="http://schemas.openxmlformats.org/presentationml/2006/main">
  <p:tag name="TIMING" val="|78.4|22.9|22.8"/>
</p:tagLst>
</file>

<file path=ppt/tags/tag5.xml><?xml version="1.0" encoding="utf-8"?>
<p:tagLst xmlns:a="http://schemas.openxmlformats.org/drawingml/2006/main" xmlns:r="http://schemas.openxmlformats.org/officeDocument/2006/relationships" xmlns:p="http://schemas.openxmlformats.org/presentationml/2006/main">
  <p:tag name="TIMING" val="|43.4|23.7|65.1|55.8"/>
</p:tagLst>
</file>

<file path=ppt/tags/tag6.xml><?xml version="1.0" encoding="utf-8"?>
<p:tagLst xmlns:a="http://schemas.openxmlformats.org/drawingml/2006/main" xmlns:r="http://schemas.openxmlformats.org/officeDocument/2006/relationships" xmlns:p="http://schemas.openxmlformats.org/presentationml/2006/main">
  <p:tag name="TIMING" val="|34.9|46.6"/>
</p:tagLst>
</file>

<file path=ppt/tags/tag7.xml><?xml version="1.0" encoding="utf-8"?>
<p:tagLst xmlns:a="http://schemas.openxmlformats.org/drawingml/2006/main" xmlns:r="http://schemas.openxmlformats.org/officeDocument/2006/relationships" xmlns:p="http://schemas.openxmlformats.org/presentationml/2006/main">
  <p:tag name="TIMING" val="|218|4.9|31.2|76.5|13.1|36.3|1.1|23.1"/>
</p:tagLst>
</file>

<file path=ppt/tags/tag8.xml><?xml version="1.0" encoding="utf-8"?>
<p:tagLst xmlns:a="http://schemas.openxmlformats.org/drawingml/2006/main" xmlns:r="http://schemas.openxmlformats.org/officeDocument/2006/relationships" xmlns:p="http://schemas.openxmlformats.org/presentationml/2006/main">
  <p:tag name="TIMING" val="|107|84.7|343.8|3.3"/>
</p:tagLst>
</file>

<file path=ppt/tags/tag9.xml><?xml version="1.0" encoding="utf-8"?>
<p:tagLst xmlns:a="http://schemas.openxmlformats.org/drawingml/2006/main" xmlns:r="http://schemas.openxmlformats.org/officeDocument/2006/relationships" xmlns:p="http://schemas.openxmlformats.org/presentationml/2006/main">
  <p:tag name="TIMING" val="|107|84.7|343.8|3.3"/>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16981</TotalTime>
  <Words>4002</Words>
  <Application>Microsoft Office PowerPoint</Application>
  <PresentationFormat>全屏显示(4:3)</PresentationFormat>
  <Paragraphs>656</Paragraphs>
  <Slides>24</Slides>
  <Notes>23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6" baseType="lpstr">
      <vt:lpstr>-apple-system</vt:lpstr>
      <vt:lpstr>Helvetica Neue</vt:lpstr>
      <vt:lpstr>Monotype Sorts</vt:lpstr>
      <vt:lpstr>TimesTen</vt:lpstr>
      <vt:lpstr>华文新魏</vt:lpstr>
      <vt:lpstr>Arial</vt:lpstr>
      <vt:lpstr>Arial</vt:lpstr>
      <vt:lpstr>Calibri</vt:lpstr>
      <vt:lpstr>Times New Roman</vt:lpstr>
      <vt:lpstr>Wingdings</vt:lpstr>
      <vt:lpstr>默认设计模板</vt:lpstr>
      <vt:lpstr>BMP 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湖南大学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教案</dc:subject>
  <dc:creator>JSHKUANG</dc:creator>
  <cp:lastModifiedBy>孙照海</cp:lastModifiedBy>
  <cp:revision>1365</cp:revision>
  <cp:lastPrinted>1999-02-28T23:50:56Z</cp:lastPrinted>
  <dcterms:created xsi:type="dcterms:W3CDTF">1999-09-13T01:56:29Z</dcterms:created>
  <dcterms:modified xsi:type="dcterms:W3CDTF">2022-10-19T16:33:38Z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jshkuang@sina.com</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2</vt:i4>
  </property>
  <property fmtid="{D5CDD505-2E9C-101B-9397-08002B2CF9AE}" pid="21" name="OutputDir">
    <vt:lpwstr>D:\course\数字逻辑</vt:lpwstr>
  </property>
</Properties>
</file>