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03" r:id="rId2"/>
    <p:sldId id="509" r:id="rId3"/>
    <p:sldId id="604" r:id="rId4"/>
    <p:sldId id="524" r:id="rId5"/>
    <p:sldId id="520" r:id="rId6"/>
    <p:sldId id="528" r:id="rId7"/>
    <p:sldId id="531" r:id="rId8"/>
    <p:sldId id="543" r:id="rId9"/>
    <p:sldId id="519" r:id="rId10"/>
    <p:sldId id="526" r:id="rId11"/>
    <p:sldId id="530" r:id="rId12"/>
    <p:sldId id="538" r:id="rId13"/>
    <p:sldId id="534" r:id="rId14"/>
    <p:sldId id="533" r:id="rId15"/>
    <p:sldId id="542" r:id="rId16"/>
    <p:sldId id="539" r:id="rId17"/>
    <p:sldId id="456" r:id="rId18"/>
    <p:sldId id="607" r:id="rId1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C3C4C3"/>
    <a:srgbClr val="33FF33"/>
    <a:srgbClr val="99CCFF"/>
    <a:srgbClr val="FF00FF"/>
    <a:srgbClr val="FF3300"/>
    <a:srgbClr val="FFCC66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95865" autoAdjust="0"/>
  </p:normalViewPr>
  <p:slideViewPr>
    <p:cSldViewPr snapToGrid="0">
      <p:cViewPr varScale="1">
        <p:scale>
          <a:sx n="161" d="100"/>
          <a:sy n="161" d="100"/>
        </p:scale>
        <p:origin x="168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35D8F6-8560-42F9-AB4F-55BA20545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9A12F1-409E-436F-B127-38F770852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0735BB6-171D-42B2-B5E3-81D62F5580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6D290E9-3017-4F41-AE84-DB9B252597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0F19275-A7E0-4A98-BD3F-7EC5043B3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20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D4900D-A525-4116-A123-0F0E5CD8B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0B80D6-2720-418E-A07F-850CC91C3A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DED188-59D4-4A0D-8289-6CB8A844FB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7382FCC-81E2-44B2-AD21-08E783A10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81AAF74-7EAF-4DB1-89FC-1AC55135D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102DFF1-E80A-43B2-83A7-59FF569AB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403274C-7775-4050-89BB-5B251D83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797096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0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479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85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74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18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372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31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96483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26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7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6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71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86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3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65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58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13127E-0CAB-46AC-8E58-13F29F87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24489-9763-401A-AD51-D269D3955390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29A602-418D-4D05-AFA4-0CA498A05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A4E3-0429-44B2-969A-814B1ACBC9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5819"/>
      </p:ext>
    </p:extLst>
  </p:cSld>
  <p:clrMapOvr>
    <a:masterClrMapping/>
  </p:clrMapOvr>
  <p:transition spd="med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6C4E9E-A18B-4F0E-8339-9070815D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8FB42-2F93-4CD4-BAE3-D1BE9051B686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BB2A8C-06B3-4BB2-936E-EC646FB95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6F79-ED43-4EA4-A638-2E815DF918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391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57D8D8-7AB2-4307-848F-AF288ADD3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6F267-2291-431E-82F2-5CD4D78972AD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B3C24A-6C19-4D0E-81FC-C62D7E530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B973-9027-4C4E-9B50-989AEE31B27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3712"/>
      </p:ext>
    </p:extLst>
  </p:cSld>
  <p:clrMapOvr>
    <a:masterClrMapping/>
  </p:clrMapOvr>
  <p:transition spd="med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9B82D3-9FA3-4BA7-9766-E46D11FF5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95179-8C4F-4F7E-B158-045E6D433976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4AF1E3-8722-4E54-9C19-7C29B00D98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069C-1EDA-474A-B2DE-217C607E281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1625"/>
      </p:ext>
    </p:extLst>
  </p:cSld>
  <p:clrMapOvr>
    <a:masterClrMapping/>
  </p:clrMapOvr>
  <p:transition spd="med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1F5D42-7185-40CC-B271-4C38261A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6E41-073F-40B9-BDEE-C17501824F8E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693FA-F34E-435B-9598-63AAA317C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F003-260C-4D76-8DCC-A61E10CF16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5513"/>
      </p:ext>
    </p:extLst>
  </p:cSld>
  <p:clrMapOvr>
    <a:masterClrMapping/>
  </p:clrMapOvr>
  <p:transition spd="med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88041A-FB4F-418F-BF23-17666888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86D3-9EB6-44DF-BE9B-CBD78172CC38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F3B502-0463-48C6-A479-6EEBD13AE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DFD8-1895-474C-809C-39E5D3960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3561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A2079DB-038D-424C-8F68-13E94872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FC675-9FA3-46C1-AB0F-F88F0530AB70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C60ADD5-13FD-4803-ABB9-16A1AAF68A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1AFFA-D689-4DC6-A4C9-F7E4E0B6272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6043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076E41F-34FC-4051-A384-26AD10847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8EF0D-580C-4BC0-99A8-FE8B735B6270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FF8C49B-7B03-4E65-8689-16C67EB0C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CAB3D-9AA0-4B48-A945-B892431E3D6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6076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11F1B8-5A0E-4EE1-8E19-67311C6F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32E89-C8D4-4648-A49B-07599C2448D2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EE3F6D9-8749-4C04-9F10-3794E681A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8D8F-862E-4E9C-9A63-D0A84FED6CF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59454"/>
      </p:ext>
    </p:extLst>
  </p:cSld>
  <p:clrMapOvr>
    <a:masterClrMapping/>
  </p:clrMapOvr>
  <p:transition spd="med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1A3D2F-1997-45A3-AAF4-D2E300181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A0D8-158A-4FC9-B327-FE6E147F529F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8404A8-0A6F-42A2-B077-5EE16D9FF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DE54-5ED2-4E74-A24C-183BD48541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6245"/>
      </p:ext>
    </p:extLst>
  </p:cSld>
  <p:clrMapOvr>
    <a:masterClrMapping/>
  </p:clrMapOvr>
  <p:transition spd="med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85B4FC-474B-4627-9338-BD9EFFDD3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B5E75-4E3F-488E-9C3C-4FF6CA26E2FB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C87E-5EF1-4A9F-9AEE-B7573DF219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26D-A1A8-477F-A6EE-E1E1922AD1C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4775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906013EA-2541-45A8-B85C-021FD273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62C068-E1A8-4F19-969B-07D9A0BB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7A23B99-BC87-4380-8B5E-E21A1D9BC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DB250E9-1BDE-4979-A96D-80152C28DF14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1D12733-B6ED-448F-B440-A9691A051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DF1C9-0840-4972-B6E8-A3F225CFF8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0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50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562559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集总电路抽象与二端元件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34" y="3413585"/>
            <a:ext cx="77787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一、集总抽象、原则、局限性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二、实际与理想二端元件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zh-CN" sz="400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难点：</a:t>
            </a:r>
            <a:r>
              <a:rPr lang="zh-CN" altLang="en-US" sz="400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集总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抽象</a:t>
            </a:r>
            <a:endParaRPr lang="en-US" altLang="zh-CN" sz="4000" dirty="0">
              <a:solidFill>
                <a:srgbClr val="FF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8F78D-CC22-41F2-A5E2-1CC1015E190B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F0D1D96-AD66-9B4C-9FFF-D7A3C4EF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8029"/>
              </p:ext>
            </p:extLst>
          </p:nvPr>
        </p:nvGraphicFramePr>
        <p:xfrm>
          <a:off x="495302" y="1900670"/>
          <a:ext cx="8204197" cy="401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36">
                  <a:extLst>
                    <a:ext uri="{9D8B030D-6E8A-4147-A177-3AD203B41FA5}">
                      <a16:colId xmlns:a16="http://schemas.microsoft.com/office/drawing/2014/main" val="3435476824"/>
                    </a:ext>
                  </a:extLst>
                </a:gridCol>
                <a:gridCol w="898558">
                  <a:extLst>
                    <a:ext uri="{9D8B030D-6E8A-4147-A177-3AD203B41FA5}">
                      <a16:colId xmlns:a16="http://schemas.microsoft.com/office/drawing/2014/main" val="2930482395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2979966879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2090008226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3753770732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4024864929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245733411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1371809952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130691007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1453850888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3037944780"/>
                    </a:ext>
                  </a:extLst>
                </a:gridCol>
              </a:tblGrid>
              <a:tr h="2008124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自然世界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V   I</a:t>
                      </a:r>
                    </a:p>
                    <a:p>
                      <a:r>
                        <a:rPr lang="en-US" altLang="zh-CN" dirty="0"/>
                        <a:t> 3   .1</a:t>
                      </a:r>
                    </a:p>
                    <a:p>
                      <a:r>
                        <a:rPr lang="en-US" altLang="zh-CN" dirty="0"/>
                        <a:t> 6   .2</a:t>
                      </a:r>
                    </a:p>
                    <a:p>
                      <a:r>
                        <a:rPr lang="en-US" altLang="zh-CN" dirty="0"/>
                        <a:t> 9   .3</a:t>
                      </a:r>
                    </a:p>
                    <a:p>
                      <a:r>
                        <a:rPr lang="en-US" altLang="zh-CN" dirty="0"/>
                        <a:t>12  .4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定律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R=V/I</a:t>
                      </a:r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麦克斯韦方程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集总电路抽象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放大抽象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数字抽象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组合逻辑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时序逻辑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指令结构</a:t>
                      </a:r>
                      <a:endParaRPr lang="en-US" altLang="zh-CN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编程语言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软件系统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各种应用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25406"/>
                  </a:ext>
                </a:extLst>
              </a:tr>
              <a:tr h="200812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运放抽象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模拟器件</a:t>
                      </a:r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振荡器，滤波器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各种应用</a:t>
                      </a:r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面包机，控制器，</a:t>
                      </a:r>
                      <a:r>
                        <a:rPr lang="en-US" altLang="zh-CN" dirty="0"/>
                        <a:t>……</a:t>
                      </a:r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……$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693913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 flipV="1">
            <a:off x="590550" y="3047575"/>
            <a:ext cx="57600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863600" y="2818975"/>
            <a:ext cx="0" cy="14668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2215773" y="2837860"/>
            <a:ext cx="576000" cy="419430"/>
            <a:chOff x="2743200" y="5686095"/>
            <a:chExt cx="576000" cy="419430"/>
          </a:xfrm>
        </p:grpSpPr>
        <p:grpSp>
          <p:nvGrpSpPr>
            <p:cNvPr id="12" name="组合 11"/>
            <p:cNvGrpSpPr/>
            <p:nvPr/>
          </p:nvGrpSpPr>
          <p:grpSpPr>
            <a:xfrm>
              <a:off x="2743200" y="5981700"/>
              <a:ext cx="576000" cy="123825"/>
              <a:chOff x="2476500" y="5781675"/>
              <a:chExt cx="576000" cy="123825"/>
            </a:xfrm>
          </p:grpSpPr>
          <p:cxnSp>
            <p:nvCxnSpPr>
              <p:cNvPr id="10" name="直接连接符 9"/>
              <p:cNvCxnSpPr/>
              <p:nvPr/>
            </p:nvCxnSpPr>
            <p:spPr bwMode="auto">
              <a:xfrm>
                <a:off x="2476500" y="5838825"/>
                <a:ext cx="576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矩形 7"/>
              <p:cNvSpPr/>
              <p:nvPr/>
            </p:nvSpPr>
            <p:spPr bwMode="auto">
              <a:xfrm>
                <a:off x="2609850" y="5781675"/>
                <a:ext cx="295275" cy="1238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876550" y="568609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chemeClr val="accent3"/>
                  </a:solidFill>
                </a:rPr>
                <a:t>R</a:t>
              </a:r>
              <a:endParaRPr lang="zh-CN" altLang="en-US" b="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48203" y="3295060"/>
            <a:ext cx="494646" cy="420390"/>
            <a:chOff x="2663106" y="5619585"/>
            <a:chExt cx="494646" cy="420390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2876550" y="5895975"/>
              <a:ext cx="0" cy="14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2943225" y="5895975"/>
              <a:ext cx="0" cy="14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663106" y="5973300"/>
              <a:ext cx="21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2941752" y="5973300"/>
              <a:ext cx="21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本框 23"/>
            <p:cNvSpPr txBox="1"/>
            <p:nvPr/>
          </p:nvSpPr>
          <p:spPr>
            <a:xfrm>
              <a:off x="2762250" y="56195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chemeClr val="accent3"/>
                  </a:solidFill>
                </a:rPr>
                <a:t>C</a:t>
              </a:r>
              <a:endParaRPr lang="zh-CN" altLang="en-US" b="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33833" y="3772929"/>
            <a:ext cx="548112" cy="509540"/>
            <a:chOff x="2791773" y="5551299"/>
            <a:chExt cx="548112" cy="509540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2791773" y="5937615"/>
              <a:ext cx="5481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椭圆 20"/>
            <p:cNvSpPr/>
            <p:nvPr/>
          </p:nvSpPr>
          <p:spPr bwMode="auto">
            <a:xfrm>
              <a:off x="2936283" y="5829615"/>
              <a:ext cx="216000" cy="21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80354" y="5799229"/>
              <a:ext cx="3465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0" dirty="0">
                  <a:solidFill>
                    <a:schemeClr val="accent3"/>
                  </a:solidFill>
                </a:rPr>
                <a:t>+ -</a:t>
              </a:r>
              <a:endParaRPr lang="zh-CN" altLang="en-US" sz="1100" b="0" dirty="0">
                <a:solidFill>
                  <a:schemeClr val="accent3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87207" y="555129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chemeClr val="accent3"/>
                  </a:solidFill>
                </a:rPr>
                <a:t>V</a:t>
              </a:r>
              <a:endParaRPr lang="zh-CN" altLang="en-US" b="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17374" y="2884843"/>
            <a:ext cx="612000" cy="325464"/>
            <a:chOff x="3169403" y="5765370"/>
            <a:chExt cx="612000" cy="32546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3169403" y="5928101"/>
              <a:ext cx="612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等腰三角形 27"/>
            <p:cNvSpPr/>
            <p:nvPr/>
          </p:nvSpPr>
          <p:spPr bwMode="auto">
            <a:xfrm rot="5400000">
              <a:off x="3332136" y="5796366"/>
              <a:ext cx="325464" cy="26347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74207" y="2564547"/>
            <a:ext cx="612000" cy="325464"/>
            <a:chOff x="3674207" y="2250647"/>
            <a:chExt cx="612000" cy="325464"/>
          </a:xfrm>
        </p:grpSpPr>
        <p:grpSp>
          <p:nvGrpSpPr>
            <p:cNvPr id="29" name="组合 28"/>
            <p:cNvGrpSpPr/>
            <p:nvPr/>
          </p:nvGrpSpPr>
          <p:grpSpPr>
            <a:xfrm>
              <a:off x="3674207" y="2250647"/>
              <a:ext cx="612000" cy="325464"/>
              <a:chOff x="3169403" y="5765370"/>
              <a:chExt cx="612000" cy="325464"/>
            </a:xfrm>
          </p:grpSpPr>
          <p:cxnSp>
            <p:nvCxnSpPr>
              <p:cNvPr id="33" name="直接连接符 32"/>
              <p:cNvCxnSpPr/>
              <p:nvPr/>
            </p:nvCxnSpPr>
            <p:spPr bwMode="auto">
              <a:xfrm>
                <a:off x="3169403" y="5928101"/>
                <a:ext cx="612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等腰三角形 33"/>
              <p:cNvSpPr/>
              <p:nvPr/>
            </p:nvSpPr>
            <p:spPr bwMode="auto">
              <a:xfrm rot="5400000">
                <a:off x="3332136" y="5796366"/>
                <a:ext cx="325464" cy="263471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3" name="椭圆 2"/>
            <p:cNvSpPr/>
            <p:nvPr/>
          </p:nvSpPr>
          <p:spPr bwMode="auto">
            <a:xfrm>
              <a:off x="4107049" y="2374632"/>
              <a:ext cx="72000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79376" y="3145637"/>
            <a:ext cx="608786" cy="229178"/>
            <a:chOff x="3679376" y="2831737"/>
            <a:chExt cx="608786" cy="229178"/>
          </a:xfrm>
        </p:grpSpPr>
        <p:sp>
          <p:nvSpPr>
            <p:cNvPr id="5" name="流程图: 延期 4"/>
            <p:cNvSpPr/>
            <p:nvPr/>
          </p:nvSpPr>
          <p:spPr bwMode="auto">
            <a:xfrm>
              <a:off x="3867936" y="2831737"/>
              <a:ext cx="239113" cy="229178"/>
            </a:xfrm>
            <a:prstGeom prst="flowChartDelay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681956" y="2892213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679376" y="2990370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108162" y="2946456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组合 21"/>
          <p:cNvGrpSpPr/>
          <p:nvPr/>
        </p:nvGrpSpPr>
        <p:grpSpPr>
          <a:xfrm>
            <a:off x="4405215" y="2884842"/>
            <a:ext cx="575203" cy="372448"/>
            <a:chOff x="4405215" y="2570942"/>
            <a:chExt cx="575203" cy="372448"/>
          </a:xfrm>
        </p:grpSpPr>
        <p:sp>
          <p:nvSpPr>
            <p:cNvPr id="17" name="矩形 16"/>
            <p:cNvSpPr/>
            <p:nvPr/>
          </p:nvSpPr>
          <p:spPr bwMode="auto">
            <a:xfrm>
              <a:off x="4598113" y="2570942"/>
              <a:ext cx="206362" cy="3724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0" i="1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Times New Roman" pitchFamily="18" charset="0"/>
                  <a:ea typeface="宋体" pitchFamily="2" charset="-122"/>
                </a:rPr>
                <a:t>f</a:t>
              </a:r>
              <a:endParaRPr kumimoji="1" lang="zh-CN" altLang="en-US" sz="28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4405215" y="2677822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410382" y="2760481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4410384" y="2845720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800418" y="2755312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组合 37"/>
          <p:cNvGrpSpPr/>
          <p:nvPr/>
        </p:nvGrpSpPr>
        <p:grpSpPr>
          <a:xfrm>
            <a:off x="5151422" y="2882988"/>
            <a:ext cx="575203" cy="372448"/>
            <a:chOff x="5151422" y="2569088"/>
            <a:chExt cx="575203" cy="372448"/>
          </a:xfrm>
        </p:grpSpPr>
        <p:grpSp>
          <p:nvGrpSpPr>
            <p:cNvPr id="44" name="组合 43"/>
            <p:cNvGrpSpPr/>
            <p:nvPr/>
          </p:nvGrpSpPr>
          <p:grpSpPr>
            <a:xfrm>
              <a:off x="5151422" y="2569088"/>
              <a:ext cx="575203" cy="372448"/>
              <a:chOff x="4405215" y="2570942"/>
              <a:chExt cx="575203" cy="372448"/>
            </a:xfrm>
          </p:grpSpPr>
          <p:sp>
            <p:nvSpPr>
              <p:cNvPr id="45" name="矩形 44"/>
              <p:cNvSpPr/>
              <p:nvPr/>
            </p:nvSpPr>
            <p:spPr bwMode="auto">
              <a:xfrm>
                <a:off x="4598113" y="2570942"/>
                <a:ext cx="206362" cy="37244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200" b="0" i="1" u="none" strike="noStrike" cap="none" normalizeH="0" baseline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f</a:t>
                </a:r>
                <a:endParaRPr kumimoji="1" lang="zh-CN" altLang="en-US" sz="2800" b="0" i="1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 bwMode="auto">
              <a:xfrm>
                <a:off x="4405215" y="2677822"/>
                <a:ext cx="18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4410384" y="2845720"/>
                <a:ext cx="18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连接符 48"/>
              <p:cNvCxnSpPr/>
              <p:nvPr/>
            </p:nvCxnSpPr>
            <p:spPr bwMode="auto">
              <a:xfrm>
                <a:off x="4800418" y="2670071"/>
                <a:ext cx="18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" name="等腰三角形 36"/>
            <p:cNvSpPr/>
            <p:nvPr/>
          </p:nvSpPr>
          <p:spPr bwMode="auto">
            <a:xfrm rot="5400000">
              <a:off x="5350044" y="2812299"/>
              <a:ext cx="72000" cy="7200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868518" y="27872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solidFill>
                  <a:schemeClr val="accent3"/>
                </a:solidFill>
              </a:rPr>
              <a:t>X86</a:t>
            </a:r>
            <a:endParaRPr lang="zh-CN" altLang="en-US" sz="1800" b="0" dirty="0">
              <a:solidFill>
                <a:schemeClr val="accent3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470366" y="2583148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Java</a:t>
            </a:r>
          </a:p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C</a:t>
            </a:r>
          </a:p>
          <a:p>
            <a:pPr algn="ctr"/>
            <a:r>
              <a:rPr lang="en-US" altLang="zh-CN" sz="1800" b="0" dirty="0" err="1">
                <a:solidFill>
                  <a:schemeClr val="accent3"/>
                </a:solidFill>
              </a:rPr>
              <a:t>Pathon</a:t>
            </a:r>
            <a:endParaRPr lang="zh-CN" altLang="en-US" sz="1800" b="0" dirty="0">
              <a:solidFill>
                <a:schemeClr val="accent3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41086" y="2596064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Linux</a:t>
            </a:r>
          </a:p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Win.</a:t>
            </a:r>
            <a:endParaRPr lang="zh-CN" altLang="en-US" sz="1800" b="0" dirty="0">
              <a:solidFill>
                <a:schemeClr val="accent3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16870" y="2585420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Video</a:t>
            </a:r>
          </a:p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Games</a:t>
            </a:r>
          </a:p>
          <a:p>
            <a:pPr algn="ctr"/>
            <a:r>
              <a:rPr lang="en-US" altLang="zh-CN" sz="1800" b="0" dirty="0">
                <a:solidFill>
                  <a:schemeClr val="accent3"/>
                </a:solidFill>
              </a:rPr>
              <a:t>…$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681226" y="4695242"/>
            <a:ext cx="568514" cy="430887"/>
            <a:chOff x="3694874" y="4381342"/>
            <a:chExt cx="568514" cy="430887"/>
          </a:xfrm>
        </p:grpSpPr>
        <p:sp>
          <p:nvSpPr>
            <p:cNvPr id="50" name="等腰三角形 49"/>
            <p:cNvSpPr/>
            <p:nvPr/>
          </p:nvSpPr>
          <p:spPr bwMode="auto">
            <a:xfrm rot="5400000">
              <a:off x="3859376" y="4456800"/>
              <a:ext cx="319673" cy="286719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796817" y="4381342"/>
              <a:ext cx="2648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2"/>
                  </a:solidFill>
                </a:rPr>
                <a:t>+</a:t>
              </a:r>
            </a:p>
            <a:p>
              <a:pPr algn="ctr"/>
              <a:r>
                <a:rPr lang="en-US" altLang="zh-CN" sz="1100" dirty="0">
                  <a:solidFill>
                    <a:schemeClr val="tx2"/>
                  </a:solidFill>
                </a:rPr>
                <a:t>-</a:t>
              </a:r>
              <a:endParaRPr lang="zh-CN" altLang="en-US" sz="1100" dirty="0">
                <a:solidFill>
                  <a:schemeClr val="tx2"/>
                </a:solidFill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3700771" y="4536496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3694874" y="4675982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155388" y="4604400"/>
              <a:ext cx="10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Text Box 2">
            <a:extLst>
              <a:ext uri="{FF2B5EF4-FFF2-40B4-BE49-F238E27FC236}">
                <a16:creationId xmlns:a16="http://schemas.microsoft.com/office/drawing/2014/main" id="{5461EEA6-0FA9-3745-A385-EC76C9ED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计算机科学抽象的层次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5694384B-579C-C748-B514-B557C41F4B20}"/>
              </a:ext>
            </a:extLst>
          </p:cNvPr>
          <p:cNvSpPr/>
          <p:nvPr/>
        </p:nvSpPr>
        <p:spPr bwMode="auto">
          <a:xfrm>
            <a:off x="537795" y="6066692"/>
            <a:ext cx="8108949" cy="19343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0000FF"/>
              </a:gs>
              <a:gs pos="65000">
                <a:srgbClr val="FF7F00"/>
              </a:gs>
              <a:gs pos="100000">
                <a:srgbClr val="FF0000"/>
              </a:gs>
            </a:gsLst>
            <a:lin ang="4800000" scaled="0"/>
          </a:gra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日期占位符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FF62C-6EEE-42A8-9C70-94361B676C30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310987"/>
      </p:ext>
    </p:extLst>
  </p:cSld>
  <p:clrMapOvr>
    <a:masterClrMapping/>
  </p:clrMapOvr>
  <p:transition spd="med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904363"/>
            <a:ext cx="8294157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2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200" b="0" dirty="0">
                <a:ea typeface="华文新魏" panose="02010800040101010101" pitchFamily="2" charset="-122"/>
              </a:rPr>
              <a:t>    理想二端元件、实际二端元件及其建模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二端元件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3099469"/>
            <a:ext cx="829015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200" b="0" dirty="0">
              <a:latin typeface="Times New Roman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200" b="0" dirty="0">
                <a:ea typeface="华文新魏" panose="02010800040101010101" pitchFamily="2" charset="-122"/>
              </a:rPr>
              <a:t>    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写出</a:t>
            </a:r>
            <a:r>
              <a:rPr lang="zh-CN" altLang="en-US" sz="3200" b="0" dirty="0">
                <a:ea typeface="华文新魏" panose="02010800040101010101" pitchFamily="2" charset="-122"/>
              </a:rPr>
              <a:t>理想元件电压与电流之间的关系式；</a:t>
            </a:r>
            <a:r>
              <a:rPr lang="zh-CN" altLang="zh-CN" sz="3200" b="0" dirty="0">
                <a:ea typeface="华文新魏" panose="02010800040101010101" pitchFamily="2" charset="-122"/>
              </a:rPr>
              <a:t>按关联变量约定为二端元件</a:t>
            </a:r>
            <a:r>
              <a:rPr lang="zh-CN" altLang="zh-CN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标注</a:t>
            </a:r>
            <a:r>
              <a:rPr lang="zh-CN" altLang="zh-CN" sz="3200" b="0" dirty="0">
                <a:ea typeface="华文新魏" panose="02010800040101010101" pitchFamily="2" charset="-122"/>
              </a:rPr>
              <a:t>电压和电流参考方向；用理想元件对常见实际元件进行</a:t>
            </a:r>
            <a:r>
              <a:rPr lang="zh-CN" altLang="zh-CN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建模</a:t>
            </a:r>
            <a:r>
              <a:rPr lang="zh-CN" altLang="zh-CN" sz="3200" b="0" dirty="0">
                <a:ea typeface="华文新魏" panose="02010800040101010101" pitchFamily="2" charset="-122"/>
              </a:rPr>
              <a:t> 。</a:t>
            </a:r>
            <a:endParaRPr lang="en-US" altLang="zh-CN" sz="32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94A74-E969-4261-A1D2-55B2773223F2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95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>
            <a:extLst>
              <a:ext uri="{FF2B5EF4-FFF2-40B4-BE49-F238E27FC236}">
                <a16:creationId xmlns:a16="http://schemas.microsoft.com/office/drawing/2014/main" id="{ECDCB89D-1D02-E64B-9DDA-1C3AB1BF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098113"/>
            <a:ext cx="84978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理想</a:t>
            </a:r>
            <a:r>
              <a:rPr kumimoji="0" lang="zh-CN" altLang="en-US" b="0" dirty="0">
                <a:ea typeface="华文新魏" panose="02010800040101010101" pitchFamily="2" charset="-122"/>
              </a:rPr>
              <a:t>元件：用数学公式（元件定律）定义、反映元件基本物理规律的假想元件，又叫元件模型。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二端元件（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AF45A0-5FF1-DA41-A816-2EF3A5A9CDE9}"/>
              </a:ext>
            </a:extLst>
          </p:cNvPr>
          <p:cNvGrpSpPr/>
          <p:nvPr/>
        </p:nvGrpSpPr>
        <p:grpSpPr>
          <a:xfrm>
            <a:off x="321160" y="2488803"/>
            <a:ext cx="6129682" cy="1354217"/>
            <a:chOff x="321160" y="1503502"/>
            <a:chExt cx="6129682" cy="1354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2996E54-0440-CE49-BE09-13521E4CF0BE}"/>
                    </a:ext>
                  </a:extLst>
                </p:cNvPr>
                <p:cNvSpPr txBox="1"/>
                <p:nvPr/>
              </p:nvSpPr>
              <p:spPr>
                <a:xfrm>
                  <a:off x="4684846" y="1570099"/>
                  <a:ext cx="17659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2996E54-0440-CE49-BE09-13521E4CF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846" y="1570099"/>
                  <a:ext cx="176599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29" r="-4286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1466856-4DC0-6D4D-A11C-839EC77A3CF9}"/>
                    </a:ext>
                  </a:extLst>
                </p:cNvPr>
                <p:cNvSpPr txBox="1"/>
                <p:nvPr/>
              </p:nvSpPr>
              <p:spPr>
                <a:xfrm>
                  <a:off x="4684846" y="2035534"/>
                  <a:ext cx="14471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1466856-4DC0-6D4D-A11C-839EC77A3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846" y="2035534"/>
                  <a:ext cx="144712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39" r="-1739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26BD7DE-0AA3-474D-A88E-65DFD4E88663}"/>
                    </a:ext>
                  </a:extLst>
                </p:cNvPr>
                <p:cNvSpPr txBox="1"/>
                <p:nvPr/>
              </p:nvSpPr>
              <p:spPr>
                <a:xfrm>
                  <a:off x="4677044" y="2488269"/>
                  <a:ext cx="15753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𝐾𝑖</m:t>
                            </m:r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26BD7DE-0AA3-474D-A88E-65DFD4E88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44" y="2488269"/>
                  <a:ext cx="15753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544" t="-2000" r="-772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5408F1D2-20E3-AB4E-8DD7-E6775F002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60" y="1503502"/>
              <a:ext cx="3936941" cy="135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1068388" lvl="2" indent="-352425" eaLnBrk="1" hangingPunct="1">
                <a:spcBef>
                  <a:spcPts val="600"/>
                </a:spcBef>
                <a:buClr>
                  <a:srgbClr val="00B05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线性时变电阻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  <a:p>
              <a:pPr marL="1068388" lvl="2" indent="-352425" eaLnBrk="1" hangingPunct="1">
                <a:spcBef>
                  <a:spcPts val="600"/>
                </a:spcBef>
                <a:buClr>
                  <a:srgbClr val="00B05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线性非时变电阻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  <a:p>
              <a:pPr marL="1068388" lvl="2" indent="-352425" eaLnBrk="1" hangingPunct="1">
                <a:spcBef>
                  <a:spcPts val="600"/>
                </a:spcBef>
                <a:buClr>
                  <a:srgbClr val="00B05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非线性电阻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6D7D801-6888-0B43-9378-29C572C38921}"/>
              </a:ext>
            </a:extLst>
          </p:cNvPr>
          <p:cNvGrpSpPr/>
          <p:nvPr/>
        </p:nvGrpSpPr>
        <p:grpSpPr>
          <a:xfrm>
            <a:off x="314966" y="3820981"/>
            <a:ext cx="7264920" cy="830997"/>
            <a:chOff x="314966" y="3504427"/>
            <a:chExt cx="7264920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F5E272F-51E8-0B40-8EDB-571EBD1485E1}"/>
                    </a:ext>
                  </a:extLst>
                </p:cNvPr>
                <p:cNvSpPr txBox="1"/>
                <p:nvPr/>
              </p:nvSpPr>
              <p:spPr>
                <a:xfrm>
                  <a:off x="4664344" y="3569307"/>
                  <a:ext cx="2915542" cy="7263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nary>
                          <m:nary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F5E272F-51E8-0B40-8EDB-571EBD148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44" y="3569307"/>
                  <a:ext cx="2915542" cy="726353"/>
                </a:xfrm>
                <a:prstGeom prst="rect">
                  <a:avLst/>
                </a:prstGeom>
                <a:blipFill>
                  <a:blip r:embed="rId7"/>
                  <a:stretch>
                    <a:fillRect l="-433" t="-170690" r="-3030" b="-2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F9A659DC-CAA8-A145-935F-39B84B610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66" y="3504427"/>
              <a:ext cx="347911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15963" lvl="1" indent="-352425" eaLnBrk="1" hangingPunct="1">
                <a:spcBef>
                  <a:spcPts val="18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电容：电压与电流之间满足积分关系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</p:grpSp>
      <p:sp>
        <p:nvSpPr>
          <p:cNvPr id="31" name="Text Box 2">
            <a:extLst>
              <a:ext uri="{FF2B5EF4-FFF2-40B4-BE49-F238E27FC236}">
                <a16:creationId xmlns:a16="http://schemas.microsoft.com/office/drawing/2014/main" id="{ACF3FACE-C2CB-F144-8435-2347C4822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039092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电阻：电压与电流之间满足代数关系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218C11-F488-5D4B-8534-54B9F6612173}"/>
              </a:ext>
            </a:extLst>
          </p:cNvPr>
          <p:cNvGrpSpPr/>
          <p:nvPr/>
        </p:nvGrpSpPr>
        <p:grpSpPr>
          <a:xfrm>
            <a:off x="328613" y="4648365"/>
            <a:ext cx="7215091" cy="830997"/>
            <a:chOff x="328613" y="4648365"/>
            <a:chExt cx="7215091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42E199C-72BD-B04A-AFD2-8DD630FD78D3}"/>
                    </a:ext>
                  </a:extLst>
                </p:cNvPr>
                <p:cNvSpPr txBox="1"/>
                <p:nvPr/>
              </p:nvSpPr>
              <p:spPr>
                <a:xfrm>
                  <a:off x="4706132" y="4658621"/>
                  <a:ext cx="2837572" cy="7263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nary>
                          <m:nary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42E199C-72BD-B04A-AFD2-8DD630FD7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132" y="4658621"/>
                  <a:ext cx="2837572" cy="726353"/>
                </a:xfrm>
                <a:prstGeom prst="rect">
                  <a:avLst/>
                </a:prstGeom>
                <a:blipFill>
                  <a:blip r:embed="rId8"/>
                  <a:stretch>
                    <a:fillRect l="-1339" t="-170690" r="-1339" b="-2482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08672619-1FF9-7D4C-AE3B-EF832E47D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4648365"/>
              <a:ext cx="346546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15963" lvl="1" indent="-352425" eaLnBrk="1" hangingPunct="1">
                <a:spcBef>
                  <a:spcPts val="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电感：电压与电流之间满足微分关系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CB0D9-6893-4980-918C-2AC3C9846F8D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78043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二端元件（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FED51A-550F-D841-8B8E-F954BC1D84B0}"/>
              </a:ext>
            </a:extLst>
          </p:cNvPr>
          <p:cNvGrpSpPr/>
          <p:nvPr/>
        </p:nvGrpSpPr>
        <p:grpSpPr>
          <a:xfrm>
            <a:off x="328612" y="1418074"/>
            <a:ext cx="6969503" cy="461665"/>
            <a:chOff x="328612" y="2977922"/>
            <a:chExt cx="6969503" cy="461665"/>
          </a:xfrm>
        </p:grpSpPr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7EBFB62E-6676-374F-B235-02B1E87F4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" y="2977922"/>
              <a:ext cx="48275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15963" lvl="1" indent="-352425" eaLnBrk="1" hangingPunct="1">
                <a:spcBef>
                  <a:spcPts val="24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电压源：内阻为</a:t>
              </a:r>
              <a:r>
                <a:rPr kumimoji="0" lang="en-US" altLang="zh-CN" sz="2400" b="0" dirty="0">
                  <a:ea typeface="华文新魏" panose="02010800040101010101" pitchFamily="2" charset="-122"/>
                </a:rPr>
                <a:t>0</a:t>
              </a:r>
              <a:r>
                <a:rPr kumimoji="0" lang="zh-CN" altLang="en-US" sz="2400" b="0" dirty="0">
                  <a:ea typeface="华文新魏" panose="02010800040101010101" pitchFamily="2" charset="-122"/>
                </a:rPr>
                <a:t>，电压恒定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AD3FCC3-BE61-044C-B06E-8BDC9DDC1DCB}"/>
                    </a:ext>
                  </a:extLst>
                </p:cNvPr>
                <p:cNvSpPr txBox="1"/>
                <p:nvPr/>
              </p:nvSpPr>
              <p:spPr>
                <a:xfrm>
                  <a:off x="5936460" y="3062288"/>
                  <a:ext cx="13616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常数</m:t>
                        </m:r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AD3FCC3-BE61-044C-B06E-8BDC9DDC1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460" y="3062288"/>
                  <a:ext cx="136165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917" t="-4000" r="-4587" b="-2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CFC24C-89CF-804C-AC80-A220BD84D940}"/>
              </a:ext>
            </a:extLst>
          </p:cNvPr>
          <p:cNvGrpSpPr/>
          <p:nvPr/>
        </p:nvGrpSpPr>
        <p:grpSpPr>
          <a:xfrm>
            <a:off x="328609" y="1870742"/>
            <a:ext cx="6971778" cy="461665"/>
            <a:chOff x="328609" y="4147472"/>
            <a:chExt cx="6971778" cy="461665"/>
          </a:xfrm>
        </p:grpSpPr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A0D51DE8-FE9C-8C40-B749-1FCF73C45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09" y="4147472"/>
              <a:ext cx="53228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715963" lvl="1" indent="-352425" eaLnBrk="1" hangingPunct="1">
                <a:spcBef>
                  <a:spcPts val="24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sz="2400" b="0" dirty="0">
                  <a:ea typeface="华文新魏" panose="02010800040101010101" pitchFamily="2" charset="-122"/>
                </a:rPr>
                <a:t>电流源：内阻无穷大，电流恒定</a:t>
              </a:r>
              <a:endParaRPr kumimoji="0" lang="en-US" altLang="zh-CN" sz="2400" b="0" dirty="0"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699CA252-304A-A943-B43C-2583F86EC09A}"/>
                    </a:ext>
                  </a:extLst>
                </p:cNvPr>
                <p:cNvSpPr txBox="1"/>
                <p:nvPr/>
              </p:nvSpPr>
              <p:spPr>
                <a:xfrm>
                  <a:off x="5938732" y="4239790"/>
                  <a:ext cx="13616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常数</m:t>
                        </m:r>
                      </m:oMath>
                    </m:oMathPara>
                  </a14:m>
                  <a:endParaRPr kumimoji="1" lang="zh-CN" altLang="en-US" sz="2000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699CA252-304A-A943-B43C-2583F86EC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732" y="4239790"/>
                  <a:ext cx="136165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673" t="-4000" r="-467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 Box 2">
            <a:extLst>
              <a:ext uri="{FF2B5EF4-FFF2-40B4-BE49-F238E27FC236}">
                <a16:creationId xmlns:a16="http://schemas.microsoft.com/office/drawing/2014/main" id="{B9786F3A-416A-134E-B190-EA5037FE1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665863"/>
            <a:ext cx="8301037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物理</a:t>
            </a:r>
            <a:r>
              <a:rPr kumimoji="0" lang="zh-CN" altLang="en-US" b="0" dirty="0">
                <a:ea typeface="华文新魏" panose="02010800040101010101" pitchFamily="2" charset="-122"/>
              </a:rPr>
              <a:t>元件（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实际</a:t>
            </a:r>
            <a:r>
              <a:rPr kumimoji="0" lang="zh-CN" altLang="en-US" b="0" dirty="0">
                <a:ea typeface="华文新魏" panose="02010800040101010101" pitchFamily="2" charset="-122"/>
              </a:rPr>
              <a:t>元件）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电池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导线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灯丝、电炉、电阻器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线圈、变压器、电感器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麦克风、接近开关、电容器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56852" y="1389973"/>
            <a:ext cx="6372798" cy="523220"/>
            <a:chOff x="2541663" y="5462341"/>
            <a:chExt cx="3194119" cy="523220"/>
          </a:xfrm>
        </p:grpSpPr>
        <p:sp>
          <p:nvSpPr>
            <p:cNvPr id="15" name="矩形 14"/>
            <p:cNvSpPr/>
            <p:nvPr/>
          </p:nvSpPr>
          <p:spPr bwMode="auto">
            <a:xfrm>
              <a:off x="2613891" y="5477758"/>
              <a:ext cx="312189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541663" y="546234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7F00"/>
                  </a:solidFill>
                </a:rPr>
                <a:t>?</a:t>
              </a:r>
              <a:endParaRPr lang="zh-CN" altLang="en-US" dirty="0">
                <a:solidFill>
                  <a:srgbClr val="FF7F00"/>
                </a:solidFill>
              </a:endParaRPr>
            </a:p>
          </p:txBody>
        </p:sp>
      </p:grpSp>
      <p:sp>
        <p:nvSpPr>
          <p:cNvPr id="23" name="Text Box 2">
            <a:extLst>
              <a:ext uri="{FF2B5EF4-FFF2-40B4-BE49-F238E27FC236}">
                <a16:creationId xmlns:a16="http://schemas.microsoft.com/office/drawing/2014/main" id="{12955207-E586-B645-9FD3-0BA4A6A7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3" y="972145"/>
            <a:ext cx="43935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79412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理想导体：电阻值为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3714665-6F0F-0246-A012-9F472E9BB1B2}"/>
                  </a:ext>
                </a:extLst>
              </p:cNvPr>
              <p:cNvSpPr txBox="1"/>
              <p:nvPr/>
            </p:nvSpPr>
            <p:spPr>
              <a:xfrm>
                <a:off x="5959320" y="1009688"/>
                <a:ext cx="9900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3714665-6F0F-0246-A012-9F472E9BB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20" y="1009688"/>
                <a:ext cx="990079" cy="307777"/>
              </a:xfrm>
              <a:prstGeom prst="rect">
                <a:avLst/>
              </a:prstGeom>
              <a:blipFill>
                <a:blip r:embed="rId6"/>
                <a:stretch>
                  <a:fillRect l="-3086" t="-2000" r="-4938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2637913" y="925544"/>
            <a:ext cx="3013587" cy="523220"/>
            <a:chOff x="2541663" y="5462341"/>
            <a:chExt cx="3194119" cy="523220"/>
          </a:xfrm>
        </p:grpSpPr>
        <p:sp>
          <p:nvSpPr>
            <p:cNvPr id="26" name="矩形 25"/>
            <p:cNvSpPr/>
            <p:nvPr/>
          </p:nvSpPr>
          <p:spPr bwMode="auto">
            <a:xfrm>
              <a:off x="2613891" y="5477758"/>
              <a:ext cx="312189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541663" y="546234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7F00"/>
                  </a:solidFill>
                </a:rPr>
                <a:t>?</a:t>
              </a:r>
              <a:endParaRPr lang="zh-CN" altLang="en-US" dirty="0">
                <a:solidFill>
                  <a:srgbClr val="FF7F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5936460" y="925544"/>
            <a:ext cx="1012939" cy="5082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76566" y="1992344"/>
            <a:ext cx="1467928" cy="5082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2F1065CD-A177-F549-92F5-B4D4DC412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2314332"/>
            <a:ext cx="830103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4375" lvl="1" indent="-352425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独立电源：电压或电流大小独立于电路的其它部分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4375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受控电源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F1548-0DDF-4089-8D5F-7B1B3C937BB2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ECF9C-1E28-90B3-0A90-20D2A167F1C2}"/>
              </a:ext>
            </a:extLst>
          </p:cNvPr>
          <p:cNvSpPr txBox="1"/>
          <p:nvPr/>
        </p:nvSpPr>
        <p:spPr>
          <a:xfrm>
            <a:off x="998115" y="3142643"/>
            <a:ext cx="42354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2pPr marL="714375" lvl="1" indent="-352425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0" sz="2400" b="0">
                <a:ea typeface="华文新魏" panose="02010800040101010101" pitchFamily="2" charset="-122"/>
              </a:defRPr>
            </a:lvl2pPr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kumimoji="0" lang="zh-CN" altLang="en-US" sz="2400" b="0" dirty="0">
                <a:ea typeface="华文新魏" panose="02010800040101010101" pitchFamily="2" charset="-122"/>
              </a:rPr>
              <a:t>注：元件的开路和短路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51760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8" grpId="0" animBg="1"/>
      <p:bldP spid="29" grpId="0" build="p" bldLvl="2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AF8A081F-9A9D-46B6-98C6-1E456AB1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2250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物理导线：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物理元件建模（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6DB2A04-07E2-A04D-BD01-B2CB34DE2B62}"/>
              </a:ext>
            </a:extLst>
          </p:cNvPr>
          <p:cNvGrpSpPr/>
          <p:nvPr/>
        </p:nvGrpSpPr>
        <p:grpSpPr>
          <a:xfrm>
            <a:off x="6621925" y="1618450"/>
            <a:ext cx="307213" cy="963656"/>
            <a:chOff x="4561107" y="1618450"/>
            <a:chExt cx="307213" cy="9636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54F4E2E-022F-FA4A-97E5-911E1C610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107" y="1618450"/>
              <a:ext cx="307213" cy="921639"/>
            </a:xfrm>
            <a:prstGeom prst="rect">
              <a:avLst/>
            </a:prstGeom>
          </p:spPr>
        </p:pic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0F53CB6-D42D-E648-8D06-BAE9527415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97126" y="1620722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016F5DB-46D0-6F4A-986F-1BD3DC429C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99398" y="251010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C77ADA1-C975-A74A-860A-57A473909408}"/>
              </a:ext>
            </a:extLst>
          </p:cNvPr>
          <p:cNvGrpSpPr/>
          <p:nvPr/>
        </p:nvGrpSpPr>
        <p:grpSpPr>
          <a:xfrm>
            <a:off x="6266608" y="3218800"/>
            <a:ext cx="1997120" cy="1146960"/>
            <a:chOff x="4478745" y="3168000"/>
            <a:chExt cx="1997120" cy="114696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16DBD83-B47F-5D48-AA08-14B1A7B73946}"/>
                </a:ext>
              </a:extLst>
            </p:cNvPr>
            <p:cNvSpPr/>
            <p:nvPr/>
          </p:nvSpPr>
          <p:spPr bwMode="auto">
            <a:xfrm>
              <a:off x="4658745" y="3323539"/>
              <a:ext cx="1782998" cy="92318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8BDFA6E9-F5A1-5241-9382-62B355D7BE8B}"/>
                </a:ext>
              </a:extLst>
            </p:cNvPr>
            <p:cNvGrpSpPr/>
            <p:nvPr/>
          </p:nvGrpSpPr>
          <p:grpSpPr>
            <a:xfrm>
              <a:off x="4478745" y="3532399"/>
              <a:ext cx="360000" cy="477054"/>
              <a:chOff x="2456597" y="3762143"/>
              <a:chExt cx="360000" cy="477054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88E1F4BA-8337-4A4B-A506-B853365CBE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56597" y="380949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D6E61D0-DD8D-2C44-8B16-847A3A0CDAA9}"/>
                  </a:ext>
                </a:extLst>
              </p:cNvPr>
              <p:cNvSpPr txBox="1"/>
              <p:nvPr/>
            </p:nvSpPr>
            <p:spPr>
              <a:xfrm>
                <a:off x="2507395" y="3762143"/>
                <a:ext cx="26000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zh-CN" sz="1000" dirty="0"/>
                  <a:t>+</a:t>
                </a:r>
                <a:endParaRPr lang="en-US" altLang="zh-CN" sz="1000" i="1" dirty="0"/>
              </a:p>
              <a:p>
                <a:pPr>
                  <a:spcBef>
                    <a:spcPts val="600"/>
                  </a:spcBef>
                </a:pPr>
                <a:r>
                  <a:rPr kumimoji="1" lang="zh-CN" altLang="en-US" sz="1000" dirty="0"/>
                  <a:t> </a:t>
                </a:r>
                <a:r>
                  <a:rPr kumimoji="1" lang="en-US" altLang="zh-CN" sz="1000" dirty="0"/>
                  <a:t>-</a:t>
                </a:r>
                <a:endParaRPr kumimoji="1" lang="zh-CN" altLang="en-US" sz="1200" dirty="0"/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187482A-E2B3-164C-B197-79FE8FE5F8E8}"/>
                  </a:ext>
                </a:extLst>
              </p:cNvPr>
              <p:cNvSpPr txBox="1"/>
              <p:nvPr/>
            </p:nvSpPr>
            <p:spPr>
              <a:xfrm>
                <a:off x="2509669" y="3900895"/>
                <a:ext cx="2664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050" b="0" i="1" dirty="0"/>
                  <a:t>V</a:t>
                </a:r>
                <a:endParaRPr kumimoji="1" lang="zh-CN" altLang="en-US" sz="1200" b="0" i="1" dirty="0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1CD9F8-46AD-B044-A76B-78BF5CDE9649}"/>
                </a:ext>
              </a:extLst>
            </p:cNvPr>
            <p:cNvSpPr/>
            <p:nvPr/>
          </p:nvSpPr>
          <p:spPr bwMode="auto">
            <a:xfrm>
              <a:off x="5165961" y="3305334"/>
              <a:ext cx="725942" cy="7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06DFFD6-AB57-A543-BCEB-273DB604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945" y="3168000"/>
              <a:ext cx="966597" cy="314706"/>
            </a:xfrm>
            <a:prstGeom prst="rect">
              <a:avLst/>
            </a:prstGeom>
          </p:spPr>
        </p:pic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633E5FF-105A-284D-8AD7-F75F9CB02F9D}"/>
                </a:ext>
              </a:extLst>
            </p:cNvPr>
            <p:cNvSpPr/>
            <p:nvPr/>
          </p:nvSpPr>
          <p:spPr bwMode="auto">
            <a:xfrm>
              <a:off x="6399321" y="3296243"/>
              <a:ext cx="72000" cy="10187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E5A6C2A0-0EC3-CF45-8C29-C8FF3D8102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01593" y="329395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F89CAEC-79D2-6748-8EBD-AAF3D39BCB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03865" y="421063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4698A2B-1800-E54F-B5D2-26DCA1B1AFD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06" y="1580040"/>
            <a:ext cx="1098804" cy="1061466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A44A64D0-C583-3643-85A8-92932EE0FF22}"/>
              </a:ext>
            </a:extLst>
          </p:cNvPr>
          <p:cNvGrpSpPr/>
          <p:nvPr/>
        </p:nvGrpSpPr>
        <p:grpSpPr>
          <a:xfrm>
            <a:off x="3435475" y="1618450"/>
            <a:ext cx="1606603" cy="961384"/>
            <a:chOff x="3435475" y="1618450"/>
            <a:chExt cx="1606603" cy="96138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DD77D53-E49F-174B-9EC1-3C4C1A324909}"/>
                </a:ext>
              </a:extLst>
            </p:cNvPr>
            <p:cNvGrpSpPr/>
            <p:nvPr/>
          </p:nvGrpSpPr>
          <p:grpSpPr>
            <a:xfrm>
              <a:off x="4967806" y="1618450"/>
              <a:ext cx="74272" cy="961384"/>
              <a:chOff x="3630321" y="1618450"/>
              <a:chExt cx="74272" cy="961384"/>
            </a:xfrm>
          </p:grpSpPr>
          <p:cxnSp>
            <p:nvCxnSpPr>
              <p:cNvPr id="5" name="直线连接符 4">
                <a:extLst>
                  <a:ext uri="{FF2B5EF4-FFF2-40B4-BE49-F238E27FC236}">
                    <a16:creationId xmlns:a16="http://schemas.microsoft.com/office/drawing/2014/main" id="{718C0FF5-6E51-1547-A0A0-75E417355EEE}"/>
                  </a:ext>
                </a:extLst>
              </p:cNvPr>
              <p:cNvCxnSpPr/>
              <p:nvPr/>
            </p:nvCxnSpPr>
            <p:spPr bwMode="auto">
              <a:xfrm>
                <a:off x="3666750" y="1618450"/>
                <a:ext cx="0" cy="92163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C8FC8DB-4FC0-EA4F-BF4A-8103EB8151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30321" y="161845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A5DE613-2383-6245-87D8-0C26DCF811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32593" y="25078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5" name="右箭头 24">
              <a:extLst>
                <a:ext uri="{FF2B5EF4-FFF2-40B4-BE49-F238E27FC236}">
                  <a16:creationId xmlns:a16="http://schemas.microsoft.com/office/drawing/2014/main" id="{E1C3D359-7CEB-794A-8DD4-622CD69DC699}"/>
                </a:ext>
              </a:extLst>
            </p:cNvPr>
            <p:cNvSpPr/>
            <p:nvPr/>
          </p:nvSpPr>
          <p:spPr bwMode="auto">
            <a:xfrm>
              <a:off x="3435475" y="2065621"/>
              <a:ext cx="619373" cy="145316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19912E-F133-5B40-8886-90DA57240114}"/>
              </a:ext>
            </a:extLst>
          </p:cNvPr>
          <p:cNvGrpSpPr/>
          <p:nvPr/>
        </p:nvGrpSpPr>
        <p:grpSpPr>
          <a:xfrm>
            <a:off x="2782653" y="3264390"/>
            <a:ext cx="2408042" cy="1021002"/>
            <a:chOff x="2782653" y="3264390"/>
            <a:chExt cx="2408042" cy="102100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012ED49-EEFA-3446-B5E1-27399EC17B5D}"/>
                </a:ext>
              </a:extLst>
            </p:cNvPr>
            <p:cNvGrpSpPr/>
            <p:nvPr/>
          </p:nvGrpSpPr>
          <p:grpSpPr>
            <a:xfrm>
              <a:off x="4135273" y="3264390"/>
              <a:ext cx="1055422" cy="1021002"/>
              <a:chOff x="2456597" y="3264390"/>
              <a:chExt cx="1055422" cy="102100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F009FB8-338C-D74A-AF94-2EBA90100440}"/>
                  </a:ext>
                </a:extLst>
              </p:cNvPr>
              <p:cNvSpPr/>
              <p:nvPr/>
            </p:nvSpPr>
            <p:spPr bwMode="auto">
              <a:xfrm>
                <a:off x="2636597" y="3293971"/>
                <a:ext cx="826174" cy="92318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EB3AAC8-3F3C-A444-99BC-124EE8CA517E}"/>
                  </a:ext>
                </a:extLst>
              </p:cNvPr>
              <p:cNvGrpSpPr/>
              <p:nvPr/>
            </p:nvGrpSpPr>
            <p:grpSpPr>
              <a:xfrm>
                <a:off x="2456597" y="3502831"/>
                <a:ext cx="360000" cy="477054"/>
                <a:chOff x="2456597" y="3762143"/>
                <a:chExt cx="360000" cy="477054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E16EFD6F-8942-894F-A0A5-F9045232E0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456597" y="380949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8CDDD13-2089-D342-9653-428DB3A0A7F0}"/>
                    </a:ext>
                  </a:extLst>
                </p:cNvPr>
                <p:cNvSpPr txBox="1"/>
                <p:nvPr/>
              </p:nvSpPr>
              <p:spPr>
                <a:xfrm>
                  <a:off x="2507395" y="3762143"/>
                  <a:ext cx="26000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kumimoji="1" lang="en-US" altLang="zh-CN" sz="1000" dirty="0"/>
                    <a:t>+</a:t>
                  </a:r>
                  <a:endParaRPr lang="en-US" altLang="zh-CN" sz="1000" i="1" dirty="0"/>
                </a:p>
                <a:p>
                  <a:pPr>
                    <a:spcBef>
                      <a:spcPts val="600"/>
                    </a:spcBef>
                  </a:pPr>
                  <a:r>
                    <a:rPr kumimoji="1" lang="zh-CN" altLang="en-US" sz="1000" dirty="0"/>
                    <a:t> </a:t>
                  </a:r>
                  <a:r>
                    <a:rPr kumimoji="1" lang="en-US" altLang="zh-CN" sz="1000" dirty="0"/>
                    <a:t>-</a:t>
                  </a:r>
                  <a:endParaRPr kumimoji="1" lang="zh-CN" altLang="en-US" sz="1200" dirty="0"/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31BA0ACC-1AE1-5B4C-B635-5D07AE74946D}"/>
                    </a:ext>
                  </a:extLst>
                </p:cNvPr>
                <p:cNvSpPr txBox="1"/>
                <p:nvPr/>
              </p:nvSpPr>
              <p:spPr>
                <a:xfrm>
                  <a:off x="2498239" y="3900895"/>
                  <a:ext cx="26642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altLang="zh-CN" sz="1050" b="0" i="1" dirty="0"/>
                    <a:t>V</a:t>
                  </a:r>
                  <a:endParaRPr kumimoji="1" lang="zh-CN" altLang="en-US" sz="1200" b="0" i="1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52C9C80-16F8-BD49-B2D0-261C0227B028}"/>
                  </a:ext>
                </a:extLst>
              </p:cNvPr>
              <p:cNvSpPr/>
              <p:nvPr/>
            </p:nvSpPr>
            <p:spPr bwMode="auto">
              <a:xfrm>
                <a:off x="3435475" y="3266675"/>
                <a:ext cx="72000" cy="101871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69682E6D-6247-FD4D-9042-A9DE31B296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37747" y="326439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35ED0093-D6AD-264B-AEB3-0D6E830A6C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40019" y="418107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7" name="右箭头 126">
              <a:extLst>
                <a:ext uri="{FF2B5EF4-FFF2-40B4-BE49-F238E27FC236}">
                  <a16:creationId xmlns:a16="http://schemas.microsoft.com/office/drawing/2014/main" id="{4DD53DCB-D8BB-5A4C-B0B1-4DFBD1ADC16A}"/>
                </a:ext>
              </a:extLst>
            </p:cNvPr>
            <p:cNvSpPr/>
            <p:nvPr/>
          </p:nvSpPr>
          <p:spPr bwMode="auto">
            <a:xfrm>
              <a:off x="2782653" y="3664689"/>
              <a:ext cx="619373" cy="145316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6CC775D-1819-EB45-91FE-DE14F17847C4}"/>
              </a:ext>
            </a:extLst>
          </p:cNvPr>
          <p:cNvGrpSpPr/>
          <p:nvPr/>
        </p:nvGrpSpPr>
        <p:grpSpPr>
          <a:xfrm>
            <a:off x="3958183" y="5008591"/>
            <a:ext cx="3379923" cy="1146960"/>
            <a:chOff x="3958183" y="5008591"/>
            <a:chExt cx="3379923" cy="114696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529880D-EC22-D941-8C2F-B99BCE15D1E0}"/>
                </a:ext>
              </a:extLst>
            </p:cNvPr>
            <p:cNvGrpSpPr/>
            <p:nvPr/>
          </p:nvGrpSpPr>
          <p:grpSpPr>
            <a:xfrm>
              <a:off x="5323426" y="5008591"/>
              <a:ext cx="2014680" cy="1146960"/>
              <a:chOff x="3166922" y="5026374"/>
              <a:chExt cx="2014680" cy="1146960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C6F48C5-526A-204E-A615-51DAA350703C}"/>
                  </a:ext>
                </a:extLst>
              </p:cNvPr>
              <p:cNvSpPr/>
              <p:nvPr/>
            </p:nvSpPr>
            <p:spPr bwMode="auto">
              <a:xfrm>
                <a:off x="3364482" y="5181913"/>
                <a:ext cx="1782998" cy="92318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6C435AA-1C23-5E49-A41F-B795CA647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84482" y="543812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EAA4B58D-C16C-B04A-9730-15DBC8D7C4EB}"/>
                  </a:ext>
                </a:extLst>
              </p:cNvPr>
              <p:cNvSpPr txBox="1"/>
              <p:nvPr/>
            </p:nvSpPr>
            <p:spPr>
              <a:xfrm>
                <a:off x="3235280" y="5390773"/>
                <a:ext cx="26000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zh-CN" sz="1000" dirty="0"/>
                  <a:t>+</a:t>
                </a:r>
                <a:endParaRPr lang="en-US" altLang="zh-CN" sz="1000" i="1" dirty="0"/>
              </a:p>
              <a:p>
                <a:pPr>
                  <a:spcBef>
                    <a:spcPts val="600"/>
                  </a:spcBef>
                </a:pPr>
                <a:r>
                  <a:rPr kumimoji="1" lang="zh-CN" altLang="en-US" sz="1000" dirty="0"/>
                  <a:t> </a:t>
                </a:r>
                <a:r>
                  <a:rPr kumimoji="1" lang="en-US" altLang="zh-CN" sz="1000" dirty="0"/>
                  <a:t>-</a:t>
                </a:r>
                <a:endParaRPr kumimoji="1" lang="zh-CN" altLang="en-US" sz="1200" dirty="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E6407593-94EE-7E49-A804-13BB3FE3C7CF}"/>
                  </a:ext>
                </a:extLst>
              </p:cNvPr>
              <p:cNvSpPr txBox="1"/>
              <p:nvPr/>
            </p:nvSpPr>
            <p:spPr>
              <a:xfrm>
                <a:off x="3166922" y="5515877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050" b="0" i="1" dirty="0"/>
                  <a:t>V</a:t>
                </a:r>
                <a:r>
                  <a:rPr lang="en-US" altLang="zh-CN" sz="1050" b="0" dirty="0"/>
                  <a:t>(</a:t>
                </a:r>
                <a:r>
                  <a:rPr lang="en-US" altLang="zh-CN" sz="1050" b="0" i="1" dirty="0"/>
                  <a:t>t</a:t>
                </a:r>
                <a:r>
                  <a:rPr lang="en-US" altLang="zh-CN" sz="1050" b="0" dirty="0"/>
                  <a:t>)</a:t>
                </a:r>
                <a:endParaRPr kumimoji="1" lang="zh-CN" altLang="en-US" sz="1200" b="0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1454082-1AE2-EC49-8260-379C861A2CF9}"/>
                  </a:ext>
                </a:extLst>
              </p:cNvPr>
              <p:cNvSpPr/>
              <p:nvPr/>
            </p:nvSpPr>
            <p:spPr bwMode="auto">
              <a:xfrm>
                <a:off x="3871698" y="5163708"/>
                <a:ext cx="725942" cy="7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85028E6C-DD98-EE46-A075-B62126A3A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2682" y="5026374"/>
                <a:ext cx="966597" cy="314706"/>
              </a:xfrm>
              <a:prstGeom prst="rect">
                <a:avLst/>
              </a:prstGeom>
            </p:spPr>
          </p:pic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DB6FE73-CEFF-ED45-9C78-16768C44986D}"/>
                  </a:ext>
                </a:extLst>
              </p:cNvPr>
              <p:cNvSpPr/>
              <p:nvPr/>
            </p:nvSpPr>
            <p:spPr bwMode="auto">
              <a:xfrm>
                <a:off x="5105058" y="5154617"/>
                <a:ext cx="72000" cy="101871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624F10AD-3656-724F-83C9-84F6227059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07330" y="515233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7BDEEF61-80BD-F848-B0DA-6BB8F630C2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09602" y="606901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8" name="右箭头 127">
              <a:extLst>
                <a:ext uri="{FF2B5EF4-FFF2-40B4-BE49-F238E27FC236}">
                  <a16:creationId xmlns:a16="http://schemas.microsoft.com/office/drawing/2014/main" id="{DB08565F-EC6D-D649-925F-79FF5EA8D61F}"/>
                </a:ext>
              </a:extLst>
            </p:cNvPr>
            <p:cNvSpPr/>
            <p:nvPr/>
          </p:nvSpPr>
          <p:spPr bwMode="auto">
            <a:xfrm>
              <a:off x="3958183" y="5527683"/>
              <a:ext cx="619373" cy="145316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03C5EB-2570-BE43-A7A0-C4683DA050A9}"/>
              </a:ext>
            </a:extLst>
          </p:cNvPr>
          <p:cNvGrpSpPr/>
          <p:nvPr/>
        </p:nvGrpSpPr>
        <p:grpSpPr>
          <a:xfrm>
            <a:off x="328613" y="2623130"/>
            <a:ext cx="1725139" cy="1691733"/>
            <a:chOff x="328613" y="2623130"/>
            <a:chExt cx="1725139" cy="1691733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8768D29-1360-4A42-9F29-7DE52A983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265" y="3183712"/>
              <a:ext cx="759487" cy="1131151"/>
            </a:xfrm>
            <a:prstGeom prst="rect">
              <a:avLst/>
            </a:prstGeom>
          </p:spPr>
        </p:pic>
        <p:sp>
          <p:nvSpPr>
            <p:cNvPr id="129" name="Text Box 2">
              <a:extLst>
                <a:ext uri="{FF2B5EF4-FFF2-40B4-BE49-F238E27FC236}">
                  <a16:creationId xmlns:a16="http://schemas.microsoft.com/office/drawing/2014/main" id="{458D3A96-30DB-224C-BCD6-B538A703B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2623130"/>
              <a:ext cx="14625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1950" indent="-361950" eaLnBrk="1" hangingPunct="1">
                <a:spcBef>
                  <a:spcPts val="6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电池：</a:t>
              </a:r>
              <a:endParaRPr kumimoji="0" lang="en-US" altLang="zh-CN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D39AD61-9B8C-E04F-8178-B5217EBF0344}"/>
              </a:ext>
            </a:extLst>
          </p:cNvPr>
          <p:cNvGrpSpPr/>
          <p:nvPr/>
        </p:nvGrpSpPr>
        <p:grpSpPr>
          <a:xfrm>
            <a:off x="328612" y="4372329"/>
            <a:ext cx="2931549" cy="1886202"/>
            <a:chOff x="328612" y="4372329"/>
            <a:chExt cx="2931549" cy="1886202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3391C01-1772-8642-A7C1-7DB12D661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876" y="5152521"/>
              <a:ext cx="1584285" cy="1106010"/>
            </a:xfrm>
            <a:prstGeom prst="rect">
              <a:avLst/>
            </a:prstGeom>
          </p:spPr>
        </p:pic>
        <p:sp>
          <p:nvSpPr>
            <p:cNvPr id="130" name="Text Box 2">
              <a:extLst>
                <a:ext uri="{FF2B5EF4-FFF2-40B4-BE49-F238E27FC236}">
                  <a16:creationId xmlns:a16="http://schemas.microsoft.com/office/drawing/2014/main" id="{A6EA24C4-02F1-9F48-B3EF-A094795EA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" y="4372329"/>
              <a:ext cx="178189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1950" indent="-361950" eaLnBrk="1" hangingPunct="1">
                <a:spcBef>
                  <a:spcPts val="1800"/>
                </a:spcBef>
                <a:buClr>
                  <a:srgbClr val="FF0000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ea typeface="华文新魏" panose="02010800040101010101" pitchFamily="2" charset="-122"/>
                </a:rPr>
                <a:t>麦克风：</a:t>
              </a:r>
              <a:endParaRPr kumimoji="0" lang="en-US" altLang="zh-CN" b="0" dirty="0">
                <a:ea typeface="华文新魏" panose="02010800040101010101" pitchFamily="2" charset="-122"/>
              </a:endParaRPr>
            </a:p>
          </p:txBody>
        </p:sp>
      </p:grpSp>
      <p:sp>
        <p:nvSpPr>
          <p:cNvPr id="131" name="Text Box 2">
            <a:extLst>
              <a:ext uri="{FF2B5EF4-FFF2-40B4-BE49-F238E27FC236}">
                <a16:creationId xmlns:a16="http://schemas.microsoft.com/office/drawing/2014/main" id="{D2B9D841-5F82-3340-8CFE-095E924C4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133" y="1108250"/>
            <a:ext cx="4279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烧不断的理想导线或电阻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132" name="Text Box 2">
            <a:extLst>
              <a:ext uri="{FF2B5EF4-FFF2-40B4-BE49-F238E27FC236}">
                <a16:creationId xmlns:a16="http://schemas.microsoft.com/office/drawing/2014/main" id="{6040D568-ED00-B54E-9E1E-3010FA051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910" y="2625402"/>
            <a:ext cx="33502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电压恒定的电压源，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135" name="Text Box 2">
            <a:extLst>
              <a:ext uri="{FF2B5EF4-FFF2-40B4-BE49-F238E27FC236}">
                <a16:creationId xmlns:a16="http://schemas.microsoft.com/office/drawing/2014/main" id="{8870718A-4F4F-F04D-9EBB-D2D5C3A59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503" y="4376151"/>
            <a:ext cx="4096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>
                <a:srgbClr val="FF0000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时变电压源与电阻的串联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52602" y="1580039"/>
            <a:ext cx="986866" cy="10614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4275" y="18587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7F00"/>
                </a:solidFill>
              </a:rPr>
              <a:t>?</a:t>
            </a:r>
            <a:endParaRPr lang="zh-CN" altLang="en-US" dirty="0">
              <a:solidFill>
                <a:srgbClr val="FF7F00"/>
              </a:solidFill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349947" y="1593969"/>
            <a:ext cx="986866" cy="10614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1ED910-3EE5-004D-91C3-B0E8D75153D9}"/>
              </a:ext>
            </a:extLst>
          </p:cNvPr>
          <p:cNvSpPr/>
          <p:nvPr/>
        </p:nvSpPr>
        <p:spPr bwMode="auto">
          <a:xfrm>
            <a:off x="4066311" y="3243739"/>
            <a:ext cx="1215466" cy="10614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508895-D02A-F841-BA88-9738FA3BA766}"/>
              </a:ext>
            </a:extLst>
          </p:cNvPr>
          <p:cNvSpPr txBox="1"/>
          <p:nvPr/>
        </p:nvSpPr>
        <p:spPr>
          <a:xfrm>
            <a:off x="4585675" y="35224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7F00"/>
                </a:solidFill>
              </a:rPr>
              <a:t>?</a:t>
            </a:r>
            <a:endParaRPr lang="zh-CN" altLang="en-US" dirty="0">
              <a:solidFill>
                <a:srgbClr val="FF7F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FB65FCF-981C-D74C-84F7-CA2173DED9DD}"/>
              </a:ext>
            </a:extLst>
          </p:cNvPr>
          <p:cNvSpPr/>
          <p:nvPr/>
        </p:nvSpPr>
        <p:spPr bwMode="auto">
          <a:xfrm>
            <a:off x="5953473" y="3243739"/>
            <a:ext cx="2556198" cy="11219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CA913BF-FFF4-8242-9BBA-76C20BE57949}"/>
              </a:ext>
            </a:extLst>
          </p:cNvPr>
          <p:cNvSpPr/>
          <p:nvPr/>
        </p:nvSpPr>
        <p:spPr bwMode="auto">
          <a:xfrm>
            <a:off x="5254302" y="5034439"/>
            <a:ext cx="2556198" cy="11219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3B920CE-01C6-D143-99DC-31A83A6A3614}"/>
              </a:ext>
            </a:extLst>
          </p:cNvPr>
          <p:cNvSpPr txBox="1"/>
          <p:nvPr/>
        </p:nvSpPr>
        <p:spPr>
          <a:xfrm>
            <a:off x="5715975" y="54147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7F00"/>
                </a:solidFill>
              </a:rPr>
              <a:t>?</a:t>
            </a:r>
            <a:endParaRPr lang="zh-CN" altLang="en-US" dirty="0">
              <a:solidFill>
                <a:srgbClr val="FF7F00"/>
              </a:solidFill>
            </a:endParaRP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34F26720-A82A-6B44-AF4A-0616BCB40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628" y="2628173"/>
            <a:ext cx="3625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，或其与电阻的串联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4CCBD-38E0-4518-AEDB-E6A43B085941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086391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131" grpId="0"/>
      <p:bldP spid="132" grpId="0"/>
      <p:bldP spid="135" grpId="0"/>
      <p:bldP spid="2" grpId="0" animBg="1"/>
      <p:bldP spid="4" grpId="0"/>
      <p:bldP spid="4" grpId="1"/>
      <p:bldP spid="63" grpId="0" animBg="1"/>
      <p:bldP spid="65" grpId="0" animBg="1"/>
      <p:bldP spid="66" grpId="0"/>
      <p:bldP spid="66" grpId="1"/>
      <p:bldP spid="67" grpId="0" animBg="1"/>
      <p:bldP spid="69" grpId="0" animBg="1"/>
      <p:bldP spid="70" grpId="0"/>
      <p:bldP spid="70" grpId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物理元件建模（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9BC235EB-F8CA-944B-87E6-A98785CD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7071"/>
            <a:ext cx="8301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79412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电路与电路图（电路抽象）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BC235EB-F8CA-944B-87E6-A98785CD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598860"/>
            <a:ext cx="830103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4375" lvl="1" indent="-3492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电路可以传送、转换能量，处理信息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4375" lvl="1" indent="-3492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用元件模型构成的图，用来表示物理电路或实际电路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4375" lvl="1" indent="-3492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理论分析与实际结果有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差异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，与元件模型和方法有关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F8A081F-9A9D-46B6-98C6-1E456AB1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011992"/>
            <a:ext cx="84978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参考方向与关联变量约定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电流与电压是有方向的，需先设定参考方向</a:t>
            </a:r>
            <a:endParaRPr kumimoji="0" lang="en-US" altLang="zh-CN" sz="2400" b="0" i="1" dirty="0">
              <a:ea typeface="华文新魏" panose="0201080004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0E9EA53-3069-CE41-9E98-16D1CFE836EC}"/>
              </a:ext>
            </a:extLst>
          </p:cNvPr>
          <p:cNvGrpSpPr/>
          <p:nvPr/>
        </p:nvGrpSpPr>
        <p:grpSpPr>
          <a:xfrm>
            <a:off x="2370725" y="4906310"/>
            <a:ext cx="1994557" cy="1222321"/>
            <a:chOff x="1326104" y="1837048"/>
            <a:chExt cx="1994557" cy="122232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6F97CC8-A1F9-6140-8F0B-3AC285F30B5F}"/>
                </a:ext>
              </a:extLst>
            </p:cNvPr>
            <p:cNvSpPr/>
            <p:nvPr/>
          </p:nvSpPr>
          <p:spPr bwMode="auto">
            <a:xfrm>
              <a:off x="1462582" y="2226856"/>
              <a:ext cx="968990" cy="69603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任意形状 33">
              <a:extLst>
                <a:ext uri="{FF2B5EF4-FFF2-40B4-BE49-F238E27FC236}">
                  <a16:creationId xmlns:a16="http://schemas.microsoft.com/office/drawing/2014/main" id="{774B4BFE-1BB0-9448-8E52-1DB555D2D5C5}"/>
                </a:ext>
              </a:extLst>
            </p:cNvPr>
            <p:cNvSpPr/>
            <p:nvPr/>
          </p:nvSpPr>
          <p:spPr bwMode="auto">
            <a:xfrm>
              <a:off x="2322163" y="2063082"/>
              <a:ext cx="998498" cy="996287"/>
            </a:xfrm>
            <a:custGeom>
              <a:avLst/>
              <a:gdLst>
                <a:gd name="connsiteX0" fmla="*/ 54819 w 998498"/>
                <a:gd name="connsiteY0" fmla="*/ 272955 h 996287"/>
                <a:gd name="connsiteX1" fmla="*/ 123058 w 998498"/>
                <a:gd name="connsiteY1" fmla="*/ 136478 h 996287"/>
                <a:gd name="connsiteX2" fmla="*/ 204944 w 998498"/>
                <a:gd name="connsiteY2" fmla="*/ 81887 h 996287"/>
                <a:gd name="connsiteX3" fmla="*/ 232240 w 998498"/>
                <a:gd name="connsiteY3" fmla="*/ 40944 h 996287"/>
                <a:gd name="connsiteX4" fmla="*/ 273183 w 998498"/>
                <a:gd name="connsiteY4" fmla="*/ 27296 h 996287"/>
                <a:gd name="connsiteX5" fmla="*/ 436956 w 998498"/>
                <a:gd name="connsiteY5" fmla="*/ 0 h 996287"/>
                <a:gd name="connsiteX6" fmla="*/ 709911 w 998498"/>
                <a:gd name="connsiteY6" fmla="*/ 27296 h 996287"/>
                <a:gd name="connsiteX7" fmla="*/ 750855 w 998498"/>
                <a:gd name="connsiteY7" fmla="*/ 40944 h 996287"/>
                <a:gd name="connsiteX8" fmla="*/ 832741 w 998498"/>
                <a:gd name="connsiteY8" fmla="*/ 95535 h 996287"/>
                <a:gd name="connsiteX9" fmla="*/ 846389 w 998498"/>
                <a:gd name="connsiteY9" fmla="*/ 136478 h 996287"/>
                <a:gd name="connsiteX10" fmla="*/ 941923 w 998498"/>
                <a:gd name="connsiteY10" fmla="*/ 259308 h 996287"/>
                <a:gd name="connsiteX11" fmla="*/ 969219 w 998498"/>
                <a:gd name="connsiteY11" fmla="*/ 341194 h 996287"/>
                <a:gd name="connsiteX12" fmla="*/ 982867 w 998498"/>
                <a:gd name="connsiteY12" fmla="*/ 382138 h 996287"/>
                <a:gd name="connsiteX13" fmla="*/ 982867 w 998498"/>
                <a:gd name="connsiteY13" fmla="*/ 723332 h 996287"/>
                <a:gd name="connsiteX14" fmla="*/ 969219 w 998498"/>
                <a:gd name="connsiteY14" fmla="*/ 791570 h 996287"/>
                <a:gd name="connsiteX15" fmla="*/ 928276 w 998498"/>
                <a:gd name="connsiteY15" fmla="*/ 873457 h 996287"/>
                <a:gd name="connsiteX16" fmla="*/ 805446 w 998498"/>
                <a:gd name="connsiteY16" fmla="*/ 928048 h 996287"/>
                <a:gd name="connsiteX17" fmla="*/ 709911 w 998498"/>
                <a:gd name="connsiteY17" fmla="*/ 955344 h 996287"/>
                <a:gd name="connsiteX18" fmla="*/ 628025 w 998498"/>
                <a:gd name="connsiteY18" fmla="*/ 968991 h 996287"/>
                <a:gd name="connsiteX19" fmla="*/ 355070 w 998498"/>
                <a:gd name="connsiteY19" fmla="*/ 996287 h 996287"/>
                <a:gd name="connsiteX20" fmla="*/ 68467 w 998498"/>
                <a:gd name="connsiteY20" fmla="*/ 982639 h 996287"/>
                <a:gd name="connsiteX21" fmla="*/ 41171 w 998498"/>
                <a:gd name="connsiteY21" fmla="*/ 941696 h 996287"/>
                <a:gd name="connsiteX22" fmla="*/ 13876 w 998498"/>
                <a:gd name="connsiteY22" fmla="*/ 846161 h 996287"/>
                <a:gd name="connsiteX23" fmla="*/ 13876 w 998498"/>
                <a:gd name="connsiteY23" fmla="*/ 409433 h 996287"/>
                <a:gd name="connsiteX24" fmla="*/ 41171 w 998498"/>
                <a:gd name="connsiteY24" fmla="*/ 327547 h 996287"/>
                <a:gd name="connsiteX25" fmla="*/ 54819 w 998498"/>
                <a:gd name="connsiteY25" fmla="*/ 272955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498" h="996287">
                  <a:moveTo>
                    <a:pt x="54819" y="272955"/>
                  </a:moveTo>
                  <a:cubicBezTo>
                    <a:pt x="68467" y="241110"/>
                    <a:pt x="96477" y="159736"/>
                    <a:pt x="123058" y="136478"/>
                  </a:cubicBezTo>
                  <a:cubicBezTo>
                    <a:pt x="147746" y="114876"/>
                    <a:pt x="204944" y="81887"/>
                    <a:pt x="204944" y="81887"/>
                  </a:cubicBezTo>
                  <a:cubicBezTo>
                    <a:pt x="214043" y="68239"/>
                    <a:pt x="219432" y="51191"/>
                    <a:pt x="232240" y="40944"/>
                  </a:cubicBezTo>
                  <a:cubicBezTo>
                    <a:pt x="243474" y="31957"/>
                    <a:pt x="259227" y="30785"/>
                    <a:pt x="273183" y="27296"/>
                  </a:cubicBezTo>
                  <a:cubicBezTo>
                    <a:pt x="326399" y="13992"/>
                    <a:pt x="383033" y="7703"/>
                    <a:pt x="436956" y="0"/>
                  </a:cubicBezTo>
                  <a:cubicBezTo>
                    <a:pt x="596068" y="9945"/>
                    <a:pt x="604621" y="-2787"/>
                    <a:pt x="709911" y="27296"/>
                  </a:cubicBezTo>
                  <a:cubicBezTo>
                    <a:pt x="723744" y="31248"/>
                    <a:pt x="738279" y="33957"/>
                    <a:pt x="750855" y="40944"/>
                  </a:cubicBezTo>
                  <a:cubicBezTo>
                    <a:pt x="779532" y="56876"/>
                    <a:pt x="832741" y="95535"/>
                    <a:pt x="832741" y="95535"/>
                  </a:cubicBezTo>
                  <a:cubicBezTo>
                    <a:pt x="837290" y="109183"/>
                    <a:pt x="839403" y="123902"/>
                    <a:pt x="846389" y="136478"/>
                  </a:cubicBezTo>
                  <a:cubicBezTo>
                    <a:pt x="887199" y="209936"/>
                    <a:pt x="892191" y="209575"/>
                    <a:pt x="941923" y="259308"/>
                  </a:cubicBezTo>
                  <a:lnTo>
                    <a:pt x="969219" y="341194"/>
                  </a:lnTo>
                  <a:lnTo>
                    <a:pt x="982867" y="382138"/>
                  </a:lnTo>
                  <a:cubicBezTo>
                    <a:pt x="1003760" y="549292"/>
                    <a:pt x="1003658" y="494629"/>
                    <a:pt x="982867" y="723332"/>
                  </a:cubicBezTo>
                  <a:cubicBezTo>
                    <a:pt x="980767" y="746433"/>
                    <a:pt x="974845" y="769066"/>
                    <a:pt x="969219" y="791570"/>
                  </a:cubicBezTo>
                  <a:cubicBezTo>
                    <a:pt x="961819" y="821169"/>
                    <a:pt x="950514" y="851220"/>
                    <a:pt x="928276" y="873457"/>
                  </a:cubicBezTo>
                  <a:cubicBezTo>
                    <a:pt x="895836" y="905896"/>
                    <a:pt x="845983" y="914536"/>
                    <a:pt x="805446" y="928048"/>
                  </a:cubicBezTo>
                  <a:cubicBezTo>
                    <a:pt x="766427" y="941055"/>
                    <a:pt x="752748" y="946777"/>
                    <a:pt x="709911" y="955344"/>
                  </a:cubicBezTo>
                  <a:cubicBezTo>
                    <a:pt x="682777" y="960771"/>
                    <a:pt x="655419" y="965078"/>
                    <a:pt x="628025" y="968991"/>
                  </a:cubicBezTo>
                  <a:cubicBezTo>
                    <a:pt x="513538" y="985346"/>
                    <a:pt x="482130" y="985698"/>
                    <a:pt x="355070" y="996287"/>
                  </a:cubicBezTo>
                  <a:cubicBezTo>
                    <a:pt x="259536" y="991738"/>
                    <a:pt x="162695" y="999026"/>
                    <a:pt x="68467" y="982639"/>
                  </a:cubicBezTo>
                  <a:cubicBezTo>
                    <a:pt x="52307" y="979829"/>
                    <a:pt x="48507" y="956367"/>
                    <a:pt x="41171" y="941696"/>
                  </a:cubicBezTo>
                  <a:cubicBezTo>
                    <a:pt x="31380" y="922115"/>
                    <a:pt x="18249" y="863655"/>
                    <a:pt x="13876" y="846161"/>
                  </a:cubicBezTo>
                  <a:cubicBezTo>
                    <a:pt x="3311" y="666559"/>
                    <a:pt x="-11192" y="584912"/>
                    <a:pt x="13876" y="409433"/>
                  </a:cubicBezTo>
                  <a:cubicBezTo>
                    <a:pt x="17945" y="380950"/>
                    <a:pt x="25211" y="351487"/>
                    <a:pt x="41171" y="327547"/>
                  </a:cubicBezTo>
                  <a:cubicBezTo>
                    <a:pt x="70991" y="282818"/>
                    <a:pt x="41171" y="304800"/>
                    <a:pt x="54819" y="27295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8BC7D9-CC7E-424C-BE69-5574ADD33710}"/>
                </a:ext>
              </a:extLst>
            </p:cNvPr>
            <p:cNvSpPr/>
            <p:nvPr/>
          </p:nvSpPr>
          <p:spPr bwMode="auto">
            <a:xfrm>
              <a:off x="1326104" y="2431572"/>
              <a:ext cx="288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B3B1C76-CA30-3A4D-BC54-847CFC936C02}"/>
                </a:ext>
              </a:extLst>
            </p:cNvPr>
            <p:cNvSpPr txBox="1"/>
            <p:nvPr/>
          </p:nvSpPr>
          <p:spPr>
            <a:xfrm>
              <a:off x="2417924" y="2021296"/>
              <a:ext cx="26481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x</a:t>
              </a:r>
              <a:endParaRPr lang="en-US" altLang="zh-CN" sz="1400" b="0" i="1" dirty="0"/>
            </a:p>
            <a:p>
              <a:pPr>
                <a:lnSpc>
                  <a:spcPct val="150000"/>
                </a:lnSpc>
              </a:pPr>
              <a:endParaRPr kumimoji="1" lang="en-US" altLang="zh-CN" sz="1400" b="0" i="1" dirty="0"/>
            </a:p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y</a:t>
              </a:r>
              <a:endParaRPr kumimoji="1" lang="zh-CN" altLang="en-US" sz="1400" b="0" i="1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D9E5EB0-FCD7-AC43-B2F9-970CE29C8F5F}"/>
                </a:ext>
              </a:extLst>
            </p:cNvPr>
            <p:cNvSpPr/>
            <p:nvPr/>
          </p:nvSpPr>
          <p:spPr bwMode="auto">
            <a:xfrm>
              <a:off x="1933429" y="2185912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AB5C24E-3A39-994E-A6CB-CFA59B05C855}"/>
                </a:ext>
              </a:extLst>
            </p:cNvPr>
            <p:cNvSpPr/>
            <p:nvPr/>
          </p:nvSpPr>
          <p:spPr bwMode="auto">
            <a:xfrm>
              <a:off x="1935701" y="2884223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EC7B157-E79C-4E44-9194-6766A3AC73D8}"/>
                </a:ext>
              </a:extLst>
            </p:cNvPr>
            <p:cNvSpPr txBox="1"/>
            <p:nvPr/>
          </p:nvSpPr>
          <p:spPr>
            <a:xfrm>
              <a:off x="1819694" y="2212422"/>
              <a:ext cx="306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i="1" dirty="0"/>
                <a:t>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  <p:cxnSp>
          <p:nvCxnSpPr>
            <p:cNvPr id="31" name="直线箭头连接符 39">
              <a:extLst>
                <a:ext uri="{FF2B5EF4-FFF2-40B4-BE49-F238E27FC236}">
                  <a16:creationId xmlns:a16="http://schemas.microsoft.com/office/drawing/2014/main" id="{C978FF5B-C501-7343-AC5C-20808796F9DA}"/>
                </a:ext>
              </a:extLst>
            </p:cNvPr>
            <p:cNvCxnSpPr/>
            <p:nvPr/>
          </p:nvCxnSpPr>
          <p:spPr bwMode="auto">
            <a:xfrm flipH="1">
              <a:off x="1601330" y="2225674"/>
              <a:ext cx="2320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线箭头连接符 40">
              <a:extLst>
                <a:ext uri="{FF2B5EF4-FFF2-40B4-BE49-F238E27FC236}">
                  <a16:creationId xmlns:a16="http://schemas.microsoft.com/office/drawing/2014/main" id="{165B9E98-03AB-A94D-AE2E-7301CB15F25D}"/>
                </a:ext>
              </a:extLst>
            </p:cNvPr>
            <p:cNvCxnSpPr/>
            <p:nvPr/>
          </p:nvCxnSpPr>
          <p:spPr bwMode="auto">
            <a:xfrm>
              <a:off x="2098892" y="2144968"/>
              <a:ext cx="2917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5188D13-DB38-9F4A-B1E7-C2968FC574AC}"/>
                </a:ext>
              </a:extLst>
            </p:cNvPr>
            <p:cNvSpPr txBox="1"/>
            <p:nvPr/>
          </p:nvSpPr>
          <p:spPr>
            <a:xfrm>
              <a:off x="1666964" y="1930312"/>
              <a:ext cx="234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 err="1"/>
                <a:t>i</a:t>
              </a:r>
              <a:endParaRPr kumimoji="1" lang="zh-CN" altLang="en-US" sz="1400" b="0" i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989F54D-B97C-3A49-8C34-B7E9B28D0588}"/>
                </a:ext>
              </a:extLst>
            </p:cNvPr>
            <p:cNvSpPr txBox="1"/>
            <p:nvPr/>
          </p:nvSpPr>
          <p:spPr>
            <a:xfrm>
              <a:off x="2048306" y="1837048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dirty="0"/>
                <a:t>2A</a:t>
              </a:r>
              <a:endParaRPr kumimoji="1" lang="zh-CN" altLang="en-US" sz="1400" b="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BC1F93A-7F0D-1B4C-86EB-C2F5E1FF6F1A}"/>
              </a:ext>
            </a:extLst>
          </p:cNvPr>
          <p:cNvSpPr txBox="1"/>
          <p:nvPr/>
        </p:nvSpPr>
        <p:spPr>
          <a:xfrm>
            <a:off x="5523394" y="543953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i="1" dirty="0" err="1"/>
              <a:t>i</a:t>
            </a:r>
            <a:r>
              <a:rPr kumimoji="1" lang="en-US" altLang="zh-CN" sz="2000" b="0" dirty="0"/>
              <a:t>=</a:t>
            </a:r>
            <a:r>
              <a:rPr kumimoji="1" lang="en-US" altLang="zh-CN" sz="2000" b="0" dirty="0">
                <a:solidFill>
                  <a:srgbClr val="FF7F00"/>
                </a:solidFill>
              </a:rPr>
              <a:t>?</a:t>
            </a:r>
            <a:endParaRPr kumimoji="1" lang="zh-CN" altLang="en-US" sz="2000" b="0" dirty="0">
              <a:solidFill>
                <a:srgbClr val="FF7F00"/>
              </a:solidFill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9EFB19F6-A0D9-174D-BBFD-837A1927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3971578"/>
            <a:ext cx="849788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4375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约定电流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流入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元件电压的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正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接线端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4375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元件定律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在关联变量约定下定义，比如</a:t>
            </a:r>
            <a:r>
              <a:rPr kumimoji="0" lang="en-US" altLang="zh-CN" sz="2400" b="0" i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>
                <a:ea typeface="华文新魏" panose="02010800040101010101" pitchFamily="2" charset="-122"/>
              </a:rPr>
              <a:t>=</a:t>
            </a:r>
            <a:r>
              <a:rPr kumimoji="0" lang="en-US" altLang="zh-CN" sz="2400" b="0" i="1">
                <a:ea typeface="华文新魏" panose="02010800040101010101" pitchFamily="2" charset="-122"/>
              </a:rPr>
              <a:t>RI</a:t>
            </a:r>
            <a:endParaRPr kumimoji="0" lang="en-US" altLang="zh-CN" sz="2400" b="0" i="1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F9B302-93F3-4631-B9BC-E69901B406EA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25452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21" grpId="0" bldLvl="2"/>
      <p:bldP spid="37" grpId="0"/>
      <p:bldP spid="1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AF8A081F-9A9D-46B6-98C6-1E456AB1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关联变量约定下元件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消耗</a:t>
            </a:r>
            <a:r>
              <a:rPr kumimoji="0" lang="zh-CN" altLang="en-US" b="0" dirty="0">
                <a:ea typeface="华文新魏" panose="02010800040101010101" pitchFamily="2" charset="-122"/>
              </a:rPr>
              <a:t>的瞬时功率：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p</a:t>
            </a:r>
            <a:r>
              <a:rPr kumimoji="0" lang="en-US" altLang="zh-CN" b="0" dirty="0">
                <a:ea typeface="华文新魏" panose="02010800040101010101" pitchFamily="2" charset="-122"/>
              </a:rPr>
              <a:t>=</a:t>
            </a:r>
            <a:r>
              <a:rPr kumimoji="0" lang="en-US" altLang="zh-CN" b="0" i="1" dirty="0">
                <a:ea typeface="华文新魏" panose="02010800040101010101" pitchFamily="2" charset="-122"/>
              </a:rPr>
              <a:t>vi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物理元件建模（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3/3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6F52D08-CDCF-E44D-A1A4-2DCDE4486426}"/>
              </a:ext>
            </a:extLst>
          </p:cNvPr>
          <p:cNvGrpSpPr/>
          <p:nvPr/>
        </p:nvGrpSpPr>
        <p:grpSpPr>
          <a:xfrm>
            <a:off x="800426" y="1946232"/>
            <a:ext cx="2588481" cy="1222321"/>
            <a:chOff x="3980356" y="1686922"/>
            <a:chExt cx="2588481" cy="122232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29CEDF3-48A9-BA4D-8B71-8909286ADE16}"/>
                </a:ext>
              </a:extLst>
            </p:cNvPr>
            <p:cNvSpPr/>
            <p:nvPr/>
          </p:nvSpPr>
          <p:spPr bwMode="auto">
            <a:xfrm>
              <a:off x="4710758" y="2076730"/>
              <a:ext cx="968990" cy="69603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任意形状 46">
              <a:extLst>
                <a:ext uri="{FF2B5EF4-FFF2-40B4-BE49-F238E27FC236}">
                  <a16:creationId xmlns:a16="http://schemas.microsoft.com/office/drawing/2014/main" id="{763C73B0-0AB6-8546-BF7C-1067AAF47AE2}"/>
                </a:ext>
              </a:extLst>
            </p:cNvPr>
            <p:cNvSpPr/>
            <p:nvPr/>
          </p:nvSpPr>
          <p:spPr bwMode="auto">
            <a:xfrm>
              <a:off x="5570339" y="1912956"/>
              <a:ext cx="998498" cy="996287"/>
            </a:xfrm>
            <a:custGeom>
              <a:avLst/>
              <a:gdLst>
                <a:gd name="connsiteX0" fmla="*/ 54819 w 998498"/>
                <a:gd name="connsiteY0" fmla="*/ 272955 h 996287"/>
                <a:gd name="connsiteX1" fmla="*/ 123058 w 998498"/>
                <a:gd name="connsiteY1" fmla="*/ 136478 h 996287"/>
                <a:gd name="connsiteX2" fmla="*/ 204944 w 998498"/>
                <a:gd name="connsiteY2" fmla="*/ 81887 h 996287"/>
                <a:gd name="connsiteX3" fmla="*/ 232240 w 998498"/>
                <a:gd name="connsiteY3" fmla="*/ 40944 h 996287"/>
                <a:gd name="connsiteX4" fmla="*/ 273183 w 998498"/>
                <a:gd name="connsiteY4" fmla="*/ 27296 h 996287"/>
                <a:gd name="connsiteX5" fmla="*/ 436956 w 998498"/>
                <a:gd name="connsiteY5" fmla="*/ 0 h 996287"/>
                <a:gd name="connsiteX6" fmla="*/ 709911 w 998498"/>
                <a:gd name="connsiteY6" fmla="*/ 27296 h 996287"/>
                <a:gd name="connsiteX7" fmla="*/ 750855 w 998498"/>
                <a:gd name="connsiteY7" fmla="*/ 40944 h 996287"/>
                <a:gd name="connsiteX8" fmla="*/ 832741 w 998498"/>
                <a:gd name="connsiteY8" fmla="*/ 95535 h 996287"/>
                <a:gd name="connsiteX9" fmla="*/ 846389 w 998498"/>
                <a:gd name="connsiteY9" fmla="*/ 136478 h 996287"/>
                <a:gd name="connsiteX10" fmla="*/ 941923 w 998498"/>
                <a:gd name="connsiteY10" fmla="*/ 259308 h 996287"/>
                <a:gd name="connsiteX11" fmla="*/ 969219 w 998498"/>
                <a:gd name="connsiteY11" fmla="*/ 341194 h 996287"/>
                <a:gd name="connsiteX12" fmla="*/ 982867 w 998498"/>
                <a:gd name="connsiteY12" fmla="*/ 382138 h 996287"/>
                <a:gd name="connsiteX13" fmla="*/ 982867 w 998498"/>
                <a:gd name="connsiteY13" fmla="*/ 723332 h 996287"/>
                <a:gd name="connsiteX14" fmla="*/ 969219 w 998498"/>
                <a:gd name="connsiteY14" fmla="*/ 791570 h 996287"/>
                <a:gd name="connsiteX15" fmla="*/ 928276 w 998498"/>
                <a:gd name="connsiteY15" fmla="*/ 873457 h 996287"/>
                <a:gd name="connsiteX16" fmla="*/ 805446 w 998498"/>
                <a:gd name="connsiteY16" fmla="*/ 928048 h 996287"/>
                <a:gd name="connsiteX17" fmla="*/ 709911 w 998498"/>
                <a:gd name="connsiteY17" fmla="*/ 955344 h 996287"/>
                <a:gd name="connsiteX18" fmla="*/ 628025 w 998498"/>
                <a:gd name="connsiteY18" fmla="*/ 968991 h 996287"/>
                <a:gd name="connsiteX19" fmla="*/ 355070 w 998498"/>
                <a:gd name="connsiteY19" fmla="*/ 996287 h 996287"/>
                <a:gd name="connsiteX20" fmla="*/ 68467 w 998498"/>
                <a:gd name="connsiteY20" fmla="*/ 982639 h 996287"/>
                <a:gd name="connsiteX21" fmla="*/ 41171 w 998498"/>
                <a:gd name="connsiteY21" fmla="*/ 941696 h 996287"/>
                <a:gd name="connsiteX22" fmla="*/ 13876 w 998498"/>
                <a:gd name="connsiteY22" fmla="*/ 846161 h 996287"/>
                <a:gd name="connsiteX23" fmla="*/ 13876 w 998498"/>
                <a:gd name="connsiteY23" fmla="*/ 409433 h 996287"/>
                <a:gd name="connsiteX24" fmla="*/ 41171 w 998498"/>
                <a:gd name="connsiteY24" fmla="*/ 327547 h 996287"/>
                <a:gd name="connsiteX25" fmla="*/ 54819 w 998498"/>
                <a:gd name="connsiteY25" fmla="*/ 272955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498" h="996287">
                  <a:moveTo>
                    <a:pt x="54819" y="272955"/>
                  </a:moveTo>
                  <a:cubicBezTo>
                    <a:pt x="68467" y="241110"/>
                    <a:pt x="96477" y="159736"/>
                    <a:pt x="123058" y="136478"/>
                  </a:cubicBezTo>
                  <a:cubicBezTo>
                    <a:pt x="147746" y="114876"/>
                    <a:pt x="204944" y="81887"/>
                    <a:pt x="204944" y="81887"/>
                  </a:cubicBezTo>
                  <a:cubicBezTo>
                    <a:pt x="214043" y="68239"/>
                    <a:pt x="219432" y="51191"/>
                    <a:pt x="232240" y="40944"/>
                  </a:cubicBezTo>
                  <a:cubicBezTo>
                    <a:pt x="243474" y="31957"/>
                    <a:pt x="259227" y="30785"/>
                    <a:pt x="273183" y="27296"/>
                  </a:cubicBezTo>
                  <a:cubicBezTo>
                    <a:pt x="326399" y="13992"/>
                    <a:pt x="383033" y="7703"/>
                    <a:pt x="436956" y="0"/>
                  </a:cubicBezTo>
                  <a:cubicBezTo>
                    <a:pt x="596068" y="9945"/>
                    <a:pt x="604621" y="-2787"/>
                    <a:pt x="709911" y="27296"/>
                  </a:cubicBezTo>
                  <a:cubicBezTo>
                    <a:pt x="723744" y="31248"/>
                    <a:pt x="738279" y="33957"/>
                    <a:pt x="750855" y="40944"/>
                  </a:cubicBezTo>
                  <a:cubicBezTo>
                    <a:pt x="779532" y="56876"/>
                    <a:pt x="832741" y="95535"/>
                    <a:pt x="832741" y="95535"/>
                  </a:cubicBezTo>
                  <a:cubicBezTo>
                    <a:pt x="837290" y="109183"/>
                    <a:pt x="839403" y="123902"/>
                    <a:pt x="846389" y="136478"/>
                  </a:cubicBezTo>
                  <a:cubicBezTo>
                    <a:pt x="887199" y="209936"/>
                    <a:pt x="892191" y="209575"/>
                    <a:pt x="941923" y="259308"/>
                  </a:cubicBezTo>
                  <a:lnTo>
                    <a:pt x="969219" y="341194"/>
                  </a:lnTo>
                  <a:lnTo>
                    <a:pt x="982867" y="382138"/>
                  </a:lnTo>
                  <a:cubicBezTo>
                    <a:pt x="1003760" y="549292"/>
                    <a:pt x="1003658" y="494629"/>
                    <a:pt x="982867" y="723332"/>
                  </a:cubicBezTo>
                  <a:cubicBezTo>
                    <a:pt x="980767" y="746433"/>
                    <a:pt x="974845" y="769066"/>
                    <a:pt x="969219" y="791570"/>
                  </a:cubicBezTo>
                  <a:cubicBezTo>
                    <a:pt x="961819" y="821169"/>
                    <a:pt x="950514" y="851220"/>
                    <a:pt x="928276" y="873457"/>
                  </a:cubicBezTo>
                  <a:cubicBezTo>
                    <a:pt x="895836" y="905896"/>
                    <a:pt x="845983" y="914536"/>
                    <a:pt x="805446" y="928048"/>
                  </a:cubicBezTo>
                  <a:cubicBezTo>
                    <a:pt x="766427" y="941055"/>
                    <a:pt x="752748" y="946777"/>
                    <a:pt x="709911" y="955344"/>
                  </a:cubicBezTo>
                  <a:cubicBezTo>
                    <a:pt x="682777" y="960771"/>
                    <a:pt x="655419" y="965078"/>
                    <a:pt x="628025" y="968991"/>
                  </a:cubicBezTo>
                  <a:cubicBezTo>
                    <a:pt x="513538" y="985346"/>
                    <a:pt x="482130" y="985698"/>
                    <a:pt x="355070" y="996287"/>
                  </a:cubicBezTo>
                  <a:cubicBezTo>
                    <a:pt x="259536" y="991738"/>
                    <a:pt x="162695" y="999026"/>
                    <a:pt x="68467" y="982639"/>
                  </a:cubicBezTo>
                  <a:cubicBezTo>
                    <a:pt x="52307" y="979829"/>
                    <a:pt x="48507" y="956367"/>
                    <a:pt x="41171" y="941696"/>
                  </a:cubicBezTo>
                  <a:cubicBezTo>
                    <a:pt x="31380" y="922115"/>
                    <a:pt x="18249" y="863655"/>
                    <a:pt x="13876" y="846161"/>
                  </a:cubicBezTo>
                  <a:cubicBezTo>
                    <a:pt x="3311" y="666559"/>
                    <a:pt x="-11192" y="584912"/>
                    <a:pt x="13876" y="409433"/>
                  </a:cubicBezTo>
                  <a:cubicBezTo>
                    <a:pt x="17945" y="380950"/>
                    <a:pt x="25211" y="351487"/>
                    <a:pt x="41171" y="327547"/>
                  </a:cubicBezTo>
                  <a:cubicBezTo>
                    <a:pt x="70991" y="282818"/>
                    <a:pt x="41171" y="304800"/>
                    <a:pt x="54819" y="27295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7E04C41-508C-6B42-836F-9A837B390E44}"/>
                </a:ext>
              </a:extLst>
            </p:cNvPr>
            <p:cNvSpPr/>
            <p:nvPr/>
          </p:nvSpPr>
          <p:spPr bwMode="auto">
            <a:xfrm>
              <a:off x="4656168" y="2226854"/>
              <a:ext cx="106970" cy="4241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0FBB081-077E-714E-B7BF-D8986596FEB9}"/>
                </a:ext>
              </a:extLst>
            </p:cNvPr>
            <p:cNvSpPr txBox="1"/>
            <p:nvPr/>
          </p:nvSpPr>
          <p:spPr>
            <a:xfrm>
              <a:off x="5666100" y="1871170"/>
              <a:ext cx="26481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x</a:t>
              </a:r>
              <a:endParaRPr lang="en-US" altLang="zh-CN" sz="1400" b="0" i="1" dirty="0"/>
            </a:p>
            <a:p>
              <a:pPr>
                <a:lnSpc>
                  <a:spcPct val="150000"/>
                </a:lnSpc>
              </a:pPr>
              <a:endParaRPr kumimoji="1" lang="en-US" altLang="zh-CN" sz="1400" b="0" i="1" dirty="0"/>
            </a:p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y</a:t>
              </a:r>
              <a:endParaRPr kumimoji="1" lang="zh-CN" altLang="en-US" sz="1400" b="0" i="1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C8EAB90-D23B-3844-A764-AC0CA5D07B8D}"/>
                </a:ext>
              </a:extLst>
            </p:cNvPr>
            <p:cNvSpPr/>
            <p:nvPr/>
          </p:nvSpPr>
          <p:spPr bwMode="auto">
            <a:xfrm>
              <a:off x="5181605" y="203578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20629AC-F72E-8144-B887-AA51992644FE}"/>
                </a:ext>
              </a:extLst>
            </p:cNvPr>
            <p:cNvSpPr/>
            <p:nvPr/>
          </p:nvSpPr>
          <p:spPr bwMode="auto">
            <a:xfrm>
              <a:off x="5183877" y="2734097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1596F5E-1640-8544-AD17-6EC87A6EF4F4}"/>
                </a:ext>
              </a:extLst>
            </p:cNvPr>
            <p:cNvSpPr txBox="1"/>
            <p:nvPr/>
          </p:nvSpPr>
          <p:spPr>
            <a:xfrm>
              <a:off x="5067870" y="2050866"/>
              <a:ext cx="306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i="1" dirty="0"/>
                <a:t>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B73A3B0-A03E-084F-81B1-5882A0101003}"/>
                </a:ext>
              </a:extLst>
            </p:cNvPr>
            <p:cNvCxnSpPr/>
            <p:nvPr/>
          </p:nvCxnSpPr>
          <p:spPr bwMode="auto">
            <a:xfrm flipH="1">
              <a:off x="4849506" y="2075548"/>
              <a:ext cx="2320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D46F51F7-7F34-3D4A-A9B7-49257205116B}"/>
                </a:ext>
              </a:extLst>
            </p:cNvPr>
            <p:cNvCxnSpPr/>
            <p:nvPr/>
          </p:nvCxnSpPr>
          <p:spPr bwMode="auto">
            <a:xfrm>
              <a:off x="5347068" y="1994842"/>
              <a:ext cx="2917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67E58E4-EA93-074D-B966-B45A10F77ED5}"/>
                </a:ext>
              </a:extLst>
            </p:cNvPr>
            <p:cNvSpPr txBox="1"/>
            <p:nvPr/>
          </p:nvSpPr>
          <p:spPr>
            <a:xfrm>
              <a:off x="4915140" y="1780186"/>
              <a:ext cx="234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 err="1"/>
                <a:t>i</a:t>
              </a:r>
              <a:endParaRPr kumimoji="1" lang="zh-CN" altLang="en-US" sz="1400" b="0" i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A5C3C8B-0AA1-F14D-AE07-FD7E58738BF5}"/>
                </a:ext>
              </a:extLst>
            </p:cNvPr>
            <p:cNvSpPr txBox="1"/>
            <p:nvPr/>
          </p:nvSpPr>
          <p:spPr>
            <a:xfrm>
              <a:off x="5296482" y="168692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dirty="0"/>
                <a:t>2A</a:t>
              </a:r>
              <a:endParaRPr kumimoji="1" lang="zh-CN" altLang="en-US" sz="1400" b="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6A5D9C-ED75-A346-A611-B5CC137F1670}"/>
                </a:ext>
              </a:extLst>
            </p:cNvPr>
            <p:cNvSpPr txBox="1"/>
            <p:nvPr/>
          </p:nvSpPr>
          <p:spPr>
            <a:xfrm>
              <a:off x="3980356" y="2256019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0" i="1" dirty="0"/>
                <a:t>R</a:t>
              </a:r>
              <a:r>
                <a:rPr kumimoji="1" lang="en-US" altLang="zh-CN" sz="1400" b="0" dirty="0"/>
                <a:t>=10</a:t>
              </a:r>
              <a:r>
                <a:rPr kumimoji="1" lang="en-US" altLang="zh-CN" sz="1400" b="0" i="1" dirty="0"/>
                <a:t>Ω</a:t>
              </a:r>
              <a:endParaRPr kumimoji="1" lang="zh-CN" altLang="en-US" sz="1600" b="0" i="1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6337C1D1-4AD9-B740-A1C3-986B26479A78}"/>
              </a:ext>
            </a:extLst>
          </p:cNvPr>
          <p:cNvSpPr txBox="1"/>
          <p:nvPr/>
        </p:nvSpPr>
        <p:spPr>
          <a:xfrm>
            <a:off x="1029936" y="3223836"/>
            <a:ext cx="3036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i="1" dirty="0"/>
              <a:t>p</a:t>
            </a:r>
            <a:r>
              <a:rPr kumimoji="1" lang="en-US" altLang="zh-CN" sz="2000" b="0" dirty="0"/>
              <a:t>=</a:t>
            </a:r>
            <a:r>
              <a:rPr kumimoji="1" lang="en-US" altLang="zh-CN" sz="2000" b="0" i="1" dirty="0"/>
              <a:t>vi</a:t>
            </a:r>
            <a:r>
              <a:rPr kumimoji="1" lang="en-US" altLang="zh-CN" sz="2000" b="0" dirty="0"/>
              <a:t>=</a:t>
            </a:r>
            <a:r>
              <a:rPr kumimoji="1" lang="en-US" altLang="zh-CN" sz="2000" b="0" i="1" dirty="0"/>
              <a:t>Ri</a:t>
            </a:r>
            <a:r>
              <a:rPr kumimoji="1" lang="en-US" altLang="zh-CN" sz="2000" b="0" baseline="30000" dirty="0"/>
              <a:t>2</a:t>
            </a:r>
            <a:r>
              <a:rPr kumimoji="1" lang="en-US" altLang="zh-CN" sz="2000" b="0" dirty="0"/>
              <a:t>=10×(-2)</a:t>
            </a:r>
            <a:r>
              <a:rPr kumimoji="1" lang="en-US" altLang="zh-CN" sz="2000" b="0" baseline="30000" dirty="0"/>
              <a:t>2</a:t>
            </a:r>
            <a:r>
              <a:rPr kumimoji="1" lang="en-US" altLang="zh-CN" sz="2000" b="0" dirty="0"/>
              <a:t>=40(W)</a:t>
            </a:r>
            <a:endParaRPr kumimoji="1" lang="zh-CN" altLang="en-US" sz="2000" b="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EA6B6A4-B6B4-D643-B0AB-882BFEC4529C}"/>
              </a:ext>
            </a:extLst>
          </p:cNvPr>
          <p:cNvGrpSpPr/>
          <p:nvPr/>
        </p:nvGrpSpPr>
        <p:grpSpPr>
          <a:xfrm>
            <a:off x="5200650" y="1947466"/>
            <a:ext cx="2407393" cy="1222321"/>
            <a:chOff x="1201847" y="4349476"/>
            <a:chExt cx="2407393" cy="122232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4C1714B-72C1-4B4D-B413-46F0A460B86C}"/>
                </a:ext>
              </a:extLst>
            </p:cNvPr>
            <p:cNvSpPr/>
            <p:nvPr/>
          </p:nvSpPr>
          <p:spPr bwMode="auto">
            <a:xfrm>
              <a:off x="1751161" y="4739284"/>
              <a:ext cx="968990" cy="69603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EA8AC269-16B9-D149-9276-2892494613BA}"/>
                </a:ext>
              </a:extLst>
            </p:cNvPr>
            <p:cNvSpPr/>
            <p:nvPr/>
          </p:nvSpPr>
          <p:spPr bwMode="auto">
            <a:xfrm>
              <a:off x="2610742" y="4575510"/>
              <a:ext cx="998498" cy="996287"/>
            </a:xfrm>
            <a:custGeom>
              <a:avLst/>
              <a:gdLst>
                <a:gd name="connsiteX0" fmla="*/ 54819 w 998498"/>
                <a:gd name="connsiteY0" fmla="*/ 272955 h 996287"/>
                <a:gd name="connsiteX1" fmla="*/ 123058 w 998498"/>
                <a:gd name="connsiteY1" fmla="*/ 136478 h 996287"/>
                <a:gd name="connsiteX2" fmla="*/ 204944 w 998498"/>
                <a:gd name="connsiteY2" fmla="*/ 81887 h 996287"/>
                <a:gd name="connsiteX3" fmla="*/ 232240 w 998498"/>
                <a:gd name="connsiteY3" fmla="*/ 40944 h 996287"/>
                <a:gd name="connsiteX4" fmla="*/ 273183 w 998498"/>
                <a:gd name="connsiteY4" fmla="*/ 27296 h 996287"/>
                <a:gd name="connsiteX5" fmla="*/ 436956 w 998498"/>
                <a:gd name="connsiteY5" fmla="*/ 0 h 996287"/>
                <a:gd name="connsiteX6" fmla="*/ 709911 w 998498"/>
                <a:gd name="connsiteY6" fmla="*/ 27296 h 996287"/>
                <a:gd name="connsiteX7" fmla="*/ 750855 w 998498"/>
                <a:gd name="connsiteY7" fmla="*/ 40944 h 996287"/>
                <a:gd name="connsiteX8" fmla="*/ 832741 w 998498"/>
                <a:gd name="connsiteY8" fmla="*/ 95535 h 996287"/>
                <a:gd name="connsiteX9" fmla="*/ 846389 w 998498"/>
                <a:gd name="connsiteY9" fmla="*/ 136478 h 996287"/>
                <a:gd name="connsiteX10" fmla="*/ 941923 w 998498"/>
                <a:gd name="connsiteY10" fmla="*/ 259308 h 996287"/>
                <a:gd name="connsiteX11" fmla="*/ 969219 w 998498"/>
                <a:gd name="connsiteY11" fmla="*/ 341194 h 996287"/>
                <a:gd name="connsiteX12" fmla="*/ 982867 w 998498"/>
                <a:gd name="connsiteY12" fmla="*/ 382138 h 996287"/>
                <a:gd name="connsiteX13" fmla="*/ 982867 w 998498"/>
                <a:gd name="connsiteY13" fmla="*/ 723332 h 996287"/>
                <a:gd name="connsiteX14" fmla="*/ 969219 w 998498"/>
                <a:gd name="connsiteY14" fmla="*/ 791570 h 996287"/>
                <a:gd name="connsiteX15" fmla="*/ 928276 w 998498"/>
                <a:gd name="connsiteY15" fmla="*/ 873457 h 996287"/>
                <a:gd name="connsiteX16" fmla="*/ 805446 w 998498"/>
                <a:gd name="connsiteY16" fmla="*/ 928048 h 996287"/>
                <a:gd name="connsiteX17" fmla="*/ 709911 w 998498"/>
                <a:gd name="connsiteY17" fmla="*/ 955344 h 996287"/>
                <a:gd name="connsiteX18" fmla="*/ 628025 w 998498"/>
                <a:gd name="connsiteY18" fmla="*/ 968991 h 996287"/>
                <a:gd name="connsiteX19" fmla="*/ 355070 w 998498"/>
                <a:gd name="connsiteY19" fmla="*/ 996287 h 996287"/>
                <a:gd name="connsiteX20" fmla="*/ 68467 w 998498"/>
                <a:gd name="connsiteY20" fmla="*/ 982639 h 996287"/>
                <a:gd name="connsiteX21" fmla="*/ 41171 w 998498"/>
                <a:gd name="connsiteY21" fmla="*/ 941696 h 996287"/>
                <a:gd name="connsiteX22" fmla="*/ 13876 w 998498"/>
                <a:gd name="connsiteY22" fmla="*/ 846161 h 996287"/>
                <a:gd name="connsiteX23" fmla="*/ 13876 w 998498"/>
                <a:gd name="connsiteY23" fmla="*/ 409433 h 996287"/>
                <a:gd name="connsiteX24" fmla="*/ 41171 w 998498"/>
                <a:gd name="connsiteY24" fmla="*/ 327547 h 996287"/>
                <a:gd name="connsiteX25" fmla="*/ 54819 w 998498"/>
                <a:gd name="connsiteY25" fmla="*/ 272955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498" h="996287">
                  <a:moveTo>
                    <a:pt x="54819" y="272955"/>
                  </a:moveTo>
                  <a:cubicBezTo>
                    <a:pt x="68467" y="241110"/>
                    <a:pt x="96477" y="159736"/>
                    <a:pt x="123058" y="136478"/>
                  </a:cubicBezTo>
                  <a:cubicBezTo>
                    <a:pt x="147746" y="114876"/>
                    <a:pt x="204944" y="81887"/>
                    <a:pt x="204944" y="81887"/>
                  </a:cubicBezTo>
                  <a:cubicBezTo>
                    <a:pt x="214043" y="68239"/>
                    <a:pt x="219432" y="51191"/>
                    <a:pt x="232240" y="40944"/>
                  </a:cubicBezTo>
                  <a:cubicBezTo>
                    <a:pt x="243474" y="31957"/>
                    <a:pt x="259227" y="30785"/>
                    <a:pt x="273183" y="27296"/>
                  </a:cubicBezTo>
                  <a:cubicBezTo>
                    <a:pt x="326399" y="13992"/>
                    <a:pt x="383033" y="7703"/>
                    <a:pt x="436956" y="0"/>
                  </a:cubicBezTo>
                  <a:cubicBezTo>
                    <a:pt x="596068" y="9945"/>
                    <a:pt x="604621" y="-2787"/>
                    <a:pt x="709911" y="27296"/>
                  </a:cubicBezTo>
                  <a:cubicBezTo>
                    <a:pt x="723744" y="31248"/>
                    <a:pt x="738279" y="33957"/>
                    <a:pt x="750855" y="40944"/>
                  </a:cubicBezTo>
                  <a:cubicBezTo>
                    <a:pt x="779532" y="56876"/>
                    <a:pt x="832741" y="95535"/>
                    <a:pt x="832741" y="95535"/>
                  </a:cubicBezTo>
                  <a:cubicBezTo>
                    <a:pt x="837290" y="109183"/>
                    <a:pt x="839403" y="123902"/>
                    <a:pt x="846389" y="136478"/>
                  </a:cubicBezTo>
                  <a:cubicBezTo>
                    <a:pt x="887199" y="209936"/>
                    <a:pt x="892191" y="209575"/>
                    <a:pt x="941923" y="259308"/>
                  </a:cubicBezTo>
                  <a:lnTo>
                    <a:pt x="969219" y="341194"/>
                  </a:lnTo>
                  <a:lnTo>
                    <a:pt x="982867" y="382138"/>
                  </a:lnTo>
                  <a:cubicBezTo>
                    <a:pt x="1003760" y="549292"/>
                    <a:pt x="1003658" y="494629"/>
                    <a:pt x="982867" y="723332"/>
                  </a:cubicBezTo>
                  <a:cubicBezTo>
                    <a:pt x="980767" y="746433"/>
                    <a:pt x="974845" y="769066"/>
                    <a:pt x="969219" y="791570"/>
                  </a:cubicBezTo>
                  <a:cubicBezTo>
                    <a:pt x="961819" y="821169"/>
                    <a:pt x="950514" y="851220"/>
                    <a:pt x="928276" y="873457"/>
                  </a:cubicBezTo>
                  <a:cubicBezTo>
                    <a:pt x="895836" y="905896"/>
                    <a:pt x="845983" y="914536"/>
                    <a:pt x="805446" y="928048"/>
                  </a:cubicBezTo>
                  <a:cubicBezTo>
                    <a:pt x="766427" y="941055"/>
                    <a:pt x="752748" y="946777"/>
                    <a:pt x="709911" y="955344"/>
                  </a:cubicBezTo>
                  <a:cubicBezTo>
                    <a:pt x="682777" y="960771"/>
                    <a:pt x="655419" y="965078"/>
                    <a:pt x="628025" y="968991"/>
                  </a:cubicBezTo>
                  <a:cubicBezTo>
                    <a:pt x="513538" y="985346"/>
                    <a:pt x="482130" y="985698"/>
                    <a:pt x="355070" y="996287"/>
                  </a:cubicBezTo>
                  <a:cubicBezTo>
                    <a:pt x="259536" y="991738"/>
                    <a:pt x="162695" y="999026"/>
                    <a:pt x="68467" y="982639"/>
                  </a:cubicBezTo>
                  <a:cubicBezTo>
                    <a:pt x="52307" y="979829"/>
                    <a:pt x="48507" y="956367"/>
                    <a:pt x="41171" y="941696"/>
                  </a:cubicBezTo>
                  <a:cubicBezTo>
                    <a:pt x="31380" y="922115"/>
                    <a:pt x="18249" y="863655"/>
                    <a:pt x="13876" y="846161"/>
                  </a:cubicBezTo>
                  <a:cubicBezTo>
                    <a:pt x="3311" y="666559"/>
                    <a:pt x="-11192" y="584912"/>
                    <a:pt x="13876" y="409433"/>
                  </a:cubicBezTo>
                  <a:cubicBezTo>
                    <a:pt x="17945" y="380950"/>
                    <a:pt x="25211" y="351487"/>
                    <a:pt x="41171" y="327547"/>
                  </a:cubicBezTo>
                  <a:cubicBezTo>
                    <a:pt x="70991" y="282818"/>
                    <a:pt x="41171" y="304800"/>
                    <a:pt x="54819" y="27295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E291802-A4B2-4743-BE77-7EF3270B71FC}"/>
                </a:ext>
              </a:extLst>
            </p:cNvPr>
            <p:cNvSpPr txBox="1"/>
            <p:nvPr/>
          </p:nvSpPr>
          <p:spPr>
            <a:xfrm>
              <a:off x="2706503" y="4533724"/>
              <a:ext cx="26481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x</a:t>
              </a:r>
              <a:endParaRPr lang="en-US" altLang="zh-CN" sz="1400" b="0" i="1" dirty="0"/>
            </a:p>
            <a:p>
              <a:pPr>
                <a:lnSpc>
                  <a:spcPct val="150000"/>
                </a:lnSpc>
              </a:pPr>
              <a:endParaRPr kumimoji="1" lang="en-US" altLang="zh-CN" sz="1400" b="0" i="1" dirty="0"/>
            </a:p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y</a:t>
              </a:r>
              <a:endParaRPr kumimoji="1" lang="zh-CN" altLang="en-US" sz="1400" b="0" i="1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2D9121F-F971-5A4F-90E3-28FA81A7DB51}"/>
                </a:ext>
              </a:extLst>
            </p:cNvPr>
            <p:cNvSpPr/>
            <p:nvPr/>
          </p:nvSpPr>
          <p:spPr bwMode="auto">
            <a:xfrm>
              <a:off x="2222008" y="4698340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FC3824A-2135-3F4A-B7E8-2747D3C349AD}"/>
                </a:ext>
              </a:extLst>
            </p:cNvPr>
            <p:cNvSpPr/>
            <p:nvPr/>
          </p:nvSpPr>
          <p:spPr bwMode="auto">
            <a:xfrm>
              <a:off x="2224280" y="5396651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4136F1-ED7C-E944-ABA5-27CB4BF68770}"/>
                </a:ext>
              </a:extLst>
            </p:cNvPr>
            <p:cNvSpPr txBox="1"/>
            <p:nvPr/>
          </p:nvSpPr>
          <p:spPr>
            <a:xfrm>
              <a:off x="2120973" y="4713420"/>
              <a:ext cx="306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i="1" dirty="0"/>
                <a:t>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83628B12-19EA-EB49-8247-3367330F97D9}"/>
                </a:ext>
              </a:extLst>
            </p:cNvPr>
            <p:cNvCxnSpPr/>
            <p:nvPr/>
          </p:nvCxnSpPr>
          <p:spPr bwMode="auto">
            <a:xfrm flipH="1">
              <a:off x="1889909" y="4738102"/>
              <a:ext cx="2320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889C4C80-1387-8C47-9042-8B3BFEB863B6}"/>
                </a:ext>
              </a:extLst>
            </p:cNvPr>
            <p:cNvCxnSpPr/>
            <p:nvPr/>
          </p:nvCxnSpPr>
          <p:spPr bwMode="auto">
            <a:xfrm>
              <a:off x="2387471" y="4657396"/>
              <a:ext cx="2917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20C5854-635E-264A-BDDA-4A7C8CEFAB09}"/>
                </a:ext>
              </a:extLst>
            </p:cNvPr>
            <p:cNvSpPr txBox="1"/>
            <p:nvPr/>
          </p:nvSpPr>
          <p:spPr>
            <a:xfrm>
              <a:off x="1955543" y="4442740"/>
              <a:ext cx="234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 err="1"/>
                <a:t>i</a:t>
              </a:r>
              <a:endParaRPr kumimoji="1" lang="zh-CN" altLang="en-US" sz="1400" b="0" i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28A61E4-B483-DE47-B1B3-7C1BC95E9D85}"/>
                </a:ext>
              </a:extLst>
            </p:cNvPr>
            <p:cNvSpPr txBox="1"/>
            <p:nvPr/>
          </p:nvSpPr>
          <p:spPr>
            <a:xfrm>
              <a:off x="2336885" y="434947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dirty="0"/>
                <a:t>2A</a:t>
              </a:r>
              <a:endParaRPr kumimoji="1" lang="zh-CN" altLang="en-US" sz="1400" b="0" dirty="0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05440BF-1B1A-6B49-860C-DEBBE9FE665D}"/>
                </a:ext>
              </a:extLst>
            </p:cNvPr>
            <p:cNvGrpSpPr/>
            <p:nvPr/>
          </p:nvGrpSpPr>
          <p:grpSpPr>
            <a:xfrm>
              <a:off x="1533441" y="4991022"/>
              <a:ext cx="420711" cy="191069"/>
              <a:chOff x="755513" y="4991022"/>
              <a:chExt cx="420711" cy="191069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FE173E1-3E81-CF45-A4BD-A05449AD9D9B}"/>
                  </a:ext>
                </a:extLst>
              </p:cNvPr>
              <p:cNvSpPr/>
              <p:nvPr/>
            </p:nvSpPr>
            <p:spPr bwMode="auto">
              <a:xfrm>
                <a:off x="755513" y="4991860"/>
                <a:ext cx="420711" cy="1902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B22BE4E3-BCD6-1241-ABAE-FA367F30D027}"/>
                  </a:ext>
                </a:extLst>
              </p:cNvPr>
              <p:cNvCxnSpPr/>
              <p:nvPr/>
            </p:nvCxnSpPr>
            <p:spPr bwMode="auto">
              <a:xfrm>
                <a:off x="823753" y="4991022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80533F3B-3C76-8E40-B35D-F572F3C58325}"/>
                  </a:ext>
                </a:extLst>
              </p:cNvPr>
              <p:cNvCxnSpPr/>
              <p:nvPr/>
            </p:nvCxnSpPr>
            <p:spPr bwMode="auto">
              <a:xfrm>
                <a:off x="812377" y="5116125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85BD813C-FBBD-6243-9CAE-C7F0ADC679B7}"/>
                  </a:ext>
                </a:extLst>
              </p:cNvPr>
              <p:cNvCxnSpPr/>
              <p:nvPr/>
            </p:nvCxnSpPr>
            <p:spPr bwMode="auto">
              <a:xfrm>
                <a:off x="853321" y="5061534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DAC3E0E0-3BD4-3445-8917-567C033E96DA}"/>
                  </a:ext>
                </a:extLst>
              </p:cNvPr>
              <p:cNvCxnSpPr/>
              <p:nvPr/>
            </p:nvCxnSpPr>
            <p:spPr bwMode="auto">
              <a:xfrm>
                <a:off x="855593" y="5172990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4E03BBF-08F5-8B47-928E-8E4839322F89}"/>
                </a:ext>
              </a:extLst>
            </p:cNvPr>
            <p:cNvSpPr txBox="1"/>
            <p:nvPr/>
          </p:nvSpPr>
          <p:spPr>
            <a:xfrm>
              <a:off x="1201847" y="4745789"/>
              <a:ext cx="436782" cy="749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dirty="0"/>
                <a:t>3V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2DDEE26-C4A1-234B-A673-4678978AF2FD}"/>
              </a:ext>
            </a:extLst>
          </p:cNvPr>
          <p:cNvGrpSpPr/>
          <p:nvPr/>
        </p:nvGrpSpPr>
        <p:grpSpPr>
          <a:xfrm>
            <a:off x="5202925" y="4119733"/>
            <a:ext cx="2407393" cy="1222321"/>
            <a:chOff x="1201847" y="4349476"/>
            <a:chExt cx="2407393" cy="1222321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C495981-BF02-A547-94B6-C40133AEF9E8}"/>
                </a:ext>
              </a:extLst>
            </p:cNvPr>
            <p:cNvSpPr/>
            <p:nvPr/>
          </p:nvSpPr>
          <p:spPr bwMode="auto">
            <a:xfrm>
              <a:off x="1751161" y="4739284"/>
              <a:ext cx="968990" cy="69603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任意形状 82">
              <a:extLst>
                <a:ext uri="{FF2B5EF4-FFF2-40B4-BE49-F238E27FC236}">
                  <a16:creationId xmlns:a16="http://schemas.microsoft.com/office/drawing/2014/main" id="{603DD8AC-C72A-3444-9D64-CB7723835410}"/>
                </a:ext>
              </a:extLst>
            </p:cNvPr>
            <p:cNvSpPr/>
            <p:nvPr/>
          </p:nvSpPr>
          <p:spPr bwMode="auto">
            <a:xfrm>
              <a:off x="2610742" y="4575510"/>
              <a:ext cx="998498" cy="996287"/>
            </a:xfrm>
            <a:custGeom>
              <a:avLst/>
              <a:gdLst>
                <a:gd name="connsiteX0" fmla="*/ 54819 w 998498"/>
                <a:gd name="connsiteY0" fmla="*/ 272955 h 996287"/>
                <a:gd name="connsiteX1" fmla="*/ 123058 w 998498"/>
                <a:gd name="connsiteY1" fmla="*/ 136478 h 996287"/>
                <a:gd name="connsiteX2" fmla="*/ 204944 w 998498"/>
                <a:gd name="connsiteY2" fmla="*/ 81887 h 996287"/>
                <a:gd name="connsiteX3" fmla="*/ 232240 w 998498"/>
                <a:gd name="connsiteY3" fmla="*/ 40944 h 996287"/>
                <a:gd name="connsiteX4" fmla="*/ 273183 w 998498"/>
                <a:gd name="connsiteY4" fmla="*/ 27296 h 996287"/>
                <a:gd name="connsiteX5" fmla="*/ 436956 w 998498"/>
                <a:gd name="connsiteY5" fmla="*/ 0 h 996287"/>
                <a:gd name="connsiteX6" fmla="*/ 709911 w 998498"/>
                <a:gd name="connsiteY6" fmla="*/ 27296 h 996287"/>
                <a:gd name="connsiteX7" fmla="*/ 750855 w 998498"/>
                <a:gd name="connsiteY7" fmla="*/ 40944 h 996287"/>
                <a:gd name="connsiteX8" fmla="*/ 832741 w 998498"/>
                <a:gd name="connsiteY8" fmla="*/ 95535 h 996287"/>
                <a:gd name="connsiteX9" fmla="*/ 846389 w 998498"/>
                <a:gd name="connsiteY9" fmla="*/ 136478 h 996287"/>
                <a:gd name="connsiteX10" fmla="*/ 941923 w 998498"/>
                <a:gd name="connsiteY10" fmla="*/ 259308 h 996287"/>
                <a:gd name="connsiteX11" fmla="*/ 969219 w 998498"/>
                <a:gd name="connsiteY11" fmla="*/ 341194 h 996287"/>
                <a:gd name="connsiteX12" fmla="*/ 982867 w 998498"/>
                <a:gd name="connsiteY12" fmla="*/ 382138 h 996287"/>
                <a:gd name="connsiteX13" fmla="*/ 982867 w 998498"/>
                <a:gd name="connsiteY13" fmla="*/ 723332 h 996287"/>
                <a:gd name="connsiteX14" fmla="*/ 969219 w 998498"/>
                <a:gd name="connsiteY14" fmla="*/ 791570 h 996287"/>
                <a:gd name="connsiteX15" fmla="*/ 928276 w 998498"/>
                <a:gd name="connsiteY15" fmla="*/ 873457 h 996287"/>
                <a:gd name="connsiteX16" fmla="*/ 805446 w 998498"/>
                <a:gd name="connsiteY16" fmla="*/ 928048 h 996287"/>
                <a:gd name="connsiteX17" fmla="*/ 709911 w 998498"/>
                <a:gd name="connsiteY17" fmla="*/ 955344 h 996287"/>
                <a:gd name="connsiteX18" fmla="*/ 628025 w 998498"/>
                <a:gd name="connsiteY18" fmla="*/ 968991 h 996287"/>
                <a:gd name="connsiteX19" fmla="*/ 355070 w 998498"/>
                <a:gd name="connsiteY19" fmla="*/ 996287 h 996287"/>
                <a:gd name="connsiteX20" fmla="*/ 68467 w 998498"/>
                <a:gd name="connsiteY20" fmla="*/ 982639 h 996287"/>
                <a:gd name="connsiteX21" fmla="*/ 41171 w 998498"/>
                <a:gd name="connsiteY21" fmla="*/ 941696 h 996287"/>
                <a:gd name="connsiteX22" fmla="*/ 13876 w 998498"/>
                <a:gd name="connsiteY22" fmla="*/ 846161 h 996287"/>
                <a:gd name="connsiteX23" fmla="*/ 13876 w 998498"/>
                <a:gd name="connsiteY23" fmla="*/ 409433 h 996287"/>
                <a:gd name="connsiteX24" fmla="*/ 41171 w 998498"/>
                <a:gd name="connsiteY24" fmla="*/ 327547 h 996287"/>
                <a:gd name="connsiteX25" fmla="*/ 54819 w 998498"/>
                <a:gd name="connsiteY25" fmla="*/ 272955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498" h="996287">
                  <a:moveTo>
                    <a:pt x="54819" y="272955"/>
                  </a:moveTo>
                  <a:cubicBezTo>
                    <a:pt x="68467" y="241110"/>
                    <a:pt x="96477" y="159736"/>
                    <a:pt x="123058" y="136478"/>
                  </a:cubicBezTo>
                  <a:cubicBezTo>
                    <a:pt x="147746" y="114876"/>
                    <a:pt x="204944" y="81887"/>
                    <a:pt x="204944" y="81887"/>
                  </a:cubicBezTo>
                  <a:cubicBezTo>
                    <a:pt x="214043" y="68239"/>
                    <a:pt x="219432" y="51191"/>
                    <a:pt x="232240" y="40944"/>
                  </a:cubicBezTo>
                  <a:cubicBezTo>
                    <a:pt x="243474" y="31957"/>
                    <a:pt x="259227" y="30785"/>
                    <a:pt x="273183" y="27296"/>
                  </a:cubicBezTo>
                  <a:cubicBezTo>
                    <a:pt x="326399" y="13992"/>
                    <a:pt x="383033" y="7703"/>
                    <a:pt x="436956" y="0"/>
                  </a:cubicBezTo>
                  <a:cubicBezTo>
                    <a:pt x="596068" y="9945"/>
                    <a:pt x="604621" y="-2787"/>
                    <a:pt x="709911" y="27296"/>
                  </a:cubicBezTo>
                  <a:cubicBezTo>
                    <a:pt x="723744" y="31248"/>
                    <a:pt x="738279" y="33957"/>
                    <a:pt x="750855" y="40944"/>
                  </a:cubicBezTo>
                  <a:cubicBezTo>
                    <a:pt x="779532" y="56876"/>
                    <a:pt x="832741" y="95535"/>
                    <a:pt x="832741" y="95535"/>
                  </a:cubicBezTo>
                  <a:cubicBezTo>
                    <a:pt x="837290" y="109183"/>
                    <a:pt x="839403" y="123902"/>
                    <a:pt x="846389" y="136478"/>
                  </a:cubicBezTo>
                  <a:cubicBezTo>
                    <a:pt x="887199" y="209936"/>
                    <a:pt x="892191" y="209575"/>
                    <a:pt x="941923" y="259308"/>
                  </a:cubicBezTo>
                  <a:lnTo>
                    <a:pt x="969219" y="341194"/>
                  </a:lnTo>
                  <a:lnTo>
                    <a:pt x="982867" y="382138"/>
                  </a:lnTo>
                  <a:cubicBezTo>
                    <a:pt x="1003760" y="549292"/>
                    <a:pt x="1003658" y="494629"/>
                    <a:pt x="982867" y="723332"/>
                  </a:cubicBezTo>
                  <a:cubicBezTo>
                    <a:pt x="980767" y="746433"/>
                    <a:pt x="974845" y="769066"/>
                    <a:pt x="969219" y="791570"/>
                  </a:cubicBezTo>
                  <a:cubicBezTo>
                    <a:pt x="961819" y="821169"/>
                    <a:pt x="950514" y="851220"/>
                    <a:pt x="928276" y="873457"/>
                  </a:cubicBezTo>
                  <a:cubicBezTo>
                    <a:pt x="895836" y="905896"/>
                    <a:pt x="845983" y="914536"/>
                    <a:pt x="805446" y="928048"/>
                  </a:cubicBezTo>
                  <a:cubicBezTo>
                    <a:pt x="766427" y="941055"/>
                    <a:pt x="752748" y="946777"/>
                    <a:pt x="709911" y="955344"/>
                  </a:cubicBezTo>
                  <a:cubicBezTo>
                    <a:pt x="682777" y="960771"/>
                    <a:pt x="655419" y="965078"/>
                    <a:pt x="628025" y="968991"/>
                  </a:cubicBezTo>
                  <a:cubicBezTo>
                    <a:pt x="513538" y="985346"/>
                    <a:pt x="482130" y="985698"/>
                    <a:pt x="355070" y="996287"/>
                  </a:cubicBezTo>
                  <a:cubicBezTo>
                    <a:pt x="259536" y="991738"/>
                    <a:pt x="162695" y="999026"/>
                    <a:pt x="68467" y="982639"/>
                  </a:cubicBezTo>
                  <a:cubicBezTo>
                    <a:pt x="52307" y="979829"/>
                    <a:pt x="48507" y="956367"/>
                    <a:pt x="41171" y="941696"/>
                  </a:cubicBezTo>
                  <a:cubicBezTo>
                    <a:pt x="31380" y="922115"/>
                    <a:pt x="18249" y="863655"/>
                    <a:pt x="13876" y="846161"/>
                  </a:cubicBezTo>
                  <a:cubicBezTo>
                    <a:pt x="3311" y="666559"/>
                    <a:pt x="-11192" y="584912"/>
                    <a:pt x="13876" y="409433"/>
                  </a:cubicBezTo>
                  <a:cubicBezTo>
                    <a:pt x="17945" y="380950"/>
                    <a:pt x="25211" y="351487"/>
                    <a:pt x="41171" y="327547"/>
                  </a:cubicBezTo>
                  <a:cubicBezTo>
                    <a:pt x="70991" y="282818"/>
                    <a:pt x="41171" y="304800"/>
                    <a:pt x="54819" y="27295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DA8CDA9-C40B-204E-A2D1-FAD9583149BD}"/>
                </a:ext>
              </a:extLst>
            </p:cNvPr>
            <p:cNvSpPr txBox="1"/>
            <p:nvPr/>
          </p:nvSpPr>
          <p:spPr>
            <a:xfrm>
              <a:off x="2706503" y="4533724"/>
              <a:ext cx="26481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x</a:t>
              </a:r>
              <a:endParaRPr lang="en-US" altLang="zh-CN" sz="1400" b="0" i="1" dirty="0"/>
            </a:p>
            <a:p>
              <a:pPr>
                <a:lnSpc>
                  <a:spcPct val="150000"/>
                </a:lnSpc>
              </a:pPr>
              <a:endParaRPr kumimoji="1" lang="en-US" altLang="zh-CN" sz="1400" b="0" i="1" dirty="0"/>
            </a:p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y</a:t>
              </a:r>
              <a:endParaRPr kumimoji="1" lang="zh-CN" altLang="en-US" sz="1400" b="0" i="1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9C2933B-2084-E24D-8B0D-161E9F537D1B}"/>
                </a:ext>
              </a:extLst>
            </p:cNvPr>
            <p:cNvSpPr/>
            <p:nvPr/>
          </p:nvSpPr>
          <p:spPr bwMode="auto">
            <a:xfrm>
              <a:off x="2222008" y="4698340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B4F725F-38BC-3840-9A14-4B97A6A566E4}"/>
                </a:ext>
              </a:extLst>
            </p:cNvPr>
            <p:cNvSpPr/>
            <p:nvPr/>
          </p:nvSpPr>
          <p:spPr bwMode="auto">
            <a:xfrm>
              <a:off x="2224280" y="5396651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0A60CB5-D66F-034D-834F-21CFC70880BB}"/>
                </a:ext>
              </a:extLst>
            </p:cNvPr>
            <p:cNvSpPr txBox="1"/>
            <p:nvPr/>
          </p:nvSpPr>
          <p:spPr>
            <a:xfrm>
              <a:off x="2108273" y="4724850"/>
              <a:ext cx="306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-</a:t>
              </a:r>
              <a:endParaRPr lang="en-US" altLang="zh-CN" sz="1400" b="0" i="1" dirty="0"/>
            </a:p>
            <a:p>
              <a:pPr algn="ctr"/>
              <a:r>
                <a:rPr lang="en-US" altLang="zh-CN" sz="1400" b="0" i="1" dirty="0"/>
                <a:t>v</a:t>
              </a:r>
            </a:p>
            <a:p>
              <a:pPr algn="ctr"/>
              <a:r>
                <a:rPr lang="en-US" altLang="zh-CN" sz="1400" b="0" i="1" dirty="0"/>
                <a:t>+</a:t>
              </a:r>
              <a:endParaRPr kumimoji="1" lang="zh-CN" altLang="en-US" sz="1400" b="0" i="1" dirty="0"/>
            </a:p>
          </p:txBody>
        </p: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1706ACD2-B6CE-1146-B719-0DA7760A5508}"/>
                </a:ext>
              </a:extLst>
            </p:cNvPr>
            <p:cNvCxnSpPr/>
            <p:nvPr/>
          </p:nvCxnSpPr>
          <p:spPr bwMode="auto">
            <a:xfrm flipH="1">
              <a:off x="1889909" y="5434142"/>
              <a:ext cx="2320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C9605138-65F3-C04D-89B5-591B81600B5D}"/>
                </a:ext>
              </a:extLst>
            </p:cNvPr>
            <p:cNvCxnSpPr/>
            <p:nvPr/>
          </p:nvCxnSpPr>
          <p:spPr bwMode="auto">
            <a:xfrm>
              <a:off x="2387471" y="4657396"/>
              <a:ext cx="2917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2337B7B-B3AF-D743-8805-B0FB27AFAE06}"/>
                </a:ext>
              </a:extLst>
            </p:cNvPr>
            <p:cNvSpPr txBox="1"/>
            <p:nvPr/>
          </p:nvSpPr>
          <p:spPr>
            <a:xfrm>
              <a:off x="1955543" y="5152429"/>
              <a:ext cx="234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 err="1"/>
                <a:t>i</a:t>
              </a:r>
              <a:endParaRPr kumimoji="1" lang="zh-CN" altLang="en-US" sz="1400" b="0" i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274C4FF-ACD8-C545-A3FC-C1F1C6019B25}"/>
                </a:ext>
              </a:extLst>
            </p:cNvPr>
            <p:cNvSpPr txBox="1"/>
            <p:nvPr/>
          </p:nvSpPr>
          <p:spPr>
            <a:xfrm>
              <a:off x="2336885" y="434947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dirty="0"/>
                <a:t>2A</a:t>
              </a:r>
              <a:endParaRPr kumimoji="1" lang="zh-CN" altLang="en-US" sz="1400" b="0" dirty="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68865A5-2851-3545-B16D-5E05226DF4AE}"/>
                </a:ext>
              </a:extLst>
            </p:cNvPr>
            <p:cNvGrpSpPr/>
            <p:nvPr/>
          </p:nvGrpSpPr>
          <p:grpSpPr>
            <a:xfrm>
              <a:off x="1533441" y="4991022"/>
              <a:ext cx="420711" cy="191069"/>
              <a:chOff x="755513" y="4991022"/>
              <a:chExt cx="420711" cy="191069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6A5C1E2-6413-4A48-8876-D8EC4561C98F}"/>
                  </a:ext>
                </a:extLst>
              </p:cNvPr>
              <p:cNvSpPr/>
              <p:nvPr/>
            </p:nvSpPr>
            <p:spPr bwMode="auto">
              <a:xfrm>
                <a:off x="755513" y="4991860"/>
                <a:ext cx="420711" cy="1902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7EFFF35D-C64B-AB4F-A5E2-7F7BAAA7043B}"/>
                  </a:ext>
                </a:extLst>
              </p:cNvPr>
              <p:cNvCxnSpPr/>
              <p:nvPr/>
            </p:nvCxnSpPr>
            <p:spPr bwMode="auto">
              <a:xfrm>
                <a:off x="823753" y="4991022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671D591D-730F-174A-A80B-D2C7ECA04F6D}"/>
                  </a:ext>
                </a:extLst>
              </p:cNvPr>
              <p:cNvCxnSpPr/>
              <p:nvPr/>
            </p:nvCxnSpPr>
            <p:spPr bwMode="auto">
              <a:xfrm>
                <a:off x="812377" y="5116125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6A71249B-92F8-9E44-896B-7CC242AB87C4}"/>
                  </a:ext>
                </a:extLst>
              </p:cNvPr>
              <p:cNvCxnSpPr/>
              <p:nvPr/>
            </p:nvCxnSpPr>
            <p:spPr bwMode="auto">
              <a:xfrm>
                <a:off x="853321" y="5061534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586282B0-4365-2A4F-9D8A-16CC70573F15}"/>
                  </a:ext>
                </a:extLst>
              </p:cNvPr>
              <p:cNvCxnSpPr/>
              <p:nvPr/>
            </p:nvCxnSpPr>
            <p:spPr bwMode="auto">
              <a:xfrm>
                <a:off x="855593" y="5172990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5BA4F8B-02FC-B94F-903D-21BA5C919B56}"/>
                </a:ext>
              </a:extLst>
            </p:cNvPr>
            <p:cNvSpPr txBox="1"/>
            <p:nvPr/>
          </p:nvSpPr>
          <p:spPr>
            <a:xfrm>
              <a:off x="1201847" y="4745789"/>
              <a:ext cx="436782" cy="749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dirty="0"/>
                <a:t>3V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</p:grpSp>
      <p:sp>
        <p:nvSpPr>
          <p:cNvPr id="101" name="Text Box 2">
            <a:extLst>
              <a:ext uri="{FF2B5EF4-FFF2-40B4-BE49-F238E27FC236}">
                <a16:creationId xmlns:a16="http://schemas.microsoft.com/office/drawing/2014/main" id="{C16D92D9-A84A-0A42-9332-BD05E14A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674740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功率消耗与参考方向选择无关，只与实际方向有关</a:t>
            </a:r>
            <a:endParaRPr kumimoji="0" lang="en-US" altLang="zh-CN" sz="2400" b="0" i="1" dirty="0">
              <a:ea typeface="华文新魏" panose="0201080004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5549281-80E6-6349-8630-60210FE3C743}"/>
              </a:ext>
            </a:extLst>
          </p:cNvPr>
          <p:cNvSpPr txBox="1"/>
          <p:nvPr/>
        </p:nvSpPr>
        <p:spPr>
          <a:xfrm>
            <a:off x="5424525" y="3223842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i="1" dirty="0"/>
              <a:t>p</a:t>
            </a:r>
            <a:r>
              <a:rPr kumimoji="1" lang="en-US" altLang="zh-CN" sz="2000" b="0" dirty="0"/>
              <a:t>=</a:t>
            </a:r>
            <a:r>
              <a:rPr kumimoji="1" lang="en-US" altLang="zh-CN" sz="2000" b="0" i="1" dirty="0"/>
              <a:t>vi</a:t>
            </a:r>
            <a:r>
              <a:rPr kumimoji="1" lang="en-US" altLang="zh-CN" sz="2000" b="0" dirty="0"/>
              <a:t>=3×(-2)=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-6(W)</a:t>
            </a:r>
            <a:endParaRPr kumimoji="1" lang="zh-CN" altLang="en-US" sz="2400" b="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21DD64-EB5C-A44D-9BF9-39A4DBE03729}"/>
              </a:ext>
            </a:extLst>
          </p:cNvPr>
          <p:cNvSpPr txBox="1"/>
          <p:nvPr/>
        </p:nvSpPr>
        <p:spPr>
          <a:xfrm>
            <a:off x="5413149" y="5396109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i="1" dirty="0"/>
              <a:t>p</a:t>
            </a:r>
            <a:r>
              <a:rPr kumimoji="1" lang="en-US" altLang="zh-CN" sz="2000" b="0" dirty="0"/>
              <a:t>=</a:t>
            </a:r>
            <a:r>
              <a:rPr kumimoji="1" lang="en-US" altLang="zh-CN" sz="2000" b="0" i="1" dirty="0"/>
              <a:t>vi</a:t>
            </a:r>
            <a:r>
              <a:rPr kumimoji="1" lang="en-US" altLang="zh-CN" sz="2000" b="0" dirty="0"/>
              <a:t>=(-3)×2=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-6(W)</a:t>
            </a:r>
            <a:endParaRPr kumimoji="1" lang="zh-CN" altLang="en-US" sz="2000" b="0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4CA0FF3-9EE1-0746-B579-276EE7E1A753}"/>
              </a:ext>
            </a:extLst>
          </p:cNvPr>
          <p:cNvGrpSpPr/>
          <p:nvPr/>
        </p:nvGrpSpPr>
        <p:grpSpPr>
          <a:xfrm>
            <a:off x="802696" y="4118501"/>
            <a:ext cx="2588481" cy="1222321"/>
            <a:chOff x="3980356" y="1686922"/>
            <a:chExt cx="2588481" cy="122232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A06DDAC-D6F6-AF48-B5AA-D8CCEAAABC75}"/>
                </a:ext>
              </a:extLst>
            </p:cNvPr>
            <p:cNvSpPr/>
            <p:nvPr/>
          </p:nvSpPr>
          <p:spPr bwMode="auto">
            <a:xfrm>
              <a:off x="4710758" y="2076730"/>
              <a:ext cx="968990" cy="69603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任意形状 79">
              <a:extLst>
                <a:ext uri="{FF2B5EF4-FFF2-40B4-BE49-F238E27FC236}">
                  <a16:creationId xmlns:a16="http://schemas.microsoft.com/office/drawing/2014/main" id="{0CC2F8D8-0BBF-6147-B1D5-3CB658EF46B7}"/>
                </a:ext>
              </a:extLst>
            </p:cNvPr>
            <p:cNvSpPr/>
            <p:nvPr/>
          </p:nvSpPr>
          <p:spPr bwMode="auto">
            <a:xfrm>
              <a:off x="5570339" y="1912956"/>
              <a:ext cx="998498" cy="996287"/>
            </a:xfrm>
            <a:custGeom>
              <a:avLst/>
              <a:gdLst>
                <a:gd name="connsiteX0" fmla="*/ 54819 w 998498"/>
                <a:gd name="connsiteY0" fmla="*/ 272955 h 996287"/>
                <a:gd name="connsiteX1" fmla="*/ 123058 w 998498"/>
                <a:gd name="connsiteY1" fmla="*/ 136478 h 996287"/>
                <a:gd name="connsiteX2" fmla="*/ 204944 w 998498"/>
                <a:gd name="connsiteY2" fmla="*/ 81887 h 996287"/>
                <a:gd name="connsiteX3" fmla="*/ 232240 w 998498"/>
                <a:gd name="connsiteY3" fmla="*/ 40944 h 996287"/>
                <a:gd name="connsiteX4" fmla="*/ 273183 w 998498"/>
                <a:gd name="connsiteY4" fmla="*/ 27296 h 996287"/>
                <a:gd name="connsiteX5" fmla="*/ 436956 w 998498"/>
                <a:gd name="connsiteY5" fmla="*/ 0 h 996287"/>
                <a:gd name="connsiteX6" fmla="*/ 709911 w 998498"/>
                <a:gd name="connsiteY6" fmla="*/ 27296 h 996287"/>
                <a:gd name="connsiteX7" fmla="*/ 750855 w 998498"/>
                <a:gd name="connsiteY7" fmla="*/ 40944 h 996287"/>
                <a:gd name="connsiteX8" fmla="*/ 832741 w 998498"/>
                <a:gd name="connsiteY8" fmla="*/ 95535 h 996287"/>
                <a:gd name="connsiteX9" fmla="*/ 846389 w 998498"/>
                <a:gd name="connsiteY9" fmla="*/ 136478 h 996287"/>
                <a:gd name="connsiteX10" fmla="*/ 941923 w 998498"/>
                <a:gd name="connsiteY10" fmla="*/ 259308 h 996287"/>
                <a:gd name="connsiteX11" fmla="*/ 969219 w 998498"/>
                <a:gd name="connsiteY11" fmla="*/ 341194 h 996287"/>
                <a:gd name="connsiteX12" fmla="*/ 982867 w 998498"/>
                <a:gd name="connsiteY12" fmla="*/ 382138 h 996287"/>
                <a:gd name="connsiteX13" fmla="*/ 982867 w 998498"/>
                <a:gd name="connsiteY13" fmla="*/ 723332 h 996287"/>
                <a:gd name="connsiteX14" fmla="*/ 969219 w 998498"/>
                <a:gd name="connsiteY14" fmla="*/ 791570 h 996287"/>
                <a:gd name="connsiteX15" fmla="*/ 928276 w 998498"/>
                <a:gd name="connsiteY15" fmla="*/ 873457 h 996287"/>
                <a:gd name="connsiteX16" fmla="*/ 805446 w 998498"/>
                <a:gd name="connsiteY16" fmla="*/ 928048 h 996287"/>
                <a:gd name="connsiteX17" fmla="*/ 709911 w 998498"/>
                <a:gd name="connsiteY17" fmla="*/ 955344 h 996287"/>
                <a:gd name="connsiteX18" fmla="*/ 628025 w 998498"/>
                <a:gd name="connsiteY18" fmla="*/ 968991 h 996287"/>
                <a:gd name="connsiteX19" fmla="*/ 355070 w 998498"/>
                <a:gd name="connsiteY19" fmla="*/ 996287 h 996287"/>
                <a:gd name="connsiteX20" fmla="*/ 68467 w 998498"/>
                <a:gd name="connsiteY20" fmla="*/ 982639 h 996287"/>
                <a:gd name="connsiteX21" fmla="*/ 41171 w 998498"/>
                <a:gd name="connsiteY21" fmla="*/ 941696 h 996287"/>
                <a:gd name="connsiteX22" fmla="*/ 13876 w 998498"/>
                <a:gd name="connsiteY22" fmla="*/ 846161 h 996287"/>
                <a:gd name="connsiteX23" fmla="*/ 13876 w 998498"/>
                <a:gd name="connsiteY23" fmla="*/ 409433 h 996287"/>
                <a:gd name="connsiteX24" fmla="*/ 41171 w 998498"/>
                <a:gd name="connsiteY24" fmla="*/ 327547 h 996287"/>
                <a:gd name="connsiteX25" fmla="*/ 54819 w 998498"/>
                <a:gd name="connsiteY25" fmla="*/ 272955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498" h="996287">
                  <a:moveTo>
                    <a:pt x="54819" y="272955"/>
                  </a:moveTo>
                  <a:cubicBezTo>
                    <a:pt x="68467" y="241110"/>
                    <a:pt x="96477" y="159736"/>
                    <a:pt x="123058" y="136478"/>
                  </a:cubicBezTo>
                  <a:cubicBezTo>
                    <a:pt x="147746" y="114876"/>
                    <a:pt x="204944" y="81887"/>
                    <a:pt x="204944" y="81887"/>
                  </a:cubicBezTo>
                  <a:cubicBezTo>
                    <a:pt x="214043" y="68239"/>
                    <a:pt x="219432" y="51191"/>
                    <a:pt x="232240" y="40944"/>
                  </a:cubicBezTo>
                  <a:cubicBezTo>
                    <a:pt x="243474" y="31957"/>
                    <a:pt x="259227" y="30785"/>
                    <a:pt x="273183" y="27296"/>
                  </a:cubicBezTo>
                  <a:cubicBezTo>
                    <a:pt x="326399" y="13992"/>
                    <a:pt x="383033" y="7703"/>
                    <a:pt x="436956" y="0"/>
                  </a:cubicBezTo>
                  <a:cubicBezTo>
                    <a:pt x="596068" y="9945"/>
                    <a:pt x="604621" y="-2787"/>
                    <a:pt x="709911" y="27296"/>
                  </a:cubicBezTo>
                  <a:cubicBezTo>
                    <a:pt x="723744" y="31248"/>
                    <a:pt x="738279" y="33957"/>
                    <a:pt x="750855" y="40944"/>
                  </a:cubicBezTo>
                  <a:cubicBezTo>
                    <a:pt x="779532" y="56876"/>
                    <a:pt x="832741" y="95535"/>
                    <a:pt x="832741" y="95535"/>
                  </a:cubicBezTo>
                  <a:cubicBezTo>
                    <a:pt x="837290" y="109183"/>
                    <a:pt x="839403" y="123902"/>
                    <a:pt x="846389" y="136478"/>
                  </a:cubicBezTo>
                  <a:cubicBezTo>
                    <a:pt x="887199" y="209936"/>
                    <a:pt x="892191" y="209575"/>
                    <a:pt x="941923" y="259308"/>
                  </a:cubicBezTo>
                  <a:lnTo>
                    <a:pt x="969219" y="341194"/>
                  </a:lnTo>
                  <a:lnTo>
                    <a:pt x="982867" y="382138"/>
                  </a:lnTo>
                  <a:cubicBezTo>
                    <a:pt x="1003760" y="549292"/>
                    <a:pt x="1003658" y="494629"/>
                    <a:pt x="982867" y="723332"/>
                  </a:cubicBezTo>
                  <a:cubicBezTo>
                    <a:pt x="980767" y="746433"/>
                    <a:pt x="974845" y="769066"/>
                    <a:pt x="969219" y="791570"/>
                  </a:cubicBezTo>
                  <a:cubicBezTo>
                    <a:pt x="961819" y="821169"/>
                    <a:pt x="950514" y="851220"/>
                    <a:pt x="928276" y="873457"/>
                  </a:cubicBezTo>
                  <a:cubicBezTo>
                    <a:pt x="895836" y="905896"/>
                    <a:pt x="845983" y="914536"/>
                    <a:pt x="805446" y="928048"/>
                  </a:cubicBezTo>
                  <a:cubicBezTo>
                    <a:pt x="766427" y="941055"/>
                    <a:pt x="752748" y="946777"/>
                    <a:pt x="709911" y="955344"/>
                  </a:cubicBezTo>
                  <a:cubicBezTo>
                    <a:pt x="682777" y="960771"/>
                    <a:pt x="655419" y="965078"/>
                    <a:pt x="628025" y="968991"/>
                  </a:cubicBezTo>
                  <a:cubicBezTo>
                    <a:pt x="513538" y="985346"/>
                    <a:pt x="482130" y="985698"/>
                    <a:pt x="355070" y="996287"/>
                  </a:cubicBezTo>
                  <a:cubicBezTo>
                    <a:pt x="259536" y="991738"/>
                    <a:pt x="162695" y="999026"/>
                    <a:pt x="68467" y="982639"/>
                  </a:cubicBezTo>
                  <a:cubicBezTo>
                    <a:pt x="52307" y="979829"/>
                    <a:pt x="48507" y="956367"/>
                    <a:pt x="41171" y="941696"/>
                  </a:cubicBezTo>
                  <a:cubicBezTo>
                    <a:pt x="31380" y="922115"/>
                    <a:pt x="18249" y="863655"/>
                    <a:pt x="13876" y="846161"/>
                  </a:cubicBezTo>
                  <a:cubicBezTo>
                    <a:pt x="3311" y="666559"/>
                    <a:pt x="-11192" y="584912"/>
                    <a:pt x="13876" y="409433"/>
                  </a:cubicBezTo>
                  <a:cubicBezTo>
                    <a:pt x="17945" y="380950"/>
                    <a:pt x="25211" y="351487"/>
                    <a:pt x="41171" y="327547"/>
                  </a:cubicBezTo>
                  <a:cubicBezTo>
                    <a:pt x="70991" y="282818"/>
                    <a:pt x="41171" y="304800"/>
                    <a:pt x="54819" y="27295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ACC9665-2A51-B543-9FB4-4E8B7B90DADB}"/>
                </a:ext>
              </a:extLst>
            </p:cNvPr>
            <p:cNvSpPr/>
            <p:nvPr/>
          </p:nvSpPr>
          <p:spPr bwMode="auto">
            <a:xfrm>
              <a:off x="4656168" y="2226854"/>
              <a:ext cx="106970" cy="4241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0C9F771-19C3-5545-9BFE-AE6A2B376264}"/>
                </a:ext>
              </a:extLst>
            </p:cNvPr>
            <p:cNvSpPr txBox="1"/>
            <p:nvPr/>
          </p:nvSpPr>
          <p:spPr>
            <a:xfrm>
              <a:off x="5666100" y="1871170"/>
              <a:ext cx="26481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x</a:t>
              </a:r>
              <a:endParaRPr lang="en-US" altLang="zh-CN" sz="1400" b="0" i="1" dirty="0"/>
            </a:p>
            <a:p>
              <a:pPr>
                <a:lnSpc>
                  <a:spcPct val="150000"/>
                </a:lnSpc>
              </a:pPr>
              <a:endParaRPr kumimoji="1" lang="en-US" altLang="zh-CN" sz="1400" b="0" i="1" dirty="0"/>
            </a:p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y</a:t>
              </a:r>
              <a:endParaRPr kumimoji="1" lang="zh-CN" altLang="en-US" sz="1400" b="0" i="1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10F1562-020C-FC40-974D-C074A14A438D}"/>
                </a:ext>
              </a:extLst>
            </p:cNvPr>
            <p:cNvSpPr/>
            <p:nvPr/>
          </p:nvSpPr>
          <p:spPr bwMode="auto">
            <a:xfrm>
              <a:off x="5181605" y="203578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5C25E7A-D39E-2747-865A-BC59F2BF54F2}"/>
                </a:ext>
              </a:extLst>
            </p:cNvPr>
            <p:cNvSpPr/>
            <p:nvPr/>
          </p:nvSpPr>
          <p:spPr bwMode="auto">
            <a:xfrm>
              <a:off x="5183877" y="2734097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3946BE5-1968-B247-8602-714E95E5F2E9}"/>
                </a:ext>
              </a:extLst>
            </p:cNvPr>
            <p:cNvSpPr txBox="1"/>
            <p:nvPr/>
          </p:nvSpPr>
          <p:spPr>
            <a:xfrm>
              <a:off x="5079300" y="2050866"/>
              <a:ext cx="306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-</a:t>
              </a:r>
              <a:endParaRPr lang="en-US" altLang="zh-CN" sz="1400" b="0" i="1" dirty="0"/>
            </a:p>
            <a:p>
              <a:pPr algn="ctr"/>
              <a:r>
                <a:rPr lang="en-US" altLang="zh-CN" sz="1400" b="0" i="1" dirty="0"/>
                <a:t>v</a:t>
              </a:r>
            </a:p>
            <a:p>
              <a:pPr algn="ctr"/>
              <a:r>
                <a:rPr lang="en-US" altLang="zh-CN" sz="1400" b="0" i="1" dirty="0"/>
                <a:t>+</a:t>
              </a:r>
              <a:endParaRPr kumimoji="1" lang="zh-CN" altLang="en-US" sz="1400" b="0" i="1" dirty="0"/>
            </a:p>
          </p:txBody>
        </p: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5712E27-E4AB-EA43-BAF7-6A579FF30371}"/>
                </a:ext>
              </a:extLst>
            </p:cNvPr>
            <p:cNvCxnSpPr/>
            <p:nvPr/>
          </p:nvCxnSpPr>
          <p:spPr bwMode="auto">
            <a:xfrm flipH="1">
              <a:off x="4849506" y="2771588"/>
              <a:ext cx="2320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8C88A925-581E-DD48-8666-98401110AC15}"/>
                </a:ext>
              </a:extLst>
            </p:cNvPr>
            <p:cNvCxnSpPr/>
            <p:nvPr/>
          </p:nvCxnSpPr>
          <p:spPr bwMode="auto">
            <a:xfrm>
              <a:off x="5347068" y="1994842"/>
              <a:ext cx="2917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BF36F9-5D0A-F34F-9B9C-27A655EDE159}"/>
                </a:ext>
              </a:extLst>
            </p:cNvPr>
            <p:cNvSpPr txBox="1"/>
            <p:nvPr/>
          </p:nvSpPr>
          <p:spPr>
            <a:xfrm>
              <a:off x="4915140" y="2489871"/>
              <a:ext cx="234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 err="1"/>
                <a:t>i</a:t>
              </a:r>
              <a:endParaRPr kumimoji="1" lang="zh-CN" altLang="en-US" sz="1400" b="0" i="1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D940E14-61FE-4449-B858-4A6EB3442472}"/>
                </a:ext>
              </a:extLst>
            </p:cNvPr>
            <p:cNvSpPr txBox="1"/>
            <p:nvPr/>
          </p:nvSpPr>
          <p:spPr>
            <a:xfrm>
              <a:off x="5296482" y="168692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dirty="0"/>
                <a:t>2A</a:t>
              </a:r>
              <a:endParaRPr kumimoji="1" lang="zh-CN" altLang="en-US" sz="1400" b="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F42631E-71BE-184D-944C-6D1EE23EAC3E}"/>
                </a:ext>
              </a:extLst>
            </p:cNvPr>
            <p:cNvSpPr txBox="1"/>
            <p:nvPr/>
          </p:nvSpPr>
          <p:spPr>
            <a:xfrm>
              <a:off x="3980356" y="2256019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0" i="1" dirty="0"/>
                <a:t>R</a:t>
              </a:r>
              <a:r>
                <a:rPr kumimoji="1" lang="en-US" altLang="zh-CN" sz="1400" b="0" dirty="0"/>
                <a:t>=10</a:t>
              </a:r>
              <a:r>
                <a:rPr kumimoji="1" lang="en-US" altLang="zh-CN" sz="1400" b="0" i="1" dirty="0"/>
                <a:t>Ω</a:t>
              </a:r>
              <a:endParaRPr kumimoji="1" lang="zh-CN" altLang="en-US" sz="1600" b="0" i="1" dirty="0"/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3670B74-626A-7F4A-BEF8-96EBB589E8C3}"/>
              </a:ext>
            </a:extLst>
          </p:cNvPr>
          <p:cNvSpPr txBox="1"/>
          <p:nvPr/>
        </p:nvSpPr>
        <p:spPr>
          <a:xfrm>
            <a:off x="1032206" y="5437049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i="1" dirty="0"/>
              <a:t>p</a:t>
            </a:r>
            <a:r>
              <a:rPr kumimoji="1" lang="en-US" altLang="zh-CN" sz="2000" b="0" dirty="0"/>
              <a:t>=</a:t>
            </a:r>
            <a:r>
              <a:rPr kumimoji="1" lang="en-US" altLang="zh-CN" sz="2000" b="0" i="1" dirty="0"/>
              <a:t>vi</a:t>
            </a:r>
            <a:r>
              <a:rPr kumimoji="1" lang="en-US" altLang="zh-CN" sz="2000" b="0" dirty="0"/>
              <a:t>=</a:t>
            </a:r>
            <a:r>
              <a:rPr kumimoji="1" lang="en-US" altLang="zh-CN" sz="2000" b="0" i="1" dirty="0"/>
              <a:t>Ri</a:t>
            </a:r>
            <a:r>
              <a:rPr kumimoji="1" lang="en-US" altLang="zh-CN" sz="2000" b="0" baseline="30000" dirty="0"/>
              <a:t>2</a:t>
            </a:r>
            <a:r>
              <a:rPr kumimoji="1" lang="en-US" altLang="zh-CN" sz="2000" b="0" dirty="0"/>
              <a:t>=10×(+2)</a:t>
            </a:r>
            <a:r>
              <a:rPr kumimoji="1" lang="en-US" altLang="zh-CN" sz="2000" b="0" baseline="30000" dirty="0"/>
              <a:t>2</a:t>
            </a:r>
            <a:r>
              <a:rPr kumimoji="1" lang="en-US" altLang="zh-CN" sz="2000" b="0" dirty="0"/>
              <a:t>=40(W)</a:t>
            </a:r>
            <a:endParaRPr kumimoji="1" lang="zh-CN" altLang="en-US" sz="2000" b="0" dirty="0"/>
          </a:p>
        </p:txBody>
      </p:sp>
      <p:sp>
        <p:nvSpPr>
          <p:cNvPr id="113" name="Text Box 2">
            <a:extLst>
              <a:ext uri="{FF2B5EF4-FFF2-40B4-BE49-F238E27FC236}">
                <a16:creationId xmlns:a16="http://schemas.microsoft.com/office/drawing/2014/main" id="{6643E946-DCBA-C242-BB79-4EC38BB9F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5899748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电源可能消耗或发出功率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73" name="Text Box 2">
            <a:extLst>
              <a:ext uri="{FF2B5EF4-FFF2-40B4-BE49-F238E27FC236}">
                <a16:creationId xmlns:a16="http://schemas.microsoft.com/office/drawing/2014/main" id="{E1BC985E-3050-C84E-8D06-C5A632BA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544685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电阻、电源消耗的功率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56D577-CEA8-481C-9641-1EBCF300F0F7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463493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1" grpId="0"/>
      <p:bldP spid="102" grpId="0"/>
      <p:bldP spid="103" grpId="0"/>
      <p:bldP spid="112" grpId="0"/>
      <p:bldP spid="113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6">
            <a:extLst>
              <a:ext uri="{FF2B5EF4-FFF2-40B4-BE49-F238E27FC236}">
                <a16:creationId xmlns:a16="http://schemas.microsoft.com/office/drawing/2014/main" id="{50BB4972-B27E-4314-AEC4-B3828435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5771E26-F903-4A44-94F0-0F06F155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1" y="1103192"/>
            <a:ext cx="849788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集总电路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抽象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原则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局限性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二端元件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理想二端元件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实际二端元件及其建模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关联变量定义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功率计算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D1DEE4-07D6-430B-888C-07109BDC7964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86AB80-AECE-4A55-88E2-0DBF5D77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26" y="5768892"/>
            <a:ext cx="84966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测验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2022/9/21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106488"/>
            <a:ext cx="830103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12700" eaLnBrk="1" hangingPunct="1">
              <a:spcBef>
                <a:spcPct val="50000"/>
              </a:spcBef>
              <a:buClr>
                <a:srgbClr val="FF0000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        </a:t>
            </a:r>
            <a:r>
              <a:rPr kumimoji="0" lang="en-US" altLang="zh-CN" b="0" dirty="0">
                <a:ea typeface="华文新魏" panose="02010800040101010101" pitchFamily="2" charset="-122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zh-CN" altLang="zh-CN" b="0" dirty="0">
                <a:ea typeface="华文新魏" panose="02010800040101010101" pitchFamily="2" charset="-122"/>
              </a:rPr>
              <a:t>写出何为集总电路抽象、集总事物的三条原则是什么及集总电路抽象有何局限性 </a:t>
            </a:r>
            <a:r>
              <a:rPr kumimoji="0" lang="zh-CN" altLang="en-US" b="0" dirty="0">
                <a:ea typeface="华文新魏" panose="02010800040101010101" pitchFamily="2" charset="-122"/>
              </a:rPr>
              <a:t>。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0000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        </a:t>
            </a:r>
            <a:r>
              <a:rPr kumimoji="0" lang="en-US" altLang="zh-CN" b="0" dirty="0"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zh-CN" altLang="zh-CN" b="0" dirty="0">
                <a:ea typeface="华文新魏" panose="02010800040101010101" pitchFamily="2" charset="-122"/>
              </a:rPr>
              <a:t>对实际的线圈、电炉</a:t>
            </a:r>
            <a:r>
              <a:rPr kumimoji="0" lang="zh-CN" altLang="en-US" b="0" dirty="0">
                <a:ea typeface="华文新魏" panose="02010800040101010101" pitchFamily="2" charset="-122"/>
              </a:rPr>
              <a:t>进行</a:t>
            </a:r>
            <a:r>
              <a:rPr kumimoji="0" lang="zh-CN" altLang="zh-CN" b="0" dirty="0">
                <a:ea typeface="华文新魏" panose="02010800040101010101" pitchFamily="2" charset="-122"/>
              </a:rPr>
              <a:t>建模，画出尽可能多的电路图</a:t>
            </a:r>
            <a:r>
              <a:rPr kumimoji="0" lang="zh-CN" altLang="en-US" b="0" dirty="0">
                <a:ea typeface="华文新魏" panose="02010800040101010101" pitchFamily="2" charset="-122"/>
              </a:rPr>
              <a:t>。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0000"/>
              </a:buClr>
            </a:pPr>
            <a:r>
              <a:rPr kumimoji="0" lang="zh-CN" altLang="en-US" b="0" dirty="0">
                <a:ea typeface="华文新魏" panose="02010800040101010101" pitchFamily="2" charset="-122"/>
              </a:rPr>
              <a:t>        </a:t>
            </a:r>
            <a:r>
              <a:rPr kumimoji="0" lang="en-US" altLang="zh-CN" b="0" dirty="0">
                <a:ea typeface="华文新魏" panose="02010800040101010101" pitchFamily="2" charset="-122"/>
              </a:rPr>
              <a:t>3</a:t>
            </a:r>
            <a:r>
              <a:rPr kumimoji="0" lang="zh-CN" altLang="en-US" b="0" dirty="0">
                <a:ea typeface="华文新魏" panose="02010800040101010101" pitchFamily="2" charset="-122"/>
              </a:rPr>
              <a:t>、分别计算下图所示两个电路中电池发出或消耗的功率。</a:t>
            </a:r>
            <a:r>
              <a:rPr kumimoji="0" lang="zh-CN" altLang="zh-CN" b="0" dirty="0">
                <a:ea typeface="华文新魏" panose="02010800040101010101" pitchFamily="2" charset="-122"/>
              </a:rPr>
              <a:t> 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课堂测试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C108FBE-ABD7-F047-938F-29888F61BF32}"/>
              </a:ext>
            </a:extLst>
          </p:cNvPr>
          <p:cNvGrpSpPr/>
          <p:nvPr/>
        </p:nvGrpSpPr>
        <p:grpSpPr>
          <a:xfrm>
            <a:off x="1377950" y="4632461"/>
            <a:ext cx="2407393" cy="1222321"/>
            <a:chOff x="1201847" y="4349476"/>
            <a:chExt cx="2407393" cy="122232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1F0EF4B-17C8-5249-8A3A-029A39DBB659}"/>
                </a:ext>
              </a:extLst>
            </p:cNvPr>
            <p:cNvSpPr/>
            <p:nvPr/>
          </p:nvSpPr>
          <p:spPr bwMode="auto">
            <a:xfrm>
              <a:off x="1751161" y="4739284"/>
              <a:ext cx="968990" cy="69603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任意形状 7">
              <a:extLst>
                <a:ext uri="{FF2B5EF4-FFF2-40B4-BE49-F238E27FC236}">
                  <a16:creationId xmlns:a16="http://schemas.microsoft.com/office/drawing/2014/main" id="{0D53066A-6199-8F45-B90B-C4887570917E}"/>
                </a:ext>
              </a:extLst>
            </p:cNvPr>
            <p:cNvSpPr/>
            <p:nvPr/>
          </p:nvSpPr>
          <p:spPr bwMode="auto">
            <a:xfrm>
              <a:off x="2610742" y="4575510"/>
              <a:ext cx="998498" cy="996287"/>
            </a:xfrm>
            <a:custGeom>
              <a:avLst/>
              <a:gdLst>
                <a:gd name="connsiteX0" fmla="*/ 54819 w 998498"/>
                <a:gd name="connsiteY0" fmla="*/ 272955 h 996287"/>
                <a:gd name="connsiteX1" fmla="*/ 123058 w 998498"/>
                <a:gd name="connsiteY1" fmla="*/ 136478 h 996287"/>
                <a:gd name="connsiteX2" fmla="*/ 204944 w 998498"/>
                <a:gd name="connsiteY2" fmla="*/ 81887 h 996287"/>
                <a:gd name="connsiteX3" fmla="*/ 232240 w 998498"/>
                <a:gd name="connsiteY3" fmla="*/ 40944 h 996287"/>
                <a:gd name="connsiteX4" fmla="*/ 273183 w 998498"/>
                <a:gd name="connsiteY4" fmla="*/ 27296 h 996287"/>
                <a:gd name="connsiteX5" fmla="*/ 436956 w 998498"/>
                <a:gd name="connsiteY5" fmla="*/ 0 h 996287"/>
                <a:gd name="connsiteX6" fmla="*/ 709911 w 998498"/>
                <a:gd name="connsiteY6" fmla="*/ 27296 h 996287"/>
                <a:gd name="connsiteX7" fmla="*/ 750855 w 998498"/>
                <a:gd name="connsiteY7" fmla="*/ 40944 h 996287"/>
                <a:gd name="connsiteX8" fmla="*/ 832741 w 998498"/>
                <a:gd name="connsiteY8" fmla="*/ 95535 h 996287"/>
                <a:gd name="connsiteX9" fmla="*/ 846389 w 998498"/>
                <a:gd name="connsiteY9" fmla="*/ 136478 h 996287"/>
                <a:gd name="connsiteX10" fmla="*/ 941923 w 998498"/>
                <a:gd name="connsiteY10" fmla="*/ 259308 h 996287"/>
                <a:gd name="connsiteX11" fmla="*/ 969219 w 998498"/>
                <a:gd name="connsiteY11" fmla="*/ 341194 h 996287"/>
                <a:gd name="connsiteX12" fmla="*/ 982867 w 998498"/>
                <a:gd name="connsiteY12" fmla="*/ 382138 h 996287"/>
                <a:gd name="connsiteX13" fmla="*/ 982867 w 998498"/>
                <a:gd name="connsiteY13" fmla="*/ 723332 h 996287"/>
                <a:gd name="connsiteX14" fmla="*/ 969219 w 998498"/>
                <a:gd name="connsiteY14" fmla="*/ 791570 h 996287"/>
                <a:gd name="connsiteX15" fmla="*/ 928276 w 998498"/>
                <a:gd name="connsiteY15" fmla="*/ 873457 h 996287"/>
                <a:gd name="connsiteX16" fmla="*/ 805446 w 998498"/>
                <a:gd name="connsiteY16" fmla="*/ 928048 h 996287"/>
                <a:gd name="connsiteX17" fmla="*/ 709911 w 998498"/>
                <a:gd name="connsiteY17" fmla="*/ 955344 h 996287"/>
                <a:gd name="connsiteX18" fmla="*/ 628025 w 998498"/>
                <a:gd name="connsiteY18" fmla="*/ 968991 h 996287"/>
                <a:gd name="connsiteX19" fmla="*/ 355070 w 998498"/>
                <a:gd name="connsiteY19" fmla="*/ 996287 h 996287"/>
                <a:gd name="connsiteX20" fmla="*/ 68467 w 998498"/>
                <a:gd name="connsiteY20" fmla="*/ 982639 h 996287"/>
                <a:gd name="connsiteX21" fmla="*/ 41171 w 998498"/>
                <a:gd name="connsiteY21" fmla="*/ 941696 h 996287"/>
                <a:gd name="connsiteX22" fmla="*/ 13876 w 998498"/>
                <a:gd name="connsiteY22" fmla="*/ 846161 h 996287"/>
                <a:gd name="connsiteX23" fmla="*/ 13876 w 998498"/>
                <a:gd name="connsiteY23" fmla="*/ 409433 h 996287"/>
                <a:gd name="connsiteX24" fmla="*/ 41171 w 998498"/>
                <a:gd name="connsiteY24" fmla="*/ 327547 h 996287"/>
                <a:gd name="connsiteX25" fmla="*/ 54819 w 998498"/>
                <a:gd name="connsiteY25" fmla="*/ 272955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498" h="996287">
                  <a:moveTo>
                    <a:pt x="54819" y="272955"/>
                  </a:moveTo>
                  <a:cubicBezTo>
                    <a:pt x="68467" y="241110"/>
                    <a:pt x="96477" y="159736"/>
                    <a:pt x="123058" y="136478"/>
                  </a:cubicBezTo>
                  <a:cubicBezTo>
                    <a:pt x="147746" y="114876"/>
                    <a:pt x="204944" y="81887"/>
                    <a:pt x="204944" y="81887"/>
                  </a:cubicBezTo>
                  <a:cubicBezTo>
                    <a:pt x="214043" y="68239"/>
                    <a:pt x="219432" y="51191"/>
                    <a:pt x="232240" y="40944"/>
                  </a:cubicBezTo>
                  <a:cubicBezTo>
                    <a:pt x="243474" y="31957"/>
                    <a:pt x="259227" y="30785"/>
                    <a:pt x="273183" y="27296"/>
                  </a:cubicBezTo>
                  <a:cubicBezTo>
                    <a:pt x="326399" y="13992"/>
                    <a:pt x="383033" y="7703"/>
                    <a:pt x="436956" y="0"/>
                  </a:cubicBezTo>
                  <a:cubicBezTo>
                    <a:pt x="596068" y="9945"/>
                    <a:pt x="604621" y="-2787"/>
                    <a:pt x="709911" y="27296"/>
                  </a:cubicBezTo>
                  <a:cubicBezTo>
                    <a:pt x="723744" y="31248"/>
                    <a:pt x="738279" y="33957"/>
                    <a:pt x="750855" y="40944"/>
                  </a:cubicBezTo>
                  <a:cubicBezTo>
                    <a:pt x="779532" y="56876"/>
                    <a:pt x="832741" y="95535"/>
                    <a:pt x="832741" y="95535"/>
                  </a:cubicBezTo>
                  <a:cubicBezTo>
                    <a:pt x="837290" y="109183"/>
                    <a:pt x="839403" y="123902"/>
                    <a:pt x="846389" y="136478"/>
                  </a:cubicBezTo>
                  <a:cubicBezTo>
                    <a:pt x="887199" y="209936"/>
                    <a:pt x="892191" y="209575"/>
                    <a:pt x="941923" y="259308"/>
                  </a:cubicBezTo>
                  <a:lnTo>
                    <a:pt x="969219" y="341194"/>
                  </a:lnTo>
                  <a:lnTo>
                    <a:pt x="982867" y="382138"/>
                  </a:lnTo>
                  <a:cubicBezTo>
                    <a:pt x="1003760" y="549292"/>
                    <a:pt x="1003658" y="494629"/>
                    <a:pt x="982867" y="723332"/>
                  </a:cubicBezTo>
                  <a:cubicBezTo>
                    <a:pt x="980767" y="746433"/>
                    <a:pt x="974845" y="769066"/>
                    <a:pt x="969219" y="791570"/>
                  </a:cubicBezTo>
                  <a:cubicBezTo>
                    <a:pt x="961819" y="821169"/>
                    <a:pt x="950514" y="851220"/>
                    <a:pt x="928276" y="873457"/>
                  </a:cubicBezTo>
                  <a:cubicBezTo>
                    <a:pt x="895836" y="905896"/>
                    <a:pt x="845983" y="914536"/>
                    <a:pt x="805446" y="928048"/>
                  </a:cubicBezTo>
                  <a:cubicBezTo>
                    <a:pt x="766427" y="941055"/>
                    <a:pt x="752748" y="946777"/>
                    <a:pt x="709911" y="955344"/>
                  </a:cubicBezTo>
                  <a:cubicBezTo>
                    <a:pt x="682777" y="960771"/>
                    <a:pt x="655419" y="965078"/>
                    <a:pt x="628025" y="968991"/>
                  </a:cubicBezTo>
                  <a:cubicBezTo>
                    <a:pt x="513538" y="985346"/>
                    <a:pt x="482130" y="985698"/>
                    <a:pt x="355070" y="996287"/>
                  </a:cubicBezTo>
                  <a:cubicBezTo>
                    <a:pt x="259536" y="991738"/>
                    <a:pt x="162695" y="999026"/>
                    <a:pt x="68467" y="982639"/>
                  </a:cubicBezTo>
                  <a:cubicBezTo>
                    <a:pt x="52307" y="979829"/>
                    <a:pt x="48507" y="956367"/>
                    <a:pt x="41171" y="941696"/>
                  </a:cubicBezTo>
                  <a:cubicBezTo>
                    <a:pt x="31380" y="922115"/>
                    <a:pt x="18249" y="863655"/>
                    <a:pt x="13876" y="846161"/>
                  </a:cubicBezTo>
                  <a:cubicBezTo>
                    <a:pt x="3311" y="666559"/>
                    <a:pt x="-11192" y="584912"/>
                    <a:pt x="13876" y="409433"/>
                  </a:cubicBezTo>
                  <a:cubicBezTo>
                    <a:pt x="17945" y="380950"/>
                    <a:pt x="25211" y="351487"/>
                    <a:pt x="41171" y="327547"/>
                  </a:cubicBezTo>
                  <a:cubicBezTo>
                    <a:pt x="70991" y="282818"/>
                    <a:pt x="41171" y="304800"/>
                    <a:pt x="54819" y="27295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C3EEBE-99A0-5E47-BDF1-E39D705D34A6}"/>
                </a:ext>
              </a:extLst>
            </p:cNvPr>
            <p:cNvSpPr txBox="1"/>
            <p:nvPr/>
          </p:nvSpPr>
          <p:spPr>
            <a:xfrm>
              <a:off x="2706503" y="4533724"/>
              <a:ext cx="26481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x</a:t>
              </a:r>
              <a:endParaRPr lang="en-US" altLang="zh-CN" sz="1400" b="0" i="1" dirty="0"/>
            </a:p>
            <a:p>
              <a:pPr>
                <a:lnSpc>
                  <a:spcPct val="150000"/>
                </a:lnSpc>
              </a:pPr>
              <a:endParaRPr kumimoji="1" lang="en-US" altLang="zh-CN" sz="1400" b="0" i="1" dirty="0"/>
            </a:p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y</a:t>
              </a:r>
              <a:endParaRPr kumimoji="1" lang="zh-CN" altLang="en-US" sz="1400" b="0" i="1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BABD46-3365-DB40-93BA-FD9846B85A91}"/>
                </a:ext>
              </a:extLst>
            </p:cNvPr>
            <p:cNvSpPr/>
            <p:nvPr/>
          </p:nvSpPr>
          <p:spPr bwMode="auto">
            <a:xfrm>
              <a:off x="2222008" y="4698340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F753B9-E75A-6044-8600-AAB40873C38B}"/>
                </a:ext>
              </a:extLst>
            </p:cNvPr>
            <p:cNvSpPr/>
            <p:nvPr/>
          </p:nvSpPr>
          <p:spPr bwMode="auto">
            <a:xfrm>
              <a:off x="2224280" y="5396651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1ABB60-388C-1D40-8B5F-CEA1F6E025B9}"/>
                </a:ext>
              </a:extLst>
            </p:cNvPr>
            <p:cNvSpPr txBox="1"/>
            <p:nvPr/>
          </p:nvSpPr>
          <p:spPr>
            <a:xfrm>
              <a:off x="2108268" y="4713420"/>
              <a:ext cx="306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i="1" dirty="0"/>
                <a:t>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3AD9CD7-AE67-9440-90C4-5B2FEDADA4C6}"/>
                </a:ext>
              </a:extLst>
            </p:cNvPr>
            <p:cNvCxnSpPr/>
            <p:nvPr/>
          </p:nvCxnSpPr>
          <p:spPr bwMode="auto">
            <a:xfrm flipH="1">
              <a:off x="1889909" y="4738102"/>
              <a:ext cx="2320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3430BB4A-1B4B-B646-AE43-0661CDD1CAD1}"/>
                </a:ext>
              </a:extLst>
            </p:cNvPr>
            <p:cNvCxnSpPr/>
            <p:nvPr/>
          </p:nvCxnSpPr>
          <p:spPr bwMode="auto">
            <a:xfrm>
              <a:off x="2387471" y="4657396"/>
              <a:ext cx="2917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0AB8243-8CBD-B64F-8AE6-5A3A2EA90695}"/>
                </a:ext>
              </a:extLst>
            </p:cNvPr>
            <p:cNvSpPr txBox="1"/>
            <p:nvPr/>
          </p:nvSpPr>
          <p:spPr>
            <a:xfrm>
              <a:off x="1955543" y="4442740"/>
              <a:ext cx="234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 err="1"/>
                <a:t>i</a:t>
              </a:r>
              <a:endParaRPr kumimoji="1" lang="zh-CN" altLang="en-US" sz="1400" b="0" i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ACFC7A9-1B49-C848-96C1-A535ADD6EDF1}"/>
                </a:ext>
              </a:extLst>
            </p:cNvPr>
            <p:cNvSpPr txBox="1"/>
            <p:nvPr/>
          </p:nvSpPr>
          <p:spPr>
            <a:xfrm>
              <a:off x="2336885" y="434947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dirty="0"/>
                <a:t>2A</a:t>
              </a:r>
              <a:endParaRPr kumimoji="1" lang="zh-CN" altLang="en-US" sz="1400" b="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05E722A-36F8-2942-ADEC-2173A0E89361}"/>
                </a:ext>
              </a:extLst>
            </p:cNvPr>
            <p:cNvGrpSpPr/>
            <p:nvPr/>
          </p:nvGrpSpPr>
          <p:grpSpPr>
            <a:xfrm>
              <a:off x="1533441" y="4991022"/>
              <a:ext cx="420711" cy="191069"/>
              <a:chOff x="755513" y="4991022"/>
              <a:chExt cx="420711" cy="19106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BAAC465-C162-E143-B876-2D70FC39EE67}"/>
                  </a:ext>
                </a:extLst>
              </p:cNvPr>
              <p:cNvSpPr/>
              <p:nvPr/>
            </p:nvSpPr>
            <p:spPr bwMode="auto">
              <a:xfrm>
                <a:off x="755513" y="4991860"/>
                <a:ext cx="420711" cy="1902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39F21101-3EFE-2743-B898-DFEC897CAD18}"/>
                  </a:ext>
                </a:extLst>
              </p:cNvPr>
              <p:cNvCxnSpPr/>
              <p:nvPr/>
            </p:nvCxnSpPr>
            <p:spPr bwMode="auto">
              <a:xfrm>
                <a:off x="823753" y="4991022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D71B5EC7-C36A-BD47-B25A-81EC364CB1BE}"/>
                  </a:ext>
                </a:extLst>
              </p:cNvPr>
              <p:cNvCxnSpPr/>
              <p:nvPr/>
            </p:nvCxnSpPr>
            <p:spPr bwMode="auto">
              <a:xfrm>
                <a:off x="812377" y="5116125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92D782B1-B80B-1841-92E1-116B38FD4F7E}"/>
                  </a:ext>
                </a:extLst>
              </p:cNvPr>
              <p:cNvCxnSpPr/>
              <p:nvPr/>
            </p:nvCxnSpPr>
            <p:spPr bwMode="auto">
              <a:xfrm>
                <a:off x="853321" y="5061534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EA0E776B-EA4F-864D-90EB-76AE1043CE31}"/>
                  </a:ext>
                </a:extLst>
              </p:cNvPr>
              <p:cNvCxnSpPr/>
              <p:nvPr/>
            </p:nvCxnSpPr>
            <p:spPr bwMode="auto">
              <a:xfrm>
                <a:off x="855593" y="5172990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DD6942-DB77-094D-A016-C5CB7249FB96}"/>
                </a:ext>
              </a:extLst>
            </p:cNvPr>
            <p:cNvSpPr txBox="1"/>
            <p:nvPr/>
          </p:nvSpPr>
          <p:spPr>
            <a:xfrm>
              <a:off x="1201847" y="4745789"/>
              <a:ext cx="436782" cy="749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dirty="0"/>
                <a:t>3V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0DA032-585B-2840-A68A-36541573F761}"/>
              </a:ext>
            </a:extLst>
          </p:cNvPr>
          <p:cNvGrpSpPr/>
          <p:nvPr/>
        </p:nvGrpSpPr>
        <p:grpSpPr>
          <a:xfrm>
            <a:off x="4772536" y="4645161"/>
            <a:ext cx="2407393" cy="1209621"/>
            <a:chOff x="1201847" y="4362176"/>
            <a:chExt cx="2407393" cy="120962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FE32772-13B5-684C-A9EE-300B3BC33C6F}"/>
                </a:ext>
              </a:extLst>
            </p:cNvPr>
            <p:cNvSpPr/>
            <p:nvPr/>
          </p:nvSpPr>
          <p:spPr bwMode="auto">
            <a:xfrm>
              <a:off x="1751161" y="4739284"/>
              <a:ext cx="968990" cy="69603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6CCFCBCE-B41F-6B41-BB83-636E89E12235}"/>
                </a:ext>
              </a:extLst>
            </p:cNvPr>
            <p:cNvSpPr/>
            <p:nvPr/>
          </p:nvSpPr>
          <p:spPr bwMode="auto">
            <a:xfrm>
              <a:off x="2610742" y="4575510"/>
              <a:ext cx="998498" cy="996287"/>
            </a:xfrm>
            <a:custGeom>
              <a:avLst/>
              <a:gdLst>
                <a:gd name="connsiteX0" fmla="*/ 54819 w 998498"/>
                <a:gd name="connsiteY0" fmla="*/ 272955 h 996287"/>
                <a:gd name="connsiteX1" fmla="*/ 123058 w 998498"/>
                <a:gd name="connsiteY1" fmla="*/ 136478 h 996287"/>
                <a:gd name="connsiteX2" fmla="*/ 204944 w 998498"/>
                <a:gd name="connsiteY2" fmla="*/ 81887 h 996287"/>
                <a:gd name="connsiteX3" fmla="*/ 232240 w 998498"/>
                <a:gd name="connsiteY3" fmla="*/ 40944 h 996287"/>
                <a:gd name="connsiteX4" fmla="*/ 273183 w 998498"/>
                <a:gd name="connsiteY4" fmla="*/ 27296 h 996287"/>
                <a:gd name="connsiteX5" fmla="*/ 436956 w 998498"/>
                <a:gd name="connsiteY5" fmla="*/ 0 h 996287"/>
                <a:gd name="connsiteX6" fmla="*/ 709911 w 998498"/>
                <a:gd name="connsiteY6" fmla="*/ 27296 h 996287"/>
                <a:gd name="connsiteX7" fmla="*/ 750855 w 998498"/>
                <a:gd name="connsiteY7" fmla="*/ 40944 h 996287"/>
                <a:gd name="connsiteX8" fmla="*/ 832741 w 998498"/>
                <a:gd name="connsiteY8" fmla="*/ 95535 h 996287"/>
                <a:gd name="connsiteX9" fmla="*/ 846389 w 998498"/>
                <a:gd name="connsiteY9" fmla="*/ 136478 h 996287"/>
                <a:gd name="connsiteX10" fmla="*/ 941923 w 998498"/>
                <a:gd name="connsiteY10" fmla="*/ 259308 h 996287"/>
                <a:gd name="connsiteX11" fmla="*/ 969219 w 998498"/>
                <a:gd name="connsiteY11" fmla="*/ 341194 h 996287"/>
                <a:gd name="connsiteX12" fmla="*/ 982867 w 998498"/>
                <a:gd name="connsiteY12" fmla="*/ 382138 h 996287"/>
                <a:gd name="connsiteX13" fmla="*/ 982867 w 998498"/>
                <a:gd name="connsiteY13" fmla="*/ 723332 h 996287"/>
                <a:gd name="connsiteX14" fmla="*/ 969219 w 998498"/>
                <a:gd name="connsiteY14" fmla="*/ 791570 h 996287"/>
                <a:gd name="connsiteX15" fmla="*/ 928276 w 998498"/>
                <a:gd name="connsiteY15" fmla="*/ 873457 h 996287"/>
                <a:gd name="connsiteX16" fmla="*/ 805446 w 998498"/>
                <a:gd name="connsiteY16" fmla="*/ 928048 h 996287"/>
                <a:gd name="connsiteX17" fmla="*/ 709911 w 998498"/>
                <a:gd name="connsiteY17" fmla="*/ 955344 h 996287"/>
                <a:gd name="connsiteX18" fmla="*/ 628025 w 998498"/>
                <a:gd name="connsiteY18" fmla="*/ 968991 h 996287"/>
                <a:gd name="connsiteX19" fmla="*/ 355070 w 998498"/>
                <a:gd name="connsiteY19" fmla="*/ 996287 h 996287"/>
                <a:gd name="connsiteX20" fmla="*/ 68467 w 998498"/>
                <a:gd name="connsiteY20" fmla="*/ 982639 h 996287"/>
                <a:gd name="connsiteX21" fmla="*/ 41171 w 998498"/>
                <a:gd name="connsiteY21" fmla="*/ 941696 h 996287"/>
                <a:gd name="connsiteX22" fmla="*/ 13876 w 998498"/>
                <a:gd name="connsiteY22" fmla="*/ 846161 h 996287"/>
                <a:gd name="connsiteX23" fmla="*/ 13876 w 998498"/>
                <a:gd name="connsiteY23" fmla="*/ 409433 h 996287"/>
                <a:gd name="connsiteX24" fmla="*/ 41171 w 998498"/>
                <a:gd name="connsiteY24" fmla="*/ 327547 h 996287"/>
                <a:gd name="connsiteX25" fmla="*/ 54819 w 998498"/>
                <a:gd name="connsiteY25" fmla="*/ 272955 h 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498" h="996287">
                  <a:moveTo>
                    <a:pt x="54819" y="272955"/>
                  </a:moveTo>
                  <a:cubicBezTo>
                    <a:pt x="68467" y="241110"/>
                    <a:pt x="96477" y="159736"/>
                    <a:pt x="123058" y="136478"/>
                  </a:cubicBezTo>
                  <a:cubicBezTo>
                    <a:pt x="147746" y="114876"/>
                    <a:pt x="204944" y="81887"/>
                    <a:pt x="204944" y="81887"/>
                  </a:cubicBezTo>
                  <a:cubicBezTo>
                    <a:pt x="214043" y="68239"/>
                    <a:pt x="219432" y="51191"/>
                    <a:pt x="232240" y="40944"/>
                  </a:cubicBezTo>
                  <a:cubicBezTo>
                    <a:pt x="243474" y="31957"/>
                    <a:pt x="259227" y="30785"/>
                    <a:pt x="273183" y="27296"/>
                  </a:cubicBezTo>
                  <a:cubicBezTo>
                    <a:pt x="326399" y="13992"/>
                    <a:pt x="383033" y="7703"/>
                    <a:pt x="436956" y="0"/>
                  </a:cubicBezTo>
                  <a:cubicBezTo>
                    <a:pt x="596068" y="9945"/>
                    <a:pt x="604621" y="-2787"/>
                    <a:pt x="709911" y="27296"/>
                  </a:cubicBezTo>
                  <a:cubicBezTo>
                    <a:pt x="723744" y="31248"/>
                    <a:pt x="738279" y="33957"/>
                    <a:pt x="750855" y="40944"/>
                  </a:cubicBezTo>
                  <a:cubicBezTo>
                    <a:pt x="779532" y="56876"/>
                    <a:pt x="832741" y="95535"/>
                    <a:pt x="832741" y="95535"/>
                  </a:cubicBezTo>
                  <a:cubicBezTo>
                    <a:pt x="837290" y="109183"/>
                    <a:pt x="839403" y="123902"/>
                    <a:pt x="846389" y="136478"/>
                  </a:cubicBezTo>
                  <a:cubicBezTo>
                    <a:pt x="887199" y="209936"/>
                    <a:pt x="892191" y="209575"/>
                    <a:pt x="941923" y="259308"/>
                  </a:cubicBezTo>
                  <a:lnTo>
                    <a:pt x="969219" y="341194"/>
                  </a:lnTo>
                  <a:lnTo>
                    <a:pt x="982867" y="382138"/>
                  </a:lnTo>
                  <a:cubicBezTo>
                    <a:pt x="1003760" y="549292"/>
                    <a:pt x="1003658" y="494629"/>
                    <a:pt x="982867" y="723332"/>
                  </a:cubicBezTo>
                  <a:cubicBezTo>
                    <a:pt x="980767" y="746433"/>
                    <a:pt x="974845" y="769066"/>
                    <a:pt x="969219" y="791570"/>
                  </a:cubicBezTo>
                  <a:cubicBezTo>
                    <a:pt x="961819" y="821169"/>
                    <a:pt x="950514" y="851220"/>
                    <a:pt x="928276" y="873457"/>
                  </a:cubicBezTo>
                  <a:cubicBezTo>
                    <a:pt x="895836" y="905896"/>
                    <a:pt x="845983" y="914536"/>
                    <a:pt x="805446" y="928048"/>
                  </a:cubicBezTo>
                  <a:cubicBezTo>
                    <a:pt x="766427" y="941055"/>
                    <a:pt x="752748" y="946777"/>
                    <a:pt x="709911" y="955344"/>
                  </a:cubicBezTo>
                  <a:cubicBezTo>
                    <a:pt x="682777" y="960771"/>
                    <a:pt x="655419" y="965078"/>
                    <a:pt x="628025" y="968991"/>
                  </a:cubicBezTo>
                  <a:cubicBezTo>
                    <a:pt x="513538" y="985346"/>
                    <a:pt x="482130" y="985698"/>
                    <a:pt x="355070" y="996287"/>
                  </a:cubicBezTo>
                  <a:cubicBezTo>
                    <a:pt x="259536" y="991738"/>
                    <a:pt x="162695" y="999026"/>
                    <a:pt x="68467" y="982639"/>
                  </a:cubicBezTo>
                  <a:cubicBezTo>
                    <a:pt x="52307" y="979829"/>
                    <a:pt x="48507" y="956367"/>
                    <a:pt x="41171" y="941696"/>
                  </a:cubicBezTo>
                  <a:cubicBezTo>
                    <a:pt x="31380" y="922115"/>
                    <a:pt x="18249" y="863655"/>
                    <a:pt x="13876" y="846161"/>
                  </a:cubicBezTo>
                  <a:cubicBezTo>
                    <a:pt x="3311" y="666559"/>
                    <a:pt x="-11192" y="584912"/>
                    <a:pt x="13876" y="409433"/>
                  </a:cubicBezTo>
                  <a:cubicBezTo>
                    <a:pt x="17945" y="380950"/>
                    <a:pt x="25211" y="351487"/>
                    <a:pt x="41171" y="327547"/>
                  </a:cubicBezTo>
                  <a:cubicBezTo>
                    <a:pt x="70991" y="282818"/>
                    <a:pt x="41171" y="304800"/>
                    <a:pt x="54819" y="27295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BFB2D90-D934-AE41-A38A-01B2A969A0A8}"/>
                </a:ext>
              </a:extLst>
            </p:cNvPr>
            <p:cNvSpPr txBox="1"/>
            <p:nvPr/>
          </p:nvSpPr>
          <p:spPr>
            <a:xfrm>
              <a:off x="2706503" y="4533724"/>
              <a:ext cx="26481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x</a:t>
              </a:r>
              <a:endParaRPr lang="en-US" altLang="zh-CN" sz="1400" b="0" i="1" dirty="0"/>
            </a:p>
            <a:p>
              <a:pPr>
                <a:lnSpc>
                  <a:spcPct val="150000"/>
                </a:lnSpc>
              </a:pPr>
              <a:endParaRPr kumimoji="1" lang="en-US" altLang="zh-CN" sz="1400" b="0" i="1" dirty="0"/>
            </a:p>
            <a:p>
              <a:pPr>
                <a:lnSpc>
                  <a:spcPct val="150000"/>
                </a:lnSpc>
              </a:pPr>
              <a:r>
                <a:rPr kumimoji="1" lang="en-US" altLang="zh-CN" sz="1400" b="0" i="1" dirty="0"/>
                <a:t>y</a:t>
              </a:r>
              <a:endParaRPr kumimoji="1" lang="zh-CN" altLang="en-US" sz="1400" b="0" i="1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1E92F99-30D0-4A48-B2AF-59208BEBB0CA}"/>
                </a:ext>
              </a:extLst>
            </p:cNvPr>
            <p:cNvSpPr/>
            <p:nvPr/>
          </p:nvSpPr>
          <p:spPr bwMode="auto">
            <a:xfrm>
              <a:off x="2222008" y="4698340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1B98788-8860-DC47-A114-341C596C40FB}"/>
                </a:ext>
              </a:extLst>
            </p:cNvPr>
            <p:cNvSpPr/>
            <p:nvPr/>
          </p:nvSpPr>
          <p:spPr bwMode="auto">
            <a:xfrm>
              <a:off x="2224280" y="5396651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0BAEB50-3822-9943-BEFE-EE1338DA8F17}"/>
                </a:ext>
              </a:extLst>
            </p:cNvPr>
            <p:cNvSpPr txBox="1"/>
            <p:nvPr/>
          </p:nvSpPr>
          <p:spPr>
            <a:xfrm>
              <a:off x="2108267" y="4724850"/>
              <a:ext cx="306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-</a:t>
              </a:r>
              <a:endParaRPr lang="en-US" altLang="zh-CN" sz="1400" b="0" i="1" dirty="0"/>
            </a:p>
            <a:p>
              <a:pPr algn="ctr"/>
              <a:r>
                <a:rPr lang="en-US" altLang="zh-CN" sz="1400" b="0" i="1" dirty="0"/>
                <a:t>v</a:t>
              </a:r>
            </a:p>
            <a:p>
              <a:pPr algn="ctr"/>
              <a:r>
                <a:rPr lang="en-US" altLang="zh-CN" sz="1400" b="0" i="1" dirty="0"/>
                <a:t>+</a:t>
              </a:r>
              <a:endParaRPr kumimoji="1" lang="zh-CN" altLang="en-US" sz="1400" b="0" i="1" dirty="0"/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4E30A063-DDE6-7147-9A42-272DC6DD148F}"/>
                </a:ext>
              </a:extLst>
            </p:cNvPr>
            <p:cNvCxnSpPr/>
            <p:nvPr/>
          </p:nvCxnSpPr>
          <p:spPr bwMode="auto">
            <a:xfrm flipH="1">
              <a:off x="1889909" y="5434142"/>
              <a:ext cx="2320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43B15571-B9B9-374F-B493-C11DDA0273DC}"/>
                </a:ext>
              </a:extLst>
            </p:cNvPr>
            <p:cNvCxnSpPr/>
            <p:nvPr/>
          </p:nvCxnSpPr>
          <p:spPr bwMode="auto">
            <a:xfrm>
              <a:off x="2387471" y="4657396"/>
              <a:ext cx="2917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5A23D3D-6C8D-C342-BC8F-29C8D1B53147}"/>
                </a:ext>
              </a:extLst>
            </p:cNvPr>
            <p:cNvSpPr txBox="1"/>
            <p:nvPr/>
          </p:nvSpPr>
          <p:spPr>
            <a:xfrm>
              <a:off x="1955543" y="5152429"/>
              <a:ext cx="234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i="1" dirty="0" err="1"/>
                <a:t>i</a:t>
              </a:r>
              <a:endParaRPr kumimoji="1" lang="zh-CN" altLang="en-US" sz="1400" b="0" i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95646E9-3775-E94C-9840-79DD6A9DAAC3}"/>
                </a:ext>
              </a:extLst>
            </p:cNvPr>
            <p:cNvSpPr txBox="1"/>
            <p:nvPr/>
          </p:nvSpPr>
          <p:spPr>
            <a:xfrm>
              <a:off x="2362285" y="436217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b="0" dirty="0"/>
                <a:t>2A</a:t>
              </a:r>
              <a:endParaRPr kumimoji="1" lang="zh-CN" altLang="en-US" sz="1400" b="0" dirty="0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3B4CEA0-811F-7E43-951B-5A5D2618E8FE}"/>
                </a:ext>
              </a:extLst>
            </p:cNvPr>
            <p:cNvGrpSpPr/>
            <p:nvPr/>
          </p:nvGrpSpPr>
          <p:grpSpPr>
            <a:xfrm>
              <a:off x="1533441" y="4991022"/>
              <a:ext cx="420711" cy="191069"/>
              <a:chOff x="755513" y="4991022"/>
              <a:chExt cx="420711" cy="191069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0D16D91-0560-A843-8AA2-2F88D0C590CF}"/>
                  </a:ext>
                </a:extLst>
              </p:cNvPr>
              <p:cNvSpPr/>
              <p:nvPr/>
            </p:nvSpPr>
            <p:spPr bwMode="auto">
              <a:xfrm>
                <a:off x="755513" y="4991860"/>
                <a:ext cx="420711" cy="1902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D015F904-F06A-EB41-8F42-F746109B22CE}"/>
                  </a:ext>
                </a:extLst>
              </p:cNvPr>
              <p:cNvCxnSpPr/>
              <p:nvPr/>
            </p:nvCxnSpPr>
            <p:spPr bwMode="auto">
              <a:xfrm>
                <a:off x="823753" y="4991022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C352C6D0-9B0A-8744-9121-80BA38C9EBBA}"/>
                  </a:ext>
                </a:extLst>
              </p:cNvPr>
              <p:cNvCxnSpPr/>
              <p:nvPr/>
            </p:nvCxnSpPr>
            <p:spPr bwMode="auto">
              <a:xfrm>
                <a:off x="812377" y="5116125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3043D240-ABF8-2C46-B629-6C6C8232DD48}"/>
                  </a:ext>
                </a:extLst>
              </p:cNvPr>
              <p:cNvCxnSpPr/>
              <p:nvPr/>
            </p:nvCxnSpPr>
            <p:spPr bwMode="auto">
              <a:xfrm>
                <a:off x="853321" y="5061534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CC3722AF-4612-1D43-B00A-046F5A936903}"/>
                  </a:ext>
                </a:extLst>
              </p:cNvPr>
              <p:cNvCxnSpPr/>
              <p:nvPr/>
            </p:nvCxnSpPr>
            <p:spPr bwMode="auto">
              <a:xfrm>
                <a:off x="855593" y="5172990"/>
                <a:ext cx="2160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9B3F412-E394-A748-BD6E-5DB7B6C98CCD}"/>
                </a:ext>
              </a:extLst>
            </p:cNvPr>
            <p:cNvSpPr txBox="1"/>
            <p:nvPr/>
          </p:nvSpPr>
          <p:spPr>
            <a:xfrm>
              <a:off x="1201847" y="4745789"/>
              <a:ext cx="436782" cy="749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0" i="1" dirty="0"/>
                <a:t>+</a:t>
              </a:r>
              <a:endParaRPr lang="en-US" altLang="zh-CN" sz="1400" b="0" i="1" dirty="0"/>
            </a:p>
            <a:p>
              <a:pPr algn="ctr"/>
              <a:r>
                <a:rPr lang="en-US" altLang="zh-CN" sz="1400" b="0" dirty="0"/>
                <a:t>3V</a:t>
              </a:r>
            </a:p>
            <a:p>
              <a:pPr algn="ctr"/>
              <a:r>
                <a:rPr lang="en-US" altLang="zh-CN" sz="1400" b="0" i="1" dirty="0"/>
                <a:t>-</a:t>
              </a:r>
              <a:endParaRPr kumimoji="1" lang="zh-CN" altLang="en-US" sz="1400" b="0" i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576344"/>
      </p:ext>
    </p:extLst>
  </p:cSld>
  <p:clrMapOvr>
    <a:masterClrMapping/>
  </p:clrMapOvr>
  <p:transition spd="med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600" b="0" dirty="0">
                <a:ea typeface="华文新魏" panose="02010800040101010101" pitchFamily="2" charset="-122"/>
              </a:rPr>
              <a:t>    集总电路抽象、原则、局限性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2774349"/>
            <a:ext cx="8290151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altLang="zh-CN" sz="3600" b="0" dirty="0"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说出</a:t>
            </a:r>
            <a:r>
              <a:rPr lang="zh-CN" altLang="en-US" sz="3600" b="0" dirty="0">
                <a:ea typeface="华文新魏" panose="02010800040101010101" pitchFamily="2" charset="-122"/>
              </a:rPr>
              <a:t>何为集总电路抽象、集总事物的三条原则是什么，以及集总电路抽象有何局限性 </a:t>
            </a:r>
            <a:r>
              <a:rPr lang="zh-CN" altLang="zh-CN" sz="3600" b="0" dirty="0">
                <a:ea typeface="华文新魏" panose="02010800040101010101" pitchFamily="2" charset="-122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E573-3CEE-47DD-905D-C8166057247E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967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EA39DF80-CCA6-0F4E-8D9C-547211B9ED8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20" y="3302805"/>
            <a:ext cx="2151828" cy="2891518"/>
          </a:xfrm>
          <a:prstGeom prst="rect">
            <a:avLst/>
          </a:prstGeom>
        </p:spPr>
      </p:pic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F0D1D96-AD66-9B4C-9FFF-D7A3C4EF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58951"/>
              </p:ext>
            </p:extLst>
          </p:nvPr>
        </p:nvGraphicFramePr>
        <p:xfrm>
          <a:off x="495302" y="3290105"/>
          <a:ext cx="8204197" cy="2904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36">
                  <a:extLst>
                    <a:ext uri="{9D8B030D-6E8A-4147-A177-3AD203B41FA5}">
                      <a16:colId xmlns:a16="http://schemas.microsoft.com/office/drawing/2014/main" val="3435476824"/>
                    </a:ext>
                  </a:extLst>
                </a:gridCol>
                <a:gridCol w="898558">
                  <a:extLst>
                    <a:ext uri="{9D8B030D-6E8A-4147-A177-3AD203B41FA5}">
                      <a16:colId xmlns:a16="http://schemas.microsoft.com/office/drawing/2014/main" val="2930482395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2979966879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2090008226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3753770732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4024864929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245733411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1371809952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130691007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1453850888"/>
                    </a:ext>
                  </a:extLst>
                </a:gridCol>
                <a:gridCol w="728867">
                  <a:extLst>
                    <a:ext uri="{9D8B030D-6E8A-4147-A177-3AD203B41FA5}">
                      <a16:colId xmlns:a16="http://schemas.microsoft.com/office/drawing/2014/main" val="3037944780"/>
                    </a:ext>
                  </a:extLst>
                </a:gridCol>
              </a:tblGrid>
              <a:tr h="145210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自然世界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V   I</a:t>
                      </a:r>
                    </a:p>
                    <a:p>
                      <a:r>
                        <a:rPr lang="en-US" altLang="zh-CN" dirty="0"/>
                        <a:t> 3   .1</a:t>
                      </a:r>
                    </a:p>
                    <a:p>
                      <a:r>
                        <a:rPr lang="en-US" altLang="zh-CN" dirty="0"/>
                        <a:t> 6   .2</a:t>
                      </a:r>
                    </a:p>
                    <a:p>
                      <a:r>
                        <a:rPr lang="en-US" altLang="zh-CN" dirty="0"/>
                        <a:t> 9   .3</a:t>
                      </a:r>
                    </a:p>
                    <a:p>
                      <a:r>
                        <a:rPr lang="en-US" altLang="zh-CN" dirty="0"/>
                        <a:t>12  .4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定律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R=V/I</a:t>
                      </a:r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麦克斯韦方程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集总电路抽象</a:t>
                      </a:r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25406"/>
                  </a:ext>
                </a:extLst>
              </a:tr>
              <a:tr h="14521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4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693913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3F6E58E3-8E76-B349-8A79-21E175675AE2}"/>
              </a:ext>
            </a:extLst>
          </p:cNvPr>
          <p:cNvGrpSpPr/>
          <p:nvPr/>
        </p:nvGrpSpPr>
        <p:grpSpPr>
          <a:xfrm>
            <a:off x="590550" y="4208410"/>
            <a:ext cx="576000" cy="1466850"/>
            <a:chOff x="590550" y="3146524"/>
            <a:chExt cx="576000" cy="14668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590550" y="3375124"/>
              <a:ext cx="57600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863600" y="3146524"/>
              <a:ext cx="0" cy="1466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/>
          <p:cNvGrpSpPr/>
          <p:nvPr/>
        </p:nvGrpSpPr>
        <p:grpSpPr>
          <a:xfrm>
            <a:off x="2215773" y="4227295"/>
            <a:ext cx="576000" cy="419430"/>
            <a:chOff x="2743200" y="5686095"/>
            <a:chExt cx="576000" cy="419430"/>
          </a:xfrm>
        </p:grpSpPr>
        <p:grpSp>
          <p:nvGrpSpPr>
            <p:cNvPr id="12" name="组合 11"/>
            <p:cNvGrpSpPr/>
            <p:nvPr/>
          </p:nvGrpSpPr>
          <p:grpSpPr>
            <a:xfrm>
              <a:off x="2743200" y="5981700"/>
              <a:ext cx="576000" cy="123825"/>
              <a:chOff x="2476500" y="5781675"/>
              <a:chExt cx="576000" cy="123825"/>
            </a:xfrm>
          </p:grpSpPr>
          <p:cxnSp>
            <p:nvCxnSpPr>
              <p:cNvPr id="10" name="直接连接符 9"/>
              <p:cNvCxnSpPr/>
              <p:nvPr/>
            </p:nvCxnSpPr>
            <p:spPr bwMode="auto">
              <a:xfrm>
                <a:off x="2476500" y="5838825"/>
                <a:ext cx="576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" name="矩形 7"/>
              <p:cNvSpPr/>
              <p:nvPr/>
            </p:nvSpPr>
            <p:spPr bwMode="auto">
              <a:xfrm>
                <a:off x="2609850" y="5781675"/>
                <a:ext cx="295275" cy="1238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876550" y="568609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chemeClr val="accent3"/>
                  </a:solidFill>
                </a:rPr>
                <a:t>R</a:t>
              </a:r>
              <a:endParaRPr lang="zh-CN" altLang="en-US" b="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48203" y="4684495"/>
            <a:ext cx="494646" cy="420390"/>
            <a:chOff x="2663106" y="5619585"/>
            <a:chExt cx="494646" cy="420390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2876550" y="5895975"/>
              <a:ext cx="0" cy="14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2943225" y="5895975"/>
              <a:ext cx="0" cy="14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663106" y="5973300"/>
              <a:ext cx="21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2941752" y="5973300"/>
              <a:ext cx="21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本框 23"/>
            <p:cNvSpPr txBox="1"/>
            <p:nvPr/>
          </p:nvSpPr>
          <p:spPr>
            <a:xfrm>
              <a:off x="2762250" y="56195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chemeClr val="accent3"/>
                  </a:solidFill>
                </a:rPr>
                <a:t>C</a:t>
              </a:r>
              <a:endParaRPr lang="zh-CN" altLang="en-US" b="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33833" y="5162364"/>
            <a:ext cx="548112" cy="509540"/>
            <a:chOff x="2791773" y="5551299"/>
            <a:chExt cx="548112" cy="509540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2791773" y="5937615"/>
              <a:ext cx="5481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椭圆 20"/>
            <p:cNvSpPr/>
            <p:nvPr/>
          </p:nvSpPr>
          <p:spPr bwMode="auto">
            <a:xfrm>
              <a:off x="2936283" y="5829615"/>
              <a:ext cx="216000" cy="21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80354" y="5799229"/>
              <a:ext cx="3465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0" dirty="0">
                  <a:solidFill>
                    <a:schemeClr val="accent3"/>
                  </a:solidFill>
                </a:rPr>
                <a:t>+ -</a:t>
              </a:r>
              <a:endParaRPr lang="zh-CN" altLang="en-US" sz="1100" b="0" dirty="0">
                <a:solidFill>
                  <a:schemeClr val="accent3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87207" y="555129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chemeClr val="accent3"/>
                  </a:solidFill>
                </a:rPr>
                <a:t>V</a:t>
              </a:r>
              <a:endParaRPr lang="zh-CN" altLang="en-US" b="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Text Box 2">
            <a:extLst>
              <a:ext uri="{FF2B5EF4-FFF2-40B4-BE49-F238E27FC236}">
                <a16:creationId xmlns:a16="http://schemas.microsoft.com/office/drawing/2014/main" id="{6F2726A6-01AA-E647-955B-1F87A1E9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抽象：抽取事物共同、本质性特征的思维过程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C029EE00-9C08-9D4C-96D4-98541AFB6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5" y="1613732"/>
            <a:ext cx="8497887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集总：与大小、位置无关，与“分布”意义相反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361950" indent="-3619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>
                <a:ea typeface="华文新魏" panose="02010800040101010101" pitchFamily="2" charset="-122"/>
              </a:rPr>
              <a:t>集总元件</a:t>
            </a:r>
            <a:r>
              <a:rPr kumimoji="0" lang="zh-CN" altLang="en-US" b="0" dirty="0">
                <a:ea typeface="华文新魏" panose="02010800040101010101" pitchFamily="2" charset="-122"/>
              </a:rPr>
              <a:t>：在物理定律基础上对电路元件进行集总抽象的结果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D8EAE0-0962-F142-8C07-8E397EF28AF1}"/>
              </a:ext>
            </a:extLst>
          </p:cNvPr>
          <p:cNvSpPr/>
          <p:nvPr/>
        </p:nvSpPr>
        <p:spPr bwMode="auto">
          <a:xfrm>
            <a:off x="1308100" y="4109886"/>
            <a:ext cx="762000" cy="3271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2CB93BF-0A2C-8F43-BD03-87ACD4ED270D}"/>
              </a:ext>
            </a:extLst>
          </p:cNvPr>
          <p:cNvSpPr/>
          <p:nvPr/>
        </p:nvSpPr>
        <p:spPr bwMode="auto">
          <a:xfrm>
            <a:off x="1294250" y="4744419"/>
            <a:ext cx="762000" cy="5123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CF1BB8-B7D6-AD46-B2EE-514B163BB803}"/>
              </a:ext>
            </a:extLst>
          </p:cNvPr>
          <p:cNvSpPr/>
          <p:nvPr/>
        </p:nvSpPr>
        <p:spPr bwMode="auto">
          <a:xfrm>
            <a:off x="2197800" y="4298306"/>
            <a:ext cx="642614" cy="16403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1D06B55-D65A-9546-992C-353D51504D6F}"/>
              </a:ext>
            </a:extLst>
          </p:cNvPr>
          <p:cNvSpPr/>
          <p:nvPr/>
        </p:nvSpPr>
        <p:spPr bwMode="auto">
          <a:xfrm>
            <a:off x="541957" y="4101573"/>
            <a:ext cx="642614" cy="16649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1B5F56-3F7E-8C40-ABE1-301D4D01070E}"/>
              </a:ext>
            </a:extLst>
          </p:cNvPr>
          <p:cNvSpPr/>
          <p:nvPr/>
        </p:nvSpPr>
        <p:spPr bwMode="auto">
          <a:xfrm>
            <a:off x="1308100" y="3302805"/>
            <a:ext cx="748150" cy="6292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FE05F7-B396-DC46-B5E4-0409F179BC21}"/>
              </a:ext>
            </a:extLst>
          </p:cNvPr>
          <p:cNvSpPr/>
          <p:nvPr/>
        </p:nvSpPr>
        <p:spPr bwMode="auto">
          <a:xfrm>
            <a:off x="2215772" y="3379005"/>
            <a:ext cx="564377" cy="8078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3DBF5-86DE-4BB9-9133-0FAAD1779D3D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65465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build="p"/>
      <p:bldP spid="3" grpId="0" animBg="1"/>
      <p:bldP spid="3" grpId="1" animBg="1"/>
      <p:bldP spid="28" grpId="0" animBg="1"/>
      <p:bldP spid="28" grpId="1" animBg="1"/>
      <p:bldP spid="31" grpId="0" animBg="1"/>
      <p:bldP spid="31" grpId="1" animBg="1"/>
      <p:bldP spid="32" grpId="0" animBg="1"/>
      <p:bldP spid="32" grpId="1" animBg="1"/>
      <p:bldP spid="6" grpId="0" animBg="1"/>
      <p:bldP spid="6" grpId="1" animBg="1"/>
      <p:bldP spid="6" grpId="2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AF8A081F-9A9D-46B6-98C6-1E456AB1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最美方程</a:t>
            </a:r>
            <a:r>
              <a:rPr kumimoji="0" lang="en-US" altLang="zh-CN" b="0" dirty="0">
                <a:ea typeface="华文新魏" panose="02010800040101010101" pitchFamily="2" charset="-122"/>
              </a:rPr>
              <a:t>—</a:t>
            </a:r>
            <a:r>
              <a:rPr kumimoji="0" lang="zh-CN" altLang="en-US" b="0" dirty="0">
                <a:ea typeface="华文新魏" panose="02010800040101010101" pitchFamily="2" charset="-122"/>
              </a:rPr>
              <a:t>麦克斯韦方程组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B76757-8BE2-43E3-A692-DE7147F7C7E0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794412"/>
      </p:ext>
    </p:extLst>
  </p:cSld>
  <p:clrMapOvr>
    <a:masterClrMapping/>
  </p:clrMapOvr>
  <p:transition spd="med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AF8A081F-9A9D-46B6-98C6-1E456AB1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最美方程组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9DCCBE-28E8-164B-A6FF-09F21699C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81" y="1923723"/>
            <a:ext cx="3211781" cy="405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E15297F-9FBD-7F41-B8B0-5B2EA78F0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002093"/>
                  </p:ext>
                </p:extLst>
              </p:nvPr>
            </p:nvGraphicFramePr>
            <p:xfrm>
              <a:off x="425781" y="1923723"/>
              <a:ext cx="5156200" cy="4054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7544">
                      <a:extLst>
                        <a:ext uri="{9D8B030D-6E8A-4147-A177-3AD203B41FA5}">
                          <a16:colId xmlns:a16="http://schemas.microsoft.com/office/drawing/2014/main" val="2443172189"/>
                        </a:ext>
                      </a:extLst>
                    </a:gridCol>
                    <a:gridCol w="1948656">
                      <a:extLst>
                        <a:ext uri="{9D8B030D-6E8A-4147-A177-3AD203B41FA5}">
                          <a16:colId xmlns:a16="http://schemas.microsoft.com/office/drawing/2014/main" val="25045993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∮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nary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</a:rPr>
                            <a:t>高斯电定律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049374"/>
                      </a:ext>
                    </a:extLst>
                  </a:tr>
                  <a:tr h="1954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∮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nary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</a:rPr>
                            <a:t>高斯磁定律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427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∮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nary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  <a:cs typeface="+mn-cs"/>
                            </a:rPr>
                            <a:t>法拉第电磁感应定律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1786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∮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nary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  <a:cs typeface="+mn-cs"/>
                            </a:rPr>
                            <a:t>安培定律（推广）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9645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∮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en-US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</m:nary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rgbClr val="0000FF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  <a:cs typeface="+mn-cs"/>
                            </a:rPr>
                            <a:t>连续性方程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935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E15297F-9FBD-7F41-B8B0-5B2EA78F0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002093"/>
                  </p:ext>
                </p:extLst>
              </p:nvPr>
            </p:nvGraphicFramePr>
            <p:xfrm>
              <a:off x="425781" y="1923723"/>
              <a:ext cx="5156200" cy="40544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7544">
                      <a:extLst>
                        <a:ext uri="{9D8B030D-6E8A-4147-A177-3AD203B41FA5}">
                          <a16:colId xmlns:a16="http://schemas.microsoft.com/office/drawing/2014/main" val="2443172189"/>
                        </a:ext>
                      </a:extLst>
                    </a:gridCol>
                    <a:gridCol w="1948656">
                      <a:extLst>
                        <a:ext uri="{9D8B030D-6E8A-4147-A177-3AD203B41FA5}">
                          <a16:colId xmlns:a16="http://schemas.microsoft.com/office/drawing/2014/main" val="2504599345"/>
                        </a:ext>
                      </a:extLst>
                    </a:gridCol>
                  </a:tblGrid>
                  <a:tr h="8108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5" t="-134375" r="-61265" b="-5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</a:rPr>
                            <a:t>高斯电定律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049374"/>
                      </a:ext>
                    </a:extLst>
                  </a:tr>
                  <a:tr h="8108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5" t="-234375" r="-61265" b="-4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</a:rPr>
                            <a:t>高斯磁定律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427115"/>
                      </a:ext>
                    </a:extLst>
                  </a:tr>
                  <a:tr h="8108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5" t="-334375" r="-61265" b="-3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  <a:cs typeface="+mn-cs"/>
                            </a:rPr>
                            <a:t>法拉第电磁感应定律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1786692"/>
                      </a:ext>
                    </a:extLst>
                  </a:tr>
                  <a:tr h="8108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5" t="-434375" r="-61265" b="-2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  <a:cs typeface="+mn-cs"/>
                            </a:rPr>
                            <a:t>安培定律（推广）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9645242"/>
                      </a:ext>
                    </a:extLst>
                  </a:tr>
                  <a:tr h="8108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5" t="-534375" r="-61265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kern="1200" dirty="0">
                              <a:solidFill>
                                <a:srgbClr val="0000FF"/>
                              </a:solidFill>
                              <a:latin typeface="华文新魏" panose="02010800040101010101" pitchFamily="2" charset="-122"/>
                              <a:ea typeface="华文新魏" panose="02010800040101010101" pitchFamily="2" charset="-122"/>
                              <a:cs typeface="+mn-cs"/>
                            </a:rPr>
                            <a:t>连续性方程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1935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85ACAD8-3103-044E-A24D-0A2F6148FE2C}"/>
              </a:ext>
            </a:extLst>
          </p:cNvPr>
          <p:cNvSpPr/>
          <p:nvPr/>
        </p:nvSpPr>
        <p:spPr bwMode="auto">
          <a:xfrm>
            <a:off x="275861" y="1852930"/>
            <a:ext cx="5253368" cy="91077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95560E-C0C3-AA4B-B04D-D7693715A722}"/>
              </a:ext>
            </a:extLst>
          </p:cNvPr>
          <p:cNvSpPr/>
          <p:nvPr/>
        </p:nvSpPr>
        <p:spPr bwMode="auto">
          <a:xfrm>
            <a:off x="275859" y="2736523"/>
            <a:ext cx="5253368" cy="8031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880E99-9681-7945-9DC2-AFB073A11A38}"/>
              </a:ext>
            </a:extLst>
          </p:cNvPr>
          <p:cNvSpPr/>
          <p:nvPr/>
        </p:nvSpPr>
        <p:spPr bwMode="auto">
          <a:xfrm>
            <a:off x="258270" y="3539671"/>
            <a:ext cx="5253368" cy="82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1A6BD7-E4BF-0542-BB77-3FF9754EC5D6}"/>
              </a:ext>
            </a:extLst>
          </p:cNvPr>
          <p:cNvSpPr/>
          <p:nvPr/>
        </p:nvSpPr>
        <p:spPr bwMode="auto">
          <a:xfrm>
            <a:off x="243275" y="4365171"/>
            <a:ext cx="5252400" cy="82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EB557B-1C76-814D-9A3E-B8BBBB827CEA}"/>
              </a:ext>
            </a:extLst>
          </p:cNvPr>
          <p:cNvSpPr/>
          <p:nvPr/>
        </p:nvSpPr>
        <p:spPr bwMode="auto">
          <a:xfrm>
            <a:off x="258270" y="5168900"/>
            <a:ext cx="5253368" cy="98697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C68D5-D8D9-454A-A205-222F1FCE383F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533554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453FF0C-1B4F-C74F-9418-7A7F2C1EC085}"/>
              </a:ext>
            </a:extLst>
          </p:cNvPr>
          <p:cNvSpPr txBox="1"/>
          <p:nvPr/>
        </p:nvSpPr>
        <p:spPr>
          <a:xfrm>
            <a:off x="536238" y="1083629"/>
            <a:ext cx="6414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集总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电路抽象</a:t>
            </a:r>
            <a:endParaRPr kumimoji="1" lang="zh-CN" altLang="en-US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EA0EA-0D09-4786-8800-8960F280009F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975871"/>
      </p:ext>
    </p:extLst>
  </p:cSld>
  <p:clrMapOvr>
    <a:masterClrMapping/>
  </p:clrMapOvr>
  <p:transition spd="med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AF8A081F-9A9D-46B6-98C6-1E456AB1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集总事物三原则（集总抽象的三个条件）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259C054-B3D3-D047-82D6-D2B6E0C927AE}"/>
                  </a:ext>
                </a:extLst>
              </p:cNvPr>
              <p:cNvSpPr/>
              <p:nvPr/>
            </p:nvSpPr>
            <p:spPr>
              <a:xfrm>
                <a:off x="744945" y="1766211"/>
                <a:ext cx="3231590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/>
                  <a:t>1</a:t>
                </a:r>
                <a:r>
                  <a:rPr lang="zh-CN" altLang="en-US" sz="2400" b="0" dirty="0"/>
                  <a:t>、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:r>
                  <a:rPr lang="en-US" altLang="zh-CN" sz="2400" b="0" dirty="0"/>
                  <a:t>0</a:t>
                </a:r>
                <a:endParaRPr lang="zh-CN" altLang="en-US" sz="3200" b="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259C054-B3D3-D047-82D6-D2B6E0C92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45" y="1766211"/>
                <a:ext cx="3231590" cy="635367"/>
              </a:xfrm>
              <a:prstGeom prst="rect">
                <a:avLst/>
              </a:prstGeom>
              <a:blipFill>
                <a:blip r:embed="rId4"/>
                <a:stretch>
                  <a:fillRect l="-3529" t="-100000" r="-1961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B42F4AD-B391-9849-A797-244868360AA1}"/>
                  </a:ext>
                </a:extLst>
              </p:cNvPr>
              <p:cNvSpPr/>
              <p:nvPr/>
            </p:nvSpPr>
            <p:spPr>
              <a:xfrm>
                <a:off x="744945" y="2431157"/>
                <a:ext cx="3034229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400" b="0" dirty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nary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b="0" dirty="0">
                    <a:solidFill>
                      <a:schemeClr val="tx1"/>
                    </a:solidFill>
                  </a:rPr>
                  <a:t>0</a:t>
                </a:r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B42F4AD-B391-9849-A797-244868360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45" y="2431157"/>
                <a:ext cx="3034229" cy="635367"/>
              </a:xfrm>
              <a:prstGeom prst="rect">
                <a:avLst/>
              </a:prstGeom>
              <a:blipFill>
                <a:blip r:embed="rId5"/>
                <a:stretch>
                  <a:fillRect l="-3750" t="-98039" r="-1667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2">
            <a:extLst>
              <a:ext uri="{FF2B5EF4-FFF2-40B4-BE49-F238E27FC236}">
                <a16:creationId xmlns:a16="http://schemas.microsoft.com/office/drawing/2014/main" id="{E8687974-9876-AF44-A929-F0B02934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3176902"/>
            <a:ext cx="77101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04813" lvl="1" indent="0" eaLnBrk="1" hangingPunct="1">
              <a:spcBef>
                <a:spcPct val="50000"/>
              </a:spcBef>
              <a:buClr>
                <a:srgbClr val="FF0000"/>
              </a:buClr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3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、信号的时间尺度应远大于电磁波通过元件的时间。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AA8AA71-AB49-4340-A257-0F8E25E2DC6B}"/>
              </a:ext>
            </a:extLst>
          </p:cNvPr>
          <p:cNvGrpSpPr/>
          <p:nvPr/>
        </p:nvGrpSpPr>
        <p:grpSpPr>
          <a:xfrm>
            <a:off x="849404" y="3868004"/>
            <a:ext cx="7332526" cy="2334439"/>
            <a:chOff x="849404" y="3868004"/>
            <a:chExt cx="7332526" cy="23344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121E22-FB75-C545-9E50-A29360B937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9404" y="3868004"/>
              <a:ext cx="3085285" cy="2334439"/>
              <a:chOff x="2398201" y="1746914"/>
              <a:chExt cx="4603101" cy="322550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522EAED0-2256-3944-895A-E7EF5B4BC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8201" y="1958004"/>
                <a:ext cx="4398397" cy="301441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79C1CF-FAFF-514C-96EC-88B18CEFC284}"/>
                  </a:ext>
                </a:extLst>
              </p:cNvPr>
              <p:cNvSpPr/>
              <p:nvPr/>
            </p:nvSpPr>
            <p:spPr bwMode="auto">
              <a:xfrm>
                <a:off x="5895833" y="1746913"/>
                <a:ext cx="1105468" cy="50496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AD2A08D-5F95-554C-8A2F-122E861F2A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67370" y="4280330"/>
              <a:ext cx="2914560" cy="1810862"/>
              <a:chOff x="5006115" y="2386478"/>
              <a:chExt cx="3623535" cy="2251356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2274F9D-7B56-C248-9C91-8DE0B904B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4370" y="2386478"/>
                <a:ext cx="3215280" cy="2251356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98A146-8463-C74E-926B-528E86F73CD2}"/>
                  </a:ext>
                </a:extLst>
              </p:cNvPr>
              <p:cNvSpPr txBox="1"/>
              <p:nvPr/>
            </p:nvSpPr>
            <p:spPr>
              <a:xfrm>
                <a:off x="5006115" y="3250546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i="1" dirty="0"/>
                  <a:t>V</a:t>
                </a:r>
                <a:endParaRPr kumimoji="1" lang="zh-CN" altLang="en-US" sz="3600" i="1" dirty="0"/>
              </a:p>
            </p:txBody>
          </p:sp>
        </p:grp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C3D67FD4-5A0E-1543-9A68-72407791707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628799" y="4904048"/>
              <a:ext cx="7206" cy="47078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/>
          <p:cNvGrpSpPr/>
          <p:nvPr/>
        </p:nvGrpSpPr>
        <p:grpSpPr>
          <a:xfrm>
            <a:off x="2222955" y="4522839"/>
            <a:ext cx="1794287" cy="1297858"/>
            <a:chOff x="2222955" y="4522839"/>
            <a:chExt cx="1794287" cy="1297858"/>
          </a:xfrm>
        </p:grpSpPr>
        <p:grpSp>
          <p:nvGrpSpPr>
            <p:cNvPr id="13" name="组合 12"/>
            <p:cNvGrpSpPr/>
            <p:nvPr/>
          </p:nvGrpSpPr>
          <p:grpSpPr>
            <a:xfrm>
              <a:off x="2349910" y="4522839"/>
              <a:ext cx="1667332" cy="1297858"/>
              <a:chOff x="2349910" y="4522839"/>
              <a:chExt cx="1667332" cy="1297858"/>
            </a:xfrm>
          </p:grpSpPr>
          <p:sp>
            <p:nvSpPr>
              <p:cNvPr id="8" name="任意多边形 7"/>
              <p:cNvSpPr/>
              <p:nvPr/>
            </p:nvSpPr>
            <p:spPr bwMode="auto">
              <a:xfrm>
                <a:off x="2349910" y="4522839"/>
                <a:ext cx="1667332" cy="1297858"/>
              </a:xfrm>
              <a:custGeom>
                <a:avLst/>
                <a:gdLst>
                  <a:gd name="connsiteX0" fmla="*/ 0 w 1667332"/>
                  <a:gd name="connsiteY0" fmla="*/ 609600 h 1297858"/>
                  <a:gd name="connsiteX1" fmla="*/ 49161 w 1667332"/>
                  <a:gd name="connsiteY1" fmla="*/ 589935 h 1297858"/>
                  <a:gd name="connsiteX2" fmla="*/ 78658 w 1667332"/>
                  <a:gd name="connsiteY2" fmla="*/ 580103 h 1297858"/>
                  <a:gd name="connsiteX3" fmla="*/ 117987 w 1667332"/>
                  <a:gd name="connsiteY3" fmla="*/ 491613 h 1297858"/>
                  <a:gd name="connsiteX4" fmla="*/ 147484 w 1667332"/>
                  <a:gd name="connsiteY4" fmla="*/ 432619 h 1297858"/>
                  <a:gd name="connsiteX5" fmla="*/ 157316 w 1667332"/>
                  <a:gd name="connsiteY5" fmla="*/ 403122 h 1297858"/>
                  <a:gd name="connsiteX6" fmla="*/ 196645 w 1667332"/>
                  <a:gd name="connsiteY6" fmla="*/ 344129 h 1297858"/>
                  <a:gd name="connsiteX7" fmla="*/ 216309 w 1667332"/>
                  <a:gd name="connsiteY7" fmla="*/ 285135 h 1297858"/>
                  <a:gd name="connsiteX8" fmla="*/ 245806 w 1667332"/>
                  <a:gd name="connsiteY8" fmla="*/ 255638 h 1297858"/>
                  <a:gd name="connsiteX9" fmla="*/ 304800 w 1667332"/>
                  <a:gd name="connsiteY9" fmla="*/ 216309 h 1297858"/>
                  <a:gd name="connsiteX10" fmla="*/ 334296 w 1667332"/>
                  <a:gd name="connsiteY10" fmla="*/ 186813 h 1297858"/>
                  <a:gd name="connsiteX11" fmla="*/ 393290 w 1667332"/>
                  <a:gd name="connsiteY11" fmla="*/ 147484 h 1297858"/>
                  <a:gd name="connsiteX12" fmla="*/ 481780 w 1667332"/>
                  <a:gd name="connsiteY12" fmla="*/ 68826 h 1297858"/>
                  <a:gd name="connsiteX13" fmla="*/ 540774 w 1667332"/>
                  <a:gd name="connsiteY13" fmla="*/ 49161 h 1297858"/>
                  <a:gd name="connsiteX14" fmla="*/ 570271 w 1667332"/>
                  <a:gd name="connsiteY14" fmla="*/ 29496 h 1297858"/>
                  <a:gd name="connsiteX15" fmla="*/ 619432 w 1667332"/>
                  <a:gd name="connsiteY15" fmla="*/ 19664 h 1297858"/>
                  <a:gd name="connsiteX16" fmla="*/ 737419 w 1667332"/>
                  <a:gd name="connsiteY16" fmla="*/ 0 h 1297858"/>
                  <a:gd name="connsiteX17" fmla="*/ 983225 w 1667332"/>
                  <a:gd name="connsiteY17" fmla="*/ 9832 h 1297858"/>
                  <a:gd name="connsiteX18" fmla="*/ 1130709 w 1667332"/>
                  <a:gd name="connsiteY18" fmla="*/ 29496 h 1297858"/>
                  <a:gd name="connsiteX19" fmla="*/ 1238864 w 1667332"/>
                  <a:gd name="connsiteY19" fmla="*/ 68826 h 1297858"/>
                  <a:gd name="connsiteX20" fmla="*/ 1268361 w 1667332"/>
                  <a:gd name="connsiteY20" fmla="*/ 78658 h 1297858"/>
                  <a:gd name="connsiteX21" fmla="*/ 1297858 w 1667332"/>
                  <a:gd name="connsiteY21" fmla="*/ 98322 h 1297858"/>
                  <a:gd name="connsiteX22" fmla="*/ 1347019 w 1667332"/>
                  <a:gd name="connsiteY22" fmla="*/ 147484 h 1297858"/>
                  <a:gd name="connsiteX23" fmla="*/ 1425677 w 1667332"/>
                  <a:gd name="connsiteY23" fmla="*/ 216309 h 1297858"/>
                  <a:gd name="connsiteX24" fmla="*/ 1484671 w 1667332"/>
                  <a:gd name="connsiteY24" fmla="*/ 245806 h 1297858"/>
                  <a:gd name="connsiteX25" fmla="*/ 1504335 w 1667332"/>
                  <a:gd name="connsiteY25" fmla="*/ 275303 h 1297858"/>
                  <a:gd name="connsiteX26" fmla="*/ 1533832 w 1667332"/>
                  <a:gd name="connsiteY26" fmla="*/ 285135 h 1297858"/>
                  <a:gd name="connsiteX27" fmla="*/ 1563329 w 1667332"/>
                  <a:gd name="connsiteY27" fmla="*/ 304800 h 1297858"/>
                  <a:gd name="connsiteX28" fmla="*/ 1612490 w 1667332"/>
                  <a:gd name="connsiteY28" fmla="*/ 363793 h 1297858"/>
                  <a:gd name="connsiteX29" fmla="*/ 1632155 w 1667332"/>
                  <a:gd name="connsiteY29" fmla="*/ 422787 h 1297858"/>
                  <a:gd name="connsiteX30" fmla="*/ 1651819 w 1667332"/>
                  <a:gd name="connsiteY30" fmla="*/ 550606 h 1297858"/>
                  <a:gd name="connsiteX31" fmla="*/ 1651819 w 1667332"/>
                  <a:gd name="connsiteY31" fmla="*/ 1042219 h 1297858"/>
                  <a:gd name="connsiteX32" fmla="*/ 1592825 w 1667332"/>
                  <a:gd name="connsiteY32" fmla="*/ 1081548 h 1297858"/>
                  <a:gd name="connsiteX33" fmla="*/ 1533832 w 1667332"/>
                  <a:gd name="connsiteY33" fmla="*/ 1120877 h 1297858"/>
                  <a:gd name="connsiteX34" fmla="*/ 1465006 w 1667332"/>
                  <a:gd name="connsiteY34" fmla="*/ 1160206 h 1297858"/>
                  <a:gd name="connsiteX35" fmla="*/ 1396180 w 1667332"/>
                  <a:gd name="connsiteY35" fmla="*/ 1209367 h 1297858"/>
                  <a:gd name="connsiteX36" fmla="*/ 1327355 w 1667332"/>
                  <a:gd name="connsiteY36" fmla="*/ 1238864 h 1297858"/>
                  <a:gd name="connsiteX37" fmla="*/ 1268361 w 1667332"/>
                  <a:gd name="connsiteY37" fmla="*/ 1278193 h 1297858"/>
                  <a:gd name="connsiteX38" fmla="*/ 1170038 w 1667332"/>
                  <a:gd name="connsiteY38" fmla="*/ 1297858 h 1297858"/>
                  <a:gd name="connsiteX39" fmla="*/ 717755 w 1667332"/>
                  <a:gd name="connsiteY39" fmla="*/ 1288026 h 1297858"/>
                  <a:gd name="connsiteX40" fmla="*/ 589935 w 1667332"/>
                  <a:gd name="connsiteY40" fmla="*/ 1268361 h 1297858"/>
                  <a:gd name="connsiteX41" fmla="*/ 511277 w 1667332"/>
                  <a:gd name="connsiteY41" fmla="*/ 1248696 h 1297858"/>
                  <a:gd name="connsiteX42" fmla="*/ 481780 w 1667332"/>
                  <a:gd name="connsiteY42" fmla="*/ 1219200 h 1297858"/>
                  <a:gd name="connsiteX43" fmla="*/ 452284 w 1667332"/>
                  <a:gd name="connsiteY43" fmla="*/ 1199535 h 1297858"/>
                  <a:gd name="connsiteX44" fmla="*/ 412955 w 1667332"/>
                  <a:gd name="connsiteY44" fmla="*/ 1170038 h 1297858"/>
                  <a:gd name="connsiteX45" fmla="*/ 353961 w 1667332"/>
                  <a:gd name="connsiteY45" fmla="*/ 1130709 h 1297858"/>
                  <a:gd name="connsiteX46" fmla="*/ 324464 w 1667332"/>
                  <a:gd name="connsiteY46" fmla="*/ 1111045 h 1297858"/>
                  <a:gd name="connsiteX47" fmla="*/ 304800 w 1667332"/>
                  <a:gd name="connsiteY47" fmla="*/ 1081548 h 1297858"/>
                  <a:gd name="connsiteX48" fmla="*/ 275303 w 1667332"/>
                  <a:gd name="connsiteY48" fmla="*/ 1061884 h 1297858"/>
                  <a:gd name="connsiteX49" fmla="*/ 255638 w 1667332"/>
                  <a:gd name="connsiteY49" fmla="*/ 1002890 h 1297858"/>
                  <a:gd name="connsiteX50" fmla="*/ 294967 w 1667332"/>
                  <a:gd name="connsiteY50" fmla="*/ 953729 h 1297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667332" h="1297858">
                    <a:moveTo>
                      <a:pt x="0" y="609600"/>
                    </a:moveTo>
                    <a:cubicBezTo>
                      <a:pt x="16387" y="603045"/>
                      <a:pt x="32635" y="596132"/>
                      <a:pt x="49161" y="589935"/>
                    </a:cubicBezTo>
                    <a:cubicBezTo>
                      <a:pt x="58865" y="586296"/>
                      <a:pt x="70565" y="586577"/>
                      <a:pt x="78658" y="580103"/>
                    </a:cubicBezTo>
                    <a:cubicBezTo>
                      <a:pt x="99903" y="563107"/>
                      <a:pt x="111979" y="509636"/>
                      <a:pt x="117987" y="491613"/>
                    </a:cubicBezTo>
                    <a:cubicBezTo>
                      <a:pt x="131557" y="450903"/>
                      <a:pt x="122069" y="470742"/>
                      <a:pt x="147484" y="432619"/>
                    </a:cubicBezTo>
                    <a:cubicBezTo>
                      <a:pt x="150761" y="422787"/>
                      <a:pt x="152283" y="412182"/>
                      <a:pt x="157316" y="403122"/>
                    </a:cubicBezTo>
                    <a:cubicBezTo>
                      <a:pt x="168793" y="382462"/>
                      <a:pt x="196645" y="344129"/>
                      <a:pt x="196645" y="344129"/>
                    </a:cubicBezTo>
                    <a:cubicBezTo>
                      <a:pt x="203200" y="324464"/>
                      <a:pt x="201652" y="299792"/>
                      <a:pt x="216309" y="285135"/>
                    </a:cubicBezTo>
                    <a:cubicBezTo>
                      <a:pt x="226141" y="275303"/>
                      <a:pt x="234830" y="264175"/>
                      <a:pt x="245806" y="255638"/>
                    </a:cubicBezTo>
                    <a:cubicBezTo>
                      <a:pt x="264462" y="241128"/>
                      <a:pt x="288088" y="233021"/>
                      <a:pt x="304800" y="216309"/>
                    </a:cubicBezTo>
                    <a:cubicBezTo>
                      <a:pt x="314632" y="206477"/>
                      <a:pt x="323320" y="195350"/>
                      <a:pt x="334296" y="186813"/>
                    </a:cubicBezTo>
                    <a:cubicBezTo>
                      <a:pt x="352952" y="172303"/>
                      <a:pt x="376578" y="164196"/>
                      <a:pt x="393290" y="147484"/>
                    </a:cubicBezTo>
                    <a:cubicBezTo>
                      <a:pt x="411089" y="129685"/>
                      <a:pt x="450199" y="82862"/>
                      <a:pt x="481780" y="68826"/>
                    </a:cubicBezTo>
                    <a:cubicBezTo>
                      <a:pt x="500722" y="60407"/>
                      <a:pt x="540774" y="49161"/>
                      <a:pt x="540774" y="49161"/>
                    </a:cubicBezTo>
                    <a:cubicBezTo>
                      <a:pt x="550606" y="42606"/>
                      <a:pt x="559206" y="33645"/>
                      <a:pt x="570271" y="29496"/>
                    </a:cubicBezTo>
                    <a:cubicBezTo>
                      <a:pt x="585918" y="23628"/>
                      <a:pt x="603219" y="23717"/>
                      <a:pt x="619432" y="19664"/>
                    </a:cubicBezTo>
                    <a:cubicBezTo>
                      <a:pt x="711675" y="-3396"/>
                      <a:pt x="539578" y="21982"/>
                      <a:pt x="737419" y="0"/>
                    </a:cubicBezTo>
                    <a:cubicBezTo>
                      <a:pt x="819354" y="3277"/>
                      <a:pt x="901374" y="4871"/>
                      <a:pt x="983225" y="9832"/>
                    </a:cubicBezTo>
                    <a:cubicBezTo>
                      <a:pt x="1005298" y="11170"/>
                      <a:pt x="1105522" y="25898"/>
                      <a:pt x="1130709" y="29496"/>
                    </a:cubicBezTo>
                    <a:cubicBezTo>
                      <a:pt x="1254671" y="70817"/>
                      <a:pt x="1129396" y="27775"/>
                      <a:pt x="1238864" y="68826"/>
                    </a:cubicBezTo>
                    <a:cubicBezTo>
                      <a:pt x="1248568" y="72465"/>
                      <a:pt x="1259091" y="74023"/>
                      <a:pt x="1268361" y="78658"/>
                    </a:cubicBezTo>
                    <a:cubicBezTo>
                      <a:pt x="1278930" y="83943"/>
                      <a:pt x="1288026" y="91767"/>
                      <a:pt x="1297858" y="98322"/>
                    </a:cubicBezTo>
                    <a:cubicBezTo>
                      <a:pt x="1350290" y="176972"/>
                      <a:pt x="1281477" y="81943"/>
                      <a:pt x="1347019" y="147484"/>
                    </a:cubicBezTo>
                    <a:cubicBezTo>
                      <a:pt x="1387168" y="187632"/>
                      <a:pt x="1342104" y="188450"/>
                      <a:pt x="1425677" y="216309"/>
                    </a:cubicBezTo>
                    <a:cubicBezTo>
                      <a:pt x="1466384" y="229879"/>
                      <a:pt x="1446550" y="220393"/>
                      <a:pt x="1484671" y="245806"/>
                    </a:cubicBezTo>
                    <a:cubicBezTo>
                      <a:pt x="1491226" y="255638"/>
                      <a:pt x="1495108" y="267921"/>
                      <a:pt x="1504335" y="275303"/>
                    </a:cubicBezTo>
                    <a:cubicBezTo>
                      <a:pt x="1512428" y="281777"/>
                      <a:pt x="1524562" y="280500"/>
                      <a:pt x="1533832" y="285135"/>
                    </a:cubicBezTo>
                    <a:cubicBezTo>
                      <a:pt x="1544401" y="290420"/>
                      <a:pt x="1554251" y="297235"/>
                      <a:pt x="1563329" y="304800"/>
                    </a:cubicBezTo>
                    <a:cubicBezTo>
                      <a:pt x="1591718" y="328457"/>
                      <a:pt x="1593155" y="334790"/>
                      <a:pt x="1612490" y="363793"/>
                    </a:cubicBezTo>
                    <a:cubicBezTo>
                      <a:pt x="1619045" y="383458"/>
                      <a:pt x="1629866" y="402185"/>
                      <a:pt x="1632155" y="422787"/>
                    </a:cubicBezTo>
                    <a:cubicBezTo>
                      <a:pt x="1643479" y="524707"/>
                      <a:pt x="1634789" y="482485"/>
                      <a:pt x="1651819" y="550606"/>
                    </a:cubicBezTo>
                    <a:cubicBezTo>
                      <a:pt x="1663409" y="712868"/>
                      <a:pt x="1679995" y="881214"/>
                      <a:pt x="1651819" y="1042219"/>
                    </a:cubicBezTo>
                    <a:cubicBezTo>
                      <a:pt x="1647745" y="1065499"/>
                      <a:pt x="1612490" y="1068438"/>
                      <a:pt x="1592825" y="1081548"/>
                    </a:cubicBezTo>
                    <a:lnTo>
                      <a:pt x="1533832" y="1120877"/>
                    </a:lnTo>
                    <a:cubicBezTo>
                      <a:pt x="1495431" y="1140078"/>
                      <a:pt x="1497430" y="1137047"/>
                      <a:pt x="1465006" y="1160206"/>
                    </a:cubicBezTo>
                    <a:cubicBezTo>
                      <a:pt x="1443892" y="1175288"/>
                      <a:pt x="1419360" y="1196121"/>
                      <a:pt x="1396180" y="1209367"/>
                    </a:cubicBezTo>
                    <a:cubicBezTo>
                      <a:pt x="1362158" y="1228808"/>
                      <a:pt x="1360449" y="1227833"/>
                      <a:pt x="1327355" y="1238864"/>
                    </a:cubicBezTo>
                    <a:cubicBezTo>
                      <a:pt x="1298165" y="1268054"/>
                      <a:pt x="1305358" y="1269655"/>
                      <a:pt x="1268361" y="1278193"/>
                    </a:cubicBezTo>
                    <a:cubicBezTo>
                      <a:pt x="1235794" y="1285709"/>
                      <a:pt x="1170038" y="1297858"/>
                      <a:pt x="1170038" y="1297858"/>
                    </a:cubicBezTo>
                    <a:lnTo>
                      <a:pt x="717755" y="1288026"/>
                    </a:lnTo>
                    <a:cubicBezTo>
                      <a:pt x="589234" y="1283436"/>
                      <a:pt x="656937" y="1286634"/>
                      <a:pt x="589935" y="1268361"/>
                    </a:cubicBezTo>
                    <a:cubicBezTo>
                      <a:pt x="563861" y="1261250"/>
                      <a:pt x="511277" y="1248696"/>
                      <a:pt x="511277" y="1248696"/>
                    </a:cubicBezTo>
                    <a:cubicBezTo>
                      <a:pt x="501445" y="1238864"/>
                      <a:pt x="492462" y="1228102"/>
                      <a:pt x="481780" y="1219200"/>
                    </a:cubicBezTo>
                    <a:cubicBezTo>
                      <a:pt x="472702" y="1211635"/>
                      <a:pt x="461900" y="1206403"/>
                      <a:pt x="452284" y="1199535"/>
                    </a:cubicBezTo>
                    <a:cubicBezTo>
                      <a:pt x="438949" y="1190010"/>
                      <a:pt x="426380" y="1179435"/>
                      <a:pt x="412955" y="1170038"/>
                    </a:cubicBezTo>
                    <a:cubicBezTo>
                      <a:pt x="393593" y="1156485"/>
                      <a:pt x="373626" y="1143819"/>
                      <a:pt x="353961" y="1130709"/>
                    </a:cubicBezTo>
                    <a:lnTo>
                      <a:pt x="324464" y="1111045"/>
                    </a:lnTo>
                    <a:cubicBezTo>
                      <a:pt x="317909" y="1101213"/>
                      <a:pt x="313156" y="1089904"/>
                      <a:pt x="304800" y="1081548"/>
                    </a:cubicBezTo>
                    <a:cubicBezTo>
                      <a:pt x="296444" y="1073192"/>
                      <a:pt x="281566" y="1071905"/>
                      <a:pt x="275303" y="1061884"/>
                    </a:cubicBezTo>
                    <a:cubicBezTo>
                      <a:pt x="264317" y="1044306"/>
                      <a:pt x="255638" y="1002890"/>
                      <a:pt x="255638" y="1002890"/>
                    </a:cubicBezTo>
                    <a:cubicBezTo>
                      <a:pt x="267399" y="944088"/>
                      <a:pt x="248759" y="953729"/>
                      <a:pt x="294967" y="95372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 bwMode="auto">
              <a:xfrm>
                <a:off x="2365829" y="5167086"/>
                <a:ext cx="304800" cy="348458"/>
              </a:xfrm>
              <a:custGeom>
                <a:avLst/>
                <a:gdLst>
                  <a:gd name="connsiteX0" fmla="*/ 0 w 304800"/>
                  <a:gd name="connsiteY0" fmla="*/ 0 h 348458"/>
                  <a:gd name="connsiteX1" fmla="*/ 43542 w 304800"/>
                  <a:gd name="connsiteY1" fmla="*/ 72571 h 348458"/>
                  <a:gd name="connsiteX2" fmla="*/ 72571 w 304800"/>
                  <a:gd name="connsiteY2" fmla="*/ 246743 h 348458"/>
                  <a:gd name="connsiteX3" fmla="*/ 87085 w 304800"/>
                  <a:gd name="connsiteY3" fmla="*/ 290285 h 348458"/>
                  <a:gd name="connsiteX4" fmla="*/ 130628 w 304800"/>
                  <a:gd name="connsiteY4" fmla="*/ 319314 h 348458"/>
                  <a:gd name="connsiteX5" fmla="*/ 174171 w 304800"/>
                  <a:gd name="connsiteY5" fmla="*/ 333828 h 348458"/>
                  <a:gd name="connsiteX6" fmla="*/ 304800 w 304800"/>
                  <a:gd name="connsiteY6" fmla="*/ 348343 h 34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800" h="348458">
                    <a:moveTo>
                      <a:pt x="0" y="0"/>
                    </a:moveTo>
                    <a:cubicBezTo>
                      <a:pt x="14514" y="24190"/>
                      <a:pt x="35582" y="45507"/>
                      <a:pt x="43542" y="72571"/>
                    </a:cubicBezTo>
                    <a:cubicBezTo>
                      <a:pt x="60150" y="129038"/>
                      <a:pt x="61028" y="189028"/>
                      <a:pt x="72571" y="246743"/>
                    </a:cubicBezTo>
                    <a:cubicBezTo>
                      <a:pt x="75571" y="261745"/>
                      <a:pt x="77528" y="278338"/>
                      <a:pt x="87085" y="290285"/>
                    </a:cubicBezTo>
                    <a:cubicBezTo>
                      <a:pt x="97982" y="303907"/>
                      <a:pt x="115026" y="311513"/>
                      <a:pt x="130628" y="319314"/>
                    </a:cubicBezTo>
                    <a:cubicBezTo>
                      <a:pt x="144312" y="326156"/>
                      <a:pt x="159236" y="330509"/>
                      <a:pt x="174171" y="333828"/>
                    </a:cubicBezTo>
                    <a:cubicBezTo>
                      <a:pt x="250226" y="350729"/>
                      <a:pt x="244329" y="348343"/>
                      <a:pt x="304800" y="348343"/>
                    </a:cubicBezTo>
                  </a:path>
                </a:pathLst>
              </a:cu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2357188" y="51091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2604399" y="547715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222955" y="487407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34347" y="549842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B</a:t>
              </a:r>
              <a:endParaRPr lang="zh-CN" altLang="en-US" dirty="0"/>
            </a:p>
          </p:txBody>
        </p:sp>
      </p:grp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2C198-8FE6-46EA-B0A6-398101224805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11713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D29E028-AC34-7F4C-BB26-135A3C7FA7A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6" y="3025945"/>
            <a:ext cx="1797960" cy="2416009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E241E5-56FA-1A48-B324-357F8B0CB330}"/>
              </a:ext>
            </a:extLst>
          </p:cNvPr>
          <p:cNvGrpSpPr/>
          <p:nvPr/>
        </p:nvGrpSpPr>
        <p:grpSpPr>
          <a:xfrm>
            <a:off x="2966871" y="3719839"/>
            <a:ext cx="5366004" cy="1874845"/>
            <a:chOff x="2966871" y="4410758"/>
            <a:chExt cx="5366004" cy="187484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87CDAD3-E0BC-3341-9AA5-4A6AF9EB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871" y="4768080"/>
              <a:ext cx="5366004" cy="1517523"/>
            </a:xfrm>
            <a:prstGeom prst="rect">
              <a:avLst/>
            </a:prstGeom>
          </p:spPr>
        </p:pic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A1F4A89C-BE89-164D-A478-8969D074EB64}"/>
                </a:ext>
              </a:extLst>
            </p:cNvPr>
            <p:cNvCxnSpPr/>
            <p:nvPr/>
          </p:nvCxnSpPr>
          <p:spPr bwMode="auto">
            <a:xfrm flipH="1">
              <a:off x="6366076" y="4410758"/>
              <a:ext cx="532435" cy="254643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5CF234-A168-7248-A762-CBD493E661BB}"/>
              </a:ext>
            </a:extLst>
          </p:cNvPr>
          <p:cNvGrpSpPr/>
          <p:nvPr/>
        </p:nvGrpSpPr>
        <p:grpSpPr>
          <a:xfrm>
            <a:off x="2469645" y="2747176"/>
            <a:ext cx="2784602" cy="1412501"/>
            <a:chOff x="2469645" y="3438095"/>
            <a:chExt cx="2784602" cy="141250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1AEE129-51AC-184D-9D5C-33931D302421}"/>
                </a:ext>
              </a:extLst>
            </p:cNvPr>
            <p:cNvGrpSpPr/>
            <p:nvPr/>
          </p:nvGrpSpPr>
          <p:grpSpPr>
            <a:xfrm>
              <a:off x="2469645" y="3438095"/>
              <a:ext cx="2784602" cy="842137"/>
              <a:chOff x="2403910" y="4216486"/>
              <a:chExt cx="2784602" cy="842137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F020C5D1-5B12-9F42-95E5-38A3723AA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3910" y="4216486"/>
                <a:ext cx="2784602" cy="842137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A56B2D8-0E65-6742-B973-E09297BC626E}"/>
                  </a:ext>
                </a:extLst>
              </p:cNvPr>
              <p:cNvSpPr/>
              <p:nvPr/>
            </p:nvSpPr>
            <p:spPr bwMode="auto">
              <a:xfrm>
                <a:off x="3437681" y="4452199"/>
                <a:ext cx="821803" cy="18535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5318F4AA-CE74-6F4E-84DF-1BC089897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4425" y="4489200"/>
                <a:ext cx="847725" cy="6781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9F31FCA8-2DFE-2B47-BDBA-377CB1867825}"/>
                </a:ext>
              </a:extLst>
            </p:cNvPr>
            <p:cNvCxnSpPr/>
            <p:nvPr/>
          </p:nvCxnSpPr>
          <p:spPr bwMode="auto">
            <a:xfrm flipV="1">
              <a:off x="2491229" y="4410758"/>
              <a:ext cx="468745" cy="439838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Text Box 2">
            <a:extLst>
              <a:ext uri="{FF2B5EF4-FFF2-40B4-BE49-F238E27FC236}">
                <a16:creationId xmlns:a16="http://schemas.microsoft.com/office/drawing/2014/main" id="{AC1203D1-F8E3-CC44-B47A-271FFF05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集总电路抽象实际应用的局限性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111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频率越来越高，尺寸越来越小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111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时变信号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136D5F3F-418A-3147-8005-E9854D5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6D07948-9E2C-254B-B1D1-E742E4DC89C4}"/>
              </a:ext>
            </a:extLst>
          </p:cNvPr>
          <p:cNvGrpSpPr/>
          <p:nvPr/>
        </p:nvGrpSpPr>
        <p:grpSpPr>
          <a:xfrm>
            <a:off x="5134646" y="2747176"/>
            <a:ext cx="3277001" cy="914137"/>
            <a:chOff x="5134646" y="3438095"/>
            <a:chExt cx="3277001" cy="9141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6B1146A-D0A3-6F4E-960F-220ED485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045" y="3438095"/>
              <a:ext cx="2784602" cy="842137"/>
            </a:xfrm>
            <a:prstGeom prst="rect">
              <a:avLst/>
            </a:prstGeom>
          </p:spPr>
        </p:pic>
        <p:sp>
          <p:nvSpPr>
            <p:cNvPr id="31" name="右箭头 30">
              <a:extLst>
                <a:ext uri="{FF2B5EF4-FFF2-40B4-BE49-F238E27FC236}">
                  <a16:creationId xmlns:a16="http://schemas.microsoft.com/office/drawing/2014/main" id="{F618CD2B-C673-B749-826D-CF010AC81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646" y="4208232"/>
              <a:ext cx="612000" cy="144000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Text Box 2">
            <a:extLst>
              <a:ext uri="{FF2B5EF4-FFF2-40B4-BE49-F238E27FC236}">
                <a16:creationId xmlns:a16="http://schemas.microsoft.com/office/drawing/2014/main" id="{BFBF2400-51FA-0E49-8198-7A849ECB3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50" y="5637459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传输直流电时如何抽象？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96AB99-475C-4EC6-AE2A-0D0EC331ECFD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9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15">
            <a:extLst>
              <a:ext uri="{FF2B5EF4-FFF2-40B4-BE49-F238E27FC236}">
                <a16:creationId xmlns:a16="http://schemas.microsoft.com/office/drawing/2014/main" id="{E4FEA75D-1F43-46B7-8663-A3AD5364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集总电路抽象（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7/8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B52BCB-9920-0D4C-9DF1-11CC3A33E7FB}"/>
              </a:ext>
            </a:extLst>
          </p:cNvPr>
          <p:cNvSpPr txBox="1"/>
          <p:nvPr/>
        </p:nvSpPr>
        <p:spPr>
          <a:xfrm>
            <a:off x="536238" y="1083629"/>
            <a:ext cx="6414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层次</a:t>
            </a:r>
            <a:endParaRPr lang="en-US" altLang="zh-CN" dirty="0">
              <a:solidFill>
                <a:srgbClr val="0000FF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：抽象是有层次的</a:t>
            </a:r>
            <a:endParaRPr kumimoji="1" lang="zh-CN" altLang="en-US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35B0B-5813-40C2-8ED7-3786E23B0B5D}" type="datetime1">
              <a:rPr lang="zh-CN" altLang="en-US" smtClean="0"/>
              <a:t>2022/9/21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/19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040895"/>
      </p:ext>
    </p:extLst>
  </p:cSld>
  <p:clrMapOvr>
    <a:masterClrMapping/>
  </p:clrMapOvr>
  <p:transition spd="med"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0.4|1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39941</TotalTime>
  <Words>1097</Words>
  <Application>Microsoft Office PowerPoint</Application>
  <PresentationFormat>全屏显示(4:3)</PresentationFormat>
  <Paragraphs>327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STXinwei</vt:lpstr>
      <vt:lpstr>STXinwei</vt:lpstr>
      <vt:lpstr>Arial</vt:lpstr>
      <vt:lpstr>Cambria Math</vt:lpstr>
      <vt:lpstr>Times New Roman</vt:lpstr>
      <vt:lpstr>Wingdings</vt:lpstr>
      <vt:lpstr>默认设计模板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教案</dc:subject>
  <dc:creator>JSHKUANG</dc:creator>
  <cp:lastModifiedBy>孙照海</cp:lastModifiedBy>
  <cp:revision>1576</cp:revision>
  <cp:lastPrinted>1999-02-28T23:50:56Z</cp:lastPrinted>
  <dcterms:created xsi:type="dcterms:W3CDTF">1999-09-13T01:56:29Z</dcterms:created>
  <dcterms:modified xsi:type="dcterms:W3CDTF">2022-09-21T15:17:20Z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