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03" r:id="rId2"/>
    <p:sldId id="509" r:id="rId3"/>
    <p:sldId id="514" r:id="rId4"/>
    <p:sldId id="527" r:id="rId5"/>
    <p:sldId id="516" r:id="rId6"/>
    <p:sldId id="523" r:id="rId7"/>
    <p:sldId id="519" r:id="rId8"/>
    <p:sldId id="536" r:id="rId9"/>
    <p:sldId id="524" r:id="rId10"/>
    <p:sldId id="530" r:id="rId11"/>
    <p:sldId id="533" r:id="rId12"/>
    <p:sldId id="534" r:id="rId13"/>
    <p:sldId id="518" r:id="rId14"/>
    <p:sldId id="520" r:id="rId15"/>
    <p:sldId id="522" r:id="rId16"/>
    <p:sldId id="535" r:id="rId17"/>
    <p:sldId id="456" r:id="rId1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7F00"/>
    <a:srgbClr val="6B03E9"/>
    <a:srgbClr val="FF0000"/>
    <a:srgbClr val="33FF33"/>
    <a:srgbClr val="99CCFF"/>
    <a:srgbClr val="FF00FF"/>
    <a:srgbClr val="FF33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23" autoAdjust="0"/>
    <p:restoredTop sz="91286" autoAdjust="0"/>
  </p:normalViewPr>
  <p:slideViewPr>
    <p:cSldViewPr snapToGrid="0">
      <p:cViewPr varScale="1">
        <p:scale>
          <a:sx n="85" d="100"/>
          <a:sy n="85" d="100"/>
        </p:scale>
        <p:origin x="84" y="14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C35D8F6-8560-42F9-AB4F-55BA205453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49A12F1-409E-436F-B127-38F770852A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F0735BB6-171D-42B2-B5E3-81D62F5580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06D290E9-3017-4F41-AE84-DB9B252597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fld id="{B0F19275-A7E0-4A98-BD3F-7EC5043B3B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202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7:10:22.82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20820 10838 8406,'-5'-7'116,"-2"0"0,-4 1 1047,0 0 9,0 3-171,4-7-574,2 9 0,5-6-15,0 4-329,0 1 0,5-3 288,3 5-392,2 0 0,1 2 109,1 1 1,-5 0-194,1 5 1,-2-1-13,2 5 1,-3-1 95,-5 0 1,4 1-43,0-1 1,-1 4 65,-3 1 1,-5 3-142,-2-4 0,-3 4 72,-2-4 1,1 6 39,-1-2 1,1-3-41,0-1 0,-5 2 46,1-2 1,1 0-1,7-3 1,-2-5-22,5 1 1,0-4-24,4 3 114,0-4 12,0 2-54,0-5-3,5 5 4,1-4 1,6 4-11,-1-5 0,-3 4 56,0 0 1,-6 5 32,2-2 1,1 5 162,-1 3 1,0 3-153,-4 5 0,0 5 27,0 2 1,0 3 104,0 1 0,0 2-85,0 2 0,0-1 56,0 5 0,-2-4-63,-2 4 1,3-6-129,-3 2 0,3-8-6,1-8 1,0-3-393,0-3 204,5-9 0,2 3-240,4-10 0,-2-5-68,2-2 1,-1-5 129,9-3 1,-3-8-126,3-7 1,1-4 28,7-4 1,-3-2-632,2-2 1,-1-2 761,-3 2 1,6-7 0,1-4 0</inkml:trace>
  <inkml:trace contextRef="#ctx0" brushRef="#br0" timeOffset="1">21037 11021 8406,'0'-7'532,"0"-1"1,0 4 360,0-4-553,5 6 1,2-7-147,4 5 1,4-3-193,1 3 1,3-4 124,-4 4 1,5-3-46,-1 3 1,1-5-504,-1 1 1,-1 2 184,-3-1-226,-2 4 1,4-6-111,-6 5-420,-5 1 19,-1-3-234,-5 5 1207,0-4 0,-5 5 0,-1 0 0</inkml:trace>
  <inkml:trace contextRef="#ctx0" brushRef="#br0" timeOffset="2">20992 11284 8406,'-17'11'158,"8"1"78,-2-1 1,3 0 128,1 1 1,3-6-74,8-2 1,-1-3 223,9-1 0,-1-2-118,12-6 0,-1-5-694,8-9 0,0-6 175,5-3 1,3 2-29,0-1 1,-1 4-77,-7 0 1,2 2-350,-5 1 1,-1 1 148,-3 3 1,-9 0 32,-3 8 1,-7-3-20,0 6 1,-4 3 93,-4 1 0,-6 2 116,-5-2 0,-5 3 201,0-3 0,3 1 0,-2-1 0,0 3 0,-9-9 0,-1 4 0</inkml:trace>
  <inkml:trace contextRef="#ctx0" brushRef="#br0" timeOffset="3">21026 10827 8406,'-7'-5'0,"1"0"-149,2-3 388,3-2 57,-4 9-82,5-4 0,5 15 200,3 5 1,2 7-76,1 4 1,4 4 92,1 4 1,3 5-7,-4 3 0,9 13-325,-13-25 0,1 0 0,3 3 0,2-1-12,0 1 0,0-1 0,0 1 0,0 0 26,2-2 0,0-1 1,1-1-1,0-1-167,-1-1 0,0-1 0,14 17 253,-7-1 0,-3-6-353,-4-6 1,-6-6-4,-6-5-195,-4-10 23,2 1 1,-5-11-350,0-3 0,-4-3 766,0-9 1,-4-3-290,0-7 0,2-5 14,-2-7 1,0 7-439,-3-4 623,0 4 0,-1 1 0,1 2 0</inkml:trace>
  <inkml:trace contextRef="#ctx0" brushRef="#br0" timeOffset="4">21334 11204 8406,'-5'-6'998,"4"0"0,-4 8-573,5 2 0,-4 3-32,0 8 0,-1 7 105,1 5 0,2 4-425,-6 0 1,0 2 146,-3 1 1,-4 4-311,0 0 1,-1-1 142,5-7 0,3 1-1287,1-8 1,4 1-1020,-1-9 2253,-2-5 0,-5-15 0,-7-8 0</inkml:trace>
  <inkml:trace contextRef="#ctx0" brushRef="#br0" timeOffset="5">21254 10758 8406,'0'-11'-392,"1"5"299,3 2 0,4 4-983,7 4 1076,-2 2 0,13 11 0,-1 0 0</inkml:trace>
  <inkml:trace contextRef="#ctx0" brushRef="#br0" timeOffset="6">21608 11090 8508,'0'11'299,"0"1"1,-4 0-154,1 3 1,-1-1-107,4 5 0,0 2 332,0 5 0,0-5 8,0 2 0,0-4 54,0 0 0,0-3 33,0-5-236,0 1 0,1-6 275,3-2 0,-2-3-98,6-1 0,-4 0 126,4 0 0,-1-5-79,5-2 0,-1-5-310,0-3 0,2 2-78,2-2 1,-1 2-229,5 2 0,-3-4-250,3 0 1,-2-5-572,2 5 0,2 0-88,-6 4 0,0-1 414,-3 1 1,-1 3-2008,0 1 1169,-4 4 1494,3-2 0,-14 10 0,3 1 0</inkml:trace>
  <inkml:trace contextRef="#ctx0" brushRef="#br0" timeOffset="7">21780 11044 8508,'-12'0'1018,"6"5"1,-3 6-380,5 9 1,0 2-197,4 5 1,0 6-283,0 5 1,0 9 150,0-1 0,5 1-691,3-5 0,-2-1-145,2-6 1,-2-1-469,2-11 1,1 1-245,-5-9-656,5 0 1892,-8-8 0,4-2 0,-5-5 0</inkml:trace>
  <inkml:trace contextRef="#ctx0" brushRef="#br0" timeOffset="8">21997 10998 8819,'0'8'2449,"0"0"-2004,0-1 0,5 5 59,2-1 1,3-1-110,2-2 1,-1 2-31,1-2 0,0-2-93,4 1 0,-2-4-253,5 1 1,-5-3-105,1-1 1,1 0-132,0 0 0,-1-1-680,-4-3 1,4-2 456,1-6 0,-1 0-234,-4-4 0,-3 2 238,-1-5 1,-4 5-606,1-1 0,-3 1 1040,-1-1 0,0 2 0,0-3 0</inkml:trace>
  <inkml:trace contextRef="#ctx0" brushRef="#br0" timeOffset="9">22134 10896 8294,'0'-7'208,"0"2"861,0 5 0,0 5-651,0 3 1,0 3-148,0 4 0,0 3 24,0 5 1,0 5-306,0 2 1,0 5 106,0 3 1,0 2-611,0 6 0,0 0 325,0-1 1,3-5-278,1-6 1,0-2-52,-4-9 1,0 1-1118,0-9 572,0 0 1061,0-9 0,-5 0 0,-1-6 0</inkml:trace>
  <inkml:trace contextRef="#ctx0" brushRef="#br0" timeOffset="10">22088 11421 8323,'-11'-12'843,"4"1"-555,2 0 0,5 3 230,0 0-251,0 1 0,5-3-70,3 2 0,2-2-124,1 2 1,2 2 171,2-2 1,2 4-126,2-3 0,1 3-319,-5-4 1,4 6 174,-3-2 0,3 3-481,-4 1 1,0 1 248,-3 3 1,-5 2-62,1 6 0,-7 4 3,-1 3 0,-6 3 0,-10 1 1,-1 5 261,-6 2 1,-4-1 231,1 2 1,-2-1-85,1 4 1,3-3 186,-3-1 0,4-4 785,4 0 0,0-3-474,8-4 1,-2-2 1052,9-6-1115,1-5 0,5-1-206,6-5 0,1 0-2,10 0 0,0-3-17,4-1 1,-1-5-46,1 1 0,4-6 0,0-1 1,3 0-327,-3 4 0,1-5 126,-2 1 1,-2 0-1531,3 3 0,-3 1 14,-1 0 0,-2-1-565,-1 1 1,-3-1 2018,-2 1 0,-2-1 0,4 1 0</inkml:trace>
  <inkml:trace contextRef="#ctx0" brushRef="#br0" timeOffset="11">22579 10930 9090,'11'-7'2005,"6"2"-1371,2 5 0,3-3-31,0-1 0,5 0-146,0 4 0,4-1-198,0-3 1,-2 3-386,2-3 1,-7 3 186,-2 1 0,0 0-1500,-7 0-28,1 0-920,-5 0 813,-5 0 1574,-1-6 0,-10 5 0,-1-4 0</inkml:trace>
  <inkml:trace contextRef="#ctx0" brushRef="#br0" timeOffset="12">22670 10953 8241,'-5'11'572,"-2"0"0,0 8 201,0 8 0,4 9-252,-1 13 1,2 3-716,-2 5 1,3 5 370,-1-29 1,0-1-1,1 30-145,1-1 1,1-7-340,3-5 0,-2-6-479,6-1 0,-2-11 108,2-5-967,2-2 817,-9-16 1,8 1 827,-5-13 0,-5-13 0,-6-7 0</inkml:trace>
  <inkml:trace contextRef="#ctx0" brushRef="#br0" timeOffset="13">22967 11090 8113,'0'-12'1067,"0"1"0,-1 1 613,-3 2-333,3 3-701,-4 5 1,4 1-268,-3 3 1,-1 2-107,-3 6 0,-3 4-298,-1 3 1,1 8 104,-4 3 1,-3 3-120,-1 2 1,-1-1 92,1 0 0,-2 0-1234,6 1 1,-4-6 499,4-2 1,0-5-1138,3-3 0,1-2 1817,-1-6 0,1-4 0,-1-2 0</inkml:trace>
  <inkml:trace contextRef="#ctx0" brushRef="#br0" timeOffset="14">22705 11250 8113,'0'-22'934,"0"3"1,-4 6 222,0 6-647,0 4 1,9-2-150,3 5 0,2 1-76,2 3 1,4-1 48,3 4 0,3 1-29,0 3 0,1 1-325,0-1 1,1 1-340,3-1 0,-3 0-1068,3 1 1,-4-1 782,-4 1 1,1 3-1605,-5 0 2248,0 5 0,-3-2 0,-1 5 0</inkml:trace>
  <inkml:trace contextRef="#ctx0" brushRef="#br0" timeOffset="15">22762 11649 8123,'-29'-6'0,"2"2"0,8 3 1638,4 1 0,7 1 315,4 3-1060,3-3 1,11 4-513,5-5 1,11 0-140,4 0 1,7-2-1018,1-6 0,5 1 448,-1-9 1,4 2-1314,3-1 1,2 2 1298,2-2 0,3-3 0,-4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in="-7" max="1593" units="cm"/>
          <inkml:channel name="T" type="integer" max="2.14748E9" units="dev"/>
        </inkml:traceFormat>
        <inkml:channelProperties>
          <inkml:channelProperty channel="X" name="resolution" value="85.76215" units="1/cm"/>
          <inkml:channelProperty channel="Y" name="resolution" value="47.61905" units="1/cm"/>
          <inkml:channelProperty channel="T" name="resolution" value="1" units="1/dev"/>
        </inkml:channelProperties>
      </inkml:inkSource>
      <inkml:timestamp xml:id="ts0" timeString="2022-10-05T12:00:31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16642 4405 0,'0'-13'16,"0"0"-1,-13 13 1,-14-13 0,27-1-16,-13 14 15,13-13-15,-13 13 16,0-13 0,0 13-16,-1 0 15,14-13-15,-13 13 0,0 0 16,0-14-16,-1 14 15,1 0 32,-13-13-31,12 13 0,1 0-16,0 0 15,0 0-15,0 0 16,-1 0-16,1 0 15,0 0-15,13 13 16,-13-13-16,-1 0 16,14 14-16,-13-14 0,13 13 15,-13-13-15,0 13 16,13 0-16,0 1 16,-14-14-16,1 13 0,13 0 15,-13-13-15,13 13 0,-13 1 16,13-1-16,0 0 15,0 0-15,-13-13 0,13 13 16,0 1 0,0-1-16,0 0 0,-14-13 15,14 13-15,0 1 0,0-1 16,0 0-16,0 0 16,0 1-16,0-1 0,0 0 0,0 0 15,0 0-15,0 1 16,0 12-16,-13-13 0,13 1 15,0-1-15,0 13 0,0-13 16,0 14 0,0-14-16,0 0 0,0 1 15,0-1-15,0 0 16,0 0-16,0 1 0,0-1 16,0 0-16,0 0 0,0 0 15,0 1-15,0-1 16,0 0-16,0 0 15,0 1-15,0-1 16,0 0-16,0 0 0,0 1 16,0-1-16,0 0 15,0 0-15,0 0 16,0 1-16,0-1 31,0 0-15,0 0-1,0 1-15,0-1 16,0 0-16,0 0 16,0 1-16,0-1 15,0 0 1,0 0-16,0 0 16,0 1-16,0-1 15,0 0-15,0 0 16,0 1-16,0-1 15,0 0-15,0 0 16,0 0-16,0 1 16,0-1 15,0 0 0,0 0 0,13-13-15,-13 14 0,14-14-16,-14 13 15,0 0-15,13-13 0,-13 13 16,13-13-16,0 14 0,0-14 16,-13 13-16,14 0 15,-14 0-15,13-13 0,0 0 16,-13 13-16,13-13 15,1 14-15,-14-1 0,13-13 16,0 13-16,0 0 0,1-13 16,-1 0-16,-13 14 15,13-14-15,0 0 32,-13 13-17,13-13 1,1 0-16,-14 13 0,13-13 15,0 0-15,0 0 16,-13 13 0,14-13-16,-1 0 0,0 0 15,0 0 1,1 0 0,-1 0-16,0 0 15,0 0-15,0 0 16,1 0 31,-1 0-32,0 0 1,0 0 0,1 0 15,-1 0-16,-13-13-15,0 0 0,13 13 16,0 0 0,1 0-16,-14-13 0,13 13 15,0 0-15,-13-14 16,13 14-16,-13-13 16,13 0-16,1 13 0,-1-13 15,0 13-15,0-14 16,1 14-16,-1 0 0,-13-13 15,13 0-15,0 13 0,0 0 16,-13-13-16,14 13 16,-14-13-1,13 13-15,-13-14 16,13 14 0,-13-13-16,13-13 31,1 26-31,-14-14 0,13 1 15,-13 0-15,0 0 16,13 13 0,-13-14-16,0 1 15,13 13-15,-13-13 16,0 0-16,0 0 16,14 13-16,-14-14 0,0 1 15,0 0 1,0 0-16,13 13 15,-13-14 1,0 1 93,0 0-109,0 0 16,0 0 0,13-27-1,-13 27-15,0-1 16,0 1-16,0 0 16,0 0-16,0-1 15,0 1-15,0 0 0,0 0 16,0 0-16,0-1 0,0 1 15,0 0-15,0-14 0,0 14 16,0 0-16,0 0 16,0-1-16,0 1 31,0 0-31,0 0 16,0 0-16,0-1 15,0 1-15,0 0 16,0 0-16,0-1 0,0 1 15,0 0 1,-13 13-16,13-13 0,0-1 16,0 1-16,-13 13 15,13-13-15,0 0 16,0 0-16,-14 13 0,14-14 0,-13 1 16,13 0-1,0 0-15,-13 13 16,13-14-16,0 1 15,-13 13-15,13-13 16,0 0-16,-14 13 16,14-13-16,-13 13 15,13-14-15,-13 14 16,13-13-16,0 0 0,-13 13 16,13-13-16,-27-1 15,14 14-15,0-26 0,0 13 16,-1-1-16,-12 1 15,13 0-15,-1-13 0,1 26 16,0-14-16,13 1 0,-26 0 16,12 0-16,1 13 0,0-14 15,0 1 1,-1 13-16,1-13 0,0 13 16,0-13-16,-1 13 15,14-14-15,-13 14 16,13-13-16,-13 13 0,0 0 15,0 0-15,13-13 16,-14 13 172</inkml:trace>
  <inkml:trace contextRef="#ctx0" brushRef="#br0" timeOffset="3628.39">14486 4339 0,'13'0'125,"0"0"-125,40 0 32,-40 0-17,1 13-15,12-13 0,-13 0 16,1 0-16,-1 0 0,13 0 16,-13 0-16,1 0 15,-1 0-15,13 0 0,-12 0 0,12 0 16,0 0-16,14 0 15,-27 0-15,27 14 0,-27-14 16,27 0-16,-27 0 0,0 0 16,-13 13-16,14-13 15,-1 0-15,0 0 0,0 0 16,1 0 0,-1 0-16,0 0 0,0 0 15,1 0-15,-1 0 16,0 0-16,0 0 0,0 0 15,1 0-15,-1 0 0,0 0 16,-13 13-16,13-13 16,1 0-16,-1 0 15,-13 13-15,13-13 0,0 0 16,14 14-16,-14-14 0,13 13 16,-12-13-16,-1 13 0,27 0 15,-14 0-15,1-13 0,-1 14 16,14-14-16,-27 13 0,27-13 15,-14 13-15,-13-13 0,0 0 16,14 0-16,-14 0 0,14 0 16,-14 0-16,13 0 15,-12 0-15,-1 0 16,0 0-16,0 0 16,0 0-1,1 0 110,-14-13-109,13 13-1,27-13 1,-27 13-16,0 0 16,14-14-16,-14 14 0,0 0 15,0-13-15,0 13 16,14-13-16,-14 13 0,0 0 16,-13-13-1,14 13-15,-1 0 16,-13-13-1,13 13-15,0 0 16,-13-14-16,13 14 0,1-13 16,-1 13-16,-13-13 15,13 13-15,0 0 16,-13-13 0,14 13-16,-14-14 15,13 14 1,-13-13-16,13 13 15,-13-13-15,0 0 16,13 13-16,-13-14 16,14 14-16,-1-13 0,-13 0 15,13 0 1,-13 0 0,13 13-16,-13-14 0,0 1 15,0 0 1,13 13-16,-13-13 15,14 13-15,-14-14 0,0 1 16,0 0-16,0 0 16,0-1-16,0 1 15,13 13-15,-13-26 16,0 13-16,0-1 0,0 1 16,13 13-16,-13-13 15,0 0-15,0-1 16,0 1-16,0 0 15,0 0 1,0 0-16,0-1 16,0 1-1,0 0 32,0 0-47,-13-14 31,0 27-31,13-13 0,-14 0 16,14-1-16,-13 14 16,13-13-16,-13 13 0,13-13 0,-26-13 15,12 12 1,1 1-16,0 0 0,-14 0 16,14-1-16,0 14 15,0-13-15,-1 0 0,1 0 16,0 13-16,0-14 0,0 1 0,-1 13 15,1-13-15,-13 0 16,12 13-16,14-13 0,-13 13 16,0 0-1,0-14-15,0 14 16,-1 0 0,1 0-16,0-13 0,0 13 15,-1-13-15,1 13 0,0 0 16,0 0-16,13-13 0,-27 13 15,14 0-15,0 0 0,0 0 16,-1-14-16,-12 14 16,13 0-16,-1 0 0,-12 0 15,13 0-15,-1-13 0,-25 13 16,26 0-16,-14-13 16,1 13-16,-1 0 0,1 0 15,-1 0-15,1 0 16,-1 0-16,14 0 0,-13 0 15,-1 0-15,14 0 0,-13 0 16,12 0-16,1 0 0,-13 0 16,12 0-16,-12 0 0,13 0 0,-14 0 15,14 0-15,-27 0 16,27 0-16,-27 0 0,27 0 16,-13 0-16,12 0 15,1 0-15,-13 0 0,13 13 16,-1-13-16,-12 13 0,-1-13 15,14 0-15,-13 0 16,26 14-16,-27-14 0,14 0 0,0 0 0,13 13 0,-13 0 16,-27-13-16,27 0 15,13 13-15,-14-13 0,-12 14 16,13-1 0,0-13-16,-1 13 0,1 0 15,0-13-15,13 13 0,-13-13 0,-1 14 16,1-1-16,0 0 15,0 0-15,-1 1 0,-12-1 16,26 0-16,-13 0 16,0 1-16,-1-1 0,1 0 15,13 0-15,-13-13 16,13 13-16,-27 14 0,14-27 16,13 13-16,0 0 0,-13-13 0,13 27 15,-13-27-15,-1 13 16,14 0-16,0 1 0,-13-1 15,0-13 1,13 13-16,0 0 0,0 0 16,-13-13-1,13 14-15,0-1 16,0 0 0,0 0-1,0 1 1,0-1 15,0 0-15,0 0-16,0 0 15,0 1-15,0-1 16,0 0 0,0 0-1,0 1 1,0-1 15,13-13-15,-13 13-1,13-13-15,-13 13 0,13-13 16,-13 14-16,14-14 16,-14 13-16,13-13 0,-13 13 15,13-13-15,0 0 16,1 13-16,-1-13 0,0 13 15,-13 1-15,27-14 16,-14 0-16,0 13 16,0-13-16,0 0 15,-13 13-15,14-13 0,-14 13 32,13-13-17,0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ED4900D-A525-4116-A123-0F0E5CD8B0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20B80D6-2720-418E-A07F-850CC91C3A2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8DED188-59D4-4A0D-8289-6CB8A844FBC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D7382FCC-81E2-44B2-AD21-08E783A104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81AAF74-7EAF-4DB1-89FC-1AC55135DB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C102DFF1-E80A-43B2-83A7-59FF569ABE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D403274C-7775-4050-89BB-5B251D83D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87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3E2D7-BD61-4194-B94F-95425461DDDA}" type="slidenum">
              <a:rPr lang="en-US" altLang="zh-CN" sz="1300" smtClean="0"/>
              <a:pPr/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543771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10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845843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84973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83E2D7-BD61-4194-B94F-95425461DDDA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39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13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990320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14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342632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15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284005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16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724681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46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83E2D7-BD61-4194-B94F-95425461DDDA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26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3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851534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4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760258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5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991272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83E2D7-BD61-4194-B94F-95425461DDDA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640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7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251753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8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54282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9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79730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313127E-0CAB-46AC-8E58-13F29F87FC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E3D6B-30DC-4F90-9550-10B13C7AF110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E29A602-418D-4D05-AFA4-0CA498A054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FA4E3-0429-44B2-969A-814B1ACBC969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825819"/>
      </p:ext>
    </p:extLst>
  </p:cSld>
  <p:clrMapOvr>
    <a:masterClrMapping/>
  </p:clrMapOvr>
  <p:transition spd="med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96C4E9E-A18B-4F0E-8339-9070815D99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0202-29D0-482B-B029-B94D860F7C50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EBB2A8C-06B3-4BB2-936E-EC646FB957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46F79-ED43-4EA4-A638-2E815DF9184A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79391"/>
      </p:ext>
    </p:extLst>
  </p:cSld>
  <p:clrMapOvr>
    <a:masterClrMapping/>
  </p:clrMapOvr>
  <p:transition spd="med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857D8D8-7AB2-4307-848F-AF288ADD31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18F82-A0F8-484D-A120-E172CCB1E4EA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AB3C24A-6C19-4D0E-81FC-C62D7E5306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4B973-9027-4C4E-9B50-989AEE31B27E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13712"/>
      </p:ext>
    </p:extLst>
  </p:cSld>
  <p:clrMapOvr>
    <a:masterClrMapping/>
  </p:clrMapOvr>
  <p:transition spd="med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59B82D3-9FA3-4BA7-9766-E46D11FF55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B65EF-EEC9-41EF-9334-75B31A9ED443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94AF1E3-8722-4E54-9C19-7C29B00D98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7069C-1EDA-474A-B2DE-217C607E281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51625"/>
      </p:ext>
    </p:extLst>
  </p:cSld>
  <p:clrMapOvr>
    <a:masterClrMapping/>
  </p:clrMapOvr>
  <p:transition spd="med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31F5D42-7185-40CC-B271-4C38261AE4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03965-F820-4428-9C49-A4F720C8D4F3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C9693FA-F34E-435B-9598-63AAA317C3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8F003-260C-4D76-8DCC-A61E10CF163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15513"/>
      </p:ext>
    </p:extLst>
  </p:cSld>
  <p:clrMapOvr>
    <a:masterClrMapping/>
  </p:clrMapOvr>
  <p:transition spd="med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988041A-FB4F-418F-BF23-176668888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89235-5670-43C1-8215-610EDFB39007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EF3B502-0463-48C6-A479-6EEBD13AE1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0DFD8-1895-474C-809C-39E5D396046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43561"/>
      </p:ext>
    </p:extLst>
  </p:cSld>
  <p:clrMapOvr>
    <a:masterClrMapping/>
  </p:clrMapOvr>
  <p:transition spd="med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A2079DB-038D-424C-8F68-13E9487288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3D39D-DB1B-45E2-8FB1-4C6157E7CD0B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DC60ADD5-13FD-4803-ABB9-16A1AAF68A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1AFFA-D689-4DC6-A4C9-F7E4E0B6272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16043"/>
      </p:ext>
    </p:extLst>
  </p:cSld>
  <p:clrMapOvr>
    <a:masterClrMapping/>
  </p:clrMapOvr>
  <p:transition spd="med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076E41F-34FC-4051-A384-26AD10847D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C742F-D342-409D-A479-8E66AB4E41A9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FF8C49B-7B03-4E65-8689-16C67EB0C4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CAB3D-9AA0-4B48-A945-B892431E3D65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46076"/>
      </p:ext>
    </p:extLst>
  </p:cSld>
  <p:clrMapOvr>
    <a:masterClrMapping/>
  </p:clrMapOvr>
  <p:transition spd="med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511F1B8-5A0E-4EE1-8E19-67311C6F0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9F51E-FA57-45CB-9152-A3315E418B23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CEE3F6D9-8749-4C04-9F10-3794E681AA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68D8F-862E-4E9C-9A63-D0A84FED6CF8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59454"/>
      </p:ext>
    </p:extLst>
  </p:cSld>
  <p:clrMapOvr>
    <a:masterClrMapping/>
  </p:clrMapOvr>
  <p:transition spd="med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C1A3D2F-1997-45A3-AAF4-D2E3001811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A7F7F-6129-4359-B72D-6E171DFAF18B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78404A8-0A6F-42A2-B077-5EE16D9FFF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EDE54-5ED2-4E74-A24C-183BD485416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906245"/>
      </p:ext>
    </p:extLst>
  </p:cSld>
  <p:clrMapOvr>
    <a:masterClrMapping/>
  </p:clrMapOvr>
  <p:transition spd="med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885B4FC-474B-4627-9338-BD9EFFDD3F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11946-3E8D-4FD7-AED2-0F936B23097D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327C87E-5EF1-4A9F-9AEE-B7573DF219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526D-A1A8-477F-A6EE-E1E1922AD1C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54775"/>
      </p:ext>
    </p:extLst>
  </p:cSld>
  <p:clrMapOvr>
    <a:masterClrMapping/>
  </p:clrMapOvr>
  <p:transition spd="med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906013EA-2541-45A8-B85C-021FD27302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13" imgW="8980952" imgH="6733333" progId="Paint.Picture">
                  <p:embed/>
                </p:oleObj>
              </mc:Choice>
              <mc:Fallback>
                <p:oleObj name="BMP 图象" r:id="rId13" imgW="8980952" imgH="6733333" progId="Paint.Picture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906013EA-2541-45A8-B85C-021FD27302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>
            <a:extLst>
              <a:ext uri="{FF2B5EF4-FFF2-40B4-BE49-F238E27FC236}">
                <a16:creationId xmlns:a16="http://schemas.microsoft.com/office/drawing/2014/main" id="{5E62C068-E1A8-4F19-969B-07D9A0BBA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4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87A23B99-BC87-4380-8B5E-E21A1D9BC0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D883862-79A3-40B9-9BC0-27C1093D0EAE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1D12733-B6ED-448F-B440-A9691A0518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1CDF1C9-0840-4972-B6E8-A3F225CFF88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Tm="0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0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41.png"/><Relationship Id="rId10" Type="http://schemas.microsoft.com/office/2007/relationships/hdphoto" Target="../media/hdphoto4.wdp"/><Relationship Id="rId4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5.png"/><Relationship Id="rId12" Type="http://schemas.openxmlformats.org/officeDocument/2006/relationships/customXml" Target="../ink/ink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28.png"/><Relationship Id="rId11" Type="http://schemas.openxmlformats.org/officeDocument/2006/relationships/image" Target="../media/image29.png"/><Relationship Id="rId5" Type="http://schemas.microsoft.com/office/2007/relationships/hdphoto" Target="../media/hdphoto5.wdp"/><Relationship Id="rId10" Type="http://schemas.microsoft.com/office/2007/relationships/hdphoto" Target="../media/hdphoto4.wdp"/><Relationship Id="rId4" Type="http://schemas.openxmlformats.org/officeDocument/2006/relationships/image" Target="../media/image24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80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8.xml"/><Relationship Id="rId7" Type="http://schemas.microsoft.com/office/2007/relationships/hdphoto" Target="../media/hdphoto2.wdp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50.png"/><Relationship Id="rId11" Type="http://schemas.openxmlformats.org/officeDocument/2006/relationships/image" Target="../media/image18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2" y="562559"/>
            <a:ext cx="8509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讲 运放模型与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简单运放电路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64F485-16CA-1A48-B7C9-AF1BF5F8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34" y="3413585"/>
            <a:ext cx="77787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一、运放模型与特性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二、简单运放电路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三、负反馈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A90D4-9423-4054-8979-39C30CC82BF6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24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7835"/>
    </mc:Choice>
    <mc:Fallback xmlns="">
      <p:transition advTm="0"/>
    </mc:Fallback>
  </mc:AlternateContent>
  <p:extLst>
    <p:ext uri="{E180D4A7-C9FB-4DFB-919C-405C955672EB}">
      <p14:showEvtLst xmlns:p14="http://schemas.microsoft.com/office/powerpoint/2010/main">
        <p14:playEvt time="453" objId="2"/>
        <p14:stopEvt time="6765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106488"/>
            <a:ext cx="8301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6713" indent="-366713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反相放大电路输出电阻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简单运放电路（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4/5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4CCA65B9-71B5-DA4E-8A14-3574DF8FE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5454600"/>
            <a:ext cx="26250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0838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当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A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很大时，</a:t>
            </a:r>
            <a:endParaRPr kumimoji="0" lang="en-US" altLang="zh-CN" sz="2400" b="0" baseline="-25000" dirty="0"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5F58E02-E51B-3D4C-83C8-91890CBEFACF}"/>
                  </a:ext>
                </a:extLst>
              </p:cNvPr>
              <p:cNvSpPr txBox="1"/>
              <p:nvPr/>
            </p:nvSpPr>
            <p:spPr>
              <a:xfrm>
                <a:off x="1112354" y="4278651"/>
                <a:ext cx="58539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5F58E02-E51B-3D4C-83C8-91890CBEF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54" y="4278651"/>
                <a:ext cx="5853910" cy="369332"/>
              </a:xfrm>
              <a:prstGeom prst="rect">
                <a:avLst/>
              </a:prstGeom>
              <a:blipFill>
                <a:blip r:embed="rId4"/>
                <a:stretch>
                  <a:fillRect l="-649" r="-649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87930E5-7B3D-E943-85C9-693B55427DDC}"/>
                  </a:ext>
                </a:extLst>
              </p:cNvPr>
              <p:cNvSpPr txBox="1"/>
              <p:nvPr/>
            </p:nvSpPr>
            <p:spPr>
              <a:xfrm>
                <a:off x="1103481" y="4792924"/>
                <a:ext cx="10609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87930E5-7B3D-E943-85C9-693B55427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81" y="4792924"/>
                <a:ext cx="1060995" cy="369332"/>
              </a:xfrm>
              <a:prstGeom prst="rect">
                <a:avLst/>
              </a:prstGeom>
              <a:blipFill>
                <a:blip r:embed="rId5"/>
                <a:stretch>
                  <a:fillRect l="-2381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9999A73-BB6E-B647-A444-CFD54B9884EB}"/>
                  </a:ext>
                </a:extLst>
              </p:cNvPr>
              <p:cNvSpPr txBox="1"/>
              <p:nvPr/>
            </p:nvSpPr>
            <p:spPr>
              <a:xfrm>
                <a:off x="2953712" y="5369406"/>
                <a:ext cx="3304303" cy="989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9999A73-BB6E-B647-A444-CFD54B988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712" y="5369406"/>
                <a:ext cx="3304303" cy="989502"/>
              </a:xfrm>
              <a:prstGeom prst="rect">
                <a:avLst/>
              </a:prstGeom>
              <a:blipFill>
                <a:blip r:embed="rId6"/>
                <a:stretch>
                  <a:fillRect l="-1533" b="-5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 Box 2">
            <a:extLst>
              <a:ext uri="{FF2B5EF4-FFF2-40B4-BE49-F238E27FC236}">
                <a16:creationId xmlns:a16="http://schemas.microsoft.com/office/drawing/2014/main" id="{9FE6DD9C-8AA5-0D46-9516-680B14884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86" y="3256224"/>
            <a:ext cx="5785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0838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画出对输出端加流求压的等效电路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35" name="Text Box 2">
            <a:extLst>
              <a:ext uri="{FF2B5EF4-FFF2-40B4-BE49-F238E27FC236}">
                <a16:creationId xmlns:a16="http://schemas.microsoft.com/office/drawing/2014/main" id="{4C17101B-DF7D-AB4B-BEBD-0112471A5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3694008"/>
            <a:ext cx="83010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0838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写出节点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t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30000" dirty="0">
                <a:ea typeface="华文新魏" panose="02010800040101010101" pitchFamily="2" charset="-122"/>
              </a:rPr>
              <a:t>+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和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30000" dirty="0">
                <a:ea typeface="华文新魏" panose="02010800040101010101" pitchFamily="2" charset="-122"/>
              </a:rPr>
              <a:t>-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的电压或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KCL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方程，并求出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R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O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=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t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/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i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B44FE0-9809-AD44-8AE8-C016A0D37B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96" y="1262428"/>
            <a:ext cx="3059532" cy="1810122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086829" y="1684876"/>
            <a:ext cx="2487241" cy="1420410"/>
            <a:chOff x="1086829" y="1684876"/>
            <a:chExt cx="2487241" cy="142041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AF40D3C-3EF0-E74B-83DA-8C083139A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829" y="1684876"/>
              <a:ext cx="2487241" cy="142041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14B5535-0856-9E4E-8EA7-EEAD038AED6C}"/>
                </a:ext>
              </a:extLst>
            </p:cNvPr>
            <p:cNvSpPr/>
            <p:nvPr/>
          </p:nvSpPr>
          <p:spPr bwMode="auto">
            <a:xfrm>
              <a:off x="2529996" y="1746504"/>
              <a:ext cx="73613" cy="10058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23848B8-FD32-B34B-BDC5-3C487C4F1712}"/>
                </a:ext>
              </a:extLst>
            </p:cNvPr>
            <p:cNvSpPr/>
            <p:nvPr/>
          </p:nvSpPr>
          <p:spPr bwMode="auto">
            <a:xfrm>
              <a:off x="1797859" y="2054352"/>
              <a:ext cx="73613" cy="10058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AE0E392-A7E1-1C47-A89A-011607478271}"/>
                </a:ext>
              </a:extLst>
            </p:cNvPr>
            <p:cNvSpPr txBox="1"/>
            <p:nvPr/>
          </p:nvSpPr>
          <p:spPr>
            <a:xfrm>
              <a:off x="2448157" y="1695860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dirty="0"/>
                <a:t>1</a:t>
              </a:r>
              <a:endParaRPr kumimoji="1" lang="zh-CN" altLang="en-US" sz="18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C22DDA8-0E6F-8B42-8DA6-425DF248BA67}"/>
                </a:ext>
              </a:extLst>
            </p:cNvPr>
            <p:cNvSpPr txBox="1"/>
            <p:nvPr/>
          </p:nvSpPr>
          <p:spPr>
            <a:xfrm>
              <a:off x="1713590" y="2026921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/>
                <a:t>2</a:t>
              </a:r>
              <a:endParaRPr kumimoji="1" lang="zh-CN" altLang="en-US" sz="1800" dirty="0"/>
            </a:p>
          </p:txBody>
        </p:sp>
      </p:grpSp>
      <p:sp>
        <p:nvSpPr>
          <p:cNvPr id="36" name="右箭头 35">
            <a:extLst>
              <a:ext uri="{FF2B5EF4-FFF2-40B4-BE49-F238E27FC236}">
                <a16:creationId xmlns:a16="http://schemas.microsoft.com/office/drawing/2014/main" id="{926F4E5B-1733-A146-BFE3-72BA7E007463}"/>
              </a:ext>
            </a:extLst>
          </p:cNvPr>
          <p:cNvSpPr/>
          <p:nvPr/>
        </p:nvSpPr>
        <p:spPr bwMode="auto">
          <a:xfrm>
            <a:off x="4018890" y="2302963"/>
            <a:ext cx="540000" cy="204395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A9B4AD-0496-BF40-BC66-873DEB7961F1}"/>
                  </a:ext>
                </a:extLst>
              </p:cNvPr>
              <p:cNvSpPr txBox="1"/>
              <p:nvPr/>
            </p:nvSpPr>
            <p:spPr>
              <a:xfrm>
                <a:off x="2419789" y="4800017"/>
                <a:ext cx="41755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A9B4AD-0496-BF40-BC66-873DEB796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789" y="4800017"/>
                <a:ext cx="4175502" cy="369332"/>
              </a:xfrm>
              <a:prstGeom prst="rect">
                <a:avLst/>
              </a:prstGeom>
              <a:blipFill>
                <a:blip r:embed="rId11"/>
                <a:stretch>
                  <a:fillRect l="-304" r="-1216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31C4ED18-1675-1E41-95E4-8E78F8668DAB}"/>
              </a:ext>
            </a:extLst>
          </p:cNvPr>
          <p:cNvSpPr txBox="1"/>
          <p:nvPr/>
        </p:nvSpPr>
        <p:spPr>
          <a:xfrm>
            <a:off x="5891920" y="20543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solidFill>
                  <a:srgbClr val="0000FF"/>
                </a:solidFill>
              </a:rPr>
              <a:t>√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272963-7E8B-684A-AC3F-FED12E0DCC27}"/>
              </a:ext>
            </a:extLst>
          </p:cNvPr>
          <p:cNvSpPr txBox="1"/>
          <p:nvPr/>
        </p:nvSpPr>
        <p:spPr>
          <a:xfrm>
            <a:off x="6974623" y="13640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solidFill>
                  <a:srgbClr val="0000FF"/>
                </a:solidFill>
              </a:rPr>
              <a:t>√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DB84423-D51C-D64A-BFAE-3302B8DB88A2}"/>
              </a:ext>
            </a:extLst>
          </p:cNvPr>
          <p:cNvSpPr txBox="1"/>
          <p:nvPr/>
        </p:nvSpPr>
        <p:spPr>
          <a:xfrm>
            <a:off x="5162005" y="25115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solidFill>
                  <a:srgbClr val="0000FF"/>
                </a:solidFill>
              </a:rPr>
              <a:t>√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96D6D70-1821-2546-8987-AB4444EC76B1}"/>
              </a:ext>
            </a:extLst>
          </p:cNvPr>
          <p:cNvSpPr txBox="1"/>
          <p:nvPr/>
        </p:nvSpPr>
        <p:spPr>
          <a:xfrm>
            <a:off x="7841035" y="19019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solidFill>
                  <a:srgbClr val="0000FF"/>
                </a:solidFill>
              </a:rPr>
              <a:t>√</a:t>
            </a: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FB89CE23-7EF2-4C4B-B4F7-6A5ED7F5D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521" y="5440619"/>
            <a:ext cx="23058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5125" lvl="1" indent="0" eaLnBrk="1" hangingPunct="1">
              <a:spcBef>
                <a:spcPts val="600"/>
              </a:spcBef>
              <a:buClr>
                <a:srgbClr val="0000FF"/>
              </a:buClr>
            </a:pPr>
            <a:r>
              <a:rPr kumimoji="0" lang="zh-CN" altLang="en-US" sz="2400" b="0" i="1" dirty="0">
                <a:solidFill>
                  <a:srgbClr val="FF0000"/>
                </a:solidFill>
                <a:ea typeface="华文新魏" panose="02010800040101010101" pitchFamily="2" charset="-122"/>
              </a:rPr>
              <a:t>→</a:t>
            </a:r>
            <a:r>
              <a:rPr kumimoji="0" lang="zh-CN" altLang="en-US" sz="2400" b="0" i="1" dirty="0">
                <a:ea typeface="华文新魏" panose="02010800040101010101" pitchFamily="2" charset="-122"/>
              </a:rPr>
              <a:t>  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R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O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 &lt;&lt; 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r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t</a:t>
            </a:r>
            <a:endParaRPr kumimoji="0" lang="en-US" altLang="zh-CN" sz="2400" b="0" baseline="-25000" dirty="0">
              <a:ea typeface="华文新魏" panose="0201080004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C5DB736-4442-694B-AB70-EE92CCA0CE9D}"/>
              </a:ext>
            </a:extLst>
          </p:cNvPr>
          <p:cNvGrpSpPr/>
          <p:nvPr/>
        </p:nvGrpSpPr>
        <p:grpSpPr>
          <a:xfrm>
            <a:off x="5357266" y="1459706"/>
            <a:ext cx="837878" cy="685628"/>
            <a:chOff x="5357266" y="1459706"/>
            <a:chExt cx="837878" cy="68562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9D5E672-D76D-E24F-AB4C-4536C9DDE5ED}"/>
                </a:ext>
              </a:extLst>
            </p:cNvPr>
            <p:cNvSpPr/>
            <p:nvPr/>
          </p:nvSpPr>
          <p:spPr bwMode="auto">
            <a:xfrm>
              <a:off x="6027483" y="1505363"/>
              <a:ext cx="73613" cy="10058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E6B2793-EAB8-8E46-9CA0-0CBD73B13344}"/>
                </a:ext>
              </a:extLst>
            </p:cNvPr>
            <p:cNvSpPr txBox="1"/>
            <p:nvPr/>
          </p:nvSpPr>
          <p:spPr>
            <a:xfrm>
              <a:off x="5943152" y="1459706"/>
              <a:ext cx="2519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dirty="0"/>
                <a:t>1</a:t>
              </a:r>
              <a:r>
                <a:rPr kumimoji="1" lang="zh-CN" altLang="en-US" sz="700" dirty="0"/>
                <a:t> </a:t>
              </a:r>
              <a:endParaRPr kumimoji="1" lang="zh-CN" altLang="en-US" sz="18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2EAC06E-E8E9-C841-82B1-9BB528887058}"/>
                </a:ext>
              </a:extLst>
            </p:cNvPr>
            <p:cNvSpPr/>
            <p:nvPr/>
          </p:nvSpPr>
          <p:spPr bwMode="auto">
            <a:xfrm>
              <a:off x="5427527" y="1981854"/>
              <a:ext cx="73613" cy="10058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84EBEC6-9D63-2E4D-839B-8C8C56EFE326}"/>
                </a:ext>
              </a:extLst>
            </p:cNvPr>
            <p:cNvSpPr txBox="1"/>
            <p:nvPr/>
          </p:nvSpPr>
          <p:spPr>
            <a:xfrm>
              <a:off x="5357266" y="1945279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dirty="0"/>
                <a:t>2</a:t>
              </a:r>
              <a:endParaRPr kumimoji="1" lang="zh-CN" altLang="en-US" sz="1800" dirty="0"/>
            </a:p>
          </p:txBody>
        </p:sp>
      </p:grp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8CFC18-990A-4F73-BE16-4C6C8C242519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9EC211A-8CB5-F641-B6A9-A8FE5BF94C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24453" y="-28997"/>
            <a:ext cx="1857939" cy="12519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6867365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9" grpId="0"/>
      <p:bldP spid="18" grpId="0"/>
      <p:bldP spid="34" grpId="0"/>
      <p:bldP spid="35" grpId="0"/>
      <p:bldP spid="36" grpId="0" animBg="1"/>
      <p:bldP spid="37" grpId="0"/>
      <p:bldP spid="10" grpId="0"/>
      <p:bldP spid="38" grpId="0"/>
      <p:bldP spid="39" grpId="0"/>
      <p:bldP spid="40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73068F-64E7-0446-9874-A4192606B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48" y="1008778"/>
            <a:ext cx="3496174" cy="2119632"/>
          </a:xfrm>
          <a:prstGeom prst="rect">
            <a:avLst/>
          </a:prstGeom>
        </p:spPr>
      </p:pic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106488"/>
            <a:ext cx="8301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6713" indent="-366713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反相放大电路输入电阻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简单运放电路（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5/5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4CCA65B9-71B5-DA4E-8A14-3574DF8FE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5566894"/>
            <a:ext cx="84624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0838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当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A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很大时，                                </a:t>
            </a:r>
            <a:endParaRPr kumimoji="0" lang="en-US" altLang="zh-CN" sz="2400" b="0" baseline="-25000" dirty="0"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5F58E02-E51B-3D4C-83C8-91890CBEFACF}"/>
                  </a:ext>
                </a:extLst>
              </p:cNvPr>
              <p:cNvSpPr txBox="1"/>
              <p:nvPr/>
            </p:nvSpPr>
            <p:spPr>
              <a:xfrm>
                <a:off x="1032144" y="4278651"/>
                <a:ext cx="5811976" cy="758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))(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5F58E02-E51B-3D4C-83C8-91890CBEF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44" y="4278651"/>
                <a:ext cx="5811976" cy="758669"/>
              </a:xfrm>
              <a:prstGeom prst="rect">
                <a:avLst/>
              </a:prstGeom>
              <a:blipFill>
                <a:blip r:embed="rId6"/>
                <a:stretch>
                  <a:fillRect l="-654" r="-654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87930E5-7B3D-E943-85C9-693B55427DDC}"/>
                  </a:ext>
                </a:extLst>
              </p:cNvPr>
              <p:cNvSpPr txBox="1"/>
              <p:nvPr/>
            </p:nvSpPr>
            <p:spPr>
              <a:xfrm>
                <a:off x="2443923" y="4980786"/>
                <a:ext cx="9984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87930E5-7B3D-E943-85C9-693B55427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923" y="4980786"/>
                <a:ext cx="998478" cy="369332"/>
              </a:xfrm>
              <a:prstGeom prst="rect">
                <a:avLst/>
              </a:prstGeom>
              <a:blipFill>
                <a:blip r:embed="rId7"/>
                <a:stretch>
                  <a:fillRect l="-4268" r="-6707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9999A73-BB6E-B647-A444-CFD54B9884EB}"/>
                  </a:ext>
                </a:extLst>
              </p:cNvPr>
              <p:cNvSpPr txBox="1"/>
              <p:nvPr/>
            </p:nvSpPr>
            <p:spPr>
              <a:xfrm>
                <a:off x="2953712" y="5519558"/>
                <a:ext cx="3408016" cy="570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kumimoji="1" lang="en-US" altLang="zh-CN" sz="2400" b="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zh-CN" altLang="en-US" sz="2400" b="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9999A73-BB6E-B647-A444-CFD54B988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712" y="5519558"/>
                <a:ext cx="3408016" cy="570221"/>
              </a:xfrm>
              <a:prstGeom prst="rect">
                <a:avLst/>
              </a:prstGeom>
              <a:blipFill>
                <a:blip r:embed="rId8"/>
                <a:stretch>
                  <a:fillRect t="-3191" b="-9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 Box 2">
            <a:extLst>
              <a:ext uri="{FF2B5EF4-FFF2-40B4-BE49-F238E27FC236}">
                <a16:creationId xmlns:a16="http://schemas.microsoft.com/office/drawing/2014/main" id="{9FE6DD9C-8AA5-0D46-9516-680B14884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86" y="3256224"/>
            <a:ext cx="5785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0838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画出对输入端加压求流的等效电路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35" name="Text Box 2">
            <a:extLst>
              <a:ext uri="{FF2B5EF4-FFF2-40B4-BE49-F238E27FC236}">
                <a16:creationId xmlns:a16="http://schemas.microsoft.com/office/drawing/2014/main" id="{4C17101B-DF7D-AB4B-BEBD-0112471A5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3694008"/>
            <a:ext cx="83010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0838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写出输入节点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(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30000" dirty="0">
                <a:ea typeface="华文新魏" panose="02010800040101010101" pitchFamily="2" charset="-122"/>
              </a:rPr>
              <a:t>-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)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和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30000" dirty="0">
                <a:ea typeface="华文新魏" panose="02010800040101010101" pitchFamily="2" charset="-122"/>
              </a:rPr>
              <a:t>+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的电压或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KCL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方程，并求出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R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i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=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t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/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i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t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86829" y="1684876"/>
            <a:ext cx="2487241" cy="1420410"/>
            <a:chOff x="1086829" y="1684876"/>
            <a:chExt cx="2487241" cy="142041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AF40D3C-3EF0-E74B-83DA-8C083139A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829" y="1684876"/>
              <a:ext cx="2487241" cy="142041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14B5535-0856-9E4E-8EA7-EEAD038AED6C}"/>
                </a:ext>
              </a:extLst>
            </p:cNvPr>
            <p:cNvSpPr/>
            <p:nvPr/>
          </p:nvSpPr>
          <p:spPr bwMode="auto">
            <a:xfrm>
              <a:off x="2527503" y="1746504"/>
              <a:ext cx="73613" cy="10058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23848B8-FD32-B34B-BDC5-3C487C4F1712}"/>
                </a:ext>
              </a:extLst>
            </p:cNvPr>
            <p:cNvSpPr/>
            <p:nvPr/>
          </p:nvSpPr>
          <p:spPr bwMode="auto">
            <a:xfrm>
              <a:off x="1797859" y="2054352"/>
              <a:ext cx="73613" cy="10058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AE0E392-A7E1-1C47-A89A-011607478271}"/>
                </a:ext>
              </a:extLst>
            </p:cNvPr>
            <p:cNvSpPr txBox="1"/>
            <p:nvPr/>
          </p:nvSpPr>
          <p:spPr>
            <a:xfrm>
              <a:off x="2443923" y="1704334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0" dirty="0"/>
                <a:t>1</a:t>
              </a:r>
              <a:endParaRPr kumimoji="1" lang="zh-CN" altLang="en-US" sz="1800" b="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C22DDA8-0E6F-8B42-8DA6-425DF248BA67}"/>
                </a:ext>
              </a:extLst>
            </p:cNvPr>
            <p:cNvSpPr txBox="1"/>
            <p:nvPr/>
          </p:nvSpPr>
          <p:spPr>
            <a:xfrm>
              <a:off x="1713588" y="2031157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b="0" dirty="0"/>
                <a:t>2</a:t>
              </a:r>
              <a:endParaRPr kumimoji="1" lang="zh-CN" altLang="en-US" sz="1800" b="0" dirty="0"/>
            </a:p>
          </p:txBody>
        </p:sp>
      </p:grpSp>
      <p:sp>
        <p:nvSpPr>
          <p:cNvPr id="36" name="右箭头 35">
            <a:extLst>
              <a:ext uri="{FF2B5EF4-FFF2-40B4-BE49-F238E27FC236}">
                <a16:creationId xmlns:a16="http://schemas.microsoft.com/office/drawing/2014/main" id="{926F4E5B-1733-A146-BFE3-72BA7E007463}"/>
              </a:ext>
            </a:extLst>
          </p:cNvPr>
          <p:cNvSpPr/>
          <p:nvPr/>
        </p:nvSpPr>
        <p:spPr bwMode="auto">
          <a:xfrm>
            <a:off x="4018890" y="2302963"/>
            <a:ext cx="540000" cy="204395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A9B4AD-0496-BF40-BC66-873DEB7961F1}"/>
                  </a:ext>
                </a:extLst>
              </p:cNvPr>
              <p:cNvSpPr txBox="1"/>
              <p:nvPr/>
            </p:nvSpPr>
            <p:spPr>
              <a:xfrm>
                <a:off x="969714" y="4954291"/>
                <a:ext cx="1485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b="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A9B4AD-0496-BF40-BC66-873DEB796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14" y="4954291"/>
                <a:ext cx="1485535" cy="369332"/>
              </a:xfrm>
              <a:prstGeom prst="rect">
                <a:avLst/>
              </a:prstGeom>
              <a:blipFill>
                <a:blip r:embed="rId11"/>
                <a:stretch>
                  <a:fillRect l="-2459" r="-410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3D4E1FCC-A103-2049-9E55-A0CF36996245}"/>
              </a:ext>
            </a:extLst>
          </p:cNvPr>
          <p:cNvGrpSpPr/>
          <p:nvPr/>
        </p:nvGrpSpPr>
        <p:grpSpPr>
          <a:xfrm>
            <a:off x="5654843" y="1772654"/>
            <a:ext cx="152020" cy="1275546"/>
            <a:chOff x="5654843" y="1756612"/>
            <a:chExt cx="152020" cy="127554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D8A3545-3C0F-B64B-9B78-3F75831E1F95}"/>
                </a:ext>
              </a:extLst>
            </p:cNvPr>
            <p:cNvSpPr/>
            <p:nvPr/>
          </p:nvSpPr>
          <p:spPr bwMode="auto">
            <a:xfrm>
              <a:off x="5662863" y="2887580"/>
              <a:ext cx="144000" cy="144578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D693C4E-CE36-B74A-824C-FF29A8DA0F5C}"/>
                </a:ext>
              </a:extLst>
            </p:cNvPr>
            <p:cNvSpPr/>
            <p:nvPr/>
          </p:nvSpPr>
          <p:spPr bwMode="auto">
            <a:xfrm>
              <a:off x="5654843" y="1756612"/>
              <a:ext cx="144000" cy="144578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A30D1EA-7D1C-C44C-A553-A206230589D4}"/>
              </a:ext>
            </a:extLst>
          </p:cNvPr>
          <p:cNvGrpSpPr/>
          <p:nvPr/>
        </p:nvGrpSpPr>
        <p:grpSpPr>
          <a:xfrm>
            <a:off x="5124578" y="1251349"/>
            <a:ext cx="761747" cy="495155"/>
            <a:chOff x="5124578" y="1251349"/>
            <a:chExt cx="761747" cy="495155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0B50537-D846-B549-B6DB-52411C824AF9}"/>
                </a:ext>
              </a:extLst>
            </p:cNvPr>
            <p:cNvSpPr txBox="1"/>
            <p:nvPr/>
          </p:nvSpPr>
          <p:spPr>
            <a:xfrm>
              <a:off x="5124578" y="125134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0" dirty="0">
                  <a:solidFill>
                    <a:srgbClr val="0000FF"/>
                  </a:solidFill>
                  <a:latin typeface="+mn-lt"/>
                  <a:ea typeface="STXinwei" panose="02010800040101010101" pitchFamily="2" charset="-122"/>
                </a:rPr>
                <a:t>设为</a:t>
              </a:r>
              <a:r>
                <a:rPr lang="en-US" altLang="zh-CN" sz="1800" b="0" dirty="0">
                  <a:solidFill>
                    <a:srgbClr val="0000FF"/>
                  </a:solidFill>
                  <a:latin typeface="+mn-lt"/>
                  <a:ea typeface="STXinwei" panose="02010800040101010101" pitchFamily="2" charset="-122"/>
                </a:rPr>
                <a:t>0</a:t>
              </a:r>
              <a:endParaRPr kumimoji="1" lang="zh-CN" altLang="en-US" sz="1800" b="0" dirty="0">
                <a:solidFill>
                  <a:srgbClr val="0000FF"/>
                </a:solidFill>
                <a:latin typeface="+mn-lt"/>
                <a:ea typeface="STXinwei" panose="02010800040101010101" pitchFamily="2" charset="-122"/>
              </a:endParaRPr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C6405092-7C01-E54D-9E62-66B7C4AF0F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49830" y="1572555"/>
              <a:ext cx="205159" cy="17394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任意形状 23">
            <a:extLst>
              <a:ext uri="{FF2B5EF4-FFF2-40B4-BE49-F238E27FC236}">
                <a16:creationId xmlns:a16="http://schemas.microsoft.com/office/drawing/2014/main" id="{D3DF109F-F2C6-7048-A8A1-6123C23478C7}"/>
              </a:ext>
            </a:extLst>
          </p:cNvPr>
          <p:cNvSpPr/>
          <p:nvPr/>
        </p:nvSpPr>
        <p:spPr bwMode="auto">
          <a:xfrm>
            <a:off x="5790631" y="914400"/>
            <a:ext cx="2294590" cy="2310063"/>
          </a:xfrm>
          <a:custGeom>
            <a:avLst/>
            <a:gdLst>
              <a:gd name="connsiteX0" fmla="*/ 225159 w 2294590"/>
              <a:gd name="connsiteY0" fmla="*/ 786063 h 2310063"/>
              <a:gd name="connsiteX1" fmla="*/ 128906 w 2294590"/>
              <a:gd name="connsiteY1" fmla="*/ 673768 h 2310063"/>
              <a:gd name="connsiteX2" fmla="*/ 64738 w 2294590"/>
              <a:gd name="connsiteY2" fmla="*/ 593558 h 2310063"/>
              <a:gd name="connsiteX3" fmla="*/ 96822 w 2294590"/>
              <a:gd name="connsiteY3" fmla="*/ 352926 h 2310063"/>
              <a:gd name="connsiteX4" fmla="*/ 160990 w 2294590"/>
              <a:gd name="connsiteY4" fmla="*/ 256674 h 2310063"/>
              <a:gd name="connsiteX5" fmla="*/ 193075 w 2294590"/>
              <a:gd name="connsiteY5" fmla="*/ 208547 h 2310063"/>
              <a:gd name="connsiteX6" fmla="*/ 209117 w 2294590"/>
              <a:gd name="connsiteY6" fmla="*/ 160421 h 2310063"/>
              <a:gd name="connsiteX7" fmla="*/ 305369 w 2294590"/>
              <a:gd name="connsiteY7" fmla="*/ 112295 h 2310063"/>
              <a:gd name="connsiteX8" fmla="*/ 417664 w 2294590"/>
              <a:gd name="connsiteY8" fmla="*/ 64168 h 2310063"/>
              <a:gd name="connsiteX9" fmla="*/ 642254 w 2294590"/>
              <a:gd name="connsiteY9" fmla="*/ 16042 h 2310063"/>
              <a:gd name="connsiteX10" fmla="*/ 898927 w 2294590"/>
              <a:gd name="connsiteY10" fmla="*/ 0 h 2310063"/>
              <a:gd name="connsiteX11" fmla="*/ 1348106 w 2294590"/>
              <a:gd name="connsiteY11" fmla="*/ 32084 h 2310063"/>
              <a:gd name="connsiteX12" fmla="*/ 1668948 w 2294590"/>
              <a:gd name="connsiteY12" fmla="*/ 64168 h 2310063"/>
              <a:gd name="connsiteX13" fmla="*/ 1845411 w 2294590"/>
              <a:gd name="connsiteY13" fmla="*/ 112295 h 2310063"/>
              <a:gd name="connsiteX14" fmla="*/ 1941664 w 2294590"/>
              <a:gd name="connsiteY14" fmla="*/ 144379 h 2310063"/>
              <a:gd name="connsiteX15" fmla="*/ 2037917 w 2294590"/>
              <a:gd name="connsiteY15" fmla="*/ 192505 h 2310063"/>
              <a:gd name="connsiteX16" fmla="*/ 2086043 w 2294590"/>
              <a:gd name="connsiteY16" fmla="*/ 224589 h 2310063"/>
              <a:gd name="connsiteX17" fmla="*/ 2166254 w 2294590"/>
              <a:gd name="connsiteY17" fmla="*/ 272716 h 2310063"/>
              <a:gd name="connsiteX18" fmla="*/ 2230422 w 2294590"/>
              <a:gd name="connsiteY18" fmla="*/ 368968 h 2310063"/>
              <a:gd name="connsiteX19" fmla="*/ 2278548 w 2294590"/>
              <a:gd name="connsiteY19" fmla="*/ 561474 h 2310063"/>
              <a:gd name="connsiteX20" fmla="*/ 2294590 w 2294590"/>
              <a:gd name="connsiteY20" fmla="*/ 1042737 h 2310063"/>
              <a:gd name="connsiteX21" fmla="*/ 2262506 w 2294590"/>
              <a:gd name="connsiteY21" fmla="*/ 1427747 h 2310063"/>
              <a:gd name="connsiteX22" fmla="*/ 2246464 w 2294590"/>
              <a:gd name="connsiteY22" fmla="*/ 1491916 h 2310063"/>
              <a:gd name="connsiteX23" fmla="*/ 2230422 w 2294590"/>
              <a:gd name="connsiteY23" fmla="*/ 1588168 h 2310063"/>
              <a:gd name="connsiteX24" fmla="*/ 2198338 w 2294590"/>
              <a:gd name="connsiteY24" fmla="*/ 1780674 h 2310063"/>
              <a:gd name="connsiteX25" fmla="*/ 2182296 w 2294590"/>
              <a:gd name="connsiteY25" fmla="*/ 1828800 h 2310063"/>
              <a:gd name="connsiteX26" fmla="*/ 2150211 w 2294590"/>
              <a:gd name="connsiteY26" fmla="*/ 1876926 h 2310063"/>
              <a:gd name="connsiteX27" fmla="*/ 2070001 w 2294590"/>
              <a:gd name="connsiteY27" fmla="*/ 2021305 h 2310063"/>
              <a:gd name="connsiteX28" fmla="*/ 1957706 w 2294590"/>
              <a:gd name="connsiteY28" fmla="*/ 2149642 h 2310063"/>
              <a:gd name="connsiteX29" fmla="*/ 1861454 w 2294590"/>
              <a:gd name="connsiteY29" fmla="*/ 2181726 h 2310063"/>
              <a:gd name="connsiteX30" fmla="*/ 1556654 w 2294590"/>
              <a:gd name="connsiteY30" fmla="*/ 2213811 h 2310063"/>
              <a:gd name="connsiteX31" fmla="*/ 1476443 w 2294590"/>
              <a:gd name="connsiteY31" fmla="*/ 2229853 h 2310063"/>
              <a:gd name="connsiteX32" fmla="*/ 1364148 w 2294590"/>
              <a:gd name="connsiteY32" fmla="*/ 2261937 h 2310063"/>
              <a:gd name="connsiteX33" fmla="*/ 1251854 w 2294590"/>
              <a:gd name="connsiteY33" fmla="*/ 2277979 h 2310063"/>
              <a:gd name="connsiteX34" fmla="*/ 1123517 w 2294590"/>
              <a:gd name="connsiteY34" fmla="*/ 2310063 h 2310063"/>
              <a:gd name="connsiteX35" fmla="*/ 481832 w 2294590"/>
              <a:gd name="connsiteY35" fmla="*/ 2277979 h 2310063"/>
              <a:gd name="connsiteX36" fmla="*/ 321411 w 2294590"/>
              <a:gd name="connsiteY36" fmla="*/ 2245895 h 2310063"/>
              <a:gd name="connsiteX37" fmla="*/ 160990 w 2294590"/>
              <a:gd name="connsiteY37" fmla="*/ 2213811 h 2310063"/>
              <a:gd name="connsiteX38" fmla="*/ 128906 w 2294590"/>
              <a:gd name="connsiteY38" fmla="*/ 2181726 h 2310063"/>
              <a:gd name="connsiteX39" fmla="*/ 48696 w 2294590"/>
              <a:gd name="connsiteY39" fmla="*/ 2117558 h 2310063"/>
              <a:gd name="connsiteX40" fmla="*/ 16611 w 2294590"/>
              <a:gd name="connsiteY40" fmla="*/ 2021305 h 2310063"/>
              <a:gd name="connsiteX41" fmla="*/ 16611 w 2294590"/>
              <a:gd name="connsiteY41" fmla="*/ 1684421 h 2310063"/>
              <a:gd name="connsiteX42" fmla="*/ 64738 w 2294590"/>
              <a:gd name="connsiteY42" fmla="*/ 1507958 h 2310063"/>
              <a:gd name="connsiteX43" fmla="*/ 128906 w 2294590"/>
              <a:gd name="connsiteY43" fmla="*/ 1411705 h 2310063"/>
              <a:gd name="connsiteX44" fmla="*/ 144948 w 2294590"/>
              <a:gd name="connsiteY44" fmla="*/ 1363579 h 2310063"/>
              <a:gd name="connsiteX45" fmla="*/ 209117 w 2294590"/>
              <a:gd name="connsiteY45" fmla="*/ 1283368 h 2310063"/>
              <a:gd name="connsiteX46" fmla="*/ 273285 w 2294590"/>
              <a:gd name="connsiteY46" fmla="*/ 1187116 h 2310063"/>
              <a:gd name="connsiteX47" fmla="*/ 289327 w 2294590"/>
              <a:gd name="connsiteY47" fmla="*/ 1138989 h 2310063"/>
              <a:gd name="connsiteX48" fmla="*/ 321411 w 2294590"/>
              <a:gd name="connsiteY48" fmla="*/ 1090863 h 2310063"/>
              <a:gd name="connsiteX49" fmla="*/ 305369 w 2294590"/>
              <a:gd name="connsiteY49" fmla="*/ 898358 h 2310063"/>
              <a:gd name="connsiteX50" fmla="*/ 257243 w 2294590"/>
              <a:gd name="connsiteY50" fmla="*/ 818147 h 2310063"/>
              <a:gd name="connsiteX51" fmla="*/ 225159 w 2294590"/>
              <a:gd name="connsiteY51" fmla="*/ 786063 h 231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294590" h="2310063">
                <a:moveTo>
                  <a:pt x="225159" y="786063"/>
                </a:moveTo>
                <a:cubicBezTo>
                  <a:pt x="203769" y="762000"/>
                  <a:pt x="163767" y="708629"/>
                  <a:pt x="128906" y="673768"/>
                </a:cubicBezTo>
                <a:cubicBezTo>
                  <a:pt x="56344" y="601206"/>
                  <a:pt x="95968" y="687249"/>
                  <a:pt x="64738" y="593558"/>
                </a:cubicBezTo>
                <a:cubicBezTo>
                  <a:pt x="65876" y="579908"/>
                  <a:pt x="64701" y="410744"/>
                  <a:pt x="96822" y="352926"/>
                </a:cubicBezTo>
                <a:cubicBezTo>
                  <a:pt x="115548" y="319218"/>
                  <a:pt x="139601" y="288758"/>
                  <a:pt x="160990" y="256674"/>
                </a:cubicBezTo>
                <a:lnTo>
                  <a:pt x="193075" y="208547"/>
                </a:lnTo>
                <a:cubicBezTo>
                  <a:pt x="198422" y="192505"/>
                  <a:pt x="198554" y="173625"/>
                  <a:pt x="209117" y="160421"/>
                </a:cubicBezTo>
                <a:cubicBezTo>
                  <a:pt x="235924" y="126912"/>
                  <a:pt x="269990" y="127457"/>
                  <a:pt x="305369" y="112295"/>
                </a:cubicBezTo>
                <a:cubicBezTo>
                  <a:pt x="382047" y="79433"/>
                  <a:pt x="348700" y="82977"/>
                  <a:pt x="417664" y="64168"/>
                </a:cubicBezTo>
                <a:cubicBezTo>
                  <a:pt x="478630" y="47541"/>
                  <a:pt x="575478" y="22112"/>
                  <a:pt x="642254" y="16042"/>
                </a:cubicBezTo>
                <a:cubicBezTo>
                  <a:pt x="727627" y="8281"/>
                  <a:pt x="813369" y="5347"/>
                  <a:pt x="898927" y="0"/>
                </a:cubicBezTo>
                <a:cubicBezTo>
                  <a:pt x="1605962" y="33668"/>
                  <a:pt x="1012726" y="-5180"/>
                  <a:pt x="1348106" y="32084"/>
                </a:cubicBezTo>
                <a:cubicBezTo>
                  <a:pt x="1454929" y="43953"/>
                  <a:pt x="1668948" y="64168"/>
                  <a:pt x="1668948" y="64168"/>
                </a:cubicBezTo>
                <a:cubicBezTo>
                  <a:pt x="1782323" y="86844"/>
                  <a:pt x="1723290" y="71588"/>
                  <a:pt x="1845411" y="112295"/>
                </a:cubicBezTo>
                <a:cubicBezTo>
                  <a:pt x="1845412" y="112295"/>
                  <a:pt x="1941663" y="144378"/>
                  <a:pt x="1941664" y="144379"/>
                </a:cubicBezTo>
                <a:cubicBezTo>
                  <a:pt x="2003860" y="185843"/>
                  <a:pt x="1971499" y="170366"/>
                  <a:pt x="2037917" y="192505"/>
                </a:cubicBezTo>
                <a:cubicBezTo>
                  <a:pt x="2053959" y="203200"/>
                  <a:pt x="2068798" y="215967"/>
                  <a:pt x="2086043" y="224589"/>
                </a:cubicBezTo>
                <a:cubicBezTo>
                  <a:pt x="2141314" y="252225"/>
                  <a:pt x="2128655" y="222584"/>
                  <a:pt x="2166254" y="272716"/>
                </a:cubicBezTo>
                <a:cubicBezTo>
                  <a:pt x="2189390" y="303564"/>
                  <a:pt x="2230422" y="368968"/>
                  <a:pt x="2230422" y="368968"/>
                </a:cubicBezTo>
                <a:cubicBezTo>
                  <a:pt x="2272792" y="496079"/>
                  <a:pt x="2256946" y="431861"/>
                  <a:pt x="2278548" y="561474"/>
                </a:cubicBezTo>
                <a:cubicBezTo>
                  <a:pt x="2283895" y="721895"/>
                  <a:pt x="2294590" y="882227"/>
                  <a:pt x="2294590" y="1042737"/>
                </a:cubicBezTo>
                <a:cubicBezTo>
                  <a:pt x="2294590" y="1103048"/>
                  <a:pt x="2275822" y="1341191"/>
                  <a:pt x="2262506" y="1427747"/>
                </a:cubicBezTo>
                <a:cubicBezTo>
                  <a:pt x="2259153" y="1449539"/>
                  <a:pt x="2250788" y="1470296"/>
                  <a:pt x="2246464" y="1491916"/>
                </a:cubicBezTo>
                <a:cubicBezTo>
                  <a:pt x="2240085" y="1523811"/>
                  <a:pt x="2235368" y="1556020"/>
                  <a:pt x="2230422" y="1588168"/>
                </a:cubicBezTo>
                <a:cubicBezTo>
                  <a:pt x="2219556" y="1658795"/>
                  <a:pt x="2215282" y="1712897"/>
                  <a:pt x="2198338" y="1780674"/>
                </a:cubicBezTo>
                <a:cubicBezTo>
                  <a:pt x="2194237" y="1797079"/>
                  <a:pt x="2189858" y="1813676"/>
                  <a:pt x="2182296" y="1828800"/>
                </a:cubicBezTo>
                <a:cubicBezTo>
                  <a:pt x="2173673" y="1846045"/>
                  <a:pt x="2160906" y="1860884"/>
                  <a:pt x="2150211" y="1876926"/>
                </a:cubicBezTo>
                <a:cubicBezTo>
                  <a:pt x="2121975" y="1961635"/>
                  <a:pt x="2143550" y="1910981"/>
                  <a:pt x="2070001" y="2021305"/>
                </a:cubicBezTo>
                <a:cubicBezTo>
                  <a:pt x="2044285" y="2059879"/>
                  <a:pt x="1997928" y="2136235"/>
                  <a:pt x="1957706" y="2149642"/>
                </a:cubicBezTo>
                <a:cubicBezTo>
                  <a:pt x="1925622" y="2160337"/>
                  <a:pt x="1894813" y="2176166"/>
                  <a:pt x="1861454" y="2181726"/>
                </a:cubicBezTo>
                <a:cubicBezTo>
                  <a:pt x="1696429" y="2209230"/>
                  <a:pt x="1797632" y="2195273"/>
                  <a:pt x="1556654" y="2213811"/>
                </a:cubicBezTo>
                <a:cubicBezTo>
                  <a:pt x="1529917" y="2219158"/>
                  <a:pt x="1502895" y="2223240"/>
                  <a:pt x="1476443" y="2229853"/>
                </a:cubicBezTo>
                <a:cubicBezTo>
                  <a:pt x="1384807" y="2252762"/>
                  <a:pt x="1474181" y="2241931"/>
                  <a:pt x="1364148" y="2261937"/>
                </a:cubicBezTo>
                <a:cubicBezTo>
                  <a:pt x="1326947" y="2268701"/>
                  <a:pt x="1288931" y="2270564"/>
                  <a:pt x="1251854" y="2277979"/>
                </a:cubicBezTo>
                <a:cubicBezTo>
                  <a:pt x="1208615" y="2286627"/>
                  <a:pt x="1123517" y="2310063"/>
                  <a:pt x="1123517" y="2310063"/>
                </a:cubicBezTo>
                <a:cubicBezTo>
                  <a:pt x="1029022" y="2306688"/>
                  <a:pt x="643548" y="2300031"/>
                  <a:pt x="481832" y="2277979"/>
                </a:cubicBezTo>
                <a:cubicBezTo>
                  <a:pt x="427799" y="2270611"/>
                  <a:pt x="375202" y="2254860"/>
                  <a:pt x="321411" y="2245895"/>
                </a:cubicBezTo>
                <a:cubicBezTo>
                  <a:pt x="203411" y="2226228"/>
                  <a:pt x="256714" y="2237742"/>
                  <a:pt x="160990" y="2213811"/>
                </a:cubicBezTo>
                <a:cubicBezTo>
                  <a:pt x="150295" y="2203116"/>
                  <a:pt x="141875" y="2189508"/>
                  <a:pt x="128906" y="2181726"/>
                </a:cubicBezTo>
                <a:cubicBezTo>
                  <a:pt x="68285" y="2145352"/>
                  <a:pt x="83552" y="2195984"/>
                  <a:pt x="48696" y="2117558"/>
                </a:cubicBezTo>
                <a:cubicBezTo>
                  <a:pt x="34960" y="2086653"/>
                  <a:pt x="16611" y="2021305"/>
                  <a:pt x="16611" y="2021305"/>
                </a:cubicBezTo>
                <a:cubicBezTo>
                  <a:pt x="-3524" y="1840090"/>
                  <a:pt x="-7465" y="1889064"/>
                  <a:pt x="16611" y="1684421"/>
                </a:cubicBezTo>
                <a:cubicBezTo>
                  <a:pt x="20916" y="1647833"/>
                  <a:pt x="46819" y="1534837"/>
                  <a:pt x="64738" y="1507958"/>
                </a:cubicBezTo>
                <a:cubicBezTo>
                  <a:pt x="86127" y="1475874"/>
                  <a:pt x="116712" y="1448287"/>
                  <a:pt x="128906" y="1411705"/>
                </a:cubicBezTo>
                <a:cubicBezTo>
                  <a:pt x="134253" y="1395663"/>
                  <a:pt x="137386" y="1378704"/>
                  <a:pt x="144948" y="1363579"/>
                </a:cubicBezTo>
                <a:cubicBezTo>
                  <a:pt x="184205" y="1285065"/>
                  <a:pt x="164354" y="1343052"/>
                  <a:pt x="209117" y="1283368"/>
                </a:cubicBezTo>
                <a:cubicBezTo>
                  <a:pt x="232253" y="1252520"/>
                  <a:pt x="273285" y="1187116"/>
                  <a:pt x="273285" y="1187116"/>
                </a:cubicBezTo>
                <a:cubicBezTo>
                  <a:pt x="278632" y="1171074"/>
                  <a:pt x="281765" y="1154114"/>
                  <a:pt x="289327" y="1138989"/>
                </a:cubicBezTo>
                <a:cubicBezTo>
                  <a:pt x="297949" y="1121744"/>
                  <a:pt x="320129" y="1110100"/>
                  <a:pt x="321411" y="1090863"/>
                </a:cubicBezTo>
                <a:cubicBezTo>
                  <a:pt x="325694" y="1026615"/>
                  <a:pt x="313879" y="962184"/>
                  <a:pt x="305369" y="898358"/>
                </a:cubicBezTo>
                <a:cubicBezTo>
                  <a:pt x="300660" y="863041"/>
                  <a:pt x="286869" y="837898"/>
                  <a:pt x="257243" y="818147"/>
                </a:cubicBezTo>
                <a:cubicBezTo>
                  <a:pt x="252794" y="815181"/>
                  <a:pt x="246549" y="810126"/>
                  <a:pt x="225159" y="786063"/>
                </a:cubicBezTo>
                <a:close/>
              </a:path>
            </a:pathLst>
          </a:cu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03C7B3-8023-9E47-8D5D-7246CADD604A}"/>
              </a:ext>
            </a:extLst>
          </p:cNvPr>
          <p:cNvSpPr/>
          <p:nvPr/>
        </p:nvSpPr>
        <p:spPr bwMode="auto">
          <a:xfrm flipV="1">
            <a:off x="6538451" y="1107609"/>
            <a:ext cx="78044" cy="1027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A3250E9-A86C-3B43-9C7C-A2DD79EA99A4}"/>
              </a:ext>
            </a:extLst>
          </p:cNvPr>
          <p:cNvSpPr/>
          <p:nvPr/>
        </p:nvSpPr>
        <p:spPr bwMode="auto">
          <a:xfrm flipV="1">
            <a:off x="5963261" y="1692626"/>
            <a:ext cx="78044" cy="90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39D7BC5-0674-314C-949A-265D93ABD75E}"/>
              </a:ext>
            </a:extLst>
          </p:cNvPr>
          <p:cNvGrpSpPr/>
          <p:nvPr/>
        </p:nvGrpSpPr>
        <p:grpSpPr>
          <a:xfrm>
            <a:off x="5869800" y="1056084"/>
            <a:ext cx="804738" cy="775246"/>
            <a:chOff x="5869800" y="1056084"/>
            <a:chExt cx="804738" cy="775246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37FE564-8E34-A446-BEBA-4910EEDFE5E8}"/>
                </a:ext>
              </a:extLst>
            </p:cNvPr>
            <p:cNvSpPr txBox="1"/>
            <p:nvPr/>
          </p:nvSpPr>
          <p:spPr>
            <a:xfrm>
              <a:off x="6444988" y="1056084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0" dirty="0"/>
                <a:t>1</a:t>
              </a:r>
              <a:endParaRPr kumimoji="1" lang="zh-CN" altLang="en-US" sz="1800" b="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B637631-C523-C24E-B4AA-E6ED418CCA10}"/>
                </a:ext>
              </a:extLst>
            </p:cNvPr>
            <p:cNvSpPr txBox="1"/>
            <p:nvPr/>
          </p:nvSpPr>
          <p:spPr>
            <a:xfrm>
              <a:off x="5869800" y="1631275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0" dirty="0"/>
                <a:t>2</a:t>
              </a:r>
              <a:endParaRPr kumimoji="1" lang="zh-CN" altLang="en-US" sz="1800" b="0" dirty="0"/>
            </a:p>
          </p:txBody>
        </p:sp>
      </p:grpSp>
      <p:sp>
        <p:nvSpPr>
          <p:cNvPr id="38" name="Text Box 2">
            <a:extLst>
              <a:ext uri="{FF2B5EF4-FFF2-40B4-BE49-F238E27FC236}">
                <a16:creationId xmlns:a16="http://schemas.microsoft.com/office/drawing/2014/main" id="{EE0A0E02-9EED-3F4A-A631-24473C42C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470" y="5543013"/>
            <a:ext cx="21201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5125" lvl="1" indent="0" eaLnBrk="1" hangingPunct="1">
              <a:spcBef>
                <a:spcPts val="600"/>
              </a:spcBef>
              <a:buClr>
                <a:srgbClr val="0000FF"/>
              </a:buClr>
            </a:pPr>
            <a:r>
              <a:rPr kumimoji="0" lang="zh-CN" altLang="en-US" sz="2400" b="0" i="1" dirty="0">
                <a:solidFill>
                  <a:srgbClr val="FF0000"/>
                </a:solidFill>
                <a:ea typeface="华文新魏" panose="02010800040101010101" pitchFamily="2" charset="-122"/>
              </a:rPr>
              <a:t>→ 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R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i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 &lt;&lt; 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r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i</a:t>
            </a:r>
            <a:endParaRPr kumimoji="0" lang="en-US" altLang="zh-CN" sz="2400" b="0" baseline="-25000" dirty="0">
              <a:ea typeface="华文新魏" panose="02010800040101010101" pitchFamily="2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E02791-1B7E-4B55-87BF-A3A65A4220CD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2752C508-91FE-BA1D-5970-125E44A6CCFB}"/>
                  </a:ext>
                </a:extLst>
              </p14:cNvPr>
              <p14:cNvContentPartPr/>
              <p14:nvPr/>
            </p14:nvContentPartPr>
            <p14:xfrm>
              <a:off x="5153040" y="1266840"/>
              <a:ext cx="981360" cy="77652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2752C508-91FE-BA1D-5970-125E44A6CC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43680" y="1257480"/>
                <a:ext cx="1000080" cy="795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49368191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9" grpId="0"/>
      <p:bldP spid="18" grpId="0"/>
      <p:bldP spid="34" grpId="0"/>
      <p:bldP spid="35" grpId="0"/>
      <p:bldP spid="36" grpId="0" animBg="1"/>
      <p:bldP spid="37" grpId="0"/>
      <p:bldP spid="24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523363"/>
            <a:ext cx="829015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marR="0" lvl="0" indent="-46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Times New Roman"/>
              <a:ea typeface="华文新魏" panose="020108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r>
              <a:rPr lang="en-US" altLang="zh-CN" sz="3600" b="0" dirty="0">
                <a:latin typeface="Times New Roman"/>
                <a:ea typeface="华文新魏" panose="02010800040101010101" pitchFamily="2" charset="-122"/>
              </a:rPr>
              <a:t>    </a:t>
            </a:r>
            <a:r>
              <a:rPr lang="zh-CN" altLang="en-US" sz="3600" b="0" dirty="0">
                <a:latin typeface="Times New Roman"/>
                <a:ea typeface="华文新魏" panose="02010800040101010101" pitchFamily="2" charset="-122"/>
              </a:rPr>
              <a:t>负反馈的概念和作用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华文新魏" panose="0201080004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A213C39-B90F-4525-8E5C-18D9DC6B0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负反馈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748A18B-D3CD-6B42-8E3B-959864607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69" y="2774349"/>
            <a:ext cx="829015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marR="0" lvl="0" indent="-46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Times New Roman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lang="zh-CN" altLang="en-US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    解释</a:t>
            </a:r>
            <a:r>
              <a:rPr lang="zh-CN" altLang="en-US" sz="3600" b="0" dirty="0">
                <a:ea typeface="华文新魏" panose="02010800040101010101" pitchFamily="2" charset="-122"/>
              </a:rPr>
              <a:t>负反馈对放大电路性能的影响。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53CEB3-45F6-4267-B80F-2B4A70D02ED0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731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106488"/>
            <a:ext cx="8301036" cy="57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3538" indent="-363538" eaLnBrk="1" hangingPunct="1">
              <a:lnSpc>
                <a:spcPts val="4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仅用运算</a:t>
            </a: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放大器</a:t>
            </a:r>
            <a:r>
              <a:rPr kumimoji="0" lang="zh-CN" altLang="en-US" b="0" dirty="0">
                <a:ea typeface="华文新魏" panose="02010800040101010101" pitchFamily="2" charset="-122"/>
              </a:rPr>
              <a:t>构成的</a:t>
            </a: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放大电路</a:t>
            </a:r>
            <a:r>
              <a:rPr kumimoji="0" lang="zh-CN" altLang="en-US" b="0" dirty="0">
                <a:ea typeface="华文新魏" panose="02010800040101010101" pitchFamily="2" charset="-122"/>
              </a:rPr>
              <a:t>工作很不稳定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负反馈（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6FEBFF-B729-FD44-849D-FE06C7B9B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22" y="2154136"/>
            <a:ext cx="2662955" cy="9605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A21940-86D1-4C52-AD4C-66F898AF7707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6218947"/>
      </p:ext>
    </p:extLst>
  </p:cSld>
  <p:clrMapOvr>
    <a:masterClrMapping/>
  </p:clrMapOvr>
  <p:transition spd="med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CDB60AD3-3230-643E-C1BD-2FBBF8575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705" y="2148528"/>
            <a:ext cx="3083950" cy="27423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64BC280-DB1E-40BB-F602-67DDED829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3" y="2082516"/>
            <a:ext cx="4858648" cy="266442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A369614-E136-6E42-BBED-977C371C764A}"/>
              </a:ext>
            </a:extLst>
          </p:cNvPr>
          <p:cNvSpPr txBox="1"/>
          <p:nvPr/>
        </p:nvSpPr>
        <p:spPr>
          <a:xfrm>
            <a:off x="3218904" y="232501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CN" altLang="en-US" sz="2000" b="0" dirty="0">
                <a:solidFill>
                  <a:srgbClr val="C00000"/>
                </a:solidFill>
                <a:ea typeface="华文新魏" panose="02010800040101010101" pitchFamily="2" charset="-122"/>
              </a:rPr>
              <a:t>①↑</a:t>
            </a:r>
            <a:endParaRPr kumimoji="1"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F072FF4-E657-EF4A-A3E9-C25349208184}"/>
              </a:ext>
            </a:extLst>
          </p:cNvPr>
          <p:cNvSpPr txBox="1"/>
          <p:nvPr/>
        </p:nvSpPr>
        <p:spPr>
          <a:xfrm>
            <a:off x="3650071" y="232501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CN" altLang="en-US" sz="2000" b="0" dirty="0">
                <a:solidFill>
                  <a:srgbClr val="0000FF"/>
                </a:solidFill>
                <a:ea typeface="华文新魏" panose="02010800040101010101" pitchFamily="2" charset="-122"/>
              </a:rPr>
              <a:t>→</a:t>
            </a:r>
            <a:r>
              <a:rPr kumimoji="0" lang="zh-CN" altLang="en-US" sz="2000" b="0" dirty="0">
                <a:solidFill>
                  <a:schemeClr val="accent1"/>
                </a:solidFill>
                <a:ea typeface="华文新魏" panose="02010800040101010101" pitchFamily="2" charset="-122"/>
              </a:rPr>
              <a:t> </a:t>
            </a:r>
            <a:r>
              <a:rPr kumimoji="0" lang="zh-CN" altLang="en-US" sz="2000" b="0" dirty="0">
                <a:solidFill>
                  <a:srgbClr val="C00000"/>
                </a:solidFill>
                <a:ea typeface="华文新魏" panose="02010800040101010101" pitchFamily="2" charset="-122"/>
              </a:rPr>
              <a:t>④↓</a:t>
            </a:r>
            <a:endParaRPr kumimoji="1"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725FB6-8C5B-B846-A5C9-89E23920A6D7}"/>
              </a:ext>
            </a:extLst>
          </p:cNvPr>
          <p:cNvSpPr txBox="1"/>
          <p:nvPr/>
        </p:nvSpPr>
        <p:spPr>
          <a:xfrm>
            <a:off x="3777353" y="3264868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CN" altLang="en-US" sz="2000" b="0" dirty="0">
                <a:solidFill>
                  <a:srgbClr val="C00000"/>
                </a:solidFill>
                <a:ea typeface="华文新魏" panose="02010800040101010101" pitchFamily="2" charset="-122"/>
              </a:rPr>
              <a:t>② ↑</a:t>
            </a:r>
            <a:endParaRPr kumimoji="1"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9A95E7-8D7E-0548-A67C-53357AC1400F}"/>
              </a:ext>
            </a:extLst>
          </p:cNvPr>
          <p:cNvSpPr txBox="1"/>
          <p:nvPr/>
        </p:nvSpPr>
        <p:spPr>
          <a:xfrm>
            <a:off x="1366731" y="2780028"/>
            <a:ext cx="63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2000" b="0" dirty="0">
                <a:solidFill>
                  <a:srgbClr val="C00000"/>
                </a:solidFill>
                <a:ea typeface="华文新魏" panose="02010800040101010101" pitchFamily="2" charset="-122"/>
              </a:rPr>
              <a:t>③ ↑</a:t>
            </a:r>
            <a:endParaRPr kumimoji="1" lang="zh-CN" altLang="en-US" sz="2000" dirty="0">
              <a:solidFill>
                <a:srgbClr val="C0000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8879CCB-D406-0247-9F76-754DBC6F7732}"/>
              </a:ext>
            </a:extLst>
          </p:cNvPr>
          <p:cNvGrpSpPr/>
          <p:nvPr/>
        </p:nvGrpSpPr>
        <p:grpSpPr>
          <a:xfrm>
            <a:off x="3362197" y="2725123"/>
            <a:ext cx="4724638" cy="1788469"/>
            <a:chOff x="3700814" y="2760153"/>
            <a:chExt cx="4724638" cy="178846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3084C72F-9944-4A41-AC4E-69EC3FE724EB}"/>
                </a:ext>
              </a:extLst>
            </p:cNvPr>
            <p:cNvSpPr/>
            <p:nvPr/>
          </p:nvSpPr>
          <p:spPr bwMode="auto">
            <a:xfrm>
              <a:off x="3700814" y="2889816"/>
              <a:ext cx="939423" cy="1658806"/>
            </a:xfrm>
            <a:prstGeom prst="ellips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7E3BFD3-EFA6-2C46-B407-031DE449AB7C}"/>
                </a:ext>
              </a:extLst>
            </p:cNvPr>
            <p:cNvSpPr/>
            <p:nvPr/>
          </p:nvSpPr>
          <p:spPr bwMode="auto">
            <a:xfrm>
              <a:off x="7715542" y="2760153"/>
              <a:ext cx="709910" cy="1090521"/>
            </a:xfrm>
            <a:prstGeom prst="ellips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负反馈（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44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86" y="1554926"/>
            <a:ext cx="8301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3538" indent="-363538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负反馈工作过程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BB99D32-FD4D-0A42-9D3B-2002B16E6A0B}"/>
                  </a:ext>
                </a:extLst>
              </p:cNvPr>
              <p:cNvSpPr txBox="1"/>
              <p:nvPr/>
            </p:nvSpPr>
            <p:spPr>
              <a:xfrm>
                <a:off x="3707527" y="4899977"/>
                <a:ext cx="1937966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kumimoji="1" lang="zh-CN" altLang="en-US" sz="2000" b="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BB99D32-FD4D-0A42-9D3B-2002B16E6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527" y="4899977"/>
                <a:ext cx="1937966" cy="6265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9999A73-BB6E-B647-A444-CFD54B9884EB}"/>
                  </a:ext>
                </a:extLst>
              </p:cNvPr>
              <p:cNvSpPr txBox="1"/>
              <p:nvPr/>
            </p:nvSpPr>
            <p:spPr>
              <a:xfrm>
                <a:off x="3676714" y="5672403"/>
                <a:ext cx="1654812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9999A73-BB6E-B647-A444-CFD54B988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14" y="5672403"/>
                <a:ext cx="1654812" cy="626518"/>
              </a:xfrm>
              <a:prstGeom prst="rect">
                <a:avLst/>
              </a:prstGeom>
              <a:blipFill>
                <a:blip r:embed="rId9"/>
                <a:stretch>
                  <a:fillRect t="-2000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58" y="4946063"/>
            <a:ext cx="34835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3538" indent="-363538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同相放大电路输出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48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33" y="5739905"/>
            <a:ext cx="3481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3538" indent="-363538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反相放大电路输出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106488"/>
            <a:ext cx="8301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3538" indent="-363538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反馈、正反馈、负反馈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AAF699-6FC2-456B-A042-1E09162427DE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6756132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12" grpId="0"/>
      <p:bldP spid="4" grpId="0"/>
      <p:bldP spid="44" grpId="0"/>
      <p:bldP spid="45" grpId="0"/>
      <p:bldP spid="46" grpId="0"/>
      <p:bldP spid="47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负反馈（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BE560-BC9D-4D95-BA3D-583373C59D71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6721519"/>
      </p:ext>
    </p:extLst>
  </p:cSld>
  <p:clrMapOvr>
    <a:masterClrMapping/>
  </p:clrMapOvr>
  <p:transition spd="med"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负反馈（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971F157A-95F7-D443-BB5A-EA7DEE505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86" y="1095111"/>
            <a:ext cx="8301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3538" indent="-363538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负反馈改善了电路的性能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1D8CB64-AAA7-B140-837D-E1870F2CA361}"/>
              </a:ext>
            </a:extLst>
          </p:cNvPr>
          <p:cNvGrpSpPr/>
          <p:nvPr/>
        </p:nvGrpSpPr>
        <p:grpSpPr>
          <a:xfrm>
            <a:off x="3074524" y="3994012"/>
            <a:ext cx="2809216" cy="1386426"/>
            <a:chOff x="5625440" y="4755006"/>
            <a:chExt cx="2809216" cy="1386426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CFFE5E50-0629-7D4E-BAB1-A3A5C67A7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5440" y="4755006"/>
              <a:ext cx="2809216" cy="1386425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E2A4C07-ADE9-D24A-92D8-CFDF7C229C9F}"/>
                </a:ext>
              </a:extLst>
            </p:cNvPr>
            <p:cNvSpPr/>
            <p:nvPr/>
          </p:nvSpPr>
          <p:spPr bwMode="auto">
            <a:xfrm>
              <a:off x="6438851" y="5853214"/>
              <a:ext cx="1186153" cy="2882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5" name="Text Box 2">
            <a:extLst>
              <a:ext uri="{FF2B5EF4-FFF2-40B4-BE49-F238E27FC236}">
                <a16:creationId xmlns:a16="http://schemas.microsoft.com/office/drawing/2014/main" id="{14409DD7-B8EF-2148-8F78-13F891057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5117725"/>
            <a:ext cx="8301036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为什么增益为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1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？请别用公式回答！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为什么可用作负载隔离，即输入电阻很大且输出电阻很小？请别用公式回答！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44" name="Text Box 2">
            <a:extLst>
              <a:ext uri="{FF2B5EF4-FFF2-40B4-BE49-F238E27FC236}">
                <a16:creationId xmlns:a16="http://schemas.microsoft.com/office/drawing/2014/main" id="{971F157A-95F7-D443-BB5A-EA7DEE505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604512"/>
            <a:ext cx="8301036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工作稳定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改变输入输出阻抗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增加带宽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等等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46" name="Text Box 2">
            <a:extLst>
              <a:ext uri="{FF2B5EF4-FFF2-40B4-BE49-F238E27FC236}">
                <a16:creationId xmlns:a16="http://schemas.microsoft.com/office/drawing/2014/main" id="{971F157A-95F7-D443-BB5A-EA7DEE505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40" y="3444001"/>
            <a:ext cx="8301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-379412" eaLnBrk="1" hangingPunct="1">
              <a:spcBef>
                <a:spcPts val="12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电压跟随器 </a:t>
            </a:r>
            <a:r>
              <a:rPr lang="en-US" altLang="zh-CN" b="0" i="1" dirty="0" err="1"/>
              <a:t>v</a:t>
            </a:r>
            <a:r>
              <a:rPr lang="en-US" altLang="zh-CN" b="0" baseline="-25000" dirty="0" err="1"/>
              <a:t>O</a:t>
            </a:r>
            <a:r>
              <a:rPr lang="en-US" altLang="zh-CN" b="0" dirty="0"/>
              <a:t>=?</a:t>
            </a:r>
            <a:r>
              <a:rPr lang="zh-CN" altLang="en-US" b="0" dirty="0"/>
              <a:t> 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38897-F86C-4F55-8207-288974E343E5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3741873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bldLvl="2"/>
      <p:bldP spid="46" grpId="0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6">
            <a:extLst>
              <a:ext uri="{FF2B5EF4-FFF2-40B4-BE49-F238E27FC236}">
                <a16:creationId xmlns:a16="http://schemas.microsoft.com/office/drawing/2014/main" id="{50BB4972-B27E-4314-AEC4-B38284352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5771E26-F903-4A44-94F0-0F06F1558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1" y="1103192"/>
            <a:ext cx="8497887" cy="454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运放模型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en-US" altLang="zh-CN" sz="2400" b="0" dirty="0">
                <a:ea typeface="华文新魏" panose="02010800040101010101" pitchFamily="2" charset="-122"/>
              </a:rPr>
              <a:t>4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端口器件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虚断：流入输入端的电流近似为零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虚短：输入端之间的电压近似为零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简单运放电路</a:t>
            </a:r>
          </a:p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同相放大器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反相放大器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负反馈：对放大器性能影响很大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稳定工作点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增加输入电路、减少输出电阻，电压跟随器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06EB30-3EBC-46AB-A32A-DF132234DC03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086AB80-AECE-4A55-88E2-0DBF5D775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26" y="5605844"/>
            <a:ext cx="8496657" cy="542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测验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523363"/>
            <a:ext cx="829015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marR="0" lvl="0" indent="-46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Times New Roman"/>
              <a:ea typeface="华文新魏" panose="020108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r>
              <a:rPr lang="en-US" altLang="zh-CN" sz="3600" b="0" dirty="0">
                <a:latin typeface="Times New Roman"/>
                <a:ea typeface="华文新魏" panose="02010800040101010101" pitchFamily="2" charset="-122"/>
              </a:rPr>
              <a:t>    </a:t>
            </a:r>
            <a:r>
              <a:rPr lang="zh-CN" altLang="en-US" sz="3600" b="0" dirty="0">
                <a:latin typeface="Times New Roman"/>
                <a:ea typeface="华文新魏" panose="02010800040101010101" pitchFamily="2" charset="-122"/>
              </a:rPr>
              <a:t>运放模型与理想运放特性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华文新魏" panose="0201080004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A213C39-B90F-4525-8E5C-18D9DC6B0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运放模型与特性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748A18B-D3CD-6B42-8E3B-959864607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69" y="2774349"/>
            <a:ext cx="829015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marR="0" lvl="0" indent="-46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Times New Roman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lang="zh-CN" altLang="en-US" sz="3600" b="0" dirty="0">
                <a:ea typeface="华文新魏" panose="02010800040101010101" pitchFamily="2" charset="-122"/>
              </a:rPr>
              <a:t>    </a:t>
            </a:r>
            <a:r>
              <a:rPr lang="zh-CN" altLang="en-US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解释</a:t>
            </a:r>
            <a:r>
              <a:rPr lang="zh-CN" altLang="en-US" sz="3600" b="0" dirty="0">
                <a:ea typeface="华文新魏" panose="02010800040101010101" pitchFamily="2" charset="-122"/>
              </a:rPr>
              <a:t>“虚断”和“虚短”概念</a:t>
            </a:r>
            <a:r>
              <a:rPr lang="zh-CN" altLang="zh-CN" sz="3600" b="0" dirty="0">
                <a:ea typeface="华文新魏" panose="02010800040101010101" pitchFamily="2" charset="-122"/>
              </a:rPr>
              <a:t>。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AAC91A-B176-4266-BC74-D467280591C7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967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运放模型与特性（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54" y="1113370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kumimoji="0" b="0">
                <a:ea typeface="华文新魏" panose="02010800040101010101" pitchFamily="2" charset="-122"/>
              </a:defRPr>
            </a:lvl1pPr>
            <a:lvl2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0" b="0">
                <a:ea typeface="华文新魏" panose="02010800040101010101" pitchFamily="2" charset="-122"/>
              </a:defRPr>
            </a:lvl2pPr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运放：具有很高放大倍数的电路单元。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5623C9-FC1E-427F-9C39-7FC1B4899741}" type="datetime1">
              <a:rPr lang="zh-CN" altLang="en-US" smtClean="0"/>
              <a:t>2022/10/5</a:t>
            </a:fld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01FAB1-87C4-A3CE-C2DB-AD128BE9BF05}"/>
              </a:ext>
            </a:extLst>
          </p:cNvPr>
          <p:cNvSpPr txBox="1"/>
          <p:nvPr/>
        </p:nvSpPr>
        <p:spPr>
          <a:xfrm>
            <a:off x="790574" y="1627489"/>
            <a:ext cx="756285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对模拟信号进行运算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0000FF"/>
              </a:buClr>
            </a:pPr>
            <a:r>
              <a:rPr kumimoji="0" lang="zh-CN" altLang="en-US" b="0" dirty="0">
                <a:ea typeface="华文新魏" panose="02010800040101010101" pitchFamily="2" charset="-122"/>
              </a:rPr>
              <a:t>     加、减、乘、除（模拟计算机的运算部件）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0000FF"/>
              </a:buClr>
            </a:pPr>
            <a:r>
              <a:rPr kumimoji="0" lang="en-US" altLang="zh-CN" b="0" dirty="0">
                <a:ea typeface="华文新魏" panose="02010800040101010101" pitchFamily="2" charset="-122"/>
              </a:rPr>
              <a:t>     </a:t>
            </a:r>
            <a:r>
              <a:rPr kumimoji="0" lang="zh-CN" altLang="en-US" b="0" dirty="0">
                <a:ea typeface="华文新魏" panose="02010800040101010101" pitchFamily="2" charset="-122"/>
              </a:rPr>
              <a:t>积分：</a:t>
            </a:r>
            <a:r>
              <a:rPr kumimoji="0" lang="en-US" altLang="zh-CN" b="0" dirty="0">
                <a:ea typeface="华文新魏" panose="02010800040101010101" pitchFamily="2" charset="-122"/>
              </a:rPr>
              <a:t>A/D</a:t>
            </a:r>
            <a:r>
              <a:rPr kumimoji="0" lang="zh-CN" altLang="en-US" b="0" dirty="0">
                <a:ea typeface="华文新魏" panose="02010800040101010101" pitchFamily="2" charset="-122"/>
              </a:rPr>
              <a:t>，</a:t>
            </a:r>
            <a:r>
              <a:rPr kumimoji="0" lang="en-US" altLang="zh-CN" b="0" dirty="0">
                <a:ea typeface="华文新魏" panose="02010800040101010101" pitchFamily="2" charset="-122"/>
              </a:rPr>
              <a:t>D/A</a:t>
            </a:r>
          </a:p>
          <a:p>
            <a:pPr eaLnBrk="1" hangingPunct="1">
              <a:spcBef>
                <a:spcPts val="600"/>
              </a:spcBef>
              <a:buClr>
                <a:srgbClr val="0000FF"/>
              </a:buClr>
            </a:pPr>
            <a:r>
              <a:rPr kumimoji="0" lang="en-US" altLang="zh-CN" b="0" dirty="0">
                <a:ea typeface="华文新魏" panose="02010800040101010101" pitchFamily="2" charset="-122"/>
              </a:rPr>
              <a:t>     </a:t>
            </a:r>
            <a:r>
              <a:rPr kumimoji="0" lang="zh-CN" altLang="en-US" b="0" dirty="0">
                <a:ea typeface="华文新魏" panose="02010800040101010101" pitchFamily="2" charset="-122"/>
              </a:rPr>
              <a:t>微分：有源滤波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marL="457200" indent="-45720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AD2C8F-0CBD-B610-FB72-B7D8CF829B9C}"/>
              </a:ext>
            </a:extLst>
          </p:cNvPr>
          <p:cNvSpPr txBox="1"/>
          <p:nvPr/>
        </p:nvSpPr>
        <p:spPr>
          <a:xfrm>
            <a:off x="114438" y="4191135"/>
            <a:ext cx="7433504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1" indent="-357188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集成运放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</a:pPr>
            <a:r>
              <a:rPr kumimoji="0" lang="zh-CN" altLang="en-US" b="0" dirty="0">
                <a:ea typeface="华文新魏" panose="02010800040101010101" pitchFamily="2" charset="-122"/>
              </a:rPr>
              <a:t>   特点：宽带、高速、低噪、低失调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</a:pPr>
            <a:r>
              <a:rPr kumimoji="0" lang="zh-CN" altLang="en-US" b="0" dirty="0">
                <a:ea typeface="华文新魏" panose="02010800040101010101" pitchFamily="2" charset="-122"/>
              </a:rPr>
              <a:t>   封装：塑料、陶瓷、金属</a:t>
            </a:r>
          </a:p>
          <a:p>
            <a:pPr marL="357187" lvl="1" eaLnBrk="1" hangingPunct="1">
              <a:spcBef>
                <a:spcPts val="600"/>
              </a:spcBef>
              <a:buClr>
                <a:srgbClr val="0000FF"/>
              </a:buClr>
            </a:pP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000AA3-0667-1F00-7E57-D0C7371F361A}"/>
              </a:ext>
            </a:extLst>
          </p:cNvPr>
          <p:cNvSpPr txBox="1"/>
          <p:nvPr/>
        </p:nvSpPr>
        <p:spPr>
          <a:xfrm>
            <a:off x="790574" y="3667915"/>
            <a:ext cx="7562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放大器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031200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>
            <a:extLst>
              <a:ext uri="{FF2B5EF4-FFF2-40B4-BE49-F238E27FC236}">
                <a16:creationId xmlns:a16="http://schemas.microsoft.com/office/drawing/2014/main" id="{A2D62E61-6821-0047-A869-FA01B218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27" y="1616440"/>
            <a:ext cx="8497887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正电源输入端口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负电源输入端口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信号输入端口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信号输出端口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运放模型与特性（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8E2B1A-2EB7-294A-8267-5223437BE54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44" y="1053068"/>
            <a:ext cx="3572446" cy="2273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B91202-4D65-7E49-8D49-986CE00E2C5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145" y="3814346"/>
            <a:ext cx="2325901" cy="838932"/>
          </a:xfrm>
          <a:prstGeom prst="rect">
            <a:avLst/>
          </a:prstGeom>
        </p:spPr>
      </p:pic>
      <p:sp>
        <p:nvSpPr>
          <p:cNvPr id="8" name="下箭头 7">
            <a:extLst>
              <a:ext uri="{FF2B5EF4-FFF2-40B4-BE49-F238E27FC236}">
                <a16:creationId xmlns:a16="http://schemas.microsoft.com/office/drawing/2014/main" id="{FD20ACB9-DFBA-914E-9A04-1250EFE25619}"/>
              </a:ext>
            </a:extLst>
          </p:cNvPr>
          <p:cNvSpPr/>
          <p:nvPr/>
        </p:nvSpPr>
        <p:spPr bwMode="auto">
          <a:xfrm>
            <a:off x="7269330" y="3332162"/>
            <a:ext cx="232012" cy="468000"/>
          </a:xfrm>
          <a:prstGeom prst="down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EE4C1BC7-C3EF-1942-BDF9-187B49DB1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" y="1107557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运放抽象：</a:t>
            </a:r>
            <a:r>
              <a:rPr kumimoji="0" lang="en-US" altLang="zh-CN" b="0" dirty="0">
                <a:ea typeface="华文新魏" panose="02010800040101010101" pitchFamily="2" charset="-122"/>
              </a:rPr>
              <a:t>4</a:t>
            </a:r>
            <a:r>
              <a:rPr kumimoji="0" lang="zh-CN" altLang="en-US" b="0" dirty="0">
                <a:ea typeface="华文新魏" panose="02010800040101010101" pitchFamily="2" charset="-122"/>
              </a:rPr>
              <a:t>端口器件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A2D62E61-6821-0047-A869-FA01B218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70" y="3500925"/>
            <a:ext cx="84978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-379412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信号输入端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同相：输入增加则输出增加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反相：输入增加则输出下降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差模增益大，信号放大力强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共模增益小，抗干扰能力强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12ACA72-FE32-C04A-9D60-27E20CFDC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73" y="5290724"/>
            <a:ext cx="1944243" cy="34404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680D60-A027-440D-910B-FD8E112CC064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587430-786E-83B0-EF83-DB867BC98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8637" y="826964"/>
            <a:ext cx="1071013" cy="9270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352F68-D628-EADF-9E70-91573BD69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2945" y="2072976"/>
            <a:ext cx="927011" cy="9270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8047602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36974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运放理想模型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运放模型与特性（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57DFE75-1156-EC41-A1CD-60311A33FC87}"/>
              </a:ext>
            </a:extLst>
          </p:cNvPr>
          <p:cNvGrpSpPr/>
          <p:nvPr/>
        </p:nvGrpSpPr>
        <p:grpSpPr>
          <a:xfrm>
            <a:off x="998972" y="1960969"/>
            <a:ext cx="2662955" cy="1708871"/>
            <a:chOff x="998972" y="1960969"/>
            <a:chExt cx="2662955" cy="170887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4B91202-4D65-7E49-8D49-986CE00E2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72" y="1960969"/>
              <a:ext cx="2662955" cy="960505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9E81F4F-5D66-3D4B-9993-74C9CCB353FF}"/>
                </a:ext>
              </a:extLst>
            </p:cNvPr>
            <p:cNvSpPr txBox="1"/>
            <p:nvPr/>
          </p:nvSpPr>
          <p:spPr>
            <a:xfrm>
              <a:off x="1667191" y="330050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b="0" dirty="0">
                  <a:latin typeface="STXinwei" panose="02010800040101010101" pitchFamily="2" charset="-122"/>
                  <a:ea typeface="STXinwei" panose="02010800040101010101" pitchFamily="2" charset="-122"/>
                </a:rPr>
                <a:t>运放符号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85B51AC-31BD-9A40-899B-C53F683618AC}"/>
              </a:ext>
            </a:extLst>
          </p:cNvPr>
          <p:cNvGrpSpPr/>
          <p:nvPr/>
        </p:nvGrpSpPr>
        <p:grpSpPr>
          <a:xfrm>
            <a:off x="330885" y="3828076"/>
            <a:ext cx="4568707" cy="2367322"/>
            <a:chOff x="330885" y="4056682"/>
            <a:chExt cx="4568707" cy="23673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3681D668-0902-C74E-A480-9ED3E5885A74}"/>
                    </a:ext>
                  </a:extLst>
                </p:cNvPr>
                <p:cNvSpPr txBox="1"/>
                <p:nvPr/>
              </p:nvSpPr>
              <p:spPr>
                <a:xfrm>
                  <a:off x="733542" y="4577345"/>
                  <a:ext cx="4166050" cy="18466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oMath>
                    </m:oMathPara>
                  </a14:m>
                  <a:endParaRPr kumimoji="1" lang="en-US" altLang="zh-CN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en-US" altLang="zh-CN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sz="24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kumimoji="1" lang="zh-CN" altLang="en-US" sz="2400" b="0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oMath>
                    </m:oMathPara>
                  </a14:m>
                  <a:endParaRPr kumimoji="1" lang="en-US" altLang="zh-CN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en-US" altLang="zh-CN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sz="24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3681D668-0902-C74E-A480-9ED3E5885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542" y="4577345"/>
                  <a:ext cx="4166050" cy="1846659"/>
                </a:xfrm>
                <a:prstGeom prst="rect">
                  <a:avLst/>
                </a:prstGeom>
                <a:blipFill>
                  <a:blip r:embed="rId5"/>
                  <a:stretch>
                    <a:fillRect l="-2485" b="-26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D5E90DC0-EA90-7648-8931-3B1151B68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85" y="4056682"/>
              <a:ext cx="320388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6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b="0" dirty="0">
                  <a:ea typeface="华文新魏" panose="02010800040101010101" pitchFamily="2" charset="-122"/>
                </a:rPr>
                <a:t>理想模型特性</a:t>
              </a:r>
              <a:endParaRPr kumimoji="0" lang="en-US" altLang="zh-CN" b="0" dirty="0">
                <a:ea typeface="华文新魏" panose="02010800040101010101" pitchFamily="2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B131DA7-D990-804C-8C4B-C92AE91415B9}"/>
              </a:ext>
            </a:extLst>
          </p:cNvPr>
          <p:cNvGrpSpPr/>
          <p:nvPr/>
        </p:nvGrpSpPr>
        <p:grpSpPr>
          <a:xfrm>
            <a:off x="4106605" y="1880746"/>
            <a:ext cx="4743681" cy="2178951"/>
            <a:chOff x="4135272" y="1481083"/>
            <a:chExt cx="4743681" cy="2178951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EF1B107-EBB6-9243-A697-78A562F8A00E}"/>
                </a:ext>
              </a:extLst>
            </p:cNvPr>
            <p:cNvGrpSpPr/>
            <p:nvPr/>
          </p:nvGrpSpPr>
          <p:grpSpPr>
            <a:xfrm>
              <a:off x="4135272" y="1598505"/>
              <a:ext cx="4406469" cy="2061529"/>
              <a:chOff x="4135272" y="1598505"/>
              <a:chExt cx="4406469" cy="2061529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FD56944A-7576-2944-B64C-23B1B5A986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1823" y="1598505"/>
                <a:ext cx="3359918" cy="1685431"/>
              </a:xfrm>
              <a:prstGeom prst="rect">
                <a:avLst/>
              </a:prstGeom>
            </p:spPr>
          </p:pic>
          <p:sp>
            <p:nvSpPr>
              <p:cNvPr id="6" name="右箭头 5">
                <a:extLst>
                  <a:ext uri="{FF2B5EF4-FFF2-40B4-BE49-F238E27FC236}">
                    <a16:creationId xmlns:a16="http://schemas.microsoft.com/office/drawing/2014/main" id="{133AA252-6869-064D-B4E2-2531AED0277C}"/>
                  </a:ext>
                </a:extLst>
              </p:cNvPr>
              <p:cNvSpPr/>
              <p:nvPr/>
            </p:nvSpPr>
            <p:spPr bwMode="auto">
              <a:xfrm>
                <a:off x="4135272" y="2320115"/>
                <a:ext cx="573206" cy="242214"/>
              </a:xfrm>
              <a:prstGeom prst="rightArrow">
                <a:avLst/>
              </a:prstGeom>
              <a:solidFill>
                <a:srgbClr val="0000F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0B51B1D-CFC3-E74B-8884-414363520F20}"/>
                  </a:ext>
                </a:extLst>
              </p:cNvPr>
              <p:cNvSpPr txBox="1"/>
              <p:nvPr/>
            </p:nvSpPr>
            <p:spPr>
              <a:xfrm>
                <a:off x="5937127" y="3290702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800" b="0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理想等效模型</a:t>
                </a: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2BB15A6-28F0-4C40-A517-E3D41E312593}"/>
                </a:ext>
              </a:extLst>
            </p:cNvPr>
            <p:cNvSpPr txBox="1"/>
            <p:nvPr/>
          </p:nvSpPr>
          <p:spPr>
            <a:xfrm>
              <a:off x="5236415" y="2213614"/>
              <a:ext cx="4491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0" i="1" dirty="0" err="1"/>
                <a:t>v</a:t>
              </a:r>
              <a:r>
                <a:rPr kumimoji="1" lang="en-US" altLang="zh-CN" sz="1800" b="0" baseline="-25000" dirty="0" err="1"/>
                <a:t>IN</a:t>
              </a:r>
              <a:endParaRPr kumimoji="1" lang="zh-CN" altLang="en-US" sz="1800" b="0" baseline="-250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33D6944-14A0-924C-B33A-5E91283A8B2D}"/>
                </a:ext>
              </a:extLst>
            </p:cNvPr>
            <p:cNvSpPr txBox="1"/>
            <p:nvPr/>
          </p:nvSpPr>
          <p:spPr>
            <a:xfrm>
              <a:off x="8275903" y="1481083"/>
              <a:ext cx="6030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0" i="1" dirty="0" err="1"/>
                <a:t>v</a:t>
              </a:r>
              <a:r>
                <a:rPr kumimoji="1" lang="en-US" altLang="zh-CN" sz="1800" b="0" baseline="-25000" dirty="0" err="1"/>
                <a:t>OUT</a:t>
              </a:r>
              <a:endParaRPr kumimoji="1" lang="zh-CN" altLang="en-US" sz="1800" b="0" baseline="-250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62066C8-DB19-1D46-974C-56EE6FB38EFB}"/>
                </a:ext>
              </a:extLst>
            </p:cNvPr>
            <p:cNvSpPr txBox="1"/>
            <p:nvPr/>
          </p:nvSpPr>
          <p:spPr>
            <a:xfrm>
              <a:off x="7815460" y="2279909"/>
              <a:ext cx="5774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0" i="1" dirty="0" err="1"/>
                <a:t>Av</a:t>
              </a:r>
              <a:r>
                <a:rPr kumimoji="1" lang="en-US" altLang="zh-CN" sz="1800" b="0" baseline="-25000" dirty="0" err="1"/>
                <a:t>IN</a:t>
              </a:r>
              <a:endParaRPr kumimoji="1" lang="zh-CN" altLang="en-US" sz="1800" b="0" baseline="-250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FEB1CB3-ECCC-7545-9FC9-82EA42AF501D}"/>
              </a:ext>
            </a:extLst>
          </p:cNvPr>
          <p:cNvGrpSpPr/>
          <p:nvPr/>
        </p:nvGrpSpPr>
        <p:grpSpPr>
          <a:xfrm>
            <a:off x="6228000" y="4533868"/>
            <a:ext cx="1159891" cy="1011868"/>
            <a:chOff x="6221386" y="4374844"/>
            <a:chExt cx="1159891" cy="1011868"/>
          </a:xfrm>
        </p:grpSpPr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801D30E1-1C6C-A84B-94FA-8D08C862F8E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454790" y="4374844"/>
              <a:ext cx="684000" cy="1008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97FC1D44-17CE-CC4E-A38B-DE74EE77A30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30831" y="4395740"/>
              <a:ext cx="250446" cy="111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0F39472A-6BBE-0D44-AA1B-31E7E84F28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21386" y="5385600"/>
              <a:ext cx="250446" cy="111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BCB6717-0B87-3048-A89F-6681513AC553}"/>
              </a:ext>
            </a:extLst>
          </p:cNvPr>
          <p:cNvGrpSpPr/>
          <p:nvPr/>
        </p:nvGrpSpPr>
        <p:grpSpPr>
          <a:xfrm>
            <a:off x="5560669" y="3935640"/>
            <a:ext cx="2537905" cy="2503144"/>
            <a:chOff x="5560669" y="3776616"/>
            <a:chExt cx="2537905" cy="2503144"/>
          </a:xfrm>
        </p:grpSpPr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69E09260-8755-854C-954A-A4F70FCE3407}"/>
                </a:ext>
              </a:extLst>
            </p:cNvPr>
            <p:cNvCxnSpPr/>
            <p:nvPr/>
          </p:nvCxnSpPr>
          <p:spPr bwMode="auto">
            <a:xfrm>
              <a:off x="5786654" y="4885899"/>
              <a:ext cx="2067920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53DAE22D-8538-BB46-8E0C-E73AA22248E5}"/>
                </a:ext>
              </a:extLst>
            </p:cNvPr>
            <p:cNvCxnSpPr/>
            <p:nvPr/>
          </p:nvCxnSpPr>
          <p:spPr bwMode="auto">
            <a:xfrm flipV="1">
              <a:off x="6797824" y="4044014"/>
              <a:ext cx="0" cy="17820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AC3A72D-9947-4B42-98D9-BB1FB1EE71C2}"/>
                </a:ext>
              </a:extLst>
            </p:cNvPr>
            <p:cNvSpPr txBox="1"/>
            <p:nvPr/>
          </p:nvSpPr>
          <p:spPr>
            <a:xfrm>
              <a:off x="6280081" y="418377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0" dirty="0"/>
                <a:t>+</a:t>
              </a:r>
              <a:r>
                <a:rPr kumimoji="1" lang="en-US" altLang="zh-CN" sz="1800" b="0" i="1" dirty="0"/>
                <a:t>V</a:t>
              </a:r>
              <a:r>
                <a:rPr kumimoji="1" lang="en-US" altLang="zh-CN" sz="1800" b="0" baseline="-25000" dirty="0"/>
                <a:t>S</a:t>
              </a:r>
              <a:endParaRPr kumimoji="1" lang="zh-CN" altLang="en-US" sz="1800" b="0" baseline="-250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055D663-EAAF-AF4D-B075-D58C9D5F5665}"/>
                </a:ext>
              </a:extLst>
            </p:cNvPr>
            <p:cNvSpPr txBox="1"/>
            <p:nvPr/>
          </p:nvSpPr>
          <p:spPr>
            <a:xfrm>
              <a:off x="6855562" y="5195990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0" dirty="0"/>
                <a:t>-</a:t>
              </a:r>
              <a:r>
                <a:rPr kumimoji="1" lang="en-US" altLang="zh-CN" sz="1800" b="0" i="1" dirty="0"/>
                <a:t>V</a:t>
              </a:r>
              <a:r>
                <a:rPr kumimoji="1" lang="en-US" altLang="zh-CN" sz="1800" b="0" baseline="-25000" dirty="0"/>
                <a:t>S</a:t>
              </a:r>
              <a:endParaRPr kumimoji="1" lang="zh-CN" altLang="en-US" sz="1800" b="0" baseline="-25000" dirty="0"/>
            </a:p>
          </p:txBody>
        </p: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5998C3BB-1C0A-DC4F-ADF4-7E4DC1E978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90044" y="4394579"/>
              <a:ext cx="89416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11C4634A-32B3-5E48-A474-3D0E5EF1385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86654" y="5379496"/>
              <a:ext cx="1012201" cy="123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8F72795-DF79-4447-9E23-A32F67C9CD0F}"/>
                </a:ext>
              </a:extLst>
            </p:cNvPr>
            <p:cNvSpPr txBox="1"/>
            <p:nvPr/>
          </p:nvSpPr>
          <p:spPr>
            <a:xfrm>
              <a:off x="6787326" y="3776616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0" i="1" dirty="0" err="1"/>
                <a:t>v</a:t>
              </a:r>
              <a:r>
                <a:rPr kumimoji="1" lang="en-US" altLang="zh-CN" sz="1800" b="0" baseline="-25000" dirty="0" err="1"/>
                <a:t>OUT</a:t>
              </a:r>
              <a:endParaRPr kumimoji="1" lang="zh-CN" altLang="en-US" sz="1800" b="0" baseline="-250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F7BECD2-FB69-694C-82F8-84804F461B2D}"/>
                </a:ext>
              </a:extLst>
            </p:cNvPr>
            <p:cNvSpPr txBox="1"/>
            <p:nvPr/>
          </p:nvSpPr>
          <p:spPr>
            <a:xfrm>
              <a:off x="7649412" y="4870715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0" i="1" dirty="0" err="1"/>
                <a:t>v</a:t>
              </a:r>
              <a:r>
                <a:rPr kumimoji="1" lang="en-US" altLang="zh-CN" sz="1800" b="0" baseline="-25000" dirty="0" err="1"/>
                <a:t>IN</a:t>
              </a:r>
              <a:endParaRPr kumimoji="1" lang="zh-CN" altLang="en-US" sz="1800" b="0" baseline="-25000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76E4545-91ED-7746-94F3-2708EAC35474}"/>
                </a:ext>
              </a:extLst>
            </p:cNvPr>
            <p:cNvSpPr txBox="1"/>
            <p:nvPr/>
          </p:nvSpPr>
          <p:spPr>
            <a:xfrm>
              <a:off x="5560669" y="5910428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b="0" dirty="0">
                  <a:latin typeface="STXinwei" panose="02010800040101010101" pitchFamily="2" charset="-122"/>
                  <a:ea typeface="STXinwei" panose="02010800040101010101" pitchFamily="2" charset="-122"/>
                </a:rPr>
                <a:t>输入输出转移特性曲线</a:t>
              </a:r>
            </a:p>
          </p:txBody>
        </p:sp>
      </p:grp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D6DE3A05-A632-6B4E-BD10-E4C5B57A170B}"/>
              </a:ext>
            </a:extLst>
          </p:cNvPr>
          <p:cNvCxnSpPr>
            <a:cxnSpLocks/>
          </p:cNvCxnSpPr>
          <p:nvPr/>
        </p:nvCxnSpPr>
        <p:spPr bwMode="auto">
          <a:xfrm flipH="1">
            <a:off x="6318155" y="4378455"/>
            <a:ext cx="944737" cy="13647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任意形状 43">
            <a:extLst>
              <a:ext uri="{FF2B5EF4-FFF2-40B4-BE49-F238E27FC236}">
                <a16:creationId xmlns:a16="http://schemas.microsoft.com/office/drawing/2014/main" id="{218C4C1C-7068-9D44-B305-08BB3634A2A4}"/>
              </a:ext>
            </a:extLst>
          </p:cNvPr>
          <p:cNvSpPr/>
          <p:nvPr/>
        </p:nvSpPr>
        <p:spPr bwMode="auto">
          <a:xfrm rot="180000">
            <a:off x="6210003" y="4518624"/>
            <a:ext cx="1152148" cy="1056093"/>
          </a:xfrm>
          <a:custGeom>
            <a:avLst/>
            <a:gdLst>
              <a:gd name="connsiteX0" fmla="*/ 1187356 w 1187356"/>
              <a:gd name="connsiteY0" fmla="*/ 0 h 982844"/>
              <a:gd name="connsiteX1" fmla="*/ 832514 w 1187356"/>
              <a:gd name="connsiteY1" fmla="*/ 150125 h 982844"/>
              <a:gd name="connsiteX2" fmla="*/ 368490 w 1187356"/>
              <a:gd name="connsiteY2" fmla="*/ 846161 h 982844"/>
              <a:gd name="connsiteX3" fmla="*/ 0 w 1187356"/>
              <a:gd name="connsiteY3" fmla="*/ 982639 h 98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7356" h="982844">
                <a:moveTo>
                  <a:pt x="1187356" y="0"/>
                </a:moveTo>
                <a:cubicBezTo>
                  <a:pt x="1078174" y="4549"/>
                  <a:pt x="968992" y="9098"/>
                  <a:pt x="832514" y="150125"/>
                </a:cubicBezTo>
                <a:cubicBezTo>
                  <a:pt x="696036" y="291152"/>
                  <a:pt x="507242" y="707409"/>
                  <a:pt x="368490" y="846161"/>
                </a:cubicBezTo>
                <a:cubicBezTo>
                  <a:pt x="229738" y="984913"/>
                  <a:pt x="114869" y="983776"/>
                  <a:pt x="0" y="982639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881B2F-61E1-E144-AC91-382A0A10D24C}"/>
              </a:ext>
            </a:extLst>
          </p:cNvPr>
          <p:cNvSpPr txBox="1"/>
          <p:nvPr/>
        </p:nvSpPr>
        <p:spPr>
          <a:xfrm>
            <a:off x="2145501" y="4725520"/>
            <a:ext cx="12105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（</a:t>
            </a:r>
            <a:r>
              <a:rPr kumimoji="1" lang="zh-CN" altLang="en-US" sz="2000" b="0" dirty="0">
                <a:solidFill>
                  <a:srgbClr val="FF0000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虚断）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6B6FFF1-D3E9-004F-A530-8EA88C033D4B}"/>
              </a:ext>
            </a:extLst>
          </p:cNvPr>
          <p:cNvSpPr txBox="1"/>
          <p:nvPr/>
        </p:nvSpPr>
        <p:spPr>
          <a:xfrm>
            <a:off x="2403758" y="5425517"/>
            <a:ext cx="12105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（</a:t>
            </a:r>
            <a:r>
              <a:rPr kumimoji="1" lang="zh-CN" altLang="en-US" sz="2000" b="0" dirty="0">
                <a:solidFill>
                  <a:srgbClr val="FF0000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虚短）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00D868-34D0-8F4D-B03A-DCC96D0B0E37}"/>
              </a:ext>
            </a:extLst>
          </p:cNvPr>
          <p:cNvSpPr/>
          <p:nvPr/>
        </p:nvSpPr>
        <p:spPr bwMode="auto">
          <a:xfrm>
            <a:off x="406212" y="5060843"/>
            <a:ext cx="4379865" cy="79677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57AAE9-1833-8C4D-B21A-F267C1FC5099}"/>
              </a:ext>
            </a:extLst>
          </p:cNvPr>
          <p:cNvSpPr/>
          <p:nvPr/>
        </p:nvSpPr>
        <p:spPr bwMode="auto">
          <a:xfrm>
            <a:off x="601549" y="5895200"/>
            <a:ext cx="2131558" cy="34644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077248" y="4105353"/>
            <a:ext cx="2958253" cy="561125"/>
            <a:chOff x="4077248" y="3946329"/>
            <a:chExt cx="2958253" cy="561125"/>
          </a:xfrm>
        </p:grpSpPr>
        <p:sp>
          <p:nvSpPr>
            <p:cNvPr id="25" name="任意多边形 24"/>
            <p:cNvSpPr/>
            <p:nvPr/>
          </p:nvSpPr>
          <p:spPr bwMode="auto">
            <a:xfrm>
              <a:off x="6045798" y="4152452"/>
              <a:ext cx="989703" cy="355002"/>
            </a:xfrm>
            <a:custGeom>
              <a:avLst/>
              <a:gdLst>
                <a:gd name="connsiteX0" fmla="*/ 0 w 989703"/>
                <a:gd name="connsiteY0" fmla="*/ 0 h 355002"/>
                <a:gd name="connsiteX1" fmla="*/ 645458 w 989703"/>
                <a:gd name="connsiteY1" fmla="*/ 75303 h 355002"/>
                <a:gd name="connsiteX2" fmla="*/ 989703 w 989703"/>
                <a:gd name="connsiteY2" fmla="*/ 355002 h 35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9703" h="355002">
                  <a:moveTo>
                    <a:pt x="0" y="0"/>
                  </a:moveTo>
                  <a:cubicBezTo>
                    <a:pt x="240254" y="8068"/>
                    <a:pt x="480508" y="16136"/>
                    <a:pt x="645458" y="75303"/>
                  </a:cubicBezTo>
                  <a:cubicBezTo>
                    <a:pt x="810408" y="134470"/>
                    <a:pt x="900055" y="244736"/>
                    <a:pt x="989703" y="355002"/>
                  </a:cubicBezTo>
                </a:path>
              </a:pathLst>
            </a:cu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077248" y="3946329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0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实际上非常非常陡</a:t>
              </a:r>
              <a:endParaRPr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C09F3FE-3B29-044B-8D0D-7E7265C93430}"/>
              </a:ext>
            </a:extLst>
          </p:cNvPr>
          <p:cNvGrpSpPr/>
          <p:nvPr/>
        </p:nvGrpSpPr>
        <p:grpSpPr>
          <a:xfrm>
            <a:off x="7167877" y="4624113"/>
            <a:ext cx="1240695" cy="384486"/>
            <a:chOff x="7167877" y="4465089"/>
            <a:chExt cx="1240695" cy="38448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2E1BD05-5850-B54B-899F-E233B62C80CE}"/>
                </a:ext>
              </a:extLst>
            </p:cNvPr>
            <p:cNvSpPr txBox="1"/>
            <p:nvPr/>
          </p:nvSpPr>
          <p:spPr>
            <a:xfrm>
              <a:off x="7300576" y="448024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b="0" dirty="0">
                  <a:solidFill>
                    <a:srgbClr val="FF0000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实际曲线</a:t>
              </a:r>
              <a:endParaRPr kumimoji="1" lang="zh-CN" altLang="en-US" b="0" dirty="0">
                <a:solidFill>
                  <a:srgbClr val="FF0000"/>
                </a:solidFill>
                <a:latin typeface="STXinwei" panose="02010800040101010101" pitchFamily="2" charset="-122"/>
                <a:ea typeface="STXinwei" panose="02010800040101010101" pitchFamily="2" charset="-122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66E8E42E-DFA7-3649-887F-DC5660E7106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167877" y="4465089"/>
              <a:ext cx="232353" cy="1502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0B592-9F07-416E-94F4-404796003FFA}" type="datetime1">
              <a:rPr lang="zh-CN" altLang="en-US" smtClean="0"/>
              <a:t>2022/10/5</a:t>
            </a:fld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724650" y="6431237"/>
            <a:ext cx="1905000" cy="457200"/>
          </a:xfrm>
        </p:spPr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21FE495-CC3B-35C9-0A31-31C339ACADCF}"/>
              </a:ext>
            </a:extLst>
          </p:cNvPr>
          <p:cNvGrpSpPr/>
          <p:nvPr/>
        </p:nvGrpSpPr>
        <p:grpSpPr>
          <a:xfrm>
            <a:off x="4072700" y="28951"/>
            <a:ext cx="3883647" cy="1996399"/>
            <a:chOff x="4072700" y="28951"/>
            <a:chExt cx="3883647" cy="1996399"/>
          </a:xfrm>
        </p:grpSpPr>
        <p:sp>
          <p:nvSpPr>
            <p:cNvPr id="23" name="右箭头 5">
              <a:extLst>
                <a:ext uri="{FF2B5EF4-FFF2-40B4-BE49-F238E27FC236}">
                  <a16:creationId xmlns:a16="http://schemas.microsoft.com/office/drawing/2014/main" id="{680E95D0-8C9A-1F52-8D5D-D2AF9C2AB088}"/>
                </a:ext>
              </a:extLst>
            </p:cNvPr>
            <p:cNvSpPr/>
            <p:nvPr/>
          </p:nvSpPr>
          <p:spPr bwMode="auto">
            <a:xfrm rot="20041834">
              <a:off x="4072700" y="1783136"/>
              <a:ext cx="573206" cy="242214"/>
            </a:xfrm>
            <a:prstGeom prst="rightArrow">
              <a:avLst/>
            </a:prstGeom>
            <a:solidFill>
              <a:srgbClr val="0000FF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96D6728D-2BEB-5309-E378-2CDAE17BAF51}"/>
                </a:ext>
              </a:extLst>
            </p:cNvPr>
            <p:cNvGrpSpPr/>
            <p:nvPr/>
          </p:nvGrpSpPr>
          <p:grpSpPr>
            <a:xfrm>
              <a:off x="5773923" y="28951"/>
              <a:ext cx="2182424" cy="1965834"/>
              <a:chOff x="5773923" y="28951"/>
              <a:chExt cx="2182424" cy="1965834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DE3F466C-6CEC-E5C9-BFB7-EB1CAE76A7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3923" y="28951"/>
                <a:ext cx="2182424" cy="15727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AE42B49-3393-8713-8083-6778C48A2367}"/>
                  </a:ext>
                </a:extLst>
              </p:cNvPr>
              <p:cNvSpPr txBox="1"/>
              <p:nvPr/>
            </p:nvSpPr>
            <p:spPr>
              <a:xfrm>
                <a:off x="5911956" y="162545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800" b="0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实际</a:t>
                </a:r>
                <a:r>
                  <a:rPr kumimoji="1" lang="zh-CN" altLang="en-US" sz="1800" b="0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模型</a:t>
                </a:r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29333F1-0EC4-800E-1CB8-342E509EAFD2}"/>
              </a:ext>
            </a:extLst>
          </p:cNvPr>
          <p:cNvGrpSpPr/>
          <p:nvPr/>
        </p:nvGrpSpPr>
        <p:grpSpPr>
          <a:xfrm>
            <a:off x="6573210" y="4546919"/>
            <a:ext cx="440338" cy="1009880"/>
            <a:chOff x="5087530" y="3230784"/>
            <a:chExt cx="440338" cy="1009880"/>
          </a:xfrm>
        </p:grpSpPr>
        <p:cxnSp>
          <p:nvCxnSpPr>
            <p:cNvPr id="37" name="直线连接符 21">
              <a:extLst>
                <a:ext uri="{FF2B5EF4-FFF2-40B4-BE49-F238E27FC236}">
                  <a16:creationId xmlns:a16="http://schemas.microsoft.com/office/drawing/2014/main" id="{FDE77F53-A0B7-10F3-1D25-4F663747DD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00306" y="3230784"/>
              <a:ext cx="20628" cy="100601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线连接符 35">
              <a:extLst>
                <a:ext uri="{FF2B5EF4-FFF2-40B4-BE49-F238E27FC236}">
                  <a16:creationId xmlns:a16="http://schemas.microsoft.com/office/drawing/2014/main" id="{63FD535F-D573-395E-F45C-AC5B3EF8BD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77422" y="3231570"/>
              <a:ext cx="250446" cy="111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线连接符 40">
              <a:extLst>
                <a:ext uri="{FF2B5EF4-FFF2-40B4-BE49-F238E27FC236}">
                  <a16:creationId xmlns:a16="http://schemas.microsoft.com/office/drawing/2014/main" id="{A7277B29-1FD0-EC58-90D7-90A4B5673B2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87530" y="4239552"/>
              <a:ext cx="250446" cy="111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E8FC9E28-38F0-57C2-FD76-C49B27FF2792}"/>
              </a:ext>
            </a:extLst>
          </p:cNvPr>
          <p:cNvSpPr/>
          <p:nvPr/>
        </p:nvSpPr>
        <p:spPr bwMode="auto">
          <a:xfrm>
            <a:off x="724753" y="4745618"/>
            <a:ext cx="2419248" cy="34644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98366208-BA6B-71A3-8CE4-26BC5A7622A6}"/>
                  </a:ext>
                </a:extLst>
              </p14:cNvPr>
              <p14:cNvContentPartPr/>
              <p14:nvPr/>
            </p14:nvContentPartPr>
            <p14:xfrm>
              <a:off x="7454160" y="3865320"/>
              <a:ext cx="900720" cy="36972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98366208-BA6B-71A3-8CE4-26BC5A7622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37960" y="3849120"/>
                <a:ext cx="933120" cy="402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11815731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3" grpId="0"/>
      <p:bldP spid="13" grpId="0" animBg="1"/>
      <p:bldP spid="54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523363"/>
            <a:ext cx="829015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marR="0" lvl="0" indent="-46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Times New Roman"/>
              <a:ea typeface="华文新魏" panose="020108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r>
              <a:rPr lang="en-US" altLang="zh-CN" sz="3600" b="0" dirty="0">
                <a:latin typeface="Times New Roman"/>
                <a:ea typeface="华文新魏" panose="02010800040101010101" pitchFamily="2" charset="-122"/>
              </a:rPr>
              <a:t>    </a:t>
            </a:r>
            <a:r>
              <a:rPr lang="zh-CN" altLang="en-US" sz="3600" b="0" dirty="0">
                <a:latin typeface="Times New Roman"/>
                <a:ea typeface="华文新魏" panose="02010800040101010101" pitchFamily="2" charset="-122"/>
              </a:rPr>
              <a:t>同相、反相放大电路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华文新魏" panose="0201080004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A213C39-B90F-4525-8E5C-18D9DC6B0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简单运放电路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748A18B-D3CD-6B42-8E3B-959864607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69" y="2774349"/>
            <a:ext cx="8290151" cy="238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marR="0" lvl="0" indent="-46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Times New Roman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lang="zh-CN" altLang="en-US" sz="3600" b="0" dirty="0">
                <a:ea typeface="华文新魏" panose="02010800040101010101" pitchFamily="2" charset="-122"/>
              </a:rPr>
              <a:t>    利用理想运放模型</a:t>
            </a:r>
            <a:r>
              <a:rPr lang="zh-CN" altLang="en-US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推导</a:t>
            </a:r>
            <a:r>
              <a:rPr lang="zh-CN" altLang="en-US" sz="3600" b="0" dirty="0">
                <a:ea typeface="华文新魏" panose="02010800040101010101" pitchFamily="2" charset="-122"/>
              </a:rPr>
              <a:t>出同相、反相放大电路的输出电压、输入输出电阻表达式。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D86E01-931C-4C4F-B1F6-B27185F12A52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96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21F211A-A383-1441-BAD7-4B04D7BCD81C}"/>
              </a:ext>
            </a:extLst>
          </p:cNvPr>
          <p:cNvGrpSpPr>
            <a:grpSpLocks noChangeAspect="1"/>
          </p:cNvGrpSpPr>
          <p:nvPr/>
        </p:nvGrpSpPr>
        <p:grpSpPr>
          <a:xfrm>
            <a:off x="5412099" y="882256"/>
            <a:ext cx="3374602" cy="1704888"/>
            <a:chOff x="1907468" y="3694185"/>
            <a:chExt cx="4438204" cy="229140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9A35EC9-E339-7F4D-A790-B30E170AB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468" y="3721481"/>
              <a:ext cx="4438204" cy="2264107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2F8A1C8-F6D0-6D46-9DC9-1DA9E2C55011}"/>
                </a:ext>
              </a:extLst>
            </p:cNvPr>
            <p:cNvSpPr/>
            <p:nvPr/>
          </p:nvSpPr>
          <p:spPr bwMode="auto">
            <a:xfrm>
              <a:off x="4339988" y="3694185"/>
              <a:ext cx="846161" cy="998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106488"/>
            <a:ext cx="57855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-379412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同相放大电路增益分析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简单运放电路（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1/5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5F58E02-E51B-3D4C-83C8-91890CBEFACF}"/>
                  </a:ext>
                </a:extLst>
              </p:cNvPr>
              <p:cNvSpPr txBox="1"/>
              <p:nvPr/>
            </p:nvSpPr>
            <p:spPr>
              <a:xfrm>
                <a:off x="0" y="1818621"/>
                <a:ext cx="3949607" cy="93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zh-CN" sz="2400" b="0" dirty="0"/>
                  <a:t>                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f>
                      <m:f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400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5F58E02-E51B-3D4C-83C8-91890CBEF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8621"/>
                <a:ext cx="3949607" cy="937629"/>
              </a:xfrm>
              <a:prstGeom prst="rect">
                <a:avLst/>
              </a:prstGeom>
              <a:blipFill>
                <a:blip r:embed="rId6"/>
                <a:stretch>
                  <a:fillRect r="-2572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26299F-ABE6-E248-8411-894887212DDE}"/>
                  </a:ext>
                </a:extLst>
              </p:cNvPr>
              <p:cNvSpPr txBox="1"/>
              <p:nvPr/>
            </p:nvSpPr>
            <p:spPr>
              <a:xfrm>
                <a:off x="829928" y="2894631"/>
                <a:ext cx="2377830" cy="1052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26299F-ABE6-E248-8411-894887212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28" y="2894631"/>
                <a:ext cx="2377830" cy="1052660"/>
              </a:xfrm>
              <a:prstGeom prst="rect">
                <a:avLst/>
              </a:prstGeom>
              <a:blipFill>
                <a:blip r:embed="rId7"/>
                <a:stretch>
                  <a:fillRect l="-529" t="-1205" b="-4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BB99D32-FD4D-0A42-9D3B-2002B16E6A0B}"/>
                  </a:ext>
                </a:extLst>
              </p:cNvPr>
              <p:cNvSpPr txBox="1"/>
              <p:nvPr/>
            </p:nvSpPr>
            <p:spPr>
              <a:xfrm>
                <a:off x="829331" y="4728858"/>
                <a:ext cx="2318070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BB99D32-FD4D-0A42-9D3B-2002B16E6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" y="4728858"/>
                <a:ext cx="2318070" cy="751872"/>
              </a:xfrm>
              <a:prstGeom prst="rect">
                <a:avLst/>
              </a:prstGeom>
              <a:blipFill>
                <a:blip r:embed="rId8"/>
                <a:stretch>
                  <a:fillRect l="-543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2">
            <a:extLst>
              <a:ext uri="{FF2B5EF4-FFF2-40B4-BE49-F238E27FC236}">
                <a16:creationId xmlns:a16="http://schemas.microsoft.com/office/drawing/2014/main" id="{4CCA65B9-71B5-DA4E-8A14-3574DF8FE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4164996"/>
            <a:ext cx="5785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0838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当运放增益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A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（</a:t>
            </a: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开环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）很大时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BEC53B88-8A1E-8942-A967-31FA711D7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5703098"/>
            <a:ext cx="81602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0838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结论：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放大电路（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闭环）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增益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O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/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IN</a:t>
            </a:r>
            <a:r>
              <a:rPr kumimoji="0" lang="zh-CN" altLang="en-US" sz="2400" b="0" baseline="-25000" dirty="0">
                <a:ea typeface="华文新魏" panose="02010800040101010101" pitchFamily="2" charset="-122"/>
              </a:rPr>
              <a:t> 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仅由外部电阻决定。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74BE03-87F8-9844-93CC-3C8A2E58BF53}"/>
              </a:ext>
            </a:extLst>
          </p:cNvPr>
          <p:cNvSpPr/>
          <p:nvPr/>
        </p:nvSpPr>
        <p:spPr bwMode="auto">
          <a:xfrm>
            <a:off x="1260764" y="2161311"/>
            <a:ext cx="2688843" cy="66578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21C1B4-9257-3844-9585-50D7DD623477}"/>
              </a:ext>
            </a:extLst>
          </p:cNvPr>
          <p:cNvSpPr/>
          <p:nvPr/>
        </p:nvSpPr>
        <p:spPr bwMode="auto">
          <a:xfrm>
            <a:off x="2701635" y="2202874"/>
            <a:ext cx="1372662" cy="66578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DA5EC3-B7C3-47E0-9586-2B9019A1C58A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A90FA7-2800-CE79-BEF4-B473BA7CC6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3270" y="2587144"/>
            <a:ext cx="3879253" cy="23928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0404761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  <p:bldP spid="17" grpId="0"/>
      <p:bldP spid="2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106488"/>
            <a:ext cx="84567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7188" indent="-357188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反相放大电路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简单运放电路（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2/5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826578" y="4505056"/>
            <a:ext cx="5745480" cy="1744980"/>
            <a:chOff x="2458087" y="1639019"/>
            <a:chExt cx="5745480" cy="1744980"/>
          </a:xfrm>
        </p:grpSpPr>
        <p:grpSp>
          <p:nvGrpSpPr>
            <p:cNvPr id="58" name="组合 57"/>
            <p:cNvGrpSpPr/>
            <p:nvPr/>
          </p:nvGrpSpPr>
          <p:grpSpPr>
            <a:xfrm>
              <a:off x="2458087" y="1639019"/>
              <a:ext cx="5745480" cy="1744980"/>
              <a:chOff x="2458087" y="1639019"/>
              <a:chExt cx="5745480" cy="1744980"/>
            </a:xfrm>
          </p:grpSpPr>
          <p:pic>
            <p:nvPicPr>
              <p:cNvPr id="65" name="图片 64">
                <a:extLst>
                  <a:ext uri="{FF2B5EF4-FFF2-40B4-BE49-F238E27FC236}">
                    <a16:creationId xmlns:a16="http://schemas.microsoft.com/office/drawing/2014/main" id="{32CD8C64-E65F-7747-9F4B-ECD3FD860E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8087" y="1640243"/>
                <a:ext cx="5745480" cy="1742531"/>
              </a:xfrm>
              <a:prstGeom prst="rect">
                <a:avLst/>
              </a:prstGeom>
            </p:spPr>
          </p:pic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BA83FBA4-07A2-794D-9053-F218E9DA7986}"/>
                  </a:ext>
                </a:extLst>
              </p:cNvPr>
              <p:cNvSpPr/>
              <p:nvPr/>
            </p:nvSpPr>
            <p:spPr bwMode="auto">
              <a:xfrm>
                <a:off x="2458088" y="1639019"/>
                <a:ext cx="2605228" cy="174498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 bwMode="auto">
            <a:xfrm>
              <a:off x="6946900" y="1751318"/>
              <a:ext cx="114300" cy="10658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6057900" y="2125968"/>
              <a:ext cx="114300" cy="10658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986145" y="2038924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aseline="-25000" dirty="0"/>
                <a:t>2</a:t>
              </a:r>
              <a:endParaRPr lang="zh-CN" altLang="en-US" sz="1200" baseline="-250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855039" y="1680501"/>
              <a:ext cx="250743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aseline="-25000" dirty="0"/>
                <a:t>1</a:t>
              </a:r>
              <a:endParaRPr lang="zh-CN" altLang="en-US" baseline="-25000" dirty="0"/>
            </a:p>
          </p:txBody>
        </p:sp>
      </p:grpSp>
      <p:sp>
        <p:nvSpPr>
          <p:cNvPr id="67" name="右箭头 66">
            <a:extLst>
              <a:ext uri="{FF2B5EF4-FFF2-40B4-BE49-F238E27FC236}">
                <a16:creationId xmlns:a16="http://schemas.microsoft.com/office/drawing/2014/main" id="{BC34B9A8-A910-9F4C-AA44-8642EDD4F7CC}"/>
              </a:ext>
            </a:extLst>
          </p:cNvPr>
          <p:cNvSpPr/>
          <p:nvPr/>
        </p:nvSpPr>
        <p:spPr bwMode="auto">
          <a:xfrm>
            <a:off x="4523236" y="5377546"/>
            <a:ext cx="540000" cy="204395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150578" y="4333513"/>
            <a:ext cx="3169101" cy="1938700"/>
            <a:chOff x="3347000" y="4401287"/>
            <a:chExt cx="2674620" cy="1742463"/>
          </a:xfrm>
        </p:grpSpPr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7EE6EBE8-1625-5F48-804F-FC675993E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000" y="4401287"/>
              <a:ext cx="2674620" cy="1742463"/>
            </a:xfrm>
            <a:prstGeom prst="rect">
              <a:avLst/>
            </a:prstGeom>
          </p:spPr>
        </p:pic>
        <p:sp>
          <p:nvSpPr>
            <p:cNvPr id="70" name="矩形 69"/>
            <p:cNvSpPr/>
            <p:nvPr/>
          </p:nvSpPr>
          <p:spPr bwMode="auto">
            <a:xfrm>
              <a:off x="5110539" y="4521511"/>
              <a:ext cx="89758" cy="10658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4217085" y="4903910"/>
              <a:ext cx="89758" cy="10658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39841" y="4471110"/>
              <a:ext cx="195087" cy="184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aseline="-25000" dirty="0"/>
                <a:t>1</a:t>
              </a:r>
              <a:endParaRPr lang="zh-CN" altLang="en-US" sz="1100" baseline="-2500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169558" y="4823690"/>
              <a:ext cx="199144" cy="193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aseline="-25000" dirty="0"/>
                <a:t>2</a:t>
              </a:r>
              <a:endParaRPr lang="zh-CN" altLang="en-US" sz="1200" baseline="-25000" dirty="0"/>
            </a:p>
          </p:txBody>
        </p:sp>
      </p:grpSp>
      <p:sp>
        <p:nvSpPr>
          <p:cNvPr id="74" name="右箭头 73">
            <a:extLst>
              <a:ext uri="{FF2B5EF4-FFF2-40B4-BE49-F238E27FC236}">
                <a16:creationId xmlns:a16="http://schemas.microsoft.com/office/drawing/2014/main" id="{BC34B9A8-A910-9F4C-AA44-8642EDD4F7CC}"/>
              </a:ext>
            </a:extLst>
          </p:cNvPr>
          <p:cNvSpPr/>
          <p:nvPr/>
        </p:nvSpPr>
        <p:spPr bwMode="auto">
          <a:xfrm>
            <a:off x="554002" y="5379818"/>
            <a:ext cx="540000" cy="204395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C0FAE0-3FBA-B947-BE58-4DE461DA9438}"/>
              </a:ext>
            </a:extLst>
          </p:cNvPr>
          <p:cNvSpPr txBox="1"/>
          <p:nvPr/>
        </p:nvSpPr>
        <p:spPr>
          <a:xfrm>
            <a:off x="873238" y="3680792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0" dirty="0">
                <a:latin typeface="STXinwei" panose="02010800040101010101" pitchFamily="2" charset="-122"/>
                <a:ea typeface="STXinwei" panose="02010800040101010101" pitchFamily="2" charset="-122"/>
              </a:rPr>
              <a:t>同相放大电路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DE4C225-58E5-EE47-BB37-311B10D9D33F}"/>
              </a:ext>
            </a:extLst>
          </p:cNvPr>
          <p:cNvSpPr txBox="1"/>
          <p:nvPr/>
        </p:nvSpPr>
        <p:spPr>
          <a:xfrm>
            <a:off x="5862875" y="379414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0" dirty="0">
                <a:latin typeface="STXinwei" panose="02010800040101010101" pitchFamily="2" charset="-122"/>
                <a:ea typeface="STXinwei" panose="02010800040101010101" pitchFamily="2" charset="-122"/>
              </a:rPr>
              <a:t>反相放大电路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85A9C9-4352-48FA-A331-B29EA1938CC1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31054F6-84C8-C5C3-00C0-BBDD7A187F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513" y="1839514"/>
            <a:ext cx="3177432" cy="17424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E811C83-CD2F-8020-A0C3-F45A168FE6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8330" y="928864"/>
            <a:ext cx="3083950" cy="27423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9168878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4" grpId="0" animBg="1"/>
      <p:bldP spid="3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29804" y="2576410"/>
            <a:ext cx="5773518" cy="2049344"/>
            <a:chOff x="2458087" y="1639019"/>
            <a:chExt cx="5745480" cy="1744980"/>
          </a:xfrm>
        </p:grpSpPr>
        <p:grpSp>
          <p:nvGrpSpPr>
            <p:cNvPr id="2" name="组合 1"/>
            <p:cNvGrpSpPr/>
            <p:nvPr/>
          </p:nvGrpSpPr>
          <p:grpSpPr>
            <a:xfrm>
              <a:off x="2458087" y="1639019"/>
              <a:ext cx="5745480" cy="1744980"/>
              <a:chOff x="2458087" y="1639019"/>
              <a:chExt cx="5745480" cy="1744980"/>
            </a:xfrm>
          </p:grpSpPr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32CD8C64-E65F-7747-9F4B-ECD3FD860E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8087" y="1640243"/>
                <a:ext cx="5745480" cy="1742531"/>
              </a:xfrm>
              <a:prstGeom prst="rect">
                <a:avLst/>
              </a:prstGeom>
            </p:spPr>
          </p:pic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A83FBA4-07A2-794D-9053-F218E9DA7986}"/>
                  </a:ext>
                </a:extLst>
              </p:cNvPr>
              <p:cNvSpPr/>
              <p:nvPr/>
            </p:nvSpPr>
            <p:spPr bwMode="auto">
              <a:xfrm>
                <a:off x="2458088" y="1639019"/>
                <a:ext cx="2605228" cy="174498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 bwMode="auto">
            <a:xfrm>
              <a:off x="6946900" y="1751318"/>
              <a:ext cx="114300" cy="10658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6057900" y="2125968"/>
              <a:ext cx="114300" cy="10658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988876" y="2052738"/>
              <a:ext cx="231154" cy="205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aseline="-25000" dirty="0"/>
                <a:t>2</a:t>
              </a:r>
              <a:endParaRPr lang="zh-CN" altLang="en-US" sz="1100" baseline="-250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867865" y="1680203"/>
              <a:ext cx="213213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aseline="-25000" dirty="0"/>
                <a:t>1</a:t>
              </a:r>
              <a:endParaRPr lang="zh-CN" altLang="en-US" sz="1100" baseline="-25000" dirty="0"/>
            </a:p>
          </p:txBody>
        </p:sp>
      </p:grpSp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106488"/>
            <a:ext cx="57855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3538" indent="-363538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反相放大电路增益分析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4CCA65B9-71B5-DA4E-8A14-3574DF8FE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5371777"/>
            <a:ext cx="86121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0838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近似处理：当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A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很大时，                    </a:t>
            </a:r>
            <a:endParaRPr kumimoji="0" lang="en-US" altLang="zh-CN" sz="2400" b="0" dirty="0">
              <a:solidFill>
                <a:srgbClr val="FF7F00"/>
              </a:solidFill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5F58E02-E51B-3D4C-83C8-91890CBEFACF}"/>
                  </a:ext>
                </a:extLst>
              </p:cNvPr>
              <p:cNvSpPr txBox="1"/>
              <p:nvPr/>
            </p:nvSpPr>
            <p:spPr>
              <a:xfrm>
                <a:off x="871724" y="3019703"/>
                <a:ext cx="2657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5F58E02-E51B-3D4C-83C8-91890CBEF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24" y="3019703"/>
                <a:ext cx="2657459" cy="369332"/>
              </a:xfrm>
              <a:prstGeom prst="rect">
                <a:avLst/>
              </a:prstGeom>
              <a:blipFill>
                <a:blip r:embed="rId6"/>
                <a:stretch>
                  <a:fillRect l="-459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87930E5-7B3D-E943-85C9-693B55427DDC}"/>
                  </a:ext>
                </a:extLst>
              </p:cNvPr>
              <p:cNvSpPr txBox="1"/>
              <p:nvPr/>
            </p:nvSpPr>
            <p:spPr>
              <a:xfrm>
                <a:off x="3356580" y="3023265"/>
                <a:ext cx="9984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87930E5-7B3D-E943-85C9-693B55427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80" y="3023265"/>
                <a:ext cx="998478" cy="369332"/>
              </a:xfrm>
              <a:prstGeom prst="rect">
                <a:avLst/>
              </a:prstGeom>
              <a:blipFill>
                <a:blip r:embed="rId7"/>
                <a:stretch>
                  <a:fillRect l="-4294" r="-7362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A440784-0953-4643-8B58-9A22FAA1EFDC}"/>
                  </a:ext>
                </a:extLst>
              </p:cNvPr>
              <p:cNvSpPr txBox="1"/>
              <p:nvPr/>
            </p:nvSpPr>
            <p:spPr>
              <a:xfrm>
                <a:off x="871724" y="3542377"/>
                <a:ext cx="3012043" cy="732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A440784-0953-4643-8B58-9A22FAA1E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24" y="3542377"/>
                <a:ext cx="3012043" cy="7321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9999A73-BB6E-B647-A444-CFD54B9884EB}"/>
                  </a:ext>
                </a:extLst>
              </p:cNvPr>
              <p:cNvSpPr txBox="1"/>
              <p:nvPr/>
            </p:nvSpPr>
            <p:spPr>
              <a:xfrm>
                <a:off x="4249924" y="5214147"/>
                <a:ext cx="1705467" cy="75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9999A73-BB6E-B647-A444-CFD54B988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924" y="5214147"/>
                <a:ext cx="1705467" cy="753861"/>
              </a:xfrm>
              <a:prstGeom prst="rect">
                <a:avLst/>
              </a:prstGeom>
              <a:blipFill>
                <a:blip r:embed="rId9"/>
                <a:stretch>
                  <a:fillRect l="-741" t="-1667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EAC64F-A1A5-0F44-AF3D-9B2793D4D222}"/>
                  </a:ext>
                </a:extLst>
              </p:cNvPr>
              <p:cNvSpPr txBox="1"/>
              <p:nvPr/>
            </p:nvSpPr>
            <p:spPr>
              <a:xfrm>
                <a:off x="840678" y="4452155"/>
                <a:ext cx="3641253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EAC64F-A1A5-0F44-AF3D-9B2793D4D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78" y="4452155"/>
                <a:ext cx="3641253" cy="7689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 Box 2">
            <a:extLst>
              <a:ext uri="{FF2B5EF4-FFF2-40B4-BE49-F238E27FC236}">
                <a16:creationId xmlns:a16="http://schemas.microsoft.com/office/drawing/2014/main" id="{9FE6DD9C-8AA5-0D46-9516-680B14884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86" y="1642433"/>
            <a:ext cx="52997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0838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画出等效电路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35" name="Text Box 2">
            <a:extLst>
              <a:ext uri="{FF2B5EF4-FFF2-40B4-BE49-F238E27FC236}">
                <a16:creationId xmlns:a16="http://schemas.microsoft.com/office/drawing/2014/main" id="{4C17101B-DF7D-AB4B-BEBD-0112471A5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2080218"/>
            <a:ext cx="46609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0838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写出节点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o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30000" dirty="0">
                <a:ea typeface="华文新魏" panose="02010800040101010101" pitchFamily="2" charset="-122"/>
              </a:rPr>
              <a:t>+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和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30000" dirty="0">
                <a:ea typeface="华文新魏" panose="02010800040101010101" pitchFamily="2" charset="-122"/>
              </a:rPr>
              <a:t>-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的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KCL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方程，并求出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o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861B77EA-0AFF-F64B-8ADA-5679B4A0F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简单运放电路（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3/5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6" name="Text Box 2">
            <a:extLst>
              <a:ext uri="{FF2B5EF4-FFF2-40B4-BE49-F238E27FC236}">
                <a16:creationId xmlns:a16="http://schemas.microsoft.com/office/drawing/2014/main" id="{F9E1F077-A4E8-1946-9531-5E1415B7E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5914112"/>
            <a:ext cx="81602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0838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结论：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放大电路（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闭环）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增益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o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/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i</a:t>
            </a:r>
            <a:r>
              <a:rPr kumimoji="0" lang="zh-CN" altLang="en-US" sz="2400" b="0" baseline="-25000" dirty="0">
                <a:ea typeface="华文新魏" panose="02010800040101010101" pitchFamily="2" charset="-122"/>
              </a:rPr>
              <a:t> 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仅由外部电阻决定。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F78DC1-BDE1-4B54-B86F-4ACCEE5E9E42}" type="datetime1">
              <a:rPr lang="zh-CN" altLang="en-US" smtClean="0"/>
              <a:t>2022/10/5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E62CE2-DC76-41C9-F2DD-FDC899F9AF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36823" y="489409"/>
            <a:ext cx="2563477" cy="17273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7375260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9" grpId="0"/>
      <p:bldP spid="11" grpId="0"/>
      <p:bldP spid="18" grpId="0"/>
      <p:bldP spid="13" grpId="0"/>
      <p:bldP spid="34" grpId="0"/>
      <p:bldP spid="35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43633</TotalTime>
  <Words>865</Words>
  <Application>Microsoft Office PowerPoint</Application>
  <PresentationFormat>全屏显示(4:3)</PresentationFormat>
  <Paragraphs>212</Paragraphs>
  <Slides>17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华文新魏</vt:lpstr>
      <vt:lpstr>华文新魏</vt:lpstr>
      <vt:lpstr>Arial</vt:lpstr>
      <vt:lpstr>Cambria Math</vt:lpstr>
      <vt:lpstr>Times New Roman</vt:lpstr>
      <vt:lpstr>Wingdings</vt:lpstr>
      <vt:lpstr>默认设计模板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湖南大学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>教案</dc:subject>
  <dc:creator>JSHKUANG</dc:creator>
  <cp:lastModifiedBy>孙照海</cp:lastModifiedBy>
  <cp:revision>1525</cp:revision>
  <cp:lastPrinted>1999-02-28T23:50:56Z</cp:lastPrinted>
  <dcterms:created xsi:type="dcterms:W3CDTF">1999-09-13T01:56:29Z</dcterms:created>
  <dcterms:modified xsi:type="dcterms:W3CDTF">2022-10-05T14:01:45Z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jshkuang@sina.com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D:\course\数字逻辑</vt:lpwstr>
  </property>
</Properties>
</file>