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86" r:id="rId2"/>
    <p:sldId id="430" r:id="rId3"/>
    <p:sldId id="412" r:id="rId4"/>
    <p:sldId id="389" r:id="rId5"/>
    <p:sldId id="390" r:id="rId6"/>
    <p:sldId id="392" r:id="rId7"/>
    <p:sldId id="393" r:id="rId8"/>
    <p:sldId id="408" r:id="rId9"/>
    <p:sldId id="403" r:id="rId10"/>
    <p:sldId id="404" r:id="rId11"/>
    <p:sldId id="405" r:id="rId12"/>
    <p:sldId id="406" r:id="rId13"/>
    <p:sldId id="429" r:id="rId14"/>
    <p:sldId id="413" r:id="rId15"/>
    <p:sldId id="411" r:id="rId16"/>
    <p:sldId id="398" r:id="rId17"/>
    <p:sldId id="399" r:id="rId18"/>
    <p:sldId id="400" r:id="rId19"/>
    <p:sldId id="402" r:id="rId20"/>
    <p:sldId id="385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2pPr>
    <a:lvl3pPr marL="84645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3pPr>
    <a:lvl4pPr marL="1271905" indent="-18288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4pPr>
    <a:lvl5pPr marL="1694180" indent="-24320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23">
          <p15:clr>
            <a:srgbClr val="A4A3A4"/>
          </p15:clr>
        </p15:guide>
        <p15:guide id="2" pos="2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67C0C"/>
    <a:srgbClr val="CC3300"/>
    <a:srgbClr val="AC0000"/>
    <a:srgbClr val="FFAFAF"/>
    <a:srgbClr val="DE0000"/>
    <a:srgbClr val="133FCB"/>
    <a:srgbClr val="08A81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6405" autoAdjust="0"/>
  </p:normalViewPr>
  <p:slideViewPr>
    <p:cSldViewPr>
      <p:cViewPr varScale="1">
        <p:scale>
          <a:sx n="169" d="100"/>
          <a:sy n="169" d="100"/>
        </p:scale>
        <p:origin x="808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23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0148617671699"/>
          <c:y val="3.9247912855276797E-2"/>
          <c:w val="0.89173999999999998"/>
          <c:h val="0.871786666666667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2000" u="none" strike="noStrike" cap="none" normalizeH="0">
                        <a:solidFill>
                          <a:srgbClr val="FF0000"/>
                        </a:solidFill>
                        <a:uFill>
                          <a:solidFill>
                            <a:schemeClr val="tx2"/>
                          </a:solidFill>
                        </a:u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0.019s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BE4-0B41-B0A6-DB0F1768138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000" u="none" strike="noStrike" cap="none" normalizeH="0">
                        <a:solidFill>
                          <a:srgbClr val="FF0000"/>
                        </a:solidFill>
                        <a:uFill>
                          <a:solidFill>
                            <a:schemeClr val="tx2"/>
                          </a:solidFill>
                        </a:u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0.147s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BE4-0B41-B0A6-DB0F17681384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程序1</c:v>
                </c:pt>
                <c:pt idx="1">
                  <c:v>程序2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1.9E-2</c:v>
                </c:pt>
                <c:pt idx="1">
                  <c:v>0.14699999999999999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E4-0B41-B0A6-DB0F17681384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</c:dLbls>
        <c:gapWidth val="199"/>
        <c:axId val="938793376"/>
        <c:axId val="588248224"/>
      </c:barChart>
      <c:catAx>
        <c:axId val="938793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8248224"/>
        <c:crosses val="autoZero"/>
        <c:auto val="1"/>
        <c:lblAlgn val="ctr"/>
        <c:lblOffset val="100"/>
        <c:noMultiLvlLbl val="0"/>
      </c:catAx>
      <c:valAx>
        <c:axId val="58824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.00_,&quot;s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879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20BAF-5468-42DD-A9CE-9BAC1FE7946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6E443-C8A5-4945-A8B2-97F72ADEF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84645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6941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t>0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什么叫“底层”？贴近硬件的，物理电路层面的，体现机器语言的执行过程的范围；</a:t>
            </a:r>
            <a:endParaRPr lang="en-US" altLang="zh-CN" dirty="0"/>
          </a:p>
          <a:p>
            <a:r>
              <a:rPr lang="zh-CN" altLang="en-US" dirty="0"/>
              <a:t>计算机内部组织结构：大家了解多少？计算机的主要组成部分？各自的特点？主流计算机体系的由来演变及优缺点？</a:t>
            </a:r>
            <a:endParaRPr lang="en-US" altLang="zh-CN" dirty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18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t>19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万用二进制表示是</a:t>
            </a:r>
            <a:br>
              <a:rPr lang="zh-CN" altLang="en-US" dirty="0"/>
            </a:br>
            <a:r>
              <a:rPr lang="en-US" altLang="zh-CN" dirty="0"/>
              <a:t>1100 0011 0101 0000</a:t>
            </a:r>
            <a:br>
              <a:rPr lang="en-US" altLang="zh-CN" dirty="0"/>
            </a:b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它平方的结果用二进制表示是</a:t>
            </a:r>
            <a:br>
              <a:rPr lang="zh-CN" altLang="en-US" dirty="0"/>
            </a:br>
            <a:r>
              <a:rPr lang="en-US" altLang="zh-CN" dirty="0"/>
              <a:t>1001 0101 0000 0010 1111 1001 0000 0000</a:t>
            </a:r>
            <a:endParaRPr lang="en-US" altLang="zh-CN" dirty="0">
              <a:latin typeface="Arial" panose="020B0604020202090204" pitchFamily="34" charset="0"/>
            </a:endParaRPr>
          </a:p>
          <a:p>
            <a:r>
              <a:rPr lang="zh-CN" altLang="en-US" dirty="0">
                <a:latin typeface="Arial" panose="020B0604020202090204" pitchFamily="34" charset="0"/>
              </a:rPr>
              <a:t>最高位并非数值而是符号，因此表示出负数。</a:t>
            </a:r>
            <a:endParaRPr lang="en-US" altLang="zh-CN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2FD711B-DB76-470F-844F-51C9BBAEC6EB}" type="slidenum">
              <a:rPr lang="en-US" altLang="zh-CN" b="0"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b="1"/>
              <a:t>TIPS：GCC对于 堆缓冲区溢出有保护机制，最好在编译时 将其关闭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/>
              <a:t>–fno-stack-protector   关闭栈保护 机制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/>
              <a:t>-z execstack 用于允许执行栈</a:t>
            </a:r>
          </a:p>
          <a:p>
            <a:pPr eaLnBrk="1" hangingPunct="1">
              <a:spcBef>
                <a:spcPct val="0"/>
              </a:spcBef>
            </a:pPr>
            <a:endParaRPr lang="zh-CN" altLang="en-US" b="1"/>
          </a:p>
          <a:p>
            <a:pPr eaLnBrk="1" hangingPunct="1">
              <a:spcBef>
                <a:spcPct val="0"/>
              </a:spcBef>
            </a:pPr>
            <a:r>
              <a:rPr lang="zh-CN" altLang="en-US" b="1"/>
              <a:t>gcc -fno-stack-protector -z execstack -o test test.c</a:t>
            </a:r>
          </a:p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7B97AEA9-DA43-4441-A6E3-15CA36F90FA6}" type="slidenum">
              <a:rPr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81739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33619"/>
            <a:ext cx="7886700" cy="339910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90204" pitchFamily="34" charset="0"/>
              <a:buChar char="◄"/>
              <a:defRPr sz="2400" baseline="0">
                <a:latin typeface="Times New Roman" panose="02020603050405020304" pitchFamily="18" charset="0"/>
                <a:ea typeface="微软雅黑" panose="020B0703020204020201" pitchFamily="34" charset="-122"/>
              </a:defRPr>
            </a:lvl1pPr>
            <a:lvl2pPr marL="514350" indent="-171450">
              <a:lnSpc>
                <a:spcPct val="150000"/>
              </a:lnSpc>
              <a:buFont typeface="Wingdings" panose="05000000000000000000" pitchFamily="2" charset="2"/>
              <a:buChar char="l"/>
              <a:defRPr sz="2100" baseline="0">
                <a:latin typeface="Times New Roman" panose="02020603050405020304" pitchFamily="18" charset="0"/>
                <a:ea typeface="微软雅黑" panose="020B0703020204020201" pitchFamily="34" charset="-122"/>
              </a:defRPr>
            </a:lvl2pPr>
            <a:lvl3pPr>
              <a:lnSpc>
                <a:spcPct val="150000"/>
              </a:lnSpc>
              <a:defRPr sz="1800" baseline="0">
                <a:latin typeface="Times New Roman" panose="02020603050405020304" pitchFamily="18" charset="0"/>
                <a:ea typeface="微软雅黑" panose="020B0703020204020201" pitchFamily="34" charset="-122"/>
              </a:defRPr>
            </a:lvl3pPr>
            <a:lvl4pPr>
              <a:lnSpc>
                <a:spcPct val="150000"/>
              </a:lnSpc>
              <a:defRPr sz="1500" baseline="0">
                <a:latin typeface="Times New Roman" panose="02020603050405020304" pitchFamily="18" charset="0"/>
                <a:ea typeface="微软雅黑" panose="020B0703020204020201" pitchFamily="34" charset="-122"/>
              </a:defRPr>
            </a:lvl4pPr>
          </a:lstStyle>
          <a:p>
            <a:pPr lvl="0"/>
            <a:r>
              <a:rPr lang="en-US" altLang="zh-CN" dirty="0"/>
              <a:t> Click to edit Master text styles</a:t>
            </a:r>
          </a:p>
          <a:p>
            <a:pPr lvl="1"/>
            <a:r>
              <a:rPr lang="en-US" altLang="zh-CN" dirty="0"/>
              <a:t> 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cxnSp>
        <p:nvCxnSpPr>
          <p:cNvPr id="8" name="直接连接符 37"/>
          <p:cNvCxnSpPr/>
          <p:nvPr userDrawn="1"/>
        </p:nvCxnSpPr>
        <p:spPr>
          <a:xfrm>
            <a:off x="0" y="750820"/>
            <a:ext cx="3271838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7"/>
          <p:cNvCxnSpPr/>
          <p:nvPr userDrawn="1"/>
        </p:nvCxnSpPr>
        <p:spPr>
          <a:xfrm>
            <a:off x="5872162" y="736532"/>
            <a:ext cx="3271838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51104" y="4767263"/>
            <a:ext cx="2057400" cy="274637"/>
          </a:xfrm>
        </p:spPr>
        <p:txBody>
          <a:bodyPr/>
          <a:lstStyle/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D7484228-4CC3-48BA-9248-C445C33249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9pPr>
    </p:titleStyle>
    <p:bodyStyle>
      <a:lvl1pPr marL="16700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380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6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505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czx.hnu.c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nu.edu.cn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hyang@hnu.edu.cn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1322938"/>
            <a:ext cx="7776866" cy="168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课程概述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3765"/>
            <a:endParaRPr lang="zh-CN" altLang="en-US">
              <a:latin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38769" y="3224705"/>
            <a:ext cx="3529474" cy="129126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97" y="3111"/>
            <a:ext cx="1384403" cy="12292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 bwMode="auto">
          <a:xfrm>
            <a:off x="846090" y="1650832"/>
            <a:ext cx="1076648" cy="112773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8573" tIns="215976" rIns="68573" bIns="34286" numCol="1" anchor="t" anchorCtr="0" compatLnSpc="1"/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性能比较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208605" y="2148077"/>
            <a:ext cx="351617" cy="351665"/>
          </a:xfrm>
          <a:custGeom>
            <a:avLst/>
            <a:gdLst>
              <a:gd name="T0" fmla="*/ 99 w 285"/>
              <a:gd name="T1" fmla="*/ 198 h 285"/>
              <a:gd name="T2" fmla="*/ 63 w 285"/>
              <a:gd name="T3" fmla="*/ 261 h 285"/>
              <a:gd name="T4" fmla="*/ 0 w 285"/>
              <a:gd name="T5" fmla="*/ 142 h 285"/>
              <a:gd name="T6" fmla="*/ 133 w 285"/>
              <a:gd name="T7" fmla="*/ 0 h 285"/>
              <a:gd name="T8" fmla="*/ 133 w 285"/>
              <a:gd name="T9" fmla="*/ 71 h 285"/>
              <a:gd name="T10" fmla="*/ 71 w 285"/>
              <a:gd name="T11" fmla="*/ 142 h 285"/>
              <a:gd name="T12" fmla="*/ 99 w 285"/>
              <a:gd name="T13" fmla="*/ 198 h 285"/>
              <a:gd name="T14" fmla="*/ 99 w 285"/>
              <a:gd name="T15" fmla="*/ 198 h 285"/>
              <a:gd name="T16" fmla="*/ 199 w 285"/>
              <a:gd name="T17" fmla="*/ 99 h 285"/>
              <a:gd name="T18" fmla="*/ 199 w 285"/>
              <a:gd name="T19" fmla="*/ 99 h 285"/>
              <a:gd name="T20" fmla="*/ 261 w 285"/>
              <a:gd name="T21" fmla="*/ 63 h 285"/>
              <a:gd name="T22" fmla="*/ 151 w 285"/>
              <a:gd name="T23" fmla="*/ 0 h 285"/>
              <a:gd name="T24" fmla="*/ 151 w 285"/>
              <a:gd name="T25" fmla="*/ 71 h 285"/>
              <a:gd name="T26" fmla="*/ 199 w 285"/>
              <a:gd name="T27" fmla="*/ 99 h 285"/>
              <a:gd name="T28" fmla="*/ 270 w 285"/>
              <a:gd name="T29" fmla="*/ 78 h 285"/>
              <a:gd name="T30" fmla="*/ 270 w 285"/>
              <a:gd name="T31" fmla="*/ 78 h 285"/>
              <a:gd name="T32" fmla="*/ 208 w 285"/>
              <a:gd name="T33" fmla="*/ 114 h 285"/>
              <a:gd name="T34" fmla="*/ 214 w 285"/>
              <a:gd name="T35" fmla="*/ 142 h 285"/>
              <a:gd name="T36" fmla="*/ 142 w 285"/>
              <a:gd name="T37" fmla="*/ 213 h 285"/>
              <a:gd name="T38" fmla="*/ 115 w 285"/>
              <a:gd name="T39" fmla="*/ 208 h 285"/>
              <a:gd name="T40" fmla="*/ 79 w 285"/>
              <a:gd name="T41" fmla="*/ 269 h 285"/>
              <a:gd name="T42" fmla="*/ 142 w 285"/>
              <a:gd name="T43" fmla="*/ 285 h 285"/>
              <a:gd name="T44" fmla="*/ 285 w 285"/>
              <a:gd name="T45" fmla="*/ 142 h 285"/>
              <a:gd name="T46" fmla="*/ 270 w 285"/>
              <a:gd name="T47" fmla="*/ 7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5" h="285">
                <a:moveTo>
                  <a:pt x="99" y="198"/>
                </a:moveTo>
                <a:cubicBezTo>
                  <a:pt x="63" y="261"/>
                  <a:pt x="63" y="261"/>
                  <a:pt x="63" y="261"/>
                </a:cubicBezTo>
                <a:cubicBezTo>
                  <a:pt x="25" y="235"/>
                  <a:pt x="0" y="191"/>
                  <a:pt x="0" y="142"/>
                </a:cubicBezTo>
                <a:cubicBezTo>
                  <a:pt x="0" y="66"/>
                  <a:pt x="59" y="4"/>
                  <a:pt x="133" y="0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98" y="76"/>
                  <a:pt x="71" y="106"/>
                  <a:pt x="71" y="142"/>
                </a:cubicBezTo>
                <a:cubicBezTo>
                  <a:pt x="71" y="165"/>
                  <a:pt x="82" y="185"/>
                  <a:pt x="99" y="198"/>
                </a:cubicBezTo>
                <a:cubicBezTo>
                  <a:pt x="99" y="198"/>
                  <a:pt x="99" y="198"/>
                  <a:pt x="99" y="198"/>
                </a:cubicBezTo>
                <a:close/>
                <a:moveTo>
                  <a:pt x="199" y="99"/>
                </a:moveTo>
                <a:cubicBezTo>
                  <a:pt x="199" y="99"/>
                  <a:pt x="199" y="99"/>
                  <a:pt x="199" y="99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37" y="27"/>
                  <a:pt x="197" y="2"/>
                  <a:pt x="151" y="0"/>
                </a:cubicBezTo>
                <a:cubicBezTo>
                  <a:pt x="151" y="71"/>
                  <a:pt x="151" y="71"/>
                  <a:pt x="151" y="71"/>
                </a:cubicBezTo>
                <a:cubicBezTo>
                  <a:pt x="171" y="74"/>
                  <a:pt x="188" y="84"/>
                  <a:pt x="199" y="99"/>
                </a:cubicBezTo>
                <a:close/>
                <a:moveTo>
                  <a:pt x="270" y="78"/>
                </a:moveTo>
                <a:cubicBezTo>
                  <a:pt x="270" y="78"/>
                  <a:pt x="270" y="78"/>
                  <a:pt x="270" y="78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12" y="123"/>
                  <a:pt x="214" y="132"/>
                  <a:pt x="214" y="142"/>
                </a:cubicBezTo>
                <a:cubicBezTo>
                  <a:pt x="214" y="181"/>
                  <a:pt x="182" y="213"/>
                  <a:pt x="142" y="213"/>
                </a:cubicBezTo>
                <a:cubicBezTo>
                  <a:pt x="133" y="213"/>
                  <a:pt x="123" y="211"/>
                  <a:pt x="115" y="208"/>
                </a:cubicBezTo>
                <a:cubicBezTo>
                  <a:pt x="79" y="269"/>
                  <a:pt x="79" y="269"/>
                  <a:pt x="79" y="269"/>
                </a:cubicBezTo>
                <a:cubicBezTo>
                  <a:pt x="98" y="279"/>
                  <a:pt x="120" y="285"/>
                  <a:pt x="142" y="285"/>
                </a:cubicBezTo>
                <a:cubicBezTo>
                  <a:pt x="221" y="285"/>
                  <a:pt x="285" y="221"/>
                  <a:pt x="285" y="142"/>
                </a:cubicBezTo>
                <a:cubicBezTo>
                  <a:pt x="285" y="119"/>
                  <a:pt x="280" y="97"/>
                  <a:pt x="270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3" tIns="34286" rIns="68573" bIns="34286" numCol="1" anchor="t" anchorCtr="0" compatLnSpc="1"/>
          <a:lstStyle/>
          <a:p>
            <a:endParaRPr lang="zh-CN" altLang="en-US" sz="1000" dirty="0"/>
          </a:p>
        </p:txBody>
      </p:sp>
      <p:sp>
        <p:nvSpPr>
          <p:cNvPr id="60" name="TextBox 18"/>
          <p:cNvSpPr txBox="1"/>
          <p:nvPr/>
        </p:nvSpPr>
        <p:spPr>
          <a:xfrm flipH="1">
            <a:off x="2309565" y="174443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Roboto Black" charset="0"/>
              </a:rPr>
              <a:t>程序</a:t>
            </a:r>
            <a:r>
              <a:rPr lang="en-US" altLang="zh-CN" b="1" dirty="0">
                <a:latin typeface="Roboto Black" charset="0"/>
              </a:rPr>
              <a:t>2</a:t>
            </a:r>
            <a:r>
              <a:rPr lang="zh-CN" altLang="en-US" b="1" dirty="0">
                <a:latin typeface="Roboto Black" charset="0"/>
              </a:rPr>
              <a:t>耗时是</a:t>
            </a:r>
            <a:endParaRPr lang="en-US" altLang="zh-CN" b="1" dirty="0">
              <a:latin typeface="Roboto Black" charset="0"/>
            </a:endParaRPr>
          </a:p>
          <a:p>
            <a:r>
              <a:rPr lang="zh-CN" altLang="en-US" b="1" dirty="0">
                <a:latin typeface="Roboto Black" charset="0"/>
              </a:rPr>
              <a:t>程序</a:t>
            </a:r>
            <a:r>
              <a:rPr lang="en-US" altLang="zh-CN" b="1" dirty="0">
                <a:latin typeface="Roboto Black" charset="0"/>
              </a:rPr>
              <a:t>1</a:t>
            </a:r>
            <a:r>
              <a:rPr lang="zh-CN" altLang="en-US" b="1" dirty="0">
                <a:latin typeface="Roboto Black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Roboto Black" charset="0"/>
              </a:rPr>
              <a:t>7.74</a:t>
            </a:r>
            <a:r>
              <a:rPr lang="zh-CN" altLang="en-US" b="1" dirty="0">
                <a:solidFill>
                  <a:srgbClr val="FF0000"/>
                </a:solidFill>
                <a:latin typeface="Roboto Black" charset="0"/>
              </a:rPr>
              <a:t>倍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29035" y="3261198"/>
            <a:ext cx="3343275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</a:rPr>
              <a:t>硬件信息：</a:t>
            </a: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</a:rPr>
              <a:t>CPU</a:t>
            </a:r>
            <a:r>
              <a:rPr lang="zh-CN" altLang="en-US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</a:rPr>
              <a:t>Inter Core i5 5200U</a:t>
            </a:r>
          </a:p>
          <a:p>
            <a:pPr algn="just" fontAlgn="auto">
              <a:lnSpc>
                <a:spcPct val="120000"/>
              </a:lnSpc>
            </a:pPr>
            <a:r>
              <a:rPr lang="zh-CN" altLang="en-US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</a:rPr>
              <a:t>缓存大小：一级指令 </a:t>
            </a: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</a:rPr>
              <a:t>2*32KBytes(8-way)</a:t>
            </a:r>
          </a:p>
          <a:p>
            <a:pPr algn="just" fontAlgn="auto">
              <a:lnSpc>
                <a:spcPct val="120000"/>
              </a:lnSpc>
            </a:pP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                 </a:t>
            </a:r>
            <a:r>
              <a:rPr lang="zh-CN" altLang="en-US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一级数据 </a:t>
            </a: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2*32KBytes(8-way)</a:t>
            </a:r>
          </a:p>
          <a:p>
            <a:pPr algn="just" fontAlgn="auto">
              <a:lnSpc>
                <a:spcPct val="120000"/>
              </a:lnSpc>
            </a:pP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                 </a:t>
            </a:r>
            <a:r>
              <a:rPr lang="zh-CN" altLang="en-US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二级 </a:t>
            </a: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2*256KBytes(8-way)</a:t>
            </a:r>
          </a:p>
          <a:p>
            <a:pPr algn="just" fontAlgn="auto">
              <a:lnSpc>
                <a:spcPct val="120000"/>
              </a:lnSpc>
            </a:pP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                 </a:t>
            </a:r>
            <a:r>
              <a:rPr lang="zh-CN" altLang="en-US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三级 </a:t>
            </a:r>
            <a:r>
              <a:rPr lang="en-US" altLang="zh-CN" sz="1200" dirty="0">
                <a:latin typeface="微软雅黑 Light" panose="020B0703020204020201" pitchFamily="34" charset="-122"/>
                <a:ea typeface="微软雅黑 Light" panose="020B0703020204020201" pitchFamily="34" charset="-122"/>
                <a:cs typeface="宋体" panose="02010600030101010101" pitchFamily="2" charset="-122"/>
                <a:sym typeface="+mn-ea"/>
              </a:rPr>
              <a:t>3MBytes(12-way)</a:t>
            </a:r>
          </a:p>
        </p:txBody>
      </p:sp>
      <p:graphicFrame>
        <p:nvGraphicFramePr>
          <p:cNvPr id="7" name="图表 6"/>
          <p:cNvGraphicFramePr/>
          <p:nvPr/>
        </p:nvGraphicFramePr>
        <p:xfrm>
          <a:off x="4588430" y="1289900"/>
          <a:ext cx="4078964" cy="2578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60" grpId="0"/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899592" y="1213462"/>
            <a:ext cx="344976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void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copyij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(int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[2048][2048],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    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{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i,j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for (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= 0;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&lt; 2048;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++)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for (j = 0; j &lt; 2048; </a:t>
            </a:r>
            <a:r>
              <a:rPr lang="en-US" altLang="zh-CN" sz="1600" b="1" dirty="0" err="1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j++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 =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latin typeface="微软雅黑" panose="020B0703020204020201" pitchFamily="34" charset="-122"/>
                <a:ea typeface="微软雅黑" panose="020B0703020204020201" pitchFamily="34" charset="-122"/>
                <a:sym typeface="Monaco"/>
              </a:rPr>
              <a:t>}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167063" y="2355726"/>
            <a:ext cx="1771651" cy="2119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rot="10800000" flipH="1">
            <a:off x="3193257" y="2355726"/>
            <a:ext cx="1771651" cy="195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4938714" y="1213462"/>
            <a:ext cx="337770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void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copyji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(int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[2048][2048],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    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{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i,j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for (j = 0; j &lt; 2048; </a:t>
            </a:r>
            <a:r>
              <a:rPr lang="en-US" altLang="zh-CN" sz="1600" b="1" dirty="0" err="1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j++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)</a:t>
            </a:r>
            <a:endParaRPr lang="en-US" altLang="zh-CN" sz="1600" b="1" dirty="0">
              <a:ea typeface="微软雅黑" panose="020B0703020204020201" pitchFamily="34" charset="-122"/>
              <a:sym typeface="Monaco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for (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= 0;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&lt; 2048;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++)</a:t>
            </a:r>
            <a:endParaRPr lang="en-US" altLang="zh-CN" sz="1600" b="1" dirty="0">
              <a:ea typeface="微软雅黑" panose="020B0703020204020201" pitchFamily="34" charset="-122"/>
              <a:sym typeface="Monaco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 =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}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03648" y="843558"/>
            <a:ext cx="10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1782" y="859751"/>
            <a:ext cx="10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63688" y="3421249"/>
            <a:ext cx="5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不理解数据的底层行为就会造成</a:t>
            </a:r>
            <a:r>
              <a:rPr lang="zh-CN" altLang="en-US" sz="20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程序性能低下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99459" y="3900035"/>
            <a:ext cx="2436637" cy="1047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50" b="1" dirty="0">
                <a:ea typeface="黑体" panose="02010609060101010101" pitchFamily="49" charset="-122"/>
              </a:rPr>
              <a:t>理解该问题需要知道：</a:t>
            </a:r>
          </a:p>
          <a:p>
            <a:pPr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350" b="1" dirty="0">
                <a:solidFill>
                  <a:srgbClr val="FF0000"/>
                </a:solidFill>
                <a:latin typeface="方正喵呜体" pitchFamily="2" charset="-122"/>
                <a:ea typeface="方正喵呜体" pitchFamily="2" charset="-122"/>
              </a:rPr>
              <a:t>Cache</a:t>
            </a:r>
            <a:r>
              <a:rPr lang="zh-CN" altLang="en-US" sz="1350" b="1" dirty="0">
                <a:solidFill>
                  <a:srgbClr val="FF0000"/>
                </a:solidFill>
                <a:latin typeface="方正喵呜体" pitchFamily="2" charset="-122"/>
                <a:ea typeface="方正喵呜体" pitchFamily="2" charset="-122"/>
              </a:rPr>
              <a:t>机制</a:t>
            </a:r>
          </a:p>
          <a:p>
            <a:pPr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1350" b="1" dirty="0">
                <a:solidFill>
                  <a:srgbClr val="FF0000"/>
                </a:solidFill>
                <a:latin typeface="方正喵呜体" pitchFamily="2" charset="-122"/>
                <a:ea typeface="方正喵呜体" pitchFamily="2" charset="-122"/>
              </a:rPr>
              <a:t>访问局部性</a:t>
            </a:r>
          </a:p>
          <a:p>
            <a:pPr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350" b="1" dirty="0">
                <a:solidFill>
                  <a:srgbClr val="3366FF"/>
                </a:solidFill>
                <a:latin typeface="方正喵呜体" pitchFamily="2" charset="-122"/>
                <a:ea typeface="方正喵呜体" pitchFamily="2" charset="-122"/>
              </a:rPr>
              <a:t>……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07577" y="987574"/>
            <a:ext cx="1537722" cy="3744416"/>
            <a:chOff x="907577" y="275678"/>
            <a:chExt cx="1537722" cy="3744416"/>
          </a:xfrm>
        </p:grpSpPr>
        <p:grpSp>
          <p:nvGrpSpPr>
            <p:cNvPr id="4" name="Group 31"/>
            <p:cNvGrpSpPr/>
            <p:nvPr/>
          </p:nvGrpSpPr>
          <p:grpSpPr>
            <a:xfrm>
              <a:off x="1258251" y="2215583"/>
              <a:ext cx="814388" cy="1804511"/>
              <a:chOff x="1752600" y="3476625"/>
              <a:chExt cx="1085850" cy="2406015"/>
            </a:xfrm>
          </p:grpSpPr>
          <p:sp>
            <p:nvSpPr>
              <p:cNvPr id="39" name="Rectangle: Rounded Corners 1"/>
              <p:cNvSpPr/>
              <p:nvPr/>
            </p:nvSpPr>
            <p:spPr>
              <a:xfrm>
                <a:off x="175260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Rectangle: Rounded Corners 2"/>
              <p:cNvSpPr/>
              <p:nvPr/>
            </p:nvSpPr>
            <p:spPr>
              <a:xfrm>
                <a:off x="195262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Rectangle 3"/>
              <p:cNvSpPr/>
              <p:nvPr/>
            </p:nvSpPr>
            <p:spPr>
              <a:xfrm>
                <a:off x="2043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Rectangle 4"/>
              <p:cNvSpPr/>
              <p:nvPr/>
            </p:nvSpPr>
            <p:spPr>
              <a:xfrm>
                <a:off x="2424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43" name="Straight Connector 6"/>
              <p:cNvCxnSpPr/>
              <p:nvPr/>
            </p:nvCxnSpPr>
            <p:spPr>
              <a:xfrm>
                <a:off x="229552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: Shape 55"/>
            <p:cNvSpPr>
              <a:spLocks noChangeAspect="1"/>
            </p:cNvSpPr>
            <p:nvPr/>
          </p:nvSpPr>
          <p:spPr bwMode="auto">
            <a:xfrm>
              <a:off x="1509072" y="3138977"/>
              <a:ext cx="344181" cy="42871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0"/>
            <p:cNvGrpSpPr/>
            <p:nvPr/>
          </p:nvGrpSpPr>
          <p:grpSpPr>
            <a:xfrm>
              <a:off x="907577" y="275678"/>
              <a:ext cx="1537722" cy="1474795"/>
              <a:chOff x="5166161" y="-742443"/>
              <a:chExt cx="2050295" cy="1966393"/>
            </a:xfrm>
          </p:grpSpPr>
          <p:sp>
            <p:nvSpPr>
              <p:cNvPr id="22" name="TextBox 41"/>
              <p:cNvSpPr txBox="1"/>
              <p:nvPr/>
            </p:nvSpPr>
            <p:spPr>
              <a:xfrm>
                <a:off x="5166161" y="283632"/>
                <a:ext cx="2020975" cy="9403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marL="144145" lvl="2" indent="-144145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1100" dirty="0"/>
                  <a:t>能够更有效的找出并且消除程序中的</a:t>
                </a:r>
                <a:r>
                  <a:rPr lang="en-US" altLang="zh-CN" sz="1100" dirty="0"/>
                  <a:t>bug</a:t>
                </a:r>
                <a:endParaRPr lang="zh-CN" altLang="zh-CN" sz="1100" dirty="0"/>
              </a:p>
              <a:p>
                <a:pPr marL="144145" lvl="2" indent="-144145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1100" dirty="0"/>
                  <a:t>能够更好的进行程序性能调优</a:t>
                </a:r>
              </a:p>
            </p:txBody>
          </p:sp>
          <p:sp>
            <p:nvSpPr>
              <p:cNvPr id="23" name="Rectangle 42"/>
              <p:cNvSpPr/>
              <p:nvPr/>
            </p:nvSpPr>
            <p:spPr>
              <a:xfrm>
                <a:off x="5195481" y="-742443"/>
                <a:ext cx="2020975" cy="1085499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更有效率的程序员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734122" y="982745"/>
            <a:ext cx="1559309" cy="3749245"/>
            <a:chOff x="2774717" y="270849"/>
            <a:chExt cx="1559309" cy="3749245"/>
          </a:xfrm>
        </p:grpSpPr>
        <p:grpSp>
          <p:nvGrpSpPr>
            <p:cNvPr id="5" name="Group 30"/>
            <p:cNvGrpSpPr/>
            <p:nvPr/>
          </p:nvGrpSpPr>
          <p:grpSpPr>
            <a:xfrm>
              <a:off x="3168968" y="2215583"/>
              <a:ext cx="814388" cy="1804511"/>
              <a:chOff x="4091940" y="3476625"/>
              <a:chExt cx="1085850" cy="2406015"/>
            </a:xfrm>
          </p:grpSpPr>
          <p:sp>
            <p:nvSpPr>
              <p:cNvPr id="34" name="Rectangle: Rounded Corners 13"/>
              <p:cNvSpPr/>
              <p:nvPr/>
            </p:nvSpPr>
            <p:spPr>
              <a:xfrm>
                <a:off x="409194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Rectangle: Rounded Corners 14"/>
              <p:cNvSpPr/>
              <p:nvPr/>
            </p:nvSpPr>
            <p:spPr>
              <a:xfrm>
                <a:off x="429196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Rectangle 15"/>
              <p:cNvSpPr/>
              <p:nvPr/>
            </p:nvSpPr>
            <p:spPr>
              <a:xfrm>
                <a:off x="4382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Rectangle 16"/>
              <p:cNvSpPr/>
              <p:nvPr/>
            </p:nvSpPr>
            <p:spPr>
              <a:xfrm>
                <a:off x="4763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8" name="Straight Connector 17"/>
              <p:cNvCxnSpPr/>
              <p:nvPr/>
            </p:nvCxnSpPr>
            <p:spPr>
              <a:xfrm>
                <a:off x="463486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: Shape 49"/>
            <p:cNvSpPr/>
            <p:nvPr/>
          </p:nvSpPr>
          <p:spPr bwMode="auto">
            <a:xfrm>
              <a:off x="3426644" y="3163772"/>
              <a:ext cx="299035" cy="431261"/>
            </a:xfrm>
            <a:custGeom>
              <a:avLst/>
              <a:gdLst>
                <a:gd name="connsiteX0" fmla="*/ 79296 w 233363"/>
                <a:gd name="connsiteY0" fmla="*/ 303213 h 336550"/>
                <a:gd name="connsiteX1" fmla="*/ 69850 w 233363"/>
                <a:gd name="connsiteY1" fmla="*/ 311945 h 336550"/>
                <a:gd name="connsiteX2" fmla="*/ 79296 w 233363"/>
                <a:gd name="connsiteY2" fmla="*/ 320676 h 336550"/>
                <a:gd name="connsiteX3" fmla="*/ 114379 w 233363"/>
                <a:gd name="connsiteY3" fmla="*/ 320676 h 336550"/>
                <a:gd name="connsiteX4" fmla="*/ 123825 w 233363"/>
                <a:gd name="connsiteY4" fmla="*/ 311945 h 336550"/>
                <a:gd name="connsiteX5" fmla="*/ 114379 w 233363"/>
                <a:gd name="connsiteY5" fmla="*/ 303213 h 336550"/>
                <a:gd name="connsiteX6" fmla="*/ 79296 w 233363"/>
                <a:gd name="connsiteY6" fmla="*/ 303213 h 336550"/>
                <a:gd name="connsiteX7" fmla="*/ 189026 w 233363"/>
                <a:gd name="connsiteY7" fmla="*/ 179388 h 336550"/>
                <a:gd name="connsiteX8" fmla="*/ 179047 w 233363"/>
                <a:gd name="connsiteY8" fmla="*/ 184562 h 336550"/>
                <a:gd name="connsiteX9" fmla="*/ 182789 w 233363"/>
                <a:gd name="connsiteY9" fmla="*/ 194910 h 336550"/>
                <a:gd name="connsiteX10" fmla="*/ 182789 w 233363"/>
                <a:gd name="connsiteY10" fmla="*/ 197497 h 336550"/>
                <a:gd name="connsiteX11" fmla="*/ 182789 w 233363"/>
                <a:gd name="connsiteY11" fmla="*/ 207846 h 336550"/>
                <a:gd name="connsiteX12" fmla="*/ 189026 w 233363"/>
                <a:gd name="connsiteY12" fmla="*/ 211726 h 336550"/>
                <a:gd name="connsiteX13" fmla="*/ 191521 w 233363"/>
                <a:gd name="connsiteY13" fmla="*/ 207846 h 336550"/>
                <a:gd name="connsiteX14" fmla="*/ 191521 w 233363"/>
                <a:gd name="connsiteY14" fmla="*/ 197497 h 336550"/>
                <a:gd name="connsiteX15" fmla="*/ 192768 w 233363"/>
                <a:gd name="connsiteY15" fmla="*/ 194910 h 336550"/>
                <a:gd name="connsiteX16" fmla="*/ 195263 w 233363"/>
                <a:gd name="connsiteY16" fmla="*/ 188443 h 336550"/>
                <a:gd name="connsiteX17" fmla="*/ 189026 w 233363"/>
                <a:gd name="connsiteY17" fmla="*/ 179388 h 336550"/>
                <a:gd name="connsiteX18" fmla="*/ 186659 w 233363"/>
                <a:gd name="connsiteY18" fmla="*/ 125413 h 336550"/>
                <a:gd name="connsiteX19" fmla="*/ 166687 w 233363"/>
                <a:gd name="connsiteY19" fmla="*/ 145257 h 336550"/>
                <a:gd name="connsiteX20" fmla="*/ 166687 w 233363"/>
                <a:gd name="connsiteY20" fmla="*/ 157163 h 336550"/>
                <a:gd name="connsiteX21" fmla="*/ 207962 w 233363"/>
                <a:gd name="connsiteY21" fmla="*/ 157163 h 336550"/>
                <a:gd name="connsiteX22" fmla="*/ 207962 w 233363"/>
                <a:gd name="connsiteY22" fmla="*/ 145257 h 336550"/>
                <a:gd name="connsiteX23" fmla="*/ 186659 w 233363"/>
                <a:gd name="connsiteY23" fmla="*/ 125413 h 336550"/>
                <a:gd name="connsiteX24" fmla="*/ 186532 w 233363"/>
                <a:gd name="connsiteY24" fmla="*/ 109538 h 336550"/>
                <a:gd name="connsiteX25" fmla="*/ 223997 w 233363"/>
                <a:gd name="connsiteY25" fmla="*/ 144781 h 336550"/>
                <a:gd name="connsiteX26" fmla="*/ 223997 w 233363"/>
                <a:gd name="connsiteY26" fmla="*/ 156528 h 336550"/>
                <a:gd name="connsiteX27" fmla="*/ 233363 w 233363"/>
                <a:gd name="connsiteY27" fmla="*/ 166970 h 336550"/>
                <a:gd name="connsiteX28" fmla="*/ 233363 w 233363"/>
                <a:gd name="connsiteY28" fmla="*/ 217876 h 336550"/>
                <a:gd name="connsiteX29" fmla="*/ 223997 w 233363"/>
                <a:gd name="connsiteY29" fmla="*/ 227013 h 336550"/>
                <a:gd name="connsiteX30" fmla="*/ 150404 w 233363"/>
                <a:gd name="connsiteY30" fmla="*/ 227013 h 336550"/>
                <a:gd name="connsiteX31" fmla="*/ 139700 w 233363"/>
                <a:gd name="connsiteY31" fmla="*/ 217876 h 336550"/>
                <a:gd name="connsiteX32" fmla="*/ 139700 w 233363"/>
                <a:gd name="connsiteY32" fmla="*/ 166970 h 336550"/>
                <a:gd name="connsiteX33" fmla="*/ 150404 w 233363"/>
                <a:gd name="connsiteY33" fmla="*/ 156528 h 336550"/>
                <a:gd name="connsiteX34" fmla="*/ 150404 w 233363"/>
                <a:gd name="connsiteY34" fmla="*/ 144781 h 336550"/>
                <a:gd name="connsiteX35" fmla="*/ 186532 w 233363"/>
                <a:gd name="connsiteY35" fmla="*/ 109538 h 336550"/>
                <a:gd name="connsiteX36" fmla="*/ 35671 w 233363"/>
                <a:gd name="connsiteY36" fmla="*/ 0 h 336550"/>
                <a:gd name="connsiteX37" fmla="*/ 159858 w 233363"/>
                <a:gd name="connsiteY37" fmla="*/ 0 h 336550"/>
                <a:gd name="connsiteX38" fmla="*/ 196850 w 233363"/>
                <a:gd name="connsiteY38" fmla="*/ 36810 h 336550"/>
                <a:gd name="connsiteX39" fmla="*/ 196850 w 233363"/>
                <a:gd name="connsiteY39" fmla="*/ 90711 h 336550"/>
                <a:gd name="connsiteX40" fmla="*/ 186281 w 233363"/>
                <a:gd name="connsiteY40" fmla="*/ 90711 h 336550"/>
                <a:gd name="connsiteX41" fmla="*/ 177033 w 233363"/>
                <a:gd name="connsiteY41" fmla="*/ 90711 h 336550"/>
                <a:gd name="connsiteX42" fmla="*/ 177033 w 233363"/>
                <a:gd name="connsiteY42" fmla="*/ 60474 h 336550"/>
                <a:gd name="connsiteX43" fmla="*/ 177033 w 233363"/>
                <a:gd name="connsiteY43" fmla="*/ 59159 h 336550"/>
                <a:gd name="connsiteX44" fmla="*/ 167785 w 233363"/>
                <a:gd name="connsiteY44" fmla="*/ 48642 h 336550"/>
                <a:gd name="connsiteX45" fmla="*/ 29065 w 233363"/>
                <a:gd name="connsiteY45" fmla="*/ 48642 h 336550"/>
                <a:gd name="connsiteX46" fmla="*/ 19817 w 233363"/>
                <a:gd name="connsiteY46" fmla="*/ 59159 h 336550"/>
                <a:gd name="connsiteX47" fmla="*/ 19817 w 233363"/>
                <a:gd name="connsiteY47" fmla="*/ 278706 h 336550"/>
                <a:gd name="connsiteX48" fmla="*/ 29065 w 233363"/>
                <a:gd name="connsiteY48" fmla="*/ 287908 h 336550"/>
                <a:gd name="connsiteX49" fmla="*/ 167785 w 233363"/>
                <a:gd name="connsiteY49" fmla="*/ 287908 h 336550"/>
                <a:gd name="connsiteX50" fmla="*/ 177033 w 233363"/>
                <a:gd name="connsiteY50" fmla="*/ 278706 h 336550"/>
                <a:gd name="connsiteX51" fmla="*/ 177033 w 233363"/>
                <a:gd name="connsiteY51" fmla="*/ 245839 h 336550"/>
                <a:gd name="connsiteX52" fmla="*/ 196850 w 233363"/>
                <a:gd name="connsiteY52" fmla="*/ 245839 h 336550"/>
                <a:gd name="connsiteX53" fmla="*/ 196850 w 233363"/>
                <a:gd name="connsiteY53" fmla="*/ 299740 h 336550"/>
                <a:gd name="connsiteX54" fmla="*/ 159858 w 233363"/>
                <a:gd name="connsiteY54" fmla="*/ 336550 h 336550"/>
                <a:gd name="connsiteX55" fmla="*/ 35671 w 233363"/>
                <a:gd name="connsiteY55" fmla="*/ 336550 h 336550"/>
                <a:gd name="connsiteX56" fmla="*/ 0 w 233363"/>
                <a:gd name="connsiteY56" fmla="*/ 299740 h 336550"/>
                <a:gd name="connsiteX57" fmla="*/ 0 w 233363"/>
                <a:gd name="connsiteY57" fmla="*/ 36810 h 336550"/>
                <a:gd name="connsiteX58" fmla="*/ 35671 w 233363"/>
                <a:gd name="connsiteY5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33363" h="336550">
                  <a:moveTo>
                    <a:pt x="79296" y="303213"/>
                  </a:moveTo>
                  <a:cubicBezTo>
                    <a:pt x="73898" y="303213"/>
                    <a:pt x="69850" y="306955"/>
                    <a:pt x="69850" y="311945"/>
                  </a:cubicBezTo>
                  <a:cubicBezTo>
                    <a:pt x="69850" y="316934"/>
                    <a:pt x="73898" y="320676"/>
                    <a:pt x="79296" y="320676"/>
                  </a:cubicBezTo>
                  <a:cubicBezTo>
                    <a:pt x="79296" y="320676"/>
                    <a:pt x="79296" y="320676"/>
                    <a:pt x="114379" y="320676"/>
                  </a:cubicBezTo>
                  <a:cubicBezTo>
                    <a:pt x="119777" y="320676"/>
                    <a:pt x="123825" y="316934"/>
                    <a:pt x="123825" y="311945"/>
                  </a:cubicBezTo>
                  <a:cubicBezTo>
                    <a:pt x="123825" y="306955"/>
                    <a:pt x="119777" y="303213"/>
                    <a:pt x="114379" y="303213"/>
                  </a:cubicBezTo>
                  <a:cubicBezTo>
                    <a:pt x="114379" y="303213"/>
                    <a:pt x="114379" y="303213"/>
                    <a:pt x="79296" y="303213"/>
                  </a:cubicBezTo>
                  <a:close/>
                  <a:moveTo>
                    <a:pt x="189026" y="179388"/>
                  </a:moveTo>
                  <a:cubicBezTo>
                    <a:pt x="185284" y="179388"/>
                    <a:pt x="181542" y="180682"/>
                    <a:pt x="179047" y="184562"/>
                  </a:cubicBezTo>
                  <a:cubicBezTo>
                    <a:pt x="177800" y="188443"/>
                    <a:pt x="179047" y="192323"/>
                    <a:pt x="182789" y="194910"/>
                  </a:cubicBezTo>
                  <a:cubicBezTo>
                    <a:pt x="182789" y="196204"/>
                    <a:pt x="182789" y="196204"/>
                    <a:pt x="182789" y="197497"/>
                  </a:cubicBezTo>
                  <a:cubicBezTo>
                    <a:pt x="182789" y="197497"/>
                    <a:pt x="182789" y="197497"/>
                    <a:pt x="182789" y="207846"/>
                  </a:cubicBezTo>
                  <a:cubicBezTo>
                    <a:pt x="182789" y="211726"/>
                    <a:pt x="186532" y="214313"/>
                    <a:pt x="189026" y="211726"/>
                  </a:cubicBezTo>
                  <a:cubicBezTo>
                    <a:pt x="190274" y="211726"/>
                    <a:pt x="191521" y="210433"/>
                    <a:pt x="191521" y="207846"/>
                  </a:cubicBezTo>
                  <a:cubicBezTo>
                    <a:pt x="191521" y="207846"/>
                    <a:pt x="191521" y="207846"/>
                    <a:pt x="191521" y="197497"/>
                  </a:cubicBezTo>
                  <a:cubicBezTo>
                    <a:pt x="191521" y="196204"/>
                    <a:pt x="191521" y="196204"/>
                    <a:pt x="192768" y="194910"/>
                  </a:cubicBezTo>
                  <a:cubicBezTo>
                    <a:pt x="194016" y="193617"/>
                    <a:pt x="195263" y="191030"/>
                    <a:pt x="195263" y="188443"/>
                  </a:cubicBezTo>
                  <a:cubicBezTo>
                    <a:pt x="195263" y="183269"/>
                    <a:pt x="192768" y="180682"/>
                    <a:pt x="189026" y="179388"/>
                  </a:cubicBezTo>
                  <a:close/>
                  <a:moveTo>
                    <a:pt x="186659" y="125413"/>
                  </a:moveTo>
                  <a:cubicBezTo>
                    <a:pt x="176007" y="125413"/>
                    <a:pt x="166687" y="133351"/>
                    <a:pt x="166687" y="145257"/>
                  </a:cubicBezTo>
                  <a:cubicBezTo>
                    <a:pt x="166687" y="145257"/>
                    <a:pt x="166687" y="145257"/>
                    <a:pt x="166687" y="157163"/>
                  </a:cubicBezTo>
                  <a:cubicBezTo>
                    <a:pt x="166687" y="157163"/>
                    <a:pt x="166687" y="157163"/>
                    <a:pt x="207962" y="157163"/>
                  </a:cubicBezTo>
                  <a:lnTo>
                    <a:pt x="207962" y="145257"/>
                  </a:lnTo>
                  <a:cubicBezTo>
                    <a:pt x="207962" y="133351"/>
                    <a:pt x="198642" y="125413"/>
                    <a:pt x="186659" y="125413"/>
                  </a:cubicBezTo>
                  <a:close/>
                  <a:moveTo>
                    <a:pt x="186532" y="109538"/>
                  </a:moveTo>
                  <a:cubicBezTo>
                    <a:pt x="206602" y="109538"/>
                    <a:pt x="223997" y="125201"/>
                    <a:pt x="223997" y="144781"/>
                  </a:cubicBezTo>
                  <a:cubicBezTo>
                    <a:pt x="223997" y="144781"/>
                    <a:pt x="223997" y="144781"/>
                    <a:pt x="223997" y="156528"/>
                  </a:cubicBezTo>
                  <a:cubicBezTo>
                    <a:pt x="229349" y="156528"/>
                    <a:pt x="233363" y="161749"/>
                    <a:pt x="233363" y="166970"/>
                  </a:cubicBezTo>
                  <a:cubicBezTo>
                    <a:pt x="233363" y="166970"/>
                    <a:pt x="233363" y="166970"/>
                    <a:pt x="233363" y="217876"/>
                  </a:cubicBezTo>
                  <a:cubicBezTo>
                    <a:pt x="233363" y="223097"/>
                    <a:pt x="229349" y="227013"/>
                    <a:pt x="223997" y="227013"/>
                  </a:cubicBezTo>
                  <a:cubicBezTo>
                    <a:pt x="223997" y="227013"/>
                    <a:pt x="223997" y="227013"/>
                    <a:pt x="150404" y="227013"/>
                  </a:cubicBezTo>
                  <a:cubicBezTo>
                    <a:pt x="145052" y="227013"/>
                    <a:pt x="139700" y="223097"/>
                    <a:pt x="139700" y="217876"/>
                  </a:cubicBezTo>
                  <a:cubicBezTo>
                    <a:pt x="139700" y="217876"/>
                    <a:pt x="139700" y="217876"/>
                    <a:pt x="139700" y="166970"/>
                  </a:cubicBezTo>
                  <a:cubicBezTo>
                    <a:pt x="139700" y="161749"/>
                    <a:pt x="145052" y="156528"/>
                    <a:pt x="150404" y="156528"/>
                  </a:cubicBezTo>
                  <a:cubicBezTo>
                    <a:pt x="150404" y="156528"/>
                    <a:pt x="150404" y="156528"/>
                    <a:pt x="150404" y="144781"/>
                  </a:cubicBezTo>
                  <a:cubicBezTo>
                    <a:pt x="150404" y="125201"/>
                    <a:pt x="166461" y="109538"/>
                    <a:pt x="186532" y="109538"/>
                  </a:cubicBezTo>
                  <a:close/>
                  <a:moveTo>
                    <a:pt x="35671" y="0"/>
                  </a:moveTo>
                  <a:cubicBezTo>
                    <a:pt x="35671" y="0"/>
                    <a:pt x="35671" y="0"/>
                    <a:pt x="159858" y="0"/>
                  </a:cubicBezTo>
                  <a:cubicBezTo>
                    <a:pt x="180996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90711"/>
                  </a:cubicBezTo>
                  <a:cubicBezTo>
                    <a:pt x="194208" y="90711"/>
                    <a:pt x="190244" y="90711"/>
                    <a:pt x="186281" y="90711"/>
                  </a:cubicBezTo>
                  <a:cubicBezTo>
                    <a:pt x="183639" y="90711"/>
                    <a:pt x="180996" y="90711"/>
                    <a:pt x="177033" y="90711"/>
                  </a:cubicBezTo>
                  <a:cubicBezTo>
                    <a:pt x="177033" y="90711"/>
                    <a:pt x="177033" y="90711"/>
                    <a:pt x="177033" y="60474"/>
                  </a:cubicBezTo>
                  <a:cubicBezTo>
                    <a:pt x="177033" y="60474"/>
                    <a:pt x="177033" y="60474"/>
                    <a:pt x="177033" y="59159"/>
                  </a:cubicBezTo>
                  <a:cubicBezTo>
                    <a:pt x="177033" y="53900"/>
                    <a:pt x="173070" y="48642"/>
                    <a:pt x="167785" y="48642"/>
                  </a:cubicBezTo>
                  <a:cubicBezTo>
                    <a:pt x="167785" y="48642"/>
                    <a:pt x="167785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2650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7785" y="287908"/>
                  </a:cubicBezTo>
                  <a:cubicBezTo>
                    <a:pt x="173070" y="287908"/>
                    <a:pt x="177033" y="282650"/>
                    <a:pt x="177033" y="278706"/>
                  </a:cubicBezTo>
                  <a:cubicBezTo>
                    <a:pt x="177033" y="278706"/>
                    <a:pt x="177033" y="278706"/>
                    <a:pt x="177033" y="245839"/>
                  </a:cubicBezTo>
                  <a:cubicBezTo>
                    <a:pt x="177033" y="245839"/>
                    <a:pt x="177033" y="245839"/>
                    <a:pt x="196850" y="245839"/>
                  </a:cubicBezTo>
                  <a:cubicBezTo>
                    <a:pt x="196850" y="245839"/>
                    <a:pt x="196850" y="245839"/>
                    <a:pt x="196850" y="299740"/>
                  </a:cubicBezTo>
                  <a:cubicBezTo>
                    <a:pt x="196850" y="320774"/>
                    <a:pt x="180996" y="336550"/>
                    <a:pt x="159858" y="336550"/>
                  </a:cubicBezTo>
                  <a:cubicBezTo>
                    <a:pt x="159858" y="336550"/>
                    <a:pt x="159858" y="336550"/>
                    <a:pt x="35671" y="336550"/>
                  </a:cubicBezTo>
                  <a:cubicBezTo>
                    <a:pt x="15854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5854" y="0"/>
                    <a:pt x="356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2774717" y="270849"/>
              <a:ext cx="1559309" cy="1476932"/>
              <a:chOff x="5063921" y="-748881"/>
              <a:chExt cx="2079079" cy="1969240"/>
            </a:xfrm>
          </p:grpSpPr>
          <p:sp>
            <p:nvSpPr>
              <p:cNvPr id="20" name="TextBox 44"/>
              <p:cNvSpPr txBox="1"/>
              <p:nvPr/>
            </p:nvSpPr>
            <p:spPr>
              <a:xfrm>
                <a:off x="5063921" y="307946"/>
                <a:ext cx="2020975" cy="91241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marL="144145" lvl="2" indent="-144145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1100" dirty="0"/>
                  <a:t>深入了解计算机系统中一些底层的实现</a:t>
                </a:r>
              </a:p>
              <a:p>
                <a:pPr marL="144145" lvl="2" indent="-144145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1100" dirty="0"/>
                  <a:t>写出更可靠、更安全的程序</a:t>
                </a:r>
              </a:p>
            </p:txBody>
          </p:sp>
          <p:sp>
            <p:nvSpPr>
              <p:cNvPr id="21" name="Rectangle 45"/>
              <p:cNvSpPr/>
              <p:nvPr/>
            </p:nvSpPr>
            <p:spPr>
              <a:xfrm>
                <a:off x="5122024" y="-748881"/>
                <a:ext cx="2020976" cy="1062555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更有底气的程序员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444208" y="982744"/>
            <a:ext cx="1944215" cy="3677238"/>
            <a:chOff x="6444208" y="342856"/>
            <a:chExt cx="1944215" cy="3677238"/>
          </a:xfrm>
        </p:grpSpPr>
        <p:grpSp>
          <p:nvGrpSpPr>
            <p:cNvPr id="7" name="Group 28"/>
            <p:cNvGrpSpPr/>
            <p:nvPr/>
          </p:nvGrpSpPr>
          <p:grpSpPr>
            <a:xfrm>
              <a:off x="6998496" y="2215583"/>
              <a:ext cx="814388" cy="1804511"/>
              <a:chOff x="9170670" y="3476625"/>
              <a:chExt cx="1085850" cy="2406015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917067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937069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46118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84218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971359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51"/>
            <p:cNvSpPr/>
            <p:nvPr/>
          </p:nvSpPr>
          <p:spPr bwMode="auto">
            <a:xfrm>
              <a:off x="7175805" y="3152153"/>
              <a:ext cx="459770" cy="38853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52"/>
            <p:cNvGrpSpPr/>
            <p:nvPr/>
          </p:nvGrpSpPr>
          <p:grpSpPr>
            <a:xfrm>
              <a:off x="6444208" y="342856"/>
              <a:ext cx="1944215" cy="1794146"/>
              <a:chOff x="4850537" y="-652871"/>
              <a:chExt cx="2592287" cy="2392192"/>
            </a:xfrm>
          </p:grpSpPr>
          <p:sp>
            <p:nvSpPr>
              <p:cNvPr id="16" name="TextBox 53"/>
              <p:cNvSpPr txBox="1"/>
              <p:nvPr/>
            </p:nvSpPr>
            <p:spPr>
              <a:xfrm>
                <a:off x="4850537" y="-18993"/>
                <a:ext cx="2592287" cy="1758314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marL="144145" lvl="2" indent="-144145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1100" dirty="0"/>
                  <a:t>为后续的计算机类“系统”级课程</a:t>
                </a:r>
                <a:r>
                  <a:rPr lang="zh-CN" altLang="en-US" sz="1100" dirty="0"/>
                  <a:t>做好准备</a:t>
                </a:r>
                <a:endParaRPr lang="zh-CN" altLang="zh-CN" sz="1100" dirty="0"/>
              </a:p>
              <a:p>
                <a:pPr marL="144145" lvl="2" indent="-144145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1100" dirty="0"/>
                  <a:t>提高解决复杂问题的能力，提高设计复杂系统的能力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17" name="Rectangle 54"/>
              <p:cNvSpPr/>
              <p:nvPr/>
            </p:nvSpPr>
            <p:spPr>
              <a:xfrm>
                <a:off x="5113965" y="-652871"/>
                <a:ext cx="2020976" cy="1062556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C00000"/>
                    </a:solidFill>
                    <a:cs typeface="+mn-ea"/>
                    <a:sym typeface="+mn-lt"/>
                  </a:rPr>
                  <a:t>更为全面的程序员</a:t>
                </a:r>
              </a:p>
            </p:txBody>
          </p:sp>
        </p:grpSp>
      </p:grpSp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课程目标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76145" y="2672080"/>
            <a:ext cx="814070" cy="1624330"/>
            <a:chOff x="2780" y="7181"/>
            <a:chExt cx="1282" cy="2558"/>
          </a:xfrm>
        </p:grpSpPr>
        <p:grpSp>
          <p:nvGrpSpPr>
            <p:cNvPr id="4" name="Group 31"/>
            <p:cNvGrpSpPr/>
            <p:nvPr/>
          </p:nvGrpSpPr>
          <p:grpSpPr>
            <a:xfrm>
              <a:off x="2780" y="7181"/>
              <a:ext cx="1283" cy="2558"/>
              <a:chOff x="1752600" y="3476625"/>
              <a:chExt cx="1085850" cy="2406015"/>
            </a:xfrm>
          </p:grpSpPr>
          <p:sp>
            <p:nvSpPr>
              <p:cNvPr id="39" name="Rectangle: Rounded Corners 1"/>
              <p:cNvSpPr/>
              <p:nvPr/>
            </p:nvSpPr>
            <p:spPr>
              <a:xfrm>
                <a:off x="175260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Rectangle: Rounded Corners 2"/>
              <p:cNvSpPr/>
              <p:nvPr/>
            </p:nvSpPr>
            <p:spPr>
              <a:xfrm>
                <a:off x="195262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Rectangle 3"/>
              <p:cNvSpPr/>
              <p:nvPr/>
            </p:nvSpPr>
            <p:spPr>
              <a:xfrm>
                <a:off x="2043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Rectangle 4"/>
              <p:cNvSpPr/>
              <p:nvPr/>
            </p:nvSpPr>
            <p:spPr>
              <a:xfrm>
                <a:off x="2424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43" name="Straight Connector 6"/>
              <p:cNvCxnSpPr/>
              <p:nvPr/>
            </p:nvCxnSpPr>
            <p:spPr>
              <a:xfrm>
                <a:off x="229552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: Shape 55"/>
            <p:cNvSpPr>
              <a:spLocks noChangeAspect="1"/>
            </p:cNvSpPr>
            <p:nvPr/>
          </p:nvSpPr>
          <p:spPr bwMode="auto">
            <a:xfrm>
              <a:off x="3175" y="8490"/>
              <a:ext cx="542" cy="607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042410" y="2672080"/>
            <a:ext cx="802640" cy="1640840"/>
            <a:chOff x="4091940" y="3476625"/>
            <a:chExt cx="1085850" cy="2406015"/>
          </a:xfrm>
        </p:grpSpPr>
        <p:sp>
          <p:nvSpPr>
            <p:cNvPr id="34" name="Rectangle: Rounded Corners 13"/>
            <p:cNvSpPr/>
            <p:nvPr/>
          </p:nvSpPr>
          <p:spPr>
            <a:xfrm>
              <a:off x="4091940" y="4124325"/>
              <a:ext cx="1085850" cy="1758315"/>
            </a:xfrm>
            <a:prstGeom prst="roundRect">
              <a:avLst>
                <a:gd name="adj" fmla="val 13860"/>
              </a:avLst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5" name="Rectangle: Rounded Corners 14"/>
            <p:cNvSpPr/>
            <p:nvPr/>
          </p:nvSpPr>
          <p:spPr>
            <a:xfrm>
              <a:off x="4291965" y="3476625"/>
              <a:ext cx="685800" cy="542925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6" name="Rectangle 15"/>
            <p:cNvSpPr/>
            <p:nvPr/>
          </p:nvSpPr>
          <p:spPr>
            <a:xfrm>
              <a:off x="4382452" y="3704034"/>
              <a:ext cx="126207" cy="88107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4763452" y="3704034"/>
              <a:ext cx="126207" cy="88107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8" name="Straight Connector 17"/>
            <p:cNvCxnSpPr/>
            <p:nvPr/>
          </p:nvCxnSpPr>
          <p:spPr>
            <a:xfrm>
              <a:off x="4634865" y="3534866"/>
              <a:ext cx="0" cy="42644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: Shape 49"/>
          <p:cNvSpPr/>
          <p:nvPr/>
        </p:nvSpPr>
        <p:spPr bwMode="auto">
          <a:xfrm>
            <a:off x="4412615" y="3693795"/>
            <a:ext cx="294640" cy="391795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课程目标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6645" y="658495"/>
            <a:ext cx="4298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欢迎来到《计算机系统》课程小程序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                  我们的</a:t>
            </a:r>
            <a:r>
              <a:rPr lang="zh-CN" altLang="en-US" sz="2000" dirty="0">
                <a:solidFill>
                  <a:srgbClr val="FF0000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目标</a:t>
            </a:r>
            <a:r>
              <a:rPr lang="zh-CN" altLang="en-US" sz="2000" dirty="0">
                <a:solidFill>
                  <a:schemeClr val="tx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——成为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5625" y="1392555"/>
            <a:ext cx="1880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更有效率的程序员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28390" y="1392555"/>
            <a:ext cx="1880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1600" dirty="0">
                <a:solidFill>
                  <a:srgbClr val="0070C0"/>
                </a:solidFill>
                <a:cs typeface="+mn-ea"/>
              </a:rPr>
              <a:t>更具底气的程序员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31155" y="1392555"/>
            <a:ext cx="1880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1600" dirty="0">
                <a:solidFill>
                  <a:srgbClr val="C00000"/>
                </a:solidFill>
                <a:cs typeface="+mn-ea"/>
              </a:rPr>
              <a:t>更为全面的程序员</a:t>
            </a:r>
          </a:p>
        </p:txBody>
      </p:sp>
      <p:sp>
        <p:nvSpPr>
          <p:cNvPr id="29" name="TextBox 41"/>
          <p:cNvSpPr txBox="1"/>
          <p:nvPr/>
        </p:nvSpPr>
        <p:spPr>
          <a:xfrm>
            <a:off x="1890395" y="1814195"/>
            <a:ext cx="1536700" cy="7702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144145" lvl="2" indent="-144145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zh-CN" sz="1100" dirty="0">
                <a:latin typeface="+mj-ea"/>
                <a:ea typeface="+mj-ea"/>
                <a:cs typeface="+mj-ea"/>
              </a:rPr>
              <a:t>能够更有效的找出并且消除程序中的</a:t>
            </a:r>
            <a:r>
              <a:rPr lang="en-US" altLang="zh-CN" sz="1100" dirty="0">
                <a:latin typeface="+mj-ea"/>
                <a:ea typeface="+mj-ea"/>
                <a:cs typeface="+mj-ea"/>
              </a:rPr>
              <a:t>bug</a:t>
            </a:r>
            <a:endParaRPr lang="zh-CN" altLang="zh-CN" sz="1100" dirty="0">
              <a:latin typeface="+mj-ea"/>
              <a:ea typeface="+mj-ea"/>
              <a:cs typeface="+mj-ea"/>
            </a:endParaRPr>
          </a:p>
          <a:p>
            <a:pPr marL="144145" lvl="2" indent="-144145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zh-CN" sz="1100" dirty="0">
                <a:latin typeface="+mj-ea"/>
                <a:ea typeface="+mj-ea"/>
                <a:cs typeface="+mj-ea"/>
              </a:rPr>
              <a:t>能够更好的进行程序性能调优</a:t>
            </a:r>
          </a:p>
        </p:txBody>
      </p:sp>
      <p:sp>
        <p:nvSpPr>
          <p:cNvPr id="30" name="TextBox 44"/>
          <p:cNvSpPr txBox="1"/>
          <p:nvPr/>
        </p:nvSpPr>
        <p:spPr>
          <a:xfrm>
            <a:off x="3752850" y="1814195"/>
            <a:ext cx="1494155" cy="7067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144145" lvl="2" indent="-144145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zh-CN" sz="1100" dirty="0">
                <a:latin typeface="Microsoft YaHei Bold" panose="020B0703020204020201" charset="-122"/>
                <a:ea typeface="Microsoft YaHei Bold" panose="020B0703020204020201" charset="-122"/>
              </a:rPr>
              <a:t>深入了解计算机系统中一些底层的实现</a:t>
            </a:r>
          </a:p>
          <a:p>
            <a:pPr marL="144145" lvl="2" indent="-144145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zh-CN" sz="1100" dirty="0">
                <a:latin typeface="Microsoft YaHei Bold" panose="020B0703020204020201" charset="-122"/>
                <a:ea typeface="Microsoft YaHei Bold" panose="020B0703020204020201" charset="-122"/>
              </a:rPr>
              <a:t>写出更可靠、更安全的程序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5565775" y="1814195"/>
            <a:ext cx="1537335" cy="7067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 fontScale="92500" lnSpcReduction="10000"/>
          </a:bodyPr>
          <a:lstStyle/>
          <a:p>
            <a:pPr marL="144145" lvl="2" indent="-144145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zh-CN" sz="1100" dirty="0">
                <a:latin typeface="Microsoft YaHei Bold" panose="020B0703020204020201" charset="-122"/>
                <a:ea typeface="Microsoft YaHei Bold" panose="020B0703020204020201" charset="-122"/>
                <a:cs typeface="Microsoft YaHei Bold" panose="020B0703020204020201" charset="-122"/>
              </a:rPr>
              <a:t>为后续的“系统”级课程</a:t>
            </a:r>
            <a:r>
              <a:rPr lang="zh-CN" altLang="en-US" sz="1100" dirty="0">
                <a:latin typeface="Microsoft YaHei Bold" panose="020B0703020204020201" charset="-122"/>
                <a:ea typeface="Microsoft YaHei Bold" panose="020B0703020204020201" charset="-122"/>
                <a:cs typeface="Microsoft YaHei Bold" panose="020B0703020204020201" charset="-122"/>
              </a:rPr>
              <a:t>做好准备</a:t>
            </a:r>
            <a:endParaRPr lang="zh-CN" altLang="zh-CN" sz="1100" dirty="0">
              <a:latin typeface="Microsoft YaHei Bold" panose="020B0703020204020201" charset="-122"/>
              <a:ea typeface="Microsoft YaHei Bold" panose="020B0703020204020201" charset="-122"/>
              <a:cs typeface="Microsoft YaHei Bold" panose="020B0703020204020201" charset="-122"/>
            </a:endParaRPr>
          </a:p>
          <a:p>
            <a:pPr marL="144145" lvl="2" indent="-144145" eaLnBrk="1" latinLnBrk="0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zh-CN" sz="1100" dirty="0">
                <a:latin typeface="Microsoft YaHei Bold" panose="020B0703020204020201" charset="-122"/>
                <a:ea typeface="Microsoft YaHei Bold" panose="020B0703020204020201" charset="-122"/>
                <a:cs typeface="Microsoft YaHei Bold" panose="020B0703020204020201" charset="-122"/>
              </a:rPr>
              <a:t>提高解决复杂问题、设计复杂系统的能力</a:t>
            </a:r>
            <a:endParaRPr lang="zh-CN" altLang="en-US" sz="1100" dirty="0">
              <a:latin typeface="Microsoft YaHei Bold" panose="020B0703020204020201" charset="-122"/>
              <a:ea typeface="Microsoft YaHei Bold" panose="020B0703020204020201" charset="-122"/>
              <a:cs typeface="Microsoft YaHei Bold" panose="020B0703020204020201" charset="-122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897245" y="2672080"/>
            <a:ext cx="802640" cy="1640840"/>
            <a:chOff x="9286" y="4434"/>
            <a:chExt cx="1264" cy="2584"/>
          </a:xfrm>
        </p:grpSpPr>
        <p:grpSp>
          <p:nvGrpSpPr>
            <p:cNvPr id="56" name="Group 30"/>
            <p:cNvGrpSpPr/>
            <p:nvPr/>
          </p:nvGrpSpPr>
          <p:grpSpPr>
            <a:xfrm>
              <a:off x="9286" y="4434"/>
              <a:ext cx="1264" cy="2584"/>
              <a:chOff x="4091940" y="3476625"/>
              <a:chExt cx="1085850" cy="2406015"/>
            </a:xfrm>
          </p:grpSpPr>
          <p:sp>
            <p:nvSpPr>
              <p:cNvPr id="57" name="Rectangle: Rounded Corners 13"/>
              <p:cNvSpPr/>
              <p:nvPr/>
            </p:nvSpPr>
            <p:spPr>
              <a:xfrm>
                <a:off x="409194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rgbClr val="C0000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8" name="Rectangle: Rounded Corners 14"/>
              <p:cNvSpPr/>
              <p:nvPr/>
            </p:nvSpPr>
            <p:spPr>
              <a:xfrm>
                <a:off x="429196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9" name="Rectangle 15"/>
              <p:cNvSpPr/>
              <p:nvPr/>
            </p:nvSpPr>
            <p:spPr>
              <a:xfrm>
                <a:off x="4382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Rectangle 16"/>
              <p:cNvSpPr/>
              <p:nvPr/>
            </p:nvSpPr>
            <p:spPr>
              <a:xfrm>
                <a:off x="4763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61" name="Straight Connector 17"/>
              <p:cNvCxnSpPr/>
              <p:nvPr/>
            </p:nvCxnSpPr>
            <p:spPr>
              <a:xfrm>
                <a:off x="463486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Freeform: Shape 51"/>
            <p:cNvSpPr/>
            <p:nvPr/>
          </p:nvSpPr>
          <p:spPr bwMode="auto">
            <a:xfrm>
              <a:off x="9722" y="5742"/>
              <a:ext cx="493" cy="527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教材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1" name="标题 2"/>
          <p:cNvSpPr txBox="1">
            <a:spLocks noChangeArrowheads="1"/>
          </p:cNvSpPr>
          <p:nvPr/>
        </p:nvSpPr>
        <p:spPr>
          <a:xfrm>
            <a:off x="323528" y="547395"/>
            <a:ext cx="8571767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5pPr>
            <a:lvl6pPr marL="42418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6pPr>
            <a:lvl7pPr marL="84836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7pPr>
            <a:lvl8pPr marL="127190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8pPr>
            <a:lvl9pPr marL="169608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90204" pitchFamily="34" charset="0"/>
                <a:ea typeface="微软雅黑" panose="020B0703020204020201" pitchFamily="34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kern="0" dirty="0">
                <a:latin typeface="微软雅黑" panose="020B0703020204020201" pitchFamily="34" charset="-122"/>
              </a:rPr>
              <a:t>Randal E. Bryant David R. </a:t>
            </a:r>
            <a:r>
              <a:rPr lang="en-US" altLang="zh-CN" sz="1400" kern="0" dirty="0" err="1">
                <a:latin typeface="微软雅黑" panose="020B0703020204020201" pitchFamily="34" charset="-122"/>
              </a:rPr>
              <a:t>O</a:t>
            </a:r>
            <a:r>
              <a:rPr lang="en-US" altLang="zh-CN" sz="1400" kern="0" dirty="0" err="1"/>
              <a:t>’</a:t>
            </a:r>
            <a:r>
              <a:rPr lang="en-US" altLang="zh-CN" sz="1400" kern="0" dirty="0" err="1">
                <a:latin typeface="微软雅黑" panose="020B0703020204020201" pitchFamily="34" charset="-122"/>
              </a:rPr>
              <a:t>Hallaron</a:t>
            </a:r>
            <a:r>
              <a:rPr lang="zh-CN" altLang="en-US" sz="1400" kern="0" dirty="0">
                <a:latin typeface="微软雅黑" panose="020B0703020204020201" pitchFamily="34" charset="-122"/>
              </a:rPr>
              <a:t>著</a:t>
            </a:r>
            <a:r>
              <a:rPr lang="en-US" altLang="zh-CN" sz="1400" kern="0" dirty="0">
                <a:latin typeface="微软雅黑" panose="020B0703020204020201" pitchFamily="34" charset="-122"/>
              </a:rPr>
              <a:t>. </a:t>
            </a:r>
            <a:r>
              <a:rPr lang="zh-CN" altLang="en-US" sz="1400" kern="0" dirty="0">
                <a:latin typeface="微软雅黑" panose="020B0703020204020201" pitchFamily="34" charset="-122"/>
              </a:rPr>
              <a:t>龚奕利等译</a:t>
            </a:r>
            <a:r>
              <a:rPr lang="en-US" altLang="zh-CN" sz="1400" kern="0" dirty="0">
                <a:latin typeface="微软雅黑" panose="020B0703020204020201" pitchFamily="34" charset="-122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微软雅黑" panose="020B0703020204020201" pitchFamily="34" charset="-122"/>
              </a:rPr>
              <a:t>深入理解计算机系统</a:t>
            </a:r>
            <a:r>
              <a:rPr lang="en-US" altLang="zh-CN" sz="1400" kern="0" dirty="0">
                <a:latin typeface="微软雅黑" panose="020B0703020204020201" pitchFamily="34" charset="-122"/>
              </a:rPr>
              <a:t>(</a:t>
            </a:r>
            <a:r>
              <a:rPr lang="zh-CN" altLang="en-US" sz="1400" kern="0" dirty="0">
                <a:latin typeface="微软雅黑" panose="020B0703020204020201" pitchFamily="34" charset="-122"/>
              </a:rPr>
              <a:t>原书第</a:t>
            </a:r>
            <a:r>
              <a:rPr lang="en-US" altLang="zh-CN" sz="1400" kern="0" dirty="0">
                <a:latin typeface="微软雅黑" panose="020B0703020204020201" pitchFamily="34" charset="-122"/>
              </a:rPr>
              <a:t>2</a:t>
            </a:r>
            <a:r>
              <a:rPr lang="zh-CN" altLang="en-US" sz="1400" kern="0" dirty="0">
                <a:latin typeface="微软雅黑" panose="020B0703020204020201" pitchFamily="34" charset="-122"/>
              </a:rPr>
              <a:t>版</a:t>
            </a:r>
            <a:r>
              <a:rPr lang="en-US" altLang="zh-CN" sz="1400" kern="0" dirty="0">
                <a:latin typeface="微软雅黑" panose="020B0703020204020201" pitchFamily="34" charset="-122"/>
              </a:rPr>
              <a:t>). </a:t>
            </a:r>
            <a:r>
              <a:rPr lang="zh-CN" altLang="en-US" sz="1400" kern="0" dirty="0">
                <a:latin typeface="微软雅黑" panose="020B0703020204020201" pitchFamily="34" charset="-122"/>
              </a:rPr>
              <a:t>机械工业出版社</a:t>
            </a:r>
            <a:r>
              <a:rPr lang="en-US" altLang="zh-CN" sz="1400" kern="0" dirty="0">
                <a:latin typeface="微软雅黑" panose="020B0703020204020201" pitchFamily="34" charset="-122"/>
              </a:rPr>
              <a:t>, 2011.1</a:t>
            </a:r>
            <a:br>
              <a:rPr lang="zh-CN" altLang="en-US" sz="1400" kern="0" dirty="0"/>
            </a:br>
            <a:endParaRPr lang="zh-CN" altLang="en-US" sz="1050" kern="0" dirty="0"/>
          </a:p>
        </p:txBody>
      </p:sp>
      <p:pic>
        <p:nvPicPr>
          <p:cNvPr id="33" name="Picture 7" descr="http://img32.ddimg.cn/74/17/20968472-1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87" y="1358778"/>
            <a:ext cx="2573841" cy="366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06" y="1336445"/>
            <a:ext cx="2644952" cy="37051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2"/>
          <p:cNvSpPr/>
          <p:nvPr/>
        </p:nvSpPr>
        <p:spPr>
          <a:xfrm>
            <a:off x="4340267" y="1424398"/>
            <a:ext cx="2003121" cy="1310544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-1" fmla="*/ 21174 w 4269646"/>
              <a:gd name="connsiteY0-2" fmla="*/ 756084 h 1512168"/>
              <a:gd name="connsiteX1-3" fmla="*/ 777258 w 4269646"/>
              <a:gd name="connsiteY1-4" fmla="*/ 0 h 1512168"/>
              <a:gd name="connsiteX2-5" fmla="*/ 3513562 w 4269646"/>
              <a:gd name="connsiteY2-6" fmla="*/ 0 h 1512168"/>
              <a:gd name="connsiteX3-7" fmla="*/ 4269646 w 4269646"/>
              <a:gd name="connsiteY3-8" fmla="*/ 756084 h 1512168"/>
              <a:gd name="connsiteX4-9" fmla="*/ 4269646 w 4269646"/>
              <a:gd name="connsiteY4-10" fmla="*/ 756084 h 1512168"/>
              <a:gd name="connsiteX5-11" fmla="*/ 3513562 w 4269646"/>
              <a:gd name="connsiteY5-12" fmla="*/ 1512168 h 1512168"/>
              <a:gd name="connsiteX6-13" fmla="*/ 777258 w 4269646"/>
              <a:gd name="connsiteY6-14" fmla="*/ 1512168 h 1512168"/>
              <a:gd name="connsiteX7-15" fmla="*/ 258688 w 4269646"/>
              <a:gd name="connsiteY7-16" fmla="*/ 1346622 h 1512168"/>
              <a:gd name="connsiteX8" fmla="*/ 21174 w 4269646"/>
              <a:gd name="connsiteY8" fmla="*/ 756084 h 1512168"/>
              <a:gd name="connsiteX0-17" fmla="*/ 91863 w 4340335"/>
              <a:gd name="connsiteY0-18" fmla="*/ 756084 h 2273096"/>
              <a:gd name="connsiteX1-19" fmla="*/ 847947 w 4340335"/>
              <a:gd name="connsiteY1-20" fmla="*/ 0 h 2273096"/>
              <a:gd name="connsiteX2-21" fmla="*/ 3584251 w 4340335"/>
              <a:gd name="connsiteY2-22" fmla="*/ 0 h 2273096"/>
              <a:gd name="connsiteX3-23" fmla="*/ 4340335 w 4340335"/>
              <a:gd name="connsiteY3-24" fmla="*/ 756084 h 2273096"/>
              <a:gd name="connsiteX4-25" fmla="*/ 4340335 w 4340335"/>
              <a:gd name="connsiteY4-26" fmla="*/ 756084 h 2273096"/>
              <a:gd name="connsiteX5-27" fmla="*/ 3584251 w 4340335"/>
              <a:gd name="connsiteY5-28" fmla="*/ 1512168 h 2273096"/>
              <a:gd name="connsiteX6-29" fmla="*/ 847947 w 4340335"/>
              <a:gd name="connsiteY6-30" fmla="*/ 1512168 h 2273096"/>
              <a:gd name="connsiteX7-31" fmla="*/ 96620 w 4340335"/>
              <a:gd name="connsiteY7-32" fmla="*/ 2261022 h 2273096"/>
              <a:gd name="connsiteX8-33" fmla="*/ 91863 w 4340335"/>
              <a:gd name="connsiteY8-34" fmla="*/ 756084 h 2273096"/>
              <a:gd name="connsiteX0-35" fmla="*/ 44127 w 4292599"/>
              <a:gd name="connsiteY0-36" fmla="*/ 756084 h 2273096"/>
              <a:gd name="connsiteX1-37" fmla="*/ 800211 w 4292599"/>
              <a:gd name="connsiteY1-38" fmla="*/ 0 h 2273096"/>
              <a:gd name="connsiteX2-39" fmla="*/ 3536515 w 4292599"/>
              <a:gd name="connsiteY2-40" fmla="*/ 0 h 2273096"/>
              <a:gd name="connsiteX3-41" fmla="*/ 4292599 w 4292599"/>
              <a:gd name="connsiteY3-42" fmla="*/ 756084 h 2273096"/>
              <a:gd name="connsiteX4-43" fmla="*/ 4292599 w 4292599"/>
              <a:gd name="connsiteY4-44" fmla="*/ 756084 h 2273096"/>
              <a:gd name="connsiteX5-45" fmla="*/ 3536515 w 4292599"/>
              <a:gd name="connsiteY5-46" fmla="*/ 1512168 h 2273096"/>
              <a:gd name="connsiteX6-47" fmla="*/ 800211 w 4292599"/>
              <a:gd name="connsiteY6-48" fmla="*/ 1512168 h 2273096"/>
              <a:gd name="connsiteX7-49" fmla="*/ 48884 w 4292599"/>
              <a:gd name="connsiteY7-50" fmla="*/ 2261022 h 2273096"/>
              <a:gd name="connsiteX8-51" fmla="*/ 44127 w 4292599"/>
              <a:gd name="connsiteY8-52" fmla="*/ 756084 h 2273096"/>
              <a:gd name="connsiteX0-53" fmla="*/ 44127 w 4292599"/>
              <a:gd name="connsiteY0-54" fmla="*/ 756084 h 2261022"/>
              <a:gd name="connsiteX1-55" fmla="*/ 800211 w 4292599"/>
              <a:gd name="connsiteY1-56" fmla="*/ 0 h 2261022"/>
              <a:gd name="connsiteX2-57" fmla="*/ 3536515 w 4292599"/>
              <a:gd name="connsiteY2-58" fmla="*/ 0 h 2261022"/>
              <a:gd name="connsiteX3-59" fmla="*/ 4292599 w 4292599"/>
              <a:gd name="connsiteY3-60" fmla="*/ 756084 h 2261022"/>
              <a:gd name="connsiteX4-61" fmla="*/ 4292599 w 4292599"/>
              <a:gd name="connsiteY4-62" fmla="*/ 756084 h 2261022"/>
              <a:gd name="connsiteX5-63" fmla="*/ 3536515 w 4292599"/>
              <a:gd name="connsiteY5-64" fmla="*/ 1512168 h 2261022"/>
              <a:gd name="connsiteX6-65" fmla="*/ 800211 w 4292599"/>
              <a:gd name="connsiteY6-66" fmla="*/ 1512168 h 2261022"/>
              <a:gd name="connsiteX7-67" fmla="*/ 48884 w 4292599"/>
              <a:gd name="connsiteY7-68" fmla="*/ 2261022 h 2261022"/>
              <a:gd name="connsiteX8-69" fmla="*/ 44127 w 4292599"/>
              <a:gd name="connsiteY8-70" fmla="*/ 756084 h 2261022"/>
              <a:gd name="connsiteX0-71" fmla="*/ 58844 w 4307316"/>
              <a:gd name="connsiteY0-72" fmla="*/ 756084 h 2261022"/>
              <a:gd name="connsiteX1-73" fmla="*/ 814928 w 4307316"/>
              <a:gd name="connsiteY1-74" fmla="*/ 0 h 2261022"/>
              <a:gd name="connsiteX2-75" fmla="*/ 3551232 w 4307316"/>
              <a:gd name="connsiteY2-76" fmla="*/ 0 h 2261022"/>
              <a:gd name="connsiteX3-77" fmla="*/ 4307316 w 4307316"/>
              <a:gd name="connsiteY3-78" fmla="*/ 756084 h 2261022"/>
              <a:gd name="connsiteX4-79" fmla="*/ 4307316 w 4307316"/>
              <a:gd name="connsiteY4-80" fmla="*/ 756084 h 2261022"/>
              <a:gd name="connsiteX5-81" fmla="*/ 3551232 w 4307316"/>
              <a:gd name="connsiteY5-82" fmla="*/ 1512168 h 2261022"/>
              <a:gd name="connsiteX6-83" fmla="*/ 814928 w 4307316"/>
              <a:gd name="connsiteY6-84" fmla="*/ 1512168 h 2261022"/>
              <a:gd name="connsiteX7-85" fmla="*/ 63601 w 4307316"/>
              <a:gd name="connsiteY7-86" fmla="*/ 2261022 h 2261022"/>
              <a:gd name="connsiteX8-87" fmla="*/ 58844 w 4307316"/>
              <a:gd name="connsiteY8-88" fmla="*/ 756084 h 2261022"/>
              <a:gd name="connsiteX0-89" fmla="*/ 23866 w 4272338"/>
              <a:gd name="connsiteY0-90" fmla="*/ 756084 h 2261022"/>
              <a:gd name="connsiteX1-91" fmla="*/ 779950 w 4272338"/>
              <a:gd name="connsiteY1-92" fmla="*/ 0 h 2261022"/>
              <a:gd name="connsiteX2-93" fmla="*/ 3516254 w 4272338"/>
              <a:gd name="connsiteY2-94" fmla="*/ 0 h 2261022"/>
              <a:gd name="connsiteX3-95" fmla="*/ 4272338 w 4272338"/>
              <a:gd name="connsiteY3-96" fmla="*/ 756084 h 2261022"/>
              <a:gd name="connsiteX4-97" fmla="*/ 4272338 w 4272338"/>
              <a:gd name="connsiteY4-98" fmla="*/ 756084 h 2261022"/>
              <a:gd name="connsiteX5-99" fmla="*/ 3516254 w 4272338"/>
              <a:gd name="connsiteY5-100" fmla="*/ 1512168 h 2261022"/>
              <a:gd name="connsiteX6-101" fmla="*/ 779950 w 4272338"/>
              <a:gd name="connsiteY6-102" fmla="*/ 1512168 h 2261022"/>
              <a:gd name="connsiteX7-103" fmla="*/ 28623 w 4272338"/>
              <a:gd name="connsiteY7-104" fmla="*/ 2261022 h 2261022"/>
              <a:gd name="connsiteX8-105" fmla="*/ 23866 w 4272338"/>
              <a:gd name="connsiteY8-106" fmla="*/ 756084 h 2261022"/>
              <a:gd name="connsiteX0-107" fmla="*/ 65222 w 4313694"/>
              <a:gd name="connsiteY0-108" fmla="*/ 756084 h 2397356"/>
              <a:gd name="connsiteX1-109" fmla="*/ 821306 w 4313694"/>
              <a:gd name="connsiteY1-110" fmla="*/ 0 h 2397356"/>
              <a:gd name="connsiteX2-111" fmla="*/ 3557610 w 4313694"/>
              <a:gd name="connsiteY2-112" fmla="*/ 0 h 2397356"/>
              <a:gd name="connsiteX3-113" fmla="*/ 4313694 w 4313694"/>
              <a:gd name="connsiteY3-114" fmla="*/ 756084 h 2397356"/>
              <a:gd name="connsiteX4-115" fmla="*/ 4313694 w 4313694"/>
              <a:gd name="connsiteY4-116" fmla="*/ 756084 h 2397356"/>
              <a:gd name="connsiteX5-117" fmla="*/ 3557610 w 4313694"/>
              <a:gd name="connsiteY5-118" fmla="*/ 1512168 h 2397356"/>
              <a:gd name="connsiteX6-119" fmla="*/ 821306 w 4313694"/>
              <a:gd name="connsiteY6-120" fmla="*/ 1512168 h 2397356"/>
              <a:gd name="connsiteX7-121" fmla="*/ 69978 w 4313694"/>
              <a:gd name="connsiteY7-122" fmla="*/ 2397356 h 2397356"/>
              <a:gd name="connsiteX8-123" fmla="*/ 65222 w 4313694"/>
              <a:gd name="connsiteY8-124" fmla="*/ 756084 h 2397356"/>
              <a:gd name="connsiteX0-125" fmla="*/ 76953 w 4325425"/>
              <a:gd name="connsiteY0-126" fmla="*/ 756084 h 2410587"/>
              <a:gd name="connsiteX1-127" fmla="*/ 833037 w 4325425"/>
              <a:gd name="connsiteY1-128" fmla="*/ 0 h 2410587"/>
              <a:gd name="connsiteX2-129" fmla="*/ 3569341 w 4325425"/>
              <a:gd name="connsiteY2-130" fmla="*/ 0 h 2410587"/>
              <a:gd name="connsiteX3-131" fmla="*/ 4325425 w 4325425"/>
              <a:gd name="connsiteY3-132" fmla="*/ 756084 h 2410587"/>
              <a:gd name="connsiteX4-133" fmla="*/ 4325425 w 4325425"/>
              <a:gd name="connsiteY4-134" fmla="*/ 756084 h 2410587"/>
              <a:gd name="connsiteX5-135" fmla="*/ 3569341 w 4325425"/>
              <a:gd name="connsiteY5-136" fmla="*/ 1512168 h 2410587"/>
              <a:gd name="connsiteX6-137" fmla="*/ 833037 w 4325425"/>
              <a:gd name="connsiteY6-138" fmla="*/ 1512168 h 2410587"/>
              <a:gd name="connsiteX7-139" fmla="*/ 55248 w 4325425"/>
              <a:gd name="connsiteY7-140" fmla="*/ 2410587 h 2410587"/>
              <a:gd name="connsiteX8-141" fmla="*/ 76953 w 4325425"/>
              <a:gd name="connsiteY8-142" fmla="*/ 756084 h 2410587"/>
              <a:gd name="connsiteX0-143" fmla="*/ 76954 w 4325426"/>
              <a:gd name="connsiteY0-144" fmla="*/ 756084 h 2713188"/>
              <a:gd name="connsiteX1-145" fmla="*/ 833038 w 4325426"/>
              <a:gd name="connsiteY1-146" fmla="*/ 0 h 2713188"/>
              <a:gd name="connsiteX2-147" fmla="*/ 3569342 w 4325426"/>
              <a:gd name="connsiteY2-148" fmla="*/ 0 h 2713188"/>
              <a:gd name="connsiteX3-149" fmla="*/ 4325426 w 4325426"/>
              <a:gd name="connsiteY3-150" fmla="*/ 756084 h 2713188"/>
              <a:gd name="connsiteX4-151" fmla="*/ 4325426 w 4325426"/>
              <a:gd name="connsiteY4-152" fmla="*/ 756084 h 2713188"/>
              <a:gd name="connsiteX5-153" fmla="*/ 3569342 w 4325426"/>
              <a:gd name="connsiteY5-154" fmla="*/ 1512168 h 2713188"/>
              <a:gd name="connsiteX6-155" fmla="*/ 833038 w 4325426"/>
              <a:gd name="connsiteY6-156" fmla="*/ 1512168 h 2713188"/>
              <a:gd name="connsiteX7-157" fmla="*/ 55249 w 4325426"/>
              <a:gd name="connsiteY7-158" fmla="*/ 2713188 h 2713188"/>
              <a:gd name="connsiteX8-159" fmla="*/ 76954 w 4325426"/>
              <a:gd name="connsiteY8-160" fmla="*/ 756084 h 27131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4325426" h="2713188">
                <a:moveTo>
                  <a:pt x="76954" y="756084"/>
                </a:moveTo>
                <a:cubicBezTo>
                  <a:pt x="206586" y="303886"/>
                  <a:pt x="415464" y="0"/>
                  <a:pt x="833038" y="0"/>
                </a:cubicBezTo>
                <a:lnTo>
                  <a:pt x="3569342" y="0"/>
                </a:lnTo>
                <a:cubicBezTo>
                  <a:pt x="3986916" y="0"/>
                  <a:pt x="4325426" y="338510"/>
                  <a:pt x="4325426" y="756084"/>
                </a:cubicBezTo>
                <a:lnTo>
                  <a:pt x="4325426" y="756084"/>
                </a:lnTo>
                <a:cubicBezTo>
                  <a:pt x="4325426" y="1173658"/>
                  <a:pt x="3986916" y="1512168"/>
                  <a:pt x="3569342" y="1512168"/>
                </a:cubicBezTo>
                <a:lnTo>
                  <a:pt x="833038" y="1512168"/>
                </a:lnTo>
                <a:cubicBezTo>
                  <a:pt x="290559" y="1484577"/>
                  <a:pt x="48259" y="2689573"/>
                  <a:pt x="55249" y="2713188"/>
                </a:cubicBezTo>
                <a:cubicBezTo>
                  <a:pt x="11034" y="2573541"/>
                  <a:pt x="-52678" y="1208282"/>
                  <a:pt x="76954" y="756084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25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4" name="圆角矩形 2"/>
          <p:cNvSpPr/>
          <p:nvPr/>
        </p:nvSpPr>
        <p:spPr>
          <a:xfrm flipH="1">
            <a:off x="2336886" y="2868982"/>
            <a:ext cx="2003120" cy="1164379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-1" fmla="*/ 21174 w 4269646"/>
              <a:gd name="connsiteY0-2" fmla="*/ 756084 h 1512168"/>
              <a:gd name="connsiteX1-3" fmla="*/ 777258 w 4269646"/>
              <a:gd name="connsiteY1-4" fmla="*/ 0 h 1512168"/>
              <a:gd name="connsiteX2-5" fmla="*/ 3513562 w 4269646"/>
              <a:gd name="connsiteY2-6" fmla="*/ 0 h 1512168"/>
              <a:gd name="connsiteX3-7" fmla="*/ 4269646 w 4269646"/>
              <a:gd name="connsiteY3-8" fmla="*/ 756084 h 1512168"/>
              <a:gd name="connsiteX4-9" fmla="*/ 4269646 w 4269646"/>
              <a:gd name="connsiteY4-10" fmla="*/ 756084 h 1512168"/>
              <a:gd name="connsiteX5-11" fmla="*/ 3513562 w 4269646"/>
              <a:gd name="connsiteY5-12" fmla="*/ 1512168 h 1512168"/>
              <a:gd name="connsiteX6-13" fmla="*/ 777258 w 4269646"/>
              <a:gd name="connsiteY6-14" fmla="*/ 1512168 h 1512168"/>
              <a:gd name="connsiteX7-15" fmla="*/ 258688 w 4269646"/>
              <a:gd name="connsiteY7-16" fmla="*/ 1346622 h 1512168"/>
              <a:gd name="connsiteX8" fmla="*/ 21174 w 4269646"/>
              <a:gd name="connsiteY8" fmla="*/ 756084 h 1512168"/>
              <a:gd name="connsiteX0-17" fmla="*/ 91863 w 4340335"/>
              <a:gd name="connsiteY0-18" fmla="*/ 756084 h 2273096"/>
              <a:gd name="connsiteX1-19" fmla="*/ 847947 w 4340335"/>
              <a:gd name="connsiteY1-20" fmla="*/ 0 h 2273096"/>
              <a:gd name="connsiteX2-21" fmla="*/ 3584251 w 4340335"/>
              <a:gd name="connsiteY2-22" fmla="*/ 0 h 2273096"/>
              <a:gd name="connsiteX3-23" fmla="*/ 4340335 w 4340335"/>
              <a:gd name="connsiteY3-24" fmla="*/ 756084 h 2273096"/>
              <a:gd name="connsiteX4-25" fmla="*/ 4340335 w 4340335"/>
              <a:gd name="connsiteY4-26" fmla="*/ 756084 h 2273096"/>
              <a:gd name="connsiteX5-27" fmla="*/ 3584251 w 4340335"/>
              <a:gd name="connsiteY5-28" fmla="*/ 1512168 h 2273096"/>
              <a:gd name="connsiteX6-29" fmla="*/ 847947 w 4340335"/>
              <a:gd name="connsiteY6-30" fmla="*/ 1512168 h 2273096"/>
              <a:gd name="connsiteX7-31" fmla="*/ 96620 w 4340335"/>
              <a:gd name="connsiteY7-32" fmla="*/ 2261022 h 2273096"/>
              <a:gd name="connsiteX8-33" fmla="*/ 91863 w 4340335"/>
              <a:gd name="connsiteY8-34" fmla="*/ 756084 h 2273096"/>
              <a:gd name="connsiteX0-35" fmla="*/ 44127 w 4292599"/>
              <a:gd name="connsiteY0-36" fmla="*/ 756084 h 2273096"/>
              <a:gd name="connsiteX1-37" fmla="*/ 800211 w 4292599"/>
              <a:gd name="connsiteY1-38" fmla="*/ 0 h 2273096"/>
              <a:gd name="connsiteX2-39" fmla="*/ 3536515 w 4292599"/>
              <a:gd name="connsiteY2-40" fmla="*/ 0 h 2273096"/>
              <a:gd name="connsiteX3-41" fmla="*/ 4292599 w 4292599"/>
              <a:gd name="connsiteY3-42" fmla="*/ 756084 h 2273096"/>
              <a:gd name="connsiteX4-43" fmla="*/ 4292599 w 4292599"/>
              <a:gd name="connsiteY4-44" fmla="*/ 756084 h 2273096"/>
              <a:gd name="connsiteX5-45" fmla="*/ 3536515 w 4292599"/>
              <a:gd name="connsiteY5-46" fmla="*/ 1512168 h 2273096"/>
              <a:gd name="connsiteX6-47" fmla="*/ 800211 w 4292599"/>
              <a:gd name="connsiteY6-48" fmla="*/ 1512168 h 2273096"/>
              <a:gd name="connsiteX7-49" fmla="*/ 48884 w 4292599"/>
              <a:gd name="connsiteY7-50" fmla="*/ 2261022 h 2273096"/>
              <a:gd name="connsiteX8-51" fmla="*/ 44127 w 4292599"/>
              <a:gd name="connsiteY8-52" fmla="*/ 756084 h 2273096"/>
              <a:gd name="connsiteX0-53" fmla="*/ 44127 w 4292599"/>
              <a:gd name="connsiteY0-54" fmla="*/ 756084 h 2261022"/>
              <a:gd name="connsiteX1-55" fmla="*/ 800211 w 4292599"/>
              <a:gd name="connsiteY1-56" fmla="*/ 0 h 2261022"/>
              <a:gd name="connsiteX2-57" fmla="*/ 3536515 w 4292599"/>
              <a:gd name="connsiteY2-58" fmla="*/ 0 h 2261022"/>
              <a:gd name="connsiteX3-59" fmla="*/ 4292599 w 4292599"/>
              <a:gd name="connsiteY3-60" fmla="*/ 756084 h 2261022"/>
              <a:gd name="connsiteX4-61" fmla="*/ 4292599 w 4292599"/>
              <a:gd name="connsiteY4-62" fmla="*/ 756084 h 2261022"/>
              <a:gd name="connsiteX5-63" fmla="*/ 3536515 w 4292599"/>
              <a:gd name="connsiteY5-64" fmla="*/ 1512168 h 2261022"/>
              <a:gd name="connsiteX6-65" fmla="*/ 800211 w 4292599"/>
              <a:gd name="connsiteY6-66" fmla="*/ 1512168 h 2261022"/>
              <a:gd name="connsiteX7-67" fmla="*/ 48884 w 4292599"/>
              <a:gd name="connsiteY7-68" fmla="*/ 2261022 h 2261022"/>
              <a:gd name="connsiteX8-69" fmla="*/ 44127 w 4292599"/>
              <a:gd name="connsiteY8-70" fmla="*/ 756084 h 2261022"/>
              <a:gd name="connsiteX0-71" fmla="*/ 58844 w 4307316"/>
              <a:gd name="connsiteY0-72" fmla="*/ 756084 h 2261022"/>
              <a:gd name="connsiteX1-73" fmla="*/ 814928 w 4307316"/>
              <a:gd name="connsiteY1-74" fmla="*/ 0 h 2261022"/>
              <a:gd name="connsiteX2-75" fmla="*/ 3551232 w 4307316"/>
              <a:gd name="connsiteY2-76" fmla="*/ 0 h 2261022"/>
              <a:gd name="connsiteX3-77" fmla="*/ 4307316 w 4307316"/>
              <a:gd name="connsiteY3-78" fmla="*/ 756084 h 2261022"/>
              <a:gd name="connsiteX4-79" fmla="*/ 4307316 w 4307316"/>
              <a:gd name="connsiteY4-80" fmla="*/ 756084 h 2261022"/>
              <a:gd name="connsiteX5-81" fmla="*/ 3551232 w 4307316"/>
              <a:gd name="connsiteY5-82" fmla="*/ 1512168 h 2261022"/>
              <a:gd name="connsiteX6-83" fmla="*/ 814928 w 4307316"/>
              <a:gd name="connsiteY6-84" fmla="*/ 1512168 h 2261022"/>
              <a:gd name="connsiteX7-85" fmla="*/ 63601 w 4307316"/>
              <a:gd name="connsiteY7-86" fmla="*/ 2261022 h 2261022"/>
              <a:gd name="connsiteX8-87" fmla="*/ 58844 w 4307316"/>
              <a:gd name="connsiteY8-88" fmla="*/ 756084 h 2261022"/>
              <a:gd name="connsiteX0-89" fmla="*/ 23866 w 4272338"/>
              <a:gd name="connsiteY0-90" fmla="*/ 756084 h 2261022"/>
              <a:gd name="connsiteX1-91" fmla="*/ 779950 w 4272338"/>
              <a:gd name="connsiteY1-92" fmla="*/ 0 h 2261022"/>
              <a:gd name="connsiteX2-93" fmla="*/ 3516254 w 4272338"/>
              <a:gd name="connsiteY2-94" fmla="*/ 0 h 2261022"/>
              <a:gd name="connsiteX3-95" fmla="*/ 4272338 w 4272338"/>
              <a:gd name="connsiteY3-96" fmla="*/ 756084 h 2261022"/>
              <a:gd name="connsiteX4-97" fmla="*/ 4272338 w 4272338"/>
              <a:gd name="connsiteY4-98" fmla="*/ 756084 h 2261022"/>
              <a:gd name="connsiteX5-99" fmla="*/ 3516254 w 4272338"/>
              <a:gd name="connsiteY5-100" fmla="*/ 1512168 h 2261022"/>
              <a:gd name="connsiteX6-101" fmla="*/ 779950 w 4272338"/>
              <a:gd name="connsiteY6-102" fmla="*/ 1512168 h 2261022"/>
              <a:gd name="connsiteX7-103" fmla="*/ 28623 w 4272338"/>
              <a:gd name="connsiteY7-104" fmla="*/ 2261022 h 2261022"/>
              <a:gd name="connsiteX8-105" fmla="*/ 23866 w 4272338"/>
              <a:gd name="connsiteY8-106" fmla="*/ 756084 h 2261022"/>
              <a:gd name="connsiteX0-107" fmla="*/ 65222 w 4313694"/>
              <a:gd name="connsiteY0-108" fmla="*/ 756084 h 2397356"/>
              <a:gd name="connsiteX1-109" fmla="*/ 821306 w 4313694"/>
              <a:gd name="connsiteY1-110" fmla="*/ 0 h 2397356"/>
              <a:gd name="connsiteX2-111" fmla="*/ 3557610 w 4313694"/>
              <a:gd name="connsiteY2-112" fmla="*/ 0 h 2397356"/>
              <a:gd name="connsiteX3-113" fmla="*/ 4313694 w 4313694"/>
              <a:gd name="connsiteY3-114" fmla="*/ 756084 h 2397356"/>
              <a:gd name="connsiteX4-115" fmla="*/ 4313694 w 4313694"/>
              <a:gd name="connsiteY4-116" fmla="*/ 756084 h 2397356"/>
              <a:gd name="connsiteX5-117" fmla="*/ 3557610 w 4313694"/>
              <a:gd name="connsiteY5-118" fmla="*/ 1512168 h 2397356"/>
              <a:gd name="connsiteX6-119" fmla="*/ 821306 w 4313694"/>
              <a:gd name="connsiteY6-120" fmla="*/ 1512168 h 2397356"/>
              <a:gd name="connsiteX7-121" fmla="*/ 69978 w 4313694"/>
              <a:gd name="connsiteY7-122" fmla="*/ 2397356 h 2397356"/>
              <a:gd name="connsiteX8-123" fmla="*/ 65222 w 4313694"/>
              <a:gd name="connsiteY8-124" fmla="*/ 756084 h 2397356"/>
              <a:gd name="connsiteX0-125" fmla="*/ 76953 w 4325425"/>
              <a:gd name="connsiteY0-126" fmla="*/ 756084 h 2410587"/>
              <a:gd name="connsiteX1-127" fmla="*/ 833037 w 4325425"/>
              <a:gd name="connsiteY1-128" fmla="*/ 0 h 2410587"/>
              <a:gd name="connsiteX2-129" fmla="*/ 3569341 w 4325425"/>
              <a:gd name="connsiteY2-130" fmla="*/ 0 h 2410587"/>
              <a:gd name="connsiteX3-131" fmla="*/ 4325425 w 4325425"/>
              <a:gd name="connsiteY3-132" fmla="*/ 756084 h 2410587"/>
              <a:gd name="connsiteX4-133" fmla="*/ 4325425 w 4325425"/>
              <a:gd name="connsiteY4-134" fmla="*/ 756084 h 2410587"/>
              <a:gd name="connsiteX5-135" fmla="*/ 3569341 w 4325425"/>
              <a:gd name="connsiteY5-136" fmla="*/ 1512168 h 2410587"/>
              <a:gd name="connsiteX6-137" fmla="*/ 833037 w 4325425"/>
              <a:gd name="connsiteY6-138" fmla="*/ 1512168 h 2410587"/>
              <a:gd name="connsiteX7-139" fmla="*/ 55248 w 4325425"/>
              <a:gd name="connsiteY7-140" fmla="*/ 2410587 h 2410587"/>
              <a:gd name="connsiteX8-141" fmla="*/ 76953 w 4325425"/>
              <a:gd name="connsiteY8-142" fmla="*/ 756084 h 2410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4325425" h="2410587">
                <a:moveTo>
                  <a:pt x="76953" y="756084"/>
                </a:moveTo>
                <a:cubicBezTo>
                  <a:pt x="206584" y="354320"/>
                  <a:pt x="415463" y="0"/>
                  <a:pt x="833037" y="0"/>
                </a:cubicBezTo>
                <a:lnTo>
                  <a:pt x="3569341" y="0"/>
                </a:lnTo>
                <a:cubicBezTo>
                  <a:pt x="3986915" y="0"/>
                  <a:pt x="4325425" y="338510"/>
                  <a:pt x="4325425" y="756084"/>
                </a:cubicBezTo>
                <a:lnTo>
                  <a:pt x="4325425" y="756084"/>
                </a:lnTo>
                <a:cubicBezTo>
                  <a:pt x="4325425" y="1173658"/>
                  <a:pt x="3986915" y="1512168"/>
                  <a:pt x="3569341" y="1512168"/>
                </a:cubicBezTo>
                <a:lnTo>
                  <a:pt x="833037" y="1512168"/>
                </a:lnTo>
                <a:cubicBezTo>
                  <a:pt x="290558" y="1484577"/>
                  <a:pt x="48258" y="2386972"/>
                  <a:pt x="55248" y="2410587"/>
                </a:cubicBezTo>
                <a:cubicBezTo>
                  <a:pt x="11033" y="2270940"/>
                  <a:pt x="-52678" y="1157848"/>
                  <a:pt x="76953" y="756084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25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5" name="圆角矩形 2"/>
          <p:cNvSpPr/>
          <p:nvPr/>
        </p:nvSpPr>
        <p:spPr>
          <a:xfrm>
            <a:off x="4322463" y="3222693"/>
            <a:ext cx="2047702" cy="1122239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-1" fmla="*/ 21174 w 4269646"/>
              <a:gd name="connsiteY0-2" fmla="*/ 756084 h 1512168"/>
              <a:gd name="connsiteX1-3" fmla="*/ 777258 w 4269646"/>
              <a:gd name="connsiteY1-4" fmla="*/ 0 h 1512168"/>
              <a:gd name="connsiteX2-5" fmla="*/ 3513562 w 4269646"/>
              <a:gd name="connsiteY2-6" fmla="*/ 0 h 1512168"/>
              <a:gd name="connsiteX3-7" fmla="*/ 4269646 w 4269646"/>
              <a:gd name="connsiteY3-8" fmla="*/ 756084 h 1512168"/>
              <a:gd name="connsiteX4-9" fmla="*/ 4269646 w 4269646"/>
              <a:gd name="connsiteY4-10" fmla="*/ 756084 h 1512168"/>
              <a:gd name="connsiteX5-11" fmla="*/ 3513562 w 4269646"/>
              <a:gd name="connsiteY5-12" fmla="*/ 1512168 h 1512168"/>
              <a:gd name="connsiteX6-13" fmla="*/ 777258 w 4269646"/>
              <a:gd name="connsiteY6-14" fmla="*/ 1512168 h 1512168"/>
              <a:gd name="connsiteX7-15" fmla="*/ 258688 w 4269646"/>
              <a:gd name="connsiteY7-16" fmla="*/ 1346622 h 1512168"/>
              <a:gd name="connsiteX8" fmla="*/ 21174 w 4269646"/>
              <a:gd name="connsiteY8" fmla="*/ 756084 h 1512168"/>
              <a:gd name="connsiteX0-17" fmla="*/ 91863 w 4340335"/>
              <a:gd name="connsiteY0-18" fmla="*/ 756084 h 2273096"/>
              <a:gd name="connsiteX1-19" fmla="*/ 847947 w 4340335"/>
              <a:gd name="connsiteY1-20" fmla="*/ 0 h 2273096"/>
              <a:gd name="connsiteX2-21" fmla="*/ 3584251 w 4340335"/>
              <a:gd name="connsiteY2-22" fmla="*/ 0 h 2273096"/>
              <a:gd name="connsiteX3-23" fmla="*/ 4340335 w 4340335"/>
              <a:gd name="connsiteY3-24" fmla="*/ 756084 h 2273096"/>
              <a:gd name="connsiteX4-25" fmla="*/ 4340335 w 4340335"/>
              <a:gd name="connsiteY4-26" fmla="*/ 756084 h 2273096"/>
              <a:gd name="connsiteX5-27" fmla="*/ 3584251 w 4340335"/>
              <a:gd name="connsiteY5-28" fmla="*/ 1512168 h 2273096"/>
              <a:gd name="connsiteX6-29" fmla="*/ 847947 w 4340335"/>
              <a:gd name="connsiteY6-30" fmla="*/ 1512168 h 2273096"/>
              <a:gd name="connsiteX7-31" fmla="*/ 96620 w 4340335"/>
              <a:gd name="connsiteY7-32" fmla="*/ 2261022 h 2273096"/>
              <a:gd name="connsiteX8-33" fmla="*/ 91863 w 4340335"/>
              <a:gd name="connsiteY8-34" fmla="*/ 756084 h 2273096"/>
              <a:gd name="connsiteX0-35" fmla="*/ 44127 w 4292599"/>
              <a:gd name="connsiteY0-36" fmla="*/ 756084 h 2273096"/>
              <a:gd name="connsiteX1-37" fmla="*/ 800211 w 4292599"/>
              <a:gd name="connsiteY1-38" fmla="*/ 0 h 2273096"/>
              <a:gd name="connsiteX2-39" fmla="*/ 3536515 w 4292599"/>
              <a:gd name="connsiteY2-40" fmla="*/ 0 h 2273096"/>
              <a:gd name="connsiteX3-41" fmla="*/ 4292599 w 4292599"/>
              <a:gd name="connsiteY3-42" fmla="*/ 756084 h 2273096"/>
              <a:gd name="connsiteX4-43" fmla="*/ 4292599 w 4292599"/>
              <a:gd name="connsiteY4-44" fmla="*/ 756084 h 2273096"/>
              <a:gd name="connsiteX5-45" fmla="*/ 3536515 w 4292599"/>
              <a:gd name="connsiteY5-46" fmla="*/ 1512168 h 2273096"/>
              <a:gd name="connsiteX6-47" fmla="*/ 800211 w 4292599"/>
              <a:gd name="connsiteY6-48" fmla="*/ 1512168 h 2273096"/>
              <a:gd name="connsiteX7-49" fmla="*/ 48884 w 4292599"/>
              <a:gd name="connsiteY7-50" fmla="*/ 2261022 h 2273096"/>
              <a:gd name="connsiteX8-51" fmla="*/ 44127 w 4292599"/>
              <a:gd name="connsiteY8-52" fmla="*/ 756084 h 2273096"/>
              <a:gd name="connsiteX0-53" fmla="*/ 44127 w 4292599"/>
              <a:gd name="connsiteY0-54" fmla="*/ 756084 h 2261022"/>
              <a:gd name="connsiteX1-55" fmla="*/ 800211 w 4292599"/>
              <a:gd name="connsiteY1-56" fmla="*/ 0 h 2261022"/>
              <a:gd name="connsiteX2-57" fmla="*/ 3536515 w 4292599"/>
              <a:gd name="connsiteY2-58" fmla="*/ 0 h 2261022"/>
              <a:gd name="connsiteX3-59" fmla="*/ 4292599 w 4292599"/>
              <a:gd name="connsiteY3-60" fmla="*/ 756084 h 2261022"/>
              <a:gd name="connsiteX4-61" fmla="*/ 4292599 w 4292599"/>
              <a:gd name="connsiteY4-62" fmla="*/ 756084 h 2261022"/>
              <a:gd name="connsiteX5-63" fmla="*/ 3536515 w 4292599"/>
              <a:gd name="connsiteY5-64" fmla="*/ 1512168 h 2261022"/>
              <a:gd name="connsiteX6-65" fmla="*/ 800211 w 4292599"/>
              <a:gd name="connsiteY6-66" fmla="*/ 1512168 h 2261022"/>
              <a:gd name="connsiteX7-67" fmla="*/ 48884 w 4292599"/>
              <a:gd name="connsiteY7-68" fmla="*/ 2261022 h 2261022"/>
              <a:gd name="connsiteX8-69" fmla="*/ 44127 w 4292599"/>
              <a:gd name="connsiteY8-70" fmla="*/ 756084 h 2261022"/>
              <a:gd name="connsiteX0-71" fmla="*/ 58844 w 4307316"/>
              <a:gd name="connsiteY0-72" fmla="*/ 756084 h 2261022"/>
              <a:gd name="connsiteX1-73" fmla="*/ 814928 w 4307316"/>
              <a:gd name="connsiteY1-74" fmla="*/ 0 h 2261022"/>
              <a:gd name="connsiteX2-75" fmla="*/ 3551232 w 4307316"/>
              <a:gd name="connsiteY2-76" fmla="*/ 0 h 2261022"/>
              <a:gd name="connsiteX3-77" fmla="*/ 4307316 w 4307316"/>
              <a:gd name="connsiteY3-78" fmla="*/ 756084 h 2261022"/>
              <a:gd name="connsiteX4-79" fmla="*/ 4307316 w 4307316"/>
              <a:gd name="connsiteY4-80" fmla="*/ 756084 h 2261022"/>
              <a:gd name="connsiteX5-81" fmla="*/ 3551232 w 4307316"/>
              <a:gd name="connsiteY5-82" fmla="*/ 1512168 h 2261022"/>
              <a:gd name="connsiteX6-83" fmla="*/ 814928 w 4307316"/>
              <a:gd name="connsiteY6-84" fmla="*/ 1512168 h 2261022"/>
              <a:gd name="connsiteX7-85" fmla="*/ 63601 w 4307316"/>
              <a:gd name="connsiteY7-86" fmla="*/ 2261022 h 2261022"/>
              <a:gd name="connsiteX8-87" fmla="*/ 58844 w 4307316"/>
              <a:gd name="connsiteY8-88" fmla="*/ 756084 h 2261022"/>
              <a:gd name="connsiteX0-89" fmla="*/ 23866 w 4272338"/>
              <a:gd name="connsiteY0-90" fmla="*/ 756084 h 2261022"/>
              <a:gd name="connsiteX1-91" fmla="*/ 779950 w 4272338"/>
              <a:gd name="connsiteY1-92" fmla="*/ 0 h 2261022"/>
              <a:gd name="connsiteX2-93" fmla="*/ 3516254 w 4272338"/>
              <a:gd name="connsiteY2-94" fmla="*/ 0 h 2261022"/>
              <a:gd name="connsiteX3-95" fmla="*/ 4272338 w 4272338"/>
              <a:gd name="connsiteY3-96" fmla="*/ 756084 h 2261022"/>
              <a:gd name="connsiteX4-97" fmla="*/ 4272338 w 4272338"/>
              <a:gd name="connsiteY4-98" fmla="*/ 756084 h 2261022"/>
              <a:gd name="connsiteX5-99" fmla="*/ 3516254 w 4272338"/>
              <a:gd name="connsiteY5-100" fmla="*/ 1512168 h 2261022"/>
              <a:gd name="connsiteX6-101" fmla="*/ 779950 w 4272338"/>
              <a:gd name="connsiteY6-102" fmla="*/ 1512168 h 2261022"/>
              <a:gd name="connsiteX7-103" fmla="*/ 28623 w 4272338"/>
              <a:gd name="connsiteY7-104" fmla="*/ 2261022 h 2261022"/>
              <a:gd name="connsiteX8-105" fmla="*/ 23866 w 4272338"/>
              <a:gd name="connsiteY8-106" fmla="*/ 756084 h 2261022"/>
              <a:gd name="connsiteX0-107" fmla="*/ 65222 w 4313694"/>
              <a:gd name="connsiteY0-108" fmla="*/ 756084 h 2397356"/>
              <a:gd name="connsiteX1-109" fmla="*/ 821306 w 4313694"/>
              <a:gd name="connsiteY1-110" fmla="*/ 0 h 2397356"/>
              <a:gd name="connsiteX2-111" fmla="*/ 3557610 w 4313694"/>
              <a:gd name="connsiteY2-112" fmla="*/ 0 h 2397356"/>
              <a:gd name="connsiteX3-113" fmla="*/ 4313694 w 4313694"/>
              <a:gd name="connsiteY3-114" fmla="*/ 756084 h 2397356"/>
              <a:gd name="connsiteX4-115" fmla="*/ 4313694 w 4313694"/>
              <a:gd name="connsiteY4-116" fmla="*/ 756084 h 2397356"/>
              <a:gd name="connsiteX5-117" fmla="*/ 3557610 w 4313694"/>
              <a:gd name="connsiteY5-118" fmla="*/ 1512168 h 2397356"/>
              <a:gd name="connsiteX6-119" fmla="*/ 821306 w 4313694"/>
              <a:gd name="connsiteY6-120" fmla="*/ 1512168 h 2397356"/>
              <a:gd name="connsiteX7-121" fmla="*/ 69978 w 4313694"/>
              <a:gd name="connsiteY7-122" fmla="*/ 2397356 h 2397356"/>
              <a:gd name="connsiteX8-123" fmla="*/ 65222 w 4313694"/>
              <a:gd name="connsiteY8-124" fmla="*/ 756084 h 2397356"/>
              <a:gd name="connsiteX0-125" fmla="*/ 92290 w 4340762"/>
              <a:gd name="connsiteY0-126" fmla="*/ 756084 h 2378945"/>
              <a:gd name="connsiteX1-127" fmla="*/ 848374 w 4340762"/>
              <a:gd name="connsiteY1-128" fmla="*/ 0 h 2378945"/>
              <a:gd name="connsiteX2-129" fmla="*/ 3584678 w 4340762"/>
              <a:gd name="connsiteY2-130" fmla="*/ 0 h 2378945"/>
              <a:gd name="connsiteX3-131" fmla="*/ 4340762 w 4340762"/>
              <a:gd name="connsiteY3-132" fmla="*/ 756084 h 2378945"/>
              <a:gd name="connsiteX4-133" fmla="*/ 4340762 w 4340762"/>
              <a:gd name="connsiteY4-134" fmla="*/ 756084 h 2378945"/>
              <a:gd name="connsiteX5-135" fmla="*/ 3584678 w 4340762"/>
              <a:gd name="connsiteY5-136" fmla="*/ 1512168 h 2378945"/>
              <a:gd name="connsiteX6-137" fmla="*/ 848374 w 4340762"/>
              <a:gd name="connsiteY6-138" fmla="*/ 1512168 h 2378945"/>
              <a:gd name="connsiteX7-139" fmla="*/ 41813 w 4340762"/>
              <a:gd name="connsiteY7-140" fmla="*/ 2378945 h 2378945"/>
              <a:gd name="connsiteX8-141" fmla="*/ 92290 w 4340762"/>
              <a:gd name="connsiteY8-142" fmla="*/ 756084 h 2378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4340762" h="2378945">
                <a:moveTo>
                  <a:pt x="92290" y="756084"/>
                </a:moveTo>
                <a:cubicBezTo>
                  <a:pt x="226717" y="359593"/>
                  <a:pt x="430800" y="0"/>
                  <a:pt x="848374" y="0"/>
                </a:cubicBezTo>
                <a:lnTo>
                  <a:pt x="3584678" y="0"/>
                </a:lnTo>
                <a:cubicBezTo>
                  <a:pt x="4002252" y="0"/>
                  <a:pt x="4340762" y="338510"/>
                  <a:pt x="4340762" y="756084"/>
                </a:cubicBezTo>
                <a:lnTo>
                  <a:pt x="4340762" y="756084"/>
                </a:lnTo>
                <a:cubicBezTo>
                  <a:pt x="4340762" y="1173658"/>
                  <a:pt x="4002252" y="1512168"/>
                  <a:pt x="3584678" y="1512168"/>
                </a:cubicBezTo>
                <a:lnTo>
                  <a:pt x="848374" y="1512168"/>
                </a:lnTo>
                <a:cubicBezTo>
                  <a:pt x="305895" y="1484577"/>
                  <a:pt x="34823" y="2355330"/>
                  <a:pt x="41813" y="2378945"/>
                </a:cubicBezTo>
                <a:cubicBezTo>
                  <a:pt x="-2402" y="2239298"/>
                  <a:pt x="-42137" y="1152575"/>
                  <a:pt x="92290" y="756084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25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6" name="圆角矩形 2"/>
          <p:cNvSpPr/>
          <p:nvPr/>
        </p:nvSpPr>
        <p:spPr>
          <a:xfrm>
            <a:off x="4327639" y="2266734"/>
            <a:ext cx="2126916" cy="1274758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-1" fmla="*/ 21174 w 4269646"/>
              <a:gd name="connsiteY0-2" fmla="*/ 756084 h 1512168"/>
              <a:gd name="connsiteX1-3" fmla="*/ 777258 w 4269646"/>
              <a:gd name="connsiteY1-4" fmla="*/ 0 h 1512168"/>
              <a:gd name="connsiteX2-5" fmla="*/ 3513562 w 4269646"/>
              <a:gd name="connsiteY2-6" fmla="*/ 0 h 1512168"/>
              <a:gd name="connsiteX3-7" fmla="*/ 4269646 w 4269646"/>
              <a:gd name="connsiteY3-8" fmla="*/ 756084 h 1512168"/>
              <a:gd name="connsiteX4-9" fmla="*/ 4269646 w 4269646"/>
              <a:gd name="connsiteY4-10" fmla="*/ 756084 h 1512168"/>
              <a:gd name="connsiteX5-11" fmla="*/ 3513562 w 4269646"/>
              <a:gd name="connsiteY5-12" fmla="*/ 1512168 h 1512168"/>
              <a:gd name="connsiteX6-13" fmla="*/ 777258 w 4269646"/>
              <a:gd name="connsiteY6-14" fmla="*/ 1512168 h 1512168"/>
              <a:gd name="connsiteX7-15" fmla="*/ 258688 w 4269646"/>
              <a:gd name="connsiteY7-16" fmla="*/ 1346622 h 1512168"/>
              <a:gd name="connsiteX8" fmla="*/ 21174 w 4269646"/>
              <a:gd name="connsiteY8" fmla="*/ 756084 h 1512168"/>
              <a:gd name="connsiteX0-17" fmla="*/ 91863 w 4340335"/>
              <a:gd name="connsiteY0-18" fmla="*/ 756084 h 2273096"/>
              <a:gd name="connsiteX1-19" fmla="*/ 847947 w 4340335"/>
              <a:gd name="connsiteY1-20" fmla="*/ 0 h 2273096"/>
              <a:gd name="connsiteX2-21" fmla="*/ 3584251 w 4340335"/>
              <a:gd name="connsiteY2-22" fmla="*/ 0 h 2273096"/>
              <a:gd name="connsiteX3-23" fmla="*/ 4340335 w 4340335"/>
              <a:gd name="connsiteY3-24" fmla="*/ 756084 h 2273096"/>
              <a:gd name="connsiteX4-25" fmla="*/ 4340335 w 4340335"/>
              <a:gd name="connsiteY4-26" fmla="*/ 756084 h 2273096"/>
              <a:gd name="connsiteX5-27" fmla="*/ 3584251 w 4340335"/>
              <a:gd name="connsiteY5-28" fmla="*/ 1512168 h 2273096"/>
              <a:gd name="connsiteX6-29" fmla="*/ 847947 w 4340335"/>
              <a:gd name="connsiteY6-30" fmla="*/ 1512168 h 2273096"/>
              <a:gd name="connsiteX7-31" fmla="*/ 96620 w 4340335"/>
              <a:gd name="connsiteY7-32" fmla="*/ 2261022 h 2273096"/>
              <a:gd name="connsiteX8-33" fmla="*/ 91863 w 4340335"/>
              <a:gd name="connsiteY8-34" fmla="*/ 756084 h 2273096"/>
              <a:gd name="connsiteX0-35" fmla="*/ 44127 w 4292599"/>
              <a:gd name="connsiteY0-36" fmla="*/ 756084 h 2273096"/>
              <a:gd name="connsiteX1-37" fmla="*/ 800211 w 4292599"/>
              <a:gd name="connsiteY1-38" fmla="*/ 0 h 2273096"/>
              <a:gd name="connsiteX2-39" fmla="*/ 3536515 w 4292599"/>
              <a:gd name="connsiteY2-40" fmla="*/ 0 h 2273096"/>
              <a:gd name="connsiteX3-41" fmla="*/ 4292599 w 4292599"/>
              <a:gd name="connsiteY3-42" fmla="*/ 756084 h 2273096"/>
              <a:gd name="connsiteX4-43" fmla="*/ 4292599 w 4292599"/>
              <a:gd name="connsiteY4-44" fmla="*/ 756084 h 2273096"/>
              <a:gd name="connsiteX5-45" fmla="*/ 3536515 w 4292599"/>
              <a:gd name="connsiteY5-46" fmla="*/ 1512168 h 2273096"/>
              <a:gd name="connsiteX6-47" fmla="*/ 800211 w 4292599"/>
              <a:gd name="connsiteY6-48" fmla="*/ 1512168 h 2273096"/>
              <a:gd name="connsiteX7-49" fmla="*/ 48884 w 4292599"/>
              <a:gd name="connsiteY7-50" fmla="*/ 2261022 h 2273096"/>
              <a:gd name="connsiteX8-51" fmla="*/ 44127 w 4292599"/>
              <a:gd name="connsiteY8-52" fmla="*/ 756084 h 2273096"/>
              <a:gd name="connsiteX0-53" fmla="*/ 44127 w 4292599"/>
              <a:gd name="connsiteY0-54" fmla="*/ 756084 h 2261022"/>
              <a:gd name="connsiteX1-55" fmla="*/ 800211 w 4292599"/>
              <a:gd name="connsiteY1-56" fmla="*/ 0 h 2261022"/>
              <a:gd name="connsiteX2-57" fmla="*/ 3536515 w 4292599"/>
              <a:gd name="connsiteY2-58" fmla="*/ 0 h 2261022"/>
              <a:gd name="connsiteX3-59" fmla="*/ 4292599 w 4292599"/>
              <a:gd name="connsiteY3-60" fmla="*/ 756084 h 2261022"/>
              <a:gd name="connsiteX4-61" fmla="*/ 4292599 w 4292599"/>
              <a:gd name="connsiteY4-62" fmla="*/ 756084 h 2261022"/>
              <a:gd name="connsiteX5-63" fmla="*/ 3536515 w 4292599"/>
              <a:gd name="connsiteY5-64" fmla="*/ 1512168 h 2261022"/>
              <a:gd name="connsiteX6-65" fmla="*/ 800211 w 4292599"/>
              <a:gd name="connsiteY6-66" fmla="*/ 1512168 h 2261022"/>
              <a:gd name="connsiteX7-67" fmla="*/ 48884 w 4292599"/>
              <a:gd name="connsiteY7-68" fmla="*/ 2261022 h 2261022"/>
              <a:gd name="connsiteX8-69" fmla="*/ 44127 w 4292599"/>
              <a:gd name="connsiteY8-70" fmla="*/ 756084 h 2261022"/>
              <a:gd name="connsiteX0-71" fmla="*/ 58844 w 4307316"/>
              <a:gd name="connsiteY0-72" fmla="*/ 756084 h 2261022"/>
              <a:gd name="connsiteX1-73" fmla="*/ 814928 w 4307316"/>
              <a:gd name="connsiteY1-74" fmla="*/ 0 h 2261022"/>
              <a:gd name="connsiteX2-75" fmla="*/ 3551232 w 4307316"/>
              <a:gd name="connsiteY2-76" fmla="*/ 0 h 2261022"/>
              <a:gd name="connsiteX3-77" fmla="*/ 4307316 w 4307316"/>
              <a:gd name="connsiteY3-78" fmla="*/ 756084 h 2261022"/>
              <a:gd name="connsiteX4-79" fmla="*/ 4307316 w 4307316"/>
              <a:gd name="connsiteY4-80" fmla="*/ 756084 h 2261022"/>
              <a:gd name="connsiteX5-81" fmla="*/ 3551232 w 4307316"/>
              <a:gd name="connsiteY5-82" fmla="*/ 1512168 h 2261022"/>
              <a:gd name="connsiteX6-83" fmla="*/ 814928 w 4307316"/>
              <a:gd name="connsiteY6-84" fmla="*/ 1512168 h 2261022"/>
              <a:gd name="connsiteX7-85" fmla="*/ 63601 w 4307316"/>
              <a:gd name="connsiteY7-86" fmla="*/ 2261022 h 2261022"/>
              <a:gd name="connsiteX8-87" fmla="*/ 58844 w 4307316"/>
              <a:gd name="connsiteY8-88" fmla="*/ 756084 h 2261022"/>
              <a:gd name="connsiteX0-89" fmla="*/ 23866 w 4272338"/>
              <a:gd name="connsiteY0-90" fmla="*/ 756084 h 2261022"/>
              <a:gd name="connsiteX1-91" fmla="*/ 779950 w 4272338"/>
              <a:gd name="connsiteY1-92" fmla="*/ 0 h 2261022"/>
              <a:gd name="connsiteX2-93" fmla="*/ 3516254 w 4272338"/>
              <a:gd name="connsiteY2-94" fmla="*/ 0 h 2261022"/>
              <a:gd name="connsiteX3-95" fmla="*/ 4272338 w 4272338"/>
              <a:gd name="connsiteY3-96" fmla="*/ 756084 h 2261022"/>
              <a:gd name="connsiteX4-97" fmla="*/ 4272338 w 4272338"/>
              <a:gd name="connsiteY4-98" fmla="*/ 756084 h 2261022"/>
              <a:gd name="connsiteX5-99" fmla="*/ 3516254 w 4272338"/>
              <a:gd name="connsiteY5-100" fmla="*/ 1512168 h 2261022"/>
              <a:gd name="connsiteX6-101" fmla="*/ 779950 w 4272338"/>
              <a:gd name="connsiteY6-102" fmla="*/ 1512168 h 2261022"/>
              <a:gd name="connsiteX7-103" fmla="*/ 28623 w 4272338"/>
              <a:gd name="connsiteY7-104" fmla="*/ 2261022 h 2261022"/>
              <a:gd name="connsiteX8-105" fmla="*/ 23866 w 4272338"/>
              <a:gd name="connsiteY8-106" fmla="*/ 756084 h 2261022"/>
              <a:gd name="connsiteX0-107" fmla="*/ 65222 w 4313694"/>
              <a:gd name="connsiteY0-108" fmla="*/ 756084 h 2397356"/>
              <a:gd name="connsiteX1-109" fmla="*/ 821306 w 4313694"/>
              <a:gd name="connsiteY1-110" fmla="*/ 0 h 2397356"/>
              <a:gd name="connsiteX2-111" fmla="*/ 3557610 w 4313694"/>
              <a:gd name="connsiteY2-112" fmla="*/ 0 h 2397356"/>
              <a:gd name="connsiteX3-113" fmla="*/ 4313694 w 4313694"/>
              <a:gd name="connsiteY3-114" fmla="*/ 756084 h 2397356"/>
              <a:gd name="connsiteX4-115" fmla="*/ 4313694 w 4313694"/>
              <a:gd name="connsiteY4-116" fmla="*/ 756084 h 2397356"/>
              <a:gd name="connsiteX5-117" fmla="*/ 3557610 w 4313694"/>
              <a:gd name="connsiteY5-118" fmla="*/ 1512168 h 2397356"/>
              <a:gd name="connsiteX6-119" fmla="*/ 821306 w 4313694"/>
              <a:gd name="connsiteY6-120" fmla="*/ 1512168 h 2397356"/>
              <a:gd name="connsiteX7-121" fmla="*/ 69978 w 4313694"/>
              <a:gd name="connsiteY7-122" fmla="*/ 2397356 h 2397356"/>
              <a:gd name="connsiteX8-123" fmla="*/ 65222 w 4313694"/>
              <a:gd name="connsiteY8-124" fmla="*/ 756084 h 2397356"/>
              <a:gd name="connsiteX0-125" fmla="*/ 81568 w 4330040"/>
              <a:gd name="connsiteY0-126" fmla="*/ 756084 h 2373557"/>
              <a:gd name="connsiteX1-127" fmla="*/ 837652 w 4330040"/>
              <a:gd name="connsiteY1-128" fmla="*/ 0 h 2373557"/>
              <a:gd name="connsiteX2-129" fmla="*/ 3573956 w 4330040"/>
              <a:gd name="connsiteY2-130" fmla="*/ 0 h 2373557"/>
              <a:gd name="connsiteX3-131" fmla="*/ 4330040 w 4330040"/>
              <a:gd name="connsiteY3-132" fmla="*/ 756084 h 2373557"/>
              <a:gd name="connsiteX4-133" fmla="*/ 4330040 w 4330040"/>
              <a:gd name="connsiteY4-134" fmla="*/ 756084 h 2373557"/>
              <a:gd name="connsiteX5-135" fmla="*/ 3573956 w 4330040"/>
              <a:gd name="connsiteY5-136" fmla="*/ 1512168 h 2373557"/>
              <a:gd name="connsiteX6-137" fmla="*/ 837652 w 4330040"/>
              <a:gd name="connsiteY6-138" fmla="*/ 1512168 h 2373557"/>
              <a:gd name="connsiteX7-139" fmla="*/ 50625 w 4330040"/>
              <a:gd name="connsiteY7-140" fmla="*/ 2373557 h 2373557"/>
              <a:gd name="connsiteX8-141" fmla="*/ 81568 w 4330040"/>
              <a:gd name="connsiteY8-142" fmla="*/ 756084 h 2373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4330040" h="2373557">
                <a:moveTo>
                  <a:pt x="81568" y="756084"/>
                </a:moveTo>
                <a:cubicBezTo>
                  <a:pt x="212739" y="360491"/>
                  <a:pt x="420078" y="0"/>
                  <a:pt x="837652" y="0"/>
                </a:cubicBezTo>
                <a:lnTo>
                  <a:pt x="3573956" y="0"/>
                </a:lnTo>
                <a:cubicBezTo>
                  <a:pt x="3991530" y="0"/>
                  <a:pt x="4330040" y="338510"/>
                  <a:pt x="4330040" y="756084"/>
                </a:cubicBezTo>
                <a:lnTo>
                  <a:pt x="4330040" y="756084"/>
                </a:lnTo>
                <a:cubicBezTo>
                  <a:pt x="4330040" y="1173658"/>
                  <a:pt x="3991530" y="1512168"/>
                  <a:pt x="3573956" y="1512168"/>
                </a:cubicBezTo>
                <a:lnTo>
                  <a:pt x="837652" y="1512168"/>
                </a:lnTo>
                <a:cubicBezTo>
                  <a:pt x="295173" y="1484577"/>
                  <a:pt x="43635" y="2349942"/>
                  <a:pt x="50625" y="2373557"/>
                </a:cubicBezTo>
                <a:cubicBezTo>
                  <a:pt x="6410" y="2233910"/>
                  <a:pt x="-49603" y="1151677"/>
                  <a:pt x="81568" y="756084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25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7" name="TextBox 39"/>
          <p:cNvSpPr txBox="1"/>
          <p:nvPr/>
        </p:nvSpPr>
        <p:spPr>
          <a:xfrm>
            <a:off x="4451546" y="2381125"/>
            <a:ext cx="700578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230" b="1" kern="0" dirty="0">
                <a:solidFill>
                  <a:sysClr val="window" lastClr="FFFFFF"/>
                </a:solidFill>
                <a:cs typeface="+mn-ea"/>
                <a:sym typeface="+mn-lt"/>
              </a:rPr>
              <a:t>04</a:t>
            </a:r>
            <a:endParaRPr lang="zh-CN" altLang="en-US" sz="223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8" name="TextBox 42"/>
          <p:cNvSpPr txBox="1"/>
          <p:nvPr/>
        </p:nvSpPr>
        <p:spPr>
          <a:xfrm>
            <a:off x="2400164" y="3061772"/>
            <a:ext cx="620272" cy="44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950" b="1" kern="0" dirty="0">
                <a:solidFill>
                  <a:sysClr val="window" lastClr="FFFFFF"/>
                </a:solidFill>
                <a:cs typeface="+mn-ea"/>
                <a:sym typeface="+mn-lt"/>
              </a:rPr>
              <a:t>02</a:t>
            </a:r>
            <a:endParaRPr lang="zh-CN" altLang="en-US" sz="223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9" name="圆角矩形 2"/>
          <p:cNvSpPr/>
          <p:nvPr/>
        </p:nvSpPr>
        <p:spPr>
          <a:xfrm flipH="1">
            <a:off x="2344912" y="2019987"/>
            <a:ext cx="2003120" cy="1164379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-1" fmla="*/ 21174 w 4269646"/>
              <a:gd name="connsiteY0-2" fmla="*/ 756084 h 1512168"/>
              <a:gd name="connsiteX1-3" fmla="*/ 777258 w 4269646"/>
              <a:gd name="connsiteY1-4" fmla="*/ 0 h 1512168"/>
              <a:gd name="connsiteX2-5" fmla="*/ 3513562 w 4269646"/>
              <a:gd name="connsiteY2-6" fmla="*/ 0 h 1512168"/>
              <a:gd name="connsiteX3-7" fmla="*/ 4269646 w 4269646"/>
              <a:gd name="connsiteY3-8" fmla="*/ 756084 h 1512168"/>
              <a:gd name="connsiteX4-9" fmla="*/ 4269646 w 4269646"/>
              <a:gd name="connsiteY4-10" fmla="*/ 756084 h 1512168"/>
              <a:gd name="connsiteX5-11" fmla="*/ 3513562 w 4269646"/>
              <a:gd name="connsiteY5-12" fmla="*/ 1512168 h 1512168"/>
              <a:gd name="connsiteX6-13" fmla="*/ 777258 w 4269646"/>
              <a:gd name="connsiteY6-14" fmla="*/ 1512168 h 1512168"/>
              <a:gd name="connsiteX7-15" fmla="*/ 258688 w 4269646"/>
              <a:gd name="connsiteY7-16" fmla="*/ 1346622 h 1512168"/>
              <a:gd name="connsiteX8" fmla="*/ 21174 w 4269646"/>
              <a:gd name="connsiteY8" fmla="*/ 756084 h 1512168"/>
              <a:gd name="connsiteX0-17" fmla="*/ 91863 w 4340335"/>
              <a:gd name="connsiteY0-18" fmla="*/ 756084 h 2273096"/>
              <a:gd name="connsiteX1-19" fmla="*/ 847947 w 4340335"/>
              <a:gd name="connsiteY1-20" fmla="*/ 0 h 2273096"/>
              <a:gd name="connsiteX2-21" fmla="*/ 3584251 w 4340335"/>
              <a:gd name="connsiteY2-22" fmla="*/ 0 h 2273096"/>
              <a:gd name="connsiteX3-23" fmla="*/ 4340335 w 4340335"/>
              <a:gd name="connsiteY3-24" fmla="*/ 756084 h 2273096"/>
              <a:gd name="connsiteX4-25" fmla="*/ 4340335 w 4340335"/>
              <a:gd name="connsiteY4-26" fmla="*/ 756084 h 2273096"/>
              <a:gd name="connsiteX5-27" fmla="*/ 3584251 w 4340335"/>
              <a:gd name="connsiteY5-28" fmla="*/ 1512168 h 2273096"/>
              <a:gd name="connsiteX6-29" fmla="*/ 847947 w 4340335"/>
              <a:gd name="connsiteY6-30" fmla="*/ 1512168 h 2273096"/>
              <a:gd name="connsiteX7-31" fmla="*/ 96620 w 4340335"/>
              <a:gd name="connsiteY7-32" fmla="*/ 2261022 h 2273096"/>
              <a:gd name="connsiteX8-33" fmla="*/ 91863 w 4340335"/>
              <a:gd name="connsiteY8-34" fmla="*/ 756084 h 2273096"/>
              <a:gd name="connsiteX0-35" fmla="*/ 44127 w 4292599"/>
              <a:gd name="connsiteY0-36" fmla="*/ 756084 h 2273096"/>
              <a:gd name="connsiteX1-37" fmla="*/ 800211 w 4292599"/>
              <a:gd name="connsiteY1-38" fmla="*/ 0 h 2273096"/>
              <a:gd name="connsiteX2-39" fmla="*/ 3536515 w 4292599"/>
              <a:gd name="connsiteY2-40" fmla="*/ 0 h 2273096"/>
              <a:gd name="connsiteX3-41" fmla="*/ 4292599 w 4292599"/>
              <a:gd name="connsiteY3-42" fmla="*/ 756084 h 2273096"/>
              <a:gd name="connsiteX4-43" fmla="*/ 4292599 w 4292599"/>
              <a:gd name="connsiteY4-44" fmla="*/ 756084 h 2273096"/>
              <a:gd name="connsiteX5-45" fmla="*/ 3536515 w 4292599"/>
              <a:gd name="connsiteY5-46" fmla="*/ 1512168 h 2273096"/>
              <a:gd name="connsiteX6-47" fmla="*/ 800211 w 4292599"/>
              <a:gd name="connsiteY6-48" fmla="*/ 1512168 h 2273096"/>
              <a:gd name="connsiteX7-49" fmla="*/ 48884 w 4292599"/>
              <a:gd name="connsiteY7-50" fmla="*/ 2261022 h 2273096"/>
              <a:gd name="connsiteX8-51" fmla="*/ 44127 w 4292599"/>
              <a:gd name="connsiteY8-52" fmla="*/ 756084 h 2273096"/>
              <a:gd name="connsiteX0-53" fmla="*/ 44127 w 4292599"/>
              <a:gd name="connsiteY0-54" fmla="*/ 756084 h 2261022"/>
              <a:gd name="connsiteX1-55" fmla="*/ 800211 w 4292599"/>
              <a:gd name="connsiteY1-56" fmla="*/ 0 h 2261022"/>
              <a:gd name="connsiteX2-57" fmla="*/ 3536515 w 4292599"/>
              <a:gd name="connsiteY2-58" fmla="*/ 0 h 2261022"/>
              <a:gd name="connsiteX3-59" fmla="*/ 4292599 w 4292599"/>
              <a:gd name="connsiteY3-60" fmla="*/ 756084 h 2261022"/>
              <a:gd name="connsiteX4-61" fmla="*/ 4292599 w 4292599"/>
              <a:gd name="connsiteY4-62" fmla="*/ 756084 h 2261022"/>
              <a:gd name="connsiteX5-63" fmla="*/ 3536515 w 4292599"/>
              <a:gd name="connsiteY5-64" fmla="*/ 1512168 h 2261022"/>
              <a:gd name="connsiteX6-65" fmla="*/ 800211 w 4292599"/>
              <a:gd name="connsiteY6-66" fmla="*/ 1512168 h 2261022"/>
              <a:gd name="connsiteX7-67" fmla="*/ 48884 w 4292599"/>
              <a:gd name="connsiteY7-68" fmla="*/ 2261022 h 2261022"/>
              <a:gd name="connsiteX8-69" fmla="*/ 44127 w 4292599"/>
              <a:gd name="connsiteY8-70" fmla="*/ 756084 h 2261022"/>
              <a:gd name="connsiteX0-71" fmla="*/ 58844 w 4307316"/>
              <a:gd name="connsiteY0-72" fmla="*/ 756084 h 2261022"/>
              <a:gd name="connsiteX1-73" fmla="*/ 814928 w 4307316"/>
              <a:gd name="connsiteY1-74" fmla="*/ 0 h 2261022"/>
              <a:gd name="connsiteX2-75" fmla="*/ 3551232 w 4307316"/>
              <a:gd name="connsiteY2-76" fmla="*/ 0 h 2261022"/>
              <a:gd name="connsiteX3-77" fmla="*/ 4307316 w 4307316"/>
              <a:gd name="connsiteY3-78" fmla="*/ 756084 h 2261022"/>
              <a:gd name="connsiteX4-79" fmla="*/ 4307316 w 4307316"/>
              <a:gd name="connsiteY4-80" fmla="*/ 756084 h 2261022"/>
              <a:gd name="connsiteX5-81" fmla="*/ 3551232 w 4307316"/>
              <a:gd name="connsiteY5-82" fmla="*/ 1512168 h 2261022"/>
              <a:gd name="connsiteX6-83" fmla="*/ 814928 w 4307316"/>
              <a:gd name="connsiteY6-84" fmla="*/ 1512168 h 2261022"/>
              <a:gd name="connsiteX7-85" fmla="*/ 63601 w 4307316"/>
              <a:gd name="connsiteY7-86" fmla="*/ 2261022 h 2261022"/>
              <a:gd name="connsiteX8-87" fmla="*/ 58844 w 4307316"/>
              <a:gd name="connsiteY8-88" fmla="*/ 756084 h 2261022"/>
              <a:gd name="connsiteX0-89" fmla="*/ 23866 w 4272338"/>
              <a:gd name="connsiteY0-90" fmla="*/ 756084 h 2261022"/>
              <a:gd name="connsiteX1-91" fmla="*/ 779950 w 4272338"/>
              <a:gd name="connsiteY1-92" fmla="*/ 0 h 2261022"/>
              <a:gd name="connsiteX2-93" fmla="*/ 3516254 w 4272338"/>
              <a:gd name="connsiteY2-94" fmla="*/ 0 h 2261022"/>
              <a:gd name="connsiteX3-95" fmla="*/ 4272338 w 4272338"/>
              <a:gd name="connsiteY3-96" fmla="*/ 756084 h 2261022"/>
              <a:gd name="connsiteX4-97" fmla="*/ 4272338 w 4272338"/>
              <a:gd name="connsiteY4-98" fmla="*/ 756084 h 2261022"/>
              <a:gd name="connsiteX5-99" fmla="*/ 3516254 w 4272338"/>
              <a:gd name="connsiteY5-100" fmla="*/ 1512168 h 2261022"/>
              <a:gd name="connsiteX6-101" fmla="*/ 779950 w 4272338"/>
              <a:gd name="connsiteY6-102" fmla="*/ 1512168 h 2261022"/>
              <a:gd name="connsiteX7-103" fmla="*/ 28623 w 4272338"/>
              <a:gd name="connsiteY7-104" fmla="*/ 2261022 h 2261022"/>
              <a:gd name="connsiteX8-105" fmla="*/ 23866 w 4272338"/>
              <a:gd name="connsiteY8-106" fmla="*/ 756084 h 2261022"/>
              <a:gd name="connsiteX0-107" fmla="*/ 65222 w 4313694"/>
              <a:gd name="connsiteY0-108" fmla="*/ 756084 h 2397356"/>
              <a:gd name="connsiteX1-109" fmla="*/ 821306 w 4313694"/>
              <a:gd name="connsiteY1-110" fmla="*/ 0 h 2397356"/>
              <a:gd name="connsiteX2-111" fmla="*/ 3557610 w 4313694"/>
              <a:gd name="connsiteY2-112" fmla="*/ 0 h 2397356"/>
              <a:gd name="connsiteX3-113" fmla="*/ 4313694 w 4313694"/>
              <a:gd name="connsiteY3-114" fmla="*/ 756084 h 2397356"/>
              <a:gd name="connsiteX4-115" fmla="*/ 4313694 w 4313694"/>
              <a:gd name="connsiteY4-116" fmla="*/ 756084 h 2397356"/>
              <a:gd name="connsiteX5-117" fmla="*/ 3557610 w 4313694"/>
              <a:gd name="connsiteY5-118" fmla="*/ 1512168 h 2397356"/>
              <a:gd name="connsiteX6-119" fmla="*/ 821306 w 4313694"/>
              <a:gd name="connsiteY6-120" fmla="*/ 1512168 h 2397356"/>
              <a:gd name="connsiteX7-121" fmla="*/ 69978 w 4313694"/>
              <a:gd name="connsiteY7-122" fmla="*/ 2397356 h 2397356"/>
              <a:gd name="connsiteX8-123" fmla="*/ 65222 w 4313694"/>
              <a:gd name="connsiteY8-124" fmla="*/ 756084 h 2397356"/>
              <a:gd name="connsiteX0-125" fmla="*/ 76953 w 4325425"/>
              <a:gd name="connsiteY0-126" fmla="*/ 756084 h 2410587"/>
              <a:gd name="connsiteX1-127" fmla="*/ 833037 w 4325425"/>
              <a:gd name="connsiteY1-128" fmla="*/ 0 h 2410587"/>
              <a:gd name="connsiteX2-129" fmla="*/ 3569341 w 4325425"/>
              <a:gd name="connsiteY2-130" fmla="*/ 0 h 2410587"/>
              <a:gd name="connsiteX3-131" fmla="*/ 4325425 w 4325425"/>
              <a:gd name="connsiteY3-132" fmla="*/ 756084 h 2410587"/>
              <a:gd name="connsiteX4-133" fmla="*/ 4325425 w 4325425"/>
              <a:gd name="connsiteY4-134" fmla="*/ 756084 h 2410587"/>
              <a:gd name="connsiteX5-135" fmla="*/ 3569341 w 4325425"/>
              <a:gd name="connsiteY5-136" fmla="*/ 1512168 h 2410587"/>
              <a:gd name="connsiteX6-137" fmla="*/ 833037 w 4325425"/>
              <a:gd name="connsiteY6-138" fmla="*/ 1512168 h 2410587"/>
              <a:gd name="connsiteX7-139" fmla="*/ 55248 w 4325425"/>
              <a:gd name="connsiteY7-140" fmla="*/ 2410587 h 2410587"/>
              <a:gd name="connsiteX8-141" fmla="*/ 76953 w 4325425"/>
              <a:gd name="connsiteY8-142" fmla="*/ 756084 h 2410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4325425" h="2410587">
                <a:moveTo>
                  <a:pt x="76953" y="756084"/>
                </a:moveTo>
                <a:cubicBezTo>
                  <a:pt x="206584" y="354320"/>
                  <a:pt x="415463" y="0"/>
                  <a:pt x="833037" y="0"/>
                </a:cubicBezTo>
                <a:lnTo>
                  <a:pt x="3569341" y="0"/>
                </a:lnTo>
                <a:cubicBezTo>
                  <a:pt x="3986915" y="0"/>
                  <a:pt x="4325425" y="338510"/>
                  <a:pt x="4325425" y="756084"/>
                </a:cubicBezTo>
                <a:lnTo>
                  <a:pt x="4325425" y="756084"/>
                </a:lnTo>
                <a:cubicBezTo>
                  <a:pt x="4325425" y="1173658"/>
                  <a:pt x="3986915" y="1512168"/>
                  <a:pt x="3569341" y="1512168"/>
                </a:cubicBezTo>
                <a:lnTo>
                  <a:pt x="833037" y="1512168"/>
                </a:lnTo>
                <a:cubicBezTo>
                  <a:pt x="290558" y="1484577"/>
                  <a:pt x="48258" y="2386972"/>
                  <a:pt x="55248" y="2410587"/>
                </a:cubicBezTo>
                <a:cubicBezTo>
                  <a:pt x="11033" y="2270940"/>
                  <a:pt x="-52678" y="1157848"/>
                  <a:pt x="76953" y="756084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25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0" name="TextBox 45"/>
          <p:cNvSpPr txBox="1"/>
          <p:nvPr/>
        </p:nvSpPr>
        <p:spPr>
          <a:xfrm>
            <a:off x="2784917" y="2239972"/>
            <a:ext cx="1083245" cy="34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cs typeface="+mn-ea"/>
                <a:sym typeface="+mn-lt"/>
              </a:rPr>
              <a:t>基础知识</a:t>
            </a:r>
            <a:endParaRPr lang="en-US" altLang="zh-CN" sz="1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1" name="TextBox 46"/>
          <p:cNvSpPr txBox="1"/>
          <p:nvPr/>
        </p:nvSpPr>
        <p:spPr>
          <a:xfrm>
            <a:off x="2408189" y="2212778"/>
            <a:ext cx="620272" cy="44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950" b="1" kern="0" dirty="0">
                <a:solidFill>
                  <a:sysClr val="window" lastClr="FFFFFF"/>
                </a:solidFill>
                <a:cs typeface="+mn-ea"/>
                <a:sym typeface="+mn-lt"/>
              </a:rPr>
              <a:t>01</a:t>
            </a:r>
            <a:endParaRPr lang="zh-CN" altLang="en-US" sz="223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2" name="TextBox 47"/>
          <p:cNvSpPr txBox="1"/>
          <p:nvPr/>
        </p:nvSpPr>
        <p:spPr>
          <a:xfrm>
            <a:off x="4456367" y="1554975"/>
            <a:ext cx="620272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230" b="1" kern="0" dirty="0">
                <a:solidFill>
                  <a:sysClr val="window" lastClr="FFFFFF"/>
                </a:solidFill>
                <a:cs typeface="+mn-ea"/>
                <a:sym typeface="+mn-lt"/>
              </a:rPr>
              <a:t>03</a:t>
            </a:r>
            <a:endParaRPr lang="zh-CN" altLang="en-US" sz="223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3" name="TextBox 48"/>
          <p:cNvSpPr txBox="1"/>
          <p:nvPr/>
        </p:nvSpPr>
        <p:spPr>
          <a:xfrm>
            <a:off x="4436238" y="3362859"/>
            <a:ext cx="620272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950" b="1" kern="0" dirty="0">
                <a:solidFill>
                  <a:sysClr val="window" lastClr="FFFFFF"/>
                </a:solidFill>
                <a:cs typeface="+mn-ea"/>
                <a:sym typeface="+mn-lt"/>
              </a:rPr>
              <a:t>05</a:t>
            </a:r>
            <a:endParaRPr lang="zh-CN" altLang="en-US" sz="223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4" name="TextBox 20"/>
          <p:cNvSpPr txBox="1"/>
          <p:nvPr/>
        </p:nvSpPr>
        <p:spPr bwMode="auto">
          <a:xfrm>
            <a:off x="284551" y="1689452"/>
            <a:ext cx="2214093" cy="828816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掌握冯</a:t>
            </a:r>
            <a:r>
              <a:rPr lang="en-US" altLang="zh-CN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诺依曼结构、汇编与反汇编、布尔代数及其运算、寻址方式与大小端法、补码及其运算、浮点数及其运算等基础知识</a:t>
            </a:r>
          </a:p>
        </p:txBody>
      </p:sp>
      <p:sp>
        <p:nvSpPr>
          <p:cNvPr id="65" name="TextBox 19"/>
          <p:cNvSpPr txBox="1">
            <a:spLocks noChangeArrowheads="1"/>
          </p:cNvSpPr>
          <p:nvPr/>
        </p:nvSpPr>
        <p:spPr bwMode="auto">
          <a:xfrm>
            <a:off x="284551" y="1407156"/>
            <a:ext cx="1648919" cy="31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基础知识</a:t>
            </a:r>
            <a:endParaRPr lang="zh-CN" altLang="zh-CN" sz="139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TextBox 45"/>
          <p:cNvSpPr txBox="1"/>
          <p:nvPr/>
        </p:nvSpPr>
        <p:spPr>
          <a:xfrm>
            <a:off x="2784917" y="3113264"/>
            <a:ext cx="1846427" cy="34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cs typeface="+mn-ea"/>
                <a:sym typeface="+mn-lt"/>
              </a:rPr>
              <a:t>理解原理</a:t>
            </a:r>
            <a:endParaRPr lang="en-US" altLang="zh-CN" sz="1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7" name="TextBox 45"/>
          <p:cNvSpPr txBox="1"/>
          <p:nvPr/>
        </p:nvSpPr>
        <p:spPr>
          <a:xfrm>
            <a:off x="4844253" y="2456771"/>
            <a:ext cx="1846427" cy="34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cs typeface="+mn-ea"/>
                <a:sym typeface="+mn-lt"/>
              </a:rPr>
              <a:t>系统级思维和能力</a:t>
            </a:r>
            <a:endParaRPr lang="en-US" altLang="zh-CN" sz="1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8" name="TextBox 45"/>
          <p:cNvSpPr txBox="1"/>
          <p:nvPr/>
        </p:nvSpPr>
        <p:spPr>
          <a:xfrm>
            <a:off x="4844253" y="1643135"/>
            <a:ext cx="1846427" cy="34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cs typeface="+mn-ea"/>
                <a:sym typeface="+mn-lt"/>
              </a:rPr>
              <a:t>性能优化</a:t>
            </a:r>
            <a:endParaRPr lang="en-US" altLang="zh-CN" sz="1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9" name="TextBox 45"/>
          <p:cNvSpPr txBox="1"/>
          <p:nvPr/>
        </p:nvSpPr>
        <p:spPr>
          <a:xfrm>
            <a:off x="4835074" y="3408831"/>
            <a:ext cx="1846427" cy="34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cs typeface="+mn-ea"/>
                <a:sym typeface="+mn-lt"/>
              </a:rPr>
              <a:t>立德树人</a:t>
            </a:r>
            <a:endParaRPr lang="en-US" altLang="zh-CN" sz="1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 bwMode="auto">
          <a:xfrm>
            <a:off x="284551" y="3601142"/>
            <a:ext cx="2214093" cy="633762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能够建立高级语言程序、</a:t>
            </a:r>
            <a:r>
              <a:rPr lang="en-US" altLang="zh-CN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ISA</a:t>
            </a: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OS</a:t>
            </a: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、编译器、链接器等之间的相互关联，理解程序在机器中编码和运行的原理</a:t>
            </a:r>
          </a:p>
        </p:txBody>
      </p:sp>
      <p:sp>
        <p:nvSpPr>
          <p:cNvPr id="71" name="TextBox 19"/>
          <p:cNvSpPr txBox="1">
            <a:spLocks noChangeArrowheads="1"/>
          </p:cNvSpPr>
          <p:nvPr/>
        </p:nvSpPr>
        <p:spPr bwMode="auto">
          <a:xfrm>
            <a:off x="284551" y="3318846"/>
            <a:ext cx="1648919" cy="31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理解原理</a:t>
            </a:r>
            <a:endParaRPr lang="zh-CN" altLang="zh-CN" sz="139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20"/>
          <p:cNvSpPr txBox="1"/>
          <p:nvPr/>
        </p:nvSpPr>
        <p:spPr bwMode="auto">
          <a:xfrm>
            <a:off x="6597111" y="3601142"/>
            <a:ext cx="2214093" cy="438709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养成正确的职业道德观念和创新发展理念</a:t>
            </a:r>
          </a:p>
        </p:txBody>
      </p:sp>
      <p:sp>
        <p:nvSpPr>
          <p:cNvPr id="73" name="TextBox 19"/>
          <p:cNvSpPr txBox="1">
            <a:spLocks noChangeArrowheads="1"/>
          </p:cNvSpPr>
          <p:nvPr/>
        </p:nvSpPr>
        <p:spPr bwMode="auto">
          <a:xfrm>
            <a:off x="6597111" y="3318846"/>
            <a:ext cx="1648919" cy="31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立德树人</a:t>
            </a:r>
            <a:endParaRPr lang="zh-CN" altLang="zh-CN" sz="139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20"/>
          <p:cNvSpPr txBox="1"/>
          <p:nvPr/>
        </p:nvSpPr>
        <p:spPr bwMode="auto">
          <a:xfrm>
            <a:off x="6597111" y="2555688"/>
            <a:ext cx="2214093" cy="652998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具有在系统知识基础上进一步理解、归纳和总结技术问题的系统级思维和能力</a:t>
            </a:r>
          </a:p>
        </p:txBody>
      </p:sp>
      <p:sp>
        <p:nvSpPr>
          <p:cNvPr id="75" name="TextBox 19"/>
          <p:cNvSpPr txBox="1">
            <a:spLocks noChangeArrowheads="1"/>
          </p:cNvSpPr>
          <p:nvPr/>
        </p:nvSpPr>
        <p:spPr bwMode="auto">
          <a:xfrm>
            <a:off x="6597111" y="2273391"/>
            <a:ext cx="1648919" cy="31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39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系统级思维和能力</a:t>
            </a:r>
          </a:p>
        </p:txBody>
      </p:sp>
      <p:sp>
        <p:nvSpPr>
          <p:cNvPr id="76" name="TextBox 20"/>
          <p:cNvSpPr txBox="1"/>
          <p:nvPr/>
        </p:nvSpPr>
        <p:spPr bwMode="auto">
          <a:xfrm>
            <a:off x="6597111" y="1639669"/>
            <a:ext cx="2214093" cy="652998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能够解释影响程序性能的关键因素，并依照其设计程序优化方案进行系统级优化</a:t>
            </a:r>
          </a:p>
        </p:txBody>
      </p:sp>
      <p:sp>
        <p:nvSpPr>
          <p:cNvPr id="77" name="TextBox 19"/>
          <p:cNvSpPr txBox="1">
            <a:spLocks noChangeArrowheads="1"/>
          </p:cNvSpPr>
          <p:nvPr/>
        </p:nvSpPr>
        <p:spPr bwMode="auto">
          <a:xfrm>
            <a:off x="6597111" y="1357373"/>
            <a:ext cx="1648919" cy="31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</a:t>
            </a:r>
            <a:r>
              <a:rPr lang="zh-CN" altLang="en-US" sz="139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能优化</a:t>
            </a:r>
            <a:endParaRPr lang="zh-CN" altLang="zh-CN" sz="139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教学内容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成绩评定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371779" y="547395"/>
            <a:ext cx="8686800" cy="4557713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zh-CN" kern="0" dirty="0"/>
              <a:t>总评成绩＝“</a:t>
            </a:r>
            <a:r>
              <a:rPr lang="zh-CN" altLang="zh-CN" kern="0" dirty="0">
                <a:solidFill>
                  <a:srgbClr val="FF0000"/>
                </a:solidFill>
              </a:rPr>
              <a:t>平时成绩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zh-CN" altLang="zh-CN" kern="0" dirty="0"/>
              <a:t>”</a:t>
            </a:r>
            <a:r>
              <a:rPr lang="en-US" altLang="zh-CN" kern="0" dirty="0"/>
              <a:t>* 40%</a:t>
            </a:r>
            <a:r>
              <a:rPr lang="zh-CN" altLang="zh-CN" kern="0" dirty="0"/>
              <a:t>＋“</a:t>
            </a:r>
            <a:r>
              <a:rPr lang="zh-CN" altLang="zh-CN" kern="0" dirty="0">
                <a:solidFill>
                  <a:srgbClr val="00B050"/>
                </a:solidFill>
              </a:rPr>
              <a:t>平时成绩</a:t>
            </a:r>
            <a:r>
              <a:rPr lang="en-US" altLang="zh-CN" kern="0" dirty="0">
                <a:solidFill>
                  <a:srgbClr val="00B050"/>
                </a:solidFill>
              </a:rPr>
              <a:t>2</a:t>
            </a:r>
            <a:r>
              <a:rPr lang="zh-CN" altLang="zh-CN" kern="0" dirty="0"/>
              <a:t>”</a:t>
            </a:r>
            <a:r>
              <a:rPr lang="en-US" altLang="zh-CN" kern="0" dirty="0"/>
              <a:t>* 20%</a:t>
            </a:r>
            <a:r>
              <a:rPr lang="zh-CN" altLang="zh-CN" kern="0" dirty="0"/>
              <a:t>＋“</a:t>
            </a:r>
            <a:r>
              <a:rPr lang="zh-CN" altLang="zh-CN" kern="0" dirty="0">
                <a:solidFill>
                  <a:schemeClr val="accent2"/>
                </a:solidFill>
              </a:rPr>
              <a:t>期末考试</a:t>
            </a:r>
            <a:r>
              <a:rPr lang="zh-CN" altLang="zh-CN" kern="0" dirty="0"/>
              <a:t>”</a:t>
            </a:r>
            <a:r>
              <a:rPr lang="en-US" altLang="zh-CN" kern="0" dirty="0"/>
              <a:t>* 40%</a:t>
            </a:r>
            <a:endParaRPr lang="zh-CN" altLang="zh-CN" kern="0" dirty="0"/>
          </a:p>
          <a:p>
            <a:pPr marL="0" indent="0">
              <a:buFont typeface="Symbol" panose="05050102010706020507" pitchFamily="18" charset="2"/>
              <a:buNone/>
              <a:defRPr/>
            </a:pPr>
            <a:endParaRPr lang="en-US" altLang="zh-CN" kern="0" dirty="0"/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zh-CN" kern="0" dirty="0"/>
              <a:t>其中：</a:t>
            </a:r>
          </a:p>
          <a:p>
            <a:pPr>
              <a:defRPr/>
            </a:pPr>
            <a:r>
              <a:rPr lang="zh-CN" altLang="zh-CN" kern="0" dirty="0">
                <a:solidFill>
                  <a:srgbClr val="FF0000"/>
                </a:solidFill>
              </a:rPr>
              <a:t>平时成绩</a:t>
            </a:r>
            <a:r>
              <a:rPr lang="en-US" altLang="zh-CN" kern="0" dirty="0">
                <a:solidFill>
                  <a:srgbClr val="FF0000"/>
                </a:solidFill>
              </a:rPr>
              <a:t>1 </a:t>
            </a:r>
            <a:r>
              <a:rPr lang="zh-CN" altLang="zh-CN" kern="0" dirty="0"/>
              <a:t>＝ 作业成绩</a:t>
            </a:r>
            <a:r>
              <a:rPr lang="en-US" altLang="zh-CN" kern="0" dirty="0"/>
              <a:t> </a:t>
            </a:r>
            <a:r>
              <a:rPr lang="zh-CN" altLang="zh-CN" kern="0" dirty="0"/>
              <a:t>＋ 期中考试</a:t>
            </a:r>
            <a:r>
              <a:rPr lang="en-US" altLang="zh-CN" kern="0" dirty="0"/>
              <a:t> + </a:t>
            </a:r>
            <a:r>
              <a:rPr lang="zh-CN" altLang="zh-CN" kern="0" dirty="0"/>
              <a:t>小班讨论</a:t>
            </a:r>
            <a:r>
              <a:rPr lang="en-US" altLang="zh-CN" kern="0" dirty="0"/>
              <a:t>+</a:t>
            </a:r>
            <a:r>
              <a:rPr lang="zh-CN" altLang="en-US" kern="0" dirty="0"/>
              <a:t>课堂表现</a:t>
            </a:r>
            <a:r>
              <a:rPr lang="en-US" altLang="zh-CN" kern="0" dirty="0"/>
              <a:t> </a:t>
            </a:r>
          </a:p>
          <a:p>
            <a:pPr>
              <a:defRPr/>
            </a:pPr>
            <a:r>
              <a:rPr lang="zh-CN" altLang="zh-CN" kern="0" dirty="0">
                <a:solidFill>
                  <a:srgbClr val="00B050"/>
                </a:solidFill>
              </a:rPr>
              <a:t>平时成绩</a:t>
            </a:r>
            <a:r>
              <a:rPr lang="en-US" altLang="zh-CN" kern="0" dirty="0">
                <a:solidFill>
                  <a:srgbClr val="00B050"/>
                </a:solidFill>
              </a:rPr>
              <a:t>2 </a:t>
            </a:r>
            <a:r>
              <a:rPr lang="zh-CN" altLang="zh-CN" kern="0" dirty="0"/>
              <a:t>＝ 实验成绩</a:t>
            </a:r>
          </a:p>
          <a:p>
            <a:pPr>
              <a:defRPr/>
            </a:pPr>
            <a:r>
              <a:rPr lang="zh-CN" altLang="zh-CN" kern="0" dirty="0">
                <a:solidFill>
                  <a:schemeClr val="accent2"/>
                </a:solidFill>
              </a:rPr>
              <a:t>期末考试</a:t>
            </a:r>
            <a:r>
              <a:rPr lang="en-US" altLang="zh-CN" kern="0" dirty="0">
                <a:solidFill>
                  <a:schemeClr val="accent2"/>
                </a:solidFill>
              </a:rPr>
              <a:t>  </a:t>
            </a:r>
            <a:r>
              <a:rPr lang="zh-CN" altLang="zh-CN" kern="0" dirty="0"/>
              <a:t>＝ 期末考试</a:t>
            </a:r>
            <a:r>
              <a:rPr lang="zh-CN" altLang="en-US" kern="0" dirty="0"/>
              <a:t>成绩</a:t>
            </a:r>
            <a:endParaRPr lang="en-US" altLang="zh-CN" kern="0" dirty="0"/>
          </a:p>
          <a:p>
            <a:pPr>
              <a:defRPr/>
            </a:pPr>
            <a:endParaRPr lang="zh-CN" altLang="zh-CN" kern="0" dirty="0"/>
          </a:p>
          <a:p>
            <a:pPr algn="ctr" eaLnBrk="1" hangingPunct="1">
              <a:buFontTx/>
              <a:buNone/>
              <a:defRPr/>
            </a:pPr>
            <a:r>
              <a:rPr lang="en-US" altLang="zh-CN" sz="4000" kern="0" dirty="0">
                <a:solidFill>
                  <a:srgbClr val="FF0000"/>
                </a:solidFill>
              </a:rPr>
              <a:t>	</a:t>
            </a:r>
            <a:r>
              <a:rPr lang="zh-CN" altLang="en-US" sz="4000" kern="0" dirty="0">
                <a:solidFill>
                  <a:srgbClr val="FF0000"/>
                </a:solidFill>
              </a:rPr>
              <a:t>严禁任何形式的抄袭！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课程构成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>
          <a:xfrm>
            <a:off x="1018381" y="761206"/>
            <a:ext cx="7107238" cy="3621087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/>
              <a:t> </a:t>
            </a:r>
            <a:r>
              <a:rPr lang="zh-CN" altLang="en-US" kern="0" dirty="0"/>
              <a:t>大家一起讲</a:t>
            </a:r>
            <a:endParaRPr lang="en-US" altLang="zh-CN" kern="0" dirty="0"/>
          </a:p>
          <a:p>
            <a:pPr lvl="1"/>
            <a:r>
              <a:rPr lang="en-US" altLang="zh-CN" b="0" kern="0" dirty="0"/>
              <a:t> </a:t>
            </a:r>
            <a:r>
              <a:rPr lang="zh-CN" altLang="en-US" b="0" kern="0" dirty="0"/>
              <a:t>合班授课</a:t>
            </a:r>
            <a:r>
              <a:rPr lang="en-US" altLang="zh-CN" b="0" kern="0" dirty="0"/>
              <a:t>——</a:t>
            </a:r>
            <a:r>
              <a:rPr lang="zh-CN" altLang="en-US" b="0" kern="0" dirty="0"/>
              <a:t>老师讲</a:t>
            </a:r>
            <a:endParaRPr lang="en-US" altLang="zh-CN" b="0" kern="0" dirty="0"/>
          </a:p>
          <a:p>
            <a:pPr lvl="1"/>
            <a:r>
              <a:rPr lang="en-US" altLang="zh-CN" b="0" kern="0" dirty="0"/>
              <a:t> </a:t>
            </a:r>
            <a:r>
              <a:rPr lang="zh-CN" altLang="en-US" b="0" kern="0" dirty="0"/>
              <a:t>小班讨论课</a:t>
            </a:r>
            <a:r>
              <a:rPr lang="en-US" altLang="zh-CN" b="0" kern="0" dirty="0"/>
              <a:t>——</a:t>
            </a:r>
            <a:r>
              <a:rPr lang="zh-CN" altLang="en-US" b="0" kern="0" dirty="0"/>
              <a:t>同学自己讲</a:t>
            </a:r>
            <a:r>
              <a:rPr lang="en-US" altLang="zh-CN" b="0" kern="0" dirty="0"/>
              <a:t>——</a:t>
            </a:r>
            <a:r>
              <a:rPr lang="zh-CN" altLang="en-US" b="0" kern="0" dirty="0">
                <a:solidFill>
                  <a:srgbClr val="0B87D6"/>
                </a:solidFill>
              </a:rPr>
              <a:t>讨论报告</a:t>
            </a:r>
            <a:endParaRPr lang="en-US" altLang="zh-CN" b="0" kern="0" dirty="0">
              <a:solidFill>
                <a:srgbClr val="0B87D6"/>
              </a:solidFill>
            </a:endParaRPr>
          </a:p>
          <a:p>
            <a:r>
              <a:rPr lang="en-US" altLang="zh-CN" kern="0" dirty="0"/>
              <a:t> </a:t>
            </a:r>
            <a:r>
              <a:rPr lang="zh-CN" altLang="en-US" kern="0" dirty="0"/>
              <a:t>动手做实验  </a:t>
            </a:r>
            <a:r>
              <a:rPr lang="en-US" altLang="zh-CN" kern="0" dirty="0"/>
              <a:t>——</a:t>
            </a:r>
            <a:r>
              <a:rPr lang="zh-CN" altLang="en-US" kern="0" dirty="0">
                <a:solidFill>
                  <a:srgbClr val="0B87D6"/>
                </a:solidFill>
              </a:rPr>
              <a:t>实验报告</a:t>
            </a:r>
            <a:r>
              <a:rPr lang="en-US" altLang="zh-CN" kern="0" dirty="0">
                <a:solidFill>
                  <a:srgbClr val="0B87D6"/>
                </a:solidFill>
              </a:rPr>
              <a:t>+</a:t>
            </a:r>
            <a:r>
              <a:rPr lang="zh-CN" altLang="en-US" kern="0" dirty="0">
                <a:solidFill>
                  <a:srgbClr val="0B87D6"/>
                </a:solidFill>
              </a:rPr>
              <a:t>可执行的源代码</a:t>
            </a:r>
            <a:endParaRPr lang="en-US" altLang="zh-CN" kern="0" dirty="0">
              <a:solidFill>
                <a:srgbClr val="0B87D6"/>
              </a:solidFill>
            </a:endParaRPr>
          </a:p>
          <a:p>
            <a:r>
              <a:rPr lang="en-US" altLang="zh-CN" kern="0" dirty="0"/>
              <a:t> </a:t>
            </a:r>
            <a:r>
              <a:rPr lang="zh-CN" altLang="en-US" kern="0" dirty="0"/>
              <a:t>日常作业     </a:t>
            </a:r>
            <a:r>
              <a:rPr lang="en-US" altLang="zh-CN" kern="0" dirty="0"/>
              <a:t>——</a:t>
            </a:r>
            <a:r>
              <a:rPr lang="zh-CN" altLang="en-US" kern="0" dirty="0">
                <a:solidFill>
                  <a:srgbClr val="0B87D6"/>
                </a:solidFill>
              </a:rPr>
              <a:t>课后作业</a:t>
            </a:r>
            <a:endParaRPr lang="en-US" altLang="zh-CN" kern="0" dirty="0">
              <a:solidFill>
                <a:srgbClr val="0B87D6"/>
              </a:solidFill>
            </a:endParaRPr>
          </a:p>
          <a:p>
            <a:r>
              <a:rPr lang="zh-CN" altLang="en-US" kern="0" dirty="0"/>
              <a:t> 期中机试</a:t>
            </a:r>
            <a:endParaRPr lang="en-US" altLang="zh-CN" kern="0" dirty="0"/>
          </a:p>
          <a:p>
            <a:r>
              <a:rPr lang="en-US" altLang="zh-CN" kern="0" dirty="0"/>
              <a:t> </a:t>
            </a:r>
            <a:r>
              <a:rPr lang="zh-CN" altLang="en-US" kern="0" dirty="0"/>
              <a:t>期末笔试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课程中心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1442085" y="853440"/>
            <a:ext cx="67595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方正喵呜体" pitchFamily="2" charset="-122"/>
                <a:ea typeface="方正喵呜体" pitchFamily="2" charset="-122"/>
              </a:rPr>
              <a:t>课程中心网址：</a:t>
            </a:r>
            <a:r>
              <a:rPr lang="en-US" altLang="zh-CN" b="1">
                <a:solidFill>
                  <a:srgbClr val="0B87D6"/>
                </a:solidFill>
                <a:latin typeface="方正喵呜体" pitchFamily="2" charset="-122"/>
                <a:ea typeface="方正喵呜体" pitchFamily="2" charset="-122"/>
              </a:rPr>
              <a:t>https://mooc1.chaoxing.com/course/232705683.html</a:t>
            </a:r>
            <a:endParaRPr lang="en-US" altLang="zh-CN" b="1" dirty="0">
              <a:solidFill>
                <a:srgbClr val="0B87D6"/>
              </a:solidFill>
              <a:latin typeface="方正喵呜体" pitchFamily="2" charset="-122"/>
              <a:ea typeface="方正喵呜体" pitchFamily="2" charset="-122"/>
            </a:endParaRPr>
          </a:p>
          <a:p>
            <a:endParaRPr lang="en-US" altLang="zh-CN" b="1" dirty="0">
              <a:solidFill>
                <a:srgbClr val="0B87D6"/>
              </a:solidFill>
              <a:latin typeface="方正喵呜体" pitchFamily="2" charset="-122"/>
              <a:ea typeface="方正喵呜体" pitchFamily="2" charset="-122"/>
            </a:endParaRPr>
          </a:p>
        </p:txBody>
      </p:sp>
      <p:sp>
        <p:nvSpPr>
          <p:cNvPr id="8" name="内容占位符 2"/>
          <p:cNvSpPr txBox="1">
            <a:spLocks noChangeArrowheads="1"/>
          </p:cNvSpPr>
          <p:nvPr/>
        </p:nvSpPr>
        <p:spPr>
          <a:xfrm>
            <a:off x="1375352" y="1492081"/>
            <a:ext cx="6679654" cy="3005557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sz="1400" kern="0" dirty="0">
                <a:latin typeface="华文楷体" panose="02010600040101010101" pitchFamily="2" charset="-122"/>
              </a:rPr>
              <a:t>   本课程（湖南大学课程中心）</a:t>
            </a:r>
            <a:endParaRPr lang="en-US" altLang="zh-CN" sz="1400" kern="0" dirty="0"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400" kern="0" dirty="0">
                <a:latin typeface="华文楷体" panose="02010600040101010101" pitchFamily="2" charset="-122"/>
              </a:rPr>
              <a:t>    </a:t>
            </a:r>
            <a:r>
              <a:rPr lang="zh-CN" altLang="en-US" sz="1400" kern="0" dirty="0">
                <a:latin typeface="华文楷体" panose="02010600040101010101" pitchFamily="2" charset="-122"/>
              </a:rPr>
              <a:t>登陆方法</a:t>
            </a:r>
            <a:r>
              <a:rPr lang="en-US" altLang="zh-CN" sz="1400" kern="0" dirty="0">
                <a:latin typeface="华文楷体" panose="02010600040101010101" pitchFamily="2" charset="-122"/>
              </a:rPr>
              <a:t>1</a:t>
            </a:r>
            <a:r>
              <a:rPr lang="zh-CN" altLang="en-US" sz="1400" kern="0" dirty="0">
                <a:latin typeface="华文楷体" panose="02010600040101010101" pitchFamily="2" charset="-122"/>
              </a:rPr>
              <a:t>：湖南大学课程中心：</a:t>
            </a:r>
            <a:r>
              <a:rPr lang="en-US" altLang="zh-CN" sz="1400" kern="0" dirty="0">
                <a:latin typeface="华文楷体" panose="02010600040101010101" pitchFamily="2" charset="-122"/>
                <a:hlinkClick r:id="rId3"/>
              </a:rPr>
              <a:t>http://kczx.hnu.cn</a:t>
            </a:r>
            <a:endParaRPr lang="en-US" altLang="zh-CN" sz="1400" kern="0" dirty="0"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400" kern="0" dirty="0">
                <a:latin typeface="华文楷体" panose="02010600040101010101" pitchFamily="2" charset="-122"/>
              </a:rPr>
              <a:t>		      </a:t>
            </a:r>
            <a:r>
              <a:rPr lang="zh-CN" altLang="en-US" sz="1400" kern="0" dirty="0">
                <a:latin typeface="华文楷体" panose="02010600040101010101" pitchFamily="2" charset="-122"/>
              </a:rPr>
              <a:t>输入用户名密码</a:t>
            </a:r>
            <a:r>
              <a:rPr lang="en-US" altLang="zh-CN" sz="1400" kern="0" dirty="0">
                <a:latin typeface="华文楷体" panose="02010600040101010101" pitchFamily="2" charset="-122"/>
              </a:rPr>
              <a:t>(</a:t>
            </a:r>
            <a:r>
              <a:rPr lang="zh-CN" altLang="en-US" sz="1400" kern="0" dirty="0">
                <a:latin typeface="华文楷体" panose="02010600040101010101" pitchFamily="2" charset="-122"/>
              </a:rPr>
              <a:t>初始为本人学号）登陆</a:t>
            </a:r>
            <a:endParaRPr lang="en-US" altLang="zh-CN" sz="1400" kern="0" dirty="0"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1400" kern="0" dirty="0">
                <a:latin typeface="华文楷体" panose="02010600040101010101" pitchFamily="2" charset="-122"/>
              </a:rPr>
              <a:t>    登陆方法</a:t>
            </a:r>
            <a:r>
              <a:rPr lang="en-US" altLang="zh-CN" sz="1400" kern="0" dirty="0">
                <a:latin typeface="华文楷体" panose="02010600040101010101" pitchFamily="2" charset="-122"/>
              </a:rPr>
              <a:t>2</a:t>
            </a:r>
            <a:r>
              <a:rPr lang="zh-CN" altLang="en-US" sz="1400" kern="0" dirty="0">
                <a:latin typeface="华文楷体" panose="02010600040101010101" pitchFamily="2" charset="-122"/>
              </a:rPr>
              <a:t>：湖南大学主页：</a:t>
            </a:r>
            <a:r>
              <a:rPr lang="en-US" altLang="zh-CN" sz="1400" kern="0" dirty="0">
                <a:latin typeface="华文楷体" panose="02010600040101010101" pitchFamily="2" charset="-122"/>
              </a:rPr>
              <a:t>	</a:t>
            </a:r>
            <a:r>
              <a:rPr lang="en-US" altLang="zh-CN" sz="1400" kern="0" dirty="0">
                <a:latin typeface="华文楷体" panose="02010600040101010101" pitchFamily="2" charset="-122"/>
                <a:hlinkClick r:id="rId4"/>
              </a:rPr>
              <a:t>http://www.hnu.edu.cn</a:t>
            </a:r>
            <a:endParaRPr lang="en-US" altLang="zh-CN" sz="1400" kern="0" dirty="0"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400" kern="0" dirty="0">
                <a:latin typeface="华文楷体" panose="02010600040101010101" pitchFamily="2" charset="-122"/>
              </a:rPr>
              <a:t>                          </a:t>
            </a:r>
            <a:r>
              <a:rPr lang="zh-CN" altLang="en-US" sz="1400" kern="0" dirty="0">
                <a:latin typeface="华文楷体" panose="02010600040101010101" pitchFamily="2" charset="-122"/>
              </a:rPr>
              <a:t>进入“个人门户”，选择“课程中心”，即可登陆</a:t>
            </a:r>
            <a:endParaRPr lang="en-US" altLang="zh-CN" sz="1400" kern="0" dirty="0"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 altLang="zh-CN" sz="1400" kern="0" dirty="0">
              <a:solidFill>
                <a:srgbClr val="FF0000"/>
              </a:solidFill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1400" kern="0" dirty="0">
                <a:solidFill>
                  <a:srgbClr val="FF0000"/>
                </a:solidFill>
                <a:latin typeface="华文楷体" panose="02010600040101010101" pitchFamily="2" charset="-122"/>
              </a:rPr>
              <a:t>成功登陆后，进入“我的空间”，</a:t>
            </a:r>
            <a:endParaRPr lang="en-US" altLang="zh-CN" sz="1400" kern="0" dirty="0">
              <a:solidFill>
                <a:srgbClr val="FF0000"/>
              </a:solidFill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1400" kern="0" dirty="0">
                <a:solidFill>
                  <a:srgbClr val="FF0000"/>
                </a:solidFill>
                <a:latin typeface="华文楷体" panose="02010600040101010101" pitchFamily="2" charset="-122"/>
              </a:rPr>
              <a:t>选择“计算机系统”课程。</a:t>
            </a:r>
            <a:endParaRPr lang="en-US" altLang="zh-CN" sz="1400" kern="0" dirty="0">
              <a:solidFill>
                <a:srgbClr val="FF0000"/>
              </a:solidFill>
              <a:latin typeface="华文楷体" panose="02010600040101010101" pitchFamily="2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 altLang="zh-CN" sz="1400" kern="0" dirty="0">
              <a:latin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rgbClr val="AC0000"/>
                </a:solidFill>
                <a:latin typeface="Times New Roman" panose="02020603050405020304" pitchFamily="18" charset="0"/>
                <a:ea typeface="微软雅黑" panose="020B0703020204020201" pitchFamily="34" charset="-122"/>
                <a:cs typeface="Times New Roman" panose="02020603050405020304" pitchFamily="18" charset="0"/>
              </a:rPr>
              <a:t>Let’s Go!</a:t>
            </a:r>
          </a:p>
        </p:txBody>
      </p:sp>
      <p:sp>
        <p:nvSpPr>
          <p:cNvPr id="7" name="内容占位符 2"/>
          <p:cNvSpPr txBox="1">
            <a:spLocks noChangeArrowheads="1"/>
          </p:cNvSpPr>
          <p:nvPr/>
        </p:nvSpPr>
        <p:spPr>
          <a:xfrm>
            <a:off x="1010748" y="718706"/>
            <a:ext cx="7408862" cy="4314998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400" kern="0" dirty="0">
                <a:solidFill>
                  <a:srgbClr val="C00000"/>
                </a:solidFill>
              </a:rPr>
              <a:t>准备好了吗？</a:t>
            </a:r>
            <a:endParaRPr lang="en-US" altLang="zh-CN" sz="4400" kern="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kern="0" dirty="0">
                <a:latin typeface="华文楷体" panose="02010600040101010101" pitchFamily="2" charset="-122"/>
              </a:rPr>
              <a:t>  要有足够的勇气迎接挑战 </a:t>
            </a:r>
            <a:r>
              <a:rPr lang="en-US" altLang="zh-CN" kern="0" dirty="0">
                <a:latin typeface="华文楷体" panose="02010600040101010101" pitchFamily="2" charset="-122"/>
              </a:rPr>
              <a:t>—— </a:t>
            </a:r>
            <a:r>
              <a:rPr lang="zh-CN" altLang="en-US" kern="0" dirty="0">
                <a:latin typeface="华文楷体" panose="02010600040101010101" pitchFamily="2" charset="-122"/>
              </a:rPr>
              <a:t>一定不会轻松！</a:t>
            </a:r>
            <a:endParaRPr lang="en-US" altLang="zh-CN" kern="0" dirty="0">
              <a:latin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kern="0" dirty="0">
                <a:latin typeface="华文楷体" panose="02010600040101010101" pitchFamily="2" charset="-122"/>
              </a:rPr>
              <a:t>  望有满腔的热情面对学习 </a:t>
            </a:r>
            <a:r>
              <a:rPr lang="en-US" altLang="zh-CN" kern="0" dirty="0">
                <a:latin typeface="华文楷体" panose="02010600040101010101" pitchFamily="2" charset="-122"/>
              </a:rPr>
              <a:t>—— </a:t>
            </a:r>
            <a:r>
              <a:rPr lang="zh-CN" altLang="en-US" kern="0" dirty="0">
                <a:latin typeface="华文楷体" panose="02010600040101010101" pitchFamily="2" charset="-122"/>
              </a:rPr>
              <a:t>一定不会后悔！</a:t>
            </a:r>
            <a:endParaRPr lang="en-US" altLang="zh-CN" kern="0" dirty="0">
              <a:latin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kern="0" dirty="0">
                <a:latin typeface="华文楷体" panose="02010600040101010101" pitchFamily="2" charset="-122"/>
              </a:rPr>
              <a:t>  带着</a:t>
            </a:r>
            <a:r>
              <a:rPr lang="zh-CN" altLang="en-US" kern="0" dirty="0">
                <a:solidFill>
                  <a:srgbClr val="FF0000"/>
                </a:solidFill>
                <a:latin typeface="华文楷体" panose="02010600040101010101" pitchFamily="2" charset="-122"/>
              </a:rPr>
              <a:t>问题</a:t>
            </a:r>
            <a:r>
              <a:rPr lang="zh-CN" altLang="en-US" kern="0" dirty="0">
                <a:latin typeface="华文楷体" panose="02010600040101010101" pitchFamily="2" charset="-122"/>
              </a:rPr>
              <a:t>来上课！</a:t>
            </a:r>
            <a:endParaRPr lang="en-US" altLang="zh-CN" kern="0" dirty="0">
              <a:latin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kern="0" dirty="0">
                <a:latin typeface="华文楷体" panose="02010600040101010101" pitchFamily="2" charset="-122"/>
              </a:rPr>
              <a:t>  课堂上积极回答和提出</a:t>
            </a:r>
            <a:r>
              <a:rPr lang="zh-CN" altLang="en-US" kern="0" dirty="0">
                <a:solidFill>
                  <a:srgbClr val="FF0000"/>
                </a:solidFill>
                <a:latin typeface="华文楷体" panose="02010600040101010101" pitchFamily="2" charset="-122"/>
              </a:rPr>
              <a:t>问题</a:t>
            </a:r>
            <a:r>
              <a:rPr lang="zh-CN" altLang="en-US" kern="0" dirty="0">
                <a:latin typeface="华文楷体" panose="02010600040101010101" pitchFamily="2" charset="-122"/>
              </a:rPr>
              <a:t>！</a:t>
            </a:r>
            <a:endParaRPr lang="en-US" altLang="zh-CN" kern="0" dirty="0">
              <a:latin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kern="0" dirty="0">
                <a:latin typeface="华文楷体" panose="02010600040101010101" pitchFamily="2" charset="-122"/>
              </a:rPr>
              <a:t>  </a:t>
            </a:r>
            <a:r>
              <a:rPr lang="zh-CN" altLang="en-US" kern="0" dirty="0">
                <a:latin typeface="华文楷体" panose="02010600040101010101" pitchFamily="2" charset="-122"/>
              </a:rPr>
              <a:t>课后尝试用所学知识解决</a:t>
            </a:r>
            <a:r>
              <a:rPr lang="zh-CN" altLang="en-US" kern="0" dirty="0">
                <a:solidFill>
                  <a:srgbClr val="FF0000"/>
                </a:solidFill>
                <a:latin typeface="华文楷体" panose="02010600040101010101" pitchFamily="2" charset="-122"/>
              </a:rPr>
              <a:t>问题</a:t>
            </a:r>
            <a:r>
              <a:rPr lang="zh-CN" altLang="en-US" kern="0" dirty="0">
                <a:latin typeface="华文楷体" panose="02010600040101010101" pitchFamily="2" charset="-122"/>
              </a:rPr>
              <a:t>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4EB8FE-F2CD-8D10-8D44-1FC3AB88F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4ABE8-E72D-10CF-5FD7-83392ED8A9EA}"/>
              </a:ext>
            </a:extLst>
          </p:cNvPr>
          <p:cNvSpPr txBox="1"/>
          <p:nvPr/>
        </p:nvSpPr>
        <p:spPr>
          <a:xfrm>
            <a:off x="1979712" y="1417588"/>
            <a:ext cx="49455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杨科华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khyang@hnu.edu.cn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13203129298</a:t>
            </a:r>
          </a:p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院楼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623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7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82772" y="959433"/>
            <a:ext cx="64087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4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下一节：计算机简化模型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1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19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EBE173-5D7C-098F-3482-13059D8E1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92144-6A53-990B-44A9-60375675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0" y="274327"/>
            <a:ext cx="9047714" cy="4594845"/>
          </a:xfrm>
          <a:prstGeom prst="rect">
            <a:avLst/>
          </a:prstGeom>
          <a:solidFill>
            <a:srgbClr val="6AC9FF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5"/>
          <p:cNvGrpSpPr/>
          <p:nvPr/>
        </p:nvGrpSpPr>
        <p:grpSpPr bwMode="auto">
          <a:xfrm>
            <a:off x="4739570" y="1535590"/>
            <a:ext cx="751271" cy="834195"/>
            <a:chOff x="3963" y="1690"/>
            <a:chExt cx="1182" cy="1313"/>
          </a:xfrm>
        </p:grpSpPr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 rot="-3600000">
              <a:off x="4554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 rot="3600000">
              <a:off x="4554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4160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5" name="Freeform 49"/>
            <p:cNvSpPr/>
            <p:nvPr/>
          </p:nvSpPr>
          <p:spPr bwMode="auto">
            <a:xfrm>
              <a:off x="4751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6" name="Freeform 50"/>
            <p:cNvSpPr/>
            <p:nvPr/>
          </p:nvSpPr>
          <p:spPr bwMode="auto">
            <a:xfrm>
              <a:off x="4751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7" name="Freeform 51"/>
            <p:cNvSpPr/>
            <p:nvPr/>
          </p:nvSpPr>
          <p:spPr bwMode="auto">
            <a:xfrm>
              <a:off x="3963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68" name="Group 52"/>
            <p:cNvGrpSpPr/>
            <p:nvPr/>
          </p:nvGrpSpPr>
          <p:grpSpPr bwMode="auto">
            <a:xfrm>
              <a:off x="4445" y="2106"/>
              <a:ext cx="480" cy="480"/>
              <a:chOff x="1581" y="2149"/>
              <a:chExt cx="394" cy="395"/>
            </a:xfrm>
          </p:grpSpPr>
          <p:sp>
            <p:nvSpPr>
              <p:cNvPr id="69" name="Freeform 53"/>
              <p:cNvSpPr/>
              <p:nvPr/>
            </p:nvSpPr>
            <p:spPr bwMode="auto">
              <a:xfrm>
                <a:off x="158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solidFill>
                <a:srgbClr val="A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70" name="Group 54"/>
              <p:cNvGrpSpPr/>
              <p:nvPr/>
            </p:nvGrpSpPr>
            <p:grpSpPr bwMode="auto">
              <a:xfrm>
                <a:off x="1600" y="2167"/>
                <a:ext cx="356" cy="154"/>
                <a:chOff x="1377" y="1843"/>
                <a:chExt cx="1019" cy="438"/>
              </a:xfrm>
            </p:grpSpPr>
            <p:sp>
              <p:nvSpPr>
                <p:cNvPr id="71" name="Freeform 55"/>
                <p:cNvSpPr/>
                <p:nvPr/>
              </p:nvSpPr>
              <p:spPr bwMode="auto">
                <a:xfrm>
                  <a:off x="1377" y="1843"/>
                  <a:ext cx="1019" cy="438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75000"/>
                      </a:sysClr>
                    </a:gs>
                    <a:gs pos="100000">
                      <a:sysClr val="window" lastClr="FFFFFF">
                        <a:gamma/>
                        <a:tint val="0"/>
                        <a:invGamma/>
                        <a:alpha val="0"/>
                      </a:sys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72" name="Oval 56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73" name="Group 57"/>
          <p:cNvGrpSpPr/>
          <p:nvPr/>
        </p:nvGrpSpPr>
        <p:grpSpPr bwMode="auto">
          <a:xfrm>
            <a:off x="4674758" y="3523554"/>
            <a:ext cx="870089" cy="603987"/>
            <a:chOff x="3593" y="2636"/>
            <a:chExt cx="1370" cy="951"/>
          </a:xfrm>
        </p:grpSpPr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 rot="-3600000">
              <a:off x="3664" y="3093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75" name="Freeform 59"/>
            <p:cNvSpPr/>
            <p:nvPr/>
          </p:nvSpPr>
          <p:spPr bwMode="auto">
            <a:xfrm>
              <a:off x="3593" y="3193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76" name="Group 60"/>
            <p:cNvGrpSpPr/>
            <p:nvPr/>
          </p:nvGrpSpPr>
          <p:grpSpPr bwMode="auto">
            <a:xfrm>
              <a:off x="3855" y="2636"/>
              <a:ext cx="1108" cy="588"/>
              <a:chOff x="2541" y="2052"/>
              <a:chExt cx="1108" cy="588"/>
            </a:xfrm>
          </p:grpSpPr>
          <p:sp>
            <p:nvSpPr>
              <p:cNvPr id="77" name="Rectangle 61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9" name="Freeform 62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80" name="Group 63"/>
              <p:cNvGrpSpPr/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81" name="Freeform 64"/>
                <p:cNvSpPr/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solidFill>
                  <a:srgbClr val="AC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82" name="Group 65"/>
                <p:cNvGrpSpPr/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83" name="Freeform 66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ysClr val="window" lastClr="FFFFFF">
                          <a:alpha val="75000"/>
                        </a:sysClr>
                      </a:gs>
                      <a:gs pos="100000">
                        <a:sysClr val="window" lastClr="FFFFFF">
                          <a:gamma/>
                          <a:tint val="0"/>
                          <a:invGamma/>
                          <a:alpha val="0"/>
                        </a:sys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8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</p:grpSp>
      <p:sp>
        <p:nvSpPr>
          <p:cNvPr id="85" name="TextBox 59"/>
          <p:cNvSpPr txBox="1">
            <a:spLocks noChangeArrowheads="1"/>
          </p:cNvSpPr>
          <p:nvPr/>
        </p:nvSpPr>
        <p:spPr bwMode="auto">
          <a:xfrm flipH="1">
            <a:off x="5544846" y="3135225"/>
            <a:ext cx="2267513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700" kern="0" dirty="0">
                <a:solidFill>
                  <a:srgbClr val="333333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机器内部的实际情况</a:t>
            </a:r>
            <a:endParaRPr lang="en-US" altLang="ko-KR" sz="1700" kern="0" dirty="0">
              <a:solidFill>
                <a:srgbClr val="333333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86" name="矩形 17"/>
          <p:cNvSpPr>
            <a:spLocks noChangeArrowheads="1"/>
          </p:cNvSpPr>
          <p:nvPr/>
        </p:nvSpPr>
        <p:spPr bwMode="auto">
          <a:xfrm>
            <a:off x="5637495" y="3468100"/>
            <a:ext cx="3334351" cy="56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8" rIns="68576" bIns="3428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srgbClr val="FF0000"/>
                </a:solidFill>
              </a:rPr>
              <a:t>机器里的数据类型的表示方法决定了对结果的表示！</a:t>
            </a:r>
          </a:p>
        </p:txBody>
      </p:sp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8" name="TextBox 69"/>
          <p:cNvSpPr txBox="1"/>
          <p:nvPr/>
        </p:nvSpPr>
        <p:spPr>
          <a:xfrm>
            <a:off x="2399904" y="2641413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9" name="TextBox 59"/>
          <p:cNvSpPr txBox="1">
            <a:spLocks noChangeArrowheads="1"/>
          </p:cNvSpPr>
          <p:nvPr/>
        </p:nvSpPr>
        <p:spPr bwMode="auto">
          <a:xfrm flipH="1">
            <a:off x="5544846" y="1508025"/>
            <a:ext cx="2412383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700" kern="0" dirty="0">
                <a:solidFill>
                  <a:srgbClr val="333333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简单代码的不简单行为</a:t>
            </a:r>
            <a:endParaRPr lang="en-US" altLang="ko-KR" sz="1700" kern="0" dirty="0">
              <a:solidFill>
                <a:srgbClr val="333333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90" name="矩形 17"/>
          <p:cNvSpPr>
            <a:spLocks noChangeArrowheads="1"/>
          </p:cNvSpPr>
          <p:nvPr/>
        </p:nvSpPr>
        <p:spPr bwMode="auto">
          <a:xfrm>
            <a:off x="5637496" y="1960539"/>
            <a:ext cx="3038960" cy="30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8" rIns="68576" bIns="3428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为什么机器执行和人脑思维不同步？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8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-1</a:t>
            </a:r>
          </a:p>
        </p:txBody>
      </p:sp>
      <p:pic>
        <p:nvPicPr>
          <p:cNvPr id="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" y="771550"/>
            <a:ext cx="4619022" cy="215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20" y="3064942"/>
            <a:ext cx="2781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文本框 94"/>
          <p:cNvSpPr txBox="1"/>
          <p:nvPr/>
        </p:nvSpPr>
        <p:spPr>
          <a:xfrm>
            <a:off x="1475656" y="48351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1001.c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043608" y="4127541"/>
            <a:ext cx="2831812" cy="69000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9" grpId="0"/>
      <p:bldP spid="90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5"/>
          <p:cNvGrpSpPr/>
          <p:nvPr/>
        </p:nvGrpSpPr>
        <p:grpSpPr bwMode="auto">
          <a:xfrm>
            <a:off x="4739570" y="1535590"/>
            <a:ext cx="751271" cy="834195"/>
            <a:chOff x="3963" y="1690"/>
            <a:chExt cx="1182" cy="1313"/>
          </a:xfrm>
        </p:grpSpPr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 rot="-3600000">
              <a:off x="4554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 rot="3600000">
              <a:off x="4554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4160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5" name="Freeform 49"/>
            <p:cNvSpPr/>
            <p:nvPr/>
          </p:nvSpPr>
          <p:spPr bwMode="auto">
            <a:xfrm>
              <a:off x="4751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6" name="Freeform 50"/>
            <p:cNvSpPr/>
            <p:nvPr/>
          </p:nvSpPr>
          <p:spPr bwMode="auto">
            <a:xfrm>
              <a:off x="4751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67" name="Freeform 51"/>
            <p:cNvSpPr/>
            <p:nvPr/>
          </p:nvSpPr>
          <p:spPr bwMode="auto">
            <a:xfrm>
              <a:off x="3963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68" name="Group 52"/>
            <p:cNvGrpSpPr/>
            <p:nvPr/>
          </p:nvGrpSpPr>
          <p:grpSpPr bwMode="auto">
            <a:xfrm>
              <a:off x="4445" y="2106"/>
              <a:ext cx="480" cy="480"/>
              <a:chOff x="1581" y="2149"/>
              <a:chExt cx="394" cy="395"/>
            </a:xfrm>
          </p:grpSpPr>
          <p:sp>
            <p:nvSpPr>
              <p:cNvPr id="69" name="Freeform 53"/>
              <p:cNvSpPr/>
              <p:nvPr/>
            </p:nvSpPr>
            <p:spPr bwMode="auto">
              <a:xfrm>
                <a:off x="158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solidFill>
                <a:srgbClr val="A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70" name="Group 54"/>
              <p:cNvGrpSpPr/>
              <p:nvPr/>
            </p:nvGrpSpPr>
            <p:grpSpPr bwMode="auto">
              <a:xfrm>
                <a:off x="1600" y="2167"/>
                <a:ext cx="356" cy="154"/>
                <a:chOff x="1377" y="1843"/>
                <a:chExt cx="1019" cy="438"/>
              </a:xfrm>
            </p:grpSpPr>
            <p:sp>
              <p:nvSpPr>
                <p:cNvPr id="71" name="Freeform 55"/>
                <p:cNvSpPr/>
                <p:nvPr/>
              </p:nvSpPr>
              <p:spPr bwMode="auto">
                <a:xfrm>
                  <a:off x="1377" y="1843"/>
                  <a:ext cx="1019" cy="438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75000"/>
                      </a:sysClr>
                    </a:gs>
                    <a:gs pos="100000">
                      <a:sysClr val="window" lastClr="FFFFFF">
                        <a:gamma/>
                        <a:tint val="0"/>
                        <a:invGamma/>
                        <a:alpha val="0"/>
                      </a:sys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72" name="Oval 56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73" name="Group 57"/>
          <p:cNvGrpSpPr/>
          <p:nvPr/>
        </p:nvGrpSpPr>
        <p:grpSpPr bwMode="auto">
          <a:xfrm>
            <a:off x="4674758" y="3523554"/>
            <a:ext cx="870089" cy="603987"/>
            <a:chOff x="3593" y="2636"/>
            <a:chExt cx="1370" cy="951"/>
          </a:xfrm>
        </p:grpSpPr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 rot="-3600000">
              <a:off x="3664" y="3093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75" name="Freeform 59"/>
            <p:cNvSpPr/>
            <p:nvPr/>
          </p:nvSpPr>
          <p:spPr bwMode="auto">
            <a:xfrm>
              <a:off x="3593" y="3193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76" name="Group 60"/>
            <p:cNvGrpSpPr/>
            <p:nvPr/>
          </p:nvGrpSpPr>
          <p:grpSpPr bwMode="auto">
            <a:xfrm>
              <a:off x="3855" y="2636"/>
              <a:ext cx="1108" cy="588"/>
              <a:chOff x="2541" y="2052"/>
              <a:chExt cx="1108" cy="588"/>
            </a:xfrm>
          </p:grpSpPr>
          <p:sp>
            <p:nvSpPr>
              <p:cNvPr id="77" name="Rectangle 61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9" name="Freeform 62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80" name="Group 63"/>
              <p:cNvGrpSpPr/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81" name="Freeform 64"/>
                <p:cNvSpPr/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solidFill>
                  <a:srgbClr val="AC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82" name="Group 65"/>
                <p:cNvGrpSpPr/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83" name="Freeform 66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ysClr val="window" lastClr="FFFFFF">
                          <a:alpha val="75000"/>
                        </a:sysClr>
                      </a:gs>
                      <a:gs pos="100000">
                        <a:sysClr val="window" lastClr="FFFFFF">
                          <a:gamma/>
                          <a:tint val="0"/>
                          <a:invGamma/>
                          <a:alpha val="0"/>
                        </a:sys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8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</p:grpSp>
      <p:sp>
        <p:nvSpPr>
          <p:cNvPr id="85" name="TextBox 59"/>
          <p:cNvSpPr txBox="1">
            <a:spLocks noChangeArrowheads="1"/>
          </p:cNvSpPr>
          <p:nvPr/>
        </p:nvSpPr>
        <p:spPr bwMode="auto">
          <a:xfrm flipH="1">
            <a:off x="5544846" y="3135225"/>
            <a:ext cx="2267513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700" kern="0" dirty="0">
                <a:solidFill>
                  <a:srgbClr val="333333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使用浮点数据的代价</a:t>
            </a:r>
            <a:endParaRPr lang="en-US" altLang="ko-KR" sz="1700" kern="0" dirty="0">
              <a:solidFill>
                <a:srgbClr val="333333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86" name="矩形 17"/>
          <p:cNvSpPr>
            <a:spLocks noChangeArrowheads="1"/>
          </p:cNvSpPr>
          <p:nvPr/>
        </p:nvSpPr>
        <p:spPr bwMode="auto">
          <a:xfrm>
            <a:off x="5637495" y="3468100"/>
            <a:ext cx="3334351" cy="30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8" rIns="68576" bIns="3428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srgbClr val="FF0000"/>
                </a:solidFill>
              </a:rPr>
              <a:t>有效数字比整型少了很多</a:t>
            </a:r>
          </a:p>
        </p:txBody>
      </p:sp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sp>
        <p:nvSpPr>
          <p:cNvPr id="89" name="TextBox 59"/>
          <p:cNvSpPr txBox="1">
            <a:spLocks noChangeArrowheads="1"/>
          </p:cNvSpPr>
          <p:nvPr/>
        </p:nvSpPr>
        <p:spPr bwMode="auto">
          <a:xfrm flipH="1">
            <a:off x="5544845" y="1508025"/>
            <a:ext cx="2627554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700" kern="0" dirty="0">
                <a:solidFill>
                  <a:srgbClr val="333333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不同数据类型的不同特点</a:t>
            </a:r>
            <a:endParaRPr lang="en-US" altLang="ko-KR" sz="1700" kern="0" dirty="0">
              <a:solidFill>
                <a:srgbClr val="333333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90" name="矩形 17"/>
          <p:cNvSpPr>
            <a:spLocks noChangeArrowheads="1"/>
          </p:cNvSpPr>
          <p:nvPr/>
        </p:nvSpPr>
        <p:spPr bwMode="auto">
          <a:xfrm>
            <a:off x="5637496" y="1960539"/>
            <a:ext cx="3038960" cy="30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8" rIns="68576" bIns="3428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浮点数据能大大扩展表示范围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-2</a:t>
            </a:r>
          </a:p>
        </p:txBody>
      </p:sp>
      <p:pic>
        <p:nvPicPr>
          <p:cNvPr id="36" name="内容占位符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89" y="861853"/>
            <a:ext cx="4657969" cy="1829249"/>
          </a:xfrm>
          <a:prstGeom prst="rect">
            <a:avLst/>
          </a:prstGeom>
        </p:spPr>
      </p:pic>
      <p:pic>
        <p:nvPicPr>
          <p:cNvPr id="37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3" y="2783537"/>
            <a:ext cx="4470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475656" y="48351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1002.c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843808" y="226504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3491880" y="2265042"/>
            <a:ext cx="36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4067944" y="2265042"/>
            <a:ext cx="4089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9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57"/>
          <p:cNvGrpSpPr/>
          <p:nvPr/>
        </p:nvGrpSpPr>
        <p:grpSpPr bwMode="auto">
          <a:xfrm>
            <a:off x="4674758" y="3523554"/>
            <a:ext cx="870089" cy="603987"/>
            <a:chOff x="3593" y="2636"/>
            <a:chExt cx="1370" cy="951"/>
          </a:xfrm>
        </p:grpSpPr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 rot="-3600000">
              <a:off x="3664" y="3093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75" name="Freeform 59"/>
            <p:cNvSpPr/>
            <p:nvPr/>
          </p:nvSpPr>
          <p:spPr bwMode="auto">
            <a:xfrm>
              <a:off x="3593" y="3193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76" name="Group 60"/>
            <p:cNvGrpSpPr/>
            <p:nvPr/>
          </p:nvGrpSpPr>
          <p:grpSpPr bwMode="auto">
            <a:xfrm>
              <a:off x="3855" y="2636"/>
              <a:ext cx="1108" cy="588"/>
              <a:chOff x="2541" y="2052"/>
              <a:chExt cx="1108" cy="588"/>
            </a:xfrm>
          </p:grpSpPr>
          <p:sp>
            <p:nvSpPr>
              <p:cNvPr id="77" name="Rectangle 61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9" name="Freeform 62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80" name="Group 63"/>
              <p:cNvGrpSpPr/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81" name="Freeform 64"/>
                <p:cNvSpPr/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solidFill>
                  <a:srgbClr val="AC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82" name="Group 65"/>
                <p:cNvGrpSpPr/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83" name="Freeform 66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ysClr val="window" lastClr="FFFFFF">
                          <a:alpha val="75000"/>
                        </a:sysClr>
                      </a:gs>
                      <a:gs pos="100000">
                        <a:sysClr val="window" lastClr="FFFFFF">
                          <a:gamma/>
                          <a:tint val="0"/>
                          <a:invGamma/>
                          <a:alpha val="0"/>
                        </a:sys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8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</p:grpSp>
      <p:sp>
        <p:nvSpPr>
          <p:cNvPr id="85" name="TextBox 59"/>
          <p:cNvSpPr txBox="1">
            <a:spLocks noChangeArrowheads="1"/>
          </p:cNvSpPr>
          <p:nvPr/>
        </p:nvSpPr>
        <p:spPr bwMode="auto">
          <a:xfrm flipH="1">
            <a:off x="5544846" y="3135225"/>
            <a:ext cx="2267513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700" kern="0" dirty="0">
                <a:solidFill>
                  <a:srgbClr val="333333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问题何在？</a:t>
            </a:r>
            <a:endParaRPr lang="en-US" altLang="ko-KR" sz="1700" kern="0" dirty="0">
              <a:solidFill>
                <a:srgbClr val="333333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86" name="矩形 17"/>
          <p:cNvSpPr>
            <a:spLocks noChangeArrowheads="1"/>
          </p:cNvSpPr>
          <p:nvPr/>
        </p:nvSpPr>
        <p:spPr bwMode="auto">
          <a:xfrm>
            <a:off x="5637495" y="3468100"/>
            <a:ext cx="3110969" cy="132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8" rIns="68576" bIns="3428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srgbClr val="FF0000"/>
                </a:solidFill>
              </a:rPr>
              <a:t>数据类型是对二进制表达的不同解释 </a:t>
            </a:r>
            <a:endParaRPr lang="en-US" altLang="zh-CN" sz="1400" kern="0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srgbClr val="FF0000"/>
                </a:solidFill>
              </a:rPr>
              <a:t>即</a:t>
            </a:r>
            <a:r>
              <a:rPr lang="en-US" altLang="zh-CN" sz="1400" kern="0" dirty="0">
                <a:solidFill>
                  <a:srgbClr val="FF0000"/>
                </a:solidFill>
              </a:rPr>
              <a:t>—</a:t>
            </a:r>
            <a:r>
              <a:rPr lang="zh-CN" altLang="en-US" sz="1400" kern="0" dirty="0">
                <a:solidFill>
                  <a:srgbClr val="FF0000"/>
                </a:solidFill>
              </a:rPr>
              <a:t>“任尔东南西北风，我自岿然不动”，同一个二进制表达可以因为规定的数据类型不同而有不同意义</a:t>
            </a:r>
          </a:p>
        </p:txBody>
      </p:sp>
      <p:sp>
        <p:nvSpPr>
          <p:cNvPr id="87" name="TextBox 68"/>
          <p:cNvSpPr txBox="1"/>
          <p:nvPr/>
        </p:nvSpPr>
        <p:spPr>
          <a:xfrm>
            <a:off x="4476939" y="2657142"/>
            <a:ext cx="468503" cy="407800"/>
          </a:xfrm>
          <a:prstGeom prst="rect">
            <a:avLst/>
          </a:prstGeom>
          <a:noFill/>
        </p:spPr>
        <p:txBody>
          <a:bodyPr wrap="square" lIns="68576" tIns="34288" rIns="68576" bIns="3428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703020204020201" pitchFamily="34" charset="-122"/>
                <a:ea typeface="微软雅黑" panose="020B0703020204020201" pitchFamily="34" charset="-122"/>
              </a:rPr>
              <a:t>标签文字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75656" y="48351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1003.c</a:t>
            </a:r>
            <a:endParaRPr lang="zh-CN" altLang="en-US" sz="2000" dirty="0"/>
          </a:p>
        </p:txBody>
      </p:sp>
      <p:pic>
        <p:nvPicPr>
          <p:cNvPr id="3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7" y="958947"/>
            <a:ext cx="4330122" cy="191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 descr="ææ¸éä¸ä¸ï¼ä¸å®æ¯æä»ä¹å°æ¹ä¸å¯¹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95" y="958947"/>
            <a:ext cx="1918057" cy="191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725396" y="3396696"/>
            <a:ext cx="300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 = -128, D = -128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5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49063" y="48351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1004.c</a:t>
            </a:r>
            <a:endParaRPr lang="zh-CN" altLang="en-US" sz="2000" dirty="0"/>
          </a:p>
        </p:txBody>
      </p:sp>
      <p:pic>
        <p:nvPicPr>
          <p:cNvPr id="36" name="内容占位符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75" y="870696"/>
            <a:ext cx="3208337" cy="3451225"/>
          </a:xfrm>
          <a:prstGeom prst="rect">
            <a:avLst/>
          </a:prstGeom>
        </p:spPr>
      </p:pic>
      <p:pic>
        <p:nvPicPr>
          <p:cNvPr id="37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27" y="4603688"/>
            <a:ext cx="15748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4932040" y="1996143"/>
            <a:ext cx="29530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  <a:ea typeface="+mj-ea"/>
              </a:rPr>
              <a:t>l</a:t>
            </a:r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  <a:ea typeface="+mj-ea"/>
              </a:rPr>
              <a:t>en</a:t>
            </a:r>
            <a:r>
              <a:rPr lang="en-US" altLang="zh-CN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  <a:ea typeface="+mj-ea"/>
              </a:rPr>
              <a:t> = </a:t>
            </a:r>
            <a:r>
              <a:rPr lang="zh-CN" alt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  <a:ea typeface="+mj-ea"/>
              </a:rPr>
              <a:t>？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628650" y="1233619"/>
            <a:ext cx="5815558" cy="3399104"/>
          </a:xfrm>
        </p:spPr>
        <p:txBody>
          <a:bodyPr/>
          <a:lstStyle/>
          <a:p>
            <a:pPr>
              <a:defRPr/>
            </a:pPr>
            <a:r>
              <a:rPr lang="zh-CN" altLang="en-US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爆炸的火箭</a:t>
            </a:r>
          </a:p>
          <a:p>
            <a:pPr marL="0" indent="0">
              <a:buNone/>
              <a:defRPr/>
            </a:pPr>
            <a:r>
              <a:rPr lang="en-US" altLang="zh-CN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1966</a:t>
            </a:r>
            <a:r>
              <a:rPr lang="zh-CN" altLang="en-US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年</a:t>
            </a:r>
            <a:r>
              <a:rPr lang="en-US" altLang="zh-CN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6</a:t>
            </a:r>
            <a:r>
              <a:rPr lang="zh-CN" altLang="en-US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月</a:t>
            </a:r>
            <a:r>
              <a:rPr lang="en-US" altLang="zh-CN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4</a:t>
            </a:r>
            <a:r>
              <a:rPr lang="zh-CN" altLang="en-US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日，</a:t>
            </a:r>
            <a:r>
              <a:rPr lang="en-US" altLang="zh-CN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Ariane 5</a:t>
            </a:r>
            <a:r>
              <a:rPr lang="zh-CN" altLang="en-US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火箭初次航行，一个错误便产生了灾难性的后果。发射后仅仅</a:t>
            </a:r>
            <a:r>
              <a:rPr lang="en-US" altLang="zh-CN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37</a:t>
            </a:r>
            <a:r>
              <a:rPr lang="zh-CN" altLang="en-US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秒，就解体并爆炸，火箭上载有价值</a:t>
            </a:r>
            <a:r>
              <a:rPr lang="en-US" altLang="zh-CN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5</a:t>
            </a:r>
            <a:r>
              <a:rPr lang="zh-CN" altLang="en-US" sz="1800" kern="1200" noProof="1">
                <a:latin typeface="Arial" panose="020B0604020202090204" pitchFamily="34" charset="0"/>
                <a:ea typeface="华文细黑" panose="02010600040101010101" pitchFamily="2" charset="-122"/>
              </a:rPr>
              <a:t>亿美元的通信卫星。</a:t>
            </a:r>
            <a:endParaRPr lang="en-US" altLang="zh-CN" sz="1800" kern="1200" noProof="1">
              <a:latin typeface="Arial" panose="020B0604020202090204" pitchFamily="34" charset="0"/>
              <a:ea typeface="华文细黑" panose="02010600040101010101" pitchFamily="2" charset="-122"/>
            </a:endParaRPr>
          </a:p>
          <a:p>
            <a:pPr marL="0" indent="0">
              <a:buNone/>
              <a:defRPr/>
            </a:pPr>
            <a:endParaRPr lang="zh-CN" altLang="en-US" noProof="1"/>
          </a:p>
          <a:p>
            <a:pPr marL="0" indent="0">
              <a:buNone/>
              <a:defRPr/>
            </a:pPr>
            <a:endParaRPr lang="zh-CN" altLang="en-US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03618"/>
            <a:ext cx="2419160" cy="1814370"/>
          </a:xfrm>
          <a:prstGeom prst="rect">
            <a:avLst/>
          </a:prstGeom>
        </p:spPr>
      </p:pic>
      <p:sp>
        <p:nvSpPr>
          <p:cNvPr id="6" name="TextBox 500"/>
          <p:cNvSpPr txBox="1"/>
          <p:nvPr/>
        </p:nvSpPr>
        <p:spPr>
          <a:xfrm>
            <a:off x="3632808" y="483518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35769" y="4547904"/>
            <a:ext cx="5158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不理解数据的底层行为就会造成</a:t>
            </a:r>
            <a:r>
              <a:rPr lang="zh-CN" altLang="en-US" sz="20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严重后果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！</a:t>
            </a:r>
            <a:endParaRPr lang="zh-CN" altLang="en-US" sz="200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3" y="3709420"/>
            <a:ext cx="6768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  <a:ea typeface="+mj-ea"/>
              </a:rPr>
              <a:t>浮点溢出导致的惨痛代价！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7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827584" y="1484130"/>
            <a:ext cx="352177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void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copyij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(int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[2048][2048],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    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{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i,j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for (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= 0;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&lt; 2048;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++)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for (j = 0; j &lt; 2048; </a:t>
            </a:r>
            <a:r>
              <a:rPr lang="en-US" altLang="zh-CN" sz="1600" b="1" dirty="0" err="1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j++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 =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latin typeface="微软雅黑" panose="020B0703020204020201" pitchFamily="34" charset="-122"/>
                <a:ea typeface="微软雅黑" panose="020B0703020204020201" pitchFamily="34" charset="-122"/>
                <a:sym typeface="Monaco"/>
              </a:rPr>
              <a:t>}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167063" y="2647848"/>
            <a:ext cx="1771651" cy="211934"/>
          </a:xfrm>
          <a:prstGeom prst="line">
            <a:avLst/>
          </a:prstGeom>
          <a:noFill/>
          <a:ln w="38100">
            <a:solidFill>
              <a:srgbClr val="067C0C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rot="10800000" flipH="1">
            <a:off x="3193257" y="2647848"/>
            <a:ext cx="1771651" cy="195263"/>
          </a:xfrm>
          <a:prstGeom prst="line">
            <a:avLst/>
          </a:prstGeom>
          <a:noFill/>
          <a:ln w="38100">
            <a:solidFill>
              <a:srgbClr val="067C0C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5082730" y="1484132"/>
            <a:ext cx="366573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void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copyji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(int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[2048][2048],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    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[2048][2048])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{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int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i,j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for (j = 0; j &lt; 2048; </a:t>
            </a:r>
            <a:r>
              <a:rPr lang="en-US" altLang="zh-CN" sz="1600" b="1" dirty="0" err="1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j++</a:t>
            </a:r>
            <a:r>
              <a:rPr lang="en-US" altLang="zh-CN" sz="1600" b="1" dirty="0">
                <a:solidFill>
                  <a:srgbClr val="21218A"/>
                </a:solidFill>
                <a:ea typeface="微软雅黑" panose="020B0703020204020201" pitchFamily="34" charset="-122"/>
                <a:sym typeface="Monaco"/>
              </a:rPr>
              <a:t>)</a:t>
            </a:r>
            <a:endParaRPr lang="en-US" altLang="zh-CN" sz="1600" b="1" dirty="0">
              <a:ea typeface="微软雅黑" panose="020B0703020204020201" pitchFamily="34" charset="-122"/>
              <a:sym typeface="Monaco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for (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= 0;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 &lt; 2048;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703020204020201" pitchFamily="34" charset="-122"/>
                <a:sym typeface="Monaco"/>
              </a:rPr>
              <a:t>++)</a:t>
            </a:r>
            <a:endParaRPr lang="en-US" altLang="zh-CN" sz="1600" b="1" dirty="0">
              <a:ea typeface="微软雅黑" panose="020B0703020204020201" pitchFamily="34" charset="-122"/>
              <a:sym typeface="Monaco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     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dst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 = 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src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[</a:t>
            </a:r>
            <a:r>
              <a:rPr lang="en-US" altLang="zh-CN" sz="1600" b="1" dirty="0" err="1">
                <a:ea typeface="微软雅黑" panose="020B0703020204020201" pitchFamily="34" charset="-122"/>
                <a:sym typeface="Monaco"/>
              </a:rPr>
              <a:t>i</a:t>
            </a: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][j];</a:t>
            </a: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微软雅黑" panose="020B0703020204020201" pitchFamily="34" charset="-122"/>
                <a:sym typeface="Monaco"/>
              </a:rPr>
              <a:t>}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7584" y="1114798"/>
            <a:ext cx="10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08924" y="1114798"/>
            <a:ext cx="10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68037" y="4042735"/>
            <a:ext cx="3752378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575" tIns="28575" rIns="28575" bIns="28575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100" b="1" dirty="0">
                <a:solidFill>
                  <a:srgbClr val="FF0000"/>
                </a:solidFill>
                <a:latin typeface="Calibri" panose="020F0302020204030204" pitchFamily="34" charset="0"/>
                <a:ea typeface="ヒラギノ角ゴ ProN W3" panose="020B0300000000000000" charset="-128"/>
                <a:cs typeface="ヒラギノ角ゴ ProN W3" panose="020B0300000000000000" charset="-128"/>
                <a:sym typeface="Calibri" panose="020F0302020204030204" pitchFamily="34" charset="0"/>
              </a:rPr>
              <a:t>21</a:t>
            </a:r>
            <a:r>
              <a:rPr lang="en-US" altLang="zh-CN" sz="2100" b="1" dirty="0">
                <a:latin typeface="Calibri" panose="020F0302020204030204" pitchFamily="34" charset="0"/>
                <a:ea typeface="ヒラギノ角ゴ ProN W3" panose="020B0300000000000000" charset="-128"/>
                <a:cs typeface="ヒラギノ角ゴ ProN W3" panose="020B0300000000000000" charset="-128"/>
                <a:sym typeface="Calibri" panose="020F0302020204030204" pitchFamily="34" charset="0"/>
              </a:rPr>
              <a:t> times slower (Pentium 4)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637495" y="371440"/>
            <a:ext cx="3506505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00"/>
          <p:cNvSpPr txBox="1"/>
          <p:nvPr/>
        </p:nvSpPr>
        <p:spPr>
          <a:xfrm>
            <a:off x="3706230" y="195486"/>
            <a:ext cx="20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理解底层行为</a:t>
            </a: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4228-4CC3-48BA-9248-C445C33249D2}" type="slidenum">
              <a:rPr lang="zh-CN" altLang="en-US" smtClean="0"/>
              <a:t>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.1|1.4|0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2|1.4|2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4|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6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15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0.9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Microsoft Macintosh PowerPoint</Application>
  <PresentationFormat>全屏显示(16:9)</PresentationFormat>
  <Paragraphs>219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方正兰亭细黑_GBK</vt:lpstr>
      <vt:lpstr>方正喵呜体</vt:lpstr>
      <vt:lpstr>方正姚体</vt:lpstr>
      <vt:lpstr>汉仪中圆简</vt:lpstr>
      <vt:lpstr>胡晓波美心常规体</vt:lpstr>
      <vt:lpstr>华文楷体</vt:lpstr>
      <vt:lpstr>Microsoft YaHei</vt:lpstr>
      <vt:lpstr>Microsoft YaHei</vt:lpstr>
      <vt:lpstr>微软雅黑 Light</vt:lpstr>
      <vt:lpstr>Arial Unicode MS</vt:lpstr>
      <vt:lpstr>굴림</vt:lpstr>
      <vt:lpstr>Microsoft YaHei Bold</vt:lpstr>
      <vt:lpstr>Arial</vt:lpstr>
      <vt:lpstr>Arial Black</vt:lpstr>
      <vt:lpstr>Calibri</vt:lpstr>
      <vt:lpstr>Candara</vt:lpstr>
      <vt:lpstr>Roboto Black</vt:lpstr>
      <vt:lpstr>Symbol</vt:lpstr>
      <vt:lpstr>Times New Roman</vt:lpstr>
      <vt:lpstr>Wingdings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khyang</cp:lastModifiedBy>
  <cp:revision>4</cp:revision>
  <dcterms:created xsi:type="dcterms:W3CDTF">2022-03-07T23:25:58Z</dcterms:created>
  <dcterms:modified xsi:type="dcterms:W3CDTF">2023-02-12T23:44:01Z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