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</p:sldMasterIdLst>
  <p:notesMasterIdLst>
    <p:notesMasterId r:id="rId15"/>
  </p:notesMasterIdLst>
  <p:sldIdLst>
    <p:sldId id="386" r:id="rId2"/>
    <p:sldId id="339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413" r:id="rId13"/>
    <p:sldId id="367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846138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271588" indent="-18256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693863" indent="-2428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67C0C"/>
    <a:srgbClr val="A33909"/>
    <a:srgbClr val="F2F2F2"/>
    <a:srgbClr val="AC0000"/>
    <a:srgbClr val="FFAFAF"/>
    <a:srgbClr val="FF0000"/>
    <a:srgbClr val="DE0000"/>
    <a:srgbClr val="133FCB"/>
    <a:srgbClr val="08A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77788" autoAdjust="0"/>
  </p:normalViewPr>
  <p:slideViewPr>
    <p:cSldViewPr showGuides="1">
      <p:cViewPr varScale="1">
        <p:scale>
          <a:sx n="89" d="100"/>
          <a:sy n="89" d="100"/>
        </p:scale>
        <p:origin x="776" y="1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0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61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3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0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95051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60818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2511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9346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81B1EF4-28EE-4A2D-A085-49A3AE0D1B5F}" type="slidenum">
              <a:rPr lang="en-US" altLang="zh-CN" b="0"/>
              <a:pPr eaLnBrk="1" hangingPunct="1"/>
              <a:t>12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67320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54026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31889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4021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52840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5061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8225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8279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81959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9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96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919629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计算机简化模型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zh-CN" altLang="en-US"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18D4E7-212D-4896-B8B2-9FA6A906B8D3}"/>
              </a:ext>
            </a:extLst>
          </p:cNvPr>
          <p:cNvGrpSpPr/>
          <p:nvPr/>
        </p:nvGrpSpPr>
        <p:grpSpPr>
          <a:xfrm>
            <a:off x="3638769" y="3152697"/>
            <a:ext cx="3529474" cy="1291261"/>
            <a:chOff x="5323766" y="4044806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1" y="4044806"/>
              <a:ext cx="4575336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4117097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F7CF73-B6C8-4000-83A6-DE2619C8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805" y="0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D5559FC6-E119-4E1A-A1D9-E17BACCCF7AD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i=1;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j=2;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k;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k=i+j;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400" kern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97B32179-2928-4276-88DB-774A0C07E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61797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5603" name="对象 1">
                        <a:extLst>
                          <a:ext uri="{FF2B5EF4-FFF2-40B4-BE49-F238E27FC236}">
                            <a16:creationId xmlns:a16="http://schemas.microsoft.com/office/drawing/2014/main" id="{ADAA8A6B-A313-4E28-A71F-51206D197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8070F49-F1E4-415D-9AFB-99EA553A20CD}"/>
              </a:ext>
            </a:extLst>
          </p:cNvPr>
          <p:cNvSpPr txBox="1"/>
          <p:nvPr/>
        </p:nvSpPr>
        <p:spPr bwMode="auto">
          <a:xfrm>
            <a:off x="179388" y="4299868"/>
            <a:ext cx="89646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”k=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i+j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，需要分四步走。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第三步，计算寄存器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中数值的和，结果放于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</a:t>
            </a:r>
            <a:endParaRPr lang="en-US" altLang="zh-CN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5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DF662BB-4E30-4560-82EC-532B8936B8D6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4856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i=1;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j=2;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k;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k=i+j;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400" kern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0E3E28D0-DD90-4949-AF71-763244FBA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50795"/>
              </p:ext>
            </p:extLst>
          </p:nvPr>
        </p:nvGraphicFramePr>
        <p:xfrm>
          <a:off x="36513" y="483518"/>
          <a:ext cx="6727825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944280" imgH="10736280" progId="Visio.Drawing.11">
                  <p:embed/>
                </p:oleObj>
              </mc:Choice>
              <mc:Fallback>
                <p:oleObj r:id="rId3" imgW="18944280" imgH="10736280" progId="Visio.Drawing.11">
                  <p:embed/>
                  <p:pic>
                    <p:nvPicPr>
                      <p:cNvPr id="27651" name="对象 1">
                        <a:extLst>
                          <a:ext uri="{FF2B5EF4-FFF2-40B4-BE49-F238E27FC236}">
                            <a16:creationId xmlns:a16="http://schemas.microsoft.com/office/drawing/2014/main" id="{54FF0B5B-BC6D-42E3-B414-D9A0B19E4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483518"/>
                        <a:ext cx="6727825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990DD0B-E401-4BEC-8840-669133500580}"/>
              </a:ext>
            </a:extLst>
          </p:cNvPr>
          <p:cNvSpPr txBox="1"/>
          <p:nvPr/>
        </p:nvSpPr>
        <p:spPr bwMode="auto">
          <a:xfrm>
            <a:off x="179388" y="4298281"/>
            <a:ext cx="89646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”k=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i+j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，需要分四步走。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第四步，将寄存器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中的结果传送到内存变量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k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39077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>
            <a:spLocks noChangeAspect="1" noChangeArrowheads="1"/>
          </p:cNvSpPr>
          <p:nvPr/>
        </p:nvSpPr>
        <p:spPr bwMode="auto">
          <a:xfrm rot="5400000" flipV="1">
            <a:off x="5376164" y="1966169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5733492" y="1470541"/>
            <a:ext cx="2862730" cy="122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600" kern="0" noProof="1">
                <a:solidFill>
                  <a:srgbClr val="FF0000"/>
                </a:solidFill>
              </a:rPr>
              <a:t>3.0GHz</a:t>
            </a:r>
            <a:r>
              <a:rPr lang="zh-CN" altLang="en-US" sz="1600" kern="0" noProof="1"/>
              <a:t>的</a:t>
            </a:r>
            <a:r>
              <a:rPr lang="en-US" altLang="zh-CN" sz="1600" kern="0" noProof="1"/>
              <a:t>CPU</a:t>
            </a:r>
            <a:r>
              <a:rPr lang="zh-CN" altLang="en-US" sz="1600" kern="0" noProof="1"/>
              <a:t>，大部分简单指令的执行只需要一个时钟周期，也就是约</a:t>
            </a:r>
            <a:r>
              <a:rPr lang="en-US" altLang="zh-CN" sz="1600" kern="0" noProof="1">
                <a:solidFill>
                  <a:srgbClr val="FF0000"/>
                </a:solidFill>
              </a:rPr>
              <a:t>1/3</a:t>
            </a:r>
            <a:r>
              <a:rPr lang="zh-CN" altLang="en-US" sz="1600" kern="0" noProof="1">
                <a:solidFill>
                  <a:srgbClr val="FF0000"/>
                </a:solidFill>
              </a:rPr>
              <a:t>纳秒</a:t>
            </a:r>
            <a:r>
              <a:rPr lang="zh-CN" altLang="en-US" sz="1600" kern="0" noProof="1"/>
              <a:t>。在这个时间里，光只能前进</a:t>
            </a:r>
            <a:r>
              <a:rPr lang="en-US" altLang="zh-CN" sz="1600" kern="0" noProof="1">
                <a:solidFill>
                  <a:srgbClr val="FF0000"/>
                </a:solidFill>
              </a:rPr>
              <a:t>10</a:t>
            </a:r>
            <a:r>
              <a:rPr lang="zh-CN" altLang="en-US" sz="1600" kern="0" noProof="1">
                <a:solidFill>
                  <a:srgbClr val="FF0000"/>
                </a:solidFill>
              </a:rPr>
              <a:t>厘米</a:t>
            </a:r>
            <a:r>
              <a:rPr lang="zh-CN" altLang="en-US" sz="1600" kern="0" noProof="1"/>
              <a:t>。</a:t>
            </a:r>
          </a:p>
        </p:txBody>
      </p:sp>
      <p:sp>
        <p:nvSpPr>
          <p:cNvPr id="46" name="等腰三角形 18"/>
          <p:cNvSpPr>
            <a:spLocks noChangeAspect="1" noChangeArrowheads="1"/>
          </p:cNvSpPr>
          <p:nvPr/>
        </p:nvSpPr>
        <p:spPr bwMode="auto">
          <a:xfrm rot="5400000" flipV="1">
            <a:off x="5376164" y="3603470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73431" y="2756003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467544" y="2086354"/>
            <a:ext cx="2569132" cy="152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600" kern="0" noProof="1"/>
              <a:t>如果内存距离</a:t>
            </a:r>
            <a:r>
              <a:rPr lang="en-US" altLang="zh-CN" sz="1600" kern="0" noProof="1"/>
              <a:t>CPU</a:t>
            </a:r>
            <a:r>
              <a:rPr lang="zh-CN" altLang="en-US" sz="1600" kern="0" noProof="1"/>
              <a:t>稍远一点（</a:t>
            </a:r>
            <a:r>
              <a:rPr lang="zh-CN" altLang="en-US" sz="1600" kern="0" noProof="1">
                <a:solidFill>
                  <a:srgbClr val="FF0000"/>
                </a:solidFill>
              </a:rPr>
              <a:t>超过</a:t>
            </a:r>
            <a:r>
              <a:rPr lang="en-US" altLang="zh-CN" sz="1600" kern="0" noProof="1">
                <a:solidFill>
                  <a:srgbClr val="FF0000"/>
                </a:solidFill>
              </a:rPr>
              <a:t>5cm</a:t>
            </a:r>
            <a:r>
              <a:rPr lang="zh-CN" altLang="en-US" sz="1600" kern="0" noProof="1"/>
              <a:t>），就会导致数据滞后，而寄存器就在</a:t>
            </a:r>
            <a:r>
              <a:rPr lang="en-US" altLang="zh-CN" sz="1600" kern="0" noProof="1"/>
              <a:t>CPU</a:t>
            </a:r>
            <a:r>
              <a:rPr lang="zh-CN" altLang="en-US" sz="1600" kern="0" noProof="1"/>
              <a:t>内部，基本上是零距离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微软雅黑" pitchFamily="34" charset="-122"/>
              </a:rPr>
              <a:t>。</a:t>
            </a:r>
          </a:p>
        </p:txBody>
      </p:sp>
      <p:sp>
        <p:nvSpPr>
          <p:cNvPr id="50" name="形状 49"/>
          <p:cNvSpPr/>
          <p:nvPr/>
        </p:nvSpPr>
        <p:spPr>
          <a:xfrm>
            <a:off x="3347864" y="2322902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51" name="空心弧 50"/>
          <p:cNvSpPr/>
          <p:nvPr/>
        </p:nvSpPr>
        <p:spPr>
          <a:xfrm>
            <a:off x="3850552" y="3239810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AC0000"/>
          </a:solidFill>
          <a:ln>
            <a:noFill/>
          </a:ln>
          <a:effectLst/>
        </p:spPr>
      </p:sp>
      <p:grpSp>
        <p:nvGrpSpPr>
          <p:cNvPr id="52" name="组合 51"/>
          <p:cNvGrpSpPr/>
          <p:nvPr/>
        </p:nvGrpSpPr>
        <p:grpSpPr>
          <a:xfrm rot="2736489">
            <a:off x="4261797" y="1976217"/>
            <a:ext cx="433670" cy="380074"/>
            <a:chOff x="4212441" y="1835306"/>
            <a:chExt cx="645570" cy="565784"/>
          </a:xfrm>
          <a:solidFill>
            <a:srgbClr val="AC0000"/>
          </a:solidFill>
        </p:grpSpPr>
        <p:sp>
          <p:nvSpPr>
            <p:cNvPr id="53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29368" y="2843075"/>
            <a:ext cx="415802" cy="331624"/>
            <a:chOff x="3009633" y="2833220"/>
            <a:chExt cx="591168" cy="471487"/>
          </a:xfrm>
          <a:solidFill>
            <a:srgbClr val="AC0000"/>
          </a:solidFill>
        </p:grpSpPr>
        <p:sp>
          <p:nvSpPr>
            <p:cNvPr id="58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69510" y="3633980"/>
            <a:ext cx="318868" cy="415805"/>
            <a:chOff x="6889388" y="2720789"/>
            <a:chExt cx="453350" cy="591172"/>
          </a:xfrm>
          <a:solidFill>
            <a:srgbClr val="AC0000"/>
          </a:solidFill>
        </p:grpSpPr>
        <p:sp>
          <p:nvSpPr>
            <p:cNvPr id="62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空心弧 63"/>
          <p:cNvSpPr/>
          <p:nvPr/>
        </p:nvSpPr>
        <p:spPr>
          <a:xfrm>
            <a:off x="3850552" y="3239810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65" name="任意多边形 80"/>
          <p:cNvSpPr/>
          <p:nvPr/>
        </p:nvSpPr>
        <p:spPr>
          <a:xfrm rot="17307692">
            <a:off x="4118676" y="1935197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6" name="任意多边形 81"/>
          <p:cNvSpPr/>
          <p:nvPr/>
        </p:nvSpPr>
        <p:spPr>
          <a:xfrm rot="17307692">
            <a:off x="3821620" y="1596838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存算体系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ABC4AFFD-9092-4341-9BEC-739D704B3312}"/>
              </a:ext>
            </a:extLst>
          </p:cNvPr>
          <p:cNvSpPr txBox="1">
            <a:spLocks noChangeArrowheads="1"/>
          </p:cNvSpPr>
          <p:nvPr/>
        </p:nvSpPr>
        <p:spPr>
          <a:xfrm>
            <a:off x="2309852" y="587538"/>
            <a:ext cx="4494396" cy="4922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5pPr>
            <a:lvl6pPr marL="42404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6pPr>
            <a:lvl7pPr marL="84808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7pPr>
            <a:lvl8pPr marL="1272122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8pPr>
            <a:lvl9pPr marL="1696164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微软雅黑" pitchFamily="34" charset="-122"/>
                <a:cs typeface="宋体" pitchFamily="2" charset="-122"/>
              </a:defRPr>
            </a:lvl9pPr>
          </a:lstStyle>
          <a:p>
            <a:r>
              <a:rPr lang="zh-CN" altLang="en-US" sz="2800" kern="0" dirty="0">
                <a:solidFill>
                  <a:srgbClr val="C00000"/>
                </a:solidFill>
              </a:rPr>
              <a:t>为什么不直接在内存计算？</a:t>
            </a:r>
          </a:p>
        </p:txBody>
      </p:sp>
      <p:sp>
        <p:nvSpPr>
          <p:cNvPr id="32" name="矩形 47">
            <a:extLst>
              <a:ext uri="{FF2B5EF4-FFF2-40B4-BE49-F238E27FC236}">
                <a16:creationId xmlns:a16="http://schemas.microsoft.com/office/drawing/2014/main" id="{ABA218CF-4ED1-4264-83E3-C16BD111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726" y="3316396"/>
            <a:ext cx="2862730" cy="6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600" kern="0" noProof="1"/>
              <a:t>CPU</a:t>
            </a:r>
            <a:r>
              <a:rPr lang="zh-CN" altLang="en-US" sz="1600" kern="0" noProof="1"/>
              <a:t>的运行频率大大超过内存的运行频率（</a:t>
            </a:r>
            <a:r>
              <a:rPr lang="en-US" altLang="zh-CN" sz="1600" kern="0" noProof="1">
                <a:solidFill>
                  <a:srgbClr val="FF0000"/>
                </a:solidFill>
              </a:rPr>
              <a:t>GHz vs. MHz</a:t>
            </a:r>
            <a:r>
              <a:rPr lang="zh-CN" altLang="en-US" sz="1600" kern="0" noProof="1"/>
              <a:t>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6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5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6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6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4" grpId="1" animBg="1"/>
          <p:bldP spid="45" grpId="0"/>
          <p:bldP spid="46" grpId="0" animBg="1"/>
          <p:bldP spid="46" grpId="1" animBg="1"/>
          <p:bldP spid="48" grpId="0" animBg="1"/>
          <p:bldP spid="48" grpId="1" animBg="1"/>
          <p:bldP spid="49" grpId="0"/>
          <p:bldP spid="65" grpId="0" animBg="1"/>
          <p:bldP spid="66" grpId="0" animBg="1"/>
          <p:bldP spid="69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6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5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6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6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6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4" grpId="1" animBg="1"/>
          <p:bldP spid="45" grpId="0"/>
          <p:bldP spid="46" grpId="0" animBg="1"/>
          <p:bldP spid="46" grpId="1" animBg="1"/>
          <p:bldP spid="48" grpId="0" animBg="1"/>
          <p:bldP spid="48" grpId="1" animBg="1"/>
          <p:bldP spid="49" grpId="0"/>
          <p:bldP spid="65" grpId="0" animBg="1"/>
          <p:bldP spid="66" grpId="0" animBg="1"/>
          <p:bldP spid="69" grpId="0"/>
          <p:bldP spid="3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479245" y="1269860"/>
            <a:ext cx="1855575" cy="3203848"/>
            <a:chOff x="6038450" y="1700808"/>
            <a:chExt cx="2663006" cy="4597964"/>
          </a:xfrm>
          <a:solidFill>
            <a:srgbClr val="AC0000"/>
          </a:solidFill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8102100" y="1700808"/>
              <a:ext cx="599356" cy="565589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038450" y="1700808"/>
              <a:ext cx="1896764" cy="4597964"/>
            </a:xfrm>
            <a:custGeom>
              <a:avLst/>
              <a:gdLst>
                <a:gd name="T0" fmla="*/ 268 w 849"/>
                <a:gd name="T1" fmla="*/ 2168 h 2168"/>
                <a:gd name="T2" fmla="*/ 268 w 849"/>
                <a:gd name="T3" fmla="*/ 428 h 2168"/>
                <a:gd name="T4" fmla="*/ 429 w 849"/>
                <a:gd name="T5" fmla="*/ 267 h 2168"/>
                <a:gd name="T6" fmla="*/ 849 w 849"/>
                <a:gd name="T7" fmla="*/ 267 h 2168"/>
                <a:gd name="T8" fmla="*/ 849 w 849"/>
                <a:gd name="T9" fmla="*/ 0 h 2168"/>
                <a:gd name="T10" fmla="*/ 294 w 849"/>
                <a:gd name="T11" fmla="*/ 0 h 2168"/>
                <a:gd name="T12" fmla="*/ 0 w 849"/>
                <a:gd name="T13" fmla="*/ 294 h 2168"/>
                <a:gd name="T14" fmla="*/ 0 w 849"/>
                <a:gd name="T15" fmla="*/ 2168 h 2168"/>
                <a:gd name="T16" fmla="*/ 268 w 849"/>
                <a:gd name="T17" fmla="*/ 216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2168">
                  <a:moveTo>
                    <a:pt x="268" y="2168"/>
                  </a:moveTo>
                  <a:cubicBezTo>
                    <a:pt x="268" y="428"/>
                    <a:pt x="268" y="428"/>
                    <a:pt x="268" y="428"/>
                  </a:cubicBezTo>
                  <a:cubicBezTo>
                    <a:pt x="268" y="339"/>
                    <a:pt x="339" y="267"/>
                    <a:pt x="429" y="267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31" y="0"/>
                    <a:pt x="0" y="131"/>
                    <a:pt x="0" y="294"/>
                  </a:cubicBezTo>
                  <a:cubicBezTo>
                    <a:pt x="0" y="2168"/>
                    <a:pt x="0" y="2168"/>
                    <a:pt x="0" y="2168"/>
                  </a:cubicBezTo>
                  <a:cubicBezTo>
                    <a:pt x="117" y="2168"/>
                    <a:pt x="150" y="2168"/>
                    <a:pt x="268" y="21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81016" y="2019088"/>
            <a:ext cx="1855576" cy="2454621"/>
            <a:chOff x="3773819" y="2782581"/>
            <a:chExt cx="2663007" cy="3522720"/>
          </a:xfrm>
          <a:solidFill>
            <a:srgbClr val="AC0000"/>
          </a:solidFill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3773819" y="2782581"/>
              <a:ext cx="599356" cy="565589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4540062" y="2789111"/>
              <a:ext cx="1896764" cy="3516190"/>
            </a:xfrm>
            <a:custGeom>
              <a:avLst/>
              <a:gdLst>
                <a:gd name="T0" fmla="*/ 845 w 849"/>
                <a:gd name="T1" fmla="*/ 247 h 1658"/>
                <a:gd name="T2" fmla="*/ 752 w 849"/>
                <a:gd name="T3" fmla="*/ 76 h 1658"/>
                <a:gd name="T4" fmla="*/ 752 w 849"/>
                <a:gd name="T5" fmla="*/ 76 h 1658"/>
                <a:gd name="T6" fmla="*/ 752 w 849"/>
                <a:gd name="T7" fmla="*/ 76 h 1658"/>
                <a:gd name="T8" fmla="*/ 671 w 849"/>
                <a:gd name="T9" fmla="*/ 24 h 1658"/>
                <a:gd name="T10" fmla="*/ 555 w 849"/>
                <a:gd name="T11" fmla="*/ 0 h 1658"/>
                <a:gd name="T12" fmla="*/ 0 w 849"/>
                <a:gd name="T13" fmla="*/ 0 h 1658"/>
                <a:gd name="T14" fmla="*/ 0 w 849"/>
                <a:gd name="T15" fmla="*/ 267 h 1658"/>
                <a:gd name="T16" fmla="*/ 501 w 849"/>
                <a:gd name="T17" fmla="*/ 267 h 1658"/>
                <a:gd name="T18" fmla="*/ 567 w 849"/>
                <a:gd name="T19" fmla="*/ 303 h 1658"/>
                <a:gd name="T20" fmla="*/ 581 w 849"/>
                <a:gd name="T21" fmla="*/ 348 h 1658"/>
                <a:gd name="T22" fmla="*/ 581 w 849"/>
                <a:gd name="T23" fmla="*/ 720 h 1658"/>
                <a:gd name="T24" fmla="*/ 581 w 849"/>
                <a:gd name="T25" fmla="*/ 1658 h 1658"/>
                <a:gd name="T26" fmla="*/ 752 w 849"/>
                <a:gd name="T27" fmla="*/ 1658 h 1658"/>
                <a:gd name="T28" fmla="*/ 849 w 849"/>
                <a:gd name="T29" fmla="*/ 1658 h 1658"/>
                <a:gd name="T30" fmla="*/ 849 w 849"/>
                <a:gd name="T31" fmla="*/ 1080 h 1658"/>
                <a:gd name="T32" fmla="*/ 849 w 849"/>
                <a:gd name="T33" fmla="*/ 296 h 1658"/>
                <a:gd name="T34" fmla="*/ 849 w 849"/>
                <a:gd name="T35" fmla="*/ 294 h 1658"/>
                <a:gd name="T36" fmla="*/ 845 w 849"/>
                <a:gd name="T37" fmla="*/ 24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9" h="1658">
                  <a:moveTo>
                    <a:pt x="845" y="247"/>
                  </a:moveTo>
                  <a:cubicBezTo>
                    <a:pt x="834" y="179"/>
                    <a:pt x="800" y="119"/>
                    <a:pt x="752" y="76"/>
                  </a:cubicBezTo>
                  <a:cubicBezTo>
                    <a:pt x="752" y="76"/>
                    <a:pt x="752" y="76"/>
                    <a:pt x="752" y="76"/>
                  </a:cubicBezTo>
                  <a:cubicBezTo>
                    <a:pt x="752" y="76"/>
                    <a:pt x="752" y="76"/>
                    <a:pt x="752" y="76"/>
                  </a:cubicBezTo>
                  <a:cubicBezTo>
                    <a:pt x="728" y="54"/>
                    <a:pt x="701" y="37"/>
                    <a:pt x="671" y="24"/>
                  </a:cubicBezTo>
                  <a:cubicBezTo>
                    <a:pt x="635" y="8"/>
                    <a:pt x="596" y="0"/>
                    <a:pt x="5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501" y="267"/>
                    <a:pt x="501" y="267"/>
                    <a:pt x="501" y="267"/>
                  </a:cubicBezTo>
                  <a:cubicBezTo>
                    <a:pt x="528" y="267"/>
                    <a:pt x="553" y="281"/>
                    <a:pt x="567" y="303"/>
                  </a:cubicBezTo>
                  <a:cubicBezTo>
                    <a:pt x="576" y="316"/>
                    <a:pt x="581" y="331"/>
                    <a:pt x="581" y="348"/>
                  </a:cubicBezTo>
                  <a:cubicBezTo>
                    <a:pt x="581" y="720"/>
                    <a:pt x="581" y="720"/>
                    <a:pt x="581" y="720"/>
                  </a:cubicBezTo>
                  <a:cubicBezTo>
                    <a:pt x="581" y="1658"/>
                    <a:pt x="581" y="1658"/>
                    <a:pt x="581" y="1658"/>
                  </a:cubicBezTo>
                  <a:cubicBezTo>
                    <a:pt x="752" y="1658"/>
                    <a:pt x="752" y="1658"/>
                    <a:pt x="752" y="1658"/>
                  </a:cubicBezTo>
                  <a:cubicBezTo>
                    <a:pt x="849" y="1658"/>
                    <a:pt x="849" y="1658"/>
                    <a:pt x="849" y="1658"/>
                  </a:cubicBezTo>
                  <a:cubicBezTo>
                    <a:pt x="849" y="1080"/>
                    <a:pt x="849" y="1080"/>
                    <a:pt x="849" y="1080"/>
                  </a:cubicBezTo>
                  <a:cubicBezTo>
                    <a:pt x="849" y="296"/>
                    <a:pt x="849" y="296"/>
                    <a:pt x="849" y="296"/>
                  </a:cubicBezTo>
                  <a:cubicBezTo>
                    <a:pt x="849" y="294"/>
                    <a:pt x="849" y="294"/>
                    <a:pt x="849" y="294"/>
                  </a:cubicBezTo>
                  <a:cubicBezTo>
                    <a:pt x="849" y="278"/>
                    <a:pt x="848" y="262"/>
                    <a:pt x="845" y="24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46985" y="2251915"/>
            <a:ext cx="1919344" cy="2221794"/>
            <a:chOff x="7026330" y="3131928"/>
            <a:chExt cx="2754523" cy="3188580"/>
          </a:xfrm>
          <a:solidFill>
            <a:srgbClr val="AC0000"/>
          </a:solidFill>
        </p:grpSpPr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7026330" y="3141626"/>
              <a:ext cx="1697577" cy="3178882"/>
            </a:xfrm>
            <a:custGeom>
              <a:avLst/>
              <a:gdLst>
                <a:gd name="T0" fmla="*/ 760 w 760"/>
                <a:gd name="T1" fmla="*/ 397 h 1499"/>
                <a:gd name="T2" fmla="*/ 760 w 760"/>
                <a:gd name="T3" fmla="*/ 0 h 1499"/>
                <a:gd name="T4" fmla="*/ 295 w 760"/>
                <a:gd name="T5" fmla="*/ 0 h 1499"/>
                <a:gd name="T6" fmla="*/ 224 w 760"/>
                <a:gd name="T7" fmla="*/ 9 h 1499"/>
                <a:gd name="T8" fmla="*/ 179 w 760"/>
                <a:gd name="T9" fmla="*/ 24 h 1499"/>
                <a:gd name="T10" fmla="*/ 108 w 760"/>
                <a:gd name="T11" fmla="*/ 67 h 1499"/>
                <a:gd name="T12" fmla="*/ 85 w 760"/>
                <a:gd name="T13" fmla="*/ 88 h 1499"/>
                <a:gd name="T14" fmla="*/ 0 w 760"/>
                <a:gd name="T15" fmla="*/ 295 h 1499"/>
                <a:gd name="T16" fmla="*/ 0 w 760"/>
                <a:gd name="T17" fmla="*/ 1499 h 1499"/>
                <a:gd name="T18" fmla="*/ 397 w 760"/>
                <a:gd name="T19" fmla="*/ 1499 h 1499"/>
                <a:gd name="T20" fmla="*/ 397 w 760"/>
                <a:gd name="T21" fmla="*/ 478 h 1499"/>
                <a:gd name="T22" fmla="*/ 478 w 760"/>
                <a:gd name="T23" fmla="*/ 397 h 1499"/>
                <a:gd name="T24" fmla="*/ 760 w 760"/>
                <a:gd name="T25" fmla="*/ 397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0" h="1499">
                  <a:moveTo>
                    <a:pt x="760" y="397"/>
                  </a:moveTo>
                  <a:cubicBezTo>
                    <a:pt x="760" y="0"/>
                    <a:pt x="760" y="0"/>
                    <a:pt x="760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71" y="0"/>
                    <a:pt x="247" y="3"/>
                    <a:pt x="224" y="9"/>
                  </a:cubicBezTo>
                  <a:cubicBezTo>
                    <a:pt x="209" y="13"/>
                    <a:pt x="193" y="18"/>
                    <a:pt x="179" y="24"/>
                  </a:cubicBezTo>
                  <a:cubicBezTo>
                    <a:pt x="153" y="35"/>
                    <a:pt x="129" y="50"/>
                    <a:pt x="108" y="67"/>
                  </a:cubicBezTo>
                  <a:cubicBezTo>
                    <a:pt x="100" y="74"/>
                    <a:pt x="92" y="80"/>
                    <a:pt x="85" y="88"/>
                  </a:cubicBezTo>
                  <a:cubicBezTo>
                    <a:pt x="33" y="141"/>
                    <a:pt x="0" y="214"/>
                    <a:pt x="0" y="295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397" y="1499"/>
                    <a:pt x="397" y="1499"/>
                    <a:pt x="397" y="1499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33"/>
                    <a:pt x="433" y="397"/>
                    <a:pt x="478" y="397"/>
                  </a:cubicBezTo>
                  <a:lnTo>
                    <a:pt x="760" y="39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8890792" y="3131928"/>
              <a:ext cx="890061" cy="841569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383308" y="2426121"/>
            <a:ext cx="366734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61881" y="1333060"/>
            <a:ext cx="465813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94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394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50196" y="2944232"/>
            <a:ext cx="1914795" cy="1529477"/>
            <a:chOff x="3084027" y="4126421"/>
            <a:chExt cx="2747994" cy="2195010"/>
          </a:xfrm>
          <a:solidFill>
            <a:srgbClr val="AC0000"/>
          </a:solidFill>
        </p:grpSpPr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084027" y="4126421"/>
              <a:ext cx="878094" cy="84497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2819" dirty="0">
                <a:cs typeface="+mn-ea"/>
                <a:sym typeface="+mn-lt"/>
              </a:endParaRPr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4134444" y="4142551"/>
              <a:ext cx="1697577" cy="2178880"/>
            </a:xfrm>
            <a:custGeom>
              <a:avLst/>
              <a:gdLst>
                <a:gd name="T0" fmla="*/ 282 w 760"/>
                <a:gd name="T1" fmla="*/ 398 h 1027"/>
                <a:gd name="T2" fmla="*/ 363 w 760"/>
                <a:gd name="T3" fmla="*/ 478 h 1027"/>
                <a:gd name="T4" fmla="*/ 363 w 760"/>
                <a:gd name="T5" fmla="*/ 1027 h 1027"/>
                <a:gd name="T6" fmla="*/ 760 w 760"/>
                <a:gd name="T7" fmla="*/ 1027 h 1027"/>
                <a:gd name="T8" fmla="*/ 760 w 760"/>
                <a:gd name="T9" fmla="*/ 375 h 1027"/>
                <a:gd name="T10" fmla="*/ 717 w 760"/>
                <a:gd name="T11" fmla="*/ 200 h 1027"/>
                <a:gd name="T12" fmla="*/ 634 w 760"/>
                <a:gd name="T13" fmla="*/ 94 h 1027"/>
                <a:gd name="T14" fmla="*/ 627 w 760"/>
                <a:gd name="T15" fmla="*/ 89 h 1027"/>
                <a:gd name="T16" fmla="*/ 385 w 760"/>
                <a:gd name="T17" fmla="*/ 0 h 1027"/>
                <a:gd name="T18" fmla="*/ 0 w 760"/>
                <a:gd name="T19" fmla="*/ 0 h 1027"/>
                <a:gd name="T20" fmla="*/ 0 w 760"/>
                <a:gd name="T21" fmla="*/ 398 h 1027"/>
                <a:gd name="T22" fmla="*/ 282 w 760"/>
                <a:gd name="T23" fmla="*/ 398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1027">
                  <a:moveTo>
                    <a:pt x="282" y="398"/>
                  </a:moveTo>
                  <a:cubicBezTo>
                    <a:pt x="327" y="398"/>
                    <a:pt x="363" y="434"/>
                    <a:pt x="363" y="478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760" y="1027"/>
                    <a:pt x="760" y="1027"/>
                    <a:pt x="760" y="1027"/>
                  </a:cubicBezTo>
                  <a:cubicBezTo>
                    <a:pt x="760" y="375"/>
                    <a:pt x="760" y="375"/>
                    <a:pt x="760" y="375"/>
                  </a:cubicBezTo>
                  <a:cubicBezTo>
                    <a:pt x="760" y="312"/>
                    <a:pt x="744" y="253"/>
                    <a:pt x="717" y="200"/>
                  </a:cubicBezTo>
                  <a:cubicBezTo>
                    <a:pt x="696" y="160"/>
                    <a:pt x="667" y="124"/>
                    <a:pt x="634" y="94"/>
                  </a:cubicBezTo>
                  <a:cubicBezTo>
                    <a:pt x="632" y="92"/>
                    <a:pt x="629" y="90"/>
                    <a:pt x="627" y="89"/>
                  </a:cubicBezTo>
                  <a:cubicBezTo>
                    <a:pt x="562" y="33"/>
                    <a:pt x="477" y="0"/>
                    <a:pt x="3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8"/>
                    <a:pt x="0" y="398"/>
                    <a:pt x="0" y="398"/>
                  </a:cubicBezTo>
                  <a:lnTo>
                    <a:pt x="282" y="398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txBody>
            <a:bodyPr vert="horz" wrap="square" lIns="80524" tIns="40261" rIns="80524" bIns="4026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585" dirty="0">
                <a:cs typeface="+mn-ea"/>
                <a:sym typeface="+mn-lt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2618206" y="2072257"/>
            <a:ext cx="465813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94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394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80840" y="3087926"/>
            <a:ext cx="3667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TextBox 20"/>
          <p:cNvSpPr txBox="1"/>
          <p:nvPr/>
        </p:nvSpPr>
        <p:spPr bwMode="auto">
          <a:xfrm>
            <a:off x="98655" y="3726203"/>
            <a:ext cx="2774727" cy="675697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noProof="1"/>
              <a:t>那么，从</a:t>
            </a:r>
            <a:r>
              <a:rPr lang="zh-CN" altLang="en-US" sz="1400" kern="0" noProof="1">
                <a:solidFill>
                  <a:srgbClr val="067C0C"/>
                </a:solidFill>
              </a:rPr>
              <a:t>寄存器</a:t>
            </a:r>
            <a:r>
              <a:rPr lang="zh-CN" altLang="en-US" sz="1400" kern="0" noProof="1"/>
              <a:t>中取数据</a:t>
            </a:r>
            <a:r>
              <a:rPr lang="zh-CN" altLang="en-US" sz="1400" kern="0" noProof="1">
                <a:solidFill>
                  <a:srgbClr val="067C0C"/>
                </a:solidFill>
              </a:rPr>
              <a:t>小于</a:t>
            </a:r>
            <a:r>
              <a:rPr lang="en-US" altLang="zh-CN" sz="1400" kern="0" noProof="1">
                <a:solidFill>
                  <a:srgbClr val="067C0C"/>
                </a:solidFill>
              </a:rPr>
              <a:t>1</a:t>
            </a:r>
            <a:r>
              <a:rPr lang="zh-CN" altLang="en-US" sz="1400" kern="0" noProof="1">
                <a:solidFill>
                  <a:srgbClr val="067C0C"/>
                </a:solidFill>
              </a:rPr>
              <a:t>秒</a:t>
            </a:r>
            <a:r>
              <a:rPr lang="zh-CN" altLang="en-US" sz="1400" kern="0" noProof="1"/>
              <a:t>（但寄存器非常昂贵）</a:t>
            </a:r>
            <a:endParaRPr lang="en-US" altLang="zh-CN" sz="1400" kern="0" noProof="1"/>
          </a:p>
        </p:txBody>
      </p:sp>
      <p:sp>
        <p:nvSpPr>
          <p:cNvPr id="63" name="TextBox 20"/>
          <p:cNvSpPr txBox="1"/>
          <p:nvPr/>
        </p:nvSpPr>
        <p:spPr bwMode="auto">
          <a:xfrm>
            <a:off x="6392413" y="1072593"/>
            <a:ext cx="2820928" cy="675697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noProof="1"/>
              <a:t>而从</a:t>
            </a:r>
            <a:r>
              <a:rPr lang="zh-CN" altLang="en-US" sz="1400" kern="0" noProof="1">
                <a:solidFill>
                  <a:srgbClr val="CC6600"/>
                </a:solidFill>
              </a:rPr>
              <a:t>内存</a:t>
            </a:r>
            <a:r>
              <a:rPr lang="zh-CN" altLang="en-US" sz="1400" kern="0" noProof="1"/>
              <a:t>中读取信息则相当于走到办公楼下去买个零食（</a:t>
            </a:r>
            <a:r>
              <a:rPr lang="zh-CN" altLang="en-US" sz="1400" kern="0" noProof="1">
                <a:solidFill>
                  <a:srgbClr val="CC6600"/>
                </a:solidFill>
              </a:rPr>
              <a:t>约</a:t>
            </a:r>
            <a:r>
              <a:rPr lang="en-US" altLang="zh-CN" sz="1400" kern="0" noProof="1">
                <a:solidFill>
                  <a:srgbClr val="CC6600"/>
                </a:solidFill>
              </a:rPr>
              <a:t>4</a:t>
            </a:r>
            <a:r>
              <a:rPr lang="zh-CN" altLang="en-US" sz="1400" kern="0" noProof="1">
                <a:solidFill>
                  <a:srgbClr val="CC6600"/>
                </a:solidFill>
              </a:rPr>
              <a:t>分钟</a:t>
            </a:r>
            <a:r>
              <a:rPr lang="zh-CN" altLang="en-US" sz="1400" kern="0" noProof="1"/>
              <a:t>）</a:t>
            </a:r>
            <a:endParaRPr lang="en-US" altLang="zh-CN" sz="1400" kern="0" noProof="1"/>
          </a:p>
        </p:txBody>
      </p:sp>
      <p:sp>
        <p:nvSpPr>
          <p:cNvPr id="66" name="TextBox 20"/>
          <p:cNvSpPr txBox="1"/>
          <p:nvPr/>
        </p:nvSpPr>
        <p:spPr bwMode="auto">
          <a:xfrm>
            <a:off x="22307" y="1235800"/>
            <a:ext cx="4352000" cy="675697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noProof="1"/>
              <a:t>从</a:t>
            </a:r>
            <a:r>
              <a:rPr lang="en-US" altLang="zh-CN" sz="1400" kern="0" noProof="1"/>
              <a:t>CPU</a:t>
            </a:r>
            <a:r>
              <a:rPr lang="zh-CN" altLang="en-US" sz="1400" kern="0" noProof="1">
                <a:solidFill>
                  <a:srgbClr val="0070C0"/>
                </a:solidFill>
              </a:rPr>
              <a:t>高速缓存</a:t>
            </a:r>
            <a:r>
              <a:rPr lang="zh-CN" altLang="en-US" sz="1400" kern="0" noProof="1"/>
              <a:t>中读取信息就好像是拿起桌上的一张草稿纸（</a:t>
            </a:r>
            <a:r>
              <a:rPr lang="en-US" altLang="zh-CN" sz="1400" kern="0" noProof="1">
                <a:solidFill>
                  <a:srgbClr val="0070C0"/>
                </a:solidFill>
              </a:rPr>
              <a:t>3</a:t>
            </a:r>
            <a:r>
              <a:rPr lang="zh-CN" altLang="en-US" sz="1400" kern="0" noProof="1">
                <a:solidFill>
                  <a:srgbClr val="0070C0"/>
                </a:solidFill>
              </a:rPr>
              <a:t>秒</a:t>
            </a:r>
            <a:r>
              <a:rPr lang="zh-CN" altLang="en-US" sz="1400" kern="0" noProof="1"/>
              <a:t>）或从身边的书架上取出一本书（</a:t>
            </a:r>
            <a:r>
              <a:rPr lang="zh-CN" altLang="en-US" sz="1400" kern="0" noProof="1">
                <a:solidFill>
                  <a:srgbClr val="0070C0"/>
                </a:solidFill>
              </a:rPr>
              <a:t>约</a:t>
            </a:r>
            <a:r>
              <a:rPr lang="en-US" altLang="zh-CN" sz="1400" kern="0" noProof="1">
                <a:solidFill>
                  <a:srgbClr val="0070C0"/>
                </a:solidFill>
              </a:rPr>
              <a:t>14</a:t>
            </a:r>
            <a:r>
              <a:rPr lang="zh-CN" altLang="en-US" sz="1400" kern="0" noProof="1">
                <a:solidFill>
                  <a:srgbClr val="0070C0"/>
                </a:solidFill>
              </a:rPr>
              <a:t>秒</a:t>
            </a:r>
            <a:r>
              <a:rPr lang="zh-CN" altLang="en-US" sz="1400" kern="0" noProof="1"/>
              <a:t>）</a:t>
            </a:r>
            <a:endParaRPr lang="en-US" altLang="zh-CN" sz="1400" kern="0" noProof="1"/>
          </a:p>
        </p:txBody>
      </p:sp>
      <p:sp>
        <p:nvSpPr>
          <p:cNvPr id="73" name="TextBox 20"/>
          <p:cNvSpPr txBox="1"/>
          <p:nvPr/>
        </p:nvSpPr>
        <p:spPr bwMode="auto">
          <a:xfrm>
            <a:off x="5824748" y="3182944"/>
            <a:ext cx="3225943" cy="675697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noProof="1"/>
              <a:t>从</a:t>
            </a:r>
            <a:r>
              <a:rPr lang="zh-CN" altLang="en-US" sz="1400" kern="0" noProof="1">
                <a:solidFill>
                  <a:srgbClr val="FF0000"/>
                </a:solidFill>
              </a:rPr>
              <a:t>硬盘</a:t>
            </a:r>
            <a:r>
              <a:rPr lang="zh-CN" altLang="en-US" sz="1400" kern="0" noProof="1"/>
              <a:t>中取得一个数据时间相当于离开家并开始长达</a:t>
            </a:r>
            <a:r>
              <a:rPr lang="zh-CN" altLang="en-US" sz="1400" kern="0" noProof="1">
                <a:solidFill>
                  <a:srgbClr val="FF0000"/>
                </a:solidFill>
              </a:rPr>
              <a:t>一年零三个月</a:t>
            </a:r>
            <a:r>
              <a:rPr lang="zh-CN" altLang="en-US" sz="1400" kern="0" noProof="1"/>
              <a:t>的环球旅行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存算体系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76A190-1DB4-4B99-AE0D-179162261F2C}"/>
              </a:ext>
            </a:extLst>
          </p:cNvPr>
          <p:cNvSpPr txBox="1"/>
          <p:nvPr/>
        </p:nvSpPr>
        <p:spPr>
          <a:xfrm>
            <a:off x="2269456" y="4557790"/>
            <a:ext cx="433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0" noProof="1">
                <a:solidFill>
                  <a:srgbClr val="FF0000"/>
                </a:solidFill>
                <a:latin typeface="+mn-ea"/>
                <a:ea typeface="+mn-ea"/>
              </a:rPr>
              <a:t>如果把</a:t>
            </a:r>
            <a:r>
              <a:rPr lang="en-US" altLang="zh-CN" sz="2000" kern="0" noProof="1">
                <a:solidFill>
                  <a:srgbClr val="FF0000"/>
                </a:solidFill>
                <a:latin typeface="+mn-ea"/>
                <a:ea typeface="+mn-ea"/>
              </a:rPr>
              <a:t>CPU</a:t>
            </a:r>
            <a:r>
              <a:rPr lang="zh-CN" altLang="en-US" sz="2000" kern="0" noProof="1">
                <a:solidFill>
                  <a:srgbClr val="FF0000"/>
                </a:solidFill>
                <a:latin typeface="+mn-ea"/>
                <a:ea typeface="+mn-ea"/>
              </a:rPr>
              <a:t>的一个时钟周期看作一秒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1" grpId="0"/>
          <p:bldP spid="57" grpId="0"/>
          <p:bldP spid="59" grpId="0"/>
          <p:bldP spid="61" grpId="0"/>
          <p:bldP spid="63" grpId="0"/>
          <p:bldP spid="66" grpId="0"/>
          <p:bldP spid="73" grpId="0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1" grpId="0"/>
          <p:bldP spid="57" grpId="0"/>
          <p:bldP spid="59" grpId="0"/>
          <p:bldP spid="61" grpId="0"/>
          <p:bldP spid="63" grpId="0"/>
          <p:bldP spid="66" grpId="0"/>
          <p:bldP spid="73" grpId="0"/>
          <p:bldP spid="7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对象 1">
            <a:extLst>
              <a:ext uri="{FF2B5EF4-FFF2-40B4-BE49-F238E27FC236}">
                <a16:creationId xmlns:a16="http://schemas.microsoft.com/office/drawing/2014/main" id="{F53A51C6-6B76-4CCD-9066-834A630C9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912430"/>
              </p:ext>
            </p:extLst>
          </p:nvPr>
        </p:nvGraphicFramePr>
        <p:xfrm>
          <a:off x="755576" y="377981"/>
          <a:ext cx="8100392" cy="4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17411" name="对象 1">
                        <a:extLst>
                          <a:ext uri="{FF2B5EF4-FFF2-40B4-BE49-F238E27FC236}">
                            <a16:creationId xmlns:a16="http://schemas.microsoft.com/office/drawing/2014/main" id="{D410DD3B-8FAF-458E-8331-15E1CE05B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7981"/>
                        <a:ext cx="8100392" cy="4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E32C2CB1-F6FF-4C38-B117-AD982FFB33A2}"/>
              </a:ext>
            </a:extLst>
          </p:cNvPr>
          <p:cNvSpPr txBox="1">
            <a:spLocks noChangeArrowheads="1"/>
          </p:cNvSpPr>
          <p:nvPr/>
        </p:nvSpPr>
        <p:spPr>
          <a:xfrm>
            <a:off x="6588224" y="1131590"/>
            <a:ext cx="2233612" cy="288032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b="0" kern="0" dirty="0"/>
              <a:t>int </a:t>
            </a:r>
            <a:r>
              <a:rPr lang="en-US" altLang="zh-CN" sz="3200" b="0" kern="0" dirty="0" err="1"/>
              <a:t>i</a:t>
            </a:r>
            <a:r>
              <a:rPr lang="en-US" altLang="zh-CN" sz="3200" b="0" kern="0" dirty="0"/>
              <a:t>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b="0" kern="0" dirty="0"/>
              <a:t>int j=2;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b="0" kern="0" dirty="0"/>
              <a:t>int k;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b="0" kern="0" dirty="0"/>
              <a:t>k=</a:t>
            </a:r>
            <a:r>
              <a:rPr lang="en-US" altLang="zh-CN" sz="3200" b="0" kern="0" dirty="0" err="1"/>
              <a:t>i+j</a:t>
            </a:r>
            <a:r>
              <a:rPr lang="en-US" altLang="zh-CN" sz="3200" b="0" kern="0" dirty="0"/>
              <a:t>;</a:t>
            </a:r>
            <a:endParaRPr lang="en-US" altLang="zh-CN" sz="1400" b="0" kern="0" dirty="0"/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34702979-BF41-4960-A37D-D20738E76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95612"/>
              </p:ext>
            </p:extLst>
          </p:nvPr>
        </p:nvGraphicFramePr>
        <p:xfrm>
          <a:off x="0" y="606701"/>
          <a:ext cx="6729412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42096" imgH="4050353" progId="Visio.Drawing.11">
                  <p:embed/>
                </p:oleObj>
              </mc:Choice>
              <mc:Fallback>
                <p:oleObj name="Visio" r:id="rId3" imgW="7142096" imgH="4050353" progId="Visio.Drawing.11">
                  <p:embed/>
                  <p:pic>
                    <p:nvPicPr>
                      <p:cNvPr id="18435" name="对象 2">
                        <a:extLst>
                          <a:ext uri="{FF2B5EF4-FFF2-40B4-BE49-F238E27FC236}">
                            <a16:creationId xmlns:a16="http://schemas.microsoft.com/office/drawing/2014/main" id="{4949FB1A-EC14-438D-8DE5-0F9826CDD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6701"/>
                        <a:ext cx="6729412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9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880C1485-CCB2-4BEA-A13F-0C00E741F3F7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i</a:t>
            </a:r>
            <a:r>
              <a:rPr lang="en-US" altLang="zh-CN" sz="3200" kern="0" dirty="0">
                <a:solidFill>
                  <a:srgbClr val="FF0000"/>
                </a:solidFill>
              </a:rPr>
              <a:t>=1;</a:t>
            </a:r>
            <a:r>
              <a:rPr lang="en-US" altLang="zh-CN" sz="3200" kern="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US" altLang="zh-CN" sz="32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/>
              <a:t>int j=2;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/>
              <a:t>int k;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/>
              <a:t>k=</a:t>
            </a:r>
            <a:r>
              <a:rPr lang="en-US" altLang="zh-CN" sz="3200" kern="0" dirty="0" err="1"/>
              <a:t>i+j</a:t>
            </a:r>
            <a:r>
              <a:rPr lang="en-US" altLang="zh-CN" sz="3200" kern="0" dirty="0"/>
              <a:t>;</a:t>
            </a:r>
            <a:endParaRPr lang="en-US" altLang="zh-CN" sz="1400" kern="0" dirty="0"/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06E4EB9F-CDA6-4F16-B523-9C3210E66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13191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2640" imgH="8100720" progId="Visio.Drawing.11">
                  <p:embed/>
                </p:oleObj>
              </mc:Choice>
              <mc:Fallback>
                <p:oleObj r:id="rId3" imgW="14282640" imgH="8100720" progId="Visio.Drawing.11">
                  <p:embed/>
                  <p:pic>
                    <p:nvPicPr>
                      <p:cNvPr id="19459" name="对象 1">
                        <a:extLst>
                          <a:ext uri="{FF2B5EF4-FFF2-40B4-BE49-F238E27FC236}">
                            <a16:creationId xmlns:a16="http://schemas.microsoft.com/office/drawing/2014/main" id="{EFA21831-8F41-410E-B9F9-D99EE33C7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205493E9-C4D8-465C-81DF-9CD15E77EF8E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在内存中给变量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分配一个空间，并赋值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3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13737B-4A59-4A79-8EA0-DE3542356235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 err="1">
                <a:solidFill>
                  <a:srgbClr val="FF0000"/>
                </a:solidFill>
              </a:rPr>
              <a:t>int</a:t>
            </a:r>
            <a:r>
              <a:rPr lang="en-US" altLang="zh-CN" sz="3200" kern="0" dirty="0">
                <a:solidFill>
                  <a:srgbClr val="FF0000"/>
                </a:solidFill>
              </a:rPr>
              <a:t>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i</a:t>
            </a:r>
            <a:r>
              <a:rPr lang="en-US" altLang="zh-CN" sz="3200" kern="0" dirty="0">
                <a:solidFill>
                  <a:srgbClr val="FF0000"/>
                </a:solidFill>
              </a:rPr>
              <a:t>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 err="1">
                <a:solidFill>
                  <a:srgbClr val="FF0000"/>
                </a:solidFill>
              </a:rPr>
              <a:t>int</a:t>
            </a:r>
            <a:r>
              <a:rPr lang="en-US" altLang="zh-CN" sz="3200" kern="0" dirty="0">
                <a:solidFill>
                  <a:srgbClr val="FF0000"/>
                </a:solidFill>
              </a:rPr>
              <a:t> j=2;</a:t>
            </a:r>
            <a:r>
              <a:rPr lang="en-US" altLang="zh-CN" sz="3200" kern="0" dirty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 err="1"/>
              <a:t>int</a:t>
            </a:r>
            <a:r>
              <a:rPr lang="en-US" altLang="zh-CN" sz="3200" kern="0" dirty="0"/>
              <a:t> k;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/>
              <a:t>k=</a:t>
            </a:r>
            <a:r>
              <a:rPr lang="en-US" altLang="zh-CN" sz="3200" kern="0" dirty="0" err="1"/>
              <a:t>i+j</a:t>
            </a:r>
            <a:r>
              <a:rPr lang="en-US" altLang="zh-CN" sz="3200" kern="0" dirty="0"/>
              <a:t>;</a:t>
            </a:r>
            <a:endParaRPr lang="en-US" altLang="zh-CN" sz="1400" kern="0" dirty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1988899B-038E-42C3-9C2E-B9C9C7C9A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069159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0483" name="对象 1">
                        <a:extLst>
                          <a:ext uri="{FF2B5EF4-FFF2-40B4-BE49-F238E27FC236}">
                            <a16:creationId xmlns:a16="http://schemas.microsoft.com/office/drawing/2014/main" id="{A9594E5A-25D9-4A5A-BE52-1503BC194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9651CE3-DCDB-4B8A-B3FD-9801FA0FEE33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j=2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在内存中给变量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j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分配一个空间，并赋值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0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80D262F-75A9-4524-B6D5-C6F904E77763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i</a:t>
            </a:r>
            <a:r>
              <a:rPr lang="en-US" altLang="zh-CN" sz="3200" kern="0" dirty="0">
                <a:solidFill>
                  <a:srgbClr val="FF0000"/>
                </a:solidFill>
              </a:rPr>
              <a:t>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j=2;</a:t>
            </a:r>
            <a:endParaRPr lang="en-US" altLang="zh-CN" sz="32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k;</a:t>
            </a:r>
            <a:r>
              <a:rPr lang="en-US" altLang="zh-CN" sz="3200" kern="0" dirty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/>
              <a:t>k=</a:t>
            </a:r>
            <a:r>
              <a:rPr lang="en-US" altLang="zh-CN" sz="3200" kern="0" dirty="0" err="1"/>
              <a:t>i+j</a:t>
            </a:r>
            <a:r>
              <a:rPr lang="en-US" altLang="zh-CN" sz="3200" kern="0" dirty="0"/>
              <a:t>;</a:t>
            </a:r>
            <a:endParaRPr lang="en-US" altLang="zh-CN" sz="1400" kern="0" dirty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A972EFAF-12DE-47E8-82F0-21708864F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91416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1507" name="对象 1">
                        <a:extLst>
                          <a:ext uri="{FF2B5EF4-FFF2-40B4-BE49-F238E27FC236}">
                            <a16:creationId xmlns:a16="http://schemas.microsoft.com/office/drawing/2014/main" id="{70103DD4-73CD-4762-A395-E8BD8C274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05E9752-D35F-443A-9560-CD117B60B0E6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k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在内存中给变量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k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分配一个空间，不赋值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62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637B886-8876-4C83-A2FD-1827C95C338D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i</a:t>
            </a:r>
            <a:r>
              <a:rPr lang="en-US" altLang="zh-CN" sz="3200" kern="0" dirty="0">
                <a:solidFill>
                  <a:srgbClr val="FF0000"/>
                </a:solidFill>
              </a:rPr>
              <a:t>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j=2;</a:t>
            </a:r>
            <a:endParaRPr lang="en-US" altLang="zh-CN" sz="32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int k;</a:t>
            </a:r>
            <a:r>
              <a:rPr lang="en-US" altLang="zh-CN" sz="3200" kern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zh-CN" sz="32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k=</a:t>
            </a:r>
            <a:r>
              <a:rPr lang="en-US" altLang="zh-CN" sz="3200" kern="0" dirty="0" err="1">
                <a:solidFill>
                  <a:srgbClr val="FF0000"/>
                </a:solidFill>
              </a:rPr>
              <a:t>i+j</a:t>
            </a:r>
            <a:r>
              <a:rPr lang="en-US" altLang="zh-CN" sz="3200" kern="0" dirty="0">
                <a:solidFill>
                  <a:srgbClr val="FF0000"/>
                </a:solidFill>
              </a:rPr>
              <a:t>;</a:t>
            </a:r>
            <a:r>
              <a:rPr lang="en-US" altLang="zh-CN" sz="3200" kern="0" dirty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400" kern="0" dirty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4CEF40FE-513B-4FF1-B542-73BF42DB9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85882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2531" name="对象 1">
                        <a:extLst>
                          <a:ext uri="{FF2B5EF4-FFF2-40B4-BE49-F238E27FC236}">
                            <a16:creationId xmlns:a16="http://schemas.microsoft.com/office/drawing/2014/main" id="{B10CB212-3C7E-4EBC-ACB2-DA776425A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CF3F350-FB1B-4421-B7F7-B9609B401759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”k=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i+j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，需要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分四步走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7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9B078BA-C28D-4930-91CF-CEC339E1B255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i=1;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j=2;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k;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k=i+j;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400" kern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D6ED407A-1921-4D89-8C0E-36FE02EF4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17494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3555" name="对象 1">
                        <a:extLst>
                          <a:ext uri="{FF2B5EF4-FFF2-40B4-BE49-F238E27FC236}">
                            <a16:creationId xmlns:a16="http://schemas.microsoft.com/office/drawing/2014/main" id="{E6ADE41A-3628-4687-83EE-64CEE6CE1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853F13A-6DF8-4FC2-A60B-36465A9301F4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”k=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i+j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，需要分四步走。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第一步，将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值从内存拷至寄存器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</a:t>
            </a:r>
            <a:endParaRPr lang="en-US" altLang="zh-CN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1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简化模型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7A426CF-F80F-4F3C-95E2-8785965CC7E5}"/>
              </a:ext>
            </a:extLst>
          </p:cNvPr>
          <p:cNvSpPr txBox="1">
            <a:spLocks noChangeArrowheads="1"/>
          </p:cNvSpPr>
          <p:nvPr/>
        </p:nvSpPr>
        <p:spPr>
          <a:xfrm>
            <a:off x="6659563" y="1026443"/>
            <a:ext cx="2484437" cy="41370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i=1;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j=2;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int k;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zh-CN" sz="3200" ker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3200" kern="0">
                <a:solidFill>
                  <a:srgbClr val="FF0000"/>
                </a:solidFill>
              </a:rPr>
              <a:t>k=i+j;</a:t>
            </a:r>
            <a:r>
              <a:rPr lang="en-US" altLang="zh-CN" sz="3200" kern="0">
                <a:solidFill>
                  <a:srgbClr val="FF0000"/>
                </a:solidFill>
                <a:sym typeface="Wingdings" panose="05000000000000000000" pitchFamily="2" charset="2"/>
              </a:rPr>
              <a:t> </a:t>
            </a:r>
            <a:endParaRPr lang="en-US" altLang="zh-CN" sz="3200" kern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400" kern="0"/>
          </a:p>
        </p:txBody>
      </p:sp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4970F1F8-5503-4457-9D00-FDCE941D8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16338"/>
              </p:ext>
            </p:extLst>
          </p:nvPr>
        </p:nvGraphicFramePr>
        <p:xfrm>
          <a:off x="34925" y="483518"/>
          <a:ext cx="672941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89480" imgH="8100720" progId="Visio.Drawing.11">
                  <p:embed/>
                </p:oleObj>
              </mc:Choice>
              <mc:Fallback>
                <p:oleObj r:id="rId3" imgW="14289480" imgH="8100720" progId="Visio.Drawing.11">
                  <p:embed/>
                  <p:pic>
                    <p:nvPicPr>
                      <p:cNvPr id="24579" name="对象 1">
                        <a:extLst>
                          <a:ext uri="{FF2B5EF4-FFF2-40B4-BE49-F238E27FC236}">
                            <a16:creationId xmlns:a16="http://schemas.microsoft.com/office/drawing/2014/main" id="{E4B12008-D80D-4BEF-988A-2DC92157D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3518"/>
                        <a:ext cx="672941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02B7761-0B9F-46E9-8CA7-3391E2A8400F}"/>
              </a:ext>
            </a:extLst>
          </p:cNvPr>
          <p:cNvSpPr txBox="1"/>
          <p:nvPr/>
        </p:nvSpPr>
        <p:spPr bwMode="auto">
          <a:xfrm>
            <a:off x="323850" y="4299868"/>
            <a:ext cx="799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执行命令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”k=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i+j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，需要分四步走。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第二步，将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j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值从内存拷至寄存器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</a:t>
            </a:r>
            <a:endParaRPr lang="en-US" altLang="zh-CN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1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8.5|19.5|9.7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Macintosh PowerPoint</Application>
  <PresentationFormat>全屏显示(16:9)</PresentationFormat>
  <Paragraphs>90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汉仪中圆简</vt:lpstr>
      <vt:lpstr>胡晓波美心常规体</vt:lpstr>
      <vt:lpstr>微软雅黑</vt:lpstr>
      <vt:lpstr>Arial</vt:lpstr>
      <vt:lpstr>Calibri</vt:lpstr>
      <vt:lpstr>Symbol</vt:lpstr>
      <vt:lpstr>Wingdings</vt:lpstr>
      <vt:lpstr>微笑PPT - 小A</vt:lpstr>
      <vt:lpstr>Visio.Drawing.11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2017-04-10T11:53:55Z</dcterms:created>
  <dcterms:modified xsi:type="dcterms:W3CDTF">2022-12-08T03:08:52Z</dcterms:modified>
</cp:coreProperties>
</file>