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7.xml" ContentType="application/vnd.openxmlformats-officedocument.presentationml.tags+xml"/>
  <Override PartName="/ppt/notesSlides/notesSlide9.xml" ContentType="application/vnd.openxmlformats-officedocument.presentationml.notesSlide+xml"/>
  <Override PartName="/ppt/tags/tag8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9.xml" ContentType="application/vnd.openxmlformats-officedocument.presentationml.tags+xml"/>
  <Override PartName="/ppt/notesSlides/notesSlide12.xml" ContentType="application/vnd.openxmlformats-officedocument.presentationml.notesSlide+xml"/>
  <Override PartName="/ppt/tags/tag10.xml" ContentType="application/vnd.openxmlformats-officedocument.presentationml.tags+xml"/>
  <Override PartName="/ppt/notesSlides/notesSlide13.xml" ContentType="application/vnd.openxmlformats-officedocument.presentationml.notesSlide+xml"/>
  <Override PartName="/ppt/tags/tag11.xml" ContentType="application/vnd.openxmlformats-officedocument.presentationml.tags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removePersonalInfoOnSave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386" r:id="rId2"/>
    <p:sldId id="358" r:id="rId3"/>
    <p:sldId id="404" r:id="rId4"/>
    <p:sldId id="374" r:id="rId5"/>
    <p:sldId id="432" r:id="rId6"/>
    <p:sldId id="406" r:id="rId7"/>
    <p:sldId id="414" r:id="rId8"/>
    <p:sldId id="407" r:id="rId9"/>
    <p:sldId id="408" r:id="rId10"/>
    <p:sldId id="422" r:id="rId11"/>
    <p:sldId id="410" r:id="rId12"/>
    <p:sldId id="431" r:id="rId13"/>
    <p:sldId id="411" r:id="rId14"/>
    <p:sldId id="402" r:id="rId15"/>
  </p:sldIdLst>
  <p:sldSz cx="9144000" cy="5143500" type="screen16x9"/>
  <p:notesSz cx="6858000" cy="9144000"/>
  <p:custDataLst>
    <p:tags r:id="rId18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90204" pitchFamily="34" charset="0"/>
        <a:ea typeface="华文细黑" panose="02010600040101010101" pitchFamily="2" charset="-122"/>
        <a:cs typeface="+mn-cs"/>
      </a:defRPr>
    </a:lvl1pPr>
    <a:lvl2pPr marL="422275" indent="-60325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90204" pitchFamily="34" charset="0"/>
        <a:ea typeface="华文细黑" panose="02010600040101010101" pitchFamily="2" charset="-122"/>
        <a:cs typeface="+mn-cs"/>
      </a:defRPr>
    </a:lvl2pPr>
    <a:lvl3pPr marL="846455" indent="-12065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90204" pitchFamily="34" charset="0"/>
        <a:ea typeface="华文细黑" panose="02010600040101010101" pitchFamily="2" charset="-122"/>
        <a:cs typeface="+mn-cs"/>
      </a:defRPr>
    </a:lvl3pPr>
    <a:lvl4pPr marL="1271905" indent="-18288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90204" pitchFamily="34" charset="0"/>
        <a:ea typeface="华文细黑" panose="02010600040101010101" pitchFamily="2" charset="-122"/>
        <a:cs typeface="+mn-cs"/>
      </a:defRPr>
    </a:lvl4pPr>
    <a:lvl5pPr marL="1694180" indent="-243205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90204" pitchFamily="34" charset="0"/>
        <a:ea typeface="华文细黑" panose="02010600040101010101" pitchFamily="2" charset="-122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anose="020B0604020202090204" pitchFamily="34" charset="0"/>
        <a:ea typeface="华文细黑" panose="02010600040101010101" pitchFamily="2" charset="-122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anose="020B0604020202090204" pitchFamily="34" charset="0"/>
        <a:ea typeface="华文细黑" panose="02010600040101010101" pitchFamily="2" charset="-122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anose="020B0604020202090204" pitchFamily="34" charset="0"/>
        <a:ea typeface="华文细黑" panose="02010600040101010101" pitchFamily="2" charset="-122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anose="020B0604020202090204" pitchFamily="34" charset="0"/>
        <a:ea typeface="华文细黑" panose="0201060004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3FCB"/>
    <a:srgbClr val="CC6600"/>
    <a:srgbClr val="067C0C"/>
    <a:srgbClr val="A33909"/>
    <a:srgbClr val="F2F2F2"/>
    <a:srgbClr val="AC0000"/>
    <a:srgbClr val="FFAFAF"/>
    <a:srgbClr val="FF0000"/>
    <a:srgbClr val="DE0000"/>
    <a:srgbClr val="08A8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702" autoAdjust="0"/>
    <p:restoredTop sz="77804" autoAdjust="0"/>
  </p:normalViewPr>
  <p:slideViewPr>
    <p:cSldViewPr>
      <p:cViewPr varScale="1">
        <p:scale>
          <a:sx n="102" d="100"/>
          <a:sy n="102" d="100"/>
        </p:scale>
        <p:origin x="2505" y="51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4" d="100"/>
        <a:sy n="124" d="100"/>
      </p:scale>
      <p:origin x="0" y="0"/>
    </p:cViewPr>
  </p:sorterViewPr>
  <p:notesViewPr>
    <p:cSldViewPr showGuides="1">
      <p:cViewPr varScale="1">
        <p:scale>
          <a:sx n="63" d="100"/>
          <a:sy n="63" d="100"/>
        </p:scale>
        <p:origin x="-2148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91D8C8-A4E3-4E87-A7A3-666F940C44CF}" type="datetimeFigureOut">
              <a:rPr lang="zh-CN" altLang="en-US" smtClean="0"/>
              <a:t>2022/2/20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E07249-C36C-4D1C-9334-C37B7D9CA4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 b="0" dirty="0">
                <a:latin typeface="Arial" panose="020B060402020209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 b="0" dirty="0">
                <a:latin typeface="Arial" panose="020B060402020209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 b="0" dirty="0">
                <a:latin typeface="Arial" panose="020B060402020209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b="0"/>
            </a:lvl1pPr>
          </a:lstStyle>
          <a:p>
            <a:fld id="{A41FEA25-C0EA-413D-8D1D-7325EEED9968}" type="slidenum">
              <a:rPr lang="en-US" altLang="zh-CN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  <a:cs typeface="+mn-cs"/>
      </a:defRPr>
    </a:lvl1pPr>
    <a:lvl2pPr marL="422275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  <a:cs typeface="+mn-cs"/>
      </a:defRPr>
    </a:lvl2pPr>
    <a:lvl3pPr marL="846455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  <a:cs typeface="+mn-cs"/>
      </a:defRPr>
    </a:lvl3pPr>
    <a:lvl4pPr marL="1271905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  <a:cs typeface="+mn-cs"/>
      </a:defRPr>
    </a:lvl4pPr>
    <a:lvl5pPr marL="1694180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  <a:cs typeface="+mn-cs"/>
      </a:defRPr>
    </a:lvl5pPr>
    <a:lvl6pPr marL="2120265" algn="l" defTabSz="847725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544445" algn="l" defTabSz="847725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2967990" algn="l" defTabSz="847725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392170" algn="l" defTabSz="847725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017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90204" pitchFamily="34" charset="0"/>
            </a:endParaRPr>
          </a:p>
        </p:txBody>
      </p:sp>
      <p:sp>
        <p:nvSpPr>
          <p:cNvPr id="5018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/>
            <a:fld id="{D4C3ED17-4C1F-47E3-BE3D-69553E812EEA}" type="slidenum">
              <a:rPr lang="zh-CN" altLang="en-US" b="0"/>
              <a:t>0</a:t>
            </a:fld>
            <a:endParaRPr lang="zh-CN" altLang="en-US" b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120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90204" pitchFamily="34" charset="0"/>
            </a:endParaRPr>
          </a:p>
        </p:txBody>
      </p:sp>
      <p:sp>
        <p:nvSpPr>
          <p:cNvPr id="5120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/>
            <a:fld id="{05A16040-DB30-4FD8-A53F-51358118E1D0}" type="slidenum">
              <a:rPr lang="en-US" altLang="zh-CN" b="0"/>
              <a:t>9</a:t>
            </a:fld>
            <a:endParaRPr lang="en-US" altLang="zh-CN" b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120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90204" pitchFamily="34" charset="0"/>
            </a:endParaRPr>
          </a:p>
        </p:txBody>
      </p:sp>
      <p:sp>
        <p:nvSpPr>
          <p:cNvPr id="5120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/>
            <a:fld id="{05A16040-DB30-4FD8-A53F-51358118E1D0}" type="slidenum">
              <a:rPr lang="en-US" altLang="zh-CN" b="0"/>
              <a:t>10</a:t>
            </a:fld>
            <a:endParaRPr lang="en-US" altLang="zh-CN" b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120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90204" pitchFamily="34" charset="0"/>
            </a:endParaRPr>
          </a:p>
        </p:txBody>
      </p:sp>
      <p:sp>
        <p:nvSpPr>
          <p:cNvPr id="5120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/>
            <a:fld id="{05A16040-DB30-4FD8-A53F-51358118E1D0}" type="slidenum">
              <a:rPr lang="en-US" altLang="zh-CN" b="0"/>
              <a:t>11</a:t>
            </a:fld>
            <a:endParaRPr lang="en-US" altLang="zh-CN" b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120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90204" pitchFamily="34" charset="0"/>
            </a:endParaRPr>
          </a:p>
        </p:txBody>
      </p:sp>
      <p:sp>
        <p:nvSpPr>
          <p:cNvPr id="5120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/>
            <a:fld id="{05A16040-DB30-4FD8-A53F-51358118E1D0}" type="slidenum">
              <a:rPr lang="en-US" altLang="zh-CN" b="0"/>
              <a:t>12</a:t>
            </a:fld>
            <a:endParaRPr lang="en-US" altLang="zh-CN" b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017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90204" pitchFamily="34" charset="0"/>
            </a:endParaRPr>
          </a:p>
        </p:txBody>
      </p:sp>
      <p:sp>
        <p:nvSpPr>
          <p:cNvPr id="5018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/>
            <a:fld id="{D4C3ED17-4C1F-47E3-BE3D-69553E812EEA}" type="slidenum">
              <a:rPr lang="zh-CN" altLang="en-US" b="0"/>
              <a:t>13</a:t>
            </a:fld>
            <a:endParaRPr lang="zh-CN" altLang="en-US" b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349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>
              <a:latin typeface="Arial" panose="020B0604020202090204" pitchFamily="34" charset="0"/>
            </a:endParaRPr>
          </a:p>
        </p:txBody>
      </p:sp>
      <p:sp>
        <p:nvSpPr>
          <p:cNvPr id="6349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/>
            <a:fld id="{7849EF67-118C-4328-876F-4078D1A34BA4}" type="slidenum">
              <a:rPr lang="en-US" altLang="zh-CN" b="0"/>
              <a:t>1</a:t>
            </a:fld>
            <a:endParaRPr lang="en-US" altLang="zh-CN" b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120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90204" pitchFamily="34" charset="0"/>
            </a:endParaRPr>
          </a:p>
        </p:txBody>
      </p:sp>
      <p:sp>
        <p:nvSpPr>
          <p:cNvPr id="5120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/>
            <a:fld id="{05A16040-DB30-4FD8-A53F-51358118E1D0}" type="slidenum">
              <a:rPr lang="en-US" altLang="zh-CN" b="0"/>
              <a:t>2</a:t>
            </a:fld>
            <a:endParaRPr lang="en-US" altLang="zh-CN" b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96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90204" pitchFamily="34" charset="0"/>
            </a:endParaRPr>
          </a:p>
        </p:txBody>
      </p:sp>
      <p:sp>
        <p:nvSpPr>
          <p:cNvPr id="696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/>
            <a:fld id="{D0E286B2-A55A-4EBF-BD71-3AF01714A15B}" type="slidenum">
              <a:rPr lang="en-US" altLang="zh-CN" b="0"/>
              <a:t>3</a:t>
            </a:fld>
            <a:endParaRPr lang="en-US" altLang="zh-CN" b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120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90204" pitchFamily="34" charset="0"/>
            </a:endParaRPr>
          </a:p>
        </p:txBody>
      </p:sp>
      <p:sp>
        <p:nvSpPr>
          <p:cNvPr id="5120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/>
            <a:fld id="{05A16040-DB30-4FD8-A53F-51358118E1D0}" type="slidenum">
              <a:rPr lang="en-US" altLang="zh-CN" b="0"/>
              <a:t>4</a:t>
            </a:fld>
            <a:endParaRPr lang="en-US" altLang="zh-CN" b="0"/>
          </a:p>
        </p:txBody>
      </p:sp>
    </p:spTree>
    <p:extLst>
      <p:ext uri="{BB962C8B-B14F-4D97-AF65-F5344CB8AC3E}">
        <p14:creationId xmlns:p14="http://schemas.microsoft.com/office/powerpoint/2010/main" val="36295154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120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90204" pitchFamily="34" charset="0"/>
            </a:endParaRPr>
          </a:p>
        </p:txBody>
      </p:sp>
      <p:sp>
        <p:nvSpPr>
          <p:cNvPr id="5120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/>
            <a:fld id="{05A16040-DB30-4FD8-A53F-51358118E1D0}" type="slidenum">
              <a:rPr lang="en-US" altLang="zh-CN" b="0"/>
              <a:t>5</a:t>
            </a:fld>
            <a:endParaRPr lang="en-US" altLang="zh-CN" b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120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90204" pitchFamily="34" charset="0"/>
            </a:endParaRPr>
          </a:p>
        </p:txBody>
      </p:sp>
      <p:sp>
        <p:nvSpPr>
          <p:cNvPr id="5120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/>
            <a:fld id="{05A16040-DB30-4FD8-A53F-51358118E1D0}" type="slidenum">
              <a:rPr lang="en-US" altLang="zh-CN" b="0"/>
              <a:t>6</a:t>
            </a:fld>
            <a:endParaRPr lang="en-US" altLang="zh-CN" b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120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90204" pitchFamily="34" charset="0"/>
            </a:endParaRPr>
          </a:p>
        </p:txBody>
      </p:sp>
      <p:sp>
        <p:nvSpPr>
          <p:cNvPr id="5120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/>
            <a:fld id="{05A16040-DB30-4FD8-A53F-51358118E1D0}" type="slidenum">
              <a:rPr lang="en-US" altLang="zh-CN" b="0"/>
              <a:t>7</a:t>
            </a:fld>
            <a:endParaRPr lang="en-US" altLang="zh-CN" b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120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90204" pitchFamily="34" charset="0"/>
            </a:endParaRPr>
          </a:p>
        </p:txBody>
      </p:sp>
      <p:sp>
        <p:nvSpPr>
          <p:cNvPr id="5120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/>
            <a:fld id="{05A16040-DB30-4FD8-A53F-51358118E1D0}" type="slidenum">
              <a:rPr lang="en-US" altLang="zh-CN" b="0"/>
              <a:t>8</a:t>
            </a:fld>
            <a:endParaRPr lang="en-US" altLang="zh-CN" b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7051104" y="4767263"/>
            <a:ext cx="2057400" cy="274637"/>
          </a:xfrm>
        </p:spPr>
        <p:txBody>
          <a:bodyPr/>
          <a:lstStyle/>
          <a:p>
            <a:fld id="{3A8EBDC0-371B-4225-BE72-90B82E6010A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7051104" y="4767263"/>
            <a:ext cx="2057400" cy="274637"/>
          </a:xfrm>
        </p:spPr>
        <p:txBody>
          <a:bodyPr/>
          <a:lstStyle/>
          <a:p>
            <a:fld id="{3A8EBDC0-371B-4225-BE72-90B82E6010A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7051104" y="4767263"/>
            <a:ext cx="2057400" cy="274637"/>
          </a:xfrm>
        </p:spPr>
        <p:txBody>
          <a:bodyPr/>
          <a:lstStyle/>
          <a:p>
            <a:fld id="{3A8EBDC0-371B-4225-BE72-90B82E6010A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7051104" y="4767263"/>
            <a:ext cx="2057400" cy="274637"/>
          </a:xfrm>
        </p:spPr>
        <p:txBody>
          <a:bodyPr/>
          <a:lstStyle/>
          <a:p>
            <a:fld id="{3A8EBDC0-371B-4225-BE72-90B82E6010A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>
          <a:xfrm>
            <a:off x="7020272" y="4767263"/>
            <a:ext cx="2057400" cy="274637"/>
          </a:xfrm>
        </p:spPr>
        <p:txBody>
          <a:bodyPr/>
          <a:lstStyle/>
          <a:p>
            <a:fld id="{3A8EBDC0-371B-4225-BE72-90B82E6010A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7051104" y="4767263"/>
            <a:ext cx="2057400" cy="274637"/>
          </a:xfrm>
        </p:spPr>
        <p:txBody>
          <a:bodyPr/>
          <a:lstStyle/>
          <a:p>
            <a:fld id="{3A8EBDC0-371B-4225-BE72-90B82E6010A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4"/>
            <a:ext cx="5486400" cy="425055"/>
          </a:xfrm>
          <a:prstGeom prst="rect">
            <a:avLst/>
          </a:prstGeom>
        </p:spPr>
        <p:txBody>
          <a:bodyPr lIns="72545" tIns="36273" rIns="72545" bIns="36273" anchor="b"/>
          <a:lstStyle>
            <a:lvl1pPr algn="l">
              <a:defRPr sz="19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 lIns="72545" tIns="36273" rIns="72545" bIns="36273"/>
          <a:lstStyle>
            <a:lvl1pPr marL="0" indent="0">
              <a:buNone/>
              <a:defRPr sz="2900"/>
            </a:lvl1pPr>
            <a:lvl2pPr marL="424180" indent="0">
              <a:buNone/>
              <a:defRPr sz="2600"/>
            </a:lvl2pPr>
            <a:lvl3pPr marL="848360" indent="0">
              <a:buNone/>
              <a:defRPr sz="2200"/>
            </a:lvl3pPr>
            <a:lvl4pPr marL="1271905" indent="0">
              <a:buNone/>
              <a:defRPr sz="1900"/>
            </a:lvl4pPr>
            <a:lvl5pPr marL="1696085" indent="0">
              <a:buNone/>
              <a:defRPr sz="1900"/>
            </a:lvl5pPr>
            <a:lvl6pPr marL="2120265" indent="0">
              <a:buNone/>
              <a:defRPr sz="1900"/>
            </a:lvl6pPr>
            <a:lvl7pPr marL="2544445" indent="0">
              <a:buNone/>
              <a:defRPr sz="1900"/>
            </a:lvl7pPr>
            <a:lvl8pPr marL="2967990" indent="0">
              <a:buNone/>
              <a:defRPr sz="1900"/>
            </a:lvl8pPr>
            <a:lvl9pPr marL="3392170" indent="0">
              <a:buNone/>
              <a:defRPr sz="19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9"/>
            <a:ext cx="5486400" cy="603645"/>
          </a:xfrm>
          <a:prstGeom prst="rect">
            <a:avLst/>
          </a:prstGeom>
        </p:spPr>
        <p:txBody>
          <a:bodyPr lIns="72545" tIns="36273" rIns="72545" bIns="36273"/>
          <a:lstStyle>
            <a:lvl1pPr marL="0" indent="0">
              <a:buNone/>
              <a:defRPr sz="1300"/>
            </a:lvl1pPr>
            <a:lvl2pPr marL="424180" indent="0">
              <a:buNone/>
              <a:defRPr sz="1100"/>
            </a:lvl2pPr>
            <a:lvl3pPr marL="848360" indent="0">
              <a:buNone/>
              <a:defRPr sz="1000"/>
            </a:lvl3pPr>
            <a:lvl4pPr marL="1271905" indent="0">
              <a:buNone/>
              <a:defRPr sz="800"/>
            </a:lvl4pPr>
            <a:lvl5pPr marL="1696085" indent="0">
              <a:buNone/>
              <a:defRPr sz="800"/>
            </a:lvl5pPr>
            <a:lvl6pPr marL="2120265" indent="0">
              <a:buNone/>
              <a:defRPr sz="800"/>
            </a:lvl6pPr>
            <a:lvl7pPr marL="2544445" indent="0">
              <a:buNone/>
              <a:defRPr sz="800"/>
            </a:lvl7pPr>
            <a:lvl8pPr marL="2967990" indent="0">
              <a:buNone/>
              <a:defRPr sz="800"/>
            </a:lvl8pPr>
            <a:lvl9pPr marL="3392170" indent="0">
              <a:buNone/>
              <a:defRPr sz="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>
          <a:xfrm>
            <a:off x="7051104" y="4767263"/>
            <a:ext cx="2057400" cy="274637"/>
          </a:xfrm>
        </p:spPr>
        <p:txBody>
          <a:bodyPr/>
          <a:lstStyle/>
          <a:p>
            <a:fld id="{3A8EBDC0-371B-4225-BE72-90B82E6010A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8671" y="87314"/>
            <a:ext cx="8206671" cy="486455"/>
          </a:xfrm>
          <a:prstGeom prst="rect">
            <a:avLst/>
          </a:prstGeom>
        </p:spPr>
        <p:txBody>
          <a:bodyPr lIns="72545" tIns="36273" rIns="72545" bIns="36273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68671" y="735920"/>
            <a:ext cx="8206671" cy="4029982"/>
          </a:xfrm>
          <a:prstGeom prst="rect">
            <a:avLst/>
          </a:prstGeom>
        </p:spPr>
        <p:txBody>
          <a:bodyPr vert="eaVert" lIns="72545" tIns="36273" rIns="72545" bIns="36273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051104" y="4767263"/>
            <a:ext cx="2057400" cy="274637"/>
          </a:xfrm>
        </p:spPr>
        <p:txBody>
          <a:bodyPr/>
          <a:lstStyle/>
          <a:p>
            <a:fld id="{3A8EBDC0-371B-4225-BE72-90B82E6010A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4638" y="86922"/>
            <a:ext cx="2051050" cy="4679156"/>
          </a:xfrm>
          <a:prstGeom prst="rect">
            <a:avLst/>
          </a:prstGeom>
        </p:spPr>
        <p:txBody>
          <a:bodyPr vert="eaVert" lIns="72545" tIns="36273" rIns="72545" bIns="36273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68318" y="86922"/>
            <a:ext cx="6003925" cy="4679156"/>
          </a:xfrm>
          <a:prstGeom prst="rect">
            <a:avLst/>
          </a:prstGeom>
        </p:spPr>
        <p:txBody>
          <a:bodyPr vert="eaVert" lIns="72545" tIns="36273" rIns="72545" bIns="36273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051104" y="4767263"/>
            <a:ext cx="2057400" cy="274637"/>
          </a:xfrm>
        </p:spPr>
        <p:txBody>
          <a:bodyPr/>
          <a:lstStyle/>
          <a:p>
            <a:fld id="{3A8EBDC0-371B-4225-BE72-90B82E6010A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8EBDC0-371B-4225-BE72-90B82E6010A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panose="020B0604020202090204" pitchFamily="34" charset="0"/>
          <a:ea typeface="微软雅黑" panose="020B0703020204020201" pitchFamily="34" charset="-122"/>
          <a:cs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panose="020B0604020202090204" pitchFamily="34" charset="0"/>
          <a:ea typeface="微软雅黑" panose="020B0703020204020201" pitchFamily="34" charset="-122"/>
          <a:cs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panose="020B0604020202090204" pitchFamily="34" charset="0"/>
          <a:ea typeface="微软雅黑" panose="020B0703020204020201" pitchFamily="34" charset="-122"/>
          <a:cs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panose="020B0604020202090204" pitchFamily="34" charset="0"/>
          <a:ea typeface="微软雅黑" panose="020B0703020204020201" pitchFamily="34" charset="-122"/>
          <a:cs typeface="宋体" panose="02010600030101010101" pitchFamily="2" charset="-122"/>
        </a:defRPr>
      </a:lvl5pPr>
      <a:lvl6pPr marL="424180" algn="l" rtl="0" fontAlgn="base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panose="020B0604020202090204" pitchFamily="34" charset="0"/>
          <a:ea typeface="微软雅黑" panose="020B0703020204020201" pitchFamily="34" charset="-122"/>
          <a:cs typeface="宋体" panose="02010600030101010101" pitchFamily="2" charset="-122"/>
        </a:defRPr>
      </a:lvl6pPr>
      <a:lvl7pPr marL="848360" algn="l" rtl="0" fontAlgn="base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panose="020B0604020202090204" pitchFamily="34" charset="0"/>
          <a:ea typeface="微软雅黑" panose="020B0703020204020201" pitchFamily="34" charset="-122"/>
          <a:cs typeface="宋体" panose="02010600030101010101" pitchFamily="2" charset="-122"/>
        </a:defRPr>
      </a:lvl7pPr>
      <a:lvl8pPr marL="1271905" algn="l" rtl="0" fontAlgn="base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panose="020B0604020202090204" pitchFamily="34" charset="0"/>
          <a:ea typeface="微软雅黑" panose="020B0703020204020201" pitchFamily="34" charset="-122"/>
          <a:cs typeface="宋体" panose="02010600030101010101" pitchFamily="2" charset="-122"/>
        </a:defRPr>
      </a:lvl8pPr>
      <a:lvl9pPr marL="1696085" algn="l" rtl="0" fontAlgn="base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panose="020B0604020202090204" pitchFamily="34" charset="0"/>
          <a:ea typeface="微软雅黑" panose="020B0703020204020201" pitchFamily="34" charset="-122"/>
          <a:cs typeface="宋体" panose="02010600030101010101" pitchFamily="2" charset="-122"/>
        </a:defRPr>
      </a:lvl9pPr>
    </p:titleStyle>
    <p:bodyStyle>
      <a:lvl1pPr marL="167005" indent="-167005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l"/>
        <a:defRPr sz="1900" b="1">
          <a:solidFill>
            <a:schemeClr val="tx1"/>
          </a:solidFill>
          <a:latin typeface="+mn-lt"/>
          <a:ea typeface="+mn-ea"/>
          <a:cs typeface="+mn-cs"/>
        </a:defRPr>
      </a:lvl1pPr>
      <a:lvl2pPr marL="500380" indent="-167005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l"/>
        <a:defRPr>
          <a:solidFill>
            <a:schemeClr val="tx1"/>
          </a:solidFill>
          <a:latin typeface="+mn-lt"/>
          <a:ea typeface="+mn-ea"/>
          <a:cs typeface="+mn-cs"/>
        </a:defRPr>
      </a:lvl2pPr>
      <a:lvl3pPr marL="828675" indent="-160655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l"/>
        <a:defRPr sz="1400">
          <a:solidFill>
            <a:schemeClr val="tx1"/>
          </a:solidFill>
          <a:latin typeface="+mn-lt"/>
          <a:ea typeface="+mn-ea"/>
          <a:cs typeface="+mn-cs"/>
        </a:defRPr>
      </a:lvl3pPr>
      <a:lvl4pPr marL="1163955" indent="-167005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l"/>
        <a:defRPr sz="1300">
          <a:solidFill>
            <a:schemeClr val="tx1"/>
          </a:solidFill>
          <a:latin typeface="+mn-lt"/>
          <a:ea typeface="+mn-ea"/>
          <a:cs typeface="+mn-cs"/>
        </a:defRPr>
      </a:lvl4pPr>
      <a:lvl5pPr marL="1500505" indent="-170180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l"/>
        <a:defRPr sz="1100">
          <a:solidFill>
            <a:schemeClr val="tx1"/>
          </a:solidFill>
          <a:latin typeface="+mn-lt"/>
          <a:ea typeface="+mn-ea"/>
          <a:cs typeface="+mn-cs"/>
        </a:defRPr>
      </a:lvl5pPr>
      <a:lvl6pPr marL="1925955" indent="-170815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l"/>
        <a:defRPr sz="1100">
          <a:solidFill>
            <a:schemeClr val="tx1"/>
          </a:solidFill>
          <a:latin typeface="+mn-lt"/>
          <a:ea typeface="+mn-ea"/>
          <a:cs typeface="+mn-cs"/>
        </a:defRPr>
      </a:lvl6pPr>
      <a:lvl7pPr marL="2350135" indent="-170815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l"/>
        <a:defRPr sz="1100">
          <a:solidFill>
            <a:schemeClr val="tx1"/>
          </a:solidFill>
          <a:latin typeface="+mn-lt"/>
          <a:ea typeface="+mn-ea"/>
          <a:cs typeface="+mn-cs"/>
        </a:defRPr>
      </a:lvl7pPr>
      <a:lvl8pPr marL="2773680" indent="-170815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l"/>
        <a:defRPr sz="1100">
          <a:solidFill>
            <a:schemeClr val="tx1"/>
          </a:solidFill>
          <a:latin typeface="+mn-lt"/>
          <a:ea typeface="+mn-ea"/>
          <a:cs typeface="+mn-cs"/>
        </a:defRPr>
      </a:lvl8pPr>
      <a:lvl9pPr marL="3197860" indent="-170815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l"/>
        <a:defRPr sz="11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84772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24180" algn="l" defTabSz="84772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48360" algn="l" defTabSz="84772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71905" algn="l" defTabSz="84772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696085" algn="l" defTabSz="84772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20265" algn="l" defTabSz="84772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44445" algn="l" defTabSz="84772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67990" algn="l" defTabSz="84772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392170" algn="l" defTabSz="84772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9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1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>
            <a:spLocks noChangeArrowheads="1"/>
          </p:cNvSpPr>
          <p:nvPr/>
        </p:nvSpPr>
        <p:spPr bwMode="auto">
          <a:xfrm>
            <a:off x="1509630" y="1455026"/>
            <a:ext cx="7776866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9pPr>
          </a:lstStyle>
          <a:p>
            <a:pPr algn="ctr"/>
            <a:r>
              <a:rPr lang="zh-CN" altLang="en-US" sz="4800" b="0" dirty="0">
                <a:solidFill>
                  <a:srgbClr val="AC0000"/>
                </a:solidFill>
                <a:latin typeface="汉仪中圆简" panose="02010609000101010101" pitchFamily="49" charset="-122"/>
                <a:ea typeface="汉仪中圆简" panose="02010609000101010101" pitchFamily="49" charset="-122"/>
              </a:rPr>
              <a:t>计算机系统</a:t>
            </a:r>
            <a:endParaRPr lang="en-US" altLang="zh-CN" sz="4800" b="0" dirty="0">
              <a:solidFill>
                <a:srgbClr val="AC0000"/>
              </a:solidFill>
              <a:latin typeface="汉仪中圆简" panose="02010609000101010101" pitchFamily="49" charset="-122"/>
              <a:ea typeface="汉仪中圆简" panose="02010609000101010101" pitchFamily="49" charset="-122"/>
            </a:endParaRPr>
          </a:p>
          <a:p>
            <a:pPr algn="ctr"/>
            <a:r>
              <a:rPr lang="zh-CN" altLang="en-US" sz="4000" dirty="0">
                <a:solidFill>
                  <a:srgbClr val="AC0000"/>
                </a:solidFill>
                <a:latin typeface="汉仪中圆简" panose="02010609000101010101" pitchFamily="49" charset="-122"/>
                <a:ea typeface="汉仪中圆简" panose="02010609000101010101" pitchFamily="49" charset="-122"/>
              </a:rPr>
              <a:t>计算机简化模型（</a:t>
            </a:r>
            <a:r>
              <a:rPr lang="en-US" altLang="zh-CN" sz="4000" dirty="0">
                <a:solidFill>
                  <a:srgbClr val="AC0000"/>
                </a:solidFill>
                <a:latin typeface="汉仪中圆简" panose="02010609000101010101" pitchFamily="49" charset="-122"/>
                <a:ea typeface="汉仪中圆简" panose="02010609000101010101" pitchFamily="49" charset="-122"/>
              </a:rPr>
              <a:t>2</a:t>
            </a:r>
            <a:r>
              <a:rPr lang="zh-CN" altLang="en-US" sz="4000" dirty="0">
                <a:solidFill>
                  <a:srgbClr val="AC0000"/>
                </a:solidFill>
                <a:latin typeface="汉仪中圆简" panose="02010609000101010101" pitchFamily="49" charset="-122"/>
                <a:ea typeface="汉仪中圆简" panose="02010609000101010101" pitchFamily="49" charset="-122"/>
              </a:rPr>
              <a:t>）</a:t>
            </a:r>
          </a:p>
        </p:txBody>
      </p:sp>
      <p:sp>
        <p:nvSpPr>
          <p:cNvPr id="2" name="矩形 1"/>
          <p:cNvSpPr/>
          <p:nvPr/>
        </p:nvSpPr>
        <p:spPr bwMode="auto">
          <a:xfrm rot="2752233">
            <a:off x="-4388531" y="-340108"/>
            <a:ext cx="5760640" cy="5760640"/>
          </a:xfrm>
          <a:prstGeom prst="rect">
            <a:avLst/>
          </a:prstGeom>
          <a:solidFill>
            <a:srgbClr val="AC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defTabSz="913765"/>
            <a:endParaRPr lang="zh-CN" altLang="en-US">
              <a:latin typeface="Arial" panose="020B0604020202090204" pitchFamily="34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3638769" y="3147815"/>
            <a:ext cx="3529474" cy="1291260"/>
            <a:chOff x="5323766" y="3104536"/>
            <a:chExt cx="4589491" cy="1572115"/>
          </a:xfrm>
        </p:grpSpPr>
        <p:sp>
          <p:nvSpPr>
            <p:cNvPr id="3" name="矩形 2"/>
            <p:cNvSpPr/>
            <p:nvPr/>
          </p:nvSpPr>
          <p:spPr bwMode="auto">
            <a:xfrm>
              <a:off x="5337921" y="3104536"/>
              <a:ext cx="4575336" cy="1572115"/>
            </a:xfrm>
            <a:prstGeom prst="rect">
              <a:avLst/>
            </a:prstGeom>
            <a:solidFill>
              <a:srgbClr val="AC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defTabSz="913765"/>
              <a:endParaRPr lang="zh-CN" altLang="en-US" dirty="0">
                <a:latin typeface="Arial" panose="020B0604020202090204" pitchFamily="34" charset="0"/>
              </a:endParaRPr>
            </a:p>
          </p:txBody>
        </p:sp>
        <p:sp>
          <p:nvSpPr>
            <p:cNvPr id="14" name="TextBox 27"/>
            <p:cNvSpPr txBox="1">
              <a:spLocks noChangeArrowheads="1"/>
            </p:cNvSpPr>
            <p:nvPr/>
          </p:nvSpPr>
          <p:spPr bwMode="auto">
            <a:xfrm>
              <a:off x="5323766" y="3182770"/>
              <a:ext cx="4575336" cy="122322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90204" pitchFamily="34" charset="0"/>
                  <a:ea typeface="华文细黑" panose="0201060004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90204" pitchFamily="34" charset="0"/>
                  <a:ea typeface="华文细黑" panose="0201060004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90204" pitchFamily="34" charset="0"/>
                  <a:ea typeface="华文细黑" panose="0201060004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90204" pitchFamily="34" charset="0"/>
                  <a:ea typeface="华文细黑" panose="0201060004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9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9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9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9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90204" pitchFamily="34" charset="0"/>
                  <a:ea typeface="华文细黑" panose="02010600040101010101" pitchFamily="2" charset="-122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zh-CN" altLang="en-US" sz="2100" dirty="0">
                  <a:solidFill>
                    <a:schemeClr val="bg1"/>
                  </a:solidFill>
                  <a:latin typeface="胡晓波美心常规体" panose="02010600030101010101" pitchFamily="2" charset="-122"/>
                  <a:ea typeface="胡晓波美心常规体" panose="02010600030101010101" pitchFamily="2" charset="-122"/>
                </a:rPr>
                <a:t>湖南大学</a:t>
              </a:r>
              <a:endParaRPr lang="en-US" altLang="zh-CN" sz="2100" dirty="0">
                <a:solidFill>
                  <a:schemeClr val="bg1"/>
                </a:solidFill>
                <a:latin typeface="胡晓波美心常规体" panose="02010600030101010101" pitchFamily="2" charset="-122"/>
                <a:ea typeface="胡晓波美心常规体" panose="02010600030101010101" pitchFamily="2" charset="-122"/>
              </a:endParaRPr>
            </a:p>
            <a:p>
              <a:pPr algn="ctr">
                <a:lnSpc>
                  <a:spcPct val="150000"/>
                </a:lnSpc>
              </a:pPr>
              <a:r>
                <a:rPr lang="en-US" altLang="zh-CN" sz="2100" dirty="0">
                  <a:solidFill>
                    <a:schemeClr val="bg1"/>
                  </a:solidFill>
                  <a:latin typeface="胡晓波美心常规体" panose="02010600030101010101" pitchFamily="2" charset="-122"/>
                  <a:ea typeface="胡晓波美心常规体" panose="02010600030101010101" pitchFamily="2" charset="-122"/>
                </a:rPr>
                <a:t>《</a:t>
              </a:r>
              <a:r>
                <a:rPr lang="zh-CN" altLang="en-US" sz="2100" dirty="0">
                  <a:solidFill>
                    <a:schemeClr val="bg1"/>
                  </a:solidFill>
                  <a:latin typeface="胡晓波美心常规体" panose="02010600030101010101" pitchFamily="2" charset="-122"/>
                  <a:ea typeface="胡晓波美心常规体" panose="02010600030101010101" pitchFamily="2" charset="-122"/>
                </a:rPr>
                <a:t>计算机系统</a:t>
              </a:r>
              <a:r>
                <a:rPr lang="en-US" altLang="zh-CN" sz="2100" dirty="0">
                  <a:solidFill>
                    <a:schemeClr val="bg1"/>
                  </a:solidFill>
                  <a:latin typeface="胡晓波美心常规体" panose="02010600030101010101" pitchFamily="2" charset="-122"/>
                  <a:ea typeface="胡晓波美心常规体" panose="02010600030101010101" pitchFamily="2" charset="-122"/>
                </a:rPr>
                <a:t>》</a:t>
              </a:r>
              <a:r>
                <a:rPr lang="zh-CN" altLang="en-US" sz="2100" dirty="0">
                  <a:solidFill>
                    <a:schemeClr val="bg1"/>
                  </a:solidFill>
                  <a:latin typeface="胡晓波美心常规体" panose="02010600030101010101" pitchFamily="2" charset="-122"/>
                  <a:ea typeface="胡晓波美心常规体" panose="02010600030101010101" pitchFamily="2" charset="-122"/>
                </a:rPr>
                <a:t>课程教学组</a:t>
              </a:r>
            </a:p>
          </p:txBody>
        </p:sp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9805" y="0"/>
            <a:ext cx="1454195" cy="129126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 tmFilter="0,0; .5, 1; 1, 1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直接连接符 66"/>
          <p:cNvCxnSpPr/>
          <p:nvPr/>
        </p:nvCxnSpPr>
        <p:spPr>
          <a:xfrm>
            <a:off x="0" y="371440"/>
            <a:ext cx="3779912" cy="0"/>
          </a:xfrm>
          <a:prstGeom prst="line">
            <a:avLst/>
          </a:prstGeom>
          <a:ln w="25400">
            <a:solidFill>
              <a:srgbClr val="A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/>
          <p:nvPr/>
        </p:nvCxnSpPr>
        <p:spPr>
          <a:xfrm>
            <a:off x="5364088" y="371440"/>
            <a:ext cx="3779912" cy="0"/>
          </a:xfrm>
          <a:prstGeom prst="line">
            <a:avLst/>
          </a:prstGeom>
          <a:ln w="25400">
            <a:solidFill>
              <a:srgbClr val="A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500"/>
          <p:cNvSpPr txBox="1"/>
          <p:nvPr/>
        </p:nvSpPr>
        <p:spPr>
          <a:xfrm>
            <a:off x="3779912" y="195486"/>
            <a:ext cx="1584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000" kern="0" dirty="0">
                <a:solidFill>
                  <a:srgbClr val="AC0000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机器级表达</a:t>
            </a:r>
            <a:endParaRPr lang="en-US" altLang="zh-CN" sz="2000" kern="0" dirty="0">
              <a:solidFill>
                <a:srgbClr val="AC0000"/>
              </a:solidFill>
              <a:latin typeface="微软雅黑" panose="020B0703020204020201" pitchFamily="34" charset="-122"/>
              <a:ea typeface="微软雅黑" panose="020B0703020204020201" pitchFamily="34" charset="-122"/>
            </a:endParaRPr>
          </a:p>
        </p:txBody>
      </p:sp>
      <p:sp>
        <p:nvSpPr>
          <p:cNvPr id="5" name="内容占位符 1"/>
          <p:cNvSpPr txBox="1"/>
          <p:nvPr/>
        </p:nvSpPr>
        <p:spPr>
          <a:xfrm>
            <a:off x="75586" y="595596"/>
            <a:ext cx="4227195" cy="1048182"/>
          </a:xfrm>
          <a:prstGeom prst="rect">
            <a:avLst/>
          </a:prstGeom>
        </p:spPr>
        <p:txBody>
          <a:bodyPr/>
          <a:lstStyle>
            <a:lvl1pPr marL="167005" indent="-167005" algn="l" rtl="0" eaLnBrk="0" fontAlgn="ctr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19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0380" indent="-167005" algn="l" rtl="0" eaLnBrk="0" fontAlgn="ctr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8675" indent="-160655" algn="l" rtl="0" eaLnBrk="0" fontAlgn="ctr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63955" indent="-167005" algn="l" rtl="0" eaLnBrk="0" fontAlgn="ctr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1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00505" indent="-170180" algn="l" rtl="0" eaLnBrk="0" fontAlgn="ctr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25955" indent="-170815" algn="l" rtl="0" fontAlgn="ctr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50135" indent="-170815" algn="l" rtl="0" fontAlgn="ctr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73680" indent="-170815" algn="l" rtl="0" fontAlgn="ctr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97860" indent="-170815" algn="l" rtl="0" fontAlgn="ctr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altLang="zh-CN" kern="0" dirty="0">
                <a:sym typeface="+mn-ea"/>
              </a:rPr>
              <a:t>C</a:t>
            </a:r>
            <a:r>
              <a:rPr lang="zh-CN" altLang="zh-CN" kern="0" dirty="0">
                <a:sym typeface="+mn-ea"/>
              </a:rPr>
              <a:t>语言</a:t>
            </a:r>
            <a:r>
              <a:rPr lang="en-US" altLang="zh-CN" kern="0" dirty="0">
                <a:sym typeface="+mn-ea"/>
              </a:rPr>
              <a:t>——</a:t>
            </a:r>
            <a:r>
              <a:rPr lang="zh-CN" altLang="en-US" kern="0" dirty="0">
                <a:sym typeface="+mn-ea"/>
              </a:rPr>
              <a:t>由人来编写，但原型系统无法执行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altLang="zh-CN" kern="0" dirty="0">
              <a:sym typeface="+mn-ea"/>
            </a:endParaRPr>
          </a:p>
        </p:txBody>
      </p:sp>
      <p:sp>
        <p:nvSpPr>
          <p:cNvPr id="6" name="内容占位符 1"/>
          <p:cNvSpPr>
            <a:spLocks noGrp="1"/>
          </p:cNvSpPr>
          <p:nvPr/>
        </p:nvSpPr>
        <p:spPr>
          <a:xfrm>
            <a:off x="4302125" y="632460"/>
            <a:ext cx="4734560" cy="345122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marL="27305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58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98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240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5"/>
              </a:spcBef>
              <a:buClr>
                <a:schemeClr val="accent1"/>
              </a:buClr>
              <a:buFont typeface="Symbol" panose="05050102010706020507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5"/>
              </a:spcBef>
              <a:buClr>
                <a:schemeClr val="accent1"/>
              </a:buClr>
              <a:buFont typeface="Symbol" panose="05050102010706020507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5"/>
              </a:spcBef>
              <a:buClr>
                <a:schemeClr val="accent1"/>
              </a:buClr>
              <a:buFont typeface="Symbol" panose="05050102010706020507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5"/>
              </a:spcBef>
              <a:buClr>
                <a:schemeClr val="accent1"/>
              </a:buClr>
              <a:buFont typeface="Symbol" panose="05050102010706020507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zh-CN" sz="1600" dirty="0">
                <a:solidFill>
                  <a:srgbClr val="FF0000"/>
                </a:solidFill>
                <a:sym typeface="+mn-ea"/>
              </a:rPr>
              <a:t>编译</a:t>
            </a:r>
            <a:r>
              <a:rPr lang="zh-CN" altLang="zh-CN" sz="1600" dirty="0">
                <a:solidFill>
                  <a:schemeClr val="tx1"/>
                </a:solidFill>
                <a:sym typeface="+mn-ea"/>
              </a:rPr>
              <a:t>转换成原型系统能够运行的指令集合</a:t>
            </a:r>
            <a:r>
              <a:rPr lang="zh-CN" altLang="en-US" sz="1600" dirty="0">
                <a:solidFill>
                  <a:schemeClr val="tx1"/>
                </a:solidFill>
                <a:sym typeface="+mn-ea"/>
              </a:rPr>
              <a:t>，在运行为变量</a:t>
            </a:r>
            <a:r>
              <a:rPr lang="en-US" altLang="zh-CN" sz="1600" dirty="0">
                <a:solidFill>
                  <a:schemeClr val="tx1"/>
                </a:solidFill>
                <a:sym typeface="+mn-ea"/>
              </a:rPr>
              <a:t>a</a:t>
            </a:r>
            <a:r>
              <a:rPr lang="zh-CN" altLang="en-US" sz="1600" dirty="0">
                <a:solidFill>
                  <a:schemeClr val="tx1"/>
                </a:solidFill>
                <a:sym typeface="+mn-ea"/>
              </a:rPr>
              <a:t>分配内存地址</a:t>
            </a:r>
            <a:r>
              <a:rPr lang="en-US" altLang="zh-CN" sz="1600" dirty="0">
                <a:solidFill>
                  <a:schemeClr val="tx1"/>
                </a:solidFill>
                <a:sym typeface="+mn-ea"/>
              </a:rPr>
              <a:t>0000</a:t>
            </a:r>
            <a:r>
              <a:rPr lang="zh-CN" altLang="en-US" sz="1600" dirty="0">
                <a:solidFill>
                  <a:schemeClr val="tx1"/>
                </a:solidFill>
                <a:sym typeface="+mn-ea"/>
              </a:rPr>
              <a:t>，为变量</a:t>
            </a:r>
            <a:r>
              <a:rPr lang="en-US" altLang="zh-CN" sz="1600" dirty="0">
                <a:solidFill>
                  <a:schemeClr val="tx1"/>
                </a:solidFill>
                <a:sym typeface="+mn-ea"/>
              </a:rPr>
              <a:t>sum</a:t>
            </a:r>
            <a:r>
              <a:rPr lang="zh-CN" altLang="en-US" sz="1600" dirty="0">
                <a:solidFill>
                  <a:schemeClr val="tx1"/>
                </a:solidFill>
                <a:sym typeface="+mn-ea"/>
              </a:rPr>
              <a:t>分配内存地址</a:t>
            </a:r>
            <a:r>
              <a:rPr lang="en-US" altLang="zh-CN" sz="1600" dirty="0">
                <a:solidFill>
                  <a:schemeClr val="tx1"/>
                </a:solidFill>
                <a:sym typeface="+mn-ea"/>
              </a:rPr>
              <a:t>0001</a:t>
            </a:r>
            <a:r>
              <a:rPr lang="zh-CN" altLang="en-US" sz="1600" dirty="0">
                <a:solidFill>
                  <a:schemeClr val="tx1"/>
                </a:solidFill>
                <a:sym typeface="+mn-ea"/>
              </a:rPr>
              <a:t>，为变量</a:t>
            </a:r>
            <a:r>
              <a:rPr lang="en-US" altLang="zh-CN" sz="1600" dirty="0">
                <a:solidFill>
                  <a:schemeClr val="tx1"/>
                </a:solidFill>
                <a:sym typeface="+mn-ea"/>
              </a:rPr>
              <a:t>i</a:t>
            </a:r>
            <a:r>
              <a:rPr lang="zh-CN" altLang="en-US" sz="1600" dirty="0">
                <a:solidFill>
                  <a:schemeClr val="tx1"/>
                </a:solidFill>
                <a:sym typeface="+mn-ea"/>
              </a:rPr>
              <a:t>分配内存地址</a:t>
            </a:r>
            <a:r>
              <a:rPr lang="en-US" altLang="zh-CN" sz="1600" dirty="0">
                <a:solidFill>
                  <a:schemeClr val="tx1"/>
                </a:solidFill>
                <a:sym typeface="+mn-ea"/>
              </a:rPr>
              <a:t>0010 </a:t>
            </a:r>
            <a:r>
              <a:rPr lang="zh-CN" altLang="en-US" sz="1600" dirty="0">
                <a:solidFill>
                  <a:schemeClr val="tx1"/>
                </a:solidFill>
                <a:sym typeface="+mn-ea"/>
              </a:rPr>
              <a:t>所有内存地址及寄存器初始值为</a:t>
            </a:r>
            <a:r>
              <a:rPr lang="en-US" altLang="zh-CN" sz="1600" dirty="0">
                <a:solidFill>
                  <a:schemeClr val="tx1"/>
                </a:solidFill>
                <a:sym typeface="+mn-ea"/>
              </a:rPr>
              <a:t>0</a:t>
            </a:r>
            <a:endParaRPr lang="en-US" altLang="zh-CN" sz="2000" dirty="0">
              <a:solidFill>
                <a:schemeClr val="tx1"/>
              </a:solidFill>
              <a:sym typeface="+mn-ea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CN" sz="2000" b="0" dirty="0">
                <a:solidFill>
                  <a:srgbClr val="C00000"/>
                </a:solidFill>
                <a:sym typeface="+mn-ea"/>
              </a:rPr>
              <a:t>1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000" b="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5 R0 0000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zh-CN" sz="2000" b="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4 1 R2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zh-CN" sz="2000" b="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2 R0 R1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zh-CN" sz="2000" b="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3 R2 R0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zh-CN" sz="2000" b="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6 -2</a:t>
            </a:r>
            <a:endParaRPr lang="en-US" altLang="zh-CN" sz="2000" b="0" dirty="0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CN" sz="2000" b="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5 R1 0001</a:t>
            </a:r>
            <a:endParaRPr lang="zh-CN" altLang="zh-CN" sz="2000" b="0" dirty="0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zh-CN" sz="2000" b="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8 R1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zh-CN" sz="2000" b="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0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EBDC0-371B-4225-BE72-90B82E6010AF}" type="slidenum">
              <a:rPr lang="zh-CN" altLang="en-US" smtClean="0"/>
              <a:t>9</a:t>
            </a:fld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719" y="1275606"/>
            <a:ext cx="3875661" cy="3867894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直接连接符 66"/>
          <p:cNvCxnSpPr/>
          <p:nvPr/>
        </p:nvCxnSpPr>
        <p:spPr>
          <a:xfrm>
            <a:off x="0" y="371440"/>
            <a:ext cx="3779912" cy="0"/>
          </a:xfrm>
          <a:prstGeom prst="line">
            <a:avLst/>
          </a:prstGeom>
          <a:ln w="25400">
            <a:solidFill>
              <a:srgbClr val="A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/>
          <p:nvPr/>
        </p:nvCxnSpPr>
        <p:spPr>
          <a:xfrm>
            <a:off x="5364088" y="371440"/>
            <a:ext cx="3779912" cy="0"/>
          </a:xfrm>
          <a:prstGeom prst="line">
            <a:avLst/>
          </a:prstGeom>
          <a:ln w="25400">
            <a:solidFill>
              <a:srgbClr val="A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500"/>
          <p:cNvSpPr txBox="1"/>
          <p:nvPr/>
        </p:nvSpPr>
        <p:spPr>
          <a:xfrm>
            <a:off x="3779912" y="195486"/>
            <a:ext cx="1584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000" kern="0" dirty="0">
                <a:solidFill>
                  <a:srgbClr val="AC0000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程序</a:t>
            </a:r>
            <a:r>
              <a:rPr lang="en-US" altLang="zh-CN" sz="2000" kern="0" dirty="0">
                <a:solidFill>
                  <a:srgbClr val="AC0000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2</a:t>
            </a:r>
          </a:p>
        </p:txBody>
      </p:sp>
      <p:sp>
        <p:nvSpPr>
          <p:cNvPr id="6" name="内容占位符 1"/>
          <p:cNvSpPr txBox="1"/>
          <p:nvPr/>
        </p:nvSpPr>
        <p:spPr>
          <a:xfrm>
            <a:off x="341784" y="547395"/>
            <a:ext cx="8460432" cy="680010"/>
          </a:xfrm>
          <a:prstGeom prst="rect">
            <a:avLst/>
          </a:prstGeom>
        </p:spPr>
        <p:txBody>
          <a:bodyPr/>
          <a:lstStyle>
            <a:lvl1pPr marL="167005" indent="-167005" algn="l" rtl="0" eaLnBrk="0" fontAlgn="ctr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19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0380" indent="-167005" algn="l" rtl="0" eaLnBrk="0" fontAlgn="ctr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8675" indent="-160655" algn="l" rtl="0" eaLnBrk="0" fontAlgn="ctr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63955" indent="-167005" algn="l" rtl="0" eaLnBrk="0" fontAlgn="ctr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1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00505" indent="-170180" algn="l" rtl="0" eaLnBrk="0" fontAlgn="ctr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25955" indent="-170815" algn="l" rtl="0" fontAlgn="ctr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50135" indent="-170815" algn="l" rtl="0" fontAlgn="ctr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73680" indent="-170815" algn="l" rtl="0" fontAlgn="ctr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97860" indent="-170815" algn="l" rtl="0" fontAlgn="ctr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2400" kern="0" dirty="0">
                <a:sym typeface="+mn-ea"/>
              </a:rPr>
              <a:t>编程任务，输入两个数，保存这两个数，并找出其中的最大值</a:t>
            </a:r>
            <a:endParaRPr lang="zh-CN" altLang="zh-CN" sz="2400" kern="0" dirty="0">
              <a:sym typeface="+mn-ea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EBDC0-371B-4225-BE72-90B82E6010AF}" type="slidenum">
              <a:rPr lang="zh-CN" altLang="en-US" smtClean="0"/>
              <a:t>10</a:t>
            </a:fld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1148970"/>
            <a:ext cx="5843240" cy="384847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直接连接符 66"/>
          <p:cNvCxnSpPr/>
          <p:nvPr/>
        </p:nvCxnSpPr>
        <p:spPr>
          <a:xfrm>
            <a:off x="0" y="371440"/>
            <a:ext cx="3203848" cy="0"/>
          </a:xfrm>
          <a:prstGeom prst="line">
            <a:avLst/>
          </a:prstGeom>
          <a:ln w="25400">
            <a:solidFill>
              <a:srgbClr val="A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/>
          <p:nvPr/>
        </p:nvCxnSpPr>
        <p:spPr>
          <a:xfrm>
            <a:off x="6156176" y="371440"/>
            <a:ext cx="2987824" cy="0"/>
          </a:xfrm>
          <a:prstGeom prst="line">
            <a:avLst/>
          </a:prstGeom>
          <a:ln w="25400">
            <a:solidFill>
              <a:srgbClr val="A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500"/>
          <p:cNvSpPr txBox="1"/>
          <p:nvPr/>
        </p:nvSpPr>
        <p:spPr>
          <a:xfrm>
            <a:off x="3131840" y="195486"/>
            <a:ext cx="3168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000" kern="0" dirty="0">
                <a:solidFill>
                  <a:srgbClr val="AC0000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程序</a:t>
            </a:r>
            <a:r>
              <a:rPr lang="en-US" altLang="zh-CN" sz="2000" kern="0" dirty="0">
                <a:solidFill>
                  <a:srgbClr val="AC0000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2</a:t>
            </a:r>
            <a:r>
              <a:rPr lang="zh-CN" altLang="en-US" sz="2000" kern="0" dirty="0">
                <a:solidFill>
                  <a:srgbClr val="AC0000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及原型系统机器指令</a:t>
            </a:r>
            <a:endParaRPr lang="en-US" altLang="zh-CN" sz="2000" kern="0" dirty="0">
              <a:solidFill>
                <a:srgbClr val="AC0000"/>
              </a:solidFill>
              <a:latin typeface="微软雅黑" panose="020B0703020204020201" pitchFamily="34" charset="-122"/>
              <a:ea typeface="微软雅黑" panose="020B0703020204020201" pitchFamily="34" charset="-122"/>
            </a:endParaRPr>
          </a:p>
        </p:txBody>
      </p:sp>
      <p:sp>
        <p:nvSpPr>
          <p:cNvPr id="5" name="内容占位符 1"/>
          <p:cNvSpPr>
            <a:spLocks noGrp="1"/>
          </p:cNvSpPr>
          <p:nvPr/>
        </p:nvSpPr>
        <p:spPr>
          <a:xfrm>
            <a:off x="3684759" y="640259"/>
            <a:ext cx="5364087" cy="345122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marL="27305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58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98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240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5"/>
              </a:spcBef>
              <a:buClr>
                <a:schemeClr val="accent1"/>
              </a:buClr>
              <a:buFont typeface="Symbol" panose="05050102010706020507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5"/>
              </a:spcBef>
              <a:buClr>
                <a:schemeClr val="accent1"/>
              </a:buClr>
              <a:buFont typeface="Symbol" panose="05050102010706020507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5"/>
              </a:spcBef>
              <a:buClr>
                <a:schemeClr val="accent1"/>
              </a:buClr>
              <a:buFont typeface="Symbol" panose="05050102010706020507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5"/>
              </a:spcBef>
              <a:buClr>
                <a:schemeClr val="accent1"/>
              </a:buClr>
              <a:buFont typeface="Symbol" panose="05050102010706020507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zh-CN" altLang="en-US" sz="1600" dirty="0">
                <a:solidFill>
                  <a:srgbClr val="C00000"/>
                </a:solidFill>
                <a:sym typeface="+mn-ea"/>
              </a:rPr>
              <a:t>等待输入</a:t>
            </a:r>
            <a:r>
              <a:rPr lang="en-US" altLang="zh-CN" sz="1600" dirty="0">
                <a:solidFill>
                  <a:srgbClr val="C00000"/>
                </a:solidFill>
                <a:sym typeface="+mn-ea"/>
              </a:rPr>
              <a:t>;             //</a:t>
            </a:r>
            <a:r>
              <a:rPr lang="zh-CN" altLang="en-US" sz="1600" dirty="0">
                <a:solidFill>
                  <a:srgbClr val="C00000"/>
                </a:solidFill>
                <a:sym typeface="+mn-ea"/>
              </a:rPr>
              <a:t>输入数字</a:t>
            </a:r>
            <a:r>
              <a:rPr lang="en-US" altLang="zh-CN" sz="1600" dirty="0">
                <a:solidFill>
                  <a:srgbClr val="C00000"/>
                </a:solidFill>
                <a:sym typeface="+mn-ea"/>
              </a:rPr>
              <a:t>a</a:t>
            </a:r>
            <a:r>
              <a:rPr lang="zh-CN" altLang="en-US" sz="1600" dirty="0">
                <a:solidFill>
                  <a:srgbClr val="C00000"/>
                </a:solidFill>
                <a:sym typeface="+mn-ea"/>
              </a:rPr>
              <a:t>，并保存在</a:t>
            </a:r>
            <a:r>
              <a:rPr lang="en-US" altLang="zh-CN" sz="1600" dirty="0">
                <a:solidFill>
                  <a:srgbClr val="C00000"/>
                </a:solidFill>
                <a:sym typeface="+mn-ea"/>
              </a:rPr>
              <a:t>R0</a:t>
            </a:r>
            <a:r>
              <a:rPr lang="zh-CN" altLang="en-US" sz="1600" dirty="0">
                <a:solidFill>
                  <a:srgbClr val="C00000"/>
                </a:solidFill>
                <a:sym typeface="+mn-ea"/>
              </a:rPr>
              <a:t>中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sz="1600" dirty="0">
                <a:solidFill>
                  <a:srgbClr val="C00000"/>
                </a:solidFill>
                <a:sym typeface="+mn-ea"/>
              </a:rPr>
              <a:t>数据拷贝</a:t>
            </a:r>
            <a:r>
              <a:rPr lang="en-US" altLang="zh-CN" sz="1600" dirty="0">
                <a:solidFill>
                  <a:srgbClr val="C00000"/>
                </a:solidFill>
                <a:sym typeface="+mn-ea"/>
              </a:rPr>
              <a:t>R0,0000;    //</a:t>
            </a:r>
            <a:r>
              <a:rPr lang="zh-CN" altLang="en-US" sz="1600" dirty="0">
                <a:solidFill>
                  <a:srgbClr val="C00000"/>
                </a:solidFill>
                <a:sym typeface="+mn-ea"/>
              </a:rPr>
              <a:t>将数字</a:t>
            </a:r>
            <a:r>
              <a:rPr lang="en-US" altLang="zh-CN" sz="1600" dirty="0">
                <a:solidFill>
                  <a:srgbClr val="C00000"/>
                </a:solidFill>
                <a:sym typeface="+mn-ea"/>
              </a:rPr>
              <a:t>a</a:t>
            </a:r>
            <a:r>
              <a:rPr lang="zh-CN" altLang="en-US" sz="1600" dirty="0">
                <a:solidFill>
                  <a:srgbClr val="C00000"/>
                </a:solidFill>
                <a:sym typeface="+mn-ea"/>
              </a:rPr>
              <a:t>的值保存在内存地址</a:t>
            </a:r>
            <a:r>
              <a:rPr lang="en-US" altLang="zh-CN" sz="1600" dirty="0">
                <a:solidFill>
                  <a:srgbClr val="C00000"/>
                </a:solidFill>
                <a:sym typeface="+mn-ea"/>
              </a:rPr>
              <a:t>0000</a:t>
            </a:r>
            <a:r>
              <a:rPr lang="zh-CN" altLang="en-US" sz="1600" dirty="0">
                <a:solidFill>
                  <a:srgbClr val="C00000"/>
                </a:solidFill>
                <a:sym typeface="+mn-ea"/>
              </a:rPr>
              <a:t>中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sz="1600" dirty="0">
                <a:solidFill>
                  <a:srgbClr val="C00000"/>
                </a:solidFill>
                <a:sym typeface="+mn-ea"/>
              </a:rPr>
              <a:t>数据拷贝</a:t>
            </a:r>
            <a:r>
              <a:rPr lang="en-US" altLang="zh-CN" sz="1600" dirty="0">
                <a:solidFill>
                  <a:srgbClr val="C00000"/>
                </a:solidFill>
                <a:sym typeface="+mn-ea"/>
              </a:rPr>
              <a:t>R0,R1;      //</a:t>
            </a:r>
            <a:r>
              <a:rPr lang="zh-CN" altLang="en-US" sz="1600" dirty="0">
                <a:solidFill>
                  <a:srgbClr val="C00000"/>
                </a:solidFill>
                <a:sym typeface="+mn-ea"/>
              </a:rPr>
              <a:t>将数字</a:t>
            </a:r>
            <a:r>
              <a:rPr lang="en-US" altLang="zh-CN" sz="1600" dirty="0">
                <a:solidFill>
                  <a:srgbClr val="C00000"/>
                </a:solidFill>
                <a:sym typeface="+mn-ea"/>
              </a:rPr>
              <a:t>a</a:t>
            </a:r>
            <a:r>
              <a:rPr lang="zh-CN" altLang="en-US" sz="1600" dirty="0">
                <a:solidFill>
                  <a:srgbClr val="C00000"/>
                </a:solidFill>
                <a:sym typeface="+mn-ea"/>
              </a:rPr>
              <a:t>的值保存在寄存器</a:t>
            </a:r>
            <a:r>
              <a:rPr lang="en-US" altLang="zh-CN" sz="1600" dirty="0">
                <a:solidFill>
                  <a:srgbClr val="C00000"/>
                </a:solidFill>
                <a:sym typeface="+mn-ea"/>
              </a:rPr>
              <a:t>R1</a:t>
            </a:r>
            <a:r>
              <a:rPr lang="zh-CN" altLang="en-US" sz="1600" dirty="0">
                <a:solidFill>
                  <a:srgbClr val="C00000"/>
                </a:solidFill>
                <a:sym typeface="+mn-ea"/>
              </a:rPr>
              <a:t>中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sz="1600" dirty="0">
                <a:solidFill>
                  <a:srgbClr val="C00000"/>
                </a:solidFill>
                <a:sym typeface="+mn-ea"/>
              </a:rPr>
              <a:t>等待输入</a:t>
            </a:r>
            <a:r>
              <a:rPr lang="en-US" altLang="zh-CN" sz="1600" dirty="0">
                <a:solidFill>
                  <a:srgbClr val="C00000"/>
                </a:solidFill>
                <a:sym typeface="+mn-ea"/>
              </a:rPr>
              <a:t>; 	          //</a:t>
            </a:r>
            <a:r>
              <a:rPr lang="zh-CN" altLang="en-US" sz="1600" dirty="0">
                <a:solidFill>
                  <a:srgbClr val="C00000"/>
                </a:solidFill>
                <a:sym typeface="+mn-ea"/>
              </a:rPr>
              <a:t>输入数字</a:t>
            </a:r>
            <a:r>
              <a:rPr lang="en-US" altLang="zh-CN" sz="1600" dirty="0">
                <a:solidFill>
                  <a:srgbClr val="C00000"/>
                </a:solidFill>
                <a:sym typeface="+mn-ea"/>
              </a:rPr>
              <a:t>b</a:t>
            </a:r>
            <a:r>
              <a:rPr lang="zh-CN" altLang="en-US" sz="1600" dirty="0">
                <a:solidFill>
                  <a:srgbClr val="C00000"/>
                </a:solidFill>
                <a:sym typeface="+mn-ea"/>
              </a:rPr>
              <a:t>，并保存在</a:t>
            </a:r>
            <a:r>
              <a:rPr lang="en-US" altLang="zh-CN" sz="1600" dirty="0">
                <a:solidFill>
                  <a:srgbClr val="C00000"/>
                </a:solidFill>
                <a:sym typeface="+mn-ea"/>
              </a:rPr>
              <a:t>R0</a:t>
            </a:r>
            <a:r>
              <a:rPr lang="zh-CN" altLang="en-US" sz="1600" dirty="0">
                <a:solidFill>
                  <a:srgbClr val="C00000"/>
                </a:solidFill>
                <a:sym typeface="+mn-ea"/>
              </a:rPr>
              <a:t>中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sz="1600" dirty="0">
                <a:solidFill>
                  <a:srgbClr val="C00000"/>
                </a:solidFill>
                <a:sym typeface="+mn-ea"/>
              </a:rPr>
              <a:t>数据拷贝</a:t>
            </a:r>
            <a:r>
              <a:rPr lang="en-US" altLang="zh-CN" sz="1600" dirty="0">
                <a:solidFill>
                  <a:srgbClr val="C00000"/>
                </a:solidFill>
                <a:sym typeface="+mn-ea"/>
              </a:rPr>
              <a:t>R0,0001;    //</a:t>
            </a:r>
            <a:r>
              <a:rPr lang="zh-CN" altLang="en-US" sz="1600" dirty="0">
                <a:solidFill>
                  <a:srgbClr val="C00000"/>
                </a:solidFill>
                <a:sym typeface="+mn-ea"/>
              </a:rPr>
              <a:t>将数字</a:t>
            </a:r>
            <a:r>
              <a:rPr lang="en-US" altLang="zh-CN" sz="1600" dirty="0">
                <a:solidFill>
                  <a:srgbClr val="C00000"/>
                </a:solidFill>
                <a:sym typeface="+mn-ea"/>
              </a:rPr>
              <a:t>b</a:t>
            </a:r>
            <a:r>
              <a:rPr lang="zh-CN" altLang="en-US" sz="1600" dirty="0">
                <a:solidFill>
                  <a:srgbClr val="C00000"/>
                </a:solidFill>
                <a:sym typeface="+mn-ea"/>
              </a:rPr>
              <a:t>的值保存在内存地址</a:t>
            </a:r>
            <a:r>
              <a:rPr lang="en-US" altLang="zh-CN" sz="1600" dirty="0">
                <a:solidFill>
                  <a:srgbClr val="C00000"/>
                </a:solidFill>
                <a:sym typeface="+mn-ea"/>
              </a:rPr>
              <a:t>0001</a:t>
            </a:r>
            <a:r>
              <a:rPr lang="zh-CN" altLang="en-US" sz="1600" dirty="0">
                <a:solidFill>
                  <a:srgbClr val="C00000"/>
                </a:solidFill>
                <a:sym typeface="+mn-ea"/>
              </a:rPr>
              <a:t>中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sz="1600" dirty="0">
                <a:solidFill>
                  <a:srgbClr val="C00000"/>
                </a:solidFill>
                <a:sym typeface="+mn-ea"/>
              </a:rPr>
              <a:t>做减法</a:t>
            </a:r>
            <a:r>
              <a:rPr lang="en-US" altLang="zh-CN" sz="1600" dirty="0">
                <a:solidFill>
                  <a:srgbClr val="C00000"/>
                </a:solidFill>
                <a:sym typeface="+mn-ea"/>
              </a:rPr>
              <a:t>R1,R0;    //</a:t>
            </a:r>
            <a:r>
              <a:rPr lang="zh-CN" altLang="en-US" sz="1600" dirty="0">
                <a:solidFill>
                  <a:srgbClr val="C00000"/>
                </a:solidFill>
                <a:sym typeface="+mn-ea"/>
              </a:rPr>
              <a:t>做减法操作，结果保存在</a:t>
            </a:r>
            <a:r>
              <a:rPr lang="en-US" altLang="zh-CN" sz="1600" dirty="0">
                <a:solidFill>
                  <a:srgbClr val="C00000"/>
                </a:solidFill>
                <a:sym typeface="+mn-ea"/>
              </a:rPr>
              <a:t>R0</a:t>
            </a:r>
            <a:r>
              <a:rPr lang="zh-CN" altLang="en-US" sz="1600" dirty="0">
                <a:solidFill>
                  <a:srgbClr val="C00000"/>
                </a:solidFill>
                <a:sym typeface="+mn-ea"/>
              </a:rPr>
              <a:t>中，并根据结果对</a:t>
            </a:r>
            <a:r>
              <a:rPr lang="en-US" altLang="zh-CN" sz="1600" dirty="0">
                <a:solidFill>
                  <a:srgbClr val="C00000"/>
                </a:solidFill>
                <a:sym typeface="+mn-ea"/>
              </a:rPr>
              <a:t>R3</a:t>
            </a:r>
            <a:r>
              <a:rPr lang="zh-CN" altLang="en-US" sz="1600" dirty="0">
                <a:solidFill>
                  <a:srgbClr val="C00000"/>
                </a:solidFill>
                <a:sym typeface="+mn-ea"/>
              </a:rPr>
              <a:t>进行赋值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sz="1600" dirty="0">
                <a:solidFill>
                  <a:srgbClr val="C00000"/>
                </a:solidFill>
                <a:sym typeface="+mn-ea"/>
              </a:rPr>
              <a:t>判断跳转 </a:t>
            </a:r>
            <a:r>
              <a:rPr lang="en-US" altLang="zh-CN" sz="1600" dirty="0">
                <a:solidFill>
                  <a:srgbClr val="C00000"/>
                </a:solidFill>
                <a:sym typeface="+mn-ea"/>
              </a:rPr>
              <a:t>L1;         //</a:t>
            </a:r>
            <a:r>
              <a:rPr lang="zh-CN" altLang="en-US" sz="1600" dirty="0">
                <a:solidFill>
                  <a:srgbClr val="C00000"/>
                </a:solidFill>
                <a:sym typeface="+mn-ea"/>
              </a:rPr>
              <a:t>如果</a:t>
            </a:r>
            <a:r>
              <a:rPr lang="en-US" altLang="zh-CN" sz="1600" dirty="0">
                <a:solidFill>
                  <a:srgbClr val="C00000"/>
                </a:solidFill>
                <a:sym typeface="+mn-ea"/>
              </a:rPr>
              <a:t>R0</a:t>
            </a:r>
            <a:r>
              <a:rPr lang="zh-CN" altLang="en-US" sz="1600" dirty="0">
                <a:solidFill>
                  <a:srgbClr val="C00000"/>
                </a:solidFill>
                <a:sym typeface="+mn-ea"/>
              </a:rPr>
              <a:t>的值大于</a:t>
            </a:r>
            <a:r>
              <a:rPr lang="en-US" altLang="zh-CN" sz="1600" dirty="0">
                <a:solidFill>
                  <a:srgbClr val="C00000"/>
                </a:solidFill>
                <a:sym typeface="+mn-ea"/>
              </a:rPr>
              <a:t>R1</a:t>
            </a:r>
            <a:r>
              <a:rPr lang="zh-CN" altLang="en-US" sz="1600" dirty="0">
                <a:solidFill>
                  <a:srgbClr val="C00000"/>
                </a:solidFill>
                <a:sym typeface="+mn-ea"/>
              </a:rPr>
              <a:t>，即</a:t>
            </a:r>
            <a:r>
              <a:rPr lang="en-US" altLang="zh-CN" sz="1600" dirty="0">
                <a:solidFill>
                  <a:srgbClr val="C00000"/>
                </a:solidFill>
                <a:sym typeface="+mn-ea"/>
              </a:rPr>
              <a:t>b&gt;a</a:t>
            </a:r>
            <a:r>
              <a:rPr lang="zh-CN" altLang="en-US" sz="1600" dirty="0">
                <a:solidFill>
                  <a:srgbClr val="C00000"/>
                </a:solidFill>
                <a:sym typeface="+mn-ea"/>
              </a:rPr>
              <a:t>，则跳转到</a:t>
            </a:r>
            <a:r>
              <a:rPr lang="en-US" altLang="zh-CN" sz="1600" dirty="0">
                <a:solidFill>
                  <a:srgbClr val="C00000"/>
                </a:solidFill>
                <a:sym typeface="+mn-ea"/>
              </a:rPr>
              <a:t>L1</a:t>
            </a:r>
            <a:r>
              <a:rPr lang="zh-CN" altLang="en-US" sz="1600" dirty="0">
                <a:solidFill>
                  <a:srgbClr val="C00000"/>
                </a:solidFill>
                <a:sym typeface="+mn-ea"/>
              </a:rPr>
              <a:t>，</a:t>
            </a:r>
            <a:r>
              <a:rPr lang="en-US" altLang="zh-CN" sz="1600" dirty="0">
                <a:solidFill>
                  <a:srgbClr val="C00000"/>
                </a:solidFill>
                <a:sym typeface="+mn-ea"/>
              </a:rPr>
              <a:t>max=b</a:t>
            </a:r>
            <a:endParaRPr lang="zh-CN" altLang="en-US" sz="1600" dirty="0">
              <a:solidFill>
                <a:srgbClr val="C00000"/>
              </a:solidFill>
              <a:sym typeface="+mn-ea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1600" dirty="0">
                <a:solidFill>
                  <a:srgbClr val="C00000"/>
                </a:solidFill>
                <a:sym typeface="+mn-ea"/>
              </a:rPr>
              <a:t>数据拷贝</a:t>
            </a:r>
            <a:r>
              <a:rPr lang="en-US" altLang="zh-CN" sz="1600" dirty="0">
                <a:solidFill>
                  <a:srgbClr val="C00000"/>
                </a:solidFill>
                <a:sym typeface="+mn-ea"/>
              </a:rPr>
              <a:t>0000</a:t>
            </a:r>
            <a:r>
              <a:rPr lang="zh-CN" altLang="en-US" sz="1600" dirty="0">
                <a:solidFill>
                  <a:srgbClr val="C00000"/>
                </a:solidFill>
                <a:sym typeface="+mn-ea"/>
              </a:rPr>
              <a:t>，</a:t>
            </a:r>
            <a:r>
              <a:rPr lang="en-US" altLang="zh-CN" sz="1600" dirty="0">
                <a:solidFill>
                  <a:srgbClr val="C00000"/>
                </a:solidFill>
                <a:sym typeface="+mn-ea"/>
              </a:rPr>
              <a:t>0010;  //</a:t>
            </a:r>
            <a:r>
              <a:rPr lang="zh-CN" altLang="en-US" sz="1600" dirty="0">
                <a:solidFill>
                  <a:srgbClr val="C00000"/>
                </a:solidFill>
                <a:sym typeface="+mn-ea"/>
              </a:rPr>
              <a:t>否则</a:t>
            </a:r>
            <a:r>
              <a:rPr lang="en-US" altLang="zh-CN" sz="1600" dirty="0">
                <a:solidFill>
                  <a:srgbClr val="C00000"/>
                </a:solidFill>
                <a:sym typeface="+mn-ea"/>
              </a:rPr>
              <a:t>max=a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sz="1600" dirty="0">
                <a:solidFill>
                  <a:srgbClr val="C00000"/>
                </a:solidFill>
                <a:sym typeface="+mn-ea"/>
              </a:rPr>
              <a:t>直接跳转</a:t>
            </a:r>
            <a:r>
              <a:rPr lang="en-US" altLang="zh-CN" sz="1600" dirty="0">
                <a:solidFill>
                  <a:srgbClr val="C00000"/>
                </a:solidFill>
                <a:sym typeface="+mn-ea"/>
              </a:rPr>
              <a:t>L2</a:t>
            </a:r>
            <a:endParaRPr lang="zh-CN" altLang="en-US" sz="1600" dirty="0">
              <a:solidFill>
                <a:srgbClr val="C00000"/>
              </a:solidFill>
              <a:sym typeface="+mn-ea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CN" sz="1600" dirty="0">
                <a:solidFill>
                  <a:srgbClr val="C00000"/>
                </a:solidFill>
                <a:sym typeface="+mn-ea"/>
              </a:rPr>
              <a:t>L1:</a:t>
            </a:r>
            <a:r>
              <a:rPr lang="zh-CN" altLang="en-US" sz="1600" dirty="0">
                <a:solidFill>
                  <a:srgbClr val="C00000"/>
                </a:solidFill>
                <a:sym typeface="+mn-ea"/>
              </a:rPr>
              <a:t>数据拷贝</a:t>
            </a:r>
            <a:r>
              <a:rPr lang="en-US" altLang="zh-CN" sz="1600" dirty="0">
                <a:solidFill>
                  <a:srgbClr val="C00000"/>
                </a:solidFill>
                <a:sym typeface="+mn-ea"/>
              </a:rPr>
              <a:t>0001,0010;//</a:t>
            </a:r>
            <a:r>
              <a:rPr lang="zh-CN" altLang="en-US" sz="1600" dirty="0">
                <a:solidFill>
                  <a:srgbClr val="C00000"/>
                </a:solidFill>
                <a:sym typeface="+mn-ea"/>
              </a:rPr>
              <a:t>输出最大值</a:t>
            </a:r>
            <a:endParaRPr lang="en-US" altLang="zh-CN" sz="1600" dirty="0">
              <a:solidFill>
                <a:srgbClr val="C00000"/>
              </a:solidFill>
              <a:sym typeface="+mn-ea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CN" sz="1600" dirty="0">
                <a:solidFill>
                  <a:srgbClr val="C00000"/>
                </a:solidFill>
                <a:sym typeface="+mn-ea"/>
              </a:rPr>
              <a:t>L2</a:t>
            </a:r>
            <a:r>
              <a:rPr lang="zh-CN" altLang="en-US" sz="1600" dirty="0">
                <a:solidFill>
                  <a:srgbClr val="C00000"/>
                </a:solidFill>
                <a:sym typeface="+mn-ea"/>
              </a:rPr>
              <a:t>：数据拷贝</a:t>
            </a:r>
            <a:r>
              <a:rPr lang="en-US" altLang="zh-CN" sz="1600" dirty="0">
                <a:solidFill>
                  <a:srgbClr val="C00000"/>
                </a:solidFill>
                <a:sym typeface="+mn-ea"/>
              </a:rPr>
              <a:t>0010,1111 //max</a:t>
            </a:r>
            <a:r>
              <a:rPr lang="zh-CN" altLang="en-US" sz="1600" dirty="0">
                <a:solidFill>
                  <a:srgbClr val="C00000"/>
                </a:solidFill>
                <a:sym typeface="+mn-ea"/>
              </a:rPr>
              <a:t>送至显存输出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sz="1600" dirty="0">
                <a:solidFill>
                  <a:srgbClr val="C00000"/>
                </a:solidFill>
                <a:sym typeface="+mn-ea"/>
              </a:rPr>
              <a:t>停机                 </a:t>
            </a:r>
            <a:r>
              <a:rPr lang="en-US" altLang="zh-CN" sz="1600" dirty="0">
                <a:solidFill>
                  <a:srgbClr val="C00000"/>
                </a:solidFill>
                <a:sym typeface="+mn-ea"/>
              </a:rPr>
              <a:t>//</a:t>
            </a:r>
            <a:r>
              <a:rPr lang="zh-CN" altLang="en-US" sz="1600" dirty="0">
                <a:solidFill>
                  <a:srgbClr val="C00000"/>
                </a:solidFill>
                <a:sym typeface="+mn-ea"/>
              </a:rPr>
              <a:t>程序执行完成</a:t>
            </a:r>
            <a:endParaRPr lang="zh-CN" altLang="zh-CN" sz="1600" dirty="0">
              <a:solidFill>
                <a:srgbClr val="C00000"/>
              </a:solidFill>
              <a:sym typeface="+mn-ea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EBDC0-371B-4225-BE72-90B82E6010AF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755577" y="514027"/>
            <a:ext cx="28803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00B0F0"/>
                </a:solidFill>
                <a:latin typeface="+mn-ea"/>
                <a:ea typeface="+mn-ea"/>
              </a:rPr>
              <a:t>变量分配内存地址：</a:t>
            </a:r>
            <a:endParaRPr lang="en-US" altLang="zh-CN" dirty="0">
              <a:solidFill>
                <a:srgbClr val="00B0F0"/>
              </a:solidFill>
              <a:latin typeface="+mn-ea"/>
              <a:ea typeface="+mn-ea"/>
            </a:endParaRPr>
          </a:p>
          <a:p>
            <a:r>
              <a:rPr lang="en-US" altLang="zh-CN" dirty="0">
                <a:solidFill>
                  <a:srgbClr val="00B0F0"/>
                </a:solidFill>
              </a:rPr>
              <a:t>a:0000,b:0001,max:0010</a:t>
            </a:r>
            <a:endParaRPr lang="zh-CN" altLang="en-US" dirty="0">
              <a:solidFill>
                <a:srgbClr val="00B0F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504" y="1776750"/>
            <a:ext cx="3672408" cy="303539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直接连接符 66"/>
          <p:cNvCxnSpPr/>
          <p:nvPr/>
        </p:nvCxnSpPr>
        <p:spPr>
          <a:xfrm>
            <a:off x="0" y="371440"/>
            <a:ext cx="3203848" cy="0"/>
          </a:xfrm>
          <a:prstGeom prst="line">
            <a:avLst/>
          </a:prstGeom>
          <a:ln w="25400">
            <a:solidFill>
              <a:srgbClr val="A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/>
          <p:nvPr/>
        </p:nvCxnSpPr>
        <p:spPr>
          <a:xfrm>
            <a:off x="6156176" y="371440"/>
            <a:ext cx="2987824" cy="0"/>
          </a:xfrm>
          <a:prstGeom prst="line">
            <a:avLst/>
          </a:prstGeom>
          <a:ln w="25400">
            <a:solidFill>
              <a:srgbClr val="A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500"/>
          <p:cNvSpPr txBox="1"/>
          <p:nvPr/>
        </p:nvSpPr>
        <p:spPr>
          <a:xfrm>
            <a:off x="3131840" y="195486"/>
            <a:ext cx="3168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000" kern="0" dirty="0">
                <a:solidFill>
                  <a:srgbClr val="AC0000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程序</a:t>
            </a:r>
            <a:r>
              <a:rPr lang="en-US" altLang="zh-CN" sz="2000" kern="0" dirty="0">
                <a:solidFill>
                  <a:srgbClr val="AC0000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2</a:t>
            </a:r>
            <a:r>
              <a:rPr lang="zh-CN" altLang="en-US" sz="2000" kern="0" dirty="0">
                <a:solidFill>
                  <a:srgbClr val="AC0000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及原型系统机器指令</a:t>
            </a:r>
            <a:endParaRPr lang="en-US" altLang="zh-CN" sz="2000" kern="0" dirty="0">
              <a:solidFill>
                <a:srgbClr val="AC0000"/>
              </a:solidFill>
              <a:latin typeface="微软雅黑" panose="020B0703020204020201" pitchFamily="34" charset="-122"/>
              <a:ea typeface="微软雅黑" panose="020B0703020204020201" pitchFamily="34" charset="-122"/>
            </a:endParaRPr>
          </a:p>
        </p:txBody>
      </p:sp>
      <p:sp>
        <p:nvSpPr>
          <p:cNvPr id="5" name="内容占位符 1"/>
          <p:cNvSpPr>
            <a:spLocks noGrp="1"/>
          </p:cNvSpPr>
          <p:nvPr/>
        </p:nvSpPr>
        <p:spPr>
          <a:xfrm>
            <a:off x="3779912" y="1372789"/>
            <a:ext cx="5364087" cy="345122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marL="27305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58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98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240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5"/>
              </a:spcBef>
              <a:buClr>
                <a:schemeClr val="accent1"/>
              </a:buClr>
              <a:buFont typeface="Symbol" panose="05050102010706020507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5"/>
              </a:spcBef>
              <a:buClr>
                <a:schemeClr val="accent1"/>
              </a:buClr>
              <a:buFont typeface="Symbol" panose="05050102010706020507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5"/>
              </a:spcBef>
              <a:buClr>
                <a:schemeClr val="accent1"/>
              </a:buClr>
              <a:buFont typeface="Symbol" panose="05050102010706020507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5"/>
              </a:spcBef>
              <a:buClr>
                <a:schemeClr val="accent1"/>
              </a:buClr>
              <a:buFont typeface="Symbol" panose="05050102010706020507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US" altLang="zh-CN" sz="1600" dirty="0">
                <a:solidFill>
                  <a:srgbClr val="C00000"/>
                </a:solidFill>
                <a:sym typeface="+mn-ea"/>
              </a:rPr>
              <a:t>1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1600" dirty="0">
                <a:solidFill>
                  <a:srgbClr val="C00000"/>
                </a:solidFill>
                <a:sym typeface="+mn-ea"/>
              </a:rPr>
              <a:t>5 R0 0000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1600" dirty="0">
                <a:solidFill>
                  <a:srgbClr val="C00000"/>
                </a:solidFill>
                <a:sym typeface="+mn-ea"/>
              </a:rPr>
              <a:t>5 R0 R1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1600" dirty="0">
                <a:solidFill>
                  <a:srgbClr val="C00000"/>
                </a:solidFill>
                <a:sym typeface="+mn-ea"/>
              </a:rPr>
              <a:t>1 	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1600" dirty="0">
                <a:solidFill>
                  <a:srgbClr val="C00000"/>
                </a:solidFill>
                <a:sym typeface="+mn-ea"/>
              </a:rPr>
              <a:t>5 R0 0001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1600" dirty="0">
                <a:solidFill>
                  <a:srgbClr val="C00000"/>
                </a:solidFill>
                <a:sym typeface="+mn-ea"/>
              </a:rPr>
              <a:t>3 R1 R0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1600" dirty="0">
                <a:solidFill>
                  <a:srgbClr val="C00000"/>
                </a:solidFill>
                <a:sym typeface="+mn-ea"/>
              </a:rPr>
              <a:t>6 3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1600" dirty="0">
                <a:solidFill>
                  <a:srgbClr val="C00000"/>
                </a:solidFill>
                <a:sym typeface="+mn-ea"/>
              </a:rPr>
              <a:t>5 0000 0010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1600" dirty="0">
                <a:solidFill>
                  <a:srgbClr val="C00000"/>
                </a:solidFill>
                <a:sym typeface="+mn-ea"/>
              </a:rPr>
              <a:t>7</a:t>
            </a:r>
            <a:r>
              <a:rPr lang="zh-CN" altLang="en-US" sz="1600" dirty="0">
                <a:solidFill>
                  <a:srgbClr val="C00000"/>
                </a:solidFill>
                <a:sym typeface="+mn-ea"/>
              </a:rPr>
              <a:t> </a:t>
            </a:r>
            <a:r>
              <a:rPr lang="en-US" altLang="zh-CN" sz="1600" dirty="0">
                <a:solidFill>
                  <a:srgbClr val="C00000"/>
                </a:solidFill>
                <a:sym typeface="+mn-ea"/>
              </a:rPr>
              <a:t>2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1600" dirty="0">
                <a:solidFill>
                  <a:srgbClr val="C00000"/>
                </a:solidFill>
                <a:sym typeface="+mn-ea"/>
              </a:rPr>
              <a:t>5 0001 0010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1600" dirty="0">
                <a:solidFill>
                  <a:srgbClr val="C00000"/>
                </a:solidFill>
                <a:sym typeface="+mn-ea"/>
              </a:rPr>
              <a:t>5 0010 R0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1600" dirty="0">
                <a:solidFill>
                  <a:srgbClr val="C00000"/>
                </a:solidFill>
                <a:sym typeface="+mn-ea"/>
              </a:rPr>
              <a:t>8 R0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1600" dirty="0">
                <a:solidFill>
                  <a:srgbClr val="C00000"/>
                </a:solidFill>
                <a:sym typeface="+mn-ea"/>
              </a:rPr>
              <a:t>0</a:t>
            </a:r>
            <a:endParaRPr lang="zh-CN" altLang="zh-CN" sz="1600" dirty="0">
              <a:solidFill>
                <a:srgbClr val="C00000"/>
              </a:solidFill>
              <a:sym typeface="+mn-ea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EBDC0-371B-4225-BE72-90B82E6010AF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067945" y="514027"/>
            <a:ext cx="4824536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00B0F0"/>
                </a:solidFill>
                <a:latin typeface="+mn-ea"/>
                <a:ea typeface="+mn-ea"/>
              </a:rPr>
              <a:t>变量分配内存地址：</a:t>
            </a:r>
            <a:endParaRPr lang="en-US" altLang="zh-CN" dirty="0">
              <a:solidFill>
                <a:srgbClr val="00B0F0"/>
              </a:solidFill>
              <a:latin typeface="+mn-ea"/>
              <a:ea typeface="+mn-ea"/>
            </a:endParaRPr>
          </a:p>
          <a:p>
            <a:r>
              <a:rPr lang="en-US" altLang="zh-CN" dirty="0">
                <a:solidFill>
                  <a:srgbClr val="00B0F0"/>
                </a:solidFill>
              </a:rPr>
              <a:t>a:0000,b:0001,max:0010</a:t>
            </a:r>
            <a:endParaRPr lang="zh-CN" altLang="en-US" dirty="0">
              <a:solidFill>
                <a:srgbClr val="00B0F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504" y="1776750"/>
            <a:ext cx="3672408" cy="303539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>
            <a:spLocks noChangeArrowheads="1"/>
          </p:cNvSpPr>
          <p:nvPr/>
        </p:nvSpPr>
        <p:spPr bwMode="auto">
          <a:xfrm>
            <a:off x="2382772" y="959433"/>
            <a:ext cx="6581716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9pPr>
          </a:lstStyle>
          <a:p>
            <a:r>
              <a:rPr lang="zh-CN" altLang="en-US" sz="4400" b="0" dirty="0">
                <a:solidFill>
                  <a:srgbClr val="AC0000"/>
                </a:solidFill>
                <a:latin typeface="汉仪中圆简" panose="02010609000101010101" pitchFamily="49" charset="-122"/>
                <a:ea typeface="汉仪中圆简" panose="02010609000101010101" pitchFamily="49" charset="-122"/>
              </a:rPr>
              <a:t>下一节：</a:t>
            </a:r>
            <a:r>
              <a:rPr lang="en-US" altLang="zh-CN" sz="4400" b="0" dirty="0">
                <a:solidFill>
                  <a:srgbClr val="AC0000"/>
                </a:solidFill>
                <a:latin typeface="汉仪中圆简" panose="02010609000101010101" pitchFamily="49" charset="-122"/>
                <a:ea typeface="汉仪中圆简" panose="02010609000101010101" pitchFamily="49" charset="-122"/>
              </a:rPr>
              <a:t>Hello World!</a:t>
            </a:r>
            <a:endParaRPr lang="zh-CN" altLang="en-US" sz="4400" b="0" dirty="0">
              <a:solidFill>
                <a:srgbClr val="AC0000"/>
              </a:solidFill>
              <a:latin typeface="汉仪中圆简" panose="02010609000101010101" pitchFamily="49" charset="-122"/>
              <a:ea typeface="汉仪中圆简" panose="02010609000101010101" pitchFamily="49" charset="-122"/>
            </a:endParaRPr>
          </a:p>
        </p:txBody>
      </p:sp>
      <p:sp>
        <p:nvSpPr>
          <p:cNvPr id="2" name="矩形 1"/>
          <p:cNvSpPr/>
          <p:nvPr/>
        </p:nvSpPr>
        <p:spPr bwMode="auto">
          <a:xfrm rot="2752233">
            <a:off x="-4388531" y="-340108"/>
            <a:ext cx="5760640" cy="5760640"/>
          </a:xfrm>
          <a:prstGeom prst="rect">
            <a:avLst/>
          </a:prstGeom>
          <a:solidFill>
            <a:srgbClr val="AC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  <a:ea typeface="华文细黑" panose="02010600040101010101" pitchFamily="2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3638769" y="2211710"/>
            <a:ext cx="3529474" cy="1291261"/>
            <a:chOff x="5323766" y="3110479"/>
            <a:chExt cx="4589491" cy="1572116"/>
          </a:xfrm>
        </p:grpSpPr>
        <p:sp>
          <p:nvSpPr>
            <p:cNvPr id="10" name="矩形 9"/>
            <p:cNvSpPr/>
            <p:nvPr/>
          </p:nvSpPr>
          <p:spPr bwMode="auto">
            <a:xfrm>
              <a:off x="5337922" y="3110479"/>
              <a:ext cx="4575335" cy="1572116"/>
            </a:xfrm>
            <a:prstGeom prst="rect">
              <a:avLst/>
            </a:prstGeom>
            <a:solidFill>
              <a:srgbClr val="AC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defTabSz="913765"/>
              <a:endParaRPr lang="zh-CN" altLang="en-US" dirty="0">
                <a:latin typeface="Arial" panose="020B0604020202090204" pitchFamily="34" charset="0"/>
              </a:endParaRPr>
            </a:p>
          </p:txBody>
        </p:sp>
        <p:sp>
          <p:nvSpPr>
            <p:cNvPr id="11" name="TextBox 27"/>
            <p:cNvSpPr txBox="1">
              <a:spLocks noChangeArrowheads="1"/>
            </p:cNvSpPr>
            <p:nvPr/>
          </p:nvSpPr>
          <p:spPr bwMode="auto">
            <a:xfrm>
              <a:off x="5323766" y="3182770"/>
              <a:ext cx="4575336" cy="122322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90204" pitchFamily="34" charset="0"/>
                  <a:ea typeface="华文细黑" panose="0201060004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90204" pitchFamily="34" charset="0"/>
                  <a:ea typeface="华文细黑" panose="0201060004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90204" pitchFamily="34" charset="0"/>
                  <a:ea typeface="华文细黑" panose="0201060004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90204" pitchFamily="34" charset="0"/>
                  <a:ea typeface="华文细黑" panose="0201060004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9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9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9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9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90204" pitchFamily="34" charset="0"/>
                  <a:ea typeface="华文细黑" panose="02010600040101010101" pitchFamily="2" charset="-122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zh-CN" altLang="en-US" sz="2100" dirty="0">
                  <a:solidFill>
                    <a:schemeClr val="bg1"/>
                  </a:solidFill>
                  <a:latin typeface="胡晓波美心常规体" panose="02010600030101010101" pitchFamily="2" charset="-122"/>
                  <a:ea typeface="胡晓波美心常规体" panose="02010600030101010101" pitchFamily="2" charset="-122"/>
                </a:rPr>
                <a:t>湖南大学</a:t>
              </a:r>
              <a:endParaRPr lang="en-US" altLang="zh-CN" sz="2100" dirty="0">
                <a:solidFill>
                  <a:schemeClr val="bg1"/>
                </a:solidFill>
                <a:latin typeface="胡晓波美心常规体" panose="02010600030101010101" pitchFamily="2" charset="-122"/>
                <a:ea typeface="胡晓波美心常规体" panose="02010600030101010101" pitchFamily="2" charset="-122"/>
              </a:endParaRPr>
            </a:p>
            <a:p>
              <a:pPr algn="ctr">
                <a:lnSpc>
                  <a:spcPct val="150000"/>
                </a:lnSpc>
              </a:pPr>
              <a:r>
                <a:rPr lang="en-US" altLang="zh-CN" sz="2100" dirty="0">
                  <a:solidFill>
                    <a:schemeClr val="bg1"/>
                  </a:solidFill>
                  <a:latin typeface="胡晓波美心常规体" panose="02010600030101010101" pitchFamily="2" charset="-122"/>
                  <a:ea typeface="胡晓波美心常规体" panose="02010600030101010101" pitchFamily="2" charset="-122"/>
                </a:rPr>
                <a:t>《</a:t>
              </a:r>
              <a:r>
                <a:rPr lang="zh-CN" altLang="en-US" sz="2100" dirty="0">
                  <a:solidFill>
                    <a:schemeClr val="bg1"/>
                  </a:solidFill>
                  <a:latin typeface="胡晓波美心常规体" panose="02010600030101010101" pitchFamily="2" charset="-122"/>
                  <a:ea typeface="胡晓波美心常规体" panose="02010600030101010101" pitchFamily="2" charset="-122"/>
                </a:rPr>
                <a:t>计算机系统</a:t>
              </a:r>
              <a:r>
                <a:rPr lang="en-US" altLang="zh-CN" sz="2100" dirty="0">
                  <a:solidFill>
                    <a:schemeClr val="bg1"/>
                  </a:solidFill>
                  <a:latin typeface="胡晓波美心常规体" panose="02010600030101010101" pitchFamily="2" charset="-122"/>
                  <a:ea typeface="胡晓波美心常规体" panose="02010600030101010101" pitchFamily="2" charset="-122"/>
                </a:rPr>
                <a:t>》</a:t>
              </a:r>
              <a:r>
                <a:rPr lang="zh-CN" altLang="en-US" sz="2100" dirty="0">
                  <a:solidFill>
                    <a:schemeClr val="bg1"/>
                  </a:solidFill>
                  <a:latin typeface="胡晓波美心常规体" panose="02010600030101010101" pitchFamily="2" charset="-122"/>
                  <a:ea typeface="胡晓波美心常规体" panose="02010600030101010101" pitchFamily="2" charset="-122"/>
                </a:rPr>
                <a:t>课程教学组</a:t>
              </a:r>
            </a:p>
          </p:txBody>
        </p:sp>
      </p:grpSp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0031" y="3699203"/>
            <a:ext cx="1454195" cy="129126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椭圆 27"/>
          <p:cNvSpPr/>
          <p:nvPr/>
        </p:nvSpPr>
        <p:spPr>
          <a:xfrm>
            <a:off x="619556" y="3147814"/>
            <a:ext cx="2638425" cy="173354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3257981" y="3147814"/>
            <a:ext cx="2638425" cy="173354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椭圆 1"/>
          <p:cNvSpPr/>
          <p:nvPr/>
        </p:nvSpPr>
        <p:spPr>
          <a:xfrm>
            <a:off x="5896406" y="3147814"/>
            <a:ext cx="2638425" cy="173354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Straight Connector 6"/>
          <p:cNvCxnSpPr/>
          <p:nvPr/>
        </p:nvCxnSpPr>
        <p:spPr>
          <a:xfrm>
            <a:off x="1363379" y="2931790"/>
            <a:ext cx="6620643" cy="0"/>
          </a:xfrm>
          <a:prstGeom prst="line">
            <a:avLst/>
          </a:prstGeom>
          <a:noFill/>
          <a:ln w="57150" cap="flat" cmpd="dbl" algn="ctr">
            <a:solidFill>
              <a:sysClr val="window" lastClr="FFFFFF">
                <a:lumMod val="65000"/>
              </a:sysClr>
            </a:solidFill>
            <a:prstDash val="solid"/>
            <a:miter lim="800000"/>
          </a:ln>
          <a:effectLst/>
        </p:spPr>
      </p:cxnSp>
      <p:sp>
        <p:nvSpPr>
          <p:cNvPr id="18" name="矩形 17"/>
          <p:cNvSpPr/>
          <p:nvPr/>
        </p:nvSpPr>
        <p:spPr>
          <a:xfrm>
            <a:off x="1000987" y="3487523"/>
            <a:ext cx="1875563" cy="1054129"/>
          </a:xfrm>
          <a:prstGeom prst="rect">
            <a:avLst/>
          </a:prstGeom>
        </p:spPr>
        <p:txBody>
          <a:bodyPr wrap="square" lIns="68573" tIns="34287" rIns="68573" bIns="34287">
            <a:spAutoFit/>
          </a:bodyPr>
          <a:lstStyle/>
          <a:p>
            <a:r>
              <a:rPr lang="zh-CN" altLang="en-US" sz="1600" kern="0" dirty="0">
                <a:solidFill>
                  <a:schemeClr val="bg1"/>
                </a:solidFill>
              </a:rPr>
              <a:t>从最初的EDVAC到当前最先进的计算机都采用的是冯·诺依曼体系结构</a:t>
            </a:r>
          </a:p>
        </p:txBody>
      </p:sp>
      <p:sp>
        <p:nvSpPr>
          <p:cNvPr id="20" name="矩形 19"/>
          <p:cNvSpPr/>
          <p:nvPr/>
        </p:nvSpPr>
        <p:spPr>
          <a:xfrm>
            <a:off x="3662731" y="3487522"/>
            <a:ext cx="2021937" cy="1054129"/>
          </a:xfrm>
          <a:prstGeom prst="rect">
            <a:avLst/>
          </a:prstGeom>
        </p:spPr>
        <p:txBody>
          <a:bodyPr wrap="square" lIns="68573" tIns="34287" rIns="68573" bIns="34287">
            <a:spAutoFit/>
          </a:bodyPr>
          <a:lstStyle/>
          <a:p>
            <a:r>
              <a:rPr lang="zh-CN" altLang="en-US" sz="1600" kern="0" dirty="0">
                <a:solidFill>
                  <a:schemeClr val="bg1"/>
                </a:solidFill>
              </a:rPr>
              <a:t>计算机硬件由运算器、控制器、存储器、输入设备和输出设备五大部分组成</a:t>
            </a:r>
            <a:endParaRPr lang="en-US" altLang="zh-CN" sz="1600" kern="0" dirty="0">
              <a:solidFill>
                <a:schemeClr val="bg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350605" y="3587549"/>
            <a:ext cx="1806878" cy="854074"/>
          </a:xfrm>
          <a:prstGeom prst="rect">
            <a:avLst/>
          </a:prstGeom>
        </p:spPr>
        <p:txBody>
          <a:bodyPr wrap="square" lIns="68573" tIns="34287" rIns="68573" bIns="34287">
            <a:spAutoFit/>
          </a:bodyPr>
          <a:lstStyle/>
          <a:p>
            <a:r>
              <a:rPr lang="zh-CN" altLang="en-US" sz="1700" dirty="0">
                <a:solidFill>
                  <a:schemeClr val="bg1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其它体系结构：</a:t>
            </a:r>
            <a:endParaRPr lang="en-US" altLang="zh-CN" sz="1700" dirty="0">
              <a:solidFill>
                <a:schemeClr val="bg1"/>
              </a:solidFill>
              <a:latin typeface="微软雅黑" panose="020B0703020204020201" pitchFamily="34" charset="-122"/>
              <a:ea typeface="微软雅黑" panose="020B0703020204020201" pitchFamily="34" charset="-122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 sz="1700" dirty="0">
                <a:solidFill>
                  <a:schemeClr val="bg1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哈佛体系结构</a:t>
            </a:r>
            <a:endParaRPr lang="en-US" altLang="zh-CN" sz="1700" dirty="0">
              <a:solidFill>
                <a:schemeClr val="bg1"/>
              </a:solidFill>
              <a:latin typeface="微软雅黑" panose="020B0703020204020201" pitchFamily="34" charset="-122"/>
              <a:ea typeface="微软雅黑" panose="020B0703020204020201" pitchFamily="34" charset="-122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 sz="1700" dirty="0">
                <a:solidFill>
                  <a:schemeClr val="bg1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忆阻体结构</a:t>
            </a:r>
          </a:p>
        </p:txBody>
      </p:sp>
      <p:cxnSp>
        <p:nvCxnSpPr>
          <p:cNvPr id="24" name="直接连接符 23"/>
          <p:cNvCxnSpPr/>
          <p:nvPr/>
        </p:nvCxnSpPr>
        <p:spPr>
          <a:xfrm>
            <a:off x="1" y="371440"/>
            <a:ext cx="3779912" cy="0"/>
          </a:xfrm>
          <a:prstGeom prst="line">
            <a:avLst/>
          </a:prstGeom>
          <a:ln w="25400">
            <a:solidFill>
              <a:srgbClr val="A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5364088" y="371440"/>
            <a:ext cx="3779912" cy="0"/>
          </a:xfrm>
          <a:prstGeom prst="line">
            <a:avLst/>
          </a:prstGeom>
          <a:ln w="25400">
            <a:solidFill>
              <a:srgbClr val="A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500"/>
          <p:cNvSpPr txBox="1"/>
          <p:nvPr/>
        </p:nvSpPr>
        <p:spPr>
          <a:xfrm>
            <a:off x="3779913" y="195487"/>
            <a:ext cx="1656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kern="0" dirty="0">
                <a:solidFill>
                  <a:srgbClr val="AC0000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冯诺依曼结构</a:t>
            </a: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3042" y="547394"/>
            <a:ext cx="4361313" cy="2323036"/>
          </a:xfrm>
          <a:prstGeom prst="rect">
            <a:avLst/>
          </a:prstGeom>
        </p:spPr>
      </p:pic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EBDC0-371B-4225-BE72-90B82E6010AF}" type="slidenum">
              <a:rPr lang="zh-CN" altLang="en-US" smtClean="0"/>
              <a:t>1</a:t>
            </a:fld>
            <a:endParaRPr lang="zh-CN" altLang="en-US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直接连接符 66"/>
          <p:cNvCxnSpPr/>
          <p:nvPr/>
        </p:nvCxnSpPr>
        <p:spPr>
          <a:xfrm>
            <a:off x="0" y="371440"/>
            <a:ext cx="3779912" cy="0"/>
          </a:xfrm>
          <a:prstGeom prst="line">
            <a:avLst/>
          </a:prstGeom>
          <a:ln w="25400">
            <a:solidFill>
              <a:srgbClr val="A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/>
          <p:nvPr/>
        </p:nvCxnSpPr>
        <p:spPr>
          <a:xfrm>
            <a:off x="5364088" y="371440"/>
            <a:ext cx="3779912" cy="0"/>
          </a:xfrm>
          <a:prstGeom prst="line">
            <a:avLst/>
          </a:prstGeom>
          <a:ln w="25400">
            <a:solidFill>
              <a:srgbClr val="A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500"/>
          <p:cNvSpPr txBox="1"/>
          <p:nvPr/>
        </p:nvSpPr>
        <p:spPr>
          <a:xfrm>
            <a:off x="3779912" y="195486"/>
            <a:ext cx="1584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000" kern="0" dirty="0">
                <a:solidFill>
                  <a:srgbClr val="AC0000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原型系统</a:t>
            </a:r>
            <a:endParaRPr lang="en-US" altLang="zh-CN" sz="2000" kern="0" dirty="0">
              <a:solidFill>
                <a:srgbClr val="AC0000"/>
              </a:solidFill>
              <a:latin typeface="微软雅黑" panose="020B0703020204020201" pitchFamily="34" charset="-122"/>
              <a:ea typeface="微软雅黑" panose="020B0703020204020201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985" y="915035"/>
            <a:ext cx="7319010" cy="41357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椭圆 12"/>
          <p:cNvSpPr/>
          <p:nvPr/>
        </p:nvSpPr>
        <p:spPr>
          <a:xfrm>
            <a:off x="3755991" y="2360829"/>
            <a:ext cx="1445421" cy="1445421"/>
          </a:xfrm>
          <a:prstGeom prst="ellipse">
            <a:avLst/>
          </a:prstGeom>
          <a:solidFill>
            <a:srgbClr val="AC000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</p:spPr>
        <p:txBody>
          <a:bodyPr vert="horz" wrap="square" lIns="63715" tIns="31857" rIns="63715" bIns="31857" numCol="1" anchor="t" anchorCtr="0" compatLnSpc="1"/>
          <a:lstStyle/>
          <a:p>
            <a:pPr>
              <a:lnSpc>
                <a:spcPct val="130000"/>
              </a:lnSpc>
            </a:pPr>
            <a:endParaRPr lang="zh-CN" altLang="en-US" sz="1255" b="1">
              <a:cs typeface="+mn-ea"/>
              <a:sym typeface="+mn-lt"/>
            </a:endParaRPr>
          </a:p>
        </p:txBody>
      </p:sp>
      <p:sp>
        <p:nvSpPr>
          <p:cNvPr id="14" name="Freeform 5"/>
          <p:cNvSpPr/>
          <p:nvPr/>
        </p:nvSpPr>
        <p:spPr bwMode="auto">
          <a:xfrm>
            <a:off x="2843995" y="1953024"/>
            <a:ext cx="1087828" cy="1502804"/>
          </a:xfrm>
          <a:custGeom>
            <a:avLst/>
            <a:gdLst>
              <a:gd name="T0" fmla="*/ 767 w 767"/>
              <a:gd name="T1" fmla="*/ 347 h 1059"/>
              <a:gd name="T2" fmla="*/ 514 w 767"/>
              <a:gd name="T3" fmla="*/ 0 h 1059"/>
              <a:gd name="T4" fmla="*/ 129 w 767"/>
              <a:gd name="T5" fmla="*/ 279 h 1059"/>
              <a:gd name="T6" fmla="*/ 33 w 767"/>
              <a:gd name="T7" fmla="*/ 576 h 1059"/>
              <a:gd name="T8" fmla="*/ 190 w 767"/>
              <a:gd name="T9" fmla="*/ 1059 h 1059"/>
              <a:gd name="T10" fmla="*/ 577 w 767"/>
              <a:gd name="T11" fmla="*/ 933 h 1059"/>
              <a:gd name="T12" fmla="*/ 561 w 767"/>
              <a:gd name="T13" fmla="*/ 796 h 1059"/>
              <a:gd name="T14" fmla="*/ 767 w 767"/>
              <a:gd name="T15" fmla="*/ 347 h 10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67" h="1059">
                <a:moveTo>
                  <a:pt x="767" y="347"/>
                </a:moveTo>
                <a:cubicBezTo>
                  <a:pt x="514" y="0"/>
                  <a:pt x="514" y="0"/>
                  <a:pt x="514" y="0"/>
                </a:cubicBezTo>
                <a:cubicBezTo>
                  <a:pt x="129" y="279"/>
                  <a:pt x="129" y="279"/>
                  <a:pt x="129" y="279"/>
                </a:cubicBezTo>
                <a:cubicBezTo>
                  <a:pt x="43" y="342"/>
                  <a:pt x="0" y="475"/>
                  <a:pt x="33" y="576"/>
                </a:cubicBezTo>
                <a:cubicBezTo>
                  <a:pt x="190" y="1059"/>
                  <a:pt x="190" y="1059"/>
                  <a:pt x="190" y="1059"/>
                </a:cubicBezTo>
                <a:cubicBezTo>
                  <a:pt x="577" y="933"/>
                  <a:pt x="577" y="933"/>
                  <a:pt x="577" y="933"/>
                </a:cubicBezTo>
                <a:cubicBezTo>
                  <a:pt x="566" y="889"/>
                  <a:pt x="561" y="843"/>
                  <a:pt x="561" y="796"/>
                </a:cubicBezTo>
                <a:cubicBezTo>
                  <a:pt x="561" y="616"/>
                  <a:pt x="641" y="456"/>
                  <a:pt x="767" y="347"/>
                </a:cubicBezTo>
                <a:close/>
              </a:path>
            </a:pathLst>
          </a:custGeom>
          <a:solidFill>
            <a:srgbClr val="AC000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</p:spPr>
        <p:txBody>
          <a:bodyPr vert="horz" wrap="square" lIns="63715" tIns="31857" rIns="63715" bIns="31857" numCol="1" anchor="t" anchorCtr="0" compatLnSpc="1"/>
          <a:lstStyle/>
          <a:p>
            <a:pPr>
              <a:lnSpc>
                <a:spcPct val="130000"/>
              </a:lnSpc>
            </a:pPr>
            <a:endParaRPr lang="zh-CN" altLang="en-US" sz="1255" b="1">
              <a:cs typeface="+mn-ea"/>
              <a:sym typeface="+mn-lt"/>
            </a:endParaRPr>
          </a:p>
        </p:txBody>
      </p:sp>
      <p:sp>
        <p:nvSpPr>
          <p:cNvPr id="15" name="Freeform 6"/>
          <p:cNvSpPr/>
          <p:nvPr/>
        </p:nvSpPr>
        <p:spPr bwMode="auto">
          <a:xfrm>
            <a:off x="3683826" y="1366132"/>
            <a:ext cx="1589751" cy="998905"/>
          </a:xfrm>
          <a:custGeom>
            <a:avLst/>
            <a:gdLst>
              <a:gd name="T0" fmla="*/ 869 w 1121"/>
              <a:gd name="T1" fmla="*/ 704 h 704"/>
              <a:gd name="T2" fmla="*/ 1121 w 1121"/>
              <a:gd name="T3" fmla="*/ 356 h 704"/>
              <a:gd name="T4" fmla="*/ 717 w 1121"/>
              <a:gd name="T5" fmla="*/ 63 h 704"/>
              <a:gd name="T6" fmla="*/ 405 w 1121"/>
              <a:gd name="T7" fmla="*/ 63 h 704"/>
              <a:gd name="T8" fmla="*/ 0 w 1121"/>
              <a:gd name="T9" fmla="*/ 357 h 704"/>
              <a:gd name="T10" fmla="*/ 253 w 1121"/>
              <a:gd name="T11" fmla="*/ 704 h 704"/>
              <a:gd name="T12" fmla="*/ 561 w 1121"/>
              <a:gd name="T13" fmla="*/ 618 h 704"/>
              <a:gd name="T14" fmla="*/ 869 w 1121"/>
              <a:gd name="T15" fmla="*/ 704 h 7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21" h="704">
                <a:moveTo>
                  <a:pt x="869" y="704"/>
                </a:moveTo>
                <a:cubicBezTo>
                  <a:pt x="1121" y="356"/>
                  <a:pt x="1121" y="356"/>
                  <a:pt x="1121" y="356"/>
                </a:cubicBezTo>
                <a:cubicBezTo>
                  <a:pt x="717" y="63"/>
                  <a:pt x="717" y="63"/>
                  <a:pt x="717" y="63"/>
                </a:cubicBezTo>
                <a:cubicBezTo>
                  <a:pt x="631" y="0"/>
                  <a:pt x="491" y="0"/>
                  <a:pt x="405" y="63"/>
                </a:cubicBezTo>
                <a:cubicBezTo>
                  <a:pt x="0" y="357"/>
                  <a:pt x="0" y="357"/>
                  <a:pt x="0" y="357"/>
                </a:cubicBezTo>
                <a:cubicBezTo>
                  <a:pt x="253" y="704"/>
                  <a:pt x="253" y="704"/>
                  <a:pt x="253" y="704"/>
                </a:cubicBezTo>
                <a:cubicBezTo>
                  <a:pt x="343" y="649"/>
                  <a:pt x="448" y="618"/>
                  <a:pt x="561" y="618"/>
                </a:cubicBezTo>
                <a:cubicBezTo>
                  <a:pt x="674" y="618"/>
                  <a:pt x="779" y="649"/>
                  <a:pt x="869" y="704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</p:spPr>
        <p:txBody>
          <a:bodyPr vert="horz" wrap="square" lIns="63715" tIns="31857" rIns="63715" bIns="31857" numCol="1" anchor="t" anchorCtr="0" compatLnSpc="1"/>
          <a:lstStyle/>
          <a:p>
            <a:pPr>
              <a:lnSpc>
                <a:spcPct val="130000"/>
              </a:lnSpc>
            </a:pPr>
            <a:endParaRPr lang="zh-CN" altLang="en-US" sz="1255" b="1">
              <a:cs typeface="+mn-ea"/>
              <a:sym typeface="+mn-lt"/>
            </a:endParaRPr>
          </a:p>
        </p:txBody>
      </p:sp>
      <p:sp>
        <p:nvSpPr>
          <p:cNvPr id="16" name="Freeform 7"/>
          <p:cNvSpPr/>
          <p:nvPr/>
        </p:nvSpPr>
        <p:spPr bwMode="auto">
          <a:xfrm>
            <a:off x="5026569" y="1952037"/>
            <a:ext cx="1089805" cy="1501815"/>
          </a:xfrm>
          <a:custGeom>
            <a:avLst/>
            <a:gdLst>
              <a:gd name="T0" fmla="*/ 638 w 768"/>
              <a:gd name="T1" fmla="*/ 280 h 1059"/>
              <a:gd name="T2" fmla="*/ 252 w 768"/>
              <a:gd name="T3" fmla="*/ 0 h 1059"/>
              <a:gd name="T4" fmla="*/ 0 w 768"/>
              <a:gd name="T5" fmla="*/ 348 h 1059"/>
              <a:gd name="T6" fmla="*/ 207 w 768"/>
              <a:gd name="T7" fmla="*/ 797 h 1059"/>
              <a:gd name="T8" fmla="*/ 191 w 768"/>
              <a:gd name="T9" fmla="*/ 934 h 1059"/>
              <a:gd name="T10" fmla="*/ 578 w 768"/>
              <a:gd name="T11" fmla="*/ 1059 h 1059"/>
              <a:gd name="T12" fmla="*/ 735 w 768"/>
              <a:gd name="T13" fmla="*/ 577 h 1059"/>
              <a:gd name="T14" fmla="*/ 638 w 768"/>
              <a:gd name="T15" fmla="*/ 280 h 10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68" h="1059">
                <a:moveTo>
                  <a:pt x="638" y="280"/>
                </a:moveTo>
                <a:cubicBezTo>
                  <a:pt x="252" y="0"/>
                  <a:pt x="252" y="0"/>
                  <a:pt x="252" y="0"/>
                </a:cubicBezTo>
                <a:cubicBezTo>
                  <a:pt x="0" y="348"/>
                  <a:pt x="0" y="348"/>
                  <a:pt x="0" y="348"/>
                </a:cubicBezTo>
                <a:cubicBezTo>
                  <a:pt x="127" y="456"/>
                  <a:pt x="207" y="617"/>
                  <a:pt x="207" y="797"/>
                </a:cubicBezTo>
                <a:cubicBezTo>
                  <a:pt x="207" y="844"/>
                  <a:pt x="201" y="890"/>
                  <a:pt x="191" y="934"/>
                </a:cubicBezTo>
                <a:cubicBezTo>
                  <a:pt x="578" y="1059"/>
                  <a:pt x="578" y="1059"/>
                  <a:pt x="578" y="1059"/>
                </a:cubicBezTo>
                <a:cubicBezTo>
                  <a:pt x="735" y="577"/>
                  <a:pt x="735" y="577"/>
                  <a:pt x="735" y="577"/>
                </a:cubicBezTo>
                <a:cubicBezTo>
                  <a:pt x="768" y="476"/>
                  <a:pt x="724" y="343"/>
                  <a:pt x="638" y="280"/>
                </a:cubicBezTo>
                <a:close/>
              </a:path>
            </a:pathLst>
          </a:custGeom>
          <a:solidFill>
            <a:srgbClr val="AC000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</p:spPr>
        <p:txBody>
          <a:bodyPr vert="horz" wrap="square" lIns="63715" tIns="31857" rIns="63715" bIns="31857" numCol="1" anchor="t" anchorCtr="0" compatLnSpc="1"/>
          <a:lstStyle/>
          <a:p>
            <a:pPr>
              <a:lnSpc>
                <a:spcPct val="130000"/>
              </a:lnSpc>
            </a:pPr>
            <a:endParaRPr lang="zh-CN" altLang="en-US" sz="1255" b="1">
              <a:cs typeface="+mn-ea"/>
              <a:sym typeface="+mn-lt"/>
            </a:endParaRPr>
          </a:p>
        </p:txBody>
      </p:sp>
      <p:sp>
        <p:nvSpPr>
          <p:cNvPr id="17" name="Freeform 8"/>
          <p:cNvSpPr/>
          <p:nvPr/>
        </p:nvSpPr>
        <p:spPr bwMode="auto">
          <a:xfrm>
            <a:off x="3154240" y="3407415"/>
            <a:ext cx="1256782" cy="1071031"/>
          </a:xfrm>
          <a:custGeom>
            <a:avLst/>
            <a:gdLst>
              <a:gd name="T0" fmla="*/ 388 w 886"/>
              <a:gd name="T1" fmla="*/ 0 h 755"/>
              <a:gd name="T2" fmla="*/ 0 w 886"/>
              <a:gd name="T3" fmla="*/ 126 h 755"/>
              <a:gd name="T4" fmla="*/ 145 w 886"/>
              <a:gd name="T5" fmla="*/ 572 h 755"/>
              <a:gd name="T6" fmla="*/ 398 w 886"/>
              <a:gd name="T7" fmla="*/ 755 h 755"/>
              <a:gd name="T8" fmla="*/ 886 w 886"/>
              <a:gd name="T9" fmla="*/ 755 h 755"/>
              <a:gd name="T10" fmla="*/ 886 w 886"/>
              <a:gd name="T11" fmla="*/ 362 h 755"/>
              <a:gd name="T12" fmla="*/ 388 w 886"/>
              <a:gd name="T13" fmla="*/ 0 h 7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86" h="755">
                <a:moveTo>
                  <a:pt x="388" y="0"/>
                </a:moveTo>
                <a:cubicBezTo>
                  <a:pt x="0" y="126"/>
                  <a:pt x="0" y="126"/>
                  <a:pt x="0" y="126"/>
                </a:cubicBezTo>
                <a:cubicBezTo>
                  <a:pt x="145" y="572"/>
                  <a:pt x="145" y="572"/>
                  <a:pt x="145" y="572"/>
                </a:cubicBezTo>
                <a:cubicBezTo>
                  <a:pt x="178" y="673"/>
                  <a:pt x="292" y="755"/>
                  <a:pt x="398" y="755"/>
                </a:cubicBezTo>
                <a:cubicBezTo>
                  <a:pt x="886" y="755"/>
                  <a:pt x="886" y="755"/>
                  <a:pt x="886" y="755"/>
                </a:cubicBezTo>
                <a:cubicBezTo>
                  <a:pt x="886" y="362"/>
                  <a:pt x="886" y="362"/>
                  <a:pt x="886" y="362"/>
                </a:cubicBezTo>
                <a:cubicBezTo>
                  <a:pt x="661" y="344"/>
                  <a:pt x="471" y="199"/>
                  <a:pt x="388" y="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</p:spPr>
        <p:txBody>
          <a:bodyPr vert="horz" wrap="square" lIns="63715" tIns="31857" rIns="63715" bIns="31857" numCol="1" anchor="t" anchorCtr="0" compatLnSpc="1"/>
          <a:lstStyle/>
          <a:p>
            <a:pPr>
              <a:lnSpc>
                <a:spcPct val="130000"/>
              </a:lnSpc>
            </a:pPr>
            <a:endParaRPr lang="zh-CN" altLang="en-US" sz="1255" b="1">
              <a:cs typeface="+mn-ea"/>
              <a:sym typeface="+mn-lt"/>
            </a:endParaRPr>
          </a:p>
        </p:txBody>
      </p:sp>
      <p:sp>
        <p:nvSpPr>
          <p:cNvPr id="18" name="Freeform 9"/>
          <p:cNvSpPr/>
          <p:nvPr/>
        </p:nvSpPr>
        <p:spPr bwMode="auto">
          <a:xfrm>
            <a:off x="4548358" y="3406427"/>
            <a:ext cx="1255795" cy="1072019"/>
          </a:xfrm>
          <a:custGeom>
            <a:avLst/>
            <a:gdLst>
              <a:gd name="T0" fmla="*/ 0 w 885"/>
              <a:gd name="T1" fmla="*/ 363 h 756"/>
              <a:gd name="T2" fmla="*/ 0 w 885"/>
              <a:gd name="T3" fmla="*/ 756 h 756"/>
              <a:gd name="T4" fmla="*/ 488 w 885"/>
              <a:gd name="T5" fmla="*/ 756 h 756"/>
              <a:gd name="T6" fmla="*/ 740 w 885"/>
              <a:gd name="T7" fmla="*/ 573 h 756"/>
              <a:gd name="T8" fmla="*/ 885 w 885"/>
              <a:gd name="T9" fmla="*/ 126 h 756"/>
              <a:gd name="T10" fmla="*/ 498 w 885"/>
              <a:gd name="T11" fmla="*/ 0 h 756"/>
              <a:gd name="T12" fmla="*/ 0 w 885"/>
              <a:gd name="T13" fmla="*/ 363 h 7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85" h="756">
                <a:moveTo>
                  <a:pt x="0" y="363"/>
                </a:moveTo>
                <a:cubicBezTo>
                  <a:pt x="0" y="756"/>
                  <a:pt x="0" y="756"/>
                  <a:pt x="0" y="756"/>
                </a:cubicBezTo>
                <a:cubicBezTo>
                  <a:pt x="488" y="756"/>
                  <a:pt x="488" y="756"/>
                  <a:pt x="488" y="756"/>
                </a:cubicBezTo>
                <a:cubicBezTo>
                  <a:pt x="594" y="756"/>
                  <a:pt x="707" y="674"/>
                  <a:pt x="740" y="573"/>
                </a:cubicBezTo>
                <a:cubicBezTo>
                  <a:pt x="885" y="126"/>
                  <a:pt x="885" y="126"/>
                  <a:pt x="885" y="126"/>
                </a:cubicBezTo>
                <a:cubicBezTo>
                  <a:pt x="498" y="0"/>
                  <a:pt x="498" y="0"/>
                  <a:pt x="498" y="0"/>
                </a:cubicBezTo>
                <a:cubicBezTo>
                  <a:pt x="415" y="200"/>
                  <a:pt x="225" y="344"/>
                  <a:pt x="0" y="363"/>
                </a:cubicBezTo>
                <a:close/>
              </a:path>
            </a:pathLst>
          </a:custGeom>
          <a:solidFill>
            <a:srgbClr val="AC000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</p:spPr>
        <p:txBody>
          <a:bodyPr vert="horz" wrap="square" lIns="63715" tIns="31857" rIns="63715" bIns="31857" numCol="1" anchor="t" anchorCtr="0" compatLnSpc="1"/>
          <a:lstStyle/>
          <a:p>
            <a:pPr>
              <a:lnSpc>
                <a:spcPct val="130000"/>
              </a:lnSpc>
            </a:pPr>
            <a:endParaRPr lang="zh-CN" altLang="en-US" sz="1255" b="1">
              <a:cs typeface="+mn-ea"/>
              <a:sym typeface="+mn-lt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4205733" y="1549362"/>
            <a:ext cx="582211" cy="6500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790" b="1" dirty="0">
                <a:solidFill>
                  <a:schemeClr val="bg1"/>
                </a:solidFill>
                <a:cs typeface="+mn-ea"/>
                <a:sym typeface="+mn-lt"/>
              </a:rPr>
              <a:t>01</a:t>
            </a:r>
            <a:endParaRPr lang="zh-CN" altLang="en-US" sz="279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3479738" y="3718043"/>
            <a:ext cx="582211" cy="6500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790" b="1" dirty="0">
                <a:solidFill>
                  <a:schemeClr val="bg1"/>
                </a:solidFill>
                <a:cs typeface="+mn-ea"/>
                <a:sym typeface="+mn-lt"/>
              </a:rPr>
              <a:t>04</a:t>
            </a:r>
            <a:endParaRPr lang="zh-CN" altLang="en-US" sz="279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3024307" y="2365214"/>
            <a:ext cx="582211" cy="6500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790" b="1" dirty="0">
                <a:solidFill>
                  <a:schemeClr val="bg1"/>
                </a:solidFill>
                <a:cs typeface="+mn-ea"/>
                <a:sym typeface="+mn-lt"/>
              </a:rPr>
              <a:t>05</a:t>
            </a:r>
            <a:endParaRPr lang="zh-CN" altLang="en-US" sz="279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5382601" y="2365036"/>
            <a:ext cx="582211" cy="6500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790" b="1" dirty="0">
                <a:solidFill>
                  <a:schemeClr val="bg1"/>
                </a:solidFill>
                <a:cs typeface="+mn-ea"/>
                <a:sym typeface="+mn-lt"/>
              </a:rPr>
              <a:t>02</a:t>
            </a:r>
            <a:endParaRPr lang="zh-CN" altLang="en-US" sz="279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4874206" y="3720058"/>
            <a:ext cx="582211" cy="6500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790" b="1" dirty="0">
                <a:solidFill>
                  <a:schemeClr val="bg1"/>
                </a:solidFill>
                <a:cs typeface="+mn-ea"/>
                <a:sym typeface="+mn-lt"/>
              </a:rPr>
              <a:t>03</a:t>
            </a:r>
            <a:endParaRPr lang="zh-CN" altLang="en-US" sz="279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29" name="组合 28"/>
          <p:cNvGrpSpPr>
            <a:grpSpLocks noChangeAspect="1"/>
          </p:cNvGrpSpPr>
          <p:nvPr/>
        </p:nvGrpSpPr>
        <p:grpSpPr>
          <a:xfrm>
            <a:off x="4217276" y="2801312"/>
            <a:ext cx="574367" cy="491763"/>
            <a:chOff x="2162176" y="-104775"/>
            <a:chExt cx="1655763" cy="1417638"/>
          </a:xfrm>
          <a:solidFill>
            <a:schemeClr val="bg1">
              <a:lumMod val="65000"/>
            </a:schemeClr>
          </a:solidFill>
        </p:grpSpPr>
        <p:sp>
          <p:nvSpPr>
            <p:cNvPr id="30" name="Freeform 3767"/>
            <p:cNvSpPr/>
            <p:nvPr/>
          </p:nvSpPr>
          <p:spPr bwMode="auto">
            <a:xfrm>
              <a:off x="2311401" y="104775"/>
              <a:ext cx="1370013" cy="1208088"/>
            </a:xfrm>
            <a:custGeom>
              <a:avLst/>
              <a:gdLst>
                <a:gd name="T0" fmla="*/ 231 w 431"/>
                <a:gd name="T1" fmla="*/ 6 h 380"/>
                <a:gd name="T2" fmla="*/ 190 w 431"/>
                <a:gd name="T3" fmla="*/ 7 h 380"/>
                <a:gd name="T4" fmla="*/ 20 w 431"/>
                <a:gd name="T5" fmla="*/ 106 h 380"/>
                <a:gd name="T6" fmla="*/ 0 w 431"/>
                <a:gd name="T7" fmla="*/ 142 h 380"/>
                <a:gd name="T8" fmla="*/ 0 w 431"/>
                <a:gd name="T9" fmla="*/ 357 h 380"/>
                <a:gd name="T10" fmla="*/ 24 w 431"/>
                <a:gd name="T11" fmla="*/ 380 h 380"/>
                <a:gd name="T12" fmla="*/ 124 w 431"/>
                <a:gd name="T13" fmla="*/ 380 h 380"/>
                <a:gd name="T14" fmla="*/ 148 w 431"/>
                <a:gd name="T15" fmla="*/ 357 h 380"/>
                <a:gd name="T16" fmla="*/ 148 w 431"/>
                <a:gd name="T17" fmla="*/ 258 h 380"/>
                <a:gd name="T18" fmla="*/ 171 w 431"/>
                <a:gd name="T19" fmla="*/ 235 h 380"/>
                <a:gd name="T20" fmla="*/ 260 w 431"/>
                <a:gd name="T21" fmla="*/ 235 h 380"/>
                <a:gd name="T22" fmla="*/ 283 w 431"/>
                <a:gd name="T23" fmla="*/ 258 h 380"/>
                <a:gd name="T24" fmla="*/ 283 w 431"/>
                <a:gd name="T25" fmla="*/ 357 h 380"/>
                <a:gd name="T26" fmla="*/ 307 w 431"/>
                <a:gd name="T27" fmla="*/ 380 h 380"/>
                <a:gd name="T28" fmla="*/ 407 w 431"/>
                <a:gd name="T29" fmla="*/ 380 h 380"/>
                <a:gd name="T30" fmla="*/ 431 w 431"/>
                <a:gd name="T31" fmla="*/ 357 h 380"/>
                <a:gd name="T32" fmla="*/ 431 w 431"/>
                <a:gd name="T33" fmla="*/ 142 h 380"/>
                <a:gd name="T34" fmla="*/ 410 w 431"/>
                <a:gd name="T35" fmla="*/ 107 h 380"/>
                <a:gd name="T36" fmla="*/ 231 w 431"/>
                <a:gd name="T37" fmla="*/ 6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31" h="380">
                  <a:moveTo>
                    <a:pt x="231" y="6"/>
                  </a:moveTo>
                  <a:cubicBezTo>
                    <a:pt x="220" y="0"/>
                    <a:pt x="201" y="0"/>
                    <a:pt x="190" y="7"/>
                  </a:cubicBezTo>
                  <a:cubicBezTo>
                    <a:pt x="20" y="106"/>
                    <a:pt x="20" y="106"/>
                    <a:pt x="20" y="106"/>
                  </a:cubicBezTo>
                  <a:cubicBezTo>
                    <a:pt x="9" y="113"/>
                    <a:pt x="0" y="129"/>
                    <a:pt x="0" y="142"/>
                  </a:cubicBezTo>
                  <a:cubicBezTo>
                    <a:pt x="0" y="357"/>
                    <a:pt x="0" y="357"/>
                    <a:pt x="0" y="357"/>
                  </a:cubicBezTo>
                  <a:cubicBezTo>
                    <a:pt x="0" y="370"/>
                    <a:pt x="10" y="380"/>
                    <a:pt x="24" y="380"/>
                  </a:cubicBezTo>
                  <a:cubicBezTo>
                    <a:pt x="124" y="380"/>
                    <a:pt x="124" y="380"/>
                    <a:pt x="124" y="380"/>
                  </a:cubicBezTo>
                  <a:cubicBezTo>
                    <a:pt x="137" y="380"/>
                    <a:pt x="148" y="370"/>
                    <a:pt x="148" y="357"/>
                  </a:cubicBezTo>
                  <a:cubicBezTo>
                    <a:pt x="148" y="258"/>
                    <a:pt x="148" y="258"/>
                    <a:pt x="148" y="258"/>
                  </a:cubicBezTo>
                  <a:cubicBezTo>
                    <a:pt x="148" y="245"/>
                    <a:pt x="158" y="235"/>
                    <a:pt x="171" y="235"/>
                  </a:cubicBezTo>
                  <a:cubicBezTo>
                    <a:pt x="260" y="235"/>
                    <a:pt x="260" y="235"/>
                    <a:pt x="260" y="235"/>
                  </a:cubicBezTo>
                  <a:cubicBezTo>
                    <a:pt x="273" y="235"/>
                    <a:pt x="283" y="245"/>
                    <a:pt x="283" y="258"/>
                  </a:cubicBezTo>
                  <a:cubicBezTo>
                    <a:pt x="283" y="357"/>
                    <a:pt x="283" y="357"/>
                    <a:pt x="283" y="357"/>
                  </a:cubicBezTo>
                  <a:cubicBezTo>
                    <a:pt x="283" y="370"/>
                    <a:pt x="294" y="380"/>
                    <a:pt x="307" y="380"/>
                  </a:cubicBezTo>
                  <a:cubicBezTo>
                    <a:pt x="407" y="380"/>
                    <a:pt x="407" y="380"/>
                    <a:pt x="407" y="380"/>
                  </a:cubicBezTo>
                  <a:cubicBezTo>
                    <a:pt x="420" y="380"/>
                    <a:pt x="431" y="370"/>
                    <a:pt x="431" y="357"/>
                  </a:cubicBezTo>
                  <a:cubicBezTo>
                    <a:pt x="431" y="142"/>
                    <a:pt x="431" y="142"/>
                    <a:pt x="431" y="142"/>
                  </a:cubicBezTo>
                  <a:cubicBezTo>
                    <a:pt x="431" y="129"/>
                    <a:pt x="422" y="113"/>
                    <a:pt x="410" y="107"/>
                  </a:cubicBezTo>
                  <a:lnTo>
                    <a:pt x="231" y="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3715" tIns="31857" rIns="63715" bIns="31857" numCol="1" anchor="t" anchorCtr="0" compatLnSpc="1"/>
            <a:lstStyle/>
            <a:p>
              <a:pPr>
                <a:lnSpc>
                  <a:spcPct val="130000"/>
                </a:lnSpc>
              </a:pPr>
              <a:endParaRPr lang="zh-CN" altLang="en-US" sz="1255" b="1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31" name="Freeform 3768"/>
            <p:cNvSpPr/>
            <p:nvPr/>
          </p:nvSpPr>
          <p:spPr bwMode="auto">
            <a:xfrm>
              <a:off x="2162176" y="-104775"/>
              <a:ext cx="1655763" cy="552450"/>
            </a:xfrm>
            <a:custGeom>
              <a:avLst/>
              <a:gdLst>
                <a:gd name="T0" fmla="*/ 516 w 521"/>
                <a:gd name="T1" fmla="*/ 165 h 174"/>
                <a:gd name="T2" fmla="*/ 487 w 521"/>
                <a:gd name="T3" fmla="*/ 167 h 174"/>
                <a:gd name="T4" fmla="*/ 276 w 521"/>
                <a:gd name="T5" fmla="*/ 45 h 174"/>
                <a:gd name="T6" fmla="*/ 235 w 521"/>
                <a:gd name="T7" fmla="*/ 45 h 174"/>
                <a:gd name="T8" fmla="*/ 34 w 521"/>
                <a:gd name="T9" fmla="*/ 167 h 174"/>
                <a:gd name="T10" fmla="*/ 5 w 521"/>
                <a:gd name="T11" fmla="*/ 165 h 174"/>
                <a:gd name="T12" fmla="*/ 16 w 521"/>
                <a:gd name="T13" fmla="*/ 138 h 174"/>
                <a:gd name="T14" fmla="*/ 235 w 521"/>
                <a:gd name="T15" fmla="*/ 7 h 174"/>
                <a:gd name="T16" fmla="*/ 276 w 521"/>
                <a:gd name="T17" fmla="*/ 6 h 174"/>
                <a:gd name="T18" fmla="*/ 504 w 521"/>
                <a:gd name="T19" fmla="*/ 139 h 174"/>
                <a:gd name="T20" fmla="*/ 516 w 521"/>
                <a:gd name="T21" fmla="*/ 165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21" h="174">
                  <a:moveTo>
                    <a:pt x="516" y="165"/>
                  </a:moveTo>
                  <a:cubicBezTo>
                    <a:pt x="512" y="173"/>
                    <a:pt x="499" y="174"/>
                    <a:pt x="487" y="167"/>
                  </a:cubicBezTo>
                  <a:cubicBezTo>
                    <a:pt x="276" y="45"/>
                    <a:pt x="276" y="45"/>
                    <a:pt x="276" y="45"/>
                  </a:cubicBezTo>
                  <a:cubicBezTo>
                    <a:pt x="265" y="38"/>
                    <a:pt x="247" y="38"/>
                    <a:pt x="235" y="45"/>
                  </a:cubicBezTo>
                  <a:cubicBezTo>
                    <a:pt x="34" y="167"/>
                    <a:pt x="34" y="167"/>
                    <a:pt x="34" y="167"/>
                  </a:cubicBezTo>
                  <a:cubicBezTo>
                    <a:pt x="22" y="174"/>
                    <a:pt x="9" y="173"/>
                    <a:pt x="5" y="165"/>
                  </a:cubicBezTo>
                  <a:cubicBezTo>
                    <a:pt x="0" y="157"/>
                    <a:pt x="5" y="145"/>
                    <a:pt x="16" y="138"/>
                  </a:cubicBezTo>
                  <a:cubicBezTo>
                    <a:pt x="235" y="7"/>
                    <a:pt x="235" y="7"/>
                    <a:pt x="235" y="7"/>
                  </a:cubicBezTo>
                  <a:cubicBezTo>
                    <a:pt x="246" y="0"/>
                    <a:pt x="265" y="0"/>
                    <a:pt x="276" y="6"/>
                  </a:cubicBezTo>
                  <a:cubicBezTo>
                    <a:pt x="504" y="139"/>
                    <a:pt x="504" y="139"/>
                    <a:pt x="504" y="139"/>
                  </a:cubicBezTo>
                  <a:cubicBezTo>
                    <a:pt x="515" y="145"/>
                    <a:pt x="521" y="157"/>
                    <a:pt x="516" y="16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3715" tIns="31857" rIns="63715" bIns="31857" numCol="1" anchor="t" anchorCtr="0" compatLnSpc="1"/>
            <a:lstStyle/>
            <a:p>
              <a:pPr>
                <a:lnSpc>
                  <a:spcPct val="130000"/>
                </a:lnSpc>
              </a:pPr>
              <a:endParaRPr lang="zh-CN" altLang="en-US" sz="1255" b="1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33" name="TextBox 19"/>
          <p:cNvSpPr txBox="1">
            <a:spLocks noChangeArrowheads="1"/>
          </p:cNvSpPr>
          <p:nvPr/>
        </p:nvSpPr>
        <p:spPr bwMode="auto">
          <a:xfrm>
            <a:off x="5076056" y="1103259"/>
            <a:ext cx="4248472" cy="705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7183" tIns="33591" rIns="67183" bIns="33591" numCol="1" anchor="t" anchorCtr="0" compatLnSpc="1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600" b="1" dirty="0">
                <a:solidFill>
                  <a:srgbClr val="C00000"/>
                </a:solidFill>
                <a:cs typeface="+mn-ea"/>
                <a:sym typeface="+mn-lt"/>
              </a:rPr>
              <a:t>存储</a:t>
            </a:r>
            <a:r>
              <a:rPr lang="zh-CN" altLang="en-US" sz="1600" dirty="0">
                <a:solidFill>
                  <a:srgbClr val="C00000"/>
                </a:solidFill>
                <a:cs typeface="+mn-ea"/>
                <a:sym typeface="+mn-lt"/>
              </a:rPr>
              <a:t>器</a:t>
            </a: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：内存（</a:t>
            </a: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4</a:t>
            </a: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位地址，</a:t>
            </a: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16</a:t>
            </a: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个字节）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600" b="1" dirty="0">
                <a:solidFill>
                  <a:srgbClr val="C00000"/>
                </a:solidFill>
                <a:cs typeface="+mn-ea"/>
                <a:sym typeface="+mn-lt"/>
              </a:rPr>
              <a:t>*注意</a:t>
            </a: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：硬盘、软驱、光驱都属于外部设备！</a:t>
            </a:r>
            <a:endParaRPr lang="zh-CN" altLang="zh-CN" sz="16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5" name="TextBox 19"/>
          <p:cNvSpPr txBox="1">
            <a:spLocks noChangeArrowheads="1"/>
          </p:cNvSpPr>
          <p:nvPr/>
        </p:nvSpPr>
        <p:spPr bwMode="auto">
          <a:xfrm>
            <a:off x="6215270" y="2372488"/>
            <a:ext cx="2677210" cy="996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7183" tIns="33591" rIns="67183" bIns="33591" numCol="1" anchor="t" anchorCtr="0" compatLnSpc="1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defRPr/>
            </a:pPr>
            <a:r>
              <a:rPr lang="zh-CN" altLang="en-US" sz="1600" dirty="0">
                <a:solidFill>
                  <a:srgbClr val="C00000"/>
                </a:solidFill>
                <a:cs typeface="+mn-ea"/>
                <a:sym typeface="+mn-ea"/>
              </a:rPr>
              <a:t>运算器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ea"/>
              </a:rPr>
              <a:t>：在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ea"/>
              </a:rPr>
              <a:t>CPU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ea"/>
              </a:rPr>
              <a:t>内部，用于计算，假设本系统的运算器能做加法、减法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ea"/>
            </a:endParaRPr>
          </a:p>
        </p:txBody>
      </p:sp>
      <p:cxnSp>
        <p:nvCxnSpPr>
          <p:cNvPr id="42" name="直接连接符 41"/>
          <p:cNvCxnSpPr/>
          <p:nvPr/>
        </p:nvCxnSpPr>
        <p:spPr>
          <a:xfrm>
            <a:off x="0" y="371440"/>
            <a:ext cx="3779912" cy="0"/>
          </a:xfrm>
          <a:prstGeom prst="line">
            <a:avLst/>
          </a:prstGeom>
          <a:ln w="25400">
            <a:solidFill>
              <a:srgbClr val="A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5364088" y="371440"/>
            <a:ext cx="3779912" cy="0"/>
          </a:xfrm>
          <a:prstGeom prst="line">
            <a:avLst/>
          </a:prstGeom>
          <a:ln w="25400">
            <a:solidFill>
              <a:srgbClr val="A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500"/>
          <p:cNvSpPr txBox="1"/>
          <p:nvPr/>
        </p:nvSpPr>
        <p:spPr>
          <a:xfrm>
            <a:off x="3779912" y="195486"/>
            <a:ext cx="1584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000" kern="0" dirty="0">
                <a:solidFill>
                  <a:srgbClr val="AC0000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原型系统</a:t>
            </a:r>
            <a:endParaRPr lang="en-US" altLang="zh-CN" sz="2000" kern="0" dirty="0">
              <a:solidFill>
                <a:srgbClr val="AC0000"/>
              </a:solidFill>
              <a:latin typeface="微软雅黑" panose="020B0703020204020201" pitchFamily="34" charset="-122"/>
              <a:ea typeface="微软雅黑" panose="020B0703020204020201" pitchFamily="34" charset="-122"/>
            </a:endParaRPr>
          </a:p>
        </p:txBody>
      </p:sp>
      <p:sp>
        <p:nvSpPr>
          <p:cNvPr id="45" name="TextBox 19"/>
          <p:cNvSpPr txBox="1">
            <a:spLocks noChangeArrowheads="1"/>
          </p:cNvSpPr>
          <p:nvPr/>
        </p:nvSpPr>
        <p:spPr bwMode="auto">
          <a:xfrm>
            <a:off x="5800644" y="3920514"/>
            <a:ext cx="2875811" cy="6764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7183" tIns="33591" rIns="67183" bIns="33591" numCol="1" anchor="t" anchorCtr="0" compatLnSpc="1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defRPr/>
            </a:pPr>
            <a:r>
              <a:rPr lang="zh-CN" altLang="en-US" sz="1600" dirty="0">
                <a:solidFill>
                  <a:srgbClr val="C00000"/>
                </a:solidFill>
                <a:cs typeface="+mn-ea"/>
                <a:sym typeface="+mn-ea"/>
              </a:rPr>
              <a:t>控制器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ea"/>
              </a:rPr>
              <a:t>：通过向其他设备发出控制信号来控制整个机器运行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ea"/>
            </a:endParaRPr>
          </a:p>
        </p:txBody>
      </p:sp>
      <p:sp>
        <p:nvSpPr>
          <p:cNvPr id="46" name="TextBox 19"/>
          <p:cNvSpPr txBox="1">
            <a:spLocks noChangeArrowheads="1"/>
          </p:cNvSpPr>
          <p:nvPr/>
        </p:nvSpPr>
        <p:spPr bwMode="auto">
          <a:xfrm>
            <a:off x="161796" y="3868018"/>
            <a:ext cx="3043508" cy="6764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7183" tIns="33591" rIns="67183" bIns="33591" numCol="1" anchor="t" anchorCtr="0" compatLnSpc="1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defRPr/>
            </a:pPr>
            <a:r>
              <a:rPr lang="zh-CN" altLang="en-US" sz="1600" dirty="0">
                <a:solidFill>
                  <a:srgbClr val="C00000"/>
                </a:solidFill>
                <a:cs typeface="+mn-ea"/>
                <a:sym typeface="+mn-ea"/>
              </a:rPr>
              <a:t>输入设备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ea"/>
              </a:rPr>
              <a:t>：数字小键盘，假设输入的数字都在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ea"/>
              </a:rPr>
              <a:t>0~127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ea"/>
              </a:rPr>
              <a:t>之间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ea"/>
            </a:endParaRPr>
          </a:p>
        </p:txBody>
      </p:sp>
      <p:sp>
        <p:nvSpPr>
          <p:cNvPr id="47" name="TextBox 19"/>
          <p:cNvSpPr txBox="1">
            <a:spLocks noChangeArrowheads="1"/>
          </p:cNvSpPr>
          <p:nvPr/>
        </p:nvSpPr>
        <p:spPr bwMode="auto">
          <a:xfrm>
            <a:off x="109742" y="1718345"/>
            <a:ext cx="2763003" cy="102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7183" tIns="33591" rIns="67183" bIns="33591" numCol="1" anchor="t" anchorCtr="0" compatLnSpc="1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defRPr/>
            </a:pPr>
            <a:r>
              <a:rPr lang="zh-CN" altLang="en-US" sz="1600" dirty="0">
                <a:solidFill>
                  <a:srgbClr val="C00000"/>
                </a:solidFill>
                <a:cs typeface="+mn-ea"/>
                <a:sym typeface="+mn-ea"/>
              </a:rPr>
              <a:t>输出设备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ea"/>
              </a:rPr>
              <a:t>：</a:t>
            </a:r>
            <a:r>
              <a:rPr lang="zh-CN" altLang="en-US" sz="1600" kern="0" dirty="0"/>
              <a:t>一个四位的数码显示管，其数据来自内存地址</a:t>
            </a:r>
            <a:r>
              <a:rPr lang="en-US" altLang="zh-CN" sz="1600" kern="0" dirty="0"/>
              <a:t>0111</a:t>
            </a:r>
            <a:r>
              <a:rPr lang="zh-CN" altLang="en-US" sz="1600" kern="0" dirty="0"/>
              <a:t>（显存）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ea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EBDC0-371B-4225-BE72-90B82E6010AF}" type="slidenum">
              <a:rPr lang="zh-CN" altLang="en-US" smtClean="0"/>
              <a:t>3</a:t>
            </a:fld>
            <a:endParaRPr lang="zh-CN" altLang="en-US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直接连接符 66"/>
          <p:cNvCxnSpPr/>
          <p:nvPr/>
        </p:nvCxnSpPr>
        <p:spPr>
          <a:xfrm>
            <a:off x="0" y="371440"/>
            <a:ext cx="3563888" cy="0"/>
          </a:xfrm>
          <a:prstGeom prst="line">
            <a:avLst/>
          </a:prstGeom>
          <a:ln w="25400">
            <a:solidFill>
              <a:srgbClr val="A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/>
          <p:nvPr/>
        </p:nvCxnSpPr>
        <p:spPr>
          <a:xfrm>
            <a:off x="5724128" y="371440"/>
            <a:ext cx="3419872" cy="0"/>
          </a:xfrm>
          <a:prstGeom prst="line">
            <a:avLst/>
          </a:prstGeom>
          <a:ln w="25400">
            <a:solidFill>
              <a:srgbClr val="A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500"/>
          <p:cNvSpPr txBox="1"/>
          <p:nvPr/>
        </p:nvSpPr>
        <p:spPr>
          <a:xfrm>
            <a:off x="3635896" y="195486"/>
            <a:ext cx="2016224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000" kern="0" dirty="0">
                <a:solidFill>
                  <a:srgbClr val="AC0000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原型系统指令集</a:t>
            </a:r>
            <a:endParaRPr lang="en-US" altLang="zh-CN" sz="2000" kern="0" dirty="0">
              <a:solidFill>
                <a:srgbClr val="AC0000"/>
              </a:solidFill>
              <a:latin typeface="微软雅黑" panose="020B0703020204020201" pitchFamily="34" charset="-122"/>
              <a:ea typeface="微软雅黑" panose="020B0703020204020201" pitchFamily="34" charset="-122"/>
            </a:endParaRPr>
          </a:p>
        </p:txBody>
      </p:sp>
      <p:sp>
        <p:nvSpPr>
          <p:cNvPr id="5" name="内容占位符 1"/>
          <p:cNvSpPr txBox="1"/>
          <p:nvPr/>
        </p:nvSpPr>
        <p:spPr>
          <a:xfrm>
            <a:off x="683260" y="555625"/>
            <a:ext cx="7777480" cy="645160"/>
          </a:xfrm>
          <a:prstGeom prst="rect">
            <a:avLst/>
          </a:prstGeom>
        </p:spPr>
        <p:txBody>
          <a:bodyPr/>
          <a:lstStyle>
            <a:lvl1pPr marL="167005" indent="-167005" algn="l" rtl="0" eaLnBrk="0" fontAlgn="ctr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19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0380" indent="-167005" algn="l" rtl="0" eaLnBrk="0" fontAlgn="ctr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8675" indent="-160655" algn="l" rtl="0" eaLnBrk="0" fontAlgn="ctr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63955" indent="-167005" algn="l" rtl="0" eaLnBrk="0" fontAlgn="ctr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1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00505" indent="-170180" algn="l" rtl="0" eaLnBrk="0" fontAlgn="ctr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25955" indent="-170815" algn="l" rtl="0" fontAlgn="ctr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50135" indent="-170815" algn="l" rtl="0" fontAlgn="ctr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73680" indent="-170815" algn="l" rtl="0" fontAlgn="ctr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97860" indent="-170815" algn="l" rtl="0" fontAlgn="ctr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zh-CN" altLang="en-US" kern="0" dirty="0"/>
              <a:t>控制器：运行</a:t>
            </a:r>
            <a:r>
              <a:rPr lang="zh-CN" altLang="en-US" kern="0" dirty="0">
                <a:solidFill>
                  <a:srgbClr val="FF0000"/>
                </a:solidFill>
              </a:rPr>
              <a:t>指令，</a:t>
            </a:r>
            <a:r>
              <a:rPr lang="zh-CN" altLang="en-US" kern="0" dirty="0"/>
              <a:t>指令集包括：</a:t>
            </a:r>
            <a:endParaRPr lang="zh-CN" altLang="en-US" sz="1600" b="0" kern="0" dirty="0">
              <a:solidFill>
                <a:srgbClr val="133FCB"/>
              </a:solidFill>
              <a:sym typeface="+mn-ea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EBDC0-371B-4225-BE72-90B82E6010AF}" type="slidenum">
              <a:rPr lang="zh-CN" altLang="en-US" smtClean="0"/>
              <a:t>4</a:t>
            </a:fld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C753BAB-8FB3-4973-B406-F4A138CEA1A7}"/>
              </a:ext>
            </a:extLst>
          </p:cNvPr>
          <p:cNvSpPr txBox="1"/>
          <p:nvPr/>
        </p:nvSpPr>
        <p:spPr>
          <a:xfrm>
            <a:off x="467544" y="1021423"/>
            <a:ext cx="856895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  <a:latin typeface="+mn-ea"/>
                <a:ea typeface="+mn-ea"/>
              </a:rPr>
              <a:t>停机</a:t>
            </a:r>
            <a:r>
              <a:rPr lang="zh-CN" altLang="en-US" dirty="0">
                <a:latin typeface="+mn-ea"/>
                <a:ea typeface="+mn-ea"/>
              </a:rPr>
              <a:t>：原型机停止运行指令</a:t>
            </a:r>
            <a:endParaRPr lang="en-US" altLang="zh-CN" dirty="0">
              <a:latin typeface="+mn-ea"/>
              <a:ea typeface="+mn-ea"/>
            </a:endParaRPr>
          </a:p>
          <a:p>
            <a:r>
              <a:rPr lang="zh-CN" altLang="en-US" sz="2400" dirty="0">
                <a:solidFill>
                  <a:srgbClr val="FF0000"/>
                </a:solidFill>
                <a:latin typeface="+mn-ea"/>
                <a:ea typeface="+mn-ea"/>
              </a:rPr>
              <a:t>输入</a:t>
            </a:r>
            <a:r>
              <a:rPr lang="zh-CN" altLang="en-US" dirty="0">
                <a:latin typeface="+mn-ea"/>
                <a:ea typeface="+mn-ea"/>
              </a:rPr>
              <a:t>：等待数字小键盘输入</a:t>
            </a:r>
            <a:r>
              <a:rPr lang="en-US" altLang="zh-CN" dirty="0">
                <a:latin typeface="+mn-ea"/>
                <a:ea typeface="+mn-ea"/>
              </a:rPr>
              <a:t>0~127</a:t>
            </a:r>
            <a:r>
              <a:rPr lang="zh-CN" altLang="en-US" dirty="0">
                <a:latin typeface="+mn-ea"/>
                <a:ea typeface="+mn-ea"/>
              </a:rPr>
              <a:t>的数字，存储在</a:t>
            </a:r>
            <a:r>
              <a:rPr lang="en-US" altLang="zh-CN" dirty="0">
                <a:solidFill>
                  <a:srgbClr val="00B0F0"/>
                </a:solidFill>
                <a:latin typeface="+mn-ea"/>
                <a:ea typeface="+mn-ea"/>
              </a:rPr>
              <a:t>R0</a:t>
            </a:r>
            <a:r>
              <a:rPr lang="zh-CN" altLang="en-US" dirty="0">
                <a:latin typeface="+mn-ea"/>
                <a:ea typeface="+mn-ea"/>
              </a:rPr>
              <a:t>寄存器</a:t>
            </a:r>
            <a:endParaRPr lang="en-US" altLang="zh-CN" dirty="0">
              <a:latin typeface="+mn-ea"/>
              <a:ea typeface="+mn-ea"/>
            </a:endParaRPr>
          </a:p>
          <a:p>
            <a:r>
              <a:rPr lang="zh-CN" altLang="en-US" sz="2400" dirty="0">
                <a:solidFill>
                  <a:srgbClr val="FF0000"/>
                </a:solidFill>
                <a:latin typeface="+mn-ea"/>
                <a:ea typeface="+mn-ea"/>
              </a:rPr>
              <a:t>做加法 </a:t>
            </a:r>
            <a:r>
              <a:rPr lang="en-US" altLang="zh-CN" sz="2400" dirty="0">
                <a:solidFill>
                  <a:srgbClr val="FF0000"/>
                </a:solidFill>
                <a:latin typeface="+mn-ea"/>
                <a:ea typeface="+mn-ea"/>
              </a:rPr>
              <a:t>Ra </a:t>
            </a:r>
            <a:r>
              <a:rPr lang="en-US" altLang="zh-CN" sz="2400" dirty="0" err="1">
                <a:solidFill>
                  <a:srgbClr val="FF0000"/>
                </a:solidFill>
                <a:latin typeface="+mn-ea"/>
                <a:ea typeface="+mn-ea"/>
              </a:rPr>
              <a:t>Rb</a:t>
            </a:r>
            <a:r>
              <a:rPr lang="zh-CN" altLang="en-US" dirty="0">
                <a:latin typeface="+mn-ea"/>
                <a:ea typeface="+mn-ea"/>
              </a:rPr>
              <a:t>：将</a:t>
            </a:r>
            <a:r>
              <a:rPr lang="en-US" altLang="zh-CN" dirty="0">
                <a:solidFill>
                  <a:srgbClr val="00B0F0"/>
                </a:solidFill>
                <a:latin typeface="+mn-ea"/>
                <a:ea typeface="+mn-ea"/>
              </a:rPr>
              <a:t>Ra</a:t>
            </a:r>
            <a:r>
              <a:rPr lang="zh-CN" altLang="en-US" dirty="0">
                <a:latin typeface="+mn-ea"/>
                <a:ea typeface="+mn-ea"/>
              </a:rPr>
              <a:t>和</a:t>
            </a:r>
            <a:r>
              <a:rPr lang="en-US" altLang="zh-CN" dirty="0" err="1">
                <a:solidFill>
                  <a:srgbClr val="00B0F0"/>
                </a:solidFill>
                <a:latin typeface="+mn-ea"/>
                <a:ea typeface="+mn-ea"/>
              </a:rPr>
              <a:t>Rb</a:t>
            </a:r>
            <a:r>
              <a:rPr lang="zh-CN" altLang="en-US" dirty="0">
                <a:latin typeface="+mn-ea"/>
                <a:ea typeface="+mn-ea"/>
              </a:rPr>
              <a:t>两个寄存器的值相加，结果放在</a:t>
            </a:r>
            <a:r>
              <a:rPr lang="en-US" altLang="zh-CN" dirty="0" err="1">
                <a:solidFill>
                  <a:srgbClr val="00B0F0"/>
                </a:solidFill>
                <a:latin typeface="+mn-ea"/>
                <a:ea typeface="+mn-ea"/>
              </a:rPr>
              <a:t>Rb</a:t>
            </a:r>
            <a:r>
              <a:rPr lang="zh-CN" altLang="en-US" dirty="0">
                <a:latin typeface="+mn-ea"/>
                <a:ea typeface="+mn-ea"/>
              </a:rPr>
              <a:t>中</a:t>
            </a:r>
            <a:endParaRPr lang="en-US" altLang="zh-CN" dirty="0">
              <a:latin typeface="+mn-ea"/>
              <a:ea typeface="+mn-ea"/>
            </a:endParaRPr>
          </a:p>
          <a:p>
            <a:r>
              <a:rPr lang="zh-CN" altLang="en-US" sz="2400" dirty="0">
                <a:solidFill>
                  <a:srgbClr val="FF0000"/>
                </a:solidFill>
                <a:latin typeface="+mn-ea"/>
                <a:ea typeface="+mn-ea"/>
              </a:rPr>
              <a:t>做减法 </a:t>
            </a:r>
            <a:r>
              <a:rPr lang="en-US" altLang="zh-CN" sz="2400" dirty="0">
                <a:solidFill>
                  <a:srgbClr val="FF0000"/>
                </a:solidFill>
                <a:latin typeface="+mn-ea"/>
                <a:ea typeface="+mn-ea"/>
              </a:rPr>
              <a:t>Ra </a:t>
            </a:r>
            <a:r>
              <a:rPr lang="en-US" altLang="zh-CN" sz="2400" dirty="0" err="1">
                <a:solidFill>
                  <a:srgbClr val="FF0000"/>
                </a:solidFill>
                <a:latin typeface="+mn-ea"/>
                <a:ea typeface="+mn-ea"/>
              </a:rPr>
              <a:t>Rb</a:t>
            </a:r>
            <a:r>
              <a:rPr lang="zh-CN" altLang="en-US" dirty="0">
                <a:latin typeface="+mn-ea"/>
                <a:ea typeface="+mn-ea"/>
              </a:rPr>
              <a:t>：</a:t>
            </a:r>
            <a:r>
              <a:rPr lang="en-US" altLang="zh-CN" dirty="0" err="1">
                <a:solidFill>
                  <a:srgbClr val="00B0F0"/>
                </a:solidFill>
                <a:latin typeface="+mn-ea"/>
                <a:ea typeface="+mn-ea"/>
              </a:rPr>
              <a:t>Rb</a:t>
            </a:r>
            <a:r>
              <a:rPr lang="zh-CN" altLang="en-US" dirty="0">
                <a:latin typeface="+mn-ea"/>
                <a:ea typeface="+mn-ea"/>
              </a:rPr>
              <a:t>减去</a:t>
            </a:r>
            <a:r>
              <a:rPr lang="en-US" altLang="zh-CN" dirty="0">
                <a:latin typeface="+mn-ea"/>
                <a:ea typeface="+mn-ea"/>
              </a:rPr>
              <a:t>Ra</a:t>
            </a:r>
            <a:r>
              <a:rPr lang="zh-CN" altLang="en-US" dirty="0">
                <a:latin typeface="+mn-ea"/>
                <a:ea typeface="+mn-ea"/>
              </a:rPr>
              <a:t>中的值，结果放在</a:t>
            </a:r>
            <a:r>
              <a:rPr lang="en-US" altLang="zh-CN" dirty="0" err="1">
                <a:solidFill>
                  <a:srgbClr val="00B0F0"/>
                </a:solidFill>
                <a:latin typeface="+mn-ea"/>
                <a:ea typeface="+mn-ea"/>
              </a:rPr>
              <a:t>Rb</a:t>
            </a:r>
            <a:r>
              <a:rPr lang="zh-CN" altLang="en-US" dirty="0">
                <a:latin typeface="+mn-ea"/>
                <a:ea typeface="+mn-ea"/>
              </a:rPr>
              <a:t>中（这两个寄存器都不能是</a:t>
            </a:r>
            <a:r>
              <a:rPr lang="en-US" altLang="zh-CN" dirty="0">
                <a:latin typeface="+mn-ea"/>
                <a:ea typeface="+mn-ea"/>
              </a:rPr>
              <a:t>R3</a:t>
            </a:r>
            <a:r>
              <a:rPr lang="zh-CN" altLang="en-US" dirty="0">
                <a:latin typeface="+mn-ea"/>
                <a:ea typeface="+mn-ea"/>
              </a:rPr>
              <a:t>），并且根据结果来设置</a:t>
            </a:r>
            <a:r>
              <a:rPr lang="en-US" altLang="zh-CN" dirty="0">
                <a:solidFill>
                  <a:srgbClr val="00B0F0"/>
                </a:solidFill>
                <a:latin typeface="+mn-ea"/>
                <a:ea typeface="+mn-ea"/>
              </a:rPr>
              <a:t>R3</a:t>
            </a:r>
            <a:r>
              <a:rPr lang="zh-CN" altLang="en-US" dirty="0">
                <a:latin typeface="+mn-ea"/>
                <a:ea typeface="+mn-ea"/>
              </a:rPr>
              <a:t>的值</a:t>
            </a:r>
            <a:endParaRPr lang="en-US" altLang="zh-CN" dirty="0">
              <a:latin typeface="+mn-ea"/>
              <a:ea typeface="+mn-ea"/>
            </a:endParaRPr>
          </a:p>
          <a:p>
            <a:r>
              <a:rPr lang="zh-CN" altLang="en-US" sz="2400" dirty="0">
                <a:solidFill>
                  <a:srgbClr val="FF0000"/>
                </a:solidFill>
                <a:latin typeface="+mn-ea"/>
                <a:ea typeface="+mn-ea"/>
              </a:rPr>
              <a:t>寄存器直接赋值</a:t>
            </a:r>
            <a:r>
              <a:rPr lang="en-US" altLang="zh-CN" sz="2400" dirty="0">
                <a:solidFill>
                  <a:srgbClr val="FF0000"/>
                </a:solidFill>
                <a:latin typeface="+mn-ea"/>
                <a:ea typeface="+mn-ea"/>
              </a:rPr>
              <a:t> v  Ra</a:t>
            </a:r>
            <a:r>
              <a:rPr lang="zh-CN" altLang="en-US" dirty="0">
                <a:latin typeface="+mn-ea"/>
                <a:ea typeface="+mn-ea"/>
              </a:rPr>
              <a:t>：将寄存器</a:t>
            </a:r>
            <a:r>
              <a:rPr lang="en-US" altLang="zh-CN" dirty="0">
                <a:latin typeface="+mn-ea"/>
                <a:ea typeface="+mn-ea"/>
              </a:rPr>
              <a:t> </a:t>
            </a:r>
            <a:r>
              <a:rPr lang="en-US" altLang="zh-CN" dirty="0">
                <a:solidFill>
                  <a:srgbClr val="00B0F0"/>
                </a:solidFill>
                <a:latin typeface="+mn-ea"/>
                <a:ea typeface="+mn-ea"/>
              </a:rPr>
              <a:t>Ra</a:t>
            </a:r>
            <a:r>
              <a:rPr lang="zh-CN" altLang="en-US" dirty="0">
                <a:latin typeface="+mn-ea"/>
                <a:ea typeface="+mn-ea"/>
              </a:rPr>
              <a:t>的值设置为</a:t>
            </a:r>
            <a:r>
              <a:rPr lang="en-US" altLang="zh-CN" dirty="0">
                <a:solidFill>
                  <a:srgbClr val="00B0F0"/>
                </a:solidFill>
                <a:latin typeface="+mn-ea"/>
                <a:ea typeface="+mn-ea"/>
              </a:rPr>
              <a:t>v</a:t>
            </a:r>
          </a:p>
          <a:p>
            <a:r>
              <a:rPr lang="zh-CN" altLang="en-US" sz="2400" dirty="0">
                <a:solidFill>
                  <a:srgbClr val="FF0000"/>
                </a:solidFill>
                <a:latin typeface="+mn-ea"/>
                <a:ea typeface="+mn-ea"/>
              </a:rPr>
              <a:t>数据拷贝</a:t>
            </a:r>
            <a:r>
              <a:rPr lang="en-US" altLang="zh-CN" sz="2400" dirty="0">
                <a:solidFill>
                  <a:srgbClr val="FF0000"/>
                </a:solidFill>
                <a:latin typeface="+mn-ea"/>
                <a:ea typeface="+mn-ea"/>
              </a:rPr>
              <a:t> A B</a:t>
            </a:r>
            <a:r>
              <a:rPr lang="zh-CN" altLang="en-US" dirty="0">
                <a:latin typeface="+mn-ea"/>
                <a:ea typeface="+mn-ea"/>
              </a:rPr>
              <a:t>：</a:t>
            </a:r>
            <a:r>
              <a:rPr lang="en-US" altLang="zh-CN" dirty="0">
                <a:solidFill>
                  <a:srgbClr val="00B0F0"/>
                </a:solidFill>
                <a:latin typeface="+mn-ea"/>
                <a:ea typeface="+mn-ea"/>
              </a:rPr>
              <a:t>A</a:t>
            </a:r>
            <a:r>
              <a:rPr lang="zh-CN" altLang="en-US" dirty="0">
                <a:latin typeface="+mn-ea"/>
                <a:ea typeface="+mn-ea"/>
              </a:rPr>
              <a:t>与</a:t>
            </a:r>
            <a:r>
              <a:rPr lang="en-US" altLang="zh-CN" dirty="0">
                <a:solidFill>
                  <a:srgbClr val="00B0F0"/>
                </a:solidFill>
                <a:latin typeface="+mn-ea"/>
                <a:ea typeface="+mn-ea"/>
              </a:rPr>
              <a:t>B</a:t>
            </a:r>
            <a:r>
              <a:rPr lang="zh-CN" altLang="en-US" dirty="0">
                <a:latin typeface="+mn-ea"/>
                <a:ea typeface="+mn-ea"/>
              </a:rPr>
              <a:t>为内存地址或寄存器，将</a:t>
            </a:r>
            <a:r>
              <a:rPr lang="en-US" altLang="zh-CN" dirty="0">
                <a:solidFill>
                  <a:srgbClr val="00B0F0"/>
                </a:solidFill>
                <a:latin typeface="+mn-ea"/>
                <a:ea typeface="+mn-ea"/>
              </a:rPr>
              <a:t>A</a:t>
            </a:r>
            <a:r>
              <a:rPr lang="zh-CN" altLang="en-US" dirty="0">
                <a:latin typeface="+mn-ea"/>
                <a:ea typeface="+mn-ea"/>
              </a:rPr>
              <a:t>的值拷贝到</a:t>
            </a:r>
            <a:r>
              <a:rPr lang="en-US" altLang="zh-CN" dirty="0">
                <a:solidFill>
                  <a:srgbClr val="00B0F0"/>
                </a:solidFill>
                <a:latin typeface="+mn-ea"/>
                <a:ea typeface="+mn-ea"/>
              </a:rPr>
              <a:t>B</a:t>
            </a:r>
            <a:r>
              <a:rPr lang="zh-CN" altLang="en-US" dirty="0">
                <a:latin typeface="+mn-ea"/>
                <a:ea typeface="+mn-ea"/>
              </a:rPr>
              <a:t>处</a:t>
            </a:r>
            <a:endParaRPr lang="en-US" altLang="zh-CN" dirty="0">
              <a:latin typeface="+mn-ea"/>
              <a:ea typeface="+mn-ea"/>
            </a:endParaRPr>
          </a:p>
          <a:p>
            <a:r>
              <a:rPr lang="zh-CN" altLang="en-US" sz="2400" dirty="0">
                <a:solidFill>
                  <a:srgbClr val="FF0000"/>
                </a:solidFill>
                <a:latin typeface="+mn-ea"/>
                <a:ea typeface="+mn-ea"/>
              </a:rPr>
              <a:t>判断跳转</a:t>
            </a:r>
            <a:r>
              <a:rPr lang="en-US" altLang="zh-CN" sz="2400" dirty="0">
                <a:solidFill>
                  <a:srgbClr val="FF0000"/>
                </a:solidFill>
                <a:latin typeface="+mn-ea"/>
                <a:ea typeface="+mn-ea"/>
              </a:rPr>
              <a:t> v</a:t>
            </a:r>
            <a:r>
              <a:rPr lang="zh-CN" altLang="en-US" dirty="0">
                <a:latin typeface="+mn-ea"/>
                <a:ea typeface="+mn-ea"/>
              </a:rPr>
              <a:t>：</a:t>
            </a:r>
            <a:r>
              <a:rPr lang="en-US" altLang="zh-CN" dirty="0">
                <a:latin typeface="+mn-ea"/>
                <a:ea typeface="+mn-ea"/>
              </a:rPr>
              <a:t> </a:t>
            </a:r>
            <a:r>
              <a:rPr lang="zh-CN" altLang="en-US" dirty="0">
                <a:latin typeface="+mn-ea"/>
                <a:ea typeface="+mn-ea"/>
              </a:rPr>
              <a:t>如果</a:t>
            </a:r>
            <a:r>
              <a:rPr lang="en-US" altLang="zh-CN" dirty="0">
                <a:solidFill>
                  <a:srgbClr val="00B0F0"/>
                </a:solidFill>
                <a:latin typeface="+mn-ea"/>
                <a:ea typeface="+mn-ea"/>
              </a:rPr>
              <a:t>R3</a:t>
            </a:r>
            <a:r>
              <a:rPr lang="zh-CN" altLang="en-US" dirty="0">
                <a:latin typeface="+mn-ea"/>
                <a:ea typeface="+mn-ea"/>
              </a:rPr>
              <a:t>的值等于</a:t>
            </a:r>
            <a:r>
              <a:rPr lang="en-US" altLang="zh-CN" dirty="0">
                <a:solidFill>
                  <a:srgbClr val="C00000"/>
                </a:solidFill>
                <a:latin typeface="+mn-ea"/>
                <a:ea typeface="+mn-ea"/>
              </a:rPr>
              <a:t>1</a:t>
            </a:r>
            <a:r>
              <a:rPr lang="zh-CN" altLang="en-US" dirty="0">
                <a:latin typeface="+mn-ea"/>
                <a:ea typeface="+mn-ea"/>
              </a:rPr>
              <a:t>，那么就跳转到当前指令地址</a:t>
            </a:r>
            <a:r>
              <a:rPr lang="en-US" altLang="zh-CN" dirty="0">
                <a:latin typeface="+mn-ea"/>
                <a:ea typeface="+mn-ea"/>
              </a:rPr>
              <a:t>+</a:t>
            </a:r>
            <a:r>
              <a:rPr lang="en-US" altLang="zh-CN" dirty="0">
                <a:solidFill>
                  <a:srgbClr val="00B0F0"/>
                </a:solidFill>
                <a:latin typeface="+mn-ea"/>
                <a:ea typeface="+mn-ea"/>
              </a:rPr>
              <a:t>v</a:t>
            </a:r>
            <a:r>
              <a:rPr lang="zh-CN" altLang="en-US" dirty="0">
                <a:latin typeface="+mn-ea"/>
                <a:ea typeface="+mn-ea"/>
              </a:rPr>
              <a:t>处的指令去执行，如果不等于</a:t>
            </a:r>
            <a:r>
              <a:rPr lang="en-US" altLang="zh-CN" dirty="0">
                <a:latin typeface="+mn-ea"/>
                <a:ea typeface="+mn-ea"/>
              </a:rPr>
              <a:t>1</a:t>
            </a:r>
            <a:r>
              <a:rPr lang="zh-CN" altLang="en-US" dirty="0">
                <a:latin typeface="+mn-ea"/>
                <a:ea typeface="+mn-ea"/>
              </a:rPr>
              <a:t>，那就执行下一条指令 </a:t>
            </a:r>
            <a:endParaRPr lang="en-US" altLang="zh-CN" dirty="0">
              <a:latin typeface="+mn-ea"/>
              <a:ea typeface="+mn-ea"/>
            </a:endParaRPr>
          </a:p>
          <a:p>
            <a:r>
              <a:rPr lang="zh-CN" altLang="en-US" sz="2400" dirty="0">
                <a:solidFill>
                  <a:srgbClr val="FF0000"/>
                </a:solidFill>
                <a:latin typeface="+mn-ea"/>
                <a:ea typeface="+mn-ea"/>
              </a:rPr>
              <a:t>直接</a:t>
            </a:r>
            <a:r>
              <a:rPr lang="zh-CN" altLang="zh-CN" sz="2400" dirty="0">
                <a:solidFill>
                  <a:srgbClr val="FF0000"/>
                </a:solidFill>
                <a:latin typeface="+mn-ea"/>
                <a:ea typeface="+mn-ea"/>
              </a:rPr>
              <a:t>跳转</a:t>
            </a:r>
            <a:r>
              <a:rPr lang="en-US" altLang="zh-CN" sz="2400" dirty="0">
                <a:solidFill>
                  <a:srgbClr val="FF0000"/>
                </a:solidFill>
                <a:latin typeface="+mn-ea"/>
                <a:ea typeface="+mn-ea"/>
              </a:rPr>
              <a:t> v</a:t>
            </a:r>
            <a:r>
              <a:rPr lang="zh-CN" altLang="zh-CN" dirty="0">
                <a:latin typeface="+mn-ea"/>
                <a:ea typeface="+mn-ea"/>
              </a:rPr>
              <a:t>：</a:t>
            </a:r>
            <a:r>
              <a:rPr lang="en-US" altLang="zh-CN" dirty="0">
                <a:latin typeface="+mn-ea"/>
                <a:ea typeface="+mn-ea"/>
              </a:rPr>
              <a:t> </a:t>
            </a:r>
            <a:r>
              <a:rPr lang="zh-CN" altLang="zh-CN" dirty="0">
                <a:latin typeface="+mn-ea"/>
                <a:ea typeface="+mn-ea"/>
              </a:rPr>
              <a:t>跳转到当前指令地址</a:t>
            </a:r>
            <a:r>
              <a:rPr lang="en-US" altLang="zh-CN" dirty="0">
                <a:latin typeface="+mn-ea"/>
                <a:ea typeface="+mn-ea"/>
              </a:rPr>
              <a:t>+</a:t>
            </a:r>
            <a:r>
              <a:rPr lang="en-US" altLang="zh-CN" dirty="0">
                <a:solidFill>
                  <a:srgbClr val="00B0F0"/>
                </a:solidFill>
                <a:latin typeface="+mn-ea"/>
                <a:ea typeface="+mn-ea"/>
              </a:rPr>
              <a:t>v</a:t>
            </a:r>
            <a:r>
              <a:rPr lang="zh-CN" altLang="zh-CN" dirty="0">
                <a:latin typeface="+mn-ea"/>
                <a:ea typeface="+mn-ea"/>
              </a:rPr>
              <a:t>处的指令去执行</a:t>
            </a:r>
            <a:endParaRPr lang="en-US" altLang="zh-CN" dirty="0">
              <a:latin typeface="+mn-ea"/>
              <a:ea typeface="+mn-ea"/>
            </a:endParaRPr>
          </a:p>
          <a:p>
            <a:r>
              <a:rPr lang="zh-CN" altLang="en-US" sz="2400" dirty="0">
                <a:solidFill>
                  <a:srgbClr val="FF0000"/>
                </a:solidFill>
                <a:latin typeface="+mn-ea"/>
                <a:ea typeface="+mn-ea"/>
              </a:rPr>
              <a:t>输出</a:t>
            </a:r>
            <a:r>
              <a:rPr lang="en-US" altLang="zh-CN" sz="2400" dirty="0">
                <a:solidFill>
                  <a:srgbClr val="FF0000"/>
                </a:solidFill>
                <a:latin typeface="+mn-ea"/>
                <a:ea typeface="+mn-ea"/>
              </a:rPr>
              <a:t> Ra</a:t>
            </a:r>
            <a:r>
              <a:rPr lang="zh-CN" altLang="en-US" dirty="0">
                <a:latin typeface="+mn-ea"/>
                <a:ea typeface="+mn-ea"/>
              </a:rPr>
              <a:t>：将寄存器</a:t>
            </a:r>
            <a:r>
              <a:rPr lang="en-US" altLang="zh-CN" dirty="0">
                <a:solidFill>
                  <a:srgbClr val="00B0F0"/>
                </a:solidFill>
                <a:latin typeface="+mn-ea"/>
                <a:ea typeface="+mn-ea"/>
              </a:rPr>
              <a:t>Ra</a:t>
            </a:r>
            <a:r>
              <a:rPr lang="zh-CN" altLang="en-US" dirty="0">
                <a:latin typeface="+mn-ea"/>
                <a:ea typeface="+mn-ea"/>
              </a:rPr>
              <a:t>的值拷贝到显存，并显示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99543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直接连接符 66"/>
          <p:cNvCxnSpPr/>
          <p:nvPr/>
        </p:nvCxnSpPr>
        <p:spPr>
          <a:xfrm>
            <a:off x="0" y="371440"/>
            <a:ext cx="3563888" cy="0"/>
          </a:xfrm>
          <a:prstGeom prst="line">
            <a:avLst/>
          </a:prstGeom>
          <a:ln w="25400">
            <a:solidFill>
              <a:srgbClr val="A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/>
          <p:nvPr/>
        </p:nvCxnSpPr>
        <p:spPr>
          <a:xfrm>
            <a:off x="5724128" y="371440"/>
            <a:ext cx="3419872" cy="0"/>
          </a:xfrm>
          <a:prstGeom prst="line">
            <a:avLst/>
          </a:prstGeom>
          <a:ln w="25400">
            <a:solidFill>
              <a:srgbClr val="A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500"/>
          <p:cNvSpPr txBox="1"/>
          <p:nvPr/>
        </p:nvSpPr>
        <p:spPr>
          <a:xfrm>
            <a:off x="3635896" y="195486"/>
            <a:ext cx="2016224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000" kern="0" dirty="0">
                <a:solidFill>
                  <a:srgbClr val="AC0000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原型系统指令集</a:t>
            </a:r>
            <a:endParaRPr lang="en-US" altLang="zh-CN" sz="2000" kern="0" dirty="0">
              <a:solidFill>
                <a:srgbClr val="AC0000"/>
              </a:solidFill>
              <a:latin typeface="微软雅黑" panose="020B0703020204020201" pitchFamily="34" charset="-122"/>
              <a:ea typeface="微软雅黑" panose="020B0703020204020201" pitchFamily="34" charset="-122"/>
            </a:endParaRPr>
          </a:p>
        </p:txBody>
      </p:sp>
      <p:sp>
        <p:nvSpPr>
          <p:cNvPr id="5" name="内容占位符 1"/>
          <p:cNvSpPr txBox="1"/>
          <p:nvPr/>
        </p:nvSpPr>
        <p:spPr>
          <a:xfrm>
            <a:off x="683260" y="555625"/>
            <a:ext cx="7777480" cy="645160"/>
          </a:xfrm>
          <a:prstGeom prst="rect">
            <a:avLst/>
          </a:prstGeom>
        </p:spPr>
        <p:txBody>
          <a:bodyPr/>
          <a:lstStyle>
            <a:lvl1pPr marL="167005" indent="-167005" algn="l" rtl="0" eaLnBrk="0" fontAlgn="ctr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19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0380" indent="-167005" algn="l" rtl="0" eaLnBrk="0" fontAlgn="ctr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8675" indent="-160655" algn="l" rtl="0" eaLnBrk="0" fontAlgn="ctr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63955" indent="-167005" algn="l" rtl="0" eaLnBrk="0" fontAlgn="ctr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1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00505" indent="-170180" algn="l" rtl="0" eaLnBrk="0" fontAlgn="ctr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25955" indent="-170815" algn="l" rtl="0" fontAlgn="ctr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50135" indent="-170815" algn="l" rtl="0" fontAlgn="ctr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73680" indent="-170815" algn="l" rtl="0" fontAlgn="ctr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97860" indent="-170815" algn="l" rtl="0" fontAlgn="ctr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zh-CN" altLang="en-US" kern="0" dirty="0"/>
              <a:t>控制器：运行</a:t>
            </a:r>
            <a:r>
              <a:rPr lang="zh-CN" altLang="en-US" kern="0" dirty="0">
                <a:solidFill>
                  <a:srgbClr val="FF0000"/>
                </a:solidFill>
              </a:rPr>
              <a:t>指令，</a:t>
            </a:r>
            <a:r>
              <a:rPr lang="zh-CN" altLang="en-US" kern="0" dirty="0"/>
              <a:t>指令集包括：</a:t>
            </a:r>
            <a:endParaRPr lang="zh-CN" altLang="en-US" sz="1600" b="0" kern="0" dirty="0">
              <a:solidFill>
                <a:srgbClr val="133FCB"/>
              </a:solidFill>
              <a:sym typeface="+mn-ea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EBDC0-371B-4225-BE72-90B82E6010AF}" type="slidenum">
              <a:rPr lang="zh-CN" altLang="en-US" smtClean="0"/>
              <a:t>5</a:t>
            </a:fld>
            <a:endParaRPr lang="zh-CN" altLang="en-US" dirty="0"/>
          </a:p>
        </p:txBody>
      </p:sp>
      <p:graphicFrame>
        <p:nvGraphicFramePr>
          <p:cNvPr id="3" name="表格 2"/>
          <p:cNvGraphicFramePr/>
          <p:nvPr>
            <p:custDataLst>
              <p:tags r:id="rId1"/>
            </p:custDataLst>
          </p:nvPr>
        </p:nvGraphicFramePr>
        <p:xfrm>
          <a:off x="445135" y="1082675"/>
          <a:ext cx="8522970" cy="361759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92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08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028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273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800" b="0">
                          <a:latin typeface="+mn-cs"/>
                          <a:ea typeface="+mn-cs"/>
                          <a:cs typeface="Cambria Math" panose="02040503050406030204" charset="0"/>
                        </a:rPr>
                        <a:t>指令格式</a:t>
                      </a:r>
                    </a:p>
                  </a:txBody>
                  <a:tcPr marL="0" marR="0" marT="0" marB="1">
                    <a:lnL w="1270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800" b="0">
                          <a:latin typeface="+mn-cs"/>
                          <a:ea typeface="+mn-cs"/>
                          <a:cs typeface="Cambria Math" panose="02040503050406030204" charset="0"/>
                        </a:rPr>
                        <a:t>例子</a:t>
                      </a:r>
                    </a:p>
                  </a:txBody>
                  <a:tcPr marL="0" marR="0" marT="0" marB="1">
                    <a:lnL w="1270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800" b="0">
                          <a:latin typeface="+mn-cs"/>
                          <a:ea typeface="+mn-cs"/>
                          <a:cs typeface="Cambria Math" panose="02040503050406030204" charset="0"/>
                        </a:rPr>
                        <a:t>说明</a:t>
                      </a:r>
                    </a:p>
                  </a:txBody>
                  <a:tcPr marL="0" marR="0" marT="0" marB="1">
                    <a:lnL w="1270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800" b="0">
                          <a:latin typeface="+mn-cs"/>
                          <a:ea typeface="+mn-cs"/>
                          <a:cs typeface="Cambria Math" panose="02040503050406030204" charset="0"/>
                        </a:rPr>
                        <a:t>0</a:t>
                      </a:r>
                    </a:p>
                  </a:txBody>
                  <a:tcPr marL="0" marR="0" marT="0" marB="1">
                    <a:lnL w="1270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800" b="0">
                          <a:latin typeface="+mn-cs"/>
                          <a:ea typeface="+mn-cs"/>
                          <a:cs typeface="Cambria Math" panose="02040503050406030204" charset="0"/>
                        </a:rPr>
                        <a:t>0</a:t>
                      </a:r>
                    </a:p>
                  </a:txBody>
                  <a:tcPr marL="0" marR="0" marT="0" marB="1">
                    <a:lnL w="1270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800" b="0">
                          <a:solidFill>
                            <a:srgbClr val="FF0000"/>
                          </a:solidFill>
                          <a:latin typeface="+mn-cs"/>
                          <a:ea typeface="+mn-cs"/>
                          <a:cs typeface="Cambria Math" panose="02040503050406030204" charset="0"/>
                        </a:rPr>
                        <a:t>停机指令</a:t>
                      </a:r>
                      <a:r>
                        <a:rPr lang="zh-CN" altLang="en-US" sz="1800" b="0">
                          <a:latin typeface="+mn-cs"/>
                          <a:ea typeface="+mn-cs"/>
                          <a:cs typeface="Cambria Math" panose="02040503050406030204" charset="0"/>
                        </a:rPr>
                        <a:t>，原型机停止运行</a:t>
                      </a:r>
                    </a:p>
                  </a:txBody>
                  <a:tcPr marL="0" marR="0" marT="0" marB="1">
                    <a:lnL w="1270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800" b="0">
                          <a:latin typeface="+mn-cs"/>
                          <a:ea typeface="+mn-cs"/>
                          <a:cs typeface="Cambria Math" panose="02040503050406030204" charset="0"/>
                        </a:rPr>
                        <a:t>1</a:t>
                      </a:r>
                    </a:p>
                  </a:txBody>
                  <a:tcPr marL="0" marR="0" marT="0" marB="1">
                    <a:lnL w="1270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800" b="0">
                          <a:latin typeface="+mn-cs"/>
                          <a:ea typeface="+mn-cs"/>
                          <a:cs typeface="Cambria Math" panose="02040503050406030204" charset="0"/>
                        </a:rPr>
                        <a:t>1</a:t>
                      </a:r>
                    </a:p>
                  </a:txBody>
                  <a:tcPr marL="0" marR="0" marT="0" marB="1">
                    <a:lnL w="1270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800" b="0">
                          <a:solidFill>
                            <a:srgbClr val="FF0000"/>
                          </a:solidFill>
                          <a:latin typeface="+mn-cs"/>
                          <a:ea typeface="+mn-cs"/>
                        </a:rPr>
                        <a:t>输入一个整数</a:t>
                      </a:r>
                      <a:r>
                        <a:rPr lang="zh-CN" altLang="en-US" sz="1800" b="0">
                          <a:latin typeface="+mn-cs"/>
                          <a:ea typeface="+mn-cs"/>
                        </a:rPr>
                        <a:t>，这个整数必须大于等于</a:t>
                      </a:r>
                      <a:r>
                        <a:rPr lang="en-US" altLang="zh-CN" sz="1800" b="0">
                          <a:latin typeface="+mn-cs"/>
                          <a:ea typeface="+mn-cs"/>
                        </a:rPr>
                        <a:t>0</a:t>
                      </a:r>
                      <a:r>
                        <a:rPr lang="zh-CN" altLang="en-US" sz="1800" b="0">
                          <a:latin typeface="+mn-cs"/>
                          <a:ea typeface="+mn-cs"/>
                        </a:rPr>
                        <a:t>小于</a:t>
                      </a:r>
                      <a:r>
                        <a:rPr lang="en-US" altLang="zh-CN" sz="1800" b="0">
                          <a:latin typeface="+mn-cs"/>
                          <a:ea typeface="+mn-cs"/>
                        </a:rPr>
                        <a:t>127</a:t>
                      </a:r>
                      <a:r>
                        <a:rPr lang="zh-CN" altLang="en-US" sz="1800" b="0">
                          <a:latin typeface="+mn-cs"/>
                          <a:ea typeface="+mn-cs"/>
                        </a:rPr>
                        <a:t>，输入后，此数值保存在</a:t>
                      </a:r>
                      <a:r>
                        <a:rPr lang="en-US" altLang="zh-CN" sz="1800" b="0">
                          <a:latin typeface="+mn-cs"/>
                          <a:ea typeface="+mn-cs"/>
                        </a:rPr>
                        <a:t>R0</a:t>
                      </a:r>
                    </a:p>
                  </a:txBody>
                  <a:tcPr marL="0" marR="0" marT="0" marB="1">
                    <a:lnL w="1270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419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800" b="0">
                          <a:latin typeface="+mn-cs"/>
                          <a:ea typeface="+mn-cs"/>
                          <a:cs typeface="Cambria Math" panose="02040503050406030204" charset="0"/>
                        </a:rPr>
                        <a:t>2 Ra Rb</a:t>
                      </a:r>
                    </a:p>
                  </a:txBody>
                  <a:tcPr marL="0" marR="0" marT="0" marB="1">
                    <a:lnL w="1270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800" b="0">
                          <a:latin typeface="+mn-cs"/>
                          <a:ea typeface="+mn-cs"/>
                          <a:cs typeface="Cambria Math" panose="02040503050406030204" charset="0"/>
                        </a:rPr>
                        <a:t>2 R0 R1</a:t>
                      </a:r>
                    </a:p>
                  </a:txBody>
                  <a:tcPr marL="0" marR="0" marT="0" marB="1">
                    <a:lnL w="1270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800" b="0">
                          <a:solidFill>
                            <a:srgbClr val="FF0000"/>
                          </a:solidFill>
                          <a:latin typeface="+mn-cs"/>
                          <a:ea typeface="+mn-cs"/>
                        </a:rPr>
                        <a:t>加法指令</a:t>
                      </a:r>
                      <a:r>
                        <a:rPr lang="zh-CN" altLang="en-US" sz="1800" b="0">
                          <a:latin typeface="+mn-cs"/>
                          <a:ea typeface="+mn-cs"/>
                        </a:rPr>
                        <a:t>，将</a:t>
                      </a:r>
                      <a:r>
                        <a:rPr lang="en-US" altLang="zh-CN" sz="1800" b="0">
                          <a:latin typeface="+mn-cs"/>
                          <a:ea typeface="+mn-cs"/>
                        </a:rPr>
                        <a:t>Ra</a:t>
                      </a:r>
                      <a:r>
                        <a:rPr lang="zh-CN" altLang="en-US" sz="1800" b="0">
                          <a:latin typeface="+mn-cs"/>
                          <a:ea typeface="+mn-cs"/>
                        </a:rPr>
                        <a:t>和</a:t>
                      </a:r>
                      <a:r>
                        <a:rPr lang="en-US" altLang="zh-CN" sz="1800" b="0">
                          <a:latin typeface="+mn-cs"/>
                          <a:ea typeface="+mn-cs"/>
                        </a:rPr>
                        <a:t>Rb</a:t>
                      </a:r>
                      <a:r>
                        <a:rPr lang="zh-CN" altLang="en-US" sz="1800" b="0">
                          <a:latin typeface="+mn-cs"/>
                          <a:ea typeface="+mn-cs"/>
                        </a:rPr>
                        <a:t>的值相加，结果放在</a:t>
                      </a:r>
                      <a:r>
                        <a:rPr lang="en-US" altLang="zh-CN" sz="1800" b="0">
                          <a:latin typeface="+mn-cs"/>
                          <a:ea typeface="+mn-cs"/>
                        </a:rPr>
                        <a:t>Rb</a:t>
                      </a:r>
                      <a:r>
                        <a:rPr lang="zh-CN" altLang="en-US" sz="1800" b="0">
                          <a:latin typeface="+mn-cs"/>
                          <a:ea typeface="+mn-cs"/>
                        </a:rPr>
                        <a:t>中</a:t>
                      </a:r>
                    </a:p>
                  </a:txBody>
                  <a:tcPr marL="0" marR="0" marT="0" marB="1">
                    <a:lnL w="1270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6047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800" b="0">
                          <a:latin typeface="+mn-cs"/>
                          <a:ea typeface="+mn-cs"/>
                          <a:cs typeface="Cambria Math" panose="02040503050406030204" charset="0"/>
                        </a:rPr>
                        <a:t>3 Ra Rb</a:t>
                      </a:r>
                    </a:p>
                  </a:txBody>
                  <a:tcPr marL="0" marR="0" marT="0" marB="1">
                    <a:lnL w="1270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800" b="0">
                          <a:latin typeface="+mn-cs"/>
                          <a:ea typeface="+mn-cs"/>
                          <a:cs typeface="Cambria Math" panose="02040503050406030204" charset="0"/>
                        </a:rPr>
                        <a:t>3 R2,R1</a:t>
                      </a:r>
                    </a:p>
                  </a:txBody>
                  <a:tcPr marL="0" marR="0" marT="0" marB="1">
                    <a:lnL w="1270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800" b="0">
                          <a:solidFill>
                            <a:srgbClr val="FF0000"/>
                          </a:solidFill>
                          <a:latin typeface="+mn-cs"/>
                          <a:ea typeface="+mn-cs"/>
                        </a:rPr>
                        <a:t>减法指令</a:t>
                      </a:r>
                      <a:r>
                        <a:rPr lang="en-US" altLang="zh-CN" sz="1800" b="0">
                          <a:solidFill>
                            <a:srgbClr val="FF0000"/>
                          </a:solidFill>
                          <a:latin typeface="+mn-cs"/>
                          <a:ea typeface="+mn-cs"/>
                        </a:rPr>
                        <a:t>Ra, Rb</a:t>
                      </a:r>
                      <a:r>
                        <a:rPr lang="zh-CN" altLang="en-US" sz="1800" b="0">
                          <a:latin typeface="+mn-cs"/>
                          <a:ea typeface="+mn-cs"/>
                        </a:rPr>
                        <a:t>。其意义是将寄存器</a:t>
                      </a:r>
                      <a:r>
                        <a:rPr lang="en-US" altLang="zh-CN" sz="1800" b="0">
                          <a:latin typeface="+mn-cs"/>
                          <a:ea typeface="+mn-cs"/>
                        </a:rPr>
                        <a:t>Rb</a:t>
                      </a:r>
                      <a:r>
                        <a:rPr lang="zh-CN" altLang="en-US" sz="1800" b="0">
                          <a:latin typeface="+mn-cs"/>
                          <a:ea typeface="+mn-cs"/>
                        </a:rPr>
                        <a:t>的值减去和</a:t>
                      </a:r>
                      <a:r>
                        <a:rPr lang="en-US" altLang="zh-CN" sz="1800" b="0">
                          <a:latin typeface="+mn-cs"/>
                          <a:ea typeface="+mn-cs"/>
                        </a:rPr>
                        <a:t>Ra</a:t>
                      </a:r>
                      <a:r>
                        <a:rPr lang="zh-CN" altLang="en-US" sz="1800" b="0">
                          <a:latin typeface="+mn-cs"/>
                          <a:ea typeface="+mn-cs"/>
                        </a:rPr>
                        <a:t>中的值，结果放到</a:t>
                      </a:r>
                      <a:r>
                        <a:rPr lang="en-US" altLang="zh-CN" sz="1800" b="0">
                          <a:latin typeface="+mn-cs"/>
                          <a:ea typeface="+mn-cs"/>
                        </a:rPr>
                        <a:t>Rb</a:t>
                      </a:r>
                      <a:r>
                        <a:rPr lang="zh-CN" altLang="en-US" sz="1800" b="0">
                          <a:latin typeface="+mn-cs"/>
                          <a:ea typeface="+mn-cs"/>
                        </a:rPr>
                        <a:t>中，这两个寄存器不能为</a:t>
                      </a:r>
                      <a:r>
                        <a:rPr lang="en-US" altLang="zh-CN" sz="1800" b="0">
                          <a:latin typeface="+mn-cs"/>
                          <a:ea typeface="+mn-cs"/>
                        </a:rPr>
                        <a:t>R3</a:t>
                      </a:r>
                      <a:r>
                        <a:rPr lang="zh-CN" altLang="en-US" sz="1800" b="0">
                          <a:latin typeface="+mn-cs"/>
                          <a:ea typeface="+mn-cs"/>
                        </a:rPr>
                        <a:t>，当结果大于</a:t>
                      </a:r>
                      <a:r>
                        <a:rPr lang="en-US" altLang="zh-CN" sz="1800" b="0">
                          <a:latin typeface="+mn-cs"/>
                          <a:ea typeface="+mn-cs"/>
                        </a:rPr>
                        <a:t>0</a:t>
                      </a:r>
                      <a:r>
                        <a:rPr lang="zh-CN" altLang="en-US" sz="1800" b="0">
                          <a:latin typeface="+mn-cs"/>
                          <a:ea typeface="+mn-cs"/>
                        </a:rPr>
                        <a:t>时，</a:t>
                      </a:r>
                      <a:r>
                        <a:rPr lang="en-US" altLang="zh-CN" sz="1800" b="0">
                          <a:latin typeface="+mn-cs"/>
                          <a:ea typeface="+mn-cs"/>
                        </a:rPr>
                        <a:t>R3</a:t>
                      </a:r>
                      <a:r>
                        <a:rPr lang="zh-CN" altLang="en-US" sz="1800" b="0">
                          <a:latin typeface="+mn-cs"/>
                          <a:ea typeface="+mn-cs"/>
                        </a:rPr>
                        <a:t>中赋值为</a:t>
                      </a:r>
                      <a:r>
                        <a:rPr lang="en-US" altLang="zh-CN" sz="1800" b="0">
                          <a:latin typeface="+mn-cs"/>
                          <a:ea typeface="+mn-cs"/>
                        </a:rPr>
                        <a:t>1</a:t>
                      </a:r>
                      <a:r>
                        <a:rPr lang="zh-CN" altLang="en-US" sz="1800" b="0">
                          <a:latin typeface="+mn-cs"/>
                          <a:ea typeface="+mn-cs"/>
                        </a:rPr>
                        <a:t>，当结果小于</a:t>
                      </a:r>
                      <a:r>
                        <a:rPr lang="en-US" altLang="zh-CN" sz="1800" b="0">
                          <a:latin typeface="+mn-cs"/>
                          <a:ea typeface="+mn-cs"/>
                        </a:rPr>
                        <a:t>0</a:t>
                      </a:r>
                      <a:r>
                        <a:rPr lang="zh-CN" altLang="en-US" sz="1800" b="0">
                          <a:latin typeface="+mn-cs"/>
                          <a:ea typeface="+mn-cs"/>
                        </a:rPr>
                        <a:t>时，</a:t>
                      </a:r>
                      <a:r>
                        <a:rPr lang="en-US" altLang="zh-CN" sz="1800" b="0">
                          <a:latin typeface="+mn-cs"/>
                          <a:ea typeface="+mn-cs"/>
                        </a:rPr>
                        <a:t>R3</a:t>
                      </a:r>
                      <a:r>
                        <a:rPr lang="zh-CN" altLang="en-US" sz="1800" b="0">
                          <a:latin typeface="+mn-cs"/>
                          <a:ea typeface="+mn-cs"/>
                        </a:rPr>
                        <a:t>中赋值为</a:t>
                      </a:r>
                      <a:r>
                        <a:rPr lang="en-US" altLang="zh-CN" sz="1800" b="0">
                          <a:latin typeface="+mn-cs"/>
                          <a:ea typeface="+mn-cs"/>
                        </a:rPr>
                        <a:t>-1</a:t>
                      </a:r>
                      <a:r>
                        <a:rPr lang="zh-CN" altLang="en-US" sz="1800" b="0">
                          <a:latin typeface="+mn-cs"/>
                          <a:ea typeface="+mn-cs"/>
                        </a:rPr>
                        <a:t>，当结果等于</a:t>
                      </a:r>
                      <a:r>
                        <a:rPr lang="en-US" altLang="zh-CN" sz="1800" b="0">
                          <a:latin typeface="+mn-cs"/>
                          <a:ea typeface="+mn-cs"/>
                        </a:rPr>
                        <a:t>0</a:t>
                      </a:r>
                      <a:r>
                        <a:rPr lang="zh-CN" altLang="en-US" sz="1800" b="0">
                          <a:latin typeface="+mn-cs"/>
                          <a:ea typeface="+mn-cs"/>
                        </a:rPr>
                        <a:t>时，</a:t>
                      </a:r>
                      <a:r>
                        <a:rPr lang="en-US" altLang="zh-CN" sz="1800" b="0">
                          <a:latin typeface="+mn-cs"/>
                          <a:ea typeface="+mn-cs"/>
                        </a:rPr>
                        <a:t>R3</a:t>
                      </a:r>
                      <a:r>
                        <a:rPr lang="zh-CN" altLang="en-US" sz="1800" b="0">
                          <a:latin typeface="+mn-cs"/>
                          <a:ea typeface="+mn-cs"/>
                        </a:rPr>
                        <a:t>中赋值为</a:t>
                      </a:r>
                      <a:r>
                        <a:rPr lang="en-US" altLang="zh-CN" sz="1800" b="0">
                          <a:latin typeface="+mn-cs"/>
                          <a:ea typeface="+mn-cs"/>
                        </a:rPr>
                        <a:t>0</a:t>
                      </a:r>
                    </a:p>
                  </a:txBody>
                  <a:tcPr marL="0" marR="0" marT="0" marB="1">
                    <a:lnL w="1270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5565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800" b="0">
                          <a:latin typeface="+mn-cs"/>
                          <a:ea typeface="+mn-cs"/>
                          <a:cs typeface="Cambria Math" panose="02040503050406030204" charset="0"/>
                        </a:rPr>
                        <a:t>4 $1 Ra</a:t>
                      </a:r>
                    </a:p>
                  </a:txBody>
                  <a:tcPr marL="0" marR="0" marT="0" marB="1">
                    <a:lnL w="1270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800" b="0" dirty="0">
                          <a:latin typeface="+mn-cs"/>
                          <a:ea typeface="+mn-cs"/>
                          <a:cs typeface="Cambria Math" panose="02040503050406030204" charset="0"/>
                        </a:rPr>
                        <a:t>4 10 R1</a:t>
                      </a:r>
                    </a:p>
                  </a:txBody>
                  <a:tcPr marL="0" marR="0" marT="0" marB="1">
                    <a:lnL w="1270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800" b="0" dirty="0">
                          <a:solidFill>
                            <a:srgbClr val="FF0000"/>
                          </a:solidFill>
                          <a:latin typeface="+mn-cs"/>
                          <a:ea typeface="+mn-cs"/>
                        </a:rPr>
                        <a:t>寄存器直接赋值指令</a:t>
                      </a:r>
                      <a:r>
                        <a:rPr lang="zh-CN" altLang="en-US" sz="1800" b="0" dirty="0">
                          <a:latin typeface="+mn-cs"/>
                          <a:ea typeface="+mn-cs"/>
                        </a:rPr>
                        <a:t> 。其中</a:t>
                      </a:r>
                      <a:r>
                        <a:rPr lang="en-US" altLang="zh-CN" sz="1800" b="0" dirty="0">
                          <a:latin typeface="+mn-cs"/>
                          <a:ea typeface="+mn-cs"/>
                        </a:rPr>
                        <a:t>Ra</a:t>
                      </a:r>
                      <a:r>
                        <a:rPr lang="zh-CN" altLang="en-US" sz="1800" b="0" dirty="0">
                          <a:latin typeface="+mn-cs"/>
                          <a:ea typeface="+mn-cs"/>
                        </a:rPr>
                        <a:t>为寄存器名称，</a:t>
                      </a:r>
                      <a:r>
                        <a:rPr lang="en-US" altLang="zh-CN" sz="1800" b="0" dirty="0">
                          <a:latin typeface="+mn-cs"/>
                          <a:ea typeface="+mn-cs"/>
                        </a:rPr>
                        <a:t>$1</a:t>
                      </a:r>
                      <a:r>
                        <a:rPr lang="zh-CN" altLang="en-US" sz="1800" b="0" dirty="0">
                          <a:latin typeface="+mn-cs"/>
                          <a:ea typeface="+mn-cs"/>
                        </a:rPr>
                        <a:t>为常数，意义是将常数值</a:t>
                      </a:r>
                      <a:r>
                        <a:rPr lang="en-US" altLang="zh-CN" sz="1800" b="0" dirty="0">
                          <a:latin typeface="+mn-cs"/>
                          <a:ea typeface="+mn-cs"/>
                        </a:rPr>
                        <a:t>$1</a:t>
                      </a:r>
                      <a:r>
                        <a:rPr lang="zh-CN" altLang="en-US" sz="1800" b="0" dirty="0">
                          <a:latin typeface="+mn-cs"/>
                          <a:ea typeface="+mn-cs"/>
                        </a:rPr>
                        <a:t>直接放到寄存器</a:t>
                      </a:r>
                      <a:r>
                        <a:rPr lang="en-US" altLang="zh-CN" sz="1800" b="0" dirty="0">
                          <a:latin typeface="+mn-cs"/>
                          <a:ea typeface="+mn-cs"/>
                        </a:rPr>
                        <a:t>Ra</a:t>
                      </a:r>
                      <a:r>
                        <a:rPr lang="zh-CN" altLang="en-US" sz="1800" b="0" dirty="0">
                          <a:latin typeface="+mn-cs"/>
                          <a:ea typeface="+mn-cs"/>
                        </a:rPr>
                        <a:t>中</a:t>
                      </a:r>
                    </a:p>
                  </a:txBody>
                  <a:tcPr marL="0" marR="0" marT="0" marB="1">
                    <a:lnL w="1270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直接连接符 66"/>
          <p:cNvCxnSpPr/>
          <p:nvPr/>
        </p:nvCxnSpPr>
        <p:spPr>
          <a:xfrm>
            <a:off x="0" y="371440"/>
            <a:ext cx="3563888" cy="0"/>
          </a:xfrm>
          <a:prstGeom prst="line">
            <a:avLst/>
          </a:prstGeom>
          <a:ln w="25400">
            <a:solidFill>
              <a:srgbClr val="A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/>
          <p:nvPr/>
        </p:nvCxnSpPr>
        <p:spPr>
          <a:xfrm>
            <a:off x="5724128" y="371440"/>
            <a:ext cx="3419872" cy="0"/>
          </a:xfrm>
          <a:prstGeom prst="line">
            <a:avLst/>
          </a:prstGeom>
          <a:ln w="25400">
            <a:solidFill>
              <a:srgbClr val="A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500"/>
          <p:cNvSpPr txBox="1"/>
          <p:nvPr/>
        </p:nvSpPr>
        <p:spPr>
          <a:xfrm>
            <a:off x="3635896" y="195486"/>
            <a:ext cx="2016224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000" kern="0" dirty="0">
                <a:solidFill>
                  <a:srgbClr val="AC0000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原型系统指令集</a:t>
            </a:r>
            <a:endParaRPr lang="en-US" altLang="zh-CN" sz="2000" kern="0" dirty="0">
              <a:solidFill>
                <a:srgbClr val="AC0000"/>
              </a:solidFill>
              <a:latin typeface="微软雅黑" panose="020B0703020204020201" pitchFamily="34" charset="-122"/>
              <a:ea typeface="微软雅黑" panose="020B0703020204020201" pitchFamily="34" charset="-122"/>
            </a:endParaRPr>
          </a:p>
        </p:txBody>
      </p:sp>
      <p:sp>
        <p:nvSpPr>
          <p:cNvPr id="5" name="内容占位符 1"/>
          <p:cNvSpPr txBox="1"/>
          <p:nvPr/>
        </p:nvSpPr>
        <p:spPr>
          <a:xfrm>
            <a:off x="683260" y="555625"/>
            <a:ext cx="7777480" cy="645160"/>
          </a:xfrm>
          <a:prstGeom prst="rect">
            <a:avLst/>
          </a:prstGeom>
        </p:spPr>
        <p:txBody>
          <a:bodyPr/>
          <a:lstStyle>
            <a:lvl1pPr marL="167005" indent="-167005" algn="l" rtl="0" eaLnBrk="0" fontAlgn="ctr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19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0380" indent="-167005" algn="l" rtl="0" eaLnBrk="0" fontAlgn="ctr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8675" indent="-160655" algn="l" rtl="0" eaLnBrk="0" fontAlgn="ctr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63955" indent="-167005" algn="l" rtl="0" eaLnBrk="0" fontAlgn="ctr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1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00505" indent="-170180" algn="l" rtl="0" eaLnBrk="0" fontAlgn="ctr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25955" indent="-170815" algn="l" rtl="0" fontAlgn="ctr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50135" indent="-170815" algn="l" rtl="0" fontAlgn="ctr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73680" indent="-170815" algn="l" rtl="0" fontAlgn="ctr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97860" indent="-170815" algn="l" rtl="0" fontAlgn="ctr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zh-CN" altLang="en-US" kern="0" dirty="0"/>
              <a:t>控制器：运行</a:t>
            </a:r>
            <a:r>
              <a:rPr lang="zh-CN" altLang="en-US" kern="0" dirty="0">
                <a:solidFill>
                  <a:srgbClr val="FF0000"/>
                </a:solidFill>
              </a:rPr>
              <a:t>指令，</a:t>
            </a:r>
            <a:r>
              <a:rPr lang="zh-CN" altLang="en-US" kern="0" dirty="0"/>
              <a:t>指令集包括：</a:t>
            </a:r>
            <a:endParaRPr lang="zh-CN" altLang="en-US" sz="1600" b="0" kern="0" dirty="0">
              <a:solidFill>
                <a:srgbClr val="133FCB"/>
              </a:solidFill>
              <a:sym typeface="+mn-ea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EBDC0-371B-4225-BE72-90B82E6010AF}" type="slidenum">
              <a:rPr lang="zh-CN" altLang="en-US" smtClean="0"/>
              <a:t>6</a:t>
            </a:fld>
            <a:endParaRPr lang="zh-CN" altLang="en-US" dirty="0"/>
          </a:p>
        </p:txBody>
      </p:sp>
      <p:graphicFrame>
        <p:nvGraphicFramePr>
          <p:cNvPr id="3" name="表格 2"/>
          <p:cNvGraphicFramePr/>
          <p:nvPr>
            <p:custDataLst>
              <p:tags r:id="rId1"/>
            </p:custDataLst>
          </p:nvPr>
        </p:nvGraphicFramePr>
        <p:xfrm>
          <a:off x="346075" y="1096645"/>
          <a:ext cx="8537575" cy="36703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487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59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22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1534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Cambria Math" panose="02040503050406030204" charset="0"/>
                        </a:rPr>
                        <a:t>5 A B</a:t>
                      </a:r>
                    </a:p>
                  </a:txBody>
                  <a:tcPr marL="0" marR="0" marT="0" marB="1">
                    <a:lnL w="1270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Cambria Math" panose="02040503050406030204" charset="0"/>
                        </a:rPr>
                        <a:t>5 R0 R1</a:t>
                      </a:r>
                    </a:p>
                    <a:p>
                      <a:pPr indent="0" algn="ctr">
                        <a:buNone/>
                      </a:pPr>
                      <a:r>
                        <a:rPr lang="en-US" altLang="zh-CN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Cambria Math" panose="02040503050406030204" charset="0"/>
                        </a:rPr>
                        <a:t>5 R0 0000</a:t>
                      </a:r>
                    </a:p>
                  </a:txBody>
                  <a:tcPr marL="0" marR="0" marT="0" marB="1">
                    <a:lnL w="1270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800" b="0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传送指令</a:t>
                      </a:r>
                      <a:r>
                        <a:rPr lang="zh-CN" alt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，其中</a:t>
                      </a:r>
                      <a:r>
                        <a:rPr lang="en-US" altLang="zh-CN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A</a:t>
                      </a:r>
                      <a:r>
                        <a:rPr lang="zh-CN" alt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，</a:t>
                      </a:r>
                      <a:r>
                        <a:rPr lang="en-US" altLang="zh-CN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B</a:t>
                      </a:r>
                      <a:r>
                        <a:rPr lang="zh-CN" alt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为寄存器编号或内存地址意义是将</a:t>
                      </a:r>
                      <a:r>
                        <a:rPr lang="en-US" altLang="zh-CN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A</a:t>
                      </a:r>
                      <a:r>
                        <a:rPr lang="zh-CN" alt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处的值传送至</a:t>
                      </a:r>
                      <a:r>
                        <a:rPr lang="en-US" altLang="zh-CN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B</a:t>
                      </a:r>
                      <a:r>
                        <a:rPr lang="zh-CN" alt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处</a:t>
                      </a:r>
                    </a:p>
                  </a:txBody>
                  <a:tcPr marL="0" marR="0" marT="0" marB="1">
                    <a:lnL w="1270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3131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Cambria Math" panose="02040503050406030204" charset="0"/>
                        </a:rPr>
                        <a:t>6 bias</a:t>
                      </a:r>
                    </a:p>
                  </a:txBody>
                  <a:tcPr marL="0" marR="0" marT="0" marB="1">
                    <a:lnL w="1270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Cambria Math" panose="02040503050406030204" charset="0"/>
                        </a:rPr>
                        <a:t>6 -2</a:t>
                      </a:r>
                    </a:p>
                    <a:p>
                      <a:pPr indent="0" algn="ctr">
                        <a:buNone/>
                      </a:pPr>
                      <a:r>
                        <a:rPr lang="en-US" altLang="zh-CN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Cambria Math" panose="02040503050406030204" charset="0"/>
                        </a:rPr>
                        <a:t>6 3</a:t>
                      </a:r>
                    </a:p>
                  </a:txBody>
                  <a:tcPr marL="0" marR="0" marT="0" marB="1">
                    <a:lnL w="1270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800" b="0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判断跳转指令。</a:t>
                      </a:r>
                      <a:r>
                        <a:rPr lang="zh-CN" alt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其中 </a:t>
                      </a:r>
                      <a:r>
                        <a:rPr lang="en-US" altLang="zh-CN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bias</a:t>
                      </a:r>
                      <a:r>
                        <a:rPr lang="zh-CN" alt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为一个整数（可以为负），意义是如果</a:t>
                      </a:r>
                      <a:r>
                        <a:rPr lang="en-US" altLang="zh-CN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R3</a:t>
                      </a:r>
                      <a:r>
                        <a:rPr lang="zh-CN" alt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的值为</a:t>
                      </a:r>
                      <a:r>
                        <a:rPr lang="en-US" altLang="zh-CN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r>
                        <a:rPr lang="zh-CN" alt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，则跳转当前指令</a:t>
                      </a:r>
                      <a:r>
                        <a:rPr lang="en-US" altLang="zh-CN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+bias</a:t>
                      </a:r>
                      <a:r>
                        <a:rPr lang="zh-CN" alt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条指令处执行，否则执行下一条指令</a:t>
                      </a:r>
                    </a:p>
                  </a:txBody>
                  <a:tcPr marL="0" marR="0" marT="0" marB="1">
                    <a:lnL w="1270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597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Cambria Math" panose="02040503050406030204" charset="0"/>
                        </a:rPr>
                        <a:t>7 bias</a:t>
                      </a:r>
                    </a:p>
                  </a:txBody>
                  <a:tcPr marL="0" marR="0" marT="0" marB="1">
                    <a:lnL w="1270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Cambria Math" panose="02040503050406030204" charset="0"/>
                        </a:rPr>
                        <a:t>7 2</a:t>
                      </a:r>
                    </a:p>
                    <a:p>
                      <a:pPr indent="0" algn="ctr">
                        <a:buNone/>
                      </a:pPr>
                      <a:r>
                        <a:rPr lang="en-US" altLang="zh-CN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Cambria Math" panose="02040503050406030204" charset="0"/>
                        </a:rPr>
                        <a:t>7 -3</a:t>
                      </a:r>
                    </a:p>
                  </a:txBody>
                  <a:tcPr marL="0" marR="0" marT="0" marB="1">
                    <a:lnL w="1270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800" b="0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直接跳转指令。</a:t>
                      </a:r>
                      <a:r>
                        <a:rPr lang="zh-CN" alt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其中</a:t>
                      </a:r>
                      <a:r>
                        <a:rPr lang="en-US" altLang="zh-CN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bias</a:t>
                      </a:r>
                      <a:r>
                        <a:rPr lang="zh-CN" alt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为一个整数（可以为负），直接跳转当前指令</a:t>
                      </a:r>
                      <a:r>
                        <a:rPr lang="en-US" altLang="zh-CN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+bias</a:t>
                      </a:r>
                      <a:r>
                        <a:rPr lang="zh-CN" alt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条指令处执行</a:t>
                      </a:r>
                    </a:p>
                  </a:txBody>
                  <a:tcPr marL="0" marR="0" marT="0" marB="1">
                    <a:lnL w="1270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767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Cambria Math" panose="02040503050406030204" charset="0"/>
                        </a:rPr>
                        <a:t>8 Ra</a:t>
                      </a:r>
                    </a:p>
                  </a:txBody>
                  <a:tcPr marL="0" marR="0" marT="0" marB="1">
                    <a:lnL w="1270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Cambria Math" panose="02040503050406030204" charset="0"/>
                        </a:rPr>
                        <a:t>8 R0</a:t>
                      </a:r>
                    </a:p>
                  </a:txBody>
                  <a:tcPr marL="0" marR="0" marT="0" marB="1">
                    <a:lnL w="1270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800" b="0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输出指令。</a:t>
                      </a:r>
                      <a:r>
                        <a:rPr lang="zh-CN" alt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将</a:t>
                      </a:r>
                      <a:r>
                        <a:rPr lang="en-US" altLang="zh-CN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Ra</a:t>
                      </a:r>
                      <a:r>
                        <a:rPr lang="zh-CN" alt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的值发送至显存，并输出</a:t>
                      </a:r>
                    </a:p>
                  </a:txBody>
                  <a:tcPr marL="0" marR="0" marT="0" marB="1">
                    <a:lnL w="1270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直接连接符 66"/>
          <p:cNvCxnSpPr/>
          <p:nvPr/>
        </p:nvCxnSpPr>
        <p:spPr>
          <a:xfrm>
            <a:off x="0" y="371440"/>
            <a:ext cx="3779912" cy="0"/>
          </a:xfrm>
          <a:prstGeom prst="line">
            <a:avLst/>
          </a:prstGeom>
          <a:ln w="25400">
            <a:solidFill>
              <a:srgbClr val="A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/>
          <p:nvPr/>
        </p:nvCxnSpPr>
        <p:spPr>
          <a:xfrm>
            <a:off x="5364088" y="371440"/>
            <a:ext cx="3779912" cy="0"/>
          </a:xfrm>
          <a:prstGeom prst="line">
            <a:avLst/>
          </a:prstGeom>
          <a:ln w="25400">
            <a:solidFill>
              <a:srgbClr val="A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500"/>
          <p:cNvSpPr txBox="1"/>
          <p:nvPr/>
        </p:nvSpPr>
        <p:spPr>
          <a:xfrm>
            <a:off x="3779912" y="195486"/>
            <a:ext cx="1584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000" kern="0" dirty="0">
                <a:solidFill>
                  <a:srgbClr val="AC0000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程序</a:t>
            </a:r>
            <a:r>
              <a:rPr lang="en-US" altLang="zh-CN" sz="2000" kern="0" dirty="0">
                <a:solidFill>
                  <a:srgbClr val="AC0000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1</a:t>
            </a:r>
          </a:p>
        </p:txBody>
      </p:sp>
      <p:sp>
        <p:nvSpPr>
          <p:cNvPr id="5" name="内容占位符 1"/>
          <p:cNvSpPr txBox="1"/>
          <p:nvPr/>
        </p:nvSpPr>
        <p:spPr>
          <a:xfrm>
            <a:off x="243205" y="595630"/>
            <a:ext cx="3027045" cy="869315"/>
          </a:xfrm>
          <a:prstGeom prst="rect">
            <a:avLst/>
          </a:prstGeom>
        </p:spPr>
        <p:txBody>
          <a:bodyPr/>
          <a:lstStyle>
            <a:lvl1pPr marL="167005" indent="-167005" algn="l" rtl="0" eaLnBrk="0" fontAlgn="ctr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19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0380" indent="-167005" algn="l" rtl="0" eaLnBrk="0" fontAlgn="ctr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8675" indent="-160655" algn="l" rtl="0" eaLnBrk="0" fontAlgn="ctr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63955" indent="-167005" algn="l" rtl="0" eaLnBrk="0" fontAlgn="ctr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1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00505" indent="-170180" algn="l" rtl="0" eaLnBrk="0" fontAlgn="ctr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25955" indent="-170815" algn="l" rtl="0" fontAlgn="ctr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50135" indent="-170815" algn="l" rtl="0" fontAlgn="ctr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73680" indent="-170815" algn="l" rtl="0" fontAlgn="ctr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97860" indent="-170815" algn="l" rtl="0" fontAlgn="ctr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2400" kern="0" dirty="0">
                <a:sym typeface="+mn-ea"/>
              </a:rPr>
              <a:t>编程任务，输入一个大于</a:t>
            </a:r>
            <a:r>
              <a:rPr lang="en-US" altLang="zh-CN" sz="2400" kern="0" dirty="0">
                <a:sym typeface="+mn-ea"/>
              </a:rPr>
              <a:t>1</a:t>
            </a:r>
            <a:r>
              <a:rPr lang="zh-CN" altLang="en-US" sz="2400" kern="0" dirty="0">
                <a:sym typeface="+mn-ea"/>
              </a:rPr>
              <a:t>的数字</a:t>
            </a:r>
            <a:r>
              <a:rPr lang="en-US" altLang="zh-CN" sz="2400" kern="0" dirty="0">
                <a:sym typeface="+mn-ea"/>
              </a:rPr>
              <a:t>a</a:t>
            </a:r>
            <a:r>
              <a:rPr lang="zh-CN" altLang="en-US" sz="2400" kern="0" dirty="0">
                <a:sym typeface="+mn-ea"/>
              </a:rPr>
              <a:t>，</a:t>
            </a:r>
            <a:endParaRPr lang="en-US" altLang="zh-CN" sz="2400" kern="0" dirty="0">
              <a:sym typeface="+mn-ea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2400" kern="0" dirty="0">
                <a:sym typeface="+mn-ea"/>
              </a:rPr>
              <a:t>计算</a:t>
            </a:r>
            <a:r>
              <a:rPr lang="en-US" altLang="zh-CN" sz="2400" kern="0" dirty="0">
                <a:sym typeface="+mn-ea"/>
              </a:rPr>
              <a:t>1+2+……+a</a:t>
            </a:r>
            <a:r>
              <a:rPr lang="zh-CN" altLang="zh-CN" sz="2400" kern="0" dirty="0">
                <a:sym typeface="+mn-ea"/>
              </a:rPr>
              <a:t>的值并显示出来。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EBDC0-371B-4225-BE72-90B82E6010AF}" type="slidenum">
              <a:rPr lang="zh-CN" altLang="en-US" smtClean="0"/>
              <a:t>7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0E1F4F0-E3E6-C645-8921-364F18D664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3928" y="715500"/>
            <a:ext cx="4248472" cy="423995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直接连接符 66"/>
          <p:cNvCxnSpPr/>
          <p:nvPr/>
        </p:nvCxnSpPr>
        <p:spPr>
          <a:xfrm>
            <a:off x="0" y="371440"/>
            <a:ext cx="3779912" cy="0"/>
          </a:xfrm>
          <a:prstGeom prst="line">
            <a:avLst/>
          </a:prstGeom>
          <a:ln w="25400">
            <a:solidFill>
              <a:srgbClr val="A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/>
          <p:nvPr/>
        </p:nvCxnSpPr>
        <p:spPr>
          <a:xfrm>
            <a:off x="5364088" y="371440"/>
            <a:ext cx="3779912" cy="0"/>
          </a:xfrm>
          <a:prstGeom prst="line">
            <a:avLst/>
          </a:prstGeom>
          <a:ln w="25400">
            <a:solidFill>
              <a:srgbClr val="A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500"/>
          <p:cNvSpPr txBox="1"/>
          <p:nvPr/>
        </p:nvSpPr>
        <p:spPr>
          <a:xfrm>
            <a:off x="3779912" y="195486"/>
            <a:ext cx="1584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000" kern="0" dirty="0">
                <a:solidFill>
                  <a:srgbClr val="AC0000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机器级表达</a:t>
            </a:r>
            <a:endParaRPr lang="en-US" altLang="zh-CN" sz="2000" kern="0" dirty="0">
              <a:solidFill>
                <a:srgbClr val="AC0000"/>
              </a:solidFill>
              <a:latin typeface="微软雅黑" panose="020B0703020204020201" pitchFamily="34" charset="-122"/>
              <a:ea typeface="微软雅黑" panose="020B0703020204020201" pitchFamily="34" charset="-122"/>
            </a:endParaRPr>
          </a:p>
        </p:txBody>
      </p:sp>
      <p:sp>
        <p:nvSpPr>
          <p:cNvPr id="5" name="内容占位符 1"/>
          <p:cNvSpPr txBox="1"/>
          <p:nvPr/>
        </p:nvSpPr>
        <p:spPr>
          <a:xfrm>
            <a:off x="75586" y="595596"/>
            <a:ext cx="4227195" cy="1048182"/>
          </a:xfrm>
          <a:prstGeom prst="rect">
            <a:avLst/>
          </a:prstGeom>
        </p:spPr>
        <p:txBody>
          <a:bodyPr/>
          <a:lstStyle>
            <a:lvl1pPr marL="167005" indent="-167005" algn="l" rtl="0" eaLnBrk="0" fontAlgn="ctr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19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0380" indent="-167005" algn="l" rtl="0" eaLnBrk="0" fontAlgn="ctr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8675" indent="-160655" algn="l" rtl="0" eaLnBrk="0" fontAlgn="ctr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63955" indent="-167005" algn="l" rtl="0" eaLnBrk="0" fontAlgn="ctr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1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00505" indent="-170180" algn="l" rtl="0" eaLnBrk="0" fontAlgn="ctr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25955" indent="-170815" algn="l" rtl="0" fontAlgn="ctr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50135" indent="-170815" algn="l" rtl="0" fontAlgn="ctr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73680" indent="-170815" algn="l" rtl="0" fontAlgn="ctr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97860" indent="-170815" algn="l" rtl="0" fontAlgn="ctr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altLang="zh-CN" kern="0" dirty="0">
                <a:sym typeface="+mn-ea"/>
              </a:rPr>
              <a:t>C</a:t>
            </a:r>
            <a:r>
              <a:rPr lang="zh-CN" altLang="zh-CN" kern="0" dirty="0">
                <a:sym typeface="+mn-ea"/>
              </a:rPr>
              <a:t>语言</a:t>
            </a:r>
            <a:r>
              <a:rPr lang="en-US" altLang="zh-CN" kern="0" dirty="0">
                <a:sym typeface="+mn-ea"/>
              </a:rPr>
              <a:t>——</a:t>
            </a:r>
            <a:r>
              <a:rPr lang="zh-CN" altLang="en-US" kern="0" dirty="0">
                <a:sym typeface="+mn-ea"/>
              </a:rPr>
              <a:t>由人来编写，但原型系统无法执行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altLang="zh-CN" kern="0" dirty="0">
              <a:sym typeface="+mn-ea"/>
            </a:endParaRPr>
          </a:p>
        </p:txBody>
      </p:sp>
      <p:sp>
        <p:nvSpPr>
          <p:cNvPr id="6" name="内容占位符 1"/>
          <p:cNvSpPr>
            <a:spLocks noGrp="1"/>
          </p:cNvSpPr>
          <p:nvPr/>
        </p:nvSpPr>
        <p:spPr>
          <a:xfrm>
            <a:off x="4302125" y="632460"/>
            <a:ext cx="4734560" cy="345122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marL="27305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58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98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240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5"/>
              </a:spcBef>
              <a:buClr>
                <a:schemeClr val="accent1"/>
              </a:buClr>
              <a:buFont typeface="Symbol" panose="05050102010706020507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5"/>
              </a:spcBef>
              <a:buClr>
                <a:schemeClr val="accent1"/>
              </a:buClr>
              <a:buFont typeface="Symbol" panose="05050102010706020507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5"/>
              </a:spcBef>
              <a:buClr>
                <a:schemeClr val="accent1"/>
              </a:buClr>
              <a:buFont typeface="Symbol" panose="05050102010706020507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5"/>
              </a:spcBef>
              <a:buClr>
                <a:schemeClr val="accent1"/>
              </a:buClr>
              <a:buFont typeface="Symbol" panose="05050102010706020507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zh-CN" sz="1600" dirty="0">
                <a:solidFill>
                  <a:srgbClr val="FF0000"/>
                </a:solidFill>
                <a:sym typeface="+mn-ea"/>
              </a:rPr>
              <a:t>编译</a:t>
            </a:r>
            <a:r>
              <a:rPr lang="zh-CN" altLang="zh-CN" sz="1600" dirty="0">
                <a:solidFill>
                  <a:schemeClr val="tx1"/>
                </a:solidFill>
                <a:sym typeface="+mn-ea"/>
              </a:rPr>
              <a:t>转换成原型系统能够运行的指令集合</a:t>
            </a:r>
            <a:r>
              <a:rPr lang="zh-CN" altLang="en-US" sz="1600" dirty="0">
                <a:solidFill>
                  <a:schemeClr val="tx1"/>
                </a:solidFill>
                <a:sym typeface="+mn-ea"/>
              </a:rPr>
              <a:t>，在运行为变量</a:t>
            </a:r>
            <a:r>
              <a:rPr lang="en-US" altLang="zh-CN" sz="1600" dirty="0">
                <a:solidFill>
                  <a:schemeClr val="tx1"/>
                </a:solidFill>
                <a:sym typeface="+mn-ea"/>
              </a:rPr>
              <a:t>a</a:t>
            </a:r>
            <a:r>
              <a:rPr lang="zh-CN" altLang="en-US" sz="1600" dirty="0">
                <a:solidFill>
                  <a:schemeClr val="tx1"/>
                </a:solidFill>
                <a:sym typeface="+mn-ea"/>
              </a:rPr>
              <a:t>分配内存地址</a:t>
            </a:r>
            <a:r>
              <a:rPr lang="en-US" altLang="zh-CN" sz="1600" dirty="0">
                <a:solidFill>
                  <a:schemeClr val="tx1"/>
                </a:solidFill>
                <a:sym typeface="+mn-ea"/>
              </a:rPr>
              <a:t>0000</a:t>
            </a:r>
            <a:r>
              <a:rPr lang="zh-CN" altLang="en-US" sz="1600" dirty="0">
                <a:solidFill>
                  <a:schemeClr val="tx1"/>
                </a:solidFill>
                <a:sym typeface="+mn-ea"/>
              </a:rPr>
              <a:t>，为变量</a:t>
            </a:r>
            <a:r>
              <a:rPr lang="en-US" altLang="zh-CN" sz="1600" dirty="0">
                <a:solidFill>
                  <a:schemeClr val="tx1"/>
                </a:solidFill>
                <a:sym typeface="+mn-ea"/>
              </a:rPr>
              <a:t>sum</a:t>
            </a:r>
            <a:r>
              <a:rPr lang="zh-CN" altLang="en-US" sz="1600" dirty="0">
                <a:solidFill>
                  <a:schemeClr val="tx1"/>
                </a:solidFill>
                <a:sym typeface="+mn-ea"/>
              </a:rPr>
              <a:t>分配内存地址</a:t>
            </a:r>
            <a:r>
              <a:rPr lang="en-US" altLang="zh-CN" sz="1600" dirty="0">
                <a:solidFill>
                  <a:schemeClr val="tx1"/>
                </a:solidFill>
                <a:sym typeface="+mn-ea"/>
              </a:rPr>
              <a:t>0001</a:t>
            </a:r>
            <a:r>
              <a:rPr lang="zh-CN" altLang="en-US" sz="1600" dirty="0">
                <a:solidFill>
                  <a:schemeClr val="tx1"/>
                </a:solidFill>
                <a:sym typeface="+mn-ea"/>
              </a:rPr>
              <a:t>，为变量</a:t>
            </a:r>
            <a:r>
              <a:rPr lang="en-US" altLang="zh-CN" sz="1600" dirty="0">
                <a:solidFill>
                  <a:schemeClr val="tx1"/>
                </a:solidFill>
                <a:sym typeface="+mn-ea"/>
              </a:rPr>
              <a:t>i</a:t>
            </a:r>
            <a:r>
              <a:rPr lang="zh-CN" altLang="en-US" sz="1600" dirty="0">
                <a:solidFill>
                  <a:schemeClr val="tx1"/>
                </a:solidFill>
                <a:sym typeface="+mn-ea"/>
              </a:rPr>
              <a:t>分配内存地址</a:t>
            </a:r>
            <a:r>
              <a:rPr lang="en-US" altLang="zh-CN" sz="1600" dirty="0">
                <a:solidFill>
                  <a:schemeClr val="tx1"/>
                </a:solidFill>
                <a:sym typeface="+mn-ea"/>
              </a:rPr>
              <a:t>0010 </a:t>
            </a:r>
            <a:r>
              <a:rPr lang="zh-CN" altLang="en-US" sz="1600" dirty="0">
                <a:solidFill>
                  <a:schemeClr val="tx1"/>
                </a:solidFill>
                <a:sym typeface="+mn-ea"/>
              </a:rPr>
              <a:t>所有内存地址及寄存器初始值为</a:t>
            </a:r>
            <a:r>
              <a:rPr lang="en-US" altLang="zh-CN" sz="1600" dirty="0">
                <a:solidFill>
                  <a:schemeClr val="tx1"/>
                </a:solidFill>
                <a:sym typeface="+mn-ea"/>
              </a:rPr>
              <a:t>0</a:t>
            </a:r>
            <a:endParaRPr lang="en-US" altLang="zh-CN" sz="2000" dirty="0">
              <a:solidFill>
                <a:schemeClr val="tx1"/>
              </a:solidFill>
              <a:sym typeface="+mn-ea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CN" sz="2000" dirty="0">
                <a:solidFill>
                  <a:srgbClr val="C00000"/>
                </a:solidFill>
                <a:sym typeface="+mn-ea"/>
              </a:rPr>
              <a:t>           </a:t>
            </a:r>
            <a:r>
              <a:rPr lang="zh-CN" altLang="zh-CN" sz="20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输入</a:t>
            </a:r>
            <a:endParaRPr lang="en-US" altLang="zh-CN" sz="2000" dirty="0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CN" sz="20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     </a:t>
            </a:r>
            <a:r>
              <a:rPr lang="zh-CN" altLang="en-US" sz="20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数据拷贝 </a:t>
            </a:r>
            <a:r>
              <a:rPr lang="en-US" altLang="zh-CN" sz="20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R0</a:t>
            </a:r>
            <a:r>
              <a:rPr lang="zh-CN" altLang="en-US" sz="20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，</a:t>
            </a:r>
            <a:r>
              <a:rPr lang="en-US" altLang="zh-CN" sz="20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0000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0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     </a:t>
            </a:r>
            <a:r>
              <a:rPr lang="zh-CN" altLang="en-US" sz="20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寄存器赋值 </a:t>
            </a:r>
            <a:r>
              <a:rPr lang="en-US" altLang="zh-CN" sz="20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$1,R2</a:t>
            </a:r>
            <a:endParaRPr lang="zh-CN" altLang="zh-CN" sz="2000" dirty="0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CN" sz="20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loop: </a:t>
            </a:r>
            <a:r>
              <a:rPr lang="zh-CN" altLang="zh-CN" sz="20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做加法 </a:t>
            </a:r>
            <a:r>
              <a:rPr lang="en-US" altLang="zh-CN" sz="20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 R0,R1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0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     </a:t>
            </a:r>
            <a:r>
              <a:rPr lang="zh-CN" altLang="zh-CN" sz="20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做减法</a:t>
            </a:r>
            <a:r>
              <a:rPr lang="en-US" altLang="zh-CN" sz="20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  R2,R0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0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     </a:t>
            </a:r>
            <a:r>
              <a:rPr lang="zh-CN" altLang="zh-CN" sz="20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判断跳转</a:t>
            </a:r>
            <a:r>
              <a:rPr lang="en-US" altLang="zh-CN" sz="20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loop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0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     </a:t>
            </a:r>
            <a:r>
              <a:rPr lang="zh-CN" altLang="en-US" sz="20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数据拷贝 </a:t>
            </a:r>
            <a:r>
              <a:rPr lang="en-US" altLang="zh-CN" sz="20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R1,0001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0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     </a:t>
            </a:r>
            <a:r>
              <a:rPr lang="zh-CN" altLang="en-US" sz="20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输出</a:t>
            </a:r>
            <a:r>
              <a:rPr lang="en-US" altLang="zh-CN" sz="20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R1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0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     </a:t>
            </a:r>
            <a:r>
              <a:rPr lang="zh-CN" altLang="zh-CN" sz="20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停机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EBDC0-371B-4225-BE72-90B82E6010AF}" type="slidenum">
              <a:rPr lang="zh-CN" altLang="en-US" smtClean="0"/>
              <a:t>8</a:t>
            </a:fld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938" y="1399254"/>
            <a:ext cx="3700022" cy="3692607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SLIDE_COUNT" val="1"/>
  <p:tag name="ISPRING_SCORM_RATE_SLIDES" val="0"/>
  <p:tag name="ISPRING_SCORM_RATE_QUIZZES" val="0"/>
  <p:tag name="ISPRING_SCORM_PASSING_SCORE" val="0.0000000000"/>
  <p:tag name="GENSWF_OUTPUT_FILE_NAME" val="22-"/>
  <p:tag name="ISPRING_RESOURCE_PATHS_HASH_2" val="dd605faedef9b7b7285347d268bb89f5f81ab715"/>
  <p:tag name="ISPRING_PRESENTATION_TITLE" val="红色预览视频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|1.1|1.1|0.9|1|1.1|1.2|1.1|0.9|1|1|7.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1.5|1.1|1.4|0.9|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1.5|1.2|1.4|2.5|2.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|10.7|6.8|6.9|8.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4012c7f9-9555-40a4-9ac8-b9ebe11e0410}"/>
  <p:tag name="TABLE_ENDDRAG_ORIGIN_RECT" val="671*293"/>
  <p:tag name="TABLE_ENDDRAG_RECT" val="35*85*671*28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896ea42b-69f0-439e-b2c8-e0c5d2e26aaa}"/>
  <p:tag name="TABLE_ENDDRAG_ORIGIN_RECT" val="352*108"/>
  <p:tag name="TABLE_ENDDRAG_RECT" val="27*86*672*289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2.8|14.2|27.6|13.7|56.7|60.9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2.8|14.2|27.6|13.7|56.7|60.9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|1.1|1.1|0.9|1|1.1|1.2|1.1|0.9|1|1|7.2"/>
</p:tagLst>
</file>

<file path=ppt/theme/theme1.xml><?xml version="1.0" encoding="utf-8"?>
<a:theme xmlns:a="http://schemas.openxmlformats.org/drawingml/2006/main" name="微笑PPT - 小A">
  <a:themeElements>
    <a:clrScheme name="自定义 1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073E87"/>
      </a:accent1>
      <a:accent2>
        <a:srgbClr val="2D82F4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微笑PPT - 小A">
      <a:majorFont>
        <a:latin typeface="Arial"/>
        <a:ea typeface="微软雅黑"/>
        <a:cs typeface="宋体"/>
      </a:majorFont>
      <a:minorFont>
        <a:latin typeface="Arial"/>
        <a:ea typeface="微软雅黑"/>
        <a:cs typeface="宋体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90204" pitchFamily="34" charset="0"/>
            <a:ea typeface="华文细黑" panose="0201060004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90204" pitchFamily="34" charset="0"/>
            <a:ea typeface="华文细黑" panose="02010600040101010101" pitchFamily="2" charset="-122"/>
          </a:defRPr>
        </a:defPPr>
      </a:lstStyle>
    </a:lnDef>
  </a:objectDefaults>
  <a:extraClrSchemeLst>
    <a:extraClrScheme>
      <a:clrScheme name="微笑PPT - 小A 1">
        <a:dk1>
          <a:srgbClr val="000000"/>
        </a:dk1>
        <a:lt1>
          <a:srgbClr val="FFFFFF"/>
        </a:lt1>
        <a:dk2>
          <a:srgbClr val="FFFFFF"/>
        </a:dk2>
        <a:lt2>
          <a:srgbClr val="B2B2B2"/>
        </a:lt2>
        <a:accent1>
          <a:srgbClr val="E20000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EEAAAA"/>
        </a:accent5>
        <a:accent6>
          <a:srgbClr val="B90000"/>
        </a:accent6>
        <a:hlink>
          <a:srgbClr val="800000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1052</Words>
  <Application>Microsoft Office PowerPoint</Application>
  <PresentationFormat>全屏显示(16:9)</PresentationFormat>
  <Paragraphs>159</Paragraphs>
  <Slides>14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5" baseType="lpstr">
      <vt:lpstr>汉仪中圆简</vt:lpstr>
      <vt:lpstr>胡晓波美心常规体</vt:lpstr>
      <vt:lpstr>华文细黑</vt:lpstr>
      <vt:lpstr>楷体</vt:lpstr>
      <vt:lpstr>宋体</vt:lpstr>
      <vt:lpstr>微软雅黑</vt:lpstr>
      <vt:lpstr>Arial</vt:lpstr>
      <vt:lpstr>Cambria Math</vt:lpstr>
      <vt:lpstr>Symbol</vt:lpstr>
      <vt:lpstr>Wingdings</vt:lpstr>
      <vt:lpstr>微笑PPT - 小A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13</cp:revision>
  <dcterms:created xsi:type="dcterms:W3CDTF">2022-02-16T12:07:56Z</dcterms:created>
  <dcterms:modified xsi:type="dcterms:W3CDTF">2022-02-20T12:05:53Z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2052-3.9.6.6441</vt:lpwstr>
  </property>
  <property fmtid="{D5CDD505-2E9C-101B-9397-08002B2CF9AE}" pid="3" name="ICV">
    <vt:lpwstr>F5D00E6C86A347A6BAEDE4DC5CB8958C</vt:lpwstr>
  </property>
</Properties>
</file>