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86" r:id="rId3"/>
    <p:sldId id="290" r:id="rId5"/>
    <p:sldId id="403" r:id="rId6"/>
    <p:sldId id="358" r:id="rId7"/>
    <p:sldId id="389" r:id="rId8"/>
    <p:sldId id="405" r:id="rId9"/>
    <p:sldId id="433" r:id="rId10"/>
    <p:sldId id="434" r:id="rId11"/>
    <p:sldId id="438" r:id="rId12"/>
    <p:sldId id="435" r:id="rId13"/>
    <p:sldId id="436" r:id="rId14"/>
    <p:sldId id="437" r:id="rId15"/>
    <p:sldId id="406" r:id="rId16"/>
    <p:sldId id="407" r:id="rId17"/>
    <p:sldId id="408" r:id="rId18"/>
    <p:sldId id="409" r:id="rId19"/>
    <p:sldId id="410" r:id="rId20"/>
    <p:sldId id="412" r:id="rId21"/>
    <p:sldId id="413" r:id="rId22"/>
    <p:sldId id="414" r:id="rId23"/>
    <p:sldId id="415" r:id="rId24"/>
    <p:sldId id="411" r:id="rId25"/>
    <p:sldId id="416" r:id="rId26"/>
    <p:sldId id="419" r:id="rId27"/>
    <p:sldId id="420" r:id="rId28"/>
    <p:sldId id="421" r:id="rId29"/>
    <p:sldId id="422" r:id="rId30"/>
    <p:sldId id="423" r:id="rId31"/>
    <p:sldId id="426" r:id="rId32"/>
    <p:sldId id="427" r:id="rId33"/>
    <p:sldId id="428" r:id="rId34"/>
    <p:sldId id="430" r:id="rId35"/>
    <p:sldId id="431" r:id="rId36"/>
    <p:sldId id="432" r:id="rId37"/>
    <p:sldId id="375" r:id="rId38"/>
    <p:sldId id="385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8" autoAdjust="0"/>
    <p:restoredTop sz="85055" autoAdjust="0"/>
  </p:normalViewPr>
  <p:slideViewPr>
    <p:cSldViewPr snapToGrid="0">
      <p:cViewPr varScale="1">
        <p:scale>
          <a:sx n="61" d="100"/>
          <a:sy n="61" d="100"/>
        </p:scale>
        <p:origin x="10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BF1A0-AFF7-4D8B-93FE-145D8B7ED7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1D15D-C569-4C55-BC40-DF3BB14E14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D4C3ED17-4C1F-47E3-BE3D-69553E812EEA}" type="slidenum">
              <a:rPr lang="zh-CN" altLang="en-US" b="0"/>
            </a:fld>
            <a:endParaRPr lang="zh-CN" altLang="en-US" b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7239201A-21B3-41FA-B33F-BF2CFD6FAAA6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7239201A-21B3-41FA-B33F-BF2CFD6FAAA6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7239201A-21B3-41FA-B33F-BF2CFD6FAAA6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dirty="0">
                <a:latin typeface="Arial" panose="020B0604020202020204" pitchFamily="34" charset="0"/>
              </a:rPr>
              <a:t>提问</a:t>
            </a:r>
            <a:r>
              <a:rPr lang="en-US" altLang="zh-CN" b="1" dirty="0">
                <a:latin typeface="Arial" panose="020B0604020202020204" pitchFamily="34" charset="0"/>
              </a:rPr>
              <a:t>3</a:t>
            </a:r>
            <a:r>
              <a:rPr lang="zh-CN" altLang="en-US" b="1" dirty="0">
                <a:latin typeface="Arial" panose="020B0604020202020204" pitchFamily="34" charset="0"/>
              </a:rPr>
              <a:t>：</a:t>
            </a:r>
            <a:r>
              <a:rPr lang="en-US" altLang="zh-CN" b="1" dirty="0">
                <a:latin typeface="Arial" panose="020B0604020202020204" pitchFamily="34" charset="0"/>
              </a:rPr>
              <a:t>and 0xfffffff0, %</a:t>
            </a:r>
            <a:r>
              <a:rPr lang="en-US" altLang="zh-CN" b="1" dirty="0" err="1">
                <a:latin typeface="Arial" panose="020B0604020202020204" pitchFamily="34" charset="0"/>
              </a:rPr>
              <a:t>esp</a:t>
            </a:r>
            <a:r>
              <a:rPr lang="zh-CN" altLang="en-US" b="1" dirty="0">
                <a:latin typeface="Arial" panose="020B0604020202020204" pitchFamily="34" charset="0"/>
              </a:rPr>
              <a:t>是做什么？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main</a:t>
            </a:r>
            <a:r>
              <a:rPr lang="zh-CN" altLang="en-US" dirty="0">
                <a:latin typeface="Arial" panose="020B0604020202020204" pitchFamily="34" charset="0"/>
              </a:rPr>
              <a:t>栈帧中的“</a:t>
            </a:r>
            <a:r>
              <a:rPr lang="en-US" altLang="zh-CN" dirty="0">
                <a:latin typeface="Arial" panose="020B0604020202020204" pitchFamily="34" charset="0"/>
              </a:rPr>
              <a:t>OLD EBP</a:t>
            </a:r>
            <a:r>
              <a:rPr lang="zh-CN" altLang="en-US" dirty="0">
                <a:latin typeface="Arial" panose="020B0604020202020204" pitchFamily="34" charset="0"/>
              </a:rPr>
              <a:t>”是运行</a:t>
            </a:r>
            <a:r>
              <a:rPr lang="en-US" altLang="zh-CN" dirty="0" err="1">
                <a:latin typeface="Arial" panose="020B0604020202020204" pitchFamily="34" charset="0"/>
              </a:rPr>
              <a:t>sum.c</a:t>
            </a:r>
            <a:r>
              <a:rPr lang="zh-CN" altLang="en-US" dirty="0">
                <a:latin typeface="Arial" panose="020B0604020202020204" pitchFamily="34" charset="0"/>
              </a:rPr>
              <a:t>之前的过程栈帧参数；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上部的局部变量区相当于超市仓库；下部参数传递区相当于超市货架；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92BAF508-7672-47FF-83E3-FDC87A4BE6FA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92BAF508-7672-47FF-83E3-FDC87A4BE6FA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92BAF508-7672-47FF-83E3-FDC87A4BE6FA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92BAF508-7672-47FF-83E3-FDC87A4BE6FA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92BAF508-7672-47FF-83E3-FDC87A4BE6FA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92BAF508-7672-47FF-83E3-FDC87A4BE6FA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92BAF508-7672-47FF-83E3-FDC87A4BE6FA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Arial" panose="020B0604020202020204" pitchFamily="34" charset="0"/>
              </a:rPr>
              <a:t>提问</a:t>
            </a:r>
            <a:r>
              <a:rPr lang="en-US" altLang="zh-CN" b="1" dirty="0">
                <a:latin typeface="Arial" panose="020B0604020202020204" pitchFamily="34" charset="0"/>
              </a:rPr>
              <a:t>1</a:t>
            </a:r>
            <a:r>
              <a:rPr lang="zh-CN" altLang="en-US" b="1" dirty="0">
                <a:latin typeface="Arial" panose="020B0604020202020204" pitchFamily="34" charset="0"/>
              </a:rPr>
              <a:t>：进程和过程的区别是什么？</a:t>
            </a:r>
            <a:endParaRPr lang="en-US" altLang="zh-CN" b="1" dirty="0">
              <a:latin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latin typeface="Arial" panose="020B0604020202020204" pitchFamily="34" charset="0"/>
              </a:rPr>
              <a:t>函数在机器中的实现就是“过程”；</a:t>
            </a:r>
            <a:endParaRPr lang="en-US" altLang="zh-CN" dirty="0">
              <a:latin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latin typeface="Arial" panose="020B0604020202020204" pitchFamily="34" charset="0"/>
              </a:rPr>
              <a:t>控制传递使被调用者能够工作；数据传送提供被调用者工作基础；</a:t>
            </a:r>
            <a:endParaRPr lang="en-US" altLang="zh-CN" dirty="0">
              <a:latin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latin typeface="Arial" panose="020B0604020202020204" pitchFamily="34" charset="0"/>
              </a:rPr>
              <a:t>分配的空间通过</a:t>
            </a:r>
            <a:r>
              <a:rPr lang="en-US" altLang="zh-CN" dirty="0" err="1">
                <a:latin typeface="Arial" panose="020B0604020202020204" pitchFamily="34" charset="0"/>
              </a:rPr>
              <a:t>esp</a:t>
            </a:r>
            <a:r>
              <a:rPr lang="zh-CN" altLang="en-US" dirty="0">
                <a:latin typeface="Arial" panose="020B0604020202020204" pitchFamily="34" charset="0"/>
              </a:rPr>
              <a:t>和</a:t>
            </a:r>
            <a:r>
              <a:rPr lang="en-US" altLang="zh-CN" dirty="0" err="1">
                <a:latin typeface="Arial" panose="020B0604020202020204" pitchFamily="34" charset="0"/>
              </a:rPr>
              <a:t>ebp</a:t>
            </a:r>
            <a:r>
              <a:rPr lang="zh-CN" altLang="en-US" dirty="0">
                <a:latin typeface="Arial" panose="020B0604020202020204" pitchFamily="34" charset="0"/>
              </a:rPr>
              <a:t>来界定；释放空间时</a:t>
            </a:r>
            <a:r>
              <a:rPr lang="en-US" altLang="zh-CN" dirty="0" err="1">
                <a:latin typeface="Arial" panose="020B0604020202020204" pitchFamily="34" charset="0"/>
              </a:rPr>
              <a:t>esp</a:t>
            </a:r>
            <a:r>
              <a:rPr lang="zh-CN" altLang="en-US" dirty="0">
                <a:latin typeface="Arial" panose="020B0604020202020204" pitchFamily="34" charset="0"/>
              </a:rPr>
              <a:t>和</a:t>
            </a:r>
            <a:r>
              <a:rPr lang="en-US" altLang="zh-CN" dirty="0" err="1">
                <a:latin typeface="Arial" panose="020B0604020202020204" pitchFamily="34" charset="0"/>
              </a:rPr>
              <a:t>ebp</a:t>
            </a:r>
            <a:r>
              <a:rPr lang="zh-CN" altLang="en-US" dirty="0">
                <a:latin typeface="Arial" panose="020B0604020202020204" pitchFamily="34" charset="0"/>
              </a:rPr>
              <a:t>相应地调整且不抹去被释放空间内容，但是对于栈来说，释放的空间视同没有保存有意义的数值。</a:t>
            </a:r>
            <a:endParaRPr lang="en-US" altLang="zh-CN" dirty="0">
              <a:latin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latin typeface="Arial" panose="020B0604020202020204" pitchFamily="34" charset="0"/>
              </a:rPr>
              <a:t>数据的传递，没有专门的指令，需要额外的空间来管理；</a:t>
            </a:r>
            <a:endParaRPr lang="en-US" altLang="zh-CN" dirty="0">
              <a:latin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latin typeface="Arial" panose="020B0604020202020204" pitchFamily="34" charset="0"/>
              </a:rPr>
              <a:t>程序栈中集中管理数据的传递。</a:t>
            </a:r>
            <a:endParaRPr lang="en-US" altLang="zh-CN" dirty="0">
              <a:latin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latin typeface="Arial" panose="020B0604020202020204" pitchFamily="34" charset="0"/>
              </a:rPr>
              <a:t>进程和过程的区别？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5747A78E-6E0E-472E-96FC-7580997487E8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92BAF508-7672-47FF-83E3-FDC87A4BE6FA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92BAF508-7672-47FF-83E3-FDC87A4BE6FA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92BAF508-7672-47FF-83E3-FDC87A4BE6FA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92BAF508-7672-47FF-83E3-FDC87A4BE6FA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92BAF508-7672-47FF-83E3-FDC87A4BE6FA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92BAF508-7672-47FF-83E3-FDC87A4BE6FA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92BAF508-7672-47FF-83E3-FDC87A4BE6FA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92BAF508-7672-47FF-83E3-FDC87A4BE6FA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92BAF508-7672-47FF-83E3-FDC87A4BE6FA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92BAF508-7672-47FF-83E3-FDC87A4BE6FA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>
                <a:latin typeface="Arial" panose="020B0604020202020204" pitchFamily="34" charset="0"/>
              </a:rPr>
              <a:t>简短而清晰：特定功能（尤其是要重复使用的）代码单独写成函数，整个程序因此变得模块化；</a:t>
            </a:r>
            <a:endParaRPr lang="en-US" altLang="zh-CN" dirty="0">
              <a:latin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latin typeface="Arial" panose="020B0604020202020204" pitchFamily="34" charset="0"/>
              </a:rPr>
              <a:t>效率：可以分工编写不同模块，并行完成；</a:t>
            </a:r>
            <a:endParaRPr lang="en-US" altLang="zh-CN" dirty="0">
              <a:latin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latin typeface="Arial" panose="020B0604020202020204" pitchFamily="34" charset="0"/>
              </a:rPr>
              <a:t>特定功能调试只需改动对应模块，无需改动整个程序；</a:t>
            </a:r>
            <a:endParaRPr lang="en-US" altLang="zh-CN" dirty="0">
              <a:latin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latin typeface="Arial" panose="020B0604020202020204" pitchFamily="34" charset="0"/>
              </a:rPr>
              <a:t>特定模块可以独立拷贝去别的程序提供同样功能，减少重复工作。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92BAF508-7672-47FF-83E3-FDC87A4BE6FA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92BAF508-7672-47FF-83E3-FDC87A4BE6FA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92BAF508-7672-47FF-83E3-FDC87A4BE6FA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92BAF508-7672-47FF-83E3-FDC87A4BE6FA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92BAF508-7672-47FF-83E3-FDC87A4BE6FA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CBFC2BDA-E9EE-47B7-A9DE-E6D2B712059D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预告下节，引入思政内容：职业道德修养、法制观念及报国情怀。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D4C3ED17-4C1F-47E3-BE3D-69553E812EEA}" type="slidenum">
              <a:rPr lang="zh-CN" altLang="en-US" b="0"/>
            </a:fld>
            <a:endParaRPr lang="zh-CN" altLang="en-US" b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latin typeface="Arial" panose="020B0604020202020204" pitchFamily="34" charset="0"/>
              </a:rPr>
              <a:t>提问</a:t>
            </a:r>
            <a:r>
              <a:rPr lang="en-US" altLang="zh-CN" b="1" dirty="0">
                <a:latin typeface="Arial" panose="020B0604020202020204" pitchFamily="34" charset="0"/>
              </a:rPr>
              <a:t>2</a:t>
            </a:r>
            <a:r>
              <a:rPr lang="zh-CN" altLang="en-US" b="1" dirty="0">
                <a:latin typeface="Arial" panose="020B0604020202020204" pitchFamily="34" charset="0"/>
              </a:rPr>
              <a:t>：栈有什么</a:t>
            </a:r>
            <a:r>
              <a:rPr lang="zh-CN" altLang="en-US" b="1">
                <a:latin typeface="Arial" panose="020B0604020202020204" pitchFamily="34" charset="0"/>
              </a:rPr>
              <a:t>特点？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参数传递：</a:t>
            </a:r>
            <a:r>
              <a:rPr lang="en-US" altLang="zh-CN" dirty="0">
                <a:latin typeface="Arial" panose="020B0604020202020204" pitchFamily="34" charset="0"/>
              </a:rPr>
              <a:t>CPU</a:t>
            </a:r>
            <a:r>
              <a:rPr lang="zh-CN" altLang="en-US" dirty="0">
                <a:latin typeface="Arial" panose="020B0604020202020204" pitchFamily="34" charset="0"/>
              </a:rPr>
              <a:t>内部的寄存器资源非常宝贵；递归时要反复使用相同寄存器；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局部变量：递归和嵌套调用时很可能发生存储区域冲突；都放在“栈”区域中，方便传送（考卷</a:t>
            </a:r>
            <a:r>
              <a:rPr lang="en-US" altLang="zh-CN" dirty="0">
                <a:latin typeface="Arial" panose="020B0604020202020204" pitchFamily="34" charset="0"/>
              </a:rPr>
              <a:t>-</a:t>
            </a:r>
            <a:r>
              <a:rPr lang="zh-CN" altLang="en-US" dirty="0">
                <a:latin typeface="Arial" panose="020B0604020202020204" pitchFamily="34" charset="0"/>
              </a:rPr>
              <a:t>草稿；赶集）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寄存器保存：在发生寄存器内容覆盖时，有固定的区域（栈中的保存区域）来方便寄存器的保存和取回。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7849EF67-118C-4328-876F-4078D1A34BA4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超市</a:t>
            </a:r>
            <a:r>
              <a:rPr lang="en-US" altLang="zh-CN" dirty="0">
                <a:latin typeface="Arial" panose="020B0604020202020204" pitchFamily="34" charset="0"/>
              </a:rPr>
              <a:t>-</a:t>
            </a:r>
            <a:r>
              <a:rPr lang="zh-CN" altLang="en-US" dirty="0">
                <a:latin typeface="Arial" panose="020B0604020202020204" pitchFamily="34" charset="0"/>
              </a:rPr>
              <a:t>便利了货物的交换；栈帧</a:t>
            </a:r>
            <a:r>
              <a:rPr lang="en-US" altLang="zh-CN" dirty="0">
                <a:latin typeface="Arial" panose="020B0604020202020204" pitchFamily="34" charset="0"/>
              </a:rPr>
              <a:t>-</a:t>
            </a:r>
            <a:r>
              <a:rPr lang="zh-CN" altLang="en-US" dirty="0">
                <a:latin typeface="Arial" panose="020B0604020202020204" pitchFamily="34" charset="0"/>
              </a:rPr>
              <a:t>便利了数据的传送。考卷</a:t>
            </a:r>
            <a:r>
              <a:rPr lang="en-US" altLang="zh-CN" dirty="0">
                <a:latin typeface="Arial" panose="020B0604020202020204" pitchFamily="34" charset="0"/>
              </a:rPr>
              <a:t>-</a:t>
            </a:r>
            <a:r>
              <a:rPr lang="zh-CN" altLang="en-US" dirty="0">
                <a:latin typeface="Arial" panose="020B0604020202020204" pitchFamily="34" charset="0"/>
              </a:rPr>
              <a:t>草稿纸对应着调用者</a:t>
            </a:r>
            <a:r>
              <a:rPr lang="en-US" altLang="zh-CN" dirty="0">
                <a:latin typeface="Arial" panose="020B0604020202020204" pitchFamily="34" charset="0"/>
              </a:rPr>
              <a:t>P</a:t>
            </a:r>
            <a:r>
              <a:rPr lang="zh-CN" altLang="en-US" dirty="0">
                <a:latin typeface="Arial" panose="020B0604020202020204" pitchFamily="34" charset="0"/>
              </a:rPr>
              <a:t>和被调用者</a:t>
            </a:r>
            <a:r>
              <a:rPr lang="en-US" altLang="zh-CN" dirty="0">
                <a:latin typeface="Arial" panose="020B0604020202020204" pitchFamily="34" charset="0"/>
              </a:rPr>
              <a:t>Q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 err="1">
                <a:latin typeface="Arial" panose="020B0604020202020204" pitchFamily="34" charset="0"/>
              </a:rPr>
              <a:t>esp</a:t>
            </a:r>
            <a:r>
              <a:rPr lang="zh-CN" altLang="en-US" dirty="0">
                <a:latin typeface="Arial" panose="020B0604020202020204" pitchFamily="34" charset="0"/>
              </a:rPr>
              <a:t>和</a:t>
            </a:r>
            <a:r>
              <a:rPr lang="en-US" altLang="zh-CN" dirty="0" err="1">
                <a:latin typeface="Arial" panose="020B0604020202020204" pitchFamily="34" charset="0"/>
              </a:rPr>
              <a:t>ebp</a:t>
            </a:r>
            <a:r>
              <a:rPr lang="zh-CN" altLang="en-US" dirty="0">
                <a:latin typeface="Arial" panose="020B0604020202020204" pitchFamily="34" charset="0"/>
              </a:rPr>
              <a:t>就像游标卡尺的尺头和游标一样，界定出当前栈帧的范围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7239201A-21B3-41FA-B33F-BF2CFD6FAAA6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7239201A-21B3-41FA-B33F-BF2CFD6FAAA6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7239201A-21B3-41FA-B33F-BF2CFD6FAAA6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7239201A-21B3-41FA-B33F-BF2CFD6FAAA6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7239201A-21B3-41FA-B33F-BF2CFD6FAAA6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96BE-E015-4065-A8E3-F4BB903595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086C-F6E1-41FB-B295-E882CFAFBB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96BE-E015-4065-A8E3-F4BB903595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086C-F6E1-41FB-B295-E882CFAFBB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96BE-E015-4065-A8E3-F4BB903595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086C-F6E1-41FB-B295-E882CFAFBB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96BE-E015-4065-A8E3-F4BB903595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086C-F6E1-41FB-B295-E882CFAFBB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96BE-E015-4065-A8E3-F4BB903595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086C-F6E1-41FB-B295-E882CFAFBB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96BE-E015-4065-A8E3-F4BB903595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086C-F6E1-41FB-B295-E882CFAFBB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96BE-E015-4065-A8E3-F4BB903595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086C-F6E1-41FB-B295-E882CFAFBB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96BE-E015-4065-A8E3-F4BB903595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086C-F6E1-41FB-B295-E882CFAFBB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96BE-E015-4065-A8E3-F4BB903595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086C-F6E1-41FB-B295-E882CFAFBB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96BE-E015-4065-A8E3-F4BB903595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086C-F6E1-41FB-B295-E882CFAFBB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96BE-E015-4065-A8E3-F4BB903595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086C-F6E1-41FB-B295-E882CFAFBB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896BE-E015-4065-A8E3-F4BB903595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E086C-F6E1-41FB-B295-E882CFAFBB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020097" y="932723"/>
            <a:ext cx="10369155" cy="198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/>
            <a:r>
              <a:rPr lang="zh-CN" altLang="en-US" sz="6400" b="0" dirty="0">
                <a:solidFill>
                  <a:srgbClr val="AC0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深入理解计算机系统</a:t>
            </a:r>
            <a:endParaRPr lang="en-US" altLang="zh-CN" sz="6400" b="0" dirty="0">
              <a:solidFill>
                <a:srgbClr val="AC0000"/>
              </a:solidFill>
              <a:latin typeface="汉仪中圆简" panose="02010609000101010101" pitchFamily="49" charset="-122"/>
              <a:ea typeface="汉仪中圆简" panose="02010609000101010101" pitchFamily="49" charset="-122"/>
            </a:endParaRPr>
          </a:p>
          <a:p>
            <a:pPr algn="ctr"/>
            <a:r>
              <a:rPr lang="zh-CN" altLang="en-US" sz="5865" dirty="0">
                <a:solidFill>
                  <a:srgbClr val="AC0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程序的机器级表示：过程</a:t>
            </a:r>
            <a:endParaRPr lang="zh-CN" altLang="en-US" sz="5865" dirty="0">
              <a:solidFill>
                <a:srgbClr val="AC0000"/>
              </a:solidFill>
              <a:latin typeface="汉仪中圆简" panose="02010609000101010101" pitchFamily="49" charset="-122"/>
              <a:ea typeface="汉仪中圆简" panose="02010609000101010101" pitchFamily="49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 rot="2752233">
            <a:off x="-5851375" y="-453477"/>
            <a:ext cx="7680853" cy="7680853"/>
          </a:xfrm>
          <a:prstGeom prst="rect">
            <a:avLst/>
          </a:prstGeom>
          <a:solidFill>
            <a:srgbClr val="AC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/>
          <a:lstStyle/>
          <a:p>
            <a:pPr defTabSz="1218565"/>
            <a:endParaRPr lang="zh-CN" altLang="en-US" sz="2400">
              <a:latin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851692" y="3180380"/>
            <a:ext cx="4705965" cy="1721681"/>
            <a:chOff x="5323766" y="3110479"/>
            <a:chExt cx="4589491" cy="1572116"/>
          </a:xfrm>
        </p:grpSpPr>
        <p:sp>
          <p:nvSpPr>
            <p:cNvPr id="3" name="矩形 2"/>
            <p:cNvSpPr/>
            <p:nvPr/>
          </p:nvSpPr>
          <p:spPr bwMode="auto">
            <a:xfrm>
              <a:off x="5337922" y="3110479"/>
              <a:ext cx="4575335" cy="1572116"/>
            </a:xfrm>
            <a:prstGeom prst="rect">
              <a:avLst/>
            </a:prstGeom>
            <a:solidFill>
              <a:srgbClr val="AC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defTabSz="1218565"/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4" name="TextBox 27"/>
            <p:cNvSpPr txBox="1">
              <a:spLocks noChangeArrowheads="1"/>
            </p:cNvSpPr>
            <p:nvPr/>
          </p:nvSpPr>
          <p:spPr bwMode="auto">
            <a:xfrm>
              <a:off x="5323766" y="3182770"/>
              <a:ext cx="4575336" cy="11951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湖南大学</a:t>
              </a:r>
              <a:endParaRPr lang="en-US" altLang="zh-CN" sz="2800" dirty="0">
                <a:solidFill>
                  <a:schemeClr val="bg1"/>
                </a:solidFill>
                <a:latin typeface="胡晓波美心常规体" panose="02010600030101010101" pitchFamily="2" charset="-122"/>
                <a:ea typeface="胡晓波美心常规体" panose="02010600030101010101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8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《</a:t>
              </a:r>
              <a:r>
                <a:rPr lang="zh-CN" altLang="en-US" sz="28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计算机系统</a:t>
              </a:r>
              <a:r>
                <a:rPr lang="en-US" altLang="zh-CN" sz="28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》</a:t>
              </a:r>
              <a:r>
                <a:rPr lang="zh-CN" altLang="en-US" sz="28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课程教学组</a:t>
              </a:r>
              <a:endParaRPr lang="zh-CN" altLang="en-US" sz="2800" dirty="0">
                <a:solidFill>
                  <a:schemeClr val="bg1"/>
                </a:solidFill>
                <a:latin typeface="胡晓波美心常规体" panose="02010600030101010101" pitchFamily="2" charset="-122"/>
                <a:ea typeface="胡晓波美心常规体" panose="0201060003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0042" y="5061181"/>
            <a:ext cx="1938927" cy="17216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/>
          <p:cNvCxnSpPr/>
          <p:nvPr/>
        </p:nvCxnSpPr>
        <p:spPr>
          <a:xfrm>
            <a:off x="0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152117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500"/>
          <p:cNvSpPr txBox="1"/>
          <p:nvPr/>
        </p:nvSpPr>
        <p:spPr>
          <a:xfrm>
            <a:off x="4885816" y="260649"/>
            <a:ext cx="240026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en-US" altLang="zh-CN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代码演示</a:t>
            </a:r>
            <a:endParaRPr lang="en-US" altLang="zh-CN" sz="2665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513" y="1250125"/>
            <a:ext cx="5039882" cy="923978"/>
          </a:xfrm>
          <a:prstGeom prst="rect">
            <a:avLst/>
          </a:prstGeom>
        </p:spPr>
      </p:pic>
      <p:sp>
        <p:nvSpPr>
          <p:cNvPr id="10" name="TextBox 500"/>
          <p:cNvSpPr txBox="1"/>
          <p:nvPr/>
        </p:nvSpPr>
        <p:spPr>
          <a:xfrm>
            <a:off x="7655291" y="1512059"/>
            <a:ext cx="2400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en-US" altLang="zh-CN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</a:t>
            </a:r>
            <a:endParaRPr lang="en-US" altLang="zh-CN" sz="2000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03" y="2306231"/>
            <a:ext cx="8568570" cy="11937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02" y="3703506"/>
            <a:ext cx="8568569" cy="818988"/>
          </a:xfrm>
          <a:prstGeom prst="rect">
            <a:avLst/>
          </a:prstGeom>
        </p:spPr>
      </p:pic>
      <p:sp>
        <p:nvSpPr>
          <p:cNvPr id="13" name="TextBox 500"/>
          <p:cNvSpPr txBox="1"/>
          <p:nvPr/>
        </p:nvSpPr>
        <p:spPr>
          <a:xfrm>
            <a:off x="9020327" y="2408708"/>
            <a:ext cx="28707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zh-CN" altLang="en-US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保存旧</a:t>
            </a:r>
            <a:r>
              <a:rPr lang="en-US" altLang="zh-CN" sz="2000" b="1" kern="0" dirty="0" err="1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</a:t>
            </a:r>
            <a:endParaRPr lang="en-US" altLang="zh-CN" sz="2000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8565">
              <a:defRPr/>
            </a:pPr>
            <a:r>
              <a:rPr lang="en-US" altLang="zh-CN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r>
              <a:rPr lang="en-US" altLang="zh-CN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栈帧</a:t>
            </a:r>
            <a:endParaRPr lang="en-US" altLang="zh-CN" sz="2000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8565">
              <a:defRPr/>
            </a:pPr>
            <a:endParaRPr lang="en-US" altLang="zh-CN" sz="2000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8565">
              <a:defRPr/>
            </a:pPr>
            <a:endParaRPr lang="en-US" altLang="zh-CN" sz="2000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8565">
              <a:defRPr/>
            </a:pPr>
            <a:endParaRPr lang="en-US" altLang="zh-CN" sz="2000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8565">
              <a:defRPr/>
            </a:pPr>
            <a:r>
              <a:rPr lang="zh-CN" altLang="en-US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旧</a:t>
            </a:r>
            <a:r>
              <a:rPr lang="en-US" altLang="zh-CN" sz="2000" b="1" kern="0" dirty="0" err="1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</a:t>
            </a:r>
            <a:r>
              <a:rPr lang="zh-CN" altLang="en-US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0xbffff0f8</a:t>
            </a:r>
            <a:endParaRPr lang="en-US" altLang="zh-CN" sz="2000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512" y="5029346"/>
            <a:ext cx="8604733" cy="847757"/>
          </a:xfrm>
          <a:prstGeom prst="rect">
            <a:avLst/>
          </a:prstGeom>
        </p:spPr>
      </p:pic>
      <p:sp>
        <p:nvSpPr>
          <p:cNvPr id="15" name="TextBox 500"/>
          <p:cNvSpPr txBox="1"/>
          <p:nvPr/>
        </p:nvSpPr>
        <p:spPr>
          <a:xfrm>
            <a:off x="9255578" y="5253169"/>
            <a:ext cx="2400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zh-CN" altLang="en-US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当前（</a:t>
            </a:r>
            <a:r>
              <a:rPr lang="en-US" altLang="zh-CN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）栈帧</a:t>
            </a:r>
            <a:endParaRPr lang="en-US" altLang="zh-CN" sz="2000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/>
          <p:cNvCxnSpPr/>
          <p:nvPr/>
        </p:nvCxnSpPr>
        <p:spPr>
          <a:xfrm>
            <a:off x="0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152117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500"/>
          <p:cNvSpPr txBox="1"/>
          <p:nvPr/>
        </p:nvSpPr>
        <p:spPr>
          <a:xfrm>
            <a:off x="4885816" y="260649"/>
            <a:ext cx="240026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en-US" altLang="zh-CN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代码演示</a:t>
            </a:r>
            <a:endParaRPr lang="en-US" altLang="zh-CN" sz="2665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68" y="783193"/>
            <a:ext cx="7475170" cy="526171"/>
          </a:xfrm>
          <a:prstGeom prst="rect">
            <a:avLst/>
          </a:prstGeom>
        </p:spPr>
      </p:pic>
      <p:sp>
        <p:nvSpPr>
          <p:cNvPr id="6" name="TextBox 500"/>
          <p:cNvSpPr txBox="1"/>
          <p:nvPr/>
        </p:nvSpPr>
        <p:spPr>
          <a:xfrm>
            <a:off x="9093564" y="753830"/>
            <a:ext cx="2400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en-US" altLang="zh-CN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z=0</a:t>
            </a:r>
            <a:r>
              <a:rPr lang="zh-CN" altLang="en-US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endParaRPr lang="en-US" altLang="zh-CN" sz="2000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" y="1402441"/>
            <a:ext cx="7475171" cy="662823"/>
          </a:xfrm>
          <a:prstGeom prst="rect">
            <a:avLst/>
          </a:prstGeom>
        </p:spPr>
      </p:pic>
      <p:sp>
        <p:nvSpPr>
          <p:cNvPr id="8" name="TextBox 500"/>
          <p:cNvSpPr txBox="1"/>
          <p:nvPr/>
        </p:nvSpPr>
        <p:spPr>
          <a:xfrm>
            <a:off x="9093564" y="1524397"/>
            <a:ext cx="2876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zh-CN" altLang="en-US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赋值后</a:t>
            </a:r>
            <a:r>
              <a:rPr lang="en-US" altLang="zh-CN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存放位置及数值</a:t>
            </a:r>
            <a:endParaRPr lang="en-US" altLang="zh-CN" sz="2000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" y="2179013"/>
            <a:ext cx="8333020" cy="936006"/>
          </a:xfrm>
          <a:prstGeom prst="rect">
            <a:avLst/>
          </a:prstGeom>
        </p:spPr>
      </p:pic>
      <p:sp>
        <p:nvSpPr>
          <p:cNvPr id="10" name="TextBox 500"/>
          <p:cNvSpPr txBox="1"/>
          <p:nvPr/>
        </p:nvSpPr>
        <p:spPr>
          <a:xfrm>
            <a:off x="8401334" y="2767280"/>
            <a:ext cx="3851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zh-CN" altLang="en-US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取传递参数并相加</a:t>
            </a:r>
            <a:endParaRPr lang="en-US" altLang="zh-CN" sz="2000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8565">
              <a:defRPr/>
            </a:pPr>
            <a:endParaRPr lang="en-US" altLang="zh-CN" sz="2000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8565">
              <a:defRPr/>
            </a:pPr>
            <a:endParaRPr lang="en-US" altLang="zh-CN" sz="2000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8565">
              <a:defRPr/>
            </a:pPr>
            <a:r>
              <a:rPr lang="en-US" altLang="zh-CN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sz="2000" b="1" kern="0" dirty="0" err="1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eax</a:t>
            </a:r>
            <a:r>
              <a:rPr lang="en-US" altLang="zh-CN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(4)+%</a:t>
            </a:r>
            <a:r>
              <a:rPr lang="en-US" altLang="zh-CN" sz="2000" b="1" kern="0" dirty="0" err="1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edx</a:t>
            </a:r>
            <a:r>
              <a:rPr lang="en-US" altLang="zh-CN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(3)-&gt;%</a:t>
            </a:r>
            <a:r>
              <a:rPr lang="en-US" altLang="zh-CN" sz="2000" b="1" kern="0" dirty="0" err="1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eax</a:t>
            </a:r>
            <a:r>
              <a:rPr lang="en-US" altLang="zh-CN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(7)</a:t>
            </a:r>
            <a:endParaRPr lang="en-US" altLang="zh-CN" sz="2000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7" y="3228633"/>
            <a:ext cx="8333020" cy="1122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66" y="4678987"/>
            <a:ext cx="8333019" cy="6628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02" y="5524726"/>
            <a:ext cx="8328132" cy="724264"/>
          </a:xfrm>
          <a:prstGeom prst="rect">
            <a:avLst/>
          </a:prstGeom>
        </p:spPr>
      </p:pic>
      <p:sp>
        <p:nvSpPr>
          <p:cNvPr id="14" name="TextBox 500"/>
          <p:cNvSpPr txBox="1"/>
          <p:nvPr/>
        </p:nvSpPr>
        <p:spPr>
          <a:xfrm>
            <a:off x="8413485" y="4863006"/>
            <a:ext cx="3851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zh-CN" altLang="en-US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结果传递给</a:t>
            </a:r>
            <a:r>
              <a:rPr lang="en-US" altLang="zh-CN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并准备返回结果</a:t>
            </a:r>
            <a:endParaRPr lang="en-US" altLang="zh-CN" sz="2000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8565">
              <a:defRPr/>
            </a:pPr>
            <a:endParaRPr lang="en-US" altLang="zh-CN" sz="2000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8565">
              <a:defRPr/>
            </a:pPr>
            <a:endParaRPr lang="en-US" altLang="zh-CN" sz="2000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8565">
              <a:defRPr/>
            </a:pPr>
            <a:r>
              <a:rPr lang="zh-CN" altLang="en-US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栈中</a:t>
            </a:r>
            <a:r>
              <a:rPr lang="en-US" altLang="zh-CN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的值由</a:t>
            </a:r>
            <a:r>
              <a:rPr lang="en-US" altLang="zh-CN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</a:t>
            </a:r>
            <a:r>
              <a:rPr lang="en-US" altLang="zh-CN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en-US" altLang="zh-CN" sz="2000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/>
          <p:cNvCxnSpPr/>
          <p:nvPr/>
        </p:nvCxnSpPr>
        <p:spPr>
          <a:xfrm>
            <a:off x="0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152117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500"/>
          <p:cNvSpPr txBox="1"/>
          <p:nvPr/>
        </p:nvSpPr>
        <p:spPr>
          <a:xfrm>
            <a:off x="4885816" y="260649"/>
            <a:ext cx="240026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en-US" altLang="zh-CN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代码演示</a:t>
            </a:r>
            <a:endParaRPr lang="en-US" altLang="zh-CN" sz="2665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540" y="2292669"/>
            <a:ext cx="7406240" cy="623929"/>
          </a:xfrm>
          <a:prstGeom prst="rect">
            <a:avLst/>
          </a:prstGeom>
        </p:spPr>
      </p:pic>
      <p:sp>
        <p:nvSpPr>
          <p:cNvPr id="6" name="TextBox 500"/>
          <p:cNvSpPr txBox="1"/>
          <p:nvPr/>
        </p:nvSpPr>
        <p:spPr>
          <a:xfrm>
            <a:off x="9298516" y="2404578"/>
            <a:ext cx="2400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zh-CN" altLang="en-US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结束调用，返回</a:t>
            </a:r>
            <a:endParaRPr lang="en-US" altLang="zh-CN" sz="2000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40" y="3183184"/>
            <a:ext cx="7406240" cy="852781"/>
          </a:xfrm>
          <a:prstGeom prst="rect">
            <a:avLst/>
          </a:prstGeom>
        </p:spPr>
      </p:pic>
      <p:sp>
        <p:nvSpPr>
          <p:cNvPr id="8" name="TextBox 500"/>
          <p:cNvSpPr txBox="1"/>
          <p:nvPr/>
        </p:nvSpPr>
        <p:spPr>
          <a:xfrm>
            <a:off x="9298515" y="3453223"/>
            <a:ext cx="2400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zh-CN" altLang="en-US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恢复</a:t>
            </a:r>
            <a:r>
              <a:rPr lang="en-US" altLang="zh-CN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的栈帧</a:t>
            </a:r>
            <a:endParaRPr lang="en-US" altLang="zh-CN" sz="2000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直接连接符 78"/>
          <p:cNvCxnSpPr/>
          <p:nvPr/>
        </p:nvCxnSpPr>
        <p:spPr>
          <a:xfrm>
            <a:off x="0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7152117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500"/>
          <p:cNvSpPr txBox="1"/>
          <p:nvPr/>
        </p:nvSpPr>
        <p:spPr>
          <a:xfrm>
            <a:off x="4905917" y="222694"/>
            <a:ext cx="240026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en-US" altLang="zh-CN" sz="2665" b="1" kern="0" dirty="0" err="1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sum.c</a:t>
            </a:r>
            <a:r>
              <a:rPr lang="en-US" altLang="zh-CN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的栈帧</a:t>
            </a:r>
            <a:endParaRPr lang="en-US" altLang="zh-CN" sz="2665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0" name="表格 3"/>
          <p:cNvGraphicFramePr>
            <a:graphicFrameLocks noGrp="1"/>
          </p:cNvGraphicFramePr>
          <p:nvPr/>
        </p:nvGraphicFramePr>
        <p:xfrm>
          <a:off x="7916396" y="593313"/>
          <a:ext cx="2527829" cy="54389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7829"/>
              </a:tblGrid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1" name="直接箭头连接符 30"/>
          <p:cNvCxnSpPr/>
          <p:nvPr/>
        </p:nvCxnSpPr>
        <p:spPr bwMode="auto">
          <a:xfrm flipH="1">
            <a:off x="10540235" y="1100885"/>
            <a:ext cx="67207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箭头连接符 31"/>
          <p:cNvCxnSpPr/>
          <p:nvPr/>
        </p:nvCxnSpPr>
        <p:spPr bwMode="auto">
          <a:xfrm flipH="1">
            <a:off x="10540235" y="6020051"/>
            <a:ext cx="67207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文本框 32"/>
          <p:cNvSpPr txBox="1"/>
          <p:nvPr/>
        </p:nvSpPr>
        <p:spPr>
          <a:xfrm>
            <a:off x="6274681" y="854665"/>
            <a:ext cx="163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0xbffff0f8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202673" y="5753885"/>
            <a:ext cx="17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0xbffff0d0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98513" y="1339037"/>
            <a:ext cx="44164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	%</a:t>
            </a:r>
            <a:r>
              <a:rPr lang="en-US" altLang="zh-CN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endParaRPr lang="en-US" altLang="zh-CN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	%</a:t>
            </a:r>
            <a:r>
              <a:rPr lang="en-US" altLang="zh-CN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</a:t>
            </a:r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%</a:t>
            </a:r>
            <a:r>
              <a:rPr lang="en-US" altLang="zh-CN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endParaRPr lang="en-US" altLang="zh-CN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	$0xfffffff0, %</a:t>
            </a:r>
            <a:r>
              <a:rPr lang="en-US" altLang="zh-CN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</a:t>
            </a:r>
            <a:endParaRPr lang="en-US" altLang="zh-CN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	$0x20, %</a:t>
            </a:r>
            <a:r>
              <a:rPr lang="en-US" altLang="zh-CN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</a:t>
            </a:r>
            <a:endParaRPr lang="en-US" altLang="zh-CN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movl</a:t>
            </a:r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$0x3, 0x14(%</a:t>
            </a:r>
            <a:r>
              <a:rPr lang="en-US" altLang="zh-CN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</a:t>
            </a:r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movl</a:t>
            </a:r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$0x4, 0x18(%</a:t>
            </a:r>
            <a:r>
              <a:rPr lang="en-US" altLang="zh-CN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</a:t>
            </a:r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	 0x18(%</a:t>
            </a:r>
            <a:r>
              <a:rPr lang="en-US" altLang="zh-CN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</a:t>
            </a:r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%</a:t>
            </a:r>
            <a:r>
              <a:rPr lang="en-US" altLang="zh-CN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eax</a:t>
            </a:r>
            <a:endParaRPr lang="en-US" altLang="zh-CN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	%</a:t>
            </a:r>
            <a:r>
              <a:rPr lang="en-US" altLang="zh-CN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eax</a:t>
            </a:r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0x4(%</a:t>
            </a:r>
            <a:r>
              <a:rPr lang="en-US" altLang="zh-CN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</a:t>
            </a:r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	0x14(%</a:t>
            </a:r>
            <a:r>
              <a:rPr lang="en-US" altLang="zh-CN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</a:t>
            </a:r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%</a:t>
            </a:r>
            <a:r>
              <a:rPr lang="en-US" altLang="zh-CN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eax</a:t>
            </a:r>
            <a:endParaRPr lang="en-US" altLang="zh-CN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	%</a:t>
            </a:r>
            <a:r>
              <a:rPr lang="en-US" altLang="zh-CN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eax</a:t>
            </a:r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(%</a:t>
            </a:r>
            <a:r>
              <a:rPr lang="en-US" altLang="zh-CN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</a:t>
            </a:r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1203902" y="839536"/>
            <a:ext cx="112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33F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altLang="zh-CN" sz="2400" b="1" dirty="0" err="1">
                <a:solidFill>
                  <a:srgbClr val="133F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endParaRPr lang="zh-CN" altLang="en-US" sz="2400" b="1" dirty="0">
              <a:solidFill>
                <a:srgbClr val="133FC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1203902" y="5765501"/>
            <a:ext cx="112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67C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altLang="zh-CN" sz="2400" b="1" dirty="0" err="1">
                <a:solidFill>
                  <a:srgbClr val="067C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</a:t>
            </a:r>
            <a:endParaRPr lang="zh-CN" altLang="en-US" sz="2400" b="1" dirty="0">
              <a:solidFill>
                <a:srgbClr val="067C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23392" y="782513"/>
            <a:ext cx="5039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函数栈帧准备（参数及传递）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12205" y="3304275"/>
            <a:ext cx="163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0xbffff0e4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12204" y="2842610"/>
            <a:ext cx="163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0xbffff0e8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12205" y="5256313"/>
            <a:ext cx="17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0xbffff0d4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91691" y="3073442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a=3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791691" y="2578277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b=4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480676" y="593313"/>
            <a:ext cx="125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old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791691" y="5534668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a=3</a:t>
            </a:r>
            <a:endParaRPr lang="zh-CN" altLang="en-US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791691" y="5025480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b=4</a:t>
            </a:r>
            <a:endParaRPr lang="zh-CN" altLang="en-US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500" fill="hold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6" grpId="0"/>
      <p:bldP spid="37" grpId="0"/>
      <p:bldP spid="14" grpId="0"/>
      <p:bldP spid="15" grpId="0"/>
      <p:bldP spid="16" grpId="0"/>
      <p:bldP spid="2" grpId="0"/>
      <p:bldP spid="18" grpId="0"/>
      <p:bldP spid="19" grpId="0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直接连接符 78"/>
          <p:cNvCxnSpPr/>
          <p:nvPr/>
        </p:nvCxnSpPr>
        <p:spPr>
          <a:xfrm>
            <a:off x="0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7152117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500"/>
          <p:cNvSpPr txBox="1"/>
          <p:nvPr/>
        </p:nvSpPr>
        <p:spPr>
          <a:xfrm>
            <a:off x="4905917" y="222694"/>
            <a:ext cx="240026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en-US" altLang="zh-CN" sz="2665" b="1" kern="0" dirty="0" err="1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sum.c</a:t>
            </a:r>
            <a:r>
              <a:rPr lang="en-US" altLang="zh-CN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的栈帧</a:t>
            </a:r>
            <a:endParaRPr lang="en-US" altLang="zh-CN" sz="2665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0" name="表格 3"/>
          <p:cNvGraphicFramePr>
            <a:graphicFrameLocks noGrp="1"/>
          </p:cNvGraphicFramePr>
          <p:nvPr/>
        </p:nvGraphicFramePr>
        <p:xfrm>
          <a:off x="7916396" y="593313"/>
          <a:ext cx="2527829" cy="54389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7829"/>
              </a:tblGrid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1" name="直接箭头连接符 30"/>
          <p:cNvCxnSpPr/>
          <p:nvPr/>
        </p:nvCxnSpPr>
        <p:spPr bwMode="auto">
          <a:xfrm flipH="1">
            <a:off x="10540235" y="1100885"/>
            <a:ext cx="67207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箭头连接符 31"/>
          <p:cNvCxnSpPr/>
          <p:nvPr/>
        </p:nvCxnSpPr>
        <p:spPr bwMode="auto">
          <a:xfrm flipH="1">
            <a:off x="10540235" y="4053352"/>
            <a:ext cx="67207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文本框 32"/>
          <p:cNvSpPr txBox="1"/>
          <p:nvPr/>
        </p:nvSpPr>
        <p:spPr>
          <a:xfrm>
            <a:off x="6274681" y="854665"/>
            <a:ext cx="163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0xbffff0f8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202673" y="3834709"/>
            <a:ext cx="17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0xbffff0d0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98513" y="1542267"/>
            <a:ext cx="44164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	8048464 &lt;sum&gt;	</a:t>
            </a:r>
            <a:endParaRPr lang="en-US" altLang="zh-CN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1203902" y="839536"/>
            <a:ext cx="112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33F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altLang="zh-CN" sz="2400" b="1" dirty="0" err="1">
                <a:solidFill>
                  <a:srgbClr val="133F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endParaRPr lang="zh-CN" altLang="en-US" sz="2400" b="1" dirty="0">
              <a:solidFill>
                <a:srgbClr val="133FC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1203902" y="3798802"/>
            <a:ext cx="112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67C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altLang="zh-CN" sz="2400" b="1" dirty="0" err="1">
                <a:solidFill>
                  <a:srgbClr val="067C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</a:t>
            </a:r>
            <a:endParaRPr lang="zh-CN" altLang="en-US" sz="2400" b="1" dirty="0">
              <a:solidFill>
                <a:srgbClr val="067C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23392" y="782513"/>
            <a:ext cx="5039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函数栈帧准备（保存返回地址）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12206" y="2341993"/>
            <a:ext cx="163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0xbffff0e4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12205" y="1880328"/>
            <a:ext cx="163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0xbffff0e8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12205" y="3337137"/>
            <a:ext cx="17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0xbffff0d4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91691" y="2099862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a=3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791691" y="1604697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b=4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480676" y="593313"/>
            <a:ext cx="125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old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791691" y="3627831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a=3</a:t>
            </a:r>
            <a:endParaRPr lang="zh-CN" altLang="en-US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791691" y="3118643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b=4</a:t>
            </a:r>
            <a:endParaRPr lang="zh-CN" altLang="en-US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264189" y="4065541"/>
            <a:ext cx="1894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0x804844a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202673" y="4296373"/>
            <a:ext cx="17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0xbffff0cc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" y="4920047"/>
            <a:ext cx="7533401" cy="645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27555"/>
            <a:ext cx="7596901" cy="645499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 rot="5400000">
            <a:off x="8880591" y="2572825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 rot="5400000">
            <a:off x="6763497" y="2803658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 rot="5400000">
            <a:off x="8880591" y="1114706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 rot="5400000">
            <a:off x="6763497" y="1345539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22222E-6 L 0.00039 0.0754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77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0 L -0.00026 0.0756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377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9" grpId="0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直接连接符 78"/>
          <p:cNvCxnSpPr/>
          <p:nvPr/>
        </p:nvCxnSpPr>
        <p:spPr>
          <a:xfrm>
            <a:off x="0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7152117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500"/>
          <p:cNvSpPr txBox="1"/>
          <p:nvPr/>
        </p:nvSpPr>
        <p:spPr>
          <a:xfrm>
            <a:off x="4905917" y="222694"/>
            <a:ext cx="240026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en-US" altLang="zh-CN" sz="2665" b="1" kern="0" dirty="0" err="1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sum.c</a:t>
            </a:r>
            <a:r>
              <a:rPr lang="en-US" altLang="zh-CN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的栈帧</a:t>
            </a:r>
            <a:endParaRPr lang="en-US" altLang="zh-CN" sz="2665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0" name="表格 3"/>
          <p:cNvGraphicFramePr>
            <a:graphicFrameLocks noGrp="1"/>
          </p:cNvGraphicFramePr>
          <p:nvPr/>
        </p:nvGraphicFramePr>
        <p:xfrm>
          <a:off x="7916396" y="593313"/>
          <a:ext cx="2527829" cy="54389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7829"/>
              </a:tblGrid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1" name="直接箭头连接符 30"/>
          <p:cNvCxnSpPr/>
          <p:nvPr/>
        </p:nvCxnSpPr>
        <p:spPr bwMode="auto">
          <a:xfrm flipH="1">
            <a:off x="10540235" y="1100885"/>
            <a:ext cx="67207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箭头连接符 31"/>
          <p:cNvCxnSpPr/>
          <p:nvPr/>
        </p:nvCxnSpPr>
        <p:spPr bwMode="auto">
          <a:xfrm flipH="1">
            <a:off x="10540235" y="4548652"/>
            <a:ext cx="67207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文本框 32"/>
          <p:cNvSpPr txBox="1"/>
          <p:nvPr/>
        </p:nvSpPr>
        <p:spPr>
          <a:xfrm>
            <a:off x="6274681" y="854665"/>
            <a:ext cx="163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0xbffff0f8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212205" y="3824279"/>
            <a:ext cx="17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0xbffff0d0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98513" y="1542267"/>
            <a:ext cx="44164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	%</a:t>
            </a:r>
            <a:r>
              <a:rPr lang="en-US" altLang="zh-CN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endParaRPr lang="en-US" altLang="zh-CN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1203902" y="839536"/>
            <a:ext cx="112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33F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altLang="zh-CN" sz="2400" b="1" dirty="0" err="1">
                <a:solidFill>
                  <a:srgbClr val="133F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endParaRPr lang="zh-CN" altLang="en-US" sz="2400" b="1" dirty="0">
              <a:solidFill>
                <a:srgbClr val="133FC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1203902" y="4294102"/>
            <a:ext cx="112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67C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altLang="zh-CN" sz="2400" b="1" dirty="0" err="1">
                <a:solidFill>
                  <a:srgbClr val="067C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</a:t>
            </a:r>
            <a:endParaRPr lang="zh-CN" altLang="en-US" sz="2400" b="1" dirty="0">
              <a:solidFill>
                <a:srgbClr val="067C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23392" y="782513"/>
            <a:ext cx="313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的栈帧（初始化）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12206" y="2341993"/>
            <a:ext cx="163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0xbffff0e4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12205" y="1880328"/>
            <a:ext cx="163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0xbffff0e8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12205" y="3330787"/>
            <a:ext cx="17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0xbffff0d4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91691" y="2099862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a=3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791691" y="1604697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b=4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480676" y="593313"/>
            <a:ext cx="125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old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791691" y="3627831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a=3</a:t>
            </a:r>
            <a:endParaRPr lang="zh-CN" altLang="en-US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791691" y="3118643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b=4</a:t>
            </a:r>
            <a:endParaRPr lang="zh-CN" altLang="en-US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264189" y="4065541"/>
            <a:ext cx="1894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0x804844a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217247" y="4313152"/>
            <a:ext cx="17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0xbffff0cc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17247" y="4817263"/>
            <a:ext cx="17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0xbffff0c8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267480" y="4548652"/>
            <a:ext cx="1894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0xbffff0f8</a:t>
            </a:r>
            <a:endParaRPr lang="zh-CN" alt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5" y="5727555"/>
            <a:ext cx="7528556" cy="645499"/>
          </a:xfrm>
          <a:prstGeom prst="rect">
            <a:avLst/>
          </a:prstGeom>
        </p:spPr>
      </p:pic>
      <p:cxnSp>
        <p:nvCxnSpPr>
          <p:cNvPr id="4" name="连接符: 曲线 3"/>
          <p:cNvCxnSpPr>
            <a:stCxn id="3" idx="2"/>
          </p:cNvCxnSpPr>
          <p:nvPr/>
        </p:nvCxnSpPr>
        <p:spPr>
          <a:xfrm rot="10800000" flipH="1" flipV="1">
            <a:off x="6095999" y="1070368"/>
            <a:ext cx="2168190" cy="3704448"/>
          </a:xfrm>
          <a:prstGeom prst="curvedConnector4">
            <a:avLst>
              <a:gd name="adj1" fmla="val -45688"/>
              <a:gd name="adj2" fmla="val 10046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6095999" y="811024"/>
            <a:ext cx="1864591" cy="518688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 rot="5400000">
            <a:off x="8880591" y="2572825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 rot="5400000">
            <a:off x="6763497" y="2803658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 rot="5400000">
            <a:off x="8869614" y="1126255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 rot="5400000">
            <a:off x="6763497" y="1419143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00013 0.0722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0.00013 0.07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8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5" grpId="0"/>
      <p:bldP spid="26" grpId="0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直接连接符 78"/>
          <p:cNvCxnSpPr/>
          <p:nvPr/>
        </p:nvCxnSpPr>
        <p:spPr>
          <a:xfrm>
            <a:off x="0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7152117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500"/>
          <p:cNvSpPr txBox="1"/>
          <p:nvPr/>
        </p:nvSpPr>
        <p:spPr>
          <a:xfrm>
            <a:off x="4905917" y="222694"/>
            <a:ext cx="240026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en-US" altLang="zh-CN" sz="2665" b="1" kern="0" dirty="0" err="1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sum.c</a:t>
            </a:r>
            <a:r>
              <a:rPr lang="en-US" altLang="zh-CN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的栈帧</a:t>
            </a:r>
            <a:endParaRPr lang="en-US" altLang="zh-CN" sz="2665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0" name="表格 3"/>
          <p:cNvGraphicFramePr>
            <a:graphicFrameLocks noGrp="1"/>
          </p:cNvGraphicFramePr>
          <p:nvPr/>
        </p:nvGraphicFramePr>
        <p:xfrm>
          <a:off x="7916396" y="593313"/>
          <a:ext cx="2527829" cy="5933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7829"/>
              </a:tblGrid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1" name="直接箭头连接符 30"/>
          <p:cNvCxnSpPr/>
          <p:nvPr/>
        </p:nvCxnSpPr>
        <p:spPr bwMode="auto">
          <a:xfrm flipH="1">
            <a:off x="10540235" y="1100885"/>
            <a:ext cx="67207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箭头连接符 31"/>
          <p:cNvCxnSpPr/>
          <p:nvPr/>
        </p:nvCxnSpPr>
        <p:spPr bwMode="auto">
          <a:xfrm flipH="1">
            <a:off x="10540235" y="5042140"/>
            <a:ext cx="67207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文本框 32"/>
          <p:cNvSpPr txBox="1"/>
          <p:nvPr/>
        </p:nvSpPr>
        <p:spPr>
          <a:xfrm>
            <a:off x="6274681" y="854665"/>
            <a:ext cx="163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0xbffff0f8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212205" y="3824279"/>
            <a:ext cx="17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0xbffff0d0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98513" y="1542267"/>
            <a:ext cx="44164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	%</a:t>
            </a:r>
            <a:r>
              <a:rPr lang="en-US" altLang="zh-CN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endParaRPr lang="en-US" altLang="zh-CN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	%</a:t>
            </a:r>
            <a:r>
              <a:rPr lang="en-US" altLang="zh-CN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</a:t>
            </a:r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%</a:t>
            </a:r>
            <a:r>
              <a:rPr lang="en-US" altLang="zh-CN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endParaRPr lang="en-US" altLang="zh-CN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	$0x10, %</a:t>
            </a:r>
            <a:r>
              <a:rPr lang="en-US" altLang="zh-CN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</a:t>
            </a:r>
            <a:endParaRPr lang="en-US" altLang="zh-CN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1203902" y="839536"/>
            <a:ext cx="112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33F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altLang="zh-CN" sz="2400" b="1" dirty="0" err="1">
                <a:solidFill>
                  <a:srgbClr val="133F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endParaRPr lang="zh-CN" altLang="en-US" sz="2400" b="1" dirty="0">
              <a:solidFill>
                <a:srgbClr val="133FC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1203902" y="4787590"/>
            <a:ext cx="112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67C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altLang="zh-CN" sz="2400" b="1" dirty="0" err="1">
                <a:solidFill>
                  <a:srgbClr val="067C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</a:t>
            </a:r>
            <a:endParaRPr lang="zh-CN" altLang="en-US" sz="2400" b="1" dirty="0">
              <a:solidFill>
                <a:srgbClr val="067C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23392" y="782513"/>
            <a:ext cx="3295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的栈帧（初始化）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12206" y="2341993"/>
            <a:ext cx="163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0xbffff0e4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12205" y="1880328"/>
            <a:ext cx="163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0xbffff0e8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12205" y="3330787"/>
            <a:ext cx="17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0xbffff0d4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91691" y="2099862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a=3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791691" y="1604697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b=4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480676" y="593313"/>
            <a:ext cx="125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old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791691" y="3627831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a=3</a:t>
            </a:r>
            <a:endParaRPr lang="zh-CN" altLang="en-US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791691" y="3118643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b=4</a:t>
            </a:r>
            <a:endParaRPr lang="zh-CN" altLang="en-US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264189" y="4065541"/>
            <a:ext cx="1894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0x804844a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217247" y="4313152"/>
            <a:ext cx="17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0xbffff0cc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17247" y="4817263"/>
            <a:ext cx="17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0xbffff0c8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267480" y="4548652"/>
            <a:ext cx="1894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0xbffff0f8</a:t>
            </a:r>
            <a:endParaRPr lang="zh-CN" alt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215372" y="6282497"/>
            <a:ext cx="17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0xbffff0b8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 rot="5400000">
            <a:off x="8880591" y="2572825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 rot="5400000">
            <a:off x="6763497" y="2803658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 rot="5400000">
            <a:off x="8869614" y="1126255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 rot="5400000">
            <a:off x="6763497" y="1419143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 rot="5400000">
            <a:off x="8880591" y="5583389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 rot="5400000">
            <a:off x="6775697" y="5577450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0833E-6 3.33333E-6 L 0.00013 0.5747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2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375E-6 1.48148E-6 L -4.375E-6 0.5745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70833E-6 4.81481E-6 L 0.00013 0.21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81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375E-6 -2.96296E-6 L 0.0004 0.2164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081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1" grpId="0"/>
      <p:bldP spid="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直接连接符 78"/>
          <p:cNvCxnSpPr/>
          <p:nvPr/>
        </p:nvCxnSpPr>
        <p:spPr>
          <a:xfrm>
            <a:off x="0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7152117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500"/>
          <p:cNvSpPr txBox="1"/>
          <p:nvPr/>
        </p:nvSpPr>
        <p:spPr>
          <a:xfrm>
            <a:off x="4905917" y="222694"/>
            <a:ext cx="240026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en-US" altLang="zh-CN" sz="2665" b="1" kern="0" dirty="0" err="1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sum.c</a:t>
            </a:r>
            <a:r>
              <a:rPr lang="en-US" altLang="zh-CN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的栈帧</a:t>
            </a:r>
            <a:endParaRPr lang="en-US" altLang="zh-CN" sz="2665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0" name="表格 3"/>
          <p:cNvGraphicFramePr>
            <a:graphicFrameLocks noGrp="1"/>
          </p:cNvGraphicFramePr>
          <p:nvPr/>
        </p:nvGraphicFramePr>
        <p:xfrm>
          <a:off x="7916396" y="593313"/>
          <a:ext cx="2527829" cy="5933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7829"/>
              </a:tblGrid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1" name="直接箭头连接符 30"/>
          <p:cNvCxnSpPr/>
          <p:nvPr/>
        </p:nvCxnSpPr>
        <p:spPr bwMode="auto">
          <a:xfrm flipH="1">
            <a:off x="10540235" y="5034710"/>
            <a:ext cx="67207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箭头连接符 31"/>
          <p:cNvCxnSpPr/>
          <p:nvPr/>
        </p:nvCxnSpPr>
        <p:spPr bwMode="auto">
          <a:xfrm flipH="1">
            <a:off x="10540235" y="6519247"/>
            <a:ext cx="67207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文本框 32"/>
          <p:cNvSpPr txBox="1"/>
          <p:nvPr/>
        </p:nvSpPr>
        <p:spPr>
          <a:xfrm>
            <a:off x="6274681" y="854665"/>
            <a:ext cx="163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0xbffff0f8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212205" y="3824279"/>
            <a:ext cx="17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0xbffff0d0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98513" y="1542267"/>
            <a:ext cx="44164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	%</a:t>
            </a:r>
            <a:r>
              <a:rPr lang="en-US" altLang="zh-CN" sz="24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endParaRPr lang="en-US" altLang="zh-CN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	%</a:t>
            </a:r>
            <a:r>
              <a:rPr lang="en-US" altLang="zh-CN" sz="24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</a:t>
            </a: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%</a:t>
            </a:r>
            <a:r>
              <a:rPr lang="en-US" altLang="zh-CN" sz="24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endParaRPr lang="en-US" altLang="zh-CN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	$0x10, %</a:t>
            </a:r>
            <a:r>
              <a:rPr lang="en-US" altLang="zh-CN" sz="24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</a:t>
            </a:r>
            <a:endParaRPr lang="en-US" altLang="zh-CN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	$0x0, -0x4(%</a:t>
            </a:r>
            <a:r>
              <a:rPr lang="en-US" altLang="zh-CN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1203902" y="4773361"/>
            <a:ext cx="112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33F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altLang="zh-CN" sz="2400" b="1" dirty="0" err="1">
                <a:solidFill>
                  <a:srgbClr val="133F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endParaRPr lang="zh-CN" altLang="en-US" sz="2400" b="1" dirty="0">
              <a:solidFill>
                <a:srgbClr val="133FC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1203902" y="6264697"/>
            <a:ext cx="112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67C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altLang="zh-CN" sz="2400" b="1" dirty="0" err="1">
                <a:solidFill>
                  <a:srgbClr val="067C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</a:t>
            </a:r>
            <a:endParaRPr lang="zh-CN" altLang="en-US" sz="2400" b="1" dirty="0">
              <a:solidFill>
                <a:srgbClr val="067C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23392" y="782513"/>
            <a:ext cx="323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的栈帧（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的初值）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12206" y="2341993"/>
            <a:ext cx="163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0xbffff0e4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12205" y="1880328"/>
            <a:ext cx="163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0xbffff0e8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12205" y="3330787"/>
            <a:ext cx="17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0xbffff0d4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91691" y="2099862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a=3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791691" y="1604697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b=4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480676" y="593313"/>
            <a:ext cx="125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old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791691" y="3627831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a=3</a:t>
            </a:r>
            <a:endParaRPr lang="zh-CN" altLang="en-US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791691" y="3118643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b=4</a:t>
            </a:r>
            <a:endParaRPr lang="zh-CN" altLang="en-US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264189" y="4065541"/>
            <a:ext cx="1894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0x804844a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217247" y="4313152"/>
            <a:ext cx="17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0xbffff0cc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17247" y="4817263"/>
            <a:ext cx="17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0xbffff0c8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267480" y="4548652"/>
            <a:ext cx="1894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0xbffff0f8</a:t>
            </a:r>
            <a:endParaRPr lang="zh-CN" alt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215372" y="6282497"/>
            <a:ext cx="17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0xbffff0b8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212205" y="5303606"/>
            <a:ext cx="17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0xbffff0c4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791691" y="5054589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z=0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 rot="5400000">
            <a:off x="8880591" y="2572825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 rot="5400000">
            <a:off x="6763497" y="2803658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 rot="5400000">
            <a:off x="8869614" y="1126255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 rot="5400000">
            <a:off x="6763497" y="1419143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 rot="5400000">
            <a:off x="8880591" y="5583389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 rot="5400000">
            <a:off x="6763497" y="5814222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直接连接符 78"/>
          <p:cNvCxnSpPr/>
          <p:nvPr/>
        </p:nvCxnSpPr>
        <p:spPr>
          <a:xfrm>
            <a:off x="0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7152117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500"/>
          <p:cNvSpPr txBox="1"/>
          <p:nvPr/>
        </p:nvSpPr>
        <p:spPr>
          <a:xfrm>
            <a:off x="4905917" y="222694"/>
            <a:ext cx="240026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en-US" altLang="zh-CN" sz="2665" b="1" kern="0" dirty="0" err="1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sum.c</a:t>
            </a:r>
            <a:r>
              <a:rPr lang="en-US" altLang="zh-CN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的栈帧</a:t>
            </a:r>
            <a:endParaRPr lang="en-US" altLang="zh-CN" sz="2665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0" name="表格 3"/>
          <p:cNvGraphicFramePr>
            <a:graphicFrameLocks noGrp="1"/>
          </p:cNvGraphicFramePr>
          <p:nvPr/>
        </p:nvGraphicFramePr>
        <p:xfrm>
          <a:off x="7916396" y="593313"/>
          <a:ext cx="2527829" cy="5933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7829"/>
              </a:tblGrid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1" name="直接箭头连接符 30"/>
          <p:cNvCxnSpPr/>
          <p:nvPr/>
        </p:nvCxnSpPr>
        <p:spPr bwMode="auto">
          <a:xfrm flipH="1">
            <a:off x="10540235" y="5034710"/>
            <a:ext cx="67207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箭头连接符 31"/>
          <p:cNvCxnSpPr/>
          <p:nvPr/>
        </p:nvCxnSpPr>
        <p:spPr bwMode="auto">
          <a:xfrm flipH="1">
            <a:off x="10540235" y="6519247"/>
            <a:ext cx="67207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文本框 32"/>
          <p:cNvSpPr txBox="1"/>
          <p:nvPr/>
        </p:nvSpPr>
        <p:spPr>
          <a:xfrm>
            <a:off x="6274681" y="854665"/>
            <a:ext cx="163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0xbffff0f8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212205" y="3824279"/>
            <a:ext cx="17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0xbffff0d0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98513" y="1542267"/>
            <a:ext cx="44164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	0xc(%</a:t>
            </a:r>
            <a:r>
              <a:rPr lang="en-US" altLang="zh-CN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%</a:t>
            </a:r>
            <a:r>
              <a:rPr lang="en-US" altLang="zh-CN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eax</a:t>
            </a:r>
            <a:endParaRPr lang="en-US" altLang="zh-CN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	0x8(%</a:t>
            </a:r>
            <a:r>
              <a:rPr lang="en-US" altLang="zh-CN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%</a:t>
            </a:r>
            <a:r>
              <a:rPr lang="en-US" altLang="zh-CN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edx</a:t>
            </a:r>
            <a:endParaRPr lang="en-US" altLang="zh-CN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1203902" y="4773361"/>
            <a:ext cx="112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33F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altLang="zh-CN" sz="2400" b="1" dirty="0" err="1">
                <a:solidFill>
                  <a:srgbClr val="133F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endParaRPr lang="zh-CN" altLang="en-US" sz="2400" b="1" dirty="0">
              <a:solidFill>
                <a:srgbClr val="133FC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1203902" y="6264697"/>
            <a:ext cx="112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67C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altLang="zh-CN" sz="2400" b="1" dirty="0" err="1">
                <a:solidFill>
                  <a:srgbClr val="067C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</a:t>
            </a:r>
            <a:endParaRPr lang="zh-CN" altLang="en-US" sz="2400" b="1" dirty="0">
              <a:solidFill>
                <a:srgbClr val="067C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23392" y="782513"/>
            <a:ext cx="3077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的栈帧（执行）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12206" y="2341993"/>
            <a:ext cx="163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0xbffff0e4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12205" y="1880328"/>
            <a:ext cx="163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0xbffff0e8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12205" y="3330787"/>
            <a:ext cx="17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0xbffff0d4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91691" y="2099862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a=3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791691" y="1604697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b=4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480676" y="593313"/>
            <a:ext cx="125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old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791691" y="3627831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a=3</a:t>
            </a:r>
            <a:endParaRPr lang="zh-CN" altLang="en-US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791691" y="3118643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b=4</a:t>
            </a:r>
            <a:endParaRPr lang="zh-CN" altLang="en-US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264189" y="4065541"/>
            <a:ext cx="1894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0x804844a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217247" y="4313152"/>
            <a:ext cx="17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0xbffff0cc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17247" y="4817263"/>
            <a:ext cx="17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0xbffff0c8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267480" y="4548652"/>
            <a:ext cx="1894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0xbffff0f8</a:t>
            </a:r>
            <a:endParaRPr lang="zh-CN" alt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215372" y="6282497"/>
            <a:ext cx="17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0xbffff0b8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212205" y="5303606"/>
            <a:ext cx="17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0xbffff0c4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791691" y="5054589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z=0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791699" y="3109662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b=4</a:t>
            </a:r>
            <a:endParaRPr lang="zh-CN" altLang="en-US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91699" y="3629284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a=3</a:t>
            </a:r>
            <a:endParaRPr lang="zh-CN" altLang="en-US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01700" y="5494883"/>
            <a:ext cx="974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eax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409056" y="5494883"/>
            <a:ext cx="974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edx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箭头: 右 2"/>
          <p:cNvSpPr/>
          <p:nvPr/>
        </p:nvSpPr>
        <p:spPr>
          <a:xfrm rot="5400000">
            <a:off x="1309056" y="5324805"/>
            <a:ext cx="317500" cy="22430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右 45"/>
          <p:cNvSpPr/>
          <p:nvPr/>
        </p:nvSpPr>
        <p:spPr>
          <a:xfrm rot="5400000">
            <a:off x="3822599" y="5324806"/>
            <a:ext cx="317500" cy="22430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 rot="5400000">
            <a:off x="8880591" y="2572825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 rot="5400000">
            <a:off x="6763497" y="2803658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 rot="5400000">
            <a:off x="8869614" y="1126255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 rot="5400000">
            <a:off x="6763497" y="1419143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 rot="5400000">
            <a:off x="8880591" y="5583389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 rot="5400000">
            <a:off x="6763497" y="5814222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79167E-6 -4.44444E-6 L -0.63515 0.2451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58" y="1224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79167E-6 0 L -0.42682 0.1696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41" y="847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44" grpId="0"/>
      <p:bldP spid="45" grpId="0"/>
      <p:bldP spid="3" grpId="0" animBg="1"/>
      <p:bldP spid="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直接连接符 78"/>
          <p:cNvCxnSpPr/>
          <p:nvPr/>
        </p:nvCxnSpPr>
        <p:spPr>
          <a:xfrm>
            <a:off x="0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7152117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500"/>
          <p:cNvSpPr txBox="1"/>
          <p:nvPr/>
        </p:nvSpPr>
        <p:spPr>
          <a:xfrm>
            <a:off x="4891403" y="222694"/>
            <a:ext cx="240026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en-US" altLang="zh-CN" sz="2665" b="1" kern="0" dirty="0" err="1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sum.c</a:t>
            </a:r>
            <a:r>
              <a:rPr lang="en-US" altLang="zh-CN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的栈帧</a:t>
            </a:r>
            <a:endParaRPr lang="en-US" altLang="zh-CN" sz="2665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0" name="表格 3"/>
          <p:cNvGraphicFramePr>
            <a:graphicFrameLocks noGrp="1"/>
          </p:cNvGraphicFramePr>
          <p:nvPr/>
        </p:nvGraphicFramePr>
        <p:xfrm>
          <a:off x="7916396" y="593313"/>
          <a:ext cx="2527829" cy="5933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7829"/>
              </a:tblGrid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1" name="直接箭头连接符 30"/>
          <p:cNvCxnSpPr/>
          <p:nvPr/>
        </p:nvCxnSpPr>
        <p:spPr bwMode="auto">
          <a:xfrm flipH="1">
            <a:off x="10540235" y="5034710"/>
            <a:ext cx="67207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箭头连接符 31"/>
          <p:cNvCxnSpPr/>
          <p:nvPr/>
        </p:nvCxnSpPr>
        <p:spPr bwMode="auto">
          <a:xfrm flipH="1">
            <a:off x="10540235" y="6519247"/>
            <a:ext cx="67207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文本框 32"/>
          <p:cNvSpPr txBox="1"/>
          <p:nvPr/>
        </p:nvSpPr>
        <p:spPr>
          <a:xfrm>
            <a:off x="6274681" y="854665"/>
            <a:ext cx="163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0xbffff0f8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212205" y="3824279"/>
            <a:ext cx="17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0xbffff0d0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98513" y="1542267"/>
            <a:ext cx="44164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	0xc(%</a:t>
            </a:r>
            <a:r>
              <a:rPr lang="en-US" altLang="zh-CN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%</a:t>
            </a:r>
            <a:r>
              <a:rPr lang="en-US" altLang="zh-CN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eax</a:t>
            </a:r>
            <a:endParaRPr lang="en-US" altLang="zh-CN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	0x8(%</a:t>
            </a:r>
            <a:r>
              <a:rPr lang="en-US" altLang="zh-CN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%</a:t>
            </a:r>
            <a:r>
              <a:rPr lang="en-US" altLang="zh-CN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edx</a:t>
            </a:r>
            <a:endParaRPr lang="en-US" altLang="zh-CN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	%</a:t>
            </a:r>
            <a:r>
              <a:rPr lang="en-US" altLang="zh-CN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edx</a:t>
            </a:r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%</a:t>
            </a:r>
            <a:r>
              <a:rPr lang="en-US" altLang="zh-CN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eax</a:t>
            </a:r>
            <a:endParaRPr lang="en-US" altLang="zh-CN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	%</a:t>
            </a:r>
            <a:r>
              <a:rPr lang="en-US" altLang="zh-CN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eax</a:t>
            </a:r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-0x4(%</a:t>
            </a:r>
            <a:r>
              <a:rPr lang="en-US" altLang="zh-CN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	-0x4(%</a:t>
            </a:r>
            <a:r>
              <a:rPr lang="en-US" altLang="zh-CN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%</a:t>
            </a:r>
            <a:r>
              <a:rPr lang="en-US" altLang="zh-CN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eax</a:t>
            </a:r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1203902" y="4773361"/>
            <a:ext cx="112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33F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altLang="zh-CN" sz="2400" b="1" dirty="0" err="1">
                <a:solidFill>
                  <a:srgbClr val="133F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endParaRPr lang="zh-CN" altLang="en-US" sz="2400" b="1" dirty="0">
              <a:solidFill>
                <a:srgbClr val="133FC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1203902" y="6264697"/>
            <a:ext cx="112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67C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altLang="zh-CN" sz="2400" b="1" dirty="0" err="1">
                <a:solidFill>
                  <a:srgbClr val="067C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</a:t>
            </a:r>
            <a:endParaRPr lang="zh-CN" altLang="en-US" sz="2400" b="1" dirty="0">
              <a:solidFill>
                <a:srgbClr val="067C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23392" y="782513"/>
            <a:ext cx="287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的栈帧（执行）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12206" y="2341993"/>
            <a:ext cx="163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0xbffff0e4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12205" y="1880328"/>
            <a:ext cx="163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0xbffff0e8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12205" y="3330787"/>
            <a:ext cx="17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0xbffff0d4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91691" y="2099862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a=3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791691" y="1604697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b=4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480676" y="593313"/>
            <a:ext cx="125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old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791691" y="3627831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a=3</a:t>
            </a:r>
            <a:endParaRPr lang="zh-CN" altLang="en-US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791691" y="3118643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b=4</a:t>
            </a:r>
            <a:endParaRPr lang="zh-CN" altLang="en-US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264189" y="4065541"/>
            <a:ext cx="1894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0x804844a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217247" y="4313152"/>
            <a:ext cx="17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0xbffff0cc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17247" y="4817263"/>
            <a:ext cx="17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0xbffff0c8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267480" y="4548652"/>
            <a:ext cx="1894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0xbffff0f8</a:t>
            </a:r>
            <a:endParaRPr lang="zh-CN" alt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215372" y="6282497"/>
            <a:ext cx="17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0xbffff0b8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212205" y="5303606"/>
            <a:ext cx="17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0xbffff0c4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791691" y="5054589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z=0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61724" y="4803213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b=4</a:t>
            </a:r>
            <a:endParaRPr lang="zh-CN" altLang="en-US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591552" y="4795275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a=3</a:t>
            </a:r>
            <a:endParaRPr lang="zh-CN" altLang="en-US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01700" y="5494883"/>
            <a:ext cx="974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eax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409056" y="5494883"/>
            <a:ext cx="974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edx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箭头: 右 2"/>
          <p:cNvSpPr/>
          <p:nvPr/>
        </p:nvSpPr>
        <p:spPr>
          <a:xfrm rot="5400000">
            <a:off x="1309056" y="5324805"/>
            <a:ext cx="317500" cy="22430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右 45"/>
          <p:cNvSpPr/>
          <p:nvPr/>
        </p:nvSpPr>
        <p:spPr>
          <a:xfrm rot="5400000">
            <a:off x="3822599" y="5324806"/>
            <a:ext cx="317500" cy="22430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2245967" y="5354202"/>
            <a:ext cx="974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箭头: 右 47"/>
          <p:cNvSpPr/>
          <p:nvPr/>
        </p:nvSpPr>
        <p:spPr>
          <a:xfrm>
            <a:off x="4722383" y="5613563"/>
            <a:ext cx="317500" cy="22430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134384" y="5477312"/>
            <a:ext cx="974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eax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791013" y="5053899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z=7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656225" y="6264696"/>
            <a:ext cx="1437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altLang="zh-CN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eax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=7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 rot="5400000">
            <a:off x="8880591" y="2572825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 rot="5400000">
            <a:off x="6763497" y="2803658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 rot="5400000">
            <a:off x="8869614" y="1126255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 rot="5400000">
            <a:off x="6763497" y="1419143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 rot="5400000">
            <a:off x="8880591" y="5583389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 rot="5400000">
            <a:off x="6763497" y="5814222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7" grpId="0"/>
      <p:bldP spid="48" grpId="0" animBg="1"/>
      <p:bldP spid="49" grpId="0"/>
      <p:bldP spid="50" grpId="0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/>
          <p:nvPr/>
        </p:nvSpPr>
        <p:spPr bwMode="auto">
          <a:xfrm>
            <a:off x="6549196" y="2718739"/>
            <a:ext cx="1039760" cy="2217397"/>
          </a:xfrm>
          <a:custGeom>
            <a:avLst/>
            <a:gdLst>
              <a:gd name="T0" fmla="*/ 89 w 6408"/>
              <a:gd name="T1" fmla="*/ 13555 h 13673"/>
              <a:gd name="T2" fmla="*/ 225 w 6408"/>
              <a:gd name="T3" fmla="*/ 13477 h 13673"/>
              <a:gd name="T4" fmla="*/ 351 w 6408"/>
              <a:gd name="T5" fmla="*/ 13337 h 13673"/>
              <a:gd name="T6" fmla="*/ 506 w 6408"/>
              <a:gd name="T7" fmla="*/ 13062 h 13673"/>
              <a:gd name="T8" fmla="*/ 546 w 6408"/>
              <a:gd name="T9" fmla="*/ 12913 h 13673"/>
              <a:gd name="T10" fmla="*/ 552 w 6408"/>
              <a:gd name="T11" fmla="*/ 12601 h 13673"/>
              <a:gd name="T12" fmla="*/ 478 w 6408"/>
              <a:gd name="T13" fmla="*/ 12263 h 13673"/>
              <a:gd name="T14" fmla="*/ 265 w 6408"/>
              <a:gd name="T15" fmla="*/ 11703 h 13673"/>
              <a:gd name="T16" fmla="*/ 153 w 6408"/>
              <a:gd name="T17" fmla="*/ 11391 h 13673"/>
              <a:gd name="T18" fmla="*/ 75 w 6408"/>
              <a:gd name="T19" fmla="*/ 11064 h 13673"/>
              <a:gd name="T20" fmla="*/ 8 w 6408"/>
              <a:gd name="T21" fmla="*/ 10488 h 13673"/>
              <a:gd name="T22" fmla="*/ 7 w 6408"/>
              <a:gd name="T23" fmla="*/ 9911 h 13673"/>
              <a:gd name="T24" fmla="*/ 96 w 6408"/>
              <a:gd name="T25" fmla="*/ 9224 h 13673"/>
              <a:gd name="T26" fmla="*/ 289 w 6408"/>
              <a:gd name="T27" fmla="*/ 8563 h 13673"/>
              <a:gd name="T28" fmla="*/ 562 w 6408"/>
              <a:gd name="T29" fmla="*/ 7986 h 13673"/>
              <a:gd name="T30" fmla="*/ 746 w 6408"/>
              <a:gd name="T31" fmla="*/ 7695 h 13673"/>
              <a:gd name="T32" fmla="*/ 956 w 6408"/>
              <a:gd name="T33" fmla="*/ 7421 h 13673"/>
              <a:gd name="T34" fmla="*/ 1192 w 6408"/>
              <a:gd name="T35" fmla="*/ 7165 h 13673"/>
              <a:gd name="T36" fmla="*/ 2082 w 6408"/>
              <a:gd name="T37" fmla="*/ 6288 h 13673"/>
              <a:gd name="T38" fmla="*/ 2619 w 6408"/>
              <a:gd name="T39" fmla="*/ 5711 h 13673"/>
              <a:gd name="T40" fmla="*/ 3102 w 6408"/>
              <a:gd name="T41" fmla="*/ 5095 h 13673"/>
              <a:gd name="T42" fmla="*/ 3426 w 6408"/>
              <a:gd name="T43" fmla="*/ 4569 h 13673"/>
              <a:gd name="T44" fmla="*/ 3600 w 6408"/>
              <a:gd name="T45" fmla="*/ 4211 h 13673"/>
              <a:gd name="T46" fmla="*/ 3746 w 6408"/>
              <a:gd name="T47" fmla="*/ 3832 h 13673"/>
              <a:gd name="T48" fmla="*/ 3860 w 6408"/>
              <a:gd name="T49" fmla="*/ 3429 h 13673"/>
              <a:gd name="T50" fmla="*/ 3938 w 6408"/>
              <a:gd name="T51" fmla="*/ 2998 h 13673"/>
              <a:gd name="T52" fmla="*/ 3978 w 6408"/>
              <a:gd name="T53" fmla="*/ 2540 h 13673"/>
              <a:gd name="T54" fmla="*/ 3977 w 6408"/>
              <a:gd name="T55" fmla="*/ 2049 h 13673"/>
              <a:gd name="T56" fmla="*/ 3930 w 6408"/>
              <a:gd name="T57" fmla="*/ 1524 h 13673"/>
              <a:gd name="T58" fmla="*/ 3835 w 6408"/>
              <a:gd name="T59" fmla="*/ 962 h 13673"/>
              <a:gd name="T60" fmla="*/ 3689 w 6408"/>
              <a:gd name="T61" fmla="*/ 362 h 13673"/>
              <a:gd name="T62" fmla="*/ 3591 w 6408"/>
              <a:gd name="T63" fmla="*/ 26 h 13673"/>
              <a:gd name="T64" fmla="*/ 3703 w 6408"/>
              <a:gd name="T65" fmla="*/ 169 h 13673"/>
              <a:gd name="T66" fmla="*/ 3964 w 6408"/>
              <a:gd name="T67" fmla="*/ 419 h 13673"/>
              <a:gd name="T68" fmla="*/ 4304 w 6408"/>
              <a:gd name="T69" fmla="*/ 847 h 13673"/>
              <a:gd name="T70" fmla="*/ 4714 w 6408"/>
              <a:gd name="T71" fmla="*/ 1447 h 13673"/>
              <a:gd name="T72" fmla="*/ 5061 w 6408"/>
              <a:gd name="T73" fmla="*/ 2034 h 13673"/>
              <a:gd name="T74" fmla="*/ 5478 w 6408"/>
              <a:gd name="T75" fmla="*/ 2881 h 13673"/>
              <a:gd name="T76" fmla="*/ 5823 w 6408"/>
              <a:gd name="T77" fmla="*/ 3769 h 13673"/>
              <a:gd name="T78" fmla="*/ 6092 w 6408"/>
              <a:gd name="T79" fmla="*/ 4691 h 13673"/>
              <a:gd name="T80" fmla="*/ 6281 w 6408"/>
              <a:gd name="T81" fmla="*/ 5635 h 13673"/>
              <a:gd name="T82" fmla="*/ 6387 w 6408"/>
              <a:gd name="T83" fmla="*/ 6590 h 13673"/>
              <a:gd name="T84" fmla="*/ 6404 w 6408"/>
              <a:gd name="T85" fmla="*/ 7549 h 13673"/>
              <a:gd name="T86" fmla="*/ 6328 w 6408"/>
              <a:gd name="T87" fmla="*/ 8500 h 13673"/>
              <a:gd name="T88" fmla="*/ 6153 w 6408"/>
              <a:gd name="T89" fmla="*/ 9434 h 13673"/>
              <a:gd name="T90" fmla="*/ 5922 w 6408"/>
              <a:gd name="T91" fmla="*/ 10213 h 13673"/>
              <a:gd name="T92" fmla="*/ 5749 w 6408"/>
              <a:gd name="T93" fmla="*/ 10654 h 13673"/>
              <a:gd name="T94" fmla="*/ 5543 w 6408"/>
              <a:gd name="T95" fmla="*/ 11078 h 13673"/>
              <a:gd name="T96" fmla="*/ 5306 w 6408"/>
              <a:gd name="T97" fmla="*/ 11482 h 13673"/>
              <a:gd name="T98" fmla="*/ 5037 w 6408"/>
              <a:gd name="T99" fmla="*/ 11863 h 13673"/>
              <a:gd name="T100" fmla="*/ 4736 w 6408"/>
              <a:gd name="T101" fmla="*/ 12217 h 13673"/>
              <a:gd name="T102" fmla="*/ 4404 w 6408"/>
              <a:gd name="T103" fmla="*/ 12542 h 13673"/>
              <a:gd name="T104" fmla="*/ 4041 w 6408"/>
              <a:gd name="T105" fmla="*/ 12834 h 13673"/>
              <a:gd name="T106" fmla="*/ 3646 w 6408"/>
              <a:gd name="T107" fmla="*/ 13088 h 13673"/>
              <a:gd name="T108" fmla="*/ 3221 w 6408"/>
              <a:gd name="T109" fmla="*/ 13303 h 13673"/>
              <a:gd name="T110" fmla="*/ 2923 w 6408"/>
              <a:gd name="T111" fmla="*/ 13421 h 13673"/>
              <a:gd name="T112" fmla="*/ 2397 w 6408"/>
              <a:gd name="T113" fmla="*/ 13567 h 13673"/>
              <a:gd name="T114" fmla="*/ 1714 w 6408"/>
              <a:gd name="T115" fmla="*/ 13659 h 13673"/>
              <a:gd name="T116" fmla="*/ 1021 w 6408"/>
              <a:gd name="T117" fmla="*/ 13664 h 13673"/>
              <a:gd name="T118" fmla="*/ 327 w 6408"/>
              <a:gd name="T119" fmla="*/ 13601 h 13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08" h="13673">
                <a:moveTo>
                  <a:pt x="32" y="13558"/>
                </a:moveTo>
                <a:lnTo>
                  <a:pt x="32" y="13558"/>
                </a:lnTo>
                <a:lnTo>
                  <a:pt x="41" y="13559"/>
                </a:lnTo>
                <a:lnTo>
                  <a:pt x="51" y="13559"/>
                </a:lnTo>
                <a:lnTo>
                  <a:pt x="60" y="13559"/>
                </a:lnTo>
                <a:lnTo>
                  <a:pt x="70" y="13559"/>
                </a:lnTo>
                <a:lnTo>
                  <a:pt x="89" y="13555"/>
                </a:lnTo>
                <a:lnTo>
                  <a:pt x="108" y="13550"/>
                </a:lnTo>
                <a:lnTo>
                  <a:pt x="127" y="13543"/>
                </a:lnTo>
                <a:lnTo>
                  <a:pt x="147" y="13533"/>
                </a:lnTo>
                <a:lnTo>
                  <a:pt x="167" y="13522"/>
                </a:lnTo>
                <a:lnTo>
                  <a:pt x="186" y="13509"/>
                </a:lnTo>
                <a:lnTo>
                  <a:pt x="206" y="13494"/>
                </a:lnTo>
                <a:lnTo>
                  <a:pt x="225" y="13477"/>
                </a:lnTo>
                <a:lnTo>
                  <a:pt x="243" y="13460"/>
                </a:lnTo>
                <a:lnTo>
                  <a:pt x="262" y="13442"/>
                </a:lnTo>
                <a:lnTo>
                  <a:pt x="280" y="13422"/>
                </a:lnTo>
                <a:lnTo>
                  <a:pt x="298" y="13402"/>
                </a:lnTo>
                <a:lnTo>
                  <a:pt x="316" y="13381"/>
                </a:lnTo>
                <a:lnTo>
                  <a:pt x="333" y="13359"/>
                </a:lnTo>
                <a:lnTo>
                  <a:pt x="351" y="13337"/>
                </a:lnTo>
                <a:lnTo>
                  <a:pt x="367" y="13314"/>
                </a:lnTo>
                <a:lnTo>
                  <a:pt x="398" y="13268"/>
                </a:lnTo>
                <a:lnTo>
                  <a:pt x="426" y="13222"/>
                </a:lnTo>
                <a:lnTo>
                  <a:pt x="451" y="13178"/>
                </a:lnTo>
                <a:lnTo>
                  <a:pt x="473" y="13136"/>
                </a:lnTo>
                <a:lnTo>
                  <a:pt x="492" y="13096"/>
                </a:lnTo>
                <a:lnTo>
                  <a:pt x="506" y="13062"/>
                </a:lnTo>
                <a:lnTo>
                  <a:pt x="517" y="13033"/>
                </a:lnTo>
                <a:lnTo>
                  <a:pt x="517" y="13033"/>
                </a:lnTo>
                <a:lnTo>
                  <a:pt x="524" y="13010"/>
                </a:lnTo>
                <a:lnTo>
                  <a:pt x="531" y="12986"/>
                </a:lnTo>
                <a:lnTo>
                  <a:pt x="536" y="12962"/>
                </a:lnTo>
                <a:lnTo>
                  <a:pt x="541" y="12937"/>
                </a:lnTo>
                <a:lnTo>
                  <a:pt x="546" y="12913"/>
                </a:lnTo>
                <a:lnTo>
                  <a:pt x="550" y="12890"/>
                </a:lnTo>
                <a:lnTo>
                  <a:pt x="555" y="12842"/>
                </a:lnTo>
                <a:lnTo>
                  <a:pt x="559" y="12794"/>
                </a:lnTo>
                <a:lnTo>
                  <a:pt x="560" y="12745"/>
                </a:lnTo>
                <a:lnTo>
                  <a:pt x="560" y="12697"/>
                </a:lnTo>
                <a:lnTo>
                  <a:pt x="557" y="12649"/>
                </a:lnTo>
                <a:lnTo>
                  <a:pt x="552" y="12601"/>
                </a:lnTo>
                <a:lnTo>
                  <a:pt x="546" y="12552"/>
                </a:lnTo>
                <a:lnTo>
                  <a:pt x="538" y="12503"/>
                </a:lnTo>
                <a:lnTo>
                  <a:pt x="529" y="12455"/>
                </a:lnTo>
                <a:lnTo>
                  <a:pt x="518" y="12407"/>
                </a:lnTo>
                <a:lnTo>
                  <a:pt x="505" y="12359"/>
                </a:lnTo>
                <a:lnTo>
                  <a:pt x="492" y="12311"/>
                </a:lnTo>
                <a:lnTo>
                  <a:pt x="478" y="12263"/>
                </a:lnTo>
                <a:lnTo>
                  <a:pt x="462" y="12215"/>
                </a:lnTo>
                <a:lnTo>
                  <a:pt x="446" y="12167"/>
                </a:lnTo>
                <a:lnTo>
                  <a:pt x="430" y="12120"/>
                </a:lnTo>
                <a:lnTo>
                  <a:pt x="412" y="12073"/>
                </a:lnTo>
                <a:lnTo>
                  <a:pt x="377" y="11978"/>
                </a:lnTo>
                <a:lnTo>
                  <a:pt x="340" y="11886"/>
                </a:lnTo>
                <a:lnTo>
                  <a:pt x="265" y="11703"/>
                </a:lnTo>
                <a:lnTo>
                  <a:pt x="230" y="11613"/>
                </a:lnTo>
                <a:lnTo>
                  <a:pt x="214" y="11570"/>
                </a:lnTo>
                <a:lnTo>
                  <a:pt x="198" y="11526"/>
                </a:lnTo>
                <a:lnTo>
                  <a:pt x="198" y="11526"/>
                </a:lnTo>
                <a:lnTo>
                  <a:pt x="183" y="11481"/>
                </a:lnTo>
                <a:lnTo>
                  <a:pt x="168" y="11436"/>
                </a:lnTo>
                <a:lnTo>
                  <a:pt x="153" y="11391"/>
                </a:lnTo>
                <a:lnTo>
                  <a:pt x="140" y="11345"/>
                </a:lnTo>
                <a:lnTo>
                  <a:pt x="128" y="11298"/>
                </a:lnTo>
                <a:lnTo>
                  <a:pt x="116" y="11252"/>
                </a:lnTo>
                <a:lnTo>
                  <a:pt x="105" y="11206"/>
                </a:lnTo>
                <a:lnTo>
                  <a:pt x="94" y="11159"/>
                </a:lnTo>
                <a:lnTo>
                  <a:pt x="84" y="11111"/>
                </a:lnTo>
                <a:lnTo>
                  <a:pt x="75" y="11064"/>
                </a:lnTo>
                <a:lnTo>
                  <a:pt x="66" y="11017"/>
                </a:lnTo>
                <a:lnTo>
                  <a:pt x="58" y="10969"/>
                </a:lnTo>
                <a:lnTo>
                  <a:pt x="44" y="10874"/>
                </a:lnTo>
                <a:lnTo>
                  <a:pt x="32" y="10777"/>
                </a:lnTo>
                <a:lnTo>
                  <a:pt x="22" y="10681"/>
                </a:lnTo>
                <a:lnTo>
                  <a:pt x="14" y="10584"/>
                </a:lnTo>
                <a:lnTo>
                  <a:pt x="8" y="10488"/>
                </a:lnTo>
                <a:lnTo>
                  <a:pt x="3" y="10391"/>
                </a:lnTo>
                <a:lnTo>
                  <a:pt x="1" y="10295"/>
                </a:lnTo>
                <a:lnTo>
                  <a:pt x="0" y="10199"/>
                </a:lnTo>
                <a:lnTo>
                  <a:pt x="1" y="10104"/>
                </a:lnTo>
                <a:lnTo>
                  <a:pt x="3" y="10009"/>
                </a:lnTo>
                <a:lnTo>
                  <a:pt x="3" y="10009"/>
                </a:lnTo>
                <a:lnTo>
                  <a:pt x="7" y="9911"/>
                </a:lnTo>
                <a:lnTo>
                  <a:pt x="14" y="9811"/>
                </a:lnTo>
                <a:lnTo>
                  <a:pt x="22" y="9713"/>
                </a:lnTo>
                <a:lnTo>
                  <a:pt x="33" y="9614"/>
                </a:lnTo>
                <a:lnTo>
                  <a:pt x="45" y="9516"/>
                </a:lnTo>
                <a:lnTo>
                  <a:pt x="60" y="9418"/>
                </a:lnTo>
                <a:lnTo>
                  <a:pt x="77" y="9321"/>
                </a:lnTo>
                <a:lnTo>
                  <a:pt x="96" y="9224"/>
                </a:lnTo>
                <a:lnTo>
                  <a:pt x="117" y="9127"/>
                </a:lnTo>
                <a:lnTo>
                  <a:pt x="140" y="9032"/>
                </a:lnTo>
                <a:lnTo>
                  <a:pt x="167" y="8936"/>
                </a:lnTo>
                <a:lnTo>
                  <a:pt x="194" y="8842"/>
                </a:lnTo>
                <a:lnTo>
                  <a:pt x="224" y="8748"/>
                </a:lnTo>
                <a:lnTo>
                  <a:pt x="255" y="8656"/>
                </a:lnTo>
                <a:lnTo>
                  <a:pt x="289" y="8563"/>
                </a:lnTo>
                <a:lnTo>
                  <a:pt x="325" y="8472"/>
                </a:lnTo>
                <a:lnTo>
                  <a:pt x="364" y="8381"/>
                </a:lnTo>
                <a:lnTo>
                  <a:pt x="404" y="8292"/>
                </a:lnTo>
                <a:lnTo>
                  <a:pt x="446" y="8203"/>
                </a:lnTo>
                <a:lnTo>
                  <a:pt x="490" y="8116"/>
                </a:lnTo>
                <a:lnTo>
                  <a:pt x="538" y="8029"/>
                </a:lnTo>
                <a:lnTo>
                  <a:pt x="562" y="7986"/>
                </a:lnTo>
                <a:lnTo>
                  <a:pt x="586" y="7944"/>
                </a:lnTo>
                <a:lnTo>
                  <a:pt x="612" y="7901"/>
                </a:lnTo>
                <a:lnTo>
                  <a:pt x="637" y="7860"/>
                </a:lnTo>
                <a:lnTo>
                  <a:pt x="663" y="7818"/>
                </a:lnTo>
                <a:lnTo>
                  <a:pt x="690" y="7777"/>
                </a:lnTo>
                <a:lnTo>
                  <a:pt x="718" y="7737"/>
                </a:lnTo>
                <a:lnTo>
                  <a:pt x="746" y="7695"/>
                </a:lnTo>
                <a:lnTo>
                  <a:pt x="774" y="7655"/>
                </a:lnTo>
                <a:lnTo>
                  <a:pt x="803" y="7615"/>
                </a:lnTo>
                <a:lnTo>
                  <a:pt x="832" y="7576"/>
                </a:lnTo>
                <a:lnTo>
                  <a:pt x="862" y="7536"/>
                </a:lnTo>
                <a:lnTo>
                  <a:pt x="893" y="7497"/>
                </a:lnTo>
                <a:lnTo>
                  <a:pt x="924" y="7459"/>
                </a:lnTo>
                <a:lnTo>
                  <a:pt x="956" y="7421"/>
                </a:lnTo>
                <a:lnTo>
                  <a:pt x="988" y="7384"/>
                </a:lnTo>
                <a:lnTo>
                  <a:pt x="1020" y="7346"/>
                </a:lnTo>
                <a:lnTo>
                  <a:pt x="1054" y="7309"/>
                </a:lnTo>
                <a:lnTo>
                  <a:pt x="1088" y="7272"/>
                </a:lnTo>
                <a:lnTo>
                  <a:pt x="1122" y="7237"/>
                </a:lnTo>
                <a:lnTo>
                  <a:pt x="1156" y="7201"/>
                </a:lnTo>
                <a:lnTo>
                  <a:pt x="1192" y="7165"/>
                </a:lnTo>
                <a:lnTo>
                  <a:pt x="1192" y="7165"/>
                </a:lnTo>
                <a:lnTo>
                  <a:pt x="1354" y="7005"/>
                </a:lnTo>
                <a:lnTo>
                  <a:pt x="1517" y="6847"/>
                </a:lnTo>
                <a:lnTo>
                  <a:pt x="1680" y="6688"/>
                </a:lnTo>
                <a:lnTo>
                  <a:pt x="1842" y="6529"/>
                </a:lnTo>
                <a:lnTo>
                  <a:pt x="2003" y="6369"/>
                </a:lnTo>
                <a:lnTo>
                  <a:pt x="2082" y="6288"/>
                </a:lnTo>
                <a:lnTo>
                  <a:pt x="2162" y="6208"/>
                </a:lnTo>
                <a:lnTo>
                  <a:pt x="2240" y="6127"/>
                </a:lnTo>
                <a:lnTo>
                  <a:pt x="2318" y="6044"/>
                </a:lnTo>
                <a:lnTo>
                  <a:pt x="2394" y="5962"/>
                </a:lnTo>
                <a:lnTo>
                  <a:pt x="2471" y="5879"/>
                </a:lnTo>
                <a:lnTo>
                  <a:pt x="2546" y="5796"/>
                </a:lnTo>
                <a:lnTo>
                  <a:pt x="2619" y="5711"/>
                </a:lnTo>
                <a:lnTo>
                  <a:pt x="2693" y="5626"/>
                </a:lnTo>
                <a:lnTo>
                  <a:pt x="2764" y="5540"/>
                </a:lnTo>
                <a:lnTo>
                  <a:pt x="2835" y="5453"/>
                </a:lnTo>
                <a:lnTo>
                  <a:pt x="2904" y="5365"/>
                </a:lnTo>
                <a:lnTo>
                  <a:pt x="2971" y="5276"/>
                </a:lnTo>
                <a:lnTo>
                  <a:pt x="3038" y="5185"/>
                </a:lnTo>
                <a:lnTo>
                  <a:pt x="3102" y="5095"/>
                </a:lnTo>
                <a:lnTo>
                  <a:pt x="3166" y="5002"/>
                </a:lnTo>
                <a:lnTo>
                  <a:pt x="3226" y="4908"/>
                </a:lnTo>
                <a:lnTo>
                  <a:pt x="3286" y="4813"/>
                </a:lnTo>
                <a:lnTo>
                  <a:pt x="3344" y="4717"/>
                </a:lnTo>
                <a:lnTo>
                  <a:pt x="3372" y="4667"/>
                </a:lnTo>
                <a:lnTo>
                  <a:pt x="3399" y="4619"/>
                </a:lnTo>
                <a:lnTo>
                  <a:pt x="3426" y="4569"/>
                </a:lnTo>
                <a:lnTo>
                  <a:pt x="3452" y="4520"/>
                </a:lnTo>
                <a:lnTo>
                  <a:pt x="3478" y="4469"/>
                </a:lnTo>
                <a:lnTo>
                  <a:pt x="3504" y="4418"/>
                </a:lnTo>
                <a:lnTo>
                  <a:pt x="3529" y="4367"/>
                </a:lnTo>
                <a:lnTo>
                  <a:pt x="3554" y="4316"/>
                </a:lnTo>
                <a:lnTo>
                  <a:pt x="3577" y="4263"/>
                </a:lnTo>
                <a:lnTo>
                  <a:pt x="3600" y="4211"/>
                </a:lnTo>
                <a:lnTo>
                  <a:pt x="3623" y="4159"/>
                </a:lnTo>
                <a:lnTo>
                  <a:pt x="3645" y="4105"/>
                </a:lnTo>
                <a:lnTo>
                  <a:pt x="3666" y="4051"/>
                </a:lnTo>
                <a:lnTo>
                  <a:pt x="3688" y="3997"/>
                </a:lnTo>
                <a:lnTo>
                  <a:pt x="3708" y="3942"/>
                </a:lnTo>
                <a:lnTo>
                  <a:pt x="3727" y="3887"/>
                </a:lnTo>
                <a:lnTo>
                  <a:pt x="3746" y="3832"/>
                </a:lnTo>
                <a:lnTo>
                  <a:pt x="3764" y="3776"/>
                </a:lnTo>
                <a:lnTo>
                  <a:pt x="3782" y="3719"/>
                </a:lnTo>
                <a:lnTo>
                  <a:pt x="3799" y="3662"/>
                </a:lnTo>
                <a:lnTo>
                  <a:pt x="3815" y="3605"/>
                </a:lnTo>
                <a:lnTo>
                  <a:pt x="3830" y="3546"/>
                </a:lnTo>
                <a:lnTo>
                  <a:pt x="3845" y="3488"/>
                </a:lnTo>
                <a:lnTo>
                  <a:pt x="3860" y="3429"/>
                </a:lnTo>
                <a:lnTo>
                  <a:pt x="3874" y="3368"/>
                </a:lnTo>
                <a:lnTo>
                  <a:pt x="3886" y="3308"/>
                </a:lnTo>
                <a:lnTo>
                  <a:pt x="3898" y="3248"/>
                </a:lnTo>
                <a:lnTo>
                  <a:pt x="3909" y="3186"/>
                </a:lnTo>
                <a:lnTo>
                  <a:pt x="3920" y="3124"/>
                </a:lnTo>
                <a:lnTo>
                  <a:pt x="3930" y="3062"/>
                </a:lnTo>
                <a:lnTo>
                  <a:pt x="3938" y="2998"/>
                </a:lnTo>
                <a:lnTo>
                  <a:pt x="3947" y="2935"/>
                </a:lnTo>
                <a:lnTo>
                  <a:pt x="3954" y="2870"/>
                </a:lnTo>
                <a:lnTo>
                  <a:pt x="3960" y="2805"/>
                </a:lnTo>
                <a:lnTo>
                  <a:pt x="3966" y="2740"/>
                </a:lnTo>
                <a:lnTo>
                  <a:pt x="3971" y="2673"/>
                </a:lnTo>
                <a:lnTo>
                  <a:pt x="3975" y="2607"/>
                </a:lnTo>
                <a:lnTo>
                  <a:pt x="3978" y="2540"/>
                </a:lnTo>
                <a:lnTo>
                  <a:pt x="3981" y="2471"/>
                </a:lnTo>
                <a:lnTo>
                  <a:pt x="3982" y="2403"/>
                </a:lnTo>
                <a:lnTo>
                  <a:pt x="3983" y="2334"/>
                </a:lnTo>
                <a:lnTo>
                  <a:pt x="3983" y="2263"/>
                </a:lnTo>
                <a:lnTo>
                  <a:pt x="3982" y="2193"/>
                </a:lnTo>
                <a:lnTo>
                  <a:pt x="3980" y="2121"/>
                </a:lnTo>
                <a:lnTo>
                  <a:pt x="3977" y="2049"/>
                </a:lnTo>
                <a:lnTo>
                  <a:pt x="3973" y="1976"/>
                </a:lnTo>
                <a:lnTo>
                  <a:pt x="3968" y="1902"/>
                </a:lnTo>
                <a:lnTo>
                  <a:pt x="3963" y="1828"/>
                </a:lnTo>
                <a:lnTo>
                  <a:pt x="3956" y="1753"/>
                </a:lnTo>
                <a:lnTo>
                  <a:pt x="3948" y="1678"/>
                </a:lnTo>
                <a:lnTo>
                  <a:pt x="3940" y="1601"/>
                </a:lnTo>
                <a:lnTo>
                  <a:pt x="3930" y="1524"/>
                </a:lnTo>
                <a:lnTo>
                  <a:pt x="3920" y="1446"/>
                </a:lnTo>
                <a:lnTo>
                  <a:pt x="3909" y="1367"/>
                </a:lnTo>
                <a:lnTo>
                  <a:pt x="3896" y="1288"/>
                </a:lnTo>
                <a:lnTo>
                  <a:pt x="3883" y="1207"/>
                </a:lnTo>
                <a:lnTo>
                  <a:pt x="3868" y="1127"/>
                </a:lnTo>
                <a:lnTo>
                  <a:pt x="3852" y="1044"/>
                </a:lnTo>
                <a:lnTo>
                  <a:pt x="3835" y="962"/>
                </a:lnTo>
                <a:lnTo>
                  <a:pt x="3817" y="878"/>
                </a:lnTo>
                <a:lnTo>
                  <a:pt x="3799" y="795"/>
                </a:lnTo>
                <a:lnTo>
                  <a:pt x="3779" y="709"/>
                </a:lnTo>
                <a:lnTo>
                  <a:pt x="3758" y="624"/>
                </a:lnTo>
                <a:lnTo>
                  <a:pt x="3736" y="538"/>
                </a:lnTo>
                <a:lnTo>
                  <a:pt x="3713" y="450"/>
                </a:lnTo>
                <a:lnTo>
                  <a:pt x="3689" y="362"/>
                </a:lnTo>
                <a:lnTo>
                  <a:pt x="3663" y="272"/>
                </a:lnTo>
                <a:lnTo>
                  <a:pt x="3637" y="183"/>
                </a:lnTo>
                <a:lnTo>
                  <a:pt x="3609" y="91"/>
                </a:lnTo>
                <a:lnTo>
                  <a:pt x="3581" y="0"/>
                </a:lnTo>
                <a:lnTo>
                  <a:pt x="3581" y="0"/>
                </a:lnTo>
                <a:lnTo>
                  <a:pt x="3586" y="13"/>
                </a:lnTo>
                <a:lnTo>
                  <a:pt x="3591" y="26"/>
                </a:lnTo>
                <a:lnTo>
                  <a:pt x="3599" y="39"/>
                </a:lnTo>
                <a:lnTo>
                  <a:pt x="3607" y="53"/>
                </a:lnTo>
                <a:lnTo>
                  <a:pt x="3616" y="67"/>
                </a:lnTo>
                <a:lnTo>
                  <a:pt x="3626" y="81"/>
                </a:lnTo>
                <a:lnTo>
                  <a:pt x="3649" y="110"/>
                </a:lnTo>
                <a:lnTo>
                  <a:pt x="3674" y="140"/>
                </a:lnTo>
                <a:lnTo>
                  <a:pt x="3703" y="169"/>
                </a:lnTo>
                <a:lnTo>
                  <a:pt x="3733" y="200"/>
                </a:lnTo>
                <a:lnTo>
                  <a:pt x="3764" y="230"/>
                </a:lnTo>
                <a:lnTo>
                  <a:pt x="3827" y="288"/>
                </a:lnTo>
                <a:lnTo>
                  <a:pt x="3888" y="344"/>
                </a:lnTo>
                <a:lnTo>
                  <a:pt x="3916" y="371"/>
                </a:lnTo>
                <a:lnTo>
                  <a:pt x="3941" y="395"/>
                </a:lnTo>
                <a:lnTo>
                  <a:pt x="3964" y="419"/>
                </a:lnTo>
                <a:lnTo>
                  <a:pt x="3983" y="440"/>
                </a:lnTo>
                <a:lnTo>
                  <a:pt x="3983" y="440"/>
                </a:lnTo>
                <a:lnTo>
                  <a:pt x="4050" y="520"/>
                </a:lnTo>
                <a:lnTo>
                  <a:pt x="4114" y="601"/>
                </a:lnTo>
                <a:lnTo>
                  <a:pt x="4178" y="682"/>
                </a:lnTo>
                <a:lnTo>
                  <a:pt x="4242" y="765"/>
                </a:lnTo>
                <a:lnTo>
                  <a:pt x="4304" y="847"/>
                </a:lnTo>
                <a:lnTo>
                  <a:pt x="4365" y="931"/>
                </a:lnTo>
                <a:lnTo>
                  <a:pt x="4426" y="1015"/>
                </a:lnTo>
                <a:lnTo>
                  <a:pt x="4485" y="1101"/>
                </a:lnTo>
                <a:lnTo>
                  <a:pt x="4544" y="1186"/>
                </a:lnTo>
                <a:lnTo>
                  <a:pt x="4602" y="1273"/>
                </a:lnTo>
                <a:lnTo>
                  <a:pt x="4659" y="1359"/>
                </a:lnTo>
                <a:lnTo>
                  <a:pt x="4714" y="1447"/>
                </a:lnTo>
                <a:lnTo>
                  <a:pt x="4770" y="1534"/>
                </a:lnTo>
                <a:lnTo>
                  <a:pt x="4824" y="1623"/>
                </a:lnTo>
                <a:lnTo>
                  <a:pt x="4877" y="1711"/>
                </a:lnTo>
                <a:lnTo>
                  <a:pt x="4930" y="1801"/>
                </a:lnTo>
                <a:lnTo>
                  <a:pt x="4930" y="1801"/>
                </a:lnTo>
                <a:lnTo>
                  <a:pt x="4996" y="1917"/>
                </a:lnTo>
                <a:lnTo>
                  <a:pt x="5061" y="2034"/>
                </a:lnTo>
                <a:lnTo>
                  <a:pt x="5125" y="2152"/>
                </a:lnTo>
                <a:lnTo>
                  <a:pt x="5187" y="2271"/>
                </a:lnTo>
                <a:lnTo>
                  <a:pt x="5248" y="2391"/>
                </a:lnTo>
                <a:lnTo>
                  <a:pt x="5308" y="2512"/>
                </a:lnTo>
                <a:lnTo>
                  <a:pt x="5365" y="2634"/>
                </a:lnTo>
                <a:lnTo>
                  <a:pt x="5422" y="2757"/>
                </a:lnTo>
                <a:lnTo>
                  <a:pt x="5478" y="2881"/>
                </a:lnTo>
                <a:lnTo>
                  <a:pt x="5531" y="3005"/>
                </a:lnTo>
                <a:lnTo>
                  <a:pt x="5583" y="3131"/>
                </a:lnTo>
                <a:lnTo>
                  <a:pt x="5635" y="3257"/>
                </a:lnTo>
                <a:lnTo>
                  <a:pt x="5684" y="3384"/>
                </a:lnTo>
                <a:lnTo>
                  <a:pt x="5731" y="3512"/>
                </a:lnTo>
                <a:lnTo>
                  <a:pt x="5777" y="3641"/>
                </a:lnTo>
                <a:lnTo>
                  <a:pt x="5823" y="3769"/>
                </a:lnTo>
                <a:lnTo>
                  <a:pt x="5866" y="3899"/>
                </a:lnTo>
                <a:lnTo>
                  <a:pt x="5907" y="4030"/>
                </a:lnTo>
                <a:lnTo>
                  <a:pt x="5947" y="4161"/>
                </a:lnTo>
                <a:lnTo>
                  <a:pt x="5986" y="4292"/>
                </a:lnTo>
                <a:lnTo>
                  <a:pt x="6023" y="4425"/>
                </a:lnTo>
                <a:lnTo>
                  <a:pt x="6058" y="4558"/>
                </a:lnTo>
                <a:lnTo>
                  <a:pt x="6092" y="4691"/>
                </a:lnTo>
                <a:lnTo>
                  <a:pt x="6124" y="4824"/>
                </a:lnTo>
                <a:lnTo>
                  <a:pt x="6155" y="4959"/>
                </a:lnTo>
                <a:lnTo>
                  <a:pt x="6184" y="5093"/>
                </a:lnTo>
                <a:lnTo>
                  <a:pt x="6211" y="5228"/>
                </a:lnTo>
                <a:lnTo>
                  <a:pt x="6236" y="5363"/>
                </a:lnTo>
                <a:lnTo>
                  <a:pt x="6260" y="5499"/>
                </a:lnTo>
                <a:lnTo>
                  <a:pt x="6281" y="5635"/>
                </a:lnTo>
                <a:lnTo>
                  <a:pt x="6302" y="5771"/>
                </a:lnTo>
                <a:lnTo>
                  <a:pt x="6321" y="5906"/>
                </a:lnTo>
                <a:lnTo>
                  <a:pt x="6338" y="6043"/>
                </a:lnTo>
                <a:lnTo>
                  <a:pt x="6353" y="6180"/>
                </a:lnTo>
                <a:lnTo>
                  <a:pt x="6366" y="6317"/>
                </a:lnTo>
                <a:lnTo>
                  <a:pt x="6378" y="6453"/>
                </a:lnTo>
                <a:lnTo>
                  <a:pt x="6387" y="6590"/>
                </a:lnTo>
                <a:lnTo>
                  <a:pt x="6395" y="6728"/>
                </a:lnTo>
                <a:lnTo>
                  <a:pt x="6401" y="6865"/>
                </a:lnTo>
                <a:lnTo>
                  <a:pt x="6405" y="7001"/>
                </a:lnTo>
                <a:lnTo>
                  <a:pt x="6408" y="7138"/>
                </a:lnTo>
                <a:lnTo>
                  <a:pt x="6408" y="7276"/>
                </a:lnTo>
                <a:lnTo>
                  <a:pt x="6407" y="7413"/>
                </a:lnTo>
                <a:lnTo>
                  <a:pt x="6404" y="7549"/>
                </a:lnTo>
                <a:lnTo>
                  <a:pt x="6399" y="7685"/>
                </a:lnTo>
                <a:lnTo>
                  <a:pt x="6392" y="7822"/>
                </a:lnTo>
                <a:lnTo>
                  <a:pt x="6383" y="7958"/>
                </a:lnTo>
                <a:lnTo>
                  <a:pt x="6372" y="8095"/>
                </a:lnTo>
                <a:lnTo>
                  <a:pt x="6359" y="8229"/>
                </a:lnTo>
                <a:lnTo>
                  <a:pt x="6344" y="8365"/>
                </a:lnTo>
                <a:lnTo>
                  <a:pt x="6328" y="8500"/>
                </a:lnTo>
                <a:lnTo>
                  <a:pt x="6308" y="8635"/>
                </a:lnTo>
                <a:lnTo>
                  <a:pt x="6287" y="8769"/>
                </a:lnTo>
                <a:lnTo>
                  <a:pt x="6264" y="8903"/>
                </a:lnTo>
                <a:lnTo>
                  <a:pt x="6240" y="9037"/>
                </a:lnTo>
                <a:lnTo>
                  <a:pt x="6213" y="9169"/>
                </a:lnTo>
                <a:lnTo>
                  <a:pt x="6184" y="9302"/>
                </a:lnTo>
                <a:lnTo>
                  <a:pt x="6153" y="9434"/>
                </a:lnTo>
                <a:lnTo>
                  <a:pt x="6119" y="9566"/>
                </a:lnTo>
                <a:lnTo>
                  <a:pt x="6084" y="9696"/>
                </a:lnTo>
                <a:lnTo>
                  <a:pt x="6047" y="9826"/>
                </a:lnTo>
                <a:lnTo>
                  <a:pt x="6008" y="9956"/>
                </a:lnTo>
                <a:lnTo>
                  <a:pt x="5966" y="10085"/>
                </a:lnTo>
                <a:lnTo>
                  <a:pt x="5922" y="10213"/>
                </a:lnTo>
                <a:lnTo>
                  <a:pt x="5922" y="10213"/>
                </a:lnTo>
                <a:lnTo>
                  <a:pt x="5899" y="10277"/>
                </a:lnTo>
                <a:lnTo>
                  <a:pt x="5876" y="10340"/>
                </a:lnTo>
                <a:lnTo>
                  <a:pt x="5852" y="10403"/>
                </a:lnTo>
                <a:lnTo>
                  <a:pt x="5828" y="10467"/>
                </a:lnTo>
                <a:lnTo>
                  <a:pt x="5802" y="10530"/>
                </a:lnTo>
                <a:lnTo>
                  <a:pt x="5775" y="10592"/>
                </a:lnTo>
                <a:lnTo>
                  <a:pt x="5749" y="10654"/>
                </a:lnTo>
                <a:lnTo>
                  <a:pt x="5722" y="10716"/>
                </a:lnTo>
                <a:lnTo>
                  <a:pt x="5694" y="10777"/>
                </a:lnTo>
                <a:lnTo>
                  <a:pt x="5665" y="10839"/>
                </a:lnTo>
                <a:lnTo>
                  <a:pt x="5636" y="10899"/>
                </a:lnTo>
                <a:lnTo>
                  <a:pt x="5605" y="10959"/>
                </a:lnTo>
                <a:lnTo>
                  <a:pt x="5575" y="11019"/>
                </a:lnTo>
                <a:lnTo>
                  <a:pt x="5543" y="11078"/>
                </a:lnTo>
                <a:lnTo>
                  <a:pt x="5512" y="11137"/>
                </a:lnTo>
                <a:lnTo>
                  <a:pt x="5479" y="11196"/>
                </a:lnTo>
                <a:lnTo>
                  <a:pt x="5446" y="11254"/>
                </a:lnTo>
                <a:lnTo>
                  <a:pt x="5411" y="11312"/>
                </a:lnTo>
                <a:lnTo>
                  <a:pt x="5377" y="11370"/>
                </a:lnTo>
                <a:lnTo>
                  <a:pt x="5342" y="11426"/>
                </a:lnTo>
                <a:lnTo>
                  <a:pt x="5306" y="11482"/>
                </a:lnTo>
                <a:lnTo>
                  <a:pt x="5270" y="11539"/>
                </a:lnTo>
                <a:lnTo>
                  <a:pt x="5232" y="11594"/>
                </a:lnTo>
                <a:lnTo>
                  <a:pt x="5195" y="11649"/>
                </a:lnTo>
                <a:lnTo>
                  <a:pt x="5156" y="11704"/>
                </a:lnTo>
                <a:lnTo>
                  <a:pt x="5117" y="11758"/>
                </a:lnTo>
                <a:lnTo>
                  <a:pt x="5077" y="11811"/>
                </a:lnTo>
                <a:lnTo>
                  <a:pt x="5037" y="11863"/>
                </a:lnTo>
                <a:lnTo>
                  <a:pt x="4996" y="11916"/>
                </a:lnTo>
                <a:lnTo>
                  <a:pt x="4955" y="11968"/>
                </a:lnTo>
                <a:lnTo>
                  <a:pt x="4911" y="12019"/>
                </a:lnTo>
                <a:lnTo>
                  <a:pt x="4869" y="12070"/>
                </a:lnTo>
                <a:lnTo>
                  <a:pt x="4825" y="12120"/>
                </a:lnTo>
                <a:lnTo>
                  <a:pt x="4781" y="12169"/>
                </a:lnTo>
                <a:lnTo>
                  <a:pt x="4736" y="12217"/>
                </a:lnTo>
                <a:lnTo>
                  <a:pt x="4690" y="12266"/>
                </a:lnTo>
                <a:lnTo>
                  <a:pt x="4645" y="12314"/>
                </a:lnTo>
                <a:lnTo>
                  <a:pt x="4598" y="12360"/>
                </a:lnTo>
                <a:lnTo>
                  <a:pt x="4550" y="12407"/>
                </a:lnTo>
                <a:lnTo>
                  <a:pt x="4502" y="12453"/>
                </a:lnTo>
                <a:lnTo>
                  <a:pt x="4454" y="12498"/>
                </a:lnTo>
                <a:lnTo>
                  <a:pt x="4404" y="12542"/>
                </a:lnTo>
                <a:lnTo>
                  <a:pt x="4354" y="12585"/>
                </a:lnTo>
                <a:lnTo>
                  <a:pt x="4303" y="12629"/>
                </a:lnTo>
                <a:lnTo>
                  <a:pt x="4252" y="12671"/>
                </a:lnTo>
                <a:lnTo>
                  <a:pt x="4200" y="12713"/>
                </a:lnTo>
                <a:lnTo>
                  <a:pt x="4148" y="12753"/>
                </a:lnTo>
                <a:lnTo>
                  <a:pt x="4095" y="12794"/>
                </a:lnTo>
                <a:lnTo>
                  <a:pt x="4041" y="12834"/>
                </a:lnTo>
                <a:lnTo>
                  <a:pt x="3986" y="12872"/>
                </a:lnTo>
                <a:lnTo>
                  <a:pt x="3931" y="12910"/>
                </a:lnTo>
                <a:lnTo>
                  <a:pt x="3876" y="12947"/>
                </a:lnTo>
                <a:lnTo>
                  <a:pt x="3819" y="12984"/>
                </a:lnTo>
                <a:lnTo>
                  <a:pt x="3762" y="13019"/>
                </a:lnTo>
                <a:lnTo>
                  <a:pt x="3705" y="13054"/>
                </a:lnTo>
                <a:lnTo>
                  <a:pt x="3646" y="13088"/>
                </a:lnTo>
                <a:lnTo>
                  <a:pt x="3588" y="13121"/>
                </a:lnTo>
                <a:lnTo>
                  <a:pt x="3528" y="13154"/>
                </a:lnTo>
                <a:lnTo>
                  <a:pt x="3468" y="13186"/>
                </a:lnTo>
                <a:lnTo>
                  <a:pt x="3407" y="13216"/>
                </a:lnTo>
                <a:lnTo>
                  <a:pt x="3346" y="13246"/>
                </a:lnTo>
                <a:lnTo>
                  <a:pt x="3284" y="13275"/>
                </a:lnTo>
                <a:lnTo>
                  <a:pt x="3221" y="13303"/>
                </a:lnTo>
                <a:lnTo>
                  <a:pt x="3158" y="13331"/>
                </a:lnTo>
                <a:lnTo>
                  <a:pt x="3158" y="13331"/>
                </a:lnTo>
                <a:lnTo>
                  <a:pt x="3111" y="13350"/>
                </a:lnTo>
                <a:lnTo>
                  <a:pt x="3064" y="13369"/>
                </a:lnTo>
                <a:lnTo>
                  <a:pt x="3018" y="13387"/>
                </a:lnTo>
                <a:lnTo>
                  <a:pt x="2970" y="13404"/>
                </a:lnTo>
                <a:lnTo>
                  <a:pt x="2923" y="13421"/>
                </a:lnTo>
                <a:lnTo>
                  <a:pt x="2876" y="13437"/>
                </a:lnTo>
                <a:lnTo>
                  <a:pt x="2829" y="13453"/>
                </a:lnTo>
                <a:lnTo>
                  <a:pt x="2781" y="13468"/>
                </a:lnTo>
                <a:lnTo>
                  <a:pt x="2686" y="13497"/>
                </a:lnTo>
                <a:lnTo>
                  <a:pt x="2590" y="13523"/>
                </a:lnTo>
                <a:lnTo>
                  <a:pt x="2494" y="13546"/>
                </a:lnTo>
                <a:lnTo>
                  <a:pt x="2397" y="13567"/>
                </a:lnTo>
                <a:lnTo>
                  <a:pt x="2301" y="13587"/>
                </a:lnTo>
                <a:lnTo>
                  <a:pt x="2203" y="13604"/>
                </a:lnTo>
                <a:lnTo>
                  <a:pt x="2107" y="13619"/>
                </a:lnTo>
                <a:lnTo>
                  <a:pt x="2008" y="13632"/>
                </a:lnTo>
                <a:lnTo>
                  <a:pt x="1910" y="13643"/>
                </a:lnTo>
                <a:lnTo>
                  <a:pt x="1812" y="13652"/>
                </a:lnTo>
                <a:lnTo>
                  <a:pt x="1714" y="13659"/>
                </a:lnTo>
                <a:lnTo>
                  <a:pt x="1616" y="13665"/>
                </a:lnTo>
                <a:lnTo>
                  <a:pt x="1516" y="13669"/>
                </a:lnTo>
                <a:lnTo>
                  <a:pt x="1418" y="13672"/>
                </a:lnTo>
                <a:lnTo>
                  <a:pt x="1319" y="13673"/>
                </a:lnTo>
                <a:lnTo>
                  <a:pt x="1220" y="13672"/>
                </a:lnTo>
                <a:lnTo>
                  <a:pt x="1121" y="13668"/>
                </a:lnTo>
                <a:lnTo>
                  <a:pt x="1021" y="13664"/>
                </a:lnTo>
                <a:lnTo>
                  <a:pt x="922" y="13659"/>
                </a:lnTo>
                <a:lnTo>
                  <a:pt x="823" y="13652"/>
                </a:lnTo>
                <a:lnTo>
                  <a:pt x="724" y="13644"/>
                </a:lnTo>
                <a:lnTo>
                  <a:pt x="625" y="13635"/>
                </a:lnTo>
                <a:lnTo>
                  <a:pt x="526" y="13625"/>
                </a:lnTo>
                <a:lnTo>
                  <a:pt x="427" y="13614"/>
                </a:lnTo>
                <a:lnTo>
                  <a:pt x="327" y="13601"/>
                </a:lnTo>
                <a:lnTo>
                  <a:pt x="229" y="13588"/>
                </a:lnTo>
                <a:lnTo>
                  <a:pt x="130" y="13573"/>
                </a:lnTo>
                <a:lnTo>
                  <a:pt x="32" y="13558"/>
                </a:lnTo>
                <a:lnTo>
                  <a:pt x="32" y="13558"/>
                </a:lnTo>
                <a:close/>
              </a:path>
            </a:pathLst>
          </a:custGeom>
          <a:solidFill>
            <a:srgbClr val="AC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wrap="square" lIns="84953" tIns="42476" rIns="84953" bIns="42476" numCol="1" anchor="t" anchorCtr="0" compatLnSpc="1"/>
          <a:lstStyle/>
          <a:p>
            <a:pPr>
              <a:lnSpc>
                <a:spcPct val="130000"/>
              </a:lnSpc>
            </a:pPr>
            <a:endParaRPr lang="en-US" sz="13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5" name="Freeform 6"/>
          <p:cNvSpPr/>
          <p:nvPr/>
        </p:nvSpPr>
        <p:spPr bwMode="auto">
          <a:xfrm>
            <a:off x="5015231" y="4665587"/>
            <a:ext cx="2272551" cy="956223"/>
          </a:xfrm>
          <a:custGeom>
            <a:avLst/>
            <a:gdLst>
              <a:gd name="T0" fmla="*/ 18 w 14013"/>
              <a:gd name="T1" fmla="*/ 1202 h 5897"/>
              <a:gd name="T2" fmla="*/ 131 w 14013"/>
              <a:gd name="T3" fmla="*/ 1311 h 5897"/>
              <a:gd name="T4" fmla="*/ 301 w 14013"/>
              <a:gd name="T5" fmla="*/ 1392 h 5897"/>
              <a:gd name="T6" fmla="*/ 608 w 14013"/>
              <a:gd name="T7" fmla="*/ 1466 h 5897"/>
              <a:gd name="T8" fmla="*/ 761 w 14013"/>
              <a:gd name="T9" fmla="*/ 1463 h 5897"/>
              <a:gd name="T10" fmla="*/ 1064 w 14013"/>
              <a:gd name="T11" fmla="*/ 1383 h 5897"/>
              <a:gd name="T12" fmla="*/ 1368 w 14013"/>
              <a:gd name="T13" fmla="*/ 1218 h 5897"/>
              <a:gd name="T14" fmla="*/ 1848 w 14013"/>
              <a:gd name="T15" fmla="*/ 859 h 5897"/>
              <a:gd name="T16" fmla="*/ 2117 w 14013"/>
              <a:gd name="T17" fmla="*/ 666 h 5897"/>
              <a:gd name="T18" fmla="*/ 2409 w 14013"/>
              <a:gd name="T19" fmla="*/ 500 h 5897"/>
              <a:gd name="T20" fmla="*/ 2945 w 14013"/>
              <a:gd name="T21" fmla="*/ 276 h 5897"/>
              <a:gd name="T22" fmla="*/ 3500 w 14013"/>
              <a:gd name="T23" fmla="*/ 116 h 5897"/>
              <a:gd name="T24" fmla="*/ 4184 w 14013"/>
              <a:gd name="T25" fmla="*/ 12 h 5897"/>
              <a:gd name="T26" fmla="*/ 4873 w 14013"/>
              <a:gd name="T27" fmla="*/ 15 h 5897"/>
              <a:gd name="T28" fmla="*/ 5502 w 14013"/>
              <a:gd name="T29" fmla="*/ 118 h 5897"/>
              <a:gd name="T30" fmla="*/ 5832 w 14013"/>
              <a:gd name="T31" fmla="*/ 213 h 5897"/>
              <a:gd name="T32" fmla="*/ 6154 w 14013"/>
              <a:gd name="T33" fmla="*/ 340 h 5897"/>
              <a:gd name="T34" fmla="*/ 6466 w 14013"/>
              <a:gd name="T35" fmla="*/ 496 h 5897"/>
              <a:gd name="T36" fmla="*/ 7554 w 14013"/>
              <a:gd name="T37" fmla="*/ 1110 h 5897"/>
              <a:gd name="T38" fmla="*/ 8258 w 14013"/>
              <a:gd name="T39" fmla="*/ 1466 h 5897"/>
              <a:gd name="T40" fmla="*/ 8983 w 14013"/>
              <a:gd name="T41" fmla="*/ 1760 h 5897"/>
              <a:gd name="T42" fmla="*/ 9578 w 14013"/>
              <a:gd name="T43" fmla="*/ 1926 h 5897"/>
              <a:gd name="T44" fmla="*/ 9970 w 14013"/>
              <a:gd name="T45" fmla="*/ 1994 h 5897"/>
              <a:gd name="T46" fmla="*/ 10375 w 14013"/>
              <a:gd name="T47" fmla="*/ 2030 h 5897"/>
              <a:gd name="T48" fmla="*/ 10795 w 14013"/>
              <a:gd name="T49" fmla="*/ 2028 h 5897"/>
              <a:gd name="T50" fmla="*/ 11229 w 14013"/>
              <a:gd name="T51" fmla="*/ 1984 h 5897"/>
              <a:gd name="T52" fmla="*/ 11682 w 14013"/>
              <a:gd name="T53" fmla="*/ 1897 h 5897"/>
              <a:gd name="T54" fmla="*/ 12153 w 14013"/>
              <a:gd name="T55" fmla="*/ 1759 h 5897"/>
              <a:gd name="T56" fmla="*/ 12645 w 14013"/>
              <a:gd name="T57" fmla="*/ 1569 h 5897"/>
              <a:gd name="T58" fmla="*/ 13158 w 14013"/>
              <a:gd name="T59" fmla="*/ 1323 h 5897"/>
              <a:gd name="T60" fmla="*/ 13695 w 14013"/>
              <a:gd name="T61" fmla="*/ 1016 h 5897"/>
              <a:gd name="T62" fmla="*/ 13991 w 14013"/>
              <a:gd name="T63" fmla="*/ 830 h 5897"/>
              <a:gd name="T64" fmla="*/ 13883 w 14013"/>
              <a:gd name="T65" fmla="*/ 977 h 5897"/>
              <a:gd name="T66" fmla="*/ 13716 w 14013"/>
              <a:gd name="T67" fmla="*/ 1296 h 5897"/>
              <a:gd name="T68" fmla="*/ 13398 w 14013"/>
              <a:gd name="T69" fmla="*/ 1742 h 5897"/>
              <a:gd name="T70" fmla="*/ 12936 w 14013"/>
              <a:gd name="T71" fmla="*/ 2302 h 5897"/>
              <a:gd name="T72" fmla="*/ 12467 w 14013"/>
              <a:gd name="T73" fmla="*/ 2797 h 5897"/>
              <a:gd name="T74" fmla="*/ 11768 w 14013"/>
              <a:gd name="T75" fmla="*/ 3430 h 5897"/>
              <a:gd name="T76" fmla="*/ 11009 w 14013"/>
              <a:gd name="T77" fmla="*/ 4009 h 5897"/>
              <a:gd name="T78" fmla="*/ 10197 w 14013"/>
              <a:gd name="T79" fmla="*/ 4521 h 5897"/>
              <a:gd name="T80" fmla="*/ 9343 w 14013"/>
              <a:gd name="T81" fmla="*/ 4965 h 5897"/>
              <a:gd name="T82" fmla="*/ 8453 w 14013"/>
              <a:gd name="T83" fmla="*/ 5330 h 5897"/>
              <a:gd name="T84" fmla="*/ 7536 w 14013"/>
              <a:gd name="T85" fmla="*/ 5610 h 5897"/>
              <a:gd name="T86" fmla="*/ 6601 w 14013"/>
              <a:gd name="T87" fmla="*/ 5799 h 5897"/>
              <a:gd name="T88" fmla="*/ 5655 w 14013"/>
              <a:gd name="T89" fmla="*/ 5890 h 5897"/>
              <a:gd name="T90" fmla="*/ 4843 w 14013"/>
              <a:gd name="T91" fmla="*/ 5884 h 5897"/>
              <a:gd name="T92" fmla="*/ 4371 w 14013"/>
              <a:gd name="T93" fmla="*/ 5840 h 5897"/>
              <a:gd name="T94" fmla="*/ 3906 w 14013"/>
              <a:gd name="T95" fmla="*/ 5759 h 5897"/>
              <a:gd name="T96" fmla="*/ 3452 w 14013"/>
              <a:gd name="T97" fmla="*/ 5643 h 5897"/>
              <a:gd name="T98" fmla="*/ 3011 w 14013"/>
              <a:gd name="T99" fmla="*/ 5489 h 5897"/>
              <a:gd name="T100" fmla="*/ 2588 w 14013"/>
              <a:gd name="T101" fmla="*/ 5298 h 5897"/>
              <a:gd name="T102" fmla="*/ 2185 w 14013"/>
              <a:gd name="T103" fmla="*/ 5068 h 5897"/>
              <a:gd name="T104" fmla="*/ 1804 w 14013"/>
              <a:gd name="T105" fmla="*/ 4800 h 5897"/>
              <a:gd name="T106" fmla="*/ 1450 w 14013"/>
              <a:gd name="T107" fmla="*/ 4491 h 5897"/>
              <a:gd name="T108" fmla="*/ 1126 w 14013"/>
              <a:gd name="T109" fmla="*/ 4142 h 5897"/>
              <a:gd name="T110" fmla="*/ 930 w 14013"/>
              <a:gd name="T111" fmla="*/ 3888 h 5897"/>
              <a:gd name="T112" fmla="*/ 645 w 14013"/>
              <a:gd name="T113" fmla="*/ 3423 h 5897"/>
              <a:gd name="T114" fmla="*/ 367 w 14013"/>
              <a:gd name="T115" fmla="*/ 2792 h 5897"/>
              <a:gd name="T116" fmla="*/ 171 w 14013"/>
              <a:gd name="T117" fmla="*/ 2128 h 5897"/>
              <a:gd name="T118" fmla="*/ 40 w 14013"/>
              <a:gd name="T119" fmla="*/ 1443 h 5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013" h="5897">
                <a:moveTo>
                  <a:pt x="0" y="1148"/>
                </a:moveTo>
                <a:lnTo>
                  <a:pt x="0" y="1148"/>
                </a:lnTo>
                <a:lnTo>
                  <a:pt x="2" y="1157"/>
                </a:lnTo>
                <a:lnTo>
                  <a:pt x="4" y="1166"/>
                </a:lnTo>
                <a:lnTo>
                  <a:pt x="7" y="1175"/>
                </a:lnTo>
                <a:lnTo>
                  <a:pt x="10" y="1184"/>
                </a:lnTo>
                <a:lnTo>
                  <a:pt x="18" y="1202"/>
                </a:lnTo>
                <a:lnTo>
                  <a:pt x="29" y="1219"/>
                </a:lnTo>
                <a:lnTo>
                  <a:pt x="41" y="1235"/>
                </a:lnTo>
                <a:lnTo>
                  <a:pt x="56" y="1251"/>
                </a:lnTo>
                <a:lnTo>
                  <a:pt x="73" y="1267"/>
                </a:lnTo>
                <a:lnTo>
                  <a:pt x="91" y="1282"/>
                </a:lnTo>
                <a:lnTo>
                  <a:pt x="110" y="1296"/>
                </a:lnTo>
                <a:lnTo>
                  <a:pt x="131" y="1311"/>
                </a:lnTo>
                <a:lnTo>
                  <a:pt x="152" y="1324"/>
                </a:lnTo>
                <a:lnTo>
                  <a:pt x="175" y="1337"/>
                </a:lnTo>
                <a:lnTo>
                  <a:pt x="199" y="1349"/>
                </a:lnTo>
                <a:lnTo>
                  <a:pt x="223" y="1361"/>
                </a:lnTo>
                <a:lnTo>
                  <a:pt x="250" y="1372"/>
                </a:lnTo>
                <a:lnTo>
                  <a:pt x="275" y="1382"/>
                </a:lnTo>
                <a:lnTo>
                  <a:pt x="301" y="1392"/>
                </a:lnTo>
                <a:lnTo>
                  <a:pt x="327" y="1402"/>
                </a:lnTo>
                <a:lnTo>
                  <a:pt x="380" y="1419"/>
                </a:lnTo>
                <a:lnTo>
                  <a:pt x="432" y="1433"/>
                </a:lnTo>
                <a:lnTo>
                  <a:pt x="482" y="1445"/>
                </a:lnTo>
                <a:lnTo>
                  <a:pt x="528" y="1455"/>
                </a:lnTo>
                <a:lnTo>
                  <a:pt x="571" y="1462"/>
                </a:lnTo>
                <a:lnTo>
                  <a:pt x="608" y="1466"/>
                </a:lnTo>
                <a:lnTo>
                  <a:pt x="639" y="1468"/>
                </a:lnTo>
                <a:lnTo>
                  <a:pt x="639" y="1468"/>
                </a:lnTo>
                <a:lnTo>
                  <a:pt x="664" y="1468"/>
                </a:lnTo>
                <a:lnTo>
                  <a:pt x="688" y="1468"/>
                </a:lnTo>
                <a:lnTo>
                  <a:pt x="713" y="1467"/>
                </a:lnTo>
                <a:lnTo>
                  <a:pt x="737" y="1465"/>
                </a:lnTo>
                <a:lnTo>
                  <a:pt x="761" y="1463"/>
                </a:lnTo>
                <a:lnTo>
                  <a:pt x="786" y="1460"/>
                </a:lnTo>
                <a:lnTo>
                  <a:pt x="834" y="1452"/>
                </a:lnTo>
                <a:lnTo>
                  <a:pt x="881" y="1442"/>
                </a:lnTo>
                <a:lnTo>
                  <a:pt x="927" y="1430"/>
                </a:lnTo>
                <a:lnTo>
                  <a:pt x="974" y="1416"/>
                </a:lnTo>
                <a:lnTo>
                  <a:pt x="1019" y="1400"/>
                </a:lnTo>
                <a:lnTo>
                  <a:pt x="1064" y="1383"/>
                </a:lnTo>
                <a:lnTo>
                  <a:pt x="1109" y="1364"/>
                </a:lnTo>
                <a:lnTo>
                  <a:pt x="1154" y="1343"/>
                </a:lnTo>
                <a:lnTo>
                  <a:pt x="1197" y="1320"/>
                </a:lnTo>
                <a:lnTo>
                  <a:pt x="1241" y="1296"/>
                </a:lnTo>
                <a:lnTo>
                  <a:pt x="1283" y="1271"/>
                </a:lnTo>
                <a:lnTo>
                  <a:pt x="1327" y="1245"/>
                </a:lnTo>
                <a:lnTo>
                  <a:pt x="1368" y="1218"/>
                </a:lnTo>
                <a:lnTo>
                  <a:pt x="1410" y="1191"/>
                </a:lnTo>
                <a:lnTo>
                  <a:pt x="1451" y="1162"/>
                </a:lnTo>
                <a:lnTo>
                  <a:pt x="1493" y="1133"/>
                </a:lnTo>
                <a:lnTo>
                  <a:pt x="1533" y="1102"/>
                </a:lnTo>
                <a:lnTo>
                  <a:pt x="1613" y="1042"/>
                </a:lnTo>
                <a:lnTo>
                  <a:pt x="1693" y="981"/>
                </a:lnTo>
                <a:lnTo>
                  <a:pt x="1848" y="859"/>
                </a:lnTo>
                <a:lnTo>
                  <a:pt x="1924" y="801"/>
                </a:lnTo>
                <a:lnTo>
                  <a:pt x="1962" y="773"/>
                </a:lnTo>
                <a:lnTo>
                  <a:pt x="2000" y="745"/>
                </a:lnTo>
                <a:lnTo>
                  <a:pt x="2000" y="745"/>
                </a:lnTo>
                <a:lnTo>
                  <a:pt x="2039" y="718"/>
                </a:lnTo>
                <a:lnTo>
                  <a:pt x="2078" y="692"/>
                </a:lnTo>
                <a:lnTo>
                  <a:pt x="2117" y="666"/>
                </a:lnTo>
                <a:lnTo>
                  <a:pt x="2157" y="641"/>
                </a:lnTo>
                <a:lnTo>
                  <a:pt x="2199" y="616"/>
                </a:lnTo>
                <a:lnTo>
                  <a:pt x="2240" y="592"/>
                </a:lnTo>
                <a:lnTo>
                  <a:pt x="2281" y="567"/>
                </a:lnTo>
                <a:lnTo>
                  <a:pt x="2323" y="544"/>
                </a:lnTo>
                <a:lnTo>
                  <a:pt x="2367" y="522"/>
                </a:lnTo>
                <a:lnTo>
                  <a:pt x="2409" y="500"/>
                </a:lnTo>
                <a:lnTo>
                  <a:pt x="2452" y="479"/>
                </a:lnTo>
                <a:lnTo>
                  <a:pt x="2495" y="458"/>
                </a:lnTo>
                <a:lnTo>
                  <a:pt x="2584" y="418"/>
                </a:lnTo>
                <a:lnTo>
                  <a:pt x="2672" y="379"/>
                </a:lnTo>
                <a:lnTo>
                  <a:pt x="2763" y="342"/>
                </a:lnTo>
                <a:lnTo>
                  <a:pt x="2853" y="308"/>
                </a:lnTo>
                <a:lnTo>
                  <a:pt x="2945" y="276"/>
                </a:lnTo>
                <a:lnTo>
                  <a:pt x="3036" y="245"/>
                </a:lnTo>
                <a:lnTo>
                  <a:pt x="3128" y="215"/>
                </a:lnTo>
                <a:lnTo>
                  <a:pt x="3219" y="188"/>
                </a:lnTo>
                <a:lnTo>
                  <a:pt x="3312" y="163"/>
                </a:lnTo>
                <a:lnTo>
                  <a:pt x="3404" y="139"/>
                </a:lnTo>
                <a:lnTo>
                  <a:pt x="3404" y="139"/>
                </a:lnTo>
                <a:lnTo>
                  <a:pt x="3500" y="116"/>
                </a:lnTo>
                <a:lnTo>
                  <a:pt x="3597" y="95"/>
                </a:lnTo>
                <a:lnTo>
                  <a:pt x="3694" y="76"/>
                </a:lnTo>
                <a:lnTo>
                  <a:pt x="3792" y="59"/>
                </a:lnTo>
                <a:lnTo>
                  <a:pt x="3889" y="43"/>
                </a:lnTo>
                <a:lnTo>
                  <a:pt x="3987" y="31"/>
                </a:lnTo>
                <a:lnTo>
                  <a:pt x="4085" y="20"/>
                </a:lnTo>
                <a:lnTo>
                  <a:pt x="4184" y="12"/>
                </a:lnTo>
                <a:lnTo>
                  <a:pt x="4283" y="5"/>
                </a:lnTo>
                <a:lnTo>
                  <a:pt x="4381" y="1"/>
                </a:lnTo>
                <a:lnTo>
                  <a:pt x="4480" y="0"/>
                </a:lnTo>
                <a:lnTo>
                  <a:pt x="4578" y="0"/>
                </a:lnTo>
                <a:lnTo>
                  <a:pt x="4677" y="3"/>
                </a:lnTo>
                <a:lnTo>
                  <a:pt x="4774" y="7"/>
                </a:lnTo>
                <a:lnTo>
                  <a:pt x="4873" y="15"/>
                </a:lnTo>
                <a:lnTo>
                  <a:pt x="4970" y="24"/>
                </a:lnTo>
                <a:lnTo>
                  <a:pt x="5068" y="36"/>
                </a:lnTo>
                <a:lnTo>
                  <a:pt x="5166" y="50"/>
                </a:lnTo>
                <a:lnTo>
                  <a:pt x="5262" y="67"/>
                </a:lnTo>
                <a:lnTo>
                  <a:pt x="5359" y="85"/>
                </a:lnTo>
                <a:lnTo>
                  <a:pt x="5454" y="106"/>
                </a:lnTo>
                <a:lnTo>
                  <a:pt x="5502" y="118"/>
                </a:lnTo>
                <a:lnTo>
                  <a:pt x="5550" y="129"/>
                </a:lnTo>
                <a:lnTo>
                  <a:pt x="5597" y="142"/>
                </a:lnTo>
                <a:lnTo>
                  <a:pt x="5644" y="155"/>
                </a:lnTo>
                <a:lnTo>
                  <a:pt x="5692" y="169"/>
                </a:lnTo>
                <a:lnTo>
                  <a:pt x="5739" y="183"/>
                </a:lnTo>
                <a:lnTo>
                  <a:pt x="5786" y="198"/>
                </a:lnTo>
                <a:lnTo>
                  <a:pt x="5832" y="213"/>
                </a:lnTo>
                <a:lnTo>
                  <a:pt x="5879" y="231"/>
                </a:lnTo>
                <a:lnTo>
                  <a:pt x="5926" y="247"/>
                </a:lnTo>
                <a:lnTo>
                  <a:pt x="5971" y="265"/>
                </a:lnTo>
                <a:lnTo>
                  <a:pt x="6017" y="282"/>
                </a:lnTo>
                <a:lnTo>
                  <a:pt x="6064" y="301"/>
                </a:lnTo>
                <a:lnTo>
                  <a:pt x="6109" y="320"/>
                </a:lnTo>
                <a:lnTo>
                  <a:pt x="6154" y="340"/>
                </a:lnTo>
                <a:lnTo>
                  <a:pt x="6199" y="360"/>
                </a:lnTo>
                <a:lnTo>
                  <a:pt x="6245" y="381"/>
                </a:lnTo>
                <a:lnTo>
                  <a:pt x="6289" y="403"/>
                </a:lnTo>
                <a:lnTo>
                  <a:pt x="6333" y="426"/>
                </a:lnTo>
                <a:lnTo>
                  <a:pt x="6377" y="449"/>
                </a:lnTo>
                <a:lnTo>
                  <a:pt x="6422" y="472"/>
                </a:lnTo>
                <a:lnTo>
                  <a:pt x="6466" y="496"/>
                </a:lnTo>
                <a:lnTo>
                  <a:pt x="6466" y="496"/>
                </a:lnTo>
                <a:lnTo>
                  <a:pt x="6664" y="609"/>
                </a:lnTo>
                <a:lnTo>
                  <a:pt x="6861" y="721"/>
                </a:lnTo>
                <a:lnTo>
                  <a:pt x="7059" y="834"/>
                </a:lnTo>
                <a:lnTo>
                  <a:pt x="7256" y="945"/>
                </a:lnTo>
                <a:lnTo>
                  <a:pt x="7455" y="1056"/>
                </a:lnTo>
                <a:lnTo>
                  <a:pt x="7554" y="1110"/>
                </a:lnTo>
                <a:lnTo>
                  <a:pt x="7654" y="1164"/>
                </a:lnTo>
                <a:lnTo>
                  <a:pt x="7753" y="1216"/>
                </a:lnTo>
                <a:lnTo>
                  <a:pt x="7854" y="1268"/>
                </a:lnTo>
                <a:lnTo>
                  <a:pt x="7954" y="1320"/>
                </a:lnTo>
                <a:lnTo>
                  <a:pt x="8055" y="1370"/>
                </a:lnTo>
                <a:lnTo>
                  <a:pt x="8157" y="1419"/>
                </a:lnTo>
                <a:lnTo>
                  <a:pt x="8258" y="1466"/>
                </a:lnTo>
                <a:lnTo>
                  <a:pt x="8360" y="1513"/>
                </a:lnTo>
                <a:lnTo>
                  <a:pt x="8462" y="1558"/>
                </a:lnTo>
                <a:lnTo>
                  <a:pt x="8565" y="1602"/>
                </a:lnTo>
                <a:lnTo>
                  <a:pt x="8668" y="1644"/>
                </a:lnTo>
                <a:lnTo>
                  <a:pt x="8773" y="1685"/>
                </a:lnTo>
                <a:lnTo>
                  <a:pt x="8878" y="1723"/>
                </a:lnTo>
                <a:lnTo>
                  <a:pt x="8983" y="1760"/>
                </a:lnTo>
                <a:lnTo>
                  <a:pt x="9090" y="1795"/>
                </a:lnTo>
                <a:lnTo>
                  <a:pt x="9196" y="1827"/>
                </a:lnTo>
                <a:lnTo>
                  <a:pt x="9305" y="1859"/>
                </a:lnTo>
                <a:lnTo>
                  <a:pt x="9414" y="1888"/>
                </a:lnTo>
                <a:lnTo>
                  <a:pt x="9468" y="1901"/>
                </a:lnTo>
                <a:lnTo>
                  <a:pt x="9523" y="1914"/>
                </a:lnTo>
                <a:lnTo>
                  <a:pt x="9578" y="1926"/>
                </a:lnTo>
                <a:lnTo>
                  <a:pt x="9633" y="1938"/>
                </a:lnTo>
                <a:lnTo>
                  <a:pt x="9689" y="1949"/>
                </a:lnTo>
                <a:lnTo>
                  <a:pt x="9745" y="1959"/>
                </a:lnTo>
                <a:lnTo>
                  <a:pt x="9801" y="1969"/>
                </a:lnTo>
                <a:lnTo>
                  <a:pt x="9857" y="1978"/>
                </a:lnTo>
                <a:lnTo>
                  <a:pt x="9914" y="1987"/>
                </a:lnTo>
                <a:lnTo>
                  <a:pt x="9970" y="1994"/>
                </a:lnTo>
                <a:lnTo>
                  <a:pt x="10027" y="2001"/>
                </a:lnTo>
                <a:lnTo>
                  <a:pt x="10084" y="2008"/>
                </a:lnTo>
                <a:lnTo>
                  <a:pt x="10142" y="2014"/>
                </a:lnTo>
                <a:lnTo>
                  <a:pt x="10200" y="2019"/>
                </a:lnTo>
                <a:lnTo>
                  <a:pt x="10258" y="2023"/>
                </a:lnTo>
                <a:lnTo>
                  <a:pt x="10317" y="2026"/>
                </a:lnTo>
                <a:lnTo>
                  <a:pt x="10375" y="2030"/>
                </a:lnTo>
                <a:lnTo>
                  <a:pt x="10434" y="2032"/>
                </a:lnTo>
                <a:lnTo>
                  <a:pt x="10494" y="2034"/>
                </a:lnTo>
                <a:lnTo>
                  <a:pt x="10553" y="2034"/>
                </a:lnTo>
                <a:lnTo>
                  <a:pt x="10612" y="2034"/>
                </a:lnTo>
                <a:lnTo>
                  <a:pt x="10673" y="2033"/>
                </a:lnTo>
                <a:lnTo>
                  <a:pt x="10733" y="2031"/>
                </a:lnTo>
                <a:lnTo>
                  <a:pt x="10795" y="2028"/>
                </a:lnTo>
                <a:lnTo>
                  <a:pt x="10856" y="2024"/>
                </a:lnTo>
                <a:lnTo>
                  <a:pt x="10917" y="2019"/>
                </a:lnTo>
                <a:lnTo>
                  <a:pt x="10979" y="2014"/>
                </a:lnTo>
                <a:lnTo>
                  <a:pt x="11041" y="2008"/>
                </a:lnTo>
                <a:lnTo>
                  <a:pt x="11103" y="2001"/>
                </a:lnTo>
                <a:lnTo>
                  <a:pt x="11167" y="1993"/>
                </a:lnTo>
                <a:lnTo>
                  <a:pt x="11229" y="1984"/>
                </a:lnTo>
                <a:lnTo>
                  <a:pt x="11293" y="1975"/>
                </a:lnTo>
                <a:lnTo>
                  <a:pt x="11357" y="1964"/>
                </a:lnTo>
                <a:lnTo>
                  <a:pt x="11421" y="1952"/>
                </a:lnTo>
                <a:lnTo>
                  <a:pt x="11485" y="1940"/>
                </a:lnTo>
                <a:lnTo>
                  <a:pt x="11551" y="1926"/>
                </a:lnTo>
                <a:lnTo>
                  <a:pt x="11616" y="1912"/>
                </a:lnTo>
                <a:lnTo>
                  <a:pt x="11682" y="1897"/>
                </a:lnTo>
                <a:lnTo>
                  <a:pt x="11748" y="1880"/>
                </a:lnTo>
                <a:lnTo>
                  <a:pt x="11814" y="1863"/>
                </a:lnTo>
                <a:lnTo>
                  <a:pt x="11882" y="1843"/>
                </a:lnTo>
                <a:lnTo>
                  <a:pt x="11948" y="1824"/>
                </a:lnTo>
                <a:lnTo>
                  <a:pt x="12016" y="1803"/>
                </a:lnTo>
                <a:lnTo>
                  <a:pt x="12085" y="1782"/>
                </a:lnTo>
                <a:lnTo>
                  <a:pt x="12153" y="1759"/>
                </a:lnTo>
                <a:lnTo>
                  <a:pt x="12222" y="1736"/>
                </a:lnTo>
                <a:lnTo>
                  <a:pt x="12291" y="1711"/>
                </a:lnTo>
                <a:lnTo>
                  <a:pt x="12361" y="1685"/>
                </a:lnTo>
                <a:lnTo>
                  <a:pt x="12431" y="1657"/>
                </a:lnTo>
                <a:lnTo>
                  <a:pt x="12502" y="1629"/>
                </a:lnTo>
                <a:lnTo>
                  <a:pt x="12573" y="1600"/>
                </a:lnTo>
                <a:lnTo>
                  <a:pt x="12645" y="1569"/>
                </a:lnTo>
                <a:lnTo>
                  <a:pt x="12716" y="1538"/>
                </a:lnTo>
                <a:lnTo>
                  <a:pt x="12789" y="1505"/>
                </a:lnTo>
                <a:lnTo>
                  <a:pt x="12862" y="1471"/>
                </a:lnTo>
                <a:lnTo>
                  <a:pt x="12936" y="1436"/>
                </a:lnTo>
                <a:lnTo>
                  <a:pt x="13009" y="1399"/>
                </a:lnTo>
                <a:lnTo>
                  <a:pt x="13084" y="1362"/>
                </a:lnTo>
                <a:lnTo>
                  <a:pt x="13158" y="1323"/>
                </a:lnTo>
                <a:lnTo>
                  <a:pt x="13233" y="1283"/>
                </a:lnTo>
                <a:lnTo>
                  <a:pt x="13309" y="1242"/>
                </a:lnTo>
                <a:lnTo>
                  <a:pt x="13385" y="1199"/>
                </a:lnTo>
                <a:lnTo>
                  <a:pt x="13462" y="1156"/>
                </a:lnTo>
                <a:lnTo>
                  <a:pt x="13539" y="1110"/>
                </a:lnTo>
                <a:lnTo>
                  <a:pt x="13617" y="1064"/>
                </a:lnTo>
                <a:lnTo>
                  <a:pt x="13695" y="1016"/>
                </a:lnTo>
                <a:lnTo>
                  <a:pt x="13774" y="968"/>
                </a:lnTo>
                <a:lnTo>
                  <a:pt x="13853" y="917"/>
                </a:lnTo>
                <a:lnTo>
                  <a:pt x="13933" y="865"/>
                </a:lnTo>
                <a:lnTo>
                  <a:pt x="14013" y="813"/>
                </a:lnTo>
                <a:lnTo>
                  <a:pt x="14013" y="813"/>
                </a:lnTo>
                <a:lnTo>
                  <a:pt x="14002" y="821"/>
                </a:lnTo>
                <a:lnTo>
                  <a:pt x="13991" y="830"/>
                </a:lnTo>
                <a:lnTo>
                  <a:pt x="13980" y="841"/>
                </a:lnTo>
                <a:lnTo>
                  <a:pt x="13969" y="852"/>
                </a:lnTo>
                <a:lnTo>
                  <a:pt x="13959" y="865"/>
                </a:lnTo>
                <a:lnTo>
                  <a:pt x="13947" y="878"/>
                </a:lnTo>
                <a:lnTo>
                  <a:pt x="13925" y="908"/>
                </a:lnTo>
                <a:lnTo>
                  <a:pt x="13904" y="941"/>
                </a:lnTo>
                <a:lnTo>
                  <a:pt x="13883" y="977"/>
                </a:lnTo>
                <a:lnTo>
                  <a:pt x="13863" y="1014"/>
                </a:lnTo>
                <a:lnTo>
                  <a:pt x="13843" y="1052"/>
                </a:lnTo>
                <a:lnTo>
                  <a:pt x="13804" y="1129"/>
                </a:lnTo>
                <a:lnTo>
                  <a:pt x="13766" y="1202"/>
                </a:lnTo>
                <a:lnTo>
                  <a:pt x="13749" y="1236"/>
                </a:lnTo>
                <a:lnTo>
                  <a:pt x="13732" y="1268"/>
                </a:lnTo>
                <a:lnTo>
                  <a:pt x="13716" y="1296"/>
                </a:lnTo>
                <a:lnTo>
                  <a:pt x="13701" y="1321"/>
                </a:lnTo>
                <a:lnTo>
                  <a:pt x="13701" y="1321"/>
                </a:lnTo>
                <a:lnTo>
                  <a:pt x="13643" y="1406"/>
                </a:lnTo>
                <a:lnTo>
                  <a:pt x="13582" y="1492"/>
                </a:lnTo>
                <a:lnTo>
                  <a:pt x="13522" y="1575"/>
                </a:lnTo>
                <a:lnTo>
                  <a:pt x="13461" y="1658"/>
                </a:lnTo>
                <a:lnTo>
                  <a:pt x="13398" y="1742"/>
                </a:lnTo>
                <a:lnTo>
                  <a:pt x="13335" y="1823"/>
                </a:lnTo>
                <a:lnTo>
                  <a:pt x="13271" y="1905"/>
                </a:lnTo>
                <a:lnTo>
                  <a:pt x="13205" y="1985"/>
                </a:lnTo>
                <a:lnTo>
                  <a:pt x="13139" y="2066"/>
                </a:lnTo>
                <a:lnTo>
                  <a:pt x="13071" y="2145"/>
                </a:lnTo>
                <a:lnTo>
                  <a:pt x="13004" y="2224"/>
                </a:lnTo>
                <a:lnTo>
                  <a:pt x="12936" y="2302"/>
                </a:lnTo>
                <a:lnTo>
                  <a:pt x="12866" y="2378"/>
                </a:lnTo>
                <a:lnTo>
                  <a:pt x="12797" y="2455"/>
                </a:lnTo>
                <a:lnTo>
                  <a:pt x="12726" y="2531"/>
                </a:lnTo>
                <a:lnTo>
                  <a:pt x="12654" y="2607"/>
                </a:lnTo>
                <a:lnTo>
                  <a:pt x="12654" y="2607"/>
                </a:lnTo>
                <a:lnTo>
                  <a:pt x="12562" y="2702"/>
                </a:lnTo>
                <a:lnTo>
                  <a:pt x="12467" y="2797"/>
                </a:lnTo>
                <a:lnTo>
                  <a:pt x="12370" y="2890"/>
                </a:lnTo>
                <a:lnTo>
                  <a:pt x="12274" y="2984"/>
                </a:lnTo>
                <a:lnTo>
                  <a:pt x="12175" y="3075"/>
                </a:lnTo>
                <a:lnTo>
                  <a:pt x="12075" y="3166"/>
                </a:lnTo>
                <a:lnTo>
                  <a:pt x="11974" y="3255"/>
                </a:lnTo>
                <a:lnTo>
                  <a:pt x="11872" y="3344"/>
                </a:lnTo>
                <a:lnTo>
                  <a:pt x="11768" y="3430"/>
                </a:lnTo>
                <a:lnTo>
                  <a:pt x="11662" y="3517"/>
                </a:lnTo>
                <a:lnTo>
                  <a:pt x="11557" y="3602"/>
                </a:lnTo>
                <a:lnTo>
                  <a:pt x="11449" y="3686"/>
                </a:lnTo>
                <a:lnTo>
                  <a:pt x="11341" y="3768"/>
                </a:lnTo>
                <a:lnTo>
                  <a:pt x="11231" y="3850"/>
                </a:lnTo>
                <a:lnTo>
                  <a:pt x="11120" y="3929"/>
                </a:lnTo>
                <a:lnTo>
                  <a:pt x="11009" y="4009"/>
                </a:lnTo>
                <a:lnTo>
                  <a:pt x="10896" y="4086"/>
                </a:lnTo>
                <a:lnTo>
                  <a:pt x="10781" y="4161"/>
                </a:lnTo>
                <a:lnTo>
                  <a:pt x="10667" y="4237"/>
                </a:lnTo>
                <a:lnTo>
                  <a:pt x="10551" y="4310"/>
                </a:lnTo>
                <a:lnTo>
                  <a:pt x="10433" y="4382"/>
                </a:lnTo>
                <a:lnTo>
                  <a:pt x="10316" y="4452"/>
                </a:lnTo>
                <a:lnTo>
                  <a:pt x="10197" y="4521"/>
                </a:lnTo>
                <a:lnTo>
                  <a:pt x="10077" y="4590"/>
                </a:lnTo>
                <a:lnTo>
                  <a:pt x="9958" y="4656"/>
                </a:lnTo>
                <a:lnTo>
                  <a:pt x="9836" y="4720"/>
                </a:lnTo>
                <a:lnTo>
                  <a:pt x="9714" y="4784"/>
                </a:lnTo>
                <a:lnTo>
                  <a:pt x="9591" y="4845"/>
                </a:lnTo>
                <a:lnTo>
                  <a:pt x="9467" y="4905"/>
                </a:lnTo>
                <a:lnTo>
                  <a:pt x="9343" y="4965"/>
                </a:lnTo>
                <a:lnTo>
                  <a:pt x="9218" y="5022"/>
                </a:lnTo>
                <a:lnTo>
                  <a:pt x="9092" y="5077"/>
                </a:lnTo>
                <a:lnTo>
                  <a:pt x="8965" y="5131"/>
                </a:lnTo>
                <a:lnTo>
                  <a:pt x="8838" y="5183"/>
                </a:lnTo>
                <a:lnTo>
                  <a:pt x="8711" y="5234"/>
                </a:lnTo>
                <a:lnTo>
                  <a:pt x="8582" y="5283"/>
                </a:lnTo>
                <a:lnTo>
                  <a:pt x="8453" y="5330"/>
                </a:lnTo>
                <a:lnTo>
                  <a:pt x="8323" y="5375"/>
                </a:lnTo>
                <a:lnTo>
                  <a:pt x="8194" y="5419"/>
                </a:lnTo>
                <a:lnTo>
                  <a:pt x="8063" y="5461"/>
                </a:lnTo>
                <a:lnTo>
                  <a:pt x="7932" y="5501"/>
                </a:lnTo>
                <a:lnTo>
                  <a:pt x="7801" y="5539"/>
                </a:lnTo>
                <a:lnTo>
                  <a:pt x="7669" y="5576"/>
                </a:lnTo>
                <a:lnTo>
                  <a:pt x="7536" y="5610"/>
                </a:lnTo>
                <a:lnTo>
                  <a:pt x="7403" y="5644"/>
                </a:lnTo>
                <a:lnTo>
                  <a:pt x="7270" y="5674"/>
                </a:lnTo>
                <a:lnTo>
                  <a:pt x="7137" y="5703"/>
                </a:lnTo>
                <a:lnTo>
                  <a:pt x="7004" y="5730"/>
                </a:lnTo>
                <a:lnTo>
                  <a:pt x="6869" y="5755"/>
                </a:lnTo>
                <a:lnTo>
                  <a:pt x="6735" y="5778"/>
                </a:lnTo>
                <a:lnTo>
                  <a:pt x="6601" y="5799"/>
                </a:lnTo>
                <a:lnTo>
                  <a:pt x="6466" y="5819"/>
                </a:lnTo>
                <a:lnTo>
                  <a:pt x="6331" y="5836"/>
                </a:lnTo>
                <a:lnTo>
                  <a:pt x="6196" y="5851"/>
                </a:lnTo>
                <a:lnTo>
                  <a:pt x="6062" y="5864"/>
                </a:lnTo>
                <a:lnTo>
                  <a:pt x="5926" y="5875"/>
                </a:lnTo>
                <a:lnTo>
                  <a:pt x="5791" y="5884"/>
                </a:lnTo>
                <a:lnTo>
                  <a:pt x="5655" y="5890"/>
                </a:lnTo>
                <a:lnTo>
                  <a:pt x="5520" y="5895"/>
                </a:lnTo>
                <a:lnTo>
                  <a:pt x="5385" y="5897"/>
                </a:lnTo>
                <a:lnTo>
                  <a:pt x="5249" y="5897"/>
                </a:lnTo>
                <a:lnTo>
                  <a:pt x="5113" y="5895"/>
                </a:lnTo>
                <a:lnTo>
                  <a:pt x="4978" y="5891"/>
                </a:lnTo>
                <a:lnTo>
                  <a:pt x="4843" y="5884"/>
                </a:lnTo>
                <a:lnTo>
                  <a:pt x="4843" y="5884"/>
                </a:lnTo>
                <a:lnTo>
                  <a:pt x="4775" y="5880"/>
                </a:lnTo>
                <a:lnTo>
                  <a:pt x="4707" y="5875"/>
                </a:lnTo>
                <a:lnTo>
                  <a:pt x="4640" y="5869"/>
                </a:lnTo>
                <a:lnTo>
                  <a:pt x="4572" y="5863"/>
                </a:lnTo>
                <a:lnTo>
                  <a:pt x="4505" y="5856"/>
                </a:lnTo>
                <a:lnTo>
                  <a:pt x="4437" y="5848"/>
                </a:lnTo>
                <a:lnTo>
                  <a:pt x="4371" y="5840"/>
                </a:lnTo>
                <a:lnTo>
                  <a:pt x="4304" y="5830"/>
                </a:lnTo>
                <a:lnTo>
                  <a:pt x="4237" y="5820"/>
                </a:lnTo>
                <a:lnTo>
                  <a:pt x="4171" y="5810"/>
                </a:lnTo>
                <a:lnTo>
                  <a:pt x="4105" y="5797"/>
                </a:lnTo>
                <a:lnTo>
                  <a:pt x="4038" y="5785"/>
                </a:lnTo>
                <a:lnTo>
                  <a:pt x="3972" y="5772"/>
                </a:lnTo>
                <a:lnTo>
                  <a:pt x="3906" y="5759"/>
                </a:lnTo>
                <a:lnTo>
                  <a:pt x="3840" y="5744"/>
                </a:lnTo>
                <a:lnTo>
                  <a:pt x="3775" y="5729"/>
                </a:lnTo>
                <a:lnTo>
                  <a:pt x="3710" y="5714"/>
                </a:lnTo>
                <a:lnTo>
                  <a:pt x="3645" y="5697"/>
                </a:lnTo>
                <a:lnTo>
                  <a:pt x="3581" y="5680"/>
                </a:lnTo>
                <a:lnTo>
                  <a:pt x="3516" y="5662"/>
                </a:lnTo>
                <a:lnTo>
                  <a:pt x="3452" y="5643"/>
                </a:lnTo>
                <a:lnTo>
                  <a:pt x="3388" y="5622"/>
                </a:lnTo>
                <a:lnTo>
                  <a:pt x="3324" y="5602"/>
                </a:lnTo>
                <a:lnTo>
                  <a:pt x="3262" y="5581"/>
                </a:lnTo>
                <a:lnTo>
                  <a:pt x="3198" y="5559"/>
                </a:lnTo>
                <a:lnTo>
                  <a:pt x="3136" y="5537"/>
                </a:lnTo>
                <a:lnTo>
                  <a:pt x="3074" y="5513"/>
                </a:lnTo>
                <a:lnTo>
                  <a:pt x="3011" y="5489"/>
                </a:lnTo>
                <a:lnTo>
                  <a:pt x="2950" y="5465"/>
                </a:lnTo>
                <a:lnTo>
                  <a:pt x="2889" y="5438"/>
                </a:lnTo>
                <a:lnTo>
                  <a:pt x="2827" y="5412"/>
                </a:lnTo>
                <a:lnTo>
                  <a:pt x="2767" y="5384"/>
                </a:lnTo>
                <a:lnTo>
                  <a:pt x="2707" y="5356"/>
                </a:lnTo>
                <a:lnTo>
                  <a:pt x="2647" y="5328"/>
                </a:lnTo>
                <a:lnTo>
                  <a:pt x="2588" y="5298"/>
                </a:lnTo>
                <a:lnTo>
                  <a:pt x="2529" y="5268"/>
                </a:lnTo>
                <a:lnTo>
                  <a:pt x="2470" y="5236"/>
                </a:lnTo>
                <a:lnTo>
                  <a:pt x="2413" y="5204"/>
                </a:lnTo>
                <a:lnTo>
                  <a:pt x="2355" y="5172"/>
                </a:lnTo>
                <a:lnTo>
                  <a:pt x="2297" y="5138"/>
                </a:lnTo>
                <a:lnTo>
                  <a:pt x="2241" y="5104"/>
                </a:lnTo>
                <a:lnTo>
                  <a:pt x="2185" y="5068"/>
                </a:lnTo>
                <a:lnTo>
                  <a:pt x="2128" y="5032"/>
                </a:lnTo>
                <a:lnTo>
                  <a:pt x="2073" y="4996"/>
                </a:lnTo>
                <a:lnTo>
                  <a:pt x="2019" y="4958"/>
                </a:lnTo>
                <a:lnTo>
                  <a:pt x="1964" y="4920"/>
                </a:lnTo>
                <a:lnTo>
                  <a:pt x="1910" y="4880"/>
                </a:lnTo>
                <a:lnTo>
                  <a:pt x="1857" y="4840"/>
                </a:lnTo>
                <a:lnTo>
                  <a:pt x="1804" y="4800"/>
                </a:lnTo>
                <a:lnTo>
                  <a:pt x="1752" y="4758"/>
                </a:lnTo>
                <a:lnTo>
                  <a:pt x="1700" y="4715"/>
                </a:lnTo>
                <a:lnTo>
                  <a:pt x="1650" y="4672"/>
                </a:lnTo>
                <a:lnTo>
                  <a:pt x="1598" y="4628"/>
                </a:lnTo>
                <a:lnTo>
                  <a:pt x="1549" y="4584"/>
                </a:lnTo>
                <a:lnTo>
                  <a:pt x="1499" y="4537"/>
                </a:lnTo>
                <a:lnTo>
                  <a:pt x="1450" y="4491"/>
                </a:lnTo>
                <a:lnTo>
                  <a:pt x="1402" y="4444"/>
                </a:lnTo>
                <a:lnTo>
                  <a:pt x="1355" y="4396"/>
                </a:lnTo>
                <a:lnTo>
                  <a:pt x="1308" y="4346"/>
                </a:lnTo>
                <a:lnTo>
                  <a:pt x="1261" y="4296"/>
                </a:lnTo>
                <a:lnTo>
                  <a:pt x="1215" y="4246"/>
                </a:lnTo>
                <a:lnTo>
                  <a:pt x="1171" y="4195"/>
                </a:lnTo>
                <a:lnTo>
                  <a:pt x="1126" y="4142"/>
                </a:lnTo>
                <a:lnTo>
                  <a:pt x="1082" y="4089"/>
                </a:lnTo>
                <a:lnTo>
                  <a:pt x="1082" y="4089"/>
                </a:lnTo>
                <a:lnTo>
                  <a:pt x="1051" y="4049"/>
                </a:lnTo>
                <a:lnTo>
                  <a:pt x="1020" y="4010"/>
                </a:lnTo>
                <a:lnTo>
                  <a:pt x="990" y="3969"/>
                </a:lnTo>
                <a:lnTo>
                  <a:pt x="960" y="3929"/>
                </a:lnTo>
                <a:lnTo>
                  <a:pt x="930" y="3888"/>
                </a:lnTo>
                <a:lnTo>
                  <a:pt x="902" y="3848"/>
                </a:lnTo>
                <a:lnTo>
                  <a:pt x="874" y="3806"/>
                </a:lnTo>
                <a:lnTo>
                  <a:pt x="846" y="3764"/>
                </a:lnTo>
                <a:lnTo>
                  <a:pt x="793" y="3681"/>
                </a:lnTo>
                <a:lnTo>
                  <a:pt x="741" y="3596"/>
                </a:lnTo>
                <a:lnTo>
                  <a:pt x="692" y="3510"/>
                </a:lnTo>
                <a:lnTo>
                  <a:pt x="645" y="3423"/>
                </a:lnTo>
                <a:lnTo>
                  <a:pt x="600" y="3336"/>
                </a:lnTo>
                <a:lnTo>
                  <a:pt x="556" y="3247"/>
                </a:lnTo>
                <a:lnTo>
                  <a:pt x="515" y="3158"/>
                </a:lnTo>
                <a:lnTo>
                  <a:pt x="475" y="3067"/>
                </a:lnTo>
                <a:lnTo>
                  <a:pt x="438" y="2976"/>
                </a:lnTo>
                <a:lnTo>
                  <a:pt x="401" y="2884"/>
                </a:lnTo>
                <a:lnTo>
                  <a:pt x="367" y="2792"/>
                </a:lnTo>
                <a:lnTo>
                  <a:pt x="334" y="2699"/>
                </a:lnTo>
                <a:lnTo>
                  <a:pt x="304" y="2605"/>
                </a:lnTo>
                <a:lnTo>
                  <a:pt x="274" y="2510"/>
                </a:lnTo>
                <a:lnTo>
                  <a:pt x="247" y="2416"/>
                </a:lnTo>
                <a:lnTo>
                  <a:pt x="219" y="2320"/>
                </a:lnTo>
                <a:lnTo>
                  <a:pt x="194" y="2225"/>
                </a:lnTo>
                <a:lnTo>
                  <a:pt x="171" y="2128"/>
                </a:lnTo>
                <a:lnTo>
                  <a:pt x="149" y="2032"/>
                </a:lnTo>
                <a:lnTo>
                  <a:pt x="128" y="1934"/>
                </a:lnTo>
                <a:lnTo>
                  <a:pt x="108" y="1836"/>
                </a:lnTo>
                <a:lnTo>
                  <a:pt x="90" y="1739"/>
                </a:lnTo>
                <a:lnTo>
                  <a:pt x="72" y="1640"/>
                </a:lnTo>
                <a:lnTo>
                  <a:pt x="55" y="1542"/>
                </a:lnTo>
                <a:lnTo>
                  <a:pt x="40" y="1443"/>
                </a:lnTo>
                <a:lnTo>
                  <a:pt x="26" y="1345"/>
                </a:lnTo>
                <a:lnTo>
                  <a:pt x="13" y="1246"/>
                </a:lnTo>
                <a:lnTo>
                  <a:pt x="0" y="1148"/>
                </a:lnTo>
                <a:lnTo>
                  <a:pt x="0" y="114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wrap="square" lIns="84953" tIns="42476" rIns="84953" bIns="42476" numCol="1" anchor="t" anchorCtr="0" compatLnSpc="1"/>
          <a:lstStyle/>
          <a:p>
            <a:pPr>
              <a:lnSpc>
                <a:spcPct val="130000"/>
              </a:lnSpc>
            </a:pPr>
            <a:endParaRPr lang="en-US" sz="13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6" name="Freeform 7"/>
          <p:cNvSpPr/>
          <p:nvPr/>
        </p:nvSpPr>
        <p:spPr bwMode="auto">
          <a:xfrm>
            <a:off x="4095783" y="3483552"/>
            <a:ext cx="1351203" cy="2100608"/>
          </a:xfrm>
          <a:custGeom>
            <a:avLst/>
            <a:gdLst>
              <a:gd name="T0" fmla="*/ 2920 w 8330"/>
              <a:gd name="T1" fmla="*/ 36 h 12948"/>
              <a:gd name="T2" fmla="*/ 2859 w 8330"/>
              <a:gd name="T3" fmla="*/ 180 h 12948"/>
              <a:gd name="T4" fmla="*/ 2844 w 8330"/>
              <a:gd name="T5" fmla="*/ 369 h 12948"/>
              <a:gd name="T6" fmla="*/ 2885 w 8330"/>
              <a:gd name="T7" fmla="*/ 682 h 12948"/>
              <a:gd name="T8" fmla="*/ 2944 w 8330"/>
              <a:gd name="T9" fmla="*/ 823 h 12948"/>
              <a:gd name="T10" fmla="*/ 3128 w 8330"/>
              <a:gd name="T11" fmla="*/ 1077 h 12948"/>
              <a:gd name="T12" fmla="*/ 3391 w 8330"/>
              <a:gd name="T13" fmla="*/ 1301 h 12948"/>
              <a:gd name="T14" fmla="*/ 3900 w 8330"/>
              <a:gd name="T15" fmla="*/ 1619 h 12948"/>
              <a:gd name="T16" fmla="*/ 4176 w 8330"/>
              <a:gd name="T17" fmla="*/ 1801 h 12948"/>
              <a:gd name="T18" fmla="*/ 4437 w 8330"/>
              <a:gd name="T19" fmla="*/ 2013 h 12948"/>
              <a:gd name="T20" fmla="*/ 4839 w 8330"/>
              <a:gd name="T21" fmla="*/ 2431 h 12948"/>
              <a:gd name="T22" fmla="*/ 5188 w 8330"/>
              <a:gd name="T23" fmla="*/ 2891 h 12948"/>
              <a:gd name="T24" fmla="*/ 5532 w 8330"/>
              <a:gd name="T25" fmla="*/ 3492 h 12948"/>
              <a:gd name="T26" fmla="*/ 5777 w 8330"/>
              <a:gd name="T27" fmla="*/ 4135 h 12948"/>
              <a:gd name="T28" fmla="*/ 5909 w 8330"/>
              <a:gd name="T29" fmla="*/ 4759 h 12948"/>
              <a:gd name="T30" fmla="*/ 5938 w 8330"/>
              <a:gd name="T31" fmla="*/ 5102 h 12948"/>
              <a:gd name="T32" fmla="*/ 5936 w 8330"/>
              <a:gd name="T33" fmla="*/ 5448 h 12948"/>
              <a:gd name="T34" fmla="*/ 5903 w 8330"/>
              <a:gd name="T35" fmla="*/ 5794 h 12948"/>
              <a:gd name="T36" fmla="*/ 5723 w 8330"/>
              <a:gd name="T37" fmla="*/ 7031 h 12948"/>
              <a:gd name="T38" fmla="*/ 5645 w 8330"/>
              <a:gd name="T39" fmla="*/ 7815 h 12948"/>
              <a:gd name="T40" fmla="*/ 5633 w 8330"/>
              <a:gd name="T41" fmla="*/ 8599 h 12948"/>
              <a:gd name="T42" fmla="*/ 5692 w 8330"/>
              <a:gd name="T43" fmla="*/ 9213 h 12948"/>
              <a:gd name="T44" fmla="*/ 5769 w 8330"/>
              <a:gd name="T45" fmla="*/ 9603 h 12948"/>
              <a:gd name="T46" fmla="*/ 5882 w 8330"/>
              <a:gd name="T47" fmla="*/ 9993 h 12948"/>
              <a:gd name="T48" fmla="*/ 6036 w 8330"/>
              <a:gd name="T49" fmla="*/ 10383 h 12948"/>
              <a:gd name="T50" fmla="*/ 6233 w 8330"/>
              <a:gd name="T51" fmla="*/ 10774 h 12948"/>
              <a:gd name="T52" fmla="*/ 6478 w 8330"/>
              <a:gd name="T53" fmla="*/ 11164 h 12948"/>
              <a:gd name="T54" fmla="*/ 6776 w 8330"/>
              <a:gd name="T55" fmla="*/ 11554 h 12948"/>
              <a:gd name="T56" fmla="*/ 7130 w 8330"/>
              <a:gd name="T57" fmla="*/ 11944 h 12948"/>
              <a:gd name="T58" fmla="*/ 7545 w 8330"/>
              <a:gd name="T59" fmla="*/ 12334 h 12948"/>
              <a:gd name="T60" fmla="*/ 8025 w 8330"/>
              <a:gd name="T61" fmla="*/ 12724 h 12948"/>
              <a:gd name="T62" fmla="*/ 8306 w 8330"/>
              <a:gd name="T63" fmla="*/ 12933 h 12948"/>
              <a:gd name="T64" fmla="*/ 8130 w 8330"/>
              <a:gd name="T65" fmla="*/ 12885 h 12948"/>
              <a:gd name="T66" fmla="*/ 7772 w 8330"/>
              <a:gd name="T67" fmla="*/ 12845 h 12948"/>
              <a:gd name="T68" fmla="*/ 7242 w 8330"/>
              <a:gd name="T69" fmla="*/ 12708 h 12948"/>
              <a:gd name="T70" fmla="*/ 6553 w 8330"/>
              <a:gd name="T71" fmla="*/ 12479 h 12948"/>
              <a:gd name="T72" fmla="*/ 5921 w 8330"/>
              <a:gd name="T73" fmla="*/ 12221 h 12948"/>
              <a:gd name="T74" fmla="*/ 5077 w 8330"/>
              <a:gd name="T75" fmla="*/ 11797 h 12948"/>
              <a:gd name="T76" fmla="*/ 4266 w 8330"/>
              <a:gd name="T77" fmla="*/ 11298 h 12948"/>
              <a:gd name="T78" fmla="*/ 3494 w 8330"/>
              <a:gd name="T79" fmla="*/ 10726 h 12948"/>
              <a:gd name="T80" fmla="*/ 2772 w 8330"/>
              <a:gd name="T81" fmla="*/ 10089 h 12948"/>
              <a:gd name="T82" fmla="*/ 2111 w 8330"/>
              <a:gd name="T83" fmla="*/ 9391 h 12948"/>
              <a:gd name="T84" fmla="*/ 1518 w 8330"/>
              <a:gd name="T85" fmla="*/ 8638 h 12948"/>
              <a:gd name="T86" fmla="*/ 1004 w 8330"/>
              <a:gd name="T87" fmla="*/ 7833 h 12948"/>
              <a:gd name="T88" fmla="*/ 579 w 8330"/>
              <a:gd name="T89" fmla="*/ 6984 h 12948"/>
              <a:gd name="T90" fmla="*/ 292 w 8330"/>
              <a:gd name="T91" fmla="*/ 6224 h 12948"/>
              <a:gd name="T92" fmla="*/ 164 w 8330"/>
              <a:gd name="T93" fmla="*/ 5768 h 12948"/>
              <a:gd name="T94" fmla="*/ 71 w 8330"/>
              <a:gd name="T95" fmla="*/ 5305 h 12948"/>
              <a:gd name="T96" fmla="*/ 16 w 8330"/>
              <a:gd name="T97" fmla="*/ 4840 h 12948"/>
              <a:gd name="T98" fmla="*/ 0 w 8330"/>
              <a:gd name="T99" fmla="*/ 4374 h 12948"/>
              <a:gd name="T100" fmla="*/ 26 w 8330"/>
              <a:gd name="T101" fmla="*/ 3909 h 12948"/>
              <a:gd name="T102" fmla="*/ 94 w 8330"/>
              <a:gd name="T103" fmla="*/ 3451 h 12948"/>
              <a:gd name="T104" fmla="*/ 208 w 8330"/>
              <a:gd name="T105" fmla="*/ 2999 h 12948"/>
              <a:gd name="T106" fmla="*/ 368 w 8330"/>
              <a:gd name="T107" fmla="*/ 2558 h 12948"/>
              <a:gd name="T108" fmla="*/ 577 w 8330"/>
              <a:gd name="T109" fmla="*/ 2130 h 12948"/>
              <a:gd name="T110" fmla="*/ 743 w 8330"/>
              <a:gd name="T111" fmla="*/ 1856 h 12948"/>
              <a:gd name="T112" fmla="*/ 1074 w 8330"/>
              <a:gd name="T113" fmla="*/ 1422 h 12948"/>
              <a:gd name="T114" fmla="*/ 1562 w 8330"/>
              <a:gd name="T115" fmla="*/ 935 h 12948"/>
              <a:gd name="T116" fmla="*/ 2111 w 8330"/>
              <a:gd name="T117" fmla="*/ 513 h 12948"/>
              <a:gd name="T118" fmla="*/ 2702 w 8330"/>
              <a:gd name="T119" fmla="*/ 144 h 12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330" h="12948">
                <a:moveTo>
                  <a:pt x="2964" y="0"/>
                </a:moveTo>
                <a:lnTo>
                  <a:pt x="2964" y="0"/>
                </a:lnTo>
                <a:lnTo>
                  <a:pt x="2956" y="5"/>
                </a:lnTo>
                <a:lnTo>
                  <a:pt x="2948" y="10"/>
                </a:lnTo>
                <a:lnTo>
                  <a:pt x="2940" y="16"/>
                </a:lnTo>
                <a:lnTo>
                  <a:pt x="2933" y="22"/>
                </a:lnTo>
                <a:lnTo>
                  <a:pt x="2920" y="36"/>
                </a:lnTo>
                <a:lnTo>
                  <a:pt x="2908" y="52"/>
                </a:lnTo>
                <a:lnTo>
                  <a:pt x="2897" y="70"/>
                </a:lnTo>
                <a:lnTo>
                  <a:pt x="2887" y="89"/>
                </a:lnTo>
                <a:lnTo>
                  <a:pt x="2879" y="110"/>
                </a:lnTo>
                <a:lnTo>
                  <a:pt x="2871" y="132"/>
                </a:lnTo>
                <a:lnTo>
                  <a:pt x="2865" y="156"/>
                </a:lnTo>
                <a:lnTo>
                  <a:pt x="2859" y="180"/>
                </a:lnTo>
                <a:lnTo>
                  <a:pt x="2855" y="205"/>
                </a:lnTo>
                <a:lnTo>
                  <a:pt x="2851" y="231"/>
                </a:lnTo>
                <a:lnTo>
                  <a:pt x="2848" y="258"/>
                </a:lnTo>
                <a:lnTo>
                  <a:pt x="2846" y="285"/>
                </a:lnTo>
                <a:lnTo>
                  <a:pt x="2845" y="312"/>
                </a:lnTo>
                <a:lnTo>
                  <a:pt x="2844" y="341"/>
                </a:lnTo>
                <a:lnTo>
                  <a:pt x="2844" y="369"/>
                </a:lnTo>
                <a:lnTo>
                  <a:pt x="2845" y="397"/>
                </a:lnTo>
                <a:lnTo>
                  <a:pt x="2848" y="452"/>
                </a:lnTo>
                <a:lnTo>
                  <a:pt x="2853" y="506"/>
                </a:lnTo>
                <a:lnTo>
                  <a:pt x="2860" y="557"/>
                </a:lnTo>
                <a:lnTo>
                  <a:pt x="2868" y="603"/>
                </a:lnTo>
                <a:lnTo>
                  <a:pt x="2876" y="645"/>
                </a:lnTo>
                <a:lnTo>
                  <a:pt x="2885" y="682"/>
                </a:lnTo>
                <a:lnTo>
                  <a:pt x="2895" y="711"/>
                </a:lnTo>
                <a:lnTo>
                  <a:pt x="2895" y="711"/>
                </a:lnTo>
                <a:lnTo>
                  <a:pt x="2903" y="734"/>
                </a:lnTo>
                <a:lnTo>
                  <a:pt x="2913" y="757"/>
                </a:lnTo>
                <a:lnTo>
                  <a:pt x="2922" y="779"/>
                </a:lnTo>
                <a:lnTo>
                  <a:pt x="2933" y="801"/>
                </a:lnTo>
                <a:lnTo>
                  <a:pt x="2944" y="823"/>
                </a:lnTo>
                <a:lnTo>
                  <a:pt x="2955" y="844"/>
                </a:lnTo>
                <a:lnTo>
                  <a:pt x="2980" y="887"/>
                </a:lnTo>
                <a:lnTo>
                  <a:pt x="3007" y="927"/>
                </a:lnTo>
                <a:lnTo>
                  <a:pt x="3035" y="966"/>
                </a:lnTo>
                <a:lnTo>
                  <a:pt x="3064" y="1004"/>
                </a:lnTo>
                <a:lnTo>
                  <a:pt x="3095" y="1042"/>
                </a:lnTo>
                <a:lnTo>
                  <a:pt x="3128" y="1077"/>
                </a:lnTo>
                <a:lnTo>
                  <a:pt x="3163" y="1112"/>
                </a:lnTo>
                <a:lnTo>
                  <a:pt x="3198" y="1146"/>
                </a:lnTo>
                <a:lnTo>
                  <a:pt x="3235" y="1178"/>
                </a:lnTo>
                <a:lnTo>
                  <a:pt x="3272" y="1210"/>
                </a:lnTo>
                <a:lnTo>
                  <a:pt x="3311" y="1242"/>
                </a:lnTo>
                <a:lnTo>
                  <a:pt x="3351" y="1272"/>
                </a:lnTo>
                <a:lnTo>
                  <a:pt x="3391" y="1301"/>
                </a:lnTo>
                <a:lnTo>
                  <a:pt x="3432" y="1330"/>
                </a:lnTo>
                <a:lnTo>
                  <a:pt x="3474" y="1358"/>
                </a:lnTo>
                <a:lnTo>
                  <a:pt x="3516" y="1386"/>
                </a:lnTo>
                <a:lnTo>
                  <a:pt x="3559" y="1414"/>
                </a:lnTo>
                <a:lnTo>
                  <a:pt x="3644" y="1466"/>
                </a:lnTo>
                <a:lnTo>
                  <a:pt x="3730" y="1518"/>
                </a:lnTo>
                <a:lnTo>
                  <a:pt x="3900" y="1619"/>
                </a:lnTo>
                <a:lnTo>
                  <a:pt x="3981" y="1669"/>
                </a:lnTo>
                <a:lnTo>
                  <a:pt x="4021" y="1694"/>
                </a:lnTo>
                <a:lnTo>
                  <a:pt x="4060" y="1719"/>
                </a:lnTo>
                <a:lnTo>
                  <a:pt x="4060" y="1719"/>
                </a:lnTo>
                <a:lnTo>
                  <a:pt x="4099" y="1745"/>
                </a:lnTo>
                <a:lnTo>
                  <a:pt x="4138" y="1773"/>
                </a:lnTo>
                <a:lnTo>
                  <a:pt x="4176" y="1801"/>
                </a:lnTo>
                <a:lnTo>
                  <a:pt x="4215" y="1829"/>
                </a:lnTo>
                <a:lnTo>
                  <a:pt x="4253" y="1858"/>
                </a:lnTo>
                <a:lnTo>
                  <a:pt x="4290" y="1888"/>
                </a:lnTo>
                <a:lnTo>
                  <a:pt x="4327" y="1918"/>
                </a:lnTo>
                <a:lnTo>
                  <a:pt x="4364" y="1950"/>
                </a:lnTo>
                <a:lnTo>
                  <a:pt x="4401" y="1981"/>
                </a:lnTo>
                <a:lnTo>
                  <a:pt x="4437" y="2013"/>
                </a:lnTo>
                <a:lnTo>
                  <a:pt x="4472" y="2045"/>
                </a:lnTo>
                <a:lnTo>
                  <a:pt x="4507" y="2078"/>
                </a:lnTo>
                <a:lnTo>
                  <a:pt x="4577" y="2146"/>
                </a:lnTo>
                <a:lnTo>
                  <a:pt x="4645" y="2215"/>
                </a:lnTo>
                <a:lnTo>
                  <a:pt x="4711" y="2285"/>
                </a:lnTo>
                <a:lnTo>
                  <a:pt x="4776" y="2358"/>
                </a:lnTo>
                <a:lnTo>
                  <a:pt x="4839" y="2431"/>
                </a:lnTo>
                <a:lnTo>
                  <a:pt x="4900" y="2506"/>
                </a:lnTo>
                <a:lnTo>
                  <a:pt x="4961" y="2581"/>
                </a:lnTo>
                <a:lnTo>
                  <a:pt x="5019" y="2657"/>
                </a:lnTo>
                <a:lnTo>
                  <a:pt x="5076" y="2733"/>
                </a:lnTo>
                <a:lnTo>
                  <a:pt x="5132" y="2809"/>
                </a:lnTo>
                <a:lnTo>
                  <a:pt x="5132" y="2809"/>
                </a:lnTo>
                <a:lnTo>
                  <a:pt x="5188" y="2891"/>
                </a:lnTo>
                <a:lnTo>
                  <a:pt x="5243" y="2974"/>
                </a:lnTo>
                <a:lnTo>
                  <a:pt x="5296" y="3058"/>
                </a:lnTo>
                <a:lnTo>
                  <a:pt x="5347" y="3142"/>
                </a:lnTo>
                <a:lnTo>
                  <a:pt x="5396" y="3229"/>
                </a:lnTo>
                <a:lnTo>
                  <a:pt x="5444" y="3315"/>
                </a:lnTo>
                <a:lnTo>
                  <a:pt x="5489" y="3403"/>
                </a:lnTo>
                <a:lnTo>
                  <a:pt x="5532" y="3492"/>
                </a:lnTo>
                <a:lnTo>
                  <a:pt x="5573" y="3582"/>
                </a:lnTo>
                <a:lnTo>
                  <a:pt x="5612" y="3672"/>
                </a:lnTo>
                <a:lnTo>
                  <a:pt x="5650" y="3763"/>
                </a:lnTo>
                <a:lnTo>
                  <a:pt x="5685" y="3855"/>
                </a:lnTo>
                <a:lnTo>
                  <a:pt x="5718" y="3948"/>
                </a:lnTo>
                <a:lnTo>
                  <a:pt x="5749" y="4041"/>
                </a:lnTo>
                <a:lnTo>
                  <a:pt x="5777" y="4135"/>
                </a:lnTo>
                <a:lnTo>
                  <a:pt x="5805" y="4229"/>
                </a:lnTo>
                <a:lnTo>
                  <a:pt x="5829" y="4325"/>
                </a:lnTo>
                <a:lnTo>
                  <a:pt x="5851" y="4420"/>
                </a:lnTo>
                <a:lnTo>
                  <a:pt x="5870" y="4517"/>
                </a:lnTo>
                <a:lnTo>
                  <a:pt x="5887" y="4613"/>
                </a:lnTo>
                <a:lnTo>
                  <a:pt x="5902" y="4711"/>
                </a:lnTo>
                <a:lnTo>
                  <a:pt x="5909" y="4759"/>
                </a:lnTo>
                <a:lnTo>
                  <a:pt x="5915" y="4808"/>
                </a:lnTo>
                <a:lnTo>
                  <a:pt x="5920" y="4857"/>
                </a:lnTo>
                <a:lnTo>
                  <a:pt x="5925" y="4906"/>
                </a:lnTo>
                <a:lnTo>
                  <a:pt x="5929" y="4954"/>
                </a:lnTo>
                <a:lnTo>
                  <a:pt x="5933" y="5004"/>
                </a:lnTo>
                <a:lnTo>
                  <a:pt x="5936" y="5053"/>
                </a:lnTo>
                <a:lnTo>
                  <a:pt x="5938" y="5102"/>
                </a:lnTo>
                <a:lnTo>
                  <a:pt x="5940" y="5151"/>
                </a:lnTo>
                <a:lnTo>
                  <a:pt x="5941" y="5201"/>
                </a:lnTo>
                <a:lnTo>
                  <a:pt x="5941" y="5250"/>
                </a:lnTo>
                <a:lnTo>
                  <a:pt x="5941" y="5299"/>
                </a:lnTo>
                <a:lnTo>
                  <a:pt x="5940" y="5348"/>
                </a:lnTo>
                <a:lnTo>
                  <a:pt x="5938" y="5399"/>
                </a:lnTo>
                <a:lnTo>
                  <a:pt x="5936" y="5448"/>
                </a:lnTo>
                <a:lnTo>
                  <a:pt x="5934" y="5497"/>
                </a:lnTo>
                <a:lnTo>
                  <a:pt x="5930" y="5547"/>
                </a:lnTo>
                <a:lnTo>
                  <a:pt x="5926" y="5596"/>
                </a:lnTo>
                <a:lnTo>
                  <a:pt x="5921" y="5646"/>
                </a:lnTo>
                <a:lnTo>
                  <a:pt x="5916" y="5695"/>
                </a:lnTo>
                <a:lnTo>
                  <a:pt x="5910" y="5745"/>
                </a:lnTo>
                <a:lnTo>
                  <a:pt x="5903" y="5794"/>
                </a:lnTo>
                <a:lnTo>
                  <a:pt x="5903" y="5794"/>
                </a:lnTo>
                <a:lnTo>
                  <a:pt x="5870" y="6019"/>
                </a:lnTo>
                <a:lnTo>
                  <a:pt x="5836" y="6244"/>
                </a:lnTo>
                <a:lnTo>
                  <a:pt x="5803" y="6470"/>
                </a:lnTo>
                <a:lnTo>
                  <a:pt x="5769" y="6694"/>
                </a:lnTo>
                <a:lnTo>
                  <a:pt x="5738" y="6919"/>
                </a:lnTo>
                <a:lnTo>
                  <a:pt x="5723" y="7031"/>
                </a:lnTo>
                <a:lnTo>
                  <a:pt x="5709" y="7143"/>
                </a:lnTo>
                <a:lnTo>
                  <a:pt x="5696" y="7255"/>
                </a:lnTo>
                <a:lnTo>
                  <a:pt x="5683" y="7368"/>
                </a:lnTo>
                <a:lnTo>
                  <a:pt x="5672" y="7479"/>
                </a:lnTo>
                <a:lnTo>
                  <a:pt x="5662" y="7592"/>
                </a:lnTo>
                <a:lnTo>
                  <a:pt x="5652" y="7704"/>
                </a:lnTo>
                <a:lnTo>
                  <a:pt x="5645" y="7815"/>
                </a:lnTo>
                <a:lnTo>
                  <a:pt x="5638" y="7928"/>
                </a:lnTo>
                <a:lnTo>
                  <a:pt x="5633" y="8039"/>
                </a:lnTo>
                <a:lnTo>
                  <a:pt x="5629" y="8151"/>
                </a:lnTo>
                <a:lnTo>
                  <a:pt x="5628" y="8263"/>
                </a:lnTo>
                <a:lnTo>
                  <a:pt x="5627" y="8375"/>
                </a:lnTo>
                <a:lnTo>
                  <a:pt x="5629" y="8487"/>
                </a:lnTo>
                <a:lnTo>
                  <a:pt x="5633" y="8599"/>
                </a:lnTo>
                <a:lnTo>
                  <a:pt x="5638" y="8710"/>
                </a:lnTo>
                <a:lnTo>
                  <a:pt x="5646" y="8822"/>
                </a:lnTo>
                <a:lnTo>
                  <a:pt x="5656" y="8933"/>
                </a:lnTo>
                <a:lnTo>
                  <a:pt x="5669" y="9045"/>
                </a:lnTo>
                <a:lnTo>
                  <a:pt x="5676" y="9101"/>
                </a:lnTo>
                <a:lnTo>
                  <a:pt x="5684" y="9157"/>
                </a:lnTo>
                <a:lnTo>
                  <a:pt x="5692" y="9213"/>
                </a:lnTo>
                <a:lnTo>
                  <a:pt x="5701" y="9268"/>
                </a:lnTo>
                <a:lnTo>
                  <a:pt x="5710" y="9325"/>
                </a:lnTo>
                <a:lnTo>
                  <a:pt x="5721" y="9380"/>
                </a:lnTo>
                <a:lnTo>
                  <a:pt x="5732" y="9436"/>
                </a:lnTo>
                <a:lnTo>
                  <a:pt x="5743" y="9491"/>
                </a:lnTo>
                <a:lnTo>
                  <a:pt x="5756" y="9548"/>
                </a:lnTo>
                <a:lnTo>
                  <a:pt x="5769" y="9603"/>
                </a:lnTo>
                <a:lnTo>
                  <a:pt x="5783" y="9658"/>
                </a:lnTo>
                <a:lnTo>
                  <a:pt x="5798" y="9715"/>
                </a:lnTo>
                <a:lnTo>
                  <a:pt x="5814" y="9770"/>
                </a:lnTo>
                <a:lnTo>
                  <a:pt x="5830" y="9826"/>
                </a:lnTo>
                <a:lnTo>
                  <a:pt x="5846" y="9882"/>
                </a:lnTo>
                <a:lnTo>
                  <a:pt x="5864" y="9938"/>
                </a:lnTo>
                <a:lnTo>
                  <a:pt x="5882" y="9993"/>
                </a:lnTo>
                <a:lnTo>
                  <a:pt x="5902" y="10050"/>
                </a:lnTo>
                <a:lnTo>
                  <a:pt x="5922" y="10105"/>
                </a:lnTo>
                <a:lnTo>
                  <a:pt x="5943" y="10160"/>
                </a:lnTo>
                <a:lnTo>
                  <a:pt x="5964" y="10217"/>
                </a:lnTo>
                <a:lnTo>
                  <a:pt x="5988" y="10272"/>
                </a:lnTo>
                <a:lnTo>
                  <a:pt x="6011" y="10328"/>
                </a:lnTo>
                <a:lnTo>
                  <a:pt x="6036" y="10383"/>
                </a:lnTo>
                <a:lnTo>
                  <a:pt x="6061" y="10440"/>
                </a:lnTo>
                <a:lnTo>
                  <a:pt x="6087" y="10495"/>
                </a:lnTo>
                <a:lnTo>
                  <a:pt x="6114" y="10550"/>
                </a:lnTo>
                <a:lnTo>
                  <a:pt x="6142" y="10607"/>
                </a:lnTo>
                <a:lnTo>
                  <a:pt x="6172" y="10662"/>
                </a:lnTo>
                <a:lnTo>
                  <a:pt x="6202" y="10718"/>
                </a:lnTo>
                <a:lnTo>
                  <a:pt x="6233" y="10774"/>
                </a:lnTo>
                <a:lnTo>
                  <a:pt x="6265" y="10830"/>
                </a:lnTo>
                <a:lnTo>
                  <a:pt x="6297" y="10885"/>
                </a:lnTo>
                <a:lnTo>
                  <a:pt x="6332" y="10941"/>
                </a:lnTo>
                <a:lnTo>
                  <a:pt x="6367" y="10997"/>
                </a:lnTo>
                <a:lnTo>
                  <a:pt x="6403" y="11052"/>
                </a:lnTo>
                <a:lnTo>
                  <a:pt x="6440" y="11108"/>
                </a:lnTo>
                <a:lnTo>
                  <a:pt x="6478" y="11164"/>
                </a:lnTo>
                <a:lnTo>
                  <a:pt x="6518" y="11219"/>
                </a:lnTo>
                <a:lnTo>
                  <a:pt x="6558" y="11275"/>
                </a:lnTo>
                <a:lnTo>
                  <a:pt x="6599" y="11331"/>
                </a:lnTo>
                <a:lnTo>
                  <a:pt x="6641" y="11387"/>
                </a:lnTo>
                <a:lnTo>
                  <a:pt x="6686" y="11442"/>
                </a:lnTo>
                <a:lnTo>
                  <a:pt x="6730" y="11498"/>
                </a:lnTo>
                <a:lnTo>
                  <a:pt x="6776" y="11554"/>
                </a:lnTo>
                <a:lnTo>
                  <a:pt x="6823" y="11609"/>
                </a:lnTo>
                <a:lnTo>
                  <a:pt x="6872" y="11666"/>
                </a:lnTo>
                <a:lnTo>
                  <a:pt x="6921" y="11721"/>
                </a:lnTo>
                <a:lnTo>
                  <a:pt x="6971" y="11776"/>
                </a:lnTo>
                <a:lnTo>
                  <a:pt x="7024" y="11832"/>
                </a:lnTo>
                <a:lnTo>
                  <a:pt x="7076" y="11888"/>
                </a:lnTo>
                <a:lnTo>
                  <a:pt x="7130" y="11944"/>
                </a:lnTo>
                <a:lnTo>
                  <a:pt x="7185" y="11999"/>
                </a:lnTo>
                <a:lnTo>
                  <a:pt x="7243" y="12056"/>
                </a:lnTo>
                <a:lnTo>
                  <a:pt x="7300" y="12111"/>
                </a:lnTo>
                <a:lnTo>
                  <a:pt x="7359" y="12166"/>
                </a:lnTo>
                <a:lnTo>
                  <a:pt x="7421" y="12223"/>
                </a:lnTo>
                <a:lnTo>
                  <a:pt x="7482" y="12278"/>
                </a:lnTo>
                <a:lnTo>
                  <a:pt x="7545" y="12334"/>
                </a:lnTo>
                <a:lnTo>
                  <a:pt x="7610" y="12390"/>
                </a:lnTo>
                <a:lnTo>
                  <a:pt x="7675" y="12446"/>
                </a:lnTo>
                <a:lnTo>
                  <a:pt x="7743" y="12501"/>
                </a:lnTo>
                <a:lnTo>
                  <a:pt x="7811" y="12557"/>
                </a:lnTo>
                <a:lnTo>
                  <a:pt x="7881" y="12613"/>
                </a:lnTo>
                <a:lnTo>
                  <a:pt x="7953" y="12668"/>
                </a:lnTo>
                <a:lnTo>
                  <a:pt x="8025" y="12724"/>
                </a:lnTo>
                <a:lnTo>
                  <a:pt x="8100" y="12780"/>
                </a:lnTo>
                <a:lnTo>
                  <a:pt x="8175" y="12836"/>
                </a:lnTo>
                <a:lnTo>
                  <a:pt x="8251" y="12891"/>
                </a:lnTo>
                <a:lnTo>
                  <a:pt x="8330" y="12948"/>
                </a:lnTo>
                <a:lnTo>
                  <a:pt x="8330" y="12948"/>
                </a:lnTo>
                <a:lnTo>
                  <a:pt x="8319" y="12940"/>
                </a:lnTo>
                <a:lnTo>
                  <a:pt x="8306" y="12933"/>
                </a:lnTo>
                <a:lnTo>
                  <a:pt x="8292" y="12927"/>
                </a:lnTo>
                <a:lnTo>
                  <a:pt x="8278" y="12921"/>
                </a:lnTo>
                <a:lnTo>
                  <a:pt x="8262" y="12915"/>
                </a:lnTo>
                <a:lnTo>
                  <a:pt x="8244" y="12909"/>
                </a:lnTo>
                <a:lnTo>
                  <a:pt x="8209" y="12900"/>
                </a:lnTo>
                <a:lnTo>
                  <a:pt x="8170" y="12892"/>
                </a:lnTo>
                <a:lnTo>
                  <a:pt x="8130" y="12885"/>
                </a:lnTo>
                <a:lnTo>
                  <a:pt x="8088" y="12879"/>
                </a:lnTo>
                <a:lnTo>
                  <a:pt x="8045" y="12874"/>
                </a:lnTo>
                <a:lnTo>
                  <a:pt x="7960" y="12866"/>
                </a:lnTo>
                <a:lnTo>
                  <a:pt x="7877" y="12858"/>
                </a:lnTo>
                <a:lnTo>
                  <a:pt x="7839" y="12854"/>
                </a:lnTo>
                <a:lnTo>
                  <a:pt x="7804" y="12850"/>
                </a:lnTo>
                <a:lnTo>
                  <a:pt x="7772" y="12845"/>
                </a:lnTo>
                <a:lnTo>
                  <a:pt x="7744" y="12839"/>
                </a:lnTo>
                <a:lnTo>
                  <a:pt x="7744" y="12839"/>
                </a:lnTo>
                <a:lnTo>
                  <a:pt x="7642" y="12815"/>
                </a:lnTo>
                <a:lnTo>
                  <a:pt x="7541" y="12791"/>
                </a:lnTo>
                <a:lnTo>
                  <a:pt x="7441" y="12765"/>
                </a:lnTo>
                <a:lnTo>
                  <a:pt x="7341" y="12737"/>
                </a:lnTo>
                <a:lnTo>
                  <a:pt x="7242" y="12708"/>
                </a:lnTo>
                <a:lnTo>
                  <a:pt x="7142" y="12679"/>
                </a:lnTo>
                <a:lnTo>
                  <a:pt x="7043" y="12648"/>
                </a:lnTo>
                <a:lnTo>
                  <a:pt x="6944" y="12617"/>
                </a:lnTo>
                <a:lnTo>
                  <a:pt x="6845" y="12584"/>
                </a:lnTo>
                <a:lnTo>
                  <a:pt x="6748" y="12549"/>
                </a:lnTo>
                <a:lnTo>
                  <a:pt x="6649" y="12515"/>
                </a:lnTo>
                <a:lnTo>
                  <a:pt x="6553" y="12479"/>
                </a:lnTo>
                <a:lnTo>
                  <a:pt x="6455" y="12443"/>
                </a:lnTo>
                <a:lnTo>
                  <a:pt x="6359" y="12405"/>
                </a:lnTo>
                <a:lnTo>
                  <a:pt x="6262" y="12366"/>
                </a:lnTo>
                <a:lnTo>
                  <a:pt x="6167" y="12327"/>
                </a:lnTo>
                <a:lnTo>
                  <a:pt x="6167" y="12327"/>
                </a:lnTo>
                <a:lnTo>
                  <a:pt x="6044" y="12275"/>
                </a:lnTo>
                <a:lnTo>
                  <a:pt x="5921" y="12221"/>
                </a:lnTo>
                <a:lnTo>
                  <a:pt x="5800" y="12165"/>
                </a:lnTo>
                <a:lnTo>
                  <a:pt x="5678" y="12108"/>
                </a:lnTo>
                <a:lnTo>
                  <a:pt x="5556" y="12049"/>
                </a:lnTo>
                <a:lnTo>
                  <a:pt x="5436" y="11988"/>
                </a:lnTo>
                <a:lnTo>
                  <a:pt x="5316" y="11926"/>
                </a:lnTo>
                <a:lnTo>
                  <a:pt x="5196" y="11863"/>
                </a:lnTo>
                <a:lnTo>
                  <a:pt x="5077" y="11797"/>
                </a:lnTo>
                <a:lnTo>
                  <a:pt x="4960" y="11731"/>
                </a:lnTo>
                <a:lnTo>
                  <a:pt x="4842" y="11663"/>
                </a:lnTo>
                <a:lnTo>
                  <a:pt x="4725" y="11592"/>
                </a:lnTo>
                <a:lnTo>
                  <a:pt x="4609" y="11521"/>
                </a:lnTo>
                <a:lnTo>
                  <a:pt x="4494" y="11447"/>
                </a:lnTo>
                <a:lnTo>
                  <a:pt x="4379" y="11373"/>
                </a:lnTo>
                <a:lnTo>
                  <a:pt x="4266" y="11298"/>
                </a:lnTo>
                <a:lnTo>
                  <a:pt x="4152" y="11220"/>
                </a:lnTo>
                <a:lnTo>
                  <a:pt x="4041" y="11142"/>
                </a:lnTo>
                <a:lnTo>
                  <a:pt x="3929" y="11061"/>
                </a:lnTo>
                <a:lnTo>
                  <a:pt x="3819" y="10980"/>
                </a:lnTo>
                <a:lnTo>
                  <a:pt x="3710" y="10896"/>
                </a:lnTo>
                <a:lnTo>
                  <a:pt x="3601" y="10812"/>
                </a:lnTo>
                <a:lnTo>
                  <a:pt x="3494" y="10726"/>
                </a:lnTo>
                <a:lnTo>
                  <a:pt x="3388" y="10639"/>
                </a:lnTo>
                <a:lnTo>
                  <a:pt x="3282" y="10550"/>
                </a:lnTo>
                <a:lnTo>
                  <a:pt x="3178" y="10461"/>
                </a:lnTo>
                <a:lnTo>
                  <a:pt x="3075" y="10370"/>
                </a:lnTo>
                <a:lnTo>
                  <a:pt x="2973" y="10278"/>
                </a:lnTo>
                <a:lnTo>
                  <a:pt x="2872" y="10184"/>
                </a:lnTo>
                <a:lnTo>
                  <a:pt x="2772" y="10089"/>
                </a:lnTo>
                <a:lnTo>
                  <a:pt x="2674" y="9993"/>
                </a:lnTo>
                <a:lnTo>
                  <a:pt x="2577" y="9896"/>
                </a:lnTo>
                <a:lnTo>
                  <a:pt x="2481" y="9797"/>
                </a:lnTo>
                <a:lnTo>
                  <a:pt x="2386" y="9698"/>
                </a:lnTo>
                <a:lnTo>
                  <a:pt x="2294" y="9596"/>
                </a:lnTo>
                <a:lnTo>
                  <a:pt x="2201" y="9495"/>
                </a:lnTo>
                <a:lnTo>
                  <a:pt x="2111" y="9391"/>
                </a:lnTo>
                <a:lnTo>
                  <a:pt x="2022" y="9286"/>
                </a:lnTo>
                <a:lnTo>
                  <a:pt x="1935" y="9181"/>
                </a:lnTo>
                <a:lnTo>
                  <a:pt x="1848" y="9074"/>
                </a:lnTo>
                <a:lnTo>
                  <a:pt x="1764" y="8967"/>
                </a:lnTo>
                <a:lnTo>
                  <a:pt x="1680" y="8858"/>
                </a:lnTo>
                <a:lnTo>
                  <a:pt x="1599" y="8748"/>
                </a:lnTo>
                <a:lnTo>
                  <a:pt x="1518" y="8638"/>
                </a:lnTo>
                <a:lnTo>
                  <a:pt x="1440" y="8525"/>
                </a:lnTo>
                <a:lnTo>
                  <a:pt x="1363" y="8412"/>
                </a:lnTo>
                <a:lnTo>
                  <a:pt x="1288" y="8299"/>
                </a:lnTo>
                <a:lnTo>
                  <a:pt x="1214" y="8183"/>
                </a:lnTo>
                <a:lnTo>
                  <a:pt x="1143" y="8068"/>
                </a:lnTo>
                <a:lnTo>
                  <a:pt x="1073" y="7951"/>
                </a:lnTo>
                <a:lnTo>
                  <a:pt x="1004" y="7833"/>
                </a:lnTo>
                <a:lnTo>
                  <a:pt x="938" y="7715"/>
                </a:lnTo>
                <a:lnTo>
                  <a:pt x="874" y="7595"/>
                </a:lnTo>
                <a:lnTo>
                  <a:pt x="811" y="7474"/>
                </a:lnTo>
                <a:lnTo>
                  <a:pt x="750" y="7354"/>
                </a:lnTo>
                <a:lnTo>
                  <a:pt x="692" y="7231"/>
                </a:lnTo>
                <a:lnTo>
                  <a:pt x="634" y="7108"/>
                </a:lnTo>
                <a:lnTo>
                  <a:pt x="579" y="6984"/>
                </a:lnTo>
                <a:lnTo>
                  <a:pt x="527" y="6859"/>
                </a:lnTo>
                <a:lnTo>
                  <a:pt x="475" y="6734"/>
                </a:lnTo>
                <a:lnTo>
                  <a:pt x="426" y="6607"/>
                </a:lnTo>
                <a:lnTo>
                  <a:pt x="380" y="6481"/>
                </a:lnTo>
                <a:lnTo>
                  <a:pt x="334" y="6353"/>
                </a:lnTo>
                <a:lnTo>
                  <a:pt x="292" y="6224"/>
                </a:lnTo>
                <a:lnTo>
                  <a:pt x="292" y="6224"/>
                </a:lnTo>
                <a:lnTo>
                  <a:pt x="271" y="6159"/>
                </a:lnTo>
                <a:lnTo>
                  <a:pt x="252" y="6095"/>
                </a:lnTo>
                <a:lnTo>
                  <a:pt x="233" y="6029"/>
                </a:lnTo>
                <a:lnTo>
                  <a:pt x="215" y="5964"/>
                </a:lnTo>
                <a:lnTo>
                  <a:pt x="197" y="5899"/>
                </a:lnTo>
                <a:lnTo>
                  <a:pt x="180" y="5833"/>
                </a:lnTo>
                <a:lnTo>
                  <a:pt x="164" y="5768"/>
                </a:lnTo>
                <a:lnTo>
                  <a:pt x="148" y="5701"/>
                </a:lnTo>
                <a:lnTo>
                  <a:pt x="133" y="5636"/>
                </a:lnTo>
                <a:lnTo>
                  <a:pt x="119" y="5570"/>
                </a:lnTo>
                <a:lnTo>
                  <a:pt x="106" y="5504"/>
                </a:lnTo>
                <a:lnTo>
                  <a:pt x="93" y="5438"/>
                </a:lnTo>
                <a:lnTo>
                  <a:pt x="82" y="5372"/>
                </a:lnTo>
                <a:lnTo>
                  <a:pt x="71" y="5305"/>
                </a:lnTo>
                <a:lnTo>
                  <a:pt x="61" y="5239"/>
                </a:lnTo>
                <a:lnTo>
                  <a:pt x="51" y="5172"/>
                </a:lnTo>
                <a:lnTo>
                  <a:pt x="43" y="5106"/>
                </a:lnTo>
                <a:lnTo>
                  <a:pt x="35" y="5040"/>
                </a:lnTo>
                <a:lnTo>
                  <a:pt x="28" y="4973"/>
                </a:lnTo>
                <a:lnTo>
                  <a:pt x="21" y="4906"/>
                </a:lnTo>
                <a:lnTo>
                  <a:pt x="16" y="4840"/>
                </a:lnTo>
                <a:lnTo>
                  <a:pt x="11" y="4773"/>
                </a:lnTo>
                <a:lnTo>
                  <a:pt x="7" y="4707"/>
                </a:lnTo>
                <a:lnTo>
                  <a:pt x="4" y="4640"/>
                </a:lnTo>
                <a:lnTo>
                  <a:pt x="2" y="4573"/>
                </a:lnTo>
                <a:lnTo>
                  <a:pt x="1" y="4507"/>
                </a:lnTo>
                <a:lnTo>
                  <a:pt x="0" y="4440"/>
                </a:lnTo>
                <a:lnTo>
                  <a:pt x="0" y="4374"/>
                </a:lnTo>
                <a:lnTo>
                  <a:pt x="1" y="4308"/>
                </a:lnTo>
                <a:lnTo>
                  <a:pt x="3" y="4241"/>
                </a:lnTo>
                <a:lnTo>
                  <a:pt x="6" y="4175"/>
                </a:lnTo>
                <a:lnTo>
                  <a:pt x="10" y="4109"/>
                </a:lnTo>
                <a:lnTo>
                  <a:pt x="14" y="4042"/>
                </a:lnTo>
                <a:lnTo>
                  <a:pt x="20" y="3976"/>
                </a:lnTo>
                <a:lnTo>
                  <a:pt x="26" y="3909"/>
                </a:lnTo>
                <a:lnTo>
                  <a:pt x="33" y="3844"/>
                </a:lnTo>
                <a:lnTo>
                  <a:pt x="41" y="3778"/>
                </a:lnTo>
                <a:lnTo>
                  <a:pt x="50" y="3712"/>
                </a:lnTo>
                <a:lnTo>
                  <a:pt x="59" y="3647"/>
                </a:lnTo>
                <a:lnTo>
                  <a:pt x="70" y="3582"/>
                </a:lnTo>
                <a:lnTo>
                  <a:pt x="82" y="3516"/>
                </a:lnTo>
                <a:lnTo>
                  <a:pt x="94" y="3451"/>
                </a:lnTo>
                <a:lnTo>
                  <a:pt x="107" y="3386"/>
                </a:lnTo>
                <a:lnTo>
                  <a:pt x="122" y="3321"/>
                </a:lnTo>
                <a:lnTo>
                  <a:pt x="137" y="3256"/>
                </a:lnTo>
                <a:lnTo>
                  <a:pt x="153" y="3191"/>
                </a:lnTo>
                <a:lnTo>
                  <a:pt x="171" y="3127"/>
                </a:lnTo>
                <a:lnTo>
                  <a:pt x="189" y="3063"/>
                </a:lnTo>
                <a:lnTo>
                  <a:pt x="208" y="2999"/>
                </a:lnTo>
                <a:lnTo>
                  <a:pt x="228" y="2935"/>
                </a:lnTo>
                <a:lnTo>
                  <a:pt x="249" y="2872"/>
                </a:lnTo>
                <a:lnTo>
                  <a:pt x="270" y="2808"/>
                </a:lnTo>
                <a:lnTo>
                  <a:pt x="293" y="2746"/>
                </a:lnTo>
                <a:lnTo>
                  <a:pt x="317" y="2683"/>
                </a:lnTo>
                <a:lnTo>
                  <a:pt x="343" y="2620"/>
                </a:lnTo>
                <a:lnTo>
                  <a:pt x="368" y="2558"/>
                </a:lnTo>
                <a:lnTo>
                  <a:pt x="395" y="2496"/>
                </a:lnTo>
                <a:lnTo>
                  <a:pt x="423" y="2434"/>
                </a:lnTo>
                <a:lnTo>
                  <a:pt x="451" y="2373"/>
                </a:lnTo>
                <a:lnTo>
                  <a:pt x="481" y="2312"/>
                </a:lnTo>
                <a:lnTo>
                  <a:pt x="512" y="2250"/>
                </a:lnTo>
                <a:lnTo>
                  <a:pt x="544" y="2190"/>
                </a:lnTo>
                <a:lnTo>
                  <a:pt x="577" y="2130"/>
                </a:lnTo>
                <a:lnTo>
                  <a:pt x="611" y="2069"/>
                </a:lnTo>
                <a:lnTo>
                  <a:pt x="611" y="2069"/>
                </a:lnTo>
                <a:lnTo>
                  <a:pt x="636" y="2026"/>
                </a:lnTo>
                <a:lnTo>
                  <a:pt x="662" y="1983"/>
                </a:lnTo>
                <a:lnTo>
                  <a:pt x="688" y="1940"/>
                </a:lnTo>
                <a:lnTo>
                  <a:pt x="716" y="1897"/>
                </a:lnTo>
                <a:lnTo>
                  <a:pt x="743" y="1856"/>
                </a:lnTo>
                <a:lnTo>
                  <a:pt x="771" y="1814"/>
                </a:lnTo>
                <a:lnTo>
                  <a:pt x="799" y="1773"/>
                </a:lnTo>
                <a:lnTo>
                  <a:pt x="827" y="1732"/>
                </a:lnTo>
                <a:lnTo>
                  <a:pt x="887" y="1652"/>
                </a:lnTo>
                <a:lnTo>
                  <a:pt x="947" y="1574"/>
                </a:lnTo>
                <a:lnTo>
                  <a:pt x="1009" y="1497"/>
                </a:lnTo>
                <a:lnTo>
                  <a:pt x="1074" y="1422"/>
                </a:lnTo>
                <a:lnTo>
                  <a:pt x="1139" y="1347"/>
                </a:lnTo>
                <a:lnTo>
                  <a:pt x="1206" y="1276"/>
                </a:lnTo>
                <a:lnTo>
                  <a:pt x="1275" y="1204"/>
                </a:lnTo>
                <a:lnTo>
                  <a:pt x="1344" y="1135"/>
                </a:lnTo>
                <a:lnTo>
                  <a:pt x="1416" y="1067"/>
                </a:lnTo>
                <a:lnTo>
                  <a:pt x="1488" y="1000"/>
                </a:lnTo>
                <a:lnTo>
                  <a:pt x="1562" y="935"/>
                </a:lnTo>
                <a:lnTo>
                  <a:pt x="1637" y="871"/>
                </a:lnTo>
                <a:lnTo>
                  <a:pt x="1713" y="808"/>
                </a:lnTo>
                <a:lnTo>
                  <a:pt x="1791" y="747"/>
                </a:lnTo>
                <a:lnTo>
                  <a:pt x="1869" y="687"/>
                </a:lnTo>
                <a:lnTo>
                  <a:pt x="1949" y="627"/>
                </a:lnTo>
                <a:lnTo>
                  <a:pt x="2029" y="569"/>
                </a:lnTo>
                <a:lnTo>
                  <a:pt x="2111" y="513"/>
                </a:lnTo>
                <a:lnTo>
                  <a:pt x="2193" y="457"/>
                </a:lnTo>
                <a:lnTo>
                  <a:pt x="2277" y="402"/>
                </a:lnTo>
                <a:lnTo>
                  <a:pt x="2360" y="349"/>
                </a:lnTo>
                <a:lnTo>
                  <a:pt x="2444" y="296"/>
                </a:lnTo>
                <a:lnTo>
                  <a:pt x="2530" y="244"/>
                </a:lnTo>
                <a:lnTo>
                  <a:pt x="2615" y="194"/>
                </a:lnTo>
                <a:lnTo>
                  <a:pt x="2702" y="144"/>
                </a:lnTo>
                <a:lnTo>
                  <a:pt x="2789" y="95"/>
                </a:lnTo>
                <a:lnTo>
                  <a:pt x="2877" y="47"/>
                </a:lnTo>
                <a:lnTo>
                  <a:pt x="2964" y="0"/>
                </a:lnTo>
                <a:lnTo>
                  <a:pt x="2964" y="0"/>
                </a:lnTo>
                <a:close/>
              </a:path>
            </a:pathLst>
          </a:custGeom>
          <a:solidFill>
            <a:srgbClr val="AC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wrap="square" lIns="84953" tIns="42476" rIns="84953" bIns="42476" numCol="1" anchor="t" anchorCtr="0" compatLnSpc="1"/>
          <a:lstStyle/>
          <a:p>
            <a:pPr>
              <a:lnSpc>
                <a:spcPct val="130000"/>
              </a:lnSpc>
            </a:pPr>
            <a:endParaRPr lang="en-US" sz="13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7" name="Freeform 8"/>
          <p:cNvSpPr/>
          <p:nvPr/>
        </p:nvSpPr>
        <p:spPr bwMode="auto">
          <a:xfrm>
            <a:off x="4021977" y="2334302"/>
            <a:ext cx="1789979" cy="1712117"/>
          </a:xfrm>
          <a:custGeom>
            <a:avLst/>
            <a:gdLst>
              <a:gd name="T0" fmla="*/ 10987 w 11035"/>
              <a:gd name="T1" fmla="*/ 1789 h 10555"/>
              <a:gd name="T2" fmla="*/ 10833 w 11035"/>
              <a:gd name="T3" fmla="*/ 1770 h 10555"/>
              <a:gd name="T4" fmla="*/ 10647 w 11035"/>
              <a:gd name="T5" fmla="*/ 1808 h 10555"/>
              <a:gd name="T6" fmla="*/ 10357 w 11035"/>
              <a:gd name="T7" fmla="*/ 1934 h 10555"/>
              <a:gd name="T8" fmla="*/ 10237 w 11035"/>
              <a:gd name="T9" fmla="*/ 2030 h 10555"/>
              <a:gd name="T10" fmla="*/ 10044 w 11035"/>
              <a:gd name="T11" fmla="*/ 2277 h 10555"/>
              <a:gd name="T12" fmla="*/ 9901 w 11035"/>
              <a:gd name="T13" fmla="*/ 2592 h 10555"/>
              <a:gd name="T14" fmla="*/ 9736 w 11035"/>
              <a:gd name="T15" fmla="*/ 3168 h 10555"/>
              <a:gd name="T16" fmla="*/ 9639 w 11035"/>
              <a:gd name="T17" fmla="*/ 3485 h 10555"/>
              <a:gd name="T18" fmla="*/ 9506 w 11035"/>
              <a:gd name="T19" fmla="*/ 3792 h 10555"/>
              <a:gd name="T20" fmla="*/ 9215 w 11035"/>
              <a:gd name="T21" fmla="*/ 4295 h 10555"/>
              <a:gd name="T22" fmla="*/ 8869 w 11035"/>
              <a:gd name="T23" fmla="*/ 4758 h 10555"/>
              <a:gd name="T24" fmla="*/ 8388 w 11035"/>
              <a:gd name="T25" fmla="*/ 5254 h 10555"/>
              <a:gd name="T26" fmla="*/ 7837 w 11035"/>
              <a:gd name="T27" fmla="*/ 5668 h 10555"/>
              <a:gd name="T28" fmla="*/ 7273 w 11035"/>
              <a:gd name="T29" fmla="*/ 5967 h 10555"/>
              <a:gd name="T30" fmla="*/ 6952 w 11035"/>
              <a:gd name="T31" fmla="*/ 6089 h 10555"/>
              <a:gd name="T32" fmla="*/ 6619 w 11035"/>
              <a:gd name="T33" fmla="*/ 6183 h 10555"/>
              <a:gd name="T34" fmla="*/ 6277 w 11035"/>
              <a:gd name="T35" fmla="*/ 6247 h 10555"/>
              <a:gd name="T36" fmla="*/ 5038 w 11035"/>
              <a:gd name="T37" fmla="*/ 6416 h 10555"/>
              <a:gd name="T38" fmla="*/ 4262 w 11035"/>
              <a:gd name="T39" fmla="*/ 6557 h 10555"/>
              <a:gd name="T40" fmla="*/ 3507 w 11035"/>
              <a:gd name="T41" fmla="*/ 6761 h 10555"/>
              <a:gd name="T42" fmla="*/ 2933 w 11035"/>
              <a:gd name="T43" fmla="*/ 6988 h 10555"/>
              <a:gd name="T44" fmla="*/ 2579 w 11035"/>
              <a:gd name="T45" fmla="*/ 7170 h 10555"/>
              <a:gd name="T46" fmla="*/ 2235 w 11035"/>
              <a:gd name="T47" fmla="*/ 7386 h 10555"/>
              <a:gd name="T48" fmla="*/ 1902 w 11035"/>
              <a:gd name="T49" fmla="*/ 7642 h 10555"/>
              <a:gd name="T50" fmla="*/ 1581 w 11035"/>
              <a:gd name="T51" fmla="*/ 7939 h 10555"/>
              <a:gd name="T52" fmla="*/ 1274 w 11035"/>
              <a:gd name="T53" fmla="*/ 8282 h 10555"/>
              <a:gd name="T54" fmla="*/ 982 w 11035"/>
              <a:gd name="T55" fmla="*/ 8677 h 10555"/>
              <a:gd name="T56" fmla="*/ 705 w 11035"/>
              <a:gd name="T57" fmla="*/ 9125 h 10555"/>
              <a:gd name="T58" fmla="*/ 445 w 11035"/>
              <a:gd name="T59" fmla="*/ 9632 h 10555"/>
              <a:gd name="T60" fmla="*/ 202 w 11035"/>
              <a:gd name="T61" fmla="*/ 10200 h 10555"/>
              <a:gd name="T62" fmla="*/ 78 w 11035"/>
              <a:gd name="T63" fmla="*/ 10528 h 10555"/>
              <a:gd name="T64" fmla="*/ 75 w 11035"/>
              <a:gd name="T65" fmla="*/ 10346 h 10555"/>
              <a:gd name="T66" fmla="*/ 16 w 11035"/>
              <a:gd name="T67" fmla="*/ 9990 h 10555"/>
              <a:gd name="T68" fmla="*/ 0 w 11035"/>
              <a:gd name="T69" fmla="*/ 9443 h 10555"/>
              <a:gd name="T70" fmla="*/ 30 w 11035"/>
              <a:gd name="T71" fmla="*/ 8718 h 10555"/>
              <a:gd name="T72" fmla="*/ 105 w 11035"/>
              <a:gd name="T73" fmla="*/ 8039 h 10555"/>
              <a:gd name="T74" fmla="*/ 279 w 11035"/>
              <a:gd name="T75" fmla="*/ 7112 h 10555"/>
              <a:gd name="T76" fmla="*/ 534 w 11035"/>
              <a:gd name="T77" fmla="*/ 6194 h 10555"/>
              <a:gd name="T78" fmla="*/ 870 w 11035"/>
              <a:gd name="T79" fmla="*/ 5294 h 10555"/>
              <a:gd name="T80" fmla="*/ 1283 w 11035"/>
              <a:gd name="T81" fmla="*/ 4425 h 10555"/>
              <a:gd name="T82" fmla="*/ 1772 w 11035"/>
              <a:gd name="T83" fmla="*/ 3596 h 10555"/>
              <a:gd name="T84" fmla="*/ 2332 w 11035"/>
              <a:gd name="T85" fmla="*/ 2819 h 10555"/>
              <a:gd name="T86" fmla="*/ 2964 w 11035"/>
              <a:gd name="T87" fmla="*/ 2103 h 10555"/>
              <a:gd name="T88" fmla="*/ 3663 w 11035"/>
              <a:gd name="T89" fmla="*/ 1459 h 10555"/>
              <a:gd name="T90" fmla="*/ 4314 w 11035"/>
              <a:gd name="T91" fmla="*/ 974 h 10555"/>
              <a:gd name="T92" fmla="*/ 4717 w 11035"/>
              <a:gd name="T93" fmla="*/ 723 h 10555"/>
              <a:gd name="T94" fmla="*/ 5135 w 11035"/>
              <a:gd name="T95" fmla="*/ 507 h 10555"/>
              <a:gd name="T96" fmla="*/ 5568 w 11035"/>
              <a:gd name="T97" fmla="*/ 325 h 10555"/>
              <a:gd name="T98" fmla="*/ 6011 w 11035"/>
              <a:gd name="T99" fmla="*/ 181 h 10555"/>
              <a:gd name="T100" fmla="*/ 6465 w 11035"/>
              <a:gd name="T101" fmla="*/ 78 h 10555"/>
              <a:gd name="T102" fmla="*/ 6924 w 11035"/>
              <a:gd name="T103" fmla="*/ 17 h 10555"/>
              <a:gd name="T104" fmla="*/ 7390 w 11035"/>
              <a:gd name="T105" fmla="*/ 1 h 10555"/>
              <a:gd name="T106" fmla="*/ 7859 w 11035"/>
              <a:gd name="T107" fmla="*/ 34 h 10555"/>
              <a:gd name="T108" fmla="*/ 8328 w 11035"/>
              <a:gd name="T109" fmla="*/ 116 h 10555"/>
              <a:gd name="T110" fmla="*/ 8637 w 11035"/>
              <a:gd name="T111" fmla="*/ 199 h 10555"/>
              <a:gd name="T112" fmla="*/ 9146 w 11035"/>
              <a:gd name="T113" fmla="*/ 398 h 10555"/>
              <a:gd name="T114" fmla="*/ 9748 w 11035"/>
              <a:gd name="T115" fmla="*/ 733 h 10555"/>
              <a:gd name="T116" fmla="*/ 10306 w 11035"/>
              <a:gd name="T117" fmla="*/ 1144 h 10555"/>
              <a:gd name="T118" fmla="*/ 10824 w 11035"/>
              <a:gd name="T119" fmla="*/ 1610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035" h="10555">
                <a:moveTo>
                  <a:pt x="11035" y="1823"/>
                </a:moveTo>
                <a:lnTo>
                  <a:pt x="11035" y="1823"/>
                </a:lnTo>
                <a:lnTo>
                  <a:pt x="11028" y="1815"/>
                </a:lnTo>
                <a:lnTo>
                  <a:pt x="11021" y="1809"/>
                </a:lnTo>
                <a:lnTo>
                  <a:pt x="11013" y="1803"/>
                </a:lnTo>
                <a:lnTo>
                  <a:pt x="11005" y="1798"/>
                </a:lnTo>
                <a:lnTo>
                  <a:pt x="10987" y="1789"/>
                </a:lnTo>
                <a:lnTo>
                  <a:pt x="10968" y="1782"/>
                </a:lnTo>
                <a:lnTo>
                  <a:pt x="10948" y="1776"/>
                </a:lnTo>
                <a:lnTo>
                  <a:pt x="10927" y="1772"/>
                </a:lnTo>
                <a:lnTo>
                  <a:pt x="10905" y="1770"/>
                </a:lnTo>
                <a:lnTo>
                  <a:pt x="10882" y="1769"/>
                </a:lnTo>
                <a:lnTo>
                  <a:pt x="10858" y="1769"/>
                </a:lnTo>
                <a:lnTo>
                  <a:pt x="10833" y="1770"/>
                </a:lnTo>
                <a:lnTo>
                  <a:pt x="10806" y="1773"/>
                </a:lnTo>
                <a:lnTo>
                  <a:pt x="10780" y="1777"/>
                </a:lnTo>
                <a:lnTo>
                  <a:pt x="10754" y="1781"/>
                </a:lnTo>
                <a:lnTo>
                  <a:pt x="10728" y="1787"/>
                </a:lnTo>
                <a:lnTo>
                  <a:pt x="10701" y="1793"/>
                </a:lnTo>
                <a:lnTo>
                  <a:pt x="10674" y="1800"/>
                </a:lnTo>
                <a:lnTo>
                  <a:pt x="10647" y="1808"/>
                </a:lnTo>
                <a:lnTo>
                  <a:pt x="10620" y="1816"/>
                </a:lnTo>
                <a:lnTo>
                  <a:pt x="10568" y="1836"/>
                </a:lnTo>
                <a:lnTo>
                  <a:pt x="10518" y="1855"/>
                </a:lnTo>
                <a:lnTo>
                  <a:pt x="10471" y="1875"/>
                </a:lnTo>
                <a:lnTo>
                  <a:pt x="10427" y="1896"/>
                </a:lnTo>
                <a:lnTo>
                  <a:pt x="10389" y="1916"/>
                </a:lnTo>
                <a:lnTo>
                  <a:pt x="10357" y="1934"/>
                </a:lnTo>
                <a:lnTo>
                  <a:pt x="10332" y="1951"/>
                </a:lnTo>
                <a:lnTo>
                  <a:pt x="10332" y="1951"/>
                </a:lnTo>
                <a:lnTo>
                  <a:pt x="10312" y="1966"/>
                </a:lnTo>
                <a:lnTo>
                  <a:pt x="10293" y="1981"/>
                </a:lnTo>
                <a:lnTo>
                  <a:pt x="10273" y="1997"/>
                </a:lnTo>
                <a:lnTo>
                  <a:pt x="10255" y="2014"/>
                </a:lnTo>
                <a:lnTo>
                  <a:pt x="10237" y="2030"/>
                </a:lnTo>
                <a:lnTo>
                  <a:pt x="10220" y="2047"/>
                </a:lnTo>
                <a:lnTo>
                  <a:pt x="10186" y="2082"/>
                </a:lnTo>
                <a:lnTo>
                  <a:pt x="10155" y="2118"/>
                </a:lnTo>
                <a:lnTo>
                  <a:pt x="10125" y="2156"/>
                </a:lnTo>
                <a:lnTo>
                  <a:pt x="10096" y="2196"/>
                </a:lnTo>
                <a:lnTo>
                  <a:pt x="10069" y="2236"/>
                </a:lnTo>
                <a:lnTo>
                  <a:pt x="10044" y="2277"/>
                </a:lnTo>
                <a:lnTo>
                  <a:pt x="10020" y="2319"/>
                </a:lnTo>
                <a:lnTo>
                  <a:pt x="9998" y="2364"/>
                </a:lnTo>
                <a:lnTo>
                  <a:pt x="9977" y="2408"/>
                </a:lnTo>
                <a:lnTo>
                  <a:pt x="9957" y="2453"/>
                </a:lnTo>
                <a:lnTo>
                  <a:pt x="9936" y="2498"/>
                </a:lnTo>
                <a:lnTo>
                  <a:pt x="9918" y="2545"/>
                </a:lnTo>
                <a:lnTo>
                  <a:pt x="9901" y="2592"/>
                </a:lnTo>
                <a:lnTo>
                  <a:pt x="9885" y="2639"/>
                </a:lnTo>
                <a:lnTo>
                  <a:pt x="9869" y="2687"/>
                </a:lnTo>
                <a:lnTo>
                  <a:pt x="9854" y="2736"/>
                </a:lnTo>
                <a:lnTo>
                  <a:pt x="9840" y="2784"/>
                </a:lnTo>
                <a:lnTo>
                  <a:pt x="9813" y="2880"/>
                </a:lnTo>
                <a:lnTo>
                  <a:pt x="9787" y="2977"/>
                </a:lnTo>
                <a:lnTo>
                  <a:pt x="9736" y="3168"/>
                </a:lnTo>
                <a:lnTo>
                  <a:pt x="9711" y="3261"/>
                </a:lnTo>
                <a:lnTo>
                  <a:pt x="9698" y="3306"/>
                </a:lnTo>
                <a:lnTo>
                  <a:pt x="9684" y="3350"/>
                </a:lnTo>
                <a:lnTo>
                  <a:pt x="9684" y="3350"/>
                </a:lnTo>
                <a:lnTo>
                  <a:pt x="9670" y="3395"/>
                </a:lnTo>
                <a:lnTo>
                  <a:pt x="9655" y="3439"/>
                </a:lnTo>
                <a:lnTo>
                  <a:pt x="9639" y="3485"/>
                </a:lnTo>
                <a:lnTo>
                  <a:pt x="9622" y="3529"/>
                </a:lnTo>
                <a:lnTo>
                  <a:pt x="9605" y="3573"/>
                </a:lnTo>
                <a:lnTo>
                  <a:pt x="9585" y="3617"/>
                </a:lnTo>
                <a:lnTo>
                  <a:pt x="9567" y="3662"/>
                </a:lnTo>
                <a:lnTo>
                  <a:pt x="9547" y="3706"/>
                </a:lnTo>
                <a:lnTo>
                  <a:pt x="9527" y="3749"/>
                </a:lnTo>
                <a:lnTo>
                  <a:pt x="9506" y="3792"/>
                </a:lnTo>
                <a:lnTo>
                  <a:pt x="9485" y="3836"/>
                </a:lnTo>
                <a:lnTo>
                  <a:pt x="9463" y="3879"/>
                </a:lnTo>
                <a:lnTo>
                  <a:pt x="9418" y="3964"/>
                </a:lnTo>
                <a:lnTo>
                  <a:pt x="9369" y="4049"/>
                </a:lnTo>
                <a:lnTo>
                  <a:pt x="9320" y="4132"/>
                </a:lnTo>
                <a:lnTo>
                  <a:pt x="9269" y="4214"/>
                </a:lnTo>
                <a:lnTo>
                  <a:pt x="9215" y="4295"/>
                </a:lnTo>
                <a:lnTo>
                  <a:pt x="9161" y="4375"/>
                </a:lnTo>
                <a:lnTo>
                  <a:pt x="9106" y="4454"/>
                </a:lnTo>
                <a:lnTo>
                  <a:pt x="9048" y="4531"/>
                </a:lnTo>
                <a:lnTo>
                  <a:pt x="8991" y="4607"/>
                </a:lnTo>
                <a:lnTo>
                  <a:pt x="8933" y="4681"/>
                </a:lnTo>
                <a:lnTo>
                  <a:pt x="8933" y="4681"/>
                </a:lnTo>
                <a:lnTo>
                  <a:pt x="8869" y="4758"/>
                </a:lnTo>
                <a:lnTo>
                  <a:pt x="8805" y="4833"/>
                </a:lnTo>
                <a:lnTo>
                  <a:pt x="8740" y="4908"/>
                </a:lnTo>
                <a:lnTo>
                  <a:pt x="8672" y="4980"/>
                </a:lnTo>
                <a:lnTo>
                  <a:pt x="8603" y="5050"/>
                </a:lnTo>
                <a:lnTo>
                  <a:pt x="8533" y="5120"/>
                </a:lnTo>
                <a:lnTo>
                  <a:pt x="8460" y="5188"/>
                </a:lnTo>
                <a:lnTo>
                  <a:pt x="8388" y="5254"/>
                </a:lnTo>
                <a:lnTo>
                  <a:pt x="8312" y="5319"/>
                </a:lnTo>
                <a:lnTo>
                  <a:pt x="8237" y="5381"/>
                </a:lnTo>
                <a:lnTo>
                  <a:pt x="8159" y="5443"/>
                </a:lnTo>
                <a:lnTo>
                  <a:pt x="8080" y="5502"/>
                </a:lnTo>
                <a:lnTo>
                  <a:pt x="8000" y="5559"/>
                </a:lnTo>
                <a:lnTo>
                  <a:pt x="7919" y="5615"/>
                </a:lnTo>
                <a:lnTo>
                  <a:pt x="7837" y="5668"/>
                </a:lnTo>
                <a:lnTo>
                  <a:pt x="7753" y="5719"/>
                </a:lnTo>
                <a:lnTo>
                  <a:pt x="7669" y="5769"/>
                </a:lnTo>
                <a:lnTo>
                  <a:pt x="7582" y="5817"/>
                </a:lnTo>
                <a:lnTo>
                  <a:pt x="7496" y="5862"/>
                </a:lnTo>
                <a:lnTo>
                  <a:pt x="7407" y="5905"/>
                </a:lnTo>
                <a:lnTo>
                  <a:pt x="7319" y="5946"/>
                </a:lnTo>
                <a:lnTo>
                  <a:pt x="7273" y="5967"/>
                </a:lnTo>
                <a:lnTo>
                  <a:pt x="7228" y="5986"/>
                </a:lnTo>
                <a:lnTo>
                  <a:pt x="7183" y="6005"/>
                </a:lnTo>
                <a:lnTo>
                  <a:pt x="7137" y="6023"/>
                </a:lnTo>
                <a:lnTo>
                  <a:pt x="7091" y="6040"/>
                </a:lnTo>
                <a:lnTo>
                  <a:pt x="7045" y="6057"/>
                </a:lnTo>
                <a:lnTo>
                  <a:pt x="6998" y="6073"/>
                </a:lnTo>
                <a:lnTo>
                  <a:pt x="6952" y="6089"/>
                </a:lnTo>
                <a:lnTo>
                  <a:pt x="6904" y="6104"/>
                </a:lnTo>
                <a:lnTo>
                  <a:pt x="6858" y="6119"/>
                </a:lnTo>
                <a:lnTo>
                  <a:pt x="6811" y="6133"/>
                </a:lnTo>
                <a:lnTo>
                  <a:pt x="6762" y="6147"/>
                </a:lnTo>
                <a:lnTo>
                  <a:pt x="6715" y="6160"/>
                </a:lnTo>
                <a:lnTo>
                  <a:pt x="6667" y="6172"/>
                </a:lnTo>
                <a:lnTo>
                  <a:pt x="6619" y="6183"/>
                </a:lnTo>
                <a:lnTo>
                  <a:pt x="6570" y="6194"/>
                </a:lnTo>
                <a:lnTo>
                  <a:pt x="6522" y="6205"/>
                </a:lnTo>
                <a:lnTo>
                  <a:pt x="6474" y="6214"/>
                </a:lnTo>
                <a:lnTo>
                  <a:pt x="6425" y="6223"/>
                </a:lnTo>
                <a:lnTo>
                  <a:pt x="6375" y="6232"/>
                </a:lnTo>
                <a:lnTo>
                  <a:pt x="6326" y="6240"/>
                </a:lnTo>
                <a:lnTo>
                  <a:pt x="6277" y="6247"/>
                </a:lnTo>
                <a:lnTo>
                  <a:pt x="6277" y="6247"/>
                </a:lnTo>
                <a:lnTo>
                  <a:pt x="6050" y="6277"/>
                </a:lnTo>
                <a:lnTo>
                  <a:pt x="5825" y="6306"/>
                </a:lnTo>
                <a:lnTo>
                  <a:pt x="5600" y="6337"/>
                </a:lnTo>
                <a:lnTo>
                  <a:pt x="5375" y="6367"/>
                </a:lnTo>
                <a:lnTo>
                  <a:pt x="5150" y="6399"/>
                </a:lnTo>
                <a:lnTo>
                  <a:pt x="5038" y="6416"/>
                </a:lnTo>
                <a:lnTo>
                  <a:pt x="4926" y="6433"/>
                </a:lnTo>
                <a:lnTo>
                  <a:pt x="4815" y="6451"/>
                </a:lnTo>
                <a:lnTo>
                  <a:pt x="4704" y="6470"/>
                </a:lnTo>
                <a:lnTo>
                  <a:pt x="4593" y="6490"/>
                </a:lnTo>
                <a:lnTo>
                  <a:pt x="4482" y="6511"/>
                </a:lnTo>
                <a:lnTo>
                  <a:pt x="4372" y="6533"/>
                </a:lnTo>
                <a:lnTo>
                  <a:pt x="4262" y="6557"/>
                </a:lnTo>
                <a:lnTo>
                  <a:pt x="4153" y="6581"/>
                </a:lnTo>
                <a:lnTo>
                  <a:pt x="4044" y="6607"/>
                </a:lnTo>
                <a:lnTo>
                  <a:pt x="3935" y="6634"/>
                </a:lnTo>
                <a:lnTo>
                  <a:pt x="3828" y="6663"/>
                </a:lnTo>
                <a:lnTo>
                  <a:pt x="3720" y="6695"/>
                </a:lnTo>
                <a:lnTo>
                  <a:pt x="3613" y="6727"/>
                </a:lnTo>
                <a:lnTo>
                  <a:pt x="3507" y="6761"/>
                </a:lnTo>
                <a:lnTo>
                  <a:pt x="3400" y="6797"/>
                </a:lnTo>
                <a:lnTo>
                  <a:pt x="3296" y="6836"/>
                </a:lnTo>
                <a:lnTo>
                  <a:pt x="3191" y="6877"/>
                </a:lnTo>
                <a:lnTo>
                  <a:pt x="3088" y="6919"/>
                </a:lnTo>
                <a:lnTo>
                  <a:pt x="3035" y="6942"/>
                </a:lnTo>
                <a:lnTo>
                  <a:pt x="2984" y="6964"/>
                </a:lnTo>
                <a:lnTo>
                  <a:pt x="2933" y="6988"/>
                </a:lnTo>
                <a:lnTo>
                  <a:pt x="2881" y="7012"/>
                </a:lnTo>
                <a:lnTo>
                  <a:pt x="2830" y="7036"/>
                </a:lnTo>
                <a:lnTo>
                  <a:pt x="2780" y="7062"/>
                </a:lnTo>
                <a:lnTo>
                  <a:pt x="2730" y="7088"/>
                </a:lnTo>
                <a:lnTo>
                  <a:pt x="2679" y="7115"/>
                </a:lnTo>
                <a:lnTo>
                  <a:pt x="2629" y="7142"/>
                </a:lnTo>
                <a:lnTo>
                  <a:pt x="2579" y="7170"/>
                </a:lnTo>
                <a:lnTo>
                  <a:pt x="2528" y="7199"/>
                </a:lnTo>
                <a:lnTo>
                  <a:pt x="2479" y="7229"/>
                </a:lnTo>
                <a:lnTo>
                  <a:pt x="2430" y="7259"/>
                </a:lnTo>
                <a:lnTo>
                  <a:pt x="2381" y="7290"/>
                </a:lnTo>
                <a:lnTo>
                  <a:pt x="2332" y="7321"/>
                </a:lnTo>
                <a:lnTo>
                  <a:pt x="2283" y="7353"/>
                </a:lnTo>
                <a:lnTo>
                  <a:pt x="2235" y="7386"/>
                </a:lnTo>
                <a:lnTo>
                  <a:pt x="2186" y="7421"/>
                </a:lnTo>
                <a:lnTo>
                  <a:pt x="2138" y="7456"/>
                </a:lnTo>
                <a:lnTo>
                  <a:pt x="2091" y="7491"/>
                </a:lnTo>
                <a:lnTo>
                  <a:pt x="2043" y="7527"/>
                </a:lnTo>
                <a:lnTo>
                  <a:pt x="1995" y="7564"/>
                </a:lnTo>
                <a:lnTo>
                  <a:pt x="1949" y="7603"/>
                </a:lnTo>
                <a:lnTo>
                  <a:pt x="1902" y="7642"/>
                </a:lnTo>
                <a:lnTo>
                  <a:pt x="1856" y="7682"/>
                </a:lnTo>
                <a:lnTo>
                  <a:pt x="1809" y="7722"/>
                </a:lnTo>
                <a:lnTo>
                  <a:pt x="1763" y="7764"/>
                </a:lnTo>
                <a:lnTo>
                  <a:pt x="1717" y="7806"/>
                </a:lnTo>
                <a:lnTo>
                  <a:pt x="1672" y="7850"/>
                </a:lnTo>
                <a:lnTo>
                  <a:pt x="1626" y="7894"/>
                </a:lnTo>
                <a:lnTo>
                  <a:pt x="1581" y="7939"/>
                </a:lnTo>
                <a:lnTo>
                  <a:pt x="1537" y="7985"/>
                </a:lnTo>
                <a:lnTo>
                  <a:pt x="1492" y="8032"/>
                </a:lnTo>
                <a:lnTo>
                  <a:pt x="1448" y="8080"/>
                </a:lnTo>
                <a:lnTo>
                  <a:pt x="1404" y="8130"/>
                </a:lnTo>
                <a:lnTo>
                  <a:pt x="1361" y="8180"/>
                </a:lnTo>
                <a:lnTo>
                  <a:pt x="1317" y="8230"/>
                </a:lnTo>
                <a:lnTo>
                  <a:pt x="1274" y="8282"/>
                </a:lnTo>
                <a:lnTo>
                  <a:pt x="1232" y="8336"/>
                </a:lnTo>
                <a:lnTo>
                  <a:pt x="1189" y="8390"/>
                </a:lnTo>
                <a:lnTo>
                  <a:pt x="1148" y="8445"/>
                </a:lnTo>
                <a:lnTo>
                  <a:pt x="1105" y="8502"/>
                </a:lnTo>
                <a:lnTo>
                  <a:pt x="1064" y="8559"/>
                </a:lnTo>
                <a:lnTo>
                  <a:pt x="1023" y="8617"/>
                </a:lnTo>
                <a:lnTo>
                  <a:pt x="982" y="8677"/>
                </a:lnTo>
                <a:lnTo>
                  <a:pt x="941" y="8737"/>
                </a:lnTo>
                <a:lnTo>
                  <a:pt x="901" y="8799"/>
                </a:lnTo>
                <a:lnTo>
                  <a:pt x="861" y="8862"/>
                </a:lnTo>
                <a:lnTo>
                  <a:pt x="822" y="8926"/>
                </a:lnTo>
                <a:lnTo>
                  <a:pt x="782" y="8991"/>
                </a:lnTo>
                <a:lnTo>
                  <a:pt x="743" y="9058"/>
                </a:lnTo>
                <a:lnTo>
                  <a:pt x="705" y="9125"/>
                </a:lnTo>
                <a:lnTo>
                  <a:pt x="667" y="9193"/>
                </a:lnTo>
                <a:lnTo>
                  <a:pt x="629" y="9264"/>
                </a:lnTo>
                <a:lnTo>
                  <a:pt x="591" y="9334"/>
                </a:lnTo>
                <a:lnTo>
                  <a:pt x="554" y="9407"/>
                </a:lnTo>
                <a:lnTo>
                  <a:pt x="517" y="9480"/>
                </a:lnTo>
                <a:lnTo>
                  <a:pt x="481" y="9555"/>
                </a:lnTo>
                <a:lnTo>
                  <a:pt x="445" y="9632"/>
                </a:lnTo>
                <a:lnTo>
                  <a:pt x="408" y="9708"/>
                </a:lnTo>
                <a:lnTo>
                  <a:pt x="373" y="9788"/>
                </a:lnTo>
                <a:lnTo>
                  <a:pt x="338" y="9867"/>
                </a:lnTo>
                <a:lnTo>
                  <a:pt x="304" y="9949"/>
                </a:lnTo>
                <a:lnTo>
                  <a:pt x="270" y="10031"/>
                </a:lnTo>
                <a:lnTo>
                  <a:pt x="235" y="10116"/>
                </a:lnTo>
                <a:lnTo>
                  <a:pt x="202" y="10200"/>
                </a:lnTo>
                <a:lnTo>
                  <a:pt x="169" y="10287"/>
                </a:lnTo>
                <a:lnTo>
                  <a:pt x="136" y="10375"/>
                </a:lnTo>
                <a:lnTo>
                  <a:pt x="104" y="10465"/>
                </a:lnTo>
                <a:lnTo>
                  <a:pt x="71" y="10555"/>
                </a:lnTo>
                <a:lnTo>
                  <a:pt x="71" y="10555"/>
                </a:lnTo>
                <a:lnTo>
                  <a:pt x="75" y="10542"/>
                </a:lnTo>
                <a:lnTo>
                  <a:pt x="78" y="10528"/>
                </a:lnTo>
                <a:lnTo>
                  <a:pt x="81" y="10513"/>
                </a:lnTo>
                <a:lnTo>
                  <a:pt x="82" y="10497"/>
                </a:lnTo>
                <a:lnTo>
                  <a:pt x="83" y="10480"/>
                </a:lnTo>
                <a:lnTo>
                  <a:pt x="84" y="10463"/>
                </a:lnTo>
                <a:lnTo>
                  <a:pt x="83" y="10425"/>
                </a:lnTo>
                <a:lnTo>
                  <a:pt x="80" y="10386"/>
                </a:lnTo>
                <a:lnTo>
                  <a:pt x="75" y="10346"/>
                </a:lnTo>
                <a:lnTo>
                  <a:pt x="69" y="10304"/>
                </a:lnTo>
                <a:lnTo>
                  <a:pt x="63" y="10261"/>
                </a:lnTo>
                <a:lnTo>
                  <a:pt x="47" y="10176"/>
                </a:lnTo>
                <a:lnTo>
                  <a:pt x="32" y="10095"/>
                </a:lnTo>
                <a:lnTo>
                  <a:pt x="25" y="10057"/>
                </a:lnTo>
                <a:lnTo>
                  <a:pt x="20" y="10022"/>
                </a:lnTo>
                <a:lnTo>
                  <a:pt x="16" y="9990"/>
                </a:lnTo>
                <a:lnTo>
                  <a:pt x="13" y="9961"/>
                </a:lnTo>
                <a:lnTo>
                  <a:pt x="13" y="9961"/>
                </a:lnTo>
                <a:lnTo>
                  <a:pt x="8" y="9857"/>
                </a:lnTo>
                <a:lnTo>
                  <a:pt x="4" y="9754"/>
                </a:lnTo>
                <a:lnTo>
                  <a:pt x="2" y="9650"/>
                </a:lnTo>
                <a:lnTo>
                  <a:pt x="1" y="9546"/>
                </a:lnTo>
                <a:lnTo>
                  <a:pt x="0" y="9443"/>
                </a:lnTo>
                <a:lnTo>
                  <a:pt x="1" y="9339"/>
                </a:lnTo>
                <a:lnTo>
                  <a:pt x="3" y="9236"/>
                </a:lnTo>
                <a:lnTo>
                  <a:pt x="7" y="9132"/>
                </a:lnTo>
                <a:lnTo>
                  <a:pt x="11" y="9028"/>
                </a:lnTo>
                <a:lnTo>
                  <a:pt x="16" y="8924"/>
                </a:lnTo>
                <a:lnTo>
                  <a:pt x="23" y="8820"/>
                </a:lnTo>
                <a:lnTo>
                  <a:pt x="30" y="8718"/>
                </a:lnTo>
                <a:lnTo>
                  <a:pt x="38" y="8614"/>
                </a:lnTo>
                <a:lnTo>
                  <a:pt x="48" y="8511"/>
                </a:lnTo>
                <a:lnTo>
                  <a:pt x="58" y="8407"/>
                </a:lnTo>
                <a:lnTo>
                  <a:pt x="70" y="8305"/>
                </a:lnTo>
                <a:lnTo>
                  <a:pt x="70" y="8305"/>
                </a:lnTo>
                <a:lnTo>
                  <a:pt x="86" y="8172"/>
                </a:lnTo>
                <a:lnTo>
                  <a:pt x="105" y="8039"/>
                </a:lnTo>
                <a:lnTo>
                  <a:pt x="124" y="7906"/>
                </a:lnTo>
                <a:lnTo>
                  <a:pt x="146" y="7775"/>
                </a:lnTo>
                <a:lnTo>
                  <a:pt x="169" y="7642"/>
                </a:lnTo>
                <a:lnTo>
                  <a:pt x="194" y="7509"/>
                </a:lnTo>
                <a:lnTo>
                  <a:pt x="220" y="7376"/>
                </a:lnTo>
                <a:lnTo>
                  <a:pt x="248" y="7245"/>
                </a:lnTo>
                <a:lnTo>
                  <a:pt x="279" y="7112"/>
                </a:lnTo>
                <a:lnTo>
                  <a:pt x="310" y="6980"/>
                </a:lnTo>
                <a:lnTo>
                  <a:pt x="343" y="6848"/>
                </a:lnTo>
                <a:lnTo>
                  <a:pt x="378" y="6717"/>
                </a:lnTo>
                <a:lnTo>
                  <a:pt x="414" y="6585"/>
                </a:lnTo>
                <a:lnTo>
                  <a:pt x="454" y="6454"/>
                </a:lnTo>
                <a:lnTo>
                  <a:pt x="493" y="6324"/>
                </a:lnTo>
                <a:lnTo>
                  <a:pt x="534" y="6194"/>
                </a:lnTo>
                <a:lnTo>
                  <a:pt x="577" y="6063"/>
                </a:lnTo>
                <a:lnTo>
                  <a:pt x="623" y="5934"/>
                </a:lnTo>
                <a:lnTo>
                  <a:pt x="669" y="5805"/>
                </a:lnTo>
                <a:lnTo>
                  <a:pt x="717" y="5676"/>
                </a:lnTo>
                <a:lnTo>
                  <a:pt x="766" y="5548"/>
                </a:lnTo>
                <a:lnTo>
                  <a:pt x="818" y="5421"/>
                </a:lnTo>
                <a:lnTo>
                  <a:pt x="870" y="5294"/>
                </a:lnTo>
                <a:lnTo>
                  <a:pt x="924" y="5168"/>
                </a:lnTo>
                <a:lnTo>
                  <a:pt x="981" y="5042"/>
                </a:lnTo>
                <a:lnTo>
                  <a:pt x="1038" y="4918"/>
                </a:lnTo>
                <a:lnTo>
                  <a:pt x="1097" y="4793"/>
                </a:lnTo>
                <a:lnTo>
                  <a:pt x="1158" y="4669"/>
                </a:lnTo>
                <a:lnTo>
                  <a:pt x="1220" y="4547"/>
                </a:lnTo>
                <a:lnTo>
                  <a:pt x="1283" y="4425"/>
                </a:lnTo>
                <a:lnTo>
                  <a:pt x="1349" y="4303"/>
                </a:lnTo>
                <a:lnTo>
                  <a:pt x="1416" y="4184"/>
                </a:lnTo>
                <a:lnTo>
                  <a:pt x="1483" y="4064"/>
                </a:lnTo>
                <a:lnTo>
                  <a:pt x="1554" y="3945"/>
                </a:lnTo>
                <a:lnTo>
                  <a:pt x="1625" y="3828"/>
                </a:lnTo>
                <a:lnTo>
                  <a:pt x="1698" y="3712"/>
                </a:lnTo>
                <a:lnTo>
                  <a:pt x="1772" y="3596"/>
                </a:lnTo>
                <a:lnTo>
                  <a:pt x="1848" y="3482"/>
                </a:lnTo>
                <a:lnTo>
                  <a:pt x="1925" y="3368"/>
                </a:lnTo>
                <a:lnTo>
                  <a:pt x="2003" y="3256"/>
                </a:lnTo>
                <a:lnTo>
                  <a:pt x="2084" y="3145"/>
                </a:lnTo>
                <a:lnTo>
                  <a:pt x="2165" y="3035"/>
                </a:lnTo>
                <a:lnTo>
                  <a:pt x="2248" y="2926"/>
                </a:lnTo>
                <a:lnTo>
                  <a:pt x="2332" y="2819"/>
                </a:lnTo>
                <a:lnTo>
                  <a:pt x="2419" y="2712"/>
                </a:lnTo>
                <a:lnTo>
                  <a:pt x="2506" y="2607"/>
                </a:lnTo>
                <a:lnTo>
                  <a:pt x="2595" y="2503"/>
                </a:lnTo>
                <a:lnTo>
                  <a:pt x="2685" y="2402"/>
                </a:lnTo>
                <a:lnTo>
                  <a:pt x="2777" y="2300"/>
                </a:lnTo>
                <a:lnTo>
                  <a:pt x="2869" y="2201"/>
                </a:lnTo>
                <a:lnTo>
                  <a:pt x="2964" y="2103"/>
                </a:lnTo>
                <a:lnTo>
                  <a:pt x="3059" y="2007"/>
                </a:lnTo>
                <a:lnTo>
                  <a:pt x="3157" y="1911"/>
                </a:lnTo>
                <a:lnTo>
                  <a:pt x="3254" y="1817"/>
                </a:lnTo>
                <a:lnTo>
                  <a:pt x="3355" y="1726"/>
                </a:lnTo>
                <a:lnTo>
                  <a:pt x="3456" y="1635"/>
                </a:lnTo>
                <a:lnTo>
                  <a:pt x="3558" y="1546"/>
                </a:lnTo>
                <a:lnTo>
                  <a:pt x="3663" y="1459"/>
                </a:lnTo>
                <a:lnTo>
                  <a:pt x="3767" y="1374"/>
                </a:lnTo>
                <a:lnTo>
                  <a:pt x="3874" y="1291"/>
                </a:lnTo>
                <a:lnTo>
                  <a:pt x="3982" y="1208"/>
                </a:lnTo>
                <a:lnTo>
                  <a:pt x="4091" y="1129"/>
                </a:lnTo>
                <a:lnTo>
                  <a:pt x="4202" y="1050"/>
                </a:lnTo>
                <a:lnTo>
                  <a:pt x="4314" y="974"/>
                </a:lnTo>
                <a:lnTo>
                  <a:pt x="4314" y="974"/>
                </a:lnTo>
                <a:lnTo>
                  <a:pt x="4370" y="936"/>
                </a:lnTo>
                <a:lnTo>
                  <a:pt x="4427" y="899"/>
                </a:lnTo>
                <a:lnTo>
                  <a:pt x="4484" y="862"/>
                </a:lnTo>
                <a:lnTo>
                  <a:pt x="4542" y="827"/>
                </a:lnTo>
                <a:lnTo>
                  <a:pt x="4600" y="792"/>
                </a:lnTo>
                <a:lnTo>
                  <a:pt x="4658" y="758"/>
                </a:lnTo>
                <a:lnTo>
                  <a:pt x="4717" y="723"/>
                </a:lnTo>
                <a:lnTo>
                  <a:pt x="4775" y="691"/>
                </a:lnTo>
                <a:lnTo>
                  <a:pt x="4834" y="658"/>
                </a:lnTo>
                <a:lnTo>
                  <a:pt x="4895" y="627"/>
                </a:lnTo>
                <a:lnTo>
                  <a:pt x="4954" y="596"/>
                </a:lnTo>
                <a:lnTo>
                  <a:pt x="5015" y="566"/>
                </a:lnTo>
                <a:lnTo>
                  <a:pt x="5075" y="536"/>
                </a:lnTo>
                <a:lnTo>
                  <a:pt x="5135" y="507"/>
                </a:lnTo>
                <a:lnTo>
                  <a:pt x="5197" y="479"/>
                </a:lnTo>
                <a:lnTo>
                  <a:pt x="5258" y="452"/>
                </a:lnTo>
                <a:lnTo>
                  <a:pt x="5319" y="425"/>
                </a:lnTo>
                <a:lnTo>
                  <a:pt x="5381" y="399"/>
                </a:lnTo>
                <a:lnTo>
                  <a:pt x="5443" y="373"/>
                </a:lnTo>
                <a:lnTo>
                  <a:pt x="5505" y="349"/>
                </a:lnTo>
                <a:lnTo>
                  <a:pt x="5568" y="325"/>
                </a:lnTo>
                <a:lnTo>
                  <a:pt x="5630" y="302"/>
                </a:lnTo>
                <a:lnTo>
                  <a:pt x="5693" y="280"/>
                </a:lnTo>
                <a:lnTo>
                  <a:pt x="5757" y="259"/>
                </a:lnTo>
                <a:lnTo>
                  <a:pt x="5820" y="239"/>
                </a:lnTo>
                <a:lnTo>
                  <a:pt x="5883" y="219"/>
                </a:lnTo>
                <a:lnTo>
                  <a:pt x="5948" y="199"/>
                </a:lnTo>
                <a:lnTo>
                  <a:pt x="6011" y="181"/>
                </a:lnTo>
                <a:lnTo>
                  <a:pt x="6076" y="164"/>
                </a:lnTo>
                <a:lnTo>
                  <a:pt x="6140" y="148"/>
                </a:lnTo>
                <a:lnTo>
                  <a:pt x="6204" y="132"/>
                </a:lnTo>
                <a:lnTo>
                  <a:pt x="6270" y="117"/>
                </a:lnTo>
                <a:lnTo>
                  <a:pt x="6334" y="103"/>
                </a:lnTo>
                <a:lnTo>
                  <a:pt x="6399" y="90"/>
                </a:lnTo>
                <a:lnTo>
                  <a:pt x="6465" y="78"/>
                </a:lnTo>
                <a:lnTo>
                  <a:pt x="6530" y="67"/>
                </a:lnTo>
                <a:lnTo>
                  <a:pt x="6595" y="56"/>
                </a:lnTo>
                <a:lnTo>
                  <a:pt x="6661" y="47"/>
                </a:lnTo>
                <a:lnTo>
                  <a:pt x="6726" y="38"/>
                </a:lnTo>
                <a:lnTo>
                  <a:pt x="6793" y="30"/>
                </a:lnTo>
                <a:lnTo>
                  <a:pt x="6858" y="24"/>
                </a:lnTo>
                <a:lnTo>
                  <a:pt x="6924" y="17"/>
                </a:lnTo>
                <a:lnTo>
                  <a:pt x="6991" y="12"/>
                </a:lnTo>
                <a:lnTo>
                  <a:pt x="7057" y="8"/>
                </a:lnTo>
                <a:lnTo>
                  <a:pt x="7123" y="4"/>
                </a:lnTo>
                <a:lnTo>
                  <a:pt x="7190" y="2"/>
                </a:lnTo>
                <a:lnTo>
                  <a:pt x="7256" y="1"/>
                </a:lnTo>
                <a:lnTo>
                  <a:pt x="7324" y="0"/>
                </a:lnTo>
                <a:lnTo>
                  <a:pt x="7390" y="1"/>
                </a:lnTo>
                <a:lnTo>
                  <a:pt x="7456" y="3"/>
                </a:lnTo>
                <a:lnTo>
                  <a:pt x="7524" y="5"/>
                </a:lnTo>
                <a:lnTo>
                  <a:pt x="7590" y="9"/>
                </a:lnTo>
                <a:lnTo>
                  <a:pt x="7658" y="13"/>
                </a:lnTo>
                <a:lnTo>
                  <a:pt x="7724" y="19"/>
                </a:lnTo>
                <a:lnTo>
                  <a:pt x="7791" y="26"/>
                </a:lnTo>
                <a:lnTo>
                  <a:pt x="7859" y="34"/>
                </a:lnTo>
                <a:lnTo>
                  <a:pt x="7925" y="43"/>
                </a:lnTo>
                <a:lnTo>
                  <a:pt x="7992" y="52"/>
                </a:lnTo>
                <a:lnTo>
                  <a:pt x="8060" y="63"/>
                </a:lnTo>
                <a:lnTo>
                  <a:pt x="8127" y="75"/>
                </a:lnTo>
                <a:lnTo>
                  <a:pt x="8194" y="87"/>
                </a:lnTo>
                <a:lnTo>
                  <a:pt x="8261" y="101"/>
                </a:lnTo>
                <a:lnTo>
                  <a:pt x="8328" y="116"/>
                </a:lnTo>
                <a:lnTo>
                  <a:pt x="8395" y="132"/>
                </a:lnTo>
                <a:lnTo>
                  <a:pt x="8395" y="132"/>
                </a:lnTo>
                <a:lnTo>
                  <a:pt x="8444" y="144"/>
                </a:lnTo>
                <a:lnTo>
                  <a:pt x="8492" y="157"/>
                </a:lnTo>
                <a:lnTo>
                  <a:pt x="8541" y="171"/>
                </a:lnTo>
                <a:lnTo>
                  <a:pt x="8589" y="185"/>
                </a:lnTo>
                <a:lnTo>
                  <a:pt x="8637" y="199"/>
                </a:lnTo>
                <a:lnTo>
                  <a:pt x="8684" y="216"/>
                </a:lnTo>
                <a:lnTo>
                  <a:pt x="8732" y="231"/>
                </a:lnTo>
                <a:lnTo>
                  <a:pt x="8779" y="248"/>
                </a:lnTo>
                <a:lnTo>
                  <a:pt x="8872" y="282"/>
                </a:lnTo>
                <a:lnTo>
                  <a:pt x="8964" y="318"/>
                </a:lnTo>
                <a:lnTo>
                  <a:pt x="9055" y="357"/>
                </a:lnTo>
                <a:lnTo>
                  <a:pt x="9146" y="398"/>
                </a:lnTo>
                <a:lnTo>
                  <a:pt x="9234" y="440"/>
                </a:lnTo>
                <a:lnTo>
                  <a:pt x="9323" y="485"/>
                </a:lnTo>
                <a:lnTo>
                  <a:pt x="9409" y="531"/>
                </a:lnTo>
                <a:lnTo>
                  <a:pt x="9496" y="579"/>
                </a:lnTo>
                <a:lnTo>
                  <a:pt x="9580" y="629"/>
                </a:lnTo>
                <a:lnTo>
                  <a:pt x="9665" y="680"/>
                </a:lnTo>
                <a:lnTo>
                  <a:pt x="9748" y="733"/>
                </a:lnTo>
                <a:lnTo>
                  <a:pt x="9831" y="788"/>
                </a:lnTo>
                <a:lnTo>
                  <a:pt x="9912" y="843"/>
                </a:lnTo>
                <a:lnTo>
                  <a:pt x="9993" y="901"/>
                </a:lnTo>
                <a:lnTo>
                  <a:pt x="10072" y="960"/>
                </a:lnTo>
                <a:lnTo>
                  <a:pt x="10151" y="1020"/>
                </a:lnTo>
                <a:lnTo>
                  <a:pt x="10229" y="1081"/>
                </a:lnTo>
                <a:lnTo>
                  <a:pt x="10306" y="1144"/>
                </a:lnTo>
                <a:lnTo>
                  <a:pt x="10382" y="1207"/>
                </a:lnTo>
                <a:lnTo>
                  <a:pt x="10457" y="1272"/>
                </a:lnTo>
                <a:lnTo>
                  <a:pt x="10532" y="1338"/>
                </a:lnTo>
                <a:lnTo>
                  <a:pt x="10606" y="1404"/>
                </a:lnTo>
                <a:lnTo>
                  <a:pt x="10680" y="1473"/>
                </a:lnTo>
                <a:lnTo>
                  <a:pt x="10752" y="1541"/>
                </a:lnTo>
                <a:lnTo>
                  <a:pt x="10824" y="1610"/>
                </a:lnTo>
                <a:lnTo>
                  <a:pt x="10895" y="1680"/>
                </a:lnTo>
                <a:lnTo>
                  <a:pt x="10964" y="1751"/>
                </a:lnTo>
                <a:lnTo>
                  <a:pt x="11035" y="1823"/>
                </a:lnTo>
                <a:lnTo>
                  <a:pt x="11035" y="1823"/>
                </a:lnTo>
                <a:close/>
              </a:path>
            </a:pathLst>
          </a:custGeom>
          <a:solidFill>
            <a:srgbClr val="AC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wrap="square" lIns="84953" tIns="42476" rIns="84953" bIns="42476" numCol="1" anchor="t" anchorCtr="0" compatLnSpc="1"/>
          <a:lstStyle/>
          <a:p>
            <a:pPr>
              <a:lnSpc>
                <a:spcPct val="130000"/>
              </a:lnSpc>
            </a:pPr>
            <a:endParaRPr lang="en-US" sz="13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8" name="Freeform 9"/>
          <p:cNvSpPr/>
          <p:nvPr/>
        </p:nvSpPr>
        <p:spPr bwMode="auto">
          <a:xfrm>
            <a:off x="5107157" y="2118563"/>
            <a:ext cx="2042215" cy="1377967"/>
          </a:xfrm>
          <a:custGeom>
            <a:avLst/>
            <a:gdLst>
              <a:gd name="T0" fmla="*/ 11854 w 12590"/>
              <a:gd name="T1" fmla="*/ 8438 h 8493"/>
              <a:gd name="T2" fmla="*/ 11822 w 12590"/>
              <a:gd name="T3" fmla="*/ 8286 h 8493"/>
              <a:gd name="T4" fmla="*/ 11726 w 12590"/>
              <a:gd name="T5" fmla="*/ 8123 h 8493"/>
              <a:gd name="T6" fmla="*/ 11511 w 12590"/>
              <a:gd name="T7" fmla="*/ 7890 h 8493"/>
              <a:gd name="T8" fmla="*/ 11382 w 12590"/>
              <a:gd name="T9" fmla="*/ 7808 h 8493"/>
              <a:gd name="T10" fmla="*/ 11085 w 12590"/>
              <a:gd name="T11" fmla="*/ 7707 h 8493"/>
              <a:gd name="T12" fmla="*/ 10741 w 12590"/>
              <a:gd name="T13" fmla="*/ 7675 h 8493"/>
              <a:gd name="T14" fmla="*/ 10143 w 12590"/>
              <a:gd name="T15" fmla="*/ 7707 h 8493"/>
              <a:gd name="T16" fmla="*/ 9812 w 12590"/>
              <a:gd name="T17" fmla="*/ 7718 h 8493"/>
              <a:gd name="T18" fmla="*/ 9477 w 12590"/>
              <a:gd name="T19" fmla="*/ 7694 h 8493"/>
              <a:gd name="T20" fmla="*/ 8907 w 12590"/>
              <a:gd name="T21" fmla="*/ 7583 h 8493"/>
              <a:gd name="T22" fmla="*/ 8357 w 12590"/>
              <a:gd name="T23" fmla="*/ 7408 h 8493"/>
              <a:gd name="T24" fmla="*/ 7730 w 12590"/>
              <a:gd name="T25" fmla="*/ 7115 h 8493"/>
              <a:gd name="T26" fmla="*/ 7159 w 12590"/>
              <a:gd name="T27" fmla="*/ 6729 h 8493"/>
              <a:gd name="T28" fmla="*/ 6692 w 12590"/>
              <a:gd name="T29" fmla="*/ 6295 h 8493"/>
              <a:gd name="T30" fmla="*/ 6471 w 12590"/>
              <a:gd name="T31" fmla="*/ 6032 h 8493"/>
              <a:gd name="T32" fmla="*/ 6274 w 12590"/>
              <a:gd name="T33" fmla="*/ 5748 h 8493"/>
              <a:gd name="T34" fmla="*/ 6102 w 12590"/>
              <a:gd name="T35" fmla="*/ 5445 h 8493"/>
              <a:gd name="T36" fmla="*/ 5537 w 12590"/>
              <a:gd name="T37" fmla="*/ 4330 h 8493"/>
              <a:gd name="T38" fmla="*/ 5150 w 12590"/>
              <a:gd name="T39" fmla="*/ 3643 h 8493"/>
              <a:gd name="T40" fmla="*/ 4709 w 12590"/>
              <a:gd name="T41" fmla="*/ 2996 h 8493"/>
              <a:gd name="T42" fmla="*/ 4308 w 12590"/>
              <a:gd name="T43" fmla="*/ 2528 h 8493"/>
              <a:gd name="T44" fmla="*/ 4019 w 12590"/>
              <a:gd name="T45" fmla="*/ 2253 h 8493"/>
              <a:gd name="T46" fmla="*/ 3702 w 12590"/>
              <a:gd name="T47" fmla="*/ 1999 h 8493"/>
              <a:gd name="T48" fmla="*/ 3352 w 12590"/>
              <a:gd name="T49" fmla="*/ 1768 h 8493"/>
              <a:gd name="T50" fmla="*/ 2966 w 12590"/>
              <a:gd name="T51" fmla="*/ 1562 h 8493"/>
              <a:gd name="T52" fmla="*/ 2541 w 12590"/>
              <a:gd name="T53" fmla="*/ 1385 h 8493"/>
              <a:gd name="T54" fmla="*/ 2073 w 12590"/>
              <a:gd name="T55" fmla="*/ 1237 h 8493"/>
              <a:gd name="T56" fmla="*/ 1559 w 12590"/>
              <a:gd name="T57" fmla="*/ 1121 h 8493"/>
              <a:gd name="T58" fmla="*/ 995 w 12590"/>
              <a:gd name="T59" fmla="*/ 1041 h 8493"/>
              <a:gd name="T60" fmla="*/ 378 w 12590"/>
              <a:gd name="T61" fmla="*/ 998 h 8493"/>
              <a:gd name="T62" fmla="*/ 28 w 12590"/>
              <a:gd name="T63" fmla="*/ 988 h 8493"/>
              <a:gd name="T64" fmla="*/ 199 w 12590"/>
              <a:gd name="T65" fmla="*/ 926 h 8493"/>
              <a:gd name="T66" fmla="*/ 516 w 12590"/>
              <a:gd name="T67" fmla="*/ 753 h 8493"/>
              <a:gd name="T68" fmla="*/ 1028 w 12590"/>
              <a:gd name="T69" fmla="*/ 560 h 8493"/>
              <a:gd name="T70" fmla="*/ 1724 w 12590"/>
              <a:gd name="T71" fmla="*/ 351 h 8493"/>
              <a:gd name="T72" fmla="*/ 2389 w 12590"/>
              <a:gd name="T73" fmla="*/ 199 h 8493"/>
              <a:gd name="T74" fmla="*/ 3322 w 12590"/>
              <a:gd name="T75" fmla="*/ 60 h 8493"/>
              <a:gd name="T76" fmla="*/ 4274 w 12590"/>
              <a:gd name="T77" fmla="*/ 2 h 8493"/>
              <a:gd name="T78" fmla="*/ 5234 w 12590"/>
              <a:gd name="T79" fmla="*/ 25 h 8493"/>
              <a:gd name="T80" fmla="*/ 6190 w 12590"/>
              <a:gd name="T81" fmla="*/ 132 h 8493"/>
              <a:gd name="T82" fmla="*/ 7134 w 12590"/>
              <a:gd name="T83" fmla="*/ 322 h 8493"/>
              <a:gd name="T84" fmla="*/ 8052 w 12590"/>
              <a:gd name="T85" fmla="*/ 597 h 8493"/>
              <a:gd name="T86" fmla="*/ 8935 w 12590"/>
              <a:gd name="T87" fmla="*/ 959 h 8493"/>
              <a:gd name="T88" fmla="*/ 9771 w 12590"/>
              <a:gd name="T89" fmla="*/ 1409 h 8493"/>
              <a:gd name="T90" fmla="*/ 10443 w 12590"/>
              <a:gd name="T91" fmla="*/ 1865 h 8493"/>
              <a:gd name="T92" fmla="*/ 10811 w 12590"/>
              <a:gd name="T93" fmla="*/ 2165 h 8493"/>
              <a:gd name="T94" fmla="*/ 11152 w 12590"/>
              <a:gd name="T95" fmla="*/ 2490 h 8493"/>
              <a:gd name="T96" fmla="*/ 11466 w 12590"/>
              <a:gd name="T97" fmla="*/ 2839 h 8493"/>
              <a:gd name="T98" fmla="*/ 11747 w 12590"/>
              <a:gd name="T99" fmla="*/ 3211 h 8493"/>
              <a:gd name="T100" fmla="*/ 11993 w 12590"/>
              <a:gd name="T101" fmla="*/ 3605 h 8493"/>
              <a:gd name="T102" fmla="*/ 12201 w 12590"/>
              <a:gd name="T103" fmla="*/ 4019 h 8493"/>
              <a:gd name="T104" fmla="*/ 12368 w 12590"/>
              <a:gd name="T105" fmla="*/ 4455 h 8493"/>
              <a:gd name="T106" fmla="*/ 12491 w 12590"/>
              <a:gd name="T107" fmla="*/ 4907 h 8493"/>
              <a:gd name="T108" fmla="*/ 12566 w 12590"/>
              <a:gd name="T109" fmla="*/ 5378 h 8493"/>
              <a:gd name="T110" fmla="*/ 12589 w 12590"/>
              <a:gd name="T111" fmla="*/ 5698 h 8493"/>
              <a:gd name="T112" fmla="*/ 12567 w 12590"/>
              <a:gd name="T113" fmla="*/ 6243 h 8493"/>
              <a:gd name="T114" fmla="*/ 12448 w 12590"/>
              <a:gd name="T115" fmla="*/ 6922 h 8493"/>
              <a:gd name="T116" fmla="*/ 12243 w 12590"/>
              <a:gd name="T117" fmla="*/ 7583 h 8493"/>
              <a:gd name="T118" fmla="*/ 11971 w 12590"/>
              <a:gd name="T119" fmla="*/ 8225 h 8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590" h="8493">
                <a:moveTo>
                  <a:pt x="11839" y="8493"/>
                </a:moveTo>
                <a:lnTo>
                  <a:pt x="11839" y="8493"/>
                </a:lnTo>
                <a:lnTo>
                  <a:pt x="11843" y="8485"/>
                </a:lnTo>
                <a:lnTo>
                  <a:pt x="11846" y="8476"/>
                </a:lnTo>
                <a:lnTo>
                  <a:pt x="11849" y="8467"/>
                </a:lnTo>
                <a:lnTo>
                  <a:pt x="11851" y="8458"/>
                </a:lnTo>
                <a:lnTo>
                  <a:pt x="11854" y="8438"/>
                </a:lnTo>
                <a:lnTo>
                  <a:pt x="11855" y="8418"/>
                </a:lnTo>
                <a:lnTo>
                  <a:pt x="11854" y="8398"/>
                </a:lnTo>
                <a:lnTo>
                  <a:pt x="11851" y="8376"/>
                </a:lnTo>
                <a:lnTo>
                  <a:pt x="11846" y="8354"/>
                </a:lnTo>
                <a:lnTo>
                  <a:pt x="11839" y="8331"/>
                </a:lnTo>
                <a:lnTo>
                  <a:pt x="11831" y="8309"/>
                </a:lnTo>
                <a:lnTo>
                  <a:pt x="11822" y="8286"/>
                </a:lnTo>
                <a:lnTo>
                  <a:pt x="11811" y="8262"/>
                </a:lnTo>
                <a:lnTo>
                  <a:pt x="11799" y="8239"/>
                </a:lnTo>
                <a:lnTo>
                  <a:pt x="11786" y="8216"/>
                </a:lnTo>
                <a:lnTo>
                  <a:pt x="11772" y="8192"/>
                </a:lnTo>
                <a:lnTo>
                  <a:pt x="11757" y="8168"/>
                </a:lnTo>
                <a:lnTo>
                  <a:pt x="11742" y="8145"/>
                </a:lnTo>
                <a:lnTo>
                  <a:pt x="11726" y="8123"/>
                </a:lnTo>
                <a:lnTo>
                  <a:pt x="11709" y="8100"/>
                </a:lnTo>
                <a:lnTo>
                  <a:pt x="11674" y="8057"/>
                </a:lnTo>
                <a:lnTo>
                  <a:pt x="11639" y="8016"/>
                </a:lnTo>
                <a:lnTo>
                  <a:pt x="11605" y="7978"/>
                </a:lnTo>
                <a:lnTo>
                  <a:pt x="11571" y="7944"/>
                </a:lnTo>
                <a:lnTo>
                  <a:pt x="11540" y="7915"/>
                </a:lnTo>
                <a:lnTo>
                  <a:pt x="11511" y="7890"/>
                </a:lnTo>
                <a:lnTo>
                  <a:pt x="11487" y="7872"/>
                </a:lnTo>
                <a:lnTo>
                  <a:pt x="11487" y="7872"/>
                </a:lnTo>
                <a:lnTo>
                  <a:pt x="11467" y="7858"/>
                </a:lnTo>
                <a:lnTo>
                  <a:pt x="11446" y="7845"/>
                </a:lnTo>
                <a:lnTo>
                  <a:pt x="11425" y="7832"/>
                </a:lnTo>
                <a:lnTo>
                  <a:pt x="11404" y="7819"/>
                </a:lnTo>
                <a:lnTo>
                  <a:pt x="11382" y="7808"/>
                </a:lnTo>
                <a:lnTo>
                  <a:pt x="11361" y="7797"/>
                </a:lnTo>
                <a:lnTo>
                  <a:pt x="11316" y="7777"/>
                </a:lnTo>
                <a:lnTo>
                  <a:pt x="11271" y="7759"/>
                </a:lnTo>
                <a:lnTo>
                  <a:pt x="11226" y="7743"/>
                </a:lnTo>
                <a:lnTo>
                  <a:pt x="11180" y="7729"/>
                </a:lnTo>
                <a:lnTo>
                  <a:pt x="11132" y="7717"/>
                </a:lnTo>
                <a:lnTo>
                  <a:pt x="11085" y="7707"/>
                </a:lnTo>
                <a:lnTo>
                  <a:pt x="11038" y="7698"/>
                </a:lnTo>
                <a:lnTo>
                  <a:pt x="10988" y="7691"/>
                </a:lnTo>
                <a:lnTo>
                  <a:pt x="10940" y="7685"/>
                </a:lnTo>
                <a:lnTo>
                  <a:pt x="10891" y="7681"/>
                </a:lnTo>
                <a:lnTo>
                  <a:pt x="10842" y="7678"/>
                </a:lnTo>
                <a:lnTo>
                  <a:pt x="10791" y="7676"/>
                </a:lnTo>
                <a:lnTo>
                  <a:pt x="10741" y="7675"/>
                </a:lnTo>
                <a:lnTo>
                  <a:pt x="10691" y="7675"/>
                </a:lnTo>
                <a:lnTo>
                  <a:pt x="10641" y="7676"/>
                </a:lnTo>
                <a:lnTo>
                  <a:pt x="10590" y="7678"/>
                </a:lnTo>
                <a:lnTo>
                  <a:pt x="10540" y="7680"/>
                </a:lnTo>
                <a:lnTo>
                  <a:pt x="10439" y="7686"/>
                </a:lnTo>
                <a:lnTo>
                  <a:pt x="10340" y="7693"/>
                </a:lnTo>
                <a:lnTo>
                  <a:pt x="10143" y="7707"/>
                </a:lnTo>
                <a:lnTo>
                  <a:pt x="10047" y="7713"/>
                </a:lnTo>
                <a:lnTo>
                  <a:pt x="10000" y="7716"/>
                </a:lnTo>
                <a:lnTo>
                  <a:pt x="9954" y="7718"/>
                </a:lnTo>
                <a:lnTo>
                  <a:pt x="9954" y="7718"/>
                </a:lnTo>
                <a:lnTo>
                  <a:pt x="9906" y="7719"/>
                </a:lnTo>
                <a:lnTo>
                  <a:pt x="9859" y="7719"/>
                </a:lnTo>
                <a:lnTo>
                  <a:pt x="9812" y="7718"/>
                </a:lnTo>
                <a:lnTo>
                  <a:pt x="9764" y="7717"/>
                </a:lnTo>
                <a:lnTo>
                  <a:pt x="9716" y="7715"/>
                </a:lnTo>
                <a:lnTo>
                  <a:pt x="9668" y="7712"/>
                </a:lnTo>
                <a:lnTo>
                  <a:pt x="9621" y="7709"/>
                </a:lnTo>
                <a:lnTo>
                  <a:pt x="9572" y="7705"/>
                </a:lnTo>
                <a:lnTo>
                  <a:pt x="9525" y="7700"/>
                </a:lnTo>
                <a:lnTo>
                  <a:pt x="9477" y="7694"/>
                </a:lnTo>
                <a:lnTo>
                  <a:pt x="9430" y="7688"/>
                </a:lnTo>
                <a:lnTo>
                  <a:pt x="9381" y="7682"/>
                </a:lnTo>
                <a:lnTo>
                  <a:pt x="9286" y="7667"/>
                </a:lnTo>
                <a:lnTo>
                  <a:pt x="9190" y="7648"/>
                </a:lnTo>
                <a:lnTo>
                  <a:pt x="9096" y="7628"/>
                </a:lnTo>
                <a:lnTo>
                  <a:pt x="9001" y="7607"/>
                </a:lnTo>
                <a:lnTo>
                  <a:pt x="8907" y="7583"/>
                </a:lnTo>
                <a:lnTo>
                  <a:pt x="8814" y="7558"/>
                </a:lnTo>
                <a:lnTo>
                  <a:pt x="8722" y="7531"/>
                </a:lnTo>
                <a:lnTo>
                  <a:pt x="8630" y="7503"/>
                </a:lnTo>
                <a:lnTo>
                  <a:pt x="8540" y="7474"/>
                </a:lnTo>
                <a:lnTo>
                  <a:pt x="8450" y="7442"/>
                </a:lnTo>
                <a:lnTo>
                  <a:pt x="8450" y="7442"/>
                </a:lnTo>
                <a:lnTo>
                  <a:pt x="8357" y="7408"/>
                </a:lnTo>
                <a:lnTo>
                  <a:pt x="8264" y="7372"/>
                </a:lnTo>
                <a:lnTo>
                  <a:pt x="8172" y="7334"/>
                </a:lnTo>
                <a:lnTo>
                  <a:pt x="8082" y="7294"/>
                </a:lnTo>
                <a:lnTo>
                  <a:pt x="7992" y="7252"/>
                </a:lnTo>
                <a:lnTo>
                  <a:pt x="7904" y="7208"/>
                </a:lnTo>
                <a:lnTo>
                  <a:pt x="7816" y="7163"/>
                </a:lnTo>
                <a:lnTo>
                  <a:pt x="7730" y="7115"/>
                </a:lnTo>
                <a:lnTo>
                  <a:pt x="7644" y="7065"/>
                </a:lnTo>
                <a:lnTo>
                  <a:pt x="7560" y="7014"/>
                </a:lnTo>
                <a:lnTo>
                  <a:pt x="7478" y="6961"/>
                </a:lnTo>
                <a:lnTo>
                  <a:pt x="7396" y="6905"/>
                </a:lnTo>
                <a:lnTo>
                  <a:pt x="7316" y="6849"/>
                </a:lnTo>
                <a:lnTo>
                  <a:pt x="7236" y="6791"/>
                </a:lnTo>
                <a:lnTo>
                  <a:pt x="7159" y="6729"/>
                </a:lnTo>
                <a:lnTo>
                  <a:pt x="7082" y="6668"/>
                </a:lnTo>
                <a:lnTo>
                  <a:pt x="7008" y="6604"/>
                </a:lnTo>
                <a:lnTo>
                  <a:pt x="6935" y="6538"/>
                </a:lnTo>
                <a:lnTo>
                  <a:pt x="6863" y="6471"/>
                </a:lnTo>
                <a:lnTo>
                  <a:pt x="6794" y="6402"/>
                </a:lnTo>
                <a:lnTo>
                  <a:pt x="6725" y="6331"/>
                </a:lnTo>
                <a:lnTo>
                  <a:pt x="6692" y="6295"/>
                </a:lnTo>
                <a:lnTo>
                  <a:pt x="6659" y="6259"/>
                </a:lnTo>
                <a:lnTo>
                  <a:pt x="6627" y="6222"/>
                </a:lnTo>
                <a:lnTo>
                  <a:pt x="6595" y="6184"/>
                </a:lnTo>
                <a:lnTo>
                  <a:pt x="6563" y="6147"/>
                </a:lnTo>
                <a:lnTo>
                  <a:pt x="6532" y="6109"/>
                </a:lnTo>
                <a:lnTo>
                  <a:pt x="6501" y="6070"/>
                </a:lnTo>
                <a:lnTo>
                  <a:pt x="6471" y="6032"/>
                </a:lnTo>
                <a:lnTo>
                  <a:pt x="6442" y="5992"/>
                </a:lnTo>
                <a:lnTo>
                  <a:pt x="6412" y="5952"/>
                </a:lnTo>
                <a:lnTo>
                  <a:pt x="6383" y="5912"/>
                </a:lnTo>
                <a:lnTo>
                  <a:pt x="6355" y="5872"/>
                </a:lnTo>
                <a:lnTo>
                  <a:pt x="6327" y="5830"/>
                </a:lnTo>
                <a:lnTo>
                  <a:pt x="6300" y="5789"/>
                </a:lnTo>
                <a:lnTo>
                  <a:pt x="6274" y="5748"/>
                </a:lnTo>
                <a:lnTo>
                  <a:pt x="6248" y="5706"/>
                </a:lnTo>
                <a:lnTo>
                  <a:pt x="6221" y="5663"/>
                </a:lnTo>
                <a:lnTo>
                  <a:pt x="6196" y="5620"/>
                </a:lnTo>
                <a:lnTo>
                  <a:pt x="6172" y="5577"/>
                </a:lnTo>
                <a:lnTo>
                  <a:pt x="6148" y="5534"/>
                </a:lnTo>
                <a:lnTo>
                  <a:pt x="6124" y="5489"/>
                </a:lnTo>
                <a:lnTo>
                  <a:pt x="6102" y="5445"/>
                </a:lnTo>
                <a:lnTo>
                  <a:pt x="6102" y="5445"/>
                </a:lnTo>
                <a:lnTo>
                  <a:pt x="5999" y="5242"/>
                </a:lnTo>
                <a:lnTo>
                  <a:pt x="5897" y="5038"/>
                </a:lnTo>
                <a:lnTo>
                  <a:pt x="5795" y="4835"/>
                </a:lnTo>
                <a:lnTo>
                  <a:pt x="5692" y="4632"/>
                </a:lnTo>
                <a:lnTo>
                  <a:pt x="5589" y="4431"/>
                </a:lnTo>
                <a:lnTo>
                  <a:pt x="5537" y="4330"/>
                </a:lnTo>
                <a:lnTo>
                  <a:pt x="5484" y="4231"/>
                </a:lnTo>
                <a:lnTo>
                  <a:pt x="5430" y="4131"/>
                </a:lnTo>
                <a:lnTo>
                  <a:pt x="5376" y="4031"/>
                </a:lnTo>
                <a:lnTo>
                  <a:pt x="5320" y="3934"/>
                </a:lnTo>
                <a:lnTo>
                  <a:pt x="5265" y="3836"/>
                </a:lnTo>
                <a:lnTo>
                  <a:pt x="5208" y="3739"/>
                </a:lnTo>
                <a:lnTo>
                  <a:pt x="5150" y="3643"/>
                </a:lnTo>
                <a:lnTo>
                  <a:pt x="5091" y="3548"/>
                </a:lnTo>
                <a:lnTo>
                  <a:pt x="5031" y="3453"/>
                </a:lnTo>
                <a:lnTo>
                  <a:pt x="4969" y="3360"/>
                </a:lnTo>
                <a:lnTo>
                  <a:pt x="4907" y="3267"/>
                </a:lnTo>
                <a:lnTo>
                  <a:pt x="4843" y="3176"/>
                </a:lnTo>
                <a:lnTo>
                  <a:pt x="4776" y="3085"/>
                </a:lnTo>
                <a:lnTo>
                  <a:pt x="4709" y="2996"/>
                </a:lnTo>
                <a:lnTo>
                  <a:pt x="4640" y="2908"/>
                </a:lnTo>
                <a:lnTo>
                  <a:pt x="4570" y="2821"/>
                </a:lnTo>
                <a:lnTo>
                  <a:pt x="4497" y="2735"/>
                </a:lnTo>
                <a:lnTo>
                  <a:pt x="4422" y="2652"/>
                </a:lnTo>
                <a:lnTo>
                  <a:pt x="4385" y="2609"/>
                </a:lnTo>
                <a:lnTo>
                  <a:pt x="4346" y="2568"/>
                </a:lnTo>
                <a:lnTo>
                  <a:pt x="4308" y="2528"/>
                </a:lnTo>
                <a:lnTo>
                  <a:pt x="4267" y="2487"/>
                </a:lnTo>
                <a:lnTo>
                  <a:pt x="4228" y="2448"/>
                </a:lnTo>
                <a:lnTo>
                  <a:pt x="4187" y="2407"/>
                </a:lnTo>
                <a:lnTo>
                  <a:pt x="4146" y="2368"/>
                </a:lnTo>
                <a:lnTo>
                  <a:pt x="4104" y="2329"/>
                </a:lnTo>
                <a:lnTo>
                  <a:pt x="4062" y="2291"/>
                </a:lnTo>
                <a:lnTo>
                  <a:pt x="4019" y="2253"/>
                </a:lnTo>
                <a:lnTo>
                  <a:pt x="3976" y="2215"/>
                </a:lnTo>
                <a:lnTo>
                  <a:pt x="3931" y="2178"/>
                </a:lnTo>
                <a:lnTo>
                  <a:pt x="3887" y="2141"/>
                </a:lnTo>
                <a:lnTo>
                  <a:pt x="3842" y="2105"/>
                </a:lnTo>
                <a:lnTo>
                  <a:pt x="3796" y="2069"/>
                </a:lnTo>
                <a:lnTo>
                  <a:pt x="3749" y="2033"/>
                </a:lnTo>
                <a:lnTo>
                  <a:pt x="3702" y="1999"/>
                </a:lnTo>
                <a:lnTo>
                  <a:pt x="3654" y="1964"/>
                </a:lnTo>
                <a:lnTo>
                  <a:pt x="3606" y="1931"/>
                </a:lnTo>
                <a:lnTo>
                  <a:pt x="3556" y="1897"/>
                </a:lnTo>
                <a:lnTo>
                  <a:pt x="3506" y="1863"/>
                </a:lnTo>
                <a:lnTo>
                  <a:pt x="3456" y="1831"/>
                </a:lnTo>
                <a:lnTo>
                  <a:pt x="3404" y="1799"/>
                </a:lnTo>
                <a:lnTo>
                  <a:pt x="3352" y="1768"/>
                </a:lnTo>
                <a:lnTo>
                  <a:pt x="3299" y="1737"/>
                </a:lnTo>
                <a:lnTo>
                  <a:pt x="3245" y="1706"/>
                </a:lnTo>
                <a:lnTo>
                  <a:pt x="3191" y="1676"/>
                </a:lnTo>
                <a:lnTo>
                  <a:pt x="3136" y="1647"/>
                </a:lnTo>
                <a:lnTo>
                  <a:pt x="3081" y="1618"/>
                </a:lnTo>
                <a:lnTo>
                  <a:pt x="3024" y="1590"/>
                </a:lnTo>
                <a:lnTo>
                  <a:pt x="2966" y="1562"/>
                </a:lnTo>
                <a:lnTo>
                  <a:pt x="2909" y="1535"/>
                </a:lnTo>
                <a:lnTo>
                  <a:pt x="2849" y="1508"/>
                </a:lnTo>
                <a:lnTo>
                  <a:pt x="2789" y="1482"/>
                </a:lnTo>
                <a:lnTo>
                  <a:pt x="2729" y="1457"/>
                </a:lnTo>
                <a:lnTo>
                  <a:pt x="2667" y="1432"/>
                </a:lnTo>
                <a:lnTo>
                  <a:pt x="2605" y="1408"/>
                </a:lnTo>
                <a:lnTo>
                  <a:pt x="2541" y="1385"/>
                </a:lnTo>
                <a:lnTo>
                  <a:pt x="2477" y="1362"/>
                </a:lnTo>
                <a:lnTo>
                  <a:pt x="2412" y="1338"/>
                </a:lnTo>
                <a:lnTo>
                  <a:pt x="2346" y="1317"/>
                </a:lnTo>
                <a:lnTo>
                  <a:pt x="2279" y="1296"/>
                </a:lnTo>
                <a:lnTo>
                  <a:pt x="2212" y="1276"/>
                </a:lnTo>
                <a:lnTo>
                  <a:pt x="2143" y="1256"/>
                </a:lnTo>
                <a:lnTo>
                  <a:pt x="2073" y="1237"/>
                </a:lnTo>
                <a:lnTo>
                  <a:pt x="2002" y="1218"/>
                </a:lnTo>
                <a:lnTo>
                  <a:pt x="1931" y="1201"/>
                </a:lnTo>
                <a:lnTo>
                  <a:pt x="1859" y="1184"/>
                </a:lnTo>
                <a:lnTo>
                  <a:pt x="1785" y="1166"/>
                </a:lnTo>
                <a:lnTo>
                  <a:pt x="1711" y="1151"/>
                </a:lnTo>
                <a:lnTo>
                  <a:pt x="1635" y="1136"/>
                </a:lnTo>
                <a:lnTo>
                  <a:pt x="1559" y="1121"/>
                </a:lnTo>
                <a:lnTo>
                  <a:pt x="1481" y="1108"/>
                </a:lnTo>
                <a:lnTo>
                  <a:pt x="1403" y="1095"/>
                </a:lnTo>
                <a:lnTo>
                  <a:pt x="1324" y="1083"/>
                </a:lnTo>
                <a:lnTo>
                  <a:pt x="1243" y="1071"/>
                </a:lnTo>
                <a:lnTo>
                  <a:pt x="1162" y="1061"/>
                </a:lnTo>
                <a:lnTo>
                  <a:pt x="1078" y="1051"/>
                </a:lnTo>
                <a:lnTo>
                  <a:pt x="995" y="1041"/>
                </a:lnTo>
                <a:lnTo>
                  <a:pt x="910" y="1033"/>
                </a:lnTo>
                <a:lnTo>
                  <a:pt x="824" y="1025"/>
                </a:lnTo>
                <a:lnTo>
                  <a:pt x="737" y="1018"/>
                </a:lnTo>
                <a:lnTo>
                  <a:pt x="649" y="1012"/>
                </a:lnTo>
                <a:lnTo>
                  <a:pt x="560" y="1007"/>
                </a:lnTo>
                <a:lnTo>
                  <a:pt x="470" y="1002"/>
                </a:lnTo>
                <a:lnTo>
                  <a:pt x="378" y="998"/>
                </a:lnTo>
                <a:lnTo>
                  <a:pt x="286" y="996"/>
                </a:lnTo>
                <a:lnTo>
                  <a:pt x="191" y="993"/>
                </a:lnTo>
                <a:lnTo>
                  <a:pt x="97" y="992"/>
                </a:lnTo>
                <a:lnTo>
                  <a:pt x="0" y="992"/>
                </a:lnTo>
                <a:lnTo>
                  <a:pt x="0" y="992"/>
                </a:lnTo>
                <a:lnTo>
                  <a:pt x="14" y="991"/>
                </a:lnTo>
                <a:lnTo>
                  <a:pt x="28" y="988"/>
                </a:lnTo>
                <a:lnTo>
                  <a:pt x="43" y="986"/>
                </a:lnTo>
                <a:lnTo>
                  <a:pt x="59" y="982"/>
                </a:lnTo>
                <a:lnTo>
                  <a:pt x="75" y="978"/>
                </a:lnTo>
                <a:lnTo>
                  <a:pt x="92" y="972"/>
                </a:lnTo>
                <a:lnTo>
                  <a:pt x="127" y="959"/>
                </a:lnTo>
                <a:lnTo>
                  <a:pt x="163" y="944"/>
                </a:lnTo>
                <a:lnTo>
                  <a:pt x="199" y="926"/>
                </a:lnTo>
                <a:lnTo>
                  <a:pt x="237" y="907"/>
                </a:lnTo>
                <a:lnTo>
                  <a:pt x="275" y="887"/>
                </a:lnTo>
                <a:lnTo>
                  <a:pt x="350" y="845"/>
                </a:lnTo>
                <a:lnTo>
                  <a:pt x="421" y="803"/>
                </a:lnTo>
                <a:lnTo>
                  <a:pt x="456" y="785"/>
                </a:lnTo>
                <a:lnTo>
                  <a:pt x="487" y="768"/>
                </a:lnTo>
                <a:lnTo>
                  <a:pt x="516" y="753"/>
                </a:lnTo>
                <a:lnTo>
                  <a:pt x="542" y="742"/>
                </a:lnTo>
                <a:lnTo>
                  <a:pt x="542" y="742"/>
                </a:lnTo>
                <a:lnTo>
                  <a:pt x="639" y="703"/>
                </a:lnTo>
                <a:lnTo>
                  <a:pt x="735" y="666"/>
                </a:lnTo>
                <a:lnTo>
                  <a:pt x="833" y="629"/>
                </a:lnTo>
                <a:lnTo>
                  <a:pt x="930" y="594"/>
                </a:lnTo>
                <a:lnTo>
                  <a:pt x="1028" y="560"/>
                </a:lnTo>
                <a:lnTo>
                  <a:pt x="1126" y="527"/>
                </a:lnTo>
                <a:lnTo>
                  <a:pt x="1225" y="495"/>
                </a:lnTo>
                <a:lnTo>
                  <a:pt x="1324" y="465"/>
                </a:lnTo>
                <a:lnTo>
                  <a:pt x="1423" y="434"/>
                </a:lnTo>
                <a:lnTo>
                  <a:pt x="1523" y="405"/>
                </a:lnTo>
                <a:lnTo>
                  <a:pt x="1623" y="378"/>
                </a:lnTo>
                <a:lnTo>
                  <a:pt x="1724" y="351"/>
                </a:lnTo>
                <a:lnTo>
                  <a:pt x="1823" y="325"/>
                </a:lnTo>
                <a:lnTo>
                  <a:pt x="1925" y="301"/>
                </a:lnTo>
                <a:lnTo>
                  <a:pt x="2026" y="277"/>
                </a:lnTo>
                <a:lnTo>
                  <a:pt x="2127" y="253"/>
                </a:lnTo>
                <a:lnTo>
                  <a:pt x="2127" y="253"/>
                </a:lnTo>
                <a:lnTo>
                  <a:pt x="2257" y="225"/>
                </a:lnTo>
                <a:lnTo>
                  <a:pt x="2389" y="199"/>
                </a:lnTo>
                <a:lnTo>
                  <a:pt x="2520" y="175"/>
                </a:lnTo>
                <a:lnTo>
                  <a:pt x="2653" y="152"/>
                </a:lnTo>
                <a:lnTo>
                  <a:pt x="2786" y="130"/>
                </a:lnTo>
                <a:lnTo>
                  <a:pt x="2919" y="111"/>
                </a:lnTo>
                <a:lnTo>
                  <a:pt x="3052" y="92"/>
                </a:lnTo>
                <a:lnTo>
                  <a:pt x="3187" y="75"/>
                </a:lnTo>
                <a:lnTo>
                  <a:pt x="3322" y="60"/>
                </a:lnTo>
                <a:lnTo>
                  <a:pt x="3457" y="47"/>
                </a:lnTo>
                <a:lnTo>
                  <a:pt x="3592" y="35"/>
                </a:lnTo>
                <a:lnTo>
                  <a:pt x="3728" y="25"/>
                </a:lnTo>
                <a:lnTo>
                  <a:pt x="3864" y="17"/>
                </a:lnTo>
                <a:lnTo>
                  <a:pt x="4001" y="10"/>
                </a:lnTo>
                <a:lnTo>
                  <a:pt x="4138" y="5"/>
                </a:lnTo>
                <a:lnTo>
                  <a:pt x="4274" y="2"/>
                </a:lnTo>
                <a:lnTo>
                  <a:pt x="4411" y="0"/>
                </a:lnTo>
                <a:lnTo>
                  <a:pt x="4548" y="0"/>
                </a:lnTo>
                <a:lnTo>
                  <a:pt x="4685" y="2"/>
                </a:lnTo>
                <a:lnTo>
                  <a:pt x="4822" y="5"/>
                </a:lnTo>
                <a:lnTo>
                  <a:pt x="4959" y="10"/>
                </a:lnTo>
                <a:lnTo>
                  <a:pt x="5096" y="17"/>
                </a:lnTo>
                <a:lnTo>
                  <a:pt x="5234" y="25"/>
                </a:lnTo>
                <a:lnTo>
                  <a:pt x="5371" y="35"/>
                </a:lnTo>
                <a:lnTo>
                  <a:pt x="5507" y="47"/>
                </a:lnTo>
                <a:lnTo>
                  <a:pt x="5645" y="60"/>
                </a:lnTo>
                <a:lnTo>
                  <a:pt x="5781" y="75"/>
                </a:lnTo>
                <a:lnTo>
                  <a:pt x="5918" y="93"/>
                </a:lnTo>
                <a:lnTo>
                  <a:pt x="6054" y="111"/>
                </a:lnTo>
                <a:lnTo>
                  <a:pt x="6190" y="132"/>
                </a:lnTo>
                <a:lnTo>
                  <a:pt x="6326" y="153"/>
                </a:lnTo>
                <a:lnTo>
                  <a:pt x="6462" y="177"/>
                </a:lnTo>
                <a:lnTo>
                  <a:pt x="6597" y="202"/>
                </a:lnTo>
                <a:lnTo>
                  <a:pt x="6731" y="229"/>
                </a:lnTo>
                <a:lnTo>
                  <a:pt x="6866" y="258"/>
                </a:lnTo>
                <a:lnTo>
                  <a:pt x="7000" y="290"/>
                </a:lnTo>
                <a:lnTo>
                  <a:pt x="7134" y="322"/>
                </a:lnTo>
                <a:lnTo>
                  <a:pt x="7266" y="356"/>
                </a:lnTo>
                <a:lnTo>
                  <a:pt x="7398" y="391"/>
                </a:lnTo>
                <a:lnTo>
                  <a:pt x="7531" y="429"/>
                </a:lnTo>
                <a:lnTo>
                  <a:pt x="7662" y="469"/>
                </a:lnTo>
                <a:lnTo>
                  <a:pt x="7792" y="510"/>
                </a:lnTo>
                <a:lnTo>
                  <a:pt x="7922" y="552"/>
                </a:lnTo>
                <a:lnTo>
                  <a:pt x="8052" y="597"/>
                </a:lnTo>
                <a:lnTo>
                  <a:pt x="8181" y="644"/>
                </a:lnTo>
                <a:lnTo>
                  <a:pt x="8308" y="692"/>
                </a:lnTo>
                <a:lnTo>
                  <a:pt x="8435" y="742"/>
                </a:lnTo>
                <a:lnTo>
                  <a:pt x="8561" y="793"/>
                </a:lnTo>
                <a:lnTo>
                  <a:pt x="8686" y="847"/>
                </a:lnTo>
                <a:lnTo>
                  <a:pt x="8811" y="902"/>
                </a:lnTo>
                <a:lnTo>
                  <a:pt x="8935" y="959"/>
                </a:lnTo>
                <a:lnTo>
                  <a:pt x="9057" y="1019"/>
                </a:lnTo>
                <a:lnTo>
                  <a:pt x="9178" y="1079"/>
                </a:lnTo>
                <a:lnTo>
                  <a:pt x="9299" y="1141"/>
                </a:lnTo>
                <a:lnTo>
                  <a:pt x="9419" y="1206"/>
                </a:lnTo>
                <a:lnTo>
                  <a:pt x="9537" y="1272"/>
                </a:lnTo>
                <a:lnTo>
                  <a:pt x="9655" y="1339"/>
                </a:lnTo>
                <a:lnTo>
                  <a:pt x="9771" y="1409"/>
                </a:lnTo>
                <a:lnTo>
                  <a:pt x="9886" y="1480"/>
                </a:lnTo>
                <a:lnTo>
                  <a:pt x="10000" y="1554"/>
                </a:lnTo>
                <a:lnTo>
                  <a:pt x="10113" y="1629"/>
                </a:lnTo>
                <a:lnTo>
                  <a:pt x="10224" y="1706"/>
                </a:lnTo>
                <a:lnTo>
                  <a:pt x="10335" y="1785"/>
                </a:lnTo>
                <a:lnTo>
                  <a:pt x="10443" y="1865"/>
                </a:lnTo>
                <a:lnTo>
                  <a:pt x="10443" y="1865"/>
                </a:lnTo>
                <a:lnTo>
                  <a:pt x="10498" y="1907"/>
                </a:lnTo>
                <a:lnTo>
                  <a:pt x="10551" y="1948"/>
                </a:lnTo>
                <a:lnTo>
                  <a:pt x="10604" y="1990"/>
                </a:lnTo>
                <a:lnTo>
                  <a:pt x="10657" y="2033"/>
                </a:lnTo>
                <a:lnTo>
                  <a:pt x="10709" y="2077"/>
                </a:lnTo>
                <a:lnTo>
                  <a:pt x="10760" y="2121"/>
                </a:lnTo>
                <a:lnTo>
                  <a:pt x="10811" y="2165"/>
                </a:lnTo>
                <a:lnTo>
                  <a:pt x="10862" y="2209"/>
                </a:lnTo>
                <a:lnTo>
                  <a:pt x="10911" y="2255"/>
                </a:lnTo>
                <a:lnTo>
                  <a:pt x="10961" y="2301"/>
                </a:lnTo>
                <a:lnTo>
                  <a:pt x="11010" y="2347"/>
                </a:lnTo>
                <a:lnTo>
                  <a:pt x="11058" y="2394"/>
                </a:lnTo>
                <a:lnTo>
                  <a:pt x="11106" y="2442"/>
                </a:lnTo>
                <a:lnTo>
                  <a:pt x="11152" y="2490"/>
                </a:lnTo>
                <a:lnTo>
                  <a:pt x="11200" y="2538"/>
                </a:lnTo>
                <a:lnTo>
                  <a:pt x="11245" y="2586"/>
                </a:lnTo>
                <a:lnTo>
                  <a:pt x="11291" y="2637"/>
                </a:lnTo>
                <a:lnTo>
                  <a:pt x="11335" y="2686"/>
                </a:lnTo>
                <a:lnTo>
                  <a:pt x="11380" y="2736"/>
                </a:lnTo>
                <a:lnTo>
                  <a:pt x="11423" y="2787"/>
                </a:lnTo>
                <a:lnTo>
                  <a:pt x="11466" y="2839"/>
                </a:lnTo>
                <a:lnTo>
                  <a:pt x="11508" y="2890"/>
                </a:lnTo>
                <a:lnTo>
                  <a:pt x="11550" y="2942"/>
                </a:lnTo>
                <a:lnTo>
                  <a:pt x="11591" y="2996"/>
                </a:lnTo>
                <a:lnTo>
                  <a:pt x="11630" y="3049"/>
                </a:lnTo>
                <a:lnTo>
                  <a:pt x="11670" y="3102"/>
                </a:lnTo>
                <a:lnTo>
                  <a:pt x="11709" y="3157"/>
                </a:lnTo>
                <a:lnTo>
                  <a:pt x="11747" y="3211"/>
                </a:lnTo>
                <a:lnTo>
                  <a:pt x="11784" y="3266"/>
                </a:lnTo>
                <a:lnTo>
                  <a:pt x="11821" y="3321"/>
                </a:lnTo>
                <a:lnTo>
                  <a:pt x="11856" y="3377"/>
                </a:lnTo>
                <a:lnTo>
                  <a:pt x="11892" y="3433"/>
                </a:lnTo>
                <a:lnTo>
                  <a:pt x="11927" y="3490"/>
                </a:lnTo>
                <a:lnTo>
                  <a:pt x="11960" y="3548"/>
                </a:lnTo>
                <a:lnTo>
                  <a:pt x="11993" y="3605"/>
                </a:lnTo>
                <a:lnTo>
                  <a:pt x="12025" y="3663"/>
                </a:lnTo>
                <a:lnTo>
                  <a:pt x="12057" y="3722"/>
                </a:lnTo>
                <a:lnTo>
                  <a:pt x="12087" y="3780"/>
                </a:lnTo>
                <a:lnTo>
                  <a:pt x="12117" y="3839"/>
                </a:lnTo>
                <a:lnTo>
                  <a:pt x="12146" y="3900"/>
                </a:lnTo>
                <a:lnTo>
                  <a:pt x="12174" y="3959"/>
                </a:lnTo>
                <a:lnTo>
                  <a:pt x="12201" y="4019"/>
                </a:lnTo>
                <a:lnTo>
                  <a:pt x="12228" y="4081"/>
                </a:lnTo>
                <a:lnTo>
                  <a:pt x="12253" y="4142"/>
                </a:lnTo>
                <a:lnTo>
                  <a:pt x="12278" y="4203"/>
                </a:lnTo>
                <a:lnTo>
                  <a:pt x="12302" y="4266"/>
                </a:lnTo>
                <a:lnTo>
                  <a:pt x="12325" y="4328"/>
                </a:lnTo>
                <a:lnTo>
                  <a:pt x="12347" y="4391"/>
                </a:lnTo>
                <a:lnTo>
                  <a:pt x="12368" y="4455"/>
                </a:lnTo>
                <a:lnTo>
                  <a:pt x="12388" y="4518"/>
                </a:lnTo>
                <a:lnTo>
                  <a:pt x="12408" y="4582"/>
                </a:lnTo>
                <a:lnTo>
                  <a:pt x="12427" y="4647"/>
                </a:lnTo>
                <a:lnTo>
                  <a:pt x="12444" y="4711"/>
                </a:lnTo>
                <a:lnTo>
                  <a:pt x="12461" y="4777"/>
                </a:lnTo>
                <a:lnTo>
                  <a:pt x="12476" y="4842"/>
                </a:lnTo>
                <a:lnTo>
                  <a:pt x="12491" y="4907"/>
                </a:lnTo>
                <a:lnTo>
                  <a:pt x="12505" y="4974"/>
                </a:lnTo>
                <a:lnTo>
                  <a:pt x="12517" y="5040"/>
                </a:lnTo>
                <a:lnTo>
                  <a:pt x="12529" y="5107"/>
                </a:lnTo>
                <a:lnTo>
                  <a:pt x="12540" y="5175"/>
                </a:lnTo>
                <a:lnTo>
                  <a:pt x="12550" y="5242"/>
                </a:lnTo>
                <a:lnTo>
                  <a:pt x="12558" y="5309"/>
                </a:lnTo>
                <a:lnTo>
                  <a:pt x="12566" y="5378"/>
                </a:lnTo>
                <a:lnTo>
                  <a:pt x="12574" y="5446"/>
                </a:lnTo>
                <a:lnTo>
                  <a:pt x="12574" y="5446"/>
                </a:lnTo>
                <a:lnTo>
                  <a:pt x="12578" y="5497"/>
                </a:lnTo>
                <a:lnTo>
                  <a:pt x="12582" y="5547"/>
                </a:lnTo>
                <a:lnTo>
                  <a:pt x="12585" y="5597"/>
                </a:lnTo>
                <a:lnTo>
                  <a:pt x="12587" y="5647"/>
                </a:lnTo>
                <a:lnTo>
                  <a:pt x="12589" y="5698"/>
                </a:lnTo>
                <a:lnTo>
                  <a:pt x="12590" y="5748"/>
                </a:lnTo>
                <a:lnTo>
                  <a:pt x="12590" y="5797"/>
                </a:lnTo>
                <a:lnTo>
                  <a:pt x="12590" y="5847"/>
                </a:lnTo>
                <a:lnTo>
                  <a:pt x="12588" y="5947"/>
                </a:lnTo>
                <a:lnTo>
                  <a:pt x="12584" y="6046"/>
                </a:lnTo>
                <a:lnTo>
                  <a:pt x="12577" y="6144"/>
                </a:lnTo>
                <a:lnTo>
                  <a:pt x="12567" y="6243"/>
                </a:lnTo>
                <a:lnTo>
                  <a:pt x="12556" y="6341"/>
                </a:lnTo>
                <a:lnTo>
                  <a:pt x="12543" y="6439"/>
                </a:lnTo>
                <a:lnTo>
                  <a:pt x="12528" y="6536"/>
                </a:lnTo>
                <a:lnTo>
                  <a:pt x="12511" y="6633"/>
                </a:lnTo>
                <a:lnTo>
                  <a:pt x="12492" y="6729"/>
                </a:lnTo>
                <a:lnTo>
                  <a:pt x="12471" y="6826"/>
                </a:lnTo>
                <a:lnTo>
                  <a:pt x="12448" y="6922"/>
                </a:lnTo>
                <a:lnTo>
                  <a:pt x="12424" y="7018"/>
                </a:lnTo>
                <a:lnTo>
                  <a:pt x="12398" y="7113"/>
                </a:lnTo>
                <a:lnTo>
                  <a:pt x="12369" y="7208"/>
                </a:lnTo>
                <a:lnTo>
                  <a:pt x="12340" y="7303"/>
                </a:lnTo>
                <a:lnTo>
                  <a:pt x="12309" y="7396"/>
                </a:lnTo>
                <a:lnTo>
                  <a:pt x="12276" y="7490"/>
                </a:lnTo>
                <a:lnTo>
                  <a:pt x="12243" y="7583"/>
                </a:lnTo>
                <a:lnTo>
                  <a:pt x="12207" y="7676"/>
                </a:lnTo>
                <a:lnTo>
                  <a:pt x="12170" y="7768"/>
                </a:lnTo>
                <a:lnTo>
                  <a:pt x="12133" y="7861"/>
                </a:lnTo>
                <a:lnTo>
                  <a:pt x="12094" y="7952"/>
                </a:lnTo>
                <a:lnTo>
                  <a:pt x="12054" y="8044"/>
                </a:lnTo>
                <a:lnTo>
                  <a:pt x="12013" y="8134"/>
                </a:lnTo>
                <a:lnTo>
                  <a:pt x="11971" y="8225"/>
                </a:lnTo>
                <a:lnTo>
                  <a:pt x="11928" y="8315"/>
                </a:lnTo>
                <a:lnTo>
                  <a:pt x="11884" y="8405"/>
                </a:lnTo>
                <a:lnTo>
                  <a:pt x="11839" y="8493"/>
                </a:lnTo>
                <a:lnTo>
                  <a:pt x="11839" y="84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wrap="square" lIns="84953" tIns="42476" rIns="84953" bIns="42476" numCol="1" anchor="t" anchorCtr="0" compatLnSpc="1"/>
          <a:lstStyle/>
          <a:p>
            <a:pPr>
              <a:lnSpc>
                <a:spcPct val="130000"/>
              </a:lnSpc>
            </a:pPr>
            <a:endParaRPr lang="en-US" sz="13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9" name="Oval 9"/>
          <p:cNvSpPr/>
          <p:nvPr/>
        </p:nvSpPr>
        <p:spPr>
          <a:xfrm>
            <a:off x="6746889" y="4304450"/>
            <a:ext cx="460187" cy="483219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sz="2400" b="1" dirty="0">
                <a:solidFill>
                  <a:prstClr val="white"/>
                </a:solidFill>
                <a:cs typeface="+mn-ea"/>
                <a:sym typeface="+mn-lt"/>
              </a:rPr>
              <a:t>4</a:t>
            </a:r>
            <a:endParaRPr lang="en-US" sz="24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" name="Oval 10"/>
          <p:cNvSpPr/>
          <p:nvPr/>
        </p:nvSpPr>
        <p:spPr>
          <a:xfrm>
            <a:off x="6549196" y="2752282"/>
            <a:ext cx="459793" cy="496420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sz="2400" b="1" dirty="0">
                <a:solidFill>
                  <a:prstClr val="white"/>
                </a:solidFill>
                <a:cs typeface="+mn-ea"/>
                <a:sym typeface="+mn-lt"/>
              </a:rPr>
              <a:t>3</a:t>
            </a:r>
            <a:endParaRPr lang="en-US" sz="24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" name="Oval 17"/>
          <p:cNvSpPr/>
          <p:nvPr/>
        </p:nvSpPr>
        <p:spPr>
          <a:xfrm>
            <a:off x="5258151" y="4942185"/>
            <a:ext cx="431449" cy="467651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sz="2400" b="1" dirty="0">
                <a:solidFill>
                  <a:prstClr val="white"/>
                </a:solidFill>
                <a:cs typeface="+mn-ea"/>
                <a:sym typeface="+mn-lt"/>
              </a:rPr>
              <a:t>5</a:t>
            </a:r>
            <a:endParaRPr lang="en-US" sz="24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" name="Oval 18"/>
          <p:cNvSpPr/>
          <p:nvPr/>
        </p:nvSpPr>
        <p:spPr>
          <a:xfrm>
            <a:off x="952787" y="4432301"/>
            <a:ext cx="368014" cy="39601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sz="2000" b="1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endParaRPr lang="en-US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2" name="Oval 19"/>
          <p:cNvSpPr/>
          <p:nvPr/>
        </p:nvSpPr>
        <p:spPr>
          <a:xfrm>
            <a:off x="5105049" y="2485789"/>
            <a:ext cx="443726" cy="447874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sz="2400" b="1" dirty="0">
                <a:solidFill>
                  <a:prstClr val="white"/>
                </a:solidFill>
                <a:cs typeface="+mn-ea"/>
                <a:sym typeface="+mn-lt"/>
              </a:rPr>
              <a:t>2</a:t>
            </a:r>
            <a:endParaRPr lang="en-US" sz="24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0" name="TextBox 19"/>
          <p:cNvSpPr txBox="1">
            <a:spLocks noChangeArrowheads="1"/>
          </p:cNvSpPr>
          <p:nvPr/>
        </p:nvSpPr>
        <p:spPr bwMode="auto">
          <a:xfrm>
            <a:off x="1373232" y="4416350"/>
            <a:ext cx="2830605" cy="433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577" tIns="44788" rIns="89577" bIns="44788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186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在高级语言中也称为</a:t>
            </a:r>
            <a:r>
              <a:rPr lang="zh-CN" altLang="en-US" sz="186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</a:t>
            </a:r>
            <a:endParaRPr lang="zh-CN" altLang="zh-CN" sz="186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TextBox 19"/>
          <p:cNvSpPr txBox="1">
            <a:spLocks noChangeArrowheads="1"/>
          </p:cNvSpPr>
          <p:nvPr/>
        </p:nvSpPr>
        <p:spPr bwMode="auto">
          <a:xfrm>
            <a:off x="1441499" y="2259535"/>
            <a:ext cx="2926309" cy="11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577" tIns="44788" rIns="89577" bIns="44788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186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过程的调用包括</a:t>
            </a:r>
            <a:r>
              <a:rPr lang="zh-CN" altLang="en-US" sz="186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将数据和控制</a:t>
            </a:r>
            <a:r>
              <a:rPr lang="zh-CN" altLang="en-US" sz="186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从代码的一部分传递到另一部分</a:t>
            </a:r>
            <a:endParaRPr lang="zh-CN" altLang="zh-CN" sz="186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TextBox 19"/>
          <p:cNvSpPr txBox="1">
            <a:spLocks noChangeArrowheads="1"/>
          </p:cNvSpPr>
          <p:nvPr/>
        </p:nvSpPr>
        <p:spPr bwMode="auto">
          <a:xfrm>
            <a:off x="7287782" y="1947211"/>
            <a:ext cx="4301569" cy="80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577" tIns="44788" rIns="89577" bIns="44788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186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在进入时为过程的局部变量</a:t>
            </a:r>
            <a:r>
              <a:rPr lang="zh-CN" altLang="en-US" sz="186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分配空间</a:t>
            </a:r>
            <a:r>
              <a:rPr lang="zh-CN" altLang="en-US" sz="186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，在退出时</a:t>
            </a:r>
            <a:r>
              <a:rPr lang="zh-CN" altLang="en-US" sz="186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释放空间</a:t>
            </a:r>
            <a:endParaRPr lang="zh-CN" altLang="zh-CN" sz="186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TextBox 19"/>
          <p:cNvSpPr txBox="1">
            <a:spLocks noChangeArrowheads="1"/>
          </p:cNvSpPr>
          <p:nvPr/>
        </p:nvSpPr>
        <p:spPr bwMode="auto">
          <a:xfrm>
            <a:off x="7944045" y="4203513"/>
            <a:ext cx="4104617" cy="80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577" tIns="44788" rIns="89577" bIns="44788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186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大多数机器，只提供</a:t>
            </a:r>
            <a:r>
              <a:rPr lang="zh-CN" altLang="en-US" sz="186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转移控制到过程</a:t>
            </a:r>
            <a:r>
              <a:rPr lang="zh-CN" altLang="en-US" sz="186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zh-CN" altLang="en-US" sz="186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从过程中转移出控制</a:t>
            </a:r>
            <a:r>
              <a:rPr lang="zh-CN" altLang="en-US" sz="186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这种简单指令</a:t>
            </a:r>
            <a:endParaRPr lang="zh-CN" altLang="zh-CN" sz="186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TextBox 19"/>
          <p:cNvSpPr txBox="1">
            <a:spLocks noChangeArrowheads="1"/>
          </p:cNvSpPr>
          <p:nvPr/>
        </p:nvSpPr>
        <p:spPr bwMode="auto">
          <a:xfrm>
            <a:off x="4313532" y="5744056"/>
            <a:ext cx="3401523" cy="80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577" tIns="44788" rIns="89577" bIns="44788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186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数据传递和局部变量的分配释放都是通过操纵</a:t>
            </a:r>
            <a:r>
              <a:rPr lang="zh-CN" altLang="en-US" sz="186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程序栈</a:t>
            </a:r>
            <a:r>
              <a:rPr lang="zh-CN" altLang="en-US" sz="186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来实现。</a:t>
            </a:r>
            <a:endParaRPr lang="zh-CN" altLang="zh-CN" sz="186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0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7152117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0"/>
          <p:cNvSpPr txBox="1"/>
          <p:nvPr/>
        </p:nvSpPr>
        <p:spPr>
          <a:xfrm>
            <a:off x="5039883" y="260649"/>
            <a:ext cx="211223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zh-CN" altLang="en-US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什么是过程？</a:t>
            </a:r>
            <a:endParaRPr lang="en-US" altLang="zh-CN" sz="2665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Oval 18"/>
          <p:cNvSpPr/>
          <p:nvPr/>
        </p:nvSpPr>
        <p:spPr>
          <a:xfrm>
            <a:off x="4284522" y="3717033"/>
            <a:ext cx="427178" cy="451632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sz="2400" b="1" dirty="0">
                <a:solidFill>
                  <a:prstClr val="white"/>
                </a:solidFill>
                <a:cs typeface="+mn-ea"/>
                <a:sym typeface="+mn-lt"/>
              </a:rPr>
              <a:t>1</a:t>
            </a:r>
            <a:endParaRPr lang="en-US" sz="24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8" name="Oval 19"/>
          <p:cNvSpPr/>
          <p:nvPr/>
        </p:nvSpPr>
        <p:spPr>
          <a:xfrm>
            <a:off x="1001914" y="2286711"/>
            <a:ext cx="371319" cy="371319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sz="2000" b="1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endParaRPr lang="en-US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2" name="Oval 10"/>
          <p:cNvSpPr/>
          <p:nvPr/>
        </p:nvSpPr>
        <p:spPr>
          <a:xfrm>
            <a:off x="6864086" y="1974387"/>
            <a:ext cx="371319" cy="371319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sz="2000" b="1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endParaRPr lang="en-US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3" name="Oval 9"/>
          <p:cNvSpPr/>
          <p:nvPr/>
        </p:nvSpPr>
        <p:spPr>
          <a:xfrm>
            <a:off x="7562165" y="4416350"/>
            <a:ext cx="371319" cy="371319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sz="2000" b="1" dirty="0">
                <a:solidFill>
                  <a:schemeClr val="tx1"/>
                </a:solidFill>
                <a:cs typeface="+mn-ea"/>
                <a:sym typeface="+mn-lt"/>
              </a:rPr>
              <a:t>4</a:t>
            </a:r>
            <a:endParaRPr lang="en-US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4" name="Oval 17"/>
          <p:cNvSpPr/>
          <p:nvPr/>
        </p:nvSpPr>
        <p:spPr>
          <a:xfrm>
            <a:off x="3887614" y="5915399"/>
            <a:ext cx="371319" cy="371319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sz="2000" b="1" dirty="0">
                <a:solidFill>
                  <a:schemeClr val="tx1"/>
                </a:solidFill>
                <a:cs typeface="+mn-ea"/>
                <a:sym typeface="+mn-lt"/>
              </a:rPr>
              <a:t>5</a:t>
            </a:r>
            <a:endParaRPr lang="en-US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0" grpId="0"/>
      <p:bldP spid="42" grpId="0"/>
      <p:bldP spid="44" grpId="0"/>
      <p:bldP spid="46" grpId="0"/>
      <p:bldP spid="48" grpId="0"/>
      <p:bldP spid="38" grpId="0" animBg="1"/>
      <p:bldP spid="52" grpId="0" animBg="1"/>
      <p:bldP spid="53" grpId="0" animBg="1"/>
      <p:bldP spid="5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直接连接符 78"/>
          <p:cNvCxnSpPr/>
          <p:nvPr/>
        </p:nvCxnSpPr>
        <p:spPr>
          <a:xfrm>
            <a:off x="0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7152117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500"/>
          <p:cNvSpPr txBox="1"/>
          <p:nvPr/>
        </p:nvSpPr>
        <p:spPr>
          <a:xfrm>
            <a:off x="4905917" y="222694"/>
            <a:ext cx="240026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en-US" altLang="zh-CN" sz="2665" b="1" kern="0" dirty="0" err="1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sum.c</a:t>
            </a:r>
            <a:r>
              <a:rPr lang="en-US" altLang="zh-CN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的栈帧</a:t>
            </a:r>
            <a:endParaRPr lang="en-US" altLang="zh-CN" sz="2665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0" name="表格 3"/>
          <p:cNvGraphicFramePr>
            <a:graphicFrameLocks noGrp="1"/>
          </p:cNvGraphicFramePr>
          <p:nvPr/>
        </p:nvGraphicFramePr>
        <p:xfrm>
          <a:off x="7916396" y="593313"/>
          <a:ext cx="2527829" cy="5933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7829"/>
              </a:tblGrid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1" name="直接箭头连接符 30"/>
          <p:cNvCxnSpPr/>
          <p:nvPr/>
        </p:nvCxnSpPr>
        <p:spPr bwMode="auto">
          <a:xfrm flipH="1">
            <a:off x="10540235" y="5034710"/>
            <a:ext cx="67207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箭头连接符 31"/>
          <p:cNvCxnSpPr/>
          <p:nvPr/>
        </p:nvCxnSpPr>
        <p:spPr bwMode="auto">
          <a:xfrm flipH="1">
            <a:off x="10540235" y="6519247"/>
            <a:ext cx="67207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文本框 32"/>
          <p:cNvSpPr txBox="1"/>
          <p:nvPr/>
        </p:nvSpPr>
        <p:spPr>
          <a:xfrm>
            <a:off x="6274681" y="854665"/>
            <a:ext cx="163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0xbffff0f8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212205" y="3824279"/>
            <a:ext cx="17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0xbffff0d0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86837" y="1772837"/>
            <a:ext cx="4416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	%</a:t>
            </a:r>
            <a:r>
              <a:rPr lang="en-US" altLang="zh-CN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%</a:t>
            </a:r>
            <a:r>
              <a:rPr lang="en-US" altLang="zh-CN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</a:t>
            </a:r>
            <a:endParaRPr lang="en-US" altLang="zh-CN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	%</a:t>
            </a:r>
            <a:r>
              <a:rPr lang="en-US" altLang="zh-CN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endParaRPr lang="zh-CN" altLang="en-US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1203902" y="4773361"/>
            <a:ext cx="112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33F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altLang="zh-CN" sz="2400" b="1" dirty="0" err="1">
                <a:solidFill>
                  <a:srgbClr val="133F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endParaRPr lang="zh-CN" altLang="en-US" sz="2400" b="1" dirty="0">
              <a:solidFill>
                <a:srgbClr val="133FC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1203902" y="6264697"/>
            <a:ext cx="112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67C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altLang="zh-CN" sz="2400" b="1" dirty="0" err="1">
                <a:solidFill>
                  <a:srgbClr val="067C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</a:t>
            </a:r>
            <a:endParaRPr lang="zh-CN" altLang="en-US" sz="2400" b="1" dirty="0">
              <a:solidFill>
                <a:srgbClr val="067C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23392" y="782513"/>
            <a:ext cx="287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的栈帧（返回）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12206" y="2341993"/>
            <a:ext cx="163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0xbffff0e4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12205" y="1880328"/>
            <a:ext cx="163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0xbffff0e8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12205" y="3330787"/>
            <a:ext cx="17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0xbffff0d4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91691" y="2099862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a=3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791691" y="1604697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b=4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480676" y="593313"/>
            <a:ext cx="125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old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791691" y="3627831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a=3</a:t>
            </a:r>
            <a:endParaRPr lang="zh-CN" altLang="en-US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791691" y="3118643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b=4</a:t>
            </a:r>
            <a:endParaRPr lang="zh-CN" altLang="en-US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264189" y="4065541"/>
            <a:ext cx="1894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0x804844a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217247" y="4313152"/>
            <a:ext cx="17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0xbffff0cc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17247" y="4817263"/>
            <a:ext cx="17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0xbffff0c8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267480" y="4548652"/>
            <a:ext cx="1894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0xbffff0f8</a:t>
            </a:r>
            <a:endParaRPr lang="zh-CN" alt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215372" y="6282497"/>
            <a:ext cx="17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0xbffff0b8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212205" y="5303606"/>
            <a:ext cx="17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0xbffff0c4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791691" y="5053332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z=7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57494" y="1253723"/>
            <a:ext cx="4416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leave</a:t>
            </a:r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zh-CN" altLang="en-US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3" y="5639191"/>
            <a:ext cx="6206132" cy="603954"/>
          </a:xfrm>
          <a:prstGeom prst="rect">
            <a:avLst/>
          </a:prstGeom>
        </p:spPr>
      </p:pic>
      <p:cxnSp>
        <p:nvCxnSpPr>
          <p:cNvPr id="64" name="直接箭头连接符 63"/>
          <p:cNvCxnSpPr/>
          <p:nvPr/>
        </p:nvCxnSpPr>
        <p:spPr bwMode="auto">
          <a:xfrm flipH="1">
            <a:off x="10542293" y="4540846"/>
            <a:ext cx="67207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文本框 64"/>
          <p:cNvSpPr txBox="1"/>
          <p:nvPr/>
        </p:nvSpPr>
        <p:spPr>
          <a:xfrm>
            <a:off x="11205960" y="4286296"/>
            <a:ext cx="112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67C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altLang="zh-CN" sz="2400" b="1" dirty="0" err="1">
                <a:solidFill>
                  <a:srgbClr val="067C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</a:t>
            </a:r>
            <a:endParaRPr lang="zh-CN" altLang="en-US" sz="2400" b="1" dirty="0">
              <a:solidFill>
                <a:srgbClr val="067C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75019" y="4550921"/>
            <a:ext cx="1554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ebp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 rot="5400000">
            <a:off x="8880591" y="2572825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 rot="5400000">
            <a:off x="6763497" y="2803658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 rot="5400000">
            <a:off x="8869614" y="1126255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 rot="5400000">
            <a:off x="6763497" y="1419143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 rot="5400000">
            <a:off x="8880591" y="5583389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 rot="5400000">
            <a:off x="6763497" y="5814222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70833E-6 -4.44444E-6 L -0.00013 -0.2138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375E-6 -7.40741E-7 L 0.0004 -0.2164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375E-6 3.7037E-7 L 0.00053 -0.5733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2868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70833E-6 2.22222E-6 L 0.00052 -0.57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2875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8.33333E-7 7.40741E-7 L -0.53477 -0.00116 " pathEditMode="relative" rAng="0" ptsTypes="AA">
                                      <p:cBhvr>
                                        <p:cTn id="35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5" y="-6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7" grpId="1"/>
      <p:bldP spid="26" grpId="0"/>
      <p:bldP spid="59" grpId="0"/>
      <p:bldP spid="65" grpId="0"/>
      <p:bldP spid="6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直接连接符 78"/>
          <p:cNvCxnSpPr/>
          <p:nvPr/>
        </p:nvCxnSpPr>
        <p:spPr>
          <a:xfrm>
            <a:off x="0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7152117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500"/>
          <p:cNvSpPr txBox="1"/>
          <p:nvPr/>
        </p:nvSpPr>
        <p:spPr>
          <a:xfrm>
            <a:off x="4905917" y="222694"/>
            <a:ext cx="240026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en-US" altLang="zh-CN" sz="2665" b="1" kern="0" dirty="0" err="1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sum.c</a:t>
            </a:r>
            <a:r>
              <a:rPr lang="en-US" altLang="zh-CN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的栈帧</a:t>
            </a:r>
            <a:endParaRPr lang="en-US" altLang="zh-CN" sz="2665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0" name="表格 3"/>
          <p:cNvGraphicFramePr>
            <a:graphicFrameLocks noGrp="1"/>
          </p:cNvGraphicFramePr>
          <p:nvPr/>
        </p:nvGraphicFramePr>
        <p:xfrm>
          <a:off x="7916396" y="593313"/>
          <a:ext cx="2527829" cy="5933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7829"/>
              </a:tblGrid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1" name="直接箭头连接符 30"/>
          <p:cNvCxnSpPr/>
          <p:nvPr/>
        </p:nvCxnSpPr>
        <p:spPr bwMode="auto">
          <a:xfrm flipH="1">
            <a:off x="10542616" y="1085828"/>
            <a:ext cx="67207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文本框 32"/>
          <p:cNvSpPr txBox="1"/>
          <p:nvPr/>
        </p:nvSpPr>
        <p:spPr>
          <a:xfrm>
            <a:off x="6274681" y="854665"/>
            <a:ext cx="163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0xbffff0f8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212205" y="3824279"/>
            <a:ext cx="17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0xbffff0d0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86837" y="1772837"/>
            <a:ext cx="4416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	%</a:t>
            </a:r>
            <a:r>
              <a:rPr lang="en-US" altLang="zh-CN" sz="24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%</a:t>
            </a:r>
            <a:r>
              <a:rPr lang="en-US" altLang="zh-CN" sz="24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</a:t>
            </a:r>
            <a:endParaRPr lang="en-US" altLang="zh-CN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	%</a:t>
            </a:r>
            <a:r>
              <a:rPr lang="en-US" altLang="zh-CN" sz="24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endParaRPr lang="zh-CN" altLang="en-US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1209458" y="846704"/>
            <a:ext cx="112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33F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altLang="zh-CN" sz="2400" b="1" dirty="0" err="1">
                <a:solidFill>
                  <a:srgbClr val="133F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endParaRPr lang="zh-CN" altLang="en-US" sz="2400" b="1" dirty="0">
              <a:solidFill>
                <a:srgbClr val="133FC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23392" y="782513"/>
            <a:ext cx="287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的栈帧（返回）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12206" y="2341993"/>
            <a:ext cx="163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0xbffff0e4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12205" y="1880328"/>
            <a:ext cx="163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0xbffff0e8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12205" y="3330787"/>
            <a:ext cx="17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0xbffff0d4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91691" y="2099862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a=3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791691" y="1604697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b=4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480676" y="593313"/>
            <a:ext cx="125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old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791691" y="3627831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a=3</a:t>
            </a:r>
            <a:endParaRPr lang="zh-CN" altLang="en-US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791691" y="3118643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b=4</a:t>
            </a:r>
            <a:endParaRPr lang="zh-CN" altLang="en-US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217247" y="4313152"/>
            <a:ext cx="17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0xbffff0cc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17247" y="4817263"/>
            <a:ext cx="17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0xbffff0c8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215372" y="6282497"/>
            <a:ext cx="17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0xbffff0b8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212205" y="5303606"/>
            <a:ext cx="17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0xbffff0c4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791691" y="5042109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z=7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57494" y="1253723"/>
            <a:ext cx="4416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leave</a:t>
            </a:r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zh-CN" altLang="en-US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3" y="5639191"/>
            <a:ext cx="6206132" cy="603954"/>
          </a:xfrm>
          <a:prstGeom prst="rect">
            <a:avLst/>
          </a:prstGeom>
        </p:spPr>
      </p:pic>
      <p:cxnSp>
        <p:nvCxnSpPr>
          <p:cNvPr id="64" name="直接箭头连接符 63"/>
          <p:cNvCxnSpPr/>
          <p:nvPr/>
        </p:nvCxnSpPr>
        <p:spPr bwMode="auto">
          <a:xfrm flipH="1">
            <a:off x="10542293" y="4540846"/>
            <a:ext cx="67207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文本框 64"/>
          <p:cNvSpPr txBox="1"/>
          <p:nvPr/>
        </p:nvSpPr>
        <p:spPr>
          <a:xfrm>
            <a:off x="11205960" y="4286296"/>
            <a:ext cx="112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67C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altLang="zh-CN" sz="2400" b="1" dirty="0" err="1">
                <a:solidFill>
                  <a:srgbClr val="067C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</a:t>
            </a:r>
            <a:endParaRPr lang="zh-CN" altLang="en-US" sz="2400" b="1" dirty="0">
              <a:solidFill>
                <a:srgbClr val="067C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264189" y="4065541"/>
            <a:ext cx="1894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0x804844a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81315" y="4062590"/>
            <a:ext cx="1223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eip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57494" y="2700696"/>
            <a:ext cx="4416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</a:t>
            </a:r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zh-CN" altLang="en-US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6837" y="3059452"/>
            <a:ext cx="4416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	%</a:t>
            </a:r>
            <a:r>
              <a:rPr lang="en-US" altLang="zh-CN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eip</a:t>
            </a:r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endParaRPr lang="zh-CN" altLang="en-US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 rot="5400000">
            <a:off x="8880591" y="2572825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 rot="5400000">
            <a:off x="6763497" y="2803658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 rot="5400000">
            <a:off x="8869614" y="1126255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 rot="5400000">
            <a:off x="6763497" y="1419143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 rot="5400000">
            <a:off x="8880591" y="5583389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 rot="5400000">
            <a:off x="6763497" y="5814222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25E-6 1.11111E-6 L -0.56172 0.00069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86" y="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5E-6 2.96296E-6 L 0.00039 -0.0696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495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58333E-6 -4.81481E-6 L 0.00027 -0.0673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42" grpId="0"/>
      <p:bldP spid="43" grpId="0"/>
      <p:bldP spid="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直接连接符 78"/>
          <p:cNvCxnSpPr/>
          <p:nvPr/>
        </p:nvCxnSpPr>
        <p:spPr>
          <a:xfrm>
            <a:off x="0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7152117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500"/>
          <p:cNvSpPr txBox="1"/>
          <p:nvPr/>
        </p:nvSpPr>
        <p:spPr>
          <a:xfrm>
            <a:off x="4847861" y="243870"/>
            <a:ext cx="240026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zh-CN" altLang="en-US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嵌套调用</a:t>
            </a:r>
            <a:endParaRPr lang="en-US" altLang="zh-CN" sz="2665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92847" y="545451"/>
            <a:ext cx="4416491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在运行中再调用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54326" y="1606326"/>
            <a:ext cx="309353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…… ……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Q()</a:t>
            </a:r>
            <a:endParaRPr lang="en-US" altLang="zh-CN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…… ……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400" dirty="0"/>
          </a:p>
          <a:p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Q()</a:t>
            </a:r>
            <a:endParaRPr lang="en-US" altLang="zh-CN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…… ……</a:t>
            </a:r>
            <a:endParaRPr lang="en-US" altLang="zh-CN" sz="2400" b="1" dirty="0">
              <a:solidFill>
                <a:srgbClr val="067C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R()</a:t>
            </a:r>
            <a:endParaRPr lang="en-US" altLang="zh-CN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15532" y="1050998"/>
            <a:ext cx="1730326" cy="6752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15532" y="3716847"/>
            <a:ext cx="1730326" cy="67523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sz="2400" dirty="0"/>
          </a:p>
        </p:txBody>
      </p:sp>
      <p:sp>
        <p:nvSpPr>
          <p:cNvPr id="9" name="箭头: 左弧形 8"/>
          <p:cNvSpPr/>
          <p:nvPr/>
        </p:nvSpPr>
        <p:spPr>
          <a:xfrm>
            <a:off x="7469945" y="1571503"/>
            <a:ext cx="717452" cy="2264896"/>
          </a:xfrm>
          <a:prstGeom prst="curv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箭头: 左弧形 9"/>
          <p:cNvSpPr/>
          <p:nvPr/>
        </p:nvSpPr>
        <p:spPr>
          <a:xfrm rot="10800000">
            <a:off x="9979466" y="1487095"/>
            <a:ext cx="717452" cy="2264896"/>
          </a:xfrm>
          <a:prstGeom prst="curv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24689" y="2359294"/>
            <a:ext cx="717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852858" y="2359294"/>
            <a:ext cx="717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58910" y="6045078"/>
            <a:ext cx="1730326" cy="6752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400" dirty="0"/>
          </a:p>
        </p:txBody>
      </p:sp>
      <p:sp>
        <p:nvSpPr>
          <p:cNvPr id="14" name="箭头: 左弧形 13"/>
          <p:cNvSpPr/>
          <p:nvPr/>
        </p:nvSpPr>
        <p:spPr>
          <a:xfrm>
            <a:off x="7495733" y="4199814"/>
            <a:ext cx="717452" cy="2264896"/>
          </a:xfrm>
          <a:prstGeom prst="curv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箭头: 左弧形 14"/>
          <p:cNvSpPr/>
          <p:nvPr/>
        </p:nvSpPr>
        <p:spPr>
          <a:xfrm rot="10800000">
            <a:off x="10005254" y="4115406"/>
            <a:ext cx="717452" cy="2264896"/>
          </a:xfrm>
          <a:prstGeom prst="curv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650477" y="4987605"/>
            <a:ext cx="717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878646" y="4987605"/>
            <a:ext cx="717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6" grpId="0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 animBg="1"/>
      <p:bldP spid="14" grpId="0" animBg="1"/>
      <p:bldP spid="15" grpId="0" animBg="1"/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表格 3"/>
          <p:cNvGraphicFramePr>
            <a:graphicFrameLocks noGrp="1"/>
          </p:cNvGraphicFramePr>
          <p:nvPr/>
        </p:nvGraphicFramePr>
        <p:xfrm>
          <a:off x="6989296" y="2083140"/>
          <a:ext cx="2527829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7829"/>
              </a:tblGrid>
              <a:tr h="494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9" name="直接连接符 78"/>
          <p:cNvCxnSpPr/>
          <p:nvPr/>
        </p:nvCxnSpPr>
        <p:spPr>
          <a:xfrm>
            <a:off x="0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7107811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500"/>
          <p:cNvSpPr txBox="1"/>
          <p:nvPr/>
        </p:nvSpPr>
        <p:spPr>
          <a:xfrm>
            <a:off x="4847861" y="238205"/>
            <a:ext cx="240026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zh-CN" altLang="en-US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嵌套调用</a:t>
            </a:r>
            <a:endParaRPr lang="en-US" altLang="zh-CN" sz="2665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0" name="表格 3"/>
          <p:cNvGraphicFramePr>
            <a:graphicFrameLocks noGrp="1"/>
          </p:cNvGraphicFramePr>
          <p:nvPr/>
        </p:nvGraphicFramePr>
        <p:xfrm>
          <a:off x="6989296" y="1101313"/>
          <a:ext cx="2527829" cy="9889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7829"/>
              </a:tblGrid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623392" y="782513"/>
            <a:ext cx="323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嵌套调用举例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626494" y="1101313"/>
            <a:ext cx="125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old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754326" y="1606326"/>
            <a:ext cx="309353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…… ……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Q()</a:t>
            </a:r>
            <a:endParaRPr lang="en-US" altLang="zh-CN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…… ……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400" dirty="0"/>
          </a:p>
          <a:p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Q()</a:t>
            </a:r>
            <a:endParaRPr lang="en-US" altLang="zh-CN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…… ……</a:t>
            </a:r>
            <a:endParaRPr lang="en-US" altLang="zh-CN" sz="2400" b="1" dirty="0">
              <a:solidFill>
                <a:srgbClr val="067C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R()</a:t>
            </a:r>
            <a:endParaRPr lang="en-US" altLang="zh-CN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2" name="表格 3"/>
          <p:cNvGraphicFramePr>
            <a:graphicFrameLocks noGrp="1"/>
          </p:cNvGraphicFramePr>
          <p:nvPr/>
        </p:nvGraphicFramePr>
        <p:xfrm>
          <a:off x="6989296" y="2579414"/>
          <a:ext cx="2527829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7829"/>
              </a:tblGrid>
              <a:tr h="494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7506258" y="2081319"/>
            <a:ext cx="149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返回地址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506258" y="2577593"/>
            <a:ext cx="149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 </a:t>
            </a:r>
            <a:r>
              <a:rPr lang="en-US" altLang="zh-CN" sz="2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endParaRPr lang="zh-CN" alt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6" name="表格 3"/>
          <p:cNvGraphicFramePr>
            <a:graphicFrameLocks noGrp="1"/>
          </p:cNvGraphicFramePr>
          <p:nvPr/>
        </p:nvGraphicFramePr>
        <p:xfrm>
          <a:off x="6989296" y="3070225"/>
          <a:ext cx="2527829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7829"/>
              </a:tblGrid>
              <a:tr h="494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表格 3"/>
          <p:cNvGraphicFramePr>
            <a:graphicFrameLocks noGrp="1"/>
          </p:cNvGraphicFramePr>
          <p:nvPr/>
        </p:nvGraphicFramePr>
        <p:xfrm>
          <a:off x="6989296" y="3559420"/>
          <a:ext cx="2527829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7829"/>
              </a:tblGrid>
              <a:tr h="494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文本框 47"/>
          <p:cNvSpPr txBox="1"/>
          <p:nvPr/>
        </p:nvSpPr>
        <p:spPr>
          <a:xfrm>
            <a:off x="7506258" y="3559420"/>
            <a:ext cx="149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返回地址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9" name="表格 3"/>
          <p:cNvGraphicFramePr>
            <a:graphicFrameLocks noGrp="1"/>
          </p:cNvGraphicFramePr>
          <p:nvPr/>
        </p:nvGraphicFramePr>
        <p:xfrm>
          <a:off x="6989296" y="4054476"/>
          <a:ext cx="2527829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7829"/>
              </a:tblGrid>
              <a:tr h="494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文本框 49"/>
          <p:cNvSpPr txBox="1"/>
          <p:nvPr/>
        </p:nvSpPr>
        <p:spPr>
          <a:xfrm>
            <a:off x="7506258" y="4050231"/>
            <a:ext cx="149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 </a:t>
            </a:r>
            <a:r>
              <a:rPr lang="en-US" altLang="zh-CN" sz="2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endParaRPr lang="zh-CN" alt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1" name="表格 3"/>
          <p:cNvGraphicFramePr>
            <a:graphicFrameLocks noGrp="1"/>
          </p:cNvGraphicFramePr>
          <p:nvPr/>
        </p:nvGraphicFramePr>
        <p:xfrm>
          <a:off x="6989296" y="4548929"/>
          <a:ext cx="2527829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7829"/>
              </a:tblGrid>
              <a:tr h="494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右大括号 3"/>
          <p:cNvSpPr/>
          <p:nvPr/>
        </p:nvSpPr>
        <p:spPr>
          <a:xfrm>
            <a:off x="9519920" y="1086074"/>
            <a:ext cx="487680" cy="147628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右大括号 51"/>
          <p:cNvSpPr/>
          <p:nvPr/>
        </p:nvSpPr>
        <p:spPr>
          <a:xfrm>
            <a:off x="9510574" y="2563387"/>
            <a:ext cx="487680" cy="1476280"/>
          </a:xfrm>
          <a:prstGeom prst="rightBrac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右大括号 52"/>
          <p:cNvSpPr/>
          <p:nvPr/>
        </p:nvSpPr>
        <p:spPr>
          <a:xfrm>
            <a:off x="9510574" y="4058015"/>
            <a:ext cx="487680" cy="1476280"/>
          </a:xfrm>
          <a:prstGeom prst="righ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4" name="表格 3"/>
          <p:cNvGraphicFramePr>
            <a:graphicFrameLocks noGrp="1"/>
          </p:cNvGraphicFramePr>
          <p:nvPr/>
        </p:nvGraphicFramePr>
        <p:xfrm>
          <a:off x="6989296" y="5043382"/>
          <a:ext cx="2527829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7829"/>
              </a:tblGrid>
              <a:tr h="494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5" name="文本框 54"/>
          <p:cNvSpPr txBox="1"/>
          <p:nvPr/>
        </p:nvSpPr>
        <p:spPr>
          <a:xfrm>
            <a:off x="10011468" y="1575074"/>
            <a:ext cx="125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栈帧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0011468" y="3079352"/>
            <a:ext cx="125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zh-CN" alt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栈帧</a:t>
            </a:r>
            <a:endParaRPr lang="zh-CN" alt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0040901" y="4565322"/>
            <a:ext cx="125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栈帧</a:t>
            </a:r>
            <a:endParaRPr lang="zh-CN" altLang="en-US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 rot="5400000">
            <a:off x="8014201" y="1603261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 rot="5400000">
            <a:off x="8014201" y="3101359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 rot="5400000">
            <a:off x="8014200" y="4616006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 rot="5400000">
            <a:off x="8019557" y="5067058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右大括号 31"/>
          <p:cNvSpPr/>
          <p:nvPr/>
        </p:nvSpPr>
        <p:spPr>
          <a:xfrm>
            <a:off x="9524824" y="1097549"/>
            <a:ext cx="250782" cy="99643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44444E-6 L -0.00118 -0.04884 " pathEditMode="relative" rAng="0" ptsTypes="AA">
                                      <p:cBhvr>
                                        <p:cTn id="13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3" grpId="1"/>
      <p:bldP spid="44" grpId="0"/>
      <p:bldP spid="44" grpId="1"/>
      <p:bldP spid="48" grpId="0"/>
      <p:bldP spid="48" grpId="1"/>
      <p:bldP spid="50" grpId="0"/>
      <p:bldP spid="50" grpId="1"/>
      <p:bldP spid="4" grpId="0" animBg="1"/>
      <p:bldP spid="4" grpId="1" animBg="1"/>
      <p:bldP spid="52" grpId="0" animBg="1"/>
      <p:bldP spid="52" grpId="1" animBg="1"/>
      <p:bldP spid="53" grpId="0" animBg="1"/>
      <p:bldP spid="53" grpId="1" animBg="1"/>
      <p:bldP spid="55" grpId="0"/>
      <p:bldP spid="55" grpId="1"/>
      <p:bldP spid="56" grpId="0"/>
      <p:bldP spid="56" grpId="1"/>
      <p:bldP spid="57" grpId="0"/>
      <p:bldP spid="57" grpId="1"/>
      <p:bldP spid="27" grpId="0"/>
      <p:bldP spid="27" grpId="1"/>
      <p:bldP spid="28" grpId="0"/>
      <p:bldP spid="28" grpId="1"/>
      <p:bldP spid="31" grpId="0"/>
      <p:bldP spid="31" grpId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直接连接符 78"/>
          <p:cNvCxnSpPr/>
          <p:nvPr/>
        </p:nvCxnSpPr>
        <p:spPr>
          <a:xfrm>
            <a:off x="0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7152117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500"/>
          <p:cNvSpPr txBox="1"/>
          <p:nvPr/>
        </p:nvSpPr>
        <p:spPr>
          <a:xfrm>
            <a:off x="4895866" y="243870"/>
            <a:ext cx="240026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zh-CN" altLang="en-US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递归调用</a:t>
            </a:r>
            <a:endParaRPr lang="en-US" altLang="zh-CN" sz="2665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92847" y="545451"/>
            <a:ext cx="4416491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在运行中再调用自身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54326" y="1606326"/>
            <a:ext cx="309353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…… ……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Q()</a:t>
            </a:r>
            <a:endParaRPr lang="en-US" altLang="zh-CN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…… ……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400" dirty="0"/>
          </a:p>
          <a:p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Q()</a:t>
            </a:r>
            <a:endParaRPr lang="en-US" altLang="zh-CN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…… ……</a:t>
            </a:r>
            <a:endParaRPr lang="en-US" altLang="zh-CN" sz="2400" b="1" dirty="0">
              <a:solidFill>
                <a:srgbClr val="067C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Q()</a:t>
            </a:r>
            <a:endParaRPr lang="en-US" altLang="zh-CN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15532" y="1050998"/>
            <a:ext cx="1730326" cy="6752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49140" y="2337086"/>
            <a:ext cx="1730326" cy="67523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aseline="-25000" dirty="0"/>
          </a:p>
        </p:txBody>
      </p:sp>
      <p:sp>
        <p:nvSpPr>
          <p:cNvPr id="9" name="箭头: 左弧形 8"/>
          <p:cNvSpPr/>
          <p:nvPr/>
        </p:nvSpPr>
        <p:spPr>
          <a:xfrm>
            <a:off x="7469944" y="1571503"/>
            <a:ext cx="788965" cy="1187899"/>
          </a:xfrm>
          <a:prstGeom prst="curv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箭头: 左弧形 9"/>
          <p:cNvSpPr/>
          <p:nvPr/>
        </p:nvSpPr>
        <p:spPr>
          <a:xfrm rot="10800000">
            <a:off x="9989236" y="1450802"/>
            <a:ext cx="540044" cy="1087293"/>
          </a:xfrm>
          <a:prstGeom prst="curv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64426" y="1883400"/>
            <a:ext cx="717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87132" y="1873200"/>
            <a:ext cx="717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: 左弧形 13"/>
          <p:cNvSpPr/>
          <p:nvPr/>
        </p:nvSpPr>
        <p:spPr>
          <a:xfrm>
            <a:off x="7437315" y="2835050"/>
            <a:ext cx="811825" cy="1187899"/>
          </a:xfrm>
          <a:prstGeom prst="curv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箭头: 左弧形 14"/>
          <p:cNvSpPr/>
          <p:nvPr/>
        </p:nvSpPr>
        <p:spPr>
          <a:xfrm rot="10800000">
            <a:off x="9989236" y="2636682"/>
            <a:ext cx="717452" cy="1279359"/>
          </a:xfrm>
          <a:prstGeom prst="curv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56806" y="3181794"/>
            <a:ext cx="717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596902" y="3185919"/>
            <a:ext cx="717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33743" y="3538298"/>
            <a:ext cx="149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zh-CN" alt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223152" y="4817145"/>
            <a:ext cx="1730326" cy="67523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24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2400" baseline="-25000" dirty="0"/>
          </a:p>
        </p:txBody>
      </p:sp>
      <p:sp>
        <p:nvSpPr>
          <p:cNvPr id="20" name="箭头: 左弧形 19"/>
          <p:cNvSpPr/>
          <p:nvPr/>
        </p:nvSpPr>
        <p:spPr>
          <a:xfrm>
            <a:off x="7422469" y="4029356"/>
            <a:ext cx="811825" cy="1187899"/>
          </a:xfrm>
          <a:prstGeom prst="curv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箭头: 左弧形 20"/>
          <p:cNvSpPr/>
          <p:nvPr/>
        </p:nvSpPr>
        <p:spPr>
          <a:xfrm rot="10800000">
            <a:off x="9974390" y="3830988"/>
            <a:ext cx="717452" cy="1279359"/>
          </a:xfrm>
          <a:prstGeom prst="curv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841960" y="4376100"/>
            <a:ext cx="717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582056" y="4380225"/>
            <a:ext cx="717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4" grpId="0" animBg="1"/>
      <p:bldP spid="15" grpId="0" animBg="1"/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表格 3"/>
          <p:cNvGraphicFramePr>
            <a:graphicFrameLocks noGrp="1"/>
          </p:cNvGraphicFramePr>
          <p:nvPr/>
        </p:nvGraphicFramePr>
        <p:xfrm>
          <a:off x="6989296" y="2083140"/>
          <a:ext cx="2527829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7829"/>
              </a:tblGrid>
              <a:tr h="494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9" name="直接连接符 78"/>
          <p:cNvCxnSpPr/>
          <p:nvPr/>
        </p:nvCxnSpPr>
        <p:spPr>
          <a:xfrm>
            <a:off x="0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7107811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500"/>
          <p:cNvSpPr txBox="1"/>
          <p:nvPr/>
        </p:nvSpPr>
        <p:spPr>
          <a:xfrm>
            <a:off x="4847861" y="238205"/>
            <a:ext cx="240026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zh-CN" altLang="en-US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递归调用</a:t>
            </a:r>
            <a:endParaRPr lang="en-US" altLang="zh-CN" sz="2665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0" name="表格 3"/>
          <p:cNvGraphicFramePr>
            <a:graphicFrameLocks noGrp="1"/>
          </p:cNvGraphicFramePr>
          <p:nvPr/>
        </p:nvGraphicFramePr>
        <p:xfrm>
          <a:off x="6989296" y="1101313"/>
          <a:ext cx="2527829" cy="9889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7829"/>
              </a:tblGrid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623392" y="782513"/>
            <a:ext cx="323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递归调用举例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626494" y="1101313"/>
            <a:ext cx="125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old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754326" y="1606326"/>
            <a:ext cx="309353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…… ……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Q()</a:t>
            </a:r>
            <a:endParaRPr lang="en-US" altLang="zh-CN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…… ……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400" dirty="0"/>
          </a:p>
          <a:p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Q()</a:t>
            </a:r>
            <a:endParaRPr lang="en-US" altLang="zh-CN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…… ……</a:t>
            </a:r>
            <a:endParaRPr lang="en-US" altLang="zh-CN" sz="2400" b="1" dirty="0">
              <a:solidFill>
                <a:srgbClr val="067C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Q()</a:t>
            </a:r>
            <a:endParaRPr lang="en-US" altLang="zh-CN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2" name="表格 3"/>
          <p:cNvGraphicFramePr>
            <a:graphicFrameLocks noGrp="1"/>
          </p:cNvGraphicFramePr>
          <p:nvPr/>
        </p:nvGraphicFramePr>
        <p:xfrm>
          <a:off x="6989296" y="2579414"/>
          <a:ext cx="2527829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7829"/>
              </a:tblGrid>
              <a:tr h="494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7506258" y="2081319"/>
            <a:ext cx="149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返回地址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506258" y="2577593"/>
            <a:ext cx="149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 </a:t>
            </a:r>
            <a:r>
              <a:rPr lang="en-US" altLang="zh-CN" sz="2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endParaRPr lang="zh-CN" alt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6" name="表格 3"/>
          <p:cNvGraphicFramePr>
            <a:graphicFrameLocks noGrp="1"/>
          </p:cNvGraphicFramePr>
          <p:nvPr/>
        </p:nvGraphicFramePr>
        <p:xfrm>
          <a:off x="6989296" y="3070225"/>
          <a:ext cx="2527829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7829"/>
              </a:tblGrid>
              <a:tr h="494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表格 3"/>
          <p:cNvGraphicFramePr>
            <a:graphicFrameLocks noGrp="1"/>
          </p:cNvGraphicFramePr>
          <p:nvPr/>
        </p:nvGraphicFramePr>
        <p:xfrm>
          <a:off x="6989296" y="3559420"/>
          <a:ext cx="2527829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7829"/>
              </a:tblGrid>
              <a:tr h="494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文本框 47"/>
          <p:cNvSpPr txBox="1"/>
          <p:nvPr/>
        </p:nvSpPr>
        <p:spPr>
          <a:xfrm>
            <a:off x="7506258" y="3559420"/>
            <a:ext cx="149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返回地址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9" name="表格 3"/>
          <p:cNvGraphicFramePr>
            <a:graphicFrameLocks noGrp="1"/>
          </p:cNvGraphicFramePr>
          <p:nvPr/>
        </p:nvGraphicFramePr>
        <p:xfrm>
          <a:off x="6989296" y="4054476"/>
          <a:ext cx="2527829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7829"/>
              </a:tblGrid>
              <a:tr h="494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文本框 49"/>
          <p:cNvSpPr txBox="1"/>
          <p:nvPr/>
        </p:nvSpPr>
        <p:spPr>
          <a:xfrm>
            <a:off x="7506258" y="4050231"/>
            <a:ext cx="149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 </a:t>
            </a:r>
            <a:r>
              <a:rPr lang="en-US" altLang="zh-CN" sz="2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endParaRPr lang="zh-CN" alt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1" name="表格 3"/>
          <p:cNvGraphicFramePr>
            <a:graphicFrameLocks noGrp="1"/>
          </p:cNvGraphicFramePr>
          <p:nvPr/>
        </p:nvGraphicFramePr>
        <p:xfrm>
          <a:off x="6989296" y="4548929"/>
          <a:ext cx="2527829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7829"/>
              </a:tblGrid>
              <a:tr h="494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右大括号 3"/>
          <p:cNvSpPr/>
          <p:nvPr/>
        </p:nvSpPr>
        <p:spPr>
          <a:xfrm>
            <a:off x="9519920" y="1086074"/>
            <a:ext cx="487680" cy="147628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右大括号 51"/>
          <p:cNvSpPr/>
          <p:nvPr/>
        </p:nvSpPr>
        <p:spPr>
          <a:xfrm>
            <a:off x="9510574" y="2563387"/>
            <a:ext cx="487680" cy="1476280"/>
          </a:xfrm>
          <a:prstGeom prst="rightBrac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右大括号 52"/>
          <p:cNvSpPr/>
          <p:nvPr/>
        </p:nvSpPr>
        <p:spPr>
          <a:xfrm>
            <a:off x="9510574" y="4058015"/>
            <a:ext cx="487680" cy="1476280"/>
          </a:xfrm>
          <a:prstGeom prst="rightBrac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4" name="表格 3"/>
          <p:cNvGraphicFramePr>
            <a:graphicFrameLocks noGrp="1"/>
          </p:cNvGraphicFramePr>
          <p:nvPr/>
        </p:nvGraphicFramePr>
        <p:xfrm>
          <a:off x="6989296" y="5043382"/>
          <a:ext cx="2527829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7829"/>
              </a:tblGrid>
              <a:tr h="494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5" name="文本框 54"/>
          <p:cNvSpPr txBox="1"/>
          <p:nvPr/>
        </p:nvSpPr>
        <p:spPr>
          <a:xfrm>
            <a:off x="10011468" y="1575074"/>
            <a:ext cx="125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栈帧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0011468" y="3079352"/>
            <a:ext cx="125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zh-CN" sz="2400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栈帧</a:t>
            </a:r>
            <a:endParaRPr lang="zh-CN" alt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0040901" y="4565322"/>
            <a:ext cx="125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zh-CN" sz="2400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栈帧</a:t>
            </a:r>
            <a:endParaRPr lang="zh-CN" alt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 rot="5400000">
            <a:off x="8014201" y="1603261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 rot="5400000">
            <a:off x="8014201" y="3101359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 rot="5400000">
            <a:off x="8014200" y="4616006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 rot="5400000">
            <a:off x="8019557" y="5067058"/>
            <a:ext cx="77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右大括号 1"/>
          <p:cNvSpPr/>
          <p:nvPr/>
        </p:nvSpPr>
        <p:spPr>
          <a:xfrm>
            <a:off x="9524824" y="1097549"/>
            <a:ext cx="250782" cy="99643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44444E-6 L 0.00078 -0.03356 " pathEditMode="relative" rAng="0" ptsTypes="AA">
                                      <p:cBhvr>
                                        <p:cTn id="13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3" grpId="1"/>
      <p:bldP spid="44" grpId="0"/>
      <p:bldP spid="44" grpId="1"/>
      <p:bldP spid="48" grpId="0"/>
      <p:bldP spid="48" grpId="1"/>
      <p:bldP spid="50" grpId="0"/>
      <p:bldP spid="50" grpId="1"/>
      <p:bldP spid="4" grpId="0" animBg="1"/>
      <p:bldP spid="4" grpId="1" animBg="1"/>
      <p:bldP spid="52" grpId="0" animBg="1"/>
      <p:bldP spid="52" grpId="1" animBg="1"/>
      <p:bldP spid="53" grpId="0" animBg="1"/>
      <p:bldP spid="53" grpId="1" animBg="1"/>
      <p:bldP spid="55" grpId="0"/>
      <p:bldP spid="55" grpId="1"/>
      <p:bldP spid="56" grpId="0"/>
      <p:bldP spid="56" grpId="1"/>
      <p:bldP spid="57" grpId="0"/>
      <p:bldP spid="57" grpId="1"/>
      <p:bldP spid="27" grpId="0"/>
      <p:bldP spid="27" grpId="1"/>
      <p:bldP spid="28" grpId="0"/>
      <p:bldP spid="28" grpId="1"/>
      <p:bldP spid="31" grpId="0"/>
      <p:bldP spid="31" grpId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直接连接符 78"/>
          <p:cNvCxnSpPr/>
          <p:nvPr/>
        </p:nvCxnSpPr>
        <p:spPr>
          <a:xfrm>
            <a:off x="0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7107811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500"/>
          <p:cNvSpPr txBox="1"/>
          <p:nvPr/>
        </p:nvSpPr>
        <p:spPr>
          <a:xfrm>
            <a:off x="4873714" y="243870"/>
            <a:ext cx="240026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en-US" altLang="zh-CN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</a:t>
            </a:r>
            <a:r>
              <a:rPr lang="zh-CN" altLang="en-US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665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973711" y="1948198"/>
            <a:ext cx="4267200" cy="22447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>
            <a:lvl1pPr eaLnBrk="0" hangingPunct="0"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latin typeface="Courier New" panose="02070309020205020404" pitchFamily="49" charset="0"/>
              </a:rPr>
              <a:t>void swap(int *xp,int *yp) </a:t>
            </a:r>
            <a:endParaRPr lang="en-US" altLang="zh-CN" sz="2000">
              <a:latin typeface="Courier New" panose="02070309020205020404" pitchFamily="49" charset="0"/>
            </a:endParaRPr>
          </a:p>
          <a:p>
            <a:r>
              <a:rPr lang="en-US" altLang="zh-CN" sz="2000">
                <a:latin typeface="Courier New" panose="02070309020205020404" pitchFamily="49" charset="0"/>
              </a:rPr>
              <a:t>{</a:t>
            </a:r>
            <a:endParaRPr lang="en-US" altLang="zh-CN" sz="2000">
              <a:latin typeface="Courier New" panose="02070309020205020404" pitchFamily="49" charset="0"/>
            </a:endParaRPr>
          </a:p>
          <a:p>
            <a:r>
              <a:rPr lang="en-US" altLang="zh-CN" sz="2000">
                <a:latin typeface="Courier New" panose="02070309020205020404" pitchFamily="49" charset="0"/>
              </a:rPr>
              <a:t>int t0 = *xp;</a:t>
            </a:r>
            <a:endParaRPr lang="en-US" altLang="zh-CN" sz="2000">
              <a:latin typeface="Courier New" panose="02070309020205020404" pitchFamily="49" charset="0"/>
            </a:endParaRPr>
          </a:p>
          <a:p>
            <a:r>
              <a:rPr lang="en-US" altLang="zh-CN" sz="2000">
                <a:latin typeface="Courier New" panose="02070309020205020404" pitchFamily="49" charset="0"/>
              </a:rPr>
              <a:t>int t1 = *yp;</a:t>
            </a:r>
            <a:endParaRPr lang="en-US" altLang="zh-CN" sz="2000">
              <a:latin typeface="Courier New" panose="02070309020205020404" pitchFamily="49" charset="0"/>
            </a:endParaRPr>
          </a:p>
          <a:p>
            <a:r>
              <a:rPr lang="en-US" altLang="zh-CN" sz="2000">
                <a:latin typeface="Courier New" panose="02070309020205020404" pitchFamily="49" charset="0"/>
              </a:rPr>
              <a:t>   *xp = t1;</a:t>
            </a:r>
            <a:endParaRPr lang="en-US" altLang="zh-CN" sz="2000">
              <a:latin typeface="Courier New" panose="02070309020205020404" pitchFamily="49" charset="0"/>
            </a:endParaRPr>
          </a:p>
          <a:p>
            <a:r>
              <a:rPr lang="en-US" altLang="zh-CN" sz="2000">
                <a:latin typeface="Courier New" panose="02070309020205020404" pitchFamily="49" charset="0"/>
              </a:rPr>
              <a:t>   *yp = t0;</a:t>
            </a:r>
            <a:endParaRPr lang="en-US" altLang="zh-CN" sz="2000">
              <a:latin typeface="Courier New" panose="02070309020205020404" pitchFamily="49" charset="0"/>
            </a:endParaRPr>
          </a:p>
          <a:p>
            <a:r>
              <a:rPr lang="en-US" altLang="zh-CN" sz="2000">
                <a:latin typeface="Courier New" panose="02070309020205020404" pitchFamily="49" charset="0"/>
              </a:rPr>
              <a:t>}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7107811" y="921903"/>
            <a:ext cx="3771900" cy="5014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 eaLnBrk="0" hangingPunct="0">
              <a:tabLst>
                <a:tab pos="396875" algn="l"/>
                <a:tab pos="120015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396875" algn="l"/>
                <a:tab pos="120015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396875" algn="l"/>
                <a:tab pos="120015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396875" algn="l"/>
                <a:tab pos="120015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396875" algn="l"/>
                <a:tab pos="120015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96875" algn="l"/>
                <a:tab pos="120015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96875" algn="l"/>
                <a:tab pos="120015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96875" algn="l"/>
                <a:tab pos="120015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96875" algn="l"/>
                <a:tab pos="120015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swap: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%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altLang="zh-CN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%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altLang="zh-CN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%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altLang="zh-CN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600"/>
              </a:spcBef>
            </a:pP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8(%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12(%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(%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(%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600"/>
              </a:spcBef>
            </a:pPr>
            <a:endParaRPr lang="en-US" altLang="zh-CN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600"/>
              </a:spcBef>
            </a:pP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altLang="zh-CN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altLang="zh-CN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endParaRPr lang="en-US" altLang="zh-CN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AutoShape 5"/>
          <p:cNvSpPr/>
          <p:nvPr/>
        </p:nvSpPr>
        <p:spPr bwMode="auto">
          <a:xfrm>
            <a:off x="10630474" y="2334134"/>
            <a:ext cx="271462" cy="1981200"/>
          </a:xfrm>
          <a:prstGeom prst="rightBrace">
            <a:avLst>
              <a:gd name="adj1" fmla="val 58454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10822561" y="3091372"/>
            <a:ext cx="833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Calibri" panose="020F0502020204030204" pitchFamily="34" charset="0"/>
              </a:rPr>
              <a:t>Body</a:t>
            </a:r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36" name="AutoShape 7"/>
          <p:cNvSpPr/>
          <p:nvPr/>
        </p:nvSpPr>
        <p:spPr bwMode="auto">
          <a:xfrm>
            <a:off x="10622536" y="1109998"/>
            <a:ext cx="279400" cy="838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rgbClr val="C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10841611" y="1208423"/>
            <a:ext cx="5905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</a:rPr>
              <a:t>Set</a:t>
            </a:r>
            <a:endParaRPr lang="en-US" altLang="zh-CN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</a:rPr>
              <a:t>Up</a:t>
            </a:r>
            <a:endParaRPr lang="en-US" altLang="zh-CN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AutoShape 9"/>
          <p:cNvSpPr/>
          <p:nvPr/>
        </p:nvSpPr>
        <p:spPr bwMode="auto">
          <a:xfrm>
            <a:off x="10620949" y="5048684"/>
            <a:ext cx="280987" cy="887412"/>
          </a:xfrm>
          <a:prstGeom prst="rightBrace">
            <a:avLst>
              <a:gd name="adj1" fmla="val 36158"/>
              <a:gd name="adj2" fmla="val 50000"/>
            </a:avLst>
          </a:prstGeom>
          <a:noFill/>
          <a:ln w="25400">
            <a:solidFill>
              <a:srgbClr val="C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10841611" y="5277284"/>
            <a:ext cx="930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C00000"/>
                </a:solidFill>
                <a:latin typeface="Calibri" panose="020F0502020204030204" pitchFamily="34" charset="0"/>
              </a:rPr>
              <a:t>Finish</a:t>
            </a:r>
            <a:endParaRPr lang="en-US" altLang="zh-CN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直接连接符 78"/>
          <p:cNvCxnSpPr/>
          <p:nvPr/>
        </p:nvCxnSpPr>
        <p:spPr>
          <a:xfrm>
            <a:off x="0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7107811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500"/>
          <p:cNvSpPr txBox="1"/>
          <p:nvPr/>
        </p:nvSpPr>
        <p:spPr>
          <a:xfrm>
            <a:off x="4873714" y="243870"/>
            <a:ext cx="240026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en-US" altLang="zh-CN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</a:t>
            </a:r>
            <a:r>
              <a:rPr lang="zh-CN" altLang="en-US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665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386341" y="554729"/>
            <a:ext cx="4267200" cy="22447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>
            <a:lvl1pPr eaLnBrk="0" hangingPunct="0"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4859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latin typeface="Courier New" panose="02070309020205020404" pitchFamily="49" charset="0"/>
              </a:rPr>
              <a:t>void swap(int *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xp,int</a:t>
            </a:r>
            <a:r>
              <a:rPr lang="en-US" altLang="zh-CN" sz="2000" b="1" dirty="0">
                <a:latin typeface="Courier New" panose="02070309020205020404" pitchFamily="49" charset="0"/>
              </a:rPr>
              <a:t> *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yp</a:t>
            </a:r>
            <a:r>
              <a:rPr lang="en-US" altLang="zh-CN" sz="2000" b="1" dirty="0">
                <a:latin typeface="Courier New" panose="02070309020205020404" pitchFamily="49" charset="0"/>
              </a:rPr>
              <a:t>) 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</a:rPr>
              <a:t>{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</a:rPr>
              <a:t>int t0 = *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xp</a:t>
            </a:r>
            <a:r>
              <a:rPr lang="en-US" altLang="zh-CN" sz="2000" b="1" dirty="0">
                <a:latin typeface="Courier New" panose="02070309020205020404" pitchFamily="49" charset="0"/>
              </a:rPr>
              <a:t>;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</a:rPr>
              <a:t>int t1 = *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yp</a:t>
            </a:r>
            <a:r>
              <a:rPr lang="en-US" altLang="zh-CN" sz="2000" b="1" dirty="0">
                <a:latin typeface="Courier New" panose="02070309020205020404" pitchFamily="49" charset="0"/>
              </a:rPr>
              <a:t>;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</a:rPr>
              <a:t>   *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xp</a:t>
            </a:r>
            <a:r>
              <a:rPr lang="en-US" altLang="zh-CN" sz="2000" b="1" dirty="0">
                <a:latin typeface="Courier New" panose="02070309020205020404" pitchFamily="49" charset="0"/>
              </a:rPr>
              <a:t> = t1;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</a:rPr>
              <a:t>   *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yp</a:t>
            </a:r>
            <a:r>
              <a:rPr lang="en-US" altLang="zh-CN" sz="2000" b="1" dirty="0">
                <a:latin typeface="Courier New" panose="02070309020205020404" pitchFamily="49" charset="0"/>
              </a:rPr>
              <a:t> = t0;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</a:rPr>
              <a:t>}</a:t>
            </a: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902853" y="2645306"/>
            <a:ext cx="4211484" cy="4144675"/>
            <a:chOff x="7894321" y="558311"/>
            <a:chExt cx="4211484" cy="4144675"/>
          </a:xfrm>
        </p:grpSpPr>
        <p:grpSp>
          <p:nvGrpSpPr>
            <p:cNvPr id="15" name="Group 24"/>
            <p:cNvGrpSpPr/>
            <p:nvPr/>
          </p:nvGrpSpPr>
          <p:grpSpPr bwMode="auto">
            <a:xfrm>
              <a:off x="8986724" y="1269573"/>
              <a:ext cx="3119081" cy="3371851"/>
              <a:chOff x="5336384" y="914400"/>
              <a:chExt cx="3119191" cy="3371910"/>
            </a:xfrm>
          </p:grpSpPr>
          <p:sp>
            <p:nvSpPr>
              <p:cNvPr id="18" name="Rectangle 8"/>
              <p:cNvSpPr>
                <a:spLocks noChangeArrowheads="1"/>
              </p:cNvSpPr>
              <p:nvPr/>
            </p:nvSpPr>
            <p:spPr bwMode="auto">
              <a:xfrm>
                <a:off x="6172232" y="2362225"/>
                <a:ext cx="1066838" cy="38100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2000">
                    <a:latin typeface="Courier New" panose="02070309020205020404" pitchFamily="49" charset="0"/>
                    <a:ea typeface="+mn-ea"/>
                  </a:rPr>
                  <a:t>yp</a:t>
                </a:r>
                <a:endParaRPr lang="en-US" sz="2000">
                  <a:latin typeface="Courier New" panose="02070309020205020404" pitchFamily="49" charset="0"/>
                  <a:ea typeface="+mn-ea"/>
                </a:endParaRPr>
              </a:p>
            </p:txBody>
          </p:sp>
          <p:sp>
            <p:nvSpPr>
              <p:cNvPr id="19" name="Rectangle 9"/>
              <p:cNvSpPr>
                <a:spLocks noChangeArrowheads="1"/>
              </p:cNvSpPr>
              <p:nvPr/>
            </p:nvSpPr>
            <p:spPr bwMode="auto">
              <a:xfrm>
                <a:off x="6172232" y="2743232"/>
                <a:ext cx="1066838" cy="38100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2000">
                    <a:latin typeface="Courier New" panose="02070309020205020404" pitchFamily="49" charset="0"/>
                    <a:ea typeface="+mn-ea"/>
                  </a:rPr>
                  <a:t>xp</a:t>
                </a:r>
                <a:endParaRPr lang="en-US" sz="2000">
                  <a:latin typeface="Courier New" panose="02070309020205020404" pitchFamily="49" charset="0"/>
                  <a:ea typeface="+mn-ea"/>
                </a:endParaRPr>
              </a:p>
            </p:txBody>
          </p:sp>
          <p:sp>
            <p:nvSpPr>
              <p:cNvPr id="20" name="Rectangle 10"/>
              <p:cNvSpPr>
                <a:spLocks noChangeArrowheads="1"/>
              </p:cNvSpPr>
              <p:nvPr/>
            </p:nvSpPr>
            <p:spPr bwMode="auto">
              <a:xfrm>
                <a:off x="6172232" y="3124239"/>
                <a:ext cx="1066838" cy="38100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2000" dirty="0" err="1">
                    <a:latin typeface="Calibri" panose="020F0502020204030204" pitchFamily="34" charset="0"/>
                    <a:ea typeface="+mn-ea"/>
                  </a:rPr>
                  <a:t>Rtnaddr</a:t>
                </a:r>
                <a:endParaRPr lang="en-US" sz="2000" dirty="0">
                  <a:latin typeface="Calibri" panose="020F0502020204030204" pitchFamily="34" charset="0"/>
                  <a:ea typeface="+mn-ea"/>
                </a:endParaRPr>
              </a:p>
            </p:txBody>
          </p:sp>
          <p:sp>
            <p:nvSpPr>
              <p:cNvPr id="21" name="Rectangle 11"/>
              <p:cNvSpPr>
                <a:spLocks noChangeArrowheads="1"/>
              </p:cNvSpPr>
              <p:nvPr/>
            </p:nvSpPr>
            <p:spPr bwMode="auto">
              <a:xfrm>
                <a:off x="6172232" y="3505245"/>
                <a:ext cx="1066838" cy="38100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2000" dirty="0">
                    <a:latin typeface="Calibri" panose="020F0502020204030204" pitchFamily="34" charset="0"/>
                    <a:ea typeface="+mn-ea"/>
                  </a:rPr>
                  <a:t>Old %</a:t>
                </a:r>
                <a:r>
                  <a:rPr lang="en-US" sz="2000" dirty="0" err="1">
                    <a:latin typeface="Courier New" panose="02070309020205020404" pitchFamily="49" charset="0"/>
                    <a:ea typeface="+mn-ea"/>
                  </a:rPr>
                  <a:t>ebp</a:t>
                </a:r>
                <a:endParaRPr lang="en-US" sz="2000" dirty="0">
                  <a:latin typeface="Calibri" panose="020F0502020204030204" pitchFamily="34" charset="0"/>
                  <a:ea typeface="+mn-ea"/>
                </a:endParaRPr>
              </a:p>
            </p:txBody>
          </p:sp>
          <p:sp>
            <p:nvSpPr>
              <p:cNvPr id="22" name="Line 12"/>
              <p:cNvSpPr>
                <a:spLocks noChangeShapeType="1"/>
              </p:cNvSpPr>
              <p:nvPr/>
            </p:nvSpPr>
            <p:spPr bwMode="auto">
              <a:xfrm flipH="1">
                <a:off x="7239000" y="3690938"/>
                <a:ext cx="4572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Text Box 13"/>
              <p:cNvSpPr txBox="1">
                <a:spLocks noChangeArrowheads="1"/>
              </p:cNvSpPr>
              <p:nvPr/>
            </p:nvSpPr>
            <p:spPr bwMode="auto">
              <a:xfrm>
                <a:off x="7655356" y="3476507"/>
                <a:ext cx="800219" cy="400110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 b="1" dirty="0">
                    <a:solidFill>
                      <a:srgbClr val="0070C0"/>
                    </a:solidFill>
                    <a:latin typeface="Courier New" panose="02070309020205020404" pitchFamily="49" charset="0"/>
                  </a:rPr>
                  <a:t>%</a:t>
                </a:r>
                <a:r>
                  <a:rPr lang="en-US" altLang="zh-CN" sz="2000" b="1" dirty="0" err="1">
                    <a:solidFill>
                      <a:srgbClr val="0070C0"/>
                    </a:solidFill>
                    <a:latin typeface="Courier New" panose="02070309020205020404" pitchFamily="49" charset="0"/>
                  </a:rPr>
                  <a:t>ebp</a:t>
                </a:r>
                <a:endParaRPr lang="en-US" altLang="zh-CN" sz="2000" b="1" dirty="0">
                  <a:solidFill>
                    <a:srgbClr val="0070C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24" name="Text Box 14"/>
              <p:cNvSpPr txBox="1">
                <a:spLocks noChangeArrowheads="1"/>
              </p:cNvSpPr>
              <p:nvPr/>
            </p:nvSpPr>
            <p:spPr bwMode="auto">
              <a:xfrm>
                <a:off x="5638800" y="3505200"/>
                <a:ext cx="646331" cy="400110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>
                    <a:latin typeface="Courier New" panose="02070309020205020404" pitchFamily="49" charset="0"/>
                  </a:rPr>
                  <a:t> 0 </a:t>
                </a:r>
                <a:endParaRPr lang="en-US" altLang="zh-CN" sz="2000">
                  <a:latin typeface="Courier New" panose="02070309020205020404" pitchFamily="49" charset="0"/>
                </a:endParaRPr>
              </a:p>
            </p:txBody>
          </p:sp>
          <p:sp>
            <p:nvSpPr>
              <p:cNvPr id="25" name="Text Box 15"/>
              <p:cNvSpPr txBox="1">
                <a:spLocks noChangeArrowheads="1"/>
              </p:cNvSpPr>
              <p:nvPr/>
            </p:nvSpPr>
            <p:spPr bwMode="auto">
              <a:xfrm>
                <a:off x="5638800" y="3124200"/>
                <a:ext cx="646331" cy="400110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>
                    <a:latin typeface="Courier New" panose="02070309020205020404" pitchFamily="49" charset="0"/>
                  </a:rPr>
                  <a:t> 4 </a:t>
                </a:r>
                <a:endParaRPr lang="en-US" altLang="zh-CN" sz="20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" name="Text Box 16"/>
              <p:cNvSpPr txBox="1">
                <a:spLocks noChangeArrowheads="1"/>
              </p:cNvSpPr>
              <p:nvPr/>
            </p:nvSpPr>
            <p:spPr bwMode="auto">
              <a:xfrm>
                <a:off x="5638800" y="2743200"/>
                <a:ext cx="646331" cy="400110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>
                    <a:latin typeface="Courier New" panose="02070309020205020404" pitchFamily="49" charset="0"/>
                  </a:rPr>
                  <a:t> 8 </a:t>
                </a:r>
                <a:endParaRPr lang="en-US" altLang="zh-CN" sz="2000">
                  <a:latin typeface="Courier New" panose="02070309020205020404" pitchFamily="49" charset="0"/>
                </a:endParaRPr>
              </a:p>
            </p:txBody>
          </p:sp>
          <p:sp>
            <p:nvSpPr>
              <p:cNvPr id="27" name="Text Box 17"/>
              <p:cNvSpPr txBox="1">
                <a:spLocks noChangeArrowheads="1"/>
              </p:cNvSpPr>
              <p:nvPr/>
            </p:nvSpPr>
            <p:spPr bwMode="auto">
              <a:xfrm>
                <a:off x="5638800" y="2362200"/>
                <a:ext cx="646331" cy="400110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>
                    <a:latin typeface="Courier New" panose="02070309020205020404" pitchFamily="49" charset="0"/>
                  </a:rPr>
                  <a:t>12 </a:t>
                </a:r>
                <a:endParaRPr lang="en-US" altLang="zh-CN" sz="2000">
                  <a:latin typeface="Courier New" panose="02070309020205020404" pitchFamily="49" charset="0"/>
                </a:endParaRPr>
              </a:p>
            </p:txBody>
          </p:sp>
          <p:sp>
            <p:nvSpPr>
              <p:cNvPr id="28" name="Text Box 18"/>
              <p:cNvSpPr txBox="1">
                <a:spLocks noChangeArrowheads="1"/>
              </p:cNvSpPr>
              <p:nvPr/>
            </p:nvSpPr>
            <p:spPr bwMode="auto">
              <a:xfrm>
                <a:off x="5336384" y="2005468"/>
                <a:ext cx="784986" cy="40011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 dirty="0">
                    <a:latin typeface="Calibri" panose="020F0502020204030204" pitchFamily="34" charset="0"/>
                  </a:rPr>
                  <a:t>offset</a:t>
                </a:r>
                <a:endParaRPr lang="en-US" altLang="zh-CN" sz="2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9" name="Rectangle 19"/>
              <p:cNvSpPr>
                <a:spLocks noChangeArrowheads="1"/>
              </p:cNvSpPr>
              <p:nvPr/>
            </p:nvSpPr>
            <p:spPr bwMode="auto">
              <a:xfrm>
                <a:off x="6172232" y="914400"/>
                <a:ext cx="1066838" cy="144782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2000" dirty="0">
                    <a:latin typeface="Calibri" panose="020F0502020204030204" pitchFamily="34" charset="0"/>
                    <a:ea typeface="+mn-ea"/>
                  </a:rPr>
                  <a:t>•</a:t>
                </a:r>
                <a:endParaRPr lang="en-US" sz="2000" dirty="0">
                  <a:latin typeface="Calibri" panose="020F0502020204030204" pitchFamily="34" charset="0"/>
                  <a:ea typeface="+mn-ea"/>
                </a:endParaRPr>
              </a:p>
              <a:p>
                <a:pPr algn="ctr" eaLnBrk="0" hangingPunct="0">
                  <a:defRPr/>
                </a:pPr>
                <a:r>
                  <a:rPr lang="en-US" sz="2000" dirty="0">
                    <a:latin typeface="Calibri" panose="020F0502020204030204" pitchFamily="34" charset="0"/>
                    <a:ea typeface="+mn-ea"/>
                  </a:rPr>
                  <a:t>•</a:t>
                </a:r>
                <a:endParaRPr lang="en-US" sz="2000" dirty="0">
                  <a:latin typeface="Calibri" panose="020F0502020204030204" pitchFamily="34" charset="0"/>
                  <a:ea typeface="+mn-ea"/>
                </a:endParaRPr>
              </a:p>
              <a:p>
                <a:pPr algn="ctr" eaLnBrk="0" hangingPunct="0">
                  <a:defRPr/>
                </a:pPr>
                <a:r>
                  <a:rPr lang="en-US" sz="2000" dirty="0">
                    <a:latin typeface="Calibri" panose="020F0502020204030204" pitchFamily="34" charset="0"/>
                    <a:ea typeface="+mn-ea"/>
                  </a:rPr>
                  <a:t>•</a:t>
                </a:r>
                <a:endParaRPr lang="en-US" sz="2000" dirty="0">
                  <a:latin typeface="Courier New" panose="02070309020205020404" pitchFamily="49" charset="0"/>
                  <a:ea typeface="+mn-ea"/>
                </a:endParaRPr>
              </a:p>
            </p:txBody>
          </p:sp>
          <p:sp>
            <p:nvSpPr>
              <p:cNvPr id="30" name="Rectangle 20"/>
              <p:cNvSpPr>
                <a:spLocks noChangeArrowheads="1"/>
              </p:cNvSpPr>
              <p:nvPr/>
            </p:nvSpPr>
            <p:spPr bwMode="auto">
              <a:xfrm>
                <a:off x="6172232" y="3886252"/>
                <a:ext cx="1066838" cy="38100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2000" dirty="0">
                    <a:latin typeface="Calibri" panose="020F0502020204030204" pitchFamily="34" charset="0"/>
                    <a:ea typeface="+mn-ea"/>
                  </a:rPr>
                  <a:t>Old %</a:t>
                </a:r>
                <a:r>
                  <a:rPr lang="en-US" sz="2000" dirty="0" err="1">
                    <a:latin typeface="Courier New" panose="02070309020205020404" pitchFamily="49" charset="0"/>
                    <a:ea typeface="+mn-ea"/>
                  </a:rPr>
                  <a:t>ebx</a:t>
                </a:r>
                <a:endParaRPr lang="en-US" sz="2000" dirty="0">
                  <a:latin typeface="Calibri" panose="020F0502020204030204" pitchFamily="34" charset="0"/>
                  <a:ea typeface="+mn-ea"/>
                </a:endParaRPr>
              </a:p>
            </p:txBody>
          </p:sp>
          <p:sp>
            <p:nvSpPr>
              <p:cNvPr id="31" name="Text Box 21"/>
              <p:cNvSpPr txBox="1">
                <a:spLocks noChangeArrowheads="1"/>
              </p:cNvSpPr>
              <p:nvPr/>
            </p:nvSpPr>
            <p:spPr bwMode="auto">
              <a:xfrm>
                <a:off x="5638800" y="3886200"/>
                <a:ext cx="646331" cy="400110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>
                    <a:latin typeface="Courier New" panose="02070309020205020404" pitchFamily="49" charset="0"/>
                  </a:rPr>
                  <a:t>-4 </a:t>
                </a:r>
                <a:endParaRPr lang="en-US" altLang="zh-CN" sz="2000"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H="1">
              <a:off x="10889273" y="4427055"/>
              <a:ext cx="4571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11299408" y="4231701"/>
              <a:ext cx="800191" cy="400103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 dirty="0">
                  <a:solidFill>
                    <a:srgbClr val="00B050"/>
                  </a:solidFill>
                  <a:latin typeface="Courier New" panose="02070309020205020404" pitchFamily="49" charset="0"/>
                </a:rPr>
                <a:t>%</a:t>
              </a:r>
              <a:r>
                <a:rPr lang="en-US" altLang="zh-CN" sz="2000" b="1" dirty="0" err="1">
                  <a:solidFill>
                    <a:srgbClr val="00B050"/>
                  </a:solidFill>
                  <a:latin typeface="Courier New" panose="02070309020205020404" pitchFamily="49" charset="0"/>
                </a:rPr>
                <a:t>esp</a:t>
              </a:r>
              <a:endPara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9822543" y="1649685"/>
              <a:ext cx="1066800" cy="221064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9822543" y="3895298"/>
              <a:ext cx="1066800" cy="727075"/>
            </a:xfrm>
            <a:prstGeom prst="rect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44" name="TextBox 32"/>
            <p:cNvSpPr txBox="1"/>
            <p:nvPr/>
          </p:nvSpPr>
          <p:spPr>
            <a:xfrm>
              <a:off x="7894321" y="3779656"/>
              <a:ext cx="4566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>
                  <a:solidFill>
                    <a:srgbClr val="00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当前帧</a:t>
              </a:r>
              <a:endParaRPr lang="zh-CN" altLang="en-US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Text Box 5"/>
            <p:cNvSpPr txBox="1">
              <a:spLocks noChangeArrowheads="1"/>
            </p:cNvSpPr>
            <p:nvPr/>
          </p:nvSpPr>
          <p:spPr bwMode="auto">
            <a:xfrm>
              <a:off x="9629493" y="558311"/>
              <a:ext cx="1452899" cy="64633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栈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0" hangingPunct="0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在内存中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29"/>
            <p:cNvSpPr txBox="1"/>
            <p:nvPr/>
          </p:nvSpPr>
          <p:spPr>
            <a:xfrm>
              <a:off x="7944103" y="2053804"/>
              <a:ext cx="461665" cy="12898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调用者帧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左大括号 47"/>
            <p:cNvSpPr/>
            <p:nvPr/>
          </p:nvSpPr>
          <p:spPr bwMode="auto">
            <a:xfrm>
              <a:off x="8763842" y="3959496"/>
              <a:ext cx="242334" cy="654186"/>
            </a:xfrm>
            <a:prstGeom prst="leftBrace">
              <a:avLst/>
            </a:prstGeom>
            <a:noFill/>
            <a:ln w="2540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endParaRPr>
            </a:p>
          </p:txBody>
        </p:sp>
        <p:sp>
          <p:nvSpPr>
            <p:cNvPr id="49" name="左大括号 48"/>
            <p:cNvSpPr/>
            <p:nvPr/>
          </p:nvSpPr>
          <p:spPr bwMode="auto">
            <a:xfrm>
              <a:off x="8763842" y="1649685"/>
              <a:ext cx="242334" cy="2190025"/>
            </a:xfrm>
            <a:prstGeom prst="leftBrac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endParaRPr>
            </a:p>
          </p:txBody>
        </p:sp>
      </p:grp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2564696" y="3751273"/>
            <a:ext cx="2088845" cy="23585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/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Register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%</a:t>
            </a:r>
            <a:r>
              <a:rPr lang="en-US" altLang="zh-CN" sz="20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edx</a:t>
            </a: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	 </a:t>
            </a:r>
            <a:r>
              <a:rPr lang="en-US" altLang="zh-CN" sz="20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xp</a:t>
            </a:r>
            <a:endParaRPr lang="en-US" altLang="zh-CN" sz="20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%</a:t>
            </a:r>
            <a:r>
              <a:rPr lang="en-US" altLang="zh-CN" sz="20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ecx</a:t>
            </a: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	 </a:t>
            </a:r>
            <a:r>
              <a:rPr lang="en-US" altLang="zh-CN" sz="20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yp</a:t>
            </a:r>
            <a:endParaRPr lang="en-US" altLang="zh-CN" sz="20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%</a:t>
            </a:r>
            <a:r>
              <a:rPr lang="en-US" altLang="zh-CN" sz="20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ebx</a:t>
            </a: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	 t0</a:t>
            </a:r>
            <a:endParaRPr lang="en-US" altLang="zh-CN" sz="20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%</a:t>
            </a:r>
            <a:r>
              <a:rPr lang="en-US" altLang="zh-CN" sz="20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eax</a:t>
            </a: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	 t1</a:t>
            </a:r>
            <a:endParaRPr lang="en-US" altLang="zh-CN" sz="20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902853" y="708878"/>
            <a:ext cx="5605592" cy="193642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</a:rPr>
              <a:t> 8(%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ebp</a:t>
            </a:r>
            <a:r>
              <a:rPr lang="en-US" altLang="zh-CN" sz="2000" b="1" dirty="0">
                <a:latin typeface="Courier New" panose="02070309020205020404" pitchFamily="49" charset="0"/>
              </a:rPr>
              <a:t>), 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edx</a:t>
            </a:r>
            <a:r>
              <a:rPr lang="en-US" altLang="zh-CN" sz="2000" b="1" dirty="0">
                <a:latin typeface="Courier New" panose="02070309020205020404" pitchFamily="49" charset="0"/>
              </a:rPr>
              <a:t> #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edx</a:t>
            </a:r>
            <a:r>
              <a:rPr lang="en-US" altLang="zh-CN" sz="2000" b="1" dirty="0">
                <a:latin typeface="Courier New" panose="02070309020205020404" pitchFamily="49" charset="0"/>
              </a:rPr>
              <a:t> =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xp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</a:rPr>
              <a:t> 12(%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ebp</a:t>
            </a:r>
            <a:r>
              <a:rPr lang="en-US" altLang="zh-CN" sz="2000" b="1" dirty="0">
                <a:latin typeface="Courier New" panose="02070309020205020404" pitchFamily="49" charset="0"/>
              </a:rPr>
              <a:t>),%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ecx</a:t>
            </a:r>
            <a:r>
              <a:rPr lang="en-US" altLang="zh-CN" sz="2000" b="1" dirty="0">
                <a:latin typeface="Courier New" panose="02070309020205020404" pitchFamily="49" charset="0"/>
              </a:rPr>
              <a:t> #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ecx</a:t>
            </a:r>
            <a:r>
              <a:rPr lang="en-US" altLang="zh-CN" sz="2000" b="1" dirty="0">
                <a:latin typeface="Courier New" panose="02070309020205020404" pitchFamily="49" charset="0"/>
              </a:rPr>
              <a:t> =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yp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</a:rPr>
              <a:t> (%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edx</a:t>
            </a:r>
            <a:r>
              <a:rPr lang="en-US" altLang="zh-CN" sz="2000" b="1" dirty="0">
                <a:latin typeface="Courier New" panose="02070309020205020404" pitchFamily="49" charset="0"/>
              </a:rPr>
              <a:t>), 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ebx</a:t>
            </a:r>
            <a:r>
              <a:rPr lang="en-US" altLang="zh-CN" sz="2000" b="1" dirty="0">
                <a:latin typeface="Courier New" panose="02070309020205020404" pitchFamily="49" charset="0"/>
              </a:rPr>
              <a:t>  #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ebx</a:t>
            </a:r>
            <a:r>
              <a:rPr lang="en-US" altLang="zh-CN" sz="2000" b="1" dirty="0">
                <a:latin typeface="Courier New" panose="02070309020205020404" pitchFamily="49" charset="0"/>
              </a:rPr>
              <a:t> = *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xp</a:t>
            </a:r>
            <a:r>
              <a:rPr lang="en-US" altLang="zh-CN" sz="2000" b="1" dirty="0">
                <a:latin typeface="Courier New" panose="02070309020205020404" pitchFamily="49" charset="0"/>
              </a:rPr>
              <a:t>(t0)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</a:rPr>
              <a:t> (%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ecx</a:t>
            </a:r>
            <a:r>
              <a:rPr lang="en-US" altLang="zh-CN" sz="2000" b="1" dirty="0">
                <a:latin typeface="Courier New" panose="02070309020205020404" pitchFamily="49" charset="0"/>
              </a:rPr>
              <a:t>), 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eax</a:t>
            </a:r>
            <a:r>
              <a:rPr lang="en-US" altLang="zh-CN" sz="2000" b="1" dirty="0">
                <a:latin typeface="Courier New" panose="02070309020205020404" pitchFamily="49" charset="0"/>
              </a:rPr>
              <a:t>  #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eax</a:t>
            </a:r>
            <a:r>
              <a:rPr lang="en-US" altLang="zh-CN" sz="2000" b="1" dirty="0">
                <a:latin typeface="Courier New" panose="02070309020205020404" pitchFamily="49" charset="0"/>
              </a:rPr>
              <a:t> = *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yp</a:t>
            </a:r>
            <a:r>
              <a:rPr lang="en-US" altLang="zh-CN" sz="2000" b="1" dirty="0">
                <a:latin typeface="Courier New" panose="02070309020205020404" pitchFamily="49" charset="0"/>
              </a:rPr>
              <a:t>(t1)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</a:rPr>
              <a:t> 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eax</a:t>
            </a:r>
            <a:r>
              <a:rPr lang="en-US" altLang="zh-CN" sz="2000" b="1" dirty="0">
                <a:latin typeface="Courier New" panose="02070309020205020404" pitchFamily="49" charset="0"/>
              </a:rPr>
              <a:t>, (%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edx</a:t>
            </a:r>
            <a:r>
              <a:rPr lang="en-US" altLang="zh-CN" sz="2000" b="1" dirty="0">
                <a:latin typeface="Courier New" panose="02070309020205020404" pitchFamily="49" charset="0"/>
              </a:rPr>
              <a:t>)  # *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xp</a:t>
            </a:r>
            <a:r>
              <a:rPr lang="en-US" altLang="zh-CN" sz="2000" b="1" dirty="0">
                <a:latin typeface="Courier New" panose="02070309020205020404" pitchFamily="49" charset="0"/>
              </a:rPr>
              <a:t> = t1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</a:rPr>
              <a:t> 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ebx</a:t>
            </a:r>
            <a:r>
              <a:rPr lang="en-US" altLang="zh-CN" sz="2000" b="1" dirty="0">
                <a:latin typeface="Courier New" panose="02070309020205020404" pitchFamily="49" charset="0"/>
              </a:rPr>
              <a:t>, (%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ecx</a:t>
            </a:r>
            <a:r>
              <a:rPr lang="en-US" altLang="zh-CN" sz="2000" b="1" dirty="0">
                <a:latin typeface="Courier New" panose="02070309020205020404" pitchFamily="49" charset="0"/>
              </a:rPr>
              <a:t>)  # *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yp</a:t>
            </a:r>
            <a:r>
              <a:rPr lang="en-US" altLang="zh-CN" sz="2000" b="1" dirty="0">
                <a:latin typeface="Courier New" panose="02070309020205020404" pitchFamily="49" charset="0"/>
              </a:rPr>
              <a:t> = t0</a:t>
            </a: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4" name="箭头: 右 3"/>
          <p:cNvSpPr/>
          <p:nvPr/>
        </p:nvSpPr>
        <p:spPr>
          <a:xfrm>
            <a:off x="5289148" y="1340069"/>
            <a:ext cx="1300838" cy="50276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1" grpId="0" animBg="1"/>
      <p:bldP spid="52" grpId="0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直接连接符 78"/>
          <p:cNvCxnSpPr/>
          <p:nvPr/>
        </p:nvCxnSpPr>
        <p:spPr>
          <a:xfrm>
            <a:off x="0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7107811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500"/>
          <p:cNvSpPr txBox="1"/>
          <p:nvPr/>
        </p:nvSpPr>
        <p:spPr>
          <a:xfrm>
            <a:off x="4873714" y="243870"/>
            <a:ext cx="240026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en-US" altLang="zh-CN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</a:t>
            </a:r>
            <a:r>
              <a:rPr lang="zh-CN" altLang="en-US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665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7664669" y="2741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2000">
                <a:latin typeface="Courier New" panose="02070309020205020404" pitchFamily="49" charset="0"/>
                <a:ea typeface="+mn-ea"/>
              </a:rPr>
              <a:t>0x120</a:t>
            </a:r>
            <a:endParaRPr lang="en-US" sz="200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7664669" y="3122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2000">
                <a:latin typeface="Courier New" panose="02070309020205020404" pitchFamily="49" charset="0"/>
                <a:ea typeface="+mn-ea"/>
              </a:rPr>
              <a:t>0x124</a:t>
            </a:r>
            <a:endParaRPr lang="en-US" sz="200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7664669" y="3503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2000" dirty="0" err="1">
                <a:latin typeface="Calibri" panose="020F0502020204030204" pitchFamily="34" charset="0"/>
                <a:ea typeface="+mn-ea"/>
              </a:rPr>
              <a:t>Rtnad</a:t>
            </a:r>
            <a:r>
              <a:rPr lang="en-US" altLang="zh-CN" sz="2000" dirty="0" err="1">
                <a:latin typeface="Calibri" panose="020F0502020204030204" pitchFamily="34" charset="0"/>
                <a:ea typeface="+mn-ea"/>
              </a:rPr>
              <a:t>d</a:t>
            </a:r>
            <a:r>
              <a:rPr lang="en-US" sz="2000" dirty="0" err="1">
                <a:latin typeface="Calibri" panose="020F0502020204030204" pitchFamily="34" charset="0"/>
                <a:ea typeface="+mn-ea"/>
              </a:rPr>
              <a:t>r</a:t>
            </a:r>
            <a:endParaRPr lang="en-US" sz="2000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37" name="Rectangle 11"/>
          <p:cNvSpPr>
            <a:spLocks noChangeArrowheads="1"/>
          </p:cNvSpPr>
          <p:nvPr/>
        </p:nvSpPr>
        <p:spPr bwMode="auto">
          <a:xfrm>
            <a:off x="7664669" y="3884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6826469" y="406554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6026369" y="3836940"/>
            <a:ext cx="8001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dirty="0">
                <a:latin typeface="Courier New" panose="02070309020205020404" pitchFamily="49" charset="0"/>
              </a:rPr>
              <a:t>%</a:t>
            </a:r>
            <a:r>
              <a:rPr lang="en-US" altLang="zh-CN" sz="2000" dirty="0" err="1">
                <a:latin typeface="Courier New" panose="02070309020205020404" pitchFamily="49" charset="0"/>
              </a:rPr>
              <a:t>ebp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7131269" y="3836940"/>
            <a:ext cx="646113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 0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7131269" y="3455940"/>
            <a:ext cx="646113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 4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7131269" y="3074940"/>
            <a:ext cx="646113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 8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51" name="Text Box 17"/>
          <p:cNvSpPr txBox="1">
            <a:spLocks noChangeArrowheads="1"/>
          </p:cNvSpPr>
          <p:nvPr/>
        </p:nvSpPr>
        <p:spPr bwMode="auto">
          <a:xfrm>
            <a:off x="7131269" y="2693940"/>
            <a:ext cx="646113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12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6750269" y="2236740"/>
            <a:ext cx="838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alibri" panose="020F0502020204030204" pitchFamily="34" charset="0"/>
              </a:rPr>
              <a:t>Offset</a:t>
            </a:r>
            <a:endParaRPr lang="en-US" altLang="zh-CN" sz="2000">
              <a:latin typeface="Calibri" panose="020F0502020204030204" pitchFamily="34" charset="0"/>
            </a:endParaRPr>
          </a:p>
        </p:txBody>
      </p:sp>
      <p:sp>
        <p:nvSpPr>
          <p:cNvPr id="53" name="Rectangle 20"/>
          <p:cNvSpPr>
            <a:spLocks noChangeArrowheads="1"/>
          </p:cNvSpPr>
          <p:nvPr/>
        </p:nvSpPr>
        <p:spPr bwMode="auto">
          <a:xfrm>
            <a:off x="7664669" y="4265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7131269" y="4217940"/>
            <a:ext cx="59372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>
                <a:latin typeface="Courier New" panose="02070309020205020404" pitchFamily="49" charset="0"/>
              </a:rPr>
              <a:t>-4 </a:t>
            </a:r>
            <a:endParaRPr lang="en-US" altLang="zh-CN" sz="1800">
              <a:latin typeface="Courier New" panose="02070309020205020404" pitchFamily="49" charset="0"/>
            </a:endParaRPr>
          </a:p>
        </p:txBody>
      </p:sp>
      <p:sp>
        <p:nvSpPr>
          <p:cNvPr id="55" name="Rectangle 23"/>
          <p:cNvSpPr>
            <a:spLocks noChangeArrowheads="1"/>
          </p:cNvSpPr>
          <p:nvPr/>
        </p:nvSpPr>
        <p:spPr bwMode="auto">
          <a:xfrm>
            <a:off x="7664669" y="836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123</a:t>
            </a:r>
            <a:endParaRPr lang="en-US" sz="2000" dirty="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56" name="Rectangle 24"/>
          <p:cNvSpPr>
            <a:spLocks noChangeArrowheads="1"/>
          </p:cNvSpPr>
          <p:nvPr/>
        </p:nvSpPr>
        <p:spPr bwMode="auto">
          <a:xfrm>
            <a:off x="7664669" y="1217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456</a:t>
            </a:r>
            <a:endParaRPr lang="en-US" sz="2000" dirty="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57" name="Rectangle 25"/>
          <p:cNvSpPr>
            <a:spLocks noChangeArrowheads="1"/>
          </p:cNvSpPr>
          <p:nvPr/>
        </p:nvSpPr>
        <p:spPr bwMode="auto">
          <a:xfrm>
            <a:off x="7664669" y="1598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58" name="Rectangle 26"/>
          <p:cNvSpPr>
            <a:spLocks noChangeArrowheads="1"/>
          </p:cNvSpPr>
          <p:nvPr/>
        </p:nvSpPr>
        <p:spPr bwMode="auto">
          <a:xfrm>
            <a:off x="7664669" y="1979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59" name="Rectangle 27"/>
          <p:cNvSpPr>
            <a:spLocks noChangeArrowheads="1"/>
          </p:cNvSpPr>
          <p:nvPr/>
        </p:nvSpPr>
        <p:spPr bwMode="auto">
          <a:xfrm>
            <a:off x="7664669" y="2360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60" name="Text Box 28"/>
          <p:cNvSpPr txBox="1">
            <a:spLocks noChangeArrowheads="1"/>
          </p:cNvSpPr>
          <p:nvPr/>
        </p:nvSpPr>
        <p:spPr bwMode="auto">
          <a:xfrm>
            <a:off x="8731469" y="495253"/>
            <a:ext cx="1039813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alibri" panose="020F0502020204030204" pitchFamily="34" charset="0"/>
              </a:rPr>
              <a:t>Address</a:t>
            </a:r>
            <a:endParaRPr lang="en-US" altLang="zh-CN" sz="2000">
              <a:latin typeface="Calibri" panose="020F0502020204030204" pitchFamily="34" charset="0"/>
            </a:endParaRPr>
          </a:p>
        </p:txBody>
      </p:sp>
      <p:sp>
        <p:nvSpPr>
          <p:cNvPr id="61" name="Text Box 29"/>
          <p:cNvSpPr txBox="1">
            <a:spLocks noChangeArrowheads="1"/>
          </p:cNvSpPr>
          <p:nvPr/>
        </p:nvSpPr>
        <p:spPr bwMode="auto">
          <a:xfrm>
            <a:off x="8807669" y="788940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0x124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2" name="Text Box 30"/>
          <p:cNvSpPr txBox="1">
            <a:spLocks noChangeArrowheads="1"/>
          </p:cNvSpPr>
          <p:nvPr/>
        </p:nvSpPr>
        <p:spPr bwMode="auto">
          <a:xfrm>
            <a:off x="8807669" y="1184228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0x120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8807669" y="1579515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0x11c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4" name="Text Box 32"/>
          <p:cNvSpPr txBox="1">
            <a:spLocks noChangeArrowheads="1"/>
          </p:cNvSpPr>
          <p:nvPr/>
        </p:nvSpPr>
        <p:spPr bwMode="auto">
          <a:xfrm>
            <a:off x="8807669" y="1974803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0x118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5" name="Text Box 33"/>
          <p:cNvSpPr txBox="1">
            <a:spLocks noChangeArrowheads="1"/>
          </p:cNvSpPr>
          <p:nvPr/>
        </p:nvSpPr>
        <p:spPr bwMode="auto">
          <a:xfrm>
            <a:off x="8807669" y="2370090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0x114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6" name="Text Box 34"/>
          <p:cNvSpPr txBox="1">
            <a:spLocks noChangeArrowheads="1"/>
          </p:cNvSpPr>
          <p:nvPr/>
        </p:nvSpPr>
        <p:spPr bwMode="auto">
          <a:xfrm>
            <a:off x="8807669" y="2765378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0x110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7" name="Text Box 35"/>
          <p:cNvSpPr txBox="1">
            <a:spLocks noChangeArrowheads="1"/>
          </p:cNvSpPr>
          <p:nvPr/>
        </p:nvSpPr>
        <p:spPr bwMode="auto">
          <a:xfrm>
            <a:off x="8807669" y="3160665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0x10c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8" name="Text Box 36"/>
          <p:cNvSpPr txBox="1">
            <a:spLocks noChangeArrowheads="1"/>
          </p:cNvSpPr>
          <p:nvPr/>
        </p:nvSpPr>
        <p:spPr bwMode="auto">
          <a:xfrm>
            <a:off x="8807669" y="3555953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0x108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9" name="Text Box 37"/>
          <p:cNvSpPr txBox="1">
            <a:spLocks noChangeArrowheads="1"/>
          </p:cNvSpPr>
          <p:nvPr/>
        </p:nvSpPr>
        <p:spPr bwMode="auto">
          <a:xfrm>
            <a:off x="8807669" y="3951240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0x104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70" name="Text Box 38"/>
          <p:cNvSpPr txBox="1">
            <a:spLocks noChangeArrowheads="1"/>
          </p:cNvSpPr>
          <p:nvPr/>
        </p:nvSpPr>
        <p:spPr bwMode="auto">
          <a:xfrm>
            <a:off x="8807669" y="4346528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dirty="0">
                <a:latin typeface="Courier New" panose="02070309020205020404" pitchFamily="49" charset="0"/>
              </a:rPr>
              <a:t>0x100 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71" name="Rectangle 39"/>
          <p:cNvSpPr>
            <a:spLocks noChangeArrowheads="1"/>
          </p:cNvSpPr>
          <p:nvPr/>
        </p:nvSpPr>
        <p:spPr bwMode="auto">
          <a:xfrm>
            <a:off x="6140669" y="2693940"/>
            <a:ext cx="654050" cy="400050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lIns="45720" rIns="45720">
            <a:spAutoFit/>
          </a:bodyPr>
          <a:lstStyle/>
          <a:p>
            <a:pPr eaLnBrk="0" hangingPunct="0"/>
            <a:r>
              <a:rPr lang="en-US" altLang="zh-CN" sz="2000" dirty="0" err="1">
                <a:latin typeface="Courier New" panose="02070309020205020404" pitchFamily="49" charset="0"/>
              </a:rPr>
              <a:t>yp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72" name="Rectangle 40"/>
          <p:cNvSpPr>
            <a:spLocks noChangeArrowheads="1"/>
          </p:cNvSpPr>
          <p:nvPr/>
        </p:nvSpPr>
        <p:spPr bwMode="auto">
          <a:xfrm>
            <a:off x="6140669" y="3074940"/>
            <a:ext cx="654050" cy="400050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lIns="45720" rIns="45720">
            <a:spAutoFit/>
          </a:bodyPr>
          <a:lstStyle/>
          <a:p>
            <a:pPr eaLnBrk="0" hangingPunct="0"/>
            <a:r>
              <a:rPr lang="en-US" altLang="zh-CN" sz="2000" dirty="0" err="1">
                <a:latin typeface="Courier New" panose="02070309020205020404" pitchFamily="49" charset="0"/>
              </a:rPr>
              <a:t>xp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3245069" y="998019"/>
            <a:ext cx="1752600" cy="3581400"/>
            <a:chOff x="533400" y="1219200"/>
            <a:chExt cx="1752600" cy="3581400"/>
          </a:xfrm>
        </p:grpSpPr>
        <p:grpSp>
          <p:nvGrpSpPr>
            <p:cNvPr id="74" name="Group 42"/>
            <p:cNvGrpSpPr/>
            <p:nvPr/>
          </p:nvGrpSpPr>
          <p:grpSpPr bwMode="auto">
            <a:xfrm>
              <a:off x="533400" y="1219200"/>
              <a:ext cx="685800" cy="3581400"/>
              <a:chOff x="3984" y="1008"/>
              <a:chExt cx="1584" cy="2256"/>
            </a:xfrm>
          </p:grpSpPr>
          <p:sp>
            <p:nvSpPr>
              <p:cNvPr id="87" name="Rectangle 43"/>
              <p:cNvSpPr>
                <a:spLocks noChangeArrowheads="1"/>
              </p:cNvSpPr>
              <p:nvPr/>
            </p:nvSpPr>
            <p:spPr bwMode="auto">
              <a:xfrm>
                <a:off x="3984" y="1008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 dirty="0">
                    <a:latin typeface="Courier New" panose="02070309020205020404" pitchFamily="49" charset="0"/>
                  </a:rPr>
                  <a:t>%</a:t>
                </a:r>
                <a:r>
                  <a:rPr lang="en-US" altLang="zh-CN" sz="2000" b="1" dirty="0" err="1">
                    <a:latin typeface="Courier New" panose="02070309020205020404" pitchFamily="49" charset="0"/>
                  </a:rPr>
                  <a:t>eax</a:t>
                </a:r>
                <a:endParaRPr lang="en-US" altLang="zh-CN" sz="20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88" name="Rectangle 44"/>
              <p:cNvSpPr>
                <a:spLocks noChangeArrowheads="1"/>
              </p:cNvSpPr>
              <p:nvPr/>
            </p:nvSpPr>
            <p:spPr bwMode="auto">
              <a:xfrm>
                <a:off x="3984" y="1296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%edx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89" name="Rectangle 45"/>
              <p:cNvSpPr>
                <a:spLocks noChangeArrowheads="1"/>
              </p:cNvSpPr>
              <p:nvPr/>
            </p:nvSpPr>
            <p:spPr bwMode="auto">
              <a:xfrm>
                <a:off x="3984" y="1584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%ecx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90" name="Rectangle 46"/>
              <p:cNvSpPr>
                <a:spLocks noChangeArrowheads="1"/>
              </p:cNvSpPr>
              <p:nvPr/>
            </p:nvSpPr>
            <p:spPr bwMode="auto">
              <a:xfrm>
                <a:off x="3984" y="1872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%ebx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91" name="Rectangle 47"/>
              <p:cNvSpPr>
                <a:spLocks noChangeArrowheads="1"/>
              </p:cNvSpPr>
              <p:nvPr/>
            </p:nvSpPr>
            <p:spPr bwMode="auto">
              <a:xfrm>
                <a:off x="3984" y="2160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%esi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92" name="Rectangle 48"/>
              <p:cNvSpPr>
                <a:spLocks noChangeArrowheads="1"/>
              </p:cNvSpPr>
              <p:nvPr/>
            </p:nvSpPr>
            <p:spPr bwMode="auto">
              <a:xfrm>
                <a:off x="3984" y="2448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%edi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93" name="Rectangle 49"/>
              <p:cNvSpPr>
                <a:spLocks noChangeArrowheads="1"/>
              </p:cNvSpPr>
              <p:nvPr/>
            </p:nvSpPr>
            <p:spPr bwMode="auto">
              <a:xfrm>
                <a:off x="3984" y="2736"/>
                <a:ext cx="1584" cy="240"/>
              </a:xfrm>
              <a:prstGeom prst="rect">
                <a:avLst/>
              </a:prstGeom>
              <a:solidFill>
                <a:srgbClr val="EFBFBF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%esp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94" name="Rectangle 50"/>
              <p:cNvSpPr>
                <a:spLocks noChangeArrowheads="1"/>
              </p:cNvSpPr>
              <p:nvPr/>
            </p:nvSpPr>
            <p:spPr bwMode="auto">
              <a:xfrm>
                <a:off x="3984" y="3024"/>
                <a:ext cx="1584" cy="240"/>
              </a:xfrm>
              <a:prstGeom prst="rect">
                <a:avLst/>
              </a:prstGeom>
              <a:solidFill>
                <a:srgbClr val="EFBFBF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%ebp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75" name="Group 51"/>
            <p:cNvGrpSpPr/>
            <p:nvPr/>
          </p:nvGrpSpPr>
          <p:grpSpPr bwMode="auto">
            <a:xfrm>
              <a:off x="1219200" y="1219200"/>
              <a:ext cx="1066800" cy="3581400"/>
              <a:chOff x="3984" y="1008"/>
              <a:chExt cx="1584" cy="2256"/>
            </a:xfrm>
          </p:grpSpPr>
          <p:sp>
            <p:nvSpPr>
              <p:cNvPr id="76" name="Rectangle 52"/>
              <p:cNvSpPr>
                <a:spLocks noChangeArrowheads="1"/>
              </p:cNvSpPr>
              <p:nvPr/>
            </p:nvSpPr>
            <p:spPr bwMode="auto">
              <a:xfrm>
                <a:off x="3984" y="1008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77" name="Rectangle 53"/>
              <p:cNvSpPr>
                <a:spLocks noChangeArrowheads="1"/>
              </p:cNvSpPr>
              <p:nvPr/>
            </p:nvSpPr>
            <p:spPr bwMode="auto">
              <a:xfrm>
                <a:off x="3984" y="1296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78" name="Rectangle 54"/>
              <p:cNvSpPr>
                <a:spLocks noChangeArrowheads="1"/>
              </p:cNvSpPr>
              <p:nvPr/>
            </p:nvSpPr>
            <p:spPr bwMode="auto">
              <a:xfrm>
                <a:off x="3984" y="1584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82" name="Rectangle 55"/>
              <p:cNvSpPr>
                <a:spLocks noChangeArrowheads="1"/>
              </p:cNvSpPr>
              <p:nvPr/>
            </p:nvSpPr>
            <p:spPr bwMode="auto">
              <a:xfrm>
                <a:off x="3984" y="1872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83" name="Rectangle 56"/>
              <p:cNvSpPr>
                <a:spLocks noChangeArrowheads="1"/>
              </p:cNvSpPr>
              <p:nvPr/>
            </p:nvSpPr>
            <p:spPr bwMode="auto">
              <a:xfrm>
                <a:off x="3984" y="2160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84" name="Rectangle 57"/>
              <p:cNvSpPr>
                <a:spLocks noChangeArrowheads="1"/>
              </p:cNvSpPr>
              <p:nvPr/>
            </p:nvSpPr>
            <p:spPr bwMode="auto">
              <a:xfrm>
                <a:off x="3984" y="2448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85" name="Rectangle 58"/>
              <p:cNvSpPr>
                <a:spLocks noChangeArrowheads="1"/>
              </p:cNvSpPr>
              <p:nvPr/>
            </p:nvSpPr>
            <p:spPr bwMode="auto">
              <a:xfrm>
                <a:off x="3984" y="2736"/>
                <a:ext cx="1584" cy="240"/>
              </a:xfrm>
              <a:prstGeom prst="rect">
                <a:avLst/>
              </a:prstGeom>
              <a:solidFill>
                <a:srgbClr val="EFBFBF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86" name="Rectangle 59"/>
              <p:cNvSpPr>
                <a:spLocks noChangeArrowheads="1"/>
              </p:cNvSpPr>
              <p:nvPr/>
            </p:nvSpPr>
            <p:spPr bwMode="auto">
              <a:xfrm>
                <a:off x="3984" y="3024"/>
                <a:ext cx="1584" cy="240"/>
              </a:xfrm>
              <a:prstGeom prst="rect">
                <a:avLst/>
              </a:prstGeom>
              <a:solidFill>
                <a:srgbClr val="EFBFBF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0x104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</p:grpSp>
      </p:grpSp>
      <p:sp>
        <p:nvSpPr>
          <p:cNvPr id="95" name="Rectangle 39"/>
          <p:cNvSpPr>
            <a:spLocks noChangeArrowheads="1"/>
          </p:cNvSpPr>
          <p:nvPr/>
        </p:nvSpPr>
        <p:spPr bwMode="auto">
          <a:xfrm>
            <a:off x="6140669" y="783429"/>
            <a:ext cx="654050" cy="400050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lIns="45720" rIns="45720">
            <a:spAutoFit/>
          </a:bodyPr>
          <a:lstStyle/>
          <a:p>
            <a:pPr eaLnBrk="0" hangingPunct="0"/>
            <a:r>
              <a:rPr lang="en-US" altLang="zh-CN" sz="2000" dirty="0">
                <a:latin typeface="Courier New" panose="02070309020205020404" pitchFamily="49" charset="0"/>
              </a:rPr>
              <a:t>x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96" name="Rectangle 40"/>
          <p:cNvSpPr>
            <a:spLocks noChangeArrowheads="1"/>
          </p:cNvSpPr>
          <p:nvPr/>
        </p:nvSpPr>
        <p:spPr bwMode="auto">
          <a:xfrm>
            <a:off x="6140669" y="1164429"/>
            <a:ext cx="654050" cy="400050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lIns="45720" rIns="45720">
            <a:spAutoFit/>
          </a:bodyPr>
          <a:lstStyle/>
          <a:p>
            <a:pPr eaLnBrk="0" hangingPunct="0"/>
            <a:r>
              <a:rPr lang="en-US" altLang="zh-CN" sz="2000" dirty="0">
                <a:latin typeface="Courier New" panose="02070309020205020404" pitchFamily="49" charset="0"/>
              </a:rPr>
              <a:t>y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3664898" y="4760865"/>
            <a:ext cx="5605592" cy="193642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</a:rPr>
              <a:t> 8(%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ebp</a:t>
            </a:r>
            <a:r>
              <a:rPr lang="en-US" altLang="zh-CN" sz="2000" b="1" dirty="0">
                <a:latin typeface="Courier New" panose="02070309020205020404" pitchFamily="49" charset="0"/>
              </a:rPr>
              <a:t>), 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edx</a:t>
            </a:r>
            <a:r>
              <a:rPr lang="en-US" altLang="zh-CN" sz="2000" b="1" dirty="0">
                <a:latin typeface="Courier New" panose="02070309020205020404" pitchFamily="49" charset="0"/>
              </a:rPr>
              <a:t> #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edx</a:t>
            </a:r>
            <a:r>
              <a:rPr lang="en-US" altLang="zh-CN" sz="2000" b="1" dirty="0">
                <a:latin typeface="Courier New" panose="02070309020205020404" pitchFamily="49" charset="0"/>
              </a:rPr>
              <a:t> =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xp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</a:rPr>
              <a:t> 12(%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ebp</a:t>
            </a:r>
            <a:r>
              <a:rPr lang="en-US" altLang="zh-CN" sz="2000" b="1" dirty="0">
                <a:latin typeface="Courier New" panose="02070309020205020404" pitchFamily="49" charset="0"/>
              </a:rPr>
              <a:t>),%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ecx</a:t>
            </a:r>
            <a:r>
              <a:rPr lang="en-US" altLang="zh-CN" sz="2000" b="1" dirty="0">
                <a:latin typeface="Courier New" panose="02070309020205020404" pitchFamily="49" charset="0"/>
              </a:rPr>
              <a:t> #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ecx</a:t>
            </a:r>
            <a:r>
              <a:rPr lang="en-US" altLang="zh-CN" sz="2000" b="1" dirty="0">
                <a:latin typeface="Courier New" panose="02070309020205020404" pitchFamily="49" charset="0"/>
              </a:rPr>
              <a:t> =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yp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</a:rPr>
              <a:t> (%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edx</a:t>
            </a:r>
            <a:r>
              <a:rPr lang="en-US" altLang="zh-CN" sz="2000" b="1" dirty="0">
                <a:latin typeface="Courier New" panose="02070309020205020404" pitchFamily="49" charset="0"/>
              </a:rPr>
              <a:t>), 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ebx</a:t>
            </a:r>
            <a:r>
              <a:rPr lang="en-US" altLang="zh-CN" sz="2000" b="1" dirty="0">
                <a:latin typeface="Courier New" panose="02070309020205020404" pitchFamily="49" charset="0"/>
              </a:rPr>
              <a:t>  #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ebx</a:t>
            </a:r>
            <a:r>
              <a:rPr lang="en-US" altLang="zh-CN" sz="2000" b="1" dirty="0">
                <a:latin typeface="Courier New" panose="02070309020205020404" pitchFamily="49" charset="0"/>
              </a:rPr>
              <a:t> = *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xp</a:t>
            </a:r>
            <a:r>
              <a:rPr lang="en-US" altLang="zh-CN" sz="2000" b="1" dirty="0">
                <a:latin typeface="Courier New" panose="02070309020205020404" pitchFamily="49" charset="0"/>
              </a:rPr>
              <a:t>(t0)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</a:rPr>
              <a:t> (%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ecx</a:t>
            </a:r>
            <a:r>
              <a:rPr lang="en-US" altLang="zh-CN" sz="2000" b="1" dirty="0">
                <a:latin typeface="Courier New" panose="02070309020205020404" pitchFamily="49" charset="0"/>
              </a:rPr>
              <a:t>), 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eax</a:t>
            </a:r>
            <a:r>
              <a:rPr lang="en-US" altLang="zh-CN" sz="2000" b="1" dirty="0">
                <a:latin typeface="Courier New" panose="02070309020205020404" pitchFamily="49" charset="0"/>
              </a:rPr>
              <a:t>  #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eax</a:t>
            </a:r>
            <a:r>
              <a:rPr lang="en-US" altLang="zh-CN" sz="2000" b="1" dirty="0">
                <a:latin typeface="Courier New" panose="02070309020205020404" pitchFamily="49" charset="0"/>
              </a:rPr>
              <a:t> = *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yp</a:t>
            </a:r>
            <a:r>
              <a:rPr lang="en-US" altLang="zh-CN" sz="2000" b="1" dirty="0">
                <a:latin typeface="Courier New" panose="02070309020205020404" pitchFamily="49" charset="0"/>
              </a:rPr>
              <a:t>(t1)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</a:rPr>
              <a:t> 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eax</a:t>
            </a:r>
            <a:r>
              <a:rPr lang="en-US" altLang="zh-CN" sz="2000" b="1" dirty="0">
                <a:latin typeface="Courier New" panose="02070309020205020404" pitchFamily="49" charset="0"/>
              </a:rPr>
              <a:t>, (%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edx</a:t>
            </a:r>
            <a:r>
              <a:rPr lang="en-US" altLang="zh-CN" sz="2000" b="1" dirty="0">
                <a:latin typeface="Courier New" panose="02070309020205020404" pitchFamily="49" charset="0"/>
              </a:rPr>
              <a:t>)  # *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xp</a:t>
            </a:r>
            <a:r>
              <a:rPr lang="en-US" altLang="zh-CN" sz="2000" b="1" dirty="0">
                <a:latin typeface="Courier New" panose="02070309020205020404" pitchFamily="49" charset="0"/>
              </a:rPr>
              <a:t> = t1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</a:rPr>
              <a:t> 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ebx</a:t>
            </a:r>
            <a:r>
              <a:rPr lang="en-US" altLang="zh-CN" sz="2000" b="1" dirty="0">
                <a:latin typeface="Courier New" panose="02070309020205020404" pitchFamily="49" charset="0"/>
              </a:rPr>
              <a:t>, (%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ecx</a:t>
            </a:r>
            <a:r>
              <a:rPr lang="en-US" altLang="zh-CN" sz="2000" b="1" dirty="0">
                <a:latin typeface="Courier New" panose="02070309020205020404" pitchFamily="49" charset="0"/>
              </a:rPr>
              <a:t>)  # *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yp</a:t>
            </a:r>
            <a:r>
              <a:rPr lang="en-US" altLang="zh-CN" sz="2000" b="1" dirty="0">
                <a:latin typeface="Courier New" panose="02070309020205020404" pitchFamily="49" charset="0"/>
              </a:rPr>
              <a:t> = t0</a:t>
            </a:r>
            <a:endParaRPr lang="en-US" altLang="zh-CN" sz="20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直接连接符 78"/>
          <p:cNvCxnSpPr/>
          <p:nvPr/>
        </p:nvCxnSpPr>
        <p:spPr>
          <a:xfrm>
            <a:off x="0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7107811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500"/>
          <p:cNvSpPr txBox="1"/>
          <p:nvPr/>
        </p:nvSpPr>
        <p:spPr>
          <a:xfrm>
            <a:off x="4873714" y="243870"/>
            <a:ext cx="240026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en-US" altLang="zh-CN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</a:t>
            </a:r>
            <a:r>
              <a:rPr lang="zh-CN" altLang="en-US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665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7664669" y="2741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2000">
                <a:latin typeface="Courier New" panose="02070309020205020404" pitchFamily="49" charset="0"/>
                <a:ea typeface="+mn-ea"/>
              </a:rPr>
              <a:t>0x120</a:t>
            </a:r>
            <a:endParaRPr lang="en-US" sz="200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7664669" y="3122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2000">
                <a:latin typeface="Courier New" panose="02070309020205020404" pitchFamily="49" charset="0"/>
                <a:ea typeface="+mn-ea"/>
              </a:rPr>
              <a:t>0x124</a:t>
            </a:r>
            <a:endParaRPr lang="en-US" sz="200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7664669" y="3503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2000" dirty="0" err="1">
                <a:latin typeface="Calibri" panose="020F0502020204030204" pitchFamily="34" charset="0"/>
                <a:ea typeface="+mn-ea"/>
              </a:rPr>
              <a:t>Rtnad</a:t>
            </a:r>
            <a:r>
              <a:rPr lang="en-US" altLang="zh-CN" sz="2000" dirty="0" err="1">
                <a:latin typeface="Calibri" panose="020F0502020204030204" pitchFamily="34" charset="0"/>
                <a:ea typeface="+mn-ea"/>
              </a:rPr>
              <a:t>d</a:t>
            </a:r>
            <a:r>
              <a:rPr lang="en-US" sz="2000" dirty="0" err="1">
                <a:latin typeface="Calibri" panose="020F0502020204030204" pitchFamily="34" charset="0"/>
                <a:ea typeface="+mn-ea"/>
              </a:rPr>
              <a:t>r</a:t>
            </a:r>
            <a:endParaRPr lang="en-US" sz="2000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37" name="Rectangle 11"/>
          <p:cNvSpPr>
            <a:spLocks noChangeArrowheads="1"/>
          </p:cNvSpPr>
          <p:nvPr/>
        </p:nvSpPr>
        <p:spPr bwMode="auto">
          <a:xfrm>
            <a:off x="7664669" y="3884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6826469" y="406554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6026369" y="3836940"/>
            <a:ext cx="8001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dirty="0">
                <a:latin typeface="Courier New" panose="02070309020205020404" pitchFamily="49" charset="0"/>
              </a:rPr>
              <a:t>%</a:t>
            </a:r>
            <a:r>
              <a:rPr lang="en-US" altLang="zh-CN" sz="2000" dirty="0" err="1">
                <a:latin typeface="Courier New" panose="02070309020205020404" pitchFamily="49" charset="0"/>
              </a:rPr>
              <a:t>ebp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7131269" y="3836940"/>
            <a:ext cx="646113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 0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7131269" y="3455940"/>
            <a:ext cx="646113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 4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7131269" y="3074940"/>
            <a:ext cx="646113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 8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51" name="Text Box 17"/>
          <p:cNvSpPr txBox="1">
            <a:spLocks noChangeArrowheads="1"/>
          </p:cNvSpPr>
          <p:nvPr/>
        </p:nvSpPr>
        <p:spPr bwMode="auto">
          <a:xfrm>
            <a:off x="7131269" y="2693940"/>
            <a:ext cx="646113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12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6750269" y="2236740"/>
            <a:ext cx="838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alibri" panose="020F0502020204030204" pitchFamily="34" charset="0"/>
              </a:rPr>
              <a:t>Offset</a:t>
            </a:r>
            <a:endParaRPr lang="en-US" altLang="zh-CN" sz="2000">
              <a:latin typeface="Calibri" panose="020F0502020204030204" pitchFamily="34" charset="0"/>
            </a:endParaRPr>
          </a:p>
        </p:txBody>
      </p:sp>
      <p:sp>
        <p:nvSpPr>
          <p:cNvPr id="53" name="Rectangle 20"/>
          <p:cNvSpPr>
            <a:spLocks noChangeArrowheads="1"/>
          </p:cNvSpPr>
          <p:nvPr/>
        </p:nvSpPr>
        <p:spPr bwMode="auto">
          <a:xfrm>
            <a:off x="7664669" y="4265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7131269" y="4217940"/>
            <a:ext cx="59372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>
                <a:latin typeface="Courier New" panose="02070309020205020404" pitchFamily="49" charset="0"/>
              </a:rPr>
              <a:t>-4 </a:t>
            </a:r>
            <a:endParaRPr lang="en-US" altLang="zh-CN" sz="1800">
              <a:latin typeface="Courier New" panose="02070309020205020404" pitchFamily="49" charset="0"/>
            </a:endParaRPr>
          </a:p>
        </p:txBody>
      </p:sp>
      <p:sp>
        <p:nvSpPr>
          <p:cNvPr id="55" name="Rectangle 23"/>
          <p:cNvSpPr>
            <a:spLocks noChangeArrowheads="1"/>
          </p:cNvSpPr>
          <p:nvPr/>
        </p:nvSpPr>
        <p:spPr bwMode="auto">
          <a:xfrm>
            <a:off x="7664669" y="836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123</a:t>
            </a:r>
            <a:endParaRPr lang="en-US" sz="2000" dirty="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56" name="Rectangle 24"/>
          <p:cNvSpPr>
            <a:spLocks noChangeArrowheads="1"/>
          </p:cNvSpPr>
          <p:nvPr/>
        </p:nvSpPr>
        <p:spPr bwMode="auto">
          <a:xfrm>
            <a:off x="7664669" y="1217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456</a:t>
            </a:r>
            <a:endParaRPr lang="en-US" sz="2000" dirty="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57" name="Rectangle 25"/>
          <p:cNvSpPr>
            <a:spLocks noChangeArrowheads="1"/>
          </p:cNvSpPr>
          <p:nvPr/>
        </p:nvSpPr>
        <p:spPr bwMode="auto">
          <a:xfrm>
            <a:off x="7664669" y="1598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58" name="Rectangle 26"/>
          <p:cNvSpPr>
            <a:spLocks noChangeArrowheads="1"/>
          </p:cNvSpPr>
          <p:nvPr/>
        </p:nvSpPr>
        <p:spPr bwMode="auto">
          <a:xfrm>
            <a:off x="7664669" y="1979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59" name="Rectangle 27"/>
          <p:cNvSpPr>
            <a:spLocks noChangeArrowheads="1"/>
          </p:cNvSpPr>
          <p:nvPr/>
        </p:nvSpPr>
        <p:spPr bwMode="auto">
          <a:xfrm>
            <a:off x="7664669" y="2360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60" name="Text Box 28"/>
          <p:cNvSpPr txBox="1">
            <a:spLocks noChangeArrowheads="1"/>
          </p:cNvSpPr>
          <p:nvPr/>
        </p:nvSpPr>
        <p:spPr bwMode="auto">
          <a:xfrm>
            <a:off x="8731469" y="495253"/>
            <a:ext cx="1039813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alibri" panose="020F0502020204030204" pitchFamily="34" charset="0"/>
              </a:rPr>
              <a:t>Address</a:t>
            </a:r>
            <a:endParaRPr lang="en-US" altLang="zh-CN" sz="2000">
              <a:latin typeface="Calibri" panose="020F0502020204030204" pitchFamily="34" charset="0"/>
            </a:endParaRPr>
          </a:p>
        </p:txBody>
      </p:sp>
      <p:sp>
        <p:nvSpPr>
          <p:cNvPr id="61" name="Text Box 29"/>
          <p:cNvSpPr txBox="1">
            <a:spLocks noChangeArrowheads="1"/>
          </p:cNvSpPr>
          <p:nvPr/>
        </p:nvSpPr>
        <p:spPr bwMode="auto">
          <a:xfrm>
            <a:off x="8807669" y="788940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0x124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2" name="Text Box 30"/>
          <p:cNvSpPr txBox="1">
            <a:spLocks noChangeArrowheads="1"/>
          </p:cNvSpPr>
          <p:nvPr/>
        </p:nvSpPr>
        <p:spPr bwMode="auto">
          <a:xfrm>
            <a:off x="8807669" y="1184228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0x120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8807669" y="1579515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0x11c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4" name="Text Box 32"/>
          <p:cNvSpPr txBox="1">
            <a:spLocks noChangeArrowheads="1"/>
          </p:cNvSpPr>
          <p:nvPr/>
        </p:nvSpPr>
        <p:spPr bwMode="auto">
          <a:xfrm>
            <a:off x="8807669" y="1974803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0x118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5" name="Text Box 33"/>
          <p:cNvSpPr txBox="1">
            <a:spLocks noChangeArrowheads="1"/>
          </p:cNvSpPr>
          <p:nvPr/>
        </p:nvSpPr>
        <p:spPr bwMode="auto">
          <a:xfrm>
            <a:off x="8807669" y="2370090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0x114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6" name="Text Box 34"/>
          <p:cNvSpPr txBox="1">
            <a:spLocks noChangeArrowheads="1"/>
          </p:cNvSpPr>
          <p:nvPr/>
        </p:nvSpPr>
        <p:spPr bwMode="auto">
          <a:xfrm>
            <a:off x="8807669" y="2765378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0x110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7" name="Text Box 35"/>
          <p:cNvSpPr txBox="1">
            <a:spLocks noChangeArrowheads="1"/>
          </p:cNvSpPr>
          <p:nvPr/>
        </p:nvSpPr>
        <p:spPr bwMode="auto">
          <a:xfrm>
            <a:off x="8807669" y="3160665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0x10c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8" name="Text Box 36"/>
          <p:cNvSpPr txBox="1">
            <a:spLocks noChangeArrowheads="1"/>
          </p:cNvSpPr>
          <p:nvPr/>
        </p:nvSpPr>
        <p:spPr bwMode="auto">
          <a:xfrm>
            <a:off x="8807669" y="3555953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0x108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9" name="Text Box 37"/>
          <p:cNvSpPr txBox="1">
            <a:spLocks noChangeArrowheads="1"/>
          </p:cNvSpPr>
          <p:nvPr/>
        </p:nvSpPr>
        <p:spPr bwMode="auto">
          <a:xfrm>
            <a:off x="8807669" y="3951240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0x104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70" name="Text Box 38"/>
          <p:cNvSpPr txBox="1">
            <a:spLocks noChangeArrowheads="1"/>
          </p:cNvSpPr>
          <p:nvPr/>
        </p:nvSpPr>
        <p:spPr bwMode="auto">
          <a:xfrm>
            <a:off x="8807669" y="4346528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dirty="0">
                <a:latin typeface="Courier New" panose="02070309020205020404" pitchFamily="49" charset="0"/>
              </a:rPr>
              <a:t>0x100 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71" name="Rectangle 39"/>
          <p:cNvSpPr>
            <a:spLocks noChangeArrowheads="1"/>
          </p:cNvSpPr>
          <p:nvPr/>
        </p:nvSpPr>
        <p:spPr bwMode="auto">
          <a:xfrm>
            <a:off x="6140669" y="2693940"/>
            <a:ext cx="654050" cy="400050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lIns="45720" rIns="45720">
            <a:spAutoFit/>
          </a:bodyPr>
          <a:lstStyle/>
          <a:p>
            <a:pPr eaLnBrk="0" hangingPunct="0"/>
            <a:r>
              <a:rPr lang="en-US" altLang="zh-CN" sz="2000" dirty="0" err="1">
                <a:latin typeface="Courier New" panose="02070309020205020404" pitchFamily="49" charset="0"/>
              </a:rPr>
              <a:t>yp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72" name="Rectangle 40"/>
          <p:cNvSpPr>
            <a:spLocks noChangeArrowheads="1"/>
          </p:cNvSpPr>
          <p:nvPr/>
        </p:nvSpPr>
        <p:spPr bwMode="auto">
          <a:xfrm>
            <a:off x="6140669" y="3074940"/>
            <a:ext cx="654050" cy="400050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lIns="45720" rIns="45720">
            <a:spAutoFit/>
          </a:bodyPr>
          <a:lstStyle/>
          <a:p>
            <a:pPr eaLnBrk="0" hangingPunct="0"/>
            <a:r>
              <a:rPr lang="en-US" altLang="zh-CN" sz="2000" dirty="0" err="1">
                <a:latin typeface="Courier New" panose="02070309020205020404" pitchFamily="49" charset="0"/>
              </a:rPr>
              <a:t>xp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3245069" y="998019"/>
            <a:ext cx="1752600" cy="3581400"/>
            <a:chOff x="533400" y="1219200"/>
            <a:chExt cx="1752600" cy="3581400"/>
          </a:xfrm>
        </p:grpSpPr>
        <p:grpSp>
          <p:nvGrpSpPr>
            <p:cNvPr id="74" name="Group 42"/>
            <p:cNvGrpSpPr/>
            <p:nvPr/>
          </p:nvGrpSpPr>
          <p:grpSpPr bwMode="auto">
            <a:xfrm>
              <a:off x="533400" y="1219200"/>
              <a:ext cx="685800" cy="3581400"/>
              <a:chOff x="3984" y="1008"/>
              <a:chExt cx="1584" cy="2256"/>
            </a:xfrm>
          </p:grpSpPr>
          <p:sp>
            <p:nvSpPr>
              <p:cNvPr id="87" name="Rectangle 43"/>
              <p:cNvSpPr>
                <a:spLocks noChangeArrowheads="1"/>
              </p:cNvSpPr>
              <p:nvPr/>
            </p:nvSpPr>
            <p:spPr bwMode="auto">
              <a:xfrm>
                <a:off x="3984" y="1008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 dirty="0">
                    <a:latin typeface="Courier New" panose="02070309020205020404" pitchFamily="49" charset="0"/>
                  </a:rPr>
                  <a:t>%</a:t>
                </a:r>
                <a:r>
                  <a:rPr lang="en-US" altLang="zh-CN" sz="2000" b="1" dirty="0" err="1">
                    <a:latin typeface="Courier New" panose="02070309020205020404" pitchFamily="49" charset="0"/>
                  </a:rPr>
                  <a:t>eax</a:t>
                </a:r>
                <a:endParaRPr lang="en-US" altLang="zh-CN" sz="20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88" name="Rectangle 44"/>
              <p:cNvSpPr>
                <a:spLocks noChangeArrowheads="1"/>
              </p:cNvSpPr>
              <p:nvPr/>
            </p:nvSpPr>
            <p:spPr bwMode="auto">
              <a:xfrm>
                <a:off x="3984" y="1296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%edx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89" name="Rectangle 45"/>
              <p:cNvSpPr>
                <a:spLocks noChangeArrowheads="1"/>
              </p:cNvSpPr>
              <p:nvPr/>
            </p:nvSpPr>
            <p:spPr bwMode="auto">
              <a:xfrm>
                <a:off x="3984" y="1584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%ecx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90" name="Rectangle 46"/>
              <p:cNvSpPr>
                <a:spLocks noChangeArrowheads="1"/>
              </p:cNvSpPr>
              <p:nvPr/>
            </p:nvSpPr>
            <p:spPr bwMode="auto">
              <a:xfrm>
                <a:off x="3984" y="1872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%ebx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91" name="Rectangle 47"/>
              <p:cNvSpPr>
                <a:spLocks noChangeArrowheads="1"/>
              </p:cNvSpPr>
              <p:nvPr/>
            </p:nvSpPr>
            <p:spPr bwMode="auto">
              <a:xfrm>
                <a:off x="3984" y="2160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%esi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92" name="Rectangle 48"/>
              <p:cNvSpPr>
                <a:spLocks noChangeArrowheads="1"/>
              </p:cNvSpPr>
              <p:nvPr/>
            </p:nvSpPr>
            <p:spPr bwMode="auto">
              <a:xfrm>
                <a:off x="3984" y="2448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%edi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93" name="Rectangle 49"/>
              <p:cNvSpPr>
                <a:spLocks noChangeArrowheads="1"/>
              </p:cNvSpPr>
              <p:nvPr/>
            </p:nvSpPr>
            <p:spPr bwMode="auto">
              <a:xfrm>
                <a:off x="3984" y="2736"/>
                <a:ext cx="1584" cy="240"/>
              </a:xfrm>
              <a:prstGeom prst="rect">
                <a:avLst/>
              </a:prstGeom>
              <a:solidFill>
                <a:srgbClr val="EFBFBF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%esp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94" name="Rectangle 50"/>
              <p:cNvSpPr>
                <a:spLocks noChangeArrowheads="1"/>
              </p:cNvSpPr>
              <p:nvPr/>
            </p:nvSpPr>
            <p:spPr bwMode="auto">
              <a:xfrm>
                <a:off x="3984" y="3024"/>
                <a:ext cx="1584" cy="240"/>
              </a:xfrm>
              <a:prstGeom prst="rect">
                <a:avLst/>
              </a:prstGeom>
              <a:solidFill>
                <a:srgbClr val="EFBFBF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%ebp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75" name="Group 51"/>
            <p:cNvGrpSpPr/>
            <p:nvPr/>
          </p:nvGrpSpPr>
          <p:grpSpPr bwMode="auto">
            <a:xfrm>
              <a:off x="1219200" y="1219200"/>
              <a:ext cx="1066800" cy="3581400"/>
              <a:chOff x="3984" y="1008"/>
              <a:chExt cx="1584" cy="2256"/>
            </a:xfrm>
          </p:grpSpPr>
          <p:sp>
            <p:nvSpPr>
              <p:cNvPr id="76" name="Rectangle 52"/>
              <p:cNvSpPr>
                <a:spLocks noChangeArrowheads="1"/>
              </p:cNvSpPr>
              <p:nvPr/>
            </p:nvSpPr>
            <p:spPr bwMode="auto">
              <a:xfrm>
                <a:off x="3984" y="1008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77" name="Rectangle 53"/>
              <p:cNvSpPr>
                <a:spLocks noChangeArrowheads="1"/>
              </p:cNvSpPr>
              <p:nvPr/>
            </p:nvSpPr>
            <p:spPr bwMode="auto">
              <a:xfrm>
                <a:off x="3984" y="1296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 dirty="0">
                    <a:solidFill>
                      <a:srgbClr val="C00000"/>
                    </a:solidFill>
                    <a:latin typeface="Courier New" panose="02070309020205020404" pitchFamily="49" charset="0"/>
                  </a:rPr>
                  <a:t>0x124</a:t>
                </a:r>
                <a:endParaRPr lang="en-US" altLang="zh-CN" sz="2000" b="1" dirty="0">
                  <a:solidFill>
                    <a:srgbClr val="C0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78" name="Rectangle 54"/>
              <p:cNvSpPr>
                <a:spLocks noChangeArrowheads="1"/>
              </p:cNvSpPr>
              <p:nvPr/>
            </p:nvSpPr>
            <p:spPr bwMode="auto">
              <a:xfrm>
                <a:off x="3984" y="1584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82" name="Rectangle 55"/>
              <p:cNvSpPr>
                <a:spLocks noChangeArrowheads="1"/>
              </p:cNvSpPr>
              <p:nvPr/>
            </p:nvSpPr>
            <p:spPr bwMode="auto">
              <a:xfrm>
                <a:off x="3984" y="1872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83" name="Rectangle 56"/>
              <p:cNvSpPr>
                <a:spLocks noChangeArrowheads="1"/>
              </p:cNvSpPr>
              <p:nvPr/>
            </p:nvSpPr>
            <p:spPr bwMode="auto">
              <a:xfrm>
                <a:off x="3984" y="2160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84" name="Rectangle 57"/>
              <p:cNvSpPr>
                <a:spLocks noChangeArrowheads="1"/>
              </p:cNvSpPr>
              <p:nvPr/>
            </p:nvSpPr>
            <p:spPr bwMode="auto">
              <a:xfrm>
                <a:off x="3984" y="2448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85" name="Rectangle 58"/>
              <p:cNvSpPr>
                <a:spLocks noChangeArrowheads="1"/>
              </p:cNvSpPr>
              <p:nvPr/>
            </p:nvSpPr>
            <p:spPr bwMode="auto">
              <a:xfrm>
                <a:off x="3984" y="2736"/>
                <a:ext cx="1584" cy="240"/>
              </a:xfrm>
              <a:prstGeom prst="rect">
                <a:avLst/>
              </a:prstGeom>
              <a:solidFill>
                <a:srgbClr val="EFBFBF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86" name="Rectangle 59"/>
              <p:cNvSpPr>
                <a:spLocks noChangeArrowheads="1"/>
              </p:cNvSpPr>
              <p:nvPr/>
            </p:nvSpPr>
            <p:spPr bwMode="auto">
              <a:xfrm>
                <a:off x="3984" y="3024"/>
                <a:ext cx="1584" cy="240"/>
              </a:xfrm>
              <a:prstGeom prst="rect">
                <a:avLst/>
              </a:prstGeom>
              <a:solidFill>
                <a:srgbClr val="EFBFBF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0x104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</p:grpSp>
      </p:grpSp>
      <p:sp>
        <p:nvSpPr>
          <p:cNvPr id="95" name="Rectangle 39"/>
          <p:cNvSpPr>
            <a:spLocks noChangeArrowheads="1"/>
          </p:cNvSpPr>
          <p:nvPr/>
        </p:nvSpPr>
        <p:spPr bwMode="auto">
          <a:xfrm>
            <a:off x="6140669" y="783429"/>
            <a:ext cx="654050" cy="400050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lIns="45720" rIns="45720">
            <a:spAutoFit/>
          </a:bodyPr>
          <a:lstStyle/>
          <a:p>
            <a:pPr eaLnBrk="0" hangingPunct="0"/>
            <a:r>
              <a:rPr lang="en-US" altLang="zh-CN" sz="2000" dirty="0">
                <a:latin typeface="Courier New" panose="02070309020205020404" pitchFamily="49" charset="0"/>
              </a:rPr>
              <a:t>x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96" name="Rectangle 40"/>
          <p:cNvSpPr>
            <a:spLocks noChangeArrowheads="1"/>
          </p:cNvSpPr>
          <p:nvPr/>
        </p:nvSpPr>
        <p:spPr bwMode="auto">
          <a:xfrm>
            <a:off x="6140669" y="1164429"/>
            <a:ext cx="654050" cy="400050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lIns="45720" rIns="45720">
            <a:spAutoFit/>
          </a:bodyPr>
          <a:lstStyle/>
          <a:p>
            <a:pPr eaLnBrk="0" hangingPunct="0"/>
            <a:r>
              <a:rPr lang="en-US" altLang="zh-CN" sz="2000" dirty="0">
                <a:latin typeface="Courier New" panose="02070309020205020404" pitchFamily="49" charset="0"/>
              </a:rPr>
              <a:t>y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3664898" y="4760865"/>
            <a:ext cx="5605592" cy="193642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8(%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ebp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), %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edx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#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edx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xp</a:t>
            </a:r>
            <a:endParaRPr lang="en-US" altLang="zh-CN" sz="2000" b="1" dirty="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</a:rPr>
              <a:t> 12(%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ebp</a:t>
            </a:r>
            <a:r>
              <a:rPr lang="en-US" altLang="zh-CN" sz="2000" b="1" dirty="0">
                <a:latin typeface="Courier New" panose="02070309020205020404" pitchFamily="49" charset="0"/>
              </a:rPr>
              <a:t>),%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ecx</a:t>
            </a:r>
            <a:r>
              <a:rPr lang="en-US" altLang="zh-CN" sz="2000" b="1" dirty="0">
                <a:latin typeface="Courier New" panose="02070309020205020404" pitchFamily="49" charset="0"/>
              </a:rPr>
              <a:t> #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ecx</a:t>
            </a:r>
            <a:r>
              <a:rPr lang="en-US" altLang="zh-CN" sz="2000" b="1" dirty="0">
                <a:latin typeface="Courier New" panose="02070309020205020404" pitchFamily="49" charset="0"/>
              </a:rPr>
              <a:t> =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yp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</a:rPr>
              <a:t> (%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edx</a:t>
            </a:r>
            <a:r>
              <a:rPr lang="en-US" altLang="zh-CN" sz="2000" b="1" dirty="0">
                <a:latin typeface="Courier New" panose="02070309020205020404" pitchFamily="49" charset="0"/>
              </a:rPr>
              <a:t>), 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ebx</a:t>
            </a:r>
            <a:r>
              <a:rPr lang="en-US" altLang="zh-CN" sz="2000" b="1" dirty="0">
                <a:latin typeface="Courier New" panose="02070309020205020404" pitchFamily="49" charset="0"/>
              </a:rPr>
              <a:t>  #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ebx</a:t>
            </a:r>
            <a:r>
              <a:rPr lang="en-US" altLang="zh-CN" sz="2000" b="1" dirty="0">
                <a:latin typeface="Courier New" panose="02070309020205020404" pitchFamily="49" charset="0"/>
              </a:rPr>
              <a:t> = *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xp</a:t>
            </a:r>
            <a:r>
              <a:rPr lang="en-US" altLang="zh-CN" sz="2000" b="1" dirty="0">
                <a:latin typeface="Courier New" panose="02070309020205020404" pitchFamily="49" charset="0"/>
              </a:rPr>
              <a:t>(t0)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</a:rPr>
              <a:t> (%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ecx</a:t>
            </a:r>
            <a:r>
              <a:rPr lang="en-US" altLang="zh-CN" sz="2000" b="1" dirty="0">
                <a:latin typeface="Courier New" panose="02070309020205020404" pitchFamily="49" charset="0"/>
              </a:rPr>
              <a:t>), 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eax</a:t>
            </a:r>
            <a:r>
              <a:rPr lang="en-US" altLang="zh-CN" sz="2000" b="1" dirty="0">
                <a:latin typeface="Courier New" panose="02070309020205020404" pitchFamily="49" charset="0"/>
              </a:rPr>
              <a:t>  #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eax</a:t>
            </a:r>
            <a:r>
              <a:rPr lang="en-US" altLang="zh-CN" sz="2000" b="1" dirty="0">
                <a:latin typeface="Courier New" panose="02070309020205020404" pitchFamily="49" charset="0"/>
              </a:rPr>
              <a:t> = *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yp</a:t>
            </a:r>
            <a:r>
              <a:rPr lang="en-US" altLang="zh-CN" sz="2000" b="1" dirty="0">
                <a:latin typeface="Courier New" panose="02070309020205020404" pitchFamily="49" charset="0"/>
              </a:rPr>
              <a:t>(t1)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</a:rPr>
              <a:t> 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eax</a:t>
            </a:r>
            <a:r>
              <a:rPr lang="en-US" altLang="zh-CN" sz="2000" b="1" dirty="0">
                <a:latin typeface="Courier New" panose="02070309020205020404" pitchFamily="49" charset="0"/>
              </a:rPr>
              <a:t>, (%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edx</a:t>
            </a:r>
            <a:r>
              <a:rPr lang="en-US" altLang="zh-CN" sz="2000" b="1" dirty="0">
                <a:latin typeface="Courier New" panose="02070309020205020404" pitchFamily="49" charset="0"/>
              </a:rPr>
              <a:t>)  # *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xp</a:t>
            </a:r>
            <a:r>
              <a:rPr lang="en-US" altLang="zh-CN" sz="2000" b="1" dirty="0">
                <a:latin typeface="Courier New" panose="02070309020205020404" pitchFamily="49" charset="0"/>
              </a:rPr>
              <a:t> = t1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</a:rPr>
              <a:t> 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ebx</a:t>
            </a:r>
            <a:r>
              <a:rPr lang="en-US" altLang="zh-CN" sz="2000" b="1" dirty="0">
                <a:latin typeface="Courier New" panose="02070309020205020404" pitchFamily="49" charset="0"/>
              </a:rPr>
              <a:t>, (%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ecx</a:t>
            </a:r>
            <a:r>
              <a:rPr lang="en-US" altLang="zh-CN" sz="2000" b="1" dirty="0">
                <a:latin typeface="Courier New" panose="02070309020205020404" pitchFamily="49" charset="0"/>
              </a:rPr>
              <a:t>)  # *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yp</a:t>
            </a:r>
            <a:r>
              <a:rPr lang="en-US" altLang="zh-CN" sz="2000" b="1" dirty="0">
                <a:latin typeface="Courier New" panose="02070309020205020404" pitchFamily="49" charset="0"/>
              </a:rPr>
              <a:t> = t0</a:t>
            </a: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cxnSp>
        <p:nvCxnSpPr>
          <p:cNvPr id="97" name="直接箭头连接符 96"/>
          <p:cNvCxnSpPr>
            <a:endCxn id="77" idx="3"/>
          </p:cNvCxnSpPr>
          <p:nvPr/>
        </p:nvCxnSpPr>
        <p:spPr>
          <a:xfrm flipH="1" flipV="1">
            <a:off x="4997669" y="1645719"/>
            <a:ext cx="2667000" cy="1699461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等腰三角形 43"/>
          <p:cNvSpPr>
            <a:spLocks noChangeAspect="1" noChangeArrowheads="1"/>
          </p:cNvSpPr>
          <p:nvPr/>
        </p:nvSpPr>
        <p:spPr bwMode="auto">
          <a:xfrm rot="5400000" flipV="1">
            <a:off x="7168220" y="2281281"/>
            <a:ext cx="239249" cy="206315"/>
          </a:xfrm>
          <a:prstGeom prst="triangle">
            <a:avLst>
              <a:gd name="adj" fmla="val 50000"/>
            </a:avLst>
          </a:prstGeom>
          <a:solidFill>
            <a:srgbClr val="AC0000"/>
          </a:solidFill>
          <a:ln>
            <a:noFill/>
          </a:ln>
        </p:spPr>
        <p:txBody>
          <a:bodyPr lIns="91431" tIns="45716" rIns="91431" bIns="45716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1218565">
              <a:spcBef>
                <a:spcPct val="0"/>
              </a:spcBef>
              <a:buNone/>
              <a:defRPr/>
            </a:pPr>
            <a:endParaRPr lang="zh-CN" altLang="zh-CN" sz="2000" kern="0">
              <a:solidFill>
                <a:sysClr val="windowText" lastClr="000000">
                  <a:lumMod val="65000"/>
                  <a:lumOff val="35000"/>
                </a:sysClr>
              </a:solidFill>
              <a:sym typeface="微软雅黑" panose="020B0503020204020204" pitchFamily="34" charset="-122"/>
            </a:endParaRPr>
          </a:p>
        </p:txBody>
      </p:sp>
      <p:sp>
        <p:nvSpPr>
          <p:cNvPr id="45" name="矩形 47"/>
          <p:cNvSpPr>
            <a:spLocks noChangeArrowheads="1"/>
          </p:cNvSpPr>
          <p:nvPr/>
        </p:nvSpPr>
        <p:spPr bwMode="auto">
          <a:xfrm>
            <a:off x="7473767" y="1879342"/>
            <a:ext cx="2376813" cy="1035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zh-CN" sz="2665" kern="0" dirty="0">
                <a:solidFill>
                  <a:srgbClr val="333333"/>
                </a:solidFill>
              </a:rPr>
              <a:t>可以提高程序开发的效率</a:t>
            </a:r>
            <a:endParaRPr lang="zh-CN" altLang="en-US" sz="2665" kern="0" dirty="0">
              <a:solidFill>
                <a:srgbClr val="333333"/>
              </a:solidFill>
              <a:sym typeface="微软雅黑" panose="020B0503020204020204" pitchFamily="34" charset="-122"/>
            </a:endParaRPr>
          </a:p>
        </p:txBody>
      </p:sp>
      <p:sp>
        <p:nvSpPr>
          <p:cNvPr id="46" name="等腰三角形 18"/>
          <p:cNvSpPr>
            <a:spLocks noChangeAspect="1" noChangeArrowheads="1"/>
          </p:cNvSpPr>
          <p:nvPr/>
        </p:nvSpPr>
        <p:spPr bwMode="auto">
          <a:xfrm rot="5400000" flipV="1">
            <a:off x="7168220" y="4464349"/>
            <a:ext cx="239249" cy="206315"/>
          </a:xfrm>
          <a:prstGeom prst="triangle">
            <a:avLst>
              <a:gd name="adj" fmla="val 50000"/>
            </a:avLst>
          </a:prstGeom>
          <a:solidFill>
            <a:srgbClr val="AC0000"/>
          </a:solidFill>
          <a:ln>
            <a:noFill/>
          </a:ln>
        </p:spPr>
        <p:txBody>
          <a:bodyPr lIns="91431" tIns="45716" rIns="91431" bIns="45716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1218565">
              <a:spcBef>
                <a:spcPct val="0"/>
              </a:spcBef>
              <a:buNone/>
              <a:defRPr/>
            </a:pPr>
            <a:endParaRPr lang="zh-CN" altLang="zh-CN" sz="2000" kern="0">
              <a:solidFill>
                <a:sysClr val="windowText" lastClr="000000">
                  <a:lumMod val="65000"/>
                  <a:lumOff val="35000"/>
                </a:sysClr>
              </a:solidFill>
              <a:sym typeface="微软雅黑" panose="020B0503020204020204" pitchFamily="34" charset="-122"/>
            </a:endParaRPr>
          </a:p>
        </p:txBody>
      </p:sp>
      <p:sp>
        <p:nvSpPr>
          <p:cNvPr id="47" name="矩形 47"/>
          <p:cNvSpPr>
            <a:spLocks noChangeArrowheads="1"/>
          </p:cNvSpPr>
          <p:nvPr/>
        </p:nvSpPr>
        <p:spPr bwMode="auto">
          <a:xfrm>
            <a:off x="7473767" y="4298918"/>
            <a:ext cx="3240909" cy="543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2665" kern="0" dirty="0">
                <a:solidFill>
                  <a:srgbClr val="333333"/>
                </a:solidFill>
                <a:sym typeface="微软雅黑" panose="020B0503020204020204" pitchFamily="34" charset="-122"/>
              </a:rPr>
              <a:t>提高了代码的复用性</a:t>
            </a:r>
            <a:endParaRPr lang="zh-CN" altLang="en-US" sz="2665" kern="0" dirty="0">
              <a:solidFill>
                <a:srgbClr val="333333"/>
              </a:solidFill>
              <a:sym typeface="微软雅黑" panose="020B0503020204020204" pitchFamily="34" charset="-122"/>
            </a:endParaRPr>
          </a:p>
        </p:txBody>
      </p:sp>
      <p:sp>
        <p:nvSpPr>
          <p:cNvPr id="48" name="等腰三角形 18"/>
          <p:cNvSpPr>
            <a:spLocks noChangeAspect="1" noChangeArrowheads="1"/>
          </p:cNvSpPr>
          <p:nvPr/>
        </p:nvSpPr>
        <p:spPr bwMode="auto">
          <a:xfrm rot="16200000" flipH="1" flipV="1">
            <a:off x="4055994" y="2413555"/>
            <a:ext cx="239249" cy="206315"/>
          </a:xfrm>
          <a:prstGeom prst="triangle">
            <a:avLst>
              <a:gd name="adj" fmla="val 50000"/>
            </a:avLst>
          </a:prstGeom>
          <a:solidFill>
            <a:srgbClr val="AC0000"/>
          </a:solidFill>
          <a:ln>
            <a:noFill/>
          </a:ln>
        </p:spPr>
        <p:txBody>
          <a:bodyPr lIns="91431" tIns="45716" rIns="91431" bIns="45716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1218565">
              <a:spcBef>
                <a:spcPct val="0"/>
              </a:spcBef>
              <a:buNone/>
              <a:defRPr/>
            </a:pPr>
            <a:endParaRPr lang="zh-CN" altLang="zh-CN" sz="2000" kern="0">
              <a:solidFill>
                <a:sysClr val="windowText" lastClr="000000">
                  <a:lumMod val="65000"/>
                  <a:lumOff val="35000"/>
                </a:sysClr>
              </a:solidFill>
              <a:sym typeface="微软雅黑" panose="020B0503020204020204" pitchFamily="34" charset="-122"/>
            </a:endParaRPr>
          </a:p>
        </p:txBody>
      </p:sp>
      <p:sp>
        <p:nvSpPr>
          <p:cNvPr id="49" name="矩形 47"/>
          <p:cNvSpPr>
            <a:spLocks noChangeArrowheads="1"/>
          </p:cNvSpPr>
          <p:nvPr/>
        </p:nvSpPr>
        <p:spPr bwMode="auto">
          <a:xfrm>
            <a:off x="1311509" y="1986003"/>
            <a:ext cx="2604587" cy="1035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zh-CN" sz="2665" kern="0" dirty="0">
                <a:solidFill>
                  <a:srgbClr val="333333"/>
                </a:solidFill>
              </a:rPr>
              <a:t>能够使程序变得更简短而清晰</a:t>
            </a:r>
            <a:endParaRPr lang="zh-CN" altLang="en-US" sz="2665" kern="0" dirty="0">
              <a:solidFill>
                <a:srgbClr val="333333"/>
              </a:solidFill>
              <a:sym typeface="微软雅黑" panose="020B0503020204020204" pitchFamily="34" charset="-122"/>
            </a:endParaRPr>
          </a:p>
        </p:txBody>
      </p:sp>
      <p:sp>
        <p:nvSpPr>
          <p:cNvPr id="50" name="形状 49"/>
          <p:cNvSpPr/>
          <p:nvPr/>
        </p:nvSpPr>
        <p:spPr>
          <a:xfrm>
            <a:off x="4463820" y="2756925"/>
            <a:ext cx="1867985" cy="1868267"/>
          </a:xfrm>
          <a:prstGeom prst="leftCircularArrow">
            <a:avLst>
              <a:gd name="adj1" fmla="val 8909"/>
              <a:gd name="adj2" fmla="val 1142322"/>
              <a:gd name="adj3" fmla="val 6293598"/>
              <a:gd name="adj4" fmla="val 18900002"/>
              <a:gd name="adj5" fmla="val 12500"/>
            </a:avLst>
          </a:prstGeom>
          <a:solidFill>
            <a:srgbClr val="AC0000"/>
          </a:solidFill>
          <a:ln>
            <a:noFill/>
          </a:ln>
          <a:effectLst/>
        </p:spPr>
      </p:sp>
      <p:sp>
        <p:nvSpPr>
          <p:cNvPr id="51" name="空心弧 50"/>
          <p:cNvSpPr/>
          <p:nvPr/>
        </p:nvSpPr>
        <p:spPr>
          <a:xfrm>
            <a:off x="5134070" y="3979469"/>
            <a:ext cx="1604887" cy="1605531"/>
          </a:xfrm>
          <a:prstGeom prst="blockArc">
            <a:avLst>
              <a:gd name="adj1" fmla="val 13624405"/>
              <a:gd name="adj2" fmla="val 17228224"/>
              <a:gd name="adj3" fmla="val 11481"/>
            </a:avLst>
          </a:prstGeom>
          <a:solidFill>
            <a:srgbClr val="AC0000"/>
          </a:solidFill>
          <a:ln>
            <a:noFill/>
          </a:ln>
          <a:effectLst/>
        </p:spPr>
      </p:sp>
      <p:grpSp>
        <p:nvGrpSpPr>
          <p:cNvPr id="52" name="组合 51"/>
          <p:cNvGrpSpPr/>
          <p:nvPr/>
        </p:nvGrpSpPr>
        <p:grpSpPr>
          <a:xfrm rot="2736489">
            <a:off x="5682396" y="2294679"/>
            <a:ext cx="578227" cy="506765"/>
            <a:chOff x="4212441" y="1835306"/>
            <a:chExt cx="645570" cy="565784"/>
          </a:xfrm>
          <a:solidFill>
            <a:srgbClr val="AC0000"/>
          </a:solidFill>
        </p:grpSpPr>
        <p:sp>
          <p:nvSpPr>
            <p:cNvPr id="53" name="Freeform 143"/>
            <p:cNvSpPr/>
            <p:nvPr/>
          </p:nvSpPr>
          <p:spPr bwMode="auto">
            <a:xfrm>
              <a:off x="4386528" y="2100064"/>
              <a:ext cx="297398" cy="119685"/>
            </a:xfrm>
            <a:custGeom>
              <a:avLst/>
              <a:gdLst>
                <a:gd name="T0" fmla="*/ 30 w 35"/>
                <a:gd name="T1" fmla="*/ 13 h 14"/>
                <a:gd name="T2" fmla="*/ 5 w 35"/>
                <a:gd name="T3" fmla="*/ 13 h 14"/>
                <a:gd name="T4" fmla="*/ 5 w 35"/>
                <a:gd name="T5" fmla="*/ 13 h 14"/>
                <a:gd name="T6" fmla="*/ 1 w 35"/>
                <a:gd name="T7" fmla="*/ 13 h 14"/>
                <a:gd name="T8" fmla="*/ 1 w 35"/>
                <a:gd name="T9" fmla="*/ 13 h 14"/>
                <a:gd name="T10" fmla="*/ 1 w 35"/>
                <a:gd name="T11" fmla="*/ 9 h 14"/>
                <a:gd name="T12" fmla="*/ 1 w 35"/>
                <a:gd name="T13" fmla="*/ 9 h 14"/>
                <a:gd name="T14" fmla="*/ 34 w 35"/>
                <a:gd name="T15" fmla="*/ 9 h 14"/>
                <a:gd name="T16" fmla="*/ 34 w 35"/>
                <a:gd name="T17" fmla="*/ 9 h 14"/>
                <a:gd name="T18" fmla="*/ 34 w 35"/>
                <a:gd name="T19" fmla="*/ 13 h 14"/>
                <a:gd name="T20" fmla="*/ 34 w 35"/>
                <a:gd name="T21" fmla="*/ 13 h 14"/>
                <a:gd name="T22" fmla="*/ 30 w 35"/>
                <a:gd name="T2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14">
                  <a:moveTo>
                    <a:pt x="30" y="13"/>
                  </a:moveTo>
                  <a:cubicBezTo>
                    <a:pt x="23" y="6"/>
                    <a:pt x="12" y="6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2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0" y="0"/>
                    <a:pt x="25" y="0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10"/>
                    <a:pt x="35" y="12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4"/>
                    <a:pt x="31" y="14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/>
            <a:lstStyle/>
            <a:p>
              <a:pPr defTabSz="1218565">
                <a:defRPr/>
              </a:pPr>
              <a:endParaRPr lang="zh-CN" altLang="en-US" sz="2535" kern="0">
                <a:solidFill>
                  <a:sysClr val="windowText" lastClr="000000">
                    <a:lumMod val="65000"/>
                    <a:lumOff val="35000"/>
                  </a:sysClr>
                </a:solidFill>
              </a:endParaRPr>
            </a:p>
          </p:txBody>
        </p:sp>
        <p:sp>
          <p:nvSpPr>
            <p:cNvPr id="54" name="Freeform 144"/>
            <p:cNvSpPr/>
            <p:nvPr/>
          </p:nvSpPr>
          <p:spPr bwMode="auto">
            <a:xfrm>
              <a:off x="4451810" y="2227003"/>
              <a:ext cx="174086" cy="174087"/>
            </a:xfrm>
            <a:custGeom>
              <a:avLst/>
              <a:gdLst>
                <a:gd name="T0" fmla="*/ 3 w 20"/>
                <a:gd name="T1" fmla="*/ 17 h 20"/>
                <a:gd name="T2" fmla="*/ 3 w 20"/>
                <a:gd name="T3" fmla="*/ 4 h 20"/>
                <a:gd name="T4" fmla="*/ 16 w 20"/>
                <a:gd name="T5" fmla="*/ 4 h 20"/>
                <a:gd name="T6" fmla="*/ 16 w 20"/>
                <a:gd name="T7" fmla="*/ 17 h 20"/>
                <a:gd name="T8" fmla="*/ 3 w 20"/>
                <a:gd name="T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3" y="17"/>
                  </a:moveTo>
                  <a:cubicBezTo>
                    <a:pt x="0" y="13"/>
                    <a:pt x="0" y="7"/>
                    <a:pt x="3" y="4"/>
                  </a:cubicBezTo>
                  <a:cubicBezTo>
                    <a:pt x="7" y="0"/>
                    <a:pt x="12" y="0"/>
                    <a:pt x="16" y="4"/>
                  </a:cubicBezTo>
                  <a:cubicBezTo>
                    <a:pt x="20" y="7"/>
                    <a:pt x="20" y="13"/>
                    <a:pt x="16" y="17"/>
                  </a:cubicBezTo>
                  <a:cubicBezTo>
                    <a:pt x="12" y="20"/>
                    <a:pt x="7" y="20"/>
                    <a:pt x="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/>
            <a:lstStyle/>
            <a:p>
              <a:pPr defTabSz="1218565">
                <a:defRPr/>
              </a:pPr>
              <a:endParaRPr lang="zh-CN" altLang="en-US" sz="2535" kern="0">
                <a:solidFill>
                  <a:sysClr val="windowText" lastClr="000000">
                    <a:lumMod val="65000"/>
                    <a:lumOff val="35000"/>
                  </a:sysClr>
                </a:solidFill>
              </a:endParaRPr>
            </a:p>
          </p:txBody>
        </p:sp>
        <p:sp>
          <p:nvSpPr>
            <p:cNvPr id="55" name="Freeform 145"/>
            <p:cNvSpPr/>
            <p:nvPr/>
          </p:nvSpPr>
          <p:spPr bwMode="auto">
            <a:xfrm>
              <a:off x="4299484" y="1962245"/>
              <a:ext cx="471484" cy="170461"/>
            </a:xfrm>
            <a:custGeom>
              <a:avLst/>
              <a:gdLst>
                <a:gd name="T0" fmla="*/ 50 w 55"/>
                <a:gd name="T1" fmla="*/ 19 h 20"/>
                <a:gd name="T2" fmla="*/ 6 w 55"/>
                <a:gd name="T3" fmla="*/ 19 h 20"/>
                <a:gd name="T4" fmla="*/ 6 w 55"/>
                <a:gd name="T5" fmla="*/ 19 h 20"/>
                <a:gd name="T6" fmla="*/ 1 w 55"/>
                <a:gd name="T7" fmla="*/ 19 h 20"/>
                <a:gd name="T8" fmla="*/ 1 w 55"/>
                <a:gd name="T9" fmla="*/ 19 h 20"/>
                <a:gd name="T10" fmla="*/ 1 w 55"/>
                <a:gd name="T11" fmla="*/ 15 h 20"/>
                <a:gd name="T12" fmla="*/ 1 w 55"/>
                <a:gd name="T13" fmla="*/ 15 h 20"/>
                <a:gd name="T14" fmla="*/ 54 w 55"/>
                <a:gd name="T15" fmla="*/ 15 h 20"/>
                <a:gd name="T16" fmla="*/ 54 w 55"/>
                <a:gd name="T17" fmla="*/ 15 h 20"/>
                <a:gd name="T18" fmla="*/ 54 w 55"/>
                <a:gd name="T19" fmla="*/ 19 h 20"/>
                <a:gd name="T20" fmla="*/ 54 w 55"/>
                <a:gd name="T21" fmla="*/ 19 h 20"/>
                <a:gd name="T22" fmla="*/ 50 w 55"/>
                <a:gd name="T2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20">
                  <a:moveTo>
                    <a:pt x="50" y="19"/>
                  </a:moveTo>
                  <a:cubicBezTo>
                    <a:pt x="37" y="7"/>
                    <a:pt x="18" y="7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20"/>
                    <a:pt x="2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8"/>
                    <a:pt x="0" y="16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6" y="0"/>
                    <a:pt x="39" y="0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5" y="16"/>
                    <a:pt x="55" y="18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20"/>
                    <a:pt x="51" y="20"/>
                    <a:pt x="5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/>
            <a:lstStyle/>
            <a:p>
              <a:pPr defTabSz="1218565">
                <a:defRPr/>
              </a:pPr>
              <a:endParaRPr lang="zh-CN" altLang="en-US" sz="2535" kern="0">
                <a:solidFill>
                  <a:sysClr val="windowText" lastClr="000000">
                    <a:lumMod val="65000"/>
                    <a:lumOff val="35000"/>
                  </a:sysClr>
                </a:solidFill>
              </a:endParaRPr>
            </a:p>
          </p:txBody>
        </p:sp>
        <p:sp>
          <p:nvSpPr>
            <p:cNvPr id="56" name="Freeform 146"/>
            <p:cNvSpPr/>
            <p:nvPr/>
          </p:nvSpPr>
          <p:spPr bwMode="auto">
            <a:xfrm>
              <a:off x="4212441" y="1835306"/>
              <a:ext cx="645570" cy="213982"/>
            </a:xfrm>
            <a:custGeom>
              <a:avLst/>
              <a:gdLst>
                <a:gd name="T0" fmla="*/ 70 w 75"/>
                <a:gd name="T1" fmla="*/ 24 h 25"/>
                <a:gd name="T2" fmla="*/ 6 w 75"/>
                <a:gd name="T3" fmla="*/ 24 h 25"/>
                <a:gd name="T4" fmla="*/ 6 w 75"/>
                <a:gd name="T5" fmla="*/ 24 h 25"/>
                <a:gd name="T6" fmla="*/ 2 w 75"/>
                <a:gd name="T7" fmla="*/ 24 h 25"/>
                <a:gd name="T8" fmla="*/ 2 w 75"/>
                <a:gd name="T9" fmla="*/ 24 h 25"/>
                <a:gd name="T10" fmla="*/ 2 w 75"/>
                <a:gd name="T11" fmla="*/ 20 h 25"/>
                <a:gd name="T12" fmla="*/ 2 w 75"/>
                <a:gd name="T13" fmla="*/ 20 h 25"/>
                <a:gd name="T14" fmla="*/ 74 w 75"/>
                <a:gd name="T15" fmla="*/ 20 h 25"/>
                <a:gd name="T16" fmla="*/ 74 w 75"/>
                <a:gd name="T17" fmla="*/ 20 h 25"/>
                <a:gd name="T18" fmla="*/ 74 w 75"/>
                <a:gd name="T19" fmla="*/ 24 h 25"/>
                <a:gd name="T20" fmla="*/ 74 w 75"/>
                <a:gd name="T21" fmla="*/ 24 h 25"/>
                <a:gd name="T22" fmla="*/ 70 w 75"/>
                <a:gd name="T23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" h="25">
                  <a:moveTo>
                    <a:pt x="70" y="24"/>
                  </a:moveTo>
                  <a:cubicBezTo>
                    <a:pt x="52" y="7"/>
                    <a:pt x="23" y="7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3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3"/>
                    <a:pt x="0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1" y="0"/>
                    <a:pt x="54" y="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5" y="21"/>
                    <a:pt x="75" y="23"/>
                    <a:pt x="74" y="2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3" y="25"/>
                    <a:pt x="71" y="25"/>
                    <a:pt x="7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/>
            <a:lstStyle/>
            <a:p>
              <a:pPr defTabSz="1218565">
                <a:defRPr/>
              </a:pPr>
              <a:endParaRPr lang="zh-CN" altLang="en-US" sz="2535" kern="0">
                <a:solidFill>
                  <a:sysClr val="windowText" lastClr="000000">
                    <a:lumMod val="65000"/>
                    <a:lumOff val="35000"/>
                  </a:sysClr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05824" y="3450490"/>
            <a:ext cx="554403" cy="442165"/>
            <a:chOff x="3009633" y="2833220"/>
            <a:chExt cx="591168" cy="471487"/>
          </a:xfrm>
          <a:solidFill>
            <a:srgbClr val="AC0000"/>
          </a:solidFill>
        </p:grpSpPr>
        <p:sp>
          <p:nvSpPr>
            <p:cNvPr id="58" name="Oval 214"/>
            <p:cNvSpPr>
              <a:spLocks noChangeArrowheads="1"/>
            </p:cNvSpPr>
            <p:nvPr/>
          </p:nvSpPr>
          <p:spPr bwMode="auto">
            <a:xfrm>
              <a:off x="3234494" y="3210410"/>
              <a:ext cx="94297" cy="9429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/>
            <a:lstStyle/>
            <a:p>
              <a:pPr defTabSz="1218565">
                <a:defRPr/>
              </a:pPr>
              <a:endParaRPr lang="zh-CN" altLang="en-US" sz="2535" kern="0">
                <a:solidFill>
                  <a:sysClr val="windowText" lastClr="000000">
                    <a:lumMod val="65000"/>
                    <a:lumOff val="35000"/>
                  </a:sysClr>
                </a:solidFill>
              </a:endParaRPr>
            </a:p>
          </p:txBody>
        </p:sp>
        <p:sp>
          <p:nvSpPr>
            <p:cNvPr id="59" name="Oval 215"/>
            <p:cNvSpPr>
              <a:spLocks noChangeArrowheads="1"/>
            </p:cNvSpPr>
            <p:nvPr/>
          </p:nvSpPr>
          <p:spPr bwMode="auto">
            <a:xfrm>
              <a:off x="3404954" y="3210410"/>
              <a:ext cx="101550" cy="9429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/>
            <a:lstStyle/>
            <a:p>
              <a:pPr defTabSz="1218565">
                <a:defRPr/>
              </a:pPr>
              <a:endParaRPr lang="zh-CN" altLang="en-US" sz="2535" kern="0">
                <a:solidFill>
                  <a:sysClr val="windowText" lastClr="000000">
                    <a:lumMod val="65000"/>
                    <a:lumOff val="35000"/>
                  </a:sysClr>
                </a:solidFill>
              </a:endParaRPr>
            </a:p>
          </p:txBody>
        </p:sp>
        <p:sp>
          <p:nvSpPr>
            <p:cNvPr id="60" name="Freeform 216"/>
            <p:cNvSpPr>
              <a:spLocks noEditPoints="1"/>
            </p:cNvSpPr>
            <p:nvPr/>
          </p:nvSpPr>
          <p:spPr bwMode="auto">
            <a:xfrm>
              <a:off x="3009633" y="2833220"/>
              <a:ext cx="591168" cy="340921"/>
            </a:xfrm>
            <a:custGeom>
              <a:avLst/>
              <a:gdLst>
                <a:gd name="T0" fmla="*/ 66 w 69"/>
                <a:gd name="T1" fmla="*/ 13 h 40"/>
                <a:gd name="T2" fmla="*/ 26 w 69"/>
                <a:gd name="T3" fmla="*/ 13 h 40"/>
                <a:gd name="T4" fmla="*/ 22 w 69"/>
                <a:gd name="T5" fmla="*/ 9 h 40"/>
                <a:gd name="T6" fmla="*/ 22 w 69"/>
                <a:gd name="T7" fmla="*/ 4 h 40"/>
                <a:gd name="T8" fmla="*/ 17 w 69"/>
                <a:gd name="T9" fmla="*/ 0 h 40"/>
                <a:gd name="T10" fmla="*/ 4 w 69"/>
                <a:gd name="T11" fmla="*/ 0 h 40"/>
                <a:gd name="T12" fmla="*/ 0 w 69"/>
                <a:gd name="T13" fmla="*/ 4 h 40"/>
                <a:gd name="T14" fmla="*/ 4 w 69"/>
                <a:gd name="T15" fmla="*/ 8 h 40"/>
                <a:gd name="T16" fmla="*/ 9 w 69"/>
                <a:gd name="T17" fmla="*/ 8 h 40"/>
                <a:gd name="T18" fmla="*/ 14 w 69"/>
                <a:gd name="T19" fmla="*/ 12 h 40"/>
                <a:gd name="T20" fmla="*/ 24 w 69"/>
                <a:gd name="T21" fmla="*/ 37 h 40"/>
                <a:gd name="T22" fmla="*/ 30 w 69"/>
                <a:gd name="T23" fmla="*/ 40 h 40"/>
                <a:gd name="T24" fmla="*/ 54 w 69"/>
                <a:gd name="T25" fmla="*/ 40 h 40"/>
                <a:gd name="T26" fmla="*/ 60 w 69"/>
                <a:gd name="T27" fmla="*/ 37 h 40"/>
                <a:gd name="T28" fmla="*/ 68 w 69"/>
                <a:gd name="T29" fmla="*/ 17 h 40"/>
                <a:gd name="T30" fmla="*/ 66 w 69"/>
                <a:gd name="T31" fmla="*/ 13 h 40"/>
                <a:gd name="T32" fmla="*/ 53 w 69"/>
                <a:gd name="T33" fmla="*/ 35 h 40"/>
                <a:gd name="T34" fmla="*/ 32 w 69"/>
                <a:gd name="T35" fmla="*/ 35 h 40"/>
                <a:gd name="T36" fmla="*/ 26 w 69"/>
                <a:gd name="T37" fmla="*/ 19 h 40"/>
                <a:gd name="T38" fmla="*/ 59 w 69"/>
                <a:gd name="T39" fmla="*/ 19 h 40"/>
                <a:gd name="T40" fmla="*/ 53 w 69"/>
                <a:gd name="T41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40">
                  <a:moveTo>
                    <a:pt x="66" y="13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4" y="13"/>
                    <a:pt x="22" y="11"/>
                    <a:pt x="22" y="9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2"/>
                    <a:pt x="20" y="0"/>
                    <a:pt x="1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8"/>
                    <a:pt x="14" y="9"/>
                    <a:pt x="14" y="12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9"/>
                    <a:pt x="27" y="40"/>
                    <a:pt x="30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7" y="40"/>
                    <a:pt x="59" y="39"/>
                    <a:pt x="60" y="3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9" y="15"/>
                    <a:pt x="68" y="13"/>
                    <a:pt x="66" y="13"/>
                  </a:cubicBezTo>
                  <a:close/>
                  <a:moveTo>
                    <a:pt x="53" y="35"/>
                  </a:moveTo>
                  <a:cubicBezTo>
                    <a:pt x="32" y="35"/>
                    <a:pt x="32" y="35"/>
                    <a:pt x="32" y="35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/>
            <a:lstStyle/>
            <a:p>
              <a:pPr defTabSz="1218565">
                <a:defRPr/>
              </a:pPr>
              <a:endParaRPr lang="zh-CN" altLang="en-US" sz="2535" kern="0">
                <a:solidFill>
                  <a:sysClr val="windowText" lastClr="000000">
                    <a:lumMod val="65000"/>
                    <a:lumOff val="35000"/>
                  </a:sysClr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5692680" y="4505030"/>
            <a:ext cx="425157" cy="554407"/>
            <a:chOff x="6889388" y="2720789"/>
            <a:chExt cx="453350" cy="591172"/>
          </a:xfrm>
          <a:solidFill>
            <a:srgbClr val="AC0000"/>
          </a:solidFill>
        </p:grpSpPr>
        <p:sp>
          <p:nvSpPr>
            <p:cNvPr id="62" name="Freeform 197"/>
            <p:cNvSpPr>
              <a:spLocks noEditPoints="1"/>
            </p:cNvSpPr>
            <p:nvPr/>
          </p:nvSpPr>
          <p:spPr bwMode="auto">
            <a:xfrm>
              <a:off x="7092489" y="2920264"/>
              <a:ext cx="250249" cy="391697"/>
            </a:xfrm>
            <a:custGeom>
              <a:avLst/>
              <a:gdLst>
                <a:gd name="T0" fmla="*/ 18 w 29"/>
                <a:gd name="T1" fmla="*/ 0 h 46"/>
                <a:gd name="T2" fmla="*/ 18 w 29"/>
                <a:gd name="T3" fmla="*/ 13 h 46"/>
                <a:gd name="T4" fmla="*/ 29 w 29"/>
                <a:gd name="T5" fmla="*/ 13 h 46"/>
                <a:gd name="T6" fmla="*/ 29 w 29"/>
                <a:gd name="T7" fmla="*/ 0 h 46"/>
                <a:gd name="T8" fmla="*/ 18 w 29"/>
                <a:gd name="T9" fmla="*/ 0 h 46"/>
                <a:gd name="T10" fmla="*/ 0 w 29"/>
                <a:gd name="T11" fmla="*/ 31 h 46"/>
                <a:gd name="T12" fmla="*/ 14 w 29"/>
                <a:gd name="T13" fmla="*/ 46 h 46"/>
                <a:gd name="T14" fmla="*/ 29 w 29"/>
                <a:gd name="T15" fmla="*/ 31 h 46"/>
                <a:gd name="T16" fmla="*/ 29 w 29"/>
                <a:gd name="T17" fmla="*/ 15 h 46"/>
                <a:gd name="T18" fmla="*/ 0 w 29"/>
                <a:gd name="T19" fmla="*/ 15 h 46"/>
                <a:gd name="T20" fmla="*/ 0 w 29"/>
                <a:gd name="T21" fmla="*/ 31 h 46"/>
                <a:gd name="T22" fmla="*/ 15 w 29"/>
                <a:gd name="T23" fmla="*/ 0 h 46"/>
                <a:gd name="T24" fmla="*/ 0 w 29"/>
                <a:gd name="T25" fmla="*/ 0 h 46"/>
                <a:gd name="T26" fmla="*/ 0 w 29"/>
                <a:gd name="T27" fmla="*/ 13 h 46"/>
                <a:gd name="T28" fmla="*/ 15 w 29"/>
                <a:gd name="T29" fmla="*/ 13 h 46"/>
                <a:gd name="T30" fmla="*/ 15 w 29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46">
                  <a:moveTo>
                    <a:pt x="18" y="0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18" y="0"/>
                  </a:lnTo>
                  <a:close/>
                  <a:moveTo>
                    <a:pt x="0" y="31"/>
                  </a:moveTo>
                  <a:cubicBezTo>
                    <a:pt x="0" y="39"/>
                    <a:pt x="6" y="46"/>
                    <a:pt x="14" y="46"/>
                  </a:cubicBezTo>
                  <a:cubicBezTo>
                    <a:pt x="22" y="46"/>
                    <a:pt x="29" y="39"/>
                    <a:pt x="29" y="3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31"/>
                  </a:lnTo>
                  <a:close/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pPr defTabSz="1218565">
                <a:defRPr/>
              </a:pPr>
              <a:endParaRPr lang="zh-CN" altLang="en-US" sz="2535" kern="0">
                <a:solidFill>
                  <a:sysClr val="windowText" lastClr="000000">
                    <a:lumMod val="65000"/>
                    <a:lumOff val="35000"/>
                  </a:sysClr>
                </a:solidFill>
              </a:endParaRPr>
            </a:p>
          </p:txBody>
        </p:sp>
        <p:sp>
          <p:nvSpPr>
            <p:cNvPr id="63" name="Freeform 198"/>
            <p:cNvSpPr/>
            <p:nvPr/>
          </p:nvSpPr>
          <p:spPr bwMode="auto">
            <a:xfrm>
              <a:off x="6889388" y="2720789"/>
              <a:ext cx="333666" cy="301026"/>
            </a:xfrm>
            <a:custGeom>
              <a:avLst/>
              <a:gdLst>
                <a:gd name="T0" fmla="*/ 0 w 39"/>
                <a:gd name="T1" fmla="*/ 20 h 35"/>
                <a:gd name="T2" fmla="*/ 19 w 39"/>
                <a:gd name="T3" fmla="*/ 0 h 35"/>
                <a:gd name="T4" fmla="*/ 19 w 39"/>
                <a:gd name="T5" fmla="*/ 0 h 35"/>
                <a:gd name="T6" fmla="*/ 39 w 39"/>
                <a:gd name="T7" fmla="*/ 20 h 35"/>
                <a:gd name="T8" fmla="*/ 39 w 39"/>
                <a:gd name="T9" fmla="*/ 20 h 35"/>
                <a:gd name="T10" fmla="*/ 36 w 39"/>
                <a:gd name="T11" fmla="*/ 20 h 35"/>
                <a:gd name="T12" fmla="*/ 31 w 39"/>
                <a:gd name="T13" fmla="*/ 8 h 35"/>
                <a:gd name="T14" fmla="*/ 31 w 39"/>
                <a:gd name="T15" fmla="*/ 8 h 35"/>
                <a:gd name="T16" fmla="*/ 19 w 39"/>
                <a:gd name="T17" fmla="*/ 3 h 35"/>
                <a:gd name="T18" fmla="*/ 19 w 39"/>
                <a:gd name="T19" fmla="*/ 3 h 35"/>
                <a:gd name="T20" fmla="*/ 7 w 39"/>
                <a:gd name="T21" fmla="*/ 8 h 35"/>
                <a:gd name="T22" fmla="*/ 7 w 39"/>
                <a:gd name="T23" fmla="*/ 8 h 35"/>
                <a:gd name="T24" fmla="*/ 3 w 39"/>
                <a:gd name="T25" fmla="*/ 20 h 35"/>
                <a:gd name="T26" fmla="*/ 3 w 39"/>
                <a:gd name="T27" fmla="*/ 20 h 35"/>
                <a:gd name="T28" fmla="*/ 8 w 39"/>
                <a:gd name="T29" fmla="*/ 32 h 35"/>
                <a:gd name="T30" fmla="*/ 8 w 39"/>
                <a:gd name="T31" fmla="*/ 32 h 35"/>
                <a:gd name="T32" fmla="*/ 6 w 39"/>
                <a:gd name="T33" fmla="*/ 35 h 35"/>
                <a:gd name="T34" fmla="*/ 0 w 39"/>
                <a:gd name="T3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5">
                  <a:moveTo>
                    <a:pt x="0" y="20"/>
                  </a:moveTo>
                  <a:cubicBezTo>
                    <a:pt x="0" y="9"/>
                    <a:pt x="8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30" y="1"/>
                    <a:pt x="39" y="9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6"/>
                    <a:pt x="34" y="11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8" y="5"/>
                    <a:pt x="24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5" y="3"/>
                    <a:pt x="10" y="5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4" y="11"/>
                    <a:pt x="3" y="16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5"/>
                    <a:pt x="5" y="29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2" y="31"/>
                    <a:pt x="0" y="26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pPr defTabSz="1218565">
                <a:defRPr/>
              </a:pPr>
              <a:endParaRPr lang="zh-CN" altLang="en-US" sz="2535" kern="0">
                <a:solidFill>
                  <a:sysClr val="windowText" lastClr="000000">
                    <a:lumMod val="65000"/>
                    <a:lumOff val="35000"/>
                  </a:sysClr>
                </a:solidFill>
              </a:endParaRPr>
            </a:p>
          </p:txBody>
        </p:sp>
      </p:grpSp>
      <p:sp>
        <p:nvSpPr>
          <p:cNvPr id="64" name="空心弧 63"/>
          <p:cNvSpPr/>
          <p:nvPr/>
        </p:nvSpPr>
        <p:spPr>
          <a:xfrm>
            <a:off x="5134070" y="3979469"/>
            <a:ext cx="1604887" cy="1605531"/>
          </a:xfrm>
          <a:prstGeom prst="blockArc">
            <a:avLst>
              <a:gd name="adj1" fmla="val 17085111"/>
              <a:gd name="adj2" fmla="val 10799997"/>
              <a:gd name="adj3" fmla="val 11504"/>
            </a:avLst>
          </a:prstGeom>
          <a:solidFill>
            <a:srgbClr val="AC0000"/>
          </a:solidFill>
          <a:ln>
            <a:noFill/>
          </a:ln>
          <a:effectLst/>
        </p:spPr>
      </p:sp>
      <p:sp>
        <p:nvSpPr>
          <p:cNvPr id="65" name="任意多边形 80"/>
          <p:cNvSpPr/>
          <p:nvPr/>
        </p:nvSpPr>
        <p:spPr>
          <a:xfrm rot="17307692">
            <a:off x="5491568" y="2239985"/>
            <a:ext cx="1619267" cy="872432"/>
          </a:xfrm>
          <a:custGeom>
            <a:avLst/>
            <a:gdLst>
              <a:gd name="connsiteX0" fmla="*/ 4833930 w 4843779"/>
              <a:gd name="connsiteY0" fmla="*/ 0 h 2609741"/>
              <a:gd name="connsiteX1" fmla="*/ 4843489 w 4843779"/>
              <a:gd name="connsiteY1" fmla="*/ 152635 h 2609741"/>
              <a:gd name="connsiteX2" fmla="*/ 3517115 w 4843779"/>
              <a:gd name="connsiteY2" fmla="*/ 2348626 h 2609741"/>
              <a:gd name="connsiteX3" fmla="*/ 351244 w 4843779"/>
              <a:gd name="connsiteY3" fmla="*/ 1435790 h 2609741"/>
              <a:gd name="connsiteX4" fmla="*/ 0 w 4843779"/>
              <a:gd name="connsiteY4" fmla="*/ 1526124 h 2609741"/>
              <a:gd name="connsiteX5" fmla="*/ 380009 w 4843779"/>
              <a:gd name="connsiteY5" fmla="*/ 717222 h 2609741"/>
              <a:gd name="connsiteX6" fmla="*/ 1326890 w 4843779"/>
              <a:gd name="connsiteY6" fmla="*/ 1184874 h 2609741"/>
              <a:gd name="connsiteX7" fmla="*/ 981253 w 4843779"/>
              <a:gd name="connsiteY7" fmla="*/ 1273766 h 2609741"/>
              <a:gd name="connsiteX8" fmla="*/ 3348138 w 4843779"/>
              <a:gd name="connsiteY8" fmla="*/ 1741216 h 2609741"/>
              <a:gd name="connsiteX9" fmla="*/ 4226462 w 4843779"/>
              <a:gd name="connsiteY9" fmla="*/ 84448 h 2609741"/>
              <a:gd name="connsiteX10" fmla="*/ 4217585 w 4843779"/>
              <a:gd name="connsiteY10" fmla="*/ 0 h 2609741"/>
              <a:gd name="connsiteX11" fmla="*/ 4833930 w 4843779"/>
              <a:gd name="connsiteY11" fmla="*/ 0 h 260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43779" h="2609741">
                <a:moveTo>
                  <a:pt x="4833930" y="0"/>
                </a:moveTo>
                <a:lnTo>
                  <a:pt x="4843489" y="152635"/>
                </a:lnTo>
                <a:cubicBezTo>
                  <a:pt x="4857473" y="1052464"/>
                  <a:pt x="4365817" y="1918999"/>
                  <a:pt x="3517115" y="2348626"/>
                </a:cubicBezTo>
                <a:cubicBezTo>
                  <a:pt x="2385597" y="2921419"/>
                  <a:pt x="1003828" y="2523005"/>
                  <a:pt x="351244" y="1435790"/>
                </a:cubicBezTo>
                <a:lnTo>
                  <a:pt x="0" y="1526124"/>
                </a:lnTo>
                <a:lnTo>
                  <a:pt x="380009" y="717222"/>
                </a:lnTo>
                <a:lnTo>
                  <a:pt x="1326890" y="1184874"/>
                </a:lnTo>
                <a:lnTo>
                  <a:pt x="981253" y="1273766"/>
                </a:lnTo>
                <a:cubicBezTo>
                  <a:pt x="1534634" y="2011589"/>
                  <a:pt x="2555569" y="2213219"/>
                  <a:pt x="3348138" y="1741216"/>
                </a:cubicBezTo>
                <a:cubicBezTo>
                  <a:pt x="3942651" y="1387163"/>
                  <a:pt x="4265044" y="739620"/>
                  <a:pt x="4226462" y="84448"/>
                </a:cubicBezTo>
                <a:lnTo>
                  <a:pt x="4217585" y="0"/>
                </a:lnTo>
                <a:lnTo>
                  <a:pt x="4833930" y="0"/>
                </a:lnTo>
                <a:close/>
              </a:path>
            </a:pathLst>
          </a:custGeom>
          <a:solidFill>
            <a:srgbClr val="AC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algn="ctr" defTabSz="1218565">
              <a:defRPr/>
            </a:pPr>
            <a:endParaRPr lang="zh-CN" altLang="en-US" sz="2535" kern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6" name="任意多边形 81"/>
          <p:cNvSpPr/>
          <p:nvPr/>
        </p:nvSpPr>
        <p:spPr>
          <a:xfrm rot="17307692">
            <a:off x="5095494" y="1788840"/>
            <a:ext cx="1063396" cy="744568"/>
          </a:xfrm>
          <a:custGeom>
            <a:avLst/>
            <a:gdLst>
              <a:gd name="connsiteX0" fmla="*/ 3082922 w 3180980"/>
              <a:gd name="connsiteY0" fmla="*/ 1705085 h 2227258"/>
              <a:gd name="connsiteX1" fmla="*/ 3176423 w 3180980"/>
              <a:gd name="connsiteY1" fmla="*/ 2154476 h 2227258"/>
              <a:gd name="connsiteX2" fmla="*/ 3180980 w 3180980"/>
              <a:gd name="connsiteY2" fmla="*/ 2227258 h 2227258"/>
              <a:gd name="connsiteX3" fmla="*/ 2564635 w 3180980"/>
              <a:gd name="connsiteY3" fmla="*/ 2227258 h 2227258"/>
              <a:gd name="connsiteX4" fmla="*/ 2556295 w 3180980"/>
              <a:gd name="connsiteY4" fmla="*/ 2147919 h 2227258"/>
              <a:gd name="connsiteX5" fmla="*/ 2411315 w 3180980"/>
              <a:gd name="connsiteY5" fmla="*/ 1664578 h 2227258"/>
              <a:gd name="connsiteX6" fmla="*/ 196026 w 3180980"/>
              <a:gd name="connsiteY6" fmla="*/ 708959 h 2227258"/>
              <a:gd name="connsiteX7" fmla="*/ 0 w 3180980"/>
              <a:gd name="connsiteY7" fmla="*/ 127074 h 2227258"/>
              <a:gd name="connsiteX8" fmla="*/ 3002505 w 3180980"/>
              <a:gd name="connsiteY8" fmla="*/ 1483914 h 2227258"/>
              <a:gd name="connsiteX9" fmla="*/ 3082922 w 3180980"/>
              <a:gd name="connsiteY9" fmla="*/ 1705085 h 222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80980" h="2227258">
                <a:moveTo>
                  <a:pt x="3082922" y="1705085"/>
                </a:moveTo>
                <a:cubicBezTo>
                  <a:pt x="3128937" y="1853627"/>
                  <a:pt x="3159875" y="2004047"/>
                  <a:pt x="3176423" y="2154476"/>
                </a:cubicBezTo>
                <a:lnTo>
                  <a:pt x="3180980" y="2227258"/>
                </a:lnTo>
                <a:lnTo>
                  <a:pt x="2564635" y="2227258"/>
                </a:lnTo>
                <a:lnTo>
                  <a:pt x="2556295" y="2147919"/>
                </a:lnTo>
                <a:cubicBezTo>
                  <a:pt x="2531455" y="1984304"/>
                  <a:pt x="2483591" y="1821702"/>
                  <a:pt x="2411315" y="1664578"/>
                </a:cubicBezTo>
                <a:cubicBezTo>
                  <a:pt x="2025870" y="826647"/>
                  <a:pt x="1070294" y="414436"/>
                  <a:pt x="196026" y="708959"/>
                </a:cubicBezTo>
                <a:lnTo>
                  <a:pt x="0" y="127074"/>
                </a:lnTo>
                <a:cubicBezTo>
                  <a:pt x="1201918" y="-277827"/>
                  <a:pt x="2512407" y="314386"/>
                  <a:pt x="3002505" y="1483914"/>
                </a:cubicBezTo>
                <a:cubicBezTo>
                  <a:pt x="3033137" y="1557012"/>
                  <a:pt x="3059914" y="1630814"/>
                  <a:pt x="3082922" y="1705085"/>
                </a:cubicBezTo>
                <a:close/>
              </a:path>
            </a:pathLst>
          </a:custGeom>
          <a:solidFill>
            <a:srgbClr val="AC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algn="ctr" defTabSz="1218565">
              <a:defRPr/>
            </a:pPr>
            <a:endParaRPr lang="zh-CN" altLang="en-US" sz="2535" kern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0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7152117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5039883" y="260649"/>
            <a:ext cx="211223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zh-CN" altLang="en-US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过程的作用</a:t>
            </a:r>
            <a:endParaRPr lang="en-US" altLang="zh-CN" sz="2665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等腰三角形 18"/>
          <p:cNvSpPr>
            <a:spLocks noChangeAspect="1" noChangeArrowheads="1"/>
          </p:cNvSpPr>
          <p:nvPr/>
        </p:nvSpPr>
        <p:spPr bwMode="auto">
          <a:xfrm rot="16200000" flipH="1" flipV="1">
            <a:off x="4200097" y="4296987"/>
            <a:ext cx="239249" cy="206315"/>
          </a:xfrm>
          <a:prstGeom prst="triangle">
            <a:avLst>
              <a:gd name="adj" fmla="val 50000"/>
            </a:avLst>
          </a:prstGeom>
          <a:solidFill>
            <a:srgbClr val="AC0000"/>
          </a:solidFill>
          <a:ln>
            <a:noFill/>
          </a:ln>
        </p:spPr>
        <p:txBody>
          <a:bodyPr lIns="91431" tIns="45716" rIns="91431" bIns="45716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1218565">
              <a:spcBef>
                <a:spcPct val="0"/>
              </a:spcBef>
              <a:buNone/>
              <a:defRPr/>
            </a:pPr>
            <a:endParaRPr lang="zh-CN" altLang="zh-CN" sz="2000" kern="0">
              <a:solidFill>
                <a:sysClr val="windowText" lastClr="000000">
                  <a:lumMod val="65000"/>
                  <a:lumOff val="35000"/>
                </a:sysClr>
              </a:solidFill>
              <a:sym typeface="微软雅黑" panose="020B0503020204020204" pitchFamily="34" charset="-122"/>
            </a:endParaRPr>
          </a:p>
        </p:txBody>
      </p:sp>
      <p:sp>
        <p:nvSpPr>
          <p:cNvPr id="32" name="矩形 47"/>
          <p:cNvSpPr>
            <a:spLocks noChangeArrowheads="1"/>
          </p:cNvSpPr>
          <p:nvPr/>
        </p:nvSpPr>
        <p:spPr bwMode="auto">
          <a:xfrm>
            <a:off x="1311510" y="4202786"/>
            <a:ext cx="2839580" cy="543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zh-CN" sz="2665" kern="0" dirty="0">
                <a:solidFill>
                  <a:srgbClr val="333333"/>
                </a:solidFill>
              </a:rPr>
              <a:t>有利于程序维护</a:t>
            </a:r>
            <a:endParaRPr lang="zh-CN" altLang="en-US" sz="2665" kern="0" dirty="0">
              <a:solidFill>
                <a:srgbClr val="333333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49" grpId="0"/>
      <p:bldP spid="3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直接连接符 78"/>
          <p:cNvCxnSpPr/>
          <p:nvPr/>
        </p:nvCxnSpPr>
        <p:spPr>
          <a:xfrm>
            <a:off x="0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7107811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500"/>
          <p:cNvSpPr txBox="1"/>
          <p:nvPr/>
        </p:nvSpPr>
        <p:spPr>
          <a:xfrm>
            <a:off x="4873714" y="243870"/>
            <a:ext cx="240026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en-US" altLang="zh-CN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</a:t>
            </a:r>
            <a:r>
              <a:rPr lang="zh-CN" altLang="en-US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665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7664669" y="2741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0x120</a:t>
            </a:r>
            <a:endParaRPr lang="en-US" sz="2000" dirty="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7664669" y="3122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2000">
                <a:latin typeface="Courier New" panose="02070309020205020404" pitchFamily="49" charset="0"/>
                <a:ea typeface="+mn-ea"/>
              </a:rPr>
              <a:t>0x124</a:t>
            </a:r>
            <a:endParaRPr lang="en-US" sz="200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7664669" y="3503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2000" dirty="0" err="1">
                <a:latin typeface="Calibri" panose="020F0502020204030204" pitchFamily="34" charset="0"/>
                <a:ea typeface="+mn-ea"/>
              </a:rPr>
              <a:t>Rtnad</a:t>
            </a:r>
            <a:r>
              <a:rPr lang="en-US" altLang="zh-CN" sz="2000" dirty="0" err="1">
                <a:latin typeface="Calibri" panose="020F0502020204030204" pitchFamily="34" charset="0"/>
                <a:ea typeface="+mn-ea"/>
              </a:rPr>
              <a:t>d</a:t>
            </a:r>
            <a:r>
              <a:rPr lang="en-US" sz="2000" dirty="0" err="1">
                <a:latin typeface="Calibri" panose="020F0502020204030204" pitchFamily="34" charset="0"/>
                <a:ea typeface="+mn-ea"/>
              </a:rPr>
              <a:t>r</a:t>
            </a:r>
            <a:endParaRPr lang="en-US" sz="2000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37" name="Rectangle 11"/>
          <p:cNvSpPr>
            <a:spLocks noChangeArrowheads="1"/>
          </p:cNvSpPr>
          <p:nvPr/>
        </p:nvSpPr>
        <p:spPr bwMode="auto">
          <a:xfrm>
            <a:off x="7664669" y="3884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6826469" y="406554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6026369" y="3836940"/>
            <a:ext cx="8001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dirty="0">
                <a:latin typeface="Courier New" panose="02070309020205020404" pitchFamily="49" charset="0"/>
              </a:rPr>
              <a:t>%</a:t>
            </a:r>
            <a:r>
              <a:rPr lang="en-US" altLang="zh-CN" sz="2000" dirty="0" err="1">
                <a:latin typeface="Courier New" panose="02070309020205020404" pitchFamily="49" charset="0"/>
              </a:rPr>
              <a:t>ebp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7131269" y="3836940"/>
            <a:ext cx="646113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 0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7131269" y="3455940"/>
            <a:ext cx="646113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 4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7131269" y="3074940"/>
            <a:ext cx="646113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 8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51" name="Text Box 17"/>
          <p:cNvSpPr txBox="1">
            <a:spLocks noChangeArrowheads="1"/>
          </p:cNvSpPr>
          <p:nvPr/>
        </p:nvSpPr>
        <p:spPr bwMode="auto">
          <a:xfrm>
            <a:off x="7131269" y="2693940"/>
            <a:ext cx="646113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12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6750269" y="2236740"/>
            <a:ext cx="838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alibri" panose="020F0502020204030204" pitchFamily="34" charset="0"/>
              </a:rPr>
              <a:t>Offset</a:t>
            </a:r>
            <a:endParaRPr lang="en-US" altLang="zh-CN" sz="2000">
              <a:latin typeface="Calibri" panose="020F0502020204030204" pitchFamily="34" charset="0"/>
            </a:endParaRPr>
          </a:p>
        </p:txBody>
      </p:sp>
      <p:sp>
        <p:nvSpPr>
          <p:cNvPr id="53" name="Rectangle 20"/>
          <p:cNvSpPr>
            <a:spLocks noChangeArrowheads="1"/>
          </p:cNvSpPr>
          <p:nvPr/>
        </p:nvSpPr>
        <p:spPr bwMode="auto">
          <a:xfrm>
            <a:off x="7664669" y="4265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7131269" y="4217940"/>
            <a:ext cx="59372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>
                <a:latin typeface="Courier New" panose="02070309020205020404" pitchFamily="49" charset="0"/>
              </a:rPr>
              <a:t>-4 </a:t>
            </a:r>
            <a:endParaRPr lang="en-US" altLang="zh-CN" sz="1800">
              <a:latin typeface="Courier New" panose="02070309020205020404" pitchFamily="49" charset="0"/>
            </a:endParaRPr>
          </a:p>
        </p:txBody>
      </p:sp>
      <p:sp>
        <p:nvSpPr>
          <p:cNvPr id="55" name="Rectangle 23"/>
          <p:cNvSpPr>
            <a:spLocks noChangeArrowheads="1"/>
          </p:cNvSpPr>
          <p:nvPr/>
        </p:nvSpPr>
        <p:spPr bwMode="auto">
          <a:xfrm>
            <a:off x="7664669" y="836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123</a:t>
            </a:r>
            <a:endParaRPr lang="en-US" sz="2000" dirty="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56" name="Rectangle 24"/>
          <p:cNvSpPr>
            <a:spLocks noChangeArrowheads="1"/>
          </p:cNvSpPr>
          <p:nvPr/>
        </p:nvSpPr>
        <p:spPr bwMode="auto">
          <a:xfrm>
            <a:off x="7664669" y="1217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456</a:t>
            </a:r>
            <a:endParaRPr lang="en-US" sz="2000" dirty="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57" name="Rectangle 25"/>
          <p:cNvSpPr>
            <a:spLocks noChangeArrowheads="1"/>
          </p:cNvSpPr>
          <p:nvPr/>
        </p:nvSpPr>
        <p:spPr bwMode="auto">
          <a:xfrm>
            <a:off x="7664669" y="1598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58" name="Rectangle 26"/>
          <p:cNvSpPr>
            <a:spLocks noChangeArrowheads="1"/>
          </p:cNvSpPr>
          <p:nvPr/>
        </p:nvSpPr>
        <p:spPr bwMode="auto">
          <a:xfrm>
            <a:off x="7664669" y="1979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59" name="Rectangle 27"/>
          <p:cNvSpPr>
            <a:spLocks noChangeArrowheads="1"/>
          </p:cNvSpPr>
          <p:nvPr/>
        </p:nvSpPr>
        <p:spPr bwMode="auto">
          <a:xfrm>
            <a:off x="7664669" y="2360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60" name="Text Box 28"/>
          <p:cNvSpPr txBox="1">
            <a:spLocks noChangeArrowheads="1"/>
          </p:cNvSpPr>
          <p:nvPr/>
        </p:nvSpPr>
        <p:spPr bwMode="auto">
          <a:xfrm>
            <a:off x="8731469" y="495253"/>
            <a:ext cx="1039813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alibri" panose="020F0502020204030204" pitchFamily="34" charset="0"/>
              </a:rPr>
              <a:t>Address</a:t>
            </a:r>
            <a:endParaRPr lang="en-US" altLang="zh-CN" sz="2000">
              <a:latin typeface="Calibri" panose="020F0502020204030204" pitchFamily="34" charset="0"/>
            </a:endParaRPr>
          </a:p>
        </p:txBody>
      </p:sp>
      <p:sp>
        <p:nvSpPr>
          <p:cNvPr id="61" name="Text Box 29"/>
          <p:cNvSpPr txBox="1">
            <a:spLocks noChangeArrowheads="1"/>
          </p:cNvSpPr>
          <p:nvPr/>
        </p:nvSpPr>
        <p:spPr bwMode="auto">
          <a:xfrm>
            <a:off x="8807669" y="788940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0x124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2" name="Text Box 30"/>
          <p:cNvSpPr txBox="1">
            <a:spLocks noChangeArrowheads="1"/>
          </p:cNvSpPr>
          <p:nvPr/>
        </p:nvSpPr>
        <p:spPr bwMode="auto">
          <a:xfrm>
            <a:off x="8807669" y="1184228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0x120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8807669" y="1579515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0x11c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4" name="Text Box 32"/>
          <p:cNvSpPr txBox="1">
            <a:spLocks noChangeArrowheads="1"/>
          </p:cNvSpPr>
          <p:nvPr/>
        </p:nvSpPr>
        <p:spPr bwMode="auto">
          <a:xfrm>
            <a:off x="8807669" y="1974803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0x118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5" name="Text Box 33"/>
          <p:cNvSpPr txBox="1">
            <a:spLocks noChangeArrowheads="1"/>
          </p:cNvSpPr>
          <p:nvPr/>
        </p:nvSpPr>
        <p:spPr bwMode="auto">
          <a:xfrm>
            <a:off x="8807669" y="2370090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0x114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6" name="Text Box 34"/>
          <p:cNvSpPr txBox="1">
            <a:spLocks noChangeArrowheads="1"/>
          </p:cNvSpPr>
          <p:nvPr/>
        </p:nvSpPr>
        <p:spPr bwMode="auto">
          <a:xfrm>
            <a:off x="8807669" y="2765378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0x110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7" name="Text Box 35"/>
          <p:cNvSpPr txBox="1">
            <a:spLocks noChangeArrowheads="1"/>
          </p:cNvSpPr>
          <p:nvPr/>
        </p:nvSpPr>
        <p:spPr bwMode="auto">
          <a:xfrm>
            <a:off x="8807669" y="3160665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0x10c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8" name="Text Box 36"/>
          <p:cNvSpPr txBox="1">
            <a:spLocks noChangeArrowheads="1"/>
          </p:cNvSpPr>
          <p:nvPr/>
        </p:nvSpPr>
        <p:spPr bwMode="auto">
          <a:xfrm>
            <a:off x="8807669" y="3555953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0x108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9" name="Text Box 37"/>
          <p:cNvSpPr txBox="1">
            <a:spLocks noChangeArrowheads="1"/>
          </p:cNvSpPr>
          <p:nvPr/>
        </p:nvSpPr>
        <p:spPr bwMode="auto">
          <a:xfrm>
            <a:off x="8807669" y="3951240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0x104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70" name="Text Box 38"/>
          <p:cNvSpPr txBox="1">
            <a:spLocks noChangeArrowheads="1"/>
          </p:cNvSpPr>
          <p:nvPr/>
        </p:nvSpPr>
        <p:spPr bwMode="auto">
          <a:xfrm>
            <a:off x="8807669" y="4346528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dirty="0">
                <a:latin typeface="Courier New" panose="02070309020205020404" pitchFamily="49" charset="0"/>
              </a:rPr>
              <a:t>0x100 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71" name="Rectangle 39"/>
          <p:cNvSpPr>
            <a:spLocks noChangeArrowheads="1"/>
          </p:cNvSpPr>
          <p:nvPr/>
        </p:nvSpPr>
        <p:spPr bwMode="auto">
          <a:xfrm>
            <a:off x="6140669" y="2693940"/>
            <a:ext cx="654050" cy="400050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lIns="45720" rIns="45720">
            <a:spAutoFit/>
          </a:bodyPr>
          <a:lstStyle/>
          <a:p>
            <a:pPr eaLnBrk="0" hangingPunct="0"/>
            <a:r>
              <a:rPr lang="en-US" altLang="zh-CN" sz="2000" dirty="0" err="1">
                <a:latin typeface="Courier New" panose="02070309020205020404" pitchFamily="49" charset="0"/>
              </a:rPr>
              <a:t>yp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72" name="Rectangle 40"/>
          <p:cNvSpPr>
            <a:spLocks noChangeArrowheads="1"/>
          </p:cNvSpPr>
          <p:nvPr/>
        </p:nvSpPr>
        <p:spPr bwMode="auto">
          <a:xfrm>
            <a:off x="6140669" y="3074940"/>
            <a:ext cx="654050" cy="400050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lIns="45720" rIns="45720">
            <a:spAutoFit/>
          </a:bodyPr>
          <a:lstStyle/>
          <a:p>
            <a:pPr eaLnBrk="0" hangingPunct="0"/>
            <a:r>
              <a:rPr lang="en-US" altLang="zh-CN" sz="2000" dirty="0" err="1">
                <a:latin typeface="Courier New" panose="02070309020205020404" pitchFamily="49" charset="0"/>
              </a:rPr>
              <a:t>xp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3245069" y="998019"/>
            <a:ext cx="1752600" cy="3581400"/>
            <a:chOff x="533400" y="1219200"/>
            <a:chExt cx="1752600" cy="3581400"/>
          </a:xfrm>
        </p:grpSpPr>
        <p:grpSp>
          <p:nvGrpSpPr>
            <p:cNvPr id="74" name="Group 42"/>
            <p:cNvGrpSpPr/>
            <p:nvPr/>
          </p:nvGrpSpPr>
          <p:grpSpPr bwMode="auto">
            <a:xfrm>
              <a:off x="533400" y="1219200"/>
              <a:ext cx="685800" cy="3581400"/>
              <a:chOff x="3984" y="1008"/>
              <a:chExt cx="1584" cy="2256"/>
            </a:xfrm>
          </p:grpSpPr>
          <p:sp>
            <p:nvSpPr>
              <p:cNvPr id="87" name="Rectangle 43"/>
              <p:cNvSpPr>
                <a:spLocks noChangeArrowheads="1"/>
              </p:cNvSpPr>
              <p:nvPr/>
            </p:nvSpPr>
            <p:spPr bwMode="auto">
              <a:xfrm>
                <a:off x="3984" y="1008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 dirty="0">
                    <a:latin typeface="Courier New" panose="02070309020205020404" pitchFamily="49" charset="0"/>
                  </a:rPr>
                  <a:t>%</a:t>
                </a:r>
                <a:r>
                  <a:rPr lang="en-US" altLang="zh-CN" sz="2000" b="1" dirty="0" err="1">
                    <a:latin typeface="Courier New" panose="02070309020205020404" pitchFamily="49" charset="0"/>
                  </a:rPr>
                  <a:t>eax</a:t>
                </a:r>
                <a:endParaRPr lang="en-US" altLang="zh-CN" sz="20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88" name="Rectangle 44"/>
              <p:cNvSpPr>
                <a:spLocks noChangeArrowheads="1"/>
              </p:cNvSpPr>
              <p:nvPr/>
            </p:nvSpPr>
            <p:spPr bwMode="auto">
              <a:xfrm>
                <a:off x="3984" y="1296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%edx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89" name="Rectangle 45"/>
              <p:cNvSpPr>
                <a:spLocks noChangeArrowheads="1"/>
              </p:cNvSpPr>
              <p:nvPr/>
            </p:nvSpPr>
            <p:spPr bwMode="auto">
              <a:xfrm>
                <a:off x="3984" y="1584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%ecx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90" name="Rectangle 46"/>
              <p:cNvSpPr>
                <a:spLocks noChangeArrowheads="1"/>
              </p:cNvSpPr>
              <p:nvPr/>
            </p:nvSpPr>
            <p:spPr bwMode="auto">
              <a:xfrm>
                <a:off x="3984" y="1872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%ebx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91" name="Rectangle 47"/>
              <p:cNvSpPr>
                <a:spLocks noChangeArrowheads="1"/>
              </p:cNvSpPr>
              <p:nvPr/>
            </p:nvSpPr>
            <p:spPr bwMode="auto">
              <a:xfrm>
                <a:off x="3984" y="2160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%esi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92" name="Rectangle 48"/>
              <p:cNvSpPr>
                <a:spLocks noChangeArrowheads="1"/>
              </p:cNvSpPr>
              <p:nvPr/>
            </p:nvSpPr>
            <p:spPr bwMode="auto">
              <a:xfrm>
                <a:off x="3984" y="2448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%edi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93" name="Rectangle 49"/>
              <p:cNvSpPr>
                <a:spLocks noChangeArrowheads="1"/>
              </p:cNvSpPr>
              <p:nvPr/>
            </p:nvSpPr>
            <p:spPr bwMode="auto">
              <a:xfrm>
                <a:off x="3984" y="2736"/>
                <a:ext cx="1584" cy="240"/>
              </a:xfrm>
              <a:prstGeom prst="rect">
                <a:avLst/>
              </a:prstGeom>
              <a:solidFill>
                <a:srgbClr val="EFBFBF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%esp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94" name="Rectangle 50"/>
              <p:cNvSpPr>
                <a:spLocks noChangeArrowheads="1"/>
              </p:cNvSpPr>
              <p:nvPr/>
            </p:nvSpPr>
            <p:spPr bwMode="auto">
              <a:xfrm>
                <a:off x="3984" y="3024"/>
                <a:ext cx="1584" cy="240"/>
              </a:xfrm>
              <a:prstGeom prst="rect">
                <a:avLst/>
              </a:prstGeom>
              <a:solidFill>
                <a:srgbClr val="EFBFBF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%ebp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75" name="Group 51"/>
            <p:cNvGrpSpPr/>
            <p:nvPr/>
          </p:nvGrpSpPr>
          <p:grpSpPr bwMode="auto">
            <a:xfrm>
              <a:off x="1219200" y="1219200"/>
              <a:ext cx="1066800" cy="3581400"/>
              <a:chOff x="3984" y="1008"/>
              <a:chExt cx="1584" cy="2256"/>
            </a:xfrm>
          </p:grpSpPr>
          <p:sp>
            <p:nvSpPr>
              <p:cNvPr id="76" name="Rectangle 52"/>
              <p:cNvSpPr>
                <a:spLocks noChangeArrowheads="1"/>
              </p:cNvSpPr>
              <p:nvPr/>
            </p:nvSpPr>
            <p:spPr bwMode="auto">
              <a:xfrm>
                <a:off x="3984" y="1008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77" name="Rectangle 53"/>
              <p:cNvSpPr>
                <a:spLocks noChangeArrowheads="1"/>
              </p:cNvSpPr>
              <p:nvPr/>
            </p:nvSpPr>
            <p:spPr bwMode="auto">
              <a:xfrm>
                <a:off x="3984" y="1296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 dirty="0">
                    <a:latin typeface="Courier New" panose="02070309020205020404" pitchFamily="49" charset="0"/>
                  </a:rPr>
                  <a:t>0x124</a:t>
                </a:r>
                <a:endParaRPr lang="en-US" altLang="zh-CN" sz="20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78" name="Rectangle 54"/>
              <p:cNvSpPr>
                <a:spLocks noChangeArrowheads="1"/>
              </p:cNvSpPr>
              <p:nvPr/>
            </p:nvSpPr>
            <p:spPr bwMode="auto">
              <a:xfrm>
                <a:off x="3984" y="1584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 dirty="0">
                    <a:solidFill>
                      <a:srgbClr val="C00000"/>
                    </a:solidFill>
                    <a:latin typeface="Courier New" panose="02070309020205020404" pitchFamily="49" charset="0"/>
                  </a:rPr>
                  <a:t>0x120</a:t>
                </a:r>
                <a:endParaRPr lang="en-US" altLang="zh-CN" sz="2000" b="1" dirty="0">
                  <a:solidFill>
                    <a:srgbClr val="C0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82" name="Rectangle 55"/>
              <p:cNvSpPr>
                <a:spLocks noChangeArrowheads="1"/>
              </p:cNvSpPr>
              <p:nvPr/>
            </p:nvSpPr>
            <p:spPr bwMode="auto">
              <a:xfrm>
                <a:off x="3984" y="1872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20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83" name="Rectangle 56"/>
              <p:cNvSpPr>
                <a:spLocks noChangeArrowheads="1"/>
              </p:cNvSpPr>
              <p:nvPr/>
            </p:nvSpPr>
            <p:spPr bwMode="auto">
              <a:xfrm>
                <a:off x="3984" y="2160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84" name="Rectangle 57"/>
              <p:cNvSpPr>
                <a:spLocks noChangeArrowheads="1"/>
              </p:cNvSpPr>
              <p:nvPr/>
            </p:nvSpPr>
            <p:spPr bwMode="auto">
              <a:xfrm>
                <a:off x="3984" y="2448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85" name="Rectangle 58"/>
              <p:cNvSpPr>
                <a:spLocks noChangeArrowheads="1"/>
              </p:cNvSpPr>
              <p:nvPr/>
            </p:nvSpPr>
            <p:spPr bwMode="auto">
              <a:xfrm>
                <a:off x="3984" y="2736"/>
                <a:ext cx="1584" cy="240"/>
              </a:xfrm>
              <a:prstGeom prst="rect">
                <a:avLst/>
              </a:prstGeom>
              <a:solidFill>
                <a:srgbClr val="EFBFBF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86" name="Rectangle 59"/>
              <p:cNvSpPr>
                <a:spLocks noChangeArrowheads="1"/>
              </p:cNvSpPr>
              <p:nvPr/>
            </p:nvSpPr>
            <p:spPr bwMode="auto">
              <a:xfrm>
                <a:off x="3984" y="3024"/>
                <a:ext cx="1584" cy="240"/>
              </a:xfrm>
              <a:prstGeom prst="rect">
                <a:avLst/>
              </a:prstGeom>
              <a:solidFill>
                <a:srgbClr val="EFBFBF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0x104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</p:grpSp>
      </p:grpSp>
      <p:sp>
        <p:nvSpPr>
          <p:cNvPr id="95" name="Rectangle 39"/>
          <p:cNvSpPr>
            <a:spLocks noChangeArrowheads="1"/>
          </p:cNvSpPr>
          <p:nvPr/>
        </p:nvSpPr>
        <p:spPr bwMode="auto">
          <a:xfrm>
            <a:off x="6140669" y="783429"/>
            <a:ext cx="654050" cy="400050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lIns="45720" rIns="45720">
            <a:spAutoFit/>
          </a:bodyPr>
          <a:lstStyle/>
          <a:p>
            <a:pPr eaLnBrk="0" hangingPunct="0"/>
            <a:r>
              <a:rPr lang="en-US" altLang="zh-CN" sz="2000" dirty="0">
                <a:latin typeface="Courier New" panose="02070309020205020404" pitchFamily="49" charset="0"/>
              </a:rPr>
              <a:t>x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96" name="Rectangle 40"/>
          <p:cNvSpPr>
            <a:spLocks noChangeArrowheads="1"/>
          </p:cNvSpPr>
          <p:nvPr/>
        </p:nvSpPr>
        <p:spPr bwMode="auto">
          <a:xfrm>
            <a:off x="6140669" y="1164429"/>
            <a:ext cx="654050" cy="400050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lIns="45720" rIns="45720">
            <a:spAutoFit/>
          </a:bodyPr>
          <a:lstStyle/>
          <a:p>
            <a:pPr eaLnBrk="0" hangingPunct="0"/>
            <a:r>
              <a:rPr lang="en-US" altLang="zh-CN" sz="2000" dirty="0">
                <a:latin typeface="Courier New" panose="02070309020205020404" pitchFamily="49" charset="0"/>
              </a:rPr>
              <a:t>y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3664898" y="4760865"/>
            <a:ext cx="5605592" cy="193642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</a:rPr>
              <a:t> 8(%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ebp</a:t>
            </a:r>
            <a:r>
              <a:rPr lang="en-US" altLang="zh-CN" sz="2000" b="1" dirty="0">
                <a:latin typeface="Courier New" panose="02070309020205020404" pitchFamily="49" charset="0"/>
              </a:rPr>
              <a:t>), 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edx</a:t>
            </a:r>
            <a:r>
              <a:rPr lang="en-US" altLang="zh-CN" sz="2000" b="1" dirty="0">
                <a:latin typeface="Courier New" panose="02070309020205020404" pitchFamily="49" charset="0"/>
              </a:rPr>
              <a:t> #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edx</a:t>
            </a:r>
            <a:r>
              <a:rPr lang="en-US" altLang="zh-CN" sz="2000" b="1" dirty="0">
                <a:latin typeface="Courier New" panose="02070309020205020404" pitchFamily="49" charset="0"/>
              </a:rPr>
              <a:t> =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xp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12(%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ebp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),%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ecx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#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ecx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yp</a:t>
            </a:r>
            <a:endParaRPr lang="en-US" altLang="zh-CN" sz="2000" b="1" dirty="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</a:rPr>
              <a:t> (%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edx</a:t>
            </a:r>
            <a:r>
              <a:rPr lang="en-US" altLang="zh-CN" sz="2000" b="1" dirty="0">
                <a:latin typeface="Courier New" panose="02070309020205020404" pitchFamily="49" charset="0"/>
              </a:rPr>
              <a:t>), 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ebx</a:t>
            </a:r>
            <a:r>
              <a:rPr lang="en-US" altLang="zh-CN" sz="2000" b="1" dirty="0">
                <a:latin typeface="Courier New" panose="02070309020205020404" pitchFamily="49" charset="0"/>
              </a:rPr>
              <a:t>  #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ebx</a:t>
            </a:r>
            <a:r>
              <a:rPr lang="en-US" altLang="zh-CN" sz="2000" b="1" dirty="0">
                <a:latin typeface="Courier New" panose="02070309020205020404" pitchFamily="49" charset="0"/>
              </a:rPr>
              <a:t> = *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xp</a:t>
            </a:r>
            <a:r>
              <a:rPr lang="en-US" altLang="zh-CN" sz="2000" b="1" dirty="0">
                <a:latin typeface="Courier New" panose="02070309020205020404" pitchFamily="49" charset="0"/>
              </a:rPr>
              <a:t>(t0)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</a:rPr>
              <a:t> (%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ecx</a:t>
            </a:r>
            <a:r>
              <a:rPr lang="en-US" altLang="zh-CN" sz="2000" b="1" dirty="0">
                <a:latin typeface="Courier New" panose="02070309020205020404" pitchFamily="49" charset="0"/>
              </a:rPr>
              <a:t>), 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eax</a:t>
            </a:r>
            <a:r>
              <a:rPr lang="en-US" altLang="zh-CN" sz="2000" b="1" dirty="0">
                <a:latin typeface="Courier New" panose="02070309020205020404" pitchFamily="49" charset="0"/>
              </a:rPr>
              <a:t>  #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eax</a:t>
            </a:r>
            <a:r>
              <a:rPr lang="en-US" altLang="zh-CN" sz="2000" b="1" dirty="0">
                <a:latin typeface="Courier New" panose="02070309020205020404" pitchFamily="49" charset="0"/>
              </a:rPr>
              <a:t> = *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yp</a:t>
            </a:r>
            <a:r>
              <a:rPr lang="en-US" altLang="zh-CN" sz="2000" b="1" dirty="0">
                <a:latin typeface="Courier New" panose="02070309020205020404" pitchFamily="49" charset="0"/>
              </a:rPr>
              <a:t>(t1)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</a:rPr>
              <a:t> 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eax</a:t>
            </a:r>
            <a:r>
              <a:rPr lang="en-US" altLang="zh-CN" sz="2000" b="1" dirty="0">
                <a:latin typeface="Courier New" panose="02070309020205020404" pitchFamily="49" charset="0"/>
              </a:rPr>
              <a:t>, (%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edx</a:t>
            </a:r>
            <a:r>
              <a:rPr lang="en-US" altLang="zh-CN" sz="2000" b="1" dirty="0">
                <a:latin typeface="Courier New" panose="02070309020205020404" pitchFamily="49" charset="0"/>
              </a:rPr>
              <a:t>)  # *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xp</a:t>
            </a:r>
            <a:r>
              <a:rPr lang="en-US" altLang="zh-CN" sz="2000" b="1" dirty="0">
                <a:latin typeface="Courier New" panose="02070309020205020404" pitchFamily="49" charset="0"/>
              </a:rPr>
              <a:t> = t1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</a:rPr>
              <a:t> 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ebx</a:t>
            </a:r>
            <a:r>
              <a:rPr lang="en-US" altLang="zh-CN" sz="2000" b="1" dirty="0">
                <a:latin typeface="Courier New" panose="02070309020205020404" pitchFamily="49" charset="0"/>
              </a:rPr>
              <a:t>, (%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ecx</a:t>
            </a:r>
            <a:r>
              <a:rPr lang="en-US" altLang="zh-CN" sz="2000" b="1" dirty="0">
                <a:latin typeface="Courier New" panose="02070309020205020404" pitchFamily="49" charset="0"/>
              </a:rPr>
              <a:t>)  # *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yp</a:t>
            </a:r>
            <a:r>
              <a:rPr lang="en-US" altLang="zh-CN" sz="2000" b="1" dirty="0">
                <a:latin typeface="Courier New" panose="02070309020205020404" pitchFamily="49" charset="0"/>
              </a:rPr>
              <a:t> = t0</a:t>
            </a: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cxnSp>
        <p:nvCxnSpPr>
          <p:cNvPr id="97" name="直接箭头连接符 96"/>
          <p:cNvCxnSpPr>
            <a:endCxn id="78" idx="3"/>
          </p:cNvCxnSpPr>
          <p:nvPr/>
        </p:nvCxnSpPr>
        <p:spPr>
          <a:xfrm flipH="1" flipV="1">
            <a:off x="4997669" y="2102919"/>
            <a:ext cx="2667000" cy="824431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直接连接符 78"/>
          <p:cNvCxnSpPr/>
          <p:nvPr/>
        </p:nvCxnSpPr>
        <p:spPr>
          <a:xfrm>
            <a:off x="0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7107811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500"/>
          <p:cNvSpPr txBox="1"/>
          <p:nvPr/>
        </p:nvSpPr>
        <p:spPr>
          <a:xfrm>
            <a:off x="4873714" y="243870"/>
            <a:ext cx="240026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en-US" altLang="zh-CN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</a:t>
            </a:r>
            <a:r>
              <a:rPr lang="zh-CN" altLang="en-US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665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7664669" y="2741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2000">
                <a:latin typeface="Courier New" panose="02070309020205020404" pitchFamily="49" charset="0"/>
                <a:ea typeface="+mn-ea"/>
              </a:rPr>
              <a:t>0x120</a:t>
            </a:r>
            <a:endParaRPr lang="en-US" sz="200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7664669" y="3122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2000">
                <a:latin typeface="Courier New" panose="02070309020205020404" pitchFamily="49" charset="0"/>
                <a:ea typeface="+mn-ea"/>
              </a:rPr>
              <a:t>0x124</a:t>
            </a:r>
            <a:endParaRPr lang="en-US" sz="200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7664669" y="3503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2000" dirty="0" err="1">
                <a:latin typeface="Calibri" panose="020F0502020204030204" pitchFamily="34" charset="0"/>
                <a:ea typeface="+mn-ea"/>
              </a:rPr>
              <a:t>Rtnad</a:t>
            </a:r>
            <a:r>
              <a:rPr lang="en-US" altLang="zh-CN" sz="2000" dirty="0" err="1">
                <a:latin typeface="Calibri" panose="020F0502020204030204" pitchFamily="34" charset="0"/>
                <a:ea typeface="+mn-ea"/>
              </a:rPr>
              <a:t>d</a:t>
            </a:r>
            <a:r>
              <a:rPr lang="en-US" sz="2000" dirty="0" err="1">
                <a:latin typeface="Calibri" panose="020F0502020204030204" pitchFamily="34" charset="0"/>
                <a:ea typeface="+mn-ea"/>
              </a:rPr>
              <a:t>r</a:t>
            </a:r>
            <a:endParaRPr lang="en-US" sz="2000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37" name="Rectangle 11"/>
          <p:cNvSpPr>
            <a:spLocks noChangeArrowheads="1"/>
          </p:cNvSpPr>
          <p:nvPr/>
        </p:nvSpPr>
        <p:spPr bwMode="auto">
          <a:xfrm>
            <a:off x="7664669" y="3884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6826469" y="406554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6026369" y="3836940"/>
            <a:ext cx="8001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dirty="0">
                <a:latin typeface="Courier New" panose="02070309020205020404" pitchFamily="49" charset="0"/>
              </a:rPr>
              <a:t>%</a:t>
            </a:r>
            <a:r>
              <a:rPr lang="en-US" altLang="zh-CN" sz="2000" dirty="0" err="1">
                <a:latin typeface="Courier New" panose="02070309020205020404" pitchFamily="49" charset="0"/>
              </a:rPr>
              <a:t>ebp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7131269" y="3836940"/>
            <a:ext cx="646113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 0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7131269" y="3455940"/>
            <a:ext cx="646113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 4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7131269" y="3074940"/>
            <a:ext cx="646113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 8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51" name="Text Box 17"/>
          <p:cNvSpPr txBox="1">
            <a:spLocks noChangeArrowheads="1"/>
          </p:cNvSpPr>
          <p:nvPr/>
        </p:nvSpPr>
        <p:spPr bwMode="auto">
          <a:xfrm>
            <a:off x="7131269" y="2693940"/>
            <a:ext cx="646113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12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6750269" y="2236740"/>
            <a:ext cx="838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alibri" panose="020F0502020204030204" pitchFamily="34" charset="0"/>
              </a:rPr>
              <a:t>Offset</a:t>
            </a:r>
            <a:endParaRPr lang="en-US" altLang="zh-CN" sz="2000">
              <a:latin typeface="Calibri" panose="020F0502020204030204" pitchFamily="34" charset="0"/>
            </a:endParaRPr>
          </a:p>
        </p:txBody>
      </p:sp>
      <p:sp>
        <p:nvSpPr>
          <p:cNvPr id="53" name="Rectangle 20"/>
          <p:cNvSpPr>
            <a:spLocks noChangeArrowheads="1"/>
          </p:cNvSpPr>
          <p:nvPr/>
        </p:nvSpPr>
        <p:spPr bwMode="auto">
          <a:xfrm>
            <a:off x="7664669" y="4265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7131269" y="4217940"/>
            <a:ext cx="59372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>
                <a:latin typeface="Courier New" panose="02070309020205020404" pitchFamily="49" charset="0"/>
              </a:rPr>
              <a:t>-4 </a:t>
            </a:r>
            <a:endParaRPr lang="en-US" altLang="zh-CN" sz="1800">
              <a:latin typeface="Courier New" panose="02070309020205020404" pitchFamily="49" charset="0"/>
            </a:endParaRPr>
          </a:p>
        </p:txBody>
      </p:sp>
      <p:sp>
        <p:nvSpPr>
          <p:cNvPr id="55" name="Rectangle 23"/>
          <p:cNvSpPr>
            <a:spLocks noChangeArrowheads="1"/>
          </p:cNvSpPr>
          <p:nvPr/>
        </p:nvSpPr>
        <p:spPr bwMode="auto">
          <a:xfrm>
            <a:off x="7664669" y="836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123</a:t>
            </a:r>
            <a:endParaRPr lang="en-US" sz="2000" dirty="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56" name="Rectangle 24"/>
          <p:cNvSpPr>
            <a:spLocks noChangeArrowheads="1"/>
          </p:cNvSpPr>
          <p:nvPr/>
        </p:nvSpPr>
        <p:spPr bwMode="auto">
          <a:xfrm>
            <a:off x="7664669" y="1217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456</a:t>
            </a:r>
            <a:endParaRPr lang="en-US" sz="2000" dirty="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57" name="Rectangle 25"/>
          <p:cNvSpPr>
            <a:spLocks noChangeArrowheads="1"/>
          </p:cNvSpPr>
          <p:nvPr/>
        </p:nvSpPr>
        <p:spPr bwMode="auto">
          <a:xfrm>
            <a:off x="7664669" y="1598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58" name="Rectangle 26"/>
          <p:cNvSpPr>
            <a:spLocks noChangeArrowheads="1"/>
          </p:cNvSpPr>
          <p:nvPr/>
        </p:nvSpPr>
        <p:spPr bwMode="auto">
          <a:xfrm>
            <a:off x="7664669" y="1979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59" name="Rectangle 27"/>
          <p:cNvSpPr>
            <a:spLocks noChangeArrowheads="1"/>
          </p:cNvSpPr>
          <p:nvPr/>
        </p:nvSpPr>
        <p:spPr bwMode="auto">
          <a:xfrm>
            <a:off x="7664669" y="2360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60" name="Text Box 28"/>
          <p:cNvSpPr txBox="1">
            <a:spLocks noChangeArrowheads="1"/>
          </p:cNvSpPr>
          <p:nvPr/>
        </p:nvSpPr>
        <p:spPr bwMode="auto">
          <a:xfrm>
            <a:off x="8731469" y="495253"/>
            <a:ext cx="1039813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alibri" panose="020F0502020204030204" pitchFamily="34" charset="0"/>
              </a:rPr>
              <a:t>Address</a:t>
            </a:r>
            <a:endParaRPr lang="en-US" altLang="zh-CN" sz="2000">
              <a:latin typeface="Calibri" panose="020F0502020204030204" pitchFamily="34" charset="0"/>
            </a:endParaRPr>
          </a:p>
        </p:txBody>
      </p:sp>
      <p:sp>
        <p:nvSpPr>
          <p:cNvPr id="61" name="Text Box 29"/>
          <p:cNvSpPr txBox="1">
            <a:spLocks noChangeArrowheads="1"/>
          </p:cNvSpPr>
          <p:nvPr/>
        </p:nvSpPr>
        <p:spPr bwMode="auto">
          <a:xfrm>
            <a:off x="8807669" y="788940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0x124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2" name="Text Box 30"/>
          <p:cNvSpPr txBox="1">
            <a:spLocks noChangeArrowheads="1"/>
          </p:cNvSpPr>
          <p:nvPr/>
        </p:nvSpPr>
        <p:spPr bwMode="auto">
          <a:xfrm>
            <a:off x="8807669" y="1184228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0x120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8807669" y="1579515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0x11c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4" name="Text Box 32"/>
          <p:cNvSpPr txBox="1">
            <a:spLocks noChangeArrowheads="1"/>
          </p:cNvSpPr>
          <p:nvPr/>
        </p:nvSpPr>
        <p:spPr bwMode="auto">
          <a:xfrm>
            <a:off x="8807669" y="1974803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0x118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5" name="Text Box 33"/>
          <p:cNvSpPr txBox="1">
            <a:spLocks noChangeArrowheads="1"/>
          </p:cNvSpPr>
          <p:nvPr/>
        </p:nvSpPr>
        <p:spPr bwMode="auto">
          <a:xfrm>
            <a:off x="8807669" y="2370090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0x114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6" name="Text Box 34"/>
          <p:cNvSpPr txBox="1">
            <a:spLocks noChangeArrowheads="1"/>
          </p:cNvSpPr>
          <p:nvPr/>
        </p:nvSpPr>
        <p:spPr bwMode="auto">
          <a:xfrm>
            <a:off x="8807669" y="2765378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0x110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7" name="Text Box 35"/>
          <p:cNvSpPr txBox="1">
            <a:spLocks noChangeArrowheads="1"/>
          </p:cNvSpPr>
          <p:nvPr/>
        </p:nvSpPr>
        <p:spPr bwMode="auto">
          <a:xfrm>
            <a:off x="8807669" y="3160665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0x10c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8" name="Text Box 36"/>
          <p:cNvSpPr txBox="1">
            <a:spLocks noChangeArrowheads="1"/>
          </p:cNvSpPr>
          <p:nvPr/>
        </p:nvSpPr>
        <p:spPr bwMode="auto">
          <a:xfrm>
            <a:off x="8807669" y="3555953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0x108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9" name="Text Box 37"/>
          <p:cNvSpPr txBox="1">
            <a:spLocks noChangeArrowheads="1"/>
          </p:cNvSpPr>
          <p:nvPr/>
        </p:nvSpPr>
        <p:spPr bwMode="auto">
          <a:xfrm>
            <a:off x="8807669" y="3951240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0x104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70" name="Text Box 38"/>
          <p:cNvSpPr txBox="1">
            <a:spLocks noChangeArrowheads="1"/>
          </p:cNvSpPr>
          <p:nvPr/>
        </p:nvSpPr>
        <p:spPr bwMode="auto">
          <a:xfrm>
            <a:off x="8807669" y="4346528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dirty="0">
                <a:latin typeface="Courier New" panose="02070309020205020404" pitchFamily="49" charset="0"/>
              </a:rPr>
              <a:t>0x100 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71" name="Rectangle 39"/>
          <p:cNvSpPr>
            <a:spLocks noChangeArrowheads="1"/>
          </p:cNvSpPr>
          <p:nvPr/>
        </p:nvSpPr>
        <p:spPr bwMode="auto">
          <a:xfrm>
            <a:off x="6140669" y="2693940"/>
            <a:ext cx="654050" cy="400050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lIns="45720" rIns="45720">
            <a:spAutoFit/>
          </a:bodyPr>
          <a:lstStyle/>
          <a:p>
            <a:pPr eaLnBrk="0" hangingPunct="0"/>
            <a:r>
              <a:rPr lang="en-US" altLang="zh-CN" sz="2000" dirty="0" err="1">
                <a:latin typeface="Courier New" panose="02070309020205020404" pitchFamily="49" charset="0"/>
              </a:rPr>
              <a:t>yp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72" name="Rectangle 40"/>
          <p:cNvSpPr>
            <a:spLocks noChangeArrowheads="1"/>
          </p:cNvSpPr>
          <p:nvPr/>
        </p:nvSpPr>
        <p:spPr bwMode="auto">
          <a:xfrm>
            <a:off x="6140669" y="3074940"/>
            <a:ext cx="654050" cy="400050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lIns="45720" rIns="45720">
            <a:spAutoFit/>
          </a:bodyPr>
          <a:lstStyle/>
          <a:p>
            <a:pPr eaLnBrk="0" hangingPunct="0"/>
            <a:r>
              <a:rPr lang="en-US" altLang="zh-CN" sz="2000" dirty="0" err="1">
                <a:latin typeface="Courier New" panose="02070309020205020404" pitchFamily="49" charset="0"/>
              </a:rPr>
              <a:t>xp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3245069" y="998019"/>
            <a:ext cx="1752600" cy="3581400"/>
            <a:chOff x="533400" y="1219200"/>
            <a:chExt cx="1752600" cy="3581400"/>
          </a:xfrm>
        </p:grpSpPr>
        <p:grpSp>
          <p:nvGrpSpPr>
            <p:cNvPr id="74" name="Group 42"/>
            <p:cNvGrpSpPr/>
            <p:nvPr/>
          </p:nvGrpSpPr>
          <p:grpSpPr bwMode="auto">
            <a:xfrm>
              <a:off x="533400" y="1219200"/>
              <a:ext cx="685800" cy="3581400"/>
              <a:chOff x="3984" y="1008"/>
              <a:chExt cx="1584" cy="2256"/>
            </a:xfrm>
          </p:grpSpPr>
          <p:sp>
            <p:nvSpPr>
              <p:cNvPr id="87" name="Rectangle 43"/>
              <p:cNvSpPr>
                <a:spLocks noChangeArrowheads="1"/>
              </p:cNvSpPr>
              <p:nvPr/>
            </p:nvSpPr>
            <p:spPr bwMode="auto">
              <a:xfrm>
                <a:off x="3984" y="1008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 dirty="0">
                    <a:latin typeface="Courier New" panose="02070309020205020404" pitchFamily="49" charset="0"/>
                  </a:rPr>
                  <a:t>%</a:t>
                </a:r>
                <a:r>
                  <a:rPr lang="en-US" altLang="zh-CN" sz="2000" b="1" dirty="0" err="1">
                    <a:latin typeface="Courier New" panose="02070309020205020404" pitchFamily="49" charset="0"/>
                  </a:rPr>
                  <a:t>eax</a:t>
                </a:r>
                <a:endParaRPr lang="en-US" altLang="zh-CN" sz="20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88" name="Rectangle 44"/>
              <p:cNvSpPr>
                <a:spLocks noChangeArrowheads="1"/>
              </p:cNvSpPr>
              <p:nvPr/>
            </p:nvSpPr>
            <p:spPr bwMode="auto">
              <a:xfrm>
                <a:off x="3984" y="1296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%edx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89" name="Rectangle 45"/>
              <p:cNvSpPr>
                <a:spLocks noChangeArrowheads="1"/>
              </p:cNvSpPr>
              <p:nvPr/>
            </p:nvSpPr>
            <p:spPr bwMode="auto">
              <a:xfrm>
                <a:off x="3984" y="1584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%ecx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90" name="Rectangle 46"/>
              <p:cNvSpPr>
                <a:spLocks noChangeArrowheads="1"/>
              </p:cNvSpPr>
              <p:nvPr/>
            </p:nvSpPr>
            <p:spPr bwMode="auto">
              <a:xfrm>
                <a:off x="3984" y="1872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%ebx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91" name="Rectangle 47"/>
              <p:cNvSpPr>
                <a:spLocks noChangeArrowheads="1"/>
              </p:cNvSpPr>
              <p:nvPr/>
            </p:nvSpPr>
            <p:spPr bwMode="auto">
              <a:xfrm>
                <a:off x="3984" y="2160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%esi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92" name="Rectangle 48"/>
              <p:cNvSpPr>
                <a:spLocks noChangeArrowheads="1"/>
              </p:cNvSpPr>
              <p:nvPr/>
            </p:nvSpPr>
            <p:spPr bwMode="auto">
              <a:xfrm>
                <a:off x="3984" y="2448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%edi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93" name="Rectangle 49"/>
              <p:cNvSpPr>
                <a:spLocks noChangeArrowheads="1"/>
              </p:cNvSpPr>
              <p:nvPr/>
            </p:nvSpPr>
            <p:spPr bwMode="auto">
              <a:xfrm>
                <a:off x="3984" y="2736"/>
                <a:ext cx="1584" cy="240"/>
              </a:xfrm>
              <a:prstGeom prst="rect">
                <a:avLst/>
              </a:prstGeom>
              <a:solidFill>
                <a:srgbClr val="EFBFBF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%esp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94" name="Rectangle 50"/>
              <p:cNvSpPr>
                <a:spLocks noChangeArrowheads="1"/>
              </p:cNvSpPr>
              <p:nvPr/>
            </p:nvSpPr>
            <p:spPr bwMode="auto">
              <a:xfrm>
                <a:off x="3984" y="3024"/>
                <a:ext cx="1584" cy="240"/>
              </a:xfrm>
              <a:prstGeom prst="rect">
                <a:avLst/>
              </a:prstGeom>
              <a:solidFill>
                <a:srgbClr val="EFBFBF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%ebp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75" name="Group 51"/>
            <p:cNvGrpSpPr/>
            <p:nvPr/>
          </p:nvGrpSpPr>
          <p:grpSpPr bwMode="auto">
            <a:xfrm>
              <a:off x="1219200" y="1219200"/>
              <a:ext cx="1066800" cy="3581400"/>
              <a:chOff x="3984" y="1008"/>
              <a:chExt cx="1584" cy="2256"/>
            </a:xfrm>
          </p:grpSpPr>
          <p:sp>
            <p:nvSpPr>
              <p:cNvPr id="76" name="Rectangle 52"/>
              <p:cNvSpPr>
                <a:spLocks noChangeArrowheads="1"/>
              </p:cNvSpPr>
              <p:nvPr/>
            </p:nvSpPr>
            <p:spPr bwMode="auto">
              <a:xfrm>
                <a:off x="3984" y="1008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77" name="Rectangle 53"/>
              <p:cNvSpPr>
                <a:spLocks noChangeArrowheads="1"/>
              </p:cNvSpPr>
              <p:nvPr/>
            </p:nvSpPr>
            <p:spPr bwMode="auto">
              <a:xfrm>
                <a:off x="3984" y="1296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 dirty="0">
                    <a:latin typeface="Courier New" panose="02070309020205020404" pitchFamily="49" charset="0"/>
                  </a:rPr>
                  <a:t>0x124</a:t>
                </a:r>
                <a:endParaRPr lang="en-US" altLang="zh-CN" sz="20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78" name="Rectangle 54"/>
              <p:cNvSpPr>
                <a:spLocks noChangeArrowheads="1"/>
              </p:cNvSpPr>
              <p:nvPr/>
            </p:nvSpPr>
            <p:spPr bwMode="auto">
              <a:xfrm>
                <a:off x="3984" y="1584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 dirty="0">
                    <a:latin typeface="Courier New" panose="02070309020205020404" pitchFamily="49" charset="0"/>
                  </a:rPr>
                  <a:t>0x120</a:t>
                </a:r>
                <a:endParaRPr lang="en-US" altLang="zh-CN" sz="20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82" name="Rectangle 55"/>
              <p:cNvSpPr>
                <a:spLocks noChangeArrowheads="1"/>
              </p:cNvSpPr>
              <p:nvPr/>
            </p:nvSpPr>
            <p:spPr bwMode="auto">
              <a:xfrm>
                <a:off x="3984" y="1872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 dirty="0">
                    <a:solidFill>
                      <a:srgbClr val="C00000"/>
                    </a:solidFill>
                    <a:latin typeface="Courier New" panose="02070309020205020404" pitchFamily="49" charset="0"/>
                  </a:rPr>
                  <a:t>123</a:t>
                </a:r>
                <a:endParaRPr lang="en-US" altLang="zh-CN" sz="2000" b="1" dirty="0">
                  <a:solidFill>
                    <a:srgbClr val="C0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83" name="Rectangle 56"/>
              <p:cNvSpPr>
                <a:spLocks noChangeArrowheads="1"/>
              </p:cNvSpPr>
              <p:nvPr/>
            </p:nvSpPr>
            <p:spPr bwMode="auto">
              <a:xfrm>
                <a:off x="3984" y="2160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84" name="Rectangle 57"/>
              <p:cNvSpPr>
                <a:spLocks noChangeArrowheads="1"/>
              </p:cNvSpPr>
              <p:nvPr/>
            </p:nvSpPr>
            <p:spPr bwMode="auto">
              <a:xfrm>
                <a:off x="3984" y="2448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85" name="Rectangle 58"/>
              <p:cNvSpPr>
                <a:spLocks noChangeArrowheads="1"/>
              </p:cNvSpPr>
              <p:nvPr/>
            </p:nvSpPr>
            <p:spPr bwMode="auto">
              <a:xfrm>
                <a:off x="3984" y="2736"/>
                <a:ext cx="1584" cy="240"/>
              </a:xfrm>
              <a:prstGeom prst="rect">
                <a:avLst/>
              </a:prstGeom>
              <a:solidFill>
                <a:srgbClr val="EFBFBF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86" name="Rectangle 59"/>
              <p:cNvSpPr>
                <a:spLocks noChangeArrowheads="1"/>
              </p:cNvSpPr>
              <p:nvPr/>
            </p:nvSpPr>
            <p:spPr bwMode="auto">
              <a:xfrm>
                <a:off x="3984" y="3024"/>
                <a:ext cx="1584" cy="240"/>
              </a:xfrm>
              <a:prstGeom prst="rect">
                <a:avLst/>
              </a:prstGeom>
              <a:solidFill>
                <a:srgbClr val="EFBFBF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0x104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</p:grpSp>
      </p:grpSp>
      <p:sp>
        <p:nvSpPr>
          <p:cNvPr id="95" name="Rectangle 39"/>
          <p:cNvSpPr>
            <a:spLocks noChangeArrowheads="1"/>
          </p:cNvSpPr>
          <p:nvPr/>
        </p:nvSpPr>
        <p:spPr bwMode="auto">
          <a:xfrm>
            <a:off x="6140669" y="783429"/>
            <a:ext cx="654050" cy="400050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lIns="45720" rIns="45720">
            <a:spAutoFit/>
          </a:bodyPr>
          <a:lstStyle/>
          <a:p>
            <a:pPr eaLnBrk="0" hangingPunct="0"/>
            <a:r>
              <a:rPr lang="en-US" altLang="zh-CN" sz="2000" dirty="0">
                <a:latin typeface="Courier New" panose="02070309020205020404" pitchFamily="49" charset="0"/>
              </a:rPr>
              <a:t>x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96" name="Rectangle 40"/>
          <p:cNvSpPr>
            <a:spLocks noChangeArrowheads="1"/>
          </p:cNvSpPr>
          <p:nvPr/>
        </p:nvSpPr>
        <p:spPr bwMode="auto">
          <a:xfrm>
            <a:off x="6140669" y="1164429"/>
            <a:ext cx="654050" cy="400050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lIns="45720" rIns="45720">
            <a:spAutoFit/>
          </a:bodyPr>
          <a:lstStyle/>
          <a:p>
            <a:pPr eaLnBrk="0" hangingPunct="0"/>
            <a:r>
              <a:rPr lang="en-US" altLang="zh-CN" sz="2000" dirty="0">
                <a:latin typeface="Courier New" panose="02070309020205020404" pitchFamily="49" charset="0"/>
              </a:rPr>
              <a:t>y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3664898" y="4760865"/>
            <a:ext cx="5605592" cy="193642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</a:rPr>
              <a:t> 8(%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ebp</a:t>
            </a:r>
            <a:r>
              <a:rPr lang="en-US" altLang="zh-CN" sz="2000" b="1" dirty="0">
                <a:latin typeface="Courier New" panose="02070309020205020404" pitchFamily="49" charset="0"/>
              </a:rPr>
              <a:t>), 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edx</a:t>
            </a:r>
            <a:r>
              <a:rPr lang="en-US" altLang="zh-CN" sz="2000" b="1" dirty="0">
                <a:latin typeface="Courier New" panose="02070309020205020404" pitchFamily="49" charset="0"/>
              </a:rPr>
              <a:t> #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edx</a:t>
            </a:r>
            <a:r>
              <a:rPr lang="en-US" altLang="zh-CN" sz="2000" b="1" dirty="0">
                <a:latin typeface="Courier New" panose="02070309020205020404" pitchFamily="49" charset="0"/>
              </a:rPr>
              <a:t> =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xp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</a:rPr>
              <a:t> 12(%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ebp</a:t>
            </a:r>
            <a:r>
              <a:rPr lang="en-US" altLang="zh-CN" sz="2000" b="1" dirty="0">
                <a:latin typeface="Courier New" panose="02070309020205020404" pitchFamily="49" charset="0"/>
              </a:rPr>
              <a:t>),%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ecx</a:t>
            </a:r>
            <a:r>
              <a:rPr lang="en-US" altLang="zh-CN" sz="2000" b="1" dirty="0">
                <a:latin typeface="Courier New" panose="02070309020205020404" pitchFamily="49" charset="0"/>
              </a:rPr>
              <a:t> #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ecx</a:t>
            </a:r>
            <a:r>
              <a:rPr lang="en-US" altLang="zh-CN" sz="2000" b="1" dirty="0">
                <a:latin typeface="Courier New" panose="02070309020205020404" pitchFamily="49" charset="0"/>
              </a:rPr>
              <a:t> =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yp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(%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edx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), %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ebx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 #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ebx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= *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xp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(t0)</a:t>
            </a:r>
            <a:endParaRPr lang="en-US" altLang="zh-CN" sz="2000" b="1" dirty="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</a:rPr>
              <a:t> (%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ecx</a:t>
            </a:r>
            <a:r>
              <a:rPr lang="en-US" altLang="zh-CN" sz="2000" b="1" dirty="0">
                <a:latin typeface="Courier New" panose="02070309020205020404" pitchFamily="49" charset="0"/>
              </a:rPr>
              <a:t>), 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eax</a:t>
            </a:r>
            <a:r>
              <a:rPr lang="en-US" altLang="zh-CN" sz="2000" b="1" dirty="0">
                <a:latin typeface="Courier New" panose="02070309020205020404" pitchFamily="49" charset="0"/>
              </a:rPr>
              <a:t>  #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eax</a:t>
            </a:r>
            <a:r>
              <a:rPr lang="en-US" altLang="zh-CN" sz="2000" b="1" dirty="0">
                <a:latin typeface="Courier New" panose="02070309020205020404" pitchFamily="49" charset="0"/>
              </a:rPr>
              <a:t> = *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yp</a:t>
            </a:r>
            <a:r>
              <a:rPr lang="en-US" altLang="zh-CN" sz="2000" b="1" dirty="0">
                <a:latin typeface="Courier New" panose="02070309020205020404" pitchFamily="49" charset="0"/>
              </a:rPr>
              <a:t>(t1)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</a:rPr>
              <a:t> 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eax</a:t>
            </a:r>
            <a:r>
              <a:rPr lang="en-US" altLang="zh-CN" sz="2000" b="1" dirty="0">
                <a:latin typeface="Courier New" panose="02070309020205020404" pitchFamily="49" charset="0"/>
              </a:rPr>
              <a:t>, (%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edx</a:t>
            </a:r>
            <a:r>
              <a:rPr lang="en-US" altLang="zh-CN" sz="2000" b="1" dirty="0">
                <a:latin typeface="Courier New" panose="02070309020205020404" pitchFamily="49" charset="0"/>
              </a:rPr>
              <a:t>)  # *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xp</a:t>
            </a:r>
            <a:r>
              <a:rPr lang="en-US" altLang="zh-CN" sz="2000" b="1" dirty="0">
                <a:latin typeface="Courier New" panose="02070309020205020404" pitchFamily="49" charset="0"/>
              </a:rPr>
              <a:t> = t1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</a:rPr>
              <a:t> 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ebx</a:t>
            </a:r>
            <a:r>
              <a:rPr lang="en-US" altLang="zh-CN" sz="2000" b="1" dirty="0">
                <a:latin typeface="Courier New" panose="02070309020205020404" pitchFamily="49" charset="0"/>
              </a:rPr>
              <a:t>, (%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ecx</a:t>
            </a:r>
            <a:r>
              <a:rPr lang="en-US" altLang="zh-CN" sz="2000" b="1" dirty="0">
                <a:latin typeface="Courier New" panose="02070309020205020404" pitchFamily="49" charset="0"/>
              </a:rPr>
              <a:t>)  # *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yp</a:t>
            </a:r>
            <a:r>
              <a:rPr lang="en-US" altLang="zh-CN" sz="2000" b="1" dirty="0">
                <a:latin typeface="Courier New" panose="02070309020205020404" pitchFamily="49" charset="0"/>
              </a:rPr>
              <a:t> = t0</a:t>
            </a: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88469" y="746636"/>
            <a:ext cx="1216114" cy="529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7" name="直接箭头连接符 96"/>
          <p:cNvCxnSpPr>
            <a:stCxn id="2" idx="1"/>
            <a:endCxn id="82" idx="3"/>
          </p:cNvCxnSpPr>
          <p:nvPr/>
        </p:nvCxnSpPr>
        <p:spPr>
          <a:xfrm flipH="1">
            <a:off x="4997669" y="1011470"/>
            <a:ext cx="2590800" cy="1548649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直接连接符 78"/>
          <p:cNvCxnSpPr/>
          <p:nvPr/>
        </p:nvCxnSpPr>
        <p:spPr>
          <a:xfrm>
            <a:off x="0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7107811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500"/>
          <p:cNvSpPr txBox="1"/>
          <p:nvPr/>
        </p:nvSpPr>
        <p:spPr>
          <a:xfrm>
            <a:off x="4873714" y="243870"/>
            <a:ext cx="240026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en-US" altLang="zh-CN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</a:t>
            </a:r>
            <a:r>
              <a:rPr lang="zh-CN" altLang="en-US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665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7664669" y="2741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2000">
                <a:latin typeface="Courier New" panose="02070309020205020404" pitchFamily="49" charset="0"/>
                <a:ea typeface="+mn-ea"/>
              </a:rPr>
              <a:t>0x120</a:t>
            </a:r>
            <a:endParaRPr lang="en-US" sz="200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7664669" y="3122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2000">
                <a:latin typeface="Courier New" panose="02070309020205020404" pitchFamily="49" charset="0"/>
                <a:ea typeface="+mn-ea"/>
              </a:rPr>
              <a:t>0x124</a:t>
            </a:r>
            <a:endParaRPr lang="en-US" sz="200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7664669" y="3503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2000" dirty="0" err="1">
                <a:latin typeface="Calibri" panose="020F0502020204030204" pitchFamily="34" charset="0"/>
                <a:ea typeface="+mn-ea"/>
              </a:rPr>
              <a:t>Rtnad</a:t>
            </a:r>
            <a:r>
              <a:rPr lang="en-US" altLang="zh-CN" sz="2000" dirty="0" err="1">
                <a:latin typeface="Calibri" panose="020F0502020204030204" pitchFamily="34" charset="0"/>
                <a:ea typeface="+mn-ea"/>
              </a:rPr>
              <a:t>d</a:t>
            </a:r>
            <a:r>
              <a:rPr lang="en-US" sz="2000" dirty="0" err="1">
                <a:latin typeface="Calibri" panose="020F0502020204030204" pitchFamily="34" charset="0"/>
                <a:ea typeface="+mn-ea"/>
              </a:rPr>
              <a:t>r</a:t>
            </a:r>
            <a:endParaRPr lang="en-US" sz="2000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37" name="Rectangle 11"/>
          <p:cNvSpPr>
            <a:spLocks noChangeArrowheads="1"/>
          </p:cNvSpPr>
          <p:nvPr/>
        </p:nvSpPr>
        <p:spPr bwMode="auto">
          <a:xfrm>
            <a:off x="7664669" y="3884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6826469" y="406554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6026369" y="3836940"/>
            <a:ext cx="8001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dirty="0">
                <a:latin typeface="Courier New" panose="02070309020205020404" pitchFamily="49" charset="0"/>
              </a:rPr>
              <a:t>%</a:t>
            </a:r>
            <a:r>
              <a:rPr lang="en-US" altLang="zh-CN" sz="2000" dirty="0" err="1">
                <a:latin typeface="Courier New" panose="02070309020205020404" pitchFamily="49" charset="0"/>
              </a:rPr>
              <a:t>ebp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7131269" y="3836940"/>
            <a:ext cx="646113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 0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7131269" y="3455940"/>
            <a:ext cx="646113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 4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7131269" y="3074940"/>
            <a:ext cx="646113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 8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51" name="Text Box 17"/>
          <p:cNvSpPr txBox="1">
            <a:spLocks noChangeArrowheads="1"/>
          </p:cNvSpPr>
          <p:nvPr/>
        </p:nvSpPr>
        <p:spPr bwMode="auto">
          <a:xfrm>
            <a:off x="7131269" y="2693940"/>
            <a:ext cx="646113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12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6750269" y="2236740"/>
            <a:ext cx="838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alibri" panose="020F0502020204030204" pitchFamily="34" charset="0"/>
              </a:rPr>
              <a:t>Offset</a:t>
            </a:r>
            <a:endParaRPr lang="en-US" altLang="zh-CN" sz="2000">
              <a:latin typeface="Calibri" panose="020F0502020204030204" pitchFamily="34" charset="0"/>
            </a:endParaRPr>
          </a:p>
        </p:txBody>
      </p:sp>
      <p:sp>
        <p:nvSpPr>
          <p:cNvPr id="53" name="Rectangle 20"/>
          <p:cNvSpPr>
            <a:spLocks noChangeArrowheads="1"/>
          </p:cNvSpPr>
          <p:nvPr/>
        </p:nvSpPr>
        <p:spPr bwMode="auto">
          <a:xfrm>
            <a:off x="7664669" y="4265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7131269" y="4217940"/>
            <a:ext cx="59372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>
                <a:latin typeface="Courier New" panose="02070309020205020404" pitchFamily="49" charset="0"/>
              </a:rPr>
              <a:t>-4 </a:t>
            </a:r>
            <a:endParaRPr lang="en-US" altLang="zh-CN" sz="1800">
              <a:latin typeface="Courier New" panose="02070309020205020404" pitchFamily="49" charset="0"/>
            </a:endParaRPr>
          </a:p>
        </p:txBody>
      </p:sp>
      <p:sp>
        <p:nvSpPr>
          <p:cNvPr id="55" name="Rectangle 23"/>
          <p:cNvSpPr>
            <a:spLocks noChangeArrowheads="1"/>
          </p:cNvSpPr>
          <p:nvPr/>
        </p:nvSpPr>
        <p:spPr bwMode="auto">
          <a:xfrm>
            <a:off x="7664669" y="836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123</a:t>
            </a:r>
            <a:endParaRPr lang="en-US" sz="2000" dirty="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56" name="Rectangle 24"/>
          <p:cNvSpPr>
            <a:spLocks noChangeArrowheads="1"/>
          </p:cNvSpPr>
          <p:nvPr/>
        </p:nvSpPr>
        <p:spPr bwMode="auto">
          <a:xfrm>
            <a:off x="7664669" y="1217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456</a:t>
            </a:r>
            <a:endParaRPr lang="en-US" sz="2000" dirty="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57" name="Rectangle 25"/>
          <p:cNvSpPr>
            <a:spLocks noChangeArrowheads="1"/>
          </p:cNvSpPr>
          <p:nvPr/>
        </p:nvSpPr>
        <p:spPr bwMode="auto">
          <a:xfrm>
            <a:off x="7664669" y="1598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58" name="Rectangle 26"/>
          <p:cNvSpPr>
            <a:spLocks noChangeArrowheads="1"/>
          </p:cNvSpPr>
          <p:nvPr/>
        </p:nvSpPr>
        <p:spPr bwMode="auto">
          <a:xfrm>
            <a:off x="7664669" y="1979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59" name="Rectangle 27"/>
          <p:cNvSpPr>
            <a:spLocks noChangeArrowheads="1"/>
          </p:cNvSpPr>
          <p:nvPr/>
        </p:nvSpPr>
        <p:spPr bwMode="auto">
          <a:xfrm>
            <a:off x="7664669" y="2360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60" name="Text Box 28"/>
          <p:cNvSpPr txBox="1">
            <a:spLocks noChangeArrowheads="1"/>
          </p:cNvSpPr>
          <p:nvPr/>
        </p:nvSpPr>
        <p:spPr bwMode="auto">
          <a:xfrm>
            <a:off x="8731469" y="495253"/>
            <a:ext cx="1039813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alibri" panose="020F0502020204030204" pitchFamily="34" charset="0"/>
              </a:rPr>
              <a:t>Address</a:t>
            </a:r>
            <a:endParaRPr lang="en-US" altLang="zh-CN" sz="2000">
              <a:latin typeface="Calibri" panose="020F0502020204030204" pitchFamily="34" charset="0"/>
            </a:endParaRPr>
          </a:p>
        </p:txBody>
      </p:sp>
      <p:sp>
        <p:nvSpPr>
          <p:cNvPr id="61" name="Text Box 29"/>
          <p:cNvSpPr txBox="1">
            <a:spLocks noChangeArrowheads="1"/>
          </p:cNvSpPr>
          <p:nvPr/>
        </p:nvSpPr>
        <p:spPr bwMode="auto">
          <a:xfrm>
            <a:off x="8807669" y="788940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0x124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2" name="Text Box 30"/>
          <p:cNvSpPr txBox="1">
            <a:spLocks noChangeArrowheads="1"/>
          </p:cNvSpPr>
          <p:nvPr/>
        </p:nvSpPr>
        <p:spPr bwMode="auto">
          <a:xfrm>
            <a:off x="8807669" y="1184228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0x120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8807669" y="1579515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0x11c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4" name="Text Box 32"/>
          <p:cNvSpPr txBox="1">
            <a:spLocks noChangeArrowheads="1"/>
          </p:cNvSpPr>
          <p:nvPr/>
        </p:nvSpPr>
        <p:spPr bwMode="auto">
          <a:xfrm>
            <a:off x="8807669" y="1974803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0x118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5" name="Text Box 33"/>
          <p:cNvSpPr txBox="1">
            <a:spLocks noChangeArrowheads="1"/>
          </p:cNvSpPr>
          <p:nvPr/>
        </p:nvSpPr>
        <p:spPr bwMode="auto">
          <a:xfrm>
            <a:off x="8807669" y="2370090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0x114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6" name="Text Box 34"/>
          <p:cNvSpPr txBox="1">
            <a:spLocks noChangeArrowheads="1"/>
          </p:cNvSpPr>
          <p:nvPr/>
        </p:nvSpPr>
        <p:spPr bwMode="auto">
          <a:xfrm>
            <a:off x="8807669" y="2765378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0x110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7" name="Text Box 35"/>
          <p:cNvSpPr txBox="1">
            <a:spLocks noChangeArrowheads="1"/>
          </p:cNvSpPr>
          <p:nvPr/>
        </p:nvSpPr>
        <p:spPr bwMode="auto">
          <a:xfrm>
            <a:off x="8807669" y="3160665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0x10c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8" name="Text Box 36"/>
          <p:cNvSpPr txBox="1">
            <a:spLocks noChangeArrowheads="1"/>
          </p:cNvSpPr>
          <p:nvPr/>
        </p:nvSpPr>
        <p:spPr bwMode="auto">
          <a:xfrm>
            <a:off x="8807669" y="3555953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0x108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9" name="Text Box 37"/>
          <p:cNvSpPr txBox="1">
            <a:spLocks noChangeArrowheads="1"/>
          </p:cNvSpPr>
          <p:nvPr/>
        </p:nvSpPr>
        <p:spPr bwMode="auto">
          <a:xfrm>
            <a:off x="8807669" y="3951240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0x104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70" name="Text Box 38"/>
          <p:cNvSpPr txBox="1">
            <a:spLocks noChangeArrowheads="1"/>
          </p:cNvSpPr>
          <p:nvPr/>
        </p:nvSpPr>
        <p:spPr bwMode="auto">
          <a:xfrm>
            <a:off x="8807669" y="4346528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dirty="0">
                <a:latin typeface="Courier New" panose="02070309020205020404" pitchFamily="49" charset="0"/>
              </a:rPr>
              <a:t>0x100 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71" name="Rectangle 39"/>
          <p:cNvSpPr>
            <a:spLocks noChangeArrowheads="1"/>
          </p:cNvSpPr>
          <p:nvPr/>
        </p:nvSpPr>
        <p:spPr bwMode="auto">
          <a:xfrm>
            <a:off x="6140669" y="2693940"/>
            <a:ext cx="654050" cy="400050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lIns="45720" rIns="45720">
            <a:spAutoFit/>
          </a:bodyPr>
          <a:lstStyle/>
          <a:p>
            <a:pPr eaLnBrk="0" hangingPunct="0"/>
            <a:r>
              <a:rPr lang="en-US" altLang="zh-CN" sz="2000" dirty="0" err="1">
                <a:latin typeface="Courier New" panose="02070309020205020404" pitchFamily="49" charset="0"/>
              </a:rPr>
              <a:t>yp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72" name="Rectangle 40"/>
          <p:cNvSpPr>
            <a:spLocks noChangeArrowheads="1"/>
          </p:cNvSpPr>
          <p:nvPr/>
        </p:nvSpPr>
        <p:spPr bwMode="auto">
          <a:xfrm>
            <a:off x="6140669" y="3074940"/>
            <a:ext cx="654050" cy="400050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lIns="45720" rIns="45720">
            <a:spAutoFit/>
          </a:bodyPr>
          <a:lstStyle/>
          <a:p>
            <a:pPr eaLnBrk="0" hangingPunct="0"/>
            <a:r>
              <a:rPr lang="en-US" altLang="zh-CN" sz="2000" dirty="0" err="1">
                <a:latin typeface="Courier New" panose="02070309020205020404" pitchFamily="49" charset="0"/>
              </a:rPr>
              <a:t>xp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3245069" y="998019"/>
            <a:ext cx="1752600" cy="3581400"/>
            <a:chOff x="533400" y="1219200"/>
            <a:chExt cx="1752600" cy="3581400"/>
          </a:xfrm>
        </p:grpSpPr>
        <p:grpSp>
          <p:nvGrpSpPr>
            <p:cNvPr id="74" name="Group 42"/>
            <p:cNvGrpSpPr/>
            <p:nvPr/>
          </p:nvGrpSpPr>
          <p:grpSpPr bwMode="auto">
            <a:xfrm>
              <a:off x="533400" y="1219200"/>
              <a:ext cx="685800" cy="3581400"/>
              <a:chOff x="3984" y="1008"/>
              <a:chExt cx="1584" cy="2256"/>
            </a:xfrm>
          </p:grpSpPr>
          <p:sp>
            <p:nvSpPr>
              <p:cNvPr id="87" name="Rectangle 43"/>
              <p:cNvSpPr>
                <a:spLocks noChangeArrowheads="1"/>
              </p:cNvSpPr>
              <p:nvPr/>
            </p:nvSpPr>
            <p:spPr bwMode="auto">
              <a:xfrm>
                <a:off x="3984" y="1008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 dirty="0">
                    <a:latin typeface="Courier New" panose="02070309020205020404" pitchFamily="49" charset="0"/>
                  </a:rPr>
                  <a:t>%</a:t>
                </a:r>
                <a:r>
                  <a:rPr lang="en-US" altLang="zh-CN" sz="2000" b="1" dirty="0" err="1">
                    <a:latin typeface="Courier New" panose="02070309020205020404" pitchFamily="49" charset="0"/>
                  </a:rPr>
                  <a:t>eax</a:t>
                </a:r>
                <a:endParaRPr lang="en-US" altLang="zh-CN" sz="20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88" name="Rectangle 44"/>
              <p:cNvSpPr>
                <a:spLocks noChangeArrowheads="1"/>
              </p:cNvSpPr>
              <p:nvPr/>
            </p:nvSpPr>
            <p:spPr bwMode="auto">
              <a:xfrm>
                <a:off x="3984" y="1296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%edx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89" name="Rectangle 45"/>
              <p:cNvSpPr>
                <a:spLocks noChangeArrowheads="1"/>
              </p:cNvSpPr>
              <p:nvPr/>
            </p:nvSpPr>
            <p:spPr bwMode="auto">
              <a:xfrm>
                <a:off x="3984" y="1584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%ecx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90" name="Rectangle 46"/>
              <p:cNvSpPr>
                <a:spLocks noChangeArrowheads="1"/>
              </p:cNvSpPr>
              <p:nvPr/>
            </p:nvSpPr>
            <p:spPr bwMode="auto">
              <a:xfrm>
                <a:off x="3984" y="1872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%ebx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91" name="Rectangle 47"/>
              <p:cNvSpPr>
                <a:spLocks noChangeArrowheads="1"/>
              </p:cNvSpPr>
              <p:nvPr/>
            </p:nvSpPr>
            <p:spPr bwMode="auto">
              <a:xfrm>
                <a:off x="3984" y="2160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%esi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92" name="Rectangle 48"/>
              <p:cNvSpPr>
                <a:spLocks noChangeArrowheads="1"/>
              </p:cNvSpPr>
              <p:nvPr/>
            </p:nvSpPr>
            <p:spPr bwMode="auto">
              <a:xfrm>
                <a:off x="3984" y="2448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%edi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93" name="Rectangle 49"/>
              <p:cNvSpPr>
                <a:spLocks noChangeArrowheads="1"/>
              </p:cNvSpPr>
              <p:nvPr/>
            </p:nvSpPr>
            <p:spPr bwMode="auto">
              <a:xfrm>
                <a:off x="3984" y="2736"/>
                <a:ext cx="1584" cy="240"/>
              </a:xfrm>
              <a:prstGeom prst="rect">
                <a:avLst/>
              </a:prstGeom>
              <a:solidFill>
                <a:srgbClr val="EFBFBF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%esp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94" name="Rectangle 50"/>
              <p:cNvSpPr>
                <a:spLocks noChangeArrowheads="1"/>
              </p:cNvSpPr>
              <p:nvPr/>
            </p:nvSpPr>
            <p:spPr bwMode="auto">
              <a:xfrm>
                <a:off x="3984" y="3024"/>
                <a:ext cx="1584" cy="240"/>
              </a:xfrm>
              <a:prstGeom prst="rect">
                <a:avLst/>
              </a:prstGeom>
              <a:solidFill>
                <a:srgbClr val="EFBFBF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%ebp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75" name="Group 51"/>
            <p:cNvGrpSpPr/>
            <p:nvPr/>
          </p:nvGrpSpPr>
          <p:grpSpPr bwMode="auto">
            <a:xfrm>
              <a:off x="1219200" y="1219200"/>
              <a:ext cx="1066800" cy="3581400"/>
              <a:chOff x="3984" y="1008"/>
              <a:chExt cx="1584" cy="2256"/>
            </a:xfrm>
          </p:grpSpPr>
          <p:sp>
            <p:nvSpPr>
              <p:cNvPr id="76" name="Rectangle 52"/>
              <p:cNvSpPr>
                <a:spLocks noChangeArrowheads="1"/>
              </p:cNvSpPr>
              <p:nvPr/>
            </p:nvSpPr>
            <p:spPr bwMode="auto">
              <a:xfrm>
                <a:off x="3984" y="1008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 dirty="0">
                    <a:solidFill>
                      <a:srgbClr val="C00000"/>
                    </a:solidFill>
                    <a:latin typeface="Courier New" panose="02070309020205020404" pitchFamily="49" charset="0"/>
                  </a:rPr>
                  <a:t>456</a:t>
                </a:r>
                <a:endParaRPr lang="en-US" altLang="zh-CN" sz="2000" b="1" dirty="0">
                  <a:solidFill>
                    <a:srgbClr val="C0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77" name="Rectangle 53"/>
              <p:cNvSpPr>
                <a:spLocks noChangeArrowheads="1"/>
              </p:cNvSpPr>
              <p:nvPr/>
            </p:nvSpPr>
            <p:spPr bwMode="auto">
              <a:xfrm>
                <a:off x="3984" y="1296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 dirty="0">
                    <a:latin typeface="Courier New" panose="02070309020205020404" pitchFamily="49" charset="0"/>
                  </a:rPr>
                  <a:t>0x124</a:t>
                </a:r>
                <a:endParaRPr lang="en-US" altLang="zh-CN" sz="20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78" name="Rectangle 54"/>
              <p:cNvSpPr>
                <a:spLocks noChangeArrowheads="1"/>
              </p:cNvSpPr>
              <p:nvPr/>
            </p:nvSpPr>
            <p:spPr bwMode="auto">
              <a:xfrm>
                <a:off x="3984" y="1584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 dirty="0">
                    <a:latin typeface="Courier New" panose="02070309020205020404" pitchFamily="49" charset="0"/>
                  </a:rPr>
                  <a:t>0x120</a:t>
                </a:r>
                <a:endParaRPr lang="en-US" altLang="zh-CN" sz="20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82" name="Rectangle 55"/>
              <p:cNvSpPr>
                <a:spLocks noChangeArrowheads="1"/>
              </p:cNvSpPr>
              <p:nvPr/>
            </p:nvSpPr>
            <p:spPr bwMode="auto">
              <a:xfrm>
                <a:off x="3984" y="1872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 dirty="0">
                    <a:latin typeface="Courier New" panose="02070309020205020404" pitchFamily="49" charset="0"/>
                  </a:rPr>
                  <a:t>123</a:t>
                </a:r>
                <a:endParaRPr lang="en-US" altLang="zh-CN" sz="20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83" name="Rectangle 56"/>
              <p:cNvSpPr>
                <a:spLocks noChangeArrowheads="1"/>
              </p:cNvSpPr>
              <p:nvPr/>
            </p:nvSpPr>
            <p:spPr bwMode="auto">
              <a:xfrm>
                <a:off x="3984" y="2160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84" name="Rectangle 57"/>
              <p:cNvSpPr>
                <a:spLocks noChangeArrowheads="1"/>
              </p:cNvSpPr>
              <p:nvPr/>
            </p:nvSpPr>
            <p:spPr bwMode="auto">
              <a:xfrm>
                <a:off x="3984" y="2448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85" name="Rectangle 58"/>
              <p:cNvSpPr>
                <a:spLocks noChangeArrowheads="1"/>
              </p:cNvSpPr>
              <p:nvPr/>
            </p:nvSpPr>
            <p:spPr bwMode="auto">
              <a:xfrm>
                <a:off x="3984" y="2736"/>
                <a:ext cx="1584" cy="240"/>
              </a:xfrm>
              <a:prstGeom prst="rect">
                <a:avLst/>
              </a:prstGeom>
              <a:solidFill>
                <a:srgbClr val="EFBFBF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86" name="Rectangle 59"/>
              <p:cNvSpPr>
                <a:spLocks noChangeArrowheads="1"/>
              </p:cNvSpPr>
              <p:nvPr/>
            </p:nvSpPr>
            <p:spPr bwMode="auto">
              <a:xfrm>
                <a:off x="3984" y="3024"/>
                <a:ext cx="1584" cy="240"/>
              </a:xfrm>
              <a:prstGeom prst="rect">
                <a:avLst/>
              </a:prstGeom>
              <a:solidFill>
                <a:srgbClr val="EFBFBF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0x104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</p:grpSp>
      </p:grpSp>
      <p:sp>
        <p:nvSpPr>
          <p:cNvPr id="95" name="Rectangle 39"/>
          <p:cNvSpPr>
            <a:spLocks noChangeArrowheads="1"/>
          </p:cNvSpPr>
          <p:nvPr/>
        </p:nvSpPr>
        <p:spPr bwMode="auto">
          <a:xfrm>
            <a:off x="6140669" y="783429"/>
            <a:ext cx="654050" cy="400050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lIns="45720" rIns="45720">
            <a:spAutoFit/>
          </a:bodyPr>
          <a:lstStyle/>
          <a:p>
            <a:pPr eaLnBrk="0" hangingPunct="0"/>
            <a:r>
              <a:rPr lang="en-US" altLang="zh-CN" sz="2000" dirty="0">
                <a:latin typeface="Courier New" panose="02070309020205020404" pitchFamily="49" charset="0"/>
              </a:rPr>
              <a:t>x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96" name="Rectangle 40"/>
          <p:cNvSpPr>
            <a:spLocks noChangeArrowheads="1"/>
          </p:cNvSpPr>
          <p:nvPr/>
        </p:nvSpPr>
        <p:spPr bwMode="auto">
          <a:xfrm>
            <a:off x="6140669" y="1164429"/>
            <a:ext cx="654050" cy="400050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lIns="45720" rIns="45720">
            <a:spAutoFit/>
          </a:bodyPr>
          <a:lstStyle/>
          <a:p>
            <a:pPr eaLnBrk="0" hangingPunct="0"/>
            <a:r>
              <a:rPr lang="en-US" altLang="zh-CN" sz="2000" dirty="0">
                <a:latin typeface="Courier New" panose="02070309020205020404" pitchFamily="49" charset="0"/>
              </a:rPr>
              <a:t>y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3664898" y="4760865"/>
            <a:ext cx="5605592" cy="193642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</a:rPr>
              <a:t> 8(%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ebp</a:t>
            </a:r>
            <a:r>
              <a:rPr lang="en-US" altLang="zh-CN" sz="2000" b="1" dirty="0">
                <a:latin typeface="Courier New" panose="02070309020205020404" pitchFamily="49" charset="0"/>
              </a:rPr>
              <a:t>), 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edx</a:t>
            </a:r>
            <a:r>
              <a:rPr lang="en-US" altLang="zh-CN" sz="2000" b="1" dirty="0">
                <a:latin typeface="Courier New" panose="02070309020205020404" pitchFamily="49" charset="0"/>
              </a:rPr>
              <a:t> #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edx</a:t>
            </a:r>
            <a:r>
              <a:rPr lang="en-US" altLang="zh-CN" sz="2000" b="1" dirty="0">
                <a:latin typeface="Courier New" panose="02070309020205020404" pitchFamily="49" charset="0"/>
              </a:rPr>
              <a:t> =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xp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</a:rPr>
              <a:t> 12(%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ebp</a:t>
            </a:r>
            <a:r>
              <a:rPr lang="en-US" altLang="zh-CN" sz="2000" b="1" dirty="0">
                <a:latin typeface="Courier New" panose="02070309020205020404" pitchFamily="49" charset="0"/>
              </a:rPr>
              <a:t>),%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ecx</a:t>
            </a:r>
            <a:r>
              <a:rPr lang="en-US" altLang="zh-CN" sz="2000" b="1" dirty="0">
                <a:latin typeface="Courier New" panose="02070309020205020404" pitchFamily="49" charset="0"/>
              </a:rPr>
              <a:t> #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ecx</a:t>
            </a:r>
            <a:r>
              <a:rPr lang="en-US" altLang="zh-CN" sz="2000" b="1" dirty="0">
                <a:latin typeface="Courier New" panose="02070309020205020404" pitchFamily="49" charset="0"/>
              </a:rPr>
              <a:t> =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yp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</a:rPr>
              <a:t> (%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edx</a:t>
            </a:r>
            <a:r>
              <a:rPr lang="en-US" altLang="zh-CN" sz="2000" b="1" dirty="0">
                <a:latin typeface="Courier New" panose="02070309020205020404" pitchFamily="49" charset="0"/>
              </a:rPr>
              <a:t>), 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ebx</a:t>
            </a:r>
            <a:r>
              <a:rPr lang="en-US" altLang="zh-CN" sz="2000" b="1" dirty="0">
                <a:latin typeface="Courier New" panose="02070309020205020404" pitchFamily="49" charset="0"/>
              </a:rPr>
              <a:t>  #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ebx</a:t>
            </a:r>
            <a:r>
              <a:rPr lang="en-US" altLang="zh-CN" sz="2000" b="1" dirty="0">
                <a:latin typeface="Courier New" panose="02070309020205020404" pitchFamily="49" charset="0"/>
              </a:rPr>
              <a:t> = *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xp</a:t>
            </a:r>
            <a:r>
              <a:rPr lang="en-US" altLang="zh-CN" sz="2000" b="1" dirty="0">
                <a:latin typeface="Courier New" panose="02070309020205020404" pitchFamily="49" charset="0"/>
              </a:rPr>
              <a:t>(t0)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(%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ecx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), %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eax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 #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eax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= *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yp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(t1)</a:t>
            </a:r>
            <a:endParaRPr lang="en-US" altLang="zh-CN" sz="2000" b="1" dirty="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</a:rPr>
              <a:t> 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eax</a:t>
            </a:r>
            <a:r>
              <a:rPr lang="en-US" altLang="zh-CN" sz="2000" b="1" dirty="0">
                <a:latin typeface="Courier New" panose="02070309020205020404" pitchFamily="49" charset="0"/>
              </a:rPr>
              <a:t>, (%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edx</a:t>
            </a:r>
            <a:r>
              <a:rPr lang="en-US" altLang="zh-CN" sz="2000" b="1" dirty="0">
                <a:latin typeface="Courier New" panose="02070309020205020404" pitchFamily="49" charset="0"/>
              </a:rPr>
              <a:t>)  # *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xp</a:t>
            </a:r>
            <a:r>
              <a:rPr lang="en-US" altLang="zh-CN" sz="2000" b="1" dirty="0">
                <a:latin typeface="Courier New" panose="02070309020205020404" pitchFamily="49" charset="0"/>
              </a:rPr>
              <a:t> = t1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</a:rPr>
              <a:t> 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ebx</a:t>
            </a:r>
            <a:r>
              <a:rPr lang="en-US" altLang="zh-CN" sz="2000" b="1" dirty="0">
                <a:latin typeface="Courier New" panose="02070309020205020404" pitchFamily="49" charset="0"/>
              </a:rPr>
              <a:t>, (%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ecx</a:t>
            </a:r>
            <a:r>
              <a:rPr lang="en-US" altLang="zh-CN" sz="2000" b="1" dirty="0">
                <a:latin typeface="Courier New" panose="02070309020205020404" pitchFamily="49" charset="0"/>
              </a:rPr>
              <a:t>)  # *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yp</a:t>
            </a:r>
            <a:r>
              <a:rPr lang="en-US" altLang="zh-CN" sz="2000" b="1" dirty="0">
                <a:latin typeface="Courier New" panose="02070309020205020404" pitchFamily="49" charset="0"/>
              </a:rPr>
              <a:t> = t0</a:t>
            </a: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88469" y="1138529"/>
            <a:ext cx="1216114" cy="529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7" name="直接箭头连接符 96"/>
          <p:cNvCxnSpPr>
            <a:stCxn id="2" idx="1"/>
            <a:endCxn id="76" idx="3"/>
          </p:cNvCxnSpPr>
          <p:nvPr/>
        </p:nvCxnSpPr>
        <p:spPr>
          <a:xfrm flipH="1" flipV="1">
            <a:off x="4997669" y="1188519"/>
            <a:ext cx="2590800" cy="214844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直接连接符 78"/>
          <p:cNvCxnSpPr/>
          <p:nvPr/>
        </p:nvCxnSpPr>
        <p:spPr>
          <a:xfrm>
            <a:off x="0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7107811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500"/>
          <p:cNvSpPr txBox="1"/>
          <p:nvPr/>
        </p:nvSpPr>
        <p:spPr>
          <a:xfrm>
            <a:off x="4873714" y="243870"/>
            <a:ext cx="240026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en-US" altLang="zh-CN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</a:t>
            </a:r>
            <a:r>
              <a:rPr lang="zh-CN" altLang="en-US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665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7664669" y="2741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2000">
                <a:latin typeface="Courier New" panose="02070309020205020404" pitchFamily="49" charset="0"/>
                <a:ea typeface="+mn-ea"/>
              </a:rPr>
              <a:t>0x120</a:t>
            </a:r>
            <a:endParaRPr lang="en-US" sz="200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7664669" y="3122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2000">
                <a:latin typeface="Courier New" panose="02070309020205020404" pitchFamily="49" charset="0"/>
                <a:ea typeface="+mn-ea"/>
              </a:rPr>
              <a:t>0x124</a:t>
            </a:r>
            <a:endParaRPr lang="en-US" sz="200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7664669" y="3503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2000" dirty="0" err="1">
                <a:latin typeface="Calibri" panose="020F0502020204030204" pitchFamily="34" charset="0"/>
                <a:ea typeface="+mn-ea"/>
              </a:rPr>
              <a:t>Rtnad</a:t>
            </a:r>
            <a:r>
              <a:rPr lang="en-US" altLang="zh-CN" sz="2000" dirty="0" err="1">
                <a:latin typeface="Calibri" panose="020F0502020204030204" pitchFamily="34" charset="0"/>
                <a:ea typeface="+mn-ea"/>
              </a:rPr>
              <a:t>d</a:t>
            </a:r>
            <a:r>
              <a:rPr lang="en-US" sz="2000" dirty="0" err="1">
                <a:latin typeface="Calibri" panose="020F0502020204030204" pitchFamily="34" charset="0"/>
                <a:ea typeface="+mn-ea"/>
              </a:rPr>
              <a:t>r</a:t>
            </a:r>
            <a:endParaRPr lang="en-US" sz="2000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37" name="Rectangle 11"/>
          <p:cNvSpPr>
            <a:spLocks noChangeArrowheads="1"/>
          </p:cNvSpPr>
          <p:nvPr/>
        </p:nvSpPr>
        <p:spPr bwMode="auto">
          <a:xfrm>
            <a:off x="7664669" y="3884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6826469" y="406554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6026369" y="3836940"/>
            <a:ext cx="8001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dirty="0">
                <a:latin typeface="Courier New" panose="02070309020205020404" pitchFamily="49" charset="0"/>
              </a:rPr>
              <a:t>%</a:t>
            </a:r>
            <a:r>
              <a:rPr lang="en-US" altLang="zh-CN" sz="2000" dirty="0" err="1">
                <a:latin typeface="Courier New" panose="02070309020205020404" pitchFamily="49" charset="0"/>
              </a:rPr>
              <a:t>ebp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7131269" y="3836940"/>
            <a:ext cx="646113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 0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7131269" y="3455940"/>
            <a:ext cx="646113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 4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7131269" y="3074940"/>
            <a:ext cx="646113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 8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51" name="Text Box 17"/>
          <p:cNvSpPr txBox="1">
            <a:spLocks noChangeArrowheads="1"/>
          </p:cNvSpPr>
          <p:nvPr/>
        </p:nvSpPr>
        <p:spPr bwMode="auto">
          <a:xfrm>
            <a:off x="7131269" y="2693940"/>
            <a:ext cx="646113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12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6750269" y="2236740"/>
            <a:ext cx="838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alibri" panose="020F0502020204030204" pitchFamily="34" charset="0"/>
              </a:rPr>
              <a:t>Offset</a:t>
            </a:r>
            <a:endParaRPr lang="en-US" altLang="zh-CN" sz="2000">
              <a:latin typeface="Calibri" panose="020F0502020204030204" pitchFamily="34" charset="0"/>
            </a:endParaRPr>
          </a:p>
        </p:txBody>
      </p:sp>
      <p:sp>
        <p:nvSpPr>
          <p:cNvPr id="53" name="Rectangle 20"/>
          <p:cNvSpPr>
            <a:spLocks noChangeArrowheads="1"/>
          </p:cNvSpPr>
          <p:nvPr/>
        </p:nvSpPr>
        <p:spPr bwMode="auto">
          <a:xfrm>
            <a:off x="7664669" y="4265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7131269" y="4217940"/>
            <a:ext cx="59372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>
                <a:latin typeface="Courier New" panose="02070309020205020404" pitchFamily="49" charset="0"/>
              </a:rPr>
              <a:t>-4 </a:t>
            </a:r>
            <a:endParaRPr lang="en-US" altLang="zh-CN" sz="1800">
              <a:latin typeface="Courier New" panose="02070309020205020404" pitchFamily="49" charset="0"/>
            </a:endParaRPr>
          </a:p>
        </p:txBody>
      </p:sp>
      <p:sp>
        <p:nvSpPr>
          <p:cNvPr id="55" name="Rectangle 23"/>
          <p:cNvSpPr>
            <a:spLocks noChangeArrowheads="1"/>
          </p:cNvSpPr>
          <p:nvPr/>
        </p:nvSpPr>
        <p:spPr bwMode="auto">
          <a:xfrm>
            <a:off x="7664669" y="836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</a:rPr>
              <a:t>456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6" name="Rectangle 24"/>
          <p:cNvSpPr>
            <a:spLocks noChangeArrowheads="1"/>
          </p:cNvSpPr>
          <p:nvPr/>
        </p:nvSpPr>
        <p:spPr bwMode="auto">
          <a:xfrm>
            <a:off x="7664669" y="1217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latin typeface="Courier New" panose="02070309020205020404" pitchFamily="49" charset="0"/>
                <a:ea typeface="+mn-ea"/>
              </a:rPr>
              <a:t>456</a:t>
            </a:r>
            <a:endParaRPr lang="en-US" sz="2000" dirty="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57" name="Rectangle 25"/>
          <p:cNvSpPr>
            <a:spLocks noChangeArrowheads="1"/>
          </p:cNvSpPr>
          <p:nvPr/>
        </p:nvSpPr>
        <p:spPr bwMode="auto">
          <a:xfrm>
            <a:off x="7664669" y="1598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58" name="Rectangle 26"/>
          <p:cNvSpPr>
            <a:spLocks noChangeArrowheads="1"/>
          </p:cNvSpPr>
          <p:nvPr/>
        </p:nvSpPr>
        <p:spPr bwMode="auto">
          <a:xfrm>
            <a:off x="7664669" y="1979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59" name="Rectangle 27"/>
          <p:cNvSpPr>
            <a:spLocks noChangeArrowheads="1"/>
          </p:cNvSpPr>
          <p:nvPr/>
        </p:nvSpPr>
        <p:spPr bwMode="auto">
          <a:xfrm>
            <a:off x="7664669" y="2360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60" name="Text Box 28"/>
          <p:cNvSpPr txBox="1">
            <a:spLocks noChangeArrowheads="1"/>
          </p:cNvSpPr>
          <p:nvPr/>
        </p:nvSpPr>
        <p:spPr bwMode="auto">
          <a:xfrm>
            <a:off x="8731469" y="495253"/>
            <a:ext cx="1039813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alibri" panose="020F0502020204030204" pitchFamily="34" charset="0"/>
              </a:rPr>
              <a:t>Address</a:t>
            </a:r>
            <a:endParaRPr lang="en-US" altLang="zh-CN" sz="2000">
              <a:latin typeface="Calibri" panose="020F0502020204030204" pitchFamily="34" charset="0"/>
            </a:endParaRPr>
          </a:p>
        </p:txBody>
      </p:sp>
      <p:sp>
        <p:nvSpPr>
          <p:cNvPr id="61" name="Text Box 29"/>
          <p:cNvSpPr txBox="1">
            <a:spLocks noChangeArrowheads="1"/>
          </p:cNvSpPr>
          <p:nvPr/>
        </p:nvSpPr>
        <p:spPr bwMode="auto">
          <a:xfrm>
            <a:off x="8807669" y="788940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0x124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2" name="Text Box 30"/>
          <p:cNvSpPr txBox="1">
            <a:spLocks noChangeArrowheads="1"/>
          </p:cNvSpPr>
          <p:nvPr/>
        </p:nvSpPr>
        <p:spPr bwMode="auto">
          <a:xfrm>
            <a:off x="8807669" y="1184228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0x120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8807669" y="1579515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0x11c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4" name="Text Box 32"/>
          <p:cNvSpPr txBox="1">
            <a:spLocks noChangeArrowheads="1"/>
          </p:cNvSpPr>
          <p:nvPr/>
        </p:nvSpPr>
        <p:spPr bwMode="auto">
          <a:xfrm>
            <a:off x="8807669" y="1974803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0x118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5" name="Text Box 33"/>
          <p:cNvSpPr txBox="1">
            <a:spLocks noChangeArrowheads="1"/>
          </p:cNvSpPr>
          <p:nvPr/>
        </p:nvSpPr>
        <p:spPr bwMode="auto">
          <a:xfrm>
            <a:off x="8807669" y="2370090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0x114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6" name="Text Box 34"/>
          <p:cNvSpPr txBox="1">
            <a:spLocks noChangeArrowheads="1"/>
          </p:cNvSpPr>
          <p:nvPr/>
        </p:nvSpPr>
        <p:spPr bwMode="auto">
          <a:xfrm>
            <a:off x="8807669" y="2765378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0x110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7" name="Text Box 35"/>
          <p:cNvSpPr txBox="1">
            <a:spLocks noChangeArrowheads="1"/>
          </p:cNvSpPr>
          <p:nvPr/>
        </p:nvSpPr>
        <p:spPr bwMode="auto">
          <a:xfrm>
            <a:off x="8807669" y="3160665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0x10c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8" name="Text Box 36"/>
          <p:cNvSpPr txBox="1">
            <a:spLocks noChangeArrowheads="1"/>
          </p:cNvSpPr>
          <p:nvPr/>
        </p:nvSpPr>
        <p:spPr bwMode="auto">
          <a:xfrm>
            <a:off x="8807669" y="3555953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0x108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9" name="Text Box 37"/>
          <p:cNvSpPr txBox="1">
            <a:spLocks noChangeArrowheads="1"/>
          </p:cNvSpPr>
          <p:nvPr/>
        </p:nvSpPr>
        <p:spPr bwMode="auto">
          <a:xfrm>
            <a:off x="8807669" y="3951240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0x104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70" name="Text Box 38"/>
          <p:cNvSpPr txBox="1">
            <a:spLocks noChangeArrowheads="1"/>
          </p:cNvSpPr>
          <p:nvPr/>
        </p:nvSpPr>
        <p:spPr bwMode="auto">
          <a:xfrm>
            <a:off x="8807669" y="4346528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dirty="0">
                <a:latin typeface="Courier New" panose="02070309020205020404" pitchFamily="49" charset="0"/>
              </a:rPr>
              <a:t>0x100 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71" name="Rectangle 39"/>
          <p:cNvSpPr>
            <a:spLocks noChangeArrowheads="1"/>
          </p:cNvSpPr>
          <p:nvPr/>
        </p:nvSpPr>
        <p:spPr bwMode="auto">
          <a:xfrm>
            <a:off x="6140669" y="2693940"/>
            <a:ext cx="654050" cy="400050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lIns="45720" rIns="45720">
            <a:spAutoFit/>
          </a:bodyPr>
          <a:lstStyle/>
          <a:p>
            <a:pPr eaLnBrk="0" hangingPunct="0"/>
            <a:r>
              <a:rPr lang="en-US" altLang="zh-CN" sz="2000" dirty="0" err="1">
                <a:latin typeface="Courier New" panose="02070309020205020404" pitchFamily="49" charset="0"/>
              </a:rPr>
              <a:t>yp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72" name="Rectangle 40"/>
          <p:cNvSpPr>
            <a:spLocks noChangeArrowheads="1"/>
          </p:cNvSpPr>
          <p:nvPr/>
        </p:nvSpPr>
        <p:spPr bwMode="auto">
          <a:xfrm>
            <a:off x="6140669" y="3074940"/>
            <a:ext cx="654050" cy="400050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lIns="45720" rIns="45720">
            <a:spAutoFit/>
          </a:bodyPr>
          <a:lstStyle/>
          <a:p>
            <a:pPr eaLnBrk="0" hangingPunct="0"/>
            <a:r>
              <a:rPr lang="en-US" altLang="zh-CN" sz="2000" dirty="0" err="1">
                <a:latin typeface="Courier New" panose="02070309020205020404" pitchFamily="49" charset="0"/>
              </a:rPr>
              <a:t>xp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3245069" y="998019"/>
            <a:ext cx="1752600" cy="3581400"/>
            <a:chOff x="533400" y="1219200"/>
            <a:chExt cx="1752600" cy="3581400"/>
          </a:xfrm>
        </p:grpSpPr>
        <p:grpSp>
          <p:nvGrpSpPr>
            <p:cNvPr id="74" name="Group 42"/>
            <p:cNvGrpSpPr/>
            <p:nvPr/>
          </p:nvGrpSpPr>
          <p:grpSpPr bwMode="auto">
            <a:xfrm>
              <a:off x="533400" y="1219200"/>
              <a:ext cx="685800" cy="3581400"/>
              <a:chOff x="3984" y="1008"/>
              <a:chExt cx="1584" cy="2256"/>
            </a:xfrm>
          </p:grpSpPr>
          <p:sp>
            <p:nvSpPr>
              <p:cNvPr id="87" name="Rectangle 43"/>
              <p:cNvSpPr>
                <a:spLocks noChangeArrowheads="1"/>
              </p:cNvSpPr>
              <p:nvPr/>
            </p:nvSpPr>
            <p:spPr bwMode="auto">
              <a:xfrm>
                <a:off x="3984" y="1008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 dirty="0">
                    <a:latin typeface="Courier New" panose="02070309020205020404" pitchFamily="49" charset="0"/>
                  </a:rPr>
                  <a:t>%</a:t>
                </a:r>
                <a:r>
                  <a:rPr lang="en-US" altLang="zh-CN" sz="2000" b="1" dirty="0" err="1">
                    <a:latin typeface="Courier New" panose="02070309020205020404" pitchFamily="49" charset="0"/>
                  </a:rPr>
                  <a:t>eax</a:t>
                </a:r>
                <a:endParaRPr lang="en-US" altLang="zh-CN" sz="20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88" name="Rectangle 44"/>
              <p:cNvSpPr>
                <a:spLocks noChangeArrowheads="1"/>
              </p:cNvSpPr>
              <p:nvPr/>
            </p:nvSpPr>
            <p:spPr bwMode="auto">
              <a:xfrm>
                <a:off x="3984" y="1296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%edx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89" name="Rectangle 45"/>
              <p:cNvSpPr>
                <a:spLocks noChangeArrowheads="1"/>
              </p:cNvSpPr>
              <p:nvPr/>
            </p:nvSpPr>
            <p:spPr bwMode="auto">
              <a:xfrm>
                <a:off x="3984" y="1584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%ecx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90" name="Rectangle 46"/>
              <p:cNvSpPr>
                <a:spLocks noChangeArrowheads="1"/>
              </p:cNvSpPr>
              <p:nvPr/>
            </p:nvSpPr>
            <p:spPr bwMode="auto">
              <a:xfrm>
                <a:off x="3984" y="1872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%ebx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91" name="Rectangle 47"/>
              <p:cNvSpPr>
                <a:spLocks noChangeArrowheads="1"/>
              </p:cNvSpPr>
              <p:nvPr/>
            </p:nvSpPr>
            <p:spPr bwMode="auto">
              <a:xfrm>
                <a:off x="3984" y="2160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%esi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92" name="Rectangle 48"/>
              <p:cNvSpPr>
                <a:spLocks noChangeArrowheads="1"/>
              </p:cNvSpPr>
              <p:nvPr/>
            </p:nvSpPr>
            <p:spPr bwMode="auto">
              <a:xfrm>
                <a:off x="3984" y="2448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%edi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93" name="Rectangle 49"/>
              <p:cNvSpPr>
                <a:spLocks noChangeArrowheads="1"/>
              </p:cNvSpPr>
              <p:nvPr/>
            </p:nvSpPr>
            <p:spPr bwMode="auto">
              <a:xfrm>
                <a:off x="3984" y="2736"/>
                <a:ext cx="1584" cy="240"/>
              </a:xfrm>
              <a:prstGeom prst="rect">
                <a:avLst/>
              </a:prstGeom>
              <a:solidFill>
                <a:srgbClr val="EFBFBF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%esp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94" name="Rectangle 50"/>
              <p:cNvSpPr>
                <a:spLocks noChangeArrowheads="1"/>
              </p:cNvSpPr>
              <p:nvPr/>
            </p:nvSpPr>
            <p:spPr bwMode="auto">
              <a:xfrm>
                <a:off x="3984" y="3024"/>
                <a:ext cx="1584" cy="240"/>
              </a:xfrm>
              <a:prstGeom prst="rect">
                <a:avLst/>
              </a:prstGeom>
              <a:solidFill>
                <a:srgbClr val="EFBFBF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%ebp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75" name="Group 51"/>
            <p:cNvGrpSpPr/>
            <p:nvPr/>
          </p:nvGrpSpPr>
          <p:grpSpPr bwMode="auto">
            <a:xfrm>
              <a:off x="1219200" y="1219200"/>
              <a:ext cx="1066800" cy="3581400"/>
              <a:chOff x="3984" y="1008"/>
              <a:chExt cx="1584" cy="2256"/>
            </a:xfrm>
          </p:grpSpPr>
          <p:sp>
            <p:nvSpPr>
              <p:cNvPr id="76" name="Rectangle 52"/>
              <p:cNvSpPr>
                <a:spLocks noChangeArrowheads="1"/>
              </p:cNvSpPr>
              <p:nvPr/>
            </p:nvSpPr>
            <p:spPr bwMode="auto">
              <a:xfrm>
                <a:off x="3984" y="1008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 dirty="0">
                    <a:solidFill>
                      <a:srgbClr val="C00000"/>
                    </a:solidFill>
                    <a:latin typeface="Courier New" panose="02070309020205020404" pitchFamily="49" charset="0"/>
                  </a:rPr>
                  <a:t>456</a:t>
                </a:r>
                <a:endParaRPr lang="en-US" altLang="zh-CN" sz="2000" b="1" dirty="0">
                  <a:solidFill>
                    <a:srgbClr val="C0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77" name="Rectangle 53"/>
              <p:cNvSpPr>
                <a:spLocks noChangeArrowheads="1"/>
              </p:cNvSpPr>
              <p:nvPr/>
            </p:nvSpPr>
            <p:spPr bwMode="auto">
              <a:xfrm>
                <a:off x="3984" y="1296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 dirty="0">
                    <a:latin typeface="Courier New" panose="02070309020205020404" pitchFamily="49" charset="0"/>
                  </a:rPr>
                  <a:t>0x124</a:t>
                </a:r>
                <a:endParaRPr lang="en-US" altLang="zh-CN" sz="20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78" name="Rectangle 54"/>
              <p:cNvSpPr>
                <a:spLocks noChangeArrowheads="1"/>
              </p:cNvSpPr>
              <p:nvPr/>
            </p:nvSpPr>
            <p:spPr bwMode="auto">
              <a:xfrm>
                <a:off x="3984" y="1584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 dirty="0">
                    <a:latin typeface="Courier New" panose="02070309020205020404" pitchFamily="49" charset="0"/>
                  </a:rPr>
                  <a:t>0x120</a:t>
                </a:r>
                <a:endParaRPr lang="en-US" altLang="zh-CN" sz="20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82" name="Rectangle 55"/>
              <p:cNvSpPr>
                <a:spLocks noChangeArrowheads="1"/>
              </p:cNvSpPr>
              <p:nvPr/>
            </p:nvSpPr>
            <p:spPr bwMode="auto">
              <a:xfrm>
                <a:off x="3984" y="1872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 dirty="0">
                    <a:latin typeface="Courier New" panose="02070309020205020404" pitchFamily="49" charset="0"/>
                  </a:rPr>
                  <a:t>123</a:t>
                </a:r>
                <a:endParaRPr lang="en-US" altLang="zh-CN" sz="20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83" name="Rectangle 56"/>
              <p:cNvSpPr>
                <a:spLocks noChangeArrowheads="1"/>
              </p:cNvSpPr>
              <p:nvPr/>
            </p:nvSpPr>
            <p:spPr bwMode="auto">
              <a:xfrm>
                <a:off x="3984" y="2160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84" name="Rectangle 57"/>
              <p:cNvSpPr>
                <a:spLocks noChangeArrowheads="1"/>
              </p:cNvSpPr>
              <p:nvPr/>
            </p:nvSpPr>
            <p:spPr bwMode="auto">
              <a:xfrm>
                <a:off x="3984" y="2448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85" name="Rectangle 58"/>
              <p:cNvSpPr>
                <a:spLocks noChangeArrowheads="1"/>
              </p:cNvSpPr>
              <p:nvPr/>
            </p:nvSpPr>
            <p:spPr bwMode="auto">
              <a:xfrm>
                <a:off x="3984" y="2736"/>
                <a:ext cx="1584" cy="240"/>
              </a:xfrm>
              <a:prstGeom prst="rect">
                <a:avLst/>
              </a:prstGeom>
              <a:solidFill>
                <a:srgbClr val="EFBFBF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86" name="Rectangle 59"/>
              <p:cNvSpPr>
                <a:spLocks noChangeArrowheads="1"/>
              </p:cNvSpPr>
              <p:nvPr/>
            </p:nvSpPr>
            <p:spPr bwMode="auto">
              <a:xfrm>
                <a:off x="3984" y="3024"/>
                <a:ext cx="1584" cy="240"/>
              </a:xfrm>
              <a:prstGeom prst="rect">
                <a:avLst/>
              </a:prstGeom>
              <a:solidFill>
                <a:srgbClr val="EFBFBF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0x104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</p:grpSp>
      </p:grpSp>
      <p:sp>
        <p:nvSpPr>
          <p:cNvPr id="95" name="Rectangle 39"/>
          <p:cNvSpPr>
            <a:spLocks noChangeArrowheads="1"/>
          </p:cNvSpPr>
          <p:nvPr/>
        </p:nvSpPr>
        <p:spPr bwMode="auto">
          <a:xfrm>
            <a:off x="6140669" y="783429"/>
            <a:ext cx="654050" cy="400050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lIns="45720" rIns="45720">
            <a:spAutoFit/>
          </a:bodyPr>
          <a:lstStyle/>
          <a:p>
            <a:pPr eaLnBrk="0" hangingPunct="0"/>
            <a:r>
              <a:rPr lang="en-US" altLang="zh-CN" sz="2000" dirty="0">
                <a:latin typeface="Courier New" panose="02070309020205020404" pitchFamily="49" charset="0"/>
              </a:rPr>
              <a:t>x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96" name="Rectangle 40"/>
          <p:cNvSpPr>
            <a:spLocks noChangeArrowheads="1"/>
          </p:cNvSpPr>
          <p:nvPr/>
        </p:nvSpPr>
        <p:spPr bwMode="auto">
          <a:xfrm>
            <a:off x="6140669" y="1164429"/>
            <a:ext cx="654050" cy="400050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lIns="45720" rIns="45720">
            <a:spAutoFit/>
          </a:bodyPr>
          <a:lstStyle/>
          <a:p>
            <a:pPr eaLnBrk="0" hangingPunct="0"/>
            <a:r>
              <a:rPr lang="en-US" altLang="zh-CN" sz="2000" dirty="0">
                <a:latin typeface="Courier New" panose="02070309020205020404" pitchFamily="49" charset="0"/>
              </a:rPr>
              <a:t>y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3664898" y="4760865"/>
            <a:ext cx="5605592" cy="193642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</a:rPr>
              <a:t> 8(%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ebp</a:t>
            </a:r>
            <a:r>
              <a:rPr lang="en-US" altLang="zh-CN" sz="2000" b="1" dirty="0">
                <a:latin typeface="Courier New" panose="02070309020205020404" pitchFamily="49" charset="0"/>
              </a:rPr>
              <a:t>), 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edx</a:t>
            </a:r>
            <a:r>
              <a:rPr lang="en-US" altLang="zh-CN" sz="2000" b="1" dirty="0">
                <a:latin typeface="Courier New" panose="02070309020205020404" pitchFamily="49" charset="0"/>
              </a:rPr>
              <a:t> #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edx</a:t>
            </a:r>
            <a:r>
              <a:rPr lang="en-US" altLang="zh-CN" sz="2000" b="1" dirty="0">
                <a:latin typeface="Courier New" panose="02070309020205020404" pitchFamily="49" charset="0"/>
              </a:rPr>
              <a:t> =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xp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</a:rPr>
              <a:t> 12(%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ebp</a:t>
            </a:r>
            <a:r>
              <a:rPr lang="en-US" altLang="zh-CN" sz="2000" b="1" dirty="0">
                <a:latin typeface="Courier New" panose="02070309020205020404" pitchFamily="49" charset="0"/>
              </a:rPr>
              <a:t>),%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ecx</a:t>
            </a:r>
            <a:r>
              <a:rPr lang="en-US" altLang="zh-CN" sz="2000" b="1" dirty="0">
                <a:latin typeface="Courier New" panose="02070309020205020404" pitchFamily="49" charset="0"/>
              </a:rPr>
              <a:t> #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ecx</a:t>
            </a:r>
            <a:r>
              <a:rPr lang="en-US" altLang="zh-CN" sz="2000" b="1" dirty="0">
                <a:latin typeface="Courier New" panose="02070309020205020404" pitchFamily="49" charset="0"/>
              </a:rPr>
              <a:t> =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yp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</a:rPr>
              <a:t> (%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edx</a:t>
            </a:r>
            <a:r>
              <a:rPr lang="en-US" altLang="zh-CN" sz="2000" b="1" dirty="0">
                <a:latin typeface="Courier New" panose="02070309020205020404" pitchFamily="49" charset="0"/>
              </a:rPr>
              <a:t>), 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ebx</a:t>
            </a:r>
            <a:r>
              <a:rPr lang="en-US" altLang="zh-CN" sz="2000" b="1" dirty="0">
                <a:latin typeface="Courier New" panose="02070309020205020404" pitchFamily="49" charset="0"/>
              </a:rPr>
              <a:t>  #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ebx</a:t>
            </a:r>
            <a:r>
              <a:rPr lang="en-US" altLang="zh-CN" sz="2000" b="1" dirty="0">
                <a:latin typeface="Courier New" panose="02070309020205020404" pitchFamily="49" charset="0"/>
              </a:rPr>
              <a:t> = *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xp</a:t>
            </a:r>
            <a:r>
              <a:rPr lang="en-US" altLang="zh-CN" sz="2000" b="1" dirty="0">
                <a:latin typeface="Courier New" panose="02070309020205020404" pitchFamily="49" charset="0"/>
              </a:rPr>
              <a:t>(t0)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</a:rPr>
              <a:t> (%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ecx</a:t>
            </a:r>
            <a:r>
              <a:rPr lang="en-US" altLang="zh-CN" sz="2000" b="1" dirty="0">
                <a:latin typeface="Courier New" panose="02070309020205020404" pitchFamily="49" charset="0"/>
              </a:rPr>
              <a:t>), 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eax</a:t>
            </a:r>
            <a:r>
              <a:rPr lang="en-US" altLang="zh-CN" sz="2000" b="1" dirty="0">
                <a:latin typeface="Courier New" panose="02070309020205020404" pitchFamily="49" charset="0"/>
              </a:rPr>
              <a:t>  #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eax</a:t>
            </a:r>
            <a:r>
              <a:rPr lang="en-US" altLang="zh-CN" sz="2000" b="1" dirty="0">
                <a:latin typeface="Courier New" panose="02070309020205020404" pitchFamily="49" charset="0"/>
              </a:rPr>
              <a:t> = *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yp</a:t>
            </a:r>
            <a:r>
              <a:rPr lang="en-US" altLang="zh-CN" sz="2000" b="1" dirty="0">
                <a:latin typeface="Courier New" panose="02070309020205020404" pitchFamily="49" charset="0"/>
              </a:rPr>
              <a:t>(t1)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eax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, (%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edx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)  # *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xp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= t1</a:t>
            </a:r>
            <a:endParaRPr lang="en-US" altLang="zh-CN" sz="2000" b="1" dirty="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</a:rPr>
              <a:t> 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ebx</a:t>
            </a:r>
            <a:r>
              <a:rPr lang="en-US" altLang="zh-CN" sz="2000" b="1" dirty="0">
                <a:latin typeface="Courier New" panose="02070309020205020404" pitchFamily="49" charset="0"/>
              </a:rPr>
              <a:t>, (%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ecx</a:t>
            </a:r>
            <a:r>
              <a:rPr lang="en-US" altLang="zh-CN" sz="2000" b="1" dirty="0">
                <a:latin typeface="Courier New" panose="02070309020205020404" pitchFamily="49" charset="0"/>
              </a:rPr>
              <a:t>)  # *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yp</a:t>
            </a:r>
            <a:r>
              <a:rPr lang="en-US" altLang="zh-CN" sz="2000" b="1" dirty="0">
                <a:latin typeface="Courier New" panose="02070309020205020404" pitchFamily="49" charset="0"/>
              </a:rPr>
              <a:t> = t0</a:t>
            </a: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88469" y="762962"/>
            <a:ext cx="1216114" cy="529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7" name="直接箭头连接符 96"/>
          <p:cNvCxnSpPr>
            <a:stCxn id="76" idx="3"/>
            <a:endCxn id="2" idx="1"/>
          </p:cNvCxnSpPr>
          <p:nvPr/>
        </p:nvCxnSpPr>
        <p:spPr>
          <a:xfrm flipV="1">
            <a:off x="4997669" y="1027796"/>
            <a:ext cx="2590800" cy="160723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直接连接符 78"/>
          <p:cNvCxnSpPr/>
          <p:nvPr/>
        </p:nvCxnSpPr>
        <p:spPr>
          <a:xfrm>
            <a:off x="0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7107811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500"/>
          <p:cNvSpPr txBox="1"/>
          <p:nvPr/>
        </p:nvSpPr>
        <p:spPr>
          <a:xfrm>
            <a:off x="4873714" y="243870"/>
            <a:ext cx="240026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en-US" altLang="zh-CN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</a:t>
            </a:r>
            <a:r>
              <a:rPr lang="zh-CN" altLang="en-US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665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7664669" y="2741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2000">
                <a:latin typeface="Courier New" panose="02070309020205020404" pitchFamily="49" charset="0"/>
                <a:ea typeface="+mn-ea"/>
              </a:rPr>
              <a:t>0x120</a:t>
            </a:r>
            <a:endParaRPr lang="en-US" sz="200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7664669" y="3122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2000">
                <a:latin typeface="Courier New" panose="02070309020205020404" pitchFamily="49" charset="0"/>
                <a:ea typeface="+mn-ea"/>
              </a:rPr>
              <a:t>0x124</a:t>
            </a:r>
            <a:endParaRPr lang="en-US" sz="200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7664669" y="3503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2000" dirty="0" err="1">
                <a:latin typeface="Calibri" panose="020F0502020204030204" pitchFamily="34" charset="0"/>
                <a:ea typeface="+mn-ea"/>
              </a:rPr>
              <a:t>Rtnad</a:t>
            </a:r>
            <a:r>
              <a:rPr lang="en-US" altLang="zh-CN" sz="2000" dirty="0" err="1">
                <a:latin typeface="Calibri" panose="020F0502020204030204" pitchFamily="34" charset="0"/>
                <a:ea typeface="+mn-ea"/>
              </a:rPr>
              <a:t>d</a:t>
            </a:r>
            <a:r>
              <a:rPr lang="en-US" sz="2000" dirty="0" err="1">
                <a:latin typeface="Calibri" panose="020F0502020204030204" pitchFamily="34" charset="0"/>
                <a:ea typeface="+mn-ea"/>
              </a:rPr>
              <a:t>r</a:t>
            </a:r>
            <a:endParaRPr lang="en-US" sz="2000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37" name="Rectangle 11"/>
          <p:cNvSpPr>
            <a:spLocks noChangeArrowheads="1"/>
          </p:cNvSpPr>
          <p:nvPr/>
        </p:nvSpPr>
        <p:spPr bwMode="auto">
          <a:xfrm>
            <a:off x="7664669" y="3884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6826469" y="406554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6026369" y="3836940"/>
            <a:ext cx="8001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dirty="0">
                <a:latin typeface="Courier New" panose="02070309020205020404" pitchFamily="49" charset="0"/>
              </a:rPr>
              <a:t>%</a:t>
            </a:r>
            <a:r>
              <a:rPr lang="en-US" altLang="zh-CN" sz="2000" dirty="0" err="1">
                <a:latin typeface="Courier New" panose="02070309020205020404" pitchFamily="49" charset="0"/>
              </a:rPr>
              <a:t>ebp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7131269" y="3836940"/>
            <a:ext cx="646113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 0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7131269" y="3455940"/>
            <a:ext cx="646113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 4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7131269" y="3074940"/>
            <a:ext cx="646113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 8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51" name="Text Box 17"/>
          <p:cNvSpPr txBox="1">
            <a:spLocks noChangeArrowheads="1"/>
          </p:cNvSpPr>
          <p:nvPr/>
        </p:nvSpPr>
        <p:spPr bwMode="auto">
          <a:xfrm>
            <a:off x="7131269" y="2693940"/>
            <a:ext cx="646113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12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6750269" y="2236740"/>
            <a:ext cx="838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alibri" panose="020F0502020204030204" pitchFamily="34" charset="0"/>
              </a:rPr>
              <a:t>Offset</a:t>
            </a:r>
            <a:endParaRPr lang="en-US" altLang="zh-CN" sz="2000">
              <a:latin typeface="Calibri" panose="020F0502020204030204" pitchFamily="34" charset="0"/>
            </a:endParaRPr>
          </a:p>
        </p:txBody>
      </p:sp>
      <p:sp>
        <p:nvSpPr>
          <p:cNvPr id="53" name="Rectangle 20"/>
          <p:cNvSpPr>
            <a:spLocks noChangeArrowheads="1"/>
          </p:cNvSpPr>
          <p:nvPr/>
        </p:nvSpPr>
        <p:spPr bwMode="auto">
          <a:xfrm>
            <a:off x="7664669" y="4265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7131269" y="4217940"/>
            <a:ext cx="59372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>
                <a:latin typeface="Courier New" panose="02070309020205020404" pitchFamily="49" charset="0"/>
              </a:rPr>
              <a:t>-4 </a:t>
            </a:r>
            <a:endParaRPr lang="en-US" altLang="zh-CN" sz="1800">
              <a:latin typeface="Courier New" panose="02070309020205020404" pitchFamily="49" charset="0"/>
            </a:endParaRPr>
          </a:p>
        </p:txBody>
      </p:sp>
      <p:sp>
        <p:nvSpPr>
          <p:cNvPr id="55" name="Rectangle 23"/>
          <p:cNvSpPr>
            <a:spLocks noChangeArrowheads="1"/>
          </p:cNvSpPr>
          <p:nvPr/>
        </p:nvSpPr>
        <p:spPr bwMode="auto">
          <a:xfrm>
            <a:off x="7664669" y="836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latin typeface="Courier New" panose="02070309020205020404" pitchFamily="49" charset="0"/>
              </a:rPr>
              <a:t>456</a:t>
            </a:r>
            <a:endParaRPr lang="en-US" sz="2000" dirty="0">
              <a:latin typeface="Courier New" panose="02070309020205020404" pitchFamily="49" charset="0"/>
            </a:endParaRPr>
          </a:p>
        </p:txBody>
      </p:sp>
      <p:sp>
        <p:nvSpPr>
          <p:cNvPr id="56" name="Rectangle 24"/>
          <p:cNvSpPr>
            <a:spLocks noChangeArrowheads="1"/>
          </p:cNvSpPr>
          <p:nvPr/>
        </p:nvSpPr>
        <p:spPr bwMode="auto">
          <a:xfrm>
            <a:off x="7664669" y="1217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</a:rPr>
              <a:t>123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57" name="Rectangle 25"/>
          <p:cNvSpPr>
            <a:spLocks noChangeArrowheads="1"/>
          </p:cNvSpPr>
          <p:nvPr/>
        </p:nvSpPr>
        <p:spPr bwMode="auto">
          <a:xfrm>
            <a:off x="7664669" y="1598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58" name="Rectangle 26"/>
          <p:cNvSpPr>
            <a:spLocks noChangeArrowheads="1"/>
          </p:cNvSpPr>
          <p:nvPr/>
        </p:nvSpPr>
        <p:spPr bwMode="auto">
          <a:xfrm>
            <a:off x="7664669" y="1979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59" name="Rectangle 27"/>
          <p:cNvSpPr>
            <a:spLocks noChangeArrowheads="1"/>
          </p:cNvSpPr>
          <p:nvPr/>
        </p:nvSpPr>
        <p:spPr bwMode="auto">
          <a:xfrm>
            <a:off x="7664669" y="236023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60" name="Text Box 28"/>
          <p:cNvSpPr txBox="1">
            <a:spLocks noChangeArrowheads="1"/>
          </p:cNvSpPr>
          <p:nvPr/>
        </p:nvSpPr>
        <p:spPr bwMode="auto">
          <a:xfrm>
            <a:off x="8731469" y="495253"/>
            <a:ext cx="1039813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dirty="0">
                <a:latin typeface="Calibri" panose="020F0502020204030204" pitchFamily="34" charset="0"/>
              </a:rPr>
              <a:t>Address</a:t>
            </a:r>
            <a:endParaRPr lang="en-US" altLang="zh-CN" sz="2000" dirty="0">
              <a:latin typeface="Calibri" panose="020F0502020204030204" pitchFamily="34" charset="0"/>
            </a:endParaRPr>
          </a:p>
        </p:txBody>
      </p:sp>
      <p:sp>
        <p:nvSpPr>
          <p:cNvPr id="61" name="Text Box 29"/>
          <p:cNvSpPr txBox="1">
            <a:spLocks noChangeArrowheads="1"/>
          </p:cNvSpPr>
          <p:nvPr/>
        </p:nvSpPr>
        <p:spPr bwMode="auto">
          <a:xfrm>
            <a:off x="8807669" y="788940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0x124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2" name="Text Box 30"/>
          <p:cNvSpPr txBox="1">
            <a:spLocks noChangeArrowheads="1"/>
          </p:cNvSpPr>
          <p:nvPr/>
        </p:nvSpPr>
        <p:spPr bwMode="auto">
          <a:xfrm>
            <a:off x="8807669" y="1184228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0x120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8807669" y="1579515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0x11c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4" name="Text Box 32"/>
          <p:cNvSpPr txBox="1">
            <a:spLocks noChangeArrowheads="1"/>
          </p:cNvSpPr>
          <p:nvPr/>
        </p:nvSpPr>
        <p:spPr bwMode="auto">
          <a:xfrm>
            <a:off x="8807669" y="1974803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0x118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5" name="Text Box 33"/>
          <p:cNvSpPr txBox="1">
            <a:spLocks noChangeArrowheads="1"/>
          </p:cNvSpPr>
          <p:nvPr/>
        </p:nvSpPr>
        <p:spPr bwMode="auto">
          <a:xfrm>
            <a:off x="8807669" y="2370090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0x114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6" name="Text Box 34"/>
          <p:cNvSpPr txBox="1">
            <a:spLocks noChangeArrowheads="1"/>
          </p:cNvSpPr>
          <p:nvPr/>
        </p:nvSpPr>
        <p:spPr bwMode="auto">
          <a:xfrm>
            <a:off x="8807669" y="2765378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0x110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7" name="Text Box 35"/>
          <p:cNvSpPr txBox="1">
            <a:spLocks noChangeArrowheads="1"/>
          </p:cNvSpPr>
          <p:nvPr/>
        </p:nvSpPr>
        <p:spPr bwMode="auto">
          <a:xfrm>
            <a:off x="8807669" y="3160665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0x10c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8" name="Text Box 36"/>
          <p:cNvSpPr txBox="1">
            <a:spLocks noChangeArrowheads="1"/>
          </p:cNvSpPr>
          <p:nvPr/>
        </p:nvSpPr>
        <p:spPr bwMode="auto">
          <a:xfrm>
            <a:off x="8807669" y="3555953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0x108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69" name="Text Box 37"/>
          <p:cNvSpPr txBox="1">
            <a:spLocks noChangeArrowheads="1"/>
          </p:cNvSpPr>
          <p:nvPr/>
        </p:nvSpPr>
        <p:spPr bwMode="auto">
          <a:xfrm>
            <a:off x="8807669" y="3951240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</a:rPr>
              <a:t>0x104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70" name="Text Box 38"/>
          <p:cNvSpPr txBox="1">
            <a:spLocks noChangeArrowheads="1"/>
          </p:cNvSpPr>
          <p:nvPr/>
        </p:nvSpPr>
        <p:spPr bwMode="auto">
          <a:xfrm>
            <a:off x="8807669" y="4346528"/>
            <a:ext cx="1219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dirty="0">
                <a:latin typeface="Courier New" panose="02070309020205020404" pitchFamily="49" charset="0"/>
              </a:rPr>
              <a:t>0x100 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71" name="Rectangle 39"/>
          <p:cNvSpPr>
            <a:spLocks noChangeArrowheads="1"/>
          </p:cNvSpPr>
          <p:nvPr/>
        </p:nvSpPr>
        <p:spPr bwMode="auto">
          <a:xfrm>
            <a:off x="6140669" y="2693940"/>
            <a:ext cx="654050" cy="400050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lIns="45720" rIns="45720">
            <a:spAutoFit/>
          </a:bodyPr>
          <a:lstStyle/>
          <a:p>
            <a:pPr eaLnBrk="0" hangingPunct="0"/>
            <a:r>
              <a:rPr lang="en-US" altLang="zh-CN" sz="2000" dirty="0" err="1">
                <a:latin typeface="Courier New" panose="02070309020205020404" pitchFamily="49" charset="0"/>
              </a:rPr>
              <a:t>yp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72" name="Rectangle 40"/>
          <p:cNvSpPr>
            <a:spLocks noChangeArrowheads="1"/>
          </p:cNvSpPr>
          <p:nvPr/>
        </p:nvSpPr>
        <p:spPr bwMode="auto">
          <a:xfrm>
            <a:off x="6140669" y="3074940"/>
            <a:ext cx="654050" cy="400050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lIns="45720" rIns="45720">
            <a:spAutoFit/>
          </a:bodyPr>
          <a:lstStyle/>
          <a:p>
            <a:pPr eaLnBrk="0" hangingPunct="0"/>
            <a:r>
              <a:rPr lang="en-US" altLang="zh-CN" sz="2000" dirty="0" err="1">
                <a:latin typeface="Courier New" panose="02070309020205020404" pitchFamily="49" charset="0"/>
              </a:rPr>
              <a:t>xp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3245069" y="998019"/>
            <a:ext cx="1752600" cy="3581400"/>
            <a:chOff x="533400" y="1219200"/>
            <a:chExt cx="1752600" cy="3581400"/>
          </a:xfrm>
        </p:grpSpPr>
        <p:grpSp>
          <p:nvGrpSpPr>
            <p:cNvPr id="74" name="Group 42"/>
            <p:cNvGrpSpPr/>
            <p:nvPr/>
          </p:nvGrpSpPr>
          <p:grpSpPr bwMode="auto">
            <a:xfrm>
              <a:off x="533400" y="1219200"/>
              <a:ext cx="685800" cy="3581400"/>
              <a:chOff x="3984" y="1008"/>
              <a:chExt cx="1584" cy="2256"/>
            </a:xfrm>
          </p:grpSpPr>
          <p:sp>
            <p:nvSpPr>
              <p:cNvPr id="87" name="Rectangle 43"/>
              <p:cNvSpPr>
                <a:spLocks noChangeArrowheads="1"/>
              </p:cNvSpPr>
              <p:nvPr/>
            </p:nvSpPr>
            <p:spPr bwMode="auto">
              <a:xfrm>
                <a:off x="3984" y="1008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 dirty="0">
                    <a:latin typeface="Courier New" panose="02070309020205020404" pitchFamily="49" charset="0"/>
                  </a:rPr>
                  <a:t>%</a:t>
                </a:r>
                <a:r>
                  <a:rPr lang="en-US" altLang="zh-CN" sz="2000" b="1" dirty="0" err="1">
                    <a:latin typeface="Courier New" panose="02070309020205020404" pitchFamily="49" charset="0"/>
                  </a:rPr>
                  <a:t>eax</a:t>
                </a:r>
                <a:endParaRPr lang="en-US" altLang="zh-CN" sz="20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88" name="Rectangle 44"/>
              <p:cNvSpPr>
                <a:spLocks noChangeArrowheads="1"/>
              </p:cNvSpPr>
              <p:nvPr/>
            </p:nvSpPr>
            <p:spPr bwMode="auto">
              <a:xfrm>
                <a:off x="3984" y="1296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%edx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89" name="Rectangle 45"/>
              <p:cNvSpPr>
                <a:spLocks noChangeArrowheads="1"/>
              </p:cNvSpPr>
              <p:nvPr/>
            </p:nvSpPr>
            <p:spPr bwMode="auto">
              <a:xfrm>
                <a:off x="3984" y="1584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%ecx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90" name="Rectangle 46"/>
              <p:cNvSpPr>
                <a:spLocks noChangeArrowheads="1"/>
              </p:cNvSpPr>
              <p:nvPr/>
            </p:nvSpPr>
            <p:spPr bwMode="auto">
              <a:xfrm>
                <a:off x="3984" y="1872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%ebx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91" name="Rectangle 47"/>
              <p:cNvSpPr>
                <a:spLocks noChangeArrowheads="1"/>
              </p:cNvSpPr>
              <p:nvPr/>
            </p:nvSpPr>
            <p:spPr bwMode="auto">
              <a:xfrm>
                <a:off x="3984" y="2160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%esi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92" name="Rectangle 48"/>
              <p:cNvSpPr>
                <a:spLocks noChangeArrowheads="1"/>
              </p:cNvSpPr>
              <p:nvPr/>
            </p:nvSpPr>
            <p:spPr bwMode="auto">
              <a:xfrm>
                <a:off x="3984" y="2448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%edi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93" name="Rectangle 49"/>
              <p:cNvSpPr>
                <a:spLocks noChangeArrowheads="1"/>
              </p:cNvSpPr>
              <p:nvPr/>
            </p:nvSpPr>
            <p:spPr bwMode="auto">
              <a:xfrm>
                <a:off x="3984" y="2736"/>
                <a:ext cx="1584" cy="240"/>
              </a:xfrm>
              <a:prstGeom prst="rect">
                <a:avLst/>
              </a:prstGeom>
              <a:solidFill>
                <a:srgbClr val="EFBFBF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%esp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94" name="Rectangle 50"/>
              <p:cNvSpPr>
                <a:spLocks noChangeArrowheads="1"/>
              </p:cNvSpPr>
              <p:nvPr/>
            </p:nvSpPr>
            <p:spPr bwMode="auto">
              <a:xfrm>
                <a:off x="3984" y="3024"/>
                <a:ext cx="1584" cy="240"/>
              </a:xfrm>
              <a:prstGeom prst="rect">
                <a:avLst/>
              </a:prstGeom>
              <a:solidFill>
                <a:srgbClr val="EFBFBF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%ebp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75" name="Group 51"/>
            <p:cNvGrpSpPr/>
            <p:nvPr/>
          </p:nvGrpSpPr>
          <p:grpSpPr bwMode="auto">
            <a:xfrm>
              <a:off x="1219200" y="1219200"/>
              <a:ext cx="1066800" cy="3581400"/>
              <a:chOff x="3984" y="1008"/>
              <a:chExt cx="1584" cy="2256"/>
            </a:xfrm>
          </p:grpSpPr>
          <p:sp>
            <p:nvSpPr>
              <p:cNvPr id="76" name="Rectangle 52"/>
              <p:cNvSpPr>
                <a:spLocks noChangeArrowheads="1"/>
              </p:cNvSpPr>
              <p:nvPr/>
            </p:nvSpPr>
            <p:spPr bwMode="auto">
              <a:xfrm>
                <a:off x="3984" y="1008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 dirty="0">
                    <a:latin typeface="Courier New" panose="02070309020205020404" pitchFamily="49" charset="0"/>
                  </a:rPr>
                  <a:t>456</a:t>
                </a:r>
                <a:endParaRPr lang="en-US" altLang="zh-CN" sz="20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77" name="Rectangle 53"/>
              <p:cNvSpPr>
                <a:spLocks noChangeArrowheads="1"/>
              </p:cNvSpPr>
              <p:nvPr/>
            </p:nvSpPr>
            <p:spPr bwMode="auto">
              <a:xfrm>
                <a:off x="3984" y="1296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 dirty="0">
                    <a:latin typeface="Courier New" panose="02070309020205020404" pitchFamily="49" charset="0"/>
                  </a:rPr>
                  <a:t>0x124</a:t>
                </a:r>
                <a:endParaRPr lang="en-US" altLang="zh-CN" sz="20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78" name="Rectangle 54"/>
              <p:cNvSpPr>
                <a:spLocks noChangeArrowheads="1"/>
              </p:cNvSpPr>
              <p:nvPr/>
            </p:nvSpPr>
            <p:spPr bwMode="auto">
              <a:xfrm>
                <a:off x="3984" y="1584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 dirty="0">
                    <a:latin typeface="Courier New" panose="02070309020205020404" pitchFamily="49" charset="0"/>
                  </a:rPr>
                  <a:t>0x120</a:t>
                </a:r>
                <a:endParaRPr lang="en-US" altLang="zh-CN" sz="20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82" name="Rectangle 55"/>
              <p:cNvSpPr>
                <a:spLocks noChangeArrowheads="1"/>
              </p:cNvSpPr>
              <p:nvPr/>
            </p:nvSpPr>
            <p:spPr bwMode="auto">
              <a:xfrm>
                <a:off x="3984" y="1872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 dirty="0">
                    <a:solidFill>
                      <a:srgbClr val="C00000"/>
                    </a:solidFill>
                    <a:latin typeface="Courier New" panose="02070309020205020404" pitchFamily="49" charset="0"/>
                  </a:rPr>
                  <a:t>123</a:t>
                </a:r>
                <a:endParaRPr lang="en-US" altLang="zh-CN" sz="2000" b="1" dirty="0">
                  <a:solidFill>
                    <a:srgbClr val="C0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83" name="Rectangle 56"/>
              <p:cNvSpPr>
                <a:spLocks noChangeArrowheads="1"/>
              </p:cNvSpPr>
              <p:nvPr/>
            </p:nvSpPr>
            <p:spPr bwMode="auto">
              <a:xfrm>
                <a:off x="3984" y="2160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84" name="Rectangle 57"/>
              <p:cNvSpPr>
                <a:spLocks noChangeArrowheads="1"/>
              </p:cNvSpPr>
              <p:nvPr/>
            </p:nvSpPr>
            <p:spPr bwMode="auto">
              <a:xfrm>
                <a:off x="3984" y="2448"/>
                <a:ext cx="15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85" name="Rectangle 58"/>
              <p:cNvSpPr>
                <a:spLocks noChangeArrowheads="1"/>
              </p:cNvSpPr>
              <p:nvPr/>
            </p:nvSpPr>
            <p:spPr bwMode="auto">
              <a:xfrm>
                <a:off x="3984" y="2736"/>
                <a:ext cx="1584" cy="240"/>
              </a:xfrm>
              <a:prstGeom prst="rect">
                <a:avLst/>
              </a:prstGeom>
              <a:solidFill>
                <a:srgbClr val="EFBFBF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86" name="Rectangle 59"/>
              <p:cNvSpPr>
                <a:spLocks noChangeArrowheads="1"/>
              </p:cNvSpPr>
              <p:nvPr/>
            </p:nvSpPr>
            <p:spPr bwMode="auto">
              <a:xfrm>
                <a:off x="3984" y="3024"/>
                <a:ext cx="1584" cy="240"/>
              </a:xfrm>
              <a:prstGeom prst="rect">
                <a:avLst/>
              </a:prstGeom>
              <a:solidFill>
                <a:srgbClr val="EFBFBF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Courier New" panose="02070309020205020404" pitchFamily="49" charset="0"/>
                  </a:rPr>
                  <a:t>0x104</a:t>
                </a:r>
                <a:endParaRPr lang="en-US" altLang="zh-CN" sz="2000" b="1">
                  <a:latin typeface="Courier New" panose="02070309020205020404" pitchFamily="49" charset="0"/>
                </a:endParaRPr>
              </a:p>
            </p:txBody>
          </p:sp>
        </p:grpSp>
      </p:grpSp>
      <p:sp>
        <p:nvSpPr>
          <p:cNvPr id="95" name="Rectangle 39"/>
          <p:cNvSpPr>
            <a:spLocks noChangeArrowheads="1"/>
          </p:cNvSpPr>
          <p:nvPr/>
        </p:nvSpPr>
        <p:spPr bwMode="auto">
          <a:xfrm>
            <a:off x="6140669" y="783429"/>
            <a:ext cx="654050" cy="400050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lIns="45720" rIns="45720">
            <a:spAutoFit/>
          </a:bodyPr>
          <a:lstStyle/>
          <a:p>
            <a:pPr eaLnBrk="0" hangingPunct="0"/>
            <a:r>
              <a:rPr lang="en-US" altLang="zh-CN" sz="2000" dirty="0">
                <a:latin typeface="Courier New" panose="02070309020205020404" pitchFamily="49" charset="0"/>
              </a:rPr>
              <a:t>x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96" name="Rectangle 40"/>
          <p:cNvSpPr>
            <a:spLocks noChangeArrowheads="1"/>
          </p:cNvSpPr>
          <p:nvPr/>
        </p:nvSpPr>
        <p:spPr bwMode="auto">
          <a:xfrm>
            <a:off x="6140669" y="1164429"/>
            <a:ext cx="654050" cy="400050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lIns="45720" rIns="45720">
            <a:spAutoFit/>
          </a:bodyPr>
          <a:lstStyle/>
          <a:p>
            <a:pPr eaLnBrk="0" hangingPunct="0"/>
            <a:r>
              <a:rPr lang="en-US" altLang="zh-CN" sz="2000" dirty="0">
                <a:latin typeface="Courier New" panose="02070309020205020404" pitchFamily="49" charset="0"/>
              </a:rPr>
              <a:t>y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3664898" y="4760865"/>
            <a:ext cx="5605592" cy="193642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</a:rPr>
              <a:t> 8(%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ebp</a:t>
            </a:r>
            <a:r>
              <a:rPr lang="en-US" altLang="zh-CN" sz="2000" b="1" dirty="0">
                <a:latin typeface="Courier New" panose="02070309020205020404" pitchFamily="49" charset="0"/>
              </a:rPr>
              <a:t>), 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edx</a:t>
            </a:r>
            <a:r>
              <a:rPr lang="en-US" altLang="zh-CN" sz="2000" b="1" dirty="0">
                <a:latin typeface="Courier New" panose="02070309020205020404" pitchFamily="49" charset="0"/>
              </a:rPr>
              <a:t> #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edx</a:t>
            </a:r>
            <a:r>
              <a:rPr lang="en-US" altLang="zh-CN" sz="2000" b="1" dirty="0">
                <a:latin typeface="Courier New" panose="02070309020205020404" pitchFamily="49" charset="0"/>
              </a:rPr>
              <a:t> =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xp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</a:rPr>
              <a:t> 12(%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ebp</a:t>
            </a:r>
            <a:r>
              <a:rPr lang="en-US" altLang="zh-CN" sz="2000" b="1" dirty="0">
                <a:latin typeface="Courier New" panose="02070309020205020404" pitchFamily="49" charset="0"/>
              </a:rPr>
              <a:t>),%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ecx</a:t>
            </a:r>
            <a:r>
              <a:rPr lang="en-US" altLang="zh-CN" sz="2000" b="1" dirty="0">
                <a:latin typeface="Courier New" panose="02070309020205020404" pitchFamily="49" charset="0"/>
              </a:rPr>
              <a:t> #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ecx</a:t>
            </a:r>
            <a:r>
              <a:rPr lang="en-US" altLang="zh-CN" sz="2000" b="1" dirty="0">
                <a:latin typeface="Courier New" panose="02070309020205020404" pitchFamily="49" charset="0"/>
              </a:rPr>
              <a:t> =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yp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</a:rPr>
              <a:t> (%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edx</a:t>
            </a:r>
            <a:r>
              <a:rPr lang="en-US" altLang="zh-CN" sz="2000" b="1" dirty="0">
                <a:latin typeface="Courier New" panose="02070309020205020404" pitchFamily="49" charset="0"/>
              </a:rPr>
              <a:t>), 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ebx</a:t>
            </a:r>
            <a:r>
              <a:rPr lang="en-US" altLang="zh-CN" sz="2000" b="1" dirty="0">
                <a:latin typeface="Courier New" panose="02070309020205020404" pitchFamily="49" charset="0"/>
              </a:rPr>
              <a:t>  #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ebx</a:t>
            </a:r>
            <a:r>
              <a:rPr lang="en-US" altLang="zh-CN" sz="2000" b="1" dirty="0">
                <a:latin typeface="Courier New" panose="02070309020205020404" pitchFamily="49" charset="0"/>
              </a:rPr>
              <a:t> = *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xp</a:t>
            </a:r>
            <a:r>
              <a:rPr lang="en-US" altLang="zh-CN" sz="2000" b="1" dirty="0">
                <a:latin typeface="Courier New" panose="02070309020205020404" pitchFamily="49" charset="0"/>
              </a:rPr>
              <a:t>(t0)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</a:rPr>
              <a:t> (%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ecx</a:t>
            </a:r>
            <a:r>
              <a:rPr lang="en-US" altLang="zh-CN" sz="2000" b="1" dirty="0">
                <a:latin typeface="Courier New" panose="02070309020205020404" pitchFamily="49" charset="0"/>
              </a:rPr>
              <a:t>), 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eax</a:t>
            </a:r>
            <a:r>
              <a:rPr lang="en-US" altLang="zh-CN" sz="2000" b="1" dirty="0">
                <a:latin typeface="Courier New" panose="02070309020205020404" pitchFamily="49" charset="0"/>
              </a:rPr>
              <a:t>  #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eax</a:t>
            </a:r>
            <a:r>
              <a:rPr lang="en-US" altLang="zh-CN" sz="2000" b="1" dirty="0">
                <a:latin typeface="Courier New" panose="02070309020205020404" pitchFamily="49" charset="0"/>
              </a:rPr>
              <a:t> = *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yp</a:t>
            </a:r>
            <a:r>
              <a:rPr lang="en-US" altLang="zh-CN" sz="2000" b="1" dirty="0">
                <a:latin typeface="Courier New" panose="02070309020205020404" pitchFamily="49" charset="0"/>
              </a:rPr>
              <a:t>(t1)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</a:rPr>
              <a:t> 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eax</a:t>
            </a:r>
            <a:r>
              <a:rPr lang="en-US" altLang="zh-CN" sz="2000" b="1" dirty="0">
                <a:latin typeface="Courier New" panose="02070309020205020404" pitchFamily="49" charset="0"/>
              </a:rPr>
              <a:t>, (%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edx</a:t>
            </a:r>
            <a:r>
              <a:rPr lang="en-US" altLang="zh-CN" sz="2000" b="1" dirty="0">
                <a:latin typeface="Courier New" panose="02070309020205020404" pitchFamily="49" charset="0"/>
              </a:rPr>
              <a:t>)  # *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xp</a:t>
            </a:r>
            <a:r>
              <a:rPr lang="en-US" altLang="zh-CN" sz="2000" b="1" dirty="0">
                <a:latin typeface="Courier New" panose="02070309020205020404" pitchFamily="49" charset="0"/>
              </a:rPr>
              <a:t> = t1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0" hangingPunct="0">
              <a:tabLst>
                <a:tab pos="398145" algn="l"/>
                <a:tab pos="1201420" algn="l"/>
                <a:tab pos="3369945" algn="l"/>
              </a:tabLst>
            </a:pP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ebx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, (%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ecx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)  # *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yp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= t0</a:t>
            </a:r>
            <a:endParaRPr lang="en-US" altLang="zh-CN" sz="2000" b="1" dirty="0">
              <a:solidFill>
                <a:srgbClr val="C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88469" y="1138529"/>
            <a:ext cx="1216114" cy="529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5039883" y="1455219"/>
            <a:ext cx="2548586" cy="1181571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曲线 6"/>
          <p:cNvCxnSpPr/>
          <p:nvPr/>
        </p:nvCxnSpPr>
        <p:spPr>
          <a:xfrm>
            <a:off x="9674533" y="983454"/>
            <a:ext cx="12700" cy="395288"/>
          </a:xfrm>
          <a:prstGeom prst="curvedConnector3">
            <a:avLst>
              <a:gd name="adj1" fmla="val 1800000"/>
            </a:avLst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9920189" y="938474"/>
            <a:ext cx="722314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dirty="0">
                <a:latin typeface="Calibri" panose="020F0502020204030204" pitchFamily="34" charset="0"/>
              </a:rPr>
              <a:t>swap</a:t>
            </a:r>
            <a:endParaRPr lang="en-US" altLang="zh-CN" sz="2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3"/>
          <p:cNvSpPr/>
          <p:nvPr/>
        </p:nvSpPr>
        <p:spPr bwMode="auto">
          <a:xfrm>
            <a:off x="3832153" y="1335199"/>
            <a:ext cx="1525071" cy="1454981"/>
          </a:xfrm>
          <a:custGeom>
            <a:avLst/>
            <a:gdLst>
              <a:gd name="T0" fmla="*/ 45 w 45"/>
              <a:gd name="T1" fmla="*/ 43 h 43"/>
              <a:gd name="T2" fmla="*/ 22 w 45"/>
              <a:gd name="T3" fmla="*/ 43 h 43"/>
              <a:gd name="T4" fmla="*/ 0 w 45"/>
              <a:gd name="T5" fmla="*/ 21 h 43"/>
              <a:gd name="T6" fmla="*/ 22 w 45"/>
              <a:gd name="T7" fmla="*/ 0 h 43"/>
              <a:gd name="T8" fmla="*/ 45 w 45"/>
              <a:gd name="T9" fmla="*/ 0 h 43"/>
              <a:gd name="T10" fmla="*/ 45 w 45"/>
              <a:gd name="T11" fmla="*/ 13 h 43"/>
              <a:gd name="T12" fmla="*/ 22 w 45"/>
              <a:gd name="T13" fmla="*/ 13 h 43"/>
              <a:gd name="T14" fmla="*/ 13 w 45"/>
              <a:gd name="T15" fmla="*/ 21 h 43"/>
              <a:gd name="T16" fmla="*/ 22 w 45"/>
              <a:gd name="T17" fmla="*/ 30 h 43"/>
              <a:gd name="T18" fmla="*/ 45 w 45"/>
              <a:gd name="T19" fmla="*/ 30 h 43"/>
              <a:gd name="T20" fmla="*/ 45 w 45"/>
              <a:gd name="T2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3">
                <a:moveTo>
                  <a:pt x="45" y="43"/>
                </a:moveTo>
                <a:cubicBezTo>
                  <a:pt x="22" y="43"/>
                  <a:pt x="22" y="43"/>
                  <a:pt x="22" y="43"/>
                </a:cubicBezTo>
                <a:cubicBezTo>
                  <a:pt x="10" y="43"/>
                  <a:pt x="0" y="33"/>
                  <a:pt x="0" y="21"/>
                </a:cubicBezTo>
                <a:cubicBezTo>
                  <a:pt x="0" y="9"/>
                  <a:pt x="10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13"/>
                  <a:pt x="45" y="13"/>
                  <a:pt x="45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17" y="13"/>
                  <a:pt x="13" y="17"/>
                  <a:pt x="13" y="21"/>
                </a:cubicBezTo>
                <a:cubicBezTo>
                  <a:pt x="13" y="26"/>
                  <a:pt x="17" y="30"/>
                  <a:pt x="22" y="30"/>
                </a:cubicBezTo>
                <a:cubicBezTo>
                  <a:pt x="45" y="30"/>
                  <a:pt x="45" y="30"/>
                  <a:pt x="45" y="30"/>
                </a:cubicBezTo>
                <a:lnTo>
                  <a:pt x="45" y="43"/>
                </a:lnTo>
                <a:close/>
              </a:path>
            </a:pathLst>
          </a:custGeom>
          <a:solidFill>
            <a:srgbClr val="AC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wrap="square" lIns="84953" tIns="42476" rIns="84953" bIns="42476" numCol="1" anchor="t" anchorCtr="0" compatLnSpc="1"/>
          <a:lstStyle/>
          <a:p>
            <a:pPr>
              <a:lnSpc>
                <a:spcPct val="130000"/>
              </a:lnSpc>
            </a:pPr>
            <a:endParaRPr lang="zh-CN" altLang="en-US" sz="1675">
              <a:cs typeface="+mn-ea"/>
              <a:sym typeface="+mn-lt"/>
            </a:endParaRPr>
          </a:p>
        </p:txBody>
      </p:sp>
      <p:sp>
        <p:nvSpPr>
          <p:cNvPr id="26" name="Freeform 24"/>
          <p:cNvSpPr/>
          <p:nvPr/>
        </p:nvSpPr>
        <p:spPr bwMode="auto">
          <a:xfrm>
            <a:off x="6442419" y="2350302"/>
            <a:ext cx="1525071" cy="1488817"/>
          </a:xfrm>
          <a:custGeom>
            <a:avLst/>
            <a:gdLst>
              <a:gd name="T0" fmla="*/ 0 w 45"/>
              <a:gd name="T1" fmla="*/ 44 h 44"/>
              <a:gd name="T2" fmla="*/ 22 w 45"/>
              <a:gd name="T3" fmla="*/ 44 h 44"/>
              <a:gd name="T4" fmla="*/ 45 w 45"/>
              <a:gd name="T5" fmla="*/ 22 h 44"/>
              <a:gd name="T6" fmla="*/ 22 w 45"/>
              <a:gd name="T7" fmla="*/ 0 h 44"/>
              <a:gd name="T8" fmla="*/ 0 w 45"/>
              <a:gd name="T9" fmla="*/ 0 h 44"/>
              <a:gd name="T10" fmla="*/ 0 w 45"/>
              <a:gd name="T11" fmla="*/ 13 h 44"/>
              <a:gd name="T12" fmla="*/ 22 w 45"/>
              <a:gd name="T13" fmla="*/ 13 h 44"/>
              <a:gd name="T14" fmla="*/ 32 w 45"/>
              <a:gd name="T15" fmla="*/ 22 h 44"/>
              <a:gd name="T16" fmla="*/ 22 w 45"/>
              <a:gd name="T17" fmla="*/ 30 h 44"/>
              <a:gd name="T18" fmla="*/ 0 w 45"/>
              <a:gd name="T19" fmla="*/ 30 h 44"/>
              <a:gd name="T20" fmla="*/ 0 w 45"/>
              <a:gd name="T21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4">
                <a:moveTo>
                  <a:pt x="0" y="44"/>
                </a:moveTo>
                <a:cubicBezTo>
                  <a:pt x="22" y="44"/>
                  <a:pt x="22" y="44"/>
                  <a:pt x="22" y="44"/>
                </a:cubicBezTo>
                <a:cubicBezTo>
                  <a:pt x="35" y="44"/>
                  <a:pt x="45" y="34"/>
                  <a:pt x="45" y="22"/>
                </a:cubicBezTo>
                <a:cubicBezTo>
                  <a:pt x="45" y="10"/>
                  <a:pt x="35" y="0"/>
                  <a:pt x="2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"/>
                  <a:pt x="0" y="13"/>
                  <a:pt x="0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28" y="13"/>
                  <a:pt x="32" y="17"/>
                  <a:pt x="32" y="22"/>
                </a:cubicBezTo>
                <a:cubicBezTo>
                  <a:pt x="32" y="26"/>
                  <a:pt x="28" y="30"/>
                  <a:pt x="22" y="30"/>
                </a:cubicBezTo>
                <a:cubicBezTo>
                  <a:pt x="0" y="30"/>
                  <a:pt x="0" y="30"/>
                  <a:pt x="0" y="30"/>
                </a:cubicBezTo>
                <a:lnTo>
                  <a:pt x="0" y="44"/>
                </a:lnTo>
                <a:close/>
              </a:path>
            </a:pathLst>
          </a:custGeom>
          <a:solidFill>
            <a:srgbClr val="AC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wrap="square" lIns="84953" tIns="42476" rIns="84953" bIns="42476" numCol="1" anchor="t" anchorCtr="0" compatLnSpc="1"/>
          <a:lstStyle/>
          <a:p>
            <a:pPr>
              <a:lnSpc>
                <a:spcPct val="130000"/>
              </a:lnSpc>
            </a:pPr>
            <a:endParaRPr lang="zh-CN" altLang="en-US" sz="1675">
              <a:cs typeface="+mn-ea"/>
              <a:sym typeface="+mn-lt"/>
            </a:endParaRPr>
          </a:p>
        </p:txBody>
      </p:sp>
      <p:sp>
        <p:nvSpPr>
          <p:cNvPr id="27" name="Freeform 25"/>
          <p:cNvSpPr/>
          <p:nvPr/>
        </p:nvSpPr>
        <p:spPr bwMode="auto">
          <a:xfrm>
            <a:off x="3832153" y="3365405"/>
            <a:ext cx="1525071" cy="1488817"/>
          </a:xfrm>
          <a:custGeom>
            <a:avLst/>
            <a:gdLst>
              <a:gd name="T0" fmla="*/ 45 w 45"/>
              <a:gd name="T1" fmla="*/ 44 h 44"/>
              <a:gd name="T2" fmla="*/ 23 w 45"/>
              <a:gd name="T3" fmla="*/ 44 h 44"/>
              <a:gd name="T4" fmla="*/ 0 w 45"/>
              <a:gd name="T5" fmla="*/ 22 h 44"/>
              <a:gd name="T6" fmla="*/ 23 w 45"/>
              <a:gd name="T7" fmla="*/ 0 h 44"/>
              <a:gd name="T8" fmla="*/ 45 w 45"/>
              <a:gd name="T9" fmla="*/ 0 h 44"/>
              <a:gd name="T10" fmla="*/ 45 w 45"/>
              <a:gd name="T11" fmla="*/ 13 h 44"/>
              <a:gd name="T12" fmla="*/ 23 w 45"/>
              <a:gd name="T13" fmla="*/ 13 h 44"/>
              <a:gd name="T14" fmla="*/ 13 w 45"/>
              <a:gd name="T15" fmla="*/ 22 h 44"/>
              <a:gd name="T16" fmla="*/ 23 w 45"/>
              <a:gd name="T17" fmla="*/ 30 h 44"/>
              <a:gd name="T18" fmla="*/ 45 w 45"/>
              <a:gd name="T19" fmla="*/ 30 h 44"/>
              <a:gd name="T20" fmla="*/ 45 w 45"/>
              <a:gd name="T21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4">
                <a:moveTo>
                  <a:pt x="45" y="44"/>
                </a:moveTo>
                <a:cubicBezTo>
                  <a:pt x="23" y="44"/>
                  <a:pt x="23" y="44"/>
                  <a:pt x="23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13"/>
                  <a:pt x="45" y="13"/>
                  <a:pt x="45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17" y="13"/>
                  <a:pt x="13" y="17"/>
                  <a:pt x="13" y="22"/>
                </a:cubicBezTo>
                <a:cubicBezTo>
                  <a:pt x="13" y="27"/>
                  <a:pt x="17" y="30"/>
                  <a:pt x="23" y="30"/>
                </a:cubicBezTo>
                <a:cubicBezTo>
                  <a:pt x="45" y="30"/>
                  <a:pt x="45" y="30"/>
                  <a:pt x="45" y="30"/>
                </a:cubicBezTo>
                <a:lnTo>
                  <a:pt x="45" y="44"/>
                </a:lnTo>
                <a:close/>
              </a:path>
            </a:pathLst>
          </a:custGeom>
          <a:solidFill>
            <a:srgbClr val="AC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wrap="square" lIns="84953" tIns="42476" rIns="84953" bIns="42476" numCol="1" anchor="t" anchorCtr="0" compatLnSpc="1"/>
          <a:lstStyle/>
          <a:p>
            <a:pPr>
              <a:lnSpc>
                <a:spcPct val="130000"/>
              </a:lnSpc>
            </a:pPr>
            <a:endParaRPr lang="zh-CN" altLang="en-US" sz="1675">
              <a:cs typeface="+mn-ea"/>
              <a:sym typeface="+mn-lt"/>
            </a:endParaRPr>
          </a:p>
        </p:txBody>
      </p:sp>
      <p:sp>
        <p:nvSpPr>
          <p:cNvPr id="29" name="Freeform 26"/>
          <p:cNvSpPr/>
          <p:nvPr/>
        </p:nvSpPr>
        <p:spPr bwMode="auto">
          <a:xfrm>
            <a:off x="6442419" y="4414344"/>
            <a:ext cx="1558909" cy="1454981"/>
          </a:xfrm>
          <a:custGeom>
            <a:avLst/>
            <a:gdLst>
              <a:gd name="T0" fmla="*/ 0 w 46"/>
              <a:gd name="T1" fmla="*/ 43 h 43"/>
              <a:gd name="T2" fmla="*/ 23 w 46"/>
              <a:gd name="T3" fmla="*/ 43 h 43"/>
              <a:gd name="T4" fmla="*/ 46 w 46"/>
              <a:gd name="T5" fmla="*/ 21 h 43"/>
              <a:gd name="T6" fmla="*/ 23 w 46"/>
              <a:gd name="T7" fmla="*/ 0 h 43"/>
              <a:gd name="T8" fmla="*/ 0 w 46"/>
              <a:gd name="T9" fmla="*/ 0 h 43"/>
              <a:gd name="T10" fmla="*/ 0 w 46"/>
              <a:gd name="T11" fmla="*/ 13 h 43"/>
              <a:gd name="T12" fmla="*/ 23 w 46"/>
              <a:gd name="T13" fmla="*/ 13 h 43"/>
              <a:gd name="T14" fmla="*/ 32 w 46"/>
              <a:gd name="T15" fmla="*/ 21 h 43"/>
              <a:gd name="T16" fmla="*/ 23 w 46"/>
              <a:gd name="T17" fmla="*/ 30 h 43"/>
              <a:gd name="T18" fmla="*/ 0 w 46"/>
              <a:gd name="T19" fmla="*/ 30 h 43"/>
              <a:gd name="T20" fmla="*/ 0 w 46"/>
              <a:gd name="T2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" h="43">
                <a:moveTo>
                  <a:pt x="0" y="43"/>
                </a:moveTo>
                <a:cubicBezTo>
                  <a:pt x="23" y="43"/>
                  <a:pt x="23" y="43"/>
                  <a:pt x="23" y="43"/>
                </a:cubicBezTo>
                <a:cubicBezTo>
                  <a:pt x="35" y="43"/>
                  <a:pt x="46" y="33"/>
                  <a:pt x="46" y="21"/>
                </a:cubicBezTo>
                <a:cubicBezTo>
                  <a:pt x="46" y="9"/>
                  <a:pt x="35" y="0"/>
                  <a:pt x="2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"/>
                  <a:pt x="0" y="13"/>
                  <a:pt x="0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28" y="13"/>
                  <a:pt x="32" y="17"/>
                  <a:pt x="32" y="21"/>
                </a:cubicBezTo>
                <a:cubicBezTo>
                  <a:pt x="32" y="26"/>
                  <a:pt x="28" y="30"/>
                  <a:pt x="23" y="30"/>
                </a:cubicBezTo>
                <a:cubicBezTo>
                  <a:pt x="0" y="30"/>
                  <a:pt x="0" y="30"/>
                  <a:pt x="0" y="30"/>
                </a:cubicBezTo>
                <a:lnTo>
                  <a:pt x="0" y="43"/>
                </a:lnTo>
                <a:close/>
              </a:path>
            </a:pathLst>
          </a:custGeom>
          <a:solidFill>
            <a:srgbClr val="AC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wrap="square" lIns="84953" tIns="42476" rIns="84953" bIns="42476" numCol="1" anchor="t" anchorCtr="0" compatLnSpc="1"/>
          <a:lstStyle/>
          <a:p>
            <a:pPr>
              <a:lnSpc>
                <a:spcPct val="130000"/>
              </a:lnSpc>
            </a:pPr>
            <a:endParaRPr lang="zh-CN" altLang="en-US" sz="1675"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742173" y="2912543"/>
            <a:ext cx="471299" cy="312989"/>
            <a:chOff x="4254500" y="1266825"/>
            <a:chExt cx="619126" cy="411163"/>
          </a:xfrm>
          <a:solidFill>
            <a:srgbClr val="AC0000"/>
          </a:solidFill>
        </p:grpSpPr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254500" y="1276350"/>
              <a:ext cx="411163" cy="390525"/>
            </a:xfrm>
            <a:custGeom>
              <a:avLst/>
              <a:gdLst>
                <a:gd name="T0" fmla="*/ 182 w 192"/>
                <a:gd name="T1" fmla="*/ 0 h 182"/>
                <a:gd name="T2" fmla="*/ 10 w 192"/>
                <a:gd name="T3" fmla="*/ 0 h 182"/>
                <a:gd name="T4" fmla="*/ 0 w 192"/>
                <a:gd name="T5" fmla="*/ 10 h 182"/>
                <a:gd name="T6" fmla="*/ 0 w 192"/>
                <a:gd name="T7" fmla="*/ 128 h 182"/>
                <a:gd name="T8" fmla="*/ 10 w 192"/>
                <a:gd name="T9" fmla="*/ 138 h 182"/>
                <a:gd name="T10" fmla="*/ 80 w 192"/>
                <a:gd name="T11" fmla="*/ 138 h 182"/>
                <a:gd name="T12" fmla="*/ 80 w 192"/>
                <a:gd name="T13" fmla="*/ 170 h 182"/>
                <a:gd name="T14" fmla="*/ 38 w 192"/>
                <a:gd name="T15" fmla="*/ 170 h 182"/>
                <a:gd name="T16" fmla="*/ 34 w 192"/>
                <a:gd name="T17" fmla="*/ 176 h 182"/>
                <a:gd name="T18" fmla="*/ 38 w 192"/>
                <a:gd name="T19" fmla="*/ 182 h 182"/>
                <a:gd name="T20" fmla="*/ 162 w 192"/>
                <a:gd name="T21" fmla="*/ 182 h 182"/>
                <a:gd name="T22" fmla="*/ 167 w 192"/>
                <a:gd name="T23" fmla="*/ 176 h 182"/>
                <a:gd name="T24" fmla="*/ 162 w 192"/>
                <a:gd name="T25" fmla="*/ 170 h 182"/>
                <a:gd name="T26" fmla="*/ 119 w 192"/>
                <a:gd name="T27" fmla="*/ 170 h 182"/>
                <a:gd name="T28" fmla="*/ 119 w 192"/>
                <a:gd name="T29" fmla="*/ 138 h 182"/>
                <a:gd name="T30" fmla="*/ 182 w 192"/>
                <a:gd name="T31" fmla="*/ 138 h 182"/>
                <a:gd name="T32" fmla="*/ 192 w 192"/>
                <a:gd name="T33" fmla="*/ 128 h 182"/>
                <a:gd name="T34" fmla="*/ 192 w 192"/>
                <a:gd name="T35" fmla="*/ 10 h 182"/>
                <a:gd name="T36" fmla="*/ 182 w 192"/>
                <a:gd name="T37" fmla="*/ 0 h 182"/>
                <a:gd name="T38" fmla="*/ 183 w 192"/>
                <a:gd name="T39" fmla="*/ 130 h 182"/>
                <a:gd name="T40" fmla="*/ 10 w 192"/>
                <a:gd name="T41" fmla="*/ 130 h 182"/>
                <a:gd name="T42" fmla="*/ 10 w 192"/>
                <a:gd name="T43" fmla="*/ 6 h 182"/>
                <a:gd name="T44" fmla="*/ 183 w 192"/>
                <a:gd name="T45" fmla="*/ 6 h 182"/>
                <a:gd name="T46" fmla="*/ 183 w 192"/>
                <a:gd name="T47" fmla="*/ 13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2" h="182">
                  <a:moveTo>
                    <a:pt x="18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3"/>
                    <a:pt x="4" y="138"/>
                    <a:pt x="10" y="138"/>
                  </a:cubicBezTo>
                  <a:cubicBezTo>
                    <a:pt x="80" y="138"/>
                    <a:pt x="80" y="138"/>
                    <a:pt x="80" y="138"/>
                  </a:cubicBezTo>
                  <a:cubicBezTo>
                    <a:pt x="80" y="170"/>
                    <a:pt x="80" y="170"/>
                    <a:pt x="80" y="170"/>
                  </a:cubicBezTo>
                  <a:cubicBezTo>
                    <a:pt x="38" y="170"/>
                    <a:pt x="38" y="170"/>
                    <a:pt x="38" y="170"/>
                  </a:cubicBezTo>
                  <a:cubicBezTo>
                    <a:pt x="36" y="170"/>
                    <a:pt x="34" y="173"/>
                    <a:pt x="34" y="176"/>
                  </a:cubicBezTo>
                  <a:cubicBezTo>
                    <a:pt x="34" y="179"/>
                    <a:pt x="36" y="182"/>
                    <a:pt x="38" y="182"/>
                  </a:cubicBezTo>
                  <a:cubicBezTo>
                    <a:pt x="162" y="182"/>
                    <a:pt x="162" y="182"/>
                    <a:pt x="162" y="182"/>
                  </a:cubicBezTo>
                  <a:cubicBezTo>
                    <a:pt x="165" y="182"/>
                    <a:pt x="167" y="179"/>
                    <a:pt x="167" y="176"/>
                  </a:cubicBezTo>
                  <a:cubicBezTo>
                    <a:pt x="167" y="173"/>
                    <a:pt x="165" y="170"/>
                    <a:pt x="162" y="170"/>
                  </a:cubicBezTo>
                  <a:cubicBezTo>
                    <a:pt x="119" y="170"/>
                    <a:pt x="119" y="170"/>
                    <a:pt x="119" y="170"/>
                  </a:cubicBezTo>
                  <a:cubicBezTo>
                    <a:pt x="119" y="138"/>
                    <a:pt x="119" y="138"/>
                    <a:pt x="119" y="138"/>
                  </a:cubicBezTo>
                  <a:cubicBezTo>
                    <a:pt x="182" y="138"/>
                    <a:pt x="182" y="138"/>
                    <a:pt x="182" y="138"/>
                  </a:cubicBezTo>
                  <a:cubicBezTo>
                    <a:pt x="187" y="138"/>
                    <a:pt x="192" y="133"/>
                    <a:pt x="192" y="128"/>
                  </a:cubicBezTo>
                  <a:cubicBezTo>
                    <a:pt x="192" y="10"/>
                    <a:pt x="192" y="10"/>
                    <a:pt x="192" y="10"/>
                  </a:cubicBezTo>
                  <a:cubicBezTo>
                    <a:pt x="192" y="4"/>
                    <a:pt x="187" y="0"/>
                    <a:pt x="182" y="0"/>
                  </a:cubicBezTo>
                  <a:close/>
                  <a:moveTo>
                    <a:pt x="183" y="130"/>
                  </a:moveTo>
                  <a:cubicBezTo>
                    <a:pt x="10" y="130"/>
                    <a:pt x="10" y="130"/>
                    <a:pt x="10" y="13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3" y="6"/>
                    <a:pt x="183" y="6"/>
                    <a:pt x="183" y="6"/>
                  </a:cubicBezTo>
                  <a:lnTo>
                    <a:pt x="183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4953" tIns="42476" rIns="84953" bIns="42476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7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681538" y="1266825"/>
              <a:ext cx="192088" cy="411163"/>
            </a:xfrm>
            <a:custGeom>
              <a:avLst/>
              <a:gdLst>
                <a:gd name="T0" fmla="*/ 74 w 90"/>
                <a:gd name="T1" fmla="*/ 0 h 192"/>
                <a:gd name="T2" fmla="*/ 16 w 90"/>
                <a:gd name="T3" fmla="*/ 0 h 192"/>
                <a:gd name="T4" fmla="*/ 0 w 90"/>
                <a:gd name="T5" fmla="*/ 9 h 192"/>
                <a:gd name="T6" fmla="*/ 0 w 90"/>
                <a:gd name="T7" fmla="*/ 182 h 192"/>
                <a:gd name="T8" fmla="*/ 16 w 90"/>
                <a:gd name="T9" fmla="*/ 192 h 192"/>
                <a:gd name="T10" fmla="*/ 74 w 90"/>
                <a:gd name="T11" fmla="*/ 192 h 192"/>
                <a:gd name="T12" fmla="*/ 90 w 90"/>
                <a:gd name="T13" fmla="*/ 182 h 192"/>
                <a:gd name="T14" fmla="*/ 90 w 90"/>
                <a:gd name="T15" fmla="*/ 9 h 192"/>
                <a:gd name="T16" fmla="*/ 74 w 90"/>
                <a:gd name="T17" fmla="*/ 0 h 192"/>
                <a:gd name="T18" fmla="*/ 45 w 90"/>
                <a:gd name="T19" fmla="*/ 160 h 192"/>
                <a:gd name="T20" fmla="*/ 32 w 90"/>
                <a:gd name="T21" fmla="*/ 148 h 192"/>
                <a:gd name="T22" fmla="*/ 45 w 90"/>
                <a:gd name="T23" fmla="*/ 135 h 192"/>
                <a:gd name="T24" fmla="*/ 57 w 90"/>
                <a:gd name="T25" fmla="*/ 148 h 192"/>
                <a:gd name="T26" fmla="*/ 45 w 90"/>
                <a:gd name="T27" fmla="*/ 16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192">
                  <a:moveTo>
                    <a:pt x="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8"/>
                    <a:pt x="7" y="192"/>
                    <a:pt x="16" y="192"/>
                  </a:cubicBezTo>
                  <a:cubicBezTo>
                    <a:pt x="74" y="192"/>
                    <a:pt x="74" y="192"/>
                    <a:pt x="74" y="192"/>
                  </a:cubicBezTo>
                  <a:cubicBezTo>
                    <a:pt x="83" y="192"/>
                    <a:pt x="90" y="188"/>
                    <a:pt x="90" y="182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4"/>
                    <a:pt x="83" y="0"/>
                    <a:pt x="74" y="0"/>
                  </a:cubicBezTo>
                  <a:close/>
                  <a:moveTo>
                    <a:pt x="45" y="160"/>
                  </a:moveTo>
                  <a:cubicBezTo>
                    <a:pt x="38" y="160"/>
                    <a:pt x="32" y="155"/>
                    <a:pt x="32" y="148"/>
                  </a:cubicBezTo>
                  <a:cubicBezTo>
                    <a:pt x="32" y="141"/>
                    <a:pt x="38" y="135"/>
                    <a:pt x="45" y="135"/>
                  </a:cubicBezTo>
                  <a:cubicBezTo>
                    <a:pt x="52" y="135"/>
                    <a:pt x="57" y="141"/>
                    <a:pt x="57" y="148"/>
                  </a:cubicBezTo>
                  <a:cubicBezTo>
                    <a:pt x="57" y="155"/>
                    <a:pt x="52" y="160"/>
                    <a:pt x="45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4953" tIns="42476" rIns="84953" bIns="42476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7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601800" y="1840420"/>
            <a:ext cx="443504" cy="383080"/>
            <a:chOff x="7408863" y="1169988"/>
            <a:chExt cx="582613" cy="503237"/>
          </a:xfrm>
          <a:solidFill>
            <a:srgbClr val="AC0000"/>
          </a:solidFill>
        </p:grpSpPr>
        <p:sp>
          <p:nvSpPr>
            <p:cNvPr id="34" name="Freeform 13"/>
            <p:cNvSpPr/>
            <p:nvPr/>
          </p:nvSpPr>
          <p:spPr bwMode="auto">
            <a:xfrm>
              <a:off x="7546975" y="1404938"/>
              <a:ext cx="304800" cy="115888"/>
            </a:xfrm>
            <a:custGeom>
              <a:avLst/>
              <a:gdLst>
                <a:gd name="T0" fmla="*/ 16 w 142"/>
                <a:gd name="T1" fmla="*/ 53 h 54"/>
                <a:gd name="T2" fmla="*/ 6 w 142"/>
                <a:gd name="T3" fmla="*/ 48 h 54"/>
                <a:gd name="T4" fmla="*/ 6 w 142"/>
                <a:gd name="T5" fmla="*/ 27 h 54"/>
                <a:gd name="T6" fmla="*/ 71 w 142"/>
                <a:gd name="T7" fmla="*/ 0 h 54"/>
                <a:gd name="T8" fmla="*/ 71 w 142"/>
                <a:gd name="T9" fmla="*/ 0 h 54"/>
                <a:gd name="T10" fmla="*/ 136 w 142"/>
                <a:gd name="T11" fmla="*/ 26 h 54"/>
                <a:gd name="T12" fmla="*/ 136 w 142"/>
                <a:gd name="T13" fmla="*/ 48 h 54"/>
                <a:gd name="T14" fmla="*/ 114 w 142"/>
                <a:gd name="T15" fmla="*/ 48 h 54"/>
                <a:gd name="T16" fmla="*/ 71 w 142"/>
                <a:gd name="T17" fmla="*/ 30 h 54"/>
                <a:gd name="T18" fmla="*/ 71 w 142"/>
                <a:gd name="T19" fmla="*/ 30 h 54"/>
                <a:gd name="T20" fmla="*/ 27 w 142"/>
                <a:gd name="T21" fmla="*/ 48 h 54"/>
                <a:gd name="T22" fmla="*/ 16 w 142"/>
                <a:gd name="T23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2" h="54">
                  <a:moveTo>
                    <a:pt x="16" y="53"/>
                  </a:moveTo>
                  <a:cubicBezTo>
                    <a:pt x="13" y="53"/>
                    <a:pt x="9" y="51"/>
                    <a:pt x="6" y="48"/>
                  </a:cubicBezTo>
                  <a:cubicBezTo>
                    <a:pt x="0" y="42"/>
                    <a:pt x="0" y="33"/>
                    <a:pt x="6" y="27"/>
                  </a:cubicBezTo>
                  <a:cubicBezTo>
                    <a:pt x="23" y="9"/>
                    <a:pt x="46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95" y="0"/>
                    <a:pt x="118" y="9"/>
                    <a:pt x="136" y="26"/>
                  </a:cubicBezTo>
                  <a:cubicBezTo>
                    <a:pt x="142" y="32"/>
                    <a:pt x="142" y="42"/>
                    <a:pt x="136" y="48"/>
                  </a:cubicBezTo>
                  <a:cubicBezTo>
                    <a:pt x="130" y="54"/>
                    <a:pt x="120" y="54"/>
                    <a:pt x="114" y="48"/>
                  </a:cubicBezTo>
                  <a:cubicBezTo>
                    <a:pt x="102" y="37"/>
                    <a:pt x="87" y="30"/>
                    <a:pt x="71" y="30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54" y="30"/>
                    <a:pt x="39" y="37"/>
                    <a:pt x="27" y="48"/>
                  </a:cubicBezTo>
                  <a:cubicBezTo>
                    <a:pt x="24" y="51"/>
                    <a:pt x="20" y="53"/>
                    <a:pt x="1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4953" tIns="42476" rIns="84953" bIns="42476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7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 14"/>
            <p:cNvSpPr/>
            <p:nvPr/>
          </p:nvSpPr>
          <p:spPr bwMode="auto">
            <a:xfrm>
              <a:off x="7477125" y="1306513"/>
              <a:ext cx="442913" cy="146050"/>
            </a:xfrm>
            <a:custGeom>
              <a:avLst/>
              <a:gdLst>
                <a:gd name="T0" fmla="*/ 17 w 207"/>
                <a:gd name="T1" fmla="*/ 66 h 68"/>
                <a:gd name="T2" fmla="*/ 6 w 207"/>
                <a:gd name="T3" fmla="*/ 62 h 68"/>
                <a:gd name="T4" fmla="*/ 6 w 207"/>
                <a:gd name="T5" fmla="*/ 40 h 68"/>
                <a:gd name="T6" fmla="*/ 104 w 207"/>
                <a:gd name="T7" fmla="*/ 0 h 68"/>
                <a:gd name="T8" fmla="*/ 104 w 207"/>
                <a:gd name="T9" fmla="*/ 0 h 68"/>
                <a:gd name="T10" fmla="*/ 201 w 207"/>
                <a:gd name="T11" fmla="*/ 40 h 68"/>
                <a:gd name="T12" fmla="*/ 201 w 207"/>
                <a:gd name="T13" fmla="*/ 62 h 68"/>
                <a:gd name="T14" fmla="*/ 180 w 207"/>
                <a:gd name="T15" fmla="*/ 62 h 68"/>
                <a:gd name="T16" fmla="*/ 104 w 207"/>
                <a:gd name="T17" fmla="*/ 30 h 68"/>
                <a:gd name="T18" fmla="*/ 104 w 207"/>
                <a:gd name="T19" fmla="*/ 30 h 68"/>
                <a:gd name="T20" fmla="*/ 28 w 207"/>
                <a:gd name="T21" fmla="*/ 62 h 68"/>
                <a:gd name="T22" fmla="*/ 17 w 207"/>
                <a:gd name="T23" fmla="*/ 6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68">
                  <a:moveTo>
                    <a:pt x="17" y="66"/>
                  </a:moveTo>
                  <a:cubicBezTo>
                    <a:pt x="13" y="66"/>
                    <a:pt x="9" y="65"/>
                    <a:pt x="6" y="62"/>
                  </a:cubicBezTo>
                  <a:cubicBezTo>
                    <a:pt x="0" y="56"/>
                    <a:pt x="0" y="46"/>
                    <a:pt x="6" y="40"/>
                  </a:cubicBezTo>
                  <a:cubicBezTo>
                    <a:pt x="32" y="14"/>
                    <a:pt x="67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41" y="0"/>
                    <a:pt x="175" y="14"/>
                    <a:pt x="201" y="40"/>
                  </a:cubicBezTo>
                  <a:cubicBezTo>
                    <a:pt x="207" y="46"/>
                    <a:pt x="207" y="56"/>
                    <a:pt x="201" y="62"/>
                  </a:cubicBezTo>
                  <a:cubicBezTo>
                    <a:pt x="195" y="68"/>
                    <a:pt x="186" y="68"/>
                    <a:pt x="180" y="62"/>
                  </a:cubicBezTo>
                  <a:cubicBezTo>
                    <a:pt x="159" y="41"/>
                    <a:pt x="132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75" y="30"/>
                    <a:pt x="48" y="41"/>
                    <a:pt x="28" y="62"/>
                  </a:cubicBezTo>
                  <a:cubicBezTo>
                    <a:pt x="25" y="65"/>
                    <a:pt x="21" y="66"/>
                    <a:pt x="17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4953" tIns="42476" rIns="84953" bIns="42476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7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Freeform 15"/>
            <p:cNvSpPr/>
            <p:nvPr/>
          </p:nvSpPr>
          <p:spPr bwMode="auto">
            <a:xfrm>
              <a:off x="7408863" y="1169988"/>
              <a:ext cx="582613" cy="211138"/>
            </a:xfrm>
            <a:custGeom>
              <a:avLst/>
              <a:gdLst>
                <a:gd name="T0" fmla="*/ 16 w 272"/>
                <a:gd name="T1" fmla="*/ 98 h 99"/>
                <a:gd name="T2" fmla="*/ 6 w 272"/>
                <a:gd name="T3" fmla="*/ 93 h 99"/>
                <a:gd name="T4" fmla="*/ 6 w 272"/>
                <a:gd name="T5" fmla="*/ 72 h 99"/>
                <a:gd name="T6" fmla="*/ 266 w 272"/>
                <a:gd name="T7" fmla="*/ 71 h 99"/>
                <a:gd name="T8" fmla="*/ 266 w 272"/>
                <a:gd name="T9" fmla="*/ 93 h 99"/>
                <a:gd name="T10" fmla="*/ 244 w 272"/>
                <a:gd name="T11" fmla="*/ 93 h 99"/>
                <a:gd name="T12" fmla="*/ 27 w 272"/>
                <a:gd name="T13" fmla="*/ 93 h 99"/>
                <a:gd name="T14" fmla="*/ 16 w 272"/>
                <a:gd name="T15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99">
                  <a:moveTo>
                    <a:pt x="16" y="98"/>
                  </a:moveTo>
                  <a:cubicBezTo>
                    <a:pt x="12" y="98"/>
                    <a:pt x="9" y="96"/>
                    <a:pt x="6" y="93"/>
                  </a:cubicBezTo>
                  <a:cubicBezTo>
                    <a:pt x="0" y="87"/>
                    <a:pt x="0" y="78"/>
                    <a:pt x="6" y="72"/>
                  </a:cubicBezTo>
                  <a:cubicBezTo>
                    <a:pt x="77" y="0"/>
                    <a:pt x="194" y="0"/>
                    <a:pt x="266" y="71"/>
                  </a:cubicBezTo>
                  <a:cubicBezTo>
                    <a:pt x="272" y="77"/>
                    <a:pt x="272" y="87"/>
                    <a:pt x="266" y="93"/>
                  </a:cubicBezTo>
                  <a:cubicBezTo>
                    <a:pt x="260" y="99"/>
                    <a:pt x="250" y="99"/>
                    <a:pt x="244" y="93"/>
                  </a:cubicBezTo>
                  <a:cubicBezTo>
                    <a:pt x="184" y="33"/>
                    <a:pt x="87" y="33"/>
                    <a:pt x="27" y="93"/>
                  </a:cubicBezTo>
                  <a:cubicBezTo>
                    <a:pt x="24" y="96"/>
                    <a:pt x="20" y="98"/>
                    <a:pt x="16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4953" tIns="42476" rIns="84953" bIns="42476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7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16"/>
            <p:cNvSpPr/>
            <p:nvPr/>
          </p:nvSpPr>
          <p:spPr bwMode="auto">
            <a:xfrm>
              <a:off x="7626350" y="1530350"/>
              <a:ext cx="144463" cy="142875"/>
            </a:xfrm>
            <a:custGeom>
              <a:avLst/>
              <a:gdLst>
                <a:gd name="T0" fmla="*/ 55 w 67"/>
                <a:gd name="T1" fmla="*/ 12 h 67"/>
                <a:gd name="T2" fmla="*/ 55 w 67"/>
                <a:gd name="T3" fmla="*/ 55 h 67"/>
                <a:gd name="T4" fmla="*/ 12 w 67"/>
                <a:gd name="T5" fmla="*/ 55 h 67"/>
                <a:gd name="T6" fmla="*/ 12 w 67"/>
                <a:gd name="T7" fmla="*/ 12 h 67"/>
                <a:gd name="T8" fmla="*/ 55 w 67"/>
                <a:gd name="T9" fmla="*/ 1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55" y="12"/>
                  </a:moveTo>
                  <a:cubicBezTo>
                    <a:pt x="67" y="24"/>
                    <a:pt x="67" y="43"/>
                    <a:pt x="55" y="55"/>
                  </a:cubicBez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ubicBezTo>
                    <a:pt x="24" y="0"/>
                    <a:pt x="43" y="0"/>
                    <a:pt x="5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4953" tIns="42476" rIns="84953" bIns="42476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7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Freeform 17"/>
            <p:cNvSpPr/>
            <p:nvPr/>
          </p:nvSpPr>
          <p:spPr bwMode="auto">
            <a:xfrm>
              <a:off x="7786688" y="1558925"/>
              <a:ext cx="57150" cy="84138"/>
            </a:xfrm>
            <a:custGeom>
              <a:avLst/>
              <a:gdLst>
                <a:gd name="T0" fmla="*/ 11 w 26"/>
                <a:gd name="T1" fmla="*/ 1 h 39"/>
                <a:gd name="T2" fmla="*/ 0 w 26"/>
                <a:gd name="T3" fmla="*/ 17 h 39"/>
                <a:gd name="T4" fmla="*/ 2 w 26"/>
                <a:gd name="T5" fmla="*/ 18 h 39"/>
                <a:gd name="T6" fmla="*/ 6 w 26"/>
                <a:gd name="T7" fmla="*/ 18 h 39"/>
                <a:gd name="T8" fmla="*/ 6 w 26"/>
                <a:gd name="T9" fmla="*/ 38 h 39"/>
                <a:gd name="T10" fmla="*/ 7 w 26"/>
                <a:gd name="T11" fmla="*/ 39 h 39"/>
                <a:gd name="T12" fmla="*/ 18 w 26"/>
                <a:gd name="T13" fmla="*/ 39 h 39"/>
                <a:gd name="T14" fmla="*/ 20 w 26"/>
                <a:gd name="T15" fmla="*/ 38 h 39"/>
                <a:gd name="T16" fmla="*/ 20 w 26"/>
                <a:gd name="T17" fmla="*/ 18 h 39"/>
                <a:gd name="T18" fmla="*/ 24 w 26"/>
                <a:gd name="T19" fmla="*/ 18 h 39"/>
                <a:gd name="T20" fmla="*/ 26 w 26"/>
                <a:gd name="T21" fmla="*/ 17 h 39"/>
                <a:gd name="T22" fmla="*/ 14 w 26"/>
                <a:gd name="T23" fmla="*/ 1 h 39"/>
                <a:gd name="T24" fmla="*/ 13 w 26"/>
                <a:gd name="T25" fmla="*/ 0 h 39"/>
                <a:gd name="T26" fmla="*/ 11 w 26"/>
                <a:gd name="T27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39">
                  <a:moveTo>
                    <a:pt x="11" y="1"/>
                  </a:moveTo>
                  <a:cubicBezTo>
                    <a:pt x="11" y="1"/>
                    <a:pt x="0" y="16"/>
                    <a:pt x="0" y="17"/>
                  </a:cubicBezTo>
                  <a:cubicBezTo>
                    <a:pt x="0" y="18"/>
                    <a:pt x="1" y="18"/>
                    <a:pt x="2" y="18"/>
                  </a:cubicBezTo>
                  <a:cubicBezTo>
                    <a:pt x="2" y="18"/>
                    <a:pt x="3" y="18"/>
                    <a:pt x="6" y="1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9"/>
                    <a:pt x="6" y="39"/>
                    <a:pt x="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9" y="39"/>
                    <a:pt x="20" y="39"/>
                    <a:pt x="20" y="3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2" y="18"/>
                    <a:pt x="24" y="18"/>
                    <a:pt x="24" y="18"/>
                  </a:cubicBezTo>
                  <a:cubicBezTo>
                    <a:pt x="25" y="18"/>
                    <a:pt x="26" y="18"/>
                    <a:pt x="26" y="17"/>
                  </a:cubicBezTo>
                  <a:cubicBezTo>
                    <a:pt x="26" y="16"/>
                    <a:pt x="15" y="1"/>
                    <a:pt x="14" y="1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2" y="0"/>
                    <a:pt x="12" y="0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4953" tIns="42476" rIns="84953" bIns="42476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7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Freeform 18"/>
            <p:cNvSpPr/>
            <p:nvPr/>
          </p:nvSpPr>
          <p:spPr bwMode="auto">
            <a:xfrm>
              <a:off x="7556500" y="1558925"/>
              <a:ext cx="52388" cy="84138"/>
            </a:xfrm>
            <a:custGeom>
              <a:avLst/>
              <a:gdLst>
                <a:gd name="T0" fmla="*/ 14 w 25"/>
                <a:gd name="T1" fmla="*/ 38 h 39"/>
                <a:gd name="T2" fmla="*/ 25 w 25"/>
                <a:gd name="T3" fmla="*/ 22 h 39"/>
                <a:gd name="T4" fmla="*/ 24 w 25"/>
                <a:gd name="T5" fmla="*/ 21 h 39"/>
                <a:gd name="T6" fmla="*/ 20 w 25"/>
                <a:gd name="T7" fmla="*/ 21 h 39"/>
                <a:gd name="T8" fmla="*/ 20 w 25"/>
                <a:gd name="T9" fmla="*/ 1 h 39"/>
                <a:gd name="T10" fmla="*/ 18 w 25"/>
                <a:gd name="T11" fmla="*/ 0 h 39"/>
                <a:gd name="T12" fmla="*/ 7 w 25"/>
                <a:gd name="T13" fmla="*/ 0 h 39"/>
                <a:gd name="T14" fmla="*/ 5 w 25"/>
                <a:gd name="T15" fmla="*/ 1 h 39"/>
                <a:gd name="T16" fmla="*/ 5 w 25"/>
                <a:gd name="T17" fmla="*/ 21 h 39"/>
                <a:gd name="T18" fmla="*/ 1 w 25"/>
                <a:gd name="T19" fmla="*/ 21 h 39"/>
                <a:gd name="T20" fmla="*/ 0 w 25"/>
                <a:gd name="T21" fmla="*/ 22 h 39"/>
                <a:gd name="T22" fmla="*/ 11 w 25"/>
                <a:gd name="T23" fmla="*/ 38 h 39"/>
                <a:gd name="T24" fmla="*/ 12 w 25"/>
                <a:gd name="T25" fmla="*/ 39 h 39"/>
                <a:gd name="T26" fmla="*/ 14 w 25"/>
                <a:gd name="T27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9">
                  <a:moveTo>
                    <a:pt x="14" y="38"/>
                  </a:moveTo>
                  <a:cubicBezTo>
                    <a:pt x="14" y="38"/>
                    <a:pt x="25" y="23"/>
                    <a:pt x="25" y="22"/>
                  </a:cubicBezTo>
                  <a:cubicBezTo>
                    <a:pt x="25" y="21"/>
                    <a:pt x="25" y="21"/>
                    <a:pt x="24" y="21"/>
                  </a:cubicBezTo>
                  <a:cubicBezTo>
                    <a:pt x="24" y="21"/>
                    <a:pt x="22" y="21"/>
                    <a:pt x="20" y="2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19" y="0"/>
                    <a:pt x="1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21"/>
                    <a:pt x="1" y="21"/>
                    <a:pt x="1" y="21"/>
                  </a:cubicBezTo>
                  <a:cubicBezTo>
                    <a:pt x="0" y="21"/>
                    <a:pt x="0" y="21"/>
                    <a:pt x="0" y="22"/>
                  </a:cubicBezTo>
                  <a:cubicBezTo>
                    <a:pt x="0" y="23"/>
                    <a:pt x="11" y="38"/>
                    <a:pt x="11" y="38"/>
                  </a:cubicBezTo>
                  <a:cubicBezTo>
                    <a:pt x="11" y="39"/>
                    <a:pt x="12" y="39"/>
                    <a:pt x="12" y="39"/>
                  </a:cubicBezTo>
                  <a:cubicBezTo>
                    <a:pt x="13" y="39"/>
                    <a:pt x="14" y="39"/>
                    <a:pt x="14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4953" tIns="42476" rIns="84953" bIns="42476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7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0" name="Freeform 19"/>
          <p:cNvSpPr/>
          <p:nvPr/>
        </p:nvSpPr>
        <p:spPr bwMode="auto">
          <a:xfrm>
            <a:off x="4546352" y="3869205"/>
            <a:ext cx="391539" cy="391539"/>
          </a:xfrm>
          <a:custGeom>
            <a:avLst/>
            <a:gdLst>
              <a:gd name="T0" fmla="*/ 194 w 240"/>
              <a:gd name="T1" fmla="*/ 157 h 240"/>
              <a:gd name="T2" fmla="*/ 163 w 240"/>
              <a:gd name="T3" fmla="*/ 167 h 240"/>
              <a:gd name="T4" fmla="*/ 92 w 240"/>
              <a:gd name="T5" fmla="*/ 127 h 240"/>
              <a:gd name="T6" fmla="*/ 92 w 240"/>
              <a:gd name="T7" fmla="*/ 120 h 240"/>
              <a:gd name="T8" fmla="*/ 165 w 240"/>
              <a:gd name="T9" fmla="*/ 78 h 240"/>
              <a:gd name="T10" fmla="*/ 189 w 240"/>
              <a:gd name="T11" fmla="*/ 84 h 240"/>
              <a:gd name="T12" fmla="*/ 235 w 240"/>
              <a:gd name="T13" fmla="*/ 42 h 240"/>
              <a:gd name="T14" fmla="*/ 189 w 240"/>
              <a:gd name="T15" fmla="*/ 0 h 240"/>
              <a:gd name="T16" fmla="*/ 143 w 240"/>
              <a:gd name="T17" fmla="*/ 42 h 240"/>
              <a:gd name="T18" fmla="*/ 145 w 240"/>
              <a:gd name="T19" fmla="*/ 55 h 240"/>
              <a:gd name="T20" fmla="*/ 75 w 240"/>
              <a:gd name="T21" fmla="*/ 95 h 240"/>
              <a:gd name="T22" fmla="*/ 46 w 240"/>
              <a:gd name="T23" fmla="*/ 85 h 240"/>
              <a:gd name="T24" fmla="*/ 0 w 240"/>
              <a:gd name="T25" fmla="*/ 127 h 240"/>
              <a:gd name="T26" fmla="*/ 46 w 240"/>
              <a:gd name="T27" fmla="*/ 169 h 240"/>
              <a:gd name="T28" fmla="*/ 81 w 240"/>
              <a:gd name="T29" fmla="*/ 155 h 240"/>
              <a:gd name="T30" fmla="*/ 148 w 240"/>
              <a:gd name="T31" fmla="*/ 193 h 240"/>
              <a:gd name="T32" fmla="*/ 148 w 240"/>
              <a:gd name="T33" fmla="*/ 198 h 240"/>
              <a:gd name="T34" fmla="*/ 194 w 240"/>
              <a:gd name="T35" fmla="*/ 240 h 240"/>
              <a:gd name="T36" fmla="*/ 240 w 240"/>
              <a:gd name="T37" fmla="*/ 198 h 240"/>
              <a:gd name="T38" fmla="*/ 194 w 240"/>
              <a:gd name="T39" fmla="*/ 15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0" h="240">
                <a:moveTo>
                  <a:pt x="194" y="157"/>
                </a:moveTo>
                <a:cubicBezTo>
                  <a:pt x="182" y="157"/>
                  <a:pt x="171" y="161"/>
                  <a:pt x="163" y="167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2" y="124"/>
                  <a:pt x="92" y="122"/>
                  <a:pt x="92" y="120"/>
                </a:cubicBezTo>
                <a:cubicBezTo>
                  <a:pt x="165" y="78"/>
                  <a:pt x="165" y="78"/>
                  <a:pt x="165" y="78"/>
                </a:cubicBezTo>
                <a:cubicBezTo>
                  <a:pt x="172" y="82"/>
                  <a:pt x="180" y="84"/>
                  <a:pt x="189" y="84"/>
                </a:cubicBezTo>
                <a:cubicBezTo>
                  <a:pt x="215" y="84"/>
                  <a:pt x="235" y="65"/>
                  <a:pt x="235" y="42"/>
                </a:cubicBezTo>
                <a:cubicBezTo>
                  <a:pt x="235" y="19"/>
                  <a:pt x="215" y="0"/>
                  <a:pt x="189" y="0"/>
                </a:cubicBezTo>
                <a:cubicBezTo>
                  <a:pt x="164" y="0"/>
                  <a:pt x="143" y="19"/>
                  <a:pt x="143" y="42"/>
                </a:cubicBezTo>
                <a:cubicBezTo>
                  <a:pt x="143" y="47"/>
                  <a:pt x="144" y="51"/>
                  <a:pt x="145" y="55"/>
                </a:cubicBezTo>
                <a:cubicBezTo>
                  <a:pt x="75" y="95"/>
                  <a:pt x="75" y="95"/>
                  <a:pt x="75" y="95"/>
                </a:cubicBezTo>
                <a:cubicBezTo>
                  <a:pt x="67" y="89"/>
                  <a:pt x="57" y="85"/>
                  <a:pt x="46" y="85"/>
                </a:cubicBezTo>
                <a:cubicBezTo>
                  <a:pt x="21" y="85"/>
                  <a:pt x="0" y="104"/>
                  <a:pt x="0" y="127"/>
                </a:cubicBezTo>
                <a:cubicBezTo>
                  <a:pt x="0" y="150"/>
                  <a:pt x="21" y="169"/>
                  <a:pt x="46" y="169"/>
                </a:cubicBezTo>
                <a:cubicBezTo>
                  <a:pt x="60" y="169"/>
                  <a:pt x="73" y="164"/>
                  <a:pt x="81" y="155"/>
                </a:cubicBezTo>
                <a:cubicBezTo>
                  <a:pt x="148" y="193"/>
                  <a:pt x="148" y="193"/>
                  <a:pt x="148" y="193"/>
                </a:cubicBezTo>
                <a:cubicBezTo>
                  <a:pt x="148" y="195"/>
                  <a:pt x="148" y="197"/>
                  <a:pt x="148" y="198"/>
                </a:cubicBezTo>
                <a:cubicBezTo>
                  <a:pt x="148" y="221"/>
                  <a:pt x="168" y="240"/>
                  <a:pt x="194" y="240"/>
                </a:cubicBezTo>
                <a:cubicBezTo>
                  <a:pt x="219" y="240"/>
                  <a:pt x="240" y="221"/>
                  <a:pt x="240" y="198"/>
                </a:cubicBezTo>
                <a:cubicBezTo>
                  <a:pt x="240" y="175"/>
                  <a:pt x="219" y="157"/>
                  <a:pt x="194" y="157"/>
                </a:cubicBezTo>
                <a:close/>
              </a:path>
            </a:pathLst>
          </a:custGeom>
          <a:solidFill>
            <a:srgbClr val="AC0000"/>
          </a:solidFill>
          <a:ln>
            <a:noFill/>
          </a:ln>
        </p:spPr>
        <p:txBody>
          <a:bodyPr vert="horz" wrap="square" lIns="84953" tIns="42476" rIns="84953" bIns="42476" numCol="1" anchor="t" anchorCtr="0" compatLnSpc="1"/>
          <a:lstStyle/>
          <a:p>
            <a:pPr>
              <a:lnSpc>
                <a:spcPct val="130000"/>
              </a:lnSpc>
            </a:pPr>
            <a:endParaRPr lang="zh-CN" altLang="en-US" sz="1675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Freeform 20"/>
          <p:cNvSpPr>
            <a:spLocks noEditPoints="1"/>
          </p:cNvSpPr>
          <p:nvPr/>
        </p:nvSpPr>
        <p:spPr bwMode="auto">
          <a:xfrm>
            <a:off x="6800991" y="4952916"/>
            <a:ext cx="378248" cy="303323"/>
          </a:xfrm>
          <a:custGeom>
            <a:avLst/>
            <a:gdLst>
              <a:gd name="T0" fmla="*/ 227 w 232"/>
              <a:gd name="T1" fmla="*/ 0 h 186"/>
              <a:gd name="T2" fmla="*/ 213 w 232"/>
              <a:gd name="T3" fmla="*/ 0 h 186"/>
              <a:gd name="T4" fmla="*/ 208 w 232"/>
              <a:gd name="T5" fmla="*/ 5 h 186"/>
              <a:gd name="T6" fmla="*/ 208 w 232"/>
              <a:gd name="T7" fmla="*/ 28 h 186"/>
              <a:gd name="T8" fmla="*/ 24 w 232"/>
              <a:gd name="T9" fmla="*/ 28 h 186"/>
              <a:gd name="T10" fmla="*/ 24 w 232"/>
              <a:gd name="T11" fmla="*/ 5 h 186"/>
              <a:gd name="T12" fmla="*/ 19 w 232"/>
              <a:gd name="T13" fmla="*/ 0 h 186"/>
              <a:gd name="T14" fmla="*/ 5 w 232"/>
              <a:gd name="T15" fmla="*/ 0 h 186"/>
              <a:gd name="T16" fmla="*/ 0 w 232"/>
              <a:gd name="T17" fmla="*/ 5 h 186"/>
              <a:gd name="T18" fmla="*/ 0 w 232"/>
              <a:gd name="T19" fmla="*/ 180 h 186"/>
              <a:gd name="T20" fmla="*/ 5 w 232"/>
              <a:gd name="T21" fmla="*/ 186 h 186"/>
              <a:gd name="T22" fmla="*/ 19 w 232"/>
              <a:gd name="T23" fmla="*/ 186 h 186"/>
              <a:gd name="T24" fmla="*/ 24 w 232"/>
              <a:gd name="T25" fmla="*/ 180 h 186"/>
              <a:gd name="T26" fmla="*/ 24 w 232"/>
              <a:gd name="T27" fmla="*/ 157 h 186"/>
              <a:gd name="T28" fmla="*/ 208 w 232"/>
              <a:gd name="T29" fmla="*/ 157 h 186"/>
              <a:gd name="T30" fmla="*/ 208 w 232"/>
              <a:gd name="T31" fmla="*/ 180 h 186"/>
              <a:gd name="T32" fmla="*/ 213 w 232"/>
              <a:gd name="T33" fmla="*/ 186 h 186"/>
              <a:gd name="T34" fmla="*/ 227 w 232"/>
              <a:gd name="T35" fmla="*/ 186 h 186"/>
              <a:gd name="T36" fmla="*/ 232 w 232"/>
              <a:gd name="T37" fmla="*/ 180 h 186"/>
              <a:gd name="T38" fmla="*/ 232 w 232"/>
              <a:gd name="T39" fmla="*/ 5 h 186"/>
              <a:gd name="T40" fmla="*/ 227 w 232"/>
              <a:gd name="T41" fmla="*/ 0 h 186"/>
              <a:gd name="T42" fmla="*/ 157 w 232"/>
              <a:gd name="T43" fmla="*/ 98 h 186"/>
              <a:gd name="T44" fmla="*/ 97 w 232"/>
              <a:gd name="T45" fmla="*/ 135 h 186"/>
              <a:gd name="T46" fmla="*/ 92 w 232"/>
              <a:gd name="T47" fmla="*/ 130 h 186"/>
              <a:gd name="T48" fmla="*/ 92 w 232"/>
              <a:gd name="T49" fmla="*/ 56 h 186"/>
              <a:gd name="T50" fmla="*/ 97 w 232"/>
              <a:gd name="T51" fmla="*/ 50 h 186"/>
              <a:gd name="T52" fmla="*/ 157 w 232"/>
              <a:gd name="T53" fmla="*/ 87 h 186"/>
              <a:gd name="T54" fmla="*/ 162 w 232"/>
              <a:gd name="T55" fmla="*/ 93 h 186"/>
              <a:gd name="T56" fmla="*/ 157 w 232"/>
              <a:gd name="T57" fmla="*/ 98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2" h="186">
                <a:moveTo>
                  <a:pt x="227" y="0"/>
                </a:moveTo>
                <a:cubicBezTo>
                  <a:pt x="213" y="0"/>
                  <a:pt x="213" y="0"/>
                  <a:pt x="213" y="0"/>
                </a:cubicBezTo>
                <a:cubicBezTo>
                  <a:pt x="210" y="0"/>
                  <a:pt x="208" y="2"/>
                  <a:pt x="208" y="5"/>
                </a:cubicBezTo>
                <a:cubicBezTo>
                  <a:pt x="208" y="28"/>
                  <a:pt x="208" y="28"/>
                  <a:pt x="208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2"/>
                  <a:pt x="22" y="0"/>
                  <a:pt x="19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183"/>
                  <a:pt x="2" y="186"/>
                  <a:pt x="5" y="186"/>
                </a:cubicBezTo>
                <a:cubicBezTo>
                  <a:pt x="19" y="186"/>
                  <a:pt x="19" y="186"/>
                  <a:pt x="19" y="186"/>
                </a:cubicBezTo>
                <a:cubicBezTo>
                  <a:pt x="22" y="186"/>
                  <a:pt x="24" y="183"/>
                  <a:pt x="24" y="180"/>
                </a:cubicBezTo>
                <a:cubicBezTo>
                  <a:pt x="24" y="157"/>
                  <a:pt x="24" y="157"/>
                  <a:pt x="24" y="157"/>
                </a:cubicBezTo>
                <a:cubicBezTo>
                  <a:pt x="208" y="157"/>
                  <a:pt x="208" y="157"/>
                  <a:pt x="208" y="157"/>
                </a:cubicBezTo>
                <a:cubicBezTo>
                  <a:pt x="208" y="180"/>
                  <a:pt x="208" y="180"/>
                  <a:pt x="208" y="180"/>
                </a:cubicBezTo>
                <a:cubicBezTo>
                  <a:pt x="208" y="183"/>
                  <a:pt x="210" y="186"/>
                  <a:pt x="213" y="186"/>
                </a:cubicBezTo>
                <a:cubicBezTo>
                  <a:pt x="227" y="186"/>
                  <a:pt x="227" y="186"/>
                  <a:pt x="227" y="186"/>
                </a:cubicBezTo>
                <a:cubicBezTo>
                  <a:pt x="230" y="186"/>
                  <a:pt x="232" y="183"/>
                  <a:pt x="232" y="180"/>
                </a:cubicBezTo>
                <a:cubicBezTo>
                  <a:pt x="232" y="5"/>
                  <a:pt x="232" y="5"/>
                  <a:pt x="232" y="5"/>
                </a:cubicBezTo>
                <a:cubicBezTo>
                  <a:pt x="232" y="2"/>
                  <a:pt x="230" y="0"/>
                  <a:pt x="227" y="0"/>
                </a:cubicBezTo>
                <a:close/>
                <a:moveTo>
                  <a:pt x="157" y="98"/>
                </a:moveTo>
                <a:cubicBezTo>
                  <a:pt x="156" y="98"/>
                  <a:pt x="100" y="135"/>
                  <a:pt x="97" y="135"/>
                </a:cubicBezTo>
                <a:cubicBezTo>
                  <a:pt x="95" y="135"/>
                  <a:pt x="92" y="133"/>
                  <a:pt x="92" y="130"/>
                </a:cubicBezTo>
                <a:cubicBezTo>
                  <a:pt x="92" y="128"/>
                  <a:pt x="92" y="57"/>
                  <a:pt x="92" y="56"/>
                </a:cubicBezTo>
                <a:cubicBezTo>
                  <a:pt x="92" y="53"/>
                  <a:pt x="95" y="50"/>
                  <a:pt x="97" y="50"/>
                </a:cubicBezTo>
                <a:cubicBezTo>
                  <a:pt x="100" y="50"/>
                  <a:pt x="156" y="87"/>
                  <a:pt x="157" y="87"/>
                </a:cubicBezTo>
                <a:cubicBezTo>
                  <a:pt x="159" y="89"/>
                  <a:pt x="162" y="90"/>
                  <a:pt x="162" y="93"/>
                </a:cubicBezTo>
                <a:cubicBezTo>
                  <a:pt x="162" y="96"/>
                  <a:pt x="159" y="96"/>
                  <a:pt x="157" y="98"/>
                </a:cubicBezTo>
                <a:close/>
              </a:path>
            </a:pathLst>
          </a:custGeom>
          <a:solidFill>
            <a:srgbClr val="AC0000"/>
          </a:solidFill>
          <a:ln>
            <a:noFill/>
          </a:ln>
        </p:spPr>
        <p:txBody>
          <a:bodyPr vert="horz" wrap="square" lIns="84953" tIns="42476" rIns="84953" bIns="42476" numCol="1" anchor="t" anchorCtr="0" compatLnSpc="1"/>
          <a:lstStyle/>
          <a:p>
            <a:pPr>
              <a:lnSpc>
                <a:spcPct val="130000"/>
              </a:lnSpc>
            </a:pPr>
            <a:endParaRPr lang="zh-CN" altLang="en-US" sz="1675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TextBox 19"/>
          <p:cNvSpPr txBox="1">
            <a:spLocks noChangeArrowheads="1"/>
          </p:cNvSpPr>
          <p:nvPr/>
        </p:nvSpPr>
        <p:spPr bwMode="auto">
          <a:xfrm>
            <a:off x="600825" y="1323101"/>
            <a:ext cx="2670207" cy="1133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577" tIns="44788" rIns="89577" bIns="44788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过程及函数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调用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，都是通过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栈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来实现</a:t>
            </a:r>
            <a:endParaRPr lang="zh-CN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TextBox 19"/>
          <p:cNvSpPr txBox="1">
            <a:spLocks noChangeArrowheads="1"/>
          </p:cNvSpPr>
          <p:nvPr/>
        </p:nvSpPr>
        <p:spPr bwMode="auto">
          <a:xfrm>
            <a:off x="8570704" y="1919543"/>
            <a:ext cx="3623685" cy="1133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577" tIns="44788" rIns="89577" bIns="44788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过程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函数执行完毕后，会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释放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其所占用的栈空间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TextBox 19"/>
          <p:cNvSpPr txBox="1">
            <a:spLocks noChangeArrowheads="1"/>
          </p:cNvSpPr>
          <p:nvPr/>
        </p:nvSpPr>
        <p:spPr bwMode="auto">
          <a:xfrm>
            <a:off x="638215" y="3435285"/>
            <a:ext cx="3332870" cy="224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577" tIns="44788" rIns="89577" bIns="44788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每次调用时的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参数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按照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固定顺序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存放在栈中；过程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内部的变量存放顺序与编译器有关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3" name="TextBox 19"/>
          <p:cNvSpPr txBox="1">
            <a:spLocks noChangeArrowheads="1"/>
          </p:cNvSpPr>
          <p:nvPr/>
        </p:nvSpPr>
        <p:spPr bwMode="auto">
          <a:xfrm>
            <a:off x="8551162" y="3869205"/>
            <a:ext cx="3280536" cy="224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577" tIns="44788" rIns="89577" bIns="44788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返回地址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及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保存的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ebp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的修改会导致程序错误和崩溃，常被用来作为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黑客攻击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手段。</a:t>
            </a:r>
            <a:endParaRPr lang="zh-CN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4" name="圆角矩形 3"/>
          <p:cNvSpPr/>
          <p:nvPr/>
        </p:nvSpPr>
        <p:spPr>
          <a:xfrm>
            <a:off x="5357223" y="1052553"/>
            <a:ext cx="1085195" cy="5014999"/>
          </a:xfrm>
          <a:prstGeom prst="roundRect">
            <a:avLst>
              <a:gd name="adj" fmla="val 50000"/>
            </a:avLst>
          </a:prstGeom>
          <a:solidFill>
            <a:srgbClr val="AC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675"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605041" y="1750994"/>
            <a:ext cx="607859" cy="640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975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975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605041" y="2788607"/>
            <a:ext cx="607859" cy="640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975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975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605041" y="3826222"/>
            <a:ext cx="607859" cy="640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975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975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605041" y="4863835"/>
            <a:ext cx="607859" cy="640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975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2975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0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7152117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500"/>
          <p:cNvSpPr txBox="1"/>
          <p:nvPr/>
        </p:nvSpPr>
        <p:spPr>
          <a:xfrm>
            <a:off x="5039883" y="260648"/>
            <a:ext cx="211223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zh-CN" altLang="en-US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en-US" altLang="zh-CN" sz="2665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Oval 18"/>
          <p:cNvSpPr/>
          <p:nvPr/>
        </p:nvSpPr>
        <p:spPr>
          <a:xfrm>
            <a:off x="202921" y="1376834"/>
            <a:ext cx="371319" cy="371319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Oval 18"/>
          <p:cNvSpPr/>
          <p:nvPr/>
        </p:nvSpPr>
        <p:spPr>
          <a:xfrm>
            <a:off x="201879" y="3480380"/>
            <a:ext cx="371319" cy="371319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9" name="Oval 18"/>
          <p:cNvSpPr/>
          <p:nvPr/>
        </p:nvSpPr>
        <p:spPr>
          <a:xfrm>
            <a:off x="8121712" y="1981333"/>
            <a:ext cx="371319" cy="371319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0" name="Oval 18"/>
          <p:cNvSpPr/>
          <p:nvPr/>
        </p:nvSpPr>
        <p:spPr>
          <a:xfrm>
            <a:off x="8121712" y="3975877"/>
            <a:ext cx="371319" cy="371319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  <p:bldP spid="51" grpId="0"/>
      <p:bldP spid="53" grpId="0"/>
      <p:bldP spid="55" grpId="0"/>
      <p:bldP spid="56" grpId="0"/>
      <p:bldP spid="61" grpId="0"/>
      <p:bldP spid="66" grpId="0"/>
      <p:bldP spid="57" grpId="0" animBg="1"/>
      <p:bldP spid="58" grpId="0" animBg="1"/>
      <p:bldP spid="59" grpId="0" animBg="1"/>
      <p:bldP spid="6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543071" y="1418334"/>
            <a:ext cx="575620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r>
              <a:rPr lang="zh-CN" altLang="en-US" sz="6000" b="0" dirty="0">
                <a:solidFill>
                  <a:srgbClr val="AC0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下节预告：数据</a:t>
            </a:r>
            <a:endParaRPr lang="zh-CN" altLang="en-US" sz="6000" b="0" dirty="0">
              <a:solidFill>
                <a:srgbClr val="AC0000"/>
              </a:solidFill>
              <a:latin typeface="汉仪中圆简" panose="02010609000101010101" pitchFamily="49" charset="-122"/>
              <a:ea typeface="汉仪中圆简" panose="02010609000101010101" pitchFamily="49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 rot="2752233">
            <a:off x="-5851375" y="-453477"/>
            <a:ext cx="7680853" cy="7680853"/>
          </a:xfrm>
          <a:prstGeom prst="rect">
            <a:avLst/>
          </a:prstGeom>
          <a:solidFill>
            <a:srgbClr val="AC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8040" y="4433492"/>
            <a:ext cx="2266270" cy="201234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auto">
          <a:xfrm>
            <a:off x="5018608" y="2879748"/>
            <a:ext cx="4575335" cy="1107993"/>
          </a:xfrm>
          <a:prstGeom prst="rect">
            <a:avLst/>
          </a:prstGeom>
          <a:solidFill>
            <a:srgbClr val="AC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1" name="TextBox 27"/>
          <p:cNvSpPr txBox="1">
            <a:spLocks noChangeArrowheads="1"/>
          </p:cNvSpPr>
          <p:nvPr/>
        </p:nvSpPr>
        <p:spPr bwMode="auto">
          <a:xfrm>
            <a:off x="5281532" y="3018245"/>
            <a:ext cx="4049486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/>
            <a:r>
              <a:rPr lang="zh-CN" altLang="en-US" sz="2400" b="0" dirty="0">
                <a:solidFill>
                  <a:schemeClr val="bg1"/>
                </a:solidFill>
                <a:latin typeface="胡晓波美心常规体" panose="02010600030101010101" pitchFamily="2" charset="-122"/>
                <a:ea typeface="胡晓波美心常规体" panose="02010600030101010101" pitchFamily="2" charset="-122"/>
              </a:rPr>
              <a:t>湖南大学</a:t>
            </a:r>
            <a:endParaRPr lang="en-US" altLang="zh-CN" sz="2400" b="0" dirty="0">
              <a:solidFill>
                <a:schemeClr val="bg1"/>
              </a:solidFill>
              <a:latin typeface="胡晓波美心常规体" panose="02010600030101010101" pitchFamily="2" charset="-122"/>
              <a:ea typeface="胡晓波美心常规体" panose="02010600030101010101" pitchFamily="2" charset="-122"/>
            </a:endParaRPr>
          </a:p>
          <a:p>
            <a:pPr algn="ctr"/>
            <a:r>
              <a:rPr lang="en-US" altLang="zh-CN" sz="2400" b="0" dirty="0">
                <a:solidFill>
                  <a:schemeClr val="bg1"/>
                </a:solidFill>
                <a:latin typeface="胡晓波美心常规体" panose="02010600030101010101" pitchFamily="2" charset="-122"/>
                <a:ea typeface="胡晓波美心常规体" panose="02010600030101010101" pitchFamily="2" charset="-122"/>
              </a:rPr>
              <a:t>《</a:t>
            </a:r>
            <a:r>
              <a:rPr lang="zh-CN" altLang="en-US" sz="2400" b="0" dirty="0">
                <a:solidFill>
                  <a:schemeClr val="bg1"/>
                </a:solidFill>
                <a:latin typeface="胡晓波美心常规体" panose="02010600030101010101" pitchFamily="2" charset="-122"/>
                <a:ea typeface="胡晓波美心常规体" panose="02010600030101010101" pitchFamily="2" charset="-122"/>
              </a:rPr>
              <a:t>计算机系统</a:t>
            </a:r>
            <a:r>
              <a:rPr lang="en-US" altLang="zh-CN" sz="2400" b="0" dirty="0">
                <a:solidFill>
                  <a:schemeClr val="bg1"/>
                </a:solidFill>
                <a:latin typeface="胡晓波美心常规体" panose="02010600030101010101" pitchFamily="2" charset="-122"/>
                <a:ea typeface="胡晓波美心常规体" panose="02010600030101010101" pitchFamily="2" charset="-122"/>
              </a:rPr>
              <a:t>》</a:t>
            </a:r>
            <a:r>
              <a:rPr lang="zh-CN" altLang="en-US" sz="2400" b="0" dirty="0">
                <a:solidFill>
                  <a:schemeClr val="bg1"/>
                </a:solidFill>
                <a:latin typeface="胡晓波美心常规体" panose="02010600030101010101" pitchFamily="2" charset="-122"/>
                <a:ea typeface="胡晓波美心常规体" panose="02010600030101010101" pitchFamily="2" charset="-122"/>
              </a:rPr>
              <a:t>课程教学组</a:t>
            </a:r>
            <a:endParaRPr lang="zh-CN" altLang="en-US" sz="2400" b="0" dirty="0">
              <a:solidFill>
                <a:schemeClr val="bg1"/>
              </a:solidFill>
              <a:latin typeface="胡晓波美心常规体" panose="02010600030101010101" pitchFamily="2" charset="-122"/>
              <a:ea typeface="胡晓波美心常规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 animBg="1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椭圆 27"/>
          <p:cNvSpPr/>
          <p:nvPr/>
        </p:nvSpPr>
        <p:spPr>
          <a:xfrm>
            <a:off x="826074" y="3090496"/>
            <a:ext cx="3517900" cy="23113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343974" y="3090496"/>
            <a:ext cx="3517900" cy="23113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7861874" y="3090496"/>
            <a:ext cx="3517900" cy="23113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Straight Connector 6"/>
          <p:cNvCxnSpPr/>
          <p:nvPr/>
        </p:nvCxnSpPr>
        <p:spPr>
          <a:xfrm>
            <a:off x="1817839" y="2716971"/>
            <a:ext cx="8827524" cy="0"/>
          </a:xfrm>
          <a:prstGeom prst="line">
            <a:avLst/>
          </a:prstGeom>
          <a:noFill/>
          <a:ln w="57150" cap="flat" cmpd="dbl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17" name="矩形 47"/>
          <p:cNvSpPr>
            <a:spLocks noChangeArrowheads="1"/>
          </p:cNvSpPr>
          <p:nvPr/>
        </p:nvSpPr>
        <p:spPr bwMode="auto">
          <a:xfrm>
            <a:off x="1701513" y="1607152"/>
            <a:ext cx="9060175" cy="90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  <a:defRPr/>
            </a:pPr>
            <a:r>
              <a:rPr lang="zh-CN" altLang="en-US" sz="2135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sym typeface="微软雅黑" panose="020B0503020204020204" pitchFamily="34" charset="-122"/>
              </a:rPr>
              <a:t>机器用栈来</a:t>
            </a:r>
            <a:r>
              <a:rPr lang="zh-CN" altLang="en-US" sz="2135" b="1" kern="0" dirty="0">
                <a:solidFill>
                  <a:srgbClr val="FF0000"/>
                </a:solidFill>
                <a:sym typeface="微软雅黑" panose="020B0503020204020204" pitchFamily="34" charset="-122"/>
              </a:rPr>
              <a:t>传递过程参数、存储返回信息、保存寄存器</a:t>
            </a:r>
            <a:r>
              <a:rPr lang="zh-CN" altLang="en-US" sz="2135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sym typeface="微软雅黑" panose="020B0503020204020204" pitchFamily="34" charset="-122"/>
              </a:rPr>
              <a:t>用于以后恢复，以及</a:t>
            </a:r>
            <a:r>
              <a:rPr lang="zh-CN" altLang="en-US" sz="2135" b="1" kern="0" dirty="0">
                <a:solidFill>
                  <a:srgbClr val="FF0000"/>
                </a:solidFill>
                <a:sym typeface="微软雅黑" panose="020B0503020204020204" pitchFamily="34" charset="-122"/>
              </a:rPr>
              <a:t>本地存储</a:t>
            </a:r>
            <a:r>
              <a:rPr lang="zh-CN" altLang="en-US" sz="2135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sym typeface="微软雅黑" panose="020B0503020204020204" pitchFamily="34" charset="-122"/>
              </a:rPr>
              <a:t>。而为单个过程分配的那部分栈称为栈帧（</a:t>
            </a:r>
            <a:r>
              <a:rPr lang="en-US" altLang="zh-CN" sz="2135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sym typeface="微软雅黑" panose="020B0503020204020204" pitchFamily="34" charset="-122"/>
              </a:rPr>
              <a:t>stack frame</a:t>
            </a:r>
            <a:r>
              <a:rPr lang="zh-CN" altLang="en-US" sz="2135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sym typeface="微软雅黑" panose="020B0503020204020204" pitchFamily="34" charset="-122"/>
              </a:rPr>
              <a:t>）。</a:t>
            </a:r>
            <a:endParaRPr lang="zh-CN" altLang="en-US" sz="2135" b="1" kern="0" dirty="0">
              <a:solidFill>
                <a:sysClr val="windowText" lastClr="000000">
                  <a:lumMod val="75000"/>
                  <a:lumOff val="25000"/>
                </a:sysClr>
              </a:solidFill>
              <a:sym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09782" y="3443839"/>
            <a:ext cx="1345222" cy="441203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2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参数传递</a:t>
            </a:r>
            <a:endParaRPr lang="en-US" altLang="zh-CN" sz="22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47"/>
          <p:cNvSpPr>
            <a:spLocks noChangeArrowheads="1"/>
          </p:cNvSpPr>
          <p:nvPr/>
        </p:nvSpPr>
        <p:spPr bwMode="auto">
          <a:xfrm>
            <a:off x="1366394" y="3859433"/>
            <a:ext cx="2588331" cy="102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228600" indent="-228600" defTabSz="1218565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1600" kern="0" dirty="0">
                <a:solidFill>
                  <a:schemeClr val="bg1"/>
                </a:solidFill>
                <a:sym typeface="微软雅黑" panose="020B0503020204020204" pitchFamily="34" charset="-122"/>
              </a:rPr>
              <a:t>寄存器数量有限</a:t>
            </a:r>
            <a:endParaRPr lang="en-US" altLang="zh-CN" sz="1600" kern="0" dirty="0">
              <a:solidFill>
                <a:schemeClr val="bg1"/>
              </a:solidFill>
              <a:sym typeface="微软雅黑" panose="020B0503020204020204" pitchFamily="34" charset="-122"/>
            </a:endParaRPr>
          </a:p>
          <a:p>
            <a:pPr marL="228600" indent="-228600" defTabSz="1218565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1600" kern="0" dirty="0">
                <a:solidFill>
                  <a:schemeClr val="bg1"/>
                </a:solidFill>
                <a:sym typeface="微软雅黑" panose="020B0503020204020204" pitchFamily="34" charset="-122"/>
              </a:rPr>
              <a:t>避免在递归调用时可能发生的内容冲突</a:t>
            </a:r>
            <a:endParaRPr lang="zh-CN" altLang="en-US" sz="1600" kern="0" dirty="0">
              <a:solidFill>
                <a:schemeClr val="bg1"/>
              </a:solidFill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17376" y="3479932"/>
            <a:ext cx="1345222" cy="441203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2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  <a:endParaRPr lang="en-US" altLang="zh-CN" sz="22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47"/>
          <p:cNvSpPr>
            <a:spLocks noChangeArrowheads="1"/>
          </p:cNvSpPr>
          <p:nvPr/>
        </p:nvSpPr>
        <p:spPr bwMode="auto">
          <a:xfrm>
            <a:off x="4975326" y="3921135"/>
            <a:ext cx="2237627" cy="70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228600" indent="-22860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1600" kern="0" dirty="0">
                <a:solidFill>
                  <a:schemeClr val="bg1"/>
                </a:solidFill>
                <a:sym typeface="微软雅黑" panose="020B0503020204020204" pitchFamily="34" charset="-122"/>
              </a:rPr>
              <a:t>避免存储区域冲突</a:t>
            </a:r>
            <a:endParaRPr lang="en-US" altLang="zh-CN" sz="1600" kern="0" dirty="0">
              <a:solidFill>
                <a:schemeClr val="bg1"/>
              </a:solidFill>
              <a:sym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1600" kern="0" dirty="0">
                <a:solidFill>
                  <a:schemeClr val="bg1"/>
                </a:solidFill>
                <a:sym typeface="微软雅黑" panose="020B0503020204020204" pitchFamily="34" charset="-122"/>
              </a:rPr>
              <a:t>提高访问效率</a:t>
            </a:r>
            <a:endParaRPr lang="zh-CN" altLang="en-US" sz="1600" kern="0" dirty="0">
              <a:solidFill>
                <a:schemeClr val="bg1"/>
              </a:solidFill>
              <a:sym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816804" y="3365632"/>
            <a:ext cx="1635365" cy="441203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2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寄存器保存</a:t>
            </a:r>
            <a:endParaRPr lang="en-US" altLang="zh-CN" sz="22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8418487" y="3781226"/>
            <a:ext cx="2480875" cy="13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228600" indent="-228600" defTabSz="1218565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1600" kern="0" dirty="0">
                <a:solidFill>
                  <a:schemeClr val="bg1"/>
                </a:solidFill>
                <a:sym typeface="微软雅黑" panose="020B0503020204020204" pitchFamily="34" charset="-122"/>
              </a:rPr>
              <a:t>防止有用的寄存器内容被覆盖</a:t>
            </a:r>
            <a:endParaRPr lang="en-US" altLang="zh-CN" sz="1600" kern="0" dirty="0">
              <a:solidFill>
                <a:schemeClr val="bg1"/>
              </a:solidFill>
              <a:sym typeface="微软雅黑" panose="020B0503020204020204" pitchFamily="34" charset="-122"/>
            </a:endParaRPr>
          </a:p>
          <a:p>
            <a:pPr marL="228600" indent="-228600" defTabSz="1218565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1600" kern="0" dirty="0">
                <a:solidFill>
                  <a:schemeClr val="bg1"/>
                </a:solidFill>
                <a:sym typeface="微软雅黑" panose="020B0503020204020204" pitchFamily="34" charset="-122"/>
              </a:rPr>
              <a:t>提供方便的寄存器内容保存与取回方式</a:t>
            </a:r>
            <a:endParaRPr lang="en-US" altLang="zh-CN" sz="1600" kern="0" dirty="0">
              <a:solidFill>
                <a:schemeClr val="bg1"/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152117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500"/>
          <p:cNvSpPr txBox="1"/>
          <p:nvPr/>
        </p:nvSpPr>
        <p:spPr>
          <a:xfrm>
            <a:off x="5039883" y="260649"/>
            <a:ext cx="2400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zh-CN" altLang="en-US" sz="24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为什么用栈？</a:t>
            </a:r>
            <a:endParaRPr lang="en-US" altLang="zh-CN" sz="2400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" grpId="0" animBg="1"/>
      <p:bldP spid="2" grpId="0" animBg="1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/>
          <p:cNvCxnSpPr/>
          <p:nvPr/>
        </p:nvCxnSpPr>
        <p:spPr>
          <a:xfrm>
            <a:off x="0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152117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500"/>
          <p:cNvSpPr txBox="1"/>
          <p:nvPr/>
        </p:nvSpPr>
        <p:spPr>
          <a:xfrm>
            <a:off x="4943872" y="260648"/>
            <a:ext cx="240026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zh-CN" altLang="en-US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栈帧</a:t>
            </a:r>
            <a:endParaRPr lang="en-US" altLang="zh-CN" sz="2665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460" y="412200"/>
            <a:ext cx="576064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每一个函数或过程在执行时，都需要在内存中分配一个空间来保存运行时数据，这个空间由于是采用栈的方式进行操作，所以也称为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栈帧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81000" indent="-381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当前函数或过程的栈顶地址保存在</a:t>
            </a:r>
            <a:r>
              <a:rPr lang="en-US" altLang="zh-CN" sz="2000" b="1" dirty="0">
                <a:solidFill>
                  <a:srgbClr val="08A81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%</a:t>
            </a:r>
            <a:r>
              <a:rPr lang="en-US" altLang="zh-CN" sz="2000" b="1" dirty="0" err="1">
                <a:solidFill>
                  <a:srgbClr val="08A81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esp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中，栈底地址保存在</a:t>
            </a:r>
            <a:r>
              <a:rPr lang="en-US" altLang="zh-CN" sz="2000" b="1" dirty="0">
                <a:solidFill>
                  <a:srgbClr val="133F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%</a:t>
            </a:r>
            <a:r>
              <a:rPr lang="en-US" altLang="zh-CN" sz="2000" b="1" dirty="0" err="1">
                <a:solidFill>
                  <a:srgbClr val="133F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ebp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中；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81000" indent="-3810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81000" indent="-381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栈是向“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下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”增长的，或者说是向地址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0x0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处增加的，因此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%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esp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中的值小于或等于</a:t>
            </a:r>
            <a:r>
              <a:rPr lang="en-US" altLang="zh-CN" sz="2000" b="1" dirty="0">
                <a:solidFill>
                  <a:srgbClr val="133F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%</a:t>
            </a:r>
            <a:r>
              <a:rPr lang="en-US" altLang="zh-CN" sz="2000" b="1" dirty="0" err="1">
                <a:solidFill>
                  <a:srgbClr val="133F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ebp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中的值；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81000" indent="-3810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81000" indent="-381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栈帧是内存中一段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连续的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内存空间；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81000" indent="-3810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81000" indent="-381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被调用者的栈帧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紧挨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着调用者的栈帧；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对象 3"/>
          <p:cNvGraphicFramePr/>
          <p:nvPr/>
        </p:nvGraphicFramePr>
        <p:xfrm>
          <a:off x="7728181" y="495254"/>
          <a:ext cx="4320480" cy="6243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" name="Visio" r:id="rId1" imgW="4673600" imgH="6654800" progId="Visio.Drawing.11">
                  <p:embed/>
                </p:oleObj>
              </mc:Choice>
              <mc:Fallback>
                <p:oleObj name="Visio" r:id="rId1" imgW="4673600" imgH="6654800" progId="Visio.Drawing.11">
                  <p:embed/>
                  <p:pic>
                    <p:nvPicPr>
                      <p:cNvPr id="0" name="对象 3"/>
                      <p:cNvPicPr>
                        <a:picLocks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8181" y="495254"/>
                        <a:ext cx="4320480" cy="6243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/>
          <p:cNvCxnSpPr/>
          <p:nvPr/>
        </p:nvCxnSpPr>
        <p:spPr>
          <a:xfrm>
            <a:off x="0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152117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500"/>
          <p:cNvSpPr txBox="1"/>
          <p:nvPr/>
        </p:nvSpPr>
        <p:spPr>
          <a:xfrm>
            <a:off x="4885816" y="260649"/>
            <a:ext cx="240026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zh-CN" altLang="en-US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一个简单例子</a:t>
            </a:r>
            <a:endParaRPr lang="en-US" altLang="zh-CN" sz="2665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3050" y="763415"/>
            <a:ext cx="636153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int a=3,b=4;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c=sum(</a:t>
            </a:r>
            <a:r>
              <a:rPr lang="en-US" altLang="zh-CN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altLang="zh-CN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("The sum is %d\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n",c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400" dirty="0"/>
          </a:p>
          <a:p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sum(int </a:t>
            </a:r>
            <a:r>
              <a:rPr lang="en-US" altLang="zh-CN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x,int</a:t>
            </a:r>
            <a:r>
              <a:rPr lang="en-US" altLang="zh-CN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</a:t>
            </a:r>
            <a:endParaRPr lang="en-US" altLang="zh-CN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>
                <a:solidFill>
                  <a:srgbClr val="067C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z=0;</a:t>
            </a:r>
            <a:endParaRPr lang="en-US" altLang="zh-CN" sz="2400" b="1" dirty="0">
              <a:solidFill>
                <a:srgbClr val="067C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z=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z;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8356209" y="1589649"/>
            <a:ext cx="1730326" cy="6752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56209" y="4255498"/>
            <a:ext cx="1730326" cy="67523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endParaRPr lang="zh-CN" altLang="en-US" sz="2400" dirty="0"/>
          </a:p>
        </p:txBody>
      </p:sp>
      <p:sp>
        <p:nvSpPr>
          <p:cNvPr id="4" name="箭头: 左弧形 3"/>
          <p:cNvSpPr/>
          <p:nvPr/>
        </p:nvSpPr>
        <p:spPr>
          <a:xfrm>
            <a:off x="7610622" y="2110154"/>
            <a:ext cx="717452" cy="2264896"/>
          </a:xfrm>
          <a:prstGeom prst="curv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箭头: 左弧形 8"/>
          <p:cNvSpPr/>
          <p:nvPr/>
        </p:nvSpPr>
        <p:spPr>
          <a:xfrm rot="10800000">
            <a:off x="10120143" y="2025746"/>
            <a:ext cx="717452" cy="2264896"/>
          </a:xfrm>
          <a:prstGeom prst="curv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65366" y="2897945"/>
            <a:ext cx="717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993535" y="2897945"/>
            <a:ext cx="717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4" grpId="0" animBg="1"/>
      <p:bldP spid="9" grpId="0" animBg="1"/>
      <p:bldP spid="5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/>
          <p:cNvCxnSpPr/>
          <p:nvPr/>
        </p:nvCxnSpPr>
        <p:spPr>
          <a:xfrm>
            <a:off x="0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152117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500"/>
          <p:cNvSpPr txBox="1"/>
          <p:nvPr/>
        </p:nvSpPr>
        <p:spPr>
          <a:xfrm>
            <a:off x="4885816" y="260649"/>
            <a:ext cx="240026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en-US" altLang="zh-CN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代码演示</a:t>
            </a:r>
            <a:endParaRPr lang="en-US" altLang="zh-CN" sz="2665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" y="1209675"/>
            <a:ext cx="11982450" cy="4438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/>
          <p:cNvCxnSpPr/>
          <p:nvPr/>
        </p:nvCxnSpPr>
        <p:spPr>
          <a:xfrm>
            <a:off x="0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152117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500"/>
          <p:cNvSpPr txBox="1"/>
          <p:nvPr/>
        </p:nvSpPr>
        <p:spPr>
          <a:xfrm>
            <a:off x="4885816" y="260649"/>
            <a:ext cx="240026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en-US" altLang="zh-CN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代码演示</a:t>
            </a:r>
            <a:endParaRPr lang="en-US" altLang="zh-CN" sz="2665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558" y="674844"/>
            <a:ext cx="5522037" cy="15300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58" y="2352937"/>
            <a:ext cx="8029862" cy="124049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58" y="3868421"/>
            <a:ext cx="8029862" cy="10388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57" y="5093926"/>
            <a:ext cx="8029861" cy="1490692"/>
          </a:xfrm>
          <a:prstGeom prst="rect">
            <a:avLst/>
          </a:prstGeom>
        </p:spPr>
      </p:pic>
      <p:sp>
        <p:nvSpPr>
          <p:cNvPr id="9" name="TextBox 500"/>
          <p:cNvSpPr txBox="1"/>
          <p:nvPr/>
        </p:nvSpPr>
        <p:spPr>
          <a:xfrm>
            <a:off x="8869236" y="2721801"/>
            <a:ext cx="2400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en-US" altLang="zh-CN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函数栈帧准备</a:t>
            </a:r>
            <a:endParaRPr lang="en-US" altLang="zh-CN" sz="2000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500"/>
          <p:cNvSpPr txBox="1"/>
          <p:nvPr/>
        </p:nvSpPr>
        <p:spPr>
          <a:xfrm>
            <a:off x="8869236" y="4187780"/>
            <a:ext cx="2400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zh-CN" altLang="en-US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  <a:r>
              <a:rPr lang="en-US" altLang="zh-CN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 b</a:t>
            </a:r>
            <a:r>
              <a:rPr lang="zh-CN" altLang="en-US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endParaRPr lang="en-US" altLang="zh-CN" sz="2000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500"/>
          <p:cNvSpPr txBox="1"/>
          <p:nvPr/>
        </p:nvSpPr>
        <p:spPr>
          <a:xfrm>
            <a:off x="8869236" y="5653759"/>
            <a:ext cx="2608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en-US" altLang="zh-CN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 b</a:t>
            </a:r>
            <a:r>
              <a:rPr lang="zh-CN" altLang="en-US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赋值后栈中情况</a:t>
            </a:r>
            <a:endParaRPr lang="en-US" altLang="zh-CN" sz="2000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210" y="695436"/>
            <a:ext cx="5957232" cy="685937"/>
          </a:xfrm>
          <a:prstGeom prst="rect">
            <a:avLst/>
          </a:prstGeom>
        </p:spPr>
      </p:pic>
      <p:sp>
        <p:nvSpPr>
          <p:cNvPr id="13" name="TextBox 500"/>
          <p:cNvSpPr txBox="1"/>
          <p:nvPr/>
        </p:nvSpPr>
        <p:spPr>
          <a:xfrm>
            <a:off x="7949581" y="1520867"/>
            <a:ext cx="2400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zh-CN" altLang="en-US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en-US" altLang="zh-CN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(main)</a:t>
            </a:r>
            <a:r>
              <a:rPr lang="zh-CN" altLang="en-US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栈帧</a:t>
            </a:r>
            <a:endParaRPr lang="en-US" altLang="zh-CN" sz="2000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/>
          <p:cNvCxnSpPr/>
          <p:nvPr/>
        </p:nvCxnSpPr>
        <p:spPr>
          <a:xfrm>
            <a:off x="0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152117" y="495253"/>
            <a:ext cx="503988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500"/>
          <p:cNvSpPr txBox="1"/>
          <p:nvPr/>
        </p:nvSpPr>
        <p:spPr>
          <a:xfrm>
            <a:off x="4885816" y="260649"/>
            <a:ext cx="240026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en-US" altLang="zh-CN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sz="2665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代码演示</a:t>
            </a:r>
            <a:endParaRPr lang="en-US" altLang="zh-CN" sz="2665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743" y="1267912"/>
            <a:ext cx="8828918" cy="1144203"/>
          </a:xfrm>
          <a:prstGeom prst="rect">
            <a:avLst/>
          </a:prstGeom>
        </p:spPr>
      </p:pic>
      <p:sp>
        <p:nvSpPr>
          <p:cNvPr id="6" name="TextBox 500"/>
          <p:cNvSpPr txBox="1"/>
          <p:nvPr/>
        </p:nvSpPr>
        <p:spPr>
          <a:xfrm>
            <a:off x="9583990" y="1631726"/>
            <a:ext cx="24002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65">
              <a:defRPr/>
            </a:pPr>
            <a:r>
              <a:rPr lang="zh-CN" altLang="en-US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准备传递参数：</a:t>
            </a:r>
            <a:endParaRPr lang="en-US" altLang="zh-CN" sz="2000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65">
              <a:defRPr/>
            </a:pPr>
            <a:r>
              <a:rPr lang="en-US" altLang="zh-CN" sz="2000" b="1" kern="0" dirty="0" err="1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esp</a:t>
            </a:r>
            <a:r>
              <a:rPr lang="en-US" altLang="zh-CN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=0xbffff0d0</a:t>
            </a:r>
            <a:endParaRPr lang="en-US" altLang="zh-CN" sz="2000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65">
              <a:defRPr/>
            </a:pPr>
            <a:endParaRPr lang="en-US" altLang="zh-CN" sz="2000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65">
              <a:defRPr/>
            </a:pPr>
            <a:endParaRPr lang="en-US" altLang="zh-CN" sz="2000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defTabSz="1218565">
              <a:buAutoNum type="arabicPeriod"/>
              <a:defRPr/>
            </a:pPr>
            <a:r>
              <a:rPr lang="en-US" altLang="zh-CN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拷贝至</a:t>
            </a:r>
            <a:r>
              <a:rPr lang="en-US" altLang="zh-CN" sz="2000" b="1" kern="0" dirty="0" err="1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esp</a:t>
            </a:r>
            <a:endParaRPr lang="en-US" altLang="zh-CN" sz="2000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defTabSz="1218565">
              <a:buAutoNum type="arabicPeriod"/>
              <a:defRPr/>
            </a:pPr>
            <a:r>
              <a:rPr lang="en-US" altLang="zh-CN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拷贝至</a:t>
            </a:r>
            <a:r>
              <a:rPr lang="en-US" altLang="zh-CN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esp+4</a:t>
            </a:r>
            <a:endParaRPr lang="en-US" altLang="zh-CN" sz="2000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43" y="2514591"/>
            <a:ext cx="7171240" cy="13006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44" y="4499728"/>
            <a:ext cx="8828918" cy="629513"/>
          </a:xfrm>
          <a:prstGeom prst="rect">
            <a:avLst/>
          </a:prstGeom>
        </p:spPr>
      </p:pic>
      <p:sp>
        <p:nvSpPr>
          <p:cNvPr id="10" name="TextBox 500"/>
          <p:cNvSpPr txBox="1"/>
          <p:nvPr/>
        </p:nvSpPr>
        <p:spPr>
          <a:xfrm>
            <a:off x="9348738" y="4499728"/>
            <a:ext cx="28707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zh-CN" altLang="en-US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保存返回地址</a:t>
            </a:r>
            <a:endParaRPr lang="en-US" altLang="zh-CN" sz="2000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8565">
              <a:defRPr/>
            </a:pPr>
            <a:endParaRPr lang="en-US" altLang="zh-CN" sz="2000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8565">
              <a:defRPr/>
            </a:pPr>
            <a:endParaRPr lang="en-US" altLang="zh-CN" sz="2000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8565">
              <a:defRPr/>
            </a:pPr>
            <a:r>
              <a:rPr lang="zh-CN" altLang="en-US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返回地址：</a:t>
            </a:r>
            <a:r>
              <a:rPr lang="en-US" altLang="zh-CN" sz="20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0x804844a</a:t>
            </a:r>
            <a:endParaRPr lang="en-US" altLang="zh-CN" sz="2000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42" y="5218249"/>
            <a:ext cx="8828918" cy="719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694"/>
    </mc:Choice>
    <mc:Fallback>
      <p:transition advClick="0" advTm="16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tags/tag1.xml><?xml version="1.0" encoding="utf-8"?>
<p:tagLst xmlns:p="http://schemas.openxmlformats.org/presentationml/2006/main">
  <p:tag name="TIMING" val="|0.4|1.5|1.2|1.4|2.5|2.6"/>
</p:tagLst>
</file>

<file path=ppt/tags/tag2.xml><?xml version="1.0" encoding="utf-8"?>
<p:tagLst xmlns:p="http://schemas.openxmlformats.org/presentationml/2006/main">
  <p:tag name="TIMING" val="|0.7|1.5|1.1|1.4|0.9|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6613</Words>
  <Application>WPS 演示</Application>
  <PresentationFormat>宽屏</PresentationFormat>
  <Paragraphs>1586</Paragraphs>
  <Slides>36</Slides>
  <Notes>36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3" baseType="lpstr">
      <vt:lpstr>Arial</vt:lpstr>
      <vt:lpstr>宋体</vt:lpstr>
      <vt:lpstr>Wingdings</vt:lpstr>
      <vt:lpstr>华文细黑</vt:lpstr>
      <vt:lpstr>汉仪中圆简</vt:lpstr>
      <vt:lpstr>胡晓波美心常规体</vt:lpstr>
      <vt:lpstr>微软雅黑</vt:lpstr>
      <vt:lpstr>Calibri</vt:lpstr>
      <vt:lpstr>Calibri</vt:lpstr>
      <vt:lpstr>Courier New</vt:lpstr>
      <vt:lpstr>Arial Unicode MS</vt:lpstr>
      <vt:lpstr>等线 Light</vt:lpstr>
      <vt:lpstr>等线</vt:lpstr>
      <vt:lpstr>Candara</vt:lpstr>
      <vt:lpstr>Arial Narrow</vt:lpstr>
      <vt:lpstr>Office 主题​​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Jingke She</dc:creator>
  <cp:lastModifiedBy>杨科华</cp:lastModifiedBy>
  <cp:revision>241</cp:revision>
  <dcterms:created xsi:type="dcterms:W3CDTF">2022-03-21T15:00:00Z</dcterms:created>
  <dcterms:modified xsi:type="dcterms:W3CDTF">2022-03-24T00:07:15Z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030BA0A4FE414CCEBCBF611591AE6A86</vt:lpwstr>
  </property>
</Properties>
</file>