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4.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7" r:id="rId1"/>
  </p:sldMasterIdLst>
  <p:notesMasterIdLst>
    <p:notesMasterId r:id="rId50"/>
  </p:notesMasterIdLst>
  <p:sldIdLst>
    <p:sldId id="386" r:id="rId2"/>
    <p:sldId id="370" r:id="rId3"/>
    <p:sldId id="492" r:id="rId4"/>
    <p:sldId id="415" r:id="rId5"/>
    <p:sldId id="483" r:id="rId6"/>
    <p:sldId id="484" r:id="rId7"/>
    <p:sldId id="485" r:id="rId8"/>
    <p:sldId id="486" r:id="rId9"/>
    <p:sldId id="487" r:id="rId10"/>
    <p:sldId id="528" r:id="rId11"/>
    <p:sldId id="488" r:id="rId12"/>
    <p:sldId id="493" r:id="rId13"/>
    <p:sldId id="489" r:id="rId14"/>
    <p:sldId id="490" r:id="rId15"/>
    <p:sldId id="494" r:id="rId16"/>
    <p:sldId id="495" r:id="rId17"/>
    <p:sldId id="499" r:id="rId18"/>
    <p:sldId id="500" r:id="rId19"/>
    <p:sldId id="496" r:id="rId20"/>
    <p:sldId id="501" r:id="rId21"/>
    <p:sldId id="497" r:id="rId22"/>
    <p:sldId id="498" r:id="rId23"/>
    <p:sldId id="491" r:id="rId24"/>
    <p:sldId id="502" r:id="rId25"/>
    <p:sldId id="503" r:id="rId26"/>
    <p:sldId id="504" r:id="rId27"/>
    <p:sldId id="505" r:id="rId28"/>
    <p:sldId id="509" r:id="rId29"/>
    <p:sldId id="510" r:id="rId30"/>
    <p:sldId id="512" r:id="rId31"/>
    <p:sldId id="511" r:id="rId32"/>
    <p:sldId id="515" r:id="rId33"/>
    <p:sldId id="516" r:id="rId34"/>
    <p:sldId id="513" r:id="rId35"/>
    <p:sldId id="514" r:id="rId36"/>
    <p:sldId id="506" r:id="rId37"/>
    <p:sldId id="520" r:id="rId38"/>
    <p:sldId id="517" r:id="rId39"/>
    <p:sldId id="518" r:id="rId40"/>
    <p:sldId id="519" r:id="rId41"/>
    <p:sldId id="507" r:id="rId42"/>
    <p:sldId id="522" r:id="rId43"/>
    <p:sldId id="523" r:id="rId44"/>
    <p:sldId id="524" r:id="rId45"/>
    <p:sldId id="525" r:id="rId46"/>
    <p:sldId id="289" r:id="rId47"/>
    <p:sldId id="526" r:id="rId48"/>
    <p:sldId id="385" r:id="rId49"/>
  </p:sldIdLst>
  <p:sldSz cx="9144000" cy="5143500" type="screen16x9"/>
  <p:notesSz cx="6858000" cy="9144000"/>
  <p:custDataLst>
    <p:tags r:id="rId51"/>
  </p:custDataLst>
  <p:defaultTex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22275" indent="-60325"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846138" indent="-12065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271588" indent="-182563"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693863" indent="-242888"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FCB"/>
    <a:srgbClr val="067C0C"/>
    <a:srgbClr val="AC0000"/>
    <a:srgbClr val="FFAFAF"/>
    <a:srgbClr val="FF0000"/>
    <a:srgbClr val="DE0000"/>
    <a:srgbClr val="08A81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86531" autoAdjust="0"/>
  </p:normalViewPr>
  <p:slideViewPr>
    <p:cSldViewPr showGuides="1">
      <p:cViewPr>
        <p:scale>
          <a:sx n="100" d="100"/>
          <a:sy n="100" d="100"/>
        </p:scale>
        <p:origin x="1194" y="-252"/>
      </p:cViewPr>
      <p:guideLst>
        <p:guide orient="horz" pos="162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showGuides="1">
      <p:cViewPr varScale="1">
        <p:scale>
          <a:sx n="63" d="100"/>
          <a:sy n="63" d="100"/>
        </p:scale>
        <p:origin x="-21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b="0" dirty="0">
                <a:latin typeface="Arial" charset="0"/>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b="0" dirty="0">
                <a:latin typeface="Arial" charset="0"/>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b="0" dirty="0">
                <a:latin typeface="Arial" charset="0"/>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b="0"/>
            </a:lvl1pPr>
          </a:lstStyle>
          <a:p>
            <a:fld id="{A41FEA25-C0EA-413D-8D1D-7325EEED9968}" type="slidenum">
              <a:rPr lang="en-US" altLang="zh-CN"/>
              <a:pPr/>
              <a:t>‹#›</a:t>
            </a:fld>
            <a:endParaRPr lang="en-US" altLang="zh-CN"/>
          </a:p>
        </p:txBody>
      </p:sp>
    </p:spTree>
    <p:extLst>
      <p:ext uri="{BB962C8B-B14F-4D97-AF65-F5344CB8AC3E}">
        <p14:creationId xmlns:p14="http://schemas.microsoft.com/office/powerpoint/2010/main" val="1080013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宋体" pitchFamily="2" charset="-122"/>
        <a:cs typeface="+mn-cs"/>
      </a:defRPr>
    </a:lvl1pPr>
    <a:lvl2pPr marL="422275" algn="l" rtl="0" eaLnBrk="0" fontAlgn="base" hangingPunct="0">
      <a:spcBef>
        <a:spcPct val="30000"/>
      </a:spcBef>
      <a:spcAft>
        <a:spcPct val="0"/>
      </a:spcAft>
      <a:defRPr sz="1100" kern="1200">
        <a:solidFill>
          <a:schemeClr val="tx1"/>
        </a:solidFill>
        <a:latin typeface="Arial" charset="0"/>
        <a:ea typeface="宋体" pitchFamily="2" charset="-122"/>
        <a:cs typeface="+mn-cs"/>
      </a:defRPr>
    </a:lvl2pPr>
    <a:lvl3pPr marL="846138" algn="l" rtl="0" eaLnBrk="0" fontAlgn="base" hangingPunct="0">
      <a:spcBef>
        <a:spcPct val="30000"/>
      </a:spcBef>
      <a:spcAft>
        <a:spcPct val="0"/>
      </a:spcAft>
      <a:defRPr sz="1100" kern="1200">
        <a:solidFill>
          <a:schemeClr val="tx1"/>
        </a:solidFill>
        <a:latin typeface="Arial" charset="0"/>
        <a:ea typeface="宋体" pitchFamily="2" charset="-122"/>
        <a:cs typeface="+mn-cs"/>
      </a:defRPr>
    </a:lvl3pPr>
    <a:lvl4pPr marL="1271588" algn="l" rtl="0" eaLnBrk="0" fontAlgn="base" hangingPunct="0">
      <a:spcBef>
        <a:spcPct val="30000"/>
      </a:spcBef>
      <a:spcAft>
        <a:spcPct val="0"/>
      </a:spcAft>
      <a:defRPr sz="1100" kern="1200">
        <a:solidFill>
          <a:schemeClr val="tx1"/>
        </a:solidFill>
        <a:latin typeface="Arial" charset="0"/>
        <a:ea typeface="宋体" pitchFamily="2" charset="-122"/>
        <a:cs typeface="+mn-cs"/>
      </a:defRPr>
    </a:lvl4pPr>
    <a:lvl5pPr marL="1693863" algn="l" rtl="0" eaLnBrk="0" fontAlgn="base" hangingPunct="0">
      <a:spcBef>
        <a:spcPct val="30000"/>
      </a:spcBef>
      <a:spcAft>
        <a:spcPct val="0"/>
      </a:spcAft>
      <a:defRPr sz="1100" kern="1200">
        <a:solidFill>
          <a:schemeClr val="tx1"/>
        </a:solidFill>
        <a:latin typeface="Arial" charset="0"/>
        <a:ea typeface="宋体" pitchFamily="2" charset="-122"/>
        <a:cs typeface="+mn-cs"/>
      </a:defRPr>
    </a:lvl5pPr>
    <a:lvl6pPr marL="2120204" algn="l" defTabSz="848081" rtl="0" eaLnBrk="1" latinLnBrk="0" hangingPunct="1">
      <a:defRPr sz="1100" kern="1200">
        <a:solidFill>
          <a:schemeClr val="tx1"/>
        </a:solidFill>
        <a:latin typeface="+mn-lt"/>
        <a:ea typeface="+mn-ea"/>
        <a:cs typeface="+mn-cs"/>
      </a:defRPr>
    </a:lvl6pPr>
    <a:lvl7pPr marL="2544247" algn="l" defTabSz="848081" rtl="0" eaLnBrk="1" latinLnBrk="0" hangingPunct="1">
      <a:defRPr sz="1100" kern="1200">
        <a:solidFill>
          <a:schemeClr val="tx1"/>
        </a:solidFill>
        <a:latin typeface="+mn-lt"/>
        <a:ea typeface="+mn-ea"/>
        <a:cs typeface="+mn-cs"/>
      </a:defRPr>
    </a:lvl7pPr>
    <a:lvl8pPr marL="2968288" algn="l" defTabSz="848081" rtl="0" eaLnBrk="1" latinLnBrk="0" hangingPunct="1">
      <a:defRPr sz="1100" kern="1200">
        <a:solidFill>
          <a:schemeClr val="tx1"/>
        </a:solidFill>
        <a:latin typeface="+mn-lt"/>
        <a:ea typeface="+mn-ea"/>
        <a:cs typeface="+mn-cs"/>
      </a:defRPr>
    </a:lvl8pPr>
    <a:lvl9pPr marL="3392328" algn="l" defTabSz="848081"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D4C3ED17-4C1F-47E3-BE3D-69553E812EEA}" type="slidenum">
              <a:rPr lang="zh-CN" altLang="en-US" b="0"/>
              <a:pPr eaLnBrk="1" hangingPunct="1"/>
              <a:t>0</a:t>
            </a:fld>
            <a:endParaRPr lang="zh-CN" altLang="en-US"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多个家庭（每家</a:t>
            </a:r>
            <a:r>
              <a:rPr lang="en-US" altLang="zh-CN" dirty="0">
                <a:latin typeface="Arial" panose="020B0604020202020204" pitchFamily="34" charset="0"/>
              </a:rPr>
              <a:t>4</a:t>
            </a:r>
            <a:r>
              <a:rPr lang="zh-CN" altLang="en-US" dirty="0">
                <a:latin typeface="Arial" panose="020B0604020202020204" pitchFamily="34" charset="0"/>
              </a:rPr>
              <a:t>人）组成的旅行团入住酒店，如何找到特定家庭通知他们上车出发？</a:t>
            </a:r>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每个家庭住在某一楼层紧邻的</a:t>
            </a:r>
            <a:r>
              <a:rPr lang="en-US" altLang="zh-CN" dirty="0">
                <a:latin typeface="Arial" panose="020B0604020202020204" pitchFamily="34" charset="0"/>
              </a:rPr>
              <a:t>4</a:t>
            </a:r>
            <a:r>
              <a:rPr lang="zh-CN" altLang="en-US" dirty="0">
                <a:latin typeface="Arial" panose="020B0604020202020204" pitchFamily="34" charset="0"/>
              </a:rPr>
              <a:t>个房间，只需要找到对应楼层（元素行号）首个房间，再找到家长所在房间（该楼层首个房间号</a:t>
            </a:r>
            <a:r>
              <a:rPr lang="en-US" altLang="zh-CN" dirty="0">
                <a:latin typeface="Arial" panose="020B0604020202020204" pitchFamily="34" charset="0"/>
              </a:rPr>
              <a:t>+</a:t>
            </a:r>
            <a:r>
              <a:rPr lang="zh-CN" altLang="en-US" dirty="0">
                <a:latin typeface="Arial" panose="020B0604020202020204" pitchFamily="34" charset="0"/>
              </a:rPr>
              <a:t>元素列号</a:t>
            </a:r>
            <a:r>
              <a:rPr lang="en-US" altLang="zh-CN" dirty="0">
                <a:latin typeface="Arial" panose="020B0604020202020204" pitchFamily="34" charset="0"/>
              </a:rPr>
              <a:t>x4</a:t>
            </a:r>
            <a:r>
              <a:rPr lang="zh-CN" altLang="en-US" dirty="0">
                <a:latin typeface="Arial" panose="020B0604020202020204" pitchFamily="34" charset="0"/>
              </a:rPr>
              <a:t>，此例中为</a:t>
            </a:r>
            <a:r>
              <a:rPr lang="en-US" altLang="zh-CN" dirty="0">
                <a:latin typeface="Arial" panose="020B0604020202020204" pitchFamily="34" charset="0"/>
              </a:rPr>
              <a:t>0+2x4=8</a:t>
            </a:r>
            <a:r>
              <a:rPr lang="zh-CN" altLang="en-US" dirty="0">
                <a:latin typeface="Arial" panose="020B0604020202020204" pitchFamily="34" charset="0"/>
              </a:rPr>
              <a:t>），让家长带领全体家庭成员下楼上车。</a:t>
            </a:r>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7849EF67-118C-4328-876F-4078D1A34BA4}" type="slidenum">
              <a:rPr lang="en-US" altLang="zh-CN" b="0"/>
              <a:pPr eaLnBrk="1" hangingPunct="1"/>
              <a:t>9</a:t>
            </a:fld>
            <a:endParaRPr lang="en-US" altLang="zh-CN" b="0"/>
          </a:p>
        </p:txBody>
      </p:sp>
    </p:spTree>
    <p:extLst>
      <p:ext uri="{BB962C8B-B14F-4D97-AF65-F5344CB8AC3E}">
        <p14:creationId xmlns:p14="http://schemas.microsoft.com/office/powerpoint/2010/main" val="82645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10</a:t>
            </a:fld>
            <a:endParaRPr lang="en-US" altLang="zh-CN" b="0"/>
          </a:p>
        </p:txBody>
      </p:sp>
    </p:spTree>
    <p:extLst>
      <p:ext uri="{BB962C8B-B14F-4D97-AF65-F5344CB8AC3E}">
        <p14:creationId xmlns:p14="http://schemas.microsoft.com/office/powerpoint/2010/main" val="2856446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11</a:t>
            </a:fld>
            <a:endParaRPr lang="en-US" altLang="zh-CN" b="0"/>
          </a:p>
        </p:txBody>
      </p:sp>
    </p:spTree>
    <p:extLst>
      <p:ext uri="{BB962C8B-B14F-4D97-AF65-F5344CB8AC3E}">
        <p14:creationId xmlns:p14="http://schemas.microsoft.com/office/powerpoint/2010/main" val="2501449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12</a:t>
            </a:fld>
            <a:endParaRPr lang="en-US" altLang="zh-CN" b="0"/>
          </a:p>
        </p:txBody>
      </p:sp>
    </p:spTree>
    <p:extLst>
      <p:ext uri="{BB962C8B-B14F-4D97-AF65-F5344CB8AC3E}">
        <p14:creationId xmlns:p14="http://schemas.microsoft.com/office/powerpoint/2010/main" val="2153399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13</a:t>
            </a:fld>
            <a:endParaRPr lang="en-US" altLang="zh-CN" b="0"/>
          </a:p>
        </p:txBody>
      </p:sp>
    </p:spTree>
    <p:extLst>
      <p:ext uri="{BB962C8B-B14F-4D97-AF65-F5344CB8AC3E}">
        <p14:creationId xmlns:p14="http://schemas.microsoft.com/office/powerpoint/2010/main" val="644909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14</a:t>
            </a:fld>
            <a:endParaRPr lang="en-US" altLang="zh-CN" b="0"/>
          </a:p>
        </p:txBody>
      </p:sp>
    </p:spTree>
    <p:extLst>
      <p:ext uri="{BB962C8B-B14F-4D97-AF65-F5344CB8AC3E}">
        <p14:creationId xmlns:p14="http://schemas.microsoft.com/office/powerpoint/2010/main" val="433391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15</a:t>
            </a:fld>
            <a:endParaRPr lang="en-US" altLang="zh-CN" b="0"/>
          </a:p>
        </p:txBody>
      </p:sp>
    </p:spTree>
    <p:extLst>
      <p:ext uri="{BB962C8B-B14F-4D97-AF65-F5344CB8AC3E}">
        <p14:creationId xmlns:p14="http://schemas.microsoft.com/office/powerpoint/2010/main" val="1547370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16</a:t>
            </a:fld>
            <a:endParaRPr lang="en-US" altLang="zh-CN" b="0"/>
          </a:p>
        </p:txBody>
      </p:sp>
    </p:spTree>
    <p:extLst>
      <p:ext uri="{BB962C8B-B14F-4D97-AF65-F5344CB8AC3E}">
        <p14:creationId xmlns:p14="http://schemas.microsoft.com/office/powerpoint/2010/main" val="2933566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17</a:t>
            </a:fld>
            <a:endParaRPr lang="en-US" altLang="zh-CN" b="0"/>
          </a:p>
        </p:txBody>
      </p:sp>
    </p:spTree>
    <p:extLst>
      <p:ext uri="{BB962C8B-B14F-4D97-AF65-F5344CB8AC3E}">
        <p14:creationId xmlns:p14="http://schemas.microsoft.com/office/powerpoint/2010/main" val="607106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B</a:t>
            </a:r>
            <a:endParaRPr lang="zh-CN" altLang="en-US" dirty="0">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18</a:t>
            </a:fld>
            <a:endParaRPr lang="en-US" altLang="zh-CN" b="0"/>
          </a:p>
        </p:txBody>
      </p:sp>
    </p:spTree>
    <p:extLst>
      <p:ext uri="{BB962C8B-B14F-4D97-AF65-F5344CB8AC3E}">
        <p14:creationId xmlns:p14="http://schemas.microsoft.com/office/powerpoint/2010/main" val="34111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92BAF508-7672-47FF-83E3-FDC87A4BE6FA}" type="slidenum">
              <a:rPr lang="en-US" altLang="zh-CN" b="0"/>
              <a:pPr eaLnBrk="1" hangingPunct="1"/>
              <a:t>1</a:t>
            </a:fld>
            <a:endParaRPr lang="en-US" altLang="zh-CN"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92BAF508-7672-47FF-83E3-FDC87A4BE6FA}" type="slidenum">
              <a:rPr lang="en-US" altLang="zh-CN" b="0"/>
              <a:pPr eaLnBrk="1" hangingPunct="1"/>
              <a:t>19</a:t>
            </a:fld>
            <a:endParaRPr lang="en-US" altLang="zh-CN" b="0"/>
          </a:p>
        </p:txBody>
      </p:sp>
    </p:spTree>
    <p:extLst>
      <p:ext uri="{BB962C8B-B14F-4D97-AF65-F5344CB8AC3E}">
        <p14:creationId xmlns:p14="http://schemas.microsoft.com/office/powerpoint/2010/main" val="4192688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20</a:t>
            </a:fld>
            <a:endParaRPr lang="en-US" altLang="zh-CN" b="0"/>
          </a:p>
        </p:txBody>
      </p:sp>
    </p:spTree>
    <p:extLst>
      <p:ext uri="{BB962C8B-B14F-4D97-AF65-F5344CB8AC3E}">
        <p14:creationId xmlns:p14="http://schemas.microsoft.com/office/powerpoint/2010/main" val="84520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21</a:t>
            </a:fld>
            <a:endParaRPr lang="en-US" altLang="zh-CN" b="0"/>
          </a:p>
        </p:txBody>
      </p:sp>
    </p:spTree>
    <p:extLst>
      <p:ext uri="{BB962C8B-B14F-4D97-AF65-F5344CB8AC3E}">
        <p14:creationId xmlns:p14="http://schemas.microsoft.com/office/powerpoint/2010/main" val="3714314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22</a:t>
            </a:fld>
            <a:endParaRPr lang="en-US" altLang="zh-CN" b="0"/>
          </a:p>
        </p:txBody>
      </p:sp>
    </p:spTree>
    <p:extLst>
      <p:ext uri="{BB962C8B-B14F-4D97-AF65-F5344CB8AC3E}">
        <p14:creationId xmlns:p14="http://schemas.microsoft.com/office/powerpoint/2010/main" val="1719656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23</a:t>
            </a:fld>
            <a:endParaRPr lang="en-US" altLang="zh-CN" b="0"/>
          </a:p>
        </p:txBody>
      </p:sp>
    </p:spTree>
    <p:extLst>
      <p:ext uri="{BB962C8B-B14F-4D97-AF65-F5344CB8AC3E}">
        <p14:creationId xmlns:p14="http://schemas.microsoft.com/office/powerpoint/2010/main" val="478109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24</a:t>
            </a:fld>
            <a:endParaRPr lang="en-US" altLang="zh-CN" b="0"/>
          </a:p>
        </p:txBody>
      </p:sp>
    </p:spTree>
    <p:extLst>
      <p:ext uri="{BB962C8B-B14F-4D97-AF65-F5344CB8AC3E}">
        <p14:creationId xmlns:p14="http://schemas.microsoft.com/office/powerpoint/2010/main" val="1721503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25</a:t>
            </a:fld>
            <a:endParaRPr lang="en-US" altLang="zh-CN" b="0"/>
          </a:p>
        </p:txBody>
      </p:sp>
    </p:spTree>
    <p:extLst>
      <p:ext uri="{BB962C8B-B14F-4D97-AF65-F5344CB8AC3E}">
        <p14:creationId xmlns:p14="http://schemas.microsoft.com/office/powerpoint/2010/main" val="2528143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26</a:t>
            </a:fld>
            <a:endParaRPr lang="en-US" altLang="zh-CN" b="0"/>
          </a:p>
        </p:txBody>
      </p:sp>
    </p:spTree>
    <p:extLst>
      <p:ext uri="{BB962C8B-B14F-4D97-AF65-F5344CB8AC3E}">
        <p14:creationId xmlns:p14="http://schemas.microsoft.com/office/powerpoint/2010/main" val="3579072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27</a:t>
            </a:fld>
            <a:endParaRPr lang="en-US" altLang="zh-CN" b="0"/>
          </a:p>
        </p:txBody>
      </p:sp>
    </p:spTree>
    <p:extLst>
      <p:ext uri="{BB962C8B-B14F-4D97-AF65-F5344CB8AC3E}">
        <p14:creationId xmlns:p14="http://schemas.microsoft.com/office/powerpoint/2010/main" val="2024222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28</a:t>
            </a:fld>
            <a:endParaRPr lang="en-US" altLang="zh-CN" b="0"/>
          </a:p>
        </p:txBody>
      </p:sp>
    </p:spTree>
    <p:extLst>
      <p:ext uri="{BB962C8B-B14F-4D97-AF65-F5344CB8AC3E}">
        <p14:creationId xmlns:p14="http://schemas.microsoft.com/office/powerpoint/2010/main" val="130423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a:t>
            </a:fld>
            <a:endParaRPr lang="en-US" altLang="zh-CN" b="0"/>
          </a:p>
        </p:txBody>
      </p:sp>
    </p:spTree>
    <p:extLst>
      <p:ext uri="{BB962C8B-B14F-4D97-AF65-F5344CB8AC3E}">
        <p14:creationId xmlns:p14="http://schemas.microsoft.com/office/powerpoint/2010/main" val="9447847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29</a:t>
            </a:fld>
            <a:endParaRPr lang="en-US" altLang="zh-CN" b="0"/>
          </a:p>
        </p:txBody>
      </p:sp>
    </p:spTree>
    <p:extLst>
      <p:ext uri="{BB962C8B-B14F-4D97-AF65-F5344CB8AC3E}">
        <p14:creationId xmlns:p14="http://schemas.microsoft.com/office/powerpoint/2010/main" val="3800395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30</a:t>
            </a:fld>
            <a:endParaRPr lang="en-US" altLang="zh-CN" b="0"/>
          </a:p>
        </p:txBody>
      </p:sp>
    </p:spTree>
    <p:extLst>
      <p:ext uri="{BB962C8B-B14F-4D97-AF65-F5344CB8AC3E}">
        <p14:creationId xmlns:p14="http://schemas.microsoft.com/office/powerpoint/2010/main" val="4072104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31</a:t>
            </a:fld>
            <a:endParaRPr lang="en-US" altLang="zh-CN" b="0"/>
          </a:p>
        </p:txBody>
      </p:sp>
    </p:spTree>
    <p:extLst>
      <p:ext uri="{BB962C8B-B14F-4D97-AF65-F5344CB8AC3E}">
        <p14:creationId xmlns:p14="http://schemas.microsoft.com/office/powerpoint/2010/main" val="4283149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32</a:t>
            </a:fld>
            <a:endParaRPr lang="en-US" altLang="zh-CN" b="0"/>
          </a:p>
        </p:txBody>
      </p:sp>
    </p:spTree>
    <p:extLst>
      <p:ext uri="{BB962C8B-B14F-4D97-AF65-F5344CB8AC3E}">
        <p14:creationId xmlns:p14="http://schemas.microsoft.com/office/powerpoint/2010/main" val="3099357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33</a:t>
            </a:fld>
            <a:endParaRPr lang="en-US" altLang="zh-CN" b="0"/>
          </a:p>
        </p:txBody>
      </p:sp>
    </p:spTree>
    <p:extLst>
      <p:ext uri="{BB962C8B-B14F-4D97-AF65-F5344CB8AC3E}">
        <p14:creationId xmlns:p14="http://schemas.microsoft.com/office/powerpoint/2010/main" val="3753545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34</a:t>
            </a:fld>
            <a:endParaRPr lang="en-US" altLang="zh-CN" b="0"/>
          </a:p>
        </p:txBody>
      </p:sp>
    </p:spTree>
    <p:extLst>
      <p:ext uri="{BB962C8B-B14F-4D97-AF65-F5344CB8AC3E}">
        <p14:creationId xmlns:p14="http://schemas.microsoft.com/office/powerpoint/2010/main" val="3398950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a:latin typeface="Arial" panose="020B0604020202020204" pitchFamily="34" charset="0"/>
              </a:rPr>
              <a:t>C</a:t>
            </a:r>
            <a:endParaRPr lang="zh-CN" altLang="en-US" b="1" dirty="0">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35</a:t>
            </a:fld>
            <a:endParaRPr lang="en-US" altLang="zh-CN" b="0"/>
          </a:p>
        </p:txBody>
      </p:sp>
    </p:spTree>
    <p:extLst>
      <p:ext uri="{BB962C8B-B14F-4D97-AF65-F5344CB8AC3E}">
        <p14:creationId xmlns:p14="http://schemas.microsoft.com/office/powerpoint/2010/main" val="14140858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92BAF508-7672-47FF-83E3-FDC87A4BE6FA}" type="slidenum">
              <a:rPr lang="en-US" altLang="zh-CN" b="0"/>
              <a:pPr eaLnBrk="1" hangingPunct="1"/>
              <a:t>36</a:t>
            </a:fld>
            <a:endParaRPr lang="en-US" altLang="zh-CN" b="0"/>
          </a:p>
        </p:txBody>
      </p:sp>
    </p:spTree>
    <p:extLst>
      <p:ext uri="{BB962C8B-B14F-4D97-AF65-F5344CB8AC3E}">
        <p14:creationId xmlns:p14="http://schemas.microsoft.com/office/powerpoint/2010/main" val="732811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37</a:t>
            </a:fld>
            <a:endParaRPr lang="en-US" altLang="zh-CN" b="0"/>
          </a:p>
        </p:txBody>
      </p:sp>
    </p:spTree>
    <p:extLst>
      <p:ext uri="{BB962C8B-B14F-4D97-AF65-F5344CB8AC3E}">
        <p14:creationId xmlns:p14="http://schemas.microsoft.com/office/powerpoint/2010/main" val="31364519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38</a:t>
            </a:fld>
            <a:endParaRPr lang="en-US" altLang="zh-CN" b="0"/>
          </a:p>
        </p:txBody>
      </p:sp>
    </p:spTree>
    <p:extLst>
      <p:ext uri="{BB962C8B-B14F-4D97-AF65-F5344CB8AC3E}">
        <p14:creationId xmlns:p14="http://schemas.microsoft.com/office/powerpoint/2010/main" val="102973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a:t>
            </a:fld>
            <a:endParaRPr lang="en-US" altLang="zh-CN" b="0"/>
          </a:p>
        </p:txBody>
      </p:sp>
    </p:spTree>
    <p:extLst>
      <p:ext uri="{BB962C8B-B14F-4D97-AF65-F5344CB8AC3E}">
        <p14:creationId xmlns:p14="http://schemas.microsoft.com/office/powerpoint/2010/main" val="36273420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39</a:t>
            </a:fld>
            <a:endParaRPr lang="en-US" altLang="zh-CN" b="0"/>
          </a:p>
        </p:txBody>
      </p:sp>
    </p:spTree>
    <p:extLst>
      <p:ext uri="{BB962C8B-B14F-4D97-AF65-F5344CB8AC3E}">
        <p14:creationId xmlns:p14="http://schemas.microsoft.com/office/powerpoint/2010/main" val="1981114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40</a:t>
            </a:fld>
            <a:endParaRPr lang="en-US" altLang="zh-CN" b="0"/>
          </a:p>
        </p:txBody>
      </p:sp>
    </p:spTree>
    <p:extLst>
      <p:ext uri="{BB962C8B-B14F-4D97-AF65-F5344CB8AC3E}">
        <p14:creationId xmlns:p14="http://schemas.microsoft.com/office/powerpoint/2010/main" val="4818726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41</a:t>
            </a:fld>
            <a:endParaRPr lang="en-US" altLang="zh-CN" b="0"/>
          </a:p>
        </p:txBody>
      </p:sp>
    </p:spTree>
    <p:extLst>
      <p:ext uri="{BB962C8B-B14F-4D97-AF65-F5344CB8AC3E}">
        <p14:creationId xmlns:p14="http://schemas.microsoft.com/office/powerpoint/2010/main" val="2078819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42</a:t>
            </a:fld>
            <a:endParaRPr lang="en-US" altLang="zh-CN" b="0"/>
          </a:p>
        </p:txBody>
      </p:sp>
    </p:spTree>
    <p:extLst>
      <p:ext uri="{BB962C8B-B14F-4D97-AF65-F5344CB8AC3E}">
        <p14:creationId xmlns:p14="http://schemas.microsoft.com/office/powerpoint/2010/main" val="28969999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43</a:t>
            </a:fld>
            <a:endParaRPr lang="en-US" altLang="zh-CN" b="0"/>
          </a:p>
        </p:txBody>
      </p:sp>
    </p:spTree>
    <p:extLst>
      <p:ext uri="{BB962C8B-B14F-4D97-AF65-F5344CB8AC3E}">
        <p14:creationId xmlns:p14="http://schemas.microsoft.com/office/powerpoint/2010/main" val="933793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92BAF508-7672-47FF-83E3-FDC87A4BE6FA}" type="slidenum">
              <a:rPr lang="en-US" altLang="zh-CN" b="0"/>
              <a:pPr eaLnBrk="1" hangingPunct="1"/>
              <a:t>44</a:t>
            </a:fld>
            <a:endParaRPr lang="en-US" altLang="zh-CN" b="0"/>
          </a:p>
        </p:txBody>
      </p:sp>
    </p:spTree>
    <p:extLst>
      <p:ext uri="{BB962C8B-B14F-4D97-AF65-F5344CB8AC3E}">
        <p14:creationId xmlns:p14="http://schemas.microsoft.com/office/powerpoint/2010/main" val="1690195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65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B21DBF83-EA2A-44EF-BFC4-5128E8938458}" type="slidenum">
              <a:rPr lang="en-US" altLang="zh-CN" b="0"/>
              <a:pPr eaLnBrk="1" hangingPunct="1"/>
              <a:t>45</a:t>
            </a:fld>
            <a:endParaRPr lang="en-US" altLang="zh-CN" b="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92BAF508-7672-47FF-83E3-FDC87A4BE6FA}" type="slidenum">
              <a:rPr lang="en-US" altLang="zh-CN" b="0"/>
              <a:pPr eaLnBrk="1" hangingPunct="1"/>
              <a:t>46</a:t>
            </a:fld>
            <a:endParaRPr lang="en-US" altLang="zh-CN" b="0"/>
          </a:p>
        </p:txBody>
      </p:sp>
    </p:spTree>
    <p:extLst>
      <p:ext uri="{BB962C8B-B14F-4D97-AF65-F5344CB8AC3E}">
        <p14:creationId xmlns:p14="http://schemas.microsoft.com/office/powerpoint/2010/main" val="4116017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D4C3ED17-4C1F-47E3-BE3D-69553E812EEA}" type="slidenum">
              <a:rPr lang="zh-CN" altLang="en-US" b="0"/>
              <a:pPr eaLnBrk="1" hangingPunct="1"/>
              <a:t>47</a:t>
            </a:fld>
            <a:endParaRPr lang="zh-CN" altLang="en-US" b="0"/>
          </a:p>
        </p:txBody>
      </p:sp>
    </p:spTree>
    <p:extLst>
      <p:ext uri="{BB962C8B-B14F-4D97-AF65-F5344CB8AC3E}">
        <p14:creationId xmlns:p14="http://schemas.microsoft.com/office/powerpoint/2010/main" val="1642277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4</a:t>
            </a:fld>
            <a:endParaRPr lang="en-US" altLang="zh-CN" b="0"/>
          </a:p>
        </p:txBody>
      </p:sp>
    </p:spTree>
    <p:extLst>
      <p:ext uri="{BB962C8B-B14F-4D97-AF65-F5344CB8AC3E}">
        <p14:creationId xmlns:p14="http://schemas.microsoft.com/office/powerpoint/2010/main" val="299808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5</a:t>
            </a:fld>
            <a:endParaRPr lang="en-US" altLang="zh-CN" b="0"/>
          </a:p>
        </p:txBody>
      </p:sp>
    </p:spTree>
    <p:extLst>
      <p:ext uri="{BB962C8B-B14F-4D97-AF65-F5344CB8AC3E}">
        <p14:creationId xmlns:p14="http://schemas.microsoft.com/office/powerpoint/2010/main" val="4196998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6</a:t>
            </a:fld>
            <a:endParaRPr lang="en-US" altLang="zh-CN" b="0"/>
          </a:p>
        </p:txBody>
      </p:sp>
    </p:spTree>
    <p:extLst>
      <p:ext uri="{BB962C8B-B14F-4D97-AF65-F5344CB8AC3E}">
        <p14:creationId xmlns:p14="http://schemas.microsoft.com/office/powerpoint/2010/main" val="3315101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7</a:t>
            </a:fld>
            <a:endParaRPr lang="en-US" altLang="zh-CN" b="0"/>
          </a:p>
        </p:txBody>
      </p:sp>
    </p:spTree>
    <p:extLst>
      <p:ext uri="{BB962C8B-B14F-4D97-AF65-F5344CB8AC3E}">
        <p14:creationId xmlns:p14="http://schemas.microsoft.com/office/powerpoint/2010/main" val="3506656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8</a:t>
            </a:fld>
            <a:endParaRPr lang="en-US" altLang="zh-CN" b="0"/>
          </a:p>
        </p:txBody>
      </p:sp>
    </p:spTree>
    <p:extLst>
      <p:ext uri="{BB962C8B-B14F-4D97-AF65-F5344CB8AC3E}">
        <p14:creationId xmlns:p14="http://schemas.microsoft.com/office/powerpoint/2010/main" val="4214756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22909"/>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459504"/>
      </p:ext>
    </p:extLst>
  </p:cSld>
  <p:clrMapOvr>
    <a:masterClrMapping/>
  </p:clrMapOvr>
  <mc:AlternateContent xmlns:mc="http://schemas.openxmlformats.org/markup-compatibility/2006" xmlns:p14="http://schemas.microsoft.com/office/powerpoint/2010/main">
    <mc:Choice Requires="p14">
      <p:transition p14:dur="10" advClick="0" advTm="1694"/>
    </mc:Choice>
    <mc:Fallback xmlns="">
      <p:transition advClick="0" advTm="1694"/>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306250"/>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566269"/>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994951"/>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790647"/>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966878"/>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5"/>
          </a:xfrm>
          <a:prstGeom prst="rect">
            <a:avLst/>
          </a:prstGeom>
        </p:spPr>
        <p:txBody>
          <a:bodyPr lIns="72545" tIns="36273" rIns="72545" bIns="36273" anchor="b"/>
          <a:lstStyle>
            <a:lvl1pPr algn="l">
              <a:defRPr sz="19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lIns="72545" tIns="36273" rIns="72545" bIns="36273"/>
          <a:lstStyle>
            <a:lvl1pPr marL="0" indent="0">
              <a:buNone/>
              <a:defRPr sz="2900"/>
            </a:lvl1pPr>
            <a:lvl2pPr marL="424041" indent="0">
              <a:buNone/>
              <a:defRPr sz="2600"/>
            </a:lvl2pPr>
            <a:lvl3pPr marL="848081" indent="0">
              <a:buNone/>
              <a:defRPr sz="2200"/>
            </a:lvl3pPr>
            <a:lvl4pPr marL="1272122" indent="0">
              <a:buNone/>
              <a:defRPr sz="1900"/>
            </a:lvl4pPr>
            <a:lvl5pPr marL="1696164" indent="0">
              <a:buNone/>
              <a:defRPr sz="1900"/>
            </a:lvl5pPr>
            <a:lvl6pPr marL="2120204" indent="0">
              <a:buNone/>
              <a:defRPr sz="1900"/>
            </a:lvl6pPr>
            <a:lvl7pPr marL="2544247" indent="0">
              <a:buNone/>
              <a:defRPr sz="1900"/>
            </a:lvl7pPr>
            <a:lvl8pPr marL="2968288" indent="0">
              <a:buNone/>
              <a:defRPr sz="1900"/>
            </a:lvl8pPr>
            <a:lvl9pPr marL="3392328" indent="0">
              <a:buNone/>
              <a:defRPr sz="1900"/>
            </a:lvl9pPr>
          </a:lstStyle>
          <a:p>
            <a:pPr lvl="0"/>
            <a:endParaRPr lang="zh-CN" altLang="en-US" noProof="0"/>
          </a:p>
        </p:txBody>
      </p:sp>
      <p:sp>
        <p:nvSpPr>
          <p:cNvPr id="4" name="文本占位符 3"/>
          <p:cNvSpPr>
            <a:spLocks noGrp="1"/>
          </p:cNvSpPr>
          <p:nvPr>
            <p:ph type="body" sz="half" idx="2"/>
          </p:nvPr>
        </p:nvSpPr>
        <p:spPr>
          <a:xfrm>
            <a:off x="1792288" y="4025509"/>
            <a:ext cx="5486400" cy="603645"/>
          </a:xfrm>
          <a:prstGeom prst="rect">
            <a:avLst/>
          </a:prstGeom>
        </p:spPr>
        <p:txBody>
          <a:bodyPr lIns="72545" tIns="36273" rIns="72545" bIns="36273"/>
          <a:lstStyle>
            <a:lvl1pPr marL="0" indent="0">
              <a:buNone/>
              <a:defRPr sz="1300"/>
            </a:lvl1pPr>
            <a:lvl2pPr marL="424041" indent="0">
              <a:buNone/>
              <a:defRPr sz="1100"/>
            </a:lvl2pPr>
            <a:lvl3pPr marL="848081" indent="0">
              <a:buNone/>
              <a:defRPr sz="1000"/>
            </a:lvl3pPr>
            <a:lvl4pPr marL="1272122" indent="0">
              <a:buNone/>
              <a:defRPr sz="800"/>
            </a:lvl4pPr>
            <a:lvl5pPr marL="1696164" indent="0">
              <a:buNone/>
              <a:defRPr sz="800"/>
            </a:lvl5pPr>
            <a:lvl6pPr marL="2120204" indent="0">
              <a:buNone/>
              <a:defRPr sz="800"/>
            </a:lvl6pPr>
            <a:lvl7pPr marL="2544247" indent="0">
              <a:buNone/>
              <a:defRPr sz="800"/>
            </a:lvl7pPr>
            <a:lvl8pPr marL="2968288" indent="0">
              <a:buNone/>
              <a:defRPr sz="800"/>
            </a:lvl8pPr>
            <a:lvl9pPr marL="3392328" indent="0">
              <a:buNone/>
              <a:defRPr sz="800"/>
            </a:lvl9pPr>
          </a:lstStyle>
          <a:p>
            <a:pPr lvl="0"/>
            <a:r>
              <a:rPr lang="zh-CN" altLang="en-US"/>
              <a:t>单击此处编辑母版文本样式</a:t>
            </a:r>
          </a:p>
        </p:txBody>
      </p:sp>
    </p:spTree>
    <p:extLst>
      <p:ext uri="{BB962C8B-B14F-4D97-AF65-F5344CB8AC3E}">
        <p14:creationId xmlns:p14="http://schemas.microsoft.com/office/powerpoint/2010/main" val="542945533"/>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671" y="87314"/>
            <a:ext cx="8206671" cy="486455"/>
          </a:xfrm>
          <a:prstGeom prst="rect">
            <a:avLst/>
          </a:prstGeom>
        </p:spPr>
        <p:txBody>
          <a:bodyPr lIns="72545" tIns="36273" rIns="72545" bIns="36273"/>
          <a:lstStyle/>
          <a:p>
            <a:r>
              <a:rPr lang="zh-CN" altLang="en-US"/>
              <a:t>单击此处编辑母版标题样式</a:t>
            </a:r>
          </a:p>
        </p:txBody>
      </p:sp>
      <p:sp>
        <p:nvSpPr>
          <p:cNvPr id="3" name="竖排文字占位符 2"/>
          <p:cNvSpPr>
            <a:spLocks noGrp="1"/>
          </p:cNvSpPr>
          <p:nvPr>
            <p:ph type="body" orient="vert" idx="1"/>
          </p:nvPr>
        </p:nvSpPr>
        <p:spPr>
          <a:xfrm>
            <a:off x="468671" y="735920"/>
            <a:ext cx="8206671" cy="4029982"/>
          </a:xfrm>
          <a:prstGeom prst="rect">
            <a:avLst/>
          </a:prstGeom>
        </p:spPr>
        <p:txBody>
          <a:bodyPr vert="eaVert" lIns="72545" tIns="36273" rIns="72545" bIns="36273"/>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5019330"/>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86922"/>
            <a:ext cx="2051050" cy="4679156"/>
          </a:xfrm>
          <a:prstGeom prst="rect">
            <a:avLst/>
          </a:prstGeom>
        </p:spPr>
        <p:txBody>
          <a:bodyPr vert="eaVert" lIns="72545" tIns="36273" rIns="72545" bIns="36273"/>
          <a:lstStyle/>
          <a:p>
            <a:r>
              <a:rPr lang="zh-CN" altLang="en-US"/>
              <a:t>单击此处编辑母版标题样式</a:t>
            </a:r>
          </a:p>
        </p:txBody>
      </p:sp>
      <p:sp>
        <p:nvSpPr>
          <p:cNvPr id="3" name="竖排文字占位符 2"/>
          <p:cNvSpPr>
            <a:spLocks noGrp="1"/>
          </p:cNvSpPr>
          <p:nvPr>
            <p:ph type="body" orient="vert" idx="1"/>
          </p:nvPr>
        </p:nvSpPr>
        <p:spPr>
          <a:xfrm>
            <a:off x="468318" y="86922"/>
            <a:ext cx="6003925" cy="4679156"/>
          </a:xfrm>
          <a:prstGeom prst="rect">
            <a:avLst/>
          </a:prstGeom>
        </p:spPr>
        <p:txBody>
          <a:bodyPr vert="eaVert" lIns="72545" tIns="36273" rIns="72545" bIns="36273"/>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19602563"/>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2pPr>
      <a:lvl3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3pPr>
      <a:lvl4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4pPr>
      <a:lvl5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5pPr>
      <a:lvl6pPr marL="424041" algn="l" rtl="0" fontAlgn="base">
        <a:spcBef>
          <a:spcPct val="0"/>
        </a:spcBef>
        <a:spcAft>
          <a:spcPct val="0"/>
        </a:spcAft>
        <a:defRPr sz="2600" b="1">
          <a:solidFill>
            <a:schemeClr val="tx1"/>
          </a:solidFill>
          <a:latin typeface="Arial" charset="0"/>
          <a:ea typeface="微软雅黑" pitchFamily="34" charset="-122"/>
          <a:cs typeface="宋体" pitchFamily="2" charset="-122"/>
        </a:defRPr>
      </a:lvl6pPr>
      <a:lvl7pPr marL="848081" algn="l" rtl="0" fontAlgn="base">
        <a:spcBef>
          <a:spcPct val="0"/>
        </a:spcBef>
        <a:spcAft>
          <a:spcPct val="0"/>
        </a:spcAft>
        <a:defRPr sz="2600" b="1">
          <a:solidFill>
            <a:schemeClr val="tx1"/>
          </a:solidFill>
          <a:latin typeface="Arial" charset="0"/>
          <a:ea typeface="微软雅黑" pitchFamily="34" charset="-122"/>
          <a:cs typeface="宋体" pitchFamily="2" charset="-122"/>
        </a:defRPr>
      </a:lvl7pPr>
      <a:lvl8pPr marL="1272122" algn="l" rtl="0" fontAlgn="base">
        <a:spcBef>
          <a:spcPct val="0"/>
        </a:spcBef>
        <a:spcAft>
          <a:spcPct val="0"/>
        </a:spcAft>
        <a:defRPr sz="2600" b="1">
          <a:solidFill>
            <a:schemeClr val="tx1"/>
          </a:solidFill>
          <a:latin typeface="Arial" charset="0"/>
          <a:ea typeface="微软雅黑" pitchFamily="34" charset="-122"/>
          <a:cs typeface="宋体" pitchFamily="2" charset="-122"/>
        </a:defRPr>
      </a:lvl8pPr>
      <a:lvl9pPr marL="1696164" algn="l" rtl="0" fontAlgn="base">
        <a:spcBef>
          <a:spcPct val="0"/>
        </a:spcBef>
        <a:spcAft>
          <a:spcPct val="0"/>
        </a:spcAft>
        <a:defRPr sz="2600" b="1">
          <a:solidFill>
            <a:schemeClr val="tx1"/>
          </a:solidFill>
          <a:latin typeface="Arial" charset="0"/>
          <a:ea typeface="微软雅黑" pitchFamily="34" charset="-122"/>
          <a:cs typeface="宋体" pitchFamily="2" charset="-122"/>
        </a:defRPr>
      </a:lvl9pPr>
    </p:titleStyle>
    <p:body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p:bodyStyle>
    <p:otherStyle>
      <a:defPPr>
        <a:defRPr lang="zh-CN"/>
      </a:defPPr>
      <a:lvl1pPr marL="0" algn="l" defTabSz="848081" rtl="0" eaLnBrk="1" latinLnBrk="0" hangingPunct="1">
        <a:defRPr sz="1700" kern="1200">
          <a:solidFill>
            <a:schemeClr val="tx1"/>
          </a:solidFill>
          <a:latin typeface="+mn-lt"/>
          <a:ea typeface="+mn-ea"/>
          <a:cs typeface="+mn-cs"/>
        </a:defRPr>
      </a:lvl1pPr>
      <a:lvl2pPr marL="424041" algn="l" defTabSz="848081" rtl="0" eaLnBrk="1" latinLnBrk="0" hangingPunct="1">
        <a:defRPr sz="1700" kern="1200">
          <a:solidFill>
            <a:schemeClr val="tx1"/>
          </a:solidFill>
          <a:latin typeface="+mn-lt"/>
          <a:ea typeface="+mn-ea"/>
          <a:cs typeface="+mn-cs"/>
        </a:defRPr>
      </a:lvl2pPr>
      <a:lvl3pPr marL="848081" algn="l" defTabSz="848081" rtl="0" eaLnBrk="1" latinLnBrk="0" hangingPunct="1">
        <a:defRPr sz="1700" kern="1200">
          <a:solidFill>
            <a:schemeClr val="tx1"/>
          </a:solidFill>
          <a:latin typeface="+mn-lt"/>
          <a:ea typeface="+mn-ea"/>
          <a:cs typeface="+mn-cs"/>
        </a:defRPr>
      </a:lvl3pPr>
      <a:lvl4pPr marL="1272122" algn="l" defTabSz="848081" rtl="0" eaLnBrk="1" latinLnBrk="0" hangingPunct="1">
        <a:defRPr sz="1700" kern="1200">
          <a:solidFill>
            <a:schemeClr val="tx1"/>
          </a:solidFill>
          <a:latin typeface="+mn-lt"/>
          <a:ea typeface="+mn-ea"/>
          <a:cs typeface="+mn-cs"/>
        </a:defRPr>
      </a:lvl4pPr>
      <a:lvl5pPr marL="1696164" algn="l" defTabSz="848081" rtl="0" eaLnBrk="1" latinLnBrk="0" hangingPunct="1">
        <a:defRPr sz="1700" kern="1200">
          <a:solidFill>
            <a:schemeClr val="tx1"/>
          </a:solidFill>
          <a:latin typeface="+mn-lt"/>
          <a:ea typeface="+mn-ea"/>
          <a:cs typeface="+mn-cs"/>
        </a:defRPr>
      </a:lvl5pPr>
      <a:lvl6pPr marL="2120204" algn="l" defTabSz="848081" rtl="0" eaLnBrk="1" latinLnBrk="0" hangingPunct="1">
        <a:defRPr sz="1700" kern="1200">
          <a:solidFill>
            <a:schemeClr val="tx1"/>
          </a:solidFill>
          <a:latin typeface="+mn-lt"/>
          <a:ea typeface="+mn-ea"/>
          <a:cs typeface="+mn-cs"/>
        </a:defRPr>
      </a:lvl6pPr>
      <a:lvl7pPr marL="2544247" algn="l" defTabSz="848081" rtl="0" eaLnBrk="1" latinLnBrk="0" hangingPunct="1">
        <a:defRPr sz="1700" kern="1200">
          <a:solidFill>
            <a:schemeClr val="tx1"/>
          </a:solidFill>
          <a:latin typeface="+mn-lt"/>
          <a:ea typeface="+mn-ea"/>
          <a:cs typeface="+mn-cs"/>
        </a:defRPr>
      </a:lvl7pPr>
      <a:lvl8pPr marL="2968288" algn="l" defTabSz="848081" rtl="0" eaLnBrk="1" latinLnBrk="0" hangingPunct="1">
        <a:defRPr sz="1700" kern="1200">
          <a:solidFill>
            <a:schemeClr val="tx1"/>
          </a:solidFill>
          <a:latin typeface="+mn-lt"/>
          <a:ea typeface="+mn-ea"/>
          <a:cs typeface="+mn-cs"/>
        </a:defRPr>
      </a:lvl8pPr>
      <a:lvl9pPr marL="3392328" algn="l" defTabSz="848081"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notesSlide" Target="../notesSlides/notesSlide10.xml"/><Relationship Id="rId16"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5" Type="http://schemas.openxmlformats.org/officeDocument/2006/relationships/image" Target="../media/image1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a:spLocks noChangeArrowheads="1"/>
          </p:cNvSpPr>
          <p:nvPr/>
        </p:nvSpPr>
        <p:spPr bwMode="auto">
          <a:xfrm>
            <a:off x="1515073" y="699542"/>
            <a:ext cx="777686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algn="ctr"/>
            <a:r>
              <a:rPr lang="en-US" altLang="zh-CN" sz="4800" b="0" dirty="0">
                <a:solidFill>
                  <a:srgbClr val="AC0000"/>
                </a:solidFill>
                <a:latin typeface="汉仪中圆简" panose="02010609000101010101" pitchFamily="49" charset="-122"/>
                <a:ea typeface="汉仪中圆简" panose="02010609000101010101" pitchFamily="49" charset="-122"/>
              </a:rPr>
              <a:t>《</a:t>
            </a:r>
            <a:r>
              <a:rPr lang="zh-CN" altLang="en-US" sz="4800" b="0" dirty="0">
                <a:solidFill>
                  <a:srgbClr val="AC0000"/>
                </a:solidFill>
                <a:latin typeface="汉仪中圆简" panose="02010609000101010101" pitchFamily="49" charset="-122"/>
                <a:ea typeface="汉仪中圆简" panose="02010609000101010101" pitchFamily="49" charset="-122"/>
              </a:rPr>
              <a:t>计算机系统</a:t>
            </a:r>
            <a:r>
              <a:rPr lang="en-US" altLang="zh-CN" sz="4800" b="0" dirty="0">
                <a:solidFill>
                  <a:srgbClr val="AC0000"/>
                </a:solidFill>
                <a:latin typeface="汉仪中圆简" panose="02010609000101010101" pitchFamily="49" charset="-122"/>
                <a:ea typeface="汉仪中圆简" panose="02010609000101010101" pitchFamily="49" charset="-122"/>
              </a:rPr>
              <a:t>》</a:t>
            </a:r>
          </a:p>
          <a:p>
            <a:pPr algn="ctr"/>
            <a:r>
              <a:rPr lang="zh-CN" altLang="en-US" sz="4800" dirty="0">
                <a:solidFill>
                  <a:srgbClr val="AC0000"/>
                </a:solidFill>
                <a:latin typeface="汉仪中圆简" panose="02010609000101010101" pitchFamily="49" charset="-122"/>
                <a:ea typeface="汉仪中圆简" panose="02010609000101010101" pitchFamily="49" charset="-122"/>
              </a:rPr>
              <a:t>数据</a:t>
            </a:r>
          </a:p>
        </p:txBody>
      </p:sp>
      <p:sp>
        <p:nvSpPr>
          <p:cNvPr id="2" name="矩形 1"/>
          <p:cNvSpPr/>
          <p:nvPr/>
        </p:nvSpPr>
        <p:spPr bwMode="auto">
          <a:xfrm rot="2752233">
            <a:off x="-4748570" y="-308570"/>
            <a:ext cx="5760640" cy="5760640"/>
          </a:xfrm>
          <a:prstGeom prst="rect">
            <a:avLst/>
          </a:prstGeom>
          <a:solidFill>
            <a:srgbClr val="A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zh-CN" altLang="en-US">
              <a:latin typeface="Arial" charset="0"/>
            </a:endParaRPr>
          </a:p>
        </p:txBody>
      </p:sp>
      <p:grpSp>
        <p:nvGrpSpPr>
          <p:cNvPr id="4" name="组合 3">
            <a:extLst>
              <a:ext uri="{FF2B5EF4-FFF2-40B4-BE49-F238E27FC236}">
                <a16:creationId xmlns:a16="http://schemas.microsoft.com/office/drawing/2014/main" id="{C018D4E7-212D-4896-B8B2-9FA6A906B8D3}"/>
              </a:ext>
            </a:extLst>
          </p:cNvPr>
          <p:cNvGrpSpPr/>
          <p:nvPr/>
        </p:nvGrpSpPr>
        <p:grpSpPr>
          <a:xfrm>
            <a:off x="3638769" y="2313277"/>
            <a:ext cx="3529474" cy="1291261"/>
            <a:chOff x="5323766" y="3110479"/>
            <a:chExt cx="4589491" cy="1572116"/>
          </a:xfrm>
        </p:grpSpPr>
        <p:sp>
          <p:nvSpPr>
            <p:cNvPr id="3" name="矩形 2"/>
            <p:cNvSpPr/>
            <p:nvPr/>
          </p:nvSpPr>
          <p:spPr bwMode="auto">
            <a:xfrm>
              <a:off x="5337922" y="3110479"/>
              <a:ext cx="4575335" cy="1572116"/>
            </a:xfrm>
            <a:prstGeom prst="rect">
              <a:avLst/>
            </a:prstGeom>
            <a:solidFill>
              <a:srgbClr val="A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zh-CN" altLang="en-US" dirty="0">
                <a:latin typeface="Arial" charset="0"/>
              </a:endParaRPr>
            </a:p>
          </p:txBody>
        </p:sp>
        <p:sp>
          <p:nvSpPr>
            <p:cNvPr id="14" name="TextBox 27"/>
            <p:cNvSpPr txBox="1">
              <a:spLocks noChangeArrowheads="1"/>
            </p:cNvSpPr>
            <p:nvPr/>
          </p:nvSpPr>
          <p:spPr bwMode="auto">
            <a:xfrm>
              <a:off x="5323766" y="3182770"/>
              <a:ext cx="4575336" cy="1223225"/>
            </a:xfrm>
            <a:prstGeom prst="rect">
              <a:avLst/>
            </a:prstGeom>
            <a:noFill/>
            <a:ln>
              <a:noFill/>
            </a:ln>
          </p:spPr>
          <p:txBody>
            <a:bodyPr wrap="square">
              <a:spAutoFit/>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algn="ctr">
                <a:lnSpc>
                  <a:spcPct val="150000"/>
                </a:lnSpc>
              </a:pPr>
              <a:r>
                <a:rPr lang="zh-CN" altLang="en-US" sz="2100" dirty="0">
                  <a:solidFill>
                    <a:schemeClr val="bg1"/>
                  </a:solidFill>
                  <a:latin typeface="胡晓波美心常规体" panose="02010600030101010101" pitchFamily="2" charset="-122"/>
                  <a:ea typeface="胡晓波美心常规体" panose="02010600030101010101" pitchFamily="2" charset="-122"/>
                </a:rPr>
                <a:t>湖南大学</a:t>
              </a:r>
              <a:endParaRPr lang="en-US" altLang="zh-CN" sz="2100" dirty="0">
                <a:solidFill>
                  <a:schemeClr val="bg1"/>
                </a:solidFill>
                <a:latin typeface="胡晓波美心常规体" panose="02010600030101010101" pitchFamily="2" charset="-122"/>
                <a:ea typeface="胡晓波美心常规体" panose="02010600030101010101" pitchFamily="2" charset="-122"/>
              </a:endParaRPr>
            </a:p>
            <a:p>
              <a:pPr algn="ctr">
                <a:lnSpc>
                  <a:spcPct val="150000"/>
                </a:lnSpc>
              </a:pPr>
              <a:r>
                <a:rPr lang="en-US" altLang="zh-CN" sz="2100" dirty="0">
                  <a:solidFill>
                    <a:schemeClr val="bg1"/>
                  </a:solidFill>
                  <a:latin typeface="胡晓波美心常规体" panose="02010600030101010101" pitchFamily="2" charset="-122"/>
                  <a:ea typeface="胡晓波美心常规体" panose="02010600030101010101" pitchFamily="2" charset="-122"/>
                </a:rPr>
                <a:t>《</a:t>
              </a:r>
              <a:r>
                <a:rPr lang="zh-CN" altLang="en-US" sz="2100" dirty="0">
                  <a:solidFill>
                    <a:schemeClr val="bg1"/>
                  </a:solidFill>
                  <a:latin typeface="胡晓波美心常规体" panose="02010600030101010101" pitchFamily="2" charset="-122"/>
                  <a:ea typeface="胡晓波美心常规体" panose="02010600030101010101" pitchFamily="2" charset="-122"/>
                </a:rPr>
                <a:t>计算机系统</a:t>
              </a:r>
              <a:r>
                <a:rPr lang="en-US" altLang="zh-CN" sz="2100" dirty="0">
                  <a:solidFill>
                    <a:schemeClr val="bg1"/>
                  </a:solidFill>
                  <a:latin typeface="胡晓波美心常规体" panose="02010600030101010101" pitchFamily="2" charset="-122"/>
                  <a:ea typeface="胡晓波美心常规体" panose="02010600030101010101" pitchFamily="2" charset="-122"/>
                </a:rPr>
                <a:t>》</a:t>
              </a:r>
              <a:r>
                <a:rPr lang="zh-CN" altLang="en-US" sz="2100" dirty="0">
                  <a:solidFill>
                    <a:schemeClr val="bg1"/>
                  </a:solidFill>
                  <a:latin typeface="胡晓波美心常规体" panose="02010600030101010101" pitchFamily="2" charset="-122"/>
                  <a:ea typeface="胡晓波美心常规体" panose="02010600030101010101" pitchFamily="2" charset="-122"/>
                </a:rPr>
                <a:t>课程教学组</a:t>
              </a:r>
            </a:p>
          </p:txBody>
        </p:sp>
      </p:grpSp>
      <p:pic>
        <p:nvPicPr>
          <p:cNvPr id="5" name="图片 4">
            <a:extLst>
              <a:ext uri="{FF2B5EF4-FFF2-40B4-BE49-F238E27FC236}">
                <a16:creationId xmlns:a16="http://schemas.microsoft.com/office/drawing/2014/main" id="{5CF7CF73-B6C8-4000-83A6-DE2619C86AA9}"/>
              </a:ext>
            </a:extLst>
          </p:cNvPr>
          <p:cNvPicPr>
            <a:picLocks noChangeAspect="1"/>
          </p:cNvPicPr>
          <p:nvPr/>
        </p:nvPicPr>
        <p:blipFill>
          <a:blip r:embed="rId4"/>
          <a:stretch>
            <a:fillRect/>
          </a:stretch>
        </p:blipFill>
        <p:spPr>
          <a:xfrm>
            <a:off x="4860031" y="3800770"/>
            <a:ext cx="1454195" cy="129126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8"/>
                                        </p:tgtEl>
                                        <p:attrNameLst>
                                          <p:attrName>ppt_y</p:attrName>
                                        </p:attrNameLst>
                                      </p:cBhvr>
                                      <p:tavLst>
                                        <p:tav tm="0">
                                          <p:val>
                                            <p:strVal val="#ppt_y"/>
                                          </p:val>
                                        </p:tav>
                                        <p:tav tm="100000">
                                          <p:val>
                                            <p:strVal val="#ppt_y"/>
                                          </p:val>
                                        </p:tav>
                                      </p:tavLst>
                                    </p:anim>
                                    <p:anim calcmode="lin" valueType="num">
                                      <p:cBhvr>
                                        <p:cTn id="17"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10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7ADED8A-4784-45A5-B6BB-A3A0038DB7AF}"/>
              </a:ext>
            </a:extLst>
          </p:cNvPr>
          <p:cNvPicPr>
            <a:picLocks noChangeAspect="1"/>
          </p:cNvPicPr>
          <p:nvPr/>
        </p:nvPicPr>
        <p:blipFill>
          <a:blip r:embed="rId3"/>
          <a:stretch>
            <a:fillRect/>
          </a:stretch>
        </p:blipFill>
        <p:spPr>
          <a:xfrm>
            <a:off x="6724346" y="4323361"/>
            <a:ext cx="2164157" cy="736858"/>
          </a:xfrm>
          <a:prstGeom prst="rect">
            <a:avLst/>
          </a:prstGeom>
        </p:spPr>
      </p:pic>
      <p:cxnSp>
        <p:nvCxnSpPr>
          <p:cNvPr id="24" name="直接连接符 23"/>
          <p:cNvCxnSpPr/>
          <p:nvPr/>
        </p:nvCxnSpPr>
        <p:spPr>
          <a:xfrm>
            <a:off x="1"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26" name="TextBox 500"/>
          <p:cNvSpPr txBox="1"/>
          <p:nvPr/>
        </p:nvSpPr>
        <p:spPr>
          <a:xfrm>
            <a:off x="3671901" y="198315"/>
            <a:ext cx="1800200" cy="369332"/>
          </a:xfrm>
          <a:prstGeom prst="rect">
            <a:avLst/>
          </a:prstGeom>
          <a:noFill/>
        </p:spPr>
        <p:txBody>
          <a:bodyPr wrap="square" rtlCol="0">
            <a:spAutoFit/>
          </a:bodyPr>
          <a:lstStyle/>
          <a:p>
            <a:pPr algn="ctr" defTabSz="914378">
              <a:defRPr/>
            </a:pPr>
            <a:r>
              <a:rPr lang="zh-CN" altLang="en-US" kern="0" dirty="0">
                <a:solidFill>
                  <a:srgbClr val="AC0000"/>
                </a:solidFill>
                <a:latin typeface="微软雅黑" pitchFamily="34" charset="-122"/>
                <a:ea typeface="微软雅黑" pitchFamily="34" charset="-122"/>
              </a:rPr>
              <a:t>数组的访问</a:t>
            </a:r>
            <a:endParaRPr lang="en-US" altLang="zh-CN" kern="0" dirty="0">
              <a:solidFill>
                <a:srgbClr val="AC0000"/>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C61A05EE-8605-4BA9-96B0-2E9F76ECB22A}"/>
              </a:ext>
            </a:extLst>
          </p:cNvPr>
          <p:cNvPicPr>
            <a:picLocks noChangeAspect="1"/>
          </p:cNvPicPr>
          <p:nvPr/>
        </p:nvPicPr>
        <p:blipFill>
          <a:blip r:embed="rId4"/>
          <a:stretch>
            <a:fillRect/>
          </a:stretch>
        </p:blipFill>
        <p:spPr>
          <a:xfrm>
            <a:off x="2745877" y="517345"/>
            <a:ext cx="3403205" cy="3477533"/>
          </a:xfrm>
          <a:prstGeom prst="rect">
            <a:avLst/>
          </a:prstGeom>
        </p:spPr>
      </p:pic>
      <p:pic>
        <p:nvPicPr>
          <p:cNvPr id="9" name="图片 8">
            <a:extLst>
              <a:ext uri="{FF2B5EF4-FFF2-40B4-BE49-F238E27FC236}">
                <a16:creationId xmlns:a16="http://schemas.microsoft.com/office/drawing/2014/main" id="{89B171D8-3BD7-46EA-BD24-E0CA7FCF2764}"/>
              </a:ext>
            </a:extLst>
          </p:cNvPr>
          <p:cNvPicPr>
            <a:picLocks noChangeAspect="1"/>
          </p:cNvPicPr>
          <p:nvPr/>
        </p:nvPicPr>
        <p:blipFill>
          <a:blip r:embed="rId5"/>
          <a:stretch>
            <a:fillRect/>
          </a:stretch>
        </p:blipFill>
        <p:spPr>
          <a:xfrm>
            <a:off x="2830570" y="1470171"/>
            <a:ext cx="1078706" cy="400050"/>
          </a:xfrm>
          <a:prstGeom prst="rect">
            <a:avLst/>
          </a:prstGeom>
        </p:spPr>
      </p:pic>
      <p:pic>
        <p:nvPicPr>
          <p:cNvPr id="11" name="图片 10">
            <a:extLst>
              <a:ext uri="{FF2B5EF4-FFF2-40B4-BE49-F238E27FC236}">
                <a16:creationId xmlns:a16="http://schemas.microsoft.com/office/drawing/2014/main" id="{4C0E2568-88F7-4CA4-BB8A-422C5E15A358}"/>
              </a:ext>
            </a:extLst>
          </p:cNvPr>
          <p:cNvPicPr>
            <a:picLocks noChangeAspect="1"/>
          </p:cNvPicPr>
          <p:nvPr/>
        </p:nvPicPr>
        <p:blipFill>
          <a:blip r:embed="rId6"/>
          <a:stretch>
            <a:fillRect/>
          </a:stretch>
        </p:blipFill>
        <p:spPr>
          <a:xfrm>
            <a:off x="3908125" y="1470171"/>
            <a:ext cx="1078706" cy="400050"/>
          </a:xfrm>
          <a:prstGeom prst="rect">
            <a:avLst/>
          </a:prstGeom>
        </p:spPr>
      </p:pic>
      <p:pic>
        <p:nvPicPr>
          <p:cNvPr id="15" name="图片 14">
            <a:extLst>
              <a:ext uri="{FF2B5EF4-FFF2-40B4-BE49-F238E27FC236}">
                <a16:creationId xmlns:a16="http://schemas.microsoft.com/office/drawing/2014/main" id="{55D0368B-A31C-4C93-A15E-9DE2D2704C54}"/>
              </a:ext>
            </a:extLst>
          </p:cNvPr>
          <p:cNvPicPr>
            <a:picLocks noChangeAspect="1"/>
          </p:cNvPicPr>
          <p:nvPr/>
        </p:nvPicPr>
        <p:blipFill>
          <a:blip r:embed="rId7"/>
          <a:stretch>
            <a:fillRect/>
          </a:stretch>
        </p:blipFill>
        <p:spPr>
          <a:xfrm>
            <a:off x="4986832" y="1470171"/>
            <a:ext cx="1078706" cy="400050"/>
          </a:xfrm>
          <a:prstGeom prst="rect">
            <a:avLst/>
          </a:prstGeom>
        </p:spPr>
      </p:pic>
      <p:pic>
        <p:nvPicPr>
          <p:cNvPr id="17" name="图片 16">
            <a:extLst>
              <a:ext uri="{FF2B5EF4-FFF2-40B4-BE49-F238E27FC236}">
                <a16:creationId xmlns:a16="http://schemas.microsoft.com/office/drawing/2014/main" id="{8B7A1753-82A4-477C-B037-94EB773F273A}"/>
              </a:ext>
            </a:extLst>
          </p:cNvPr>
          <p:cNvPicPr>
            <a:picLocks noChangeAspect="1"/>
          </p:cNvPicPr>
          <p:nvPr/>
        </p:nvPicPr>
        <p:blipFill>
          <a:blip r:embed="rId8"/>
          <a:stretch>
            <a:fillRect/>
          </a:stretch>
        </p:blipFill>
        <p:spPr>
          <a:xfrm>
            <a:off x="2830570" y="1971357"/>
            <a:ext cx="1078706" cy="400050"/>
          </a:xfrm>
          <a:prstGeom prst="rect">
            <a:avLst/>
          </a:prstGeom>
        </p:spPr>
      </p:pic>
      <p:pic>
        <p:nvPicPr>
          <p:cNvPr id="19" name="图片 18">
            <a:extLst>
              <a:ext uri="{FF2B5EF4-FFF2-40B4-BE49-F238E27FC236}">
                <a16:creationId xmlns:a16="http://schemas.microsoft.com/office/drawing/2014/main" id="{BE436C59-6F7D-4BF8-8166-900A21045172}"/>
              </a:ext>
            </a:extLst>
          </p:cNvPr>
          <p:cNvPicPr>
            <a:picLocks noChangeAspect="1"/>
          </p:cNvPicPr>
          <p:nvPr/>
        </p:nvPicPr>
        <p:blipFill>
          <a:blip r:embed="rId9"/>
          <a:stretch>
            <a:fillRect/>
          </a:stretch>
        </p:blipFill>
        <p:spPr>
          <a:xfrm>
            <a:off x="3913282" y="1971357"/>
            <a:ext cx="1078706" cy="400050"/>
          </a:xfrm>
          <a:prstGeom prst="rect">
            <a:avLst/>
          </a:prstGeom>
        </p:spPr>
      </p:pic>
      <p:pic>
        <p:nvPicPr>
          <p:cNvPr id="21" name="图片 20">
            <a:extLst>
              <a:ext uri="{FF2B5EF4-FFF2-40B4-BE49-F238E27FC236}">
                <a16:creationId xmlns:a16="http://schemas.microsoft.com/office/drawing/2014/main" id="{F9A17895-A945-4E6D-822F-D2207CD62A15}"/>
              </a:ext>
            </a:extLst>
          </p:cNvPr>
          <p:cNvPicPr>
            <a:picLocks noChangeAspect="1"/>
          </p:cNvPicPr>
          <p:nvPr/>
        </p:nvPicPr>
        <p:blipFill>
          <a:blip r:embed="rId10"/>
          <a:stretch>
            <a:fillRect/>
          </a:stretch>
        </p:blipFill>
        <p:spPr>
          <a:xfrm>
            <a:off x="4991401" y="1971357"/>
            <a:ext cx="1078706" cy="400050"/>
          </a:xfrm>
          <a:prstGeom prst="rect">
            <a:avLst/>
          </a:prstGeom>
        </p:spPr>
      </p:pic>
      <p:pic>
        <p:nvPicPr>
          <p:cNvPr id="23" name="图片 22">
            <a:extLst>
              <a:ext uri="{FF2B5EF4-FFF2-40B4-BE49-F238E27FC236}">
                <a16:creationId xmlns:a16="http://schemas.microsoft.com/office/drawing/2014/main" id="{45039568-22EA-4CF4-8E11-4A70784186B0}"/>
              </a:ext>
            </a:extLst>
          </p:cNvPr>
          <p:cNvPicPr>
            <a:picLocks noChangeAspect="1"/>
          </p:cNvPicPr>
          <p:nvPr/>
        </p:nvPicPr>
        <p:blipFill>
          <a:blip r:embed="rId7"/>
          <a:stretch>
            <a:fillRect/>
          </a:stretch>
        </p:blipFill>
        <p:spPr>
          <a:xfrm>
            <a:off x="2830570" y="2495417"/>
            <a:ext cx="1078706" cy="400050"/>
          </a:xfrm>
          <a:prstGeom prst="rect">
            <a:avLst/>
          </a:prstGeom>
        </p:spPr>
      </p:pic>
      <p:pic>
        <p:nvPicPr>
          <p:cNvPr id="28" name="图片 27">
            <a:extLst>
              <a:ext uri="{FF2B5EF4-FFF2-40B4-BE49-F238E27FC236}">
                <a16:creationId xmlns:a16="http://schemas.microsoft.com/office/drawing/2014/main" id="{DBAA1AEE-E7A2-4547-8D61-47A7A9D1422A}"/>
              </a:ext>
            </a:extLst>
          </p:cNvPr>
          <p:cNvPicPr>
            <a:picLocks noChangeAspect="1"/>
          </p:cNvPicPr>
          <p:nvPr/>
        </p:nvPicPr>
        <p:blipFill>
          <a:blip r:embed="rId11"/>
          <a:stretch>
            <a:fillRect/>
          </a:stretch>
        </p:blipFill>
        <p:spPr>
          <a:xfrm>
            <a:off x="3913282" y="2495417"/>
            <a:ext cx="1078706" cy="400050"/>
          </a:xfrm>
          <a:prstGeom prst="rect">
            <a:avLst/>
          </a:prstGeom>
        </p:spPr>
      </p:pic>
      <p:pic>
        <p:nvPicPr>
          <p:cNvPr id="30" name="图片 29">
            <a:extLst>
              <a:ext uri="{FF2B5EF4-FFF2-40B4-BE49-F238E27FC236}">
                <a16:creationId xmlns:a16="http://schemas.microsoft.com/office/drawing/2014/main" id="{763876C7-0212-4AD1-9066-B74288F374B5}"/>
              </a:ext>
            </a:extLst>
          </p:cNvPr>
          <p:cNvPicPr>
            <a:picLocks noChangeAspect="1"/>
          </p:cNvPicPr>
          <p:nvPr/>
        </p:nvPicPr>
        <p:blipFill>
          <a:blip r:embed="rId5"/>
          <a:stretch>
            <a:fillRect/>
          </a:stretch>
        </p:blipFill>
        <p:spPr>
          <a:xfrm>
            <a:off x="4991988" y="2495417"/>
            <a:ext cx="1078706" cy="400050"/>
          </a:xfrm>
          <a:prstGeom prst="rect">
            <a:avLst/>
          </a:prstGeom>
        </p:spPr>
      </p:pic>
      <p:pic>
        <p:nvPicPr>
          <p:cNvPr id="34" name="图片 33">
            <a:extLst>
              <a:ext uri="{FF2B5EF4-FFF2-40B4-BE49-F238E27FC236}">
                <a16:creationId xmlns:a16="http://schemas.microsoft.com/office/drawing/2014/main" id="{8231F7D8-3127-404C-9F43-C0078E7E1AB6}"/>
              </a:ext>
            </a:extLst>
          </p:cNvPr>
          <p:cNvPicPr>
            <a:picLocks noChangeAspect="1"/>
          </p:cNvPicPr>
          <p:nvPr/>
        </p:nvPicPr>
        <p:blipFill>
          <a:blip r:embed="rId10"/>
          <a:stretch>
            <a:fillRect/>
          </a:stretch>
        </p:blipFill>
        <p:spPr>
          <a:xfrm>
            <a:off x="2829419" y="2996603"/>
            <a:ext cx="1078706" cy="400050"/>
          </a:xfrm>
          <a:prstGeom prst="rect">
            <a:avLst/>
          </a:prstGeom>
        </p:spPr>
      </p:pic>
      <p:pic>
        <p:nvPicPr>
          <p:cNvPr id="36" name="图片 35">
            <a:extLst>
              <a:ext uri="{FF2B5EF4-FFF2-40B4-BE49-F238E27FC236}">
                <a16:creationId xmlns:a16="http://schemas.microsoft.com/office/drawing/2014/main" id="{56DABBAE-67A2-4A61-88F1-D8A0745C6EDC}"/>
              </a:ext>
            </a:extLst>
          </p:cNvPr>
          <p:cNvPicPr>
            <a:picLocks noChangeAspect="1"/>
          </p:cNvPicPr>
          <p:nvPr/>
        </p:nvPicPr>
        <p:blipFill>
          <a:blip r:embed="rId8"/>
          <a:stretch>
            <a:fillRect/>
          </a:stretch>
        </p:blipFill>
        <p:spPr>
          <a:xfrm>
            <a:off x="3908125" y="2996603"/>
            <a:ext cx="1078706" cy="400050"/>
          </a:xfrm>
          <a:prstGeom prst="rect">
            <a:avLst/>
          </a:prstGeom>
        </p:spPr>
      </p:pic>
      <p:pic>
        <p:nvPicPr>
          <p:cNvPr id="38" name="图片 37">
            <a:extLst>
              <a:ext uri="{FF2B5EF4-FFF2-40B4-BE49-F238E27FC236}">
                <a16:creationId xmlns:a16="http://schemas.microsoft.com/office/drawing/2014/main" id="{99C22AA4-2B88-49A0-AF8F-713E841B4A7C}"/>
              </a:ext>
            </a:extLst>
          </p:cNvPr>
          <p:cNvPicPr>
            <a:picLocks noChangeAspect="1"/>
          </p:cNvPicPr>
          <p:nvPr/>
        </p:nvPicPr>
        <p:blipFill>
          <a:blip r:embed="rId6"/>
          <a:stretch>
            <a:fillRect/>
          </a:stretch>
        </p:blipFill>
        <p:spPr>
          <a:xfrm>
            <a:off x="4991988" y="2996603"/>
            <a:ext cx="1078706" cy="400050"/>
          </a:xfrm>
          <a:prstGeom prst="rect">
            <a:avLst/>
          </a:prstGeom>
        </p:spPr>
      </p:pic>
      <p:pic>
        <p:nvPicPr>
          <p:cNvPr id="40" name="图片 39">
            <a:extLst>
              <a:ext uri="{FF2B5EF4-FFF2-40B4-BE49-F238E27FC236}">
                <a16:creationId xmlns:a16="http://schemas.microsoft.com/office/drawing/2014/main" id="{B2565343-D281-4473-BF36-945675B2A068}"/>
              </a:ext>
            </a:extLst>
          </p:cNvPr>
          <p:cNvPicPr>
            <a:picLocks noChangeAspect="1"/>
          </p:cNvPicPr>
          <p:nvPr/>
        </p:nvPicPr>
        <p:blipFill>
          <a:blip r:embed="rId12"/>
          <a:stretch>
            <a:fillRect/>
          </a:stretch>
        </p:blipFill>
        <p:spPr>
          <a:xfrm>
            <a:off x="2829418" y="3520662"/>
            <a:ext cx="1078706" cy="400050"/>
          </a:xfrm>
          <a:prstGeom prst="rect">
            <a:avLst/>
          </a:prstGeom>
        </p:spPr>
      </p:pic>
      <p:pic>
        <p:nvPicPr>
          <p:cNvPr id="42" name="图片 41">
            <a:extLst>
              <a:ext uri="{FF2B5EF4-FFF2-40B4-BE49-F238E27FC236}">
                <a16:creationId xmlns:a16="http://schemas.microsoft.com/office/drawing/2014/main" id="{6CE3C6F9-0238-46B1-818C-39FC8DCF1432}"/>
              </a:ext>
            </a:extLst>
          </p:cNvPr>
          <p:cNvPicPr>
            <a:picLocks noChangeAspect="1"/>
          </p:cNvPicPr>
          <p:nvPr/>
        </p:nvPicPr>
        <p:blipFill>
          <a:blip r:embed="rId13"/>
          <a:stretch>
            <a:fillRect/>
          </a:stretch>
        </p:blipFill>
        <p:spPr>
          <a:xfrm>
            <a:off x="3913282" y="3525356"/>
            <a:ext cx="1078706" cy="400050"/>
          </a:xfrm>
          <a:prstGeom prst="rect">
            <a:avLst/>
          </a:prstGeom>
        </p:spPr>
      </p:pic>
      <p:pic>
        <p:nvPicPr>
          <p:cNvPr id="44" name="图片 43">
            <a:extLst>
              <a:ext uri="{FF2B5EF4-FFF2-40B4-BE49-F238E27FC236}">
                <a16:creationId xmlns:a16="http://schemas.microsoft.com/office/drawing/2014/main" id="{628933AC-BD90-4299-80B0-8F18C164B681}"/>
              </a:ext>
            </a:extLst>
          </p:cNvPr>
          <p:cNvPicPr>
            <a:picLocks noChangeAspect="1"/>
          </p:cNvPicPr>
          <p:nvPr/>
        </p:nvPicPr>
        <p:blipFill>
          <a:blip r:embed="rId11"/>
          <a:stretch>
            <a:fillRect/>
          </a:stretch>
        </p:blipFill>
        <p:spPr>
          <a:xfrm>
            <a:off x="4997145" y="3527040"/>
            <a:ext cx="1078706" cy="400050"/>
          </a:xfrm>
          <a:prstGeom prst="rect">
            <a:avLst/>
          </a:prstGeom>
        </p:spPr>
      </p:pic>
      <p:sp>
        <p:nvSpPr>
          <p:cNvPr id="45" name="文本框 44">
            <a:extLst>
              <a:ext uri="{FF2B5EF4-FFF2-40B4-BE49-F238E27FC236}">
                <a16:creationId xmlns:a16="http://schemas.microsoft.com/office/drawing/2014/main" id="{8C275133-5882-4C14-9F70-157164154202}"/>
              </a:ext>
            </a:extLst>
          </p:cNvPr>
          <p:cNvSpPr txBox="1"/>
          <p:nvPr/>
        </p:nvSpPr>
        <p:spPr>
          <a:xfrm>
            <a:off x="3794778" y="615320"/>
            <a:ext cx="1355610" cy="369332"/>
          </a:xfrm>
          <a:prstGeom prst="rect">
            <a:avLst/>
          </a:prstGeom>
          <a:noFill/>
        </p:spPr>
        <p:txBody>
          <a:bodyPr wrap="square" rtlCol="0">
            <a:spAutoFit/>
          </a:bodyPr>
          <a:lstStyle/>
          <a:p>
            <a:r>
              <a:rPr lang="zh-CN" altLang="en-US" dirty="0">
                <a:solidFill>
                  <a:srgbClr val="C00000"/>
                </a:solidFill>
                <a:latin typeface="华光琥珀_CNKI" panose="02000500000000000000" pitchFamily="2" charset="-122"/>
                <a:ea typeface="华光琥珀_CNKI" panose="02000500000000000000" pitchFamily="2" charset="-122"/>
              </a:rPr>
              <a:t>数组大酒店</a:t>
            </a:r>
          </a:p>
        </p:txBody>
      </p:sp>
      <p:pic>
        <p:nvPicPr>
          <p:cNvPr id="47" name="图片 46">
            <a:extLst>
              <a:ext uri="{FF2B5EF4-FFF2-40B4-BE49-F238E27FC236}">
                <a16:creationId xmlns:a16="http://schemas.microsoft.com/office/drawing/2014/main" id="{2B25934B-C691-4D01-8A28-28C4645A2213}"/>
              </a:ext>
            </a:extLst>
          </p:cNvPr>
          <p:cNvPicPr>
            <a:picLocks noChangeAspect="1"/>
          </p:cNvPicPr>
          <p:nvPr/>
        </p:nvPicPr>
        <p:blipFill>
          <a:blip r:embed="rId14"/>
          <a:stretch>
            <a:fillRect/>
          </a:stretch>
        </p:blipFill>
        <p:spPr>
          <a:xfrm>
            <a:off x="1318663" y="684416"/>
            <a:ext cx="271463" cy="400050"/>
          </a:xfrm>
          <a:prstGeom prst="rect">
            <a:avLst/>
          </a:prstGeom>
        </p:spPr>
      </p:pic>
      <p:pic>
        <p:nvPicPr>
          <p:cNvPr id="49" name="图片 48">
            <a:extLst>
              <a:ext uri="{FF2B5EF4-FFF2-40B4-BE49-F238E27FC236}">
                <a16:creationId xmlns:a16="http://schemas.microsoft.com/office/drawing/2014/main" id="{5FB9E7A9-952E-41C3-9563-89B90284CE86}"/>
              </a:ext>
            </a:extLst>
          </p:cNvPr>
          <p:cNvPicPr>
            <a:picLocks noChangeAspect="1"/>
          </p:cNvPicPr>
          <p:nvPr/>
        </p:nvPicPr>
        <p:blipFill>
          <a:blip r:embed="rId15"/>
          <a:stretch>
            <a:fillRect/>
          </a:stretch>
        </p:blipFill>
        <p:spPr>
          <a:xfrm>
            <a:off x="1319227" y="1185602"/>
            <a:ext cx="271463" cy="400050"/>
          </a:xfrm>
          <a:prstGeom prst="rect">
            <a:avLst/>
          </a:prstGeom>
        </p:spPr>
      </p:pic>
      <p:sp>
        <p:nvSpPr>
          <p:cNvPr id="51" name="文本框 50">
            <a:extLst>
              <a:ext uri="{FF2B5EF4-FFF2-40B4-BE49-F238E27FC236}">
                <a16:creationId xmlns:a16="http://schemas.microsoft.com/office/drawing/2014/main" id="{10F0C037-713E-45B7-8F99-5F7D320FD3FC}"/>
              </a:ext>
            </a:extLst>
          </p:cNvPr>
          <p:cNvSpPr txBox="1"/>
          <p:nvPr/>
        </p:nvSpPr>
        <p:spPr>
          <a:xfrm>
            <a:off x="1590125" y="1247128"/>
            <a:ext cx="972140" cy="646331"/>
          </a:xfrm>
          <a:prstGeom prst="rect">
            <a:avLst/>
          </a:prstGeom>
          <a:noFill/>
        </p:spPr>
        <p:txBody>
          <a:bodyPr wrap="square" rtlCol="0">
            <a:spAutoFit/>
          </a:bodyPr>
          <a:lstStyle/>
          <a:p>
            <a:r>
              <a:rPr lang="zh-CN" altLang="en-US" dirty="0">
                <a:latin typeface="华光美黑_CNKI" panose="02000500000000000000" pitchFamily="2" charset="-122"/>
                <a:ea typeface="华光美黑_CNKI" panose="02000500000000000000" pitchFamily="2" charset="-122"/>
              </a:rPr>
              <a:t>家庭成员</a:t>
            </a:r>
          </a:p>
        </p:txBody>
      </p:sp>
      <p:sp>
        <p:nvSpPr>
          <p:cNvPr id="52" name="矩形 51">
            <a:extLst>
              <a:ext uri="{FF2B5EF4-FFF2-40B4-BE49-F238E27FC236}">
                <a16:creationId xmlns:a16="http://schemas.microsoft.com/office/drawing/2014/main" id="{D8806899-A8A2-42F2-A6EC-6AE3DA63AEED}"/>
              </a:ext>
            </a:extLst>
          </p:cNvPr>
          <p:cNvSpPr/>
          <p:nvPr/>
        </p:nvSpPr>
        <p:spPr>
          <a:xfrm>
            <a:off x="2526928" y="1484773"/>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4</a:t>
            </a:r>
            <a:endParaRPr lang="zh-CN" altLang="en-US" sz="2100" dirty="0">
              <a:ln w="12700" cmpd="sng">
                <a:solidFill>
                  <a:schemeClr val="accent4"/>
                </a:solidFill>
                <a:prstDash val="solid"/>
              </a:ln>
              <a:solidFill>
                <a:srgbClr val="C00000"/>
              </a:solidFill>
            </a:endParaRPr>
          </a:p>
        </p:txBody>
      </p:sp>
      <p:sp>
        <p:nvSpPr>
          <p:cNvPr id="53" name="矩形 52">
            <a:extLst>
              <a:ext uri="{FF2B5EF4-FFF2-40B4-BE49-F238E27FC236}">
                <a16:creationId xmlns:a16="http://schemas.microsoft.com/office/drawing/2014/main" id="{9DB2238A-AA87-4088-BB8F-7A228B76600B}"/>
              </a:ext>
            </a:extLst>
          </p:cNvPr>
          <p:cNvSpPr/>
          <p:nvPr/>
        </p:nvSpPr>
        <p:spPr>
          <a:xfrm>
            <a:off x="2526928" y="1978992"/>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3</a:t>
            </a:r>
            <a:endParaRPr lang="zh-CN" altLang="en-US" sz="2100" dirty="0">
              <a:ln w="12700" cmpd="sng">
                <a:solidFill>
                  <a:schemeClr val="accent4"/>
                </a:solidFill>
                <a:prstDash val="solid"/>
              </a:ln>
              <a:solidFill>
                <a:srgbClr val="C00000"/>
              </a:solidFill>
            </a:endParaRPr>
          </a:p>
        </p:txBody>
      </p:sp>
      <p:sp>
        <p:nvSpPr>
          <p:cNvPr id="54" name="矩形 53">
            <a:extLst>
              <a:ext uri="{FF2B5EF4-FFF2-40B4-BE49-F238E27FC236}">
                <a16:creationId xmlns:a16="http://schemas.microsoft.com/office/drawing/2014/main" id="{9204BDEB-9489-4753-9888-EA7CF33E8674}"/>
              </a:ext>
            </a:extLst>
          </p:cNvPr>
          <p:cNvSpPr/>
          <p:nvPr/>
        </p:nvSpPr>
        <p:spPr>
          <a:xfrm>
            <a:off x="2513737" y="2491354"/>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2</a:t>
            </a:r>
            <a:endParaRPr lang="zh-CN" altLang="en-US" sz="2100" dirty="0">
              <a:ln w="12700" cmpd="sng">
                <a:solidFill>
                  <a:schemeClr val="accent4"/>
                </a:solidFill>
                <a:prstDash val="solid"/>
              </a:ln>
              <a:solidFill>
                <a:srgbClr val="C00000"/>
              </a:solidFill>
            </a:endParaRPr>
          </a:p>
        </p:txBody>
      </p:sp>
      <p:sp>
        <p:nvSpPr>
          <p:cNvPr id="55" name="矩形 54">
            <a:extLst>
              <a:ext uri="{FF2B5EF4-FFF2-40B4-BE49-F238E27FC236}">
                <a16:creationId xmlns:a16="http://schemas.microsoft.com/office/drawing/2014/main" id="{9EFEC295-38D1-4C20-A034-4745C533C6E3}"/>
              </a:ext>
            </a:extLst>
          </p:cNvPr>
          <p:cNvSpPr/>
          <p:nvPr/>
        </p:nvSpPr>
        <p:spPr>
          <a:xfrm>
            <a:off x="2521501" y="3000420"/>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1</a:t>
            </a:r>
            <a:endParaRPr lang="zh-CN" altLang="en-US" sz="2100" dirty="0">
              <a:ln w="12700" cmpd="sng">
                <a:solidFill>
                  <a:schemeClr val="accent4"/>
                </a:solidFill>
                <a:prstDash val="solid"/>
              </a:ln>
              <a:solidFill>
                <a:srgbClr val="C00000"/>
              </a:solidFill>
            </a:endParaRPr>
          </a:p>
        </p:txBody>
      </p:sp>
      <p:sp>
        <p:nvSpPr>
          <p:cNvPr id="56" name="矩形 55">
            <a:extLst>
              <a:ext uri="{FF2B5EF4-FFF2-40B4-BE49-F238E27FC236}">
                <a16:creationId xmlns:a16="http://schemas.microsoft.com/office/drawing/2014/main" id="{1EFDFD0C-4084-464B-B656-95B84AC28D9B}"/>
              </a:ext>
            </a:extLst>
          </p:cNvPr>
          <p:cNvSpPr/>
          <p:nvPr/>
        </p:nvSpPr>
        <p:spPr>
          <a:xfrm>
            <a:off x="2527198" y="3520662"/>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0</a:t>
            </a:r>
            <a:endParaRPr lang="zh-CN" altLang="en-US" sz="2100" dirty="0">
              <a:ln w="12700" cmpd="sng">
                <a:solidFill>
                  <a:schemeClr val="accent4"/>
                </a:solidFill>
                <a:prstDash val="solid"/>
              </a:ln>
              <a:solidFill>
                <a:srgbClr val="C00000"/>
              </a:solidFill>
            </a:endParaRPr>
          </a:p>
        </p:txBody>
      </p:sp>
      <p:grpSp>
        <p:nvGrpSpPr>
          <p:cNvPr id="63" name="组合 62">
            <a:extLst>
              <a:ext uri="{FF2B5EF4-FFF2-40B4-BE49-F238E27FC236}">
                <a16:creationId xmlns:a16="http://schemas.microsoft.com/office/drawing/2014/main" id="{121B7BBE-D903-4A7B-AFCD-C631E2AA2925}"/>
              </a:ext>
            </a:extLst>
          </p:cNvPr>
          <p:cNvGrpSpPr/>
          <p:nvPr/>
        </p:nvGrpSpPr>
        <p:grpSpPr>
          <a:xfrm>
            <a:off x="1257541" y="2075233"/>
            <a:ext cx="829565" cy="1842740"/>
            <a:chOff x="1021040" y="2783891"/>
            <a:chExt cx="1106087" cy="2456986"/>
          </a:xfrm>
        </p:grpSpPr>
        <p:sp>
          <p:nvSpPr>
            <p:cNvPr id="50" name="文本框 49">
              <a:extLst>
                <a:ext uri="{FF2B5EF4-FFF2-40B4-BE49-F238E27FC236}">
                  <a16:creationId xmlns:a16="http://schemas.microsoft.com/office/drawing/2014/main" id="{6C2AADD7-BAD6-4F3E-A591-AEE905506A5F}"/>
                </a:ext>
              </a:extLst>
            </p:cNvPr>
            <p:cNvSpPr txBox="1"/>
            <p:nvPr/>
          </p:nvSpPr>
          <p:spPr>
            <a:xfrm>
              <a:off x="1021040" y="3901308"/>
              <a:ext cx="965398" cy="553997"/>
            </a:xfrm>
            <a:prstGeom prst="rect">
              <a:avLst/>
            </a:prstGeom>
            <a:noFill/>
          </p:spPr>
          <p:txBody>
            <a:bodyPr wrap="square" rtlCol="0">
              <a:spAutoFit/>
            </a:bodyPr>
            <a:lstStyle/>
            <a:p>
              <a:pPr algn="ctr"/>
              <a:r>
                <a:rPr lang="zh-CN" altLang="en-US" sz="1050" dirty="0">
                  <a:latin typeface="华光美黑_CNKI" panose="02000500000000000000" pitchFamily="2" charset="-122"/>
                  <a:ea typeface="华光美黑_CNKI" panose="02000500000000000000" pitchFamily="2" charset="-122"/>
                </a:rPr>
                <a:t>找到楼层</a:t>
              </a:r>
              <a:endParaRPr lang="en-US" altLang="zh-CN" sz="1050" dirty="0">
                <a:latin typeface="华光美黑_CNKI" panose="02000500000000000000" pitchFamily="2" charset="-122"/>
                <a:ea typeface="华光美黑_CNKI" panose="02000500000000000000" pitchFamily="2" charset="-122"/>
              </a:endParaRPr>
            </a:p>
            <a:p>
              <a:pPr algn="ctr"/>
              <a:r>
                <a:rPr lang="en-US" altLang="zh-CN" sz="1050" dirty="0">
                  <a:latin typeface="华光美黑_CNKI" panose="02000500000000000000" pitchFamily="2" charset="-122"/>
                  <a:ea typeface="华光美黑_CNKI" panose="02000500000000000000" pitchFamily="2" charset="-122"/>
                </a:rPr>
                <a:t>(3</a:t>
              </a:r>
              <a:r>
                <a:rPr lang="zh-CN" altLang="en-US" sz="1050" dirty="0">
                  <a:latin typeface="华光美黑_CNKI" panose="02000500000000000000" pitchFamily="2" charset="-122"/>
                  <a:ea typeface="华光美黑_CNKI" panose="02000500000000000000" pitchFamily="2" charset="-122"/>
                </a:rPr>
                <a:t>楼）</a:t>
              </a:r>
            </a:p>
          </p:txBody>
        </p:sp>
        <p:sp>
          <p:nvSpPr>
            <p:cNvPr id="57" name="箭头: 右 56">
              <a:extLst>
                <a:ext uri="{FF2B5EF4-FFF2-40B4-BE49-F238E27FC236}">
                  <a16:creationId xmlns:a16="http://schemas.microsoft.com/office/drawing/2014/main" id="{010D600B-162A-454F-9A44-AA536A07C985}"/>
                </a:ext>
              </a:extLst>
            </p:cNvPr>
            <p:cNvSpPr/>
            <p:nvPr/>
          </p:nvSpPr>
          <p:spPr>
            <a:xfrm rot="16200000">
              <a:off x="757945" y="3871694"/>
              <a:ext cx="2456986" cy="28137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a:extLst>
              <a:ext uri="{FF2B5EF4-FFF2-40B4-BE49-F238E27FC236}">
                <a16:creationId xmlns:a16="http://schemas.microsoft.com/office/drawing/2014/main" id="{B5A07750-EF7A-4CC5-9124-8B132CD926D7}"/>
              </a:ext>
            </a:extLst>
          </p:cNvPr>
          <p:cNvGrpSpPr/>
          <p:nvPr/>
        </p:nvGrpSpPr>
        <p:grpSpPr>
          <a:xfrm>
            <a:off x="1786295" y="1801718"/>
            <a:ext cx="3279702" cy="273183"/>
            <a:chOff x="2347379" y="3121223"/>
            <a:chExt cx="4372936" cy="364244"/>
          </a:xfrm>
        </p:grpSpPr>
        <p:sp>
          <p:nvSpPr>
            <p:cNvPr id="58" name="箭头: 右 57">
              <a:extLst>
                <a:ext uri="{FF2B5EF4-FFF2-40B4-BE49-F238E27FC236}">
                  <a16:creationId xmlns:a16="http://schemas.microsoft.com/office/drawing/2014/main" id="{CED16119-4F08-4440-A6EF-50BBE332F7A3}"/>
                </a:ext>
              </a:extLst>
            </p:cNvPr>
            <p:cNvSpPr/>
            <p:nvPr/>
          </p:nvSpPr>
          <p:spPr>
            <a:xfrm>
              <a:off x="2607770" y="3356417"/>
              <a:ext cx="4112545" cy="12905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467C345D-F126-4EC1-AECF-3BAA3DA379C1}"/>
                </a:ext>
              </a:extLst>
            </p:cNvPr>
            <p:cNvSpPr txBox="1"/>
            <p:nvPr/>
          </p:nvSpPr>
          <p:spPr>
            <a:xfrm>
              <a:off x="2347379" y="3121223"/>
              <a:ext cx="965397" cy="338555"/>
            </a:xfrm>
            <a:prstGeom prst="rect">
              <a:avLst/>
            </a:prstGeom>
            <a:noFill/>
          </p:spPr>
          <p:txBody>
            <a:bodyPr wrap="square" rtlCol="0">
              <a:spAutoFit/>
            </a:bodyPr>
            <a:lstStyle/>
            <a:p>
              <a:r>
                <a:rPr lang="zh-CN" altLang="en-US" sz="1050" dirty="0">
                  <a:latin typeface="华光美黑_CNKI" panose="02000500000000000000" pitchFamily="2" charset="-122"/>
                  <a:ea typeface="华光美黑_CNKI" panose="02000500000000000000" pitchFamily="2" charset="-122"/>
                </a:rPr>
                <a:t>找到家长</a:t>
              </a:r>
            </a:p>
          </p:txBody>
        </p:sp>
      </p:grpSp>
      <p:sp>
        <p:nvSpPr>
          <p:cNvPr id="61" name="文本框 60">
            <a:extLst>
              <a:ext uri="{FF2B5EF4-FFF2-40B4-BE49-F238E27FC236}">
                <a16:creationId xmlns:a16="http://schemas.microsoft.com/office/drawing/2014/main" id="{B782B72F-9B4D-40C2-AB20-79C590A0DAB8}"/>
              </a:ext>
            </a:extLst>
          </p:cNvPr>
          <p:cNvSpPr txBox="1"/>
          <p:nvPr/>
        </p:nvSpPr>
        <p:spPr>
          <a:xfrm>
            <a:off x="1301527" y="3953497"/>
            <a:ext cx="1344434" cy="253916"/>
          </a:xfrm>
          <a:prstGeom prst="rect">
            <a:avLst/>
          </a:prstGeom>
          <a:noFill/>
        </p:spPr>
        <p:txBody>
          <a:bodyPr wrap="square" rtlCol="0">
            <a:spAutoFit/>
          </a:bodyPr>
          <a:lstStyle/>
          <a:p>
            <a:r>
              <a:rPr lang="en-US" altLang="zh-CN" sz="1050" dirty="0">
                <a:solidFill>
                  <a:srgbClr val="C00000"/>
                </a:solidFill>
                <a:latin typeface="华光美黑_CNKI" panose="02000500000000000000" pitchFamily="2" charset="-122"/>
                <a:ea typeface="华光美黑_CNKI" panose="02000500000000000000" pitchFamily="2" charset="-122"/>
              </a:rPr>
              <a:t>3</a:t>
            </a:r>
            <a:r>
              <a:rPr lang="zh-CN" altLang="en-US" sz="1050" dirty="0">
                <a:solidFill>
                  <a:srgbClr val="C00000"/>
                </a:solidFill>
                <a:latin typeface="华光美黑_CNKI" panose="02000500000000000000" pitchFamily="2" charset="-122"/>
                <a:ea typeface="华光美黑_CNKI" panose="02000500000000000000" pitchFamily="2" charset="-122"/>
              </a:rPr>
              <a:t>楼</a:t>
            </a:r>
            <a:r>
              <a:rPr lang="en-US" altLang="zh-CN" sz="1050" dirty="0">
                <a:solidFill>
                  <a:srgbClr val="C00000"/>
                </a:solidFill>
                <a:latin typeface="华光美黑_CNKI" panose="02000500000000000000" pitchFamily="2" charset="-122"/>
                <a:ea typeface="华光美黑_CNKI" panose="02000500000000000000" pitchFamily="2" charset="-122"/>
              </a:rPr>
              <a:t>2</a:t>
            </a:r>
            <a:r>
              <a:rPr lang="zh-CN" altLang="en-US" sz="1050" dirty="0">
                <a:solidFill>
                  <a:srgbClr val="C00000"/>
                </a:solidFill>
                <a:latin typeface="华光美黑_CNKI" panose="02000500000000000000" pitchFamily="2" charset="-122"/>
                <a:ea typeface="华光美黑_CNKI" panose="02000500000000000000" pitchFamily="2" charset="-122"/>
              </a:rPr>
              <a:t>号家庭先上车</a:t>
            </a:r>
          </a:p>
        </p:txBody>
      </p:sp>
      <p:sp>
        <p:nvSpPr>
          <p:cNvPr id="62" name="文本框 61">
            <a:extLst>
              <a:ext uri="{FF2B5EF4-FFF2-40B4-BE49-F238E27FC236}">
                <a16:creationId xmlns:a16="http://schemas.microsoft.com/office/drawing/2014/main" id="{467E338D-096C-46B6-9A46-8658FA629F1A}"/>
              </a:ext>
            </a:extLst>
          </p:cNvPr>
          <p:cNvSpPr txBox="1"/>
          <p:nvPr/>
        </p:nvSpPr>
        <p:spPr>
          <a:xfrm>
            <a:off x="1573905" y="782427"/>
            <a:ext cx="972140" cy="369332"/>
          </a:xfrm>
          <a:prstGeom prst="rect">
            <a:avLst/>
          </a:prstGeom>
          <a:noFill/>
        </p:spPr>
        <p:txBody>
          <a:bodyPr wrap="square" rtlCol="0">
            <a:spAutoFit/>
          </a:bodyPr>
          <a:lstStyle/>
          <a:p>
            <a:r>
              <a:rPr lang="zh-CN" altLang="en-US" dirty="0">
                <a:latin typeface="华光美黑_CNKI" panose="02000500000000000000" pitchFamily="2" charset="-122"/>
                <a:ea typeface="华光美黑_CNKI" panose="02000500000000000000" pitchFamily="2" charset="-122"/>
              </a:rPr>
              <a:t>家长</a:t>
            </a:r>
          </a:p>
        </p:txBody>
      </p:sp>
      <p:sp>
        <p:nvSpPr>
          <p:cNvPr id="64" name="矩形 63">
            <a:extLst>
              <a:ext uri="{FF2B5EF4-FFF2-40B4-BE49-F238E27FC236}">
                <a16:creationId xmlns:a16="http://schemas.microsoft.com/office/drawing/2014/main" id="{B48D305A-35B8-4FF2-A569-8F9B32B487A7}"/>
              </a:ext>
            </a:extLst>
          </p:cNvPr>
          <p:cNvSpPr/>
          <p:nvPr/>
        </p:nvSpPr>
        <p:spPr>
          <a:xfrm>
            <a:off x="5434941" y="3988122"/>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2</a:t>
            </a:r>
            <a:endParaRPr lang="zh-CN" altLang="en-US" sz="2100" dirty="0">
              <a:ln w="12700" cmpd="sng">
                <a:solidFill>
                  <a:schemeClr val="accent4"/>
                </a:solidFill>
                <a:prstDash val="solid"/>
              </a:ln>
              <a:solidFill>
                <a:srgbClr val="C00000"/>
              </a:solidFill>
            </a:endParaRPr>
          </a:p>
        </p:txBody>
      </p:sp>
      <p:sp>
        <p:nvSpPr>
          <p:cNvPr id="65" name="矩形 64">
            <a:extLst>
              <a:ext uri="{FF2B5EF4-FFF2-40B4-BE49-F238E27FC236}">
                <a16:creationId xmlns:a16="http://schemas.microsoft.com/office/drawing/2014/main" id="{ECB32679-B874-4865-9C00-4D61E2E082CA}"/>
              </a:ext>
            </a:extLst>
          </p:cNvPr>
          <p:cNvSpPr/>
          <p:nvPr/>
        </p:nvSpPr>
        <p:spPr>
          <a:xfrm>
            <a:off x="4356379" y="3988122"/>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1</a:t>
            </a:r>
            <a:endParaRPr lang="zh-CN" altLang="en-US" sz="2100" dirty="0">
              <a:ln w="12700" cmpd="sng">
                <a:solidFill>
                  <a:schemeClr val="accent4"/>
                </a:solidFill>
                <a:prstDash val="solid"/>
              </a:ln>
              <a:solidFill>
                <a:srgbClr val="C00000"/>
              </a:solidFill>
            </a:endParaRPr>
          </a:p>
        </p:txBody>
      </p:sp>
      <p:sp>
        <p:nvSpPr>
          <p:cNvPr id="66" name="矩形 65">
            <a:extLst>
              <a:ext uri="{FF2B5EF4-FFF2-40B4-BE49-F238E27FC236}">
                <a16:creationId xmlns:a16="http://schemas.microsoft.com/office/drawing/2014/main" id="{5194CE4E-8FD8-4F1D-A584-105EBA05B02F}"/>
              </a:ext>
            </a:extLst>
          </p:cNvPr>
          <p:cNvSpPr/>
          <p:nvPr/>
        </p:nvSpPr>
        <p:spPr>
          <a:xfrm>
            <a:off x="3277672" y="3994878"/>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0</a:t>
            </a:r>
            <a:endParaRPr lang="zh-CN" altLang="en-US" sz="2100" dirty="0">
              <a:ln w="12700" cmpd="sng">
                <a:solidFill>
                  <a:schemeClr val="accent4"/>
                </a:solidFill>
                <a:prstDash val="solid"/>
              </a:ln>
              <a:solidFill>
                <a:srgbClr val="C00000"/>
              </a:solidFill>
            </a:endParaRPr>
          </a:p>
        </p:txBody>
      </p:sp>
      <p:sp>
        <p:nvSpPr>
          <p:cNvPr id="43" name="矩形 42">
            <a:extLst>
              <a:ext uri="{FF2B5EF4-FFF2-40B4-BE49-F238E27FC236}">
                <a16:creationId xmlns:a16="http://schemas.microsoft.com/office/drawing/2014/main" id="{B898C1EA-1056-4E1B-ACF3-D70D986A8C8B}"/>
              </a:ext>
            </a:extLst>
          </p:cNvPr>
          <p:cNvSpPr/>
          <p:nvPr/>
        </p:nvSpPr>
        <p:spPr>
          <a:xfrm>
            <a:off x="2854421" y="1139226"/>
            <a:ext cx="205080" cy="346249"/>
          </a:xfrm>
          <a:prstGeom prst="rect">
            <a:avLst/>
          </a:prstGeom>
          <a:noFill/>
        </p:spPr>
        <p:txBody>
          <a:bodyPr wrap="square" lIns="68580" tIns="34290" rIns="68580" bIns="34290">
            <a:spAutoFit/>
          </a:bodyPr>
          <a:lstStyle/>
          <a:p>
            <a:pPr algn="ctr"/>
            <a:r>
              <a:rPr lang="en-US" altLang="zh-CN" dirty="0">
                <a:ln w="12700" cmpd="sng">
                  <a:solidFill>
                    <a:schemeClr val="accent4"/>
                  </a:solidFill>
                  <a:prstDash val="solid"/>
                </a:ln>
              </a:rPr>
              <a:t>0</a:t>
            </a:r>
            <a:endParaRPr lang="zh-CN" altLang="en-US" dirty="0">
              <a:ln w="12700" cmpd="sng">
                <a:solidFill>
                  <a:schemeClr val="accent4"/>
                </a:solidFill>
                <a:prstDash val="solid"/>
              </a:ln>
            </a:endParaRPr>
          </a:p>
        </p:txBody>
      </p:sp>
      <p:sp>
        <p:nvSpPr>
          <p:cNvPr id="46" name="矩形 45">
            <a:extLst>
              <a:ext uri="{FF2B5EF4-FFF2-40B4-BE49-F238E27FC236}">
                <a16:creationId xmlns:a16="http://schemas.microsoft.com/office/drawing/2014/main" id="{D4679836-E47F-43CE-9AD7-5216BFFBAA7A}"/>
              </a:ext>
            </a:extLst>
          </p:cNvPr>
          <p:cNvSpPr/>
          <p:nvPr/>
        </p:nvSpPr>
        <p:spPr>
          <a:xfrm>
            <a:off x="3116973" y="1139226"/>
            <a:ext cx="205080" cy="346249"/>
          </a:xfrm>
          <a:prstGeom prst="rect">
            <a:avLst/>
          </a:prstGeom>
          <a:noFill/>
        </p:spPr>
        <p:txBody>
          <a:bodyPr wrap="square" lIns="68580" tIns="34290" rIns="68580" bIns="34290">
            <a:spAutoFit/>
          </a:bodyPr>
          <a:lstStyle/>
          <a:p>
            <a:pPr algn="ctr"/>
            <a:r>
              <a:rPr lang="en-US" altLang="zh-CN" dirty="0">
                <a:ln w="12700" cmpd="sng">
                  <a:solidFill>
                    <a:schemeClr val="accent4"/>
                  </a:solidFill>
                  <a:prstDash val="solid"/>
                </a:ln>
              </a:rPr>
              <a:t>1</a:t>
            </a:r>
            <a:endParaRPr lang="zh-CN" altLang="en-US" dirty="0">
              <a:ln w="12700" cmpd="sng">
                <a:solidFill>
                  <a:schemeClr val="accent4"/>
                </a:solidFill>
                <a:prstDash val="solid"/>
              </a:ln>
            </a:endParaRPr>
          </a:p>
        </p:txBody>
      </p:sp>
      <p:sp>
        <p:nvSpPr>
          <p:cNvPr id="48" name="矩形 47">
            <a:extLst>
              <a:ext uri="{FF2B5EF4-FFF2-40B4-BE49-F238E27FC236}">
                <a16:creationId xmlns:a16="http://schemas.microsoft.com/office/drawing/2014/main" id="{DA1D9F97-D99C-4BA3-B5B1-532025B4D787}"/>
              </a:ext>
            </a:extLst>
          </p:cNvPr>
          <p:cNvSpPr/>
          <p:nvPr/>
        </p:nvSpPr>
        <p:spPr>
          <a:xfrm>
            <a:off x="3391389" y="1138447"/>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2</a:t>
            </a:r>
            <a:endParaRPr lang="zh-CN" altLang="en-US" dirty="0">
              <a:ln w="12700" cmpd="sng">
                <a:solidFill>
                  <a:schemeClr val="accent4"/>
                </a:solidFill>
                <a:prstDash val="solid"/>
              </a:ln>
            </a:endParaRPr>
          </a:p>
        </p:txBody>
      </p:sp>
      <p:sp>
        <p:nvSpPr>
          <p:cNvPr id="67" name="矩形 66">
            <a:extLst>
              <a:ext uri="{FF2B5EF4-FFF2-40B4-BE49-F238E27FC236}">
                <a16:creationId xmlns:a16="http://schemas.microsoft.com/office/drawing/2014/main" id="{E2A1F562-FE9C-45E1-AF75-8C80AC7B0DFA}"/>
              </a:ext>
            </a:extLst>
          </p:cNvPr>
          <p:cNvSpPr/>
          <p:nvPr/>
        </p:nvSpPr>
        <p:spPr>
          <a:xfrm>
            <a:off x="3677372" y="1136408"/>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3</a:t>
            </a:r>
            <a:endParaRPr lang="zh-CN" altLang="en-US" dirty="0">
              <a:ln w="12700" cmpd="sng">
                <a:solidFill>
                  <a:schemeClr val="accent4"/>
                </a:solidFill>
                <a:prstDash val="solid"/>
              </a:ln>
            </a:endParaRPr>
          </a:p>
        </p:txBody>
      </p:sp>
      <p:sp>
        <p:nvSpPr>
          <p:cNvPr id="68" name="矩形 67">
            <a:extLst>
              <a:ext uri="{FF2B5EF4-FFF2-40B4-BE49-F238E27FC236}">
                <a16:creationId xmlns:a16="http://schemas.microsoft.com/office/drawing/2014/main" id="{1BC99AB6-81E1-409E-B8A0-1BF0CBE8C47D}"/>
              </a:ext>
            </a:extLst>
          </p:cNvPr>
          <p:cNvSpPr/>
          <p:nvPr/>
        </p:nvSpPr>
        <p:spPr>
          <a:xfrm>
            <a:off x="3928357" y="1136408"/>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4</a:t>
            </a:r>
            <a:endParaRPr lang="zh-CN" altLang="en-US" dirty="0">
              <a:ln w="12700" cmpd="sng">
                <a:solidFill>
                  <a:schemeClr val="accent4"/>
                </a:solidFill>
                <a:prstDash val="solid"/>
              </a:ln>
            </a:endParaRPr>
          </a:p>
        </p:txBody>
      </p:sp>
      <p:sp>
        <p:nvSpPr>
          <p:cNvPr id="69" name="矩形 68">
            <a:extLst>
              <a:ext uri="{FF2B5EF4-FFF2-40B4-BE49-F238E27FC236}">
                <a16:creationId xmlns:a16="http://schemas.microsoft.com/office/drawing/2014/main" id="{8E8CA83F-90BD-4C60-818A-FB961A7AC24C}"/>
              </a:ext>
            </a:extLst>
          </p:cNvPr>
          <p:cNvSpPr/>
          <p:nvPr/>
        </p:nvSpPr>
        <p:spPr>
          <a:xfrm>
            <a:off x="4210031" y="1136408"/>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5</a:t>
            </a:r>
            <a:endParaRPr lang="zh-CN" altLang="en-US" dirty="0">
              <a:ln w="12700" cmpd="sng">
                <a:solidFill>
                  <a:schemeClr val="accent4"/>
                </a:solidFill>
                <a:prstDash val="solid"/>
              </a:ln>
            </a:endParaRPr>
          </a:p>
        </p:txBody>
      </p:sp>
      <p:sp>
        <p:nvSpPr>
          <p:cNvPr id="70" name="矩形 69">
            <a:extLst>
              <a:ext uri="{FF2B5EF4-FFF2-40B4-BE49-F238E27FC236}">
                <a16:creationId xmlns:a16="http://schemas.microsoft.com/office/drawing/2014/main" id="{13EFDB1F-6CDF-4CE7-B19A-90E778F33C9E}"/>
              </a:ext>
            </a:extLst>
          </p:cNvPr>
          <p:cNvSpPr/>
          <p:nvPr/>
        </p:nvSpPr>
        <p:spPr>
          <a:xfrm>
            <a:off x="4472583" y="1139201"/>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6</a:t>
            </a:r>
            <a:endParaRPr lang="zh-CN" altLang="en-US" dirty="0">
              <a:ln w="12700" cmpd="sng">
                <a:solidFill>
                  <a:schemeClr val="accent4"/>
                </a:solidFill>
                <a:prstDash val="solid"/>
              </a:ln>
            </a:endParaRPr>
          </a:p>
        </p:txBody>
      </p:sp>
      <p:sp>
        <p:nvSpPr>
          <p:cNvPr id="71" name="矩形 70">
            <a:extLst>
              <a:ext uri="{FF2B5EF4-FFF2-40B4-BE49-F238E27FC236}">
                <a16:creationId xmlns:a16="http://schemas.microsoft.com/office/drawing/2014/main" id="{4D5F2BFD-9EDC-4E9D-AC1E-119B571FB00A}"/>
              </a:ext>
            </a:extLst>
          </p:cNvPr>
          <p:cNvSpPr/>
          <p:nvPr/>
        </p:nvSpPr>
        <p:spPr>
          <a:xfrm>
            <a:off x="4746999" y="1139511"/>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7</a:t>
            </a:r>
            <a:endParaRPr lang="zh-CN" altLang="en-US" dirty="0">
              <a:ln w="12700" cmpd="sng">
                <a:solidFill>
                  <a:schemeClr val="accent4"/>
                </a:solidFill>
                <a:prstDash val="solid"/>
              </a:ln>
            </a:endParaRPr>
          </a:p>
        </p:txBody>
      </p:sp>
      <p:sp>
        <p:nvSpPr>
          <p:cNvPr id="72" name="矩形 71">
            <a:extLst>
              <a:ext uri="{FF2B5EF4-FFF2-40B4-BE49-F238E27FC236}">
                <a16:creationId xmlns:a16="http://schemas.microsoft.com/office/drawing/2014/main" id="{E921CCD1-87E6-41EA-B70C-730D6F66531E}"/>
              </a:ext>
            </a:extLst>
          </p:cNvPr>
          <p:cNvSpPr/>
          <p:nvPr/>
        </p:nvSpPr>
        <p:spPr>
          <a:xfrm>
            <a:off x="5015669" y="1142604"/>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8</a:t>
            </a:r>
            <a:endParaRPr lang="zh-CN" altLang="en-US" dirty="0">
              <a:ln w="12700" cmpd="sng">
                <a:solidFill>
                  <a:schemeClr val="accent4"/>
                </a:solidFill>
                <a:prstDash val="solid"/>
              </a:ln>
            </a:endParaRPr>
          </a:p>
        </p:txBody>
      </p:sp>
      <p:sp>
        <p:nvSpPr>
          <p:cNvPr id="73" name="矩形 72">
            <a:extLst>
              <a:ext uri="{FF2B5EF4-FFF2-40B4-BE49-F238E27FC236}">
                <a16:creationId xmlns:a16="http://schemas.microsoft.com/office/drawing/2014/main" id="{D7AAF75D-DFB0-4E9E-B5B9-0AD15CF0BF57}"/>
              </a:ext>
            </a:extLst>
          </p:cNvPr>
          <p:cNvSpPr/>
          <p:nvPr/>
        </p:nvSpPr>
        <p:spPr>
          <a:xfrm>
            <a:off x="5280128" y="1138447"/>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9</a:t>
            </a:r>
            <a:endParaRPr lang="zh-CN" altLang="en-US" dirty="0">
              <a:ln w="12700" cmpd="sng">
                <a:solidFill>
                  <a:schemeClr val="accent4"/>
                </a:solidFill>
                <a:prstDash val="solid"/>
              </a:ln>
            </a:endParaRPr>
          </a:p>
        </p:txBody>
      </p:sp>
      <p:sp>
        <p:nvSpPr>
          <p:cNvPr id="74" name="矩形 73">
            <a:extLst>
              <a:ext uri="{FF2B5EF4-FFF2-40B4-BE49-F238E27FC236}">
                <a16:creationId xmlns:a16="http://schemas.microsoft.com/office/drawing/2014/main" id="{34B2457B-D76A-400C-ABC6-CCE553D42A71}"/>
              </a:ext>
            </a:extLst>
          </p:cNvPr>
          <p:cNvSpPr/>
          <p:nvPr/>
        </p:nvSpPr>
        <p:spPr>
          <a:xfrm>
            <a:off x="5433002" y="1129993"/>
            <a:ext cx="399848"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10</a:t>
            </a:r>
            <a:endParaRPr lang="zh-CN" altLang="en-US" dirty="0">
              <a:ln w="12700" cmpd="sng">
                <a:solidFill>
                  <a:schemeClr val="accent4"/>
                </a:solidFill>
                <a:prstDash val="solid"/>
              </a:ln>
            </a:endParaRPr>
          </a:p>
        </p:txBody>
      </p:sp>
      <p:sp>
        <p:nvSpPr>
          <p:cNvPr id="75" name="矩形 74">
            <a:extLst>
              <a:ext uri="{FF2B5EF4-FFF2-40B4-BE49-F238E27FC236}">
                <a16:creationId xmlns:a16="http://schemas.microsoft.com/office/drawing/2014/main" id="{82E26366-7273-4003-9FF9-E790C4EB64EA}"/>
              </a:ext>
            </a:extLst>
          </p:cNvPr>
          <p:cNvSpPr/>
          <p:nvPr/>
        </p:nvSpPr>
        <p:spPr>
          <a:xfrm>
            <a:off x="5724354" y="1123922"/>
            <a:ext cx="401107"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11</a:t>
            </a:r>
            <a:endParaRPr lang="zh-CN" altLang="en-US" dirty="0">
              <a:ln w="12700" cmpd="sng">
                <a:solidFill>
                  <a:schemeClr val="accent4"/>
                </a:solidFill>
                <a:prstDash val="solid"/>
              </a:ln>
            </a:endParaRPr>
          </a:p>
        </p:txBody>
      </p:sp>
      <p:pic>
        <p:nvPicPr>
          <p:cNvPr id="4" name="图片 3">
            <a:extLst>
              <a:ext uri="{FF2B5EF4-FFF2-40B4-BE49-F238E27FC236}">
                <a16:creationId xmlns:a16="http://schemas.microsoft.com/office/drawing/2014/main" id="{ADF150F2-B8FB-4B96-9F35-90C8423ED244}"/>
              </a:ext>
            </a:extLst>
          </p:cNvPr>
          <p:cNvPicPr>
            <a:picLocks noChangeAspect="1"/>
          </p:cNvPicPr>
          <p:nvPr/>
        </p:nvPicPr>
        <p:blipFill>
          <a:blip r:embed="rId16"/>
          <a:stretch>
            <a:fillRect/>
          </a:stretch>
        </p:blipFill>
        <p:spPr>
          <a:xfrm>
            <a:off x="208178" y="3385483"/>
            <a:ext cx="1107991" cy="1218791"/>
          </a:xfrm>
          <a:prstGeom prst="rect">
            <a:avLst/>
          </a:prstGeom>
        </p:spPr>
      </p:pic>
      <p:sp>
        <p:nvSpPr>
          <p:cNvPr id="6" name="文本框 5">
            <a:extLst>
              <a:ext uri="{FF2B5EF4-FFF2-40B4-BE49-F238E27FC236}">
                <a16:creationId xmlns:a16="http://schemas.microsoft.com/office/drawing/2014/main" id="{2F35D5E9-58BA-4596-9E3D-D49BC0A6C7B2}"/>
              </a:ext>
            </a:extLst>
          </p:cNvPr>
          <p:cNvSpPr txBox="1"/>
          <p:nvPr/>
        </p:nvSpPr>
        <p:spPr>
          <a:xfrm>
            <a:off x="6724347" y="2013652"/>
            <a:ext cx="2016215" cy="2169825"/>
          </a:xfrm>
          <a:prstGeom prst="rect">
            <a:avLst/>
          </a:prstGeom>
          <a:noFill/>
        </p:spPr>
        <p:txBody>
          <a:bodyPr wrap="square" rtlCol="0">
            <a:spAutoFit/>
          </a:bodyPr>
          <a:lstStyle/>
          <a:p>
            <a:pPr>
              <a:lnSpc>
                <a:spcPct val="150000"/>
              </a:lnSpc>
            </a:pPr>
            <a:r>
              <a:rPr lang="zh-CN" altLang="en-US" dirty="0">
                <a:latin typeface="黑体" panose="02010609060101010101" pitchFamily="49" charset="-122"/>
                <a:ea typeface="黑体" panose="02010609060101010101" pitchFamily="49" charset="-122"/>
              </a:rPr>
              <a:t>内存中数据是</a:t>
            </a:r>
            <a:r>
              <a:rPr lang="zh-CN" altLang="en-US" dirty="0">
                <a:solidFill>
                  <a:srgbClr val="C00000"/>
                </a:solidFill>
                <a:latin typeface="黑体" panose="02010609060101010101" pitchFamily="49" charset="-122"/>
                <a:ea typeface="黑体" panose="02010609060101010101" pitchFamily="49" charset="-122"/>
              </a:rPr>
              <a:t>连续存放</a:t>
            </a:r>
            <a:r>
              <a:rPr lang="zh-CN" altLang="en-US" dirty="0">
                <a:latin typeface="黑体" panose="02010609060101010101" pitchFamily="49" charset="-122"/>
                <a:ea typeface="黑体" panose="02010609060101010101" pitchFamily="49" charset="-122"/>
              </a:rPr>
              <a:t>的，而二维数组又是以“</a:t>
            </a:r>
            <a:r>
              <a:rPr lang="zh-CN" altLang="en-US" dirty="0">
                <a:solidFill>
                  <a:srgbClr val="C00000"/>
                </a:solidFill>
                <a:latin typeface="黑体" panose="02010609060101010101" pitchFamily="49" charset="-122"/>
                <a:ea typeface="黑体" panose="02010609060101010101" pitchFamily="49" charset="-122"/>
              </a:rPr>
              <a:t>行优先</a:t>
            </a:r>
            <a:r>
              <a:rPr lang="zh-CN" altLang="en-US" dirty="0">
                <a:latin typeface="黑体" panose="02010609060101010101" pitchFamily="49" charset="-122"/>
                <a:ea typeface="黑体" panose="02010609060101010101" pitchFamily="49" charset="-122"/>
              </a:rPr>
              <a:t>”的原则存放。</a:t>
            </a:r>
          </a:p>
        </p:txBody>
      </p:sp>
    </p:spTree>
    <p:extLst>
      <p:ext uri="{BB962C8B-B14F-4D97-AF65-F5344CB8AC3E}">
        <p14:creationId xmlns:p14="http://schemas.microsoft.com/office/powerpoint/2010/main" val="715593012"/>
      </p:ext>
    </p:extLst>
  </p:cSld>
  <p:clrMapOvr>
    <a:masterClrMapping/>
  </p:clrMapOvr>
  <mc:AlternateContent xmlns:mc="http://schemas.openxmlformats.org/markup-compatibility/2006" xmlns:p14="http://schemas.microsoft.com/office/powerpoint/2010/main">
    <mc:Choice Requires="p14">
      <p:transition p14:dur="10" advClick="0" advTm="1694"/>
    </mc:Choice>
    <mc:Fallback xmlns="">
      <p:transition advClick="0" advTm="16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fade">
                                      <p:cBhvr>
                                        <p:cTn id="31" dur="500"/>
                                        <p:tgtEl>
                                          <p:spTgt spid="6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500"/>
                                        <p:tgtEl>
                                          <p:spTgt spid="6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500"/>
                                        <p:tgtEl>
                                          <p:spTgt spid="6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500"/>
                                        <p:tgtEl>
                                          <p:spTgt spid="7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500"/>
                                        <p:tgtEl>
                                          <p:spTgt spid="5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500"/>
                                        <p:tgtEl>
                                          <p:spTgt spid="62"/>
                                        </p:tgtEl>
                                      </p:cBhvr>
                                    </p:animEffect>
                                  </p:childTnLst>
                                </p:cTn>
                              </p:par>
                            </p:childTnLst>
                          </p:cTn>
                        </p:par>
                        <p:par>
                          <p:cTn id="85" fill="hold">
                            <p:stCondLst>
                              <p:cond delay="500"/>
                            </p:stCondLst>
                            <p:childTnLst>
                              <p:par>
                                <p:cTn id="86" presetID="10" presetClass="entr" presetSubtype="0" fill="hold" nodeType="after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childTnLst>
                          </p:cTn>
                        </p:par>
                        <p:par>
                          <p:cTn id="89" fill="hold">
                            <p:stCondLst>
                              <p:cond delay="1000"/>
                            </p:stCondLst>
                            <p:childTnLst>
                              <p:par>
                                <p:cTn id="90" presetID="10" presetClass="entr" presetSubtype="0" fill="hold" nodeType="after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500"/>
                                        <p:tgtEl>
                                          <p:spTgt spid="42"/>
                                        </p:tgtEl>
                                      </p:cBhvr>
                                    </p:animEffect>
                                  </p:childTnLst>
                                </p:cTn>
                              </p:par>
                            </p:childTnLst>
                          </p:cTn>
                        </p:par>
                        <p:par>
                          <p:cTn id="93" fill="hold">
                            <p:stCondLst>
                              <p:cond delay="1500"/>
                            </p:stCondLst>
                            <p:childTnLst>
                              <p:par>
                                <p:cTn id="94" presetID="10" presetClass="entr" presetSubtype="0" fill="hold" nodeType="after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fade">
                                      <p:cBhvr>
                                        <p:cTn id="96" dur="500"/>
                                        <p:tgtEl>
                                          <p:spTgt spid="44"/>
                                        </p:tgtEl>
                                      </p:cBhvr>
                                    </p:animEffect>
                                  </p:childTnLst>
                                </p:cTn>
                              </p:par>
                            </p:childTnLst>
                          </p:cTn>
                        </p:par>
                        <p:par>
                          <p:cTn id="97" fill="hold">
                            <p:stCondLst>
                              <p:cond delay="2000"/>
                            </p:stCondLst>
                            <p:childTnLst>
                              <p:par>
                                <p:cTn id="98" presetID="10" presetClass="entr" presetSubtype="0" fill="hold" nodeType="after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par>
                          <p:cTn id="101" fill="hold">
                            <p:stCondLst>
                              <p:cond delay="2500"/>
                            </p:stCondLst>
                            <p:childTnLst>
                              <p:par>
                                <p:cTn id="102" presetID="10" presetClass="entr" presetSubtype="0" fill="hold" nodeType="after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fade">
                                      <p:cBhvr>
                                        <p:cTn id="104" dur="500"/>
                                        <p:tgtEl>
                                          <p:spTgt spid="36"/>
                                        </p:tgtEl>
                                      </p:cBhvr>
                                    </p:animEffect>
                                  </p:childTnLst>
                                </p:cTn>
                              </p:par>
                            </p:childTnLst>
                          </p:cTn>
                        </p:par>
                        <p:par>
                          <p:cTn id="105" fill="hold">
                            <p:stCondLst>
                              <p:cond delay="3000"/>
                            </p:stCondLst>
                            <p:childTnLst>
                              <p:par>
                                <p:cTn id="106" presetID="10" presetClass="entr" presetSubtype="0"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500"/>
                                        <p:tgtEl>
                                          <p:spTgt spid="38"/>
                                        </p:tgtEl>
                                      </p:cBhvr>
                                    </p:animEffect>
                                  </p:childTnLst>
                                </p:cTn>
                              </p:par>
                            </p:childTnLst>
                          </p:cTn>
                        </p:par>
                        <p:par>
                          <p:cTn id="109" fill="hold">
                            <p:stCondLst>
                              <p:cond delay="3500"/>
                            </p:stCondLst>
                            <p:childTnLst>
                              <p:par>
                                <p:cTn id="110" presetID="10" presetClass="entr" presetSubtype="0" fill="hold" nodeType="after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500"/>
                                        <p:tgtEl>
                                          <p:spTgt spid="23"/>
                                        </p:tgtEl>
                                      </p:cBhvr>
                                    </p:animEffect>
                                  </p:childTnLst>
                                </p:cTn>
                              </p:par>
                            </p:childTnLst>
                          </p:cTn>
                        </p:par>
                        <p:par>
                          <p:cTn id="113" fill="hold">
                            <p:stCondLst>
                              <p:cond delay="4000"/>
                            </p:stCondLst>
                            <p:childTnLst>
                              <p:par>
                                <p:cTn id="114" presetID="10" presetClass="entr" presetSubtype="0" fill="hold" nodeType="after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fade">
                                      <p:cBhvr>
                                        <p:cTn id="116" dur="500"/>
                                        <p:tgtEl>
                                          <p:spTgt spid="28"/>
                                        </p:tgtEl>
                                      </p:cBhvr>
                                    </p:animEffect>
                                  </p:childTnLst>
                                </p:cTn>
                              </p:par>
                            </p:childTnLst>
                          </p:cTn>
                        </p:par>
                        <p:par>
                          <p:cTn id="117" fill="hold">
                            <p:stCondLst>
                              <p:cond delay="4500"/>
                            </p:stCondLst>
                            <p:childTnLst>
                              <p:par>
                                <p:cTn id="118" presetID="10" presetClass="entr" presetSubtype="0" fill="hold" nodeType="after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childTnLst>
                          </p:cTn>
                        </p:par>
                        <p:par>
                          <p:cTn id="121" fill="hold">
                            <p:stCondLst>
                              <p:cond delay="5000"/>
                            </p:stCondLst>
                            <p:childTnLst>
                              <p:par>
                                <p:cTn id="122" presetID="10" presetClass="entr" presetSubtype="0" fill="hold" nodeType="after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fade">
                                      <p:cBhvr>
                                        <p:cTn id="124" dur="500"/>
                                        <p:tgtEl>
                                          <p:spTgt spid="17"/>
                                        </p:tgtEl>
                                      </p:cBhvr>
                                    </p:animEffect>
                                  </p:childTnLst>
                                </p:cTn>
                              </p:par>
                            </p:childTnLst>
                          </p:cTn>
                        </p:par>
                        <p:par>
                          <p:cTn id="125" fill="hold">
                            <p:stCondLst>
                              <p:cond delay="5500"/>
                            </p:stCondLst>
                            <p:childTnLst>
                              <p:par>
                                <p:cTn id="126" presetID="10" presetClass="entr" presetSubtype="0" fill="hold" nodeType="afterEffect">
                                  <p:stCondLst>
                                    <p:cond delay="0"/>
                                  </p:stCondLst>
                                  <p:childTnLst>
                                    <p:set>
                                      <p:cBhvr>
                                        <p:cTn id="127" dur="1" fill="hold">
                                          <p:stCondLst>
                                            <p:cond delay="0"/>
                                          </p:stCondLst>
                                        </p:cTn>
                                        <p:tgtEl>
                                          <p:spTgt spid="19"/>
                                        </p:tgtEl>
                                        <p:attrNameLst>
                                          <p:attrName>style.visibility</p:attrName>
                                        </p:attrNameLst>
                                      </p:cBhvr>
                                      <p:to>
                                        <p:strVal val="visible"/>
                                      </p:to>
                                    </p:set>
                                    <p:animEffect transition="in" filter="fade">
                                      <p:cBhvr>
                                        <p:cTn id="128" dur="500"/>
                                        <p:tgtEl>
                                          <p:spTgt spid="19"/>
                                        </p:tgtEl>
                                      </p:cBhvr>
                                    </p:animEffect>
                                  </p:childTnLst>
                                </p:cTn>
                              </p:par>
                            </p:childTnLst>
                          </p:cTn>
                        </p:par>
                        <p:par>
                          <p:cTn id="129" fill="hold">
                            <p:stCondLst>
                              <p:cond delay="6000"/>
                            </p:stCondLst>
                            <p:childTnLst>
                              <p:par>
                                <p:cTn id="130" presetID="10" presetClass="entr" presetSubtype="0" fill="hold" nodeType="after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childTnLst>
                          </p:cTn>
                        </p:par>
                        <p:par>
                          <p:cTn id="133" fill="hold">
                            <p:stCondLst>
                              <p:cond delay="6500"/>
                            </p:stCondLst>
                            <p:childTnLst>
                              <p:par>
                                <p:cTn id="134" presetID="10" presetClass="entr" presetSubtype="0" fill="hold" nodeType="afterEffect">
                                  <p:stCondLst>
                                    <p:cond delay="0"/>
                                  </p:stCondLst>
                                  <p:childTnLst>
                                    <p:set>
                                      <p:cBhvr>
                                        <p:cTn id="135" dur="1" fill="hold">
                                          <p:stCondLst>
                                            <p:cond delay="0"/>
                                          </p:stCondLst>
                                        </p:cTn>
                                        <p:tgtEl>
                                          <p:spTgt spid="9"/>
                                        </p:tgtEl>
                                        <p:attrNameLst>
                                          <p:attrName>style.visibility</p:attrName>
                                        </p:attrNameLst>
                                      </p:cBhvr>
                                      <p:to>
                                        <p:strVal val="visible"/>
                                      </p:to>
                                    </p:set>
                                    <p:animEffect transition="in" filter="fade">
                                      <p:cBhvr>
                                        <p:cTn id="136" dur="500"/>
                                        <p:tgtEl>
                                          <p:spTgt spid="9"/>
                                        </p:tgtEl>
                                      </p:cBhvr>
                                    </p:animEffect>
                                  </p:childTnLst>
                                </p:cTn>
                              </p:par>
                            </p:childTnLst>
                          </p:cTn>
                        </p:par>
                        <p:par>
                          <p:cTn id="137" fill="hold">
                            <p:stCondLst>
                              <p:cond delay="7000"/>
                            </p:stCondLst>
                            <p:childTnLst>
                              <p:par>
                                <p:cTn id="138" presetID="10" presetClass="entr" presetSubtype="0" fill="hold" nodeType="afterEffect">
                                  <p:stCondLst>
                                    <p:cond delay="0"/>
                                  </p:stCondLst>
                                  <p:childTnLst>
                                    <p:set>
                                      <p:cBhvr>
                                        <p:cTn id="139" dur="1" fill="hold">
                                          <p:stCondLst>
                                            <p:cond delay="0"/>
                                          </p:stCondLst>
                                        </p:cTn>
                                        <p:tgtEl>
                                          <p:spTgt spid="11"/>
                                        </p:tgtEl>
                                        <p:attrNameLst>
                                          <p:attrName>style.visibility</p:attrName>
                                        </p:attrNameLst>
                                      </p:cBhvr>
                                      <p:to>
                                        <p:strVal val="visible"/>
                                      </p:to>
                                    </p:set>
                                    <p:animEffect transition="in" filter="fade">
                                      <p:cBhvr>
                                        <p:cTn id="140" dur="500"/>
                                        <p:tgtEl>
                                          <p:spTgt spid="11"/>
                                        </p:tgtEl>
                                      </p:cBhvr>
                                    </p:animEffect>
                                  </p:childTnLst>
                                </p:cTn>
                              </p:par>
                            </p:childTnLst>
                          </p:cTn>
                        </p:par>
                        <p:par>
                          <p:cTn id="141" fill="hold">
                            <p:stCondLst>
                              <p:cond delay="7500"/>
                            </p:stCondLst>
                            <p:childTnLst>
                              <p:par>
                                <p:cTn id="142" presetID="10" presetClass="entr" presetSubtype="0" fill="hold" nodeType="afterEffect">
                                  <p:stCondLst>
                                    <p:cond delay="0"/>
                                  </p:stCondLst>
                                  <p:childTnLst>
                                    <p:set>
                                      <p:cBhvr>
                                        <p:cTn id="143" dur="1" fill="hold">
                                          <p:stCondLst>
                                            <p:cond delay="0"/>
                                          </p:stCondLst>
                                        </p:cTn>
                                        <p:tgtEl>
                                          <p:spTgt spid="15"/>
                                        </p:tgtEl>
                                        <p:attrNameLst>
                                          <p:attrName>style.visibility</p:attrName>
                                        </p:attrNameLst>
                                      </p:cBhvr>
                                      <p:to>
                                        <p:strVal val="visible"/>
                                      </p:to>
                                    </p:set>
                                    <p:animEffect transition="in" filter="fade">
                                      <p:cBhvr>
                                        <p:cTn id="144" dur="500"/>
                                        <p:tgtEl>
                                          <p:spTgt spid="15"/>
                                        </p:tgtEl>
                                      </p:cBhvr>
                                    </p:animEffect>
                                  </p:childTnLst>
                                </p:cTn>
                              </p:par>
                            </p:childTnLst>
                          </p:cTn>
                        </p:par>
                        <p:par>
                          <p:cTn id="145" fill="hold">
                            <p:stCondLst>
                              <p:cond delay="8000"/>
                            </p:stCondLst>
                            <p:childTnLst>
                              <p:par>
                                <p:cTn id="146" presetID="10" presetClass="entr" presetSubtype="0" fill="hold" grpId="0" nodeType="afterEffect">
                                  <p:stCondLst>
                                    <p:cond delay="0"/>
                                  </p:stCondLst>
                                  <p:childTnLst>
                                    <p:set>
                                      <p:cBhvr>
                                        <p:cTn id="147" dur="1" fill="hold">
                                          <p:stCondLst>
                                            <p:cond delay="0"/>
                                          </p:stCondLst>
                                        </p:cTn>
                                        <p:tgtEl>
                                          <p:spTgt spid="6"/>
                                        </p:tgtEl>
                                        <p:attrNameLst>
                                          <p:attrName>style.visibility</p:attrName>
                                        </p:attrNameLst>
                                      </p:cBhvr>
                                      <p:to>
                                        <p:strVal val="visible"/>
                                      </p:to>
                                    </p:set>
                                    <p:animEffect transition="in" filter="fade">
                                      <p:cBhvr>
                                        <p:cTn id="148" dur="500"/>
                                        <p:tgtEl>
                                          <p:spTgt spid="6"/>
                                        </p:tgtEl>
                                      </p:cBhvr>
                                    </p:animEffect>
                                  </p:childTnLst>
                                </p:cTn>
                              </p:par>
                            </p:childTnLst>
                          </p:cTn>
                        </p:par>
                      </p:childTnLst>
                    </p:cTn>
                  </p:par>
                  <p:par>
                    <p:cTn id="149" fill="hold">
                      <p:stCondLst>
                        <p:cond delay="indefinite"/>
                      </p:stCondLst>
                      <p:childTnLst>
                        <p:par>
                          <p:cTn id="150" fill="hold">
                            <p:stCondLst>
                              <p:cond delay="0"/>
                            </p:stCondLst>
                            <p:childTnLst>
                              <p:par>
                                <p:cTn id="151" presetID="2" presetClass="entr" presetSubtype="8" fill="hold" nodeType="clickEffect">
                                  <p:stCondLst>
                                    <p:cond delay="0"/>
                                  </p:stCondLst>
                                  <p:childTnLst>
                                    <p:set>
                                      <p:cBhvr>
                                        <p:cTn id="152" dur="1" fill="hold">
                                          <p:stCondLst>
                                            <p:cond delay="0"/>
                                          </p:stCondLst>
                                        </p:cTn>
                                        <p:tgtEl>
                                          <p:spTgt spid="7"/>
                                        </p:tgtEl>
                                        <p:attrNameLst>
                                          <p:attrName>style.visibility</p:attrName>
                                        </p:attrNameLst>
                                      </p:cBhvr>
                                      <p:to>
                                        <p:strVal val="visible"/>
                                      </p:to>
                                    </p:set>
                                    <p:anim calcmode="lin" valueType="num">
                                      <p:cBhvr additive="base">
                                        <p:cTn id="153" dur="1000" fill="hold"/>
                                        <p:tgtEl>
                                          <p:spTgt spid="7"/>
                                        </p:tgtEl>
                                        <p:attrNameLst>
                                          <p:attrName>ppt_x</p:attrName>
                                        </p:attrNameLst>
                                      </p:cBhvr>
                                      <p:tavLst>
                                        <p:tav tm="0">
                                          <p:val>
                                            <p:strVal val="0-#ppt_w/2"/>
                                          </p:val>
                                        </p:tav>
                                        <p:tav tm="100000">
                                          <p:val>
                                            <p:strVal val="#ppt_x"/>
                                          </p:val>
                                        </p:tav>
                                      </p:tavLst>
                                    </p:anim>
                                    <p:anim calcmode="lin" valueType="num">
                                      <p:cBhvr additive="base">
                                        <p:cTn id="154"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4"/>
                                        </p:tgtEl>
                                        <p:attrNameLst>
                                          <p:attrName>style.visibility</p:attrName>
                                        </p:attrNameLst>
                                      </p:cBhvr>
                                      <p:to>
                                        <p:strVal val="visible"/>
                                      </p:to>
                                    </p:set>
                                    <p:animEffect transition="in" filter="fade">
                                      <p:cBhvr>
                                        <p:cTn id="159" dur="500"/>
                                        <p:tgtEl>
                                          <p:spTgt spid="4"/>
                                        </p:tgtEl>
                                      </p:cBhvr>
                                    </p:animEffect>
                                  </p:childTnLst>
                                </p:cTn>
                              </p:par>
                            </p:childTnLst>
                          </p:cTn>
                        </p:par>
                        <p:par>
                          <p:cTn id="160" fill="hold">
                            <p:stCondLst>
                              <p:cond delay="500"/>
                            </p:stCondLst>
                            <p:childTnLst>
                              <p:par>
                                <p:cTn id="161" presetID="10" presetClass="entr" presetSubtype="0" fill="hold" grpId="0" nodeType="afterEffect">
                                  <p:stCondLst>
                                    <p:cond delay="0"/>
                                  </p:stCondLst>
                                  <p:childTnLst>
                                    <p:set>
                                      <p:cBhvr>
                                        <p:cTn id="162" dur="1" fill="hold">
                                          <p:stCondLst>
                                            <p:cond delay="0"/>
                                          </p:stCondLst>
                                        </p:cTn>
                                        <p:tgtEl>
                                          <p:spTgt spid="61"/>
                                        </p:tgtEl>
                                        <p:attrNameLst>
                                          <p:attrName>style.visibility</p:attrName>
                                        </p:attrNameLst>
                                      </p:cBhvr>
                                      <p:to>
                                        <p:strVal val="visible"/>
                                      </p:to>
                                    </p:set>
                                    <p:animEffect transition="in" filter="fade">
                                      <p:cBhvr>
                                        <p:cTn id="163" dur="500"/>
                                        <p:tgtEl>
                                          <p:spTgt spid="61"/>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nodeType="clickEffect">
                                  <p:stCondLst>
                                    <p:cond delay="0"/>
                                  </p:stCondLst>
                                  <p:childTnLst>
                                    <p:set>
                                      <p:cBhvr>
                                        <p:cTn id="167" dur="1" fill="hold">
                                          <p:stCondLst>
                                            <p:cond delay="0"/>
                                          </p:stCondLst>
                                        </p:cTn>
                                        <p:tgtEl>
                                          <p:spTgt spid="63"/>
                                        </p:tgtEl>
                                        <p:attrNameLst>
                                          <p:attrName>style.visibility</p:attrName>
                                        </p:attrNameLst>
                                      </p:cBhvr>
                                      <p:to>
                                        <p:strVal val="visible"/>
                                      </p:to>
                                    </p:set>
                                    <p:animEffect transition="in" filter="wipe(down)">
                                      <p:cBhvr>
                                        <p:cTn id="168" dur="500"/>
                                        <p:tgtEl>
                                          <p:spTgt spid="63"/>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60"/>
                                        </p:tgtEl>
                                        <p:attrNameLst>
                                          <p:attrName>style.visibility</p:attrName>
                                        </p:attrNameLst>
                                      </p:cBhvr>
                                      <p:to>
                                        <p:strVal val="visible"/>
                                      </p:to>
                                    </p:set>
                                    <p:animEffect transition="in" filter="wipe(left)">
                                      <p:cBhvr>
                                        <p:cTn id="173" dur="500"/>
                                        <p:tgtEl>
                                          <p:spTgt spid="60"/>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nodeType="clickEffect">
                                  <p:stCondLst>
                                    <p:cond delay="0"/>
                                  </p:stCondLst>
                                  <p:childTnLst>
                                    <p:animMotion origin="layout" path="M 2.29167E-6 -2.22222E-6 L 0.24375 0.4875 " pathEditMode="relative" rAng="0" ptsTypes="AA">
                                      <p:cBhvr>
                                        <p:cTn id="177" dur="2000" fill="hold"/>
                                        <p:tgtEl>
                                          <p:spTgt spid="21"/>
                                        </p:tgtEl>
                                        <p:attrNameLst>
                                          <p:attrName>ppt_x</p:attrName>
                                          <p:attrName>ppt_y</p:attrName>
                                        </p:attrNameLst>
                                      </p:cBhvr>
                                      <p:rCtr x="12188" y="243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1" grpId="0"/>
      <p:bldP spid="52" grpId="0"/>
      <p:bldP spid="53" grpId="0"/>
      <p:bldP spid="54" grpId="0"/>
      <p:bldP spid="55" grpId="0"/>
      <p:bldP spid="56" grpId="0"/>
      <p:bldP spid="61" grpId="0"/>
      <p:bldP spid="62" grpId="0"/>
      <p:bldP spid="64" grpId="0"/>
      <p:bldP spid="65" grpId="0"/>
      <p:bldP spid="66" grpId="0"/>
      <p:bldP spid="43" grpId="0"/>
      <p:bldP spid="46" grpId="0"/>
      <p:bldP spid="48" grpId="0"/>
      <p:bldP spid="67" grpId="0"/>
      <p:bldP spid="68" grpId="0"/>
      <p:bldP spid="69" grpId="0"/>
      <p:bldP spid="70" grpId="0"/>
      <p:bldP spid="71" grpId="0"/>
      <p:bldP spid="72" grpId="0"/>
      <p:bldP spid="73" grpId="0"/>
      <p:bldP spid="74" grpId="0"/>
      <p:bldP spid="7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747586" y="175993"/>
            <a:ext cx="1767784"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二维数组访问</a:t>
            </a:r>
            <a:endParaRPr lang="en-US" altLang="zh-CN" sz="2000" kern="0" dirty="0">
              <a:solidFill>
                <a:srgbClr val="AC0000"/>
              </a:solidFill>
              <a:latin typeface="微软雅黑" pitchFamily="34" charset="-122"/>
              <a:ea typeface="微软雅黑" pitchFamily="34" charset="-122"/>
            </a:endParaRPr>
          </a:p>
        </p:txBody>
      </p:sp>
      <p:sp>
        <p:nvSpPr>
          <p:cNvPr id="5" name="Rectangle 2">
            <a:extLst>
              <a:ext uri="{FF2B5EF4-FFF2-40B4-BE49-F238E27FC236}">
                <a16:creationId xmlns:a16="http://schemas.microsoft.com/office/drawing/2014/main" id="{4C4B188C-299F-4D19-A0DC-38E9C250BA05}"/>
              </a:ext>
            </a:extLst>
          </p:cNvPr>
          <p:cNvSpPr>
            <a:spLocks noChangeArrowheads="1"/>
          </p:cNvSpPr>
          <p:nvPr/>
        </p:nvSpPr>
        <p:spPr bwMode="auto">
          <a:xfrm>
            <a:off x="5924470" y="3300433"/>
            <a:ext cx="761995" cy="990600"/>
          </a:xfrm>
          <a:prstGeom prst="rect">
            <a:avLst/>
          </a:prstGeom>
          <a:solidFill>
            <a:schemeClr val="bg1">
              <a:lumMod val="95000"/>
            </a:schemeClr>
          </a:solidFill>
          <a:ln>
            <a:noFill/>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  •  •</a:t>
            </a:r>
          </a:p>
        </p:txBody>
      </p:sp>
      <p:grpSp>
        <p:nvGrpSpPr>
          <p:cNvPr id="6" name="Group 5">
            <a:extLst>
              <a:ext uri="{FF2B5EF4-FFF2-40B4-BE49-F238E27FC236}">
                <a16:creationId xmlns:a16="http://schemas.microsoft.com/office/drawing/2014/main" id="{8F37E0C2-421C-4AFC-BC99-C202C06ACB3B}"/>
              </a:ext>
            </a:extLst>
          </p:cNvPr>
          <p:cNvGrpSpPr>
            <a:grpSpLocks/>
          </p:cNvGrpSpPr>
          <p:nvPr/>
        </p:nvGrpSpPr>
        <p:grpSpPr bwMode="auto">
          <a:xfrm>
            <a:off x="3686570" y="2787774"/>
            <a:ext cx="2133600" cy="1524000"/>
            <a:chOff x="1680" y="2064"/>
            <a:chExt cx="1344" cy="960"/>
          </a:xfrm>
        </p:grpSpPr>
        <p:grpSp>
          <p:nvGrpSpPr>
            <p:cNvPr id="7" name="Group 6">
              <a:extLst>
                <a:ext uri="{FF2B5EF4-FFF2-40B4-BE49-F238E27FC236}">
                  <a16:creationId xmlns:a16="http://schemas.microsoft.com/office/drawing/2014/main" id="{D68C711F-6F4A-4953-AB2A-DD09EBD061BF}"/>
                </a:ext>
              </a:extLst>
            </p:cNvPr>
            <p:cNvGrpSpPr>
              <a:grpSpLocks/>
            </p:cNvGrpSpPr>
            <p:nvPr/>
          </p:nvGrpSpPr>
          <p:grpSpPr bwMode="auto">
            <a:xfrm>
              <a:off x="1680" y="2400"/>
              <a:ext cx="1344" cy="624"/>
              <a:chOff x="1488" y="3504"/>
              <a:chExt cx="1344" cy="624"/>
            </a:xfrm>
          </p:grpSpPr>
          <p:sp>
            <p:nvSpPr>
              <p:cNvPr id="13" name="Rectangle 9">
                <a:extLst>
                  <a:ext uri="{FF2B5EF4-FFF2-40B4-BE49-F238E27FC236}">
                    <a16:creationId xmlns:a16="http://schemas.microsoft.com/office/drawing/2014/main" id="{DEB95005-A523-450B-931D-ABF88863C3F7}"/>
                  </a:ext>
                </a:extLst>
              </p:cNvPr>
              <p:cNvSpPr>
                <a:spLocks noChangeArrowheads="1"/>
              </p:cNvSpPr>
              <p:nvPr/>
            </p:nvSpPr>
            <p:spPr bwMode="auto">
              <a:xfrm>
                <a:off x="1488" y="3504"/>
                <a:ext cx="1344" cy="624"/>
              </a:xfrm>
              <a:prstGeom prst="rect">
                <a:avLst/>
              </a:prstGeom>
              <a:solidFill>
                <a:schemeClr val="accent2">
                  <a:lumMod val="20000"/>
                  <a:lumOff val="80000"/>
                </a:schemeClr>
              </a:solidFill>
              <a:ln w="28575">
                <a:solidFill>
                  <a:schemeClr val="tx1"/>
                </a:solidFill>
                <a:miter lim="800000"/>
              </a:ln>
              <a:effectLst/>
            </p:spPr>
            <p:txBody>
              <a:bodyPr wrap="none" anchor="ctr"/>
              <a:lstStyle/>
              <a:p>
                <a:pPr algn="ctr" eaLnBrk="0" hangingPunct="0">
                  <a:defRPr/>
                </a:pPr>
                <a:r>
                  <a:rPr lang="en-US" dirty="0">
                    <a:latin typeface="Calibri" panose="020F0502020204030204" pitchFamily="34" charset="0"/>
                    <a:ea typeface="+mn-ea"/>
                  </a:rPr>
                  <a:t>• • •</a:t>
                </a:r>
              </a:p>
            </p:txBody>
          </p:sp>
          <p:sp>
            <p:nvSpPr>
              <p:cNvPr id="14" name="Rectangle 7">
                <a:extLst>
                  <a:ext uri="{FF2B5EF4-FFF2-40B4-BE49-F238E27FC236}">
                    <a16:creationId xmlns:a16="http://schemas.microsoft.com/office/drawing/2014/main" id="{02FD8506-E539-48E5-9DDA-D0C0133F96EE}"/>
                  </a:ext>
                </a:extLst>
              </p:cNvPr>
              <p:cNvSpPr>
                <a:spLocks noChangeArrowheads="1"/>
              </p:cNvSpPr>
              <p:nvPr/>
            </p:nvSpPr>
            <p:spPr bwMode="auto">
              <a:xfrm>
                <a:off x="1497" y="3504"/>
                <a:ext cx="384" cy="624"/>
              </a:xfrm>
              <a:prstGeom prst="rect">
                <a:avLst/>
              </a:prstGeom>
              <a:solidFill>
                <a:schemeClr val="accent2">
                  <a:lumMod val="20000"/>
                  <a:lumOff val="80000"/>
                </a:schemeClr>
              </a:solidFill>
              <a:ln w="12700">
                <a:solidFill>
                  <a:schemeClr val="tx1"/>
                </a:solidFill>
                <a:miter lim="800000"/>
              </a:ln>
              <a:effectLst/>
            </p:spPr>
            <p:txBody>
              <a:bodyPr wrap="none" anchor="ctr"/>
              <a:lstStyle/>
              <a:p>
                <a:pPr algn="ctr" eaLnBrk="0" hangingPunct="0">
                  <a:defRPr/>
                </a:pPr>
                <a:r>
                  <a:rPr lang="en-US" dirty="0">
                    <a:latin typeface="Courier New" panose="02070309020205020404" pitchFamily="-96" charset="0"/>
                    <a:ea typeface="+mn-ea"/>
                  </a:rPr>
                  <a:t>A</a:t>
                </a:r>
              </a:p>
              <a:p>
                <a:pPr algn="ctr" eaLnBrk="0" hangingPunct="0">
                  <a:defRPr/>
                </a:pPr>
                <a:r>
                  <a:rPr lang="en-US" dirty="0">
                    <a:latin typeface="Courier New" panose="02070309020205020404" pitchFamily="-96" charset="0"/>
                    <a:ea typeface="+mn-ea"/>
                  </a:rPr>
                  <a:t>[</a:t>
                </a:r>
                <a:r>
                  <a:rPr lang="en-US" dirty="0" err="1">
                    <a:latin typeface="Courier New" panose="02070309020205020404" pitchFamily="-96" charset="0"/>
                    <a:ea typeface="+mn-ea"/>
                  </a:rPr>
                  <a:t>i</a:t>
                </a:r>
                <a:r>
                  <a:rPr lang="en-US" dirty="0">
                    <a:latin typeface="Courier New" panose="02070309020205020404" pitchFamily="-96" charset="0"/>
                    <a:ea typeface="+mn-ea"/>
                  </a:rPr>
                  <a:t>]</a:t>
                </a:r>
              </a:p>
              <a:p>
                <a:pPr algn="ctr" eaLnBrk="0" hangingPunct="0">
                  <a:defRPr/>
                </a:pPr>
                <a:r>
                  <a:rPr lang="en-US" dirty="0">
                    <a:latin typeface="Courier New" panose="02070309020205020404" pitchFamily="-96" charset="0"/>
                    <a:ea typeface="+mn-ea"/>
                  </a:rPr>
                  <a:t>[0]</a:t>
                </a:r>
              </a:p>
            </p:txBody>
          </p:sp>
          <p:sp>
            <p:nvSpPr>
              <p:cNvPr id="15" name="Rectangle 8">
                <a:extLst>
                  <a:ext uri="{FF2B5EF4-FFF2-40B4-BE49-F238E27FC236}">
                    <a16:creationId xmlns:a16="http://schemas.microsoft.com/office/drawing/2014/main" id="{89D6FA9B-57F6-40EB-AE87-3395CF8C738C}"/>
                  </a:ext>
                </a:extLst>
              </p:cNvPr>
              <p:cNvSpPr>
                <a:spLocks noChangeArrowheads="1"/>
              </p:cNvSpPr>
              <p:nvPr/>
            </p:nvSpPr>
            <p:spPr bwMode="auto">
              <a:xfrm>
                <a:off x="2448" y="3504"/>
                <a:ext cx="384" cy="624"/>
              </a:xfrm>
              <a:prstGeom prst="rect">
                <a:avLst/>
              </a:prstGeom>
              <a:solidFill>
                <a:schemeClr val="accent2">
                  <a:lumMod val="20000"/>
                  <a:lumOff val="80000"/>
                </a:schemeClr>
              </a:solidFill>
              <a:ln w="12700">
                <a:solidFill>
                  <a:schemeClr val="tx1"/>
                </a:solidFill>
                <a:miter lim="800000"/>
              </a:ln>
              <a:effectLst/>
            </p:spPr>
            <p:txBody>
              <a:bodyPr wrap="none" anchor="ctr"/>
              <a:lstStyle/>
              <a:p>
                <a:pPr algn="ctr" eaLnBrk="0" hangingPunct="0">
                  <a:defRPr/>
                </a:pPr>
                <a:r>
                  <a:rPr lang="en-US" dirty="0">
                    <a:latin typeface="Courier New" panose="02070309020205020404" pitchFamily="-96" charset="0"/>
                    <a:ea typeface="+mn-ea"/>
                  </a:rPr>
                  <a:t>A</a:t>
                </a:r>
              </a:p>
              <a:p>
                <a:pPr algn="ctr" eaLnBrk="0" hangingPunct="0">
                  <a:defRPr/>
                </a:pPr>
                <a:r>
                  <a:rPr lang="en-US" dirty="0">
                    <a:latin typeface="Courier New" panose="02070309020205020404" pitchFamily="-96" charset="0"/>
                    <a:ea typeface="+mn-ea"/>
                  </a:rPr>
                  <a:t>[</a:t>
                </a:r>
                <a:r>
                  <a:rPr lang="en-US" dirty="0" err="1">
                    <a:latin typeface="Courier New" panose="02070309020205020404" pitchFamily="-96" charset="0"/>
                    <a:ea typeface="+mn-ea"/>
                  </a:rPr>
                  <a:t>i</a:t>
                </a:r>
                <a:r>
                  <a:rPr lang="en-US" dirty="0">
                    <a:latin typeface="Courier New" panose="02070309020205020404" pitchFamily="-96" charset="0"/>
                    <a:ea typeface="+mn-ea"/>
                  </a:rPr>
                  <a:t>]</a:t>
                </a:r>
              </a:p>
              <a:p>
                <a:pPr algn="ctr" eaLnBrk="0" hangingPunct="0">
                  <a:defRPr/>
                </a:pPr>
                <a:r>
                  <a:rPr lang="en-US" dirty="0">
                    <a:latin typeface="Courier New" panose="02070309020205020404" pitchFamily="-96" charset="0"/>
                    <a:ea typeface="+mn-ea"/>
                  </a:rPr>
                  <a:t>[C-1]</a:t>
                </a:r>
              </a:p>
            </p:txBody>
          </p:sp>
        </p:grpSp>
        <p:sp>
          <p:nvSpPr>
            <p:cNvPr id="8" name="Line 10">
              <a:extLst>
                <a:ext uri="{FF2B5EF4-FFF2-40B4-BE49-F238E27FC236}">
                  <a16:creationId xmlns:a16="http://schemas.microsoft.com/office/drawing/2014/main" id="{8EC4ACE6-A725-4C18-B201-22842AFCDF40}"/>
                </a:ext>
              </a:extLst>
            </p:cNvPr>
            <p:cNvSpPr>
              <a:spLocks noChangeShapeType="1"/>
            </p:cNvSpPr>
            <p:nvPr/>
          </p:nvSpPr>
          <p:spPr bwMode="auto">
            <a:xfrm>
              <a:off x="168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1">
              <a:extLst>
                <a:ext uri="{FF2B5EF4-FFF2-40B4-BE49-F238E27FC236}">
                  <a16:creationId xmlns:a16="http://schemas.microsoft.com/office/drawing/2014/main" id="{2BE85FDB-95B9-4CE5-AECD-500892CC877C}"/>
                </a:ext>
              </a:extLst>
            </p:cNvPr>
            <p:cNvSpPr>
              <a:spLocks noChangeShapeType="1"/>
            </p:cNvSpPr>
            <p:nvPr/>
          </p:nvSpPr>
          <p:spPr bwMode="auto">
            <a:xfrm>
              <a:off x="168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2">
              <a:extLst>
                <a:ext uri="{FF2B5EF4-FFF2-40B4-BE49-F238E27FC236}">
                  <a16:creationId xmlns:a16="http://schemas.microsoft.com/office/drawing/2014/main" id="{6E097868-F73E-467A-9CFC-C1303CB06AE4}"/>
                </a:ext>
              </a:extLst>
            </p:cNvPr>
            <p:cNvSpPr>
              <a:spLocks noChangeShapeType="1"/>
            </p:cNvSpPr>
            <p:nvPr/>
          </p:nvSpPr>
          <p:spPr bwMode="auto">
            <a:xfrm>
              <a:off x="3024"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3">
              <a:extLst>
                <a:ext uri="{FF2B5EF4-FFF2-40B4-BE49-F238E27FC236}">
                  <a16:creationId xmlns:a16="http://schemas.microsoft.com/office/drawing/2014/main" id="{0F90F272-4BEF-4FF4-BCDB-101872AA370C}"/>
                </a:ext>
              </a:extLst>
            </p:cNvPr>
            <p:cNvSpPr>
              <a:spLocks noChangeShapeType="1"/>
            </p:cNvSpPr>
            <p:nvPr/>
          </p:nvSpPr>
          <p:spPr bwMode="auto">
            <a:xfrm>
              <a:off x="1680" y="2208"/>
              <a:ext cx="134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Rectangle 14">
              <a:extLst>
                <a:ext uri="{FF2B5EF4-FFF2-40B4-BE49-F238E27FC236}">
                  <a16:creationId xmlns:a16="http://schemas.microsoft.com/office/drawing/2014/main" id="{35CE35E2-8D83-452B-8C2C-A0B24F723654}"/>
                </a:ext>
              </a:extLst>
            </p:cNvPr>
            <p:cNvSpPr>
              <a:spLocks noChangeArrowheads="1"/>
            </p:cNvSpPr>
            <p:nvPr/>
          </p:nvSpPr>
          <p:spPr bwMode="auto">
            <a:xfrm>
              <a:off x="2112" y="2064"/>
              <a:ext cx="528" cy="24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a:t>
              </a:r>
              <a:r>
                <a:rPr lang="en-US" altLang="zh-CN" sz="1800" dirty="0" err="1">
                  <a:solidFill>
                    <a:schemeClr val="tx1"/>
                  </a:solidFill>
                  <a:latin typeface="Courier New" panose="02070309020205020404" pitchFamily="49" charset="0"/>
                  <a:ea typeface="宋体" panose="02010600030101010101" pitchFamily="2" charset="-122"/>
                </a:rPr>
                <a:t>i</a:t>
              </a:r>
              <a:r>
                <a:rPr lang="en-US" altLang="zh-CN" sz="1800" dirty="0">
                  <a:solidFill>
                    <a:schemeClr val="tx1"/>
                  </a:solidFill>
                  <a:latin typeface="Courier New" panose="02070309020205020404" pitchFamily="49" charset="0"/>
                  <a:ea typeface="宋体" panose="02010600030101010101" pitchFamily="2" charset="-122"/>
                </a:rPr>
                <a:t>]</a:t>
              </a:r>
              <a:endParaRPr lang="en-US" altLang="zh-CN" sz="1800" dirty="0">
                <a:solidFill>
                  <a:schemeClr val="tx1"/>
                </a:solidFill>
                <a:latin typeface="Calibri" panose="020F0502020204030204" pitchFamily="34" charset="0"/>
                <a:ea typeface="宋体" panose="02010600030101010101" pitchFamily="2" charset="-122"/>
              </a:endParaRPr>
            </a:p>
          </p:txBody>
        </p:sp>
      </p:grpSp>
      <p:grpSp>
        <p:nvGrpSpPr>
          <p:cNvPr id="16" name="Group 15">
            <a:extLst>
              <a:ext uri="{FF2B5EF4-FFF2-40B4-BE49-F238E27FC236}">
                <a16:creationId xmlns:a16="http://schemas.microsoft.com/office/drawing/2014/main" id="{7AFBD7CE-CA6D-4618-9630-2688C2A46354}"/>
              </a:ext>
            </a:extLst>
          </p:cNvPr>
          <p:cNvGrpSpPr>
            <a:grpSpLocks/>
          </p:cNvGrpSpPr>
          <p:nvPr/>
        </p:nvGrpSpPr>
        <p:grpSpPr bwMode="auto">
          <a:xfrm>
            <a:off x="6734570" y="2787774"/>
            <a:ext cx="2133600" cy="1524000"/>
            <a:chOff x="4176" y="2064"/>
            <a:chExt cx="1344" cy="960"/>
          </a:xfrm>
        </p:grpSpPr>
        <p:grpSp>
          <p:nvGrpSpPr>
            <p:cNvPr id="17" name="Group 16">
              <a:extLst>
                <a:ext uri="{FF2B5EF4-FFF2-40B4-BE49-F238E27FC236}">
                  <a16:creationId xmlns:a16="http://schemas.microsoft.com/office/drawing/2014/main" id="{BB678625-5E4C-4FAD-B17C-16014733B7C3}"/>
                </a:ext>
              </a:extLst>
            </p:cNvPr>
            <p:cNvGrpSpPr>
              <a:grpSpLocks/>
            </p:cNvGrpSpPr>
            <p:nvPr/>
          </p:nvGrpSpPr>
          <p:grpSpPr bwMode="auto">
            <a:xfrm>
              <a:off x="4176" y="2400"/>
              <a:ext cx="1344" cy="624"/>
              <a:chOff x="1488" y="3504"/>
              <a:chExt cx="1344" cy="624"/>
            </a:xfrm>
          </p:grpSpPr>
          <p:sp>
            <p:nvSpPr>
              <p:cNvPr id="22" name="Rectangle 19">
                <a:extLst>
                  <a:ext uri="{FF2B5EF4-FFF2-40B4-BE49-F238E27FC236}">
                    <a16:creationId xmlns:a16="http://schemas.microsoft.com/office/drawing/2014/main" id="{D18FE8AA-6642-42EF-A96E-198E2B610293}"/>
                  </a:ext>
                </a:extLst>
              </p:cNvPr>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alibri" panose="020F0502020204030204" pitchFamily="34" charset="0"/>
                    <a:ea typeface="宋体" panose="02010600030101010101" pitchFamily="2" charset="-122"/>
                  </a:rPr>
                  <a:t>• • •</a:t>
                </a:r>
              </a:p>
            </p:txBody>
          </p:sp>
          <p:sp>
            <p:nvSpPr>
              <p:cNvPr id="23" name="Rectangle 17">
                <a:extLst>
                  <a:ext uri="{FF2B5EF4-FFF2-40B4-BE49-F238E27FC236}">
                    <a16:creationId xmlns:a16="http://schemas.microsoft.com/office/drawing/2014/main" id="{07B5967E-BF90-43A7-9F68-1D0B8131000A}"/>
                  </a:ext>
                </a:extLst>
              </p:cNvPr>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[R-1]</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[0]</a:t>
                </a:r>
              </a:p>
            </p:txBody>
          </p:sp>
          <p:sp>
            <p:nvSpPr>
              <p:cNvPr id="24" name="Rectangle 18">
                <a:extLst>
                  <a:ext uri="{FF2B5EF4-FFF2-40B4-BE49-F238E27FC236}">
                    <a16:creationId xmlns:a16="http://schemas.microsoft.com/office/drawing/2014/main" id="{ED4D3736-2E00-425E-9007-2FE2DDD9FAAD}"/>
                  </a:ext>
                </a:extLst>
              </p:cNvPr>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[R-1]</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[C-1]</a:t>
                </a:r>
              </a:p>
            </p:txBody>
          </p:sp>
        </p:grpSp>
        <p:sp>
          <p:nvSpPr>
            <p:cNvPr id="18" name="Line 20">
              <a:extLst>
                <a:ext uri="{FF2B5EF4-FFF2-40B4-BE49-F238E27FC236}">
                  <a16:creationId xmlns:a16="http://schemas.microsoft.com/office/drawing/2014/main" id="{AE9C921B-7B32-4DA8-AA31-4468C9DF93F8}"/>
                </a:ext>
              </a:extLst>
            </p:cNvPr>
            <p:cNvSpPr>
              <a:spLocks noChangeShapeType="1"/>
            </p:cNvSpPr>
            <p:nvPr/>
          </p:nvSpPr>
          <p:spPr bwMode="auto">
            <a:xfrm>
              <a:off x="4176"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1">
              <a:extLst>
                <a:ext uri="{FF2B5EF4-FFF2-40B4-BE49-F238E27FC236}">
                  <a16:creationId xmlns:a16="http://schemas.microsoft.com/office/drawing/2014/main" id="{5F53AE7E-194D-4B28-B741-E1F4BC7F593E}"/>
                </a:ext>
              </a:extLst>
            </p:cNvPr>
            <p:cNvSpPr>
              <a:spLocks noChangeShapeType="1"/>
            </p:cNvSpPr>
            <p:nvPr/>
          </p:nvSpPr>
          <p:spPr bwMode="auto">
            <a:xfrm>
              <a:off x="552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2">
              <a:extLst>
                <a:ext uri="{FF2B5EF4-FFF2-40B4-BE49-F238E27FC236}">
                  <a16:creationId xmlns:a16="http://schemas.microsoft.com/office/drawing/2014/main" id="{102D62EE-27CC-46BE-9EEE-F7B15BB56C8F}"/>
                </a:ext>
              </a:extLst>
            </p:cNvPr>
            <p:cNvSpPr>
              <a:spLocks noChangeShapeType="1"/>
            </p:cNvSpPr>
            <p:nvPr/>
          </p:nvSpPr>
          <p:spPr bwMode="auto">
            <a:xfrm>
              <a:off x="4176" y="2208"/>
              <a:ext cx="134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23">
              <a:extLst>
                <a:ext uri="{FF2B5EF4-FFF2-40B4-BE49-F238E27FC236}">
                  <a16:creationId xmlns:a16="http://schemas.microsoft.com/office/drawing/2014/main" id="{B8AD3CBB-D8DF-4882-9355-EF6456AB3738}"/>
                </a:ext>
              </a:extLst>
            </p:cNvPr>
            <p:cNvSpPr>
              <a:spLocks noChangeArrowheads="1"/>
            </p:cNvSpPr>
            <p:nvPr/>
          </p:nvSpPr>
          <p:spPr bwMode="auto">
            <a:xfrm>
              <a:off x="4608" y="2064"/>
              <a:ext cx="528" cy="24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A[R-1]</a:t>
              </a:r>
              <a:endParaRPr lang="en-US" altLang="zh-CN" sz="1800" dirty="0">
                <a:solidFill>
                  <a:schemeClr val="tx1"/>
                </a:solidFill>
                <a:latin typeface="Calibri" panose="020F0502020204030204" pitchFamily="34" charset="0"/>
                <a:ea typeface="宋体" panose="02010600030101010101" pitchFamily="2" charset="-122"/>
              </a:endParaRPr>
            </a:p>
          </p:txBody>
        </p:sp>
      </p:grpSp>
      <p:sp>
        <p:nvSpPr>
          <p:cNvPr id="25" name="Rectangle 24">
            <a:extLst>
              <a:ext uri="{FF2B5EF4-FFF2-40B4-BE49-F238E27FC236}">
                <a16:creationId xmlns:a16="http://schemas.microsoft.com/office/drawing/2014/main" id="{2A915C88-429B-4E72-B56A-893F7EACA8EC}"/>
              </a:ext>
            </a:extLst>
          </p:cNvPr>
          <p:cNvSpPr>
            <a:spLocks noChangeArrowheads="1"/>
          </p:cNvSpPr>
          <p:nvPr/>
        </p:nvSpPr>
        <p:spPr bwMode="auto">
          <a:xfrm>
            <a:off x="2834553" y="3321174"/>
            <a:ext cx="723899" cy="990600"/>
          </a:xfrm>
          <a:prstGeom prst="rect">
            <a:avLst/>
          </a:prstGeom>
          <a:solidFill>
            <a:schemeClr val="bg1">
              <a:lumMod val="95000"/>
            </a:schemeClr>
          </a:solidFill>
          <a:ln>
            <a:noFill/>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  •  •</a:t>
            </a:r>
          </a:p>
        </p:txBody>
      </p:sp>
      <p:sp>
        <p:nvSpPr>
          <p:cNvPr id="26" name="Text Box 25">
            <a:extLst>
              <a:ext uri="{FF2B5EF4-FFF2-40B4-BE49-F238E27FC236}">
                <a16:creationId xmlns:a16="http://schemas.microsoft.com/office/drawing/2014/main" id="{FC9E2C19-7A0C-450A-853D-18FB192BE81A}"/>
              </a:ext>
            </a:extLst>
          </p:cNvPr>
          <p:cNvSpPr txBox="1">
            <a:spLocks noChangeArrowheads="1"/>
          </p:cNvSpPr>
          <p:nvPr/>
        </p:nvSpPr>
        <p:spPr bwMode="auto">
          <a:xfrm>
            <a:off x="367108" y="4532436"/>
            <a:ext cx="4476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dirty="0">
                <a:solidFill>
                  <a:srgbClr val="FF0000"/>
                </a:solidFill>
                <a:latin typeface="Courier New" panose="02070309020205020404" pitchFamily="49" charset="0"/>
                <a:ea typeface="宋体" panose="02010600030101010101" pitchFamily="2" charset="-122"/>
              </a:rPr>
              <a:t>A</a:t>
            </a:r>
          </a:p>
        </p:txBody>
      </p:sp>
      <p:sp>
        <p:nvSpPr>
          <p:cNvPr id="27" name="Line 26">
            <a:extLst>
              <a:ext uri="{FF2B5EF4-FFF2-40B4-BE49-F238E27FC236}">
                <a16:creationId xmlns:a16="http://schemas.microsoft.com/office/drawing/2014/main" id="{41088760-33F0-4CB3-AA3F-C7784363D617}"/>
              </a:ext>
            </a:extLst>
          </p:cNvPr>
          <p:cNvSpPr>
            <a:spLocks noChangeShapeType="1"/>
          </p:cNvSpPr>
          <p:nvPr/>
        </p:nvSpPr>
        <p:spPr bwMode="auto">
          <a:xfrm flipV="1">
            <a:off x="562370" y="4311774"/>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8" name="Line 27">
            <a:extLst>
              <a:ext uri="{FF2B5EF4-FFF2-40B4-BE49-F238E27FC236}">
                <a16:creationId xmlns:a16="http://schemas.microsoft.com/office/drawing/2014/main" id="{0C9D826F-55BD-4077-A65A-BE2DC969FD7E}"/>
              </a:ext>
            </a:extLst>
          </p:cNvPr>
          <p:cNvSpPr>
            <a:spLocks noChangeShapeType="1"/>
          </p:cNvSpPr>
          <p:nvPr/>
        </p:nvSpPr>
        <p:spPr bwMode="auto">
          <a:xfrm flipV="1">
            <a:off x="3707904" y="4311774"/>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grpSp>
        <p:nvGrpSpPr>
          <p:cNvPr id="29" name="Group 28">
            <a:extLst>
              <a:ext uri="{FF2B5EF4-FFF2-40B4-BE49-F238E27FC236}">
                <a16:creationId xmlns:a16="http://schemas.microsoft.com/office/drawing/2014/main" id="{7F1A2E4F-B878-46A0-B392-39ACC4371799}"/>
              </a:ext>
            </a:extLst>
          </p:cNvPr>
          <p:cNvGrpSpPr>
            <a:grpSpLocks/>
          </p:cNvGrpSpPr>
          <p:nvPr/>
        </p:nvGrpSpPr>
        <p:grpSpPr bwMode="auto">
          <a:xfrm>
            <a:off x="562370" y="2787774"/>
            <a:ext cx="2133600" cy="1524000"/>
            <a:chOff x="336" y="2064"/>
            <a:chExt cx="1344" cy="960"/>
          </a:xfrm>
        </p:grpSpPr>
        <p:grpSp>
          <p:nvGrpSpPr>
            <p:cNvPr id="30" name="Group 29">
              <a:extLst>
                <a:ext uri="{FF2B5EF4-FFF2-40B4-BE49-F238E27FC236}">
                  <a16:creationId xmlns:a16="http://schemas.microsoft.com/office/drawing/2014/main" id="{0AA5A375-E69B-4E0F-9DBC-ECF4DA3BF60B}"/>
                </a:ext>
              </a:extLst>
            </p:cNvPr>
            <p:cNvGrpSpPr>
              <a:grpSpLocks/>
            </p:cNvGrpSpPr>
            <p:nvPr/>
          </p:nvGrpSpPr>
          <p:grpSpPr bwMode="auto">
            <a:xfrm>
              <a:off x="336" y="2400"/>
              <a:ext cx="1344" cy="624"/>
              <a:chOff x="1488" y="3504"/>
              <a:chExt cx="1344" cy="624"/>
            </a:xfrm>
          </p:grpSpPr>
          <p:sp>
            <p:nvSpPr>
              <p:cNvPr id="35" name="Rectangle 32">
                <a:extLst>
                  <a:ext uri="{FF2B5EF4-FFF2-40B4-BE49-F238E27FC236}">
                    <a16:creationId xmlns:a16="http://schemas.microsoft.com/office/drawing/2014/main" id="{D4E67B8C-D84A-4B8C-AC44-B92EB1555C04}"/>
                  </a:ext>
                </a:extLst>
              </p:cNvPr>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alibri" panose="020F0502020204030204" pitchFamily="34" charset="0"/>
                    <a:ea typeface="宋体" panose="02010600030101010101" pitchFamily="2" charset="-122"/>
                  </a:rPr>
                  <a:t>• • •</a:t>
                </a:r>
              </a:p>
            </p:txBody>
          </p:sp>
          <p:sp>
            <p:nvSpPr>
              <p:cNvPr id="36" name="Rectangle 30">
                <a:extLst>
                  <a:ext uri="{FF2B5EF4-FFF2-40B4-BE49-F238E27FC236}">
                    <a16:creationId xmlns:a16="http://schemas.microsoft.com/office/drawing/2014/main" id="{537A65E8-8AB2-44EE-A61F-A767E16C721C}"/>
                  </a:ext>
                </a:extLst>
              </p:cNvPr>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[0]</a:t>
                </a:r>
              </a:p>
              <a:p>
                <a:pPr algn="ct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[0]</a:t>
                </a:r>
              </a:p>
            </p:txBody>
          </p:sp>
          <p:sp>
            <p:nvSpPr>
              <p:cNvPr id="37" name="Rectangle 31">
                <a:extLst>
                  <a:ext uri="{FF2B5EF4-FFF2-40B4-BE49-F238E27FC236}">
                    <a16:creationId xmlns:a16="http://schemas.microsoft.com/office/drawing/2014/main" id="{AAA34B65-816B-478A-8963-B7EEF62F6263}"/>
                  </a:ext>
                </a:extLst>
              </p:cNvPr>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[0]</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[C-1]</a:t>
                </a:r>
              </a:p>
            </p:txBody>
          </p:sp>
        </p:grpSp>
        <p:sp>
          <p:nvSpPr>
            <p:cNvPr id="31" name="Line 33">
              <a:extLst>
                <a:ext uri="{FF2B5EF4-FFF2-40B4-BE49-F238E27FC236}">
                  <a16:creationId xmlns:a16="http://schemas.microsoft.com/office/drawing/2014/main" id="{0EE8BF2F-ED63-430F-979B-DD656AE963F4}"/>
                </a:ext>
              </a:extLst>
            </p:cNvPr>
            <p:cNvSpPr>
              <a:spLocks noChangeShapeType="1"/>
            </p:cNvSpPr>
            <p:nvPr/>
          </p:nvSpPr>
          <p:spPr bwMode="auto">
            <a:xfrm>
              <a:off x="336"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4">
              <a:extLst>
                <a:ext uri="{FF2B5EF4-FFF2-40B4-BE49-F238E27FC236}">
                  <a16:creationId xmlns:a16="http://schemas.microsoft.com/office/drawing/2014/main" id="{319F412A-7D6B-4703-B3AD-37D21E124206}"/>
                </a:ext>
              </a:extLst>
            </p:cNvPr>
            <p:cNvSpPr>
              <a:spLocks noChangeShapeType="1"/>
            </p:cNvSpPr>
            <p:nvPr/>
          </p:nvSpPr>
          <p:spPr bwMode="auto">
            <a:xfrm>
              <a:off x="336" y="2208"/>
              <a:ext cx="134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Rectangle 35">
              <a:extLst>
                <a:ext uri="{FF2B5EF4-FFF2-40B4-BE49-F238E27FC236}">
                  <a16:creationId xmlns:a16="http://schemas.microsoft.com/office/drawing/2014/main" id="{6298E774-C7C0-4625-9315-C2F9F735A344}"/>
                </a:ext>
              </a:extLst>
            </p:cNvPr>
            <p:cNvSpPr>
              <a:spLocks noChangeArrowheads="1"/>
            </p:cNvSpPr>
            <p:nvPr/>
          </p:nvSpPr>
          <p:spPr bwMode="auto">
            <a:xfrm>
              <a:off x="768" y="2064"/>
              <a:ext cx="528" cy="24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A[0]</a:t>
              </a:r>
              <a:endParaRPr lang="en-US" altLang="zh-CN" sz="1800" dirty="0">
                <a:solidFill>
                  <a:schemeClr val="tx1"/>
                </a:solidFill>
                <a:latin typeface="Calibri" panose="020F0502020204030204" pitchFamily="34" charset="0"/>
                <a:ea typeface="宋体" panose="02010600030101010101" pitchFamily="2" charset="-122"/>
              </a:endParaRPr>
            </a:p>
          </p:txBody>
        </p:sp>
        <p:sp>
          <p:nvSpPr>
            <p:cNvPr id="34" name="Line 36">
              <a:extLst>
                <a:ext uri="{FF2B5EF4-FFF2-40B4-BE49-F238E27FC236}">
                  <a16:creationId xmlns:a16="http://schemas.microsoft.com/office/drawing/2014/main" id="{4BF4D0BA-FC0E-4562-A83D-DCEC051E6395}"/>
                </a:ext>
              </a:extLst>
            </p:cNvPr>
            <p:cNvSpPr>
              <a:spLocks noChangeShapeType="1"/>
            </p:cNvSpPr>
            <p:nvPr/>
          </p:nvSpPr>
          <p:spPr bwMode="auto">
            <a:xfrm>
              <a:off x="168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 name="Text Box 38">
            <a:extLst>
              <a:ext uri="{FF2B5EF4-FFF2-40B4-BE49-F238E27FC236}">
                <a16:creationId xmlns:a16="http://schemas.microsoft.com/office/drawing/2014/main" id="{0B4F4A84-A38C-4AE0-A467-44CB85197215}"/>
              </a:ext>
            </a:extLst>
          </p:cNvPr>
          <p:cNvSpPr txBox="1">
            <a:spLocks noChangeArrowheads="1"/>
          </p:cNvSpPr>
          <p:nvPr/>
        </p:nvSpPr>
        <p:spPr bwMode="auto">
          <a:xfrm>
            <a:off x="3492895" y="4529261"/>
            <a:ext cx="16351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rgbClr val="FF0000"/>
                </a:solidFill>
                <a:latin typeface="Courier New" panose="02070309020205020404" pitchFamily="49" charset="0"/>
                <a:ea typeface="宋体" panose="02010600030101010101" pitchFamily="2" charset="-122"/>
              </a:rPr>
              <a:t>A+i*C*4</a:t>
            </a:r>
          </a:p>
        </p:txBody>
      </p:sp>
      <p:sp>
        <p:nvSpPr>
          <p:cNvPr id="39" name="Text Box 39">
            <a:extLst>
              <a:ext uri="{FF2B5EF4-FFF2-40B4-BE49-F238E27FC236}">
                <a16:creationId xmlns:a16="http://schemas.microsoft.com/office/drawing/2014/main" id="{21A1CEDB-DC0E-4869-9034-CA52B5F7D963}"/>
              </a:ext>
            </a:extLst>
          </p:cNvPr>
          <p:cNvSpPr txBox="1">
            <a:spLocks noChangeArrowheads="1"/>
          </p:cNvSpPr>
          <p:nvPr/>
        </p:nvSpPr>
        <p:spPr bwMode="auto">
          <a:xfrm>
            <a:off x="6582170" y="4529261"/>
            <a:ext cx="19796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rgbClr val="FF0000"/>
                </a:solidFill>
                <a:latin typeface="Courier New" panose="02070309020205020404" pitchFamily="49" charset="0"/>
                <a:ea typeface="宋体" panose="02010600030101010101" pitchFamily="2" charset="-122"/>
              </a:rPr>
              <a:t>A+(R-1)*C*4</a:t>
            </a:r>
          </a:p>
        </p:txBody>
      </p:sp>
      <p:sp>
        <p:nvSpPr>
          <p:cNvPr id="40" name="Line 40">
            <a:extLst>
              <a:ext uri="{FF2B5EF4-FFF2-40B4-BE49-F238E27FC236}">
                <a16:creationId xmlns:a16="http://schemas.microsoft.com/office/drawing/2014/main" id="{E60088B7-0039-4333-B26D-29F22DFDA2F5}"/>
              </a:ext>
            </a:extLst>
          </p:cNvPr>
          <p:cNvSpPr>
            <a:spLocks noChangeShapeType="1"/>
          </p:cNvSpPr>
          <p:nvPr/>
        </p:nvSpPr>
        <p:spPr bwMode="auto">
          <a:xfrm flipV="1">
            <a:off x="6734570" y="4311774"/>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1" name="Text Box 15">
            <a:extLst>
              <a:ext uri="{FF2B5EF4-FFF2-40B4-BE49-F238E27FC236}">
                <a16:creationId xmlns:a16="http://schemas.microsoft.com/office/drawing/2014/main" id="{17F06D8B-9ADE-4B93-9F26-A75948F5D2DA}"/>
              </a:ext>
            </a:extLst>
          </p:cNvPr>
          <p:cNvSpPr txBox="1">
            <a:spLocks noChangeArrowheads="1"/>
          </p:cNvSpPr>
          <p:nvPr/>
        </p:nvSpPr>
        <p:spPr bwMode="auto">
          <a:xfrm>
            <a:off x="-282972" y="2421406"/>
            <a:ext cx="2544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int A[R][C];</a:t>
            </a:r>
          </a:p>
        </p:txBody>
      </p:sp>
      <p:sp>
        <p:nvSpPr>
          <p:cNvPr id="42" name="Line 27">
            <a:extLst>
              <a:ext uri="{FF2B5EF4-FFF2-40B4-BE49-F238E27FC236}">
                <a16:creationId xmlns:a16="http://schemas.microsoft.com/office/drawing/2014/main" id="{27DC3B87-BBF2-4C59-B71B-DA2D4E52C242}"/>
              </a:ext>
            </a:extLst>
          </p:cNvPr>
          <p:cNvSpPr>
            <a:spLocks noChangeShapeType="1"/>
          </p:cNvSpPr>
          <p:nvPr/>
        </p:nvSpPr>
        <p:spPr bwMode="auto">
          <a:xfrm flipV="1">
            <a:off x="2699792" y="4314949"/>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3" name="Text Box 38">
            <a:extLst>
              <a:ext uri="{FF2B5EF4-FFF2-40B4-BE49-F238E27FC236}">
                <a16:creationId xmlns:a16="http://schemas.microsoft.com/office/drawing/2014/main" id="{C537196D-1670-488F-8147-7175515FAE29}"/>
              </a:ext>
            </a:extLst>
          </p:cNvPr>
          <p:cNvSpPr txBox="1">
            <a:spLocks noChangeArrowheads="1"/>
          </p:cNvSpPr>
          <p:nvPr/>
        </p:nvSpPr>
        <p:spPr bwMode="auto">
          <a:xfrm>
            <a:off x="2386408" y="4532436"/>
            <a:ext cx="1009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rgbClr val="FF0000"/>
                </a:solidFill>
                <a:latin typeface="Courier New" panose="02070309020205020404" pitchFamily="49" charset="0"/>
                <a:ea typeface="宋体" panose="02010600030101010101" pitchFamily="2" charset="-122"/>
              </a:rPr>
              <a:t>A+C*4</a:t>
            </a:r>
          </a:p>
        </p:txBody>
      </p:sp>
      <p:sp>
        <p:nvSpPr>
          <p:cNvPr id="44" name="Rectangle 4">
            <a:extLst>
              <a:ext uri="{FF2B5EF4-FFF2-40B4-BE49-F238E27FC236}">
                <a16:creationId xmlns:a16="http://schemas.microsoft.com/office/drawing/2014/main" id="{D1B5FEEF-8EFF-46E7-9A39-3F59817A652E}"/>
              </a:ext>
            </a:extLst>
          </p:cNvPr>
          <p:cNvSpPr txBox="1">
            <a:spLocks noChangeArrowheads="1"/>
          </p:cNvSpPr>
          <p:nvPr/>
        </p:nvSpPr>
        <p:spPr>
          <a:xfrm>
            <a:off x="920409" y="573212"/>
            <a:ext cx="5814162" cy="162752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lvl="1">
              <a:buClr>
                <a:srgbClr val="C00000"/>
              </a:buClr>
              <a:buSzPct val="80000"/>
            </a:pPr>
            <a:r>
              <a:rPr lang="zh-CN" altLang="en-US" kern="0" dirty="0">
                <a:latin typeface="Calibri" panose="020F0502020204030204" pitchFamily="34" charset="0"/>
              </a:rPr>
              <a:t>行向量方式</a:t>
            </a:r>
            <a:endParaRPr lang="en-US" altLang="zh-CN" kern="0" dirty="0">
              <a:latin typeface="Calibri" panose="020F0502020204030204" pitchFamily="34" charset="0"/>
            </a:endParaRPr>
          </a:p>
          <a:p>
            <a:pPr lvl="1">
              <a:buClr>
                <a:srgbClr val="C00000"/>
              </a:buClr>
              <a:buSzPct val="80000"/>
            </a:pPr>
            <a:r>
              <a:rPr lang="en-US" altLang="zh-CN" kern="0" dirty="0">
                <a:latin typeface="Calibri" panose="020F0502020204030204" pitchFamily="34" charset="0"/>
              </a:rPr>
              <a:t> </a:t>
            </a:r>
            <a:r>
              <a:rPr lang="en-US" altLang="zh-CN" kern="0" dirty="0">
                <a:latin typeface="Courier New" panose="02070309020205020404" pitchFamily="49" charset="0"/>
              </a:rPr>
              <a:t>A[</a:t>
            </a:r>
            <a:r>
              <a:rPr lang="en-US" altLang="zh-CN" kern="0" dirty="0" err="1">
                <a:latin typeface="Courier New" panose="02070309020205020404" pitchFamily="49" charset="0"/>
              </a:rPr>
              <a:t>i</a:t>
            </a:r>
            <a:r>
              <a:rPr lang="en-US" altLang="zh-CN" kern="0" dirty="0">
                <a:latin typeface="Courier New" panose="02070309020205020404" pitchFamily="49" charset="0"/>
              </a:rPr>
              <a:t>]</a:t>
            </a:r>
            <a:r>
              <a:rPr lang="en-US" altLang="zh-CN" kern="0" dirty="0">
                <a:latin typeface="Calibri" panose="020F0502020204030204" pitchFamily="34" charset="0"/>
              </a:rPr>
              <a:t> </a:t>
            </a:r>
            <a:r>
              <a:rPr lang="zh-CN" altLang="en-US" kern="0" dirty="0">
                <a:latin typeface="Calibri" panose="020F0502020204030204" pitchFamily="34" charset="0"/>
              </a:rPr>
              <a:t>是一个包含</a:t>
            </a:r>
            <a:r>
              <a:rPr lang="en-US" altLang="zh-CN" kern="0" dirty="0">
                <a:latin typeface="Calibri" panose="020F0502020204030204" pitchFamily="34" charset="0"/>
              </a:rPr>
              <a:t>  </a:t>
            </a:r>
            <a:r>
              <a:rPr lang="en-US" altLang="zh-CN" i="1" kern="0" dirty="0">
                <a:latin typeface="Calibri" panose="020F0502020204030204" pitchFamily="34" charset="0"/>
              </a:rPr>
              <a:t>C</a:t>
            </a:r>
            <a:r>
              <a:rPr lang="en-US" altLang="zh-CN" kern="0" dirty="0">
                <a:latin typeface="Calibri" panose="020F0502020204030204" pitchFamily="34" charset="0"/>
              </a:rPr>
              <a:t> </a:t>
            </a:r>
            <a:r>
              <a:rPr lang="zh-CN" altLang="en-US" kern="0" dirty="0">
                <a:latin typeface="Calibri" panose="020F0502020204030204" pitchFamily="34" charset="0"/>
              </a:rPr>
              <a:t>个元素的数组</a:t>
            </a:r>
            <a:endParaRPr lang="en-US" altLang="zh-CN" kern="0" dirty="0">
              <a:latin typeface="Calibri" panose="020F0502020204030204" pitchFamily="34" charset="0"/>
            </a:endParaRPr>
          </a:p>
          <a:p>
            <a:pPr lvl="1">
              <a:buClr>
                <a:srgbClr val="C00000"/>
              </a:buClr>
              <a:buSzPct val="80000"/>
            </a:pPr>
            <a:r>
              <a:rPr lang="zh-CN" altLang="en-US" kern="0" dirty="0">
                <a:latin typeface="Calibri" panose="020F0502020204030204" pitchFamily="34" charset="0"/>
              </a:rPr>
              <a:t>每个元素都是</a:t>
            </a:r>
            <a:r>
              <a:rPr lang="en-US" altLang="zh-CN" i="1" kern="0" dirty="0">
                <a:latin typeface="Calibri" panose="020F0502020204030204" pitchFamily="34" charset="0"/>
              </a:rPr>
              <a:t>T </a:t>
            </a:r>
            <a:r>
              <a:rPr lang="zh-CN" altLang="en-US" kern="0" dirty="0">
                <a:latin typeface="Calibri" panose="020F0502020204030204" pitchFamily="34" charset="0"/>
              </a:rPr>
              <a:t>类型，需要</a:t>
            </a:r>
            <a:r>
              <a:rPr lang="en-US" altLang="zh-CN" i="1" kern="0" dirty="0">
                <a:latin typeface="Calibri" panose="020F0502020204030204" pitchFamily="34" charset="0"/>
              </a:rPr>
              <a:t>K</a:t>
            </a:r>
            <a:r>
              <a:rPr lang="zh-CN" altLang="en-US" kern="0" dirty="0">
                <a:latin typeface="Calibri" panose="020F0502020204030204" pitchFamily="34" charset="0"/>
              </a:rPr>
              <a:t>个字节</a:t>
            </a:r>
            <a:endParaRPr lang="en-US" altLang="zh-CN" kern="0" dirty="0">
              <a:latin typeface="Calibri" panose="020F0502020204030204" pitchFamily="34" charset="0"/>
            </a:endParaRPr>
          </a:p>
          <a:p>
            <a:pPr lvl="1">
              <a:buClr>
                <a:srgbClr val="C00000"/>
              </a:buClr>
              <a:buSzPct val="80000"/>
            </a:pPr>
            <a:r>
              <a:rPr lang="zh-CN" altLang="en-US" kern="0" dirty="0">
                <a:latin typeface="Calibri" panose="020F0502020204030204" pitchFamily="34" charset="0"/>
              </a:rPr>
              <a:t>从地址</a:t>
            </a:r>
            <a:r>
              <a:rPr lang="en-US" altLang="zh-CN" kern="0" dirty="0">
                <a:latin typeface="Calibri" panose="020F0502020204030204" pitchFamily="34" charset="0"/>
              </a:rPr>
              <a:t> </a:t>
            </a:r>
            <a:r>
              <a:rPr lang="en-US" altLang="zh-CN" kern="0" dirty="0">
                <a:solidFill>
                  <a:srgbClr val="C00000"/>
                </a:solidFill>
                <a:latin typeface="Courier New" panose="02070309020205020404" pitchFamily="49" charset="0"/>
              </a:rPr>
              <a:t>A + </a:t>
            </a:r>
            <a:r>
              <a:rPr lang="en-US" altLang="zh-CN" kern="0" dirty="0">
                <a:solidFill>
                  <a:srgbClr val="C00000"/>
                </a:solidFill>
                <a:latin typeface="Calibri" panose="020F0502020204030204" pitchFamily="34" charset="0"/>
              </a:rPr>
              <a:t> </a:t>
            </a:r>
            <a:r>
              <a:rPr lang="en-US" altLang="zh-CN" i="1" kern="0" dirty="0" err="1">
                <a:solidFill>
                  <a:srgbClr val="C00000"/>
                </a:solidFill>
                <a:latin typeface="Calibri" panose="020F0502020204030204" pitchFamily="34" charset="0"/>
              </a:rPr>
              <a:t>i</a:t>
            </a:r>
            <a:r>
              <a:rPr lang="en-US" altLang="zh-CN" kern="0" dirty="0">
                <a:solidFill>
                  <a:srgbClr val="C00000"/>
                </a:solidFill>
                <a:latin typeface="Calibri" panose="020F0502020204030204" pitchFamily="34" charset="0"/>
              </a:rPr>
              <a:t> * (</a:t>
            </a:r>
            <a:r>
              <a:rPr lang="en-US" altLang="zh-CN" i="1" kern="0" dirty="0">
                <a:solidFill>
                  <a:srgbClr val="C00000"/>
                </a:solidFill>
                <a:latin typeface="Calibri" panose="020F0502020204030204" pitchFamily="34" charset="0"/>
              </a:rPr>
              <a:t>C </a:t>
            </a:r>
            <a:r>
              <a:rPr lang="en-US" altLang="zh-CN" kern="0" dirty="0">
                <a:solidFill>
                  <a:srgbClr val="C00000"/>
                </a:solidFill>
                <a:latin typeface="Calibri" panose="020F0502020204030204" pitchFamily="34" charset="0"/>
              </a:rPr>
              <a:t>* </a:t>
            </a:r>
            <a:r>
              <a:rPr lang="en-US" altLang="zh-CN" i="1" kern="0" dirty="0">
                <a:solidFill>
                  <a:srgbClr val="C00000"/>
                </a:solidFill>
                <a:latin typeface="Calibri" panose="020F0502020204030204" pitchFamily="34" charset="0"/>
              </a:rPr>
              <a:t>K</a:t>
            </a:r>
            <a:r>
              <a:rPr lang="en-US" altLang="zh-CN" kern="0" dirty="0">
                <a:solidFill>
                  <a:srgbClr val="C00000"/>
                </a:solidFill>
                <a:latin typeface="Calibri" panose="020F0502020204030204" pitchFamily="34" charset="0"/>
              </a:rPr>
              <a:t>)</a:t>
            </a:r>
            <a:r>
              <a:rPr lang="zh-CN" altLang="en-US" kern="0" dirty="0">
                <a:latin typeface="Calibri" panose="020F0502020204030204" pitchFamily="34" charset="0"/>
              </a:rPr>
              <a:t>开始</a:t>
            </a:r>
            <a:endParaRPr lang="en-US" altLang="zh-CN" kern="0" dirty="0">
              <a:latin typeface="Calibri" panose="020F0502020204030204" pitchFamily="34" charset="0"/>
            </a:endParaRPr>
          </a:p>
        </p:txBody>
      </p:sp>
    </p:spTree>
    <p:extLst>
      <p:ext uri="{BB962C8B-B14F-4D97-AF65-F5344CB8AC3E}">
        <p14:creationId xmlns:p14="http://schemas.microsoft.com/office/powerpoint/2010/main" val="4162391421"/>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52" presetClass="entr" presetSubtype="0"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Scale>
                                          <p:cBhvr>
                                            <p:cTn id="56"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7" dur="1000" decel="50000" fill="hold">
                                              <p:stCondLst>
                                                <p:cond delay="0"/>
                                              </p:stCondLst>
                                            </p:cTn>
                                            <p:tgtEl>
                                              <p:spTgt spid="42"/>
                                            </p:tgtEl>
                                            <p:attrNameLst>
                                              <p:attrName>ppt_x</p:attrName>
                                              <p:attrName>ppt_y</p:attrName>
                                            </p:attrNameLst>
                                          </p:cBhvr>
                                        </p:animMotion>
                                        <p:animEffect transition="in" filter="fade">
                                          <p:cBhvr>
                                            <p:cTn id="58" dur="1000"/>
                                            <p:tgtEl>
                                              <p:spTgt spid="42"/>
                                            </p:tgtEl>
                                          </p:cBhvr>
                                        </p:animEffect>
                                      </p:childTnLst>
                                    </p:cTn>
                                  </p:par>
                                  <p:par>
                                    <p:cTn id="59" presetID="52"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Scale>
                                          <p:cBhvr>
                                            <p:cTn id="61"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43"/>
                                            </p:tgtEl>
                                            <p:attrNameLst>
                                              <p:attrName>ppt_x</p:attrName>
                                              <p:attrName>ppt_y</p:attrName>
                                            </p:attrNameLst>
                                          </p:cBhvr>
                                        </p:animMotion>
                                        <p:animEffect transition="in" filter="fade">
                                          <p:cBhvr>
                                            <p:cTn id="63" dur="1000"/>
                                            <p:tgtEl>
                                              <p:spTgt spid="43"/>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strips(downLeft)">
                                          <p:cBhvr>
                                            <p:cTn id="68" dur="500"/>
                                            <p:tgtEl>
                                              <p:spTgt spid="28"/>
                                            </p:tgtEl>
                                          </p:cBhvr>
                                        </p:animEffect>
                                      </p:childTnLst>
                                    </p:cTn>
                                  </p:par>
                                  <p:par>
                                    <p:cTn id="69" presetID="18" presetClass="entr" presetSubtype="12"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strips(downLeft)">
                                          <p:cBhvr>
                                            <p:cTn id="71" dur="5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dissolve">
                                          <p:cBhvr>
                                            <p:cTn id="76" dur="500"/>
                                            <p:tgtEl>
                                              <p:spTgt spid="4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25" grpId="0" animBg="1"/>
          <p:bldP spid="26" grpId="0"/>
          <p:bldP spid="38" grpId="0"/>
          <p:bldP spid="39" grpId="0"/>
          <p:bldP spid="41" grpId="0"/>
          <p:bldP spid="43" grpId="0"/>
          <p:bldP spid="4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52" presetClass="entr" presetSubtype="0"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Scale>
                                          <p:cBhvr>
                                            <p:cTn id="56"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7" dur="1000" decel="50000" fill="hold">
                                              <p:stCondLst>
                                                <p:cond delay="0"/>
                                              </p:stCondLst>
                                            </p:cTn>
                                            <p:tgtEl>
                                              <p:spTgt spid="42"/>
                                            </p:tgtEl>
                                            <p:attrNameLst>
                                              <p:attrName>ppt_x</p:attrName>
                                              <p:attrName>ppt_y</p:attrName>
                                            </p:attrNameLst>
                                          </p:cBhvr>
                                        </p:animMotion>
                                        <p:animEffect transition="in" filter="fade">
                                          <p:cBhvr>
                                            <p:cTn id="58" dur="1000"/>
                                            <p:tgtEl>
                                              <p:spTgt spid="42"/>
                                            </p:tgtEl>
                                          </p:cBhvr>
                                        </p:animEffect>
                                      </p:childTnLst>
                                    </p:cTn>
                                  </p:par>
                                  <p:par>
                                    <p:cTn id="59" presetID="52"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Scale>
                                          <p:cBhvr>
                                            <p:cTn id="61"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43"/>
                                            </p:tgtEl>
                                            <p:attrNameLst>
                                              <p:attrName>ppt_x</p:attrName>
                                              <p:attrName>ppt_y</p:attrName>
                                            </p:attrNameLst>
                                          </p:cBhvr>
                                        </p:animMotion>
                                        <p:animEffect transition="in" filter="fade">
                                          <p:cBhvr>
                                            <p:cTn id="63" dur="1000"/>
                                            <p:tgtEl>
                                              <p:spTgt spid="43"/>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strips(downLeft)">
                                          <p:cBhvr>
                                            <p:cTn id="68" dur="500"/>
                                            <p:tgtEl>
                                              <p:spTgt spid="28"/>
                                            </p:tgtEl>
                                          </p:cBhvr>
                                        </p:animEffect>
                                      </p:childTnLst>
                                    </p:cTn>
                                  </p:par>
                                  <p:par>
                                    <p:cTn id="69" presetID="18" presetClass="entr" presetSubtype="12"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strips(downLeft)">
                                          <p:cBhvr>
                                            <p:cTn id="71" dur="5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dissolve">
                                          <p:cBhvr>
                                            <p:cTn id="76" dur="500"/>
                                            <p:tgtEl>
                                              <p:spTgt spid="4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25" grpId="0" animBg="1"/>
          <p:bldP spid="26" grpId="0"/>
          <p:bldP spid="38" grpId="0"/>
          <p:bldP spid="39" grpId="0"/>
          <p:bldP spid="41" grpId="0"/>
          <p:bldP spid="43" grpId="0"/>
          <p:bldP spid="44"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747586" y="175993"/>
            <a:ext cx="1767784"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二维数组访问</a:t>
            </a:r>
            <a:endParaRPr lang="en-US" altLang="zh-CN" sz="2000" kern="0" dirty="0">
              <a:solidFill>
                <a:srgbClr val="AC0000"/>
              </a:solidFill>
              <a:latin typeface="微软雅黑" pitchFamily="34" charset="-122"/>
              <a:ea typeface="微软雅黑" pitchFamily="34" charset="-122"/>
            </a:endParaRPr>
          </a:p>
        </p:txBody>
      </p:sp>
      <p:sp>
        <p:nvSpPr>
          <p:cNvPr id="5" name="Rectangle 2">
            <a:extLst>
              <a:ext uri="{FF2B5EF4-FFF2-40B4-BE49-F238E27FC236}">
                <a16:creationId xmlns:a16="http://schemas.microsoft.com/office/drawing/2014/main" id="{4C4B188C-299F-4D19-A0DC-38E9C250BA05}"/>
              </a:ext>
            </a:extLst>
          </p:cNvPr>
          <p:cNvSpPr>
            <a:spLocks noChangeArrowheads="1"/>
          </p:cNvSpPr>
          <p:nvPr/>
        </p:nvSpPr>
        <p:spPr bwMode="auto">
          <a:xfrm>
            <a:off x="5924470" y="3300433"/>
            <a:ext cx="761995" cy="990600"/>
          </a:xfrm>
          <a:prstGeom prst="rect">
            <a:avLst/>
          </a:prstGeom>
          <a:solidFill>
            <a:schemeClr val="bg1">
              <a:lumMod val="95000"/>
            </a:schemeClr>
          </a:solidFill>
          <a:ln>
            <a:noFill/>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  •  •</a:t>
            </a:r>
          </a:p>
        </p:txBody>
      </p:sp>
      <p:grpSp>
        <p:nvGrpSpPr>
          <p:cNvPr id="6" name="Group 5">
            <a:extLst>
              <a:ext uri="{FF2B5EF4-FFF2-40B4-BE49-F238E27FC236}">
                <a16:creationId xmlns:a16="http://schemas.microsoft.com/office/drawing/2014/main" id="{8F37E0C2-421C-4AFC-BC99-C202C06ACB3B}"/>
              </a:ext>
            </a:extLst>
          </p:cNvPr>
          <p:cNvGrpSpPr>
            <a:grpSpLocks/>
          </p:cNvGrpSpPr>
          <p:nvPr/>
        </p:nvGrpSpPr>
        <p:grpSpPr bwMode="auto">
          <a:xfrm>
            <a:off x="3686570" y="2787774"/>
            <a:ext cx="2133600" cy="1524000"/>
            <a:chOff x="1680" y="2064"/>
            <a:chExt cx="1344" cy="960"/>
          </a:xfrm>
        </p:grpSpPr>
        <p:grpSp>
          <p:nvGrpSpPr>
            <p:cNvPr id="7" name="Group 6">
              <a:extLst>
                <a:ext uri="{FF2B5EF4-FFF2-40B4-BE49-F238E27FC236}">
                  <a16:creationId xmlns:a16="http://schemas.microsoft.com/office/drawing/2014/main" id="{D68C711F-6F4A-4953-AB2A-DD09EBD061BF}"/>
                </a:ext>
              </a:extLst>
            </p:cNvPr>
            <p:cNvGrpSpPr>
              <a:grpSpLocks/>
            </p:cNvGrpSpPr>
            <p:nvPr/>
          </p:nvGrpSpPr>
          <p:grpSpPr bwMode="auto">
            <a:xfrm>
              <a:off x="1680" y="2400"/>
              <a:ext cx="1344" cy="624"/>
              <a:chOff x="1488" y="3504"/>
              <a:chExt cx="1344" cy="624"/>
            </a:xfrm>
          </p:grpSpPr>
          <p:sp>
            <p:nvSpPr>
              <p:cNvPr id="13" name="Rectangle 9">
                <a:extLst>
                  <a:ext uri="{FF2B5EF4-FFF2-40B4-BE49-F238E27FC236}">
                    <a16:creationId xmlns:a16="http://schemas.microsoft.com/office/drawing/2014/main" id="{DEB95005-A523-450B-931D-ABF88863C3F7}"/>
                  </a:ext>
                </a:extLst>
              </p:cNvPr>
              <p:cNvSpPr>
                <a:spLocks noChangeArrowheads="1"/>
              </p:cNvSpPr>
              <p:nvPr/>
            </p:nvSpPr>
            <p:spPr bwMode="auto">
              <a:xfrm>
                <a:off x="1488" y="3504"/>
                <a:ext cx="1344" cy="624"/>
              </a:xfrm>
              <a:prstGeom prst="rect">
                <a:avLst/>
              </a:prstGeom>
              <a:solidFill>
                <a:schemeClr val="accent2">
                  <a:lumMod val="20000"/>
                  <a:lumOff val="80000"/>
                </a:schemeClr>
              </a:solidFill>
              <a:ln w="28575">
                <a:solidFill>
                  <a:schemeClr val="tx1"/>
                </a:solidFill>
                <a:miter lim="800000"/>
              </a:ln>
              <a:effectLst/>
            </p:spPr>
            <p:txBody>
              <a:bodyPr wrap="none" anchor="ctr"/>
              <a:lstStyle/>
              <a:p>
                <a:pPr algn="ctr" eaLnBrk="0" hangingPunct="0">
                  <a:defRPr/>
                </a:pPr>
                <a:r>
                  <a:rPr lang="en-US" dirty="0">
                    <a:latin typeface="Calibri" panose="020F0502020204030204" pitchFamily="34" charset="0"/>
                    <a:ea typeface="+mn-ea"/>
                  </a:rPr>
                  <a:t>• • •</a:t>
                </a:r>
              </a:p>
            </p:txBody>
          </p:sp>
          <p:sp>
            <p:nvSpPr>
              <p:cNvPr id="14" name="Rectangle 7">
                <a:extLst>
                  <a:ext uri="{FF2B5EF4-FFF2-40B4-BE49-F238E27FC236}">
                    <a16:creationId xmlns:a16="http://schemas.microsoft.com/office/drawing/2014/main" id="{02FD8506-E539-48E5-9DDA-D0C0133F96EE}"/>
                  </a:ext>
                </a:extLst>
              </p:cNvPr>
              <p:cNvSpPr>
                <a:spLocks noChangeArrowheads="1"/>
              </p:cNvSpPr>
              <p:nvPr/>
            </p:nvSpPr>
            <p:spPr bwMode="auto">
              <a:xfrm>
                <a:off x="1497" y="3504"/>
                <a:ext cx="384" cy="624"/>
              </a:xfrm>
              <a:prstGeom prst="rect">
                <a:avLst/>
              </a:prstGeom>
              <a:solidFill>
                <a:schemeClr val="accent2">
                  <a:lumMod val="20000"/>
                  <a:lumOff val="80000"/>
                </a:schemeClr>
              </a:solidFill>
              <a:ln w="12700">
                <a:solidFill>
                  <a:schemeClr val="tx1"/>
                </a:solidFill>
                <a:miter lim="800000"/>
              </a:ln>
              <a:effectLst/>
            </p:spPr>
            <p:txBody>
              <a:bodyPr wrap="none" anchor="ctr"/>
              <a:lstStyle/>
              <a:p>
                <a:pPr algn="ctr" eaLnBrk="0" hangingPunct="0">
                  <a:defRPr/>
                </a:pPr>
                <a:r>
                  <a:rPr lang="en-US" dirty="0">
                    <a:latin typeface="Courier New" panose="02070309020205020404" pitchFamily="-96" charset="0"/>
                    <a:ea typeface="+mn-ea"/>
                  </a:rPr>
                  <a:t>A</a:t>
                </a:r>
              </a:p>
              <a:p>
                <a:pPr algn="ctr" eaLnBrk="0" hangingPunct="0">
                  <a:defRPr/>
                </a:pPr>
                <a:r>
                  <a:rPr lang="en-US" dirty="0">
                    <a:latin typeface="Courier New" panose="02070309020205020404" pitchFamily="-96" charset="0"/>
                    <a:ea typeface="+mn-ea"/>
                  </a:rPr>
                  <a:t>[</a:t>
                </a:r>
                <a:r>
                  <a:rPr lang="en-US" dirty="0" err="1">
                    <a:latin typeface="Courier New" panose="02070309020205020404" pitchFamily="-96" charset="0"/>
                    <a:ea typeface="+mn-ea"/>
                  </a:rPr>
                  <a:t>i</a:t>
                </a:r>
                <a:r>
                  <a:rPr lang="en-US" dirty="0">
                    <a:latin typeface="Courier New" panose="02070309020205020404" pitchFamily="-96" charset="0"/>
                    <a:ea typeface="+mn-ea"/>
                  </a:rPr>
                  <a:t>]</a:t>
                </a:r>
              </a:p>
              <a:p>
                <a:pPr algn="ctr" eaLnBrk="0" hangingPunct="0">
                  <a:defRPr/>
                </a:pPr>
                <a:r>
                  <a:rPr lang="en-US" dirty="0">
                    <a:latin typeface="Courier New" panose="02070309020205020404" pitchFamily="-96" charset="0"/>
                    <a:ea typeface="+mn-ea"/>
                  </a:rPr>
                  <a:t>[0]</a:t>
                </a:r>
              </a:p>
            </p:txBody>
          </p:sp>
          <p:sp>
            <p:nvSpPr>
              <p:cNvPr id="15" name="Rectangle 8">
                <a:extLst>
                  <a:ext uri="{FF2B5EF4-FFF2-40B4-BE49-F238E27FC236}">
                    <a16:creationId xmlns:a16="http://schemas.microsoft.com/office/drawing/2014/main" id="{89D6FA9B-57F6-40EB-AE87-3395CF8C738C}"/>
                  </a:ext>
                </a:extLst>
              </p:cNvPr>
              <p:cNvSpPr>
                <a:spLocks noChangeArrowheads="1"/>
              </p:cNvSpPr>
              <p:nvPr/>
            </p:nvSpPr>
            <p:spPr bwMode="auto">
              <a:xfrm>
                <a:off x="2448" y="3504"/>
                <a:ext cx="384" cy="624"/>
              </a:xfrm>
              <a:prstGeom prst="rect">
                <a:avLst/>
              </a:prstGeom>
              <a:solidFill>
                <a:schemeClr val="accent2">
                  <a:lumMod val="20000"/>
                  <a:lumOff val="80000"/>
                </a:schemeClr>
              </a:solidFill>
              <a:ln w="12700">
                <a:solidFill>
                  <a:schemeClr val="tx1"/>
                </a:solidFill>
                <a:miter lim="800000"/>
              </a:ln>
              <a:effectLst/>
            </p:spPr>
            <p:txBody>
              <a:bodyPr wrap="none" anchor="ctr"/>
              <a:lstStyle/>
              <a:p>
                <a:pPr algn="ctr" eaLnBrk="0" hangingPunct="0">
                  <a:defRPr/>
                </a:pPr>
                <a:r>
                  <a:rPr lang="en-US" dirty="0">
                    <a:latin typeface="Courier New" panose="02070309020205020404" pitchFamily="-96" charset="0"/>
                    <a:ea typeface="+mn-ea"/>
                  </a:rPr>
                  <a:t>A</a:t>
                </a:r>
              </a:p>
              <a:p>
                <a:pPr algn="ctr" eaLnBrk="0" hangingPunct="0">
                  <a:defRPr/>
                </a:pPr>
                <a:r>
                  <a:rPr lang="en-US" dirty="0">
                    <a:latin typeface="Courier New" panose="02070309020205020404" pitchFamily="-96" charset="0"/>
                    <a:ea typeface="+mn-ea"/>
                  </a:rPr>
                  <a:t>[</a:t>
                </a:r>
                <a:r>
                  <a:rPr lang="en-US" dirty="0" err="1">
                    <a:latin typeface="Courier New" panose="02070309020205020404" pitchFamily="-96" charset="0"/>
                    <a:ea typeface="+mn-ea"/>
                  </a:rPr>
                  <a:t>i</a:t>
                </a:r>
                <a:r>
                  <a:rPr lang="en-US" dirty="0">
                    <a:latin typeface="Courier New" panose="02070309020205020404" pitchFamily="-96" charset="0"/>
                    <a:ea typeface="+mn-ea"/>
                  </a:rPr>
                  <a:t>]</a:t>
                </a:r>
              </a:p>
              <a:p>
                <a:pPr algn="ctr" eaLnBrk="0" hangingPunct="0">
                  <a:defRPr/>
                </a:pPr>
                <a:r>
                  <a:rPr lang="en-US" dirty="0">
                    <a:latin typeface="Courier New" panose="02070309020205020404" pitchFamily="-96" charset="0"/>
                    <a:ea typeface="+mn-ea"/>
                  </a:rPr>
                  <a:t>[C-1]</a:t>
                </a:r>
              </a:p>
            </p:txBody>
          </p:sp>
        </p:grpSp>
        <p:sp>
          <p:nvSpPr>
            <p:cNvPr id="8" name="Line 10">
              <a:extLst>
                <a:ext uri="{FF2B5EF4-FFF2-40B4-BE49-F238E27FC236}">
                  <a16:creationId xmlns:a16="http://schemas.microsoft.com/office/drawing/2014/main" id="{8EC4ACE6-A725-4C18-B201-22842AFCDF40}"/>
                </a:ext>
              </a:extLst>
            </p:cNvPr>
            <p:cNvSpPr>
              <a:spLocks noChangeShapeType="1"/>
            </p:cNvSpPr>
            <p:nvPr/>
          </p:nvSpPr>
          <p:spPr bwMode="auto">
            <a:xfrm>
              <a:off x="168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1">
              <a:extLst>
                <a:ext uri="{FF2B5EF4-FFF2-40B4-BE49-F238E27FC236}">
                  <a16:creationId xmlns:a16="http://schemas.microsoft.com/office/drawing/2014/main" id="{2BE85FDB-95B9-4CE5-AECD-500892CC877C}"/>
                </a:ext>
              </a:extLst>
            </p:cNvPr>
            <p:cNvSpPr>
              <a:spLocks noChangeShapeType="1"/>
            </p:cNvSpPr>
            <p:nvPr/>
          </p:nvSpPr>
          <p:spPr bwMode="auto">
            <a:xfrm>
              <a:off x="168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2">
              <a:extLst>
                <a:ext uri="{FF2B5EF4-FFF2-40B4-BE49-F238E27FC236}">
                  <a16:creationId xmlns:a16="http://schemas.microsoft.com/office/drawing/2014/main" id="{6E097868-F73E-467A-9CFC-C1303CB06AE4}"/>
                </a:ext>
              </a:extLst>
            </p:cNvPr>
            <p:cNvSpPr>
              <a:spLocks noChangeShapeType="1"/>
            </p:cNvSpPr>
            <p:nvPr/>
          </p:nvSpPr>
          <p:spPr bwMode="auto">
            <a:xfrm>
              <a:off x="3024"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3">
              <a:extLst>
                <a:ext uri="{FF2B5EF4-FFF2-40B4-BE49-F238E27FC236}">
                  <a16:creationId xmlns:a16="http://schemas.microsoft.com/office/drawing/2014/main" id="{0F90F272-4BEF-4FF4-BCDB-101872AA370C}"/>
                </a:ext>
              </a:extLst>
            </p:cNvPr>
            <p:cNvSpPr>
              <a:spLocks noChangeShapeType="1"/>
            </p:cNvSpPr>
            <p:nvPr/>
          </p:nvSpPr>
          <p:spPr bwMode="auto">
            <a:xfrm>
              <a:off x="1680" y="2208"/>
              <a:ext cx="134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Rectangle 14">
              <a:extLst>
                <a:ext uri="{FF2B5EF4-FFF2-40B4-BE49-F238E27FC236}">
                  <a16:creationId xmlns:a16="http://schemas.microsoft.com/office/drawing/2014/main" id="{35CE35E2-8D83-452B-8C2C-A0B24F723654}"/>
                </a:ext>
              </a:extLst>
            </p:cNvPr>
            <p:cNvSpPr>
              <a:spLocks noChangeArrowheads="1"/>
            </p:cNvSpPr>
            <p:nvPr/>
          </p:nvSpPr>
          <p:spPr bwMode="auto">
            <a:xfrm>
              <a:off x="2112" y="2064"/>
              <a:ext cx="528" cy="24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a:t>
              </a:r>
              <a:r>
                <a:rPr lang="en-US" altLang="zh-CN" sz="1800" dirty="0" err="1">
                  <a:solidFill>
                    <a:schemeClr val="tx1"/>
                  </a:solidFill>
                  <a:latin typeface="Courier New" panose="02070309020205020404" pitchFamily="49" charset="0"/>
                  <a:ea typeface="宋体" panose="02010600030101010101" pitchFamily="2" charset="-122"/>
                </a:rPr>
                <a:t>i</a:t>
              </a:r>
              <a:r>
                <a:rPr lang="en-US" altLang="zh-CN" sz="1800" dirty="0">
                  <a:solidFill>
                    <a:schemeClr val="tx1"/>
                  </a:solidFill>
                  <a:latin typeface="Courier New" panose="02070309020205020404" pitchFamily="49" charset="0"/>
                  <a:ea typeface="宋体" panose="02010600030101010101" pitchFamily="2" charset="-122"/>
                </a:rPr>
                <a:t>]</a:t>
              </a:r>
              <a:endParaRPr lang="en-US" altLang="zh-CN" sz="1800" dirty="0">
                <a:solidFill>
                  <a:schemeClr val="tx1"/>
                </a:solidFill>
                <a:latin typeface="Calibri" panose="020F0502020204030204" pitchFamily="34" charset="0"/>
                <a:ea typeface="宋体" panose="02010600030101010101" pitchFamily="2" charset="-122"/>
              </a:endParaRPr>
            </a:p>
          </p:txBody>
        </p:sp>
      </p:grpSp>
      <p:grpSp>
        <p:nvGrpSpPr>
          <p:cNvPr id="16" name="Group 15">
            <a:extLst>
              <a:ext uri="{FF2B5EF4-FFF2-40B4-BE49-F238E27FC236}">
                <a16:creationId xmlns:a16="http://schemas.microsoft.com/office/drawing/2014/main" id="{7AFBD7CE-CA6D-4618-9630-2688C2A46354}"/>
              </a:ext>
            </a:extLst>
          </p:cNvPr>
          <p:cNvGrpSpPr>
            <a:grpSpLocks/>
          </p:cNvGrpSpPr>
          <p:nvPr/>
        </p:nvGrpSpPr>
        <p:grpSpPr bwMode="auto">
          <a:xfrm>
            <a:off x="6734570" y="2787774"/>
            <a:ext cx="2133600" cy="1524000"/>
            <a:chOff x="4176" y="2064"/>
            <a:chExt cx="1344" cy="960"/>
          </a:xfrm>
        </p:grpSpPr>
        <p:grpSp>
          <p:nvGrpSpPr>
            <p:cNvPr id="17" name="Group 16">
              <a:extLst>
                <a:ext uri="{FF2B5EF4-FFF2-40B4-BE49-F238E27FC236}">
                  <a16:creationId xmlns:a16="http://schemas.microsoft.com/office/drawing/2014/main" id="{BB678625-5E4C-4FAD-B17C-16014733B7C3}"/>
                </a:ext>
              </a:extLst>
            </p:cNvPr>
            <p:cNvGrpSpPr>
              <a:grpSpLocks/>
            </p:cNvGrpSpPr>
            <p:nvPr/>
          </p:nvGrpSpPr>
          <p:grpSpPr bwMode="auto">
            <a:xfrm>
              <a:off x="4176" y="2400"/>
              <a:ext cx="1344" cy="624"/>
              <a:chOff x="1488" y="3504"/>
              <a:chExt cx="1344" cy="624"/>
            </a:xfrm>
          </p:grpSpPr>
          <p:sp>
            <p:nvSpPr>
              <p:cNvPr id="22" name="Rectangle 19">
                <a:extLst>
                  <a:ext uri="{FF2B5EF4-FFF2-40B4-BE49-F238E27FC236}">
                    <a16:creationId xmlns:a16="http://schemas.microsoft.com/office/drawing/2014/main" id="{D18FE8AA-6642-42EF-A96E-198E2B610293}"/>
                  </a:ext>
                </a:extLst>
              </p:cNvPr>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alibri" panose="020F0502020204030204" pitchFamily="34" charset="0"/>
                    <a:ea typeface="宋体" panose="02010600030101010101" pitchFamily="2" charset="-122"/>
                  </a:rPr>
                  <a:t>• • •</a:t>
                </a:r>
              </a:p>
            </p:txBody>
          </p:sp>
          <p:sp>
            <p:nvSpPr>
              <p:cNvPr id="23" name="Rectangle 17">
                <a:extLst>
                  <a:ext uri="{FF2B5EF4-FFF2-40B4-BE49-F238E27FC236}">
                    <a16:creationId xmlns:a16="http://schemas.microsoft.com/office/drawing/2014/main" id="{07B5967E-BF90-43A7-9F68-1D0B8131000A}"/>
                  </a:ext>
                </a:extLst>
              </p:cNvPr>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[R-1]</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[0]</a:t>
                </a:r>
              </a:p>
            </p:txBody>
          </p:sp>
          <p:sp>
            <p:nvSpPr>
              <p:cNvPr id="24" name="Rectangle 18">
                <a:extLst>
                  <a:ext uri="{FF2B5EF4-FFF2-40B4-BE49-F238E27FC236}">
                    <a16:creationId xmlns:a16="http://schemas.microsoft.com/office/drawing/2014/main" id="{ED4D3736-2E00-425E-9007-2FE2DDD9FAAD}"/>
                  </a:ext>
                </a:extLst>
              </p:cNvPr>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[R-1]</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[C-1]</a:t>
                </a:r>
              </a:p>
            </p:txBody>
          </p:sp>
        </p:grpSp>
        <p:sp>
          <p:nvSpPr>
            <p:cNvPr id="18" name="Line 20">
              <a:extLst>
                <a:ext uri="{FF2B5EF4-FFF2-40B4-BE49-F238E27FC236}">
                  <a16:creationId xmlns:a16="http://schemas.microsoft.com/office/drawing/2014/main" id="{AE9C921B-7B32-4DA8-AA31-4468C9DF93F8}"/>
                </a:ext>
              </a:extLst>
            </p:cNvPr>
            <p:cNvSpPr>
              <a:spLocks noChangeShapeType="1"/>
            </p:cNvSpPr>
            <p:nvPr/>
          </p:nvSpPr>
          <p:spPr bwMode="auto">
            <a:xfrm>
              <a:off x="4176"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1">
              <a:extLst>
                <a:ext uri="{FF2B5EF4-FFF2-40B4-BE49-F238E27FC236}">
                  <a16:creationId xmlns:a16="http://schemas.microsoft.com/office/drawing/2014/main" id="{5F53AE7E-194D-4B28-B741-E1F4BC7F593E}"/>
                </a:ext>
              </a:extLst>
            </p:cNvPr>
            <p:cNvSpPr>
              <a:spLocks noChangeShapeType="1"/>
            </p:cNvSpPr>
            <p:nvPr/>
          </p:nvSpPr>
          <p:spPr bwMode="auto">
            <a:xfrm>
              <a:off x="552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2">
              <a:extLst>
                <a:ext uri="{FF2B5EF4-FFF2-40B4-BE49-F238E27FC236}">
                  <a16:creationId xmlns:a16="http://schemas.microsoft.com/office/drawing/2014/main" id="{102D62EE-27CC-46BE-9EEE-F7B15BB56C8F}"/>
                </a:ext>
              </a:extLst>
            </p:cNvPr>
            <p:cNvSpPr>
              <a:spLocks noChangeShapeType="1"/>
            </p:cNvSpPr>
            <p:nvPr/>
          </p:nvSpPr>
          <p:spPr bwMode="auto">
            <a:xfrm>
              <a:off x="4176" y="2208"/>
              <a:ext cx="134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23">
              <a:extLst>
                <a:ext uri="{FF2B5EF4-FFF2-40B4-BE49-F238E27FC236}">
                  <a16:creationId xmlns:a16="http://schemas.microsoft.com/office/drawing/2014/main" id="{B8AD3CBB-D8DF-4882-9355-EF6456AB3738}"/>
                </a:ext>
              </a:extLst>
            </p:cNvPr>
            <p:cNvSpPr>
              <a:spLocks noChangeArrowheads="1"/>
            </p:cNvSpPr>
            <p:nvPr/>
          </p:nvSpPr>
          <p:spPr bwMode="auto">
            <a:xfrm>
              <a:off x="4608" y="2064"/>
              <a:ext cx="528" cy="24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A[R-1]</a:t>
              </a:r>
              <a:endParaRPr lang="en-US" altLang="zh-CN" sz="1800" dirty="0">
                <a:solidFill>
                  <a:schemeClr val="tx1"/>
                </a:solidFill>
                <a:latin typeface="Calibri" panose="020F0502020204030204" pitchFamily="34" charset="0"/>
                <a:ea typeface="宋体" panose="02010600030101010101" pitchFamily="2" charset="-122"/>
              </a:endParaRPr>
            </a:p>
          </p:txBody>
        </p:sp>
      </p:grpSp>
      <p:sp>
        <p:nvSpPr>
          <p:cNvPr id="25" name="Rectangle 24">
            <a:extLst>
              <a:ext uri="{FF2B5EF4-FFF2-40B4-BE49-F238E27FC236}">
                <a16:creationId xmlns:a16="http://schemas.microsoft.com/office/drawing/2014/main" id="{2A915C88-429B-4E72-B56A-893F7EACA8EC}"/>
              </a:ext>
            </a:extLst>
          </p:cNvPr>
          <p:cNvSpPr>
            <a:spLocks noChangeArrowheads="1"/>
          </p:cNvSpPr>
          <p:nvPr/>
        </p:nvSpPr>
        <p:spPr bwMode="auto">
          <a:xfrm>
            <a:off x="2834553" y="3321174"/>
            <a:ext cx="723899" cy="990600"/>
          </a:xfrm>
          <a:prstGeom prst="rect">
            <a:avLst/>
          </a:prstGeom>
          <a:solidFill>
            <a:schemeClr val="bg1">
              <a:lumMod val="95000"/>
            </a:schemeClr>
          </a:solidFill>
          <a:ln>
            <a:noFill/>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  •  •</a:t>
            </a:r>
          </a:p>
        </p:txBody>
      </p:sp>
      <p:sp>
        <p:nvSpPr>
          <p:cNvPr id="26" name="Text Box 25">
            <a:extLst>
              <a:ext uri="{FF2B5EF4-FFF2-40B4-BE49-F238E27FC236}">
                <a16:creationId xmlns:a16="http://schemas.microsoft.com/office/drawing/2014/main" id="{FC9E2C19-7A0C-450A-853D-18FB192BE81A}"/>
              </a:ext>
            </a:extLst>
          </p:cNvPr>
          <p:cNvSpPr txBox="1">
            <a:spLocks noChangeArrowheads="1"/>
          </p:cNvSpPr>
          <p:nvPr/>
        </p:nvSpPr>
        <p:spPr bwMode="auto">
          <a:xfrm>
            <a:off x="367108" y="4532436"/>
            <a:ext cx="4476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dirty="0">
                <a:solidFill>
                  <a:srgbClr val="FF0000"/>
                </a:solidFill>
                <a:latin typeface="Courier New" panose="02070309020205020404" pitchFamily="49" charset="0"/>
                <a:ea typeface="宋体" panose="02010600030101010101" pitchFamily="2" charset="-122"/>
              </a:rPr>
              <a:t>A</a:t>
            </a:r>
          </a:p>
        </p:txBody>
      </p:sp>
      <p:sp>
        <p:nvSpPr>
          <p:cNvPr id="27" name="Line 26">
            <a:extLst>
              <a:ext uri="{FF2B5EF4-FFF2-40B4-BE49-F238E27FC236}">
                <a16:creationId xmlns:a16="http://schemas.microsoft.com/office/drawing/2014/main" id="{41088760-33F0-4CB3-AA3F-C7784363D617}"/>
              </a:ext>
            </a:extLst>
          </p:cNvPr>
          <p:cNvSpPr>
            <a:spLocks noChangeShapeType="1"/>
          </p:cNvSpPr>
          <p:nvPr/>
        </p:nvSpPr>
        <p:spPr bwMode="auto">
          <a:xfrm flipV="1">
            <a:off x="562370" y="4311774"/>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8" name="Line 27">
            <a:extLst>
              <a:ext uri="{FF2B5EF4-FFF2-40B4-BE49-F238E27FC236}">
                <a16:creationId xmlns:a16="http://schemas.microsoft.com/office/drawing/2014/main" id="{0C9D826F-55BD-4077-A65A-BE2DC969FD7E}"/>
              </a:ext>
            </a:extLst>
          </p:cNvPr>
          <p:cNvSpPr>
            <a:spLocks noChangeShapeType="1"/>
          </p:cNvSpPr>
          <p:nvPr/>
        </p:nvSpPr>
        <p:spPr bwMode="auto">
          <a:xfrm flipV="1">
            <a:off x="3707904" y="4311774"/>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grpSp>
        <p:nvGrpSpPr>
          <p:cNvPr id="29" name="Group 28">
            <a:extLst>
              <a:ext uri="{FF2B5EF4-FFF2-40B4-BE49-F238E27FC236}">
                <a16:creationId xmlns:a16="http://schemas.microsoft.com/office/drawing/2014/main" id="{7F1A2E4F-B878-46A0-B392-39ACC4371799}"/>
              </a:ext>
            </a:extLst>
          </p:cNvPr>
          <p:cNvGrpSpPr>
            <a:grpSpLocks/>
          </p:cNvGrpSpPr>
          <p:nvPr/>
        </p:nvGrpSpPr>
        <p:grpSpPr bwMode="auto">
          <a:xfrm>
            <a:off x="562370" y="2787774"/>
            <a:ext cx="2133600" cy="1524000"/>
            <a:chOff x="336" y="2064"/>
            <a:chExt cx="1344" cy="960"/>
          </a:xfrm>
        </p:grpSpPr>
        <p:grpSp>
          <p:nvGrpSpPr>
            <p:cNvPr id="30" name="Group 29">
              <a:extLst>
                <a:ext uri="{FF2B5EF4-FFF2-40B4-BE49-F238E27FC236}">
                  <a16:creationId xmlns:a16="http://schemas.microsoft.com/office/drawing/2014/main" id="{0AA5A375-E69B-4E0F-9DBC-ECF4DA3BF60B}"/>
                </a:ext>
              </a:extLst>
            </p:cNvPr>
            <p:cNvGrpSpPr>
              <a:grpSpLocks/>
            </p:cNvGrpSpPr>
            <p:nvPr/>
          </p:nvGrpSpPr>
          <p:grpSpPr bwMode="auto">
            <a:xfrm>
              <a:off x="336" y="2400"/>
              <a:ext cx="1344" cy="624"/>
              <a:chOff x="1488" y="3504"/>
              <a:chExt cx="1344" cy="624"/>
            </a:xfrm>
          </p:grpSpPr>
          <p:sp>
            <p:nvSpPr>
              <p:cNvPr id="35" name="Rectangle 32">
                <a:extLst>
                  <a:ext uri="{FF2B5EF4-FFF2-40B4-BE49-F238E27FC236}">
                    <a16:creationId xmlns:a16="http://schemas.microsoft.com/office/drawing/2014/main" id="{D4E67B8C-D84A-4B8C-AC44-B92EB1555C04}"/>
                  </a:ext>
                </a:extLst>
              </p:cNvPr>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alibri" panose="020F0502020204030204" pitchFamily="34" charset="0"/>
                    <a:ea typeface="宋体" panose="02010600030101010101" pitchFamily="2" charset="-122"/>
                  </a:rPr>
                  <a:t>• • •</a:t>
                </a:r>
              </a:p>
            </p:txBody>
          </p:sp>
          <p:sp>
            <p:nvSpPr>
              <p:cNvPr id="36" name="Rectangle 30">
                <a:extLst>
                  <a:ext uri="{FF2B5EF4-FFF2-40B4-BE49-F238E27FC236}">
                    <a16:creationId xmlns:a16="http://schemas.microsoft.com/office/drawing/2014/main" id="{537A65E8-8AB2-44EE-A61F-A767E16C721C}"/>
                  </a:ext>
                </a:extLst>
              </p:cNvPr>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[0]</a:t>
                </a:r>
              </a:p>
              <a:p>
                <a:pPr algn="ct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[0]</a:t>
                </a:r>
              </a:p>
            </p:txBody>
          </p:sp>
          <p:sp>
            <p:nvSpPr>
              <p:cNvPr id="37" name="Rectangle 31">
                <a:extLst>
                  <a:ext uri="{FF2B5EF4-FFF2-40B4-BE49-F238E27FC236}">
                    <a16:creationId xmlns:a16="http://schemas.microsoft.com/office/drawing/2014/main" id="{AAA34B65-816B-478A-8963-B7EEF62F6263}"/>
                  </a:ext>
                </a:extLst>
              </p:cNvPr>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[0]</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[C-1]</a:t>
                </a:r>
              </a:p>
            </p:txBody>
          </p:sp>
        </p:grpSp>
        <p:sp>
          <p:nvSpPr>
            <p:cNvPr id="31" name="Line 33">
              <a:extLst>
                <a:ext uri="{FF2B5EF4-FFF2-40B4-BE49-F238E27FC236}">
                  <a16:creationId xmlns:a16="http://schemas.microsoft.com/office/drawing/2014/main" id="{0EE8BF2F-ED63-430F-979B-DD656AE963F4}"/>
                </a:ext>
              </a:extLst>
            </p:cNvPr>
            <p:cNvSpPr>
              <a:spLocks noChangeShapeType="1"/>
            </p:cNvSpPr>
            <p:nvPr/>
          </p:nvSpPr>
          <p:spPr bwMode="auto">
            <a:xfrm>
              <a:off x="336"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4">
              <a:extLst>
                <a:ext uri="{FF2B5EF4-FFF2-40B4-BE49-F238E27FC236}">
                  <a16:creationId xmlns:a16="http://schemas.microsoft.com/office/drawing/2014/main" id="{319F412A-7D6B-4703-B3AD-37D21E124206}"/>
                </a:ext>
              </a:extLst>
            </p:cNvPr>
            <p:cNvSpPr>
              <a:spLocks noChangeShapeType="1"/>
            </p:cNvSpPr>
            <p:nvPr/>
          </p:nvSpPr>
          <p:spPr bwMode="auto">
            <a:xfrm>
              <a:off x="336" y="2208"/>
              <a:ext cx="134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Rectangle 35">
              <a:extLst>
                <a:ext uri="{FF2B5EF4-FFF2-40B4-BE49-F238E27FC236}">
                  <a16:creationId xmlns:a16="http://schemas.microsoft.com/office/drawing/2014/main" id="{6298E774-C7C0-4625-9315-C2F9F735A344}"/>
                </a:ext>
              </a:extLst>
            </p:cNvPr>
            <p:cNvSpPr>
              <a:spLocks noChangeArrowheads="1"/>
            </p:cNvSpPr>
            <p:nvPr/>
          </p:nvSpPr>
          <p:spPr bwMode="auto">
            <a:xfrm>
              <a:off x="768" y="2064"/>
              <a:ext cx="528" cy="24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A[0]</a:t>
              </a:r>
              <a:endParaRPr lang="en-US" altLang="zh-CN" sz="1800" dirty="0">
                <a:solidFill>
                  <a:schemeClr val="tx1"/>
                </a:solidFill>
                <a:latin typeface="Calibri" panose="020F0502020204030204" pitchFamily="34" charset="0"/>
                <a:ea typeface="宋体" panose="02010600030101010101" pitchFamily="2" charset="-122"/>
              </a:endParaRPr>
            </a:p>
          </p:txBody>
        </p:sp>
        <p:sp>
          <p:nvSpPr>
            <p:cNvPr id="34" name="Line 36">
              <a:extLst>
                <a:ext uri="{FF2B5EF4-FFF2-40B4-BE49-F238E27FC236}">
                  <a16:creationId xmlns:a16="http://schemas.microsoft.com/office/drawing/2014/main" id="{4BF4D0BA-FC0E-4562-A83D-DCEC051E6395}"/>
                </a:ext>
              </a:extLst>
            </p:cNvPr>
            <p:cNvSpPr>
              <a:spLocks noChangeShapeType="1"/>
            </p:cNvSpPr>
            <p:nvPr/>
          </p:nvSpPr>
          <p:spPr bwMode="auto">
            <a:xfrm>
              <a:off x="168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 name="Text Box 38">
            <a:extLst>
              <a:ext uri="{FF2B5EF4-FFF2-40B4-BE49-F238E27FC236}">
                <a16:creationId xmlns:a16="http://schemas.microsoft.com/office/drawing/2014/main" id="{0B4F4A84-A38C-4AE0-A467-44CB85197215}"/>
              </a:ext>
            </a:extLst>
          </p:cNvPr>
          <p:cNvSpPr txBox="1">
            <a:spLocks noChangeArrowheads="1"/>
          </p:cNvSpPr>
          <p:nvPr/>
        </p:nvSpPr>
        <p:spPr bwMode="auto">
          <a:xfrm>
            <a:off x="3492895" y="4529261"/>
            <a:ext cx="16351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err="1">
                <a:solidFill>
                  <a:srgbClr val="FF0000"/>
                </a:solidFill>
                <a:latin typeface="Courier New" panose="02070309020205020404" pitchFamily="49" charset="0"/>
                <a:ea typeface="宋体" panose="02010600030101010101" pitchFamily="2" charset="-122"/>
              </a:rPr>
              <a:t>A+i</a:t>
            </a:r>
            <a:r>
              <a:rPr lang="en-US" altLang="zh-CN" sz="1600" dirty="0">
                <a:solidFill>
                  <a:srgbClr val="FF0000"/>
                </a:solidFill>
                <a:latin typeface="Courier New" panose="02070309020205020404" pitchFamily="49" charset="0"/>
                <a:ea typeface="宋体" panose="02010600030101010101" pitchFamily="2" charset="-122"/>
              </a:rPr>
              <a:t>*C*K</a:t>
            </a:r>
          </a:p>
        </p:txBody>
      </p:sp>
      <p:sp>
        <p:nvSpPr>
          <p:cNvPr id="39" name="Text Box 39">
            <a:extLst>
              <a:ext uri="{FF2B5EF4-FFF2-40B4-BE49-F238E27FC236}">
                <a16:creationId xmlns:a16="http://schemas.microsoft.com/office/drawing/2014/main" id="{21A1CEDB-DC0E-4869-9034-CA52B5F7D963}"/>
              </a:ext>
            </a:extLst>
          </p:cNvPr>
          <p:cNvSpPr txBox="1">
            <a:spLocks noChangeArrowheads="1"/>
          </p:cNvSpPr>
          <p:nvPr/>
        </p:nvSpPr>
        <p:spPr bwMode="auto">
          <a:xfrm>
            <a:off x="6582170" y="4529261"/>
            <a:ext cx="19796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rgbClr val="FF0000"/>
                </a:solidFill>
                <a:latin typeface="Courier New" panose="02070309020205020404" pitchFamily="49" charset="0"/>
                <a:ea typeface="宋体" panose="02010600030101010101" pitchFamily="2" charset="-122"/>
              </a:rPr>
              <a:t>A+(R-1)*C*K</a:t>
            </a:r>
          </a:p>
        </p:txBody>
      </p:sp>
      <p:sp>
        <p:nvSpPr>
          <p:cNvPr id="40" name="Line 40">
            <a:extLst>
              <a:ext uri="{FF2B5EF4-FFF2-40B4-BE49-F238E27FC236}">
                <a16:creationId xmlns:a16="http://schemas.microsoft.com/office/drawing/2014/main" id="{E60088B7-0039-4333-B26D-29F22DFDA2F5}"/>
              </a:ext>
            </a:extLst>
          </p:cNvPr>
          <p:cNvSpPr>
            <a:spLocks noChangeShapeType="1"/>
          </p:cNvSpPr>
          <p:nvPr/>
        </p:nvSpPr>
        <p:spPr bwMode="auto">
          <a:xfrm flipV="1">
            <a:off x="6734570" y="4311774"/>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1" name="Text Box 15">
            <a:extLst>
              <a:ext uri="{FF2B5EF4-FFF2-40B4-BE49-F238E27FC236}">
                <a16:creationId xmlns:a16="http://schemas.microsoft.com/office/drawing/2014/main" id="{17F06D8B-9ADE-4B93-9F26-A75948F5D2DA}"/>
              </a:ext>
            </a:extLst>
          </p:cNvPr>
          <p:cNvSpPr txBox="1">
            <a:spLocks noChangeArrowheads="1"/>
          </p:cNvSpPr>
          <p:nvPr/>
        </p:nvSpPr>
        <p:spPr bwMode="auto">
          <a:xfrm>
            <a:off x="-282972" y="2421406"/>
            <a:ext cx="2544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int A[R][C];</a:t>
            </a:r>
          </a:p>
        </p:txBody>
      </p:sp>
      <p:sp>
        <p:nvSpPr>
          <p:cNvPr id="42" name="Line 27">
            <a:extLst>
              <a:ext uri="{FF2B5EF4-FFF2-40B4-BE49-F238E27FC236}">
                <a16:creationId xmlns:a16="http://schemas.microsoft.com/office/drawing/2014/main" id="{27DC3B87-BBF2-4C59-B71B-DA2D4E52C242}"/>
              </a:ext>
            </a:extLst>
          </p:cNvPr>
          <p:cNvSpPr>
            <a:spLocks noChangeShapeType="1"/>
          </p:cNvSpPr>
          <p:nvPr/>
        </p:nvSpPr>
        <p:spPr bwMode="auto">
          <a:xfrm flipV="1">
            <a:off x="2699792" y="4314949"/>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3" name="Text Box 38">
            <a:extLst>
              <a:ext uri="{FF2B5EF4-FFF2-40B4-BE49-F238E27FC236}">
                <a16:creationId xmlns:a16="http://schemas.microsoft.com/office/drawing/2014/main" id="{C537196D-1670-488F-8147-7175515FAE29}"/>
              </a:ext>
            </a:extLst>
          </p:cNvPr>
          <p:cNvSpPr txBox="1">
            <a:spLocks noChangeArrowheads="1"/>
          </p:cNvSpPr>
          <p:nvPr/>
        </p:nvSpPr>
        <p:spPr bwMode="auto">
          <a:xfrm>
            <a:off x="2386408" y="4532436"/>
            <a:ext cx="1009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rgbClr val="FF0000"/>
                </a:solidFill>
                <a:latin typeface="Courier New" panose="02070309020205020404" pitchFamily="49" charset="0"/>
                <a:ea typeface="宋体" panose="02010600030101010101" pitchFamily="2" charset="-122"/>
              </a:rPr>
              <a:t>A+C*K</a:t>
            </a:r>
          </a:p>
        </p:txBody>
      </p:sp>
      <p:sp>
        <p:nvSpPr>
          <p:cNvPr id="44" name="Rectangle 4">
            <a:extLst>
              <a:ext uri="{FF2B5EF4-FFF2-40B4-BE49-F238E27FC236}">
                <a16:creationId xmlns:a16="http://schemas.microsoft.com/office/drawing/2014/main" id="{D1B5FEEF-8EFF-46E7-9A39-3F59817A652E}"/>
              </a:ext>
            </a:extLst>
          </p:cNvPr>
          <p:cNvSpPr txBox="1">
            <a:spLocks noChangeArrowheads="1"/>
          </p:cNvSpPr>
          <p:nvPr/>
        </p:nvSpPr>
        <p:spPr>
          <a:xfrm>
            <a:off x="920408" y="573212"/>
            <a:ext cx="6423757" cy="162752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kern="0" dirty="0">
                <a:latin typeface="+mn-ea"/>
              </a:rPr>
              <a:t>数据元素</a:t>
            </a:r>
            <a:endParaRPr lang="en-US" altLang="zh-CN" kern="0" dirty="0">
              <a:latin typeface="+mn-ea"/>
            </a:endParaRPr>
          </a:p>
          <a:p>
            <a:pPr lvl="1">
              <a:buClr>
                <a:srgbClr val="C00000"/>
              </a:buClr>
              <a:buSzPct val="80000"/>
            </a:pPr>
            <a:r>
              <a:rPr lang="en-US" altLang="zh-CN" kern="0" dirty="0">
                <a:latin typeface="+mn-ea"/>
              </a:rPr>
              <a:t> </a:t>
            </a:r>
            <a:r>
              <a:rPr lang="en-US" altLang="zh-CN" kern="0" dirty="0">
                <a:solidFill>
                  <a:srgbClr val="C00000"/>
                </a:solidFill>
                <a:latin typeface="+mn-ea"/>
              </a:rPr>
              <a:t>A[</a:t>
            </a:r>
            <a:r>
              <a:rPr lang="en-US" altLang="zh-CN" kern="0" dirty="0" err="1">
                <a:solidFill>
                  <a:srgbClr val="C00000"/>
                </a:solidFill>
                <a:latin typeface="+mn-ea"/>
              </a:rPr>
              <a:t>i</a:t>
            </a:r>
            <a:r>
              <a:rPr lang="en-US" altLang="zh-CN" kern="0" dirty="0">
                <a:solidFill>
                  <a:srgbClr val="C00000"/>
                </a:solidFill>
                <a:latin typeface="+mn-ea"/>
              </a:rPr>
              <a:t>][j] </a:t>
            </a:r>
            <a:r>
              <a:rPr lang="zh-CN" altLang="en-US" kern="0" dirty="0">
                <a:latin typeface="+mn-ea"/>
              </a:rPr>
              <a:t>是一个类型为</a:t>
            </a:r>
            <a:r>
              <a:rPr lang="en-US" altLang="zh-CN" kern="0" dirty="0">
                <a:solidFill>
                  <a:srgbClr val="C00000"/>
                </a:solidFill>
                <a:latin typeface="+mn-ea"/>
              </a:rPr>
              <a:t>T</a:t>
            </a:r>
            <a:r>
              <a:rPr lang="zh-CN" altLang="en-US" kern="0" dirty="0">
                <a:latin typeface="+mn-ea"/>
              </a:rPr>
              <a:t>的元素 ，需要</a:t>
            </a:r>
            <a:r>
              <a:rPr lang="en-US" altLang="zh-CN" kern="0" dirty="0">
                <a:solidFill>
                  <a:srgbClr val="C00000"/>
                </a:solidFill>
                <a:latin typeface="+mn-ea"/>
              </a:rPr>
              <a:t>K</a:t>
            </a:r>
            <a:r>
              <a:rPr lang="zh-CN" altLang="en-US" kern="0" dirty="0">
                <a:latin typeface="+mn-ea"/>
              </a:rPr>
              <a:t>个字节存储</a:t>
            </a:r>
            <a:endParaRPr lang="en-US" altLang="zh-CN" kern="0" dirty="0">
              <a:latin typeface="+mn-ea"/>
            </a:endParaRPr>
          </a:p>
          <a:p>
            <a:pPr lvl="1">
              <a:buClr>
                <a:srgbClr val="C00000"/>
              </a:buClr>
              <a:buSzPct val="80000"/>
            </a:pPr>
            <a:r>
              <a:rPr lang="zh-CN" altLang="en-US" kern="0" dirty="0">
                <a:latin typeface="+mn-ea"/>
              </a:rPr>
              <a:t>地址为： </a:t>
            </a:r>
            <a:r>
              <a:rPr lang="en-US" altLang="zh-CN" kern="0" dirty="0">
                <a:solidFill>
                  <a:srgbClr val="C00000"/>
                </a:solidFill>
                <a:latin typeface="+mn-ea"/>
              </a:rPr>
              <a:t>A</a:t>
            </a:r>
            <a:r>
              <a:rPr lang="en-US" altLang="zh-CN" kern="0" dirty="0">
                <a:latin typeface="+mn-ea"/>
              </a:rPr>
              <a:t> + </a:t>
            </a:r>
            <a:r>
              <a:rPr lang="en-US" altLang="zh-CN" kern="0" dirty="0" err="1">
                <a:solidFill>
                  <a:srgbClr val="C00000"/>
                </a:solidFill>
                <a:latin typeface="+mn-ea"/>
              </a:rPr>
              <a:t>i</a:t>
            </a:r>
            <a:r>
              <a:rPr lang="en-US" altLang="zh-CN" kern="0" dirty="0">
                <a:solidFill>
                  <a:srgbClr val="C00000"/>
                </a:solidFill>
                <a:latin typeface="+mn-ea"/>
              </a:rPr>
              <a:t> </a:t>
            </a:r>
            <a:r>
              <a:rPr lang="en-US" altLang="zh-CN" kern="0" dirty="0">
                <a:latin typeface="+mn-ea"/>
              </a:rPr>
              <a:t>* (</a:t>
            </a:r>
            <a:r>
              <a:rPr lang="en-US" altLang="zh-CN" kern="0" dirty="0">
                <a:solidFill>
                  <a:srgbClr val="C00000"/>
                </a:solidFill>
                <a:latin typeface="+mn-ea"/>
              </a:rPr>
              <a:t>C</a:t>
            </a:r>
            <a:r>
              <a:rPr lang="en-US" altLang="zh-CN" kern="0" dirty="0">
                <a:latin typeface="+mn-ea"/>
              </a:rPr>
              <a:t> * </a:t>
            </a:r>
            <a:r>
              <a:rPr lang="en-US" altLang="zh-CN" kern="0" dirty="0">
                <a:solidFill>
                  <a:srgbClr val="C00000"/>
                </a:solidFill>
                <a:latin typeface="+mn-ea"/>
              </a:rPr>
              <a:t>K</a:t>
            </a:r>
            <a:r>
              <a:rPr lang="en-US" altLang="zh-CN" kern="0" dirty="0">
                <a:latin typeface="+mn-ea"/>
              </a:rPr>
              <a:t>) +  </a:t>
            </a:r>
            <a:r>
              <a:rPr lang="en-US" altLang="zh-CN" kern="0" dirty="0">
                <a:solidFill>
                  <a:srgbClr val="C00000"/>
                </a:solidFill>
                <a:latin typeface="+mn-ea"/>
              </a:rPr>
              <a:t>j</a:t>
            </a:r>
            <a:r>
              <a:rPr lang="en-US" altLang="zh-CN" kern="0" dirty="0">
                <a:latin typeface="+mn-ea"/>
              </a:rPr>
              <a:t> * </a:t>
            </a:r>
            <a:r>
              <a:rPr lang="en-US" altLang="zh-CN" kern="0" dirty="0">
                <a:solidFill>
                  <a:srgbClr val="C00000"/>
                </a:solidFill>
                <a:latin typeface="+mn-ea"/>
              </a:rPr>
              <a:t>K</a:t>
            </a:r>
            <a:r>
              <a:rPr lang="en-US" altLang="zh-CN" kern="0" dirty="0">
                <a:latin typeface="+mn-ea"/>
              </a:rPr>
              <a:t> = </a:t>
            </a:r>
            <a:r>
              <a:rPr lang="en-US" altLang="zh-CN" kern="0" dirty="0">
                <a:solidFill>
                  <a:srgbClr val="C00000"/>
                </a:solidFill>
                <a:latin typeface="+mn-ea"/>
              </a:rPr>
              <a:t>A</a:t>
            </a:r>
            <a:r>
              <a:rPr lang="en-US" altLang="zh-CN" kern="0" dirty="0">
                <a:latin typeface="+mn-ea"/>
              </a:rPr>
              <a:t> + (</a:t>
            </a:r>
            <a:r>
              <a:rPr lang="en-US" altLang="zh-CN" kern="0" dirty="0" err="1">
                <a:solidFill>
                  <a:srgbClr val="C00000"/>
                </a:solidFill>
                <a:latin typeface="+mn-ea"/>
              </a:rPr>
              <a:t>i</a:t>
            </a:r>
            <a:r>
              <a:rPr lang="en-US" altLang="zh-CN" kern="0" dirty="0">
                <a:latin typeface="+mn-ea"/>
              </a:rPr>
              <a:t> * </a:t>
            </a:r>
            <a:r>
              <a:rPr lang="en-US" altLang="zh-CN" kern="0" dirty="0">
                <a:solidFill>
                  <a:srgbClr val="C00000"/>
                </a:solidFill>
                <a:latin typeface="+mn-ea"/>
              </a:rPr>
              <a:t>C</a:t>
            </a:r>
            <a:r>
              <a:rPr lang="en-US" altLang="zh-CN" kern="0" dirty="0">
                <a:latin typeface="+mn-ea"/>
              </a:rPr>
              <a:t> +  </a:t>
            </a:r>
            <a:r>
              <a:rPr lang="en-US" altLang="zh-CN" kern="0" dirty="0">
                <a:solidFill>
                  <a:srgbClr val="C00000"/>
                </a:solidFill>
                <a:latin typeface="+mn-ea"/>
              </a:rPr>
              <a:t>j</a:t>
            </a:r>
            <a:r>
              <a:rPr lang="en-US" altLang="zh-CN" kern="0" dirty="0">
                <a:latin typeface="+mn-ea"/>
              </a:rPr>
              <a:t>)* </a:t>
            </a:r>
            <a:r>
              <a:rPr lang="en-US" altLang="zh-CN" kern="0" dirty="0">
                <a:solidFill>
                  <a:srgbClr val="C00000"/>
                </a:solidFill>
                <a:latin typeface="+mn-ea"/>
              </a:rPr>
              <a:t>K</a:t>
            </a:r>
          </a:p>
        </p:txBody>
      </p:sp>
    </p:spTree>
    <p:extLst>
      <p:ext uri="{BB962C8B-B14F-4D97-AF65-F5344CB8AC3E}">
        <p14:creationId xmlns:p14="http://schemas.microsoft.com/office/powerpoint/2010/main" val="2428182080"/>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4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4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嵌套数组</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D7285B2C-E3AC-47E7-8267-8C241C0847B6}"/>
              </a:ext>
            </a:extLst>
          </p:cNvPr>
          <p:cNvSpPr>
            <a:spLocks noChangeArrowheads="1"/>
          </p:cNvSpPr>
          <p:nvPr/>
        </p:nvSpPr>
        <p:spPr bwMode="auto">
          <a:xfrm>
            <a:off x="179512" y="640854"/>
            <a:ext cx="4104010" cy="736099"/>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err="1">
                <a:solidFill>
                  <a:schemeClr val="tx1"/>
                </a:solidFill>
                <a:latin typeface="Courier New" panose="02070309020205020404" pitchFamily="49" charset="0"/>
                <a:ea typeface="宋体" panose="02010600030101010101" pitchFamily="2" charset="-122"/>
              </a:rPr>
              <a:t>zip_dig</a:t>
            </a: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hnu</a:t>
            </a:r>
            <a:r>
              <a:rPr lang="en-US" altLang="zh-CN" sz="1400" dirty="0">
                <a:solidFill>
                  <a:schemeClr val="tx1"/>
                </a:solidFill>
                <a:latin typeface="Courier New" panose="02070309020205020404" pitchFamily="49" charset="0"/>
                <a:ea typeface="宋体" panose="02010600030101010101" pitchFamily="2" charset="-122"/>
              </a:rPr>
              <a:t> = { 1, 5, 2, 1, 3 };</a:t>
            </a:r>
          </a:p>
          <a:p>
            <a:pPr>
              <a:spcBef>
                <a:spcPct val="0"/>
              </a:spcBef>
              <a:buClrTx/>
              <a:buSzTx/>
              <a:buFont typeface="Arial" panose="020B0604020202020204" pitchFamily="34" charset="0"/>
              <a:buNone/>
            </a:pPr>
            <a:r>
              <a:rPr lang="en-US" altLang="zh-CN" sz="1400" dirty="0" err="1">
                <a:solidFill>
                  <a:schemeClr val="tx1"/>
                </a:solidFill>
                <a:latin typeface="Courier New" panose="02070309020205020404" pitchFamily="49" charset="0"/>
                <a:ea typeface="宋体" panose="02010600030101010101" pitchFamily="2" charset="-122"/>
              </a:rPr>
              <a:t>zip_dig</a:t>
            </a: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mit</a:t>
            </a:r>
            <a:r>
              <a:rPr lang="en-US" altLang="zh-CN" sz="1400" dirty="0">
                <a:solidFill>
                  <a:schemeClr val="tx1"/>
                </a:solidFill>
                <a:latin typeface="Courier New" panose="02070309020205020404" pitchFamily="49" charset="0"/>
                <a:ea typeface="宋体" panose="02010600030101010101" pitchFamily="2" charset="-122"/>
              </a:rPr>
              <a:t> = { 0, 2, 1, 3, 9 };</a:t>
            </a:r>
          </a:p>
          <a:p>
            <a:pPr>
              <a:spcBef>
                <a:spcPct val="0"/>
              </a:spcBef>
              <a:buClrTx/>
              <a:buSzTx/>
              <a:buFont typeface="Arial" panose="020B0604020202020204" pitchFamily="34" charset="0"/>
              <a:buNone/>
            </a:pPr>
            <a:r>
              <a:rPr lang="en-US" altLang="zh-CN" sz="1400" dirty="0" err="1">
                <a:solidFill>
                  <a:schemeClr val="tx1"/>
                </a:solidFill>
                <a:latin typeface="Courier New" panose="02070309020205020404" pitchFamily="49" charset="0"/>
                <a:ea typeface="宋体" panose="02010600030101010101" pitchFamily="2" charset="-122"/>
              </a:rPr>
              <a:t>zip_dig</a:t>
            </a: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ucb</a:t>
            </a:r>
            <a:r>
              <a:rPr lang="en-US" altLang="zh-CN" sz="1400" dirty="0">
                <a:solidFill>
                  <a:schemeClr val="tx1"/>
                </a:solidFill>
                <a:latin typeface="Courier New" panose="02070309020205020404" pitchFamily="49" charset="0"/>
                <a:ea typeface="宋体" panose="02010600030101010101" pitchFamily="2" charset="-122"/>
              </a:rPr>
              <a:t> = { 9, 4, 7, 2, 0 };</a:t>
            </a:r>
          </a:p>
        </p:txBody>
      </p:sp>
      <p:sp>
        <p:nvSpPr>
          <p:cNvPr id="6" name="Rectangle 5">
            <a:extLst>
              <a:ext uri="{FF2B5EF4-FFF2-40B4-BE49-F238E27FC236}">
                <a16:creationId xmlns:a16="http://schemas.microsoft.com/office/drawing/2014/main" id="{FA259C23-B31F-4E83-91FD-A8C9069F9E86}"/>
              </a:ext>
            </a:extLst>
          </p:cNvPr>
          <p:cNvSpPr>
            <a:spLocks noChangeArrowheads="1"/>
          </p:cNvSpPr>
          <p:nvPr/>
        </p:nvSpPr>
        <p:spPr bwMode="auto">
          <a:xfrm>
            <a:off x="179512" y="1446312"/>
            <a:ext cx="4104010" cy="520655"/>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#define UCOUNT 3</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*univ[UCOUNT] = {</a:t>
            </a:r>
            <a:r>
              <a:rPr lang="en-US" altLang="zh-CN" sz="1400" dirty="0" err="1">
                <a:solidFill>
                  <a:schemeClr val="tx1"/>
                </a:solidFill>
                <a:latin typeface="Courier New" panose="02070309020205020404" pitchFamily="49" charset="0"/>
                <a:ea typeface="宋体" panose="02010600030101010101" pitchFamily="2" charset="-122"/>
              </a:rPr>
              <a:t>mit</a:t>
            </a: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hnu</a:t>
            </a: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ucb</a:t>
            </a:r>
            <a:r>
              <a:rPr lang="en-US" altLang="zh-CN" sz="1400" dirty="0">
                <a:solidFill>
                  <a:schemeClr val="tx1"/>
                </a:solidFill>
                <a:latin typeface="Courier New" panose="02070309020205020404" pitchFamily="49" charset="0"/>
                <a:ea typeface="宋体" panose="02010600030101010101" pitchFamily="2" charset="-122"/>
              </a:rPr>
              <a:t>};</a:t>
            </a:r>
          </a:p>
        </p:txBody>
      </p:sp>
      <p:sp>
        <p:nvSpPr>
          <p:cNvPr id="7" name="Rectangle 3">
            <a:extLst>
              <a:ext uri="{FF2B5EF4-FFF2-40B4-BE49-F238E27FC236}">
                <a16:creationId xmlns:a16="http://schemas.microsoft.com/office/drawing/2014/main" id="{CCE702D8-2043-4D9A-A666-578F0417CE52}"/>
              </a:ext>
            </a:extLst>
          </p:cNvPr>
          <p:cNvSpPr txBox="1">
            <a:spLocks noChangeArrowheads="1"/>
          </p:cNvSpPr>
          <p:nvPr/>
        </p:nvSpPr>
        <p:spPr>
          <a:xfrm>
            <a:off x="4427984" y="924156"/>
            <a:ext cx="4824536" cy="736099"/>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1600" kern="0" dirty="0">
                <a:latin typeface="Calibri" panose="020F0502020204030204" pitchFamily="34" charset="0"/>
              </a:rPr>
              <a:t>变量</a:t>
            </a:r>
            <a:r>
              <a:rPr lang="en-US" altLang="zh-CN" sz="1600" kern="0" dirty="0">
                <a:latin typeface="Calibri" panose="020F0502020204030204" pitchFamily="34" charset="0"/>
              </a:rPr>
              <a:t> </a:t>
            </a:r>
            <a:r>
              <a:rPr lang="en-US" altLang="zh-CN" sz="1600" kern="0" dirty="0">
                <a:solidFill>
                  <a:srgbClr val="C00000"/>
                </a:solidFill>
                <a:latin typeface="Courier New" panose="02070309020205020404" pitchFamily="49" charset="0"/>
              </a:rPr>
              <a:t>univ</a:t>
            </a:r>
            <a:r>
              <a:rPr lang="en-US" altLang="zh-CN" sz="1600" kern="0" dirty="0">
                <a:latin typeface="Calibri" panose="020F0502020204030204" pitchFamily="34" charset="0"/>
              </a:rPr>
              <a:t> </a:t>
            </a:r>
            <a:r>
              <a:rPr lang="zh-CN" altLang="en-US" sz="1600" kern="0" dirty="0">
                <a:latin typeface="Calibri" panose="020F0502020204030204" pitchFamily="34" charset="0"/>
              </a:rPr>
              <a:t>定义了一个含有</a:t>
            </a:r>
            <a:r>
              <a:rPr lang="zh-CN" altLang="en-US" sz="1600" kern="0" dirty="0">
                <a:solidFill>
                  <a:srgbClr val="C00000"/>
                </a:solidFill>
                <a:latin typeface="Calibri" panose="020F0502020204030204" pitchFamily="34" charset="0"/>
              </a:rPr>
              <a:t>三个元素</a:t>
            </a:r>
            <a:r>
              <a:rPr lang="zh-CN" altLang="en-US" sz="1600" kern="0" dirty="0">
                <a:latin typeface="Calibri" panose="020F0502020204030204" pitchFamily="34" charset="0"/>
              </a:rPr>
              <a:t>的数组；</a:t>
            </a:r>
            <a:endParaRPr lang="en-US" altLang="zh-CN" sz="1600" kern="0" dirty="0">
              <a:latin typeface="Calibri" panose="020F0502020204030204" pitchFamily="34" charset="0"/>
            </a:endParaRPr>
          </a:p>
          <a:p>
            <a:pPr>
              <a:buClr>
                <a:srgbClr val="C00000"/>
              </a:buClr>
              <a:buSzPct val="80000"/>
            </a:pPr>
            <a:r>
              <a:rPr lang="zh-CN" altLang="en-US" sz="1600" kern="0" dirty="0">
                <a:latin typeface="Calibri" panose="020F0502020204030204" pitchFamily="34" charset="0"/>
              </a:rPr>
              <a:t>每个元素都是一个</a:t>
            </a:r>
            <a:r>
              <a:rPr lang="zh-CN" altLang="en-US" sz="1600" kern="0" dirty="0">
                <a:solidFill>
                  <a:srgbClr val="C00000"/>
                </a:solidFill>
                <a:latin typeface="Calibri" panose="020F0502020204030204" pitchFamily="34" charset="0"/>
              </a:rPr>
              <a:t>整数数组指针</a:t>
            </a:r>
            <a:r>
              <a:rPr lang="zh-CN" altLang="en-US" sz="1600" kern="0" dirty="0">
                <a:latin typeface="Calibri" panose="020F0502020204030204" pitchFamily="34" charset="0"/>
              </a:rPr>
              <a:t>。</a:t>
            </a:r>
            <a:endParaRPr lang="en-US" altLang="zh-CN" sz="1600" kern="0" dirty="0">
              <a:latin typeface="Calibri" panose="020F0502020204030204" pitchFamily="34" charset="0"/>
            </a:endParaRPr>
          </a:p>
        </p:txBody>
      </p:sp>
      <p:grpSp>
        <p:nvGrpSpPr>
          <p:cNvPr id="9" name="Group 7">
            <a:extLst>
              <a:ext uri="{FF2B5EF4-FFF2-40B4-BE49-F238E27FC236}">
                <a16:creationId xmlns:a16="http://schemas.microsoft.com/office/drawing/2014/main" id="{22057441-9B94-416D-A247-F4997D9F8D3A}"/>
              </a:ext>
            </a:extLst>
          </p:cNvPr>
          <p:cNvGrpSpPr>
            <a:grpSpLocks/>
          </p:cNvGrpSpPr>
          <p:nvPr/>
        </p:nvGrpSpPr>
        <p:grpSpPr bwMode="auto">
          <a:xfrm>
            <a:off x="330993" y="2638409"/>
            <a:ext cx="1943100" cy="1555716"/>
            <a:chOff x="216" y="2092"/>
            <a:chExt cx="1224" cy="980"/>
          </a:xfrm>
        </p:grpSpPr>
        <p:sp>
          <p:nvSpPr>
            <p:cNvPr id="76" name="Rectangle 8">
              <a:extLst>
                <a:ext uri="{FF2B5EF4-FFF2-40B4-BE49-F238E27FC236}">
                  <a16:creationId xmlns:a16="http://schemas.microsoft.com/office/drawing/2014/main" id="{087B04F9-D93B-4E2C-B903-61CD58F8F7ED}"/>
                </a:ext>
              </a:extLst>
            </p:cNvPr>
            <p:cNvSpPr>
              <a:spLocks noChangeArrowheads="1"/>
            </p:cNvSpPr>
            <p:nvPr/>
          </p:nvSpPr>
          <p:spPr bwMode="auto">
            <a:xfrm>
              <a:off x="864" y="2352"/>
              <a:ext cx="576" cy="240"/>
            </a:xfrm>
            <a:prstGeom prst="rect">
              <a:avLst/>
            </a:prstGeom>
            <a:solidFill>
              <a:srgbClr val="F1C7C7"/>
            </a:solidFill>
            <a:ln w="254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36</a:t>
              </a:r>
            </a:p>
          </p:txBody>
        </p:sp>
        <p:sp>
          <p:nvSpPr>
            <p:cNvPr id="77" name="Line 9">
              <a:extLst>
                <a:ext uri="{FF2B5EF4-FFF2-40B4-BE49-F238E27FC236}">
                  <a16:creationId xmlns:a16="http://schemas.microsoft.com/office/drawing/2014/main" id="{5EA38DF9-D153-4EC8-8562-A18A62C77907}"/>
                </a:ext>
              </a:extLst>
            </p:cNvPr>
            <p:cNvSpPr>
              <a:spLocks noChangeShapeType="1"/>
            </p:cNvSpPr>
            <p:nvPr/>
          </p:nvSpPr>
          <p:spPr bwMode="auto">
            <a:xfrm flipV="1">
              <a:off x="576" y="2485"/>
              <a:ext cx="288" cy="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8" name="Text Box 10">
              <a:extLst>
                <a:ext uri="{FF2B5EF4-FFF2-40B4-BE49-F238E27FC236}">
                  <a16:creationId xmlns:a16="http://schemas.microsoft.com/office/drawing/2014/main" id="{7267C794-F88D-4D38-9C4D-6228941ED73C}"/>
                </a:ext>
              </a:extLst>
            </p:cNvPr>
            <p:cNvSpPr txBox="1">
              <a:spLocks noChangeArrowheads="1"/>
            </p:cNvSpPr>
            <p:nvPr/>
          </p:nvSpPr>
          <p:spPr bwMode="auto">
            <a:xfrm>
              <a:off x="226" y="2363"/>
              <a:ext cx="3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160</a:t>
              </a:r>
            </a:p>
          </p:txBody>
        </p:sp>
        <p:sp>
          <p:nvSpPr>
            <p:cNvPr id="79" name="Rectangle 11">
              <a:extLst>
                <a:ext uri="{FF2B5EF4-FFF2-40B4-BE49-F238E27FC236}">
                  <a16:creationId xmlns:a16="http://schemas.microsoft.com/office/drawing/2014/main" id="{1E63451D-8718-40AA-AE66-FADD9580D346}"/>
                </a:ext>
              </a:extLst>
            </p:cNvPr>
            <p:cNvSpPr>
              <a:spLocks noChangeArrowheads="1"/>
            </p:cNvSpPr>
            <p:nvPr/>
          </p:nvSpPr>
          <p:spPr bwMode="auto">
            <a:xfrm>
              <a:off x="864" y="2592"/>
              <a:ext cx="576" cy="240"/>
            </a:xfrm>
            <a:prstGeom prst="rect">
              <a:avLst/>
            </a:prstGeom>
            <a:solidFill>
              <a:srgbClr val="F1C7C7"/>
            </a:solidFill>
            <a:ln w="254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16</a:t>
              </a:r>
            </a:p>
          </p:txBody>
        </p:sp>
        <p:sp>
          <p:nvSpPr>
            <p:cNvPr id="80" name="Rectangle 12">
              <a:extLst>
                <a:ext uri="{FF2B5EF4-FFF2-40B4-BE49-F238E27FC236}">
                  <a16:creationId xmlns:a16="http://schemas.microsoft.com/office/drawing/2014/main" id="{51D3693E-C875-4FA4-91DE-203B8401EAB1}"/>
                </a:ext>
              </a:extLst>
            </p:cNvPr>
            <p:cNvSpPr>
              <a:spLocks noChangeArrowheads="1"/>
            </p:cNvSpPr>
            <p:nvPr/>
          </p:nvSpPr>
          <p:spPr bwMode="auto">
            <a:xfrm>
              <a:off x="864" y="2832"/>
              <a:ext cx="576" cy="240"/>
            </a:xfrm>
            <a:prstGeom prst="rect">
              <a:avLst/>
            </a:prstGeom>
            <a:solidFill>
              <a:srgbClr val="F1C7C7"/>
            </a:solidFill>
            <a:ln w="254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56</a:t>
              </a:r>
            </a:p>
          </p:txBody>
        </p:sp>
        <p:sp>
          <p:nvSpPr>
            <p:cNvPr id="81" name="Line 13">
              <a:extLst>
                <a:ext uri="{FF2B5EF4-FFF2-40B4-BE49-F238E27FC236}">
                  <a16:creationId xmlns:a16="http://schemas.microsoft.com/office/drawing/2014/main" id="{82B8E48A-A8B7-4483-B550-C431FF2BF3B9}"/>
                </a:ext>
              </a:extLst>
            </p:cNvPr>
            <p:cNvSpPr>
              <a:spLocks noChangeShapeType="1"/>
            </p:cNvSpPr>
            <p:nvPr/>
          </p:nvSpPr>
          <p:spPr bwMode="auto">
            <a:xfrm flipV="1">
              <a:off x="576" y="2725"/>
              <a:ext cx="288" cy="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82" name="Line 14">
              <a:extLst>
                <a:ext uri="{FF2B5EF4-FFF2-40B4-BE49-F238E27FC236}">
                  <a16:creationId xmlns:a16="http://schemas.microsoft.com/office/drawing/2014/main" id="{3D9B9512-194B-478C-963A-C155E30E0773}"/>
                </a:ext>
              </a:extLst>
            </p:cNvPr>
            <p:cNvSpPr>
              <a:spLocks noChangeShapeType="1"/>
            </p:cNvSpPr>
            <p:nvPr/>
          </p:nvSpPr>
          <p:spPr bwMode="auto">
            <a:xfrm flipV="1">
              <a:off x="576" y="2965"/>
              <a:ext cx="288" cy="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83" name="Text Box 15">
              <a:extLst>
                <a:ext uri="{FF2B5EF4-FFF2-40B4-BE49-F238E27FC236}">
                  <a16:creationId xmlns:a16="http://schemas.microsoft.com/office/drawing/2014/main" id="{F1773E27-1948-424F-9730-691A07321EF1}"/>
                </a:ext>
              </a:extLst>
            </p:cNvPr>
            <p:cNvSpPr txBox="1">
              <a:spLocks noChangeArrowheads="1"/>
            </p:cNvSpPr>
            <p:nvPr/>
          </p:nvSpPr>
          <p:spPr bwMode="auto">
            <a:xfrm>
              <a:off x="216" y="2612"/>
              <a:ext cx="3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164</a:t>
              </a:r>
            </a:p>
          </p:txBody>
        </p:sp>
        <p:sp>
          <p:nvSpPr>
            <p:cNvPr id="84" name="Text Box 16">
              <a:extLst>
                <a:ext uri="{FF2B5EF4-FFF2-40B4-BE49-F238E27FC236}">
                  <a16:creationId xmlns:a16="http://schemas.microsoft.com/office/drawing/2014/main" id="{6259CBC6-4DE0-44BF-B03A-D6BDECB30574}"/>
                </a:ext>
              </a:extLst>
            </p:cNvPr>
            <p:cNvSpPr txBox="1">
              <a:spLocks noChangeArrowheads="1"/>
            </p:cNvSpPr>
            <p:nvPr/>
          </p:nvSpPr>
          <p:spPr bwMode="auto">
            <a:xfrm>
              <a:off x="216" y="2843"/>
              <a:ext cx="3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168</a:t>
              </a:r>
            </a:p>
          </p:txBody>
        </p:sp>
        <p:sp>
          <p:nvSpPr>
            <p:cNvPr id="85" name="Text Box 17">
              <a:extLst>
                <a:ext uri="{FF2B5EF4-FFF2-40B4-BE49-F238E27FC236}">
                  <a16:creationId xmlns:a16="http://schemas.microsoft.com/office/drawing/2014/main" id="{1BFF8857-AF7C-4277-BEB7-FFA9801247E9}"/>
                </a:ext>
              </a:extLst>
            </p:cNvPr>
            <p:cNvSpPr txBox="1">
              <a:spLocks noChangeArrowheads="1"/>
            </p:cNvSpPr>
            <p:nvPr/>
          </p:nvSpPr>
          <p:spPr bwMode="auto">
            <a:xfrm>
              <a:off x="1007" y="2092"/>
              <a:ext cx="42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univ</a:t>
              </a:r>
            </a:p>
          </p:txBody>
        </p:sp>
        <p:sp>
          <p:nvSpPr>
            <p:cNvPr id="86" name="Oval 18">
              <a:extLst>
                <a:ext uri="{FF2B5EF4-FFF2-40B4-BE49-F238E27FC236}">
                  <a16:creationId xmlns:a16="http://schemas.microsoft.com/office/drawing/2014/main" id="{8DD578B8-D03C-424A-AB68-4F55B352F1A7}"/>
                </a:ext>
              </a:extLst>
            </p:cNvPr>
            <p:cNvSpPr>
              <a:spLocks noChangeArrowheads="1"/>
            </p:cNvSpPr>
            <p:nvPr/>
          </p:nvSpPr>
          <p:spPr bwMode="auto">
            <a:xfrm>
              <a:off x="1200" y="2448"/>
              <a:ext cx="96" cy="96"/>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600">
                <a:solidFill>
                  <a:schemeClr val="tx1"/>
                </a:solidFill>
                <a:latin typeface="Calibri" panose="020F0502020204030204" pitchFamily="34" charset="0"/>
                <a:ea typeface="宋体" panose="02010600030101010101" pitchFamily="2" charset="-122"/>
              </a:endParaRPr>
            </a:p>
          </p:txBody>
        </p:sp>
        <p:sp>
          <p:nvSpPr>
            <p:cNvPr id="87" name="Oval 19">
              <a:extLst>
                <a:ext uri="{FF2B5EF4-FFF2-40B4-BE49-F238E27FC236}">
                  <a16:creationId xmlns:a16="http://schemas.microsoft.com/office/drawing/2014/main" id="{9FFAA80D-0065-40F0-BC47-AE6D357AA4F8}"/>
                </a:ext>
              </a:extLst>
            </p:cNvPr>
            <p:cNvSpPr>
              <a:spLocks noChangeArrowheads="1"/>
            </p:cNvSpPr>
            <p:nvPr/>
          </p:nvSpPr>
          <p:spPr bwMode="auto">
            <a:xfrm>
              <a:off x="1200" y="2688"/>
              <a:ext cx="96" cy="96"/>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600">
                <a:solidFill>
                  <a:schemeClr val="tx1"/>
                </a:solidFill>
                <a:latin typeface="Calibri" panose="020F0502020204030204" pitchFamily="34" charset="0"/>
                <a:ea typeface="宋体" panose="02010600030101010101" pitchFamily="2" charset="-122"/>
              </a:endParaRPr>
            </a:p>
          </p:txBody>
        </p:sp>
        <p:sp>
          <p:nvSpPr>
            <p:cNvPr id="88" name="Oval 20">
              <a:extLst>
                <a:ext uri="{FF2B5EF4-FFF2-40B4-BE49-F238E27FC236}">
                  <a16:creationId xmlns:a16="http://schemas.microsoft.com/office/drawing/2014/main" id="{114D45DB-CF69-40DA-A301-34BCE3A3E559}"/>
                </a:ext>
              </a:extLst>
            </p:cNvPr>
            <p:cNvSpPr>
              <a:spLocks noChangeArrowheads="1"/>
            </p:cNvSpPr>
            <p:nvPr/>
          </p:nvSpPr>
          <p:spPr bwMode="auto">
            <a:xfrm>
              <a:off x="1200" y="2928"/>
              <a:ext cx="96" cy="96"/>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600">
                <a:solidFill>
                  <a:schemeClr val="tx1"/>
                </a:solidFill>
                <a:latin typeface="Calibri" panose="020F0502020204030204" pitchFamily="34" charset="0"/>
                <a:ea typeface="宋体" panose="02010600030101010101" pitchFamily="2" charset="-122"/>
              </a:endParaRPr>
            </a:p>
          </p:txBody>
        </p:sp>
      </p:grpSp>
      <p:sp>
        <p:nvSpPr>
          <p:cNvPr id="10" name="Text Box 21">
            <a:extLst>
              <a:ext uri="{FF2B5EF4-FFF2-40B4-BE49-F238E27FC236}">
                <a16:creationId xmlns:a16="http://schemas.microsoft.com/office/drawing/2014/main" id="{05015693-00F1-49F9-961E-FF281A30424C}"/>
              </a:ext>
            </a:extLst>
          </p:cNvPr>
          <p:cNvSpPr txBox="1">
            <a:spLocks noChangeArrowheads="1"/>
          </p:cNvSpPr>
          <p:nvPr/>
        </p:nvSpPr>
        <p:spPr bwMode="auto">
          <a:xfrm>
            <a:off x="3257368" y="2180652"/>
            <a:ext cx="554960"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hnu</a:t>
            </a:r>
            <a:endParaRPr lang="en-US" altLang="zh-CN" sz="1600" dirty="0">
              <a:solidFill>
                <a:schemeClr val="tx1"/>
              </a:solidFill>
              <a:latin typeface="Courier New" panose="02070309020205020404" pitchFamily="49" charset="0"/>
              <a:ea typeface="宋体" panose="02010600030101010101" pitchFamily="2" charset="-122"/>
            </a:endParaRPr>
          </a:p>
        </p:txBody>
      </p:sp>
      <p:sp>
        <p:nvSpPr>
          <p:cNvPr id="11" name="Text Box 41">
            <a:extLst>
              <a:ext uri="{FF2B5EF4-FFF2-40B4-BE49-F238E27FC236}">
                <a16:creationId xmlns:a16="http://schemas.microsoft.com/office/drawing/2014/main" id="{808F7CEB-C286-483E-A7E9-6561099D24F0}"/>
              </a:ext>
            </a:extLst>
          </p:cNvPr>
          <p:cNvSpPr txBox="1">
            <a:spLocks noChangeArrowheads="1"/>
          </p:cNvSpPr>
          <p:nvPr/>
        </p:nvSpPr>
        <p:spPr bwMode="auto">
          <a:xfrm>
            <a:off x="3237535" y="3029629"/>
            <a:ext cx="554959"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mit</a:t>
            </a:r>
            <a:endParaRPr lang="en-US" altLang="zh-CN" sz="1600" dirty="0">
              <a:solidFill>
                <a:schemeClr val="tx1"/>
              </a:solidFill>
              <a:latin typeface="Courier New" panose="02070309020205020404" pitchFamily="49" charset="0"/>
              <a:ea typeface="宋体" panose="02010600030101010101" pitchFamily="2" charset="-122"/>
            </a:endParaRPr>
          </a:p>
        </p:txBody>
      </p:sp>
      <p:sp>
        <p:nvSpPr>
          <p:cNvPr id="12" name="Text Box 61">
            <a:extLst>
              <a:ext uri="{FF2B5EF4-FFF2-40B4-BE49-F238E27FC236}">
                <a16:creationId xmlns:a16="http://schemas.microsoft.com/office/drawing/2014/main" id="{394F3DF7-9103-4E1E-9B9D-04BB0FB55340}"/>
              </a:ext>
            </a:extLst>
          </p:cNvPr>
          <p:cNvSpPr txBox="1">
            <a:spLocks noChangeArrowheads="1"/>
          </p:cNvSpPr>
          <p:nvPr/>
        </p:nvSpPr>
        <p:spPr bwMode="auto">
          <a:xfrm>
            <a:off x="3250960" y="3817643"/>
            <a:ext cx="554959"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ucb</a:t>
            </a:r>
            <a:endParaRPr lang="en-US" altLang="zh-CN" sz="1600" dirty="0">
              <a:solidFill>
                <a:schemeClr val="tx1"/>
              </a:solidFill>
              <a:latin typeface="Courier New" panose="02070309020205020404" pitchFamily="49" charset="0"/>
              <a:ea typeface="宋体" panose="02010600030101010101" pitchFamily="2" charset="-122"/>
            </a:endParaRPr>
          </a:p>
        </p:txBody>
      </p:sp>
      <p:grpSp>
        <p:nvGrpSpPr>
          <p:cNvPr id="13" name="Group 24">
            <a:extLst>
              <a:ext uri="{FF2B5EF4-FFF2-40B4-BE49-F238E27FC236}">
                <a16:creationId xmlns:a16="http://schemas.microsoft.com/office/drawing/2014/main" id="{D67F7263-8EE0-4B21-AC73-4F0859D367D0}"/>
              </a:ext>
            </a:extLst>
          </p:cNvPr>
          <p:cNvGrpSpPr>
            <a:grpSpLocks/>
          </p:cNvGrpSpPr>
          <p:nvPr/>
        </p:nvGrpSpPr>
        <p:grpSpPr bwMode="auto">
          <a:xfrm>
            <a:off x="3466305" y="2486012"/>
            <a:ext cx="5435600" cy="722721"/>
            <a:chOff x="2412765" y="3429000"/>
            <a:chExt cx="5435835" cy="742296"/>
          </a:xfrm>
        </p:grpSpPr>
        <p:grpSp>
          <p:nvGrpSpPr>
            <p:cNvPr id="55" name="Group 25">
              <a:extLst>
                <a:ext uri="{FF2B5EF4-FFF2-40B4-BE49-F238E27FC236}">
                  <a16:creationId xmlns:a16="http://schemas.microsoft.com/office/drawing/2014/main" id="{00174BF8-1A80-464C-B405-C244931E4E51}"/>
                </a:ext>
              </a:extLst>
            </p:cNvPr>
            <p:cNvGrpSpPr>
              <a:grpSpLocks/>
            </p:cNvGrpSpPr>
            <p:nvPr/>
          </p:nvGrpSpPr>
          <p:grpSpPr bwMode="auto">
            <a:xfrm>
              <a:off x="2743200" y="3429000"/>
              <a:ext cx="4572000" cy="228600"/>
              <a:chOff x="1008" y="1968"/>
              <a:chExt cx="2880" cy="144"/>
            </a:xfrm>
          </p:grpSpPr>
          <p:sp>
            <p:nvSpPr>
              <p:cNvPr id="68" name="Rectangle 26">
                <a:extLst>
                  <a:ext uri="{FF2B5EF4-FFF2-40B4-BE49-F238E27FC236}">
                    <a16:creationId xmlns:a16="http://schemas.microsoft.com/office/drawing/2014/main" id="{94B124B8-F315-44BC-97E3-4C2850405C7B}"/>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1</a:t>
                </a:r>
              </a:p>
            </p:txBody>
          </p:sp>
          <p:sp>
            <p:nvSpPr>
              <p:cNvPr id="69" name="Rectangle 27">
                <a:extLst>
                  <a:ext uri="{FF2B5EF4-FFF2-40B4-BE49-F238E27FC236}">
                    <a16:creationId xmlns:a16="http://schemas.microsoft.com/office/drawing/2014/main" id="{49150BBC-328F-48F8-8FA5-C50BCF16B4D4}"/>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5</a:t>
                </a:r>
              </a:p>
            </p:txBody>
          </p:sp>
          <p:sp>
            <p:nvSpPr>
              <p:cNvPr id="71" name="Rectangle 28">
                <a:extLst>
                  <a:ext uri="{FF2B5EF4-FFF2-40B4-BE49-F238E27FC236}">
                    <a16:creationId xmlns:a16="http://schemas.microsoft.com/office/drawing/2014/main" id="{05337395-255D-44FF-893F-50915ADE6834}"/>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2</a:t>
                </a:r>
              </a:p>
            </p:txBody>
          </p:sp>
          <p:sp>
            <p:nvSpPr>
              <p:cNvPr id="72" name="Rectangle 29">
                <a:extLst>
                  <a:ext uri="{FF2B5EF4-FFF2-40B4-BE49-F238E27FC236}">
                    <a16:creationId xmlns:a16="http://schemas.microsoft.com/office/drawing/2014/main" id="{C0A44458-6C03-4537-A467-319CFF630D7C}"/>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1</a:t>
                </a:r>
              </a:p>
            </p:txBody>
          </p:sp>
          <p:sp>
            <p:nvSpPr>
              <p:cNvPr id="73" name="Rectangle 30">
                <a:extLst>
                  <a:ext uri="{FF2B5EF4-FFF2-40B4-BE49-F238E27FC236}">
                    <a16:creationId xmlns:a16="http://schemas.microsoft.com/office/drawing/2014/main" id="{8265E747-C79A-404E-BCA9-10CD398D1931}"/>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3</a:t>
                </a:r>
              </a:p>
            </p:txBody>
          </p:sp>
        </p:grpSp>
        <p:sp>
          <p:nvSpPr>
            <p:cNvPr id="56" name="Text Box 32">
              <a:extLst>
                <a:ext uri="{FF2B5EF4-FFF2-40B4-BE49-F238E27FC236}">
                  <a16:creationId xmlns:a16="http://schemas.microsoft.com/office/drawing/2014/main" id="{851D1A2D-5AF0-4DC4-937B-A5FACD89C1E1}"/>
                </a:ext>
              </a:extLst>
            </p:cNvPr>
            <p:cNvSpPr txBox="1">
              <a:spLocks noChangeArrowheads="1"/>
            </p:cNvSpPr>
            <p:nvPr/>
          </p:nvSpPr>
          <p:spPr bwMode="auto">
            <a:xfrm>
              <a:off x="2412765" y="3810528"/>
              <a:ext cx="668366"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16</a:t>
              </a:r>
            </a:p>
          </p:txBody>
        </p:sp>
        <p:sp>
          <p:nvSpPr>
            <p:cNvPr id="57" name="Text Box 33">
              <a:extLst>
                <a:ext uri="{FF2B5EF4-FFF2-40B4-BE49-F238E27FC236}">
                  <a16:creationId xmlns:a16="http://schemas.microsoft.com/office/drawing/2014/main" id="{9C982B83-76CA-47CA-8E49-1D3CEC4E7748}"/>
                </a:ext>
              </a:extLst>
            </p:cNvPr>
            <p:cNvSpPr txBox="1">
              <a:spLocks noChangeArrowheads="1"/>
            </p:cNvSpPr>
            <p:nvPr/>
          </p:nvSpPr>
          <p:spPr bwMode="auto">
            <a:xfrm>
              <a:off x="3182736"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20</a:t>
              </a:r>
            </a:p>
          </p:txBody>
        </p:sp>
        <p:sp>
          <p:nvSpPr>
            <p:cNvPr id="58" name="Line 34">
              <a:extLst>
                <a:ext uri="{FF2B5EF4-FFF2-40B4-BE49-F238E27FC236}">
                  <a16:creationId xmlns:a16="http://schemas.microsoft.com/office/drawing/2014/main" id="{C2AF82A9-F726-418A-97D1-BE41310DC925}"/>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9" name="Line 35">
              <a:extLst>
                <a:ext uri="{FF2B5EF4-FFF2-40B4-BE49-F238E27FC236}">
                  <a16:creationId xmlns:a16="http://schemas.microsoft.com/office/drawing/2014/main" id="{0CF733C2-54CE-4F90-AEA4-8EB9DAEAF8E4}"/>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 name="Text Box 36">
              <a:extLst>
                <a:ext uri="{FF2B5EF4-FFF2-40B4-BE49-F238E27FC236}">
                  <a16:creationId xmlns:a16="http://schemas.microsoft.com/office/drawing/2014/main" id="{1F7EEEDA-1215-4288-8A49-BA91FC433205}"/>
                </a:ext>
              </a:extLst>
            </p:cNvPr>
            <p:cNvSpPr txBox="1">
              <a:spLocks noChangeArrowheads="1"/>
            </p:cNvSpPr>
            <p:nvPr/>
          </p:nvSpPr>
          <p:spPr bwMode="auto">
            <a:xfrm>
              <a:off x="4097175"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24</a:t>
              </a:r>
            </a:p>
          </p:txBody>
        </p:sp>
        <p:sp>
          <p:nvSpPr>
            <p:cNvPr id="61" name="Line 37">
              <a:extLst>
                <a:ext uri="{FF2B5EF4-FFF2-40B4-BE49-F238E27FC236}">
                  <a16:creationId xmlns:a16="http://schemas.microsoft.com/office/drawing/2014/main" id="{4C51EF83-270D-47F3-A21B-A1B9168B508F}"/>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2" name="Text Box 38">
              <a:extLst>
                <a:ext uri="{FF2B5EF4-FFF2-40B4-BE49-F238E27FC236}">
                  <a16:creationId xmlns:a16="http://schemas.microsoft.com/office/drawing/2014/main" id="{CEF3E307-EF3C-4621-A941-6D89358C85D9}"/>
                </a:ext>
              </a:extLst>
            </p:cNvPr>
            <p:cNvSpPr txBox="1">
              <a:spLocks noChangeArrowheads="1"/>
            </p:cNvSpPr>
            <p:nvPr/>
          </p:nvSpPr>
          <p:spPr bwMode="auto">
            <a:xfrm>
              <a:off x="5029078"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28</a:t>
              </a:r>
            </a:p>
          </p:txBody>
        </p:sp>
        <p:sp>
          <p:nvSpPr>
            <p:cNvPr id="63" name="Line 39">
              <a:extLst>
                <a:ext uri="{FF2B5EF4-FFF2-40B4-BE49-F238E27FC236}">
                  <a16:creationId xmlns:a16="http://schemas.microsoft.com/office/drawing/2014/main" id="{1E392FB8-AF34-4615-8049-022704AD8C73}"/>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4" name="Text Box 40">
              <a:extLst>
                <a:ext uri="{FF2B5EF4-FFF2-40B4-BE49-F238E27FC236}">
                  <a16:creationId xmlns:a16="http://schemas.microsoft.com/office/drawing/2014/main" id="{0CFFD902-2BA4-46C3-A281-E7A1B864F916}"/>
                </a:ext>
              </a:extLst>
            </p:cNvPr>
            <p:cNvSpPr txBox="1">
              <a:spLocks noChangeArrowheads="1"/>
            </p:cNvSpPr>
            <p:nvPr/>
          </p:nvSpPr>
          <p:spPr bwMode="auto">
            <a:xfrm>
              <a:off x="5943518" y="3823572"/>
              <a:ext cx="990642"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32</a:t>
              </a:r>
            </a:p>
          </p:txBody>
        </p:sp>
        <p:sp>
          <p:nvSpPr>
            <p:cNvPr id="65" name="Line 41">
              <a:extLst>
                <a:ext uri="{FF2B5EF4-FFF2-40B4-BE49-F238E27FC236}">
                  <a16:creationId xmlns:a16="http://schemas.microsoft.com/office/drawing/2014/main" id="{638C4420-FA31-482B-AEBC-8C9CC11C8470}"/>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6" name="Text Box 42">
              <a:extLst>
                <a:ext uri="{FF2B5EF4-FFF2-40B4-BE49-F238E27FC236}">
                  <a16:creationId xmlns:a16="http://schemas.microsoft.com/office/drawing/2014/main" id="{55F512FF-BEBE-4D61-AF23-8177B2177DA3}"/>
                </a:ext>
              </a:extLst>
            </p:cNvPr>
            <p:cNvSpPr txBox="1">
              <a:spLocks noChangeArrowheads="1"/>
            </p:cNvSpPr>
            <p:nvPr/>
          </p:nvSpPr>
          <p:spPr bwMode="auto">
            <a:xfrm>
              <a:off x="6857957"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36</a:t>
              </a:r>
            </a:p>
          </p:txBody>
        </p:sp>
        <p:sp>
          <p:nvSpPr>
            <p:cNvPr id="67" name="Line 43">
              <a:extLst>
                <a:ext uri="{FF2B5EF4-FFF2-40B4-BE49-F238E27FC236}">
                  <a16:creationId xmlns:a16="http://schemas.microsoft.com/office/drawing/2014/main" id="{2A691ADF-61EA-4FF4-93F4-192B84E637E6}"/>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grpSp>
      <p:grpSp>
        <p:nvGrpSpPr>
          <p:cNvPr id="14" name="Group 24">
            <a:extLst>
              <a:ext uri="{FF2B5EF4-FFF2-40B4-BE49-F238E27FC236}">
                <a16:creationId xmlns:a16="http://schemas.microsoft.com/office/drawing/2014/main" id="{F09D37BF-DDBF-4835-90B6-9DF068271FFE}"/>
              </a:ext>
            </a:extLst>
          </p:cNvPr>
          <p:cNvGrpSpPr>
            <a:grpSpLocks/>
          </p:cNvGrpSpPr>
          <p:nvPr/>
        </p:nvGrpSpPr>
        <p:grpSpPr bwMode="auto">
          <a:xfrm>
            <a:off x="3467892" y="3287684"/>
            <a:ext cx="5435600" cy="722720"/>
            <a:chOff x="2412765" y="3429000"/>
            <a:chExt cx="5435835" cy="742296"/>
          </a:xfrm>
        </p:grpSpPr>
        <p:grpSp>
          <p:nvGrpSpPr>
            <p:cNvPr id="37" name="Group 25">
              <a:extLst>
                <a:ext uri="{FF2B5EF4-FFF2-40B4-BE49-F238E27FC236}">
                  <a16:creationId xmlns:a16="http://schemas.microsoft.com/office/drawing/2014/main" id="{13C7F09B-FE80-4E1D-9AF6-79002A8AA1FB}"/>
                </a:ext>
              </a:extLst>
            </p:cNvPr>
            <p:cNvGrpSpPr>
              <a:grpSpLocks/>
            </p:cNvGrpSpPr>
            <p:nvPr/>
          </p:nvGrpSpPr>
          <p:grpSpPr bwMode="auto">
            <a:xfrm>
              <a:off x="2743200" y="3429000"/>
              <a:ext cx="4572000" cy="228600"/>
              <a:chOff x="1008" y="1968"/>
              <a:chExt cx="2880" cy="144"/>
            </a:xfrm>
          </p:grpSpPr>
          <p:sp>
            <p:nvSpPr>
              <p:cNvPr id="50" name="Rectangle 26">
                <a:extLst>
                  <a:ext uri="{FF2B5EF4-FFF2-40B4-BE49-F238E27FC236}">
                    <a16:creationId xmlns:a16="http://schemas.microsoft.com/office/drawing/2014/main" id="{E032C571-3442-43A6-8646-EF13C839AF81}"/>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0</a:t>
                </a:r>
              </a:p>
            </p:txBody>
          </p:sp>
          <p:sp>
            <p:nvSpPr>
              <p:cNvPr id="51" name="Rectangle 27">
                <a:extLst>
                  <a:ext uri="{FF2B5EF4-FFF2-40B4-BE49-F238E27FC236}">
                    <a16:creationId xmlns:a16="http://schemas.microsoft.com/office/drawing/2014/main" id="{744B7197-5CA4-40DE-BC3E-EEAF10BA2A12}"/>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2</a:t>
                </a:r>
              </a:p>
            </p:txBody>
          </p:sp>
          <p:sp>
            <p:nvSpPr>
              <p:cNvPr id="52" name="Rectangle 28">
                <a:extLst>
                  <a:ext uri="{FF2B5EF4-FFF2-40B4-BE49-F238E27FC236}">
                    <a16:creationId xmlns:a16="http://schemas.microsoft.com/office/drawing/2014/main" id="{7DB405A4-21FB-44A5-8F5C-6D53C16B8843}"/>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1</a:t>
                </a:r>
              </a:p>
            </p:txBody>
          </p:sp>
          <p:sp>
            <p:nvSpPr>
              <p:cNvPr id="53" name="Rectangle 29">
                <a:extLst>
                  <a:ext uri="{FF2B5EF4-FFF2-40B4-BE49-F238E27FC236}">
                    <a16:creationId xmlns:a16="http://schemas.microsoft.com/office/drawing/2014/main" id="{F1DD72DA-E29B-438A-9F17-4381B3FF513E}"/>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3</a:t>
                </a:r>
              </a:p>
            </p:txBody>
          </p:sp>
          <p:sp>
            <p:nvSpPr>
              <p:cNvPr id="54" name="Rectangle 30">
                <a:extLst>
                  <a:ext uri="{FF2B5EF4-FFF2-40B4-BE49-F238E27FC236}">
                    <a16:creationId xmlns:a16="http://schemas.microsoft.com/office/drawing/2014/main" id="{B2E550C5-C8F2-4E6F-8F96-D7AF78DD1161}"/>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9</a:t>
                </a:r>
              </a:p>
            </p:txBody>
          </p:sp>
        </p:grpSp>
        <p:sp>
          <p:nvSpPr>
            <p:cNvPr id="38" name="Text Box 32">
              <a:extLst>
                <a:ext uri="{FF2B5EF4-FFF2-40B4-BE49-F238E27FC236}">
                  <a16:creationId xmlns:a16="http://schemas.microsoft.com/office/drawing/2014/main" id="{FAFD90C7-0102-47E2-900E-6CFEC45E2BBB}"/>
                </a:ext>
              </a:extLst>
            </p:cNvPr>
            <p:cNvSpPr txBox="1">
              <a:spLocks noChangeArrowheads="1"/>
            </p:cNvSpPr>
            <p:nvPr/>
          </p:nvSpPr>
          <p:spPr bwMode="auto">
            <a:xfrm>
              <a:off x="2412765" y="3810528"/>
              <a:ext cx="668366"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36</a:t>
              </a:r>
            </a:p>
          </p:txBody>
        </p:sp>
        <p:sp>
          <p:nvSpPr>
            <p:cNvPr id="39" name="Text Box 33">
              <a:extLst>
                <a:ext uri="{FF2B5EF4-FFF2-40B4-BE49-F238E27FC236}">
                  <a16:creationId xmlns:a16="http://schemas.microsoft.com/office/drawing/2014/main" id="{C8DA5AA0-A4F8-4346-BDE1-A709D39B9E10}"/>
                </a:ext>
              </a:extLst>
            </p:cNvPr>
            <p:cNvSpPr txBox="1">
              <a:spLocks noChangeArrowheads="1"/>
            </p:cNvSpPr>
            <p:nvPr/>
          </p:nvSpPr>
          <p:spPr bwMode="auto">
            <a:xfrm>
              <a:off x="3182736"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40</a:t>
              </a:r>
            </a:p>
          </p:txBody>
        </p:sp>
        <p:sp>
          <p:nvSpPr>
            <p:cNvPr id="40" name="Line 34">
              <a:extLst>
                <a:ext uri="{FF2B5EF4-FFF2-40B4-BE49-F238E27FC236}">
                  <a16:creationId xmlns:a16="http://schemas.microsoft.com/office/drawing/2014/main" id="{CE6BD7A3-22F9-4D11-84F3-2AAE948683F4}"/>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1" name="Line 35">
              <a:extLst>
                <a:ext uri="{FF2B5EF4-FFF2-40B4-BE49-F238E27FC236}">
                  <a16:creationId xmlns:a16="http://schemas.microsoft.com/office/drawing/2014/main" id="{43219F1F-9BF6-4458-BCCA-917643F95CD2}"/>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2" name="Text Box 36">
              <a:extLst>
                <a:ext uri="{FF2B5EF4-FFF2-40B4-BE49-F238E27FC236}">
                  <a16:creationId xmlns:a16="http://schemas.microsoft.com/office/drawing/2014/main" id="{2C517881-EB1B-440C-BAF1-19638F27FAF5}"/>
                </a:ext>
              </a:extLst>
            </p:cNvPr>
            <p:cNvSpPr txBox="1">
              <a:spLocks noChangeArrowheads="1"/>
            </p:cNvSpPr>
            <p:nvPr/>
          </p:nvSpPr>
          <p:spPr bwMode="auto">
            <a:xfrm>
              <a:off x="4097175"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44</a:t>
              </a:r>
            </a:p>
          </p:txBody>
        </p:sp>
        <p:sp>
          <p:nvSpPr>
            <p:cNvPr id="43" name="Line 37">
              <a:extLst>
                <a:ext uri="{FF2B5EF4-FFF2-40B4-BE49-F238E27FC236}">
                  <a16:creationId xmlns:a16="http://schemas.microsoft.com/office/drawing/2014/main" id="{1A1DA805-5F31-4D11-8E85-A6D13E3455E2}"/>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4" name="Text Box 38">
              <a:extLst>
                <a:ext uri="{FF2B5EF4-FFF2-40B4-BE49-F238E27FC236}">
                  <a16:creationId xmlns:a16="http://schemas.microsoft.com/office/drawing/2014/main" id="{D657F759-705E-4A33-B70A-AF73D7FFB032}"/>
                </a:ext>
              </a:extLst>
            </p:cNvPr>
            <p:cNvSpPr txBox="1">
              <a:spLocks noChangeArrowheads="1"/>
            </p:cNvSpPr>
            <p:nvPr/>
          </p:nvSpPr>
          <p:spPr bwMode="auto">
            <a:xfrm>
              <a:off x="5029078"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48</a:t>
              </a:r>
            </a:p>
          </p:txBody>
        </p:sp>
        <p:sp>
          <p:nvSpPr>
            <p:cNvPr id="45" name="Line 39">
              <a:extLst>
                <a:ext uri="{FF2B5EF4-FFF2-40B4-BE49-F238E27FC236}">
                  <a16:creationId xmlns:a16="http://schemas.microsoft.com/office/drawing/2014/main" id="{4A51AD05-72CD-426C-A89C-491C692AFC6F}"/>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6" name="Text Box 40">
              <a:extLst>
                <a:ext uri="{FF2B5EF4-FFF2-40B4-BE49-F238E27FC236}">
                  <a16:creationId xmlns:a16="http://schemas.microsoft.com/office/drawing/2014/main" id="{6A72DF78-12FD-49C7-9094-7E41949AAEFD}"/>
                </a:ext>
              </a:extLst>
            </p:cNvPr>
            <p:cNvSpPr txBox="1">
              <a:spLocks noChangeArrowheads="1"/>
            </p:cNvSpPr>
            <p:nvPr/>
          </p:nvSpPr>
          <p:spPr bwMode="auto">
            <a:xfrm>
              <a:off x="5943518" y="3823572"/>
              <a:ext cx="990642"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52</a:t>
              </a:r>
            </a:p>
          </p:txBody>
        </p:sp>
        <p:sp>
          <p:nvSpPr>
            <p:cNvPr id="47" name="Line 41">
              <a:extLst>
                <a:ext uri="{FF2B5EF4-FFF2-40B4-BE49-F238E27FC236}">
                  <a16:creationId xmlns:a16="http://schemas.microsoft.com/office/drawing/2014/main" id="{69CBA3BC-FEDC-4AA3-B418-D0D2B6749AD1}"/>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8" name="Text Box 42">
              <a:extLst>
                <a:ext uri="{FF2B5EF4-FFF2-40B4-BE49-F238E27FC236}">
                  <a16:creationId xmlns:a16="http://schemas.microsoft.com/office/drawing/2014/main" id="{0EC4F9FB-98FF-4453-B49C-7BED0AF0076A}"/>
                </a:ext>
              </a:extLst>
            </p:cNvPr>
            <p:cNvSpPr txBox="1">
              <a:spLocks noChangeArrowheads="1"/>
            </p:cNvSpPr>
            <p:nvPr/>
          </p:nvSpPr>
          <p:spPr bwMode="auto">
            <a:xfrm>
              <a:off x="6857957"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56</a:t>
              </a:r>
            </a:p>
          </p:txBody>
        </p:sp>
        <p:sp>
          <p:nvSpPr>
            <p:cNvPr id="49" name="Line 43">
              <a:extLst>
                <a:ext uri="{FF2B5EF4-FFF2-40B4-BE49-F238E27FC236}">
                  <a16:creationId xmlns:a16="http://schemas.microsoft.com/office/drawing/2014/main" id="{6AA03A16-A9E8-4230-B96F-8D4BD93B2845}"/>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grpSp>
      <p:grpSp>
        <p:nvGrpSpPr>
          <p:cNvPr id="15" name="Group 24">
            <a:extLst>
              <a:ext uri="{FF2B5EF4-FFF2-40B4-BE49-F238E27FC236}">
                <a16:creationId xmlns:a16="http://schemas.microsoft.com/office/drawing/2014/main" id="{C6E91016-D017-49E3-B6EA-BDFF627DE5FB}"/>
              </a:ext>
            </a:extLst>
          </p:cNvPr>
          <p:cNvGrpSpPr>
            <a:grpSpLocks/>
          </p:cNvGrpSpPr>
          <p:nvPr/>
        </p:nvGrpSpPr>
        <p:grpSpPr bwMode="auto">
          <a:xfrm>
            <a:off x="3466305" y="4125865"/>
            <a:ext cx="5435600" cy="722720"/>
            <a:chOff x="2412765" y="3429000"/>
            <a:chExt cx="5435835" cy="742296"/>
          </a:xfrm>
        </p:grpSpPr>
        <p:grpSp>
          <p:nvGrpSpPr>
            <p:cNvPr id="19" name="Group 25">
              <a:extLst>
                <a:ext uri="{FF2B5EF4-FFF2-40B4-BE49-F238E27FC236}">
                  <a16:creationId xmlns:a16="http://schemas.microsoft.com/office/drawing/2014/main" id="{6B1F037F-703E-474B-AA7E-065237176DEB}"/>
                </a:ext>
              </a:extLst>
            </p:cNvPr>
            <p:cNvGrpSpPr>
              <a:grpSpLocks/>
            </p:cNvGrpSpPr>
            <p:nvPr/>
          </p:nvGrpSpPr>
          <p:grpSpPr bwMode="auto">
            <a:xfrm>
              <a:off x="2743200" y="3429000"/>
              <a:ext cx="4572000" cy="228600"/>
              <a:chOff x="1008" y="1968"/>
              <a:chExt cx="2880" cy="144"/>
            </a:xfrm>
          </p:grpSpPr>
          <p:sp>
            <p:nvSpPr>
              <p:cNvPr id="32" name="Rectangle 26">
                <a:extLst>
                  <a:ext uri="{FF2B5EF4-FFF2-40B4-BE49-F238E27FC236}">
                    <a16:creationId xmlns:a16="http://schemas.microsoft.com/office/drawing/2014/main" id="{E4B2EEE7-B0CF-465A-9DF1-98D316882424}"/>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9</a:t>
                </a:r>
              </a:p>
            </p:txBody>
          </p:sp>
          <p:sp>
            <p:nvSpPr>
              <p:cNvPr id="33" name="Rectangle 27">
                <a:extLst>
                  <a:ext uri="{FF2B5EF4-FFF2-40B4-BE49-F238E27FC236}">
                    <a16:creationId xmlns:a16="http://schemas.microsoft.com/office/drawing/2014/main" id="{F8D1AF06-E62B-4674-8FCC-1488682DCBD4}"/>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4</a:t>
                </a:r>
              </a:p>
            </p:txBody>
          </p:sp>
          <p:sp>
            <p:nvSpPr>
              <p:cNvPr id="34" name="Rectangle 28">
                <a:extLst>
                  <a:ext uri="{FF2B5EF4-FFF2-40B4-BE49-F238E27FC236}">
                    <a16:creationId xmlns:a16="http://schemas.microsoft.com/office/drawing/2014/main" id="{F2E45082-3896-4761-B331-66D653561EB8}"/>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7</a:t>
                </a:r>
              </a:p>
            </p:txBody>
          </p:sp>
          <p:sp>
            <p:nvSpPr>
              <p:cNvPr id="35" name="Rectangle 29">
                <a:extLst>
                  <a:ext uri="{FF2B5EF4-FFF2-40B4-BE49-F238E27FC236}">
                    <a16:creationId xmlns:a16="http://schemas.microsoft.com/office/drawing/2014/main" id="{C2781DA9-22A1-4DCD-B352-6C2E2753DD1A}"/>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2</a:t>
                </a:r>
              </a:p>
            </p:txBody>
          </p:sp>
          <p:sp>
            <p:nvSpPr>
              <p:cNvPr id="36" name="Rectangle 30">
                <a:extLst>
                  <a:ext uri="{FF2B5EF4-FFF2-40B4-BE49-F238E27FC236}">
                    <a16:creationId xmlns:a16="http://schemas.microsoft.com/office/drawing/2014/main" id="{E6B8F00D-A0B5-4BCD-8899-05C533F9DBDE}"/>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0</a:t>
                </a:r>
              </a:p>
            </p:txBody>
          </p:sp>
        </p:grpSp>
        <p:sp>
          <p:nvSpPr>
            <p:cNvPr id="20" name="Text Box 32">
              <a:extLst>
                <a:ext uri="{FF2B5EF4-FFF2-40B4-BE49-F238E27FC236}">
                  <a16:creationId xmlns:a16="http://schemas.microsoft.com/office/drawing/2014/main" id="{219F8C36-CFDF-4462-90CA-5C523D810431}"/>
                </a:ext>
              </a:extLst>
            </p:cNvPr>
            <p:cNvSpPr txBox="1">
              <a:spLocks noChangeArrowheads="1"/>
            </p:cNvSpPr>
            <p:nvPr/>
          </p:nvSpPr>
          <p:spPr bwMode="auto">
            <a:xfrm>
              <a:off x="2412765" y="3810528"/>
              <a:ext cx="668366"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56</a:t>
              </a:r>
            </a:p>
          </p:txBody>
        </p:sp>
        <p:sp>
          <p:nvSpPr>
            <p:cNvPr id="21" name="Text Box 33">
              <a:extLst>
                <a:ext uri="{FF2B5EF4-FFF2-40B4-BE49-F238E27FC236}">
                  <a16:creationId xmlns:a16="http://schemas.microsoft.com/office/drawing/2014/main" id="{74E5AC9B-092A-4B0D-8546-5C4CF03906BE}"/>
                </a:ext>
              </a:extLst>
            </p:cNvPr>
            <p:cNvSpPr txBox="1">
              <a:spLocks noChangeArrowheads="1"/>
            </p:cNvSpPr>
            <p:nvPr/>
          </p:nvSpPr>
          <p:spPr bwMode="auto">
            <a:xfrm>
              <a:off x="3182736"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60</a:t>
              </a:r>
            </a:p>
          </p:txBody>
        </p:sp>
        <p:sp>
          <p:nvSpPr>
            <p:cNvPr id="22" name="Line 34">
              <a:extLst>
                <a:ext uri="{FF2B5EF4-FFF2-40B4-BE49-F238E27FC236}">
                  <a16:creationId xmlns:a16="http://schemas.microsoft.com/office/drawing/2014/main" id="{B324D47D-6808-4EB2-8E80-D2EDCAE5E7A5}"/>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3" name="Line 35">
              <a:extLst>
                <a:ext uri="{FF2B5EF4-FFF2-40B4-BE49-F238E27FC236}">
                  <a16:creationId xmlns:a16="http://schemas.microsoft.com/office/drawing/2014/main" id="{330FE940-280B-41E6-B599-ED01795F19C4}"/>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4" name="Text Box 36">
              <a:extLst>
                <a:ext uri="{FF2B5EF4-FFF2-40B4-BE49-F238E27FC236}">
                  <a16:creationId xmlns:a16="http://schemas.microsoft.com/office/drawing/2014/main" id="{1A5AAF53-E6AD-42DF-8BA2-6BA1C55B1700}"/>
                </a:ext>
              </a:extLst>
            </p:cNvPr>
            <p:cNvSpPr txBox="1">
              <a:spLocks noChangeArrowheads="1"/>
            </p:cNvSpPr>
            <p:nvPr/>
          </p:nvSpPr>
          <p:spPr bwMode="auto">
            <a:xfrm>
              <a:off x="4097175"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64</a:t>
              </a:r>
            </a:p>
          </p:txBody>
        </p:sp>
        <p:sp>
          <p:nvSpPr>
            <p:cNvPr id="25" name="Line 37">
              <a:extLst>
                <a:ext uri="{FF2B5EF4-FFF2-40B4-BE49-F238E27FC236}">
                  <a16:creationId xmlns:a16="http://schemas.microsoft.com/office/drawing/2014/main" id="{D8ACD739-A870-4B52-998B-E7FFE555445A}"/>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6" name="Text Box 38">
              <a:extLst>
                <a:ext uri="{FF2B5EF4-FFF2-40B4-BE49-F238E27FC236}">
                  <a16:creationId xmlns:a16="http://schemas.microsoft.com/office/drawing/2014/main" id="{64557F96-A5C1-4893-BE12-848F8C939D34}"/>
                </a:ext>
              </a:extLst>
            </p:cNvPr>
            <p:cNvSpPr txBox="1">
              <a:spLocks noChangeArrowheads="1"/>
            </p:cNvSpPr>
            <p:nvPr/>
          </p:nvSpPr>
          <p:spPr bwMode="auto">
            <a:xfrm>
              <a:off x="5029078"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68</a:t>
              </a:r>
            </a:p>
          </p:txBody>
        </p:sp>
        <p:sp>
          <p:nvSpPr>
            <p:cNvPr id="27" name="Line 39">
              <a:extLst>
                <a:ext uri="{FF2B5EF4-FFF2-40B4-BE49-F238E27FC236}">
                  <a16:creationId xmlns:a16="http://schemas.microsoft.com/office/drawing/2014/main" id="{AA5D5E29-0F65-43D3-A7AB-2056CC3C7EF3}"/>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8" name="Text Box 40">
              <a:extLst>
                <a:ext uri="{FF2B5EF4-FFF2-40B4-BE49-F238E27FC236}">
                  <a16:creationId xmlns:a16="http://schemas.microsoft.com/office/drawing/2014/main" id="{22F4DFDA-041F-4B92-A370-FA5851812125}"/>
                </a:ext>
              </a:extLst>
            </p:cNvPr>
            <p:cNvSpPr txBox="1">
              <a:spLocks noChangeArrowheads="1"/>
            </p:cNvSpPr>
            <p:nvPr/>
          </p:nvSpPr>
          <p:spPr bwMode="auto">
            <a:xfrm>
              <a:off x="5943518" y="3823572"/>
              <a:ext cx="990642"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72</a:t>
              </a:r>
            </a:p>
          </p:txBody>
        </p:sp>
        <p:sp>
          <p:nvSpPr>
            <p:cNvPr id="29" name="Line 41">
              <a:extLst>
                <a:ext uri="{FF2B5EF4-FFF2-40B4-BE49-F238E27FC236}">
                  <a16:creationId xmlns:a16="http://schemas.microsoft.com/office/drawing/2014/main" id="{4879295B-8643-4CCE-885E-ACD12246578E}"/>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0" name="Text Box 42">
              <a:extLst>
                <a:ext uri="{FF2B5EF4-FFF2-40B4-BE49-F238E27FC236}">
                  <a16:creationId xmlns:a16="http://schemas.microsoft.com/office/drawing/2014/main" id="{51C01ED1-A0F3-42DF-9ADB-89C7A031D83A}"/>
                </a:ext>
              </a:extLst>
            </p:cNvPr>
            <p:cNvSpPr txBox="1">
              <a:spLocks noChangeArrowheads="1"/>
            </p:cNvSpPr>
            <p:nvPr/>
          </p:nvSpPr>
          <p:spPr bwMode="auto">
            <a:xfrm>
              <a:off x="6857957"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76</a:t>
              </a:r>
            </a:p>
          </p:txBody>
        </p:sp>
        <p:sp>
          <p:nvSpPr>
            <p:cNvPr id="31" name="Line 43">
              <a:extLst>
                <a:ext uri="{FF2B5EF4-FFF2-40B4-BE49-F238E27FC236}">
                  <a16:creationId xmlns:a16="http://schemas.microsoft.com/office/drawing/2014/main" id="{4D74BB12-F1CD-439D-A626-810B57634055}"/>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grpSp>
      <p:sp>
        <p:nvSpPr>
          <p:cNvPr id="16" name="Freeform 141">
            <a:extLst>
              <a:ext uri="{FF2B5EF4-FFF2-40B4-BE49-F238E27FC236}">
                <a16:creationId xmlns:a16="http://schemas.microsoft.com/office/drawing/2014/main" id="{580B9409-F985-406C-BDC9-630F64915C81}"/>
              </a:ext>
            </a:extLst>
          </p:cNvPr>
          <p:cNvSpPr>
            <a:spLocks noChangeArrowheads="1"/>
          </p:cNvSpPr>
          <p:nvPr/>
        </p:nvSpPr>
        <p:spPr bwMode="auto">
          <a:xfrm>
            <a:off x="1964530" y="2638409"/>
            <a:ext cx="1693862" cy="1022327"/>
          </a:xfrm>
          <a:custGeom>
            <a:avLst/>
            <a:gdLst>
              <a:gd name="T0" fmla="*/ 0 w 1694329"/>
              <a:gd name="T1" fmla="*/ 1022724 h 1021976"/>
              <a:gd name="T2" fmla="*/ 654063 w 1694329"/>
              <a:gd name="T3" fmla="*/ 340908 h 1021976"/>
              <a:gd name="T4" fmla="*/ 1693395 w 1694329"/>
              <a:gd name="T5" fmla="*/ 0 h 1021976"/>
              <a:gd name="T6" fmla="*/ 0 60000 65536"/>
              <a:gd name="T7" fmla="*/ 0 60000 65536"/>
              <a:gd name="T8" fmla="*/ 0 60000 65536"/>
              <a:gd name="T9" fmla="*/ 0 w 1694329"/>
              <a:gd name="T10" fmla="*/ 0 h 1021976"/>
              <a:gd name="T11" fmla="*/ 1694329 w 1694329"/>
              <a:gd name="T12" fmla="*/ 1021976 h 1021976"/>
            </a:gdLst>
            <a:ahLst/>
            <a:cxnLst>
              <a:cxn ang="T6">
                <a:pos x="T0" y="T1"/>
              </a:cxn>
              <a:cxn ang="T7">
                <a:pos x="T2" y="T3"/>
              </a:cxn>
              <a:cxn ang="T8">
                <a:pos x="T4" y="T5"/>
              </a:cxn>
            </a:cxnLst>
            <a:rect l="T9" t="T10" r="T11" b="T12"/>
            <a:pathLst>
              <a:path w="1694329" h="1021976">
                <a:moveTo>
                  <a:pt x="0" y="1021976"/>
                </a:moveTo>
                <a:cubicBezTo>
                  <a:pt x="186017" y="766481"/>
                  <a:pt x="372035" y="510987"/>
                  <a:pt x="654423" y="340658"/>
                </a:cubicBezTo>
                <a:cubicBezTo>
                  <a:pt x="936811" y="170329"/>
                  <a:pt x="1315570" y="85164"/>
                  <a:pt x="1694329"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1600"/>
          </a:p>
        </p:txBody>
      </p:sp>
      <p:sp>
        <p:nvSpPr>
          <p:cNvPr id="17" name="Freeform 142">
            <a:extLst>
              <a:ext uri="{FF2B5EF4-FFF2-40B4-BE49-F238E27FC236}">
                <a16:creationId xmlns:a16="http://schemas.microsoft.com/office/drawing/2014/main" id="{F667D585-565E-4C9D-96E1-54DB5F3B5684}"/>
              </a:ext>
            </a:extLst>
          </p:cNvPr>
          <p:cNvSpPr>
            <a:spLocks noChangeArrowheads="1"/>
          </p:cNvSpPr>
          <p:nvPr/>
        </p:nvSpPr>
        <p:spPr bwMode="auto">
          <a:xfrm>
            <a:off x="1981992" y="3267045"/>
            <a:ext cx="1703388" cy="330193"/>
          </a:xfrm>
          <a:custGeom>
            <a:avLst/>
            <a:gdLst>
              <a:gd name="T0" fmla="*/ 0 w 1703294"/>
              <a:gd name="T1" fmla="*/ 0 h 331694"/>
              <a:gd name="T2" fmla="*/ 905535 w 1703294"/>
              <a:gd name="T3" fmla="*/ 302060 h 331694"/>
              <a:gd name="T4" fmla="*/ 1703482 w 1703294"/>
              <a:gd name="T5" fmla="*/ 159914 h 331694"/>
              <a:gd name="T6" fmla="*/ 0 60000 65536"/>
              <a:gd name="T7" fmla="*/ 0 60000 65536"/>
              <a:gd name="T8" fmla="*/ 0 60000 65536"/>
              <a:gd name="T9" fmla="*/ 0 w 1703294"/>
              <a:gd name="T10" fmla="*/ 0 h 331694"/>
              <a:gd name="T11" fmla="*/ 1703294 w 1703294"/>
              <a:gd name="T12" fmla="*/ 331694 h 331694"/>
            </a:gdLst>
            <a:ahLst/>
            <a:cxnLst>
              <a:cxn ang="T6">
                <a:pos x="T0" y="T1"/>
              </a:cxn>
              <a:cxn ang="T7">
                <a:pos x="T2" y="T3"/>
              </a:cxn>
              <a:cxn ang="T8">
                <a:pos x="T4" y="T5"/>
              </a:cxn>
            </a:cxnLst>
            <a:rect l="T9" t="T10" r="T11" b="T12"/>
            <a:pathLst>
              <a:path w="1703294" h="331694">
                <a:moveTo>
                  <a:pt x="0" y="0"/>
                </a:moveTo>
                <a:cubicBezTo>
                  <a:pt x="310776" y="138953"/>
                  <a:pt x="621553" y="277906"/>
                  <a:pt x="905435" y="304800"/>
                </a:cubicBezTo>
                <a:cubicBezTo>
                  <a:pt x="1189317" y="331694"/>
                  <a:pt x="1446305" y="246529"/>
                  <a:pt x="1703294" y="161365"/>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1600"/>
          </a:p>
        </p:txBody>
      </p:sp>
      <p:sp>
        <p:nvSpPr>
          <p:cNvPr id="18" name="Freeform 143">
            <a:extLst>
              <a:ext uri="{FF2B5EF4-FFF2-40B4-BE49-F238E27FC236}">
                <a16:creationId xmlns:a16="http://schemas.microsoft.com/office/drawing/2014/main" id="{1D33F316-2FE7-40FB-B1ED-B3245360137D}"/>
              </a:ext>
            </a:extLst>
          </p:cNvPr>
          <p:cNvSpPr>
            <a:spLocks noChangeArrowheads="1"/>
          </p:cNvSpPr>
          <p:nvPr/>
        </p:nvSpPr>
        <p:spPr bwMode="auto">
          <a:xfrm>
            <a:off x="1964530" y="4036966"/>
            <a:ext cx="1739900" cy="385753"/>
          </a:xfrm>
          <a:custGeom>
            <a:avLst/>
            <a:gdLst>
              <a:gd name="T0" fmla="*/ 0 w 1739153"/>
              <a:gd name="T1" fmla="*/ 0 h 385482"/>
              <a:gd name="T2" fmla="*/ 699847 w 1739153"/>
              <a:gd name="T3" fmla="*/ 350131 h 385482"/>
              <a:gd name="T4" fmla="*/ 1740647 w 1739153"/>
              <a:gd name="T5" fmla="*/ 215465 h 385482"/>
              <a:gd name="T6" fmla="*/ 0 60000 65536"/>
              <a:gd name="T7" fmla="*/ 0 60000 65536"/>
              <a:gd name="T8" fmla="*/ 0 60000 65536"/>
              <a:gd name="T9" fmla="*/ 0 w 1739153"/>
              <a:gd name="T10" fmla="*/ 0 h 385482"/>
              <a:gd name="T11" fmla="*/ 1739153 w 1739153"/>
              <a:gd name="T12" fmla="*/ 385482 h 385482"/>
            </a:gdLst>
            <a:ahLst/>
            <a:cxnLst>
              <a:cxn ang="T6">
                <a:pos x="T0" y="T1"/>
              </a:cxn>
              <a:cxn ang="T7">
                <a:pos x="T2" y="T3"/>
              </a:cxn>
              <a:cxn ang="T8">
                <a:pos x="T4" y="T5"/>
              </a:cxn>
            </a:cxnLst>
            <a:rect l="T9" t="T10" r="T11" b="T12"/>
            <a:pathLst>
              <a:path w="1739153" h="385482">
                <a:moveTo>
                  <a:pt x="0" y="0"/>
                </a:moveTo>
                <a:cubicBezTo>
                  <a:pt x="204694" y="156882"/>
                  <a:pt x="409388" y="313764"/>
                  <a:pt x="699247" y="349623"/>
                </a:cubicBezTo>
                <a:cubicBezTo>
                  <a:pt x="989106" y="385482"/>
                  <a:pt x="1364129" y="300317"/>
                  <a:pt x="1739153" y="215153"/>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1600"/>
          </a:p>
        </p:txBody>
      </p:sp>
    </p:spTree>
    <p:extLst>
      <p:ext uri="{BB962C8B-B14F-4D97-AF65-F5344CB8AC3E}">
        <p14:creationId xmlns:p14="http://schemas.microsoft.com/office/powerpoint/2010/main" val="2791866550"/>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left)">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animBg="1"/>
          <p:bldP spid="7" grpId="0"/>
          <p:bldP spid="10" grpId="0"/>
          <p:bldP spid="11" grpId="0"/>
          <p:bldP spid="12" grpId="0"/>
          <p:bldP spid="16" grpId="0" animBg="1"/>
          <p:bldP spid="17" grpId="0" animBg="1"/>
          <p:bldP spid="1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left)">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animBg="1"/>
          <p:bldP spid="7" grpId="0"/>
          <p:bldP spid="10" grpId="0"/>
          <p:bldP spid="11" grpId="0"/>
          <p:bldP spid="12" grpId="0"/>
          <p:bldP spid="16" grpId="0" animBg="1"/>
          <p:bldP spid="17" grpId="0" animBg="1"/>
          <p:bldP spid="18"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嵌套数组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访问</a:t>
            </a:r>
            <a:endParaRPr lang="en-US" altLang="zh-CN" sz="2000" kern="0" dirty="0">
              <a:solidFill>
                <a:srgbClr val="AC0000"/>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AECAD2A9-12D2-4EF5-A59E-EBC4F601C74C}"/>
              </a:ext>
            </a:extLst>
          </p:cNvPr>
          <p:cNvPicPr>
            <a:picLocks noChangeAspect="1"/>
          </p:cNvPicPr>
          <p:nvPr/>
        </p:nvPicPr>
        <p:blipFill>
          <a:blip r:embed="rId3"/>
          <a:stretch>
            <a:fillRect/>
          </a:stretch>
        </p:blipFill>
        <p:spPr>
          <a:xfrm>
            <a:off x="4067944" y="627534"/>
            <a:ext cx="4857976" cy="1801945"/>
          </a:xfrm>
          <a:prstGeom prst="rect">
            <a:avLst/>
          </a:prstGeom>
        </p:spPr>
      </p:pic>
      <p:sp>
        <p:nvSpPr>
          <p:cNvPr id="85" name="Rectangle 5">
            <a:extLst>
              <a:ext uri="{FF2B5EF4-FFF2-40B4-BE49-F238E27FC236}">
                <a16:creationId xmlns:a16="http://schemas.microsoft.com/office/drawing/2014/main" id="{429A4765-BE6A-44E6-ACB3-BE537291A216}"/>
              </a:ext>
            </a:extLst>
          </p:cNvPr>
          <p:cNvSpPr>
            <a:spLocks noChangeArrowheads="1"/>
          </p:cNvSpPr>
          <p:nvPr/>
        </p:nvSpPr>
        <p:spPr bwMode="auto">
          <a:xfrm>
            <a:off x="395536" y="981791"/>
            <a:ext cx="3102496"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get_univ_digit</a:t>
            </a:r>
            <a:endParaRPr lang="en-US" altLang="zh-CN" sz="14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index, int dig)</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return univ[index][dig];</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
        <p:nvSpPr>
          <p:cNvPr id="86" name="Rectangle 3">
            <a:extLst>
              <a:ext uri="{FF2B5EF4-FFF2-40B4-BE49-F238E27FC236}">
                <a16:creationId xmlns:a16="http://schemas.microsoft.com/office/drawing/2014/main" id="{62A96A75-3C14-4B70-92CE-0690163B4237}"/>
              </a:ext>
            </a:extLst>
          </p:cNvPr>
          <p:cNvSpPr txBox="1">
            <a:spLocks noChangeArrowheads="1"/>
          </p:cNvSpPr>
          <p:nvPr/>
        </p:nvSpPr>
        <p:spPr>
          <a:xfrm>
            <a:off x="388031" y="2596243"/>
            <a:ext cx="8216417" cy="1565461"/>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latin typeface="+mn-ea"/>
              </a:rPr>
              <a:t>取数据过程</a:t>
            </a:r>
            <a:r>
              <a:rPr lang="en-US" altLang="zh-CN" sz="2000" kern="0" dirty="0">
                <a:latin typeface="+mn-ea"/>
              </a:rPr>
              <a:t> (IA32)</a:t>
            </a:r>
          </a:p>
          <a:p>
            <a:pPr lvl="1">
              <a:buClr>
                <a:srgbClr val="C00000"/>
              </a:buClr>
              <a:buSzPct val="80000"/>
            </a:pPr>
            <a:r>
              <a:rPr lang="en-US" altLang="zh-CN" b="1" kern="0" dirty="0">
                <a:latin typeface="+mn-ea"/>
              </a:rPr>
              <a:t>Mem[Mem[univ+4*index]+4*dig]</a:t>
            </a:r>
          </a:p>
          <a:p>
            <a:pPr lvl="1">
              <a:buClr>
                <a:srgbClr val="C00000"/>
              </a:buClr>
              <a:buSzPct val="80000"/>
            </a:pPr>
            <a:r>
              <a:rPr lang="zh-CN" altLang="en-US" b="1" kern="0" dirty="0">
                <a:solidFill>
                  <a:srgbClr val="C00000"/>
                </a:solidFill>
                <a:latin typeface="+mn-ea"/>
              </a:rPr>
              <a:t>需要访问两次内存：</a:t>
            </a:r>
            <a:r>
              <a:rPr lang="zh-CN" altLang="en-US" sz="1800" b="0" kern="0" dirty="0">
                <a:latin typeface="+mn-ea"/>
              </a:rPr>
              <a:t>第一次得到整数数组的头指针；然后再访问得到数据</a:t>
            </a:r>
            <a:endParaRPr lang="en-US" altLang="zh-CN" sz="1800" b="0" kern="0" dirty="0">
              <a:latin typeface="+mn-ea"/>
            </a:endParaRPr>
          </a:p>
        </p:txBody>
      </p:sp>
    </p:spTree>
    <p:extLst>
      <p:ext uri="{BB962C8B-B14F-4D97-AF65-F5344CB8AC3E}">
        <p14:creationId xmlns:p14="http://schemas.microsoft.com/office/powerpoint/2010/main" val="442511810"/>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85" grpId="0" animBg="1"/>
          <p:bldP spid="8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85" grpId="0" animBg="1"/>
          <p:bldP spid="86"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数组访问</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对比</a:t>
            </a:r>
            <a:endParaRPr lang="en-US" altLang="zh-CN" sz="2000" kern="0" dirty="0">
              <a:solidFill>
                <a:srgbClr val="AC0000"/>
              </a:solidFill>
              <a:latin typeface="微软雅黑" pitchFamily="34" charset="-122"/>
              <a:ea typeface="微软雅黑" pitchFamily="34" charset="-122"/>
            </a:endParaRPr>
          </a:p>
        </p:txBody>
      </p:sp>
      <p:sp>
        <p:nvSpPr>
          <p:cNvPr id="85" name="Rectangle 4">
            <a:extLst>
              <a:ext uri="{FF2B5EF4-FFF2-40B4-BE49-F238E27FC236}">
                <a16:creationId xmlns:a16="http://schemas.microsoft.com/office/drawing/2014/main" id="{D97626E9-4609-423B-B7C7-8B0B7D681297}"/>
              </a:ext>
            </a:extLst>
          </p:cNvPr>
          <p:cNvSpPr>
            <a:spLocks noChangeArrowheads="1"/>
          </p:cNvSpPr>
          <p:nvPr/>
        </p:nvSpPr>
        <p:spPr bwMode="auto">
          <a:xfrm>
            <a:off x="1138625" y="902407"/>
            <a:ext cx="3024460"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get_pgh_digit</a:t>
            </a:r>
            <a:endParaRPr lang="en-US" altLang="zh-CN" sz="14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index, int dig)</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return </a:t>
            </a:r>
            <a:r>
              <a:rPr lang="en-US" altLang="zh-CN" sz="1400" dirty="0" err="1">
                <a:solidFill>
                  <a:schemeClr val="tx1"/>
                </a:solidFill>
                <a:latin typeface="Courier New" panose="02070309020205020404" pitchFamily="49" charset="0"/>
                <a:ea typeface="宋体" panose="02010600030101010101" pitchFamily="2" charset="-122"/>
              </a:rPr>
              <a:t>pgh</a:t>
            </a:r>
            <a:r>
              <a:rPr lang="en-US" altLang="zh-CN" sz="1400" dirty="0">
                <a:solidFill>
                  <a:schemeClr val="tx1"/>
                </a:solidFill>
                <a:latin typeface="Courier New" panose="02070309020205020404" pitchFamily="49" charset="0"/>
                <a:ea typeface="宋体" panose="02010600030101010101" pitchFamily="2" charset="-122"/>
              </a:rPr>
              <a:t>[index][dig];</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
        <p:nvSpPr>
          <p:cNvPr id="86" name="Rectangle 8">
            <a:extLst>
              <a:ext uri="{FF2B5EF4-FFF2-40B4-BE49-F238E27FC236}">
                <a16:creationId xmlns:a16="http://schemas.microsoft.com/office/drawing/2014/main" id="{F9A7324B-11F3-4281-916F-24AE54534FC9}"/>
              </a:ext>
            </a:extLst>
          </p:cNvPr>
          <p:cNvSpPr>
            <a:spLocks noChangeArrowheads="1"/>
          </p:cNvSpPr>
          <p:nvPr/>
        </p:nvSpPr>
        <p:spPr bwMode="auto">
          <a:xfrm>
            <a:off x="4860032" y="902407"/>
            <a:ext cx="3145343"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int get_univ_digit</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  (int index, int dig)</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  return univ[index][dig];</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p:txBody>
      </p:sp>
      <p:pic>
        <p:nvPicPr>
          <p:cNvPr id="87" name="Picture 2" descr="C:\Documents and Settings\pueschel\My Documents\teaching\18-243-CMUspring09\08-05Feb09\multi.png">
            <a:extLst>
              <a:ext uri="{FF2B5EF4-FFF2-40B4-BE49-F238E27FC236}">
                <a16:creationId xmlns:a16="http://schemas.microsoft.com/office/drawing/2014/main" id="{D7DB328B-80B2-492B-BFFC-ADC57B5F6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76" y="2445518"/>
            <a:ext cx="40147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3" descr="C:\Documents and Settings\pueschel\My Documents\teaching\18-243-CMUspring09\08-05Feb09\nested.png">
            <a:extLst>
              <a:ext uri="{FF2B5EF4-FFF2-40B4-BE49-F238E27FC236}">
                <a16:creationId xmlns:a16="http://schemas.microsoft.com/office/drawing/2014/main" id="{CFB27650-E027-4AF2-9299-CF7E5AB3A4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7260" y="2215535"/>
            <a:ext cx="4160837"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11">
            <a:extLst>
              <a:ext uri="{FF2B5EF4-FFF2-40B4-BE49-F238E27FC236}">
                <a16:creationId xmlns:a16="http://schemas.microsoft.com/office/drawing/2014/main" id="{AE7EB16B-BDD8-4B20-AEC6-03E9D4CB1CD2}"/>
              </a:ext>
            </a:extLst>
          </p:cNvPr>
          <p:cNvSpPr txBox="1">
            <a:spLocks noChangeArrowheads="1"/>
          </p:cNvSpPr>
          <p:nvPr/>
        </p:nvSpPr>
        <p:spPr bwMode="auto">
          <a:xfrm>
            <a:off x="1907704" y="532519"/>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zh-CN" altLang="en-US" sz="1800" dirty="0">
                <a:solidFill>
                  <a:schemeClr val="tx1"/>
                </a:solidFill>
                <a:latin typeface="+mn-ea"/>
                <a:ea typeface="+mn-ea"/>
              </a:rPr>
              <a:t>二维数组</a:t>
            </a:r>
            <a:endParaRPr lang="en-US" altLang="zh-CN" sz="1800" dirty="0">
              <a:solidFill>
                <a:schemeClr val="tx1"/>
              </a:solidFill>
              <a:latin typeface="+mn-ea"/>
              <a:ea typeface="+mn-ea"/>
            </a:endParaRPr>
          </a:p>
        </p:txBody>
      </p:sp>
      <p:sp>
        <p:nvSpPr>
          <p:cNvPr id="90" name="TextBox 12">
            <a:extLst>
              <a:ext uri="{FF2B5EF4-FFF2-40B4-BE49-F238E27FC236}">
                <a16:creationId xmlns:a16="http://schemas.microsoft.com/office/drawing/2014/main" id="{79DA1691-5340-44C4-B362-747223903FD6}"/>
              </a:ext>
            </a:extLst>
          </p:cNvPr>
          <p:cNvSpPr txBox="1">
            <a:spLocks noChangeArrowheads="1"/>
          </p:cNvSpPr>
          <p:nvPr/>
        </p:nvSpPr>
        <p:spPr bwMode="auto">
          <a:xfrm>
            <a:off x="6098704" y="521406"/>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zh-CN" altLang="en-US" sz="1800" dirty="0">
                <a:solidFill>
                  <a:schemeClr val="tx1"/>
                </a:solidFill>
                <a:latin typeface="+mn-ea"/>
                <a:ea typeface="+mn-ea"/>
              </a:rPr>
              <a:t>嵌套</a:t>
            </a:r>
            <a:endParaRPr lang="en-US" altLang="zh-CN" sz="1800" dirty="0">
              <a:solidFill>
                <a:schemeClr val="tx1"/>
              </a:solidFill>
              <a:latin typeface="+mn-ea"/>
              <a:ea typeface="+mn-ea"/>
            </a:endParaRPr>
          </a:p>
        </p:txBody>
      </p:sp>
      <p:sp>
        <p:nvSpPr>
          <p:cNvPr id="91" name="TextBox 15">
            <a:extLst>
              <a:ext uri="{FF2B5EF4-FFF2-40B4-BE49-F238E27FC236}">
                <a16:creationId xmlns:a16="http://schemas.microsoft.com/office/drawing/2014/main" id="{F3429199-4BCF-432C-BF89-D748FB351AC4}"/>
              </a:ext>
            </a:extLst>
          </p:cNvPr>
          <p:cNvSpPr txBox="1">
            <a:spLocks noChangeArrowheads="1"/>
          </p:cNvSpPr>
          <p:nvPr/>
        </p:nvSpPr>
        <p:spPr bwMode="auto">
          <a:xfrm>
            <a:off x="1432702" y="3657496"/>
            <a:ext cx="65149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zh-CN" altLang="en-US" sz="2000" b="1" dirty="0">
                <a:solidFill>
                  <a:srgbClr val="FF0000"/>
                </a:solidFill>
                <a:latin typeface="Calibri" panose="020F0502020204030204" pitchFamily="34" charset="0"/>
                <a:ea typeface="宋体" panose="02010600030101010101" pitchFamily="2" charset="-122"/>
              </a:rPr>
              <a:t>在</a:t>
            </a:r>
            <a:r>
              <a:rPr lang="en-US" altLang="zh-CN" sz="2000" b="1" dirty="0">
                <a:solidFill>
                  <a:srgbClr val="FF0000"/>
                </a:solidFill>
                <a:latin typeface="Calibri" panose="020F0502020204030204" pitchFamily="34" charset="0"/>
                <a:ea typeface="宋体" panose="02010600030101010101" pitchFamily="2" charset="-122"/>
              </a:rPr>
              <a:t>C</a:t>
            </a:r>
            <a:r>
              <a:rPr lang="zh-CN" altLang="en-US" sz="2000" b="1" dirty="0">
                <a:solidFill>
                  <a:srgbClr val="FF0000"/>
                </a:solidFill>
                <a:latin typeface="Calibri" panose="020F0502020204030204" pitchFamily="34" charset="0"/>
                <a:ea typeface="宋体" panose="02010600030101010101" pitchFamily="2" charset="-122"/>
              </a:rPr>
              <a:t>代码中访问代码非常相似，但取数据方式很不相同！</a:t>
            </a:r>
            <a:endParaRPr lang="en-US" altLang="zh-CN" sz="2000" b="1" dirty="0">
              <a:solidFill>
                <a:srgbClr val="FF0000"/>
              </a:solidFill>
              <a:latin typeface="Calibri" panose="020F0502020204030204" pitchFamily="34" charset="0"/>
              <a:ea typeface="宋体" panose="02010600030101010101" pitchFamily="2" charset="-122"/>
            </a:endParaRPr>
          </a:p>
        </p:txBody>
      </p:sp>
      <p:sp>
        <p:nvSpPr>
          <p:cNvPr id="92" name="Rectangle 16">
            <a:extLst>
              <a:ext uri="{FF2B5EF4-FFF2-40B4-BE49-F238E27FC236}">
                <a16:creationId xmlns:a16="http://schemas.microsoft.com/office/drawing/2014/main" id="{8D9E359B-AF22-423A-B344-716281E280C3}"/>
              </a:ext>
            </a:extLst>
          </p:cNvPr>
          <p:cNvSpPr>
            <a:spLocks noChangeArrowheads="1"/>
          </p:cNvSpPr>
          <p:nvPr/>
        </p:nvSpPr>
        <p:spPr bwMode="auto">
          <a:xfrm>
            <a:off x="351688" y="4298190"/>
            <a:ext cx="372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Wingdings" panose="05000000000000000000" pitchFamily="2" charset="2"/>
              <a:buNone/>
            </a:pPr>
            <a:r>
              <a:rPr lang="en-US" altLang="zh-CN" sz="2000" dirty="0">
                <a:solidFill>
                  <a:srgbClr val="C00000"/>
                </a:solidFill>
                <a:latin typeface="Courier New" panose="02070309020205020404" pitchFamily="49" charset="0"/>
                <a:ea typeface="宋体" panose="02010600030101010101" pitchFamily="2" charset="-122"/>
              </a:rPr>
              <a:t>Mem[pgh+20*index+4*dig]</a:t>
            </a:r>
          </a:p>
        </p:txBody>
      </p:sp>
      <p:sp>
        <p:nvSpPr>
          <p:cNvPr id="93" name="Rectangle 17">
            <a:extLst>
              <a:ext uri="{FF2B5EF4-FFF2-40B4-BE49-F238E27FC236}">
                <a16:creationId xmlns:a16="http://schemas.microsoft.com/office/drawing/2014/main" id="{C53A7717-AF14-4A21-9D2D-AE485668CB6A}"/>
              </a:ext>
            </a:extLst>
          </p:cNvPr>
          <p:cNvSpPr>
            <a:spLocks noChangeArrowheads="1"/>
          </p:cNvSpPr>
          <p:nvPr/>
        </p:nvSpPr>
        <p:spPr bwMode="auto">
          <a:xfrm>
            <a:off x="4618888" y="4310890"/>
            <a:ext cx="449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Wingdings" panose="05000000000000000000" pitchFamily="2" charset="2"/>
              <a:buNone/>
            </a:pPr>
            <a:r>
              <a:rPr lang="en-US" altLang="zh-CN" sz="2000" dirty="0">
                <a:solidFill>
                  <a:srgbClr val="C00000"/>
                </a:solidFill>
                <a:latin typeface="Courier New" panose="02070309020205020404" pitchFamily="49" charset="0"/>
                <a:ea typeface="宋体" panose="02010600030101010101" pitchFamily="2" charset="-122"/>
              </a:rPr>
              <a:t>Mem[Mem[univ+4*index]+4*dig]</a:t>
            </a:r>
            <a:endParaRPr lang="en-US" altLang="zh-CN" sz="2000" dirty="0">
              <a:solidFill>
                <a:srgbClr val="C00000"/>
              </a:solidFill>
              <a:ea typeface="宋体" panose="02010600030101010101" pitchFamily="2" charset="-122"/>
            </a:endParaRPr>
          </a:p>
        </p:txBody>
      </p:sp>
    </p:spTree>
    <p:extLst>
      <p:ext uri="{BB962C8B-B14F-4D97-AF65-F5344CB8AC3E}">
        <p14:creationId xmlns:p14="http://schemas.microsoft.com/office/powerpoint/2010/main" val="1453982781"/>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fade">
                                          <p:cBhvr>
                                            <p:cTn id="25" dur="500"/>
                                            <p:tgtEl>
                                              <p:spTgt spid="89"/>
                                            </p:tgtEl>
                                          </p:cBhvr>
                                        </p:animEffect>
                                      </p:childTnLst>
                                    </p:cTn>
                                  </p:par>
                                  <p:par>
                                    <p:cTn id="26" presetID="10" presetClass="entr" presetSubtype="0" fill="hold"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500"/>
                                            <p:tgtEl>
                                              <p:spTgt spid="8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500"/>
                                            <p:tgtEl>
                                              <p:spTgt spid="9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fade">
                                          <p:cBhvr>
                                            <p:cTn id="36" dur="500"/>
                                            <p:tgtEl>
                                              <p:spTgt spid="86"/>
                                            </p:tgtEl>
                                          </p:cBhvr>
                                        </p:animEffect>
                                      </p:childTnLst>
                                    </p:cTn>
                                  </p:par>
                                  <p:par>
                                    <p:cTn id="37" presetID="10"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fade">
                                          <p:cBhvr>
                                            <p:cTn id="39" dur="500"/>
                                            <p:tgtEl>
                                              <p:spTgt spid="8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fade">
                                          <p:cBhvr>
                                            <p:cTn id="44" dur="500"/>
                                            <p:tgtEl>
                                              <p:spTgt spid="91"/>
                                            </p:tgtEl>
                                          </p:cBhvr>
                                        </p:animEffect>
                                      </p:childTnLst>
                                    </p:cTn>
                                  </p:par>
                                </p:childTnLst>
                              </p:cTn>
                            </p:par>
                          </p:childTnLst>
                        </p:cTn>
                      </p:par>
                      <p:par>
                        <p:cTn id="45" fill="hold">
                          <p:stCondLst>
                            <p:cond delay="indefinite"/>
                          </p:stCondLst>
                          <p:childTnLst>
                            <p:par>
                              <p:cTn id="46" fill="hold">
                                <p:stCondLst>
                                  <p:cond delay="0"/>
                                </p:stCondLst>
                                <p:childTnLst>
                                  <p:par>
                                    <p:cTn id="47" presetID="13" presetClass="entr" presetSubtype="16" fill="hold" grpId="0" nodeType="click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plus(in)">
                                          <p:cBhvr>
                                            <p:cTn id="49" dur="500"/>
                                            <p:tgtEl>
                                              <p:spTgt spid="92"/>
                                            </p:tgtEl>
                                          </p:cBhvr>
                                        </p:animEffect>
                                      </p:childTnLst>
                                    </p:cTn>
                                  </p:par>
                                </p:childTnLst>
                              </p:cTn>
                            </p:par>
                          </p:childTnLst>
                        </p:cTn>
                      </p:par>
                      <p:par>
                        <p:cTn id="50" fill="hold">
                          <p:stCondLst>
                            <p:cond delay="indefinite"/>
                          </p:stCondLst>
                          <p:childTnLst>
                            <p:par>
                              <p:cTn id="51" fill="hold">
                                <p:stCondLst>
                                  <p:cond delay="0"/>
                                </p:stCondLst>
                                <p:childTnLst>
                                  <p:par>
                                    <p:cTn id="52" presetID="52" presetClass="entr" presetSubtype="0" fill="hold" grpId="0" nodeType="clickEffect">
                                      <p:stCondLst>
                                        <p:cond delay="0"/>
                                      </p:stCondLst>
                                      <p:childTnLst>
                                        <p:set>
                                          <p:cBhvr>
                                            <p:cTn id="53" dur="1" fill="hold">
                                              <p:stCondLst>
                                                <p:cond delay="0"/>
                                              </p:stCondLst>
                                            </p:cTn>
                                            <p:tgtEl>
                                              <p:spTgt spid="93"/>
                                            </p:tgtEl>
                                            <p:attrNameLst>
                                              <p:attrName>style.visibility</p:attrName>
                                            </p:attrNameLst>
                                          </p:cBhvr>
                                          <p:to>
                                            <p:strVal val="visible"/>
                                          </p:to>
                                        </p:set>
                                        <p:animScale>
                                          <p:cBhvr>
                                            <p:cTn id="54"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93"/>
                                            </p:tgtEl>
                                            <p:attrNameLst>
                                              <p:attrName>ppt_x</p:attrName>
                                              <p:attrName>ppt_y</p:attrName>
                                            </p:attrNameLst>
                                          </p:cBhvr>
                                        </p:animMotion>
                                        <p:animEffect transition="in" filter="fade">
                                          <p:cBhvr>
                                            <p:cTn id="56"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85" grpId="0" animBg="1"/>
          <p:bldP spid="86" grpId="0" animBg="1"/>
          <p:bldP spid="89" grpId="0"/>
          <p:bldP spid="90" grpId="0"/>
          <p:bldP spid="91" grpId="0"/>
          <p:bldP spid="92" grpId="0"/>
          <p:bldP spid="9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fade">
                                          <p:cBhvr>
                                            <p:cTn id="25" dur="500"/>
                                            <p:tgtEl>
                                              <p:spTgt spid="89"/>
                                            </p:tgtEl>
                                          </p:cBhvr>
                                        </p:animEffect>
                                      </p:childTnLst>
                                    </p:cTn>
                                  </p:par>
                                  <p:par>
                                    <p:cTn id="26" presetID="10" presetClass="entr" presetSubtype="0" fill="hold"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500"/>
                                            <p:tgtEl>
                                              <p:spTgt spid="8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500"/>
                                            <p:tgtEl>
                                              <p:spTgt spid="9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fade">
                                          <p:cBhvr>
                                            <p:cTn id="36" dur="500"/>
                                            <p:tgtEl>
                                              <p:spTgt spid="86"/>
                                            </p:tgtEl>
                                          </p:cBhvr>
                                        </p:animEffect>
                                      </p:childTnLst>
                                    </p:cTn>
                                  </p:par>
                                  <p:par>
                                    <p:cTn id="37" presetID="10"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fade">
                                          <p:cBhvr>
                                            <p:cTn id="39" dur="500"/>
                                            <p:tgtEl>
                                              <p:spTgt spid="8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fade">
                                          <p:cBhvr>
                                            <p:cTn id="44" dur="500"/>
                                            <p:tgtEl>
                                              <p:spTgt spid="91"/>
                                            </p:tgtEl>
                                          </p:cBhvr>
                                        </p:animEffect>
                                      </p:childTnLst>
                                    </p:cTn>
                                  </p:par>
                                </p:childTnLst>
                              </p:cTn>
                            </p:par>
                          </p:childTnLst>
                        </p:cTn>
                      </p:par>
                      <p:par>
                        <p:cTn id="45" fill="hold">
                          <p:stCondLst>
                            <p:cond delay="indefinite"/>
                          </p:stCondLst>
                          <p:childTnLst>
                            <p:par>
                              <p:cTn id="46" fill="hold">
                                <p:stCondLst>
                                  <p:cond delay="0"/>
                                </p:stCondLst>
                                <p:childTnLst>
                                  <p:par>
                                    <p:cTn id="47" presetID="13" presetClass="entr" presetSubtype="16" fill="hold" grpId="0" nodeType="click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plus(in)">
                                          <p:cBhvr>
                                            <p:cTn id="49" dur="500"/>
                                            <p:tgtEl>
                                              <p:spTgt spid="92"/>
                                            </p:tgtEl>
                                          </p:cBhvr>
                                        </p:animEffect>
                                      </p:childTnLst>
                                    </p:cTn>
                                  </p:par>
                                </p:childTnLst>
                              </p:cTn>
                            </p:par>
                          </p:childTnLst>
                        </p:cTn>
                      </p:par>
                      <p:par>
                        <p:cTn id="50" fill="hold">
                          <p:stCondLst>
                            <p:cond delay="indefinite"/>
                          </p:stCondLst>
                          <p:childTnLst>
                            <p:par>
                              <p:cTn id="51" fill="hold">
                                <p:stCondLst>
                                  <p:cond delay="0"/>
                                </p:stCondLst>
                                <p:childTnLst>
                                  <p:par>
                                    <p:cTn id="52" presetID="52" presetClass="entr" presetSubtype="0" fill="hold" grpId="0" nodeType="clickEffect">
                                      <p:stCondLst>
                                        <p:cond delay="0"/>
                                      </p:stCondLst>
                                      <p:childTnLst>
                                        <p:set>
                                          <p:cBhvr>
                                            <p:cTn id="53" dur="1" fill="hold">
                                              <p:stCondLst>
                                                <p:cond delay="0"/>
                                              </p:stCondLst>
                                            </p:cTn>
                                            <p:tgtEl>
                                              <p:spTgt spid="93"/>
                                            </p:tgtEl>
                                            <p:attrNameLst>
                                              <p:attrName>style.visibility</p:attrName>
                                            </p:attrNameLst>
                                          </p:cBhvr>
                                          <p:to>
                                            <p:strVal val="visible"/>
                                          </p:to>
                                        </p:set>
                                        <p:animScale>
                                          <p:cBhvr>
                                            <p:cTn id="54"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93"/>
                                            </p:tgtEl>
                                            <p:attrNameLst>
                                              <p:attrName>ppt_x</p:attrName>
                                              <p:attrName>ppt_y</p:attrName>
                                            </p:attrNameLst>
                                          </p:cBhvr>
                                        </p:animMotion>
                                        <p:animEffect transition="in" filter="fade">
                                          <p:cBhvr>
                                            <p:cTn id="56"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85" grpId="0" animBg="1"/>
          <p:bldP spid="86" grpId="0" animBg="1"/>
          <p:bldP spid="89" grpId="0"/>
          <p:bldP spid="90" grpId="0"/>
          <p:bldP spid="91" grpId="0"/>
          <p:bldP spid="92" grpId="0"/>
          <p:bldP spid="93"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779912" y="171385"/>
            <a:ext cx="1767784"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定长数组优化</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9A7EAA90-8A70-488B-B9A6-B5A5EE3D8E1E}"/>
              </a:ext>
            </a:extLst>
          </p:cNvPr>
          <p:cNvSpPr>
            <a:spLocks noChangeArrowheads="1"/>
          </p:cNvSpPr>
          <p:nvPr/>
        </p:nvSpPr>
        <p:spPr bwMode="auto">
          <a:xfrm>
            <a:off x="4556224" y="604532"/>
            <a:ext cx="3900040" cy="156709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200" dirty="0">
                <a:solidFill>
                  <a:srgbClr val="C00000"/>
                </a:solidFill>
                <a:latin typeface="Courier New" panose="02070309020205020404" pitchFamily="49" charset="0"/>
                <a:ea typeface="宋体" panose="02010600030101010101" pitchFamily="2" charset="-122"/>
              </a:rPr>
              <a:t>#define N 16</a:t>
            </a:r>
          </a:p>
          <a:p>
            <a:pPr>
              <a:spcBef>
                <a:spcPct val="0"/>
              </a:spcBef>
              <a:buClrTx/>
              <a:buSzTx/>
              <a:buFont typeface="Arial" panose="020B0604020202020204" pitchFamily="34" charset="0"/>
              <a:buNone/>
            </a:pPr>
            <a:r>
              <a:rPr lang="en-US" altLang="zh-CN" sz="1200" dirty="0">
                <a:solidFill>
                  <a:srgbClr val="C00000"/>
                </a:solidFill>
                <a:latin typeface="Courier New" panose="02070309020205020404" pitchFamily="49" charset="0"/>
                <a:ea typeface="宋体" panose="02010600030101010101" pitchFamily="2" charset="-122"/>
              </a:rPr>
              <a:t>typedef int </a:t>
            </a:r>
            <a:r>
              <a:rPr lang="en-US" altLang="zh-CN" sz="1200" dirty="0" err="1">
                <a:solidFill>
                  <a:srgbClr val="C00000"/>
                </a:solidFill>
                <a:latin typeface="Courier New" panose="02070309020205020404" pitchFamily="49" charset="0"/>
                <a:ea typeface="宋体" panose="02010600030101010101" pitchFamily="2" charset="-122"/>
              </a:rPr>
              <a:t>fix_matrix</a:t>
            </a:r>
            <a:r>
              <a:rPr lang="en-US" altLang="zh-CN" sz="1200" dirty="0">
                <a:solidFill>
                  <a:srgbClr val="C00000"/>
                </a:solidFill>
                <a:latin typeface="Courier New" panose="02070309020205020404" pitchFamily="49" charset="0"/>
                <a:ea typeface="宋体" panose="02010600030101010101" pitchFamily="2" charset="-122"/>
              </a:rPr>
              <a:t>[N][N];</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 Get element a[</a:t>
            </a:r>
            <a:r>
              <a:rPr lang="en-US" altLang="zh-CN" sz="1200" dirty="0" err="1">
                <a:solidFill>
                  <a:schemeClr val="tx1"/>
                </a:solidFill>
                <a:latin typeface="Courier New" panose="02070309020205020404" pitchFamily="49" charset="0"/>
                <a:ea typeface="宋体" panose="02010600030101010101" pitchFamily="2" charset="-122"/>
              </a:rPr>
              <a:t>i</a:t>
            </a:r>
            <a:r>
              <a:rPr lang="en-US" altLang="zh-CN" sz="1200" dirty="0">
                <a:solidFill>
                  <a:schemeClr val="tx1"/>
                </a:solidFill>
                <a:latin typeface="Courier New" panose="02070309020205020404" pitchFamily="49" charset="0"/>
                <a:ea typeface="宋体" panose="02010600030101010101" pitchFamily="2" charset="-122"/>
              </a:rPr>
              <a:t>][j] */</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int </a:t>
            </a:r>
            <a:r>
              <a:rPr lang="en-US" altLang="zh-CN" sz="1200" dirty="0" err="1">
                <a:solidFill>
                  <a:schemeClr val="tx1"/>
                </a:solidFill>
                <a:latin typeface="Courier New" panose="02070309020205020404" pitchFamily="49" charset="0"/>
                <a:ea typeface="宋体" panose="02010600030101010101" pitchFamily="2" charset="-122"/>
              </a:rPr>
              <a:t>fix_ele</a:t>
            </a:r>
            <a:endParaRPr lang="en-US" altLang="zh-CN" sz="12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  (</a:t>
            </a:r>
            <a:r>
              <a:rPr lang="en-US" altLang="zh-CN" sz="1200" dirty="0" err="1">
                <a:solidFill>
                  <a:srgbClr val="7030A0"/>
                </a:solidFill>
                <a:latin typeface="Courier New" panose="02070309020205020404" pitchFamily="49" charset="0"/>
                <a:ea typeface="宋体" panose="02010600030101010101" pitchFamily="2" charset="-122"/>
              </a:rPr>
              <a:t>fix_matrix</a:t>
            </a:r>
            <a:r>
              <a:rPr lang="en-US" altLang="zh-CN" sz="1200" dirty="0">
                <a:solidFill>
                  <a:srgbClr val="7030A0"/>
                </a:solidFill>
                <a:latin typeface="Courier New" panose="02070309020205020404" pitchFamily="49" charset="0"/>
                <a:ea typeface="宋体" panose="02010600030101010101" pitchFamily="2" charset="-122"/>
              </a:rPr>
              <a:t> a</a:t>
            </a:r>
            <a:r>
              <a:rPr lang="en-US" altLang="zh-CN" sz="1200" dirty="0">
                <a:solidFill>
                  <a:schemeClr val="tx1"/>
                </a:solidFill>
                <a:latin typeface="Courier New" panose="02070309020205020404" pitchFamily="49" charset="0"/>
                <a:ea typeface="宋体" panose="02010600030101010101" pitchFamily="2" charset="-122"/>
              </a:rPr>
              <a:t>, int </a:t>
            </a:r>
            <a:r>
              <a:rPr lang="en-US" altLang="zh-CN" sz="1200" dirty="0" err="1">
                <a:solidFill>
                  <a:schemeClr val="tx1"/>
                </a:solidFill>
                <a:latin typeface="Courier New" panose="02070309020205020404" pitchFamily="49" charset="0"/>
                <a:ea typeface="宋体" panose="02010600030101010101" pitchFamily="2" charset="-122"/>
              </a:rPr>
              <a:t>i</a:t>
            </a:r>
            <a:r>
              <a:rPr lang="en-US" altLang="zh-CN" sz="1200" dirty="0">
                <a:solidFill>
                  <a:schemeClr val="tx1"/>
                </a:solidFill>
                <a:latin typeface="Courier New" panose="02070309020205020404" pitchFamily="49" charset="0"/>
                <a:ea typeface="宋体" panose="02010600030101010101" pitchFamily="2" charset="-122"/>
              </a:rPr>
              <a:t>, int j)</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  return a[</a:t>
            </a:r>
            <a:r>
              <a:rPr lang="en-US" altLang="zh-CN" sz="1200" dirty="0" err="1">
                <a:solidFill>
                  <a:schemeClr val="tx1"/>
                </a:solidFill>
                <a:latin typeface="Courier New" panose="02070309020205020404" pitchFamily="49" charset="0"/>
                <a:ea typeface="宋体" panose="02010600030101010101" pitchFamily="2" charset="-122"/>
              </a:rPr>
              <a:t>i</a:t>
            </a:r>
            <a:r>
              <a:rPr lang="en-US" altLang="zh-CN" sz="1200" dirty="0">
                <a:solidFill>
                  <a:schemeClr val="tx1"/>
                </a:solidFill>
                <a:latin typeface="Courier New" panose="02070309020205020404" pitchFamily="49" charset="0"/>
                <a:ea typeface="宋体" panose="02010600030101010101" pitchFamily="2" charset="-122"/>
              </a:rPr>
              <a:t>][j];</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a:t>
            </a:r>
          </a:p>
        </p:txBody>
      </p:sp>
      <p:sp>
        <p:nvSpPr>
          <p:cNvPr id="6" name="Rectangle 5">
            <a:extLst>
              <a:ext uri="{FF2B5EF4-FFF2-40B4-BE49-F238E27FC236}">
                <a16:creationId xmlns:a16="http://schemas.microsoft.com/office/drawing/2014/main" id="{3C6F4BC7-E50B-4D40-B0FD-990C54F92E1C}"/>
              </a:ext>
            </a:extLst>
          </p:cNvPr>
          <p:cNvSpPr>
            <a:spLocks noChangeArrowheads="1"/>
          </p:cNvSpPr>
          <p:nvPr/>
        </p:nvSpPr>
        <p:spPr bwMode="auto">
          <a:xfrm>
            <a:off x="4556224" y="2258652"/>
            <a:ext cx="3900041" cy="1382430"/>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pt-BR" altLang="zh-CN" sz="1200" dirty="0">
                <a:solidFill>
                  <a:srgbClr val="C00000"/>
                </a:solidFill>
                <a:latin typeface="Courier New" panose="02070309020205020404" pitchFamily="49" charset="0"/>
                <a:ea typeface="宋体" panose="02010600030101010101" pitchFamily="2" charset="-122"/>
              </a:rPr>
              <a:t>#define IDX(n, i, j)</a:t>
            </a:r>
            <a:r>
              <a:rPr lang="en-US" altLang="zh-CN" sz="1200" dirty="0">
                <a:solidFill>
                  <a:srgbClr val="C00000"/>
                </a:solidFill>
                <a:latin typeface="Courier New" panose="02070309020205020404" pitchFamily="49" charset="0"/>
                <a:ea typeface="宋体" panose="02010600030101010101" pitchFamily="2" charset="-122"/>
              </a:rPr>
              <a:t>=</a:t>
            </a:r>
            <a:r>
              <a:rPr lang="pt-BR" altLang="zh-CN" sz="1200" dirty="0">
                <a:solidFill>
                  <a:srgbClr val="C00000"/>
                </a:solidFill>
                <a:latin typeface="Courier New" panose="02070309020205020404" pitchFamily="49" charset="0"/>
                <a:ea typeface="宋体" panose="02010600030101010101" pitchFamily="2" charset="-122"/>
              </a:rPr>
              <a:t>((i)*(n)+(j))</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 Get element a[</a:t>
            </a:r>
            <a:r>
              <a:rPr lang="en-US" altLang="zh-CN" sz="1200" dirty="0" err="1">
                <a:solidFill>
                  <a:schemeClr val="tx1"/>
                </a:solidFill>
                <a:latin typeface="Courier New" panose="02070309020205020404" pitchFamily="49" charset="0"/>
                <a:ea typeface="宋体" panose="02010600030101010101" pitchFamily="2" charset="-122"/>
              </a:rPr>
              <a:t>i</a:t>
            </a:r>
            <a:r>
              <a:rPr lang="en-US" altLang="zh-CN" sz="1200" dirty="0">
                <a:solidFill>
                  <a:schemeClr val="tx1"/>
                </a:solidFill>
                <a:latin typeface="Courier New" panose="02070309020205020404" pitchFamily="49" charset="0"/>
                <a:ea typeface="宋体" panose="02010600030101010101" pitchFamily="2" charset="-122"/>
              </a:rPr>
              <a:t>][j] */</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int </a:t>
            </a:r>
            <a:r>
              <a:rPr lang="en-US" altLang="zh-CN" sz="1200" dirty="0" err="1">
                <a:solidFill>
                  <a:schemeClr val="tx1"/>
                </a:solidFill>
                <a:latin typeface="Courier New" panose="02070309020205020404" pitchFamily="49" charset="0"/>
                <a:ea typeface="宋体" panose="02010600030101010101" pitchFamily="2" charset="-122"/>
              </a:rPr>
              <a:t>vec_ele</a:t>
            </a:r>
            <a:endParaRPr lang="en-US" altLang="zh-CN" sz="12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 (int n, </a:t>
            </a:r>
            <a:r>
              <a:rPr lang="en-US" altLang="zh-CN" sz="1200" dirty="0">
                <a:solidFill>
                  <a:srgbClr val="7030A0"/>
                </a:solidFill>
                <a:latin typeface="Courier New" panose="02070309020205020404" pitchFamily="49" charset="0"/>
                <a:ea typeface="宋体" panose="02010600030101010101" pitchFamily="2" charset="-122"/>
              </a:rPr>
              <a:t>int *a</a:t>
            </a:r>
            <a:r>
              <a:rPr lang="en-US" altLang="zh-CN" sz="1200" dirty="0">
                <a:solidFill>
                  <a:schemeClr val="tx1"/>
                </a:solidFill>
                <a:latin typeface="Courier New" panose="02070309020205020404" pitchFamily="49" charset="0"/>
                <a:ea typeface="宋体" panose="02010600030101010101" pitchFamily="2" charset="-122"/>
              </a:rPr>
              <a:t>, int </a:t>
            </a:r>
            <a:r>
              <a:rPr lang="en-US" altLang="zh-CN" sz="1200" dirty="0" err="1">
                <a:solidFill>
                  <a:schemeClr val="tx1"/>
                </a:solidFill>
                <a:latin typeface="Courier New" panose="02070309020205020404" pitchFamily="49" charset="0"/>
                <a:ea typeface="宋体" panose="02010600030101010101" pitchFamily="2" charset="-122"/>
              </a:rPr>
              <a:t>i</a:t>
            </a:r>
            <a:r>
              <a:rPr lang="en-US" altLang="zh-CN" sz="1200" dirty="0">
                <a:solidFill>
                  <a:schemeClr val="tx1"/>
                </a:solidFill>
                <a:latin typeface="Courier New" panose="02070309020205020404" pitchFamily="49" charset="0"/>
                <a:ea typeface="宋体" panose="02010600030101010101" pitchFamily="2" charset="-122"/>
              </a:rPr>
              <a:t>, int j)</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  return a[IDX(</a:t>
            </a:r>
            <a:r>
              <a:rPr lang="en-US" altLang="zh-CN" sz="1200" dirty="0" err="1">
                <a:solidFill>
                  <a:schemeClr val="tx1"/>
                </a:solidFill>
                <a:latin typeface="Courier New" panose="02070309020205020404" pitchFamily="49" charset="0"/>
                <a:ea typeface="宋体" panose="02010600030101010101" pitchFamily="2" charset="-122"/>
              </a:rPr>
              <a:t>n,i,j</a:t>
            </a:r>
            <a:r>
              <a:rPr lang="en-US" altLang="zh-CN" sz="12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a:t>
            </a:r>
          </a:p>
        </p:txBody>
      </p:sp>
      <p:sp>
        <p:nvSpPr>
          <p:cNvPr id="7" name="Rectangle 5">
            <a:extLst>
              <a:ext uri="{FF2B5EF4-FFF2-40B4-BE49-F238E27FC236}">
                <a16:creationId xmlns:a16="http://schemas.microsoft.com/office/drawing/2014/main" id="{FAA154EE-C4D9-4EA7-83CC-C1CA6AAC7082}"/>
              </a:ext>
            </a:extLst>
          </p:cNvPr>
          <p:cNvSpPr>
            <a:spLocks noChangeArrowheads="1"/>
          </p:cNvSpPr>
          <p:nvPr/>
        </p:nvSpPr>
        <p:spPr bwMode="auto">
          <a:xfrm>
            <a:off x="4556225" y="3818866"/>
            <a:ext cx="3918917" cy="1197764"/>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pt-BR" altLang="zh-CN" sz="1200" dirty="0">
                <a:solidFill>
                  <a:schemeClr val="tx1"/>
                </a:solidFill>
                <a:latin typeface="Courier New" panose="02070309020205020404" pitchFamily="49" charset="0"/>
                <a:ea typeface="宋体" panose="02010600030101010101" pitchFamily="2" charset="-122"/>
              </a:rPr>
              <a:t>/* Get element a[i][j] */</a:t>
            </a:r>
          </a:p>
          <a:p>
            <a:pPr>
              <a:spcBef>
                <a:spcPct val="0"/>
              </a:spcBef>
              <a:buClrTx/>
              <a:buSzTx/>
              <a:buFont typeface="Arial" panose="020B0604020202020204" pitchFamily="34" charset="0"/>
              <a:buNone/>
            </a:pPr>
            <a:r>
              <a:rPr lang="pt-BR" altLang="zh-CN" sz="1200" dirty="0">
                <a:solidFill>
                  <a:schemeClr val="tx1"/>
                </a:solidFill>
                <a:latin typeface="Courier New" panose="02070309020205020404" pitchFamily="49" charset="0"/>
                <a:ea typeface="宋体" panose="02010600030101010101" pitchFamily="2" charset="-122"/>
              </a:rPr>
              <a:t>int var_ele</a:t>
            </a:r>
          </a:p>
          <a:p>
            <a:pPr>
              <a:spcBef>
                <a:spcPct val="0"/>
              </a:spcBef>
              <a:buClrTx/>
              <a:buSzTx/>
              <a:buFont typeface="Arial" panose="020B0604020202020204" pitchFamily="34" charset="0"/>
              <a:buNone/>
            </a:pPr>
            <a:r>
              <a:rPr lang="pt-BR" altLang="zh-CN" sz="1200" dirty="0">
                <a:solidFill>
                  <a:schemeClr val="tx1"/>
                </a:solidFill>
                <a:latin typeface="Courier New" panose="02070309020205020404" pitchFamily="49" charset="0"/>
                <a:ea typeface="宋体" panose="02010600030101010101" pitchFamily="2" charset="-122"/>
              </a:rPr>
              <a:t> (int n, </a:t>
            </a:r>
            <a:r>
              <a:rPr lang="pt-BR" altLang="zh-CN" sz="1200" dirty="0">
                <a:solidFill>
                  <a:srgbClr val="7030A0"/>
                </a:solidFill>
                <a:latin typeface="Courier New" panose="02070309020205020404" pitchFamily="49" charset="0"/>
                <a:ea typeface="宋体" panose="02010600030101010101" pitchFamily="2" charset="-122"/>
              </a:rPr>
              <a:t>int a[n][n]</a:t>
            </a:r>
            <a:r>
              <a:rPr lang="pt-BR" altLang="zh-CN" sz="1200" dirty="0">
                <a:solidFill>
                  <a:schemeClr val="tx1"/>
                </a:solidFill>
                <a:latin typeface="Courier New" panose="02070309020205020404" pitchFamily="49" charset="0"/>
                <a:ea typeface="宋体" panose="02010600030101010101" pitchFamily="2" charset="-122"/>
              </a:rPr>
              <a:t>, int i, int j) </a:t>
            </a:r>
          </a:p>
          <a:p>
            <a:pPr>
              <a:spcBef>
                <a:spcPct val="0"/>
              </a:spcBef>
              <a:buClrTx/>
              <a:buSzTx/>
              <a:buFont typeface="Arial" panose="020B0604020202020204" pitchFamily="34" charset="0"/>
              <a:buNone/>
            </a:pPr>
            <a:r>
              <a:rPr lang="pt-BR" altLang="zh-CN" sz="12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pt-BR" altLang="zh-CN" sz="1200" dirty="0">
                <a:solidFill>
                  <a:schemeClr val="tx1"/>
                </a:solidFill>
                <a:latin typeface="Courier New" panose="02070309020205020404" pitchFamily="49" charset="0"/>
                <a:ea typeface="宋体" panose="02010600030101010101" pitchFamily="2" charset="-122"/>
              </a:rPr>
              <a:t>  return a[i][j];</a:t>
            </a:r>
          </a:p>
          <a:p>
            <a:pPr>
              <a:spcBef>
                <a:spcPct val="0"/>
              </a:spcBef>
              <a:buClrTx/>
              <a:buSzTx/>
              <a:buFont typeface="Arial" panose="020B0604020202020204" pitchFamily="34" charset="0"/>
              <a:buNone/>
            </a:pPr>
            <a:r>
              <a:rPr lang="pt-BR" altLang="zh-CN" sz="1200" dirty="0">
                <a:solidFill>
                  <a:schemeClr val="tx1"/>
                </a:solidFill>
                <a:latin typeface="Courier New" panose="02070309020205020404" pitchFamily="49" charset="0"/>
                <a:ea typeface="宋体" panose="02010600030101010101" pitchFamily="2" charset="-122"/>
              </a:rPr>
              <a:t>}</a:t>
            </a:r>
          </a:p>
        </p:txBody>
      </p:sp>
      <p:sp>
        <p:nvSpPr>
          <p:cNvPr id="8" name="Rectangle 3">
            <a:extLst>
              <a:ext uri="{FF2B5EF4-FFF2-40B4-BE49-F238E27FC236}">
                <a16:creationId xmlns:a16="http://schemas.microsoft.com/office/drawing/2014/main" id="{F1E54E7A-A098-49D2-B048-230F0C6ABE80}"/>
              </a:ext>
            </a:extLst>
          </p:cNvPr>
          <p:cNvSpPr txBox="1">
            <a:spLocks noChangeArrowheads="1"/>
          </p:cNvSpPr>
          <p:nvPr/>
        </p:nvSpPr>
        <p:spPr>
          <a:xfrm>
            <a:off x="360040" y="1767489"/>
            <a:ext cx="4196184" cy="1382431"/>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latin typeface="Calibri" panose="020F0502020204030204" pitchFamily="34" charset="0"/>
              </a:rPr>
              <a:t>定长数组</a:t>
            </a:r>
            <a:endParaRPr lang="en-US" altLang="zh-CN" sz="2000" kern="0" dirty="0">
              <a:latin typeface="Calibri" panose="020F0502020204030204" pitchFamily="34" charset="0"/>
            </a:endParaRPr>
          </a:p>
          <a:p>
            <a:pPr lvl="1">
              <a:spcBef>
                <a:spcPts val="1200"/>
              </a:spcBef>
              <a:buClr>
                <a:srgbClr val="C00000"/>
              </a:buClr>
              <a:buSzPct val="80000"/>
            </a:pPr>
            <a:r>
              <a:rPr lang="zh-CN" altLang="en-US" b="0" kern="0" dirty="0">
                <a:latin typeface="Calibri" panose="020F0502020204030204" pitchFamily="34" charset="0"/>
              </a:rPr>
              <a:t>数组长度在编译前就已经确定</a:t>
            </a:r>
            <a:endParaRPr lang="en-US" altLang="zh-CN" b="0" kern="0" dirty="0">
              <a:latin typeface="Calibri" panose="020F0502020204030204" pitchFamily="34" charset="0"/>
            </a:endParaRPr>
          </a:p>
          <a:p>
            <a:pPr lvl="1">
              <a:spcBef>
                <a:spcPts val="1200"/>
              </a:spcBef>
              <a:buClr>
                <a:srgbClr val="C00000"/>
              </a:buClr>
              <a:buSzPct val="80000"/>
            </a:pPr>
            <a:r>
              <a:rPr lang="zh-CN" altLang="en-US" b="0" kern="0" dirty="0">
                <a:latin typeface="Calibri" panose="020F0502020204030204" pitchFamily="34" charset="0"/>
              </a:rPr>
              <a:t>编译器根据情况进行</a:t>
            </a:r>
            <a:r>
              <a:rPr lang="zh-CN" altLang="en-US" b="0" kern="0" dirty="0" smtClean="0">
                <a:latin typeface="Calibri" panose="020F0502020204030204" pitchFamily="34" charset="0"/>
              </a:rPr>
              <a:t>优化（</a:t>
            </a:r>
            <a:r>
              <a:rPr lang="en-US" altLang="zh-CN" b="0" kern="0" dirty="0" smtClean="0">
                <a:latin typeface="Calibri" panose="020F0502020204030204" pitchFamily="34" charset="0"/>
              </a:rPr>
              <a:t>P161</a:t>
            </a:r>
            <a:r>
              <a:rPr lang="zh-CN" altLang="en-US" b="0" kern="0" dirty="0" smtClean="0">
                <a:latin typeface="Calibri" panose="020F0502020204030204" pitchFamily="34" charset="0"/>
              </a:rPr>
              <a:t>）</a:t>
            </a:r>
            <a:endParaRPr lang="en-US" altLang="zh-CN" b="0" kern="0" dirty="0">
              <a:latin typeface="Calibri" panose="020F0502020204030204" pitchFamily="34" charset="0"/>
            </a:endParaRPr>
          </a:p>
        </p:txBody>
      </p:sp>
    </p:spTree>
    <p:extLst>
      <p:ext uri="{BB962C8B-B14F-4D97-AF65-F5344CB8AC3E}">
        <p14:creationId xmlns:p14="http://schemas.microsoft.com/office/powerpoint/2010/main" val="91285106"/>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animBg="1"/>
          <p:bldP spid="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animBg="1"/>
          <p:bldP spid="7"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779912" y="171385"/>
            <a:ext cx="1767784"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定长数组优化</a:t>
            </a:r>
            <a:endParaRPr lang="en-US" altLang="zh-CN" sz="2000" kern="0" dirty="0">
              <a:solidFill>
                <a:srgbClr val="AC0000"/>
              </a:solidFill>
              <a:latin typeface="微软雅黑" pitchFamily="34" charset="-122"/>
              <a:ea typeface="微软雅黑" pitchFamily="34" charset="-122"/>
            </a:endParaRPr>
          </a:p>
        </p:txBody>
      </p:sp>
      <p:sp>
        <p:nvSpPr>
          <p:cNvPr id="9" name="Rectangle 4">
            <a:extLst>
              <a:ext uri="{FF2B5EF4-FFF2-40B4-BE49-F238E27FC236}">
                <a16:creationId xmlns:a16="http://schemas.microsoft.com/office/drawing/2014/main" id="{3682B5D1-361B-421E-87E2-2D96C1697685}"/>
              </a:ext>
            </a:extLst>
          </p:cNvPr>
          <p:cNvSpPr>
            <a:spLocks noChangeArrowheads="1"/>
          </p:cNvSpPr>
          <p:nvPr/>
        </p:nvSpPr>
        <p:spPr bwMode="auto">
          <a:xfrm>
            <a:off x="697706" y="1491630"/>
            <a:ext cx="7748588"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Get element a[</a:t>
            </a:r>
            <a:r>
              <a:rPr lang="en-US" altLang="zh-CN" sz="1400" dirty="0" err="1">
                <a:solidFill>
                  <a:schemeClr val="tx1"/>
                </a:solidFill>
                <a:latin typeface="Courier New" panose="02070309020205020404" pitchFamily="49" charset="0"/>
                <a:ea typeface="宋体" panose="02010600030101010101" pitchFamily="2" charset="-122"/>
              </a:rPr>
              <a:t>i</a:t>
            </a:r>
            <a:r>
              <a:rPr lang="en-US" altLang="zh-CN" sz="1400" dirty="0">
                <a:solidFill>
                  <a:schemeClr val="tx1"/>
                </a:solidFill>
                <a:latin typeface="Courier New" panose="02070309020205020404" pitchFamily="49" charset="0"/>
                <a:ea typeface="宋体" panose="02010600030101010101" pitchFamily="2" charset="-122"/>
              </a:rPr>
              <a:t>][j] */</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fix_ele</a:t>
            </a:r>
            <a:r>
              <a:rPr lang="en-US" altLang="zh-CN" sz="1400" dirty="0">
                <a:solidFill>
                  <a:schemeClr val="tx1"/>
                </a:solidFill>
                <a:latin typeface="Courier New" panose="02070309020205020404" pitchFamily="49" charset="0"/>
                <a:ea typeface="宋体" panose="02010600030101010101" pitchFamily="2" charset="-122"/>
              </a:rPr>
              <a:t>(</a:t>
            </a:r>
            <a:r>
              <a:rPr lang="en-US" altLang="zh-CN" sz="1400" dirty="0" err="1">
                <a:solidFill>
                  <a:srgbClr val="7030A0"/>
                </a:solidFill>
                <a:latin typeface="Courier New" panose="02070309020205020404" pitchFamily="49" charset="0"/>
                <a:ea typeface="宋体" panose="02010600030101010101" pitchFamily="2" charset="-122"/>
              </a:rPr>
              <a:t>fix_matrix</a:t>
            </a:r>
            <a:r>
              <a:rPr lang="en-US" altLang="zh-CN" sz="1400" dirty="0">
                <a:solidFill>
                  <a:srgbClr val="7030A0"/>
                </a:solidFill>
                <a:latin typeface="Courier New" panose="02070309020205020404" pitchFamily="49" charset="0"/>
                <a:ea typeface="宋体" panose="02010600030101010101" pitchFamily="2" charset="-122"/>
              </a:rPr>
              <a:t> a</a:t>
            </a:r>
            <a:r>
              <a:rPr lang="en-US" altLang="zh-CN" sz="1400" dirty="0">
                <a:solidFill>
                  <a:schemeClr val="tx1"/>
                </a:solidFill>
                <a:latin typeface="Courier New" panose="02070309020205020404" pitchFamily="49" charset="0"/>
                <a:ea typeface="宋体" panose="02010600030101010101" pitchFamily="2" charset="-122"/>
              </a:rPr>
              <a:t>, int </a:t>
            </a:r>
            <a:r>
              <a:rPr lang="en-US" altLang="zh-CN" sz="1400" dirty="0" err="1">
                <a:solidFill>
                  <a:schemeClr val="tx1"/>
                </a:solidFill>
                <a:latin typeface="Courier New" panose="02070309020205020404" pitchFamily="49" charset="0"/>
                <a:ea typeface="宋体" panose="02010600030101010101" pitchFamily="2" charset="-122"/>
              </a:rPr>
              <a:t>i</a:t>
            </a:r>
            <a:r>
              <a:rPr lang="en-US" altLang="zh-CN" sz="1400" dirty="0">
                <a:solidFill>
                  <a:schemeClr val="tx1"/>
                </a:solidFill>
                <a:latin typeface="Courier New" panose="02070309020205020404" pitchFamily="49" charset="0"/>
                <a:ea typeface="宋体" panose="02010600030101010101" pitchFamily="2" charset="-122"/>
              </a:rPr>
              <a:t>, int j) </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return a[</a:t>
            </a:r>
            <a:r>
              <a:rPr lang="en-US" altLang="zh-CN" sz="1400" dirty="0" err="1">
                <a:solidFill>
                  <a:schemeClr val="tx1"/>
                </a:solidFill>
                <a:latin typeface="Courier New" panose="02070309020205020404" pitchFamily="49" charset="0"/>
                <a:ea typeface="宋体" panose="02010600030101010101" pitchFamily="2" charset="-122"/>
              </a:rPr>
              <a:t>i</a:t>
            </a:r>
            <a:r>
              <a:rPr lang="en-US" altLang="zh-CN" sz="1400" dirty="0">
                <a:solidFill>
                  <a:schemeClr val="tx1"/>
                </a:solidFill>
                <a:latin typeface="Courier New" panose="02070309020205020404" pitchFamily="49" charset="0"/>
                <a:ea typeface="宋体" panose="02010600030101010101" pitchFamily="2" charset="-122"/>
              </a:rPr>
              <a:t>][j];</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
        <p:nvSpPr>
          <p:cNvPr id="10" name="Rectangle 4">
            <a:extLst>
              <a:ext uri="{FF2B5EF4-FFF2-40B4-BE49-F238E27FC236}">
                <a16:creationId xmlns:a16="http://schemas.microsoft.com/office/drawing/2014/main" id="{82DEF163-9957-4908-B02A-C3D4AA87045B}"/>
              </a:ext>
            </a:extLst>
          </p:cNvPr>
          <p:cNvSpPr>
            <a:spLocks noChangeArrowheads="1"/>
          </p:cNvSpPr>
          <p:nvPr/>
        </p:nvSpPr>
        <p:spPr bwMode="auto">
          <a:xfrm>
            <a:off x="697706" y="2658616"/>
            <a:ext cx="7748588" cy="1382430"/>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12(%</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 </a:t>
            </a:r>
            <a:r>
              <a:rPr lang="en-US" sz="1400" dirty="0" err="1">
                <a:latin typeface="Courier New" panose="02070309020205020404" pitchFamily="-96" charset="0"/>
                <a:ea typeface="+mn-ea"/>
              </a:rPr>
              <a:t>i</a:t>
            </a:r>
            <a:endParaRPr lang="en-US" sz="1400" dirty="0">
              <a:latin typeface="Courier New" panose="02070309020205020404" pitchFamily="-96" charset="0"/>
              <a:ea typeface="+mn-ea"/>
            </a:endParaRP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sall</a:t>
            </a:r>
            <a:r>
              <a:rPr lang="en-US" sz="1400" dirty="0">
                <a:latin typeface="Courier New" panose="02070309020205020404" pitchFamily="-96" charset="0"/>
                <a:ea typeface="+mn-ea"/>
              </a:rPr>
              <a:t>	$6, %</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 </a:t>
            </a:r>
            <a:r>
              <a:rPr lang="en-US" sz="1400" dirty="0" err="1">
                <a:latin typeface="Courier New" panose="02070309020205020404" pitchFamily="-96" charset="0"/>
                <a:ea typeface="+mn-ea"/>
              </a:rPr>
              <a:t>i</a:t>
            </a:r>
            <a:r>
              <a:rPr lang="en-US" sz="1400" dirty="0">
                <a:latin typeface="Courier New" panose="02070309020205020404" pitchFamily="-96" charset="0"/>
                <a:ea typeface="+mn-ea"/>
              </a:rPr>
              <a:t>*64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16(%</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j</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sall</a:t>
            </a:r>
            <a:r>
              <a:rPr lang="en-US" sz="1400" dirty="0">
                <a:latin typeface="Courier New" panose="02070309020205020404" pitchFamily="-96" charset="0"/>
                <a:ea typeface="+mn-ea"/>
              </a:rPr>
              <a:t>	$2,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j*4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addl</a:t>
            </a:r>
            <a:r>
              <a:rPr lang="en-US" sz="1400" dirty="0">
                <a:latin typeface="Courier New" panose="02070309020205020404" pitchFamily="-96" charset="0"/>
                <a:ea typeface="+mn-ea"/>
              </a:rPr>
              <a:t>	8(%</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a + j*4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*(a + j*4 + </a:t>
            </a:r>
            <a:r>
              <a:rPr lang="en-US" sz="1400" dirty="0" err="1">
                <a:latin typeface="Courier New" panose="02070309020205020404" pitchFamily="-96" charset="0"/>
                <a:ea typeface="+mn-ea"/>
              </a:rPr>
              <a:t>i</a:t>
            </a:r>
            <a:r>
              <a:rPr lang="en-US" sz="1400" dirty="0">
                <a:latin typeface="Courier New" panose="02070309020205020404" pitchFamily="-96" charset="0"/>
                <a:ea typeface="+mn-ea"/>
              </a:rPr>
              <a:t>*64)</a:t>
            </a:r>
          </a:p>
        </p:txBody>
      </p:sp>
      <p:sp>
        <p:nvSpPr>
          <p:cNvPr id="11" name="Rectangle 4">
            <a:extLst>
              <a:ext uri="{FF2B5EF4-FFF2-40B4-BE49-F238E27FC236}">
                <a16:creationId xmlns:a16="http://schemas.microsoft.com/office/drawing/2014/main" id="{8B1B4381-A9EC-4EE9-9C2A-CF37F6943B6D}"/>
              </a:ext>
            </a:extLst>
          </p:cNvPr>
          <p:cNvSpPr txBox="1">
            <a:spLocks noChangeArrowheads="1"/>
          </p:cNvSpPr>
          <p:nvPr/>
        </p:nvSpPr>
        <p:spPr>
          <a:xfrm>
            <a:off x="539552" y="597044"/>
            <a:ext cx="7786687" cy="1088748"/>
          </a:xfrm>
          <a:prstGeom prst="rect">
            <a:avLst/>
          </a:prstGeom>
        </p:spPr>
        <p:txBody>
          <a:bodyPr/>
          <a:lstStyle/>
          <a:p>
            <a:pPr marL="342900" indent="-342900">
              <a:spcBef>
                <a:spcPct val="20000"/>
              </a:spcBef>
              <a:buClr>
                <a:srgbClr val="990000"/>
              </a:buClr>
              <a:buSzPct val="60000"/>
              <a:buFont typeface="Wingdings 2" panose="05020102010507070707" pitchFamily="-96" charset="2"/>
              <a:buChar char="¢"/>
              <a:defRPr/>
            </a:pPr>
            <a:r>
              <a:rPr lang="zh-CN" altLang="en-US" sz="2000" b="1" kern="0" dirty="0">
                <a:solidFill>
                  <a:srgbClr val="C00000"/>
                </a:solidFill>
                <a:latin typeface="+mn-ea"/>
                <a:ea typeface="+mn-ea"/>
              </a:rPr>
              <a:t>优化</a:t>
            </a:r>
            <a:r>
              <a:rPr lang="zh-CN" altLang="en-US" sz="2000" b="1" kern="0" dirty="0">
                <a:latin typeface="+mn-ea"/>
                <a:ea typeface="+mn-ea"/>
              </a:rPr>
              <a:t>的数组元素访问</a:t>
            </a:r>
            <a:r>
              <a:rPr lang="en-US" sz="2000" b="1" kern="0" dirty="0">
                <a:latin typeface="+mn-ea"/>
                <a:ea typeface="+mn-ea"/>
              </a:rPr>
              <a:t> </a:t>
            </a:r>
            <a:endParaRPr lang="en-US" sz="2000" kern="0" dirty="0">
              <a:latin typeface="+mn-ea"/>
              <a:ea typeface="+mn-ea"/>
            </a:endParaRPr>
          </a:p>
          <a:p>
            <a:pPr marL="742950" lvl="1" indent="-285750">
              <a:spcBef>
                <a:spcPct val="20000"/>
              </a:spcBef>
              <a:buClr>
                <a:srgbClr val="990000"/>
              </a:buClr>
              <a:buSzPct val="110000"/>
              <a:buFont typeface="Wingdings" panose="05000000000000000000" pitchFamily="2" charset="2"/>
              <a:buChar char="§"/>
              <a:defRPr/>
            </a:pPr>
            <a:r>
              <a:rPr lang="zh-CN" altLang="en-US" sz="1400" b="0" kern="0" dirty="0">
                <a:latin typeface="+mn-ea"/>
                <a:ea typeface="+mn-ea"/>
              </a:rPr>
              <a:t>地址：</a:t>
            </a:r>
            <a:r>
              <a:rPr lang="en-US" sz="1400" b="0" kern="0" dirty="0">
                <a:latin typeface="+mn-ea"/>
                <a:ea typeface="+mn-ea"/>
              </a:rPr>
              <a:t>  </a:t>
            </a:r>
            <a:r>
              <a:rPr lang="en-US" sz="1400" kern="0" dirty="0">
                <a:latin typeface="+mn-ea"/>
                <a:ea typeface="+mn-ea"/>
              </a:rPr>
              <a:t>A + </a:t>
            </a:r>
            <a:r>
              <a:rPr lang="en-US" sz="1400" i="1" kern="0" dirty="0" err="1">
                <a:latin typeface="+mn-ea"/>
                <a:ea typeface="+mn-ea"/>
              </a:rPr>
              <a:t>i</a:t>
            </a:r>
            <a:r>
              <a:rPr lang="en-US" sz="1400" i="1" kern="0" dirty="0">
                <a:latin typeface="+mn-ea"/>
                <a:ea typeface="+mn-ea"/>
              </a:rPr>
              <a:t> </a:t>
            </a:r>
            <a:r>
              <a:rPr lang="en-US" sz="1400" kern="0" dirty="0">
                <a:latin typeface="+mn-ea"/>
                <a:ea typeface="+mn-ea"/>
              </a:rPr>
              <a:t>* (</a:t>
            </a:r>
            <a:r>
              <a:rPr lang="en-US" sz="1400" i="1" kern="0" dirty="0">
                <a:latin typeface="+mn-ea"/>
                <a:ea typeface="+mn-ea"/>
              </a:rPr>
              <a:t>C </a:t>
            </a:r>
            <a:r>
              <a:rPr lang="en-US" sz="1400" kern="0" dirty="0">
                <a:latin typeface="+mn-ea"/>
                <a:ea typeface="+mn-ea"/>
              </a:rPr>
              <a:t>* </a:t>
            </a:r>
            <a:r>
              <a:rPr lang="en-US" sz="1400" i="1" kern="0" dirty="0">
                <a:latin typeface="+mn-ea"/>
                <a:ea typeface="+mn-ea"/>
              </a:rPr>
              <a:t>K</a:t>
            </a:r>
            <a:r>
              <a:rPr lang="en-US" sz="1400" kern="0" dirty="0">
                <a:latin typeface="+mn-ea"/>
                <a:ea typeface="+mn-ea"/>
              </a:rPr>
              <a:t>)</a:t>
            </a:r>
            <a:r>
              <a:rPr lang="en-US" sz="1400" i="1" kern="0" dirty="0">
                <a:latin typeface="+mn-ea"/>
                <a:ea typeface="+mn-ea"/>
              </a:rPr>
              <a:t> </a:t>
            </a:r>
            <a:r>
              <a:rPr lang="en-US" sz="1400" kern="0" dirty="0">
                <a:latin typeface="+mn-ea"/>
                <a:ea typeface="+mn-ea"/>
              </a:rPr>
              <a:t>+  </a:t>
            </a:r>
            <a:r>
              <a:rPr lang="en-US" sz="1400" i="1" kern="0" dirty="0">
                <a:latin typeface="+mn-ea"/>
                <a:ea typeface="+mn-ea"/>
              </a:rPr>
              <a:t>j</a:t>
            </a:r>
            <a:r>
              <a:rPr lang="en-US" sz="1400" kern="0" dirty="0">
                <a:latin typeface="+mn-ea"/>
                <a:ea typeface="+mn-ea"/>
              </a:rPr>
              <a:t> * </a:t>
            </a:r>
            <a:r>
              <a:rPr lang="en-US" sz="1400" i="1" kern="0" dirty="0">
                <a:latin typeface="+mn-ea"/>
                <a:ea typeface="+mn-ea"/>
              </a:rPr>
              <a:t>K</a:t>
            </a:r>
          </a:p>
          <a:p>
            <a:pPr marL="742950" lvl="1" indent="-285750">
              <a:spcBef>
                <a:spcPct val="20000"/>
              </a:spcBef>
              <a:buClr>
                <a:srgbClr val="990000"/>
              </a:buClr>
              <a:buSzPct val="110000"/>
              <a:buFont typeface="Wingdings" panose="05000000000000000000" pitchFamily="2" charset="2"/>
              <a:buChar char="§"/>
              <a:defRPr/>
            </a:pPr>
            <a:r>
              <a:rPr lang="en-US" sz="1400" b="0" kern="0" dirty="0">
                <a:latin typeface="+mn-ea"/>
                <a:ea typeface="+mn-ea"/>
              </a:rPr>
              <a:t>C = 16, K = 4</a:t>
            </a:r>
          </a:p>
        </p:txBody>
      </p:sp>
    </p:spTree>
    <p:extLst>
      <p:ext uri="{BB962C8B-B14F-4D97-AF65-F5344CB8AC3E}">
        <p14:creationId xmlns:p14="http://schemas.microsoft.com/office/powerpoint/2010/main" val="14451600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9" grpId="0" animBg="1"/>
          <p:bldP spid="10"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599892" y="171385"/>
            <a:ext cx="2040258"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定长数组优化</a:t>
            </a:r>
            <a:endParaRPr lang="en-US" altLang="zh-CN" sz="2000" kern="0" dirty="0">
              <a:solidFill>
                <a:srgbClr val="AC0000"/>
              </a:solidFill>
              <a:latin typeface="微软雅黑" pitchFamily="34" charset="-122"/>
              <a:ea typeface="微软雅黑" pitchFamily="34" charset="-122"/>
            </a:endParaRPr>
          </a:p>
        </p:txBody>
      </p:sp>
      <p:sp>
        <p:nvSpPr>
          <p:cNvPr id="11" name="Rectangle 4">
            <a:extLst>
              <a:ext uri="{FF2B5EF4-FFF2-40B4-BE49-F238E27FC236}">
                <a16:creationId xmlns:a16="http://schemas.microsoft.com/office/drawing/2014/main" id="{8B1B4381-A9EC-4EE9-9C2A-CF37F6943B6D}"/>
              </a:ext>
            </a:extLst>
          </p:cNvPr>
          <p:cNvSpPr txBox="1">
            <a:spLocks noChangeArrowheads="1"/>
          </p:cNvSpPr>
          <p:nvPr/>
        </p:nvSpPr>
        <p:spPr>
          <a:xfrm>
            <a:off x="678655" y="456756"/>
            <a:ext cx="7786687" cy="890854"/>
          </a:xfrm>
          <a:prstGeom prst="rect">
            <a:avLst/>
          </a:prstGeom>
        </p:spPr>
        <p:txBody>
          <a:bodyPr/>
          <a:lstStyle/>
          <a:p>
            <a:pPr marL="342900" indent="-342900">
              <a:spcBef>
                <a:spcPct val="20000"/>
              </a:spcBef>
              <a:buClr>
                <a:srgbClr val="990000"/>
              </a:buClr>
              <a:buSzPct val="60000"/>
              <a:buFont typeface="Wingdings 2" panose="05020102010507070707" pitchFamily="-96" charset="2"/>
              <a:buChar char="¢"/>
              <a:defRPr/>
            </a:pPr>
            <a:r>
              <a:rPr lang="zh-CN" altLang="en-US" sz="2000" b="1" kern="0" dirty="0">
                <a:solidFill>
                  <a:srgbClr val="C00000"/>
                </a:solidFill>
                <a:latin typeface="+mn-ea"/>
                <a:ea typeface="+mn-ea"/>
              </a:rPr>
              <a:t>无优化</a:t>
            </a:r>
            <a:r>
              <a:rPr lang="zh-CN" altLang="en-US" sz="2000" b="1" kern="0" dirty="0">
                <a:latin typeface="+mn-ea"/>
                <a:ea typeface="+mn-ea"/>
              </a:rPr>
              <a:t>的数组元素访问</a:t>
            </a:r>
            <a:r>
              <a:rPr lang="en-US" sz="2000" b="1" kern="0" dirty="0">
                <a:latin typeface="+mn-ea"/>
                <a:ea typeface="+mn-ea"/>
              </a:rPr>
              <a:t> </a:t>
            </a:r>
            <a:endParaRPr lang="en-US" sz="2000" kern="0" dirty="0">
              <a:latin typeface="+mn-ea"/>
              <a:ea typeface="+mn-ea"/>
            </a:endParaRPr>
          </a:p>
          <a:p>
            <a:pPr marL="742950" lvl="1" indent="-285750">
              <a:spcBef>
                <a:spcPct val="20000"/>
              </a:spcBef>
              <a:buClr>
                <a:srgbClr val="990000"/>
              </a:buClr>
              <a:buSzPct val="110000"/>
              <a:buFont typeface="Wingdings" panose="05000000000000000000" pitchFamily="2" charset="2"/>
              <a:buChar char="§"/>
              <a:defRPr/>
            </a:pPr>
            <a:r>
              <a:rPr lang="zh-CN" altLang="en-US" sz="1400" b="0" kern="0" dirty="0">
                <a:latin typeface="+mn-ea"/>
                <a:ea typeface="+mn-ea"/>
              </a:rPr>
              <a:t>地址：</a:t>
            </a:r>
            <a:r>
              <a:rPr lang="en-US" altLang="zh-CN" sz="1400" kern="0" dirty="0">
                <a:latin typeface="+mn-ea"/>
                <a:ea typeface="+mn-ea"/>
              </a:rPr>
              <a:t>  A + </a:t>
            </a:r>
            <a:r>
              <a:rPr lang="en-US" altLang="zh-CN" sz="1400" i="1" kern="0" dirty="0" err="1">
                <a:latin typeface="+mn-ea"/>
                <a:ea typeface="+mn-ea"/>
              </a:rPr>
              <a:t>i</a:t>
            </a:r>
            <a:r>
              <a:rPr lang="en-US" altLang="zh-CN" sz="1400" i="1" kern="0" dirty="0">
                <a:latin typeface="+mn-ea"/>
                <a:ea typeface="+mn-ea"/>
              </a:rPr>
              <a:t> </a:t>
            </a:r>
            <a:r>
              <a:rPr lang="en-US" altLang="zh-CN" sz="1400" kern="0" dirty="0">
                <a:latin typeface="+mn-ea"/>
                <a:ea typeface="+mn-ea"/>
              </a:rPr>
              <a:t>* (</a:t>
            </a:r>
            <a:r>
              <a:rPr lang="en-US" altLang="zh-CN" sz="1400" i="1" kern="0" dirty="0">
                <a:latin typeface="+mn-ea"/>
                <a:ea typeface="+mn-ea"/>
              </a:rPr>
              <a:t>C </a:t>
            </a:r>
            <a:r>
              <a:rPr lang="en-US" altLang="zh-CN" sz="1400" kern="0" dirty="0">
                <a:latin typeface="+mn-ea"/>
                <a:ea typeface="+mn-ea"/>
              </a:rPr>
              <a:t>* </a:t>
            </a:r>
            <a:r>
              <a:rPr lang="en-US" altLang="zh-CN" sz="1400" i="1" kern="0" dirty="0">
                <a:latin typeface="+mn-ea"/>
                <a:ea typeface="+mn-ea"/>
              </a:rPr>
              <a:t>K</a:t>
            </a:r>
            <a:r>
              <a:rPr lang="en-US" altLang="zh-CN" sz="1400" kern="0" dirty="0">
                <a:latin typeface="+mn-ea"/>
                <a:ea typeface="+mn-ea"/>
              </a:rPr>
              <a:t>)</a:t>
            </a:r>
            <a:r>
              <a:rPr lang="en-US" altLang="zh-CN" sz="1400" i="1" kern="0" dirty="0">
                <a:latin typeface="+mn-ea"/>
                <a:ea typeface="+mn-ea"/>
              </a:rPr>
              <a:t> </a:t>
            </a:r>
            <a:r>
              <a:rPr lang="en-US" altLang="zh-CN" sz="1400" kern="0" dirty="0">
                <a:latin typeface="+mn-ea"/>
                <a:ea typeface="+mn-ea"/>
              </a:rPr>
              <a:t>+  </a:t>
            </a:r>
            <a:r>
              <a:rPr lang="en-US" altLang="zh-CN" sz="1400" i="1" kern="0" dirty="0">
                <a:latin typeface="+mn-ea"/>
                <a:ea typeface="+mn-ea"/>
              </a:rPr>
              <a:t>j</a:t>
            </a:r>
            <a:r>
              <a:rPr lang="en-US" altLang="zh-CN" sz="1400" kern="0" dirty="0">
                <a:latin typeface="+mn-ea"/>
                <a:ea typeface="+mn-ea"/>
              </a:rPr>
              <a:t> * </a:t>
            </a:r>
            <a:r>
              <a:rPr lang="en-US" altLang="zh-CN" sz="1400" i="1" kern="0" dirty="0">
                <a:latin typeface="+mn-ea"/>
                <a:ea typeface="+mn-ea"/>
              </a:rPr>
              <a:t>K</a:t>
            </a:r>
          </a:p>
          <a:p>
            <a:pPr marL="742950" lvl="1" indent="-285750">
              <a:spcBef>
                <a:spcPct val="20000"/>
              </a:spcBef>
              <a:buClr>
                <a:srgbClr val="990000"/>
              </a:buClr>
              <a:buSzPct val="110000"/>
              <a:buFont typeface="Wingdings" panose="05000000000000000000" pitchFamily="2" charset="2"/>
              <a:buChar char="§"/>
              <a:defRPr/>
            </a:pPr>
            <a:r>
              <a:rPr lang="en-US" altLang="zh-CN" sz="1400" b="0" kern="0" dirty="0">
                <a:latin typeface="+mn-ea"/>
                <a:ea typeface="+mn-ea"/>
              </a:rPr>
              <a:t>C = n, K = 4</a:t>
            </a:r>
            <a:r>
              <a:rPr lang="zh-CN" altLang="en-US" sz="1400" b="0" kern="0" dirty="0">
                <a:latin typeface="+mn-ea"/>
                <a:ea typeface="+mn-ea"/>
              </a:rPr>
              <a:t>，需要执行整数乘法操作</a:t>
            </a:r>
            <a:endParaRPr lang="en-US" altLang="zh-CN" sz="1400" b="0" kern="0" dirty="0">
              <a:latin typeface="+mn-ea"/>
              <a:ea typeface="+mn-ea"/>
            </a:endParaRPr>
          </a:p>
        </p:txBody>
      </p:sp>
      <p:sp>
        <p:nvSpPr>
          <p:cNvPr id="8" name="Rectangle 5">
            <a:extLst>
              <a:ext uri="{FF2B5EF4-FFF2-40B4-BE49-F238E27FC236}">
                <a16:creationId xmlns:a16="http://schemas.microsoft.com/office/drawing/2014/main" id="{61092D27-0FFE-42E5-AB77-0F21FA1F3F17}"/>
              </a:ext>
            </a:extLst>
          </p:cNvPr>
          <p:cNvSpPr>
            <a:spLocks noChangeArrowheads="1"/>
          </p:cNvSpPr>
          <p:nvPr/>
        </p:nvSpPr>
        <p:spPr bwMode="auto">
          <a:xfrm>
            <a:off x="813594" y="1347610"/>
            <a:ext cx="7516812" cy="1166986"/>
          </a:xfrm>
          <a:prstGeom prst="rect">
            <a:avLst/>
          </a:prstGeom>
          <a:solidFill>
            <a:srgbClr val="F6F5BD"/>
          </a:solidFill>
          <a:ln w="12700">
            <a:solidFill>
              <a:schemeClr val="tx1"/>
            </a:solidFill>
            <a:miter lim="800000"/>
            <a:headEnd/>
            <a:tailEnd/>
          </a:ln>
        </p:spPr>
        <p:txBody>
          <a:bodyPr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pt-BR" altLang="zh-CN" sz="1400" dirty="0">
                <a:solidFill>
                  <a:schemeClr val="tx1"/>
                </a:solidFill>
                <a:latin typeface="Courier New" panose="02070309020205020404" pitchFamily="49" charset="0"/>
                <a:ea typeface="宋体" panose="02010600030101010101" pitchFamily="2" charset="-122"/>
              </a:rPr>
              <a:t>/* Get element a[i][j] */</a:t>
            </a:r>
          </a:p>
          <a:p>
            <a:pPr>
              <a:spcBef>
                <a:spcPct val="0"/>
              </a:spcBef>
              <a:buClrTx/>
              <a:buSzTx/>
              <a:buFont typeface="Arial" panose="020B0604020202020204" pitchFamily="34" charset="0"/>
              <a:buNone/>
            </a:pPr>
            <a:r>
              <a:rPr lang="pt-BR" altLang="zh-CN" sz="1400" dirty="0">
                <a:solidFill>
                  <a:schemeClr val="tx1"/>
                </a:solidFill>
                <a:latin typeface="Courier New" panose="02070309020205020404" pitchFamily="49" charset="0"/>
                <a:ea typeface="宋体" panose="02010600030101010101" pitchFamily="2" charset="-122"/>
              </a:rPr>
              <a:t>int var_ele(int n, </a:t>
            </a:r>
            <a:r>
              <a:rPr lang="pt-BR" altLang="zh-CN" sz="1400" dirty="0">
                <a:solidFill>
                  <a:srgbClr val="7030A0"/>
                </a:solidFill>
                <a:latin typeface="Courier New" panose="02070309020205020404" pitchFamily="49" charset="0"/>
                <a:ea typeface="宋体" panose="02010600030101010101" pitchFamily="2" charset="-122"/>
              </a:rPr>
              <a:t>int a[n][n]</a:t>
            </a:r>
            <a:r>
              <a:rPr lang="pt-BR" altLang="zh-CN" sz="1400" dirty="0">
                <a:solidFill>
                  <a:schemeClr val="tx1"/>
                </a:solidFill>
                <a:latin typeface="Courier New" panose="02070309020205020404" pitchFamily="49" charset="0"/>
                <a:ea typeface="宋体" panose="02010600030101010101" pitchFamily="2" charset="-122"/>
              </a:rPr>
              <a:t>, int i, int j) </a:t>
            </a:r>
          </a:p>
          <a:p>
            <a:pPr>
              <a:spcBef>
                <a:spcPct val="0"/>
              </a:spcBef>
              <a:buClrTx/>
              <a:buSzTx/>
              <a:buFont typeface="Arial" panose="020B0604020202020204" pitchFamily="34" charset="0"/>
              <a:buNone/>
            </a:pPr>
            <a:r>
              <a:rPr lang="pt-BR"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pt-BR" altLang="zh-CN" sz="1400" dirty="0">
                <a:solidFill>
                  <a:schemeClr val="tx1"/>
                </a:solidFill>
                <a:latin typeface="Courier New" panose="02070309020205020404" pitchFamily="49" charset="0"/>
                <a:ea typeface="宋体" panose="02010600030101010101" pitchFamily="2" charset="-122"/>
              </a:rPr>
              <a:t>  return a[i][j];</a:t>
            </a:r>
          </a:p>
          <a:p>
            <a:pPr>
              <a:spcBef>
                <a:spcPct val="0"/>
              </a:spcBef>
              <a:buClrTx/>
              <a:buSzTx/>
              <a:buFont typeface="Arial" panose="020B0604020202020204" pitchFamily="34" charset="0"/>
              <a:buNone/>
            </a:pPr>
            <a:r>
              <a:rPr lang="pt-BR" altLang="zh-CN" sz="1400" dirty="0">
                <a:solidFill>
                  <a:schemeClr val="tx1"/>
                </a:solidFill>
                <a:latin typeface="Courier New" panose="02070309020205020404" pitchFamily="49" charset="0"/>
                <a:ea typeface="宋体" panose="02010600030101010101" pitchFamily="2" charset="-122"/>
              </a:rPr>
              <a:t>}</a:t>
            </a:r>
          </a:p>
        </p:txBody>
      </p:sp>
      <p:sp>
        <p:nvSpPr>
          <p:cNvPr id="12" name="Rectangle 4">
            <a:extLst>
              <a:ext uri="{FF2B5EF4-FFF2-40B4-BE49-F238E27FC236}">
                <a16:creationId xmlns:a16="http://schemas.microsoft.com/office/drawing/2014/main" id="{3F437024-59A6-49B3-8453-FD38BF70B73E}"/>
              </a:ext>
            </a:extLst>
          </p:cNvPr>
          <p:cNvSpPr>
            <a:spLocks noChangeArrowheads="1"/>
          </p:cNvSpPr>
          <p:nvPr/>
        </p:nvSpPr>
        <p:spPr bwMode="auto">
          <a:xfrm>
            <a:off x="813593" y="2514596"/>
            <a:ext cx="7516813" cy="1813317"/>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8(%</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n</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sall</a:t>
            </a:r>
            <a:r>
              <a:rPr lang="en-US" sz="1400" dirty="0">
                <a:latin typeface="Courier New" panose="02070309020205020404" pitchFamily="-96" charset="0"/>
                <a:ea typeface="+mn-ea"/>
              </a:rPr>
              <a:t>	$2,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n*4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 n*4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imull</a:t>
            </a:r>
            <a:r>
              <a:rPr lang="en-US" sz="1400" dirty="0">
                <a:latin typeface="Courier New" panose="02070309020205020404" pitchFamily="-96" charset="0"/>
                <a:ea typeface="+mn-ea"/>
              </a:rPr>
              <a:t>	16(%</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 </a:t>
            </a:r>
            <a:r>
              <a:rPr lang="en-US" sz="1400" dirty="0" err="1">
                <a:latin typeface="Courier New" panose="02070309020205020404" pitchFamily="-96" charset="0"/>
                <a:ea typeface="+mn-ea"/>
              </a:rPr>
              <a:t>i</a:t>
            </a:r>
            <a:r>
              <a:rPr lang="en-US" sz="1400" dirty="0">
                <a:latin typeface="Courier New" panose="02070309020205020404" pitchFamily="-96" charset="0"/>
                <a:ea typeface="+mn-ea"/>
              </a:rPr>
              <a:t>*n*4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20(%</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j</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sall</a:t>
            </a:r>
            <a:r>
              <a:rPr lang="en-US" sz="1400" dirty="0">
                <a:latin typeface="Courier New" panose="02070309020205020404" pitchFamily="-96" charset="0"/>
                <a:ea typeface="+mn-ea"/>
              </a:rPr>
              <a:t>	$2,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j*4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addl</a:t>
            </a:r>
            <a:r>
              <a:rPr lang="en-US" sz="1400" dirty="0">
                <a:latin typeface="Courier New" panose="02070309020205020404" pitchFamily="-96" charset="0"/>
                <a:ea typeface="+mn-ea"/>
              </a:rPr>
              <a:t>	12(%</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a + j*4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*(a + j*4 + </a:t>
            </a:r>
            <a:r>
              <a:rPr lang="en-US" sz="1400" dirty="0" err="1">
                <a:latin typeface="Courier New" panose="02070309020205020404" pitchFamily="-96" charset="0"/>
                <a:ea typeface="+mn-ea"/>
              </a:rPr>
              <a:t>i</a:t>
            </a:r>
            <a:r>
              <a:rPr lang="en-US" sz="1400" dirty="0">
                <a:latin typeface="Courier New" panose="02070309020205020404" pitchFamily="-96" charset="0"/>
                <a:ea typeface="+mn-ea"/>
              </a:rPr>
              <a:t>*n*4)</a:t>
            </a:r>
          </a:p>
        </p:txBody>
      </p:sp>
    </p:spTree>
    <p:extLst>
      <p:ext uri="{BB962C8B-B14F-4D97-AF65-F5344CB8AC3E}">
        <p14:creationId xmlns:p14="http://schemas.microsoft.com/office/powerpoint/2010/main" val="1415450282"/>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课堂习题</a:t>
            </a:r>
            <a:endParaRPr lang="en-US" altLang="zh-CN" sz="2000" kern="0" dirty="0">
              <a:solidFill>
                <a:srgbClr val="AC0000"/>
              </a:solidFill>
              <a:latin typeface="微软雅黑" pitchFamily="34" charset="-122"/>
              <a:ea typeface="微软雅黑" pitchFamily="34" charset="-122"/>
            </a:endParaRPr>
          </a:p>
        </p:txBody>
      </p:sp>
      <p:sp>
        <p:nvSpPr>
          <p:cNvPr id="2" name="矩形 1">
            <a:extLst>
              <a:ext uri="{FF2B5EF4-FFF2-40B4-BE49-F238E27FC236}">
                <a16:creationId xmlns:a16="http://schemas.microsoft.com/office/drawing/2014/main" id="{D119F361-90FE-44A9-93F3-C244E74A91C1}"/>
              </a:ext>
            </a:extLst>
          </p:cNvPr>
          <p:cNvSpPr/>
          <p:nvPr/>
        </p:nvSpPr>
        <p:spPr>
          <a:xfrm>
            <a:off x="1045888" y="972808"/>
            <a:ext cx="7198520" cy="3693319"/>
          </a:xfrm>
          <a:prstGeom prst="rect">
            <a:avLst/>
          </a:prstGeom>
        </p:spPr>
        <p:txBody>
          <a:bodyPr wrap="square">
            <a:spAutoFit/>
          </a:bodyPr>
          <a:lstStyle/>
          <a:p>
            <a:pPr eaLnBrk="0" hangingPunct="0"/>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有一整型数组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A[5][3]</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&amp;A=0xF4150C18</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求其下列元素地址：</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0" hangingPunct="0"/>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ctr" eaLnBrk="0" hangingPunct="0"/>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A[2][1]; </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A[3][2]; </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A[4][1]</a:t>
            </a:r>
          </a:p>
          <a:p>
            <a:pPr eaLnBrk="0" hangingPunct="0"/>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algn="ctr" eaLnBrk="0" hangingPunct="0">
              <a:buClr>
                <a:srgbClr val="C00000"/>
              </a:buClr>
              <a:buAutoNum type="alphaUcPeriod"/>
            </a:pP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0xF4150C40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0xF4150C50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0xF4150C58</a:t>
            </a:r>
          </a:p>
          <a:p>
            <a:pPr marL="342900" indent="-342900" algn="ctr" eaLnBrk="0" hangingPunct="0">
              <a:buAutoNum type="alphaUcPeriod"/>
            </a:pP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algn="ctr" eaLnBrk="0" hangingPunct="0">
              <a:buClr>
                <a:srgbClr val="C00000"/>
              </a:buClr>
              <a:buFontTx/>
              <a:buAutoNum type="alphaUcPeriod"/>
            </a:pP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0xF4150C34</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0xF4150C44</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0xF4150C4C</a:t>
            </a:r>
          </a:p>
          <a:p>
            <a:pPr marL="342900" indent="-342900" algn="ctr" eaLnBrk="0" hangingPunct="0">
              <a:buFontTx/>
              <a:buAutoNum type="alphaUcPeriod"/>
            </a:pP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algn="ctr" eaLnBrk="0" hangingPunct="0">
              <a:buClr>
                <a:srgbClr val="C00000"/>
              </a:buClr>
              <a:buFontTx/>
              <a:buAutoNum type="alphaUcPeriod"/>
            </a:pP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0xF4150C36</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0xF4150C42</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0xF4150C4A</a:t>
            </a:r>
          </a:p>
          <a:p>
            <a:pPr marL="342900" indent="-342900" algn="ctr" eaLnBrk="0" hangingPunct="0">
              <a:buFontTx/>
              <a:buAutoNum type="alphaUcPeriod"/>
            </a:pP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algn="ctr" eaLnBrk="0" hangingPunct="0">
              <a:buClr>
                <a:srgbClr val="C00000"/>
              </a:buClr>
              <a:buFontTx/>
              <a:buAutoNum type="alphaUcPeriod"/>
            </a:pP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0xF4150C34</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0xF4150C44</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0xF4150C4D</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AutoNum type="alphaUcPeriod"/>
            </a:pP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0" hangingPunct="0"/>
            <a:endParaRPr lang="zh-CN" altLang="en-US" dirty="0"/>
          </a:p>
        </p:txBody>
      </p:sp>
    </p:spTree>
    <p:extLst>
      <p:ext uri="{BB962C8B-B14F-4D97-AF65-F5344CB8AC3E}">
        <p14:creationId xmlns:p14="http://schemas.microsoft.com/office/powerpoint/2010/main" val="2218938045"/>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2"/>
          <p:cNvSpPr/>
          <p:nvPr/>
        </p:nvSpPr>
        <p:spPr>
          <a:xfrm>
            <a:off x="4340267" y="1424398"/>
            <a:ext cx="2003121" cy="1310544"/>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 name="connsiteX0" fmla="*/ 76954 w 4325426"/>
              <a:gd name="connsiteY0" fmla="*/ 756084 h 2713188"/>
              <a:gd name="connsiteX1" fmla="*/ 833038 w 4325426"/>
              <a:gd name="connsiteY1" fmla="*/ 0 h 2713188"/>
              <a:gd name="connsiteX2" fmla="*/ 3569342 w 4325426"/>
              <a:gd name="connsiteY2" fmla="*/ 0 h 2713188"/>
              <a:gd name="connsiteX3" fmla="*/ 4325426 w 4325426"/>
              <a:gd name="connsiteY3" fmla="*/ 756084 h 2713188"/>
              <a:gd name="connsiteX4" fmla="*/ 4325426 w 4325426"/>
              <a:gd name="connsiteY4" fmla="*/ 756084 h 2713188"/>
              <a:gd name="connsiteX5" fmla="*/ 3569342 w 4325426"/>
              <a:gd name="connsiteY5" fmla="*/ 1512168 h 2713188"/>
              <a:gd name="connsiteX6" fmla="*/ 833038 w 4325426"/>
              <a:gd name="connsiteY6" fmla="*/ 1512168 h 2713188"/>
              <a:gd name="connsiteX7" fmla="*/ 55249 w 4325426"/>
              <a:gd name="connsiteY7" fmla="*/ 2713188 h 2713188"/>
              <a:gd name="connsiteX8" fmla="*/ 76954 w 4325426"/>
              <a:gd name="connsiteY8" fmla="*/ 756084 h 271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6" h="2713188">
                <a:moveTo>
                  <a:pt x="76954" y="756084"/>
                </a:moveTo>
                <a:cubicBezTo>
                  <a:pt x="206586" y="303886"/>
                  <a:pt x="415464" y="0"/>
                  <a:pt x="833038" y="0"/>
                </a:cubicBezTo>
                <a:lnTo>
                  <a:pt x="3569342" y="0"/>
                </a:lnTo>
                <a:cubicBezTo>
                  <a:pt x="3986916" y="0"/>
                  <a:pt x="4325426" y="338510"/>
                  <a:pt x="4325426" y="756084"/>
                </a:cubicBezTo>
                <a:lnTo>
                  <a:pt x="4325426" y="756084"/>
                </a:lnTo>
                <a:cubicBezTo>
                  <a:pt x="4325426" y="1173658"/>
                  <a:pt x="3986916" y="1512168"/>
                  <a:pt x="3569342" y="1512168"/>
                </a:cubicBezTo>
                <a:lnTo>
                  <a:pt x="833038" y="1512168"/>
                </a:lnTo>
                <a:cubicBezTo>
                  <a:pt x="290559" y="1484577"/>
                  <a:pt x="48259" y="2689573"/>
                  <a:pt x="55249" y="2713188"/>
                </a:cubicBezTo>
                <a:cubicBezTo>
                  <a:pt x="11034" y="2573541"/>
                  <a:pt x="-52678" y="1208282"/>
                  <a:pt x="76954"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4" name="圆角矩形 2"/>
          <p:cNvSpPr/>
          <p:nvPr/>
        </p:nvSpPr>
        <p:spPr>
          <a:xfrm flipH="1">
            <a:off x="2336886" y="2868982"/>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6" name="圆角矩形 2"/>
          <p:cNvSpPr/>
          <p:nvPr/>
        </p:nvSpPr>
        <p:spPr>
          <a:xfrm>
            <a:off x="4327639" y="2266734"/>
            <a:ext cx="2126916" cy="1274758"/>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81568 w 4330040"/>
              <a:gd name="connsiteY0" fmla="*/ 756084 h 2373557"/>
              <a:gd name="connsiteX1" fmla="*/ 837652 w 4330040"/>
              <a:gd name="connsiteY1" fmla="*/ 0 h 2373557"/>
              <a:gd name="connsiteX2" fmla="*/ 3573956 w 4330040"/>
              <a:gd name="connsiteY2" fmla="*/ 0 h 2373557"/>
              <a:gd name="connsiteX3" fmla="*/ 4330040 w 4330040"/>
              <a:gd name="connsiteY3" fmla="*/ 756084 h 2373557"/>
              <a:gd name="connsiteX4" fmla="*/ 4330040 w 4330040"/>
              <a:gd name="connsiteY4" fmla="*/ 756084 h 2373557"/>
              <a:gd name="connsiteX5" fmla="*/ 3573956 w 4330040"/>
              <a:gd name="connsiteY5" fmla="*/ 1512168 h 2373557"/>
              <a:gd name="connsiteX6" fmla="*/ 837652 w 4330040"/>
              <a:gd name="connsiteY6" fmla="*/ 1512168 h 2373557"/>
              <a:gd name="connsiteX7" fmla="*/ 50625 w 4330040"/>
              <a:gd name="connsiteY7" fmla="*/ 2373557 h 2373557"/>
              <a:gd name="connsiteX8" fmla="*/ 81568 w 4330040"/>
              <a:gd name="connsiteY8" fmla="*/ 756084 h 237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0040" h="2373557">
                <a:moveTo>
                  <a:pt x="81568" y="756084"/>
                </a:moveTo>
                <a:cubicBezTo>
                  <a:pt x="212739" y="360491"/>
                  <a:pt x="420078" y="0"/>
                  <a:pt x="837652" y="0"/>
                </a:cubicBezTo>
                <a:lnTo>
                  <a:pt x="3573956" y="0"/>
                </a:lnTo>
                <a:cubicBezTo>
                  <a:pt x="3991530" y="0"/>
                  <a:pt x="4330040" y="338510"/>
                  <a:pt x="4330040" y="756084"/>
                </a:cubicBezTo>
                <a:lnTo>
                  <a:pt x="4330040" y="756084"/>
                </a:lnTo>
                <a:cubicBezTo>
                  <a:pt x="4330040" y="1173658"/>
                  <a:pt x="3991530" y="1512168"/>
                  <a:pt x="3573956" y="1512168"/>
                </a:cubicBezTo>
                <a:lnTo>
                  <a:pt x="837652" y="1512168"/>
                </a:lnTo>
                <a:cubicBezTo>
                  <a:pt x="295173" y="1484577"/>
                  <a:pt x="43635" y="2349942"/>
                  <a:pt x="50625" y="2373557"/>
                </a:cubicBezTo>
                <a:cubicBezTo>
                  <a:pt x="6410" y="2233910"/>
                  <a:pt x="-49603" y="1151677"/>
                  <a:pt x="81568"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7" name="TextBox 39"/>
          <p:cNvSpPr txBox="1"/>
          <p:nvPr/>
        </p:nvSpPr>
        <p:spPr>
          <a:xfrm>
            <a:off x="4451546" y="2381125"/>
            <a:ext cx="700578"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03</a:t>
            </a:r>
            <a:endParaRPr lang="zh-CN" altLang="en-US" sz="2230" b="1" kern="0" dirty="0">
              <a:solidFill>
                <a:sysClr val="window" lastClr="FFFFFF"/>
              </a:solidFill>
              <a:cs typeface="+mn-ea"/>
              <a:sym typeface="+mn-lt"/>
            </a:endParaRPr>
          </a:p>
        </p:txBody>
      </p:sp>
      <p:sp>
        <p:nvSpPr>
          <p:cNvPr id="58" name="TextBox 42"/>
          <p:cNvSpPr txBox="1"/>
          <p:nvPr/>
        </p:nvSpPr>
        <p:spPr>
          <a:xfrm>
            <a:off x="2400164" y="3061772"/>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04</a:t>
            </a:r>
            <a:endParaRPr lang="zh-CN" altLang="en-US" sz="2230" b="1" kern="0" dirty="0">
              <a:solidFill>
                <a:sysClr val="window" lastClr="FFFFFF"/>
              </a:solidFill>
              <a:cs typeface="+mn-ea"/>
              <a:sym typeface="+mn-lt"/>
            </a:endParaRPr>
          </a:p>
        </p:txBody>
      </p:sp>
      <p:sp>
        <p:nvSpPr>
          <p:cNvPr id="59" name="圆角矩形 2"/>
          <p:cNvSpPr/>
          <p:nvPr/>
        </p:nvSpPr>
        <p:spPr>
          <a:xfrm flipH="1">
            <a:off x="2344912" y="2019987"/>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60" name="TextBox 45"/>
          <p:cNvSpPr txBox="1"/>
          <p:nvPr/>
        </p:nvSpPr>
        <p:spPr>
          <a:xfrm>
            <a:off x="2935444" y="2189070"/>
            <a:ext cx="1419482" cy="451534"/>
          </a:xfrm>
          <a:prstGeom prst="rect">
            <a:avLst/>
          </a:prstGeom>
          <a:noFill/>
        </p:spPr>
        <p:txBody>
          <a:bodyPr wrap="square" rtlCol="0">
            <a:spAutoFit/>
          </a:bodyPr>
          <a:lstStyle/>
          <a:p>
            <a:pPr>
              <a:lnSpc>
                <a:spcPct val="130000"/>
              </a:lnSpc>
              <a:defRPr/>
            </a:pPr>
            <a:r>
              <a:rPr lang="zh-CN" altLang="en-US" sz="2000" b="0" kern="0" dirty="0">
                <a:solidFill>
                  <a:sysClr val="window" lastClr="FFFFFF"/>
                </a:solidFill>
                <a:cs typeface="+mn-ea"/>
                <a:sym typeface="+mn-lt"/>
              </a:rPr>
              <a:t>结构</a:t>
            </a:r>
            <a:endParaRPr lang="en-US" altLang="zh-CN" sz="2000" b="0" kern="0" dirty="0">
              <a:solidFill>
                <a:sysClr val="window" lastClr="FFFFFF"/>
              </a:solidFill>
              <a:cs typeface="+mn-ea"/>
              <a:sym typeface="+mn-lt"/>
            </a:endParaRPr>
          </a:p>
        </p:txBody>
      </p:sp>
      <p:sp>
        <p:nvSpPr>
          <p:cNvPr id="61" name="TextBox 46"/>
          <p:cNvSpPr txBox="1"/>
          <p:nvPr/>
        </p:nvSpPr>
        <p:spPr>
          <a:xfrm>
            <a:off x="2408189" y="2212778"/>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02</a:t>
            </a:r>
            <a:endParaRPr lang="zh-CN" altLang="en-US" sz="2230" b="1" kern="0" dirty="0">
              <a:solidFill>
                <a:sysClr val="window" lastClr="FFFFFF"/>
              </a:solidFill>
              <a:cs typeface="+mn-ea"/>
              <a:sym typeface="+mn-lt"/>
            </a:endParaRPr>
          </a:p>
        </p:txBody>
      </p:sp>
      <p:sp>
        <p:nvSpPr>
          <p:cNvPr id="62" name="TextBox 47"/>
          <p:cNvSpPr txBox="1"/>
          <p:nvPr/>
        </p:nvSpPr>
        <p:spPr>
          <a:xfrm>
            <a:off x="4456367" y="1554975"/>
            <a:ext cx="620272"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01</a:t>
            </a:r>
            <a:endParaRPr lang="zh-CN" altLang="en-US" sz="2230" b="1" kern="0" dirty="0">
              <a:solidFill>
                <a:sysClr val="window" lastClr="FFFFFF"/>
              </a:solidFill>
              <a:cs typeface="+mn-ea"/>
              <a:sym typeface="+mn-lt"/>
            </a:endParaRPr>
          </a:p>
        </p:txBody>
      </p:sp>
      <p:sp>
        <p:nvSpPr>
          <p:cNvPr id="66" name="TextBox 45"/>
          <p:cNvSpPr txBox="1"/>
          <p:nvPr/>
        </p:nvSpPr>
        <p:spPr>
          <a:xfrm>
            <a:off x="2935444" y="3015614"/>
            <a:ext cx="722509" cy="451534"/>
          </a:xfrm>
          <a:prstGeom prst="rect">
            <a:avLst/>
          </a:prstGeom>
          <a:noFill/>
        </p:spPr>
        <p:txBody>
          <a:bodyPr wrap="square" rtlCol="0">
            <a:spAutoFit/>
          </a:bodyPr>
          <a:lstStyle/>
          <a:p>
            <a:pPr>
              <a:lnSpc>
                <a:spcPct val="130000"/>
              </a:lnSpc>
              <a:defRPr/>
            </a:pPr>
            <a:r>
              <a:rPr lang="zh-CN" altLang="en-US" sz="2000" b="0" kern="0" dirty="0">
                <a:solidFill>
                  <a:sysClr val="window" lastClr="FFFFFF"/>
                </a:solidFill>
                <a:cs typeface="+mn-ea"/>
                <a:sym typeface="+mn-lt"/>
              </a:rPr>
              <a:t>小结</a:t>
            </a:r>
            <a:endParaRPr lang="en-US" altLang="zh-CN" sz="2000" b="0" kern="0" dirty="0">
              <a:solidFill>
                <a:sysClr val="window" lastClr="FFFFFF"/>
              </a:solidFill>
              <a:cs typeface="+mn-ea"/>
              <a:sym typeface="+mn-lt"/>
            </a:endParaRPr>
          </a:p>
        </p:txBody>
      </p:sp>
      <p:sp>
        <p:nvSpPr>
          <p:cNvPr id="67" name="TextBox 45"/>
          <p:cNvSpPr txBox="1"/>
          <p:nvPr/>
        </p:nvSpPr>
        <p:spPr>
          <a:xfrm>
            <a:off x="5134010" y="2381125"/>
            <a:ext cx="1095898" cy="451534"/>
          </a:xfrm>
          <a:prstGeom prst="rect">
            <a:avLst/>
          </a:prstGeom>
          <a:noFill/>
        </p:spPr>
        <p:txBody>
          <a:bodyPr wrap="square" rtlCol="0">
            <a:spAutoFit/>
          </a:bodyPr>
          <a:lstStyle/>
          <a:p>
            <a:pPr>
              <a:lnSpc>
                <a:spcPct val="130000"/>
              </a:lnSpc>
              <a:defRPr/>
            </a:pPr>
            <a:r>
              <a:rPr lang="zh-CN" altLang="en-US" sz="2000" b="0" kern="0" dirty="0">
                <a:solidFill>
                  <a:sysClr val="window" lastClr="FFFFFF"/>
                </a:solidFill>
                <a:cs typeface="+mn-ea"/>
                <a:sym typeface="+mn-lt"/>
              </a:rPr>
              <a:t>联合</a:t>
            </a:r>
            <a:endParaRPr lang="en-US" altLang="zh-CN" sz="2000" b="0" kern="0" dirty="0">
              <a:solidFill>
                <a:sysClr val="window" lastClr="FFFFFF"/>
              </a:solidFill>
              <a:cs typeface="+mn-ea"/>
              <a:sym typeface="+mn-lt"/>
            </a:endParaRPr>
          </a:p>
        </p:txBody>
      </p:sp>
      <p:sp>
        <p:nvSpPr>
          <p:cNvPr id="68" name="TextBox 45"/>
          <p:cNvSpPr txBox="1"/>
          <p:nvPr/>
        </p:nvSpPr>
        <p:spPr>
          <a:xfrm>
            <a:off x="5109281" y="1554975"/>
            <a:ext cx="879813" cy="451534"/>
          </a:xfrm>
          <a:prstGeom prst="rect">
            <a:avLst/>
          </a:prstGeom>
          <a:noFill/>
        </p:spPr>
        <p:txBody>
          <a:bodyPr wrap="square" rtlCol="0">
            <a:spAutoFit/>
          </a:bodyPr>
          <a:lstStyle/>
          <a:p>
            <a:pPr>
              <a:lnSpc>
                <a:spcPct val="130000"/>
              </a:lnSpc>
              <a:defRPr/>
            </a:pPr>
            <a:r>
              <a:rPr lang="zh-CN" altLang="en-US" sz="2000" kern="0" dirty="0">
                <a:solidFill>
                  <a:srgbClr val="FFFF00"/>
                </a:solidFill>
                <a:cs typeface="+mn-ea"/>
                <a:sym typeface="+mn-lt"/>
              </a:rPr>
              <a:t>数组</a:t>
            </a:r>
            <a:endParaRPr lang="en-US" altLang="zh-CN" sz="2000" kern="0" dirty="0">
              <a:solidFill>
                <a:srgbClr val="FFFF00"/>
              </a:solidFill>
              <a:cs typeface="+mn-ea"/>
              <a:sym typeface="+mn-lt"/>
            </a:endParaRPr>
          </a:p>
        </p:txBody>
      </p:sp>
      <p:cxnSp>
        <p:nvCxnSpPr>
          <p:cNvPr id="79" name="直接连接符 78"/>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81"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内容提要</a:t>
            </a:r>
            <a:endParaRPr lang="en-US" altLang="zh-CN" sz="2000" kern="0" dirty="0">
              <a:solidFill>
                <a:srgbClr val="AC0000"/>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14:bounceEnd="52000">
                                          <p:cBhvr additive="base">
                                            <p:cTn id="16" dur="500" fill="hold"/>
                                            <p:tgtEl>
                                              <p:spTgt spid="8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cBhvr additive="base">
                                            <p:cTn id="16" dur="500" fill="hold"/>
                                            <p:tgtEl>
                                              <p:spTgt spid="81"/>
                                            </p:tgtEl>
                                            <p:attrNameLst>
                                              <p:attrName>ppt_x</p:attrName>
                                            </p:attrNameLst>
                                          </p:cBhvr>
                                          <p:tavLst>
                                            <p:tav tm="0">
                                              <p:val>
                                                <p:strVal val="#ppt_x"/>
                                              </p:val>
                                            </p:tav>
                                            <p:tav tm="100000">
                                              <p:val>
                                                <p:strVal val="#ppt_x"/>
                                              </p:val>
                                            </p:tav>
                                          </p:tavLst>
                                        </p:anim>
                                        <p:anim calcmode="lin" valueType="num">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2"/>
          <p:cNvSpPr/>
          <p:nvPr/>
        </p:nvSpPr>
        <p:spPr>
          <a:xfrm>
            <a:off x="4340267" y="1424398"/>
            <a:ext cx="2003121" cy="1310544"/>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 name="connsiteX0" fmla="*/ 76954 w 4325426"/>
              <a:gd name="connsiteY0" fmla="*/ 756084 h 2713188"/>
              <a:gd name="connsiteX1" fmla="*/ 833038 w 4325426"/>
              <a:gd name="connsiteY1" fmla="*/ 0 h 2713188"/>
              <a:gd name="connsiteX2" fmla="*/ 3569342 w 4325426"/>
              <a:gd name="connsiteY2" fmla="*/ 0 h 2713188"/>
              <a:gd name="connsiteX3" fmla="*/ 4325426 w 4325426"/>
              <a:gd name="connsiteY3" fmla="*/ 756084 h 2713188"/>
              <a:gd name="connsiteX4" fmla="*/ 4325426 w 4325426"/>
              <a:gd name="connsiteY4" fmla="*/ 756084 h 2713188"/>
              <a:gd name="connsiteX5" fmla="*/ 3569342 w 4325426"/>
              <a:gd name="connsiteY5" fmla="*/ 1512168 h 2713188"/>
              <a:gd name="connsiteX6" fmla="*/ 833038 w 4325426"/>
              <a:gd name="connsiteY6" fmla="*/ 1512168 h 2713188"/>
              <a:gd name="connsiteX7" fmla="*/ 55249 w 4325426"/>
              <a:gd name="connsiteY7" fmla="*/ 2713188 h 2713188"/>
              <a:gd name="connsiteX8" fmla="*/ 76954 w 4325426"/>
              <a:gd name="connsiteY8" fmla="*/ 756084 h 271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6" h="2713188">
                <a:moveTo>
                  <a:pt x="76954" y="756084"/>
                </a:moveTo>
                <a:cubicBezTo>
                  <a:pt x="206586" y="303886"/>
                  <a:pt x="415464" y="0"/>
                  <a:pt x="833038" y="0"/>
                </a:cubicBezTo>
                <a:lnTo>
                  <a:pt x="3569342" y="0"/>
                </a:lnTo>
                <a:cubicBezTo>
                  <a:pt x="3986916" y="0"/>
                  <a:pt x="4325426" y="338510"/>
                  <a:pt x="4325426" y="756084"/>
                </a:cubicBezTo>
                <a:lnTo>
                  <a:pt x="4325426" y="756084"/>
                </a:lnTo>
                <a:cubicBezTo>
                  <a:pt x="4325426" y="1173658"/>
                  <a:pt x="3986916" y="1512168"/>
                  <a:pt x="3569342" y="1512168"/>
                </a:cubicBezTo>
                <a:lnTo>
                  <a:pt x="833038" y="1512168"/>
                </a:lnTo>
                <a:cubicBezTo>
                  <a:pt x="290559" y="1484577"/>
                  <a:pt x="48259" y="2689573"/>
                  <a:pt x="55249" y="2713188"/>
                </a:cubicBezTo>
                <a:cubicBezTo>
                  <a:pt x="11034" y="2573541"/>
                  <a:pt x="-52678" y="1208282"/>
                  <a:pt x="76954"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4" name="圆角矩形 2"/>
          <p:cNvSpPr/>
          <p:nvPr/>
        </p:nvSpPr>
        <p:spPr>
          <a:xfrm flipH="1">
            <a:off x="2336886" y="2868982"/>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6" name="圆角矩形 2"/>
          <p:cNvSpPr/>
          <p:nvPr/>
        </p:nvSpPr>
        <p:spPr>
          <a:xfrm>
            <a:off x="4327639" y="2266734"/>
            <a:ext cx="2126916" cy="1274758"/>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81568 w 4330040"/>
              <a:gd name="connsiteY0" fmla="*/ 756084 h 2373557"/>
              <a:gd name="connsiteX1" fmla="*/ 837652 w 4330040"/>
              <a:gd name="connsiteY1" fmla="*/ 0 h 2373557"/>
              <a:gd name="connsiteX2" fmla="*/ 3573956 w 4330040"/>
              <a:gd name="connsiteY2" fmla="*/ 0 h 2373557"/>
              <a:gd name="connsiteX3" fmla="*/ 4330040 w 4330040"/>
              <a:gd name="connsiteY3" fmla="*/ 756084 h 2373557"/>
              <a:gd name="connsiteX4" fmla="*/ 4330040 w 4330040"/>
              <a:gd name="connsiteY4" fmla="*/ 756084 h 2373557"/>
              <a:gd name="connsiteX5" fmla="*/ 3573956 w 4330040"/>
              <a:gd name="connsiteY5" fmla="*/ 1512168 h 2373557"/>
              <a:gd name="connsiteX6" fmla="*/ 837652 w 4330040"/>
              <a:gd name="connsiteY6" fmla="*/ 1512168 h 2373557"/>
              <a:gd name="connsiteX7" fmla="*/ 50625 w 4330040"/>
              <a:gd name="connsiteY7" fmla="*/ 2373557 h 2373557"/>
              <a:gd name="connsiteX8" fmla="*/ 81568 w 4330040"/>
              <a:gd name="connsiteY8" fmla="*/ 756084 h 237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0040" h="2373557">
                <a:moveTo>
                  <a:pt x="81568" y="756084"/>
                </a:moveTo>
                <a:cubicBezTo>
                  <a:pt x="212739" y="360491"/>
                  <a:pt x="420078" y="0"/>
                  <a:pt x="837652" y="0"/>
                </a:cubicBezTo>
                <a:lnTo>
                  <a:pt x="3573956" y="0"/>
                </a:lnTo>
                <a:cubicBezTo>
                  <a:pt x="3991530" y="0"/>
                  <a:pt x="4330040" y="338510"/>
                  <a:pt x="4330040" y="756084"/>
                </a:cubicBezTo>
                <a:lnTo>
                  <a:pt x="4330040" y="756084"/>
                </a:lnTo>
                <a:cubicBezTo>
                  <a:pt x="4330040" y="1173658"/>
                  <a:pt x="3991530" y="1512168"/>
                  <a:pt x="3573956" y="1512168"/>
                </a:cubicBezTo>
                <a:lnTo>
                  <a:pt x="837652" y="1512168"/>
                </a:lnTo>
                <a:cubicBezTo>
                  <a:pt x="295173" y="1484577"/>
                  <a:pt x="43635" y="2349942"/>
                  <a:pt x="50625" y="2373557"/>
                </a:cubicBezTo>
                <a:cubicBezTo>
                  <a:pt x="6410" y="2233910"/>
                  <a:pt x="-49603" y="1151677"/>
                  <a:pt x="81568"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7" name="TextBox 39"/>
          <p:cNvSpPr txBox="1"/>
          <p:nvPr/>
        </p:nvSpPr>
        <p:spPr>
          <a:xfrm>
            <a:off x="4451546" y="2381125"/>
            <a:ext cx="700578"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03</a:t>
            </a:r>
            <a:endParaRPr lang="zh-CN" altLang="en-US" sz="2230" b="1" kern="0" dirty="0">
              <a:solidFill>
                <a:sysClr val="window" lastClr="FFFFFF"/>
              </a:solidFill>
              <a:cs typeface="+mn-ea"/>
              <a:sym typeface="+mn-lt"/>
            </a:endParaRPr>
          </a:p>
        </p:txBody>
      </p:sp>
      <p:sp>
        <p:nvSpPr>
          <p:cNvPr id="58" name="TextBox 42"/>
          <p:cNvSpPr txBox="1"/>
          <p:nvPr/>
        </p:nvSpPr>
        <p:spPr>
          <a:xfrm>
            <a:off x="2400164" y="3061772"/>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04</a:t>
            </a:r>
            <a:endParaRPr lang="zh-CN" altLang="en-US" sz="2230" b="1" kern="0" dirty="0">
              <a:solidFill>
                <a:sysClr val="window" lastClr="FFFFFF"/>
              </a:solidFill>
              <a:cs typeface="+mn-ea"/>
              <a:sym typeface="+mn-lt"/>
            </a:endParaRPr>
          </a:p>
        </p:txBody>
      </p:sp>
      <p:sp>
        <p:nvSpPr>
          <p:cNvPr id="59" name="圆角矩形 2"/>
          <p:cNvSpPr/>
          <p:nvPr/>
        </p:nvSpPr>
        <p:spPr>
          <a:xfrm flipH="1">
            <a:off x="2344912" y="2019987"/>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60" name="TextBox 45"/>
          <p:cNvSpPr txBox="1"/>
          <p:nvPr/>
        </p:nvSpPr>
        <p:spPr>
          <a:xfrm>
            <a:off x="2935444" y="2189070"/>
            <a:ext cx="1419482" cy="451534"/>
          </a:xfrm>
          <a:prstGeom prst="rect">
            <a:avLst/>
          </a:prstGeom>
          <a:noFill/>
        </p:spPr>
        <p:txBody>
          <a:bodyPr wrap="square" rtlCol="0">
            <a:spAutoFit/>
          </a:bodyPr>
          <a:lstStyle/>
          <a:p>
            <a:pPr>
              <a:lnSpc>
                <a:spcPct val="130000"/>
              </a:lnSpc>
              <a:defRPr/>
            </a:pPr>
            <a:r>
              <a:rPr lang="zh-CN" altLang="en-US" sz="2000" kern="0" dirty="0">
                <a:solidFill>
                  <a:srgbClr val="FFFF00"/>
                </a:solidFill>
                <a:cs typeface="+mn-ea"/>
                <a:sym typeface="+mn-lt"/>
              </a:rPr>
              <a:t>结构</a:t>
            </a:r>
            <a:endParaRPr lang="en-US" altLang="zh-CN" sz="2000" kern="0" dirty="0">
              <a:solidFill>
                <a:srgbClr val="FFFF00"/>
              </a:solidFill>
              <a:cs typeface="+mn-ea"/>
              <a:sym typeface="+mn-lt"/>
            </a:endParaRPr>
          </a:p>
        </p:txBody>
      </p:sp>
      <p:sp>
        <p:nvSpPr>
          <p:cNvPr id="61" name="TextBox 46"/>
          <p:cNvSpPr txBox="1"/>
          <p:nvPr/>
        </p:nvSpPr>
        <p:spPr>
          <a:xfrm>
            <a:off x="2408189" y="2212778"/>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02</a:t>
            </a:r>
            <a:endParaRPr lang="zh-CN" altLang="en-US" sz="2230" b="1" kern="0" dirty="0">
              <a:solidFill>
                <a:sysClr val="window" lastClr="FFFFFF"/>
              </a:solidFill>
              <a:cs typeface="+mn-ea"/>
              <a:sym typeface="+mn-lt"/>
            </a:endParaRPr>
          </a:p>
        </p:txBody>
      </p:sp>
      <p:sp>
        <p:nvSpPr>
          <p:cNvPr id="62" name="TextBox 47"/>
          <p:cNvSpPr txBox="1"/>
          <p:nvPr/>
        </p:nvSpPr>
        <p:spPr>
          <a:xfrm>
            <a:off x="4456367" y="1554975"/>
            <a:ext cx="620272"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01</a:t>
            </a:r>
            <a:endParaRPr lang="zh-CN" altLang="en-US" sz="2230" b="1" kern="0" dirty="0">
              <a:solidFill>
                <a:sysClr val="window" lastClr="FFFFFF"/>
              </a:solidFill>
              <a:cs typeface="+mn-ea"/>
              <a:sym typeface="+mn-lt"/>
            </a:endParaRPr>
          </a:p>
        </p:txBody>
      </p:sp>
      <p:sp>
        <p:nvSpPr>
          <p:cNvPr id="66" name="TextBox 45"/>
          <p:cNvSpPr txBox="1"/>
          <p:nvPr/>
        </p:nvSpPr>
        <p:spPr>
          <a:xfrm>
            <a:off x="2935444" y="3015614"/>
            <a:ext cx="722509" cy="451534"/>
          </a:xfrm>
          <a:prstGeom prst="rect">
            <a:avLst/>
          </a:prstGeom>
          <a:noFill/>
        </p:spPr>
        <p:txBody>
          <a:bodyPr wrap="square" rtlCol="0">
            <a:spAutoFit/>
          </a:bodyPr>
          <a:lstStyle/>
          <a:p>
            <a:pPr>
              <a:lnSpc>
                <a:spcPct val="130000"/>
              </a:lnSpc>
              <a:defRPr/>
            </a:pPr>
            <a:r>
              <a:rPr lang="zh-CN" altLang="en-US" sz="2000" b="0" kern="0" dirty="0">
                <a:solidFill>
                  <a:sysClr val="window" lastClr="FFFFFF"/>
                </a:solidFill>
                <a:cs typeface="+mn-ea"/>
                <a:sym typeface="+mn-lt"/>
              </a:rPr>
              <a:t>小结</a:t>
            </a:r>
            <a:endParaRPr lang="en-US" altLang="zh-CN" sz="2000" b="0" kern="0" dirty="0">
              <a:solidFill>
                <a:sysClr val="window" lastClr="FFFFFF"/>
              </a:solidFill>
              <a:cs typeface="+mn-ea"/>
              <a:sym typeface="+mn-lt"/>
            </a:endParaRPr>
          </a:p>
        </p:txBody>
      </p:sp>
      <p:sp>
        <p:nvSpPr>
          <p:cNvPr id="67" name="TextBox 45"/>
          <p:cNvSpPr txBox="1"/>
          <p:nvPr/>
        </p:nvSpPr>
        <p:spPr>
          <a:xfrm>
            <a:off x="5134010" y="2381125"/>
            <a:ext cx="1095898" cy="451534"/>
          </a:xfrm>
          <a:prstGeom prst="rect">
            <a:avLst/>
          </a:prstGeom>
          <a:noFill/>
        </p:spPr>
        <p:txBody>
          <a:bodyPr wrap="square" rtlCol="0">
            <a:spAutoFit/>
          </a:bodyPr>
          <a:lstStyle/>
          <a:p>
            <a:pPr>
              <a:lnSpc>
                <a:spcPct val="130000"/>
              </a:lnSpc>
              <a:defRPr/>
            </a:pPr>
            <a:r>
              <a:rPr lang="zh-CN" altLang="en-US" sz="2000" b="0" kern="0" dirty="0">
                <a:solidFill>
                  <a:sysClr val="window" lastClr="FFFFFF"/>
                </a:solidFill>
                <a:cs typeface="+mn-ea"/>
                <a:sym typeface="+mn-lt"/>
              </a:rPr>
              <a:t>联合</a:t>
            </a:r>
            <a:endParaRPr lang="en-US" altLang="zh-CN" sz="2000" b="0" kern="0" dirty="0">
              <a:solidFill>
                <a:sysClr val="window" lastClr="FFFFFF"/>
              </a:solidFill>
              <a:cs typeface="+mn-ea"/>
              <a:sym typeface="+mn-lt"/>
            </a:endParaRPr>
          </a:p>
        </p:txBody>
      </p:sp>
      <p:sp>
        <p:nvSpPr>
          <p:cNvPr id="68" name="TextBox 45"/>
          <p:cNvSpPr txBox="1"/>
          <p:nvPr/>
        </p:nvSpPr>
        <p:spPr>
          <a:xfrm>
            <a:off x="5109281" y="1554975"/>
            <a:ext cx="879813" cy="451534"/>
          </a:xfrm>
          <a:prstGeom prst="rect">
            <a:avLst/>
          </a:prstGeom>
          <a:noFill/>
        </p:spPr>
        <p:txBody>
          <a:bodyPr wrap="square" rtlCol="0">
            <a:spAutoFit/>
          </a:bodyPr>
          <a:lstStyle/>
          <a:p>
            <a:pPr>
              <a:lnSpc>
                <a:spcPct val="130000"/>
              </a:lnSpc>
              <a:defRPr/>
            </a:pPr>
            <a:r>
              <a:rPr lang="zh-CN" altLang="en-US" sz="2000" b="0" kern="0" dirty="0">
                <a:solidFill>
                  <a:schemeClr val="bg1"/>
                </a:solidFill>
                <a:cs typeface="+mn-ea"/>
                <a:sym typeface="+mn-lt"/>
              </a:rPr>
              <a:t>数组</a:t>
            </a:r>
            <a:endParaRPr lang="en-US" altLang="zh-CN" sz="2000" b="0" kern="0" dirty="0">
              <a:solidFill>
                <a:schemeClr val="bg1"/>
              </a:solidFill>
              <a:cs typeface="+mn-ea"/>
              <a:sym typeface="+mn-lt"/>
            </a:endParaRPr>
          </a:p>
        </p:txBody>
      </p:sp>
      <p:cxnSp>
        <p:nvCxnSpPr>
          <p:cNvPr id="79" name="直接连接符 78"/>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81"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内容提要</a:t>
            </a:r>
            <a:endParaRPr lang="en-US" altLang="zh-CN" sz="2000" kern="0" dirty="0">
              <a:solidFill>
                <a:srgbClr val="AC0000"/>
              </a:solidFill>
              <a:latin typeface="微软雅黑" pitchFamily="34" charset="-122"/>
              <a:ea typeface="微软雅黑" pitchFamily="34" charset="-122"/>
            </a:endParaRPr>
          </a:p>
        </p:txBody>
      </p:sp>
    </p:spTree>
    <p:extLst>
      <p:ext uri="{BB962C8B-B14F-4D97-AF65-F5344CB8AC3E}">
        <p14:creationId xmlns:p14="http://schemas.microsoft.com/office/powerpoint/2010/main" val="1285169627"/>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14:bounceEnd="52000">
                                          <p:cBhvr additive="base">
                                            <p:cTn id="16" dur="500" fill="hold"/>
                                            <p:tgtEl>
                                              <p:spTgt spid="8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cBhvr additive="base">
                                            <p:cTn id="16" dur="500" fill="hold"/>
                                            <p:tgtEl>
                                              <p:spTgt spid="81"/>
                                            </p:tgtEl>
                                            <p:attrNameLst>
                                              <p:attrName>ppt_x</p:attrName>
                                            </p:attrNameLst>
                                          </p:cBhvr>
                                          <p:tavLst>
                                            <p:tav tm="0">
                                              <p:val>
                                                <p:strVal val="#ppt_x"/>
                                              </p:val>
                                            </p:tav>
                                            <p:tav tm="100000">
                                              <p:val>
                                                <p:strVal val="#ppt_x"/>
                                              </p:val>
                                            </p:tav>
                                          </p:tavLst>
                                        </p:anim>
                                        <p:anim calcmode="lin" valueType="num">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内存分配</a:t>
            </a:r>
            <a:endParaRPr lang="en-US" altLang="zh-CN" sz="2000" kern="0" dirty="0">
              <a:solidFill>
                <a:srgbClr val="AC0000"/>
              </a:solidFill>
              <a:latin typeface="微软雅黑" pitchFamily="34" charset="-122"/>
              <a:ea typeface="微软雅黑" pitchFamily="34" charset="-122"/>
            </a:endParaRPr>
          </a:p>
        </p:txBody>
      </p:sp>
      <p:sp>
        <p:nvSpPr>
          <p:cNvPr id="5" name="Rectangle 2">
            <a:extLst>
              <a:ext uri="{FF2B5EF4-FFF2-40B4-BE49-F238E27FC236}">
                <a16:creationId xmlns:a16="http://schemas.microsoft.com/office/drawing/2014/main" id="{96309765-72DA-4922-A630-255301443A94}"/>
              </a:ext>
            </a:extLst>
          </p:cNvPr>
          <p:cNvSpPr>
            <a:spLocks noChangeArrowheads="1"/>
          </p:cNvSpPr>
          <p:nvPr/>
        </p:nvSpPr>
        <p:spPr bwMode="auto">
          <a:xfrm>
            <a:off x="1338770" y="820999"/>
            <a:ext cx="2488408" cy="156709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struct rec </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int a[3];</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int </a:t>
            </a:r>
            <a:r>
              <a:rPr lang="en-US" altLang="zh-CN" sz="1600" dirty="0" err="1">
                <a:solidFill>
                  <a:schemeClr val="tx1"/>
                </a:solidFill>
                <a:latin typeface="Courier New" panose="02070309020205020404" pitchFamily="49" charset="0"/>
                <a:ea typeface="宋体" panose="02010600030101010101" pitchFamily="2" charset="-122"/>
              </a:rPr>
              <a:t>i</a:t>
            </a:r>
            <a:r>
              <a:rPr lang="en-US" altLang="zh-CN" sz="16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struct rec *n;</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a:t>
            </a:r>
          </a:p>
        </p:txBody>
      </p:sp>
      <p:sp>
        <p:nvSpPr>
          <p:cNvPr id="6" name="Rectangle 8">
            <a:extLst>
              <a:ext uri="{FF2B5EF4-FFF2-40B4-BE49-F238E27FC236}">
                <a16:creationId xmlns:a16="http://schemas.microsoft.com/office/drawing/2014/main" id="{403C471D-7C3D-4387-A968-BEBD850DD636}"/>
              </a:ext>
            </a:extLst>
          </p:cNvPr>
          <p:cNvSpPr>
            <a:spLocks noChangeArrowheads="1"/>
          </p:cNvSpPr>
          <p:nvPr/>
        </p:nvSpPr>
        <p:spPr bwMode="auto">
          <a:xfrm>
            <a:off x="5421142" y="745449"/>
            <a:ext cx="13398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defTabSz="8953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defTabSz="89535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defTabSz="89535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defTabSz="89535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30000"/>
              </a:spcBef>
              <a:buClrTx/>
              <a:buSzTx/>
              <a:buFont typeface="Arial" panose="020B0604020202020204" pitchFamily="34" charset="0"/>
              <a:buNone/>
            </a:pPr>
            <a:r>
              <a:rPr lang="zh-CN" altLang="en-US" sz="1800" dirty="0">
                <a:solidFill>
                  <a:srgbClr val="C00000"/>
                </a:solidFill>
                <a:latin typeface="Calibri" panose="020F0502020204030204" pitchFamily="34" charset="0"/>
                <a:ea typeface="宋体" panose="02010600030101010101" pitchFamily="2" charset="-122"/>
              </a:rPr>
              <a:t>内存分配</a:t>
            </a:r>
            <a:endParaRPr lang="en-US" altLang="zh-CN" sz="1800" dirty="0">
              <a:solidFill>
                <a:srgbClr val="C00000"/>
              </a:solidFill>
              <a:latin typeface="Calibri" panose="020F0502020204030204" pitchFamily="34" charset="0"/>
              <a:ea typeface="宋体" panose="02010600030101010101" pitchFamily="2" charset="-122"/>
            </a:endParaRPr>
          </a:p>
        </p:txBody>
      </p:sp>
      <p:sp>
        <p:nvSpPr>
          <p:cNvPr id="7" name="Rectangle 10">
            <a:extLst>
              <a:ext uri="{FF2B5EF4-FFF2-40B4-BE49-F238E27FC236}">
                <a16:creationId xmlns:a16="http://schemas.microsoft.com/office/drawing/2014/main" id="{1061C9C8-5F8A-42FA-906A-777F5F63CF74}"/>
              </a:ext>
            </a:extLst>
          </p:cNvPr>
          <p:cNvSpPr>
            <a:spLocks noChangeArrowheads="1"/>
          </p:cNvSpPr>
          <p:nvPr/>
        </p:nvSpPr>
        <p:spPr bwMode="auto">
          <a:xfrm>
            <a:off x="6215062" y="1191797"/>
            <a:ext cx="431800" cy="431800"/>
          </a:xfrm>
          <a:prstGeom prst="rect">
            <a:avLst/>
          </a:prstGeom>
          <a:solidFill>
            <a:srgbClr val="F1C7C7"/>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2000">
                <a:solidFill>
                  <a:schemeClr val="tx1"/>
                </a:solidFill>
                <a:latin typeface="Courier New" panose="02070309020205020404" pitchFamily="49" charset="0"/>
                <a:ea typeface="宋体" panose="02010600030101010101" pitchFamily="2" charset="-122"/>
              </a:rPr>
              <a:t>i</a:t>
            </a:r>
          </a:p>
        </p:txBody>
      </p:sp>
      <p:sp>
        <p:nvSpPr>
          <p:cNvPr id="8" name="Rectangle 11">
            <a:extLst>
              <a:ext uri="{FF2B5EF4-FFF2-40B4-BE49-F238E27FC236}">
                <a16:creationId xmlns:a16="http://schemas.microsoft.com/office/drawing/2014/main" id="{6CE9BB45-8940-4306-A3DB-EF8E742A4E9E}"/>
              </a:ext>
            </a:extLst>
          </p:cNvPr>
          <p:cNvSpPr>
            <a:spLocks noChangeArrowheads="1"/>
          </p:cNvSpPr>
          <p:nvPr/>
        </p:nvSpPr>
        <p:spPr bwMode="auto">
          <a:xfrm>
            <a:off x="4875212" y="1191797"/>
            <a:ext cx="1346200" cy="431800"/>
          </a:xfrm>
          <a:prstGeom prst="rect">
            <a:avLst/>
          </a:prstGeom>
          <a:solidFill>
            <a:schemeClr val="accent2">
              <a:lumMod val="20000"/>
              <a:lumOff val="80000"/>
            </a:schemeClr>
          </a:solidFill>
          <a:ln w="25400">
            <a:solidFill>
              <a:schemeClr val="tx1"/>
            </a:solidFill>
            <a:miter lim="800000"/>
          </a:ln>
          <a:effectLst/>
        </p:spPr>
        <p:txBody>
          <a:bodyPr wrap="none" lIns="90487" tIns="44450" rIns="90487" bIns="44450" anchor="ctr"/>
          <a:lstStyle/>
          <a:p>
            <a:pPr eaLnBrk="0" hangingPunct="0">
              <a:defRPr/>
            </a:pPr>
            <a:r>
              <a:rPr lang="en-US" sz="2000">
                <a:latin typeface="Courier New" panose="02070309020205020404" pitchFamily="-96" charset="0"/>
                <a:ea typeface="+mn-ea"/>
              </a:rPr>
              <a:t>a</a:t>
            </a:r>
          </a:p>
        </p:txBody>
      </p:sp>
      <p:sp>
        <p:nvSpPr>
          <p:cNvPr id="9" name="Rectangle 12">
            <a:extLst>
              <a:ext uri="{FF2B5EF4-FFF2-40B4-BE49-F238E27FC236}">
                <a16:creationId xmlns:a16="http://schemas.microsoft.com/office/drawing/2014/main" id="{E5B47111-D5E4-4A34-9A71-E5E0A9A99FD9}"/>
              </a:ext>
            </a:extLst>
          </p:cNvPr>
          <p:cNvSpPr>
            <a:spLocks noChangeArrowheads="1"/>
          </p:cNvSpPr>
          <p:nvPr/>
        </p:nvSpPr>
        <p:spPr bwMode="auto">
          <a:xfrm>
            <a:off x="6659562" y="1191797"/>
            <a:ext cx="431800" cy="431800"/>
          </a:xfrm>
          <a:prstGeom prst="rect">
            <a:avLst/>
          </a:prstGeom>
          <a:solidFill>
            <a:srgbClr val="D5F1CF"/>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2000">
                <a:solidFill>
                  <a:schemeClr val="tx1"/>
                </a:solidFill>
                <a:latin typeface="Courier New" panose="02070309020205020404" pitchFamily="49" charset="0"/>
                <a:ea typeface="宋体" panose="02010600030101010101" pitchFamily="2" charset="-122"/>
              </a:rPr>
              <a:t>n</a:t>
            </a:r>
          </a:p>
        </p:txBody>
      </p:sp>
      <p:sp>
        <p:nvSpPr>
          <p:cNvPr id="10" name="Rectangle 13">
            <a:extLst>
              <a:ext uri="{FF2B5EF4-FFF2-40B4-BE49-F238E27FC236}">
                <a16:creationId xmlns:a16="http://schemas.microsoft.com/office/drawing/2014/main" id="{E0825DE9-BEEB-4CA4-BF9B-CDA5D9FBE5DB}"/>
              </a:ext>
            </a:extLst>
          </p:cNvPr>
          <p:cNvSpPr>
            <a:spLocks noChangeArrowheads="1"/>
          </p:cNvSpPr>
          <p:nvPr/>
        </p:nvSpPr>
        <p:spPr bwMode="auto">
          <a:xfrm>
            <a:off x="4681537" y="1607722"/>
            <a:ext cx="333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2000" dirty="0">
                <a:solidFill>
                  <a:schemeClr val="tx1"/>
                </a:solidFill>
                <a:latin typeface="Courier New" panose="02070309020205020404" pitchFamily="49" charset="0"/>
                <a:ea typeface="宋体" panose="02010600030101010101" pitchFamily="2" charset="-122"/>
              </a:rPr>
              <a:t>0</a:t>
            </a:r>
          </a:p>
        </p:txBody>
      </p:sp>
      <p:sp>
        <p:nvSpPr>
          <p:cNvPr id="11" name="Rectangle 14">
            <a:extLst>
              <a:ext uri="{FF2B5EF4-FFF2-40B4-BE49-F238E27FC236}">
                <a16:creationId xmlns:a16="http://schemas.microsoft.com/office/drawing/2014/main" id="{D77314FE-5D64-409F-A300-D5ED2BCE4067}"/>
              </a:ext>
            </a:extLst>
          </p:cNvPr>
          <p:cNvSpPr>
            <a:spLocks noChangeArrowheads="1"/>
          </p:cNvSpPr>
          <p:nvPr/>
        </p:nvSpPr>
        <p:spPr bwMode="auto">
          <a:xfrm>
            <a:off x="5940425" y="1604547"/>
            <a:ext cx="4905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2000" dirty="0">
                <a:solidFill>
                  <a:schemeClr val="tx1"/>
                </a:solidFill>
                <a:latin typeface="Courier New" panose="02070309020205020404" pitchFamily="49" charset="0"/>
                <a:ea typeface="宋体" panose="02010600030101010101" pitchFamily="2" charset="-122"/>
              </a:rPr>
              <a:t>12</a:t>
            </a:r>
          </a:p>
        </p:txBody>
      </p:sp>
      <p:sp>
        <p:nvSpPr>
          <p:cNvPr id="12" name="Rectangle 15">
            <a:extLst>
              <a:ext uri="{FF2B5EF4-FFF2-40B4-BE49-F238E27FC236}">
                <a16:creationId xmlns:a16="http://schemas.microsoft.com/office/drawing/2014/main" id="{90AA5E9B-235F-4CED-BAE2-AE188D1BA827}"/>
              </a:ext>
            </a:extLst>
          </p:cNvPr>
          <p:cNvSpPr>
            <a:spLocks noChangeArrowheads="1"/>
          </p:cNvSpPr>
          <p:nvPr/>
        </p:nvSpPr>
        <p:spPr bwMode="auto">
          <a:xfrm>
            <a:off x="6430962" y="1607722"/>
            <a:ext cx="485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2000">
                <a:solidFill>
                  <a:schemeClr val="tx1"/>
                </a:solidFill>
                <a:latin typeface="Courier New" panose="02070309020205020404" pitchFamily="49" charset="0"/>
                <a:ea typeface="宋体" panose="02010600030101010101" pitchFamily="2" charset="-122"/>
              </a:rPr>
              <a:t>16</a:t>
            </a:r>
          </a:p>
        </p:txBody>
      </p:sp>
      <p:sp>
        <p:nvSpPr>
          <p:cNvPr id="13" name="Rectangle 16">
            <a:extLst>
              <a:ext uri="{FF2B5EF4-FFF2-40B4-BE49-F238E27FC236}">
                <a16:creationId xmlns:a16="http://schemas.microsoft.com/office/drawing/2014/main" id="{22086DC1-991B-4EEC-A704-D43BF96660B4}"/>
              </a:ext>
            </a:extLst>
          </p:cNvPr>
          <p:cNvSpPr>
            <a:spLocks noChangeArrowheads="1"/>
          </p:cNvSpPr>
          <p:nvPr/>
        </p:nvSpPr>
        <p:spPr bwMode="auto">
          <a:xfrm>
            <a:off x="6854825" y="1590259"/>
            <a:ext cx="485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2000">
                <a:solidFill>
                  <a:schemeClr val="tx1"/>
                </a:solidFill>
                <a:latin typeface="Courier New" panose="02070309020205020404" pitchFamily="49" charset="0"/>
                <a:ea typeface="宋体" panose="02010600030101010101" pitchFamily="2" charset="-122"/>
              </a:rPr>
              <a:t>20</a:t>
            </a:r>
          </a:p>
        </p:txBody>
      </p:sp>
      <p:sp>
        <p:nvSpPr>
          <p:cNvPr id="14" name="Rectangle 7">
            <a:extLst>
              <a:ext uri="{FF2B5EF4-FFF2-40B4-BE49-F238E27FC236}">
                <a16:creationId xmlns:a16="http://schemas.microsoft.com/office/drawing/2014/main" id="{8EAACDF2-C4B5-4A81-BA91-7047BE537B52}"/>
              </a:ext>
            </a:extLst>
          </p:cNvPr>
          <p:cNvSpPr txBox="1">
            <a:spLocks noChangeArrowheads="1"/>
          </p:cNvSpPr>
          <p:nvPr/>
        </p:nvSpPr>
        <p:spPr>
          <a:xfrm>
            <a:off x="1368477" y="2804061"/>
            <a:ext cx="6947939" cy="2071938"/>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en-US" altLang="zh-CN" sz="2000" kern="0" dirty="0">
                <a:latin typeface="Calibri" panose="020F0502020204030204" pitchFamily="34" charset="0"/>
              </a:rPr>
              <a:t>C</a:t>
            </a:r>
            <a:r>
              <a:rPr lang="zh-CN" altLang="en-US" sz="2000" kern="0" dirty="0">
                <a:latin typeface="Calibri" panose="020F0502020204030204" pitchFamily="34" charset="0"/>
              </a:rPr>
              <a:t>语言中的结构</a:t>
            </a:r>
            <a:endParaRPr lang="en-US" altLang="zh-CN" sz="2000" kern="0" dirty="0">
              <a:latin typeface="Calibri" panose="020F0502020204030204" pitchFamily="34" charset="0"/>
            </a:endParaRPr>
          </a:p>
          <a:p>
            <a:pPr lvl="1">
              <a:buClr>
                <a:srgbClr val="C00000"/>
              </a:buClr>
              <a:buSzPct val="80000"/>
            </a:pPr>
            <a:r>
              <a:rPr lang="zh-CN" altLang="en-US" b="0" kern="0" dirty="0">
                <a:latin typeface="Calibri" panose="020F0502020204030204" pitchFamily="34" charset="0"/>
              </a:rPr>
              <a:t>内存连续分配</a:t>
            </a:r>
            <a:endParaRPr lang="en-US" altLang="zh-CN" b="0" kern="0" dirty="0">
              <a:latin typeface="Calibri" panose="020F0502020204030204" pitchFamily="34" charset="0"/>
            </a:endParaRPr>
          </a:p>
          <a:p>
            <a:pPr lvl="1">
              <a:buClr>
                <a:srgbClr val="C00000"/>
              </a:buClr>
              <a:buSzPct val="80000"/>
            </a:pPr>
            <a:r>
              <a:rPr lang="zh-CN" altLang="en-US" b="0" kern="0" dirty="0">
                <a:latin typeface="Calibri" panose="020F0502020204030204" pitchFamily="34" charset="0"/>
              </a:rPr>
              <a:t>通过结构的名称与成员名称来访问数据</a:t>
            </a:r>
            <a:endParaRPr lang="en-US" altLang="zh-CN" b="0" kern="0" dirty="0">
              <a:latin typeface="Calibri" panose="020F0502020204030204" pitchFamily="34" charset="0"/>
            </a:endParaRPr>
          </a:p>
          <a:p>
            <a:pPr lvl="1">
              <a:buClr>
                <a:srgbClr val="C00000"/>
              </a:buClr>
              <a:buSzPct val="80000"/>
            </a:pPr>
            <a:r>
              <a:rPr lang="zh-CN" altLang="en-US" b="0" kern="0" dirty="0">
                <a:latin typeface="Calibri" panose="020F0502020204030204" pitchFamily="34" charset="0"/>
              </a:rPr>
              <a:t>结构中可能包括不同数据类型的成员</a:t>
            </a:r>
            <a:endParaRPr lang="en-US" altLang="zh-CN" b="0" kern="0" dirty="0">
              <a:latin typeface="Calibri" panose="020F0502020204030204" pitchFamily="34" charset="0"/>
            </a:endParaRPr>
          </a:p>
          <a:p>
            <a:pPr lvl="1">
              <a:buClr>
                <a:srgbClr val="C00000"/>
              </a:buClr>
              <a:buSzPct val="80000"/>
            </a:pPr>
            <a:endParaRPr lang="en-US" altLang="zh-CN" sz="1400" b="0" kern="0" dirty="0">
              <a:latin typeface="Calibri" panose="020F0502020204030204" pitchFamily="34" charset="0"/>
            </a:endParaRPr>
          </a:p>
        </p:txBody>
      </p:sp>
    </p:spTree>
    <p:extLst>
      <p:ext uri="{BB962C8B-B14F-4D97-AF65-F5344CB8AC3E}">
        <p14:creationId xmlns:p14="http://schemas.microsoft.com/office/powerpoint/2010/main" val="4229743842"/>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p:bldP spid="7" grpId="0" animBg="1"/>
          <p:bldP spid="8" grpId="0" animBg="1"/>
          <p:bldP spid="9" grpId="0" animBg="1"/>
          <p:bldP spid="10" grpId="0"/>
          <p:bldP spid="11" grpId="0"/>
          <p:bldP spid="12" grpId="0"/>
          <p:bldP spid="13" grpId="0"/>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p:bldP spid="7" grpId="0" animBg="1"/>
          <p:bldP spid="8" grpId="0" animBg="1"/>
          <p:bldP spid="9" grpId="0" animBg="1"/>
          <p:bldP spid="10" grpId="0"/>
          <p:bldP spid="11" grpId="0"/>
          <p:bldP spid="12" grpId="0"/>
          <p:bldP spid="13" grpId="0"/>
          <p:bldP spid="14"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结构数据的访问</a:t>
            </a:r>
            <a:endParaRPr lang="en-US" altLang="zh-CN" sz="2000" kern="0" dirty="0">
              <a:solidFill>
                <a:srgbClr val="AC0000"/>
              </a:solidFill>
              <a:latin typeface="微软雅黑" pitchFamily="34" charset="-122"/>
              <a:ea typeface="微软雅黑" pitchFamily="34" charset="-122"/>
            </a:endParaRPr>
          </a:p>
        </p:txBody>
      </p:sp>
      <p:sp>
        <p:nvSpPr>
          <p:cNvPr id="5" name="Rectangle 2">
            <a:extLst>
              <a:ext uri="{FF2B5EF4-FFF2-40B4-BE49-F238E27FC236}">
                <a16:creationId xmlns:a16="http://schemas.microsoft.com/office/drawing/2014/main" id="{5AED1D17-2D49-4237-BD0B-BC6784D65559}"/>
              </a:ext>
            </a:extLst>
          </p:cNvPr>
          <p:cNvSpPr>
            <a:spLocks noChangeArrowheads="1"/>
          </p:cNvSpPr>
          <p:nvPr/>
        </p:nvSpPr>
        <p:spPr bwMode="auto">
          <a:xfrm>
            <a:off x="777833" y="648601"/>
            <a:ext cx="2856008" cy="1320874"/>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struct rec {</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int a[3];</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int </a:t>
            </a:r>
            <a:r>
              <a:rPr lang="en-US" altLang="zh-CN" sz="1600" dirty="0" err="1">
                <a:solidFill>
                  <a:schemeClr val="tx1"/>
                </a:solidFill>
                <a:latin typeface="Courier New" panose="02070309020205020404" pitchFamily="49" charset="0"/>
                <a:ea typeface="宋体" panose="02010600030101010101" pitchFamily="2" charset="-122"/>
              </a:rPr>
              <a:t>i</a:t>
            </a:r>
            <a:r>
              <a:rPr lang="en-US" altLang="zh-CN" sz="16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struct rec *n;</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a:t>
            </a:r>
          </a:p>
        </p:txBody>
      </p:sp>
      <p:grpSp>
        <p:nvGrpSpPr>
          <p:cNvPr id="2" name="组合 1">
            <a:extLst>
              <a:ext uri="{FF2B5EF4-FFF2-40B4-BE49-F238E27FC236}">
                <a16:creationId xmlns:a16="http://schemas.microsoft.com/office/drawing/2014/main" id="{BC86455F-36AA-4D25-A4FA-4910B869E298}"/>
              </a:ext>
            </a:extLst>
          </p:cNvPr>
          <p:cNvGrpSpPr/>
          <p:nvPr/>
        </p:nvGrpSpPr>
        <p:grpSpPr>
          <a:xfrm>
            <a:off x="5724127" y="444084"/>
            <a:ext cx="2602892" cy="1321433"/>
            <a:chOff x="3889375" y="1121169"/>
            <a:chExt cx="2602892" cy="1321433"/>
          </a:xfrm>
        </p:grpSpPr>
        <p:sp>
          <p:nvSpPr>
            <p:cNvPr id="6" name="Rectangle 10">
              <a:extLst>
                <a:ext uri="{FF2B5EF4-FFF2-40B4-BE49-F238E27FC236}">
                  <a16:creationId xmlns:a16="http://schemas.microsoft.com/office/drawing/2014/main" id="{79C2F1AE-0E1D-42D7-9B2F-589D7B246FE5}"/>
                </a:ext>
              </a:extLst>
            </p:cNvPr>
            <p:cNvSpPr>
              <a:spLocks noChangeArrowheads="1"/>
            </p:cNvSpPr>
            <p:nvPr/>
          </p:nvSpPr>
          <p:spPr bwMode="auto">
            <a:xfrm>
              <a:off x="5422900" y="1690688"/>
              <a:ext cx="431800" cy="431800"/>
            </a:xfrm>
            <a:prstGeom prst="rect">
              <a:avLst/>
            </a:prstGeom>
            <a:solidFill>
              <a:srgbClr val="F1C7C7"/>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i</a:t>
              </a:r>
            </a:p>
          </p:txBody>
        </p:sp>
        <p:sp>
          <p:nvSpPr>
            <p:cNvPr id="7" name="Rectangle 11">
              <a:extLst>
                <a:ext uri="{FF2B5EF4-FFF2-40B4-BE49-F238E27FC236}">
                  <a16:creationId xmlns:a16="http://schemas.microsoft.com/office/drawing/2014/main" id="{5E71A274-19FF-4885-9101-D33D78B01BBD}"/>
                </a:ext>
              </a:extLst>
            </p:cNvPr>
            <p:cNvSpPr>
              <a:spLocks noChangeArrowheads="1"/>
            </p:cNvSpPr>
            <p:nvPr/>
          </p:nvSpPr>
          <p:spPr bwMode="auto">
            <a:xfrm>
              <a:off x="4083050" y="1690688"/>
              <a:ext cx="1346200" cy="431800"/>
            </a:xfrm>
            <a:prstGeom prst="rect">
              <a:avLst/>
            </a:prstGeom>
            <a:solidFill>
              <a:schemeClr val="accent2">
                <a:lumMod val="20000"/>
                <a:lumOff val="80000"/>
              </a:schemeClr>
            </a:solidFill>
            <a:ln w="25400">
              <a:solidFill>
                <a:schemeClr val="tx1"/>
              </a:solidFill>
              <a:miter lim="800000"/>
            </a:ln>
            <a:effectLst/>
          </p:spPr>
          <p:txBody>
            <a:bodyPr wrap="none" lIns="90487" tIns="44450" rIns="90487" bIns="44450" anchor="ctr"/>
            <a:lstStyle/>
            <a:p>
              <a:pPr eaLnBrk="0" hangingPunct="0">
                <a:defRPr/>
              </a:pPr>
              <a:r>
                <a:rPr lang="en-US" sz="1600">
                  <a:latin typeface="Courier New" panose="02070309020205020404" pitchFamily="-96" charset="0"/>
                  <a:ea typeface="+mn-ea"/>
                </a:rPr>
                <a:t>a</a:t>
              </a:r>
            </a:p>
          </p:txBody>
        </p:sp>
        <p:sp>
          <p:nvSpPr>
            <p:cNvPr id="8" name="Rectangle 12">
              <a:extLst>
                <a:ext uri="{FF2B5EF4-FFF2-40B4-BE49-F238E27FC236}">
                  <a16:creationId xmlns:a16="http://schemas.microsoft.com/office/drawing/2014/main" id="{6583C217-4DDA-4AA8-A0E4-9F23C3491D64}"/>
                </a:ext>
              </a:extLst>
            </p:cNvPr>
            <p:cNvSpPr>
              <a:spLocks noChangeArrowheads="1"/>
            </p:cNvSpPr>
            <p:nvPr/>
          </p:nvSpPr>
          <p:spPr bwMode="auto">
            <a:xfrm>
              <a:off x="5867400" y="1690688"/>
              <a:ext cx="431800" cy="431800"/>
            </a:xfrm>
            <a:prstGeom prst="rect">
              <a:avLst/>
            </a:prstGeom>
            <a:solidFill>
              <a:srgbClr val="D5F1CF"/>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n</a:t>
              </a:r>
            </a:p>
          </p:txBody>
        </p:sp>
        <p:sp>
          <p:nvSpPr>
            <p:cNvPr id="9" name="Rectangle 13">
              <a:extLst>
                <a:ext uri="{FF2B5EF4-FFF2-40B4-BE49-F238E27FC236}">
                  <a16:creationId xmlns:a16="http://schemas.microsoft.com/office/drawing/2014/main" id="{59D89A53-2ED6-4CD3-A680-4EC6A7E21C49}"/>
                </a:ext>
              </a:extLst>
            </p:cNvPr>
            <p:cNvSpPr>
              <a:spLocks noChangeArrowheads="1"/>
            </p:cNvSpPr>
            <p:nvPr/>
          </p:nvSpPr>
          <p:spPr bwMode="auto">
            <a:xfrm>
              <a:off x="3889375" y="2106613"/>
              <a:ext cx="306173"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0</a:t>
              </a:r>
            </a:p>
          </p:txBody>
        </p:sp>
        <p:sp>
          <p:nvSpPr>
            <p:cNvPr id="10" name="Rectangle 14">
              <a:extLst>
                <a:ext uri="{FF2B5EF4-FFF2-40B4-BE49-F238E27FC236}">
                  <a16:creationId xmlns:a16="http://schemas.microsoft.com/office/drawing/2014/main" id="{EF87C718-E4B4-4BFC-8CB9-B30E4A8B2616}"/>
                </a:ext>
              </a:extLst>
            </p:cNvPr>
            <p:cNvSpPr>
              <a:spLocks noChangeArrowheads="1"/>
            </p:cNvSpPr>
            <p:nvPr/>
          </p:nvSpPr>
          <p:spPr bwMode="auto">
            <a:xfrm>
              <a:off x="5148263" y="2103438"/>
              <a:ext cx="42960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12</a:t>
              </a:r>
            </a:p>
          </p:txBody>
        </p:sp>
        <p:sp>
          <p:nvSpPr>
            <p:cNvPr id="11" name="Rectangle 15">
              <a:extLst>
                <a:ext uri="{FF2B5EF4-FFF2-40B4-BE49-F238E27FC236}">
                  <a16:creationId xmlns:a16="http://schemas.microsoft.com/office/drawing/2014/main" id="{4A7803BB-B690-47CB-96EC-F621CBD43086}"/>
                </a:ext>
              </a:extLst>
            </p:cNvPr>
            <p:cNvSpPr>
              <a:spLocks noChangeArrowheads="1"/>
            </p:cNvSpPr>
            <p:nvPr/>
          </p:nvSpPr>
          <p:spPr bwMode="auto">
            <a:xfrm>
              <a:off x="5638800" y="2106613"/>
              <a:ext cx="42960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16</a:t>
              </a:r>
            </a:p>
          </p:txBody>
        </p:sp>
        <p:sp>
          <p:nvSpPr>
            <p:cNvPr id="12" name="Rectangle 16">
              <a:extLst>
                <a:ext uri="{FF2B5EF4-FFF2-40B4-BE49-F238E27FC236}">
                  <a16:creationId xmlns:a16="http://schemas.microsoft.com/office/drawing/2014/main" id="{4D8B7707-307A-4D0C-9EE2-BCAAD2BB318E}"/>
                </a:ext>
              </a:extLst>
            </p:cNvPr>
            <p:cNvSpPr>
              <a:spLocks noChangeArrowheads="1"/>
            </p:cNvSpPr>
            <p:nvPr/>
          </p:nvSpPr>
          <p:spPr bwMode="auto">
            <a:xfrm>
              <a:off x="6062663" y="2089150"/>
              <a:ext cx="42960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20</a:t>
              </a:r>
            </a:p>
          </p:txBody>
        </p:sp>
        <p:sp>
          <p:nvSpPr>
            <p:cNvPr id="13" name="Line 14">
              <a:extLst>
                <a:ext uri="{FF2B5EF4-FFF2-40B4-BE49-F238E27FC236}">
                  <a16:creationId xmlns:a16="http://schemas.microsoft.com/office/drawing/2014/main" id="{AE9F0E7A-92E0-449D-ACE5-2CE96F387E70}"/>
                </a:ext>
              </a:extLst>
            </p:cNvPr>
            <p:cNvSpPr>
              <a:spLocks noChangeShapeType="1"/>
            </p:cNvSpPr>
            <p:nvPr/>
          </p:nvSpPr>
          <p:spPr bwMode="auto">
            <a:xfrm>
              <a:off x="5457824" y="1419620"/>
              <a:ext cx="1" cy="19962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 name="Rectangle 15">
              <a:extLst>
                <a:ext uri="{FF2B5EF4-FFF2-40B4-BE49-F238E27FC236}">
                  <a16:creationId xmlns:a16="http://schemas.microsoft.com/office/drawing/2014/main" id="{634DE401-B870-4B84-98EE-9A7A0A26CC64}"/>
                </a:ext>
              </a:extLst>
            </p:cNvPr>
            <p:cNvSpPr>
              <a:spLocks noChangeArrowheads="1"/>
            </p:cNvSpPr>
            <p:nvPr/>
          </p:nvSpPr>
          <p:spPr bwMode="auto">
            <a:xfrm>
              <a:off x="5024535" y="1124345"/>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r+12</a:t>
              </a:r>
            </a:p>
          </p:txBody>
        </p:sp>
        <p:sp>
          <p:nvSpPr>
            <p:cNvPr id="15" name="Line 16">
              <a:extLst>
                <a:ext uri="{FF2B5EF4-FFF2-40B4-BE49-F238E27FC236}">
                  <a16:creationId xmlns:a16="http://schemas.microsoft.com/office/drawing/2014/main" id="{69416E99-4E67-4FE8-9C96-5891DCB547E9}"/>
                </a:ext>
              </a:extLst>
            </p:cNvPr>
            <p:cNvSpPr>
              <a:spLocks noChangeShapeType="1"/>
            </p:cNvSpPr>
            <p:nvPr/>
          </p:nvSpPr>
          <p:spPr bwMode="auto">
            <a:xfrm>
              <a:off x="4076699" y="1419622"/>
              <a:ext cx="1" cy="19962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6" name="Rectangle 17">
              <a:extLst>
                <a:ext uri="{FF2B5EF4-FFF2-40B4-BE49-F238E27FC236}">
                  <a16:creationId xmlns:a16="http://schemas.microsoft.com/office/drawing/2014/main" id="{F07B52C4-E21A-422D-BCCA-E5FD5A41B2D9}"/>
                </a:ext>
              </a:extLst>
            </p:cNvPr>
            <p:cNvSpPr>
              <a:spLocks noChangeArrowheads="1"/>
            </p:cNvSpPr>
            <p:nvPr/>
          </p:nvSpPr>
          <p:spPr bwMode="auto">
            <a:xfrm>
              <a:off x="3930665" y="1123950"/>
              <a:ext cx="2920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r</a:t>
              </a:r>
            </a:p>
          </p:txBody>
        </p:sp>
        <p:sp>
          <p:nvSpPr>
            <p:cNvPr id="17" name="Line 14">
              <a:extLst>
                <a:ext uri="{FF2B5EF4-FFF2-40B4-BE49-F238E27FC236}">
                  <a16:creationId xmlns:a16="http://schemas.microsoft.com/office/drawing/2014/main" id="{96A183B0-40F0-4150-98A5-81EA4D0B3EC4}"/>
                </a:ext>
              </a:extLst>
            </p:cNvPr>
            <p:cNvSpPr>
              <a:spLocks noChangeShapeType="1"/>
            </p:cNvSpPr>
            <p:nvPr/>
          </p:nvSpPr>
          <p:spPr bwMode="auto">
            <a:xfrm>
              <a:off x="5873750" y="1419620"/>
              <a:ext cx="0" cy="19963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8" name="Rectangle 15">
              <a:extLst>
                <a:ext uri="{FF2B5EF4-FFF2-40B4-BE49-F238E27FC236}">
                  <a16:creationId xmlns:a16="http://schemas.microsoft.com/office/drawing/2014/main" id="{B998D47F-ABA0-4C4D-AB34-F5EC1D135A77}"/>
                </a:ext>
              </a:extLst>
            </p:cNvPr>
            <p:cNvSpPr>
              <a:spLocks noChangeArrowheads="1"/>
            </p:cNvSpPr>
            <p:nvPr/>
          </p:nvSpPr>
          <p:spPr bwMode="auto">
            <a:xfrm>
              <a:off x="5721958" y="1121169"/>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r+16</a:t>
              </a:r>
            </a:p>
          </p:txBody>
        </p:sp>
      </p:grpSp>
      <p:sp>
        <p:nvSpPr>
          <p:cNvPr id="19" name="文本框 18">
            <a:extLst>
              <a:ext uri="{FF2B5EF4-FFF2-40B4-BE49-F238E27FC236}">
                <a16:creationId xmlns:a16="http://schemas.microsoft.com/office/drawing/2014/main" id="{25FFD62D-9E2B-4D82-92C7-912D4666434E}"/>
              </a:ext>
            </a:extLst>
          </p:cNvPr>
          <p:cNvSpPr txBox="1">
            <a:spLocks noChangeArrowheads="1"/>
          </p:cNvSpPr>
          <p:nvPr/>
        </p:nvSpPr>
        <p:spPr bwMode="auto">
          <a:xfrm>
            <a:off x="5834957" y="1817788"/>
            <a:ext cx="23876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zh-CN" altLang="en-US" sz="1400" dirty="0">
                <a:solidFill>
                  <a:schemeClr val="tx1"/>
                </a:solidFill>
                <a:latin typeface="楷体" panose="02010609060101010101" pitchFamily="49" charset="-122"/>
                <a:ea typeface="楷体" panose="02010609060101010101" pitchFamily="49" charset="-122"/>
              </a:rPr>
              <a:t>结构中的元素可通过：</a:t>
            </a:r>
            <a:endParaRPr lang="en-US" altLang="zh-CN" sz="1400" dirty="0">
              <a:solidFill>
                <a:schemeClr val="tx1"/>
              </a:solidFill>
              <a:latin typeface="楷体" panose="02010609060101010101" pitchFamily="49" charset="-122"/>
              <a:ea typeface="楷体" panose="02010609060101010101" pitchFamily="49" charset="-122"/>
            </a:endParaRPr>
          </a:p>
          <a:p>
            <a:pPr eaLnBrk="1" hangingPunct="1">
              <a:spcBef>
                <a:spcPct val="0"/>
              </a:spcBef>
              <a:buClrTx/>
              <a:buSzTx/>
              <a:buFont typeface="Arial" panose="020B0604020202020204" pitchFamily="34" charset="0"/>
              <a:buNone/>
            </a:pPr>
            <a:r>
              <a:rPr lang="en-US" altLang="zh-CN" sz="1400" dirty="0">
                <a:solidFill>
                  <a:srgbClr val="C00000"/>
                </a:solidFill>
                <a:latin typeface="楷体" panose="02010609060101010101" pitchFamily="49" charset="-122"/>
                <a:ea typeface="楷体" panose="02010609060101010101" pitchFamily="49" charset="-122"/>
              </a:rPr>
              <a:t>rec-&gt;a</a:t>
            </a:r>
            <a:r>
              <a:rPr lang="zh-CN" altLang="en-US" sz="1400" dirty="0">
                <a:solidFill>
                  <a:srgbClr val="C00000"/>
                </a:solidFill>
                <a:latin typeface="楷体" panose="02010609060101010101" pitchFamily="49" charset="-122"/>
                <a:ea typeface="楷体" panose="02010609060101010101" pitchFamily="49" charset="-122"/>
              </a:rPr>
              <a:t>，</a:t>
            </a:r>
            <a:r>
              <a:rPr lang="en-US" altLang="zh-CN" sz="1400" dirty="0">
                <a:solidFill>
                  <a:srgbClr val="C00000"/>
                </a:solidFill>
                <a:latin typeface="楷体" panose="02010609060101010101" pitchFamily="49" charset="-122"/>
                <a:ea typeface="楷体" panose="02010609060101010101" pitchFamily="49" charset="-122"/>
              </a:rPr>
              <a:t>rec-&gt;</a:t>
            </a:r>
            <a:r>
              <a:rPr lang="en-US" altLang="zh-CN" sz="1400" dirty="0" err="1">
                <a:solidFill>
                  <a:srgbClr val="C00000"/>
                </a:solidFill>
                <a:latin typeface="楷体" panose="02010609060101010101" pitchFamily="49" charset="-122"/>
                <a:ea typeface="楷体" panose="02010609060101010101" pitchFamily="49" charset="-122"/>
              </a:rPr>
              <a:t>i</a:t>
            </a:r>
            <a:r>
              <a:rPr lang="en-US" altLang="zh-CN" sz="1400" dirty="0">
                <a:solidFill>
                  <a:srgbClr val="C00000"/>
                </a:solidFill>
                <a:latin typeface="楷体" panose="02010609060101010101" pitchFamily="49" charset="-122"/>
                <a:ea typeface="楷体" panose="02010609060101010101" pitchFamily="49" charset="-122"/>
              </a:rPr>
              <a:t> </a:t>
            </a:r>
            <a:r>
              <a:rPr lang="zh-CN" altLang="en-US" sz="1400" dirty="0">
                <a:solidFill>
                  <a:srgbClr val="C00000"/>
                </a:solidFill>
                <a:latin typeface="楷体" panose="02010609060101010101" pitchFamily="49" charset="-122"/>
                <a:ea typeface="楷体" panose="02010609060101010101" pitchFamily="49" charset="-122"/>
              </a:rPr>
              <a:t>，</a:t>
            </a:r>
            <a:r>
              <a:rPr lang="en-US" altLang="zh-CN" sz="1400" dirty="0">
                <a:solidFill>
                  <a:srgbClr val="C00000"/>
                </a:solidFill>
                <a:latin typeface="楷体" panose="02010609060101010101" pitchFamily="49" charset="-122"/>
                <a:ea typeface="楷体" panose="02010609060101010101" pitchFamily="49" charset="-122"/>
              </a:rPr>
              <a:t>rec-&gt;n</a:t>
            </a:r>
            <a:r>
              <a:rPr lang="zh-CN" altLang="en-US" sz="1400" dirty="0">
                <a:solidFill>
                  <a:schemeClr val="tx1"/>
                </a:solidFill>
                <a:latin typeface="楷体" panose="02010609060101010101" pitchFamily="49" charset="-122"/>
                <a:ea typeface="楷体" panose="02010609060101010101" pitchFamily="49" charset="-122"/>
              </a:rPr>
              <a:t>或者</a:t>
            </a:r>
            <a:endParaRPr lang="en-US" altLang="zh-CN" sz="1400" dirty="0">
              <a:solidFill>
                <a:schemeClr val="tx1"/>
              </a:solidFill>
              <a:latin typeface="楷体" panose="02010609060101010101" pitchFamily="49" charset="-122"/>
              <a:ea typeface="楷体" panose="02010609060101010101" pitchFamily="49" charset="-122"/>
            </a:endParaRPr>
          </a:p>
          <a:p>
            <a:pPr eaLnBrk="1" hangingPunct="1">
              <a:spcBef>
                <a:spcPct val="0"/>
              </a:spcBef>
              <a:buClrTx/>
              <a:buSzTx/>
              <a:buFont typeface="Arial" panose="020B0604020202020204" pitchFamily="34" charset="0"/>
              <a:buNone/>
            </a:pPr>
            <a:r>
              <a:rPr lang="en-US" altLang="zh-CN" sz="1400" dirty="0" err="1">
                <a:solidFill>
                  <a:srgbClr val="C00000"/>
                </a:solidFill>
                <a:latin typeface="楷体" panose="02010609060101010101" pitchFamily="49" charset="-122"/>
                <a:ea typeface="楷体" panose="02010609060101010101" pitchFamily="49" charset="-122"/>
              </a:rPr>
              <a:t>rec.a</a:t>
            </a:r>
            <a:r>
              <a:rPr lang="zh-CN" altLang="en-US" sz="1400" dirty="0">
                <a:solidFill>
                  <a:srgbClr val="C00000"/>
                </a:solidFill>
                <a:latin typeface="楷体" panose="02010609060101010101" pitchFamily="49" charset="-122"/>
                <a:ea typeface="楷体" panose="02010609060101010101" pitchFamily="49" charset="-122"/>
              </a:rPr>
              <a:t>，</a:t>
            </a:r>
            <a:r>
              <a:rPr lang="en-US" altLang="zh-CN" sz="1400" dirty="0" err="1">
                <a:solidFill>
                  <a:srgbClr val="C00000"/>
                </a:solidFill>
                <a:latin typeface="楷体" panose="02010609060101010101" pitchFamily="49" charset="-122"/>
                <a:ea typeface="楷体" panose="02010609060101010101" pitchFamily="49" charset="-122"/>
              </a:rPr>
              <a:t>rec.i</a:t>
            </a:r>
            <a:r>
              <a:rPr lang="zh-CN" altLang="en-US" sz="1400" dirty="0">
                <a:solidFill>
                  <a:srgbClr val="C00000"/>
                </a:solidFill>
                <a:latin typeface="楷体" panose="02010609060101010101" pitchFamily="49" charset="-122"/>
                <a:ea typeface="楷体" panose="02010609060101010101" pitchFamily="49" charset="-122"/>
              </a:rPr>
              <a:t>，</a:t>
            </a:r>
            <a:r>
              <a:rPr lang="en-US" altLang="zh-CN" sz="1400" dirty="0" err="1">
                <a:solidFill>
                  <a:srgbClr val="C00000"/>
                </a:solidFill>
                <a:latin typeface="楷体" panose="02010609060101010101" pitchFamily="49" charset="-122"/>
                <a:ea typeface="楷体" panose="02010609060101010101" pitchFamily="49" charset="-122"/>
              </a:rPr>
              <a:t>rec.n</a:t>
            </a:r>
            <a:endParaRPr lang="en-US" altLang="zh-CN" sz="1400" dirty="0">
              <a:solidFill>
                <a:srgbClr val="C00000"/>
              </a:solidFill>
              <a:latin typeface="楷体" panose="02010609060101010101" pitchFamily="49" charset="-122"/>
              <a:ea typeface="楷体" panose="02010609060101010101" pitchFamily="49" charset="-122"/>
            </a:endParaRPr>
          </a:p>
          <a:p>
            <a:pPr eaLnBrk="1" hangingPunct="1">
              <a:spcBef>
                <a:spcPct val="0"/>
              </a:spcBef>
              <a:buClrTx/>
              <a:buSzTx/>
              <a:buFont typeface="Arial" panose="020B0604020202020204" pitchFamily="34" charset="0"/>
              <a:buNone/>
            </a:pPr>
            <a:r>
              <a:rPr lang="zh-CN" altLang="en-US" sz="1400" dirty="0">
                <a:solidFill>
                  <a:schemeClr val="tx1"/>
                </a:solidFill>
                <a:latin typeface="楷体" panose="02010609060101010101" pitchFamily="49" charset="-122"/>
                <a:ea typeface="楷体" panose="02010609060101010101" pitchFamily="49" charset="-122"/>
              </a:rPr>
              <a:t>进行访问</a:t>
            </a:r>
            <a:endParaRPr lang="en-US" altLang="zh-CN" sz="1400" dirty="0">
              <a:solidFill>
                <a:schemeClr val="tx1"/>
              </a:solidFill>
              <a:latin typeface="楷体" panose="02010609060101010101" pitchFamily="49" charset="-122"/>
              <a:ea typeface="楷体" panose="02010609060101010101" pitchFamily="49" charset="-122"/>
            </a:endParaRPr>
          </a:p>
        </p:txBody>
      </p:sp>
      <p:sp>
        <p:nvSpPr>
          <p:cNvPr id="21" name="Rectangle 7">
            <a:extLst>
              <a:ext uri="{FF2B5EF4-FFF2-40B4-BE49-F238E27FC236}">
                <a16:creationId xmlns:a16="http://schemas.microsoft.com/office/drawing/2014/main" id="{0888FC4A-DDE3-4FB2-90B1-C819E4C1B767}"/>
              </a:ext>
            </a:extLst>
          </p:cNvPr>
          <p:cNvSpPr txBox="1">
            <a:spLocks noChangeArrowheads="1"/>
          </p:cNvSpPr>
          <p:nvPr/>
        </p:nvSpPr>
        <p:spPr>
          <a:xfrm>
            <a:off x="777833" y="2067694"/>
            <a:ext cx="3250704" cy="126871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1800" kern="0" dirty="0">
                <a:latin typeface="Calibri" panose="020F0502020204030204" pitchFamily="34" charset="0"/>
              </a:rPr>
              <a:t>访问结构成员变量</a:t>
            </a:r>
            <a:endParaRPr lang="en-US" altLang="zh-CN" sz="1800" kern="0" dirty="0">
              <a:latin typeface="Calibri" panose="020F0502020204030204" pitchFamily="34" charset="0"/>
            </a:endParaRPr>
          </a:p>
          <a:p>
            <a:pPr lvl="1">
              <a:buClr>
                <a:srgbClr val="C00000"/>
              </a:buClr>
              <a:buSzPct val="80000"/>
            </a:pPr>
            <a:r>
              <a:rPr lang="zh-CN" altLang="en-US" sz="1600" b="0" kern="0" dirty="0">
                <a:latin typeface="Calibri" panose="020F0502020204030204" pitchFamily="34" charset="0"/>
              </a:rPr>
              <a:t>结构名表明了首地址</a:t>
            </a:r>
            <a:endParaRPr lang="en-US" altLang="zh-CN" sz="1600" b="0" kern="0" dirty="0">
              <a:latin typeface="Calibri" panose="020F0502020204030204" pitchFamily="34" charset="0"/>
            </a:endParaRPr>
          </a:p>
          <a:p>
            <a:pPr lvl="1">
              <a:buClr>
                <a:srgbClr val="C00000"/>
              </a:buClr>
              <a:buSzPct val="80000"/>
            </a:pPr>
            <a:r>
              <a:rPr lang="zh-CN" altLang="en-US" sz="1600" b="0" kern="0" dirty="0">
                <a:latin typeface="Calibri" panose="020F0502020204030204" pitchFamily="34" charset="0"/>
              </a:rPr>
              <a:t>通过编移量访问</a:t>
            </a:r>
            <a:endParaRPr lang="en-US" altLang="zh-CN" sz="1600" b="0" kern="0" dirty="0">
              <a:latin typeface="Calibri" panose="020F0502020204030204" pitchFamily="34" charset="0"/>
            </a:endParaRPr>
          </a:p>
        </p:txBody>
      </p:sp>
      <p:sp>
        <p:nvSpPr>
          <p:cNvPr id="22" name="Rectangle 3">
            <a:extLst>
              <a:ext uri="{FF2B5EF4-FFF2-40B4-BE49-F238E27FC236}">
                <a16:creationId xmlns:a16="http://schemas.microsoft.com/office/drawing/2014/main" id="{DAABE741-1383-4FAC-8139-D8285B7BC071}"/>
              </a:ext>
            </a:extLst>
          </p:cNvPr>
          <p:cNvSpPr>
            <a:spLocks noChangeArrowheads="1"/>
          </p:cNvSpPr>
          <p:nvPr/>
        </p:nvSpPr>
        <p:spPr bwMode="auto">
          <a:xfrm>
            <a:off x="4955637" y="3336489"/>
            <a:ext cx="33655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defTabSz="8953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defTabSz="89535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defTabSz="89535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defTabSz="89535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30000"/>
              </a:spcBef>
              <a:buClrTx/>
              <a:buSzTx/>
              <a:buFont typeface="Arial" panose="020B0604020202020204" pitchFamily="34" charset="0"/>
              <a:buNone/>
            </a:pPr>
            <a:r>
              <a:rPr lang="en-US" altLang="zh-CN" sz="1800" dirty="0">
                <a:solidFill>
                  <a:srgbClr val="C00000"/>
                </a:solidFill>
                <a:latin typeface="Calibri" panose="020F0502020204030204" pitchFamily="34" charset="0"/>
                <a:ea typeface="宋体" panose="02010600030101010101" pitchFamily="2" charset="-122"/>
              </a:rPr>
              <a:t>IA32 </a:t>
            </a:r>
            <a:r>
              <a:rPr lang="zh-CN" altLang="en-US" sz="1800" dirty="0">
                <a:solidFill>
                  <a:srgbClr val="C00000"/>
                </a:solidFill>
                <a:latin typeface="Calibri" panose="020F0502020204030204" pitchFamily="34" charset="0"/>
                <a:ea typeface="宋体" panose="02010600030101010101" pitchFamily="2" charset="-122"/>
              </a:rPr>
              <a:t>汇编代码</a:t>
            </a:r>
            <a:endParaRPr lang="en-US" altLang="zh-CN" sz="1800" dirty="0">
              <a:solidFill>
                <a:srgbClr val="C00000"/>
              </a:solidFill>
              <a:latin typeface="Calibri" panose="020F0502020204030204" pitchFamily="34" charset="0"/>
              <a:ea typeface="宋体" panose="02010600030101010101" pitchFamily="2" charset="-122"/>
            </a:endParaRPr>
          </a:p>
        </p:txBody>
      </p:sp>
      <p:sp>
        <p:nvSpPr>
          <p:cNvPr id="23" name="Rectangle 4">
            <a:extLst>
              <a:ext uri="{FF2B5EF4-FFF2-40B4-BE49-F238E27FC236}">
                <a16:creationId xmlns:a16="http://schemas.microsoft.com/office/drawing/2014/main" id="{29B58393-ADBB-440E-9486-D35B5575FE95}"/>
              </a:ext>
            </a:extLst>
          </p:cNvPr>
          <p:cNvSpPr>
            <a:spLocks noChangeArrowheads="1"/>
          </p:cNvSpPr>
          <p:nvPr/>
        </p:nvSpPr>
        <p:spPr bwMode="auto">
          <a:xfrm>
            <a:off x="4630695" y="3792362"/>
            <a:ext cx="4332288" cy="951543"/>
          </a:xfrm>
          <a:prstGeom prst="rect">
            <a:avLst/>
          </a:prstGeom>
          <a:solidFill>
            <a:schemeClr val="bg1">
              <a:lumMod val="95000"/>
            </a:schemeClr>
          </a:solidFill>
          <a:ln w="12700">
            <a:solidFill>
              <a:schemeClr val="tx1"/>
            </a:solidFill>
            <a:miter lim="800000"/>
          </a:ln>
          <a:effectLst/>
        </p:spPr>
        <p:txBody>
          <a:bodyPr lIns="90487" tIns="44450" rIns="90487" bIns="44450">
            <a:spAutoFit/>
          </a:bodyPr>
          <a:lstStyle/>
          <a:p>
            <a:pPr eaLnBrk="0" hangingPunct="0">
              <a:tabLst>
                <a:tab pos="114300" algn="l"/>
                <a:tab pos="2912745" algn="l"/>
              </a:tabLst>
              <a:defRPr/>
            </a:pPr>
            <a:r>
              <a:rPr lang="en-US" sz="1400" dirty="0">
                <a:latin typeface="Courier New" panose="02070309020205020404" pitchFamily="-96" charset="0"/>
                <a:ea typeface="+mn-ea"/>
              </a:rPr>
              <a:t>	# %</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 </a:t>
            </a:r>
            <a:r>
              <a:rPr lang="en-US" sz="1400" dirty="0" err="1">
                <a:latin typeface="Courier New" panose="02070309020205020404" pitchFamily="-96" charset="0"/>
                <a:ea typeface="+mn-ea"/>
              </a:rPr>
              <a:t>val</a:t>
            </a:r>
            <a:endParaRPr lang="en-US" sz="1400" dirty="0">
              <a:latin typeface="Courier New" panose="02070309020205020404" pitchFamily="-96" charset="0"/>
              <a:ea typeface="+mn-ea"/>
            </a:endParaRPr>
          </a:p>
          <a:p>
            <a:pPr eaLnBrk="0" hangingPunct="0">
              <a:tabLst>
                <a:tab pos="114300" algn="l"/>
                <a:tab pos="2912745" algn="l"/>
              </a:tabLst>
              <a:defRPr/>
            </a:pPr>
            <a:r>
              <a:rPr lang="en-US" sz="1400" dirty="0">
                <a:latin typeface="Courier New" panose="02070309020205020404" pitchFamily="-96" charset="0"/>
                <a:ea typeface="+mn-ea"/>
              </a:rPr>
              <a:t>	#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r</a:t>
            </a:r>
          </a:p>
          <a:p>
            <a:pPr eaLnBrk="0" hangingPunct="0">
              <a:tabLst>
                <a:tab pos="114300" algn="l"/>
                <a:tab pos="2912745" algn="l"/>
              </a:tabLst>
              <a:defRPr/>
            </a:pPr>
            <a:r>
              <a:rPr lang="en-US" sz="1400" dirty="0">
                <a:latin typeface="Courier New" panose="02070309020205020404" pitchFamily="-96" charset="0"/>
                <a:ea typeface="+mn-ea"/>
              </a:rPr>
              <a:t>	</a:t>
            </a:r>
            <a:r>
              <a:rPr lang="en-US" sz="1400" dirty="0" err="1">
                <a:solidFill>
                  <a:srgbClr val="C00000"/>
                </a:solidFill>
                <a:latin typeface="Courier New" panose="02070309020205020404" pitchFamily="-96" charset="0"/>
                <a:ea typeface="+mn-ea"/>
              </a:rPr>
              <a:t>movl</a:t>
            </a:r>
            <a:r>
              <a:rPr lang="en-US" sz="1400" dirty="0">
                <a:solidFill>
                  <a:srgbClr val="C00000"/>
                </a:solidFill>
                <a:latin typeface="Courier New" panose="02070309020205020404" pitchFamily="-96" charset="0"/>
                <a:ea typeface="+mn-ea"/>
              </a:rPr>
              <a:t> %</a:t>
            </a:r>
            <a:r>
              <a:rPr lang="en-US" sz="1400" dirty="0" err="1">
                <a:solidFill>
                  <a:srgbClr val="C00000"/>
                </a:solidFill>
                <a:latin typeface="Courier New" panose="02070309020205020404" pitchFamily="-96" charset="0"/>
                <a:ea typeface="+mn-ea"/>
              </a:rPr>
              <a:t>edx</a:t>
            </a:r>
            <a:r>
              <a:rPr lang="en-US" sz="1400" dirty="0">
                <a:solidFill>
                  <a:srgbClr val="C00000"/>
                </a:solidFill>
                <a:latin typeface="Courier New" panose="02070309020205020404" pitchFamily="-96" charset="0"/>
                <a:ea typeface="+mn-ea"/>
              </a:rPr>
              <a:t>, 12(%</a:t>
            </a:r>
            <a:r>
              <a:rPr lang="en-US" sz="1400" dirty="0" err="1">
                <a:solidFill>
                  <a:srgbClr val="C00000"/>
                </a:solidFill>
                <a:latin typeface="Courier New" panose="02070309020205020404" pitchFamily="-96" charset="0"/>
                <a:ea typeface="+mn-ea"/>
              </a:rPr>
              <a:t>eax</a:t>
            </a:r>
            <a:r>
              <a:rPr lang="en-US" sz="1400" dirty="0">
                <a:solidFill>
                  <a:srgbClr val="C00000"/>
                </a:solidFill>
                <a:latin typeface="Courier New" panose="02070309020205020404" pitchFamily="-96" charset="0"/>
                <a:ea typeface="+mn-ea"/>
              </a:rPr>
              <a:t>) </a:t>
            </a:r>
            <a:r>
              <a:rPr lang="en-US" sz="1400" dirty="0">
                <a:solidFill>
                  <a:srgbClr val="FF0000"/>
                </a:solidFill>
                <a:latin typeface="Courier New" panose="02070309020205020404" pitchFamily="-96" charset="0"/>
                <a:ea typeface="+mn-ea"/>
              </a:rPr>
              <a:t>	</a:t>
            </a:r>
          </a:p>
          <a:p>
            <a:pPr eaLnBrk="0" hangingPunct="0">
              <a:tabLst>
                <a:tab pos="114300" algn="l"/>
                <a:tab pos="2912745" algn="l"/>
              </a:tabLst>
              <a:defRPr/>
            </a:pPr>
            <a:r>
              <a:rPr lang="en-US" sz="1400" dirty="0">
                <a:latin typeface="Courier New" panose="02070309020205020404" pitchFamily="-96" charset="0"/>
                <a:ea typeface="+mn-ea"/>
              </a:rPr>
              <a:t> # </a:t>
            </a:r>
            <a:r>
              <a:rPr lang="en-US" sz="1400" dirty="0" err="1">
                <a:latin typeface="Courier New" panose="02070309020205020404" pitchFamily="-96" charset="0"/>
                <a:ea typeface="+mn-ea"/>
              </a:rPr>
              <a:t>Mem</a:t>
            </a:r>
            <a:r>
              <a:rPr lang="en-US" sz="1400" dirty="0">
                <a:latin typeface="Courier New" panose="02070309020205020404" pitchFamily="-96" charset="0"/>
                <a:ea typeface="+mn-ea"/>
              </a:rPr>
              <a:t>[r+12] = </a:t>
            </a:r>
            <a:r>
              <a:rPr lang="en-US" sz="1400" dirty="0" err="1">
                <a:latin typeface="Courier New" panose="02070309020205020404" pitchFamily="-96" charset="0"/>
                <a:ea typeface="+mn-ea"/>
              </a:rPr>
              <a:t>val</a:t>
            </a:r>
            <a:endParaRPr lang="en-US" sz="1400" dirty="0">
              <a:latin typeface="Courier New" panose="02070309020205020404" pitchFamily="-96" charset="0"/>
              <a:ea typeface="+mn-ea"/>
            </a:endParaRPr>
          </a:p>
        </p:txBody>
      </p:sp>
      <p:sp>
        <p:nvSpPr>
          <p:cNvPr id="24" name="Rectangle 5">
            <a:extLst>
              <a:ext uri="{FF2B5EF4-FFF2-40B4-BE49-F238E27FC236}">
                <a16:creationId xmlns:a16="http://schemas.microsoft.com/office/drawing/2014/main" id="{3C8ADB77-9212-4FB2-87E4-2AC428F605FB}"/>
              </a:ext>
            </a:extLst>
          </p:cNvPr>
          <p:cNvSpPr>
            <a:spLocks noChangeArrowheads="1"/>
          </p:cNvSpPr>
          <p:nvPr/>
        </p:nvSpPr>
        <p:spPr bwMode="auto">
          <a:xfrm>
            <a:off x="777833" y="3378025"/>
            <a:ext cx="3348037" cy="1382430"/>
          </a:xfrm>
          <a:prstGeom prst="rect">
            <a:avLst/>
          </a:prstGeom>
          <a:solidFill>
            <a:srgbClr val="F6F5BD"/>
          </a:solidFill>
          <a:ln w="12700">
            <a:solidFill>
              <a:schemeClr val="tx1"/>
            </a:solidFill>
            <a:miter lim="800000"/>
            <a:headEnd/>
            <a:tailEnd/>
          </a:ln>
        </p:spPr>
        <p:txBody>
          <a:bodyPr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void </a:t>
            </a:r>
          </a:p>
          <a:p>
            <a:pPr>
              <a:spcBef>
                <a:spcPct val="0"/>
              </a:spcBef>
              <a:buClrTx/>
              <a:buSzTx/>
              <a:buFont typeface="Arial" panose="020B0604020202020204" pitchFamily="34" charset="0"/>
              <a:buNone/>
            </a:pPr>
            <a:r>
              <a:rPr lang="en-US" altLang="zh-CN" sz="1400" dirty="0" err="1">
                <a:solidFill>
                  <a:schemeClr val="tx1"/>
                </a:solidFill>
                <a:latin typeface="Courier New" panose="02070309020205020404" pitchFamily="49" charset="0"/>
                <a:ea typeface="宋体" panose="02010600030101010101" pitchFamily="2" charset="-122"/>
              </a:rPr>
              <a:t>set_i</a:t>
            </a:r>
            <a:r>
              <a:rPr lang="en-US" altLang="zh-CN" sz="1400" dirty="0">
                <a:solidFill>
                  <a:schemeClr val="tx1"/>
                </a:solidFill>
                <a:latin typeface="Courier New" panose="02070309020205020404" pitchFamily="49" charset="0"/>
                <a:ea typeface="宋体" panose="02010600030101010101" pitchFamily="2" charset="-122"/>
              </a:rPr>
              <a:t>(struct rec *r,</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a:t>
            </a:r>
            <a:r>
              <a:rPr lang="en-US" altLang="zh-CN" sz="1400" dirty="0" err="1">
                <a:solidFill>
                  <a:schemeClr val="tx1"/>
                </a:solidFill>
                <a:latin typeface="Courier New" panose="02070309020205020404" pitchFamily="49" charset="0"/>
                <a:ea typeface="宋体" panose="02010600030101010101" pitchFamily="2" charset="-122"/>
              </a:rPr>
              <a:t>val</a:t>
            </a: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r-&gt;</a:t>
            </a:r>
            <a:r>
              <a:rPr lang="en-US" altLang="zh-CN" sz="1400" dirty="0" err="1">
                <a:solidFill>
                  <a:schemeClr val="tx1"/>
                </a:solidFill>
                <a:latin typeface="Courier New" panose="02070309020205020404" pitchFamily="49" charset="0"/>
                <a:ea typeface="宋体" panose="02010600030101010101" pitchFamily="2" charset="-122"/>
              </a:rPr>
              <a:t>i</a:t>
            </a:r>
            <a:r>
              <a:rPr lang="en-US" altLang="zh-CN" sz="1400" dirty="0">
                <a:solidFill>
                  <a:schemeClr val="tx1"/>
                </a:solidFill>
                <a:latin typeface="Courier New" panose="02070309020205020404" pitchFamily="49" charset="0"/>
                <a:ea typeface="宋体" panose="02010600030101010101" pitchFamily="2" charset="-122"/>
              </a:rPr>
              <a:t> = </a:t>
            </a:r>
            <a:r>
              <a:rPr lang="en-US" altLang="zh-CN" sz="1400" dirty="0" err="1">
                <a:solidFill>
                  <a:schemeClr val="tx1"/>
                </a:solidFill>
                <a:latin typeface="Courier New" panose="02070309020205020404" pitchFamily="49" charset="0"/>
                <a:ea typeface="宋体" panose="02010600030101010101" pitchFamily="2" charset="-122"/>
              </a:rPr>
              <a:t>val</a:t>
            </a: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139061253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500"/>
                                </p:stCondLst>
                                <p:childTnLst>
                                  <p:par>
                                    <p:cTn id="40" presetID="10" presetClass="entr" presetSubtype="0" fill="hold" grpId="0" nodeType="afterEffect">
                                      <p:stCondLst>
                                        <p:cond delay="100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19" grpId="0"/>
          <p:bldP spid="21" grpId="0"/>
          <p:bldP spid="22" grpId="0"/>
          <p:bldP spid="23"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500"/>
                                </p:stCondLst>
                                <p:childTnLst>
                                  <p:par>
                                    <p:cTn id="40" presetID="10" presetClass="entr" presetSubtype="0" fill="hold" grpId="0" nodeType="afterEffect">
                                      <p:stCondLst>
                                        <p:cond delay="100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19" grpId="0"/>
          <p:bldP spid="21" grpId="0"/>
          <p:bldP spid="22" grpId="0"/>
          <p:bldP spid="23" grpId="0" animBg="1"/>
          <p:bldP spid="24"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结构数据的访问</a:t>
            </a:r>
            <a:endParaRPr lang="en-US" altLang="zh-CN" sz="2000" kern="0" dirty="0">
              <a:solidFill>
                <a:srgbClr val="AC0000"/>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DEFACFB9-0AEE-413C-BD7E-C4AE5065F46E}"/>
              </a:ext>
            </a:extLst>
          </p:cNvPr>
          <p:cNvGrpSpPr/>
          <p:nvPr/>
        </p:nvGrpSpPr>
        <p:grpSpPr>
          <a:xfrm>
            <a:off x="4788024" y="854030"/>
            <a:ext cx="2570831" cy="1259507"/>
            <a:chOff x="4897289" y="828542"/>
            <a:chExt cx="2570831" cy="1259507"/>
          </a:xfrm>
        </p:grpSpPr>
        <p:sp>
          <p:nvSpPr>
            <p:cNvPr id="5" name="Line 14">
              <a:extLst>
                <a:ext uri="{FF2B5EF4-FFF2-40B4-BE49-F238E27FC236}">
                  <a16:creationId xmlns:a16="http://schemas.microsoft.com/office/drawing/2014/main" id="{A322E45D-85CE-4AE6-9375-5757708DCEEE}"/>
                </a:ext>
              </a:extLst>
            </p:cNvPr>
            <p:cNvSpPr>
              <a:spLocks noChangeShapeType="1"/>
            </p:cNvSpPr>
            <p:nvPr/>
          </p:nvSpPr>
          <p:spPr bwMode="auto">
            <a:xfrm>
              <a:off x="5592613" y="1141306"/>
              <a:ext cx="1" cy="185917"/>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 name="Rectangle 15">
              <a:extLst>
                <a:ext uri="{FF2B5EF4-FFF2-40B4-BE49-F238E27FC236}">
                  <a16:creationId xmlns:a16="http://schemas.microsoft.com/office/drawing/2014/main" id="{68B10C77-26D1-4FD7-AE6F-5B0E9901594A}"/>
                </a:ext>
              </a:extLst>
            </p:cNvPr>
            <p:cNvSpPr>
              <a:spLocks noChangeArrowheads="1"/>
            </p:cNvSpPr>
            <p:nvPr/>
          </p:nvSpPr>
          <p:spPr bwMode="auto">
            <a:xfrm>
              <a:off x="5472411" y="828542"/>
              <a:ext cx="9364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err="1">
                  <a:solidFill>
                    <a:srgbClr val="C00000"/>
                  </a:solidFill>
                  <a:latin typeface="Courier New" panose="02070309020205020404" pitchFamily="49" charset="0"/>
                  <a:ea typeface="宋体" panose="02010600030101010101" pitchFamily="2" charset="-122"/>
                </a:rPr>
                <a:t>r+idx</a:t>
              </a:r>
              <a:r>
                <a:rPr lang="en-US" altLang="zh-CN" sz="1400" dirty="0">
                  <a:solidFill>
                    <a:srgbClr val="C00000"/>
                  </a:solidFill>
                  <a:latin typeface="Courier New" panose="02070309020205020404" pitchFamily="49" charset="0"/>
                  <a:ea typeface="宋体" panose="02010600030101010101" pitchFamily="2" charset="-122"/>
                </a:rPr>
                <a:t>*4</a:t>
              </a:r>
            </a:p>
          </p:txBody>
        </p:sp>
        <p:sp>
          <p:nvSpPr>
            <p:cNvPr id="7" name="Line 16">
              <a:extLst>
                <a:ext uri="{FF2B5EF4-FFF2-40B4-BE49-F238E27FC236}">
                  <a16:creationId xmlns:a16="http://schemas.microsoft.com/office/drawing/2014/main" id="{1FD4882A-35D0-4F82-A48F-BD51A5095676}"/>
                </a:ext>
              </a:extLst>
            </p:cNvPr>
            <p:cNvSpPr>
              <a:spLocks noChangeShapeType="1"/>
            </p:cNvSpPr>
            <p:nvPr/>
          </p:nvSpPr>
          <p:spPr bwMode="auto">
            <a:xfrm>
              <a:off x="5065563" y="1141308"/>
              <a:ext cx="1" cy="185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8" name="Rectangle 17">
              <a:extLst>
                <a:ext uri="{FF2B5EF4-FFF2-40B4-BE49-F238E27FC236}">
                  <a16:creationId xmlns:a16="http://schemas.microsoft.com/office/drawing/2014/main" id="{791BC369-D438-4D50-8ECA-8D7CD0BF993C}"/>
                </a:ext>
              </a:extLst>
            </p:cNvPr>
            <p:cNvSpPr>
              <a:spLocks noChangeArrowheads="1"/>
            </p:cNvSpPr>
            <p:nvPr/>
          </p:nvSpPr>
          <p:spPr bwMode="auto">
            <a:xfrm>
              <a:off x="4919529" y="831328"/>
              <a:ext cx="2920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r</a:t>
              </a:r>
            </a:p>
          </p:txBody>
        </p:sp>
        <p:sp>
          <p:nvSpPr>
            <p:cNvPr id="9" name="Rectangle 10">
              <a:extLst>
                <a:ext uri="{FF2B5EF4-FFF2-40B4-BE49-F238E27FC236}">
                  <a16:creationId xmlns:a16="http://schemas.microsoft.com/office/drawing/2014/main" id="{63146B30-24BD-4D73-B991-B16AE03ED055}"/>
                </a:ext>
              </a:extLst>
            </p:cNvPr>
            <p:cNvSpPr>
              <a:spLocks noChangeArrowheads="1"/>
            </p:cNvSpPr>
            <p:nvPr/>
          </p:nvSpPr>
          <p:spPr bwMode="auto">
            <a:xfrm>
              <a:off x="6430814" y="1366912"/>
              <a:ext cx="431800" cy="431800"/>
            </a:xfrm>
            <a:prstGeom prst="rect">
              <a:avLst/>
            </a:prstGeom>
            <a:solidFill>
              <a:srgbClr val="F1C7C7"/>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i</a:t>
              </a:r>
            </a:p>
          </p:txBody>
        </p:sp>
        <p:sp>
          <p:nvSpPr>
            <p:cNvPr id="10" name="Rectangle 11">
              <a:extLst>
                <a:ext uri="{FF2B5EF4-FFF2-40B4-BE49-F238E27FC236}">
                  <a16:creationId xmlns:a16="http://schemas.microsoft.com/office/drawing/2014/main" id="{3BE28014-7A43-462E-9010-369847E6FA3A}"/>
                </a:ext>
              </a:extLst>
            </p:cNvPr>
            <p:cNvSpPr>
              <a:spLocks noChangeArrowheads="1"/>
            </p:cNvSpPr>
            <p:nvPr/>
          </p:nvSpPr>
          <p:spPr bwMode="auto">
            <a:xfrm>
              <a:off x="5090964" y="1366912"/>
              <a:ext cx="1346200" cy="431800"/>
            </a:xfrm>
            <a:prstGeom prst="rect">
              <a:avLst/>
            </a:prstGeom>
            <a:solidFill>
              <a:schemeClr val="accent2">
                <a:lumMod val="20000"/>
                <a:lumOff val="80000"/>
              </a:schemeClr>
            </a:solidFill>
            <a:ln w="25400">
              <a:solidFill>
                <a:schemeClr val="tx1"/>
              </a:solidFill>
              <a:miter lim="800000"/>
            </a:ln>
            <a:effectLst/>
          </p:spPr>
          <p:txBody>
            <a:bodyPr wrap="none" lIns="90487" tIns="44450" rIns="90487" bIns="44450" anchor="ctr"/>
            <a:lstStyle/>
            <a:p>
              <a:pPr eaLnBrk="0" hangingPunct="0">
                <a:defRPr/>
              </a:pPr>
              <a:r>
                <a:rPr lang="en-US" sz="1400">
                  <a:latin typeface="Courier New" panose="02070309020205020404" pitchFamily="-96" charset="0"/>
                  <a:ea typeface="+mn-ea"/>
                </a:rPr>
                <a:t>a</a:t>
              </a:r>
            </a:p>
          </p:txBody>
        </p:sp>
        <p:sp>
          <p:nvSpPr>
            <p:cNvPr id="11" name="Rectangle 12">
              <a:extLst>
                <a:ext uri="{FF2B5EF4-FFF2-40B4-BE49-F238E27FC236}">
                  <a16:creationId xmlns:a16="http://schemas.microsoft.com/office/drawing/2014/main" id="{AE7D01E2-FFCC-4F7C-93CA-A393D1501D22}"/>
                </a:ext>
              </a:extLst>
            </p:cNvPr>
            <p:cNvSpPr>
              <a:spLocks noChangeArrowheads="1"/>
            </p:cNvSpPr>
            <p:nvPr/>
          </p:nvSpPr>
          <p:spPr bwMode="auto">
            <a:xfrm>
              <a:off x="6875314" y="1366912"/>
              <a:ext cx="431800" cy="431800"/>
            </a:xfrm>
            <a:prstGeom prst="rect">
              <a:avLst/>
            </a:prstGeom>
            <a:solidFill>
              <a:srgbClr val="D5F1CF"/>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n</a:t>
              </a:r>
            </a:p>
          </p:txBody>
        </p:sp>
        <p:sp>
          <p:nvSpPr>
            <p:cNvPr id="12" name="Rectangle 13">
              <a:extLst>
                <a:ext uri="{FF2B5EF4-FFF2-40B4-BE49-F238E27FC236}">
                  <a16:creationId xmlns:a16="http://schemas.microsoft.com/office/drawing/2014/main" id="{DA1A7B0F-3511-4EEA-A159-1E4AEF00C7B0}"/>
                </a:ext>
              </a:extLst>
            </p:cNvPr>
            <p:cNvSpPr>
              <a:spLocks noChangeArrowheads="1"/>
            </p:cNvSpPr>
            <p:nvPr/>
          </p:nvSpPr>
          <p:spPr bwMode="auto">
            <a:xfrm>
              <a:off x="4897289" y="1782837"/>
              <a:ext cx="290143"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0</a:t>
              </a:r>
            </a:p>
          </p:txBody>
        </p:sp>
        <p:sp>
          <p:nvSpPr>
            <p:cNvPr id="13" name="Rectangle 14">
              <a:extLst>
                <a:ext uri="{FF2B5EF4-FFF2-40B4-BE49-F238E27FC236}">
                  <a16:creationId xmlns:a16="http://schemas.microsoft.com/office/drawing/2014/main" id="{61BD12D1-F5EE-4C9D-9B14-3A092CB33985}"/>
                </a:ext>
              </a:extLst>
            </p:cNvPr>
            <p:cNvSpPr>
              <a:spLocks noChangeArrowheads="1"/>
            </p:cNvSpPr>
            <p:nvPr/>
          </p:nvSpPr>
          <p:spPr bwMode="auto">
            <a:xfrm>
              <a:off x="6156176" y="1779662"/>
              <a:ext cx="397544"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12</a:t>
              </a:r>
            </a:p>
          </p:txBody>
        </p:sp>
        <p:sp>
          <p:nvSpPr>
            <p:cNvPr id="14" name="Rectangle 15">
              <a:extLst>
                <a:ext uri="{FF2B5EF4-FFF2-40B4-BE49-F238E27FC236}">
                  <a16:creationId xmlns:a16="http://schemas.microsoft.com/office/drawing/2014/main" id="{290BCDE6-06D1-4FC8-9D2C-BAFE74566116}"/>
                </a:ext>
              </a:extLst>
            </p:cNvPr>
            <p:cNvSpPr>
              <a:spLocks noChangeArrowheads="1"/>
            </p:cNvSpPr>
            <p:nvPr/>
          </p:nvSpPr>
          <p:spPr bwMode="auto">
            <a:xfrm>
              <a:off x="6646714" y="1782837"/>
              <a:ext cx="397544"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16</a:t>
              </a:r>
            </a:p>
          </p:txBody>
        </p:sp>
        <p:sp>
          <p:nvSpPr>
            <p:cNvPr id="15" name="Rectangle 16">
              <a:extLst>
                <a:ext uri="{FF2B5EF4-FFF2-40B4-BE49-F238E27FC236}">
                  <a16:creationId xmlns:a16="http://schemas.microsoft.com/office/drawing/2014/main" id="{9348FDEC-2A11-4122-9E74-E8B2EA31AB5C}"/>
                </a:ext>
              </a:extLst>
            </p:cNvPr>
            <p:cNvSpPr>
              <a:spLocks noChangeArrowheads="1"/>
            </p:cNvSpPr>
            <p:nvPr/>
          </p:nvSpPr>
          <p:spPr bwMode="auto">
            <a:xfrm>
              <a:off x="7070576" y="1765374"/>
              <a:ext cx="397544"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20</a:t>
              </a:r>
            </a:p>
          </p:txBody>
        </p:sp>
      </p:grpSp>
      <p:sp>
        <p:nvSpPr>
          <p:cNvPr id="16" name="Rectangle 2">
            <a:extLst>
              <a:ext uri="{FF2B5EF4-FFF2-40B4-BE49-F238E27FC236}">
                <a16:creationId xmlns:a16="http://schemas.microsoft.com/office/drawing/2014/main" id="{F0DA78B2-6E52-4F97-BA11-A7FB20AAADDF}"/>
              </a:ext>
            </a:extLst>
          </p:cNvPr>
          <p:cNvSpPr>
            <a:spLocks noChangeArrowheads="1"/>
          </p:cNvSpPr>
          <p:nvPr/>
        </p:nvSpPr>
        <p:spPr bwMode="auto">
          <a:xfrm>
            <a:off x="1244550" y="723666"/>
            <a:ext cx="2304254"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struct rec {</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a[3];</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a:t>
            </a:r>
            <a:r>
              <a:rPr lang="en-US" altLang="zh-CN" sz="1400" dirty="0" err="1">
                <a:solidFill>
                  <a:schemeClr val="tx1"/>
                </a:solidFill>
                <a:latin typeface="Courier New" panose="02070309020205020404" pitchFamily="49" charset="0"/>
                <a:ea typeface="宋体" panose="02010600030101010101" pitchFamily="2" charset="-122"/>
              </a:rPr>
              <a:t>i</a:t>
            </a: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struct rec *n;</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
        <p:nvSpPr>
          <p:cNvPr id="18" name="Rectangle 6">
            <a:extLst>
              <a:ext uri="{FF2B5EF4-FFF2-40B4-BE49-F238E27FC236}">
                <a16:creationId xmlns:a16="http://schemas.microsoft.com/office/drawing/2014/main" id="{7E0AD5E9-3392-4CB2-8C42-072F9F27FBA5}"/>
              </a:ext>
            </a:extLst>
          </p:cNvPr>
          <p:cNvSpPr txBox="1">
            <a:spLocks noChangeArrowheads="1"/>
          </p:cNvSpPr>
          <p:nvPr/>
        </p:nvSpPr>
        <p:spPr>
          <a:xfrm>
            <a:off x="558082" y="3147814"/>
            <a:ext cx="3523456" cy="1408992"/>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latin typeface="+mn-ea"/>
              </a:rPr>
              <a:t>参数</a:t>
            </a:r>
            <a:endParaRPr lang="en-US" altLang="zh-CN" sz="2000" kern="0" dirty="0">
              <a:latin typeface="+mn-ea"/>
            </a:endParaRPr>
          </a:p>
          <a:p>
            <a:pPr lvl="2">
              <a:buClr>
                <a:srgbClr val="C00000"/>
              </a:buClr>
              <a:buSzPct val="80000"/>
            </a:pPr>
            <a:r>
              <a:rPr lang="en-US" altLang="zh-CN" sz="1800" b="0" kern="0" dirty="0">
                <a:latin typeface="+mn-ea"/>
              </a:rPr>
              <a:t>Mem[</a:t>
            </a:r>
            <a:r>
              <a:rPr lang="en-US" altLang="zh-CN" sz="1800" b="0" kern="0" dirty="0">
                <a:latin typeface="+mn-ea"/>
                <a:cs typeface="Courier New" panose="02070309020205020404" pitchFamily="49" charset="0"/>
              </a:rPr>
              <a:t>%ebp</a:t>
            </a:r>
            <a:r>
              <a:rPr lang="en-US" altLang="zh-CN" sz="1800" b="0" kern="0" dirty="0">
                <a:latin typeface="+mn-ea"/>
              </a:rPr>
              <a:t>+8]: </a:t>
            </a:r>
            <a:r>
              <a:rPr lang="en-US" altLang="zh-CN" sz="1800" b="0" kern="0" dirty="0">
                <a:latin typeface="+mn-ea"/>
                <a:cs typeface="Courier New" panose="02070309020205020404" pitchFamily="49" charset="0"/>
              </a:rPr>
              <a:t>r</a:t>
            </a:r>
          </a:p>
          <a:p>
            <a:pPr lvl="2">
              <a:buClr>
                <a:srgbClr val="C00000"/>
              </a:buClr>
              <a:buSzPct val="80000"/>
            </a:pPr>
            <a:r>
              <a:rPr lang="en-US" altLang="zh-CN" sz="1800" b="0" kern="0" dirty="0">
                <a:latin typeface="+mn-ea"/>
              </a:rPr>
              <a:t>Mem[</a:t>
            </a:r>
            <a:r>
              <a:rPr lang="en-US" altLang="zh-CN" sz="1800" b="0" kern="0" dirty="0">
                <a:latin typeface="+mn-ea"/>
                <a:cs typeface="Courier New" panose="02070309020205020404" pitchFamily="49" charset="0"/>
              </a:rPr>
              <a:t>%ebp</a:t>
            </a:r>
            <a:r>
              <a:rPr lang="en-US" altLang="zh-CN" sz="1800" b="0" kern="0" dirty="0">
                <a:latin typeface="+mn-ea"/>
              </a:rPr>
              <a:t>+12]: </a:t>
            </a:r>
            <a:r>
              <a:rPr lang="en-US" altLang="zh-CN" sz="1800" b="0" kern="0" dirty="0" err="1">
                <a:latin typeface="+mn-ea"/>
                <a:cs typeface="Courier New" panose="02070309020205020404" pitchFamily="49" charset="0"/>
              </a:rPr>
              <a:t>idx</a:t>
            </a:r>
            <a:endParaRPr lang="en-US" altLang="zh-CN" sz="1800" b="0" kern="0" dirty="0">
              <a:latin typeface="+mn-ea"/>
              <a:cs typeface="Courier New" panose="02070309020205020404" pitchFamily="49" charset="0"/>
            </a:endParaRPr>
          </a:p>
          <a:p>
            <a:pPr lvl="1">
              <a:buClr>
                <a:srgbClr val="C00000"/>
              </a:buClr>
              <a:buSzPct val="80000"/>
            </a:pPr>
            <a:endParaRPr lang="en-US" altLang="zh-CN" sz="1600" b="0" kern="0" dirty="0">
              <a:latin typeface="+mn-ea"/>
            </a:endParaRPr>
          </a:p>
        </p:txBody>
      </p:sp>
      <p:sp>
        <p:nvSpPr>
          <p:cNvPr id="19" name="Rectangle 3">
            <a:extLst>
              <a:ext uri="{FF2B5EF4-FFF2-40B4-BE49-F238E27FC236}">
                <a16:creationId xmlns:a16="http://schemas.microsoft.com/office/drawing/2014/main" id="{FA48F163-6278-47E6-8221-88FE2C081F77}"/>
              </a:ext>
            </a:extLst>
          </p:cNvPr>
          <p:cNvSpPr>
            <a:spLocks noChangeArrowheads="1"/>
          </p:cNvSpPr>
          <p:nvPr/>
        </p:nvSpPr>
        <p:spPr bwMode="auto">
          <a:xfrm>
            <a:off x="4121038" y="3567857"/>
            <a:ext cx="4715842" cy="736099"/>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114300" algn="l"/>
                <a:tab pos="1033145" algn="l"/>
                <a:tab pos="32639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12(%</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Get </a:t>
            </a:r>
            <a:r>
              <a:rPr lang="en-US" sz="1400" dirty="0" err="1">
                <a:latin typeface="Courier New" panose="02070309020205020404" pitchFamily="-96" charset="0"/>
                <a:ea typeface="+mn-ea"/>
              </a:rPr>
              <a:t>idx</a:t>
            </a:r>
            <a:endParaRPr lang="en-US" sz="1400" dirty="0">
              <a:latin typeface="Courier New" panose="02070309020205020404" pitchFamily="-96" charset="0"/>
              <a:ea typeface="+mn-ea"/>
            </a:endParaRPr>
          </a:p>
          <a:p>
            <a:pPr eaLnBrk="0" hangingPunct="0">
              <a:tabLst>
                <a:tab pos="114300" algn="l"/>
                <a:tab pos="1033145" algn="l"/>
                <a:tab pos="32639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sall</a:t>
            </a:r>
            <a:r>
              <a:rPr lang="en-US" sz="1400" dirty="0">
                <a:latin typeface="Courier New" panose="02070309020205020404" pitchFamily="-96" charset="0"/>
                <a:ea typeface="+mn-ea"/>
              </a:rPr>
              <a:t>	$2,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a:t>
            </a:r>
            <a:r>
              <a:rPr lang="en-US" sz="1400" dirty="0" err="1">
                <a:latin typeface="Courier New" panose="02070309020205020404" pitchFamily="-96" charset="0"/>
                <a:ea typeface="+mn-ea"/>
              </a:rPr>
              <a:t>idx</a:t>
            </a:r>
            <a:r>
              <a:rPr lang="en-US" sz="1400" dirty="0">
                <a:latin typeface="Courier New" panose="02070309020205020404" pitchFamily="-96" charset="0"/>
                <a:ea typeface="+mn-ea"/>
              </a:rPr>
              <a:t>*4</a:t>
            </a:r>
          </a:p>
          <a:p>
            <a:pPr eaLnBrk="0" hangingPunct="0">
              <a:tabLst>
                <a:tab pos="114300" algn="l"/>
                <a:tab pos="1033145" algn="l"/>
                <a:tab pos="32639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addl</a:t>
            </a:r>
            <a:r>
              <a:rPr lang="en-US" sz="1400" dirty="0">
                <a:latin typeface="Courier New" panose="02070309020205020404" pitchFamily="-96" charset="0"/>
                <a:ea typeface="+mn-ea"/>
              </a:rPr>
              <a:t>	8(%</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a:t>
            </a:r>
            <a:r>
              <a:rPr lang="en-US" sz="1400" dirty="0" err="1">
                <a:latin typeface="Courier New" panose="02070309020205020404" pitchFamily="-96" charset="0"/>
                <a:ea typeface="+mn-ea"/>
              </a:rPr>
              <a:t>r+idx</a:t>
            </a:r>
            <a:r>
              <a:rPr lang="en-US" sz="1400" dirty="0">
                <a:latin typeface="Courier New" panose="02070309020205020404" pitchFamily="-96" charset="0"/>
                <a:ea typeface="+mn-ea"/>
              </a:rPr>
              <a:t>*4</a:t>
            </a:r>
          </a:p>
        </p:txBody>
      </p:sp>
      <p:sp>
        <p:nvSpPr>
          <p:cNvPr id="20" name="Rectangle 4">
            <a:extLst>
              <a:ext uri="{FF2B5EF4-FFF2-40B4-BE49-F238E27FC236}">
                <a16:creationId xmlns:a16="http://schemas.microsoft.com/office/drawing/2014/main" id="{154D5B21-D7C1-4A8B-B6CD-52DB784A1FB3}"/>
              </a:ext>
            </a:extLst>
          </p:cNvPr>
          <p:cNvSpPr>
            <a:spLocks noChangeArrowheads="1"/>
          </p:cNvSpPr>
          <p:nvPr/>
        </p:nvSpPr>
        <p:spPr bwMode="auto">
          <a:xfrm>
            <a:off x="4111998" y="2152920"/>
            <a:ext cx="3073400"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get_ap</a:t>
            </a:r>
            <a:endParaRPr lang="en-US" altLang="zh-CN" sz="14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(struct rec *r, int </a:t>
            </a:r>
            <a:r>
              <a:rPr lang="en-US" altLang="zh-CN" sz="1400" dirty="0" err="1">
                <a:solidFill>
                  <a:schemeClr val="tx1"/>
                </a:solidFill>
                <a:latin typeface="Courier New" panose="02070309020205020404" pitchFamily="49" charset="0"/>
                <a:ea typeface="宋体" panose="02010600030101010101" pitchFamily="2" charset="-122"/>
              </a:rPr>
              <a:t>idx</a:t>
            </a: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return &amp;r-&gt;a[</a:t>
            </a:r>
            <a:r>
              <a:rPr lang="en-US" altLang="zh-CN" sz="1400" dirty="0" err="1">
                <a:solidFill>
                  <a:schemeClr val="tx1"/>
                </a:solidFill>
                <a:latin typeface="Courier New" panose="02070309020205020404" pitchFamily="49" charset="0"/>
                <a:ea typeface="宋体" panose="02010600030101010101" pitchFamily="2" charset="-122"/>
              </a:rPr>
              <a:t>idx</a:t>
            </a: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83662739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6" grpId="0" animBg="1"/>
          <p:bldP spid="18" grpId="0"/>
          <p:bldP spid="19" grpId="0" animBg="1"/>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6" grpId="0" animBg="1"/>
          <p:bldP spid="18" grpId="0"/>
          <p:bldP spid="19" grpId="0" animBg="1"/>
          <p:bldP spid="20"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结构数据的访问</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91DD0AED-2A65-45C0-89F6-B04DD85BE0AD}"/>
              </a:ext>
            </a:extLst>
          </p:cNvPr>
          <p:cNvSpPr>
            <a:spLocks noChangeArrowheads="1"/>
          </p:cNvSpPr>
          <p:nvPr/>
        </p:nvSpPr>
        <p:spPr bwMode="auto">
          <a:xfrm>
            <a:off x="1515515" y="771550"/>
            <a:ext cx="2984500" cy="2890535"/>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struct rec {</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a[3];</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a:t>
            </a:r>
            <a:r>
              <a:rPr lang="en-US" altLang="zh-CN" sz="1400" dirty="0" err="1">
                <a:solidFill>
                  <a:schemeClr val="tx1"/>
                </a:solidFill>
                <a:latin typeface="Courier New" panose="02070309020205020404" pitchFamily="49" charset="0"/>
                <a:ea typeface="宋体" panose="02010600030101010101" pitchFamily="2" charset="-122"/>
              </a:rPr>
              <a:t>i</a:t>
            </a: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struct rec *n;</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endParaRPr lang="nn-NO" altLang="zh-CN" sz="14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void set_val</a:t>
            </a: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  (struct rec *r, int val)</a:t>
            </a: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  {</a:t>
            </a: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    int i = r-&gt;i;</a:t>
            </a: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    r-&gt;a[i] = val;</a:t>
            </a: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    </a:t>
            </a:r>
            <a:r>
              <a:rPr lang="en-US" altLang="zh-CN" sz="1400" dirty="0">
                <a:solidFill>
                  <a:schemeClr val="tx1"/>
                </a:solidFill>
                <a:latin typeface="Courier New" panose="02070309020205020404" pitchFamily="49" charset="0"/>
                <a:ea typeface="宋体" panose="02010600030101010101" pitchFamily="2" charset="-122"/>
              </a:rPr>
              <a:t>r=r-&gt;n;</a:t>
            </a:r>
            <a:r>
              <a:rPr lang="nn-NO" altLang="zh-CN" sz="1400" dirty="0">
                <a:solidFill>
                  <a:schemeClr val="tx1"/>
                </a:solidFill>
                <a:latin typeface="Courier New" panose="02070309020205020404" pitchFamily="49" charset="0"/>
                <a:ea typeface="宋体" panose="02010600030101010101" pitchFamily="2" charset="-122"/>
              </a:rPr>
              <a:t>	</a:t>
            </a: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  }</a:t>
            </a:r>
          </a:p>
        </p:txBody>
      </p:sp>
      <p:grpSp>
        <p:nvGrpSpPr>
          <p:cNvPr id="2" name="组合 1">
            <a:extLst>
              <a:ext uri="{FF2B5EF4-FFF2-40B4-BE49-F238E27FC236}">
                <a16:creationId xmlns:a16="http://schemas.microsoft.com/office/drawing/2014/main" id="{3FB13A36-7F40-4675-BD56-C0290553EF3F}"/>
              </a:ext>
            </a:extLst>
          </p:cNvPr>
          <p:cNvGrpSpPr/>
          <p:nvPr/>
        </p:nvGrpSpPr>
        <p:grpSpPr>
          <a:xfrm>
            <a:off x="4895267" y="1271474"/>
            <a:ext cx="2570832" cy="978879"/>
            <a:chOff x="4984750" y="2235200"/>
            <a:chExt cx="2570832" cy="978879"/>
          </a:xfrm>
        </p:grpSpPr>
        <p:sp>
          <p:nvSpPr>
            <p:cNvPr id="6" name="Rectangle 10">
              <a:extLst>
                <a:ext uri="{FF2B5EF4-FFF2-40B4-BE49-F238E27FC236}">
                  <a16:creationId xmlns:a16="http://schemas.microsoft.com/office/drawing/2014/main" id="{40951C42-830A-4469-9341-74BD510E9054}"/>
                </a:ext>
              </a:extLst>
            </p:cNvPr>
            <p:cNvSpPr>
              <a:spLocks noChangeArrowheads="1"/>
            </p:cNvSpPr>
            <p:nvPr/>
          </p:nvSpPr>
          <p:spPr bwMode="auto">
            <a:xfrm>
              <a:off x="6518275" y="2235200"/>
              <a:ext cx="431800" cy="431800"/>
            </a:xfrm>
            <a:prstGeom prst="rect">
              <a:avLst/>
            </a:prstGeom>
            <a:solidFill>
              <a:srgbClr val="F1C7C7"/>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i</a:t>
              </a:r>
            </a:p>
          </p:txBody>
        </p:sp>
        <p:sp>
          <p:nvSpPr>
            <p:cNvPr id="7" name="Rectangle 11">
              <a:extLst>
                <a:ext uri="{FF2B5EF4-FFF2-40B4-BE49-F238E27FC236}">
                  <a16:creationId xmlns:a16="http://schemas.microsoft.com/office/drawing/2014/main" id="{EEC72058-1103-4BEB-A67A-C86F7306FBEF}"/>
                </a:ext>
              </a:extLst>
            </p:cNvPr>
            <p:cNvSpPr>
              <a:spLocks noChangeArrowheads="1"/>
            </p:cNvSpPr>
            <p:nvPr/>
          </p:nvSpPr>
          <p:spPr bwMode="auto">
            <a:xfrm>
              <a:off x="5178425" y="2235200"/>
              <a:ext cx="1346200" cy="431800"/>
            </a:xfrm>
            <a:prstGeom prst="rect">
              <a:avLst/>
            </a:prstGeom>
            <a:solidFill>
              <a:schemeClr val="accent2">
                <a:lumMod val="20000"/>
                <a:lumOff val="80000"/>
              </a:schemeClr>
            </a:solidFill>
            <a:ln w="25400">
              <a:solidFill>
                <a:schemeClr val="tx1"/>
              </a:solidFill>
              <a:miter lim="800000"/>
            </a:ln>
            <a:effectLst/>
          </p:spPr>
          <p:txBody>
            <a:bodyPr wrap="none" lIns="90487" tIns="44450" rIns="90487" bIns="44450" anchor="ctr"/>
            <a:lstStyle/>
            <a:p>
              <a:pPr eaLnBrk="0" hangingPunct="0">
                <a:defRPr/>
              </a:pPr>
              <a:r>
                <a:rPr lang="en-US" sz="1400">
                  <a:latin typeface="Courier New" panose="02070309020205020404" pitchFamily="-96" charset="0"/>
                  <a:ea typeface="+mn-ea"/>
                </a:rPr>
                <a:t>a</a:t>
              </a:r>
            </a:p>
          </p:txBody>
        </p:sp>
        <p:sp>
          <p:nvSpPr>
            <p:cNvPr id="8" name="Rectangle 12">
              <a:extLst>
                <a:ext uri="{FF2B5EF4-FFF2-40B4-BE49-F238E27FC236}">
                  <a16:creationId xmlns:a16="http://schemas.microsoft.com/office/drawing/2014/main" id="{907F12C7-74EE-4EC4-9C95-5A1AF1E34A73}"/>
                </a:ext>
              </a:extLst>
            </p:cNvPr>
            <p:cNvSpPr>
              <a:spLocks noChangeArrowheads="1"/>
            </p:cNvSpPr>
            <p:nvPr/>
          </p:nvSpPr>
          <p:spPr bwMode="auto">
            <a:xfrm>
              <a:off x="6962775" y="2235200"/>
              <a:ext cx="431800" cy="431800"/>
            </a:xfrm>
            <a:prstGeom prst="rect">
              <a:avLst/>
            </a:prstGeom>
            <a:solidFill>
              <a:srgbClr val="D5F1CF"/>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n</a:t>
              </a:r>
            </a:p>
          </p:txBody>
        </p:sp>
        <p:sp>
          <p:nvSpPr>
            <p:cNvPr id="9" name="Rectangle 13">
              <a:extLst>
                <a:ext uri="{FF2B5EF4-FFF2-40B4-BE49-F238E27FC236}">
                  <a16:creationId xmlns:a16="http://schemas.microsoft.com/office/drawing/2014/main" id="{9C055A8C-0C77-4FE7-A48B-BC2D00D84443}"/>
                </a:ext>
              </a:extLst>
            </p:cNvPr>
            <p:cNvSpPr>
              <a:spLocks noChangeArrowheads="1"/>
            </p:cNvSpPr>
            <p:nvPr/>
          </p:nvSpPr>
          <p:spPr bwMode="auto">
            <a:xfrm>
              <a:off x="4984750" y="2651125"/>
              <a:ext cx="290143"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0</a:t>
              </a:r>
            </a:p>
          </p:txBody>
        </p:sp>
        <p:sp>
          <p:nvSpPr>
            <p:cNvPr id="10" name="Rectangle 14">
              <a:extLst>
                <a:ext uri="{FF2B5EF4-FFF2-40B4-BE49-F238E27FC236}">
                  <a16:creationId xmlns:a16="http://schemas.microsoft.com/office/drawing/2014/main" id="{8F56FCEA-A301-4A96-845C-989A2C7D065A}"/>
                </a:ext>
              </a:extLst>
            </p:cNvPr>
            <p:cNvSpPr>
              <a:spLocks noChangeArrowheads="1"/>
            </p:cNvSpPr>
            <p:nvPr/>
          </p:nvSpPr>
          <p:spPr bwMode="auto">
            <a:xfrm>
              <a:off x="6243638" y="2647950"/>
              <a:ext cx="397544"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12</a:t>
              </a:r>
            </a:p>
          </p:txBody>
        </p:sp>
        <p:sp>
          <p:nvSpPr>
            <p:cNvPr id="11" name="Rectangle 15">
              <a:extLst>
                <a:ext uri="{FF2B5EF4-FFF2-40B4-BE49-F238E27FC236}">
                  <a16:creationId xmlns:a16="http://schemas.microsoft.com/office/drawing/2014/main" id="{AD3AC142-27F0-4A14-89A8-49059C50CA7D}"/>
                </a:ext>
              </a:extLst>
            </p:cNvPr>
            <p:cNvSpPr>
              <a:spLocks noChangeArrowheads="1"/>
            </p:cNvSpPr>
            <p:nvPr/>
          </p:nvSpPr>
          <p:spPr bwMode="auto">
            <a:xfrm>
              <a:off x="6734175" y="2651125"/>
              <a:ext cx="397544"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16</a:t>
              </a:r>
            </a:p>
          </p:txBody>
        </p:sp>
        <p:sp>
          <p:nvSpPr>
            <p:cNvPr id="12" name="Rectangle 16">
              <a:extLst>
                <a:ext uri="{FF2B5EF4-FFF2-40B4-BE49-F238E27FC236}">
                  <a16:creationId xmlns:a16="http://schemas.microsoft.com/office/drawing/2014/main" id="{FD683938-DAF8-46EC-A751-C352D9D45CE7}"/>
                </a:ext>
              </a:extLst>
            </p:cNvPr>
            <p:cNvSpPr>
              <a:spLocks noChangeArrowheads="1"/>
            </p:cNvSpPr>
            <p:nvPr/>
          </p:nvSpPr>
          <p:spPr bwMode="auto">
            <a:xfrm>
              <a:off x="7158038" y="2633663"/>
              <a:ext cx="397544"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20</a:t>
              </a:r>
            </a:p>
          </p:txBody>
        </p:sp>
        <p:sp>
          <p:nvSpPr>
            <p:cNvPr id="13" name="Line 17">
              <a:extLst>
                <a:ext uri="{FF2B5EF4-FFF2-40B4-BE49-F238E27FC236}">
                  <a16:creationId xmlns:a16="http://schemas.microsoft.com/office/drawing/2014/main" id="{3EC2BBF8-1E13-44D0-9E1E-2090C91ECD23}"/>
                </a:ext>
              </a:extLst>
            </p:cNvPr>
            <p:cNvSpPr>
              <a:spLocks noChangeShapeType="1"/>
            </p:cNvSpPr>
            <p:nvPr/>
          </p:nvSpPr>
          <p:spPr bwMode="auto">
            <a:xfrm flipV="1">
              <a:off x="5638800" y="2667000"/>
              <a:ext cx="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 name="Rectangle 18">
              <a:extLst>
                <a:ext uri="{FF2B5EF4-FFF2-40B4-BE49-F238E27FC236}">
                  <a16:creationId xmlns:a16="http://schemas.microsoft.com/office/drawing/2014/main" id="{E99411AD-A4F4-4819-81EB-BB475AF3A754}"/>
                </a:ext>
              </a:extLst>
            </p:cNvPr>
            <p:cNvSpPr>
              <a:spLocks noChangeArrowheads="1"/>
            </p:cNvSpPr>
            <p:nvPr/>
          </p:nvSpPr>
          <p:spPr bwMode="auto">
            <a:xfrm>
              <a:off x="5205638" y="2983520"/>
              <a:ext cx="995536" cy="2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defTabSz="8953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defTabSz="89535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defTabSz="89535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defTabSz="89535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30000"/>
                </a:spcBef>
                <a:buClrTx/>
                <a:buSzTx/>
                <a:buFont typeface="Arial" panose="020B0604020202020204" pitchFamily="34" charset="0"/>
                <a:buNone/>
              </a:pPr>
              <a:r>
                <a:rPr lang="en-US" altLang="zh-CN" sz="1400" dirty="0">
                  <a:solidFill>
                    <a:srgbClr val="C00000"/>
                  </a:solidFill>
                  <a:latin typeface="Calibri" panose="020F0502020204030204" pitchFamily="34" charset="0"/>
                  <a:ea typeface="宋体" panose="02010600030101010101" pitchFamily="2" charset="-122"/>
                </a:rPr>
                <a:t>Element</a:t>
              </a:r>
              <a:r>
                <a:rPr lang="en-US" altLang="zh-CN" sz="1400" dirty="0">
                  <a:latin typeface="Calibri" panose="020F0502020204030204" pitchFamily="34"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i</a:t>
              </a:r>
              <a:endParaRPr lang="en-US" altLang="zh-CN" sz="1400" dirty="0">
                <a:latin typeface="Calibri" panose="020F0502020204030204" pitchFamily="34" charset="0"/>
                <a:ea typeface="宋体" panose="02010600030101010101" pitchFamily="2" charset="-122"/>
              </a:endParaRPr>
            </a:p>
          </p:txBody>
        </p:sp>
      </p:grpSp>
      <p:graphicFrame>
        <p:nvGraphicFramePr>
          <p:cNvPr id="16" name="Table 49">
            <a:extLst>
              <a:ext uri="{FF2B5EF4-FFF2-40B4-BE49-F238E27FC236}">
                <a16:creationId xmlns:a16="http://schemas.microsoft.com/office/drawing/2014/main" id="{3A4E9D6B-94C8-4BDE-8910-CEB783EA7309}"/>
              </a:ext>
            </a:extLst>
          </p:cNvPr>
          <p:cNvGraphicFramePr>
            <a:graphicFrameLocks noGrp="1"/>
          </p:cNvGraphicFramePr>
          <p:nvPr>
            <p:extLst>
              <p:ext uri="{D42A27DB-BD31-4B8C-83A1-F6EECF244321}">
                <p14:modId xmlns:p14="http://schemas.microsoft.com/office/powerpoint/2010/main" val="3036445656"/>
              </p:ext>
            </p:extLst>
          </p:nvPr>
        </p:nvGraphicFramePr>
        <p:xfrm>
          <a:off x="4732883" y="2478799"/>
          <a:ext cx="2895600" cy="1112520"/>
        </p:xfrm>
        <a:graphic>
          <a:graphicData uri="http://schemas.openxmlformats.org/drawingml/2006/table">
            <a:tbl>
              <a:tblPr firstRow="1" bandRow="1">
                <a:tableStyleId>{00A15C55-8517-42AA-B614-E9B94910E393}</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70840">
                <a:tc>
                  <a:txBody>
                    <a:bodyPr/>
                    <a:lstStyle/>
                    <a:p>
                      <a:pPr algn="ctr"/>
                      <a:r>
                        <a:rPr lang="en-US" sz="1800" dirty="0">
                          <a:latin typeface="Calibri" panose="020F0502020204030204" pitchFamily="34" charset="0"/>
                        </a:rPr>
                        <a:t>Register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00000"/>
                    </a:solidFill>
                  </a:tcPr>
                </a:tc>
                <a:tc>
                  <a:txBody>
                    <a:bodyPr/>
                    <a:lstStyle/>
                    <a:p>
                      <a:pPr algn="ctr"/>
                      <a:r>
                        <a:rPr lang="en-US" sz="1800" dirty="0">
                          <a:latin typeface="Calibri" panose="020F0502020204030204" pitchFamily="34" charset="0"/>
                        </a:rPr>
                        <a:t>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00000"/>
                    </a:solidFill>
                  </a:tcPr>
                </a:tc>
                <a:extLst>
                  <a:ext uri="{0D108BD9-81ED-4DB2-BD59-A6C34878D82A}">
                    <a16:rowId xmlns:a16="http://schemas.microsoft.com/office/drawing/2014/main" val="10000"/>
                  </a:ext>
                </a:extLst>
              </a:tr>
              <a:tr h="370840">
                <a:tc>
                  <a:txBody>
                    <a:bodyPr/>
                    <a:lstStyle/>
                    <a:p>
                      <a:r>
                        <a:rPr lang="en-US" sz="1800" b="1" dirty="0">
                          <a:latin typeface="Courier New" panose="02070309020205020404" pitchFamily="-96" charset="0"/>
                          <a:cs typeface="Courier New" panose="02070309020205020404" pitchFamily="-96" charset="0"/>
                        </a:rPr>
                        <a:t>%</a:t>
                      </a:r>
                      <a:r>
                        <a:rPr lang="en-US" sz="1800" b="1" dirty="0" err="1">
                          <a:latin typeface="Courier New" panose="02070309020205020404" pitchFamily="-96" charset="0"/>
                          <a:cs typeface="Courier New" panose="02070309020205020404" pitchFamily="-96" charset="0"/>
                        </a:rPr>
                        <a:t>edx</a:t>
                      </a:r>
                      <a:endParaRPr lang="en-US" sz="1800" b="1" dirty="0">
                        <a:latin typeface="Courier New" panose="02070309020205020404" pitchFamily="-96" charset="0"/>
                        <a:cs typeface="Courier New" panose="02070309020205020404" pitchFamily="-96" charset="0"/>
                      </a:endParaRPr>
                    </a:p>
                  </a:txBody>
                  <a:tcPr>
                    <a:lnL w="12700" cap="flat" cmpd="sng" algn="ctr">
                      <a:solidFill>
                        <a:schemeClr val="tx1"/>
                      </a:solidFill>
                      <a:prstDash val="solid"/>
                      <a:round/>
                      <a:headEnd type="none" w="med" len="med"/>
                      <a:tailEnd type="none" w="med" len="med"/>
                    </a:lnL>
                  </a:tcPr>
                </a:tc>
                <a:tc>
                  <a:txBody>
                    <a:bodyPr/>
                    <a:lstStyle/>
                    <a:p>
                      <a:r>
                        <a:rPr lang="en-US" sz="1800" b="1" dirty="0">
                          <a:latin typeface="Courier New" panose="02070309020205020404" pitchFamily="-96" charset="0"/>
                          <a:cs typeface="Courier New" panose="02070309020205020404" pitchFamily="-96" charset="0"/>
                        </a:rPr>
                        <a:t>r</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r>
                        <a:rPr lang="en-US" sz="1800" b="1" dirty="0">
                          <a:latin typeface="Courier New" panose="02070309020205020404" pitchFamily="-96" charset="0"/>
                          <a:cs typeface="Courier New" panose="02070309020205020404" pitchFamily="-96" charset="0"/>
                        </a:rPr>
                        <a:t>%</a:t>
                      </a:r>
                      <a:r>
                        <a:rPr lang="en-US" sz="1800" b="1" dirty="0" err="1">
                          <a:latin typeface="Courier New" panose="02070309020205020404" pitchFamily="-96" charset="0"/>
                          <a:cs typeface="Courier New" panose="02070309020205020404" pitchFamily="-96" charset="0"/>
                        </a:rPr>
                        <a:t>ecx</a:t>
                      </a:r>
                      <a:endParaRPr lang="en-US" sz="1800" b="1" dirty="0">
                        <a:latin typeface="Courier New" panose="02070309020205020404" pitchFamily="-96" charset="0"/>
                        <a:cs typeface="Courier New" panose="02070309020205020404" pitchFamily="-96"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800" b="1" dirty="0" err="1">
                          <a:latin typeface="Courier New" panose="02070309020205020404" pitchFamily="-96" charset="0"/>
                          <a:cs typeface="Courier New" panose="02070309020205020404" pitchFamily="-96" charset="0"/>
                        </a:rPr>
                        <a:t>val</a:t>
                      </a:r>
                      <a:endParaRPr lang="en-US" sz="1800" b="1" dirty="0">
                        <a:latin typeface="Courier New" panose="02070309020205020404" pitchFamily="-96" charset="0"/>
                        <a:cs typeface="Courier New" panose="02070309020205020404" pitchFamily="-96"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7" name="Rectangle 3">
            <a:extLst>
              <a:ext uri="{FF2B5EF4-FFF2-40B4-BE49-F238E27FC236}">
                <a16:creationId xmlns:a16="http://schemas.microsoft.com/office/drawing/2014/main" id="{8FF6297E-FC94-4240-87D3-8EB829B93AAC}"/>
              </a:ext>
            </a:extLst>
          </p:cNvPr>
          <p:cNvSpPr>
            <a:spLocks noChangeArrowheads="1"/>
          </p:cNvSpPr>
          <p:nvPr/>
        </p:nvSpPr>
        <p:spPr bwMode="auto">
          <a:xfrm>
            <a:off x="1515515" y="3733784"/>
            <a:ext cx="6112968" cy="859210"/>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114300" algn="l"/>
                <a:tab pos="1255395" algn="l"/>
                <a:tab pos="394462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movl</a:t>
            </a:r>
            <a:r>
              <a:rPr lang="en-US" sz="1600" dirty="0">
                <a:latin typeface="Courier New" panose="02070309020205020404" pitchFamily="-96" charset="0"/>
                <a:ea typeface="+mn-ea"/>
              </a:rPr>
              <a:t>	12(%</a:t>
            </a:r>
            <a:r>
              <a:rPr lang="en-US" sz="1600" dirty="0" err="1">
                <a:latin typeface="Courier New" panose="02070309020205020404" pitchFamily="-96" charset="0"/>
                <a:ea typeface="+mn-ea"/>
              </a:rPr>
              <a:t>edx</a:t>
            </a:r>
            <a:r>
              <a:rPr lang="en-US" sz="1600" dirty="0">
                <a:latin typeface="Courier New" panose="02070309020205020404" pitchFamily="-96" charset="0"/>
                <a:ea typeface="+mn-ea"/>
              </a:rPr>
              <a:t>), %</a:t>
            </a:r>
            <a:r>
              <a:rPr lang="en-US" sz="1600" dirty="0" err="1">
                <a:latin typeface="Courier New" panose="02070309020205020404" pitchFamily="-96" charset="0"/>
                <a:ea typeface="+mn-ea"/>
              </a:rPr>
              <a:t>eax</a:t>
            </a:r>
            <a:r>
              <a:rPr lang="en-US" sz="1600" dirty="0">
                <a:latin typeface="Courier New" panose="02070309020205020404" pitchFamily="-96" charset="0"/>
                <a:ea typeface="+mn-ea"/>
              </a:rPr>
              <a:t>		# r-&gt;</a:t>
            </a:r>
            <a:r>
              <a:rPr lang="en-US" sz="1600" dirty="0" err="1">
                <a:latin typeface="Courier New" panose="02070309020205020404" pitchFamily="-96" charset="0"/>
                <a:ea typeface="+mn-ea"/>
              </a:rPr>
              <a:t>i</a:t>
            </a:r>
            <a:endParaRPr lang="en-US" sz="1600" dirty="0">
              <a:latin typeface="Courier New" panose="02070309020205020404" pitchFamily="-96" charset="0"/>
              <a:ea typeface="+mn-ea"/>
            </a:endParaRPr>
          </a:p>
          <a:p>
            <a:pPr eaLnBrk="0" hangingPunct="0">
              <a:tabLst>
                <a:tab pos="114300" algn="l"/>
                <a:tab pos="1255395" algn="l"/>
                <a:tab pos="394462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movl</a:t>
            </a:r>
            <a:r>
              <a:rPr lang="en-US" sz="1600" dirty="0">
                <a:latin typeface="Courier New" panose="02070309020205020404" pitchFamily="-96" charset="0"/>
                <a:ea typeface="+mn-ea"/>
              </a:rPr>
              <a:t>	%</a:t>
            </a:r>
            <a:r>
              <a:rPr lang="en-US" sz="1600" dirty="0" err="1">
                <a:latin typeface="Courier New" panose="02070309020205020404" pitchFamily="-96" charset="0"/>
                <a:ea typeface="+mn-ea"/>
              </a:rPr>
              <a:t>ecx</a:t>
            </a:r>
            <a:r>
              <a:rPr lang="en-US" sz="1600" dirty="0">
                <a:latin typeface="Courier New" panose="02070309020205020404" pitchFamily="-96" charset="0"/>
                <a:ea typeface="+mn-ea"/>
              </a:rPr>
              <a:t>, (%edx,%eax,4)	# r-&gt;a[</a:t>
            </a:r>
            <a:r>
              <a:rPr lang="en-US" sz="1600" dirty="0" err="1">
                <a:latin typeface="Courier New" panose="02070309020205020404" pitchFamily="-96" charset="0"/>
                <a:ea typeface="+mn-ea"/>
              </a:rPr>
              <a:t>i</a:t>
            </a:r>
            <a:r>
              <a:rPr lang="en-US" sz="1600" dirty="0">
                <a:latin typeface="Courier New" panose="02070309020205020404" pitchFamily="-96" charset="0"/>
                <a:ea typeface="+mn-ea"/>
              </a:rPr>
              <a:t>] = </a:t>
            </a:r>
            <a:r>
              <a:rPr lang="en-US" sz="1600" dirty="0" err="1">
                <a:latin typeface="Courier New" panose="02070309020205020404" pitchFamily="-96" charset="0"/>
                <a:ea typeface="+mn-ea"/>
              </a:rPr>
              <a:t>val</a:t>
            </a:r>
            <a:endParaRPr lang="en-US" sz="1600" dirty="0">
              <a:latin typeface="Courier New" panose="02070309020205020404" pitchFamily="-96" charset="0"/>
              <a:ea typeface="+mn-ea"/>
            </a:endParaRPr>
          </a:p>
          <a:p>
            <a:pPr eaLnBrk="0" hangingPunct="0">
              <a:tabLst>
                <a:tab pos="114300" algn="l"/>
                <a:tab pos="1255395" algn="l"/>
                <a:tab pos="394462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movl</a:t>
            </a:r>
            <a:r>
              <a:rPr lang="en-US" sz="1600" dirty="0">
                <a:latin typeface="Courier New" panose="02070309020205020404" pitchFamily="-96" charset="0"/>
                <a:ea typeface="+mn-ea"/>
              </a:rPr>
              <a:t>	16(%</a:t>
            </a:r>
            <a:r>
              <a:rPr lang="en-US" sz="1600" dirty="0" err="1">
                <a:latin typeface="Courier New" panose="02070309020205020404" pitchFamily="-96" charset="0"/>
                <a:ea typeface="+mn-ea"/>
              </a:rPr>
              <a:t>edx</a:t>
            </a:r>
            <a:r>
              <a:rPr lang="en-US" sz="1600" dirty="0">
                <a:latin typeface="Courier New" panose="02070309020205020404" pitchFamily="-96" charset="0"/>
                <a:ea typeface="+mn-ea"/>
              </a:rPr>
              <a:t>), %</a:t>
            </a:r>
            <a:r>
              <a:rPr lang="en-US" sz="1600" dirty="0" err="1">
                <a:latin typeface="Courier New" panose="02070309020205020404" pitchFamily="-96" charset="0"/>
                <a:ea typeface="+mn-ea"/>
              </a:rPr>
              <a:t>edx</a:t>
            </a:r>
            <a:r>
              <a:rPr lang="en-US" sz="1600" dirty="0">
                <a:latin typeface="Courier New" panose="02070309020205020404" pitchFamily="-96" charset="0"/>
                <a:ea typeface="+mn-ea"/>
              </a:rPr>
              <a:t>		# r = r-&gt;n</a:t>
            </a:r>
          </a:p>
        </p:txBody>
      </p:sp>
    </p:spTree>
    <p:extLst>
      <p:ext uri="{BB962C8B-B14F-4D97-AF65-F5344CB8AC3E}">
        <p14:creationId xmlns:p14="http://schemas.microsoft.com/office/powerpoint/2010/main" val="3398122437"/>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1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17" grpId="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
            <a:extLst>
              <a:ext uri="{FF2B5EF4-FFF2-40B4-BE49-F238E27FC236}">
                <a16:creationId xmlns:a16="http://schemas.microsoft.com/office/drawing/2014/main" id="{FFC0C9BF-8525-44A1-91D8-57C39B375F30}"/>
              </a:ext>
            </a:extLst>
          </p:cNvPr>
          <p:cNvSpPr txBox="1">
            <a:spLocks noChangeArrowheads="1"/>
          </p:cNvSpPr>
          <p:nvPr/>
        </p:nvSpPr>
        <p:spPr>
          <a:xfrm>
            <a:off x="280490" y="373102"/>
            <a:ext cx="8863510" cy="360362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t>未对齐数据</a:t>
            </a:r>
            <a:endParaRPr lang="en-US" altLang="zh-CN" sz="2000" kern="0" dirty="0"/>
          </a:p>
          <a:p>
            <a:pPr>
              <a:buFont typeface="Symbol" panose="05050102010706020507" pitchFamily="18" charset="2"/>
              <a:buNone/>
            </a:pPr>
            <a:endParaRPr lang="en-US" altLang="zh-CN" sz="2000" kern="0" dirty="0"/>
          </a:p>
          <a:p>
            <a:endParaRPr lang="en-US" altLang="zh-CN" sz="2000" kern="0" dirty="0"/>
          </a:p>
          <a:p>
            <a:pPr>
              <a:buClr>
                <a:srgbClr val="C00000"/>
              </a:buClr>
              <a:buSzPct val="80000"/>
            </a:pPr>
            <a:endParaRPr lang="en-US" altLang="zh-CN" sz="2000" kern="0" dirty="0"/>
          </a:p>
          <a:p>
            <a:pPr>
              <a:buClr>
                <a:srgbClr val="C00000"/>
              </a:buClr>
              <a:buSzPct val="80000"/>
            </a:pPr>
            <a:r>
              <a:rPr lang="zh-CN" altLang="en-US" sz="2000" kern="0" dirty="0"/>
              <a:t>数据对齐</a:t>
            </a:r>
            <a:endParaRPr lang="en-US" altLang="zh-CN" sz="2000" kern="0" dirty="0"/>
          </a:p>
          <a:p>
            <a:pPr marL="552450" lvl="1">
              <a:buClr>
                <a:srgbClr val="C00000"/>
              </a:buClr>
              <a:buSzPct val="80000"/>
            </a:pPr>
            <a:r>
              <a:rPr lang="zh-CN" altLang="en-US" sz="2000" b="0" kern="0" dirty="0"/>
              <a:t>要求数据地址必须是</a:t>
            </a:r>
            <a:r>
              <a:rPr lang="en-US" altLang="zh-CN" sz="2000" b="0" kern="0" dirty="0"/>
              <a:t> </a:t>
            </a:r>
            <a:r>
              <a:rPr lang="en-US" altLang="zh-CN" sz="2000" b="0" kern="0" dirty="0">
                <a:latin typeface="Calibri Bold Italic" panose="020F07020304040A0204" pitchFamily="34" charset="0"/>
                <a:sym typeface="Calibri Bold Italic" panose="020F07020304040A0204" pitchFamily="34" charset="0"/>
              </a:rPr>
              <a:t>K </a:t>
            </a:r>
            <a:r>
              <a:rPr lang="zh-CN" altLang="en-US" sz="2000" b="0" kern="0" dirty="0">
                <a:latin typeface="Calibri Bold Italic" panose="020F07020304040A0204" pitchFamily="34" charset="0"/>
                <a:sym typeface="Calibri Bold Italic" panose="020F07020304040A0204" pitchFamily="34" charset="0"/>
              </a:rPr>
              <a:t>的整数倍（</a:t>
            </a:r>
            <a:r>
              <a:rPr lang="en-US" altLang="zh-CN" sz="2000" b="0" kern="0" dirty="0">
                <a:latin typeface="Calibri Bold Italic" panose="020F07020304040A0204" pitchFamily="34" charset="0"/>
                <a:sym typeface="Calibri Bold Italic" panose="020F07020304040A0204" pitchFamily="34" charset="0"/>
              </a:rPr>
              <a:t>K </a:t>
            </a:r>
            <a:r>
              <a:rPr lang="zh-CN" altLang="en-US" sz="2000" b="0" kern="0" dirty="0">
                <a:latin typeface="Calibri Bold Italic" panose="020F07020304040A0204" pitchFamily="34" charset="0"/>
                <a:sym typeface="Calibri Bold Italic" panose="020F07020304040A0204" pitchFamily="34" charset="0"/>
              </a:rPr>
              <a:t>为数据类型的字节数）</a:t>
            </a:r>
            <a:endParaRPr lang="en-US" altLang="zh-CN" sz="2000" b="0" kern="0" dirty="0"/>
          </a:p>
        </p:txBody>
      </p:sp>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结构与对齐</a:t>
            </a:r>
            <a:endParaRPr lang="en-US" altLang="zh-CN" sz="2000" kern="0" dirty="0">
              <a:solidFill>
                <a:srgbClr val="AC0000"/>
              </a:solidFill>
              <a:latin typeface="微软雅黑" pitchFamily="34" charset="-122"/>
              <a:ea typeface="微软雅黑" pitchFamily="34" charset="-122"/>
            </a:endParaRPr>
          </a:p>
        </p:txBody>
      </p:sp>
      <p:grpSp>
        <p:nvGrpSpPr>
          <p:cNvPr id="3" name="组合 2">
            <a:extLst>
              <a:ext uri="{FF2B5EF4-FFF2-40B4-BE49-F238E27FC236}">
                <a16:creationId xmlns:a16="http://schemas.microsoft.com/office/drawing/2014/main" id="{CA2553E4-FD95-4F57-A6F0-9BFD314E615E}"/>
              </a:ext>
            </a:extLst>
          </p:cNvPr>
          <p:cNvGrpSpPr/>
          <p:nvPr/>
        </p:nvGrpSpPr>
        <p:grpSpPr>
          <a:xfrm>
            <a:off x="539572" y="940308"/>
            <a:ext cx="5643699" cy="686088"/>
            <a:chOff x="215602" y="999872"/>
            <a:chExt cx="5643699" cy="686088"/>
          </a:xfrm>
        </p:grpSpPr>
        <p:sp>
          <p:nvSpPr>
            <p:cNvPr id="5" name="Rectangle 7">
              <a:extLst>
                <a:ext uri="{FF2B5EF4-FFF2-40B4-BE49-F238E27FC236}">
                  <a16:creationId xmlns:a16="http://schemas.microsoft.com/office/drawing/2014/main" id="{1A31EF01-B040-4871-A6F9-791D91A6D9FB}"/>
                </a:ext>
              </a:extLst>
            </p:cNvPr>
            <p:cNvSpPr>
              <a:spLocks noChangeArrowheads="1"/>
            </p:cNvSpPr>
            <p:nvPr/>
          </p:nvSpPr>
          <p:spPr bwMode="auto">
            <a:xfrm>
              <a:off x="315615" y="999872"/>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c</a:t>
              </a:r>
            </a:p>
          </p:txBody>
        </p:sp>
        <p:sp>
          <p:nvSpPr>
            <p:cNvPr id="6" name="Rectangle 8">
              <a:extLst>
                <a:ext uri="{FF2B5EF4-FFF2-40B4-BE49-F238E27FC236}">
                  <a16:creationId xmlns:a16="http://schemas.microsoft.com/office/drawing/2014/main" id="{F83DC01A-89A3-432F-8955-A20FD6E63518}"/>
                </a:ext>
              </a:extLst>
            </p:cNvPr>
            <p:cNvSpPr>
              <a:spLocks noChangeArrowheads="1"/>
            </p:cNvSpPr>
            <p:nvPr/>
          </p:nvSpPr>
          <p:spPr bwMode="auto">
            <a:xfrm>
              <a:off x="618827" y="999872"/>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i[0]</a:t>
              </a:r>
            </a:p>
          </p:txBody>
        </p:sp>
        <p:sp>
          <p:nvSpPr>
            <p:cNvPr id="7" name="Rectangle 9">
              <a:extLst>
                <a:ext uri="{FF2B5EF4-FFF2-40B4-BE49-F238E27FC236}">
                  <a16:creationId xmlns:a16="http://schemas.microsoft.com/office/drawing/2014/main" id="{445462E7-E305-49E3-9C2A-973F62DA6D8B}"/>
                </a:ext>
              </a:extLst>
            </p:cNvPr>
            <p:cNvSpPr>
              <a:spLocks noChangeArrowheads="1"/>
            </p:cNvSpPr>
            <p:nvPr/>
          </p:nvSpPr>
          <p:spPr bwMode="auto">
            <a:xfrm>
              <a:off x="1888827" y="999872"/>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i[1]</a:t>
              </a:r>
            </a:p>
          </p:txBody>
        </p:sp>
        <p:sp>
          <p:nvSpPr>
            <p:cNvPr id="8" name="Rectangle 10">
              <a:extLst>
                <a:ext uri="{FF2B5EF4-FFF2-40B4-BE49-F238E27FC236}">
                  <a16:creationId xmlns:a16="http://schemas.microsoft.com/office/drawing/2014/main" id="{C28C5A22-466A-42AE-BBDC-6B666C7845D8}"/>
                </a:ext>
              </a:extLst>
            </p:cNvPr>
            <p:cNvSpPr>
              <a:spLocks noChangeArrowheads="1"/>
            </p:cNvSpPr>
            <p:nvPr/>
          </p:nvSpPr>
          <p:spPr bwMode="auto">
            <a:xfrm>
              <a:off x="3131840" y="999872"/>
              <a:ext cx="2540000" cy="381000"/>
            </a:xfrm>
            <a:prstGeom prst="rect">
              <a:avLst/>
            </a:prstGeom>
            <a:solidFill>
              <a:srgbClr val="D6D6F4"/>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v</a:t>
              </a:r>
            </a:p>
          </p:txBody>
        </p:sp>
        <p:sp>
          <p:nvSpPr>
            <p:cNvPr id="9" name="Rectangle 13">
              <a:extLst>
                <a:ext uri="{FF2B5EF4-FFF2-40B4-BE49-F238E27FC236}">
                  <a16:creationId xmlns:a16="http://schemas.microsoft.com/office/drawing/2014/main" id="{71ED61E2-DDE7-4480-828A-67B7A6E5CCED}"/>
                </a:ext>
              </a:extLst>
            </p:cNvPr>
            <p:cNvSpPr>
              <a:spLocks noChangeArrowheads="1"/>
            </p:cNvSpPr>
            <p:nvPr/>
          </p:nvSpPr>
          <p:spPr bwMode="auto">
            <a:xfrm>
              <a:off x="215602" y="1393572"/>
              <a:ext cx="18434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a:t>
              </a:r>
            </a:p>
          </p:txBody>
        </p:sp>
        <p:sp>
          <p:nvSpPr>
            <p:cNvPr id="10" name="Rectangle 14">
              <a:extLst>
                <a:ext uri="{FF2B5EF4-FFF2-40B4-BE49-F238E27FC236}">
                  <a16:creationId xmlns:a16="http://schemas.microsoft.com/office/drawing/2014/main" id="{CD2F1DCA-0D1B-4AC6-92E2-E7888C8DB87E}"/>
                </a:ext>
              </a:extLst>
            </p:cNvPr>
            <p:cNvSpPr>
              <a:spLocks noChangeArrowheads="1"/>
            </p:cNvSpPr>
            <p:nvPr/>
          </p:nvSpPr>
          <p:spPr bwMode="auto">
            <a:xfrm>
              <a:off x="520402" y="1393572"/>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p+1</a:t>
              </a:r>
            </a:p>
          </p:txBody>
        </p:sp>
        <p:sp>
          <p:nvSpPr>
            <p:cNvPr id="11" name="Rectangle 15">
              <a:extLst>
                <a:ext uri="{FF2B5EF4-FFF2-40B4-BE49-F238E27FC236}">
                  <a16:creationId xmlns:a16="http://schemas.microsoft.com/office/drawing/2014/main" id="{9E434E41-12E6-414D-A17C-A4350C794644}"/>
                </a:ext>
              </a:extLst>
            </p:cNvPr>
            <p:cNvSpPr>
              <a:spLocks noChangeArrowheads="1"/>
            </p:cNvSpPr>
            <p:nvPr/>
          </p:nvSpPr>
          <p:spPr bwMode="auto">
            <a:xfrm>
              <a:off x="1623715" y="1393572"/>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p+5</a:t>
              </a:r>
            </a:p>
          </p:txBody>
        </p:sp>
        <p:sp>
          <p:nvSpPr>
            <p:cNvPr id="12" name="Rectangle 16">
              <a:extLst>
                <a:ext uri="{FF2B5EF4-FFF2-40B4-BE49-F238E27FC236}">
                  <a16:creationId xmlns:a16="http://schemas.microsoft.com/office/drawing/2014/main" id="{2A6FF6C0-4342-4A97-AFA5-E65C655B0BCE}"/>
                </a:ext>
              </a:extLst>
            </p:cNvPr>
            <p:cNvSpPr>
              <a:spLocks noChangeArrowheads="1"/>
            </p:cNvSpPr>
            <p:nvPr/>
          </p:nvSpPr>
          <p:spPr bwMode="auto">
            <a:xfrm>
              <a:off x="2806402" y="1393572"/>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p+9</a:t>
              </a:r>
            </a:p>
          </p:txBody>
        </p:sp>
        <p:sp>
          <p:nvSpPr>
            <p:cNvPr id="13" name="Rectangle 17">
              <a:extLst>
                <a:ext uri="{FF2B5EF4-FFF2-40B4-BE49-F238E27FC236}">
                  <a16:creationId xmlns:a16="http://schemas.microsoft.com/office/drawing/2014/main" id="{3F37BC17-7CE6-4B8D-8C69-A5AAD7528641}"/>
                </a:ext>
              </a:extLst>
            </p:cNvPr>
            <p:cNvSpPr>
              <a:spLocks noChangeArrowheads="1"/>
            </p:cNvSpPr>
            <p:nvPr/>
          </p:nvSpPr>
          <p:spPr bwMode="auto">
            <a:xfrm>
              <a:off x="5352752" y="1393572"/>
              <a:ext cx="50654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p+17</a:t>
              </a:r>
            </a:p>
          </p:txBody>
        </p:sp>
      </p:grpSp>
      <p:sp>
        <p:nvSpPr>
          <p:cNvPr id="14" name="Rectangle 3">
            <a:extLst>
              <a:ext uri="{FF2B5EF4-FFF2-40B4-BE49-F238E27FC236}">
                <a16:creationId xmlns:a16="http://schemas.microsoft.com/office/drawing/2014/main" id="{7AF2E1E4-5D0C-4566-A4C5-1470956ACA1B}"/>
              </a:ext>
            </a:extLst>
          </p:cNvPr>
          <p:cNvSpPr>
            <a:spLocks noChangeArrowheads="1"/>
          </p:cNvSpPr>
          <p:nvPr/>
        </p:nvSpPr>
        <p:spPr bwMode="auto">
          <a:xfrm>
            <a:off x="6926238" y="588990"/>
            <a:ext cx="1807613" cy="1392688"/>
          </a:xfrm>
          <a:prstGeom prst="rect">
            <a:avLst/>
          </a:prstGeom>
          <a:solidFill>
            <a:srgbClr val="FFFEB2"/>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S1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double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*p;</a:t>
            </a:r>
          </a:p>
        </p:txBody>
      </p:sp>
      <p:grpSp>
        <p:nvGrpSpPr>
          <p:cNvPr id="2" name="组合 1">
            <a:extLst>
              <a:ext uri="{FF2B5EF4-FFF2-40B4-BE49-F238E27FC236}">
                <a16:creationId xmlns:a16="http://schemas.microsoft.com/office/drawing/2014/main" id="{533FA94B-C0D0-40F8-A07A-DE6B26AE35F1}"/>
              </a:ext>
            </a:extLst>
          </p:cNvPr>
          <p:cNvGrpSpPr/>
          <p:nvPr/>
        </p:nvGrpSpPr>
        <p:grpSpPr>
          <a:xfrm>
            <a:off x="260240" y="3172078"/>
            <a:ext cx="8526796" cy="1439317"/>
            <a:chOff x="206266" y="4572000"/>
            <a:chExt cx="8526796" cy="1439317"/>
          </a:xfrm>
        </p:grpSpPr>
        <p:sp>
          <p:nvSpPr>
            <p:cNvPr id="16" name="Rectangle 7">
              <a:extLst>
                <a:ext uri="{FF2B5EF4-FFF2-40B4-BE49-F238E27FC236}">
                  <a16:creationId xmlns:a16="http://schemas.microsoft.com/office/drawing/2014/main" id="{D92093BB-C816-4C9D-B9E9-D31CAA166956}"/>
                </a:ext>
              </a:extLst>
            </p:cNvPr>
            <p:cNvSpPr>
              <a:spLocks noChangeArrowheads="1"/>
            </p:cNvSpPr>
            <p:nvPr/>
          </p:nvSpPr>
          <p:spPr bwMode="auto">
            <a:xfrm>
              <a:off x="633413" y="4572000"/>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c</a:t>
              </a:r>
            </a:p>
          </p:txBody>
        </p:sp>
        <p:sp>
          <p:nvSpPr>
            <p:cNvPr id="17" name="Rectangle 8">
              <a:extLst>
                <a:ext uri="{FF2B5EF4-FFF2-40B4-BE49-F238E27FC236}">
                  <a16:creationId xmlns:a16="http://schemas.microsoft.com/office/drawing/2014/main" id="{D45E0FB7-B3DF-409C-8EA8-C9BFBA1A4A0C}"/>
                </a:ext>
              </a:extLst>
            </p:cNvPr>
            <p:cNvSpPr>
              <a:spLocks noChangeArrowheads="1"/>
            </p:cNvSpPr>
            <p:nvPr/>
          </p:nvSpPr>
          <p:spPr bwMode="auto">
            <a:xfrm>
              <a:off x="1903413" y="4572000"/>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i[0]</a:t>
              </a:r>
            </a:p>
          </p:txBody>
        </p:sp>
        <p:sp>
          <p:nvSpPr>
            <p:cNvPr id="18" name="Rectangle 9">
              <a:extLst>
                <a:ext uri="{FF2B5EF4-FFF2-40B4-BE49-F238E27FC236}">
                  <a16:creationId xmlns:a16="http://schemas.microsoft.com/office/drawing/2014/main" id="{60E7D19F-3BBB-4F88-B02D-D05E77527C52}"/>
                </a:ext>
              </a:extLst>
            </p:cNvPr>
            <p:cNvSpPr>
              <a:spLocks noChangeArrowheads="1"/>
            </p:cNvSpPr>
            <p:nvPr/>
          </p:nvSpPr>
          <p:spPr bwMode="auto">
            <a:xfrm>
              <a:off x="3173413" y="4572000"/>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i[1]</a:t>
              </a:r>
            </a:p>
          </p:txBody>
        </p:sp>
        <p:sp>
          <p:nvSpPr>
            <p:cNvPr id="19" name="Rectangle 10">
              <a:extLst>
                <a:ext uri="{FF2B5EF4-FFF2-40B4-BE49-F238E27FC236}">
                  <a16:creationId xmlns:a16="http://schemas.microsoft.com/office/drawing/2014/main" id="{0751DFAF-10DA-44CF-BC2E-A3CD6AA21E65}"/>
                </a:ext>
              </a:extLst>
            </p:cNvPr>
            <p:cNvSpPr>
              <a:spLocks noChangeArrowheads="1"/>
            </p:cNvSpPr>
            <p:nvPr/>
          </p:nvSpPr>
          <p:spPr bwMode="auto">
            <a:xfrm>
              <a:off x="5713413" y="4572000"/>
              <a:ext cx="2540000" cy="381000"/>
            </a:xfrm>
            <a:prstGeom prst="rect">
              <a:avLst/>
            </a:prstGeom>
            <a:solidFill>
              <a:srgbClr val="D6D6F4"/>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v</a:t>
              </a:r>
            </a:p>
          </p:txBody>
        </p:sp>
        <p:sp>
          <p:nvSpPr>
            <p:cNvPr id="20" name="Rectangle 11">
              <a:extLst>
                <a:ext uri="{FF2B5EF4-FFF2-40B4-BE49-F238E27FC236}">
                  <a16:creationId xmlns:a16="http://schemas.microsoft.com/office/drawing/2014/main" id="{CE2AC7BB-7480-4B09-B915-2C1B5E5658FF}"/>
                </a:ext>
              </a:extLst>
            </p:cNvPr>
            <p:cNvSpPr>
              <a:spLocks noChangeArrowheads="1"/>
            </p:cNvSpPr>
            <p:nvPr/>
          </p:nvSpPr>
          <p:spPr bwMode="auto">
            <a:xfrm>
              <a:off x="950913" y="4572000"/>
              <a:ext cx="952500"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dirty="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3 bytes</a:t>
              </a:r>
            </a:p>
          </p:txBody>
        </p:sp>
        <p:sp>
          <p:nvSpPr>
            <p:cNvPr id="21" name="Rectangle 12">
              <a:extLst>
                <a:ext uri="{FF2B5EF4-FFF2-40B4-BE49-F238E27FC236}">
                  <a16:creationId xmlns:a16="http://schemas.microsoft.com/office/drawing/2014/main" id="{15159983-8878-452E-B84C-928A1A6C0AF4}"/>
                </a:ext>
              </a:extLst>
            </p:cNvPr>
            <p:cNvSpPr>
              <a:spLocks noChangeArrowheads="1"/>
            </p:cNvSpPr>
            <p:nvPr/>
          </p:nvSpPr>
          <p:spPr bwMode="auto">
            <a:xfrm>
              <a:off x="4443413" y="4572000"/>
              <a:ext cx="1270000"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4 bytes</a:t>
              </a:r>
            </a:p>
          </p:txBody>
        </p:sp>
        <p:sp>
          <p:nvSpPr>
            <p:cNvPr id="22" name="Rectangle 13">
              <a:extLst>
                <a:ext uri="{FF2B5EF4-FFF2-40B4-BE49-F238E27FC236}">
                  <a16:creationId xmlns:a16="http://schemas.microsoft.com/office/drawing/2014/main" id="{949BAF2F-7C97-4B6B-BA2D-A9BD065F765C}"/>
                </a:ext>
              </a:extLst>
            </p:cNvPr>
            <p:cNvSpPr>
              <a:spLocks noChangeArrowheads="1"/>
            </p:cNvSpPr>
            <p:nvPr/>
          </p:nvSpPr>
          <p:spPr bwMode="auto">
            <a:xfrm>
              <a:off x="381000" y="4965700"/>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p+0</a:t>
              </a:r>
            </a:p>
          </p:txBody>
        </p:sp>
        <p:sp>
          <p:nvSpPr>
            <p:cNvPr id="23" name="Rectangle 14">
              <a:extLst>
                <a:ext uri="{FF2B5EF4-FFF2-40B4-BE49-F238E27FC236}">
                  <a16:creationId xmlns:a16="http://schemas.microsoft.com/office/drawing/2014/main" id="{4E07D592-E491-4AAC-A92B-67AC003207E2}"/>
                </a:ext>
              </a:extLst>
            </p:cNvPr>
            <p:cNvSpPr>
              <a:spLocks noChangeArrowheads="1"/>
            </p:cNvSpPr>
            <p:nvPr/>
          </p:nvSpPr>
          <p:spPr bwMode="auto">
            <a:xfrm>
              <a:off x="1652588" y="4965700"/>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p+4</a:t>
              </a:r>
            </a:p>
          </p:txBody>
        </p:sp>
        <p:sp>
          <p:nvSpPr>
            <p:cNvPr id="24" name="Rectangle 15">
              <a:extLst>
                <a:ext uri="{FF2B5EF4-FFF2-40B4-BE49-F238E27FC236}">
                  <a16:creationId xmlns:a16="http://schemas.microsoft.com/office/drawing/2014/main" id="{95112CA4-2A6C-4741-973E-5BACF5E12050}"/>
                </a:ext>
              </a:extLst>
            </p:cNvPr>
            <p:cNvSpPr>
              <a:spLocks noChangeArrowheads="1"/>
            </p:cNvSpPr>
            <p:nvPr/>
          </p:nvSpPr>
          <p:spPr bwMode="auto">
            <a:xfrm>
              <a:off x="2908300" y="4965700"/>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p+8</a:t>
              </a:r>
            </a:p>
          </p:txBody>
        </p:sp>
        <p:sp>
          <p:nvSpPr>
            <p:cNvPr id="25" name="Rectangle 16">
              <a:extLst>
                <a:ext uri="{FF2B5EF4-FFF2-40B4-BE49-F238E27FC236}">
                  <a16:creationId xmlns:a16="http://schemas.microsoft.com/office/drawing/2014/main" id="{87D6AAB1-96F6-4644-8599-277C3A4A8D24}"/>
                </a:ext>
              </a:extLst>
            </p:cNvPr>
            <p:cNvSpPr>
              <a:spLocks noChangeArrowheads="1"/>
            </p:cNvSpPr>
            <p:nvPr/>
          </p:nvSpPr>
          <p:spPr bwMode="auto">
            <a:xfrm>
              <a:off x="5387975" y="4965700"/>
              <a:ext cx="50654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p+16</a:t>
              </a:r>
            </a:p>
          </p:txBody>
        </p:sp>
        <p:sp>
          <p:nvSpPr>
            <p:cNvPr id="26" name="Rectangle 17">
              <a:extLst>
                <a:ext uri="{FF2B5EF4-FFF2-40B4-BE49-F238E27FC236}">
                  <a16:creationId xmlns:a16="http://schemas.microsoft.com/office/drawing/2014/main" id="{BAA77937-FEBB-4DC7-A541-5C07870C4138}"/>
                </a:ext>
              </a:extLst>
            </p:cNvPr>
            <p:cNvSpPr>
              <a:spLocks noChangeArrowheads="1"/>
            </p:cNvSpPr>
            <p:nvPr/>
          </p:nvSpPr>
          <p:spPr bwMode="auto">
            <a:xfrm>
              <a:off x="7934325" y="4965700"/>
              <a:ext cx="50654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p+24</a:t>
              </a:r>
            </a:p>
          </p:txBody>
        </p:sp>
        <p:sp>
          <p:nvSpPr>
            <p:cNvPr id="27" name="Line 18">
              <a:extLst>
                <a:ext uri="{FF2B5EF4-FFF2-40B4-BE49-F238E27FC236}">
                  <a16:creationId xmlns:a16="http://schemas.microsoft.com/office/drawing/2014/main" id="{49457CFD-477B-44CD-AB83-DC2BA73AE089}"/>
                </a:ext>
              </a:extLst>
            </p:cNvPr>
            <p:cNvSpPr>
              <a:spLocks noChangeShapeType="1"/>
            </p:cNvSpPr>
            <p:nvPr/>
          </p:nvSpPr>
          <p:spPr bwMode="auto">
            <a:xfrm rot="10800000" flipH="1">
              <a:off x="1903413" y="5314950"/>
              <a:ext cx="0" cy="292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8" name="Rectangle 19">
              <a:extLst>
                <a:ext uri="{FF2B5EF4-FFF2-40B4-BE49-F238E27FC236}">
                  <a16:creationId xmlns:a16="http://schemas.microsoft.com/office/drawing/2014/main" id="{33F660C4-87DD-4F19-9EBA-54FEBDF73805}"/>
                </a:ext>
              </a:extLst>
            </p:cNvPr>
            <p:cNvSpPr>
              <a:spLocks noChangeArrowheads="1"/>
            </p:cNvSpPr>
            <p:nvPr/>
          </p:nvSpPr>
          <p:spPr bwMode="auto">
            <a:xfrm>
              <a:off x="1382713" y="5648325"/>
              <a:ext cx="1119089"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4</a:t>
              </a:r>
            </a:p>
          </p:txBody>
        </p:sp>
        <p:sp>
          <p:nvSpPr>
            <p:cNvPr id="29" name="Rectangle 20">
              <a:extLst>
                <a:ext uri="{FF2B5EF4-FFF2-40B4-BE49-F238E27FC236}">
                  <a16:creationId xmlns:a16="http://schemas.microsoft.com/office/drawing/2014/main" id="{0D007904-2587-416B-8205-CD6C2AC4A15B}"/>
                </a:ext>
              </a:extLst>
            </p:cNvPr>
            <p:cNvSpPr>
              <a:spLocks noChangeArrowheads="1"/>
            </p:cNvSpPr>
            <p:nvPr/>
          </p:nvSpPr>
          <p:spPr bwMode="auto">
            <a:xfrm>
              <a:off x="5186610" y="5647819"/>
              <a:ext cx="115917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8</a:t>
              </a:r>
            </a:p>
          </p:txBody>
        </p:sp>
        <p:sp>
          <p:nvSpPr>
            <p:cNvPr id="30" name="Line 21">
              <a:extLst>
                <a:ext uri="{FF2B5EF4-FFF2-40B4-BE49-F238E27FC236}">
                  <a16:creationId xmlns:a16="http://schemas.microsoft.com/office/drawing/2014/main" id="{70312DC6-6100-44A8-8487-2CE52A426148}"/>
                </a:ext>
              </a:extLst>
            </p:cNvPr>
            <p:cNvSpPr>
              <a:spLocks noChangeShapeType="1"/>
            </p:cNvSpPr>
            <p:nvPr/>
          </p:nvSpPr>
          <p:spPr bwMode="auto">
            <a:xfrm rot="10800000" flipH="1">
              <a:off x="5713413" y="5314950"/>
              <a:ext cx="0" cy="2915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31" name="Rectangle 22">
              <a:extLst>
                <a:ext uri="{FF2B5EF4-FFF2-40B4-BE49-F238E27FC236}">
                  <a16:creationId xmlns:a16="http://schemas.microsoft.com/office/drawing/2014/main" id="{C485641A-79DC-43C1-94E0-D7AD46B0355D}"/>
                </a:ext>
              </a:extLst>
            </p:cNvPr>
            <p:cNvSpPr>
              <a:spLocks noChangeArrowheads="1"/>
            </p:cNvSpPr>
            <p:nvPr/>
          </p:nvSpPr>
          <p:spPr bwMode="auto">
            <a:xfrm>
              <a:off x="206266" y="5651752"/>
              <a:ext cx="11347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8</a:t>
              </a:r>
            </a:p>
          </p:txBody>
        </p:sp>
        <p:sp>
          <p:nvSpPr>
            <p:cNvPr id="32" name="Line 23">
              <a:extLst>
                <a:ext uri="{FF2B5EF4-FFF2-40B4-BE49-F238E27FC236}">
                  <a16:creationId xmlns:a16="http://schemas.microsoft.com/office/drawing/2014/main" id="{A5983F68-2B8F-4FC6-9DF4-44671DBFB802}"/>
                </a:ext>
              </a:extLst>
            </p:cNvPr>
            <p:cNvSpPr>
              <a:spLocks noChangeShapeType="1"/>
            </p:cNvSpPr>
            <p:nvPr/>
          </p:nvSpPr>
          <p:spPr bwMode="auto">
            <a:xfrm rot="10800000" flipH="1">
              <a:off x="633413" y="5314950"/>
              <a:ext cx="0" cy="292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33" name="Rectangle 24">
              <a:extLst>
                <a:ext uri="{FF2B5EF4-FFF2-40B4-BE49-F238E27FC236}">
                  <a16:creationId xmlns:a16="http://schemas.microsoft.com/office/drawing/2014/main" id="{2ADB883E-F773-4E51-B47C-3F67F7BEF76F}"/>
                </a:ext>
              </a:extLst>
            </p:cNvPr>
            <p:cNvSpPr>
              <a:spLocks noChangeArrowheads="1"/>
            </p:cNvSpPr>
            <p:nvPr/>
          </p:nvSpPr>
          <p:spPr bwMode="auto">
            <a:xfrm>
              <a:off x="7631957" y="5655717"/>
              <a:ext cx="110110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8</a:t>
              </a:r>
            </a:p>
          </p:txBody>
        </p:sp>
        <p:sp>
          <p:nvSpPr>
            <p:cNvPr id="34" name="Line 25">
              <a:extLst>
                <a:ext uri="{FF2B5EF4-FFF2-40B4-BE49-F238E27FC236}">
                  <a16:creationId xmlns:a16="http://schemas.microsoft.com/office/drawing/2014/main" id="{B1E38404-E7BF-4C9B-B183-88D9EEDAAF31}"/>
                </a:ext>
              </a:extLst>
            </p:cNvPr>
            <p:cNvSpPr>
              <a:spLocks noChangeShapeType="1"/>
            </p:cNvSpPr>
            <p:nvPr/>
          </p:nvSpPr>
          <p:spPr bwMode="auto">
            <a:xfrm rot="10800000" flipH="1">
              <a:off x="8253413" y="5314950"/>
              <a:ext cx="0" cy="33286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grpSp>
    </p:spTree>
    <p:extLst>
      <p:ext uri="{BB962C8B-B14F-4D97-AF65-F5344CB8AC3E}">
        <p14:creationId xmlns:p14="http://schemas.microsoft.com/office/powerpoint/2010/main" val="3256570692"/>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4" end="4"/>
                                                </p:txEl>
                                              </p:spTgt>
                                            </p:tgtEl>
                                            <p:attrNameLst>
                                              <p:attrName>style.visibility</p:attrName>
                                            </p:attrNameLst>
                                          </p:cBhvr>
                                          <p:to>
                                            <p:strVal val="visible"/>
                                          </p:to>
                                        </p:set>
                                        <p:animEffect transition="in" filter="fade">
                                          <p:cBhvr>
                                            <p:cTn id="37" dur="500"/>
                                            <p:tgtEl>
                                              <p:spTgt spid="15">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xEl>
                                                  <p:pRg st="5" end="5"/>
                                                </p:txEl>
                                              </p:spTgt>
                                            </p:tgtEl>
                                            <p:attrNameLst>
                                              <p:attrName>style.visibility</p:attrName>
                                            </p:attrNameLst>
                                          </p:cBhvr>
                                          <p:to>
                                            <p:strVal val="visible"/>
                                          </p:to>
                                        </p:set>
                                        <p:animEffect transition="in" filter="fade">
                                          <p:cBhvr>
                                            <p:cTn id="40" dur="500"/>
                                            <p:tgtEl>
                                              <p:spTgt spid="1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4" end="4"/>
                                                </p:txEl>
                                              </p:spTgt>
                                            </p:tgtEl>
                                            <p:attrNameLst>
                                              <p:attrName>style.visibility</p:attrName>
                                            </p:attrNameLst>
                                          </p:cBhvr>
                                          <p:to>
                                            <p:strVal val="visible"/>
                                          </p:to>
                                        </p:set>
                                        <p:animEffect transition="in" filter="fade">
                                          <p:cBhvr>
                                            <p:cTn id="37" dur="500"/>
                                            <p:tgtEl>
                                              <p:spTgt spid="15">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xEl>
                                                  <p:pRg st="5" end="5"/>
                                                </p:txEl>
                                              </p:spTgt>
                                            </p:tgtEl>
                                            <p:attrNameLst>
                                              <p:attrName>style.visibility</p:attrName>
                                            </p:attrNameLst>
                                          </p:cBhvr>
                                          <p:to>
                                            <p:strVal val="visible"/>
                                          </p:to>
                                        </p:set>
                                        <p:animEffect transition="in" filter="fade">
                                          <p:cBhvr>
                                            <p:cTn id="40" dur="500"/>
                                            <p:tgtEl>
                                              <p:spTgt spid="1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4"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对齐的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一些规则</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76105C3B-2F0B-41AF-9CB2-0BDE773FC1D1}"/>
              </a:ext>
            </a:extLst>
          </p:cNvPr>
          <p:cNvSpPr txBox="1">
            <a:spLocks noChangeArrowheads="1"/>
          </p:cNvSpPr>
          <p:nvPr/>
        </p:nvSpPr>
        <p:spPr>
          <a:xfrm>
            <a:off x="539552" y="1026392"/>
            <a:ext cx="3431329" cy="2520276"/>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spcBef>
                <a:spcPct val="0"/>
              </a:spcBef>
              <a:buClr>
                <a:srgbClr val="C00000"/>
              </a:buClr>
              <a:buSzPct val="80000"/>
            </a:pPr>
            <a:r>
              <a:rPr lang="en-US" altLang="zh-CN" sz="1600" kern="0" dirty="0"/>
              <a:t>1 byte: </a:t>
            </a:r>
            <a:r>
              <a:rPr lang="en-US" altLang="zh-CN" sz="1600" kern="0" dirty="0">
                <a:latin typeface="Courier New Bold" panose="02070609020205020404" pitchFamily="49" charset="0"/>
                <a:sym typeface="Courier New Bold" panose="02070609020205020404" pitchFamily="49" charset="0"/>
              </a:rPr>
              <a:t>char</a:t>
            </a:r>
            <a:r>
              <a:rPr lang="en-US" altLang="zh-CN" sz="1600" kern="0" dirty="0"/>
              <a:t>, …</a:t>
            </a:r>
          </a:p>
          <a:p>
            <a:pPr marL="552450" lvl="1">
              <a:spcBef>
                <a:spcPts val="450"/>
              </a:spcBef>
              <a:buClr>
                <a:srgbClr val="C00000"/>
              </a:buClr>
              <a:buSzPct val="80000"/>
            </a:pPr>
            <a:r>
              <a:rPr lang="zh-CN" altLang="en-US" sz="1600" b="0" kern="0" dirty="0"/>
              <a:t>没有限制</a:t>
            </a:r>
            <a:endParaRPr lang="en-US" altLang="zh-CN" sz="1600" b="0" kern="0" dirty="0"/>
          </a:p>
          <a:p>
            <a:pPr>
              <a:spcBef>
                <a:spcPts val="538"/>
              </a:spcBef>
              <a:buClr>
                <a:srgbClr val="C00000"/>
              </a:buClr>
              <a:buSzPct val="80000"/>
            </a:pPr>
            <a:r>
              <a:rPr lang="en-US" altLang="zh-CN" sz="1600" kern="0" dirty="0"/>
              <a:t>2 bytes: </a:t>
            </a:r>
            <a:r>
              <a:rPr lang="en-US" altLang="zh-CN" sz="1600" kern="0" dirty="0">
                <a:latin typeface="Courier New Bold" panose="02070609020205020404" pitchFamily="49" charset="0"/>
                <a:sym typeface="Courier New Bold" panose="02070609020205020404" pitchFamily="49" charset="0"/>
              </a:rPr>
              <a:t>short</a:t>
            </a:r>
            <a:r>
              <a:rPr lang="en-US" altLang="zh-CN" sz="1600" kern="0" dirty="0"/>
              <a:t>, …</a:t>
            </a:r>
          </a:p>
          <a:p>
            <a:pPr marL="552450" lvl="1">
              <a:spcBef>
                <a:spcPts val="450"/>
              </a:spcBef>
              <a:buClr>
                <a:srgbClr val="C00000"/>
              </a:buClr>
              <a:buSzPct val="80000"/>
            </a:pPr>
            <a:r>
              <a:rPr lang="zh-CN" altLang="en-US" sz="1600" b="0" kern="0" dirty="0"/>
              <a:t>地址位的最低位必须是</a:t>
            </a:r>
            <a:r>
              <a:rPr lang="en-US" altLang="zh-CN" sz="1600" b="0" kern="0" dirty="0"/>
              <a:t> 0</a:t>
            </a:r>
            <a:r>
              <a:rPr lang="en-US" altLang="zh-CN" sz="1600" b="0" kern="0" baseline="-6000" dirty="0"/>
              <a:t>2</a:t>
            </a:r>
            <a:endParaRPr lang="en-US" altLang="zh-CN" sz="1600" b="0" kern="0" dirty="0"/>
          </a:p>
          <a:p>
            <a:pPr>
              <a:spcBef>
                <a:spcPts val="538"/>
              </a:spcBef>
              <a:buClr>
                <a:srgbClr val="C00000"/>
              </a:buClr>
              <a:buSzPct val="80000"/>
            </a:pPr>
            <a:r>
              <a:rPr lang="en-US" altLang="zh-CN" sz="1600" kern="0" dirty="0"/>
              <a:t>4 bytes: </a:t>
            </a:r>
            <a:r>
              <a:rPr lang="en-US" altLang="zh-CN" sz="1600" kern="0" dirty="0">
                <a:latin typeface="Courier New Bold" panose="02070609020205020404" pitchFamily="49" charset="0"/>
                <a:sym typeface="Courier New Bold" panose="02070609020205020404" pitchFamily="49" charset="0"/>
              </a:rPr>
              <a:t>int</a:t>
            </a:r>
            <a:r>
              <a:rPr lang="en-US" altLang="zh-CN" sz="1600" kern="0" dirty="0"/>
              <a:t>, </a:t>
            </a:r>
            <a:r>
              <a:rPr lang="en-US" altLang="zh-CN" sz="1600" kern="0" dirty="0">
                <a:latin typeface="Courier New Bold" panose="02070609020205020404" pitchFamily="49" charset="0"/>
                <a:sym typeface="Courier New Bold" panose="02070609020205020404" pitchFamily="49" charset="0"/>
              </a:rPr>
              <a:t>float</a:t>
            </a:r>
            <a:r>
              <a:rPr lang="en-US" altLang="zh-CN" sz="1600" kern="0" dirty="0"/>
              <a:t>, </a:t>
            </a:r>
            <a:r>
              <a:rPr lang="en-US" altLang="zh-CN" sz="1600" kern="0" dirty="0">
                <a:latin typeface="Courier New Bold" panose="02070609020205020404" pitchFamily="49" charset="0"/>
                <a:sym typeface="Courier New Bold" panose="02070609020205020404" pitchFamily="49" charset="0"/>
              </a:rPr>
              <a:t>char *</a:t>
            </a:r>
            <a:r>
              <a:rPr lang="en-US" altLang="zh-CN" sz="1600" kern="0" dirty="0"/>
              <a:t>, …</a:t>
            </a:r>
          </a:p>
          <a:p>
            <a:pPr marL="552450" lvl="1">
              <a:spcBef>
                <a:spcPts val="450"/>
              </a:spcBef>
              <a:buClr>
                <a:srgbClr val="C00000"/>
              </a:buClr>
              <a:buSzPct val="80000"/>
            </a:pPr>
            <a:r>
              <a:rPr lang="zh-CN" altLang="en-US" sz="1600" b="0" kern="0" dirty="0"/>
              <a:t>地址位的最低两位必须是</a:t>
            </a:r>
            <a:r>
              <a:rPr lang="en-US" altLang="zh-CN" sz="1600" b="0" kern="0" dirty="0"/>
              <a:t> 00</a:t>
            </a:r>
            <a:r>
              <a:rPr lang="en-US" altLang="zh-CN" sz="1600" b="0" kern="0" baseline="-6000" dirty="0"/>
              <a:t>2</a:t>
            </a:r>
            <a:endParaRPr lang="en-US" altLang="zh-CN" sz="1600" b="0" kern="0" dirty="0"/>
          </a:p>
        </p:txBody>
      </p:sp>
      <p:sp>
        <p:nvSpPr>
          <p:cNvPr id="2" name="矩形 1">
            <a:extLst>
              <a:ext uri="{FF2B5EF4-FFF2-40B4-BE49-F238E27FC236}">
                <a16:creationId xmlns:a16="http://schemas.microsoft.com/office/drawing/2014/main" id="{0A5CA5CA-FCF3-48CC-BE5F-DD513EA73CC1}"/>
              </a:ext>
            </a:extLst>
          </p:cNvPr>
          <p:cNvSpPr/>
          <p:nvPr/>
        </p:nvSpPr>
        <p:spPr>
          <a:xfrm>
            <a:off x="4572000" y="1026392"/>
            <a:ext cx="4572000" cy="2821285"/>
          </a:xfrm>
          <a:prstGeom prst="rect">
            <a:avLst/>
          </a:prstGeom>
        </p:spPr>
        <p:txBody>
          <a:bodyPr>
            <a:spAutoFit/>
          </a:bodyPr>
          <a:lstStyle/>
          <a:p>
            <a:pPr marL="285750" indent="-285750">
              <a:spcBef>
                <a:spcPts val="538"/>
              </a:spcBef>
              <a:buClr>
                <a:srgbClr val="C00000"/>
              </a:buClr>
              <a:buSzPct val="80000"/>
              <a:buFont typeface="Wingdings" panose="05000000000000000000" pitchFamily="2" charset="2"/>
              <a:buChar char="l"/>
            </a:pPr>
            <a:r>
              <a:rPr lang="en-US" altLang="zh-CN" sz="1600" kern="0" dirty="0"/>
              <a:t>8 bytes: </a:t>
            </a:r>
            <a:r>
              <a:rPr lang="en-US" altLang="zh-CN" sz="1600" kern="0" dirty="0">
                <a:latin typeface="Courier New Bold" panose="02070609020205020404" pitchFamily="49" charset="0"/>
                <a:sym typeface="Courier New Bold" panose="02070609020205020404" pitchFamily="49" charset="0"/>
              </a:rPr>
              <a:t>double</a:t>
            </a:r>
            <a:r>
              <a:rPr lang="en-US" altLang="zh-CN" sz="1600" kern="0" dirty="0"/>
              <a:t>, …</a:t>
            </a:r>
          </a:p>
          <a:p>
            <a:pPr marL="777875" lvl="1" indent="-285750">
              <a:spcBef>
                <a:spcPts val="450"/>
              </a:spcBef>
              <a:buClr>
                <a:srgbClr val="C00000"/>
              </a:buClr>
              <a:buSzPct val="80000"/>
              <a:buFont typeface="Wingdings" panose="05000000000000000000" pitchFamily="2" charset="2"/>
              <a:buChar char="l"/>
            </a:pPr>
            <a:r>
              <a:rPr lang="en-US" altLang="zh-CN" sz="1600" b="0" kern="0" dirty="0"/>
              <a:t>Windows (</a:t>
            </a:r>
            <a:r>
              <a:rPr lang="zh-CN" altLang="en-US" sz="1600" b="0" kern="0" dirty="0"/>
              <a:t>以及绝大多数操作系统</a:t>
            </a:r>
            <a:r>
              <a:rPr lang="en-US" altLang="zh-CN" sz="1600" b="0" kern="0" dirty="0"/>
              <a:t>):</a:t>
            </a:r>
          </a:p>
          <a:p>
            <a:pPr marL="1003300" lvl="2" indent="-285750">
              <a:spcBef>
                <a:spcPts val="450"/>
              </a:spcBef>
              <a:buClr>
                <a:srgbClr val="C00000"/>
              </a:buClr>
              <a:buSzPct val="80000"/>
              <a:buFont typeface="Wingdings" panose="05000000000000000000" pitchFamily="2" charset="2"/>
              <a:buChar char="l"/>
            </a:pPr>
            <a:r>
              <a:rPr lang="zh-CN" altLang="en-US" sz="1600" b="0" kern="0" dirty="0"/>
              <a:t>地址位的最低三位必须是</a:t>
            </a:r>
            <a:r>
              <a:rPr lang="en-US" altLang="zh-CN" sz="1600" b="0" kern="0" dirty="0"/>
              <a:t> 000</a:t>
            </a:r>
            <a:r>
              <a:rPr lang="en-US" altLang="zh-CN" sz="1600" b="0" kern="0" baseline="-6000" dirty="0"/>
              <a:t>2</a:t>
            </a:r>
            <a:endParaRPr lang="en-US" altLang="zh-CN" sz="1600" b="0" kern="0" dirty="0"/>
          </a:p>
          <a:p>
            <a:pPr marL="777875" lvl="1" indent="-285750">
              <a:spcBef>
                <a:spcPts val="450"/>
              </a:spcBef>
              <a:buClr>
                <a:srgbClr val="C00000"/>
              </a:buClr>
              <a:buSzPct val="80000"/>
              <a:buFont typeface="Wingdings" panose="05000000000000000000" pitchFamily="2" charset="2"/>
              <a:buChar char="l"/>
            </a:pPr>
            <a:r>
              <a:rPr lang="en-US" altLang="zh-CN" sz="1600" b="0" kern="0" dirty="0"/>
              <a:t>Linux:</a:t>
            </a:r>
          </a:p>
          <a:p>
            <a:pPr marL="1003300" lvl="2" indent="-285750">
              <a:spcBef>
                <a:spcPts val="450"/>
              </a:spcBef>
              <a:buClr>
                <a:srgbClr val="C00000"/>
              </a:buClr>
              <a:buSzPct val="80000"/>
              <a:buFont typeface="Wingdings" panose="05000000000000000000" pitchFamily="2" charset="2"/>
              <a:buChar char="l"/>
            </a:pPr>
            <a:r>
              <a:rPr lang="zh-CN" altLang="en-US" sz="1600" b="0" kern="0" dirty="0"/>
              <a:t>地址位的最低两位必须是</a:t>
            </a:r>
            <a:r>
              <a:rPr lang="en-US" altLang="zh-CN" sz="1600" b="0" kern="0" dirty="0"/>
              <a:t> 00</a:t>
            </a:r>
            <a:r>
              <a:rPr lang="en-US" altLang="zh-CN" sz="1600" b="0" kern="0" baseline="-6000" dirty="0"/>
              <a:t>2</a:t>
            </a:r>
            <a:endParaRPr lang="en-US" altLang="zh-CN" sz="1600" b="0" kern="0" dirty="0"/>
          </a:p>
          <a:p>
            <a:pPr marL="285750" indent="-285750">
              <a:spcBef>
                <a:spcPts val="538"/>
              </a:spcBef>
              <a:buClr>
                <a:srgbClr val="C00000"/>
              </a:buClr>
              <a:buSzPct val="80000"/>
              <a:buFont typeface="Wingdings" panose="05000000000000000000" pitchFamily="2" charset="2"/>
              <a:buChar char="l"/>
            </a:pPr>
            <a:r>
              <a:rPr lang="en-US" altLang="zh-CN" sz="1600" kern="0" dirty="0"/>
              <a:t>12 bytes: </a:t>
            </a:r>
            <a:r>
              <a:rPr lang="en-US" altLang="zh-CN" sz="1600" kern="0" dirty="0">
                <a:latin typeface="Courier New Bold" panose="02070609020205020404" pitchFamily="49" charset="0"/>
                <a:sym typeface="Courier New Bold" panose="02070609020205020404" pitchFamily="49" charset="0"/>
              </a:rPr>
              <a:t>long double</a:t>
            </a:r>
            <a:endParaRPr lang="en-US" altLang="zh-CN" sz="1600" kern="0" dirty="0"/>
          </a:p>
          <a:p>
            <a:pPr marL="777875" lvl="1" indent="-285750">
              <a:spcBef>
                <a:spcPts val="450"/>
              </a:spcBef>
              <a:buClr>
                <a:srgbClr val="C00000"/>
              </a:buClr>
              <a:buSzPct val="80000"/>
              <a:buFont typeface="Wingdings" panose="05000000000000000000" pitchFamily="2" charset="2"/>
              <a:buChar char="l"/>
            </a:pPr>
            <a:r>
              <a:rPr lang="en-US" altLang="zh-CN" sz="1600" b="0" kern="0" dirty="0"/>
              <a:t>Windows, Linux:</a:t>
            </a:r>
          </a:p>
          <a:p>
            <a:pPr marL="1003300" lvl="2" indent="-285750">
              <a:spcBef>
                <a:spcPts val="450"/>
              </a:spcBef>
              <a:buClr>
                <a:srgbClr val="C00000"/>
              </a:buClr>
              <a:buSzPct val="80000"/>
              <a:buFont typeface="Wingdings" panose="05000000000000000000" pitchFamily="2" charset="2"/>
              <a:buChar char="l"/>
            </a:pPr>
            <a:r>
              <a:rPr lang="zh-CN" altLang="en-US" sz="1600" b="0" kern="0" dirty="0"/>
              <a:t>地址位的最低两位必须是</a:t>
            </a:r>
            <a:r>
              <a:rPr lang="en-US" altLang="zh-CN" sz="1600" b="0" kern="0" dirty="0"/>
              <a:t>00</a:t>
            </a:r>
            <a:r>
              <a:rPr lang="en-US" altLang="zh-CN" sz="1600" b="0" kern="0" baseline="-6000" dirty="0"/>
              <a:t>2</a:t>
            </a:r>
            <a:endParaRPr lang="en-US" altLang="zh-CN" sz="1600" b="0" kern="0" dirty="0"/>
          </a:p>
          <a:p>
            <a:pPr marL="838200" lvl="2">
              <a:spcBef>
                <a:spcPts val="450"/>
              </a:spcBef>
            </a:pPr>
            <a:endParaRPr lang="en-US" altLang="zh-CN" sz="1600" b="0" kern="0" dirty="0"/>
          </a:p>
        </p:txBody>
      </p:sp>
    </p:spTree>
    <p:extLst>
      <p:ext uri="{BB962C8B-B14F-4D97-AF65-F5344CB8AC3E}">
        <p14:creationId xmlns:p14="http://schemas.microsoft.com/office/powerpoint/2010/main" val="1922843266"/>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p:bldP spid="2"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对齐方式</a:t>
            </a:r>
            <a:endParaRPr lang="en-US" altLang="zh-CN" sz="2000" kern="0" dirty="0">
              <a:solidFill>
                <a:srgbClr val="AC0000"/>
              </a:solidFill>
              <a:latin typeface="微软雅黑" pitchFamily="34" charset="-122"/>
              <a:ea typeface="微软雅黑" pitchFamily="34" charset="-122"/>
            </a:endParaRPr>
          </a:p>
        </p:txBody>
      </p:sp>
      <p:sp>
        <p:nvSpPr>
          <p:cNvPr id="5" name="Rectangle 5">
            <a:extLst>
              <a:ext uri="{FF2B5EF4-FFF2-40B4-BE49-F238E27FC236}">
                <a16:creationId xmlns:a16="http://schemas.microsoft.com/office/drawing/2014/main" id="{D040CAC4-940E-4DE4-8EB0-B3252A08C3C8}"/>
              </a:ext>
            </a:extLst>
          </p:cNvPr>
          <p:cNvSpPr txBox="1">
            <a:spLocks noChangeArrowheads="1"/>
          </p:cNvSpPr>
          <p:nvPr/>
        </p:nvSpPr>
        <p:spPr>
          <a:xfrm>
            <a:off x="251520" y="483518"/>
            <a:ext cx="8382000" cy="2232248"/>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1800" kern="0" dirty="0"/>
              <a:t>在结构内部</a:t>
            </a:r>
            <a:r>
              <a:rPr lang="en-US" altLang="zh-CN" sz="1800" kern="0" dirty="0"/>
              <a:t>:</a:t>
            </a:r>
          </a:p>
          <a:p>
            <a:pPr marL="552450" lvl="1">
              <a:buClr>
                <a:srgbClr val="C00000"/>
              </a:buClr>
              <a:buSzPct val="80000"/>
            </a:pPr>
            <a:r>
              <a:rPr lang="en-US" altLang="zh-CN" sz="1600" b="0" kern="0" dirty="0"/>
              <a:t> </a:t>
            </a:r>
            <a:r>
              <a:rPr lang="zh-CN" altLang="en-US" sz="1600" b="0" kern="0" dirty="0"/>
              <a:t>必须满足每一种数据类型的对齐方式</a:t>
            </a:r>
            <a:endParaRPr lang="en-US" altLang="zh-CN" sz="1600" b="0" kern="0" dirty="0"/>
          </a:p>
          <a:p>
            <a:pPr>
              <a:buClr>
                <a:srgbClr val="C00000"/>
              </a:buClr>
              <a:buSzPct val="80000"/>
            </a:pPr>
            <a:r>
              <a:rPr lang="zh-CN" altLang="en-US" sz="1800" kern="0" dirty="0"/>
              <a:t>整体上</a:t>
            </a:r>
            <a:endParaRPr lang="en-US" altLang="zh-CN" sz="1800" kern="0" dirty="0"/>
          </a:p>
          <a:p>
            <a:pPr marL="552450" lvl="1">
              <a:buClr>
                <a:srgbClr val="C00000"/>
              </a:buClr>
              <a:buSzPct val="80000"/>
            </a:pPr>
            <a:r>
              <a:rPr lang="zh-CN" altLang="en-US" sz="1600" b="0" kern="0" dirty="0"/>
              <a:t>首地址必须是</a:t>
            </a:r>
            <a:r>
              <a:rPr lang="en-US" altLang="zh-CN" sz="1600" b="0" kern="0" dirty="0"/>
              <a:t> </a:t>
            </a:r>
            <a:r>
              <a:rPr lang="en-US" altLang="zh-CN" sz="1600" b="0" kern="0" dirty="0">
                <a:latin typeface="Calibri Bold" panose="020F0702030404030204" pitchFamily="34" charset="0"/>
                <a:sym typeface="Calibri Bold" panose="020F0702030404030204" pitchFamily="34" charset="0"/>
              </a:rPr>
              <a:t>K</a:t>
            </a:r>
            <a:r>
              <a:rPr lang="zh-CN" altLang="en-US" sz="1600" b="0" kern="0" dirty="0">
                <a:latin typeface="Calibri Bold" panose="020F0702030404030204" pitchFamily="34" charset="0"/>
                <a:sym typeface="Calibri Bold" panose="020F0702030404030204" pitchFamily="34" charset="0"/>
              </a:rPr>
              <a:t>的整数倍 （</a:t>
            </a:r>
            <a:r>
              <a:rPr lang="en-US" altLang="zh-CN" sz="1600" b="0" kern="0" dirty="0">
                <a:latin typeface="Calibri Bold" panose="020F0702030404030204" pitchFamily="34" charset="0"/>
                <a:sym typeface="Calibri Bold" panose="020F0702030404030204" pitchFamily="34" charset="0"/>
              </a:rPr>
              <a:t>K </a:t>
            </a:r>
            <a:r>
              <a:rPr lang="zh-CN" altLang="en-US" sz="1600" b="0" kern="0" dirty="0">
                <a:latin typeface="Calibri Bold" panose="020F0702030404030204" pitchFamily="34" charset="0"/>
                <a:sym typeface="Calibri Bold" panose="020F0702030404030204" pitchFamily="34" charset="0"/>
              </a:rPr>
              <a:t>为最大元素字节数） </a:t>
            </a:r>
            <a:endParaRPr lang="en-US" altLang="zh-CN" sz="1600" b="0" kern="0" dirty="0"/>
          </a:p>
          <a:p>
            <a:pPr>
              <a:buClr>
                <a:srgbClr val="C00000"/>
              </a:buClr>
              <a:buSzPct val="80000"/>
            </a:pPr>
            <a:r>
              <a:rPr lang="zh-CN" altLang="en-US" sz="1800" kern="0" dirty="0"/>
              <a:t>例如</a:t>
            </a:r>
            <a:r>
              <a:rPr lang="en-US" altLang="zh-CN" sz="1800" kern="0" dirty="0"/>
              <a:t> (Windows </a:t>
            </a:r>
            <a:r>
              <a:rPr lang="zh-CN" altLang="en-US" sz="1800" kern="0" dirty="0"/>
              <a:t>或</a:t>
            </a:r>
            <a:r>
              <a:rPr lang="en-US" altLang="zh-CN" sz="1800" kern="0" dirty="0"/>
              <a:t> x86-64):</a:t>
            </a:r>
          </a:p>
          <a:p>
            <a:pPr marL="552450" lvl="1">
              <a:buClr>
                <a:srgbClr val="C00000"/>
              </a:buClr>
              <a:buSzPct val="80000"/>
            </a:pPr>
            <a:r>
              <a:rPr lang="en-US" altLang="zh-CN" sz="1600" kern="0" dirty="0">
                <a:solidFill>
                  <a:srgbClr val="C00000"/>
                </a:solidFill>
              </a:rPr>
              <a:t>s</a:t>
            </a:r>
            <a:r>
              <a:rPr lang="en-US" altLang="zh-CN" sz="1600" b="1" kern="0" dirty="0">
                <a:solidFill>
                  <a:srgbClr val="C00000"/>
                </a:solidFill>
              </a:rPr>
              <a:t>truct S1 </a:t>
            </a:r>
            <a:r>
              <a:rPr lang="zh-CN" altLang="en-US" sz="1600" b="1" kern="0" dirty="0"/>
              <a:t>中，</a:t>
            </a:r>
            <a:r>
              <a:rPr lang="en-US" altLang="zh-CN" sz="1600" b="1" kern="0" dirty="0"/>
              <a:t>K = </a:t>
            </a:r>
            <a:r>
              <a:rPr lang="en-US" altLang="zh-CN" sz="1600" b="1" kern="0" dirty="0">
                <a:solidFill>
                  <a:srgbClr val="C00000"/>
                </a:solidFill>
              </a:rPr>
              <a:t>8</a:t>
            </a:r>
            <a:r>
              <a:rPr lang="zh-CN" altLang="en-US" sz="1600" kern="0" dirty="0"/>
              <a:t>（因为最大元素为</a:t>
            </a:r>
            <a:r>
              <a:rPr lang="en-US" altLang="zh-CN" sz="1600" kern="0" dirty="0"/>
              <a:t>double</a:t>
            </a:r>
            <a:r>
              <a:rPr lang="zh-CN" altLang="en-US" sz="1600" kern="0" dirty="0"/>
              <a:t>）</a:t>
            </a:r>
            <a:endParaRPr lang="en-US" altLang="zh-CN" sz="1600" b="1" kern="0" dirty="0"/>
          </a:p>
        </p:txBody>
      </p:sp>
      <p:sp>
        <p:nvSpPr>
          <p:cNvPr id="6" name="Rectangle 3">
            <a:extLst>
              <a:ext uri="{FF2B5EF4-FFF2-40B4-BE49-F238E27FC236}">
                <a16:creationId xmlns:a16="http://schemas.microsoft.com/office/drawing/2014/main" id="{F458B5D8-55C7-4E17-94BD-3E5990C53868}"/>
              </a:ext>
            </a:extLst>
          </p:cNvPr>
          <p:cNvSpPr>
            <a:spLocks noChangeArrowheads="1"/>
          </p:cNvSpPr>
          <p:nvPr/>
        </p:nvSpPr>
        <p:spPr bwMode="auto">
          <a:xfrm>
            <a:off x="6300192" y="1059582"/>
            <a:ext cx="2016224" cy="1396517"/>
          </a:xfrm>
          <a:prstGeom prst="rect">
            <a:avLst/>
          </a:prstGeom>
          <a:solidFill>
            <a:srgbClr val="FFFEB2"/>
          </a:solidFill>
          <a:ln w="12700">
            <a:solidFill>
              <a:schemeClr val="tx1"/>
            </a:solidFill>
            <a:miter lim="800000"/>
            <a:headEnd/>
            <a:tailEnd/>
          </a:ln>
          <a:effectLst>
            <a:outerShdw dist="76199" dir="2700000" algn="ctr" rotWithShape="0">
              <a:schemeClr val="bg2">
                <a:alpha val="75000"/>
              </a:schemeClr>
            </a:outerShdw>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S1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double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*p;</a:t>
            </a:r>
          </a:p>
        </p:txBody>
      </p:sp>
      <p:grpSp>
        <p:nvGrpSpPr>
          <p:cNvPr id="3" name="组合 2">
            <a:extLst>
              <a:ext uri="{FF2B5EF4-FFF2-40B4-BE49-F238E27FC236}">
                <a16:creationId xmlns:a16="http://schemas.microsoft.com/office/drawing/2014/main" id="{F7C2450B-1422-4D46-9F62-479231457AD9}"/>
              </a:ext>
            </a:extLst>
          </p:cNvPr>
          <p:cNvGrpSpPr/>
          <p:nvPr/>
        </p:nvGrpSpPr>
        <p:grpSpPr>
          <a:xfrm>
            <a:off x="251520" y="3032163"/>
            <a:ext cx="8786872" cy="1431925"/>
            <a:chOff x="280940" y="2931790"/>
            <a:chExt cx="8786872" cy="1431925"/>
          </a:xfrm>
        </p:grpSpPr>
        <p:grpSp>
          <p:nvGrpSpPr>
            <p:cNvPr id="2" name="组合 1">
              <a:extLst>
                <a:ext uri="{FF2B5EF4-FFF2-40B4-BE49-F238E27FC236}">
                  <a16:creationId xmlns:a16="http://schemas.microsoft.com/office/drawing/2014/main" id="{AF42CFB3-72B5-40BA-833E-98B72F88A51C}"/>
                </a:ext>
              </a:extLst>
            </p:cNvPr>
            <p:cNvGrpSpPr/>
            <p:nvPr/>
          </p:nvGrpSpPr>
          <p:grpSpPr>
            <a:xfrm>
              <a:off x="280940" y="2931790"/>
              <a:ext cx="8786872" cy="1431925"/>
              <a:chOff x="23244" y="4572000"/>
              <a:chExt cx="8786872" cy="1431925"/>
            </a:xfrm>
          </p:grpSpPr>
          <p:sp>
            <p:nvSpPr>
              <p:cNvPr id="9" name="椭圆 8">
                <a:extLst>
                  <a:ext uri="{FF2B5EF4-FFF2-40B4-BE49-F238E27FC236}">
                    <a16:creationId xmlns:a16="http://schemas.microsoft.com/office/drawing/2014/main" id="{C00A9553-6FC5-489F-9060-389A99D7ACD2}"/>
                  </a:ext>
                </a:extLst>
              </p:cNvPr>
              <p:cNvSpPr>
                <a:spLocks noChangeArrowheads="1"/>
              </p:cNvSpPr>
              <p:nvPr/>
            </p:nvSpPr>
            <p:spPr bwMode="auto">
              <a:xfrm>
                <a:off x="23244" y="5606777"/>
                <a:ext cx="1196181" cy="333375"/>
              </a:xfrm>
              <a:prstGeom prst="ellipse">
                <a:avLst/>
              </a:prstGeom>
              <a:noFill/>
              <a:ln w="254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endParaRPr lang="zh-CN" altLang="en-US" sz="1400">
                  <a:solidFill>
                    <a:schemeClr val="tx1"/>
                  </a:solidFill>
                  <a:latin typeface="Calibri" panose="020F0502020204030204" pitchFamily="34" charset="0"/>
                  <a:ea typeface="宋体" panose="02010600030101010101" pitchFamily="2" charset="-122"/>
                </a:endParaRPr>
              </a:p>
            </p:txBody>
          </p:sp>
          <p:sp>
            <p:nvSpPr>
              <p:cNvPr id="10" name="Rectangle 7">
                <a:extLst>
                  <a:ext uri="{FF2B5EF4-FFF2-40B4-BE49-F238E27FC236}">
                    <a16:creationId xmlns:a16="http://schemas.microsoft.com/office/drawing/2014/main" id="{19906270-BA59-4A9C-9DAE-159E1029D907}"/>
                  </a:ext>
                </a:extLst>
              </p:cNvPr>
              <p:cNvSpPr>
                <a:spLocks noChangeArrowheads="1"/>
              </p:cNvSpPr>
              <p:nvPr/>
            </p:nvSpPr>
            <p:spPr bwMode="auto">
              <a:xfrm>
                <a:off x="633413" y="4572000"/>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c</a:t>
                </a:r>
              </a:p>
            </p:txBody>
          </p:sp>
          <p:sp>
            <p:nvSpPr>
              <p:cNvPr id="11" name="Rectangle 8">
                <a:extLst>
                  <a:ext uri="{FF2B5EF4-FFF2-40B4-BE49-F238E27FC236}">
                    <a16:creationId xmlns:a16="http://schemas.microsoft.com/office/drawing/2014/main" id="{697CF886-0A6C-4392-A6AB-05E53CAD5DBC}"/>
                  </a:ext>
                </a:extLst>
              </p:cNvPr>
              <p:cNvSpPr>
                <a:spLocks noChangeArrowheads="1"/>
              </p:cNvSpPr>
              <p:nvPr/>
            </p:nvSpPr>
            <p:spPr bwMode="auto">
              <a:xfrm>
                <a:off x="1903413" y="4572000"/>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i[0]</a:t>
                </a:r>
              </a:p>
            </p:txBody>
          </p:sp>
          <p:sp>
            <p:nvSpPr>
              <p:cNvPr id="12" name="Rectangle 9">
                <a:extLst>
                  <a:ext uri="{FF2B5EF4-FFF2-40B4-BE49-F238E27FC236}">
                    <a16:creationId xmlns:a16="http://schemas.microsoft.com/office/drawing/2014/main" id="{B6F6D74D-DC08-4522-BEDC-1FD8014ABBA2}"/>
                  </a:ext>
                </a:extLst>
              </p:cNvPr>
              <p:cNvSpPr>
                <a:spLocks noChangeArrowheads="1"/>
              </p:cNvSpPr>
              <p:nvPr/>
            </p:nvSpPr>
            <p:spPr bwMode="auto">
              <a:xfrm>
                <a:off x="3173413" y="4572000"/>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i[1]</a:t>
                </a:r>
              </a:p>
            </p:txBody>
          </p:sp>
          <p:sp>
            <p:nvSpPr>
              <p:cNvPr id="13" name="Rectangle 10">
                <a:extLst>
                  <a:ext uri="{FF2B5EF4-FFF2-40B4-BE49-F238E27FC236}">
                    <a16:creationId xmlns:a16="http://schemas.microsoft.com/office/drawing/2014/main" id="{1E22F577-F1DA-439D-8CF9-CE32E792B806}"/>
                  </a:ext>
                </a:extLst>
              </p:cNvPr>
              <p:cNvSpPr>
                <a:spLocks noChangeArrowheads="1"/>
              </p:cNvSpPr>
              <p:nvPr/>
            </p:nvSpPr>
            <p:spPr bwMode="auto">
              <a:xfrm>
                <a:off x="5713413" y="4572000"/>
                <a:ext cx="2540000" cy="381000"/>
              </a:xfrm>
              <a:prstGeom prst="rect">
                <a:avLst/>
              </a:prstGeom>
              <a:solidFill>
                <a:srgbClr val="D6D6F4"/>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v</a:t>
                </a:r>
              </a:p>
            </p:txBody>
          </p:sp>
          <p:sp>
            <p:nvSpPr>
              <p:cNvPr id="14" name="Rectangle 11">
                <a:extLst>
                  <a:ext uri="{FF2B5EF4-FFF2-40B4-BE49-F238E27FC236}">
                    <a16:creationId xmlns:a16="http://schemas.microsoft.com/office/drawing/2014/main" id="{8D9D1F31-7918-485C-AE2F-1DF7D09A716D}"/>
                  </a:ext>
                </a:extLst>
              </p:cNvPr>
              <p:cNvSpPr>
                <a:spLocks noChangeArrowheads="1"/>
              </p:cNvSpPr>
              <p:nvPr/>
            </p:nvSpPr>
            <p:spPr bwMode="auto">
              <a:xfrm>
                <a:off x="950913" y="4572000"/>
                <a:ext cx="952500"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3 bytes</a:t>
                </a:r>
              </a:p>
            </p:txBody>
          </p:sp>
          <p:sp>
            <p:nvSpPr>
              <p:cNvPr id="15" name="Rectangle 12">
                <a:extLst>
                  <a:ext uri="{FF2B5EF4-FFF2-40B4-BE49-F238E27FC236}">
                    <a16:creationId xmlns:a16="http://schemas.microsoft.com/office/drawing/2014/main" id="{6C8C9088-3353-4C12-9ADC-A33788C0A84C}"/>
                  </a:ext>
                </a:extLst>
              </p:cNvPr>
              <p:cNvSpPr>
                <a:spLocks noChangeArrowheads="1"/>
              </p:cNvSpPr>
              <p:nvPr/>
            </p:nvSpPr>
            <p:spPr bwMode="auto">
              <a:xfrm>
                <a:off x="4443413" y="4572000"/>
                <a:ext cx="1270000"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4 bytes</a:t>
                </a:r>
              </a:p>
            </p:txBody>
          </p:sp>
          <p:sp>
            <p:nvSpPr>
              <p:cNvPr id="16" name="Rectangle 13">
                <a:extLst>
                  <a:ext uri="{FF2B5EF4-FFF2-40B4-BE49-F238E27FC236}">
                    <a16:creationId xmlns:a16="http://schemas.microsoft.com/office/drawing/2014/main" id="{73B85DFD-7F5E-46BF-AC98-918CE28C7C69}"/>
                  </a:ext>
                </a:extLst>
              </p:cNvPr>
              <p:cNvSpPr>
                <a:spLocks noChangeArrowheads="1"/>
              </p:cNvSpPr>
              <p:nvPr/>
            </p:nvSpPr>
            <p:spPr bwMode="auto">
              <a:xfrm>
                <a:off x="381000" y="4965700"/>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p+0</a:t>
                </a:r>
              </a:p>
            </p:txBody>
          </p:sp>
          <p:sp>
            <p:nvSpPr>
              <p:cNvPr id="17" name="Rectangle 14">
                <a:extLst>
                  <a:ext uri="{FF2B5EF4-FFF2-40B4-BE49-F238E27FC236}">
                    <a16:creationId xmlns:a16="http://schemas.microsoft.com/office/drawing/2014/main" id="{A19E6410-3279-452C-9DCE-CFBDB7074667}"/>
                  </a:ext>
                </a:extLst>
              </p:cNvPr>
              <p:cNvSpPr>
                <a:spLocks noChangeArrowheads="1"/>
              </p:cNvSpPr>
              <p:nvPr/>
            </p:nvSpPr>
            <p:spPr bwMode="auto">
              <a:xfrm>
                <a:off x="1652588" y="4965700"/>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p+4</a:t>
                </a:r>
              </a:p>
            </p:txBody>
          </p:sp>
          <p:sp>
            <p:nvSpPr>
              <p:cNvPr id="18" name="Rectangle 15">
                <a:extLst>
                  <a:ext uri="{FF2B5EF4-FFF2-40B4-BE49-F238E27FC236}">
                    <a16:creationId xmlns:a16="http://schemas.microsoft.com/office/drawing/2014/main" id="{7042A74B-2234-493A-8B37-94C71A897A5C}"/>
                  </a:ext>
                </a:extLst>
              </p:cNvPr>
              <p:cNvSpPr>
                <a:spLocks noChangeArrowheads="1"/>
              </p:cNvSpPr>
              <p:nvPr/>
            </p:nvSpPr>
            <p:spPr bwMode="auto">
              <a:xfrm>
                <a:off x="2908300" y="4965700"/>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p+8</a:t>
                </a:r>
              </a:p>
            </p:txBody>
          </p:sp>
          <p:sp>
            <p:nvSpPr>
              <p:cNvPr id="19" name="Rectangle 16">
                <a:extLst>
                  <a:ext uri="{FF2B5EF4-FFF2-40B4-BE49-F238E27FC236}">
                    <a16:creationId xmlns:a16="http://schemas.microsoft.com/office/drawing/2014/main" id="{EC8C42A6-BFFF-450F-B2E4-E2929BEB28B4}"/>
                  </a:ext>
                </a:extLst>
              </p:cNvPr>
              <p:cNvSpPr>
                <a:spLocks noChangeArrowheads="1"/>
              </p:cNvSpPr>
              <p:nvPr/>
            </p:nvSpPr>
            <p:spPr bwMode="auto">
              <a:xfrm>
                <a:off x="5387975" y="4965700"/>
                <a:ext cx="50654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p+16</a:t>
                </a:r>
              </a:p>
            </p:txBody>
          </p:sp>
          <p:sp>
            <p:nvSpPr>
              <p:cNvPr id="20" name="Rectangle 17">
                <a:extLst>
                  <a:ext uri="{FF2B5EF4-FFF2-40B4-BE49-F238E27FC236}">
                    <a16:creationId xmlns:a16="http://schemas.microsoft.com/office/drawing/2014/main" id="{695E4CB7-E0EE-4E24-A4E2-060E1D2868C0}"/>
                  </a:ext>
                </a:extLst>
              </p:cNvPr>
              <p:cNvSpPr>
                <a:spLocks noChangeArrowheads="1"/>
              </p:cNvSpPr>
              <p:nvPr/>
            </p:nvSpPr>
            <p:spPr bwMode="auto">
              <a:xfrm>
                <a:off x="7934325" y="4965700"/>
                <a:ext cx="50654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p+24</a:t>
                </a:r>
              </a:p>
            </p:txBody>
          </p:sp>
          <p:sp>
            <p:nvSpPr>
              <p:cNvPr id="21" name="Line 18">
                <a:extLst>
                  <a:ext uri="{FF2B5EF4-FFF2-40B4-BE49-F238E27FC236}">
                    <a16:creationId xmlns:a16="http://schemas.microsoft.com/office/drawing/2014/main" id="{7906FA3B-B85E-4665-8492-CF00A4C702C3}"/>
                  </a:ext>
                </a:extLst>
              </p:cNvPr>
              <p:cNvSpPr>
                <a:spLocks noChangeShapeType="1"/>
              </p:cNvSpPr>
              <p:nvPr/>
            </p:nvSpPr>
            <p:spPr bwMode="auto">
              <a:xfrm rot="10800000" flipH="1">
                <a:off x="1903413" y="5314950"/>
                <a:ext cx="0" cy="245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2" name="Rectangle 19">
                <a:extLst>
                  <a:ext uri="{FF2B5EF4-FFF2-40B4-BE49-F238E27FC236}">
                    <a16:creationId xmlns:a16="http://schemas.microsoft.com/office/drawing/2014/main" id="{AE4687C0-57CA-4460-898A-5E5B41746E79}"/>
                  </a:ext>
                </a:extLst>
              </p:cNvPr>
              <p:cNvSpPr>
                <a:spLocks noChangeArrowheads="1"/>
              </p:cNvSpPr>
              <p:nvPr/>
            </p:nvSpPr>
            <p:spPr bwMode="auto">
              <a:xfrm>
                <a:off x="1382712" y="5648325"/>
                <a:ext cx="1062039"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4</a:t>
                </a:r>
              </a:p>
            </p:txBody>
          </p:sp>
          <p:sp>
            <p:nvSpPr>
              <p:cNvPr id="23" name="Rectangle 20">
                <a:extLst>
                  <a:ext uri="{FF2B5EF4-FFF2-40B4-BE49-F238E27FC236}">
                    <a16:creationId xmlns:a16="http://schemas.microsoft.com/office/drawing/2014/main" id="{7CA19305-C78E-4550-A913-6C690C215596}"/>
                  </a:ext>
                </a:extLst>
              </p:cNvPr>
              <p:cNvSpPr>
                <a:spLocks noChangeArrowheads="1"/>
              </p:cNvSpPr>
              <p:nvPr/>
            </p:nvSpPr>
            <p:spPr bwMode="auto">
              <a:xfrm>
                <a:off x="5237432" y="5593481"/>
                <a:ext cx="10563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8</a:t>
                </a:r>
              </a:p>
            </p:txBody>
          </p:sp>
          <p:sp>
            <p:nvSpPr>
              <p:cNvPr id="24" name="Line 21">
                <a:extLst>
                  <a:ext uri="{FF2B5EF4-FFF2-40B4-BE49-F238E27FC236}">
                    <a16:creationId xmlns:a16="http://schemas.microsoft.com/office/drawing/2014/main" id="{9DBE12E3-99EF-43D8-9634-C0BC5B08A329}"/>
                  </a:ext>
                </a:extLst>
              </p:cNvPr>
              <p:cNvSpPr>
                <a:spLocks noChangeShapeType="1"/>
              </p:cNvSpPr>
              <p:nvPr/>
            </p:nvSpPr>
            <p:spPr bwMode="auto">
              <a:xfrm rot="10800000" flipH="1">
                <a:off x="5711878" y="5314950"/>
                <a:ext cx="1536" cy="245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5" name="Rectangle 22">
                <a:extLst>
                  <a:ext uri="{FF2B5EF4-FFF2-40B4-BE49-F238E27FC236}">
                    <a16:creationId xmlns:a16="http://schemas.microsoft.com/office/drawing/2014/main" id="{DD7094B2-5AFF-45E4-9BA8-8D6BC326D102}"/>
                  </a:ext>
                </a:extLst>
              </p:cNvPr>
              <p:cNvSpPr>
                <a:spLocks noChangeArrowheads="1"/>
              </p:cNvSpPr>
              <p:nvPr/>
            </p:nvSpPr>
            <p:spPr bwMode="auto">
              <a:xfrm>
                <a:off x="117303" y="5645797"/>
                <a:ext cx="111556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8</a:t>
                </a:r>
              </a:p>
            </p:txBody>
          </p:sp>
          <p:sp>
            <p:nvSpPr>
              <p:cNvPr id="26" name="Line 23">
                <a:extLst>
                  <a:ext uri="{FF2B5EF4-FFF2-40B4-BE49-F238E27FC236}">
                    <a16:creationId xmlns:a16="http://schemas.microsoft.com/office/drawing/2014/main" id="{0401A8DD-0D97-4BC8-A1C7-D71C0DA53455}"/>
                  </a:ext>
                </a:extLst>
              </p:cNvPr>
              <p:cNvSpPr>
                <a:spLocks noChangeShapeType="1"/>
              </p:cNvSpPr>
              <p:nvPr/>
            </p:nvSpPr>
            <p:spPr bwMode="auto">
              <a:xfrm rot="10800000" flipH="1">
                <a:off x="633413" y="5314949"/>
                <a:ext cx="0" cy="2459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7" name="Rectangle 24">
                <a:extLst>
                  <a:ext uri="{FF2B5EF4-FFF2-40B4-BE49-F238E27FC236}">
                    <a16:creationId xmlns:a16="http://schemas.microsoft.com/office/drawing/2014/main" id="{597C3B66-8FE8-4387-9958-02ABCCB2C284}"/>
                  </a:ext>
                </a:extLst>
              </p:cNvPr>
              <p:cNvSpPr>
                <a:spLocks noChangeArrowheads="1"/>
              </p:cNvSpPr>
              <p:nvPr/>
            </p:nvSpPr>
            <p:spPr bwMode="auto">
              <a:xfrm>
                <a:off x="7696709" y="5604593"/>
                <a:ext cx="111340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8</a:t>
                </a:r>
              </a:p>
            </p:txBody>
          </p:sp>
          <p:sp>
            <p:nvSpPr>
              <p:cNvPr id="28" name="Line 25">
                <a:extLst>
                  <a:ext uri="{FF2B5EF4-FFF2-40B4-BE49-F238E27FC236}">
                    <a16:creationId xmlns:a16="http://schemas.microsoft.com/office/drawing/2014/main" id="{45771DC1-1C09-4C54-A0CC-9D659F0E8D86}"/>
                  </a:ext>
                </a:extLst>
              </p:cNvPr>
              <p:cNvSpPr>
                <a:spLocks noChangeShapeType="1"/>
              </p:cNvSpPr>
              <p:nvPr/>
            </p:nvSpPr>
            <p:spPr bwMode="auto">
              <a:xfrm rot="10800000" flipH="1">
                <a:off x="8253413" y="5314950"/>
                <a:ext cx="0" cy="245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grpSp>
        <p:sp>
          <p:nvSpPr>
            <p:cNvPr id="32" name="椭圆 31">
              <a:extLst>
                <a:ext uri="{FF2B5EF4-FFF2-40B4-BE49-F238E27FC236}">
                  <a16:creationId xmlns:a16="http://schemas.microsoft.com/office/drawing/2014/main" id="{89695EFB-623A-4F62-849F-3D71CECD8EBD}"/>
                </a:ext>
              </a:extLst>
            </p:cNvPr>
            <p:cNvSpPr>
              <a:spLocks noChangeArrowheads="1"/>
            </p:cNvSpPr>
            <p:nvPr/>
          </p:nvSpPr>
          <p:spPr bwMode="auto">
            <a:xfrm>
              <a:off x="1527467" y="3975496"/>
              <a:ext cx="1196181" cy="333375"/>
            </a:xfrm>
            <a:prstGeom prst="ellipse">
              <a:avLst/>
            </a:prstGeom>
            <a:noFill/>
            <a:ln w="254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endParaRPr lang="zh-CN" altLang="en-US" sz="1400">
                <a:solidFill>
                  <a:schemeClr val="tx1"/>
                </a:solidFill>
                <a:latin typeface="Calibri" panose="020F0502020204030204" pitchFamily="34" charset="0"/>
                <a:ea typeface="宋体" panose="02010600030101010101" pitchFamily="2" charset="-122"/>
              </a:endParaRPr>
            </a:p>
          </p:txBody>
        </p:sp>
        <p:sp>
          <p:nvSpPr>
            <p:cNvPr id="33" name="椭圆 32">
              <a:extLst>
                <a:ext uri="{FF2B5EF4-FFF2-40B4-BE49-F238E27FC236}">
                  <a16:creationId xmlns:a16="http://schemas.microsoft.com/office/drawing/2014/main" id="{3CEF4DE9-24BE-4A47-8E99-EAE87343A14B}"/>
                </a:ext>
              </a:extLst>
            </p:cNvPr>
            <p:cNvSpPr>
              <a:spLocks noChangeArrowheads="1"/>
            </p:cNvSpPr>
            <p:nvPr/>
          </p:nvSpPr>
          <p:spPr bwMode="auto">
            <a:xfrm>
              <a:off x="5373016" y="3953271"/>
              <a:ext cx="1196181" cy="333375"/>
            </a:xfrm>
            <a:prstGeom prst="ellipse">
              <a:avLst/>
            </a:prstGeom>
            <a:noFill/>
            <a:ln w="254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endParaRPr lang="zh-CN" altLang="en-US" sz="1400">
                <a:solidFill>
                  <a:schemeClr val="tx1"/>
                </a:solidFill>
                <a:latin typeface="Calibri" panose="020F0502020204030204" pitchFamily="34" charset="0"/>
                <a:ea typeface="宋体" panose="02010600030101010101" pitchFamily="2" charset="-122"/>
              </a:endParaRPr>
            </a:p>
          </p:txBody>
        </p:sp>
        <p:sp>
          <p:nvSpPr>
            <p:cNvPr id="34" name="椭圆 33">
              <a:extLst>
                <a:ext uri="{FF2B5EF4-FFF2-40B4-BE49-F238E27FC236}">
                  <a16:creationId xmlns:a16="http://schemas.microsoft.com/office/drawing/2014/main" id="{B4EB5161-24BC-4CF7-8824-B1CD07864092}"/>
                </a:ext>
              </a:extLst>
            </p:cNvPr>
            <p:cNvSpPr>
              <a:spLocks noChangeArrowheads="1"/>
            </p:cNvSpPr>
            <p:nvPr/>
          </p:nvSpPr>
          <p:spPr bwMode="auto">
            <a:xfrm>
              <a:off x="7847204" y="3953271"/>
              <a:ext cx="1196181" cy="333375"/>
            </a:xfrm>
            <a:prstGeom prst="ellipse">
              <a:avLst/>
            </a:prstGeom>
            <a:noFill/>
            <a:ln w="254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endParaRPr lang="zh-CN" altLang="en-US" sz="1400">
                <a:solidFill>
                  <a:schemeClr val="tx1"/>
                </a:solidFill>
                <a:latin typeface="Calibri" panose="020F0502020204030204" pitchFamily="34" charset="0"/>
                <a:ea typeface="宋体" panose="02010600030101010101" pitchFamily="2" charset="-122"/>
              </a:endParaRPr>
            </a:p>
          </p:txBody>
        </p:sp>
      </p:grpSp>
    </p:spTree>
    <p:extLst>
      <p:ext uri="{BB962C8B-B14F-4D97-AF65-F5344CB8AC3E}">
        <p14:creationId xmlns:p14="http://schemas.microsoft.com/office/powerpoint/2010/main" val="195420086"/>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fade">
                                          <p:cBhvr>
                                            <p:cTn id="38" dur="500"/>
                                            <p:tgtEl>
                                              <p:spTgt spid="5">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500"/>
                                            <p:tgtEl>
                                              <p:spTgt spid="5">
                                                <p:txEl>
                                                  <p:pRg st="5" end="5"/>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fade">
                                          <p:cBhvr>
                                            <p:cTn id="38" dur="500"/>
                                            <p:tgtEl>
                                              <p:spTgt spid="5">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500"/>
                                            <p:tgtEl>
                                              <p:spTgt spid="5">
                                                <p:txEl>
                                                  <p:pRg st="5" end="5"/>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616100" y="17497"/>
            <a:ext cx="200784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内存分配的差异</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A24DE6E4-C0F2-422B-AD6A-FD6406167206}"/>
              </a:ext>
            </a:extLst>
          </p:cNvPr>
          <p:cNvSpPr txBox="1">
            <a:spLocks noChangeArrowheads="1"/>
          </p:cNvSpPr>
          <p:nvPr/>
        </p:nvSpPr>
        <p:spPr>
          <a:xfrm>
            <a:off x="381000" y="627534"/>
            <a:ext cx="8382000" cy="359410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en-US" altLang="zh-CN" sz="1800" kern="0" dirty="0"/>
              <a:t>x86-64,</a:t>
            </a:r>
            <a:r>
              <a:rPr lang="zh-CN" altLang="en-US" sz="1800" kern="0" dirty="0"/>
              <a:t> </a:t>
            </a:r>
            <a:r>
              <a:rPr lang="en-US" altLang="zh-CN" sz="1800" kern="0" dirty="0"/>
              <a:t>Windows</a:t>
            </a:r>
          </a:p>
          <a:p>
            <a:pPr marL="552450" lvl="1">
              <a:buClr>
                <a:srgbClr val="C00000"/>
              </a:buClr>
              <a:buSzPct val="80000"/>
            </a:pPr>
            <a:r>
              <a:rPr lang="en-US" altLang="zh-CN" b="0" kern="0" dirty="0"/>
              <a:t>K = 8 </a:t>
            </a:r>
            <a:r>
              <a:rPr lang="zh-CN" altLang="en-US" b="0" kern="0" dirty="0"/>
              <a:t>（最大元素为</a:t>
            </a:r>
            <a:r>
              <a:rPr lang="en-US" altLang="zh-CN" b="0" kern="0" dirty="0"/>
              <a:t>double</a:t>
            </a:r>
            <a:r>
              <a:rPr lang="zh-CN" altLang="en-US" b="0" kern="0" dirty="0"/>
              <a:t>，</a:t>
            </a:r>
            <a:r>
              <a:rPr lang="en-US" altLang="zh-CN" b="0" kern="0" dirty="0"/>
              <a:t>8</a:t>
            </a:r>
            <a:r>
              <a:rPr lang="zh-CN" altLang="en-US" b="0" kern="0" dirty="0"/>
              <a:t>对齐）</a:t>
            </a:r>
            <a:endParaRPr lang="en-US" altLang="zh-CN" b="0" kern="0" dirty="0"/>
          </a:p>
          <a:p>
            <a:pPr>
              <a:buClr>
                <a:srgbClr val="C00000"/>
              </a:buClr>
              <a:buSzPct val="80000"/>
            </a:pPr>
            <a:endParaRPr lang="en-US" altLang="zh-CN" sz="1800" kern="0" dirty="0"/>
          </a:p>
          <a:p>
            <a:pPr>
              <a:buClr>
                <a:srgbClr val="C00000"/>
              </a:buClr>
              <a:buSzPct val="80000"/>
            </a:pPr>
            <a:endParaRPr lang="en-US" altLang="zh-CN" sz="1800" kern="0" dirty="0"/>
          </a:p>
          <a:p>
            <a:pPr>
              <a:buClr>
                <a:srgbClr val="C00000"/>
              </a:buClr>
              <a:buSzPct val="80000"/>
            </a:pPr>
            <a:endParaRPr lang="en-US" altLang="zh-CN" sz="1800" kern="0" dirty="0"/>
          </a:p>
          <a:p>
            <a:pPr>
              <a:buClr>
                <a:srgbClr val="C00000"/>
              </a:buClr>
              <a:buSzPct val="80000"/>
            </a:pPr>
            <a:endParaRPr lang="en-US" altLang="zh-CN" sz="1800" kern="0" dirty="0"/>
          </a:p>
          <a:p>
            <a:pPr>
              <a:buClr>
                <a:srgbClr val="C00000"/>
              </a:buClr>
              <a:buSzPct val="80000"/>
            </a:pPr>
            <a:r>
              <a:rPr lang="en-US" altLang="zh-CN" sz="1800" kern="0" dirty="0"/>
              <a:t>IA32 Linux</a:t>
            </a:r>
          </a:p>
          <a:p>
            <a:pPr marL="552450" lvl="1">
              <a:buClr>
                <a:srgbClr val="C00000"/>
              </a:buClr>
              <a:buSzPct val="80000"/>
            </a:pPr>
            <a:r>
              <a:rPr lang="en-US" altLang="zh-CN" b="0" kern="0" dirty="0"/>
              <a:t>K = 4 </a:t>
            </a:r>
            <a:r>
              <a:rPr lang="zh-CN" altLang="en-US" b="0" kern="0" dirty="0"/>
              <a:t>（最大元素为</a:t>
            </a:r>
            <a:r>
              <a:rPr lang="en-US" altLang="zh-CN" b="0" kern="0" dirty="0"/>
              <a:t>double</a:t>
            </a:r>
            <a:r>
              <a:rPr lang="zh-CN" altLang="en-US" b="0" kern="0" dirty="0"/>
              <a:t>，</a:t>
            </a:r>
            <a:r>
              <a:rPr lang="en-US" altLang="zh-CN" b="0" kern="0" dirty="0"/>
              <a:t>4</a:t>
            </a:r>
            <a:r>
              <a:rPr lang="zh-CN" altLang="en-US" b="0" kern="0" dirty="0"/>
              <a:t>对齐）</a:t>
            </a:r>
            <a:endParaRPr lang="en-US" altLang="zh-CN" b="0" kern="0" dirty="0"/>
          </a:p>
        </p:txBody>
      </p:sp>
      <p:sp>
        <p:nvSpPr>
          <p:cNvPr id="6" name="Rectangle 5">
            <a:extLst>
              <a:ext uri="{FF2B5EF4-FFF2-40B4-BE49-F238E27FC236}">
                <a16:creationId xmlns:a16="http://schemas.microsoft.com/office/drawing/2014/main" id="{D1B10CAD-B947-4389-938B-130A49463F19}"/>
              </a:ext>
            </a:extLst>
          </p:cNvPr>
          <p:cNvSpPr>
            <a:spLocks noChangeArrowheads="1"/>
          </p:cNvSpPr>
          <p:nvPr/>
        </p:nvSpPr>
        <p:spPr bwMode="auto">
          <a:xfrm>
            <a:off x="6156176" y="555792"/>
            <a:ext cx="1872183" cy="1302917"/>
          </a:xfrm>
          <a:prstGeom prst="rect">
            <a:avLst/>
          </a:prstGeom>
          <a:solidFill>
            <a:srgbClr val="FFFEB2"/>
          </a:solidFill>
          <a:ln w="12700">
            <a:solidFill>
              <a:schemeClr val="tx1"/>
            </a:solidFill>
            <a:miter lim="800000"/>
            <a:headEnd/>
            <a:tailEnd/>
          </a:ln>
          <a:effec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struct S1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double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*p;</a:t>
            </a:r>
          </a:p>
          <a:p>
            <a:pPr eaLnBrk="1" hangingPunct="1">
              <a:spcBef>
                <a:spcPct val="0"/>
              </a:spcBef>
              <a:buClrTx/>
              <a:buSzTx/>
              <a:buFont typeface="Arial" panose="020B0604020202020204" pitchFamily="34" charset="0"/>
              <a:buNone/>
            </a:pPr>
            <a:endPar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endParaRPr>
          </a:p>
        </p:txBody>
      </p:sp>
      <p:graphicFrame>
        <p:nvGraphicFramePr>
          <p:cNvPr id="7" name="Group 6">
            <a:extLst>
              <a:ext uri="{FF2B5EF4-FFF2-40B4-BE49-F238E27FC236}">
                <a16:creationId xmlns:a16="http://schemas.microsoft.com/office/drawing/2014/main" id="{92E743BC-E24B-4DDC-850E-DAD919CEC287}"/>
              </a:ext>
            </a:extLst>
          </p:cNvPr>
          <p:cNvGraphicFramePr>
            <a:graphicFrameLocks noGrp="1"/>
          </p:cNvGraphicFramePr>
          <p:nvPr>
            <p:extLst>
              <p:ext uri="{D42A27DB-BD31-4B8C-83A1-F6EECF244321}">
                <p14:modId xmlns:p14="http://schemas.microsoft.com/office/powerpoint/2010/main" val="2943775058"/>
              </p:ext>
            </p:extLst>
          </p:nvPr>
        </p:nvGraphicFramePr>
        <p:xfrm>
          <a:off x="-29344" y="2043060"/>
          <a:ext cx="8337550"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0675">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gridCol w="320675">
                  <a:extLst>
                    <a:ext uri="{9D8B030D-6E8A-4147-A177-3AD203B41FA5}">
                      <a16:colId xmlns:a16="http://schemas.microsoft.com/office/drawing/2014/main" val="20021"/>
                    </a:ext>
                  </a:extLst>
                </a:gridCol>
                <a:gridCol w="320675">
                  <a:extLst>
                    <a:ext uri="{9D8B030D-6E8A-4147-A177-3AD203B41FA5}">
                      <a16:colId xmlns:a16="http://schemas.microsoft.com/office/drawing/2014/main" val="20022"/>
                    </a:ext>
                  </a:extLst>
                </a:gridCol>
                <a:gridCol w="320675">
                  <a:extLst>
                    <a:ext uri="{9D8B030D-6E8A-4147-A177-3AD203B41FA5}">
                      <a16:colId xmlns:a16="http://schemas.microsoft.com/office/drawing/2014/main" val="20023"/>
                    </a:ext>
                  </a:extLst>
                </a:gridCol>
                <a:gridCol w="320675">
                  <a:extLst>
                    <a:ext uri="{9D8B030D-6E8A-4147-A177-3AD203B41FA5}">
                      <a16:colId xmlns:a16="http://schemas.microsoft.com/office/drawing/2014/main" val="20024"/>
                    </a:ext>
                  </a:extLst>
                </a:gridCol>
                <a:gridCol w="320675">
                  <a:extLst>
                    <a:ext uri="{9D8B030D-6E8A-4147-A177-3AD203B41FA5}">
                      <a16:colId xmlns:a16="http://schemas.microsoft.com/office/drawing/2014/main" val="20025"/>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rgbClr val="FF0000"/>
                          </a:solidFill>
                          <a:effectLst/>
                          <a:latin typeface="Calibri" panose="020F0502020204030204" pitchFamily="34" charset="0"/>
                          <a:ea typeface="Calibri Bold Italic" charset="0"/>
                          <a:cs typeface="Courier New" panose="02070309020205020404" pitchFamily="-96" charset="0"/>
                          <a:sym typeface="Calibri Bold Italic" charset="0"/>
                        </a:rPr>
                        <a:t>3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rgbClr val="FF0000"/>
                          </a:solidFill>
                          <a:effectLst/>
                          <a:latin typeface="Calibri" panose="020F0502020204030204" pitchFamily="34" charset="0"/>
                          <a:ea typeface="Calibri Bold Italic" charset="0"/>
                          <a:cs typeface="Courier New" panose="02070309020205020404" pitchFamily="-96" charset="0"/>
                          <a:sym typeface="Calibri Bold Italic" charset="0"/>
                        </a:rPr>
                        <a:t>4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8">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p+16</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p+24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graphicFrame>
        <p:nvGraphicFramePr>
          <p:cNvPr id="8" name="Group 122">
            <a:extLst>
              <a:ext uri="{FF2B5EF4-FFF2-40B4-BE49-F238E27FC236}">
                <a16:creationId xmlns:a16="http://schemas.microsoft.com/office/drawing/2014/main" id="{0C9BCDCB-1F66-4589-9F1A-ECE1EC679FEF}"/>
              </a:ext>
            </a:extLst>
          </p:cNvPr>
          <p:cNvGraphicFramePr>
            <a:graphicFrameLocks noGrp="1"/>
          </p:cNvGraphicFramePr>
          <p:nvPr>
            <p:extLst>
              <p:ext uri="{D42A27DB-BD31-4B8C-83A1-F6EECF244321}">
                <p14:modId xmlns:p14="http://schemas.microsoft.com/office/powerpoint/2010/main" val="1681716976"/>
              </p:ext>
            </p:extLst>
          </p:nvPr>
        </p:nvGraphicFramePr>
        <p:xfrm>
          <a:off x="0" y="4008386"/>
          <a:ext cx="8335963"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0675">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639763">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gridCol w="320675">
                  <a:extLst>
                    <a:ext uri="{9D8B030D-6E8A-4147-A177-3AD203B41FA5}">
                      <a16:colId xmlns:a16="http://schemas.microsoft.com/office/drawing/2014/main" val="20021"/>
                    </a:ext>
                  </a:extLst>
                </a:gridCol>
                <a:gridCol w="320675">
                  <a:extLst>
                    <a:ext uri="{9D8B030D-6E8A-4147-A177-3AD203B41FA5}">
                      <a16:colId xmlns:a16="http://schemas.microsoft.com/office/drawing/2014/main" val="20022"/>
                    </a:ext>
                  </a:extLst>
                </a:gridCol>
                <a:gridCol w="320675">
                  <a:extLst>
                    <a:ext uri="{9D8B030D-6E8A-4147-A177-3AD203B41FA5}">
                      <a16:colId xmlns:a16="http://schemas.microsoft.com/office/drawing/2014/main" val="20023"/>
                    </a:ext>
                  </a:extLst>
                </a:gridCol>
                <a:gridCol w="320675">
                  <a:extLst>
                    <a:ext uri="{9D8B030D-6E8A-4147-A177-3AD203B41FA5}">
                      <a16:colId xmlns:a16="http://schemas.microsoft.com/office/drawing/2014/main" val="20024"/>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rgbClr val="FF0000"/>
                          </a:solidFill>
                          <a:effectLst/>
                          <a:latin typeface="Calibri" panose="020F0502020204030204" pitchFamily="34" charset="0"/>
                          <a:ea typeface="Calibri Bold Italic" charset="0"/>
                          <a:cs typeface="Courier New" panose="02070309020205020404" pitchFamily="-96" charset="0"/>
                          <a:sym typeface="Calibri Bold Italic" charset="0"/>
                        </a:rPr>
                        <a:t>3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0"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a:ln>
                            <a:noFill/>
                          </a:ln>
                          <a:solidFill>
                            <a:schemeClr val="tx1"/>
                          </a:solidFill>
                          <a:effectLst/>
                          <a:latin typeface="Courier New" panose="02070309020205020404" pitchFamily="-96" charset="0"/>
                          <a:cs typeface="Courier New" panose="02070309020205020404" pitchFamily="-96" charset="0"/>
                          <a:sym typeface="Courier New Bold" charset="0"/>
                        </a:rPr>
                        <a:t>p+0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p+12</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p+20</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0"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49550221"/>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par>
                              <p:cTn id="31" fill="hold">
                                <p:stCondLst>
                                  <p:cond delay="500"/>
                                </p:stCondLst>
                                <p:childTnLst>
                                  <p:par>
                                    <p:cTn id="32" presetID="10" presetClass="entr" presetSubtype="0" fill="hold" nodeType="afterEffect">
                                      <p:stCondLst>
                                        <p:cond delay="2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500"/>
                                            <p:tgtEl>
                                              <p:spTgt spid="5">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par>
                              <p:cTn id="43" fill="hold">
                                <p:stCondLst>
                                  <p:cond delay="500"/>
                                </p:stCondLst>
                                <p:childTnLst>
                                  <p:par>
                                    <p:cTn id="44" presetID="10" presetClass="entr" presetSubtype="0" fill="hold" nodeType="afterEffect">
                                      <p:stCondLst>
                                        <p:cond delay="20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par>
                              <p:cTn id="31" fill="hold">
                                <p:stCondLst>
                                  <p:cond delay="500"/>
                                </p:stCondLst>
                                <p:childTnLst>
                                  <p:par>
                                    <p:cTn id="32" presetID="10" presetClass="entr" presetSubtype="0" fill="hold" nodeType="afterEffect">
                                      <p:stCondLst>
                                        <p:cond delay="2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500"/>
                                            <p:tgtEl>
                                              <p:spTgt spid="5">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par>
                              <p:cTn id="43" fill="hold">
                                <p:stCondLst>
                                  <p:cond delay="500"/>
                                </p:stCondLst>
                                <p:childTnLst>
                                  <p:par>
                                    <p:cTn id="44" presetID="10" presetClass="entr" presetSubtype="0" fill="hold" nodeType="afterEffect">
                                      <p:stCondLst>
                                        <p:cond delay="20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2993130" y="60636"/>
            <a:ext cx="3323830"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空字节填充</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a:t>
            </a:r>
            <a:r>
              <a:rPr lang="en-US" altLang="zh-CN" sz="2000" kern="0" dirty="0">
                <a:solidFill>
                  <a:srgbClr val="AC0000"/>
                </a:solidFill>
                <a:latin typeface="微软雅黑" pitchFamily="34" charset="-122"/>
                <a:ea typeface="微软雅黑" pitchFamily="34" charset="-122"/>
              </a:rPr>
              <a:t>Windows &amp; X86-64</a:t>
            </a:r>
            <a:r>
              <a:rPr lang="zh-CN" altLang="en-US" sz="2000" kern="0" dirty="0">
                <a:solidFill>
                  <a:srgbClr val="AC0000"/>
                </a:solidFill>
                <a:latin typeface="微软雅黑" pitchFamily="34" charset="-122"/>
                <a:ea typeface="微软雅黑" pitchFamily="34" charset="-122"/>
              </a:rPr>
              <a:t>）</a:t>
            </a:r>
            <a:endParaRPr lang="en-US" altLang="zh-CN" sz="2000" kern="0" dirty="0">
              <a:solidFill>
                <a:srgbClr val="AC0000"/>
              </a:solidFill>
              <a:latin typeface="微软雅黑" pitchFamily="34" charset="-122"/>
              <a:ea typeface="微软雅黑" pitchFamily="34" charset="-122"/>
            </a:endParaRPr>
          </a:p>
        </p:txBody>
      </p:sp>
      <p:sp>
        <p:nvSpPr>
          <p:cNvPr id="5" name="Rectangle 6">
            <a:extLst>
              <a:ext uri="{FF2B5EF4-FFF2-40B4-BE49-F238E27FC236}">
                <a16:creationId xmlns:a16="http://schemas.microsoft.com/office/drawing/2014/main" id="{F5AE7FB8-7733-4E6A-9232-E5E2866F8504}"/>
              </a:ext>
            </a:extLst>
          </p:cNvPr>
          <p:cNvSpPr>
            <a:spLocks noChangeArrowheads="1"/>
          </p:cNvSpPr>
          <p:nvPr/>
        </p:nvSpPr>
        <p:spPr bwMode="auto">
          <a:xfrm>
            <a:off x="3459955" y="1023518"/>
            <a:ext cx="2224087" cy="1584174"/>
          </a:xfrm>
          <a:prstGeom prst="rect">
            <a:avLst/>
          </a:prstGeom>
          <a:solidFill>
            <a:srgbClr val="FFFEB2"/>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S2 {</a:t>
            </a:r>
            <a:endParaRPr lang="en-US" altLang="zh-CN" sz="18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double v;</a:t>
            </a:r>
            <a:endParaRPr lang="en-US" altLang="zh-CN" sz="18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8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8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char c;</a:t>
            </a:r>
            <a:endParaRPr lang="en-US" altLang="zh-CN" sz="18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*p;</a:t>
            </a:r>
          </a:p>
        </p:txBody>
      </p:sp>
      <p:graphicFrame>
        <p:nvGraphicFramePr>
          <p:cNvPr id="6" name="Group 7">
            <a:extLst>
              <a:ext uri="{FF2B5EF4-FFF2-40B4-BE49-F238E27FC236}">
                <a16:creationId xmlns:a16="http://schemas.microsoft.com/office/drawing/2014/main" id="{A5B3FB63-271F-46FD-BD4A-DB5DB6D3E76B}"/>
              </a:ext>
            </a:extLst>
          </p:cNvPr>
          <p:cNvGraphicFramePr>
            <a:graphicFrameLocks noGrp="1"/>
          </p:cNvGraphicFramePr>
          <p:nvPr>
            <p:extLst>
              <p:ext uri="{D42A27DB-BD31-4B8C-83A1-F6EECF244321}">
                <p14:modId xmlns:p14="http://schemas.microsoft.com/office/powerpoint/2010/main" val="583043845"/>
              </p:ext>
            </p:extLst>
          </p:nvPr>
        </p:nvGraphicFramePr>
        <p:xfrm>
          <a:off x="404018" y="3117684"/>
          <a:ext cx="8335963"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6397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gridCol w="320675">
                  <a:extLst>
                    <a:ext uri="{9D8B030D-6E8A-4147-A177-3AD203B41FA5}">
                      <a16:colId xmlns:a16="http://schemas.microsoft.com/office/drawing/2014/main" val="20021"/>
                    </a:ext>
                  </a:extLst>
                </a:gridCol>
                <a:gridCol w="320675">
                  <a:extLst>
                    <a:ext uri="{9D8B030D-6E8A-4147-A177-3AD203B41FA5}">
                      <a16:colId xmlns:a16="http://schemas.microsoft.com/office/drawing/2014/main" val="20022"/>
                    </a:ext>
                  </a:extLst>
                </a:gridCol>
                <a:gridCol w="320675">
                  <a:extLst>
                    <a:ext uri="{9D8B030D-6E8A-4147-A177-3AD203B41FA5}">
                      <a16:colId xmlns:a16="http://schemas.microsoft.com/office/drawing/2014/main" val="20023"/>
                    </a:ext>
                  </a:extLst>
                </a:gridCol>
                <a:gridCol w="320675">
                  <a:extLst>
                    <a:ext uri="{9D8B030D-6E8A-4147-A177-3AD203B41FA5}">
                      <a16:colId xmlns:a16="http://schemas.microsoft.com/office/drawing/2014/main" val="20024"/>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7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p+16</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p+24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sp>
        <p:nvSpPr>
          <p:cNvPr id="7" name="Rectangle 24">
            <a:extLst>
              <a:ext uri="{FF2B5EF4-FFF2-40B4-BE49-F238E27FC236}">
                <a16:creationId xmlns:a16="http://schemas.microsoft.com/office/drawing/2014/main" id="{6D9F9567-C8AD-45F7-9F50-B72DF1F89864}"/>
              </a:ext>
            </a:extLst>
          </p:cNvPr>
          <p:cNvSpPr>
            <a:spLocks noChangeArrowheads="1"/>
          </p:cNvSpPr>
          <p:nvPr/>
        </p:nvSpPr>
        <p:spPr bwMode="auto">
          <a:xfrm>
            <a:off x="7164289" y="4155926"/>
            <a:ext cx="1800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800" dirty="0">
                <a:solidFill>
                  <a:srgbClr val="C00000"/>
                </a:solidFill>
                <a:latin typeface="Calibri Bold" panose="020F0702030404030204" pitchFamily="34" charset="0"/>
                <a:ea typeface="宋体" panose="02010600030101010101" pitchFamily="2" charset="-122"/>
                <a:sym typeface="Calibri Bold" panose="020F0702030404030204" pitchFamily="34" charset="0"/>
              </a:rPr>
              <a:t>Multiple of k=8</a:t>
            </a:r>
          </a:p>
        </p:txBody>
      </p:sp>
      <p:cxnSp>
        <p:nvCxnSpPr>
          <p:cNvPr id="8" name="直接箭头连接符 7">
            <a:extLst>
              <a:ext uri="{FF2B5EF4-FFF2-40B4-BE49-F238E27FC236}">
                <a16:creationId xmlns:a16="http://schemas.microsoft.com/office/drawing/2014/main" id="{FEDB09E2-0643-4F36-8E66-1BE282CCE527}"/>
              </a:ext>
            </a:extLst>
          </p:cNvPr>
          <p:cNvCxnSpPr>
            <a:cxnSpLocks noChangeShapeType="1"/>
          </p:cNvCxnSpPr>
          <p:nvPr/>
        </p:nvCxnSpPr>
        <p:spPr bwMode="auto">
          <a:xfrm flipV="1">
            <a:off x="8172400" y="3879685"/>
            <a:ext cx="143718" cy="276241"/>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13658409"/>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数组的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内存分配</a:t>
            </a:r>
            <a:endParaRPr lang="en-US" altLang="zh-CN" sz="2000" kern="0" dirty="0">
              <a:solidFill>
                <a:srgbClr val="AC0000"/>
              </a:solidFill>
              <a:latin typeface="微软雅黑" pitchFamily="34" charset="-122"/>
              <a:ea typeface="微软雅黑" pitchFamily="34" charset="-122"/>
            </a:endParaRPr>
          </a:p>
        </p:txBody>
      </p:sp>
      <p:sp>
        <p:nvSpPr>
          <p:cNvPr id="5" name="Rectangle 3">
            <a:extLst>
              <a:ext uri="{FF2B5EF4-FFF2-40B4-BE49-F238E27FC236}">
                <a16:creationId xmlns:a16="http://schemas.microsoft.com/office/drawing/2014/main" id="{9F6ED95E-EB95-47B4-A16A-33B6F89EA681}"/>
              </a:ext>
            </a:extLst>
          </p:cNvPr>
          <p:cNvSpPr txBox="1">
            <a:spLocks noChangeArrowheads="1"/>
          </p:cNvSpPr>
          <p:nvPr/>
        </p:nvSpPr>
        <p:spPr>
          <a:xfrm>
            <a:off x="303866" y="348752"/>
            <a:ext cx="7473564" cy="1235647"/>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latin typeface="Calibri" panose="020F0502020204030204" pitchFamily="34" charset="0"/>
              </a:rPr>
              <a:t>基本原则</a:t>
            </a:r>
            <a:endParaRPr lang="en-US" altLang="zh-CN" sz="2000" kern="0" dirty="0">
              <a:latin typeface="Calibri" panose="020F0502020204030204" pitchFamily="34" charset="0"/>
            </a:endParaRPr>
          </a:p>
          <a:p>
            <a:pPr lvl="1">
              <a:buClr>
                <a:srgbClr val="C00000"/>
              </a:buClr>
              <a:buSzPct val="80000"/>
            </a:pPr>
            <a:r>
              <a:rPr lang="en-US" altLang="zh-CN" sz="1600" i="1" kern="0" dirty="0">
                <a:latin typeface="Calibri" panose="020F0502020204030204" pitchFamily="34" charset="0"/>
              </a:rPr>
              <a:t>T</a:t>
            </a:r>
            <a:r>
              <a:rPr lang="en-US" altLang="zh-CN" sz="1600" b="1" kern="0" dirty="0">
                <a:latin typeface="Calibri" panose="020F0502020204030204" pitchFamily="34" charset="0"/>
              </a:rPr>
              <a:t>  </a:t>
            </a:r>
            <a:r>
              <a:rPr lang="en-US" altLang="zh-CN" sz="1600" b="1" kern="0" dirty="0">
                <a:latin typeface="Courier New" panose="02070309020205020404" pitchFamily="49" charset="0"/>
              </a:rPr>
              <a:t>A[</a:t>
            </a:r>
            <a:r>
              <a:rPr lang="en-US" altLang="zh-CN" sz="1600" i="1" kern="0" dirty="0">
                <a:latin typeface="Calibri" panose="020F0502020204030204" pitchFamily="34" charset="0"/>
              </a:rPr>
              <a:t>L</a:t>
            </a:r>
            <a:r>
              <a:rPr lang="en-US" altLang="zh-CN" sz="1600" b="1" kern="0" dirty="0">
                <a:latin typeface="Courier New" panose="02070309020205020404" pitchFamily="49" charset="0"/>
              </a:rPr>
              <a:t>]</a:t>
            </a:r>
            <a:r>
              <a:rPr lang="zh-CN" altLang="en-US" sz="1600" b="1" kern="0" dirty="0">
                <a:latin typeface="Courier New" panose="02070309020205020404" pitchFamily="49" charset="0"/>
              </a:rPr>
              <a:t>： </a:t>
            </a:r>
            <a:r>
              <a:rPr lang="en-US" altLang="zh-CN" sz="1600" b="0" kern="0" dirty="0">
                <a:latin typeface="Calibri" panose="020F0502020204030204" pitchFamily="34" charset="0"/>
              </a:rPr>
              <a:t>type </a:t>
            </a:r>
            <a:r>
              <a:rPr lang="en-US" altLang="zh-CN" sz="1600" i="1" kern="0" dirty="0">
                <a:latin typeface="Calibri" panose="020F0502020204030204" pitchFamily="34" charset="0"/>
              </a:rPr>
              <a:t>T</a:t>
            </a:r>
            <a:r>
              <a:rPr lang="zh-CN" altLang="en-US" sz="1600" b="0" i="1" kern="0" dirty="0">
                <a:latin typeface="Calibri" panose="020F0502020204030204" pitchFamily="34" charset="0"/>
              </a:rPr>
              <a:t>，</a:t>
            </a:r>
            <a:r>
              <a:rPr lang="en-US" altLang="zh-CN" sz="1600" b="0" kern="0" dirty="0">
                <a:latin typeface="Calibri" panose="020F0502020204030204" pitchFamily="34" charset="0"/>
              </a:rPr>
              <a:t>length </a:t>
            </a:r>
            <a:r>
              <a:rPr lang="en-US" altLang="zh-CN" sz="1600" i="1" kern="0" dirty="0">
                <a:latin typeface="Calibri" panose="020F0502020204030204" pitchFamily="34" charset="0"/>
              </a:rPr>
              <a:t>L</a:t>
            </a:r>
            <a:r>
              <a:rPr lang="zh-CN" altLang="en-US" sz="1600" i="1" kern="0" dirty="0">
                <a:latin typeface="Calibri" panose="020F0502020204030204" pitchFamily="34" charset="0"/>
              </a:rPr>
              <a:t>，</a:t>
            </a:r>
            <a:endParaRPr lang="en-US" altLang="zh-CN" sz="1600" i="1" kern="0" dirty="0">
              <a:latin typeface="Calibri" panose="020F0502020204030204" pitchFamily="34" charset="0"/>
            </a:endParaRPr>
          </a:p>
          <a:p>
            <a:pPr lvl="1">
              <a:buClr>
                <a:srgbClr val="C00000"/>
              </a:buClr>
              <a:buSzPct val="80000"/>
            </a:pPr>
            <a:r>
              <a:rPr lang="zh-CN" altLang="en-US" sz="1600" b="0" kern="0" dirty="0">
                <a:latin typeface="Calibri" panose="020F0502020204030204" pitchFamily="34" charset="0"/>
              </a:rPr>
              <a:t>在内存中连续分配</a:t>
            </a:r>
            <a:r>
              <a:rPr lang="en-US" altLang="zh-CN" sz="1600" b="0" kern="0" dirty="0">
                <a:latin typeface="Calibri" panose="020F0502020204030204" pitchFamily="34" charset="0"/>
              </a:rPr>
              <a:t>  </a:t>
            </a:r>
            <a:r>
              <a:rPr lang="en-US" altLang="zh-CN" sz="1600" b="0" i="1" kern="0" dirty="0">
                <a:solidFill>
                  <a:srgbClr val="C00000"/>
                </a:solidFill>
                <a:latin typeface="Calibri" panose="020F0502020204030204" pitchFamily="34" charset="0"/>
              </a:rPr>
              <a:t>L</a:t>
            </a:r>
            <a:r>
              <a:rPr lang="en-US" altLang="zh-CN" sz="1600" b="0" kern="0" dirty="0">
                <a:solidFill>
                  <a:srgbClr val="C00000"/>
                </a:solidFill>
                <a:latin typeface="Calibri" panose="020F0502020204030204" pitchFamily="34" charset="0"/>
              </a:rPr>
              <a:t>*</a:t>
            </a:r>
            <a:r>
              <a:rPr lang="en-US" altLang="zh-CN" sz="1600" b="1" kern="0" dirty="0" err="1">
                <a:solidFill>
                  <a:srgbClr val="C00000"/>
                </a:solidFill>
                <a:latin typeface="Courier New" panose="02070309020205020404" pitchFamily="49" charset="0"/>
              </a:rPr>
              <a:t>sizeof</a:t>
            </a:r>
            <a:r>
              <a:rPr lang="en-US" altLang="zh-CN" sz="1600" b="0" kern="0" dirty="0">
                <a:solidFill>
                  <a:srgbClr val="C00000"/>
                </a:solidFill>
                <a:latin typeface="Courier New" panose="02070309020205020404" pitchFamily="49" charset="0"/>
              </a:rPr>
              <a:t>(</a:t>
            </a:r>
            <a:r>
              <a:rPr lang="en-US" altLang="zh-CN" sz="1600" b="0" i="1" kern="0" dirty="0">
                <a:solidFill>
                  <a:srgbClr val="C00000"/>
                </a:solidFill>
                <a:latin typeface="Calibri" panose="020F0502020204030204" pitchFamily="34" charset="0"/>
              </a:rPr>
              <a:t>T</a:t>
            </a:r>
            <a:r>
              <a:rPr lang="en-US" altLang="zh-CN" sz="1600" b="0" kern="0" dirty="0">
                <a:solidFill>
                  <a:srgbClr val="C00000"/>
                </a:solidFill>
                <a:latin typeface="Courier New" panose="02070309020205020404" pitchFamily="49" charset="0"/>
              </a:rPr>
              <a:t>)</a:t>
            </a:r>
            <a:r>
              <a:rPr lang="en-US" altLang="zh-CN" sz="1600" b="0" kern="0" dirty="0">
                <a:solidFill>
                  <a:srgbClr val="C00000"/>
                </a:solidFill>
                <a:latin typeface="Calibri" panose="020F0502020204030204" pitchFamily="34" charset="0"/>
              </a:rPr>
              <a:t> </a:t>
            </a:r>
            <a:r>
              <a:rPr lang="zh-CN" altLang="en-US" sz="1600" b="0" kern="0" dirty="0">
                <a:latin typeface="Calibri" panose="020F0502020204030204" pitchFamily="34" charset="0"/>
              </a:rPr>
              <a:t>个字节</a:t>
            </a:r>
            <a:endParaRPr lang="en-US" altLang="zh-CN" sz="1600" b="0" kern="0" dirty="0">
              <a:latin typeface="Calibri" panose="020F0502020204030204" pitchFamily="34" charset="0"/>
            </a:endParaRPr>
          </a:p>
        </p:txBody>
      </p:sp>
      <p:sp>
        <p:nvSpPr>
          <p:cNvPr id="6" name="Text Box 5">
            <a:extLst>
              <a:ext uri="{FF2B5EF4-FFF2-40B4-BE49-F238E27FC236}">
                <a16:creationId xmlns:a16="http://schemas.microsoft.com/office/drawing/2014/main" id="{8515F736-CDEF-431E-8ABC-99F9ED2A71A2}"/>
              </a:ext>
            </a:extLst>
          </p:cNvPr>
          <p:cNvSpPr txBox="1">
            <a:spLocks noChangeArrowheads="1"/>
          </p:cNvSpPr>
          <p:nvPr/>
        </p:nvSpPr>
        <p:spPr bwMode="auto">
          <a:xfrm>
            <a:off x="864418" y="1860361"/>
            <a:ext cx="19030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char string[12];</a:t>
            </a:r>
          </a:p>
        </p:txBody>
      </p:sp>
      <p:grpSp>
        <p:nvGrpSpPr>
          <p:cNvPr id="7" name="Group 98">
            <a:extLst>
              <a:ext uri="{FF2B5EF4-FFF2-40B4-BE49-F238E27FC236}">
                <a16:creationId xmlns:a16="http://schemas.microsoft.com/office/drawing/2014/main" id="{303D025B-27F1-4934-86FA-F0EA87C5CAA6}"/>
              </a:ext>
            </a:extLst>
          </p:cNvPr>
          <p:cNvGrpSpPr>
            <a:grpSpLocks/>
          </p:cNvGrpSpPr>
          <p:nvPr/>
        </p:nvGrpSpPr>
        <p:grpSpPr bwMode="auto">
          <a:xfrm>
            <a:off x="2774682" y="1956548"/>
            <a:ext cx="2864284" cy="365042"/>
            <a:chOff x="2514600" y="2667000"/>
            <a:chExt cx="3505200" cy="855914"/>
          </a:xfrm>
        </p:grpSpPr>
        <p:grpSp>
          <p:nvGrpSpPr>
            <p:cNvPr id="8" name="Group 7">
              <a:extLst>
                <a:ext uri="{FF2B5EF4-FFF2-40B4-BE49-F238E27FC236}">
                  <a16:creationId xmlns:a16="http://schemas.microsoft.com/office/drawing/2014/main" id="{D3D03026-4C8F-4E83-8133-0A246EF63CE5}"/>
                </a:ext>
              </a:extLst>
            </p:cNvPr>
            <p:cNvGrpSpPr>
              <a:grpSpLocks/>
            </p:cNvGrpSpPr>
            <p:nvPr/>
          </p:nvGrpSpPr>
          <p:grpSpPr bwMode="auto">
            <a:xfrm>
              <a:off x="2743200" y="2667000"/>
              <a:ext cx="2743200" cy="228600"/>
              <a:chOff x="1008" y="1776"/>
              <a:chExt cx="1728" cy="144"/>
            </a:xfrm>
          </p:grpSpPr>
          <p:sp>
            <p:nvSpPr>
              <p:cNvPr id="13" name="Rectangle 8">
                <a:extLst>
                  <a:ext uri="{FF2B5EF4-FFF2-40B4-BE49-F238E27FC236}">
                    <a16:creationId xmlns:a16="http://schemas.microsoft.com/office/drawing/2014/main" id="{7E78F60E-D4BE-43A2-9254-E980C8EE9CC4}"/>
                  </a:ext>
                </a:extLst>
              </p:cNvPr>
              <p:cNvSpPr>
                <a:spLocks noChangeArrowheads="1"/>
              </p:cNvSpPr>
              <p:nvPr/>
            </p:nvSpPr>
            <p:spPr bwMode="auto">
              <a:xfrm>
                <a:off x="1008"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14" name="Rectangle 9">
                <a:extLst>
                  <a:ext uri="{FF2B5EF4-FFF2-40B4-BE49-F238E27FC236}">
                    <a16:creationId xmlns:a16="http://schemas.microsoft.com/office/drawing/2014/main" id="{D5D5F850-A08A-4492-8489-BC86E411E5AD}"/>
                  </a:ext>
                </a:extLst>
              </p:cNvPr>
              <p:cNvSpPr>
                <a:spLocks noChangeArrowheads="1"/>
              </p:cNvSpPr>
              <p:nvPr/>
            </p:nvSpPr>
            <p:spPr bwMode="auto">
              <a:xfrm>
                <a:off x="1152"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15" name="Rectangle 10">
                <a:extLst>
                  <a:ext uri="{FF2B5EF4-FFF2-40B4-BE49-F238E27FC236}">
                    <a16:creationId xmlns:a16="http://schemas.microsoft.com/office/drawing/2014/main" id="{90689FB5-AFEA-4927-8EAB-5530A2539192}"/>
                  </a:ext>
                </a:extLst>
              </p:cNvPr>
              <p:cNvSpPr>
                <a:spLocks noChangeArrowheads="1"/>
              </p:cNvSpPr>
              <p:nvPr/>
            </p:nvSpPr>
            <p:spPr bwMode="auto">
              <a:xfrm>
                <a:off x="1296"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16" name="Rectangle 11">
                <a:extLst>
                  <a:ext uri="{FF2B5EF4-FFF2-40B4-BE49-F238E27FC236}">
                    <a16:creationId xmlns:a16="http://schemas.microsoft.com/office/drawing/2014/main" id="{D9D72741-0F80-43AF-ABB4-3E1BBC565199}"/>
                  </a:ext>
                </a:extLst>
              </p:cNvPr>
              <p:cNvSpPr>
                <a:spLocks noChangeArrowheads="1"/>
              </p:cNvSpPr>
              <p:nvPr/>
            </p:nvSpPr>
            <p:spPr bwMode="auto">
              <a:xfrm>
                <a:off x="1440"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17" name="Rectangle 12">
                <a:extLst>
                  <a:ext uri="{FF2B5EF4-FFF2-40B4-BE49-F238E27FC236}">
                    <a16:creationId xmlns:a16="http://schemas.microsoft.com/office/drawing/2014/main" id="{05195DEE-F2CA-411A-89A4-0B7B38BC08BD}"/>
                  </a:ext>
                </a:extLst>
              </p:cNvPr>
              <p:cNvSpPr>
                <a:spLocks noChangeArrowheads="1"/>
              </p:cNvSpPr>
              <p:nvPr/>
            </p:nvSpPr>
            <p:spPr bwMode="auto">
              <a:xfrm>
                <a:off x="1584"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18" name="Rectangle 13">
                <a:extLst>
                  <a:ext uri="{FF2B5EF4-FFF2-40B4-BE49-F238E27FC236}">
                    <a16:creationId xmlns:a16="http://schemas.microsoft.com/office/drawing/2014/main" id="{43B0B3E2-CB6A-4C65-BB21-9DC1CBE3981C}"/>
                  </a:ext>
                </a:extLst>
              </p:cNvPr>
              <p:cNvSpPr>
                <a:spLocks noChangeArrowheads="1"/>
              </p:cNvSpPr>
              <p:nvPr/>
            </p:nvSpPr>
            <p:spPr bwMode="auto">
              <a:xfrm>
                <a:off x="1728"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19" name="Rectangle 14">
                <a:extLst>
                  <a:ext uri="{FF2B5EF4-FFF2-40B4-BE49-F238E27FC236}">
                    <a16:creationId xmlns:a16="http://schemas.microsoft.com/office/drawing/2014/main" id="{E4A2B4AC-C11A-4471-96F2-D96CFB57931E}"/>
                  </a:ext>
                </a:extLst>
              </p:cNvPr>
              <p:cNvSpPr>
                <a:spLocks noChangeArrowheads="1"/>
              </p:cNvSpPr>
              <p:nvPr/>
            </p:nvSpPr>
            <p:spPr bwMode="auto">
              <a:xfrm>
                <a:off x="1872"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20" name="Rectangle 15">
                <a:extLst>
                  <a:ext uri="{FF2B5EF4-FFF2-40B4-BE49-F238E27FC236}">
                    <a16:creationId xmlns:a16="http://schemas.microsoft.com/office/drawing/2014/main" id="{B56D29AB-9E4D-457C-A0DB-9AE49AF31BD3}"/>
                  </a:ext>
                </a:extLst>
              </p:cNvPr>
              <p:cNvSpPr>
                <a:spLocks noChangeArrowheads="1"/>
              </p:cNvSpPr>
              <p:nvPr/>
            </p:nvSpPr>
            <p:spPr bwMode="auto">
              <a:xfrm>
                <a:off x="2016"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21" name="Rectangle 16">
                <a:extLst>
                  <a:ext uri="{FF2B5EF4-FFF2-40B4-BE49-F238E27FC236}">
                    <a16:creationId xmlns:a16="http://schemas.microsoft.com/office/drawing/2014/main" id="{F95EF273-3EBB-466C-938F-EE48E3E057AA}"/>
                  </a:ext>
                </a:extLst>
              </p:cNvPr>
              <p:cNvSpPr>
                <a:spLocks noChangeArrowheads="1"/>
              </p:cNvSpPr>
              <p:nvPr/>
            </p:nvSpPr>
            <p:spPr bwMode="auto">
              <a:xfrm>
                <a:off x="2160"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22" name="Rectangle 17">
                <a:extLst>
                  <a:ext uri="{FF2B5EF4-FFF2-40B4-BE49-F238E27FC236}">
                    <a16:creationId xmlns:a16="http://schemas.microsoft.com/office/drawing/2014/main" id="{E00AEF8D-6E6B-4A07-98DF-5A1ACE303177}"/>
                  </a:ext>
                </a:extLst>
              </p:cNvPr>
              <p:cNvSpPr>
                <a:spLocks noChangeArrowheads="1"/>
              </p:cNvSpPr>
              <p:nvPr/>
            </p:nvSpPr>
            <p:spPr bwMode="auto">
              <a:xfrm>
                <a:off x="2304"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23" name="Rectangle 18">
                <a:extLst>
                  <a:ext uri="{FF2B5EF4-FFF2-40B4-BE49-F238E27FC236}">
                    <a16:creationId xmlns:a16="http://schemas.microsoft.com/office/drawing/2014/main" id="{C0303C6A-DEF3-4BA0-B918-3E1A360AA0AE}"/>
                  </a:ext>
                </a:extLst>
              </p:cNvPr>
              <p:cNvSpPr>
                <a:spLocks noChangeArrowheads="1"/>
              </p:cNvSpPr>
              <p:nvPr/>
            </p:nvSpPr>
            <p:spPr bwMode="auto">
              <a:xfrm>
                <a:off x="2448"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24" name="Rectangle 19">
                <a:extLst>
                  <a:ext uri="{FF2B5EF4-FFF2-40B4-BE49-F238E27FC236}">
                    <a16:creationId xmlns:a16="http://schemas.microsoft.com/office/drawing/2014/main" id="{460A44F3-C8F5-48BD-A320-E9283C490852}"/>
                  </a:ext>
                </a:extLst>
              </p:cNvPr>
              <p:cNvSpPr>
                <a:spLocks noChangeArrowheads="1"/>
              </p:cNvSpPr>
              <p:nvPr/>
            </p:nvSpPr>
            <p:spPr bwMode="auto">
              <a:xfrm>
                <a:off x="2592"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grpSp>
        <p:sp>
          <p:nvSpPr>
            <p:cNvPr id="9" name="Text Box 20">
              <a:extLst>
                <a:ext uri="{FF2B5EF4-FFF2-40B4-BE49-F238E27FC236}">
                  <a16:creationId xmlns:a16="http://schemas.microsoft.com/office/drawing/2014/main" id="{7C13DCF4-07FB-4F90-AA28-8B71AF1649F8}"/>
                </a:ext>
              </a:extLst>
            </p:cNvPr>
            <p:cNvSpPr txBox="1">
              <a:spLocks noChangeArrowheads="1"/>
            </p:cNvSpPr>
            <p:nvPr/>
          </p:nvSpPr>
          <p:spPr bwMode="auto">
            <a:xfrm>
              <a:off x="2514600" y="3062512"/>
              <a:ext cx="396876" cy="460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400" i="1">
                  <a:solidFill>
                    <a:schemeClr val="tx1"/>
                  </a:solidFill>
                  <a:latin typeface="Calibri" panose="020F0502020204030204" pitchFamily="34" charset="0"/>
                  <a:ea typeface="宋体" panose="02010600030101010101" pitchFamily="2" charset="-122"/>
                </a:rPr>
                <a:t>x</a:t>
              </a:r>
            </a:p>
          </p:txBody>
        </p:sp>
        <p:sp>
          <p:nvSpPr>
            <p:cNvPr id="10" name="Text Box 21">
              <a:extLst>
                <a:ext uri="{FF2B5EF4-FFF2-40B4-BE49-F238E27FC236}">
                  <a16:creationId xmlns:a16="http://schemas.microsoft.com/office/drawing/2014/main" id="{A0B30C6F-864A-41A8-AC67-AD275FAA9106}"/>
                </a:ext>
              </a:extLst>
            </p:cNvPr>
            <p:cNvSpPr txBox="1">
              <a:spLocks noChangeArrowheads="1"/>
            </p:cNvSpPr>
            <p:nvPr/>
          </p:nvSpPr>
          <p:spPr bwMode="auto">
            <a:xfrm>
              <a:off x="5029199" y="3062512"/>
              <a:ext cx="990601" cy="4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dirty="0">
                  <a:solidFill>
                    <a:schemeClr val="tx1"/>
                  </a:solidFill>
                  <a:latin typeface="Calibri" panose="020F0502020204030204" pitchFamily="34" charset="0"/>
                  <a:ea typeface="宋体" panose="02010600030101010101" pitchFamily="2" charset="-122"/>
                </a:rPr>
                <a:t>x </a:t>
              </a:r>
              <a:r>
                <a:rPr lang="en-US" altLang="zh-CN" sz="1200" dirty="0">
                  <a:solidFill>
                    <a:schemeClr val="tx1"/>
                  </a:solidFill>
                  <a:latin typeface="Calibri" panose="020F0502020204030204" pitchFamily="34" charset="0"/>
                  <a:ea typeface="宋体" panose="02010600030101010101" pitchFamily="2" charset="-122"/>
                </a:rPr>
                <a:t>+ 12</a:t>
              </a:r>
              <a:endParaRPr lang="en-US" altLang="zh-CN" sz="1200" i="1" dirty="0">
                <a:solidFill>
                  <a:schemeClr val="tx1"/>
                </a:solidFill>
                <a:latin typeface="Calibri" panose="020F0502020204030204" pitchFamily="34" charset="0"/>
                <a:ea typeface="宋体" panose="02010600030101010101" pitchFamily="2" charset="-122"/>
              </a:endParaRPr>
            </a:p>
          </p:txBody>
        </p:sp>
        <p:sp>
          <p:nvSpPr>
            <p:cNvPr id="11" name="Line 22">
              <a:extLst>
                <a:ext uri="{FF2B5EF4-FFF2-40B4-BE49-F238E27FC236}">
                  <a16:creationId xmlns:a16="http://schemas.microsoft.com/office/drawing/2014/main" id="{1DF37B14-2DF4-467E-ADCB-5CC60465AD06}"/>
                </a:ext>
              </a:extLst>
            </p:cNvPr>
            <p:cNvSpPr>
              <a:spLocks noChangeShapeType="1"/>
            </p:cNvSpPr>
            <p:nvPr/>
          </p:nvSpPr>
          <p:spPr bwMode="auto">
            <a:xfrm flipV="1">
              <a:off x="2743200" y="2895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2" name="Line 23">
              <a:extLst>
                <a:ext uri="{FF2B5EF4-FFF2-40B4-BE49-F238E27FC236}">
                  <a16:creationId xmlns:a16="http://schemas.microsoft.com/office/drawing/2014/main" id="{CB9D8AA6-B932-464F-8F89-163927A07945}"/>
                </a:ext>
              </a:extLst>
            </p:cNvPr>
            <p:cNvSpPr>
              <a:spLocks noChangeShapeType="1"/>
            </p:cNvSpPr>
            <p:nvPr/>
          </p:nvSpPr>
          <p:spPr bwMode="auto">
            <a:xfrm flipV="1">
              <a:off x="5486400" y="2895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25" name="Text Box 31">
            <a:extLst>
              <a:ext uri="{FF2B5EF4-FFF2-40B4-BE49-F238E27FC236}">
                <a16:creationId xmlns:a16="http://schemas.microsoft.com/office/drawing/2014/main" id="{1A0A5295-83D6-406E-AC1E-09D7008DCB38}"/>
              </a:ext>
            </a:extLst>
          </p:cNvPr>
          <p:cNvSpPr txBox="1">
            <a:spLocks noChangeArrowheads="1"/>
          </p:cNvSpPr>
          <p:nvPr/>
        </p:nvSpPr>
        <p:spPr bwMode="auto">
          <a:xfrm>
            <a:off x="1390302" y="2465284"/>
            <a:ext cx="13660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val</a:t>
            </a:r>
            <a:r>
              <a:rPr lang="en-US" altLang="zh-CN" sz="1400" dirty="0">
                <a:solidFill>
                  <a:schemeClr val="tx1"/>
                </a:solidFill>
                <a:latin typeface="Courier New" panose="02070309020205020404" pitchFamily="49" charset="0"/>
                <a:ea typeface="宋体" panose="02010600030101010101" pitchFamily="2" charset="-122"/>
              </a:rPr>
              <a:t>[5];</a:t>
            </a:r>
          </a:p>
        </p:txBody>
      </p:sp>
      <p:grpSp>
        <p:nvGrpSpPr>
          <p:cNvPr id="26" name="Group 97">
            <a:extLst>
              <a:ext uri="{FF2B5EF4-FFF2-40B4-BE49-F238E27FC236}">
                <a16:creationId xmlns:a16="http://schemas.microsoft.com/office/drawing/2014/main" id="{85F447E6-C540-4C02-9D1F-822F5E586317}"/>
              </a:ext>
            </a:extLst>
          </p:cNvPr>
          <p:cNvGrpSpPr>
            <a:grpSpLocks/>
          </p:cNvGrpSpPr>
          <p:nvPr/>
        </p:nvGrpSpPr>
        <p:grpSpPr bwMode="auto">
          <a:xfrm>
            <a:off x="2783296" y="2558742"/>
            <a:ext cx="4353399" cy="370732"/>
            <a:chOff x="2514600" y="3429000"/>
            <a:chExt cx="5334000" cy="671237"/>
          </a:xfrm>
        </p:grpSpPr>
        <p:grpSp>
          <p:nvGrpSpPr>
            <p:cNvPr id="27" name="Group 25">
              <a:extLst>
                <a:ext uri="{FF2B5EF4-FFF2-40B4-BE49-F238E27FC236}">
                  <a16:creationId xmlns:a16="http://schemas.microsoft.com/office/drawing/2014/main" id="{2BF5EA82-5BE4-456B-B3FD-9A26FEA2B80C}"/>
                </a:ext>
              </a:extLst>
            </p:cNvPr>
            <p:cNvGrpSpPr>
              <a:grpSpLocks/>
            </p:cNvGrpSpPr>
            <p:nvPr/>
          </p:nvGrpSpPr>
          <p:grpSpPr bwMode="auto">
            <a:xfrm>
              <a:off x="2743200" y="3429000"/>
              <a:ext cx="4572000" cy="228600"/>
              <a:chOff x="1008" y="1968"/>
              <a:chExt cx="2880" cy="144"/>
            </a:xfrm>
          </p:grpSpPr>
          <p:sp>
            <p:nvSpPr>
              <p:cNvPr id="40" name="Rectangle 26">
                <a:extLst>
                  <a:ext uri="{FF2B5EF4-FFF2-40B4-BE49-F238E27FC236}">
                    <a16:creationId xmlns:a16="http://schemas.microsoft.com/office/drawing/2014/main" id="{4E0E38CD-5AE0-408F-8EE1-1FB59158E31A}"/>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41" name="Rectangle 27">
                <a:extLst>
                  <a:ext uri="{FF2B5EF4-FFF2-40B4-BE49-F238E27FC236}">
                    <a16:creationId xmlns:a16="http://schemas.microsoft.com/office/drawing/2014/main" id="{D10410E6-D8E4-4CFB-AA7D-03F1494F1FFD}"/>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42" name="Rectangle 28">
                <a:extLst>
                  <a:ext uri="{FF2B5EF4-FFF2-40B4-BE49-F238E27FC236}">
                    <a16:creationId xmlns:a16="http://schemas.microsoft.com/office/drawing/2014/main" id="{50CA74B2-B26A-4728-B335-6DA9EEDBB81D}"/>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43" name="Rectangle 29">
                <a:extLst>
                  <a:ext uri="{FF2B5EF4-FFF2-40B4-BE49-F238E27FC236}">
                    <a16:creationId xmlns:a16="http://schemas.microsoft.com/office/drawing/2014/main" id="{B064551A-6F4A-4BFF-B97D-E081482E0F89}"/>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44" name="Rectangle 30">
                <a:extLst>
                  <a:ext uri="{FF2B5EF4-FFF2-40B4-BE49-F238E27FC236}">
                    <a16:creationId xmlns:a16="http://schemas.microsoft.com/office/drawing/2014/main" id="{14F55DEF-3024-4878-BF41-CF1F46029D36}"/>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grpSp>
        <p:sp>
          <p:nvSpPr>
            <p:cNvPr id="28" name="Text Box 32">
              <a:extLst>
                <a:ext uri="{FF2B5EF4-FFF2-40B4-BE49-F238E27FC236}">
                  <a16:creationId xmlns:a16="http://schemas.microsoft.com/office/drawing/2014/main" id="{91C0842B-6EC8-4592-A95D-7DABD93168B4}"/>
                </a:ext>
              </a:extLst>
            </p:cNvPr>
            <p:cNvSpPr txBox="1">
              <a:spLocks noChangeArrowheads="1"/>
            </p:cNvSpPr>
            <p:nvPr/>
          </p:nvSpPr>
          <p:spPr bwMode="auto">
            <a:xfrm>
              <a:off x="2514600" y="3809393"/>
              <a:ext cx="396875"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a:t>
              </a:r>
            </a:p>
          </p:txBody>
        </p:sp>
        <p:sp>
          <p:nvSpPr>
            <p:cNvPr id="29" name="Text Box 33">
              <a:extLst>
                <a:ext uri="{FF2B5EF4-FFF2-40B4-BE49-F238E27FC236}">
                  <a16:creationId xmlns:a16="http://schemas.microsoft.com/office/drawing/2014/main" id="{4C0C43BA-4C43-47B6-A906-4A1E5736C7A0}"/>
                </a:ext>
              </a:extLst>
            </p:cNvPr>
            <p:cNvSpPr txBox="1">
              <a:spLocks noChangeArrowheads="1"/>
            </p:cNvSpPr>
            <p:nvPr/>
          </p:nvSpPr>
          <p:spPr bwMode="auto">
            <a:xfrm>
              <a:off x="3182938"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+ 4</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30" name="Line 34">
              <a:extLst>
                <a:ext uri="{FF2B5EF4-FFF2-40B4-BE49-F238E27FC236}">
                  <a16:creationId xmlns:a16="http://schemas.microsoft.com/office/drawing/2014/main" id="{FFEAAB33-8820-4671-9CE8-EF355FB5CAF2}"/>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1" name="Line 35">
              <a:extLst>
                <a:ext uri="{FF2B5EF4-FFF2-40B4-BE49-F238E27FC236}">
                  <a16:creationId xmlns:a16="http://schemas.microsoft.com/office/drawing/2014/main" id="{A12F318E-BDCE-4BC5-9C65-DBD390F16640}"/>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2" name="Text Box 36">
              <a:extLst>
                <a:ext uri="{FF2B5EF4-FFF2-40B4-BE49-F238E27FC236}">
                  <a16:creationId xmlns:a16="http://schemas.microsoft.com/office/drawing/2014/main" id="{12F1B9A1-8428-41F7-983E-2F66855E149B}"/>
                </a:ext>
              </a:extLst>
            </p:cNvPr>
            <p:cNvSpPr txBox="1">
              <a:spLocks noChangeArrowheads="1"/>
            </p:cNvSpPr>
            <p:nvPr/>
          </p:nvSpPr>
          <p:spPr bwMode="auto">
            <a:xfrm>
              <a:off x="4097338"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+ 8</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33" name="Line 37">
              <a:extLst>
                <a:ext uri="{FF2B5EF4-FFF2-40B4-BE49-F238E27FC236}">
                  <a16:creationId xmlns:a16="http://schemas.microsoft.com/office/drawing/2014/main" id="{361FFC03-F5BC-4E32-A1F8-848497A0CC18}"/>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4" name="Text Box 38">
              <a:extLst>
                <a:ext uri="{FF2B5EF4-FFF2-40B4-BE49-F238E27FC236}">
                  <a16:creationId xmlns:a16="http://schemas.microsoft.com/office/drawing/2014/main" id="{0B7E30C7-9C3E-4A46-A825-ED833B9166F8}"/>
                </a:ext>
              </a:extLst>
            </p:cNvPr>
            <p:cNvSpPr txBox="1">
              <a:spLocks noChangeArrowheads="1"/>
            </p:cNvSpPr>
            <p:nvPr/>
          </p:nvSpPr>
          <p:spPr bwMode="auto">
            <a:xfrm>
              <a:off x="5029200"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+ 12</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35" name="Line 39">
              <a:extLst>
                <a:ext uri="{FF2B5EF4-FFF2-40B4-BE49-F238E27FC236}">
                  <a16:creationId xmlns:a16="http://schemas.microsoft.com/office/drawing/2014/main" id="{197A7A4C-F115-4814-B5EB-C3934A05D47B}"/>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6" name="Text Box 40">
              <a:extLst>
                <a:ext uri="{FF2B5EF4-FFF2-40B4-BE49-F238E27FC236}">
                  <a16:creationId xmlns:a16="http://schemas.microsoft.com/office/drawing/2014/main" id="{5A39FB9D-75C0-4A6C-81C0-BB06FD683894}"/>
                </a:ext>
              </a:extLst>
            </p:cNvPr>
            <p:cNvSpPr txBox="1">
              <a:spLocks noChangeArrowheads="1"/>
            </p:cNvSpPr>
            <p:nvPr/>
          </p:nvSpPr>
          <p:spPr bwMode="auto">
            <a:xfrm>
              <a:off x="5943600"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+ 16</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37" name="Line 41">
              <a:extLst>
                <a:ext uri="{FF2B5EF4-FFF2-40B4-BE49-F238E27FC236}">
                  <a16:creationId xmlns:a16="http://schemas.microsoft.com/office/drawing/2014/main" id="{DA28AC2B-58D4-48C2-AD08-ED3A06C5B69D}"/>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8" name="Text Box 42">
              <a:extLst>
                <a:ext uri="{FF2B5EF4-FFF2-40B4-BE49-F238E27FC236}">
                  <a16:creationId xmlns:a16="http://schemas.microsoft.com/office/drawing/2014/main" id="{C9D4484E-0721-4B6E-AEA2-C1F9B4C4DAF2}"/>
                </a:ext>
              </a:extLst>
            </p:cNvPr>
            <p:cNvSpPr txBox="1">
              <a:spLocks noChangeArrowheads="1"/>
            </p:cNvSpPr>
            <p:nvPr/>
          </p:nvSpPr>
          <p:spPr bwMode="auto">
            <a:xfrm>
              <a:off x="6858000"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+ 20</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39" name="Line 43">
              <a:extLst>
                <a:ext uri="{FF2B5EF4-FFF2-40B4-BE49-F238E27FC236}">
                  <a16:creationId xmlns:a16="http://schemas.microsoft.com/office/drawing/2014/main" id="{E0838CD6-5A57-4B13-905D-19366100997B}"/>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45" name="Text Box 45">
            <a:extLst>
              <a:ext uri="{FF2B5EF4-FFF2-40B4-BE49-F238E27FC236}">
                <a16:creationId xmlns:a16="http://schemas.microsoft.com/office/drawing/2014/main" id="{B9DB8076-A28C-4EC9-A234-6336866ECDA3}"/>
              </a:ext>
            </a:extLst>
          </p:cNvPr>
          <p:cNvSpPr txBox="1">
            <a:spLocks noChangeArrowheads="1"/>
          </p:cNvSpPr>
          <p:nvPr/>
        </p:nvSpPr>
        <p:spPr bwMode="auto">
          <a:xfrm>
            <a:off x="1300868" y="3067030"/>
            <a:ext cx="14734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double a[3];</a:t>
            </a:r>
          </a:p>
        </p:txBody>
      </p:sp>
      <p:grpSp>
        <p:nvGrpSpPr>
          <p:cNvPr id="46" name="Group 96">
            <a:extLst>
              <a:ext uri="{FF2B5EF4-FFF2-40B4-BE49-F238E27FC236}">
                <a16:creationId xmlns:a16="http://schemas.microsoft.com/office/drawing/2014/main" id="{C4A8D69E-EA6F-4C1E-9B3D-1A0ECFB8090D}"/>
              </a:ext>
            </a:extLst>
          </p:cNvPr>
          <p:cNvGrpSpPr>
            <a:grpSpLocks/>
          </p:cNvGrpSpPr>
          <p:nvPr/>
        </p:nvGrpSpPr>
        <p:grpSpPr bwMode="auto">
          <a:xfrm>
            <a:off x="2774349" y="3162289"/>
            <a:ext cx="5182025" cy="337534"/>
            <a:chOff x="2515700" y="4343402"/>
            <a:chExt cx="6399700" cy="658021"/>
          </a:xfrm>
        </p:grpSpPr>
        <p:grpSp>
          <p:nvGrpSpPr>
            <p:cNvPr id="47" name="Group 47">
              <a:extLst>
                <a:ext uri="{FF2B5EF4-FFF2-40B4-BE49-F238E27FC236}">
                  <a16:creationId xmlns:a16="http://schemas.microsoft.com/office/drawing/2014/main" id="{01E5979E-1CBF-4815-B3F3-0A66CEBDE101}"/>
                </a:ext>
              </a:extLst>
            </p:cNvPr>
            <p:cNvGrpSpPr>
              <a:grpSpLocks/>
            </p:cNvGrpSpPr>
            <p:nvPr/>
          </p:nvGrpSpPr>
          <p:grpSpPr bwMode="auto">
            <a:xfrm>
              <a:off x="2748919" y="4343402"/>
              <a:ext cx="5613070" cy="228600"/>
              <a:chOff x="1008" y="2208"/>
              <a:chExt cx="3456" cy="144"/>
            </a:xfrm>
          </p:grpSpPr>
          <p:sp>
            <p:nvSpPr>
              <p:cNvPr id="56" name="Rectangle 48">
                <a:extLst>
                  <a:ext uri="{FF2B5EF4-FFF2-40B4-BE49-F238E27FC236}">
                    <a16:creationId xmlns:a16="http://schemas.microsoft.com/office/drawing/2014/main" id="{7AA6AC02-1F46-4ED3-9922-6F6D513A6386}"/>
                  </a:ext>
                </a:extLst>
              </p:cNvPr>
              <p:cNvSpPr>
                <a:spLocks noChangeArrowheads="1"/>
              </p:cNvSpPr>
              <p:nvPr/>
            </p:nvSpPr>
            <p:spPr bwMode="auto">
              <a:xfrm>
                <a:off x="1008" y="2208"/>
                <a:ext cx="1152"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57" name="Rectangle 49">
                <a:extLst>
                  <a:ext uri="{FF2B5EF4-FFF2-40B4-BE49-F238E27FC236}">
                    <a16:creationId xmlns:a16="http://schemas.microsoft.com/office/drawing/2014/main" id="{E35A82D8-397F-420D-9BCD-08D629E8EE5D}"/>
                  </a:ext>
                </a:extLst>
              </p:cNvPr>
              <p:cNvSpPr>
                <a:spLocks noChangeArrowheads="1"/>
              </p:cNvSpPr>
              <p:nvPr/>
            </p:nvSpPr>
            <p:spPr bwMode="auto">
              <a:xfrm>
                <a:off x="2160" y="2208"/>
                <a:ext cx="1152"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58" name="Rectangle 50">
                <a:extLst>
                  <a:ext uri="{FF2B5EF4-FFF2-40B4-BE49-F238E27FC236}">
                    <a16:creationId xmlns:a16="http://schemas.microsoft.com/office/drawing/2014/main" id="{8763DE1F-96CD-42F4-B187-7B8C9FF1D4A2}"/>
                  </a:ext>
                </a:extLst>
              </p:cNvPr>
              <p:cNvSpPr>
                <a:spLocks noChangeArrowheads="1"/>
              </p:cNvSpPr>
              <p:nvPr/>
            </p:nvSpPr>
            <p:spPr bwMode="auto">
              <a:xfrm>
                <a:off x="3312" y="2208"/>
                <a:ext cx="1152"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grpSp>
        <p:sp>
          <p:nvSpPr>
            <p:cNvPr id="48" name="Line 52">
              <a:extLst>
                <a:ext uri="{FF2B5EF4-FFF2-40B4-BE49-F238E27FC236}">
                  <a16:creationId xmlns:a16="http://schemas.microsoft.com/office/drawing/2014/main" id="{30F54D00-4C96-4EA1-AF5F-5D55B1036878}"/>
                </a:ext>
              </a:extLst>
            </p:cNvPr>
            <p:cNvSpPr>
              <a:spLocks noChangeShapeType="1"/>
            </p:cNvSpPr>
            <p:nvPr/>
          </p:nvSpPr>
          <p:spPr bwMode="auto">
            <a:xfrm flipV="1">
              <a:off x="8383100" y="458461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49" name="Text Box 55">
              <a:extLst>
                <a:ext uri="{FF2B5EF4-FFF2-40B4-BE49-F238E27FC236}">
                  <a16:creationId xmlns:a16="http://schemas.microsoft.com/office/drawing/2014/main" id="{530FC7B0-D3E3-474C-800A-E9CB44CAC534}"/>
                </a:ext>
              </a:extLst>
            </p:cNvPr>
            <p:cNvSpPr txBox="1">
              <a:spLocks noChangeArrowheads="1"/>
            </p:cNvSpPr>
            <p:nvPr/>
          </p:nvSpPr>
          <p:spPr bwMode="auto">
            <a:xfrm>
              <a:off x="7902498" y="4724402"/>
              <a:ext cx="1012902"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+ 24</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50" name="Text Box 56">
              <a:extLst>
                <a:ext uri="{FF2B5EF4-FFF2-40B4-BE49-F238E27FC236}">
                  <a16:creationId xmlns:a16="http://schemas.microsoft.com/office/drawing/2014/main" id="{6739BF05-7E68-4FA6-A120-D81CDE19E9C3}"/>
                </a:ext>
              </a:extLst>
            </p:cNvPr>
            <p:cNvSpPr txBox="1">
              <a:spLocks noChangeArrowheads="1"/>
            </p:cNvSpPr>
            <p:nvPr/>
          </p:nvSpPr>
          <p:spPr bwMode="auto">
            <a:xfrm>
              <a:off x="2515700" y="4710115"/>
              <a:ext cx="406431"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a:t>
              </a:r>
            </a:p>
          </p:txBody>
        </p:sp>
        <p:sp>
          <p:nvSpPr>
            <p:cNvPr id="51" name="Line 57">
              <a:extLst>
                <a:ext uri="{FF2B5EF4-FFF2-40B4-BE49-F238E27FC236}">
                  <a16:creationId xmlns:a16="http://schemas.microsoft.com/office/drawing/2014/main" id="{E92D793F-74C1-4AE5-A30A-146064CD9C41}"/>
                </a:ext>
              </a:extLst>
            </p:cNvPr>
            <p:cNvSpPr>
              <a:spLocks noChangeShapeType="1"/>
            </p:cNvSpPr>
            <p:nvPr/>
          </p:nvSpPr>
          <p:spPr bwMode="auto">
            <a:xfrm flipV="1">
              <a:off x="2749578" y="4570322"/>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2" name="Text Box 58">
              <a:extLst>
                <a:ext uri="{FF2B5EF4-FFF2-40B4-BE49-F238E27FC236}">
                  <a16:creationId xmlns:a16="http://schemas.microsoft.com/office/drawing/2014/main" id="{FB80C176-82EF-43C4-9787-45500B4EFCA1}"/>
                </a:ext>
              </a:extLst>
            </p:cNvPr>
            <p:cNvSpPr txBox="1">
              <a:spLocks noChangeArrowheads="1"/>
            </p:cNvSpPr>
            <p:nvPr/>
          </p:nvSpPr>
          <p:spPr bwMode="auto">
            <a:xfrm>
              <a:off x="4114434" y="4724402"/>
              <a:ext cx="101449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+ 8</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53" name="Line 59">
              <a:extLst>
                <a:ext uri="{FF2B5EF4-FFF2-40B4-BE49-F238E27FC236}">
                  <a16:creationId xmlns:a16="http://schemas.microsoft.com/office/drawing/2014/main" id="{9A14252B-081B-414C-AD9D-E3682EAF0314}"/>
                </a:ext>
              </a:extLst>
            </p:cNvPr>
            <p:cNvSpPr>
              <a:spLocks noChangeShapeType="1"/>
            </p:cNvSpPr>
            <p:nvPr/>
          </p:nvSpPr>
          <p:spPr bwMode="auto">
            <a:xfrm flipV="1">
              <a:off x="4620601" y="458461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4" name="Text Box 60">
              <a:extLst>
                <a:ext uri="{FF2B5EF4-FFF2-40B4-BE49-F238E27FC236}">
                  <a16:creationId xmlns:a16="http://schemas.microsoft.com/office/drawing/2014/main" id="{8FD63B7E-2DFE-4992-A361-5BC4FB5885B1}"/>
                </a:ext>
              </a:extLst>
            </p:cNvPr>
            <p:cNvSpPr txBox="1">
              <a:spLocks noChangeArrowheads="1"/>
            </p:cNvSpPr>
            <p:nvPr/>
          </p:nvSpPr>
          <p:spPr bwMode="auto">
            <a:xfrm>
              <a:off x="5997353" y="4724402"/>
              <a:ext cx="1012902"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+ 16</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55" name="Line 61">
              <a:extLst>
                <a:ext uri="{FF2B5EF4-FFF2-40B4-BE49-F238E27FC236}">
                  <a16:creationId xmlns:a16="http://schemas.microsoft.com/office/drawing/2014/main" id="{B909DBF9-8290-4DB0-8BB0-5239EE614750}"/>
                </a:ext>
              </a:extLst>
            </p:cNvPr>
            <p:cNvSpPr>
              <a:spLocks noChangeShapeType="1"/>
            </p:cNvSpPr>
            <p:nvPr/>
          </p:nvSpPr>
          <p:spPr bwMode="auto">
            <a:xfrm flipV="1">
              <a:off x="6491624" y="458461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59" name="Text Box 62">
            <a:extLst>
              <a:ext uri="{FF2B5EF4-FFF2-40B4-BE49-F238E27FC236}">
                <a16:creationId xmlns:a16="http://schemas.microsoft.com/office/drawing/2014/main" id="{5D43855C-D890-46C1-8919-9D8EDD41AF16}"/>
              </a:ext>
            </a:extLst>
          </p:cNvPr>
          <p:cNvSpPr txBox="1">
            <a:spLocks noChangeArrowheads="1"/>
          </p:cNvSpPr>
          <p:nvPr/>
        </p:nvSpPr>
        <p:spPr bwMode="auto">
          <a:xfrm>
            <a:off x="1443760" y="4059098"/>
            <a:ext cx="13660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char *p[3];</a:t>
            </a:r>
          </a:p>
        </p:txBody>
      </p:sp>
      <p:grpSp>
        <p:nvGrpSpPr>
          <p:cNvPr id="60" name="Group 94">
            <a:extLst>
              <a:ext uri="{FF2B5EF4-FFF2-40B4-BE49-F238E27FC236}">
                <a16:creationId xmlns:a16="http://schemas.microsoft.com/office/drawing/2014/main" id="{05E41199-C2BB-4238-880D-01F16DFEEBA2}"/>
              </a:ext>
            </a:extLst>
          </p:cNvPr>
          <p:cNvGrpSpPr>
            <a:grpSpLocks/>
          </p:cNvGrpSpPr>
          <p:nvPr/>
        </p:nvGrpSpPr>
        <p:grpSpPr bwMode="auto">
          <a:xfrm>
            <a:off x="2756386" y="4401378"/>
            <a:ext cx="5199988" cy="474628"/>
            <a:chOff x="2438400" y="6019800"/>
            <a:chExt cx="6248400" cy="949866"/>
          </a:xfrm>
        </p:grpSpPr>
        <p:grpSp>
          <p:nvGrpSpPr>
            <p:cNvPr id="61" name="Group 92">
              <a:extLst>
                <a:ext uri="{FF2B5EF4-FFF2-40B4-BE49-F238E27FC236}">
                  <a16:creationId xmlns:a16="http://schemas.microsoft.com/office/drawing/2014/main" id="{7A8CCB4A-D614-4159-967E-12F42E831B89}"/>
                </a:ext>
              </a:extLst>
            </p:cNvPr>
            <p:cNvGrpSpPr>
              <a:grpSpLocks/>
            </p:cNvGrpSpPr>
            <p:nvPr/>
          </p:nvGrpSpPr>
          <p:grpSpPr bwMode="auto">
            <a:xfrm>
              <a:off x="2667000" y="6019800"/>
              <a:ext cx="5486400" cy="228600"/>
              <a:chOff x="1652" y="4608"/>
              <a:chExt cx="3456" cy="144"/>
            </a:xfrm>
          </p:grpSpPr>
          <p:sp>
            <p:nvSpPr>
              <p:cNvPr id="71" name="Rectangle 78">
                <a:extLst>
                  <a:ext uri="{FF2B5EF4-FFF2-40B4-BE49-F238E27FC236}">
                    <a16:creationId xmlns:a16="http://schemas.microsoft.com/office/drawing/2014/main" id="{79F39891-265B-4A83-96D5-D8C6202343DE}"/>
                  </a:ext>
                </a:extLst>
              </p:cNvPr>
              <p:cNvSpPr>
                <a:spLocks noChangeArrowheads="1"/>
              </p:cNvSpPr>
              <p:nvPr/>
            </p:nvSpPr>
            <p:spPr bwMode="auto">
              <a:xfrm>
                <a:off x="1652" y="4608"/>
                <a:ext cx="1152"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72" name="Rectangle 79">
                <a:extLst>
                  <a:ext uri="{FF2B5EF4-FFF2-40B4-BE49-F238E27FC236}">
                    <a16:creationId xmlns:a16="http://schemas.microsoft.com/office/drawing/2014/main" id="{3D950B1B-42B1-40AA-8FE9-44CD845095FC}"/>
                  </a:ext>
                </a:extLst>
              </p:cNvPr>
              <p:cNvSpPr>
                <a:spLocks noChangeArrowheads="1"/>
              </p:cNvSpPr>
              <p:nvPr/>
            </p:nvSpPr>
            <p:spPr bwMode="auto">
              <a:xfrm>
                <a:off x="2804" y="4608"/>
                <a:ext cx="1152"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73" name="Rectangle 80">
                <a:extLst>
                  <a:ext uri="{FF2B5EF4-FFF2-40B4-BE49-F238E27FC236}">
                    <a16:creationId xmlns:a16="http://schemas.microsoft.com/office/drawing/2014/main" id="{AE19F7F7-1D4F-4FA0-90DA-BA01078019F5}"/>
                  </a:ext>
                </a:extLst>
              </p:cNvPr>
              <p:cNvSpPr>
                <a:spLocks noChangeArrowheads="1"/>
              </p:cNvSpPr>
              <p:nvPr/>
            </p:nvSpPr>
            <p:spPr bwMode="auto">
              <a:xfrm>
                <a:off x="3956" y="4608"/>
                <a:ext cx="1152"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grpSp>
        <p:sp>
          <p:nvSpPr>
            <p:cNvPr id="62" name="Text Box 86">
              <a:extLst>
                <a:ext uri="{FF2B5EF4-FFF2-40B4-BE49-F238E27FC236}">
                  <a16:creationId xmlns:a16="http://schemas.microsoft.com/office/drawing/2014/main" id="{222CBF4D-5B9E-4682-AAE7-C245B7A45F65}"/>
                </a:ext>
              </a:extLst>
            </p:cNvPr>
            <p:cNvSpPr txBox="1">
              <a:spLocks noChangeArrowheads="1"/>
            </p:cNvSpPr>
            <p:nvPr/>
          </p:nvSpPr>
          <p:spPr bwMode="auto">
            <a:xfrm>
              <a:off x="2438400" y="6386722"/>
              <a:ext cx="396875" cy="5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a:t>
              </a:r>
            </a:p>
          </p:txBody>
        </p:sp>
        <p:sp>
          <p:nvSpPr>
            <p:cNvPr id="63" name="Line 87">
              <a:extLst>
                <a:ext uri="{FF2B5EF4-FFF2-40B4-BE49-F238E27FC236}">
                  <a16:creationId xmlns:a16="http://schemas.microsoft.com/office/drawing/2014/main" id="{72A3AFE8-9E5B-45AD-92A7-38A5AC0067DD}"/>
                </a:ext>
              </a:extLst>
            </p:cNvPr>
            <p:cNvSpPr>
              <a:spLocks noChangeShapeType="1"/>
            </p:cNvSpPr>
            <p:nvPr/>
          </p:nvSpPr>
          <p:spPr bwMode="auto">
            <a:xfrm flipV="1">
              <a:off x="2667000" y="6219825"/>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64" name="Text Box 88">
              <a:extLst>
                <a:ext uri="{FF2B5EF4-FFF2-40B4-BE49-F238E27FC236}">
                  <a16:creationId xmlns:a16="http://schemas.microsoft.com/office/drawing/2014/main" id="{F7479B54-C140-437D-B805-301A2561E7AD}"/>
                </a:ext>
              </a:extLst>
            </p:cNvPr>
            <p:cNvSpPr txBox="1">
              <a:spLocks noChangeArrowheads="1"/>
            </p:cNvSpPr>
            <p:nvPr/>
          </p:nvSpPr>
          <p:spPr bwMode="auto">
            <a:xfrm>
              <a:off x="4038600" y="6401017"/>
              <a:ext cx="990600" cy="5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+ 8</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65" name="Line 89">
              <a:extLst>
                <a:ext uri="{FF2B5EF4-FFF2-40B4-BE49-F238E27FC236}">
                  <a16:creationId xmlns:a16="http://schemas.microsoft.com/office/drawing/2014/main" id="{9679C1B3-23F3-418B-87FB-B1245F335725}"/>
                </a:ext>
              </a:extLst>
            </p:cNvPr>
            <p:cNvSpPr>
              <a:spLocks noChangeShapeType="1"/>
            </p:cNvSpPr>
            <p:nvPr/>
          </p:nvSpPr>
          <p:spPr bwMode="auto">
            <a:xfrm flipV="1">
              <a:off x="4495800" y="62341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66" name="Text Box 90">
              <a:extLst>
                <a:ext uri="{FF2B5EF4-FFF2-40B4-BE49-F238E27FC236}">
                  <a16:creationId xmlns:a16="http://schemas.microsoft.com/office/drawing/2014/main" id="{D8830E5E-12F5-4BD5-BC1E-B7ED603B8BEC}"/>
                </a:ext>
              </a:extLst>
            </p:cNvPr>
            <p:cNvSpPr txBox="1">
              <a:spLocks noChangeArrowheads="1"/>
            </p:cNvSpPr>
            <p:nvPr/>
          </p:nvSpPr>
          <p:spPr bwMode="auto">
            <a:xfrm>
              <a:off x="5867400" y="6401017"/>
              <a:ext cx="990600" cy="5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+ 16</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67" name="Line 91">
              <a:extLst>
                <a:ext uri="{FF2B5EF4-FFF2-40B4-BE49-F238E27FC236}">
                  <a16:creationId xmlns:a16="http://schemas.microsoft.com/office/drawing/2014/main" id="{4408DC34-2230-459B-B6F6-8047195FE19E}"/>
                </a:ext>
              </a:extLst>
            </p:cNvPr>
            <p:cNvSpPr>
              <a:spLocks noChangeShapeType="1"/>
            </p:cNvSpPr>
            <p:nvPr/>
          </p:nvSpPr>
          <p:spPr bwMode="auto">
            <a:xfrm flipV="1">
              <a:off x="6324600" y="62341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68" name="Line 102">
              <a:extLst>
                <a:ext uri="{FF2B5EF4-FFF2-40B4-BE49-F238E27FC236}">
                  <a16:creationId xmlns:a16="http://schemas.microsoft.com/office/drawing/2014/main" id="{2493F0C8-4774-4857-83D7-4AF42A75424E}"/>
                </a:ext>
              </a:extLst>
            </p:cNvPr>
            <p:cNvSpPr>
              <a:spLocks noChangeShapeType="1"/>
            </p:cNvSpPr>
            <p:nvPr/>
          </p:nvSpPr>
          <p:spPr bwMode="auto">
            <a:xfrm flipV="1">
              <a:off x="8153400" y="62484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69" name="Text Box 105">
              <a:extLst>
                <a:ext uri="{FF2B5EF4-FFF2-40B4-BE49-F238E27FC236}">
                  <a16:creationId xmlns:a16="http://schemas.microsoft.com/office/drawing/2014/main" id="{97F3B25C-A49A-442F-A354-4E29BAF4F753}"/>
                </a:ext>
              </a:extLst>
            </p:cNvPr>
            <p:cNvSpPr txBox="1">
              <a:spLocks noChangeArrowheads="1"/>
            </p:cNvSpPr>
            <p:nvPr/>
          </p:nvSpPr>
          <p:spPr bwMode="auto">
            <a:xfrm>
              <a:off x="7696200" y="6415312"/>
              <a:ext cx="990600" cy="5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+ 24</a:t>
              </a:r>
              <a:endParaRPr lang="en-US" altLang="zh-CN" sz="1200" i="1">
                <a:solidFill>
                  <a:schemeClr val="tx1"/>
                </a:solidFill>
                <a:latin typeface="Calibri" panose="020F0502020204030204" pitchFamily="34" charset="0"/>
                <a:ea typeface="宋体" panose="02010600030101010101" pitchFamily="2" charset="-122"/>
              </a:endParaRPr>
            </a:p>
          </p:txBody>
        </p:sp>
      </p:grpSp>
      <p:grpSp>
        <p:nvGrpSpPr>
          <p:cNvPr id="76" name="Group 95">
            <a:extLst>
              <a:ext uri="{FF2B5EF4-FFF2-40B4-BE49-F238E27FC236}">
                <a16:creationId xmlns:a16="http://schemas.microsoft.com/office/drawing/2014/main" id="{2439F2CE-B418-44F5-99E5-ED3BC8F9D656}"/>
              </a:ext>
            </a:extLst>
          </p:cNvPr>
          <p:cNvGrpSpPr>
            <a:grpSpLocks/>
          </p:cNvGrpSpPr>
          <p:nvPr/>
        </p:nvGrpSpPr>
        <p:grpSpPr bwMode="auto">
          <a:xfrm>
            <a:off x="2783297" y="3720829"/>
            <a:ext cx="2866260" cy="345613"/>
            <a:chOff x="2514600" y="5257800"/>
            <a:chExt cx="3505200" cy="672690"/>
          </a:xfrm>
        </p:grpSpPr>
        <p:grpSp>
          <p:nvGrpSpPr>
            <p:cNvPr id="77" name="Group 64">
              <a:extLst>
                <a:ext uri="{FF2B5EF4-FFF2-40B4-BE49-F238E27FC236}">
                  <a16:creationId xmlns:a16="http://schemas.microsoft.com/office/drawing/2014/main" id="{B9F24488-FF1C-409C-830A-485641DBF833}"/>
                </a:ext>
              </a:extLst>
            </p:cNvPr>
            <p:cNvGrpSpPr>
              <a:grpSpLocks/>
            </p:cNvGrpSpPr>
            <p:nvPr/>
          </p:nvGrpSpPr>
          <p:grpSpPr bwMode="auto">
            <a:xfrm>
              <a:off x="2743200" y="5257800"/>
              <a:ext cx="2743200" cy="228600"/>
              <a:chOff x="2016" y="3744"/>
              <a:chExt cx="1728" cy="144"/>
            </a:xfrm>
          </p:grpSpPr>
          <p:sp>
            <p:nvSpPr>
              <p:cNvPr id="86" name="Rectangle 65">
                <a:extLst>
                  <a:ext uri="{FF2B5EF4-FFF2-40B4-BE49-F238E27FC236}">
                    <a16:creationId xmlns:a16="http://schemas.microsoft.com/office/drawing/2014/main" id="{5CA651C6-4E9F-4627-A76B-967A0059BDA4}"/>
                  </a:ext>
                </a:extLst>
              </p:cNvPr>
              <p:cNvSpPr>
                <a:spLocks noChangeArrowheads="1"/>
              </p:cNvSpPr>
              <p:nvPr/>
            </p:nvSpPr>
            <p:spPr bwMode="auto">
              <a:xfrm>
                <a:off x="2016" y="3744"/>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87" name="Rectangle 66">
                <a:extLst>
                  <a:ext uri="{FF2B5EF4-FFF2-40B4-BE49-F238E27FC236}">
                    <a16:creationId xmlns:a16="http://schemas.microsoft.com/office/drawing/2014/main" id="{6CEAD83E-F0D5-481C-B758-C852F2FC466F}"/>
                  </a:ext>
                </a:extLst>
              </p:cNvPr>
              <p:cNvSpPr>
                <a:spLocks noChangeArrowheads="1"/>
              </p:cNvSpPr>
              <p:nvPr/>
            </p:nvSpPr>
            <p:spPr bwMode="auto">
              <a:xfrm>
                <a:off x="2592" y="3744"/>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88" name="Rectangle 67">
                <a:extLst>
                  <a:ext uri="{FF2B5EF4-FFF2-40B4-BE49-F238E27FC236}">
                    <a16:creationId xmlns:a16="http://schemas.microsoft.com/office/drawing/2014/main" id="{B000A9F0-5FE8-4E08-82B7-2D5BDC21AA38}"/>
                  </a:ext>
                </a:extLst>
              </p:cNvPr>
              <p:cNvSpPr>
                <a:spLocks noChangeArrowheads="1"/>
              </p:cNvSpPr>
              <p:nvPr/>
            </p:nvSpPr>
            <p:spPr bwMode="auto">
              <a:xfrm>
                <a:off x="3168" y="3744"/>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grpSp>
        <p:sp>
          <p:nvSpPr>
            <p:cNvPr id="78" name="Text Box 68">
              <a:extLst>
                <a:ext uri="{FF2B5EF4-FFF2-40B4-BE49-F238E27FC236}">
                  <a16:creationId xmlns:a16="http://schemas.microsoft.com/office/drawing/2014/main" id="{F94CBB9F-CA41-4778-9E2C-5C1B2A60C417}"/>
                </a:ext>
              </a:extLst>
            </p:cNvPr>
            <p:cNvSpPr txBox="1">
              <a:spLocks noChangeArrowheads="1"/>
            </p:cNvSpPr>
            <p:nvPr/>
          </p:nvSpPr>
          <p:spPr bwMode="auto">
            <a:xfrm>
              <a:off x="2514600" y="5639017"/>
              <a:ext cx="396875" cy="27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a:t>
              </a:r>
            </a:p>
          </p:txBody>
        </p:sp>
        <p:sp>
          <p:nvSpPr>
            <p:cNvPr id="79" name="Text Box 69">
              <a:extLst>
                <a:ext uri="{FF2B5EF4-FFF2-40B4-BE49-F238E27FC236}">
                  <a16:creationId xmlns:a16="http://schemas.microsoft.com/office/drawing/2014/main" id="{07C30568-DE2B-4368-8D55-C665615B8B78}"/>
                </a:ext>
              </a:extLst>
            </p:cNvPr>
            <p:cNvSpPr txBox="1">
              <a:spLocks noChangeArrowheads="1"/>
            </p:cNvSpPr>
            <p:nvPr/>
          </p:nvSpPr>
          <p:spPr bwMode="auto">
            <a:xfrm>
              <a:off x="3200400" y="5653312"/>
              <a:ext cx="990600" cy="27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+ 4</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80" name="Line 70">
              <a:extLst>
                <a:ext uri="{FF2B5EF4-FFF2-40B4-BE49-F238E27FC236}">
                  <a16:creationId xmlns:a16="http://schemas.microsoft.com/office/drawing/2014/main" id="{07EACE72-A470-494F-89E1-BE694CC02E55}"/>
                </a:ext>
              </a:extLst>
            </p:cNvPr>
            <p:cNvSpPr>
              <a:spLocks noChangeShapeType="1"/>
            </p:cNvSpPr>
            <p:nvPr/>
          </p:nvSpPr>
          <p:spPr bwMode="auto">
            <a:xfrm flipV="1">
              <a:off x="2743200" y="54721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81" name="Line 71">
              <a:extLst>
                <a:ext uri="{FF2B5EF4-FFF2-40B4-BE49-F238E27FC236}">
                  <a16:creationId xmlns:a16="http://schemas.microsoft.com/office/drawing/2014/main" id="{B5BE3577-8923-4694-9E4A-D3028643E186}"/>
                </a:ext>
              </a:extLst>
            </p:cNvPr>
            <p:cNvSpPr>
              <a:spLocks noChangeShapeType="1"/>
            </p:cNvSpPr>
            <p:nvPr/>
          </p:nvSpPr>
          <p:spPr bwMode="auto">
            <a:xfrm flipV="1">
              <a:off x="3657600" y="54864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82" name="Text Box 72">
              <a:extLst>
                <a:ext uri="{FF2B5EF4-FFF2-40B4-BE49-F238E27FC236}">
                  <a16:creationId xmlns:a16="http://schemas.microsoft.com/office/drawing/2014/main" id="{06E65C65-AF53-426F-8B10-864F37BB41E9}"/>
                </a:ext>
              </a:extLst>
            </p:cNvPr>
            <p:cNvSpPr txBox="1">
              <a:spLocks noChangeArrowheads="1"/>
            </p:cNvSpPr>
            <p:nvPr/>
          </p:nvSpPr>
          <p:spPr bwMode="auto">
            <a:xfrm>
              <a:off x="4114800" y="5653312"/>
              <a:ext cx="990600" cy="27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+ 8</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83" name="Line 73">
              <a:extLst>
                <a:ext uri="{FF2B5EF4-FFF2-40B4-BE49-F238E27FC236}">
                  <a16:creationId xmlns:a16="http://schemas.microsoft.com/office/drawing/2014/main" id="{FCE239B6-BA11-433B-93A6-A5C732E3D421}"/>
                </a:ext>
              </a:extLst>
            </p:cNvPr>
            <p:cNvSpPr>
              <a:spLocks noChangeShapeType="1"/>
            </p:cNvSpPr>
            <p:nvPr/>
          </p:nvSpPr>
          <p:spPr bwMode="auto">
            <a:xfrm flipV="1">
              <a:off x="4572000" y="54864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84" name="Text Box 114">
              <a:extLst>
                <a:ext uri="{FF2B5EF4-FFF2-40B4-BE49-F238E27FC236}">
                  <a16:creationId xmlns:a16="http://schemas.microsoft.com/office/drawing/2014/main" id="{0968D61D-AE08-44FC-A110-227D2CB6C70C}"/>
                </a:ext>
              </a:extLst>
            </p:cNvPr>
            <p:cNvSpPr txBox="1">
              <a:spLocks noChangeArrowheads="1"/>
            </p:cNvSpPr>
            <p:nvPr/>
          </p:nvSpPr>
          <p:spPr bwMode="auto">
            <a:xfrm>
              <a:off x="5029200" y="5653312"/>
              <a:ext cx="990600" cy="27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+ 12</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85" name="Line 115">
              <a:extLst>
                <a:ext uri="{FF2B5EF4-FFF2-40B4-BE49-F238E27FC236}">
                  <a16:creationId xmlns:a16="http://schemas.microsoft.com/office/drawing/2014/main" id="{F765CF3F-8E8F-46DE-8DCC-E55BDE491206}"/>
                </a:ext>
              </a:extLst>
            </p:cNvPr>
            <p:cNvSpPr>
              <a:spLocks noChangeShapeType="1"/>
            </p:cNvSpPr>
            <p:nvPr/>
          </p:nvSpPr>
          <p:spPr bwMode="auto">
            <a:xfrm flipV="1">
              <a:off x="5486400" y="54864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89" name="Text Box 119">
            <a:extLst>
              <a:ext uri="{FF2B5EF4-FFF2-40B4-BE49-F238E27FC236}">
                <a16:creationId xmlns:a16="http://schemas.microsoft.com/office/drawing/2014/main" id="{4FD251ED-6328-4551-A1C2-AB3BB5C9F96F}"/>
              </a:ext>
            </a:extLst>
          </p:cNvPr>
          <p:cNvSpPr txBox="1">
            <a:spLocks noChangeArrowheads="1"/>
          </p:cNvSpPr>
          <p:nvPr/>
        </p:nvSpPr>
        <p:spPr bwMode="auto">
          <a:xfrm>
            <a:off x="5502275" y="3654735"/>
            <a:ext cx="384080" cy="276999"/>
          </a:xfrm>
          <a:prstGeom prst="rect">
            <a:avLst/>
          </a:prstGeom>
          <a:solidFill>
            <a:srgbClr val="990000"/>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dirty="0">
                <a:solidFill>
                  <a:schemeClr val="bg1"/>
                </a:solidFill>
                <a:latin typeface="Calibri" panose="020F0502020204030204" pitchFamily="34" charset="0"/>
                <a:ea typeface="宋体" panose="02010600030101010101" pitchFamily="2" charset="-122"/>
              </a:rPr>
              <a:t>IA32</a:t>
            </a:r>
          </a:p>
        </p:txBody>
      </p:sp>
      <p:sp>
        <p:nvSpPr>
          <p:cNvPr id="90" name="Text Box 120">
            <a:extLst>
              <a:ext uri="{FF2B5EF4-FFF2-40B4-BE49-F238E27FC236}">
                <a16:creationId xmlns:a16="http://schemas.microsoft.com/office/drawing/2014/main" id="{2F322706-15ED-4F34-8B57-7A1B3D4B7003}"/>
              </a:ext>
            </a:extLst>
          </p:cNvPr>
          <p:cNvSpPr txBox="1">
            <a:spLocks noChangeArrowheads="1"/>
          </p:cNvSpPr>
          <p:nvPr/>
        </p:nvSpPr>
        <p:spPr bwMode="auto">
          <a:xfrm>
            <a:off x="7875358" y="4345694"/>
            <a:ext cx="523541" cy="276999"/>
          </a:xfrm>
          <a:prstGeom prst="rect">
            <a:avLst/>
          </a:prstGeom>
          <a:solidFill>
            <a:srgbClr val="990000"/>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dirty="0">
                <a:solidFill>
                  <a:schemeClr val="bg1"/>
                </a:solidFill>
                <a:latin typeface="Calibri" panose="020F0502020204030204" pitchFamily="34" charset="0"/>
                <a:ea typeface="宋体" panose="02010600030101010101" pitchFamily="2" charset="-122"/>
              </a:rPr>
              <a:t>x86-64</a:t>
            </a:r>
          </a:p>
        </p:txBody>
      </p:sp>
      <p:sp>
        <p:nvSpPr>
          <p:cNvPr id="91" name="对话气泡: 圆角矩形 90">
            <a:extLst>
              <a:ext uri="{FF2B5EF4-FFF2-40B4-BE49-F238E27FC236}">
                <a16:creationId xmlns:a16="http://schemas.microsoft.com/office/drawing/2014/main" id="{13362700-F6A6-45AC-845B-C020A76467F4}"/>
              </a:ext>
            </a:extLst>
          </p:cNvPr>
          <p:cNvSpPr/>
          <p:nvPr/>
        </p:nvSpPr>
        <p:spPr>
          <a:xfrm>
            <a:off x="181050" y="3634132"/>
            <a:ext cx="1185884" cy="525743"/>
          </a:xfrm>
          <a:prstGeom prst="wedgeRoundRectCallout">
            <a:avLst>
              <a:gd name="adj1" fmla="val 181990"/>
              <a:gd name="adj2" fmla="val -21067"/>
              <a:gd name="adj3" fmla="val 1666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c</a:t>
            </a:r>
            <a:r>
              <a:rPr lang="en-US" altLang="zh-CN" sz="1200" b="1" dirty="0">
                <a:solidFill>
                  <a:schemeClr val="bg1"/>
                </a:solidFill>
              </a:rPr>
              <a:t>har </a:t>
            </a:r>
            <a:r>
              <a:rPr lang="zh-CN" altLang="en-US" sz="1200" b="1" dirty="0">
                <a:solidFill>
                  <a:schemeClr val="bg1"/>
                </a:solidFill>
              </a:rPr>
              <a:t>怎么是</a:t>
            </a:r>
            <a:r>
              <a:rPr lang="en-US" altLang="zh-CN" sz="1200" b="1" dirty="0">
                <a:solidFill>
                  <a:schemeClr val="bg1"/>
                </a:solidFill>
              </a:rPr>
              <a:t>4</a:t>
            </a:r>
            <a:r>
              <a:rPr lang="zh-CN" altLang="en-US" sz="1200" b="1" dirty="0">
                <a:solidFill>
                  <a:schemeClr val="bg1"/>
                </a:solidFill>
              </a:rPr>
              <a:t>个字节？！</a:t>
            </a:r>
          </a:p>
        </p:txBody>
      </p:sp>
    </p:spTree>
    <p:extLst>
      <p:ext uri="{BB962C8B-B14F-4D97-AF65-F5344CB8AC3E}">
        <p14:creationId xmlns:p14="http://schemas.microsoft.com/office/powerpoint/2010/main" val="3025192422"/>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par>
                                    <p:cTn id="52" presetID="10" presetClass="entr" presetSubtype="0" fill="hold" nodeType="with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fade">
                                          <p:cBhvr>
                                            <p:cTn id="62" dur="1000"/>
                                            <p:tgtEl>
                                              <p:spTgt spid="91"/>
                                            </p:tgtEl>
                                          </p:cBhvr>
                                        </p:animEffect>
                                        <p:anim calcmode="lin" valueType="num">
                                          <p:cBhvr>
                                            <p:cTn id="63" dur="1000" fill="hold"/>
                                            <p:tgtEl>
                                              <p:spTgt spid="91"/>
                                            </p:tgtEl>
                                            <p:attrNameLst>
                                              <p:attrName>ppt_x</p:attrName>
                                            </p:attrNameLst>
                                          </p:cBhvr>
                                          <p:tavLst>
                                            <p:tav tm="0">
                                              <p:val>
                                                <p:strVal val="#ppt_x"/>
                                              </p:val>
                                            </p:tav>
                                            <p:tav tm="100000">
                                              <p:val>
                                                <p:strVal val="#ppt_x"/>
                                              </p:val>
                                            </p:tav>
                                          </p:tavLst>
                                        </p:anim>
                                        <p:anim calcmode="lin" valueType="num">
                                          <p:cBhvr>
                                            <p:cTn id="64"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fade">
                                          <p:cBhvr>
                                            <p:cTn id="7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p:bldP spid="6" grpId="0"/>
          <p:bldP spid="25" grpId="0"/>
          <p:bldP spid="45" grpId="0"/>
          <p:bldP spid="59" grpId="0"/>
          <p:bldP spid="89" grpId="0" animBg="1"/>
          <p:bldP spid="90" grpId="0" animBg="1"/>
          <p:bldP spid="9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par>
                                    <p:cTn id="52" presetID="10" presetClass="entr" presetSubtype="0" fill="hold" nodeType="with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fade">
                                          <p:cBhvr>
                                            <p:cTn id="62" dur="1000"/>
                                            <p:tgtEl>
                                              <p:spTgt spid="91"/>
                                            </p:tgtEl>
                                          </p:cBhvr>
                                        </p:animEffect>
                                        <p:anim calcmode="lin" valueType="num">
                                          <p:cBhvr>
                                            <p:cTn id="63" dur="1000" fill="hold"/>
                                            <p:tgtEl>
                                              <p:spTgt spid="91"/>
                                            </p:tgtEl>
                                            <p:attrNameLst>
                                              <p:attrName>ppt_x</p:attrName>
                                            </p:attrNameLst>
                                          </p:cBhvr>
                                          <p:tavLst>
                                            <p:tav tm="0">
                                              <p:val>
                                                <p:strVal val="#ppt_x"/>
                                              </p:val>
                                            </p:tav>
                                            <p:tav tm="100000">
                                              <p:val>
                                                <p:strVal val="#ppt_x"/>
                                              </p:val>
                                            </p:tav>
                                          </p:tavLst>
                                        </p:anim>
                                        <p:anim calcmode="lin" valueType="num">
                                          <p:cBhvr>
                                            <p:cTn id="64"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fade">
                                          <p:cBhvr>
                                            <p:cTn id="7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p:bldP spid="6" grpId="0"/>
          <p:bldP spid="25" grpId="0"/>
          <p:bldP spid="45" grpId="0"/>
          <p:bldP spid="59" grpId="0"/>
          <p:bldP spid="89" grpId="0" animBg="1"/>
          <p:bldP spid="90" grpId="0" animBg="1"/>
          <p:bldP spid="91"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595388" y="67630"/>
            <a:ext cx="200784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空字节填充</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a:t>
            </a:r>
            <a:r>
              <a:rPr lang="en-US" altLang="zh-CN" sz="2000" kern="0" dirty="0">
                <a:solidFill>
                  <a:srgbClr val="AC0000"/>
                </a:solidFill>
                <a:latin typeface="微软雅黑" pitchFamily="34" charset="-122"/>
                <a:ea typeface="微软雅黑" pitchFamily="34" charset="-122"/>
              </a:rPr>
              <a:t>IA32 Linux</a:t>
            </a:r>
            <a:r>
              <a:rPr lang="zh-CN" altLang="en-US" sz="2000" kern="0" dirty="0">
                <a:solidFill>
                  <a:srgbClr val="AC0000"/>
                </a:solidFill>
                <a:latin typeface="微软雅黑" pitchFamily="34" charset="-122"/>
                <a:ea typeface="微软雅黑" pitchFamily="34" charset="-122"/>
              </a:rPr>
              <a:t>）</a:t>
            </a:r>
            <a:endParaRPr lang="en-US" altLang="zh-CN" sz="2000" kern="0" dirty="0">
              <a:solidFill>
                <a:srgbClr val="AC0000"/>
              </a:solidFill>
              <a:latin typeface="微软雅黑" pitchFamily="34" charset="-122"/>
              <a:ea typeface="微软雅黑" pitchFamily="34" charset="-122"/>
            </a:endParaRPr>
          </a:p>
        </p:txBody>
      </p:sp>
      <p:sp>
        <p:nvSpPr>
          <p:cNvPr id="5" name="Rectangle 6">
            <a:extLst>
              <a:ext uri="{FF2B5EF4-FFF2-40B4-BE49-F238E27FC236}">
                <a16:creationId xmlns:a16="http://schemas.microsoft.com/office/drawing/2014/main" id="{EA74C812-ABBD-4599-BE27-2BA8D8E17802}"/>
              </a:ext>
            </a:extLst>
          </p:cNvPr>
          <p:cNvSpPr>
            <a:spLocks noChangeArrowheads="1"/>
          </p:cNvSpPr>
          <p:nvPr/>
        </p:nvSpPr>
        <p:spPr bwMode="auto">
          <a:xfrm>
            <a:off x="3419872" y="952493"/>
            <a:ext cx="2347912" cy="1525659"/>
          </a:xfrm>
          <a:prstGeom prst="rect">
            <a:avLst/>
          </a:prstGeom>
          <a:solidFill>
            <a:srgbClr val="FFFEB2"/>
          </a:solidFill>
          <a:ln w="12700">
            <a:solidFill>
              <a:schemeClr val="tx1"/>
            </a:solidFill>
            <a:miter lim="800000"/>
            <a:headEnd/>
            <a:tailEnd/>
          </a:ln>
          <a:effec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struct S2 {</a:t>
            </a:r>
            <a:endParaRPr lang="en-US" altLang="zh-CN" sz="18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double v;</a:t>
            </a:r>
            <a:endParaRPr lang="en-US" altLang="zh-CN" sz="18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8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8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char c;</a:t>
            </a:r>
            <a:endParaRPr lang="en-US" altLang="zh-CN" sz="18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*p;</a:t>
            </a:r>
          </a:p>
          <a:p>
            <a:pPr eaLnBrk="1" hangingPunct="1">
              <a:spcBef>
                <a:spcPct val="0"/>
              </a:spcBef>
              <a:buClrTx/>
              <a:buSzTx/>
              <a:buFont typeface="Arial" panose="020B0604020202020204" pitchFamily="34" charset="0"/>
              <a:buNone/>
            </a:pPr>
            <a:endPar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endParaRPr>
          </a:p>
        </p:txBody>
      </p:sp>
      <p:graphicFrame>
        <p:nvGraphicFramePr>
          <p:cNvPr id="6" name="Group 7">
            <a:extLst>
              <a:ext uri="{FF2B5EF4-FFF2-40B4-BE49-F238E27FC236}">
                <a16:creationId xmlns:a16="http://schemas.microsoft.com/office/drawing/2014/main" id="{7BD9C5D5-3B7F-4858-A730-9033FC88C898}"/>
              </a:ext>
            </a:extLst>
          </p:cNvPr>
          <p:cNvGraphicFramePr>
            <a:graphicFrameLocks noGrp="1"/>
          </p:cNvGraphicFramePr>
          <p:nvPr/>
        </p:nvGraphicFramePr>
        <p:xfrm>
          <a:off x="971600" y="2832106"/>
          <a:ext cx="8335963"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6397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gridCol w="320675">
                  <a:extLst>
                    <a:ext uri="{9D8B030D-6E8A-4147-A177-3AD203B41FA5}">
                      <a16:colId xmlns:a16="http://schemas.microsoft.com/office/drawing/2014/main" val="20021"/>
                    </a:ext>
                  </a:extLst>
                </a:gridCol>
                <a:gridCol w="320675">
                  <a:extLst>
                    <a:ext uri="{9D8B030D-6E8A-4147-A177-3AD203B41FA5}">
                      <a16:colId xmlns:a16="http://schemas.microsoft.com/office/drawing/2014/main" val="20022"/>
                    </a:ext>
                  </a:extLst>
                </a:gridCol>
                <a:gridCol w="641350">
                  <a:extLst>
                    <a:ext uri="{9D8B030D-6E8A-4147-A177-3AD203B41FA5}">
                      <a16:colId xmlns:a16="http://schemas.microsoft.com/office/drawing/2014/main" val="20023"/>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3 bytes</a:t>
                      </a:r>
                    </a:p>
                  </a:txBody>
                  <a:tcPr marL="0" marR="0" marT="0" marB="0" anchor="ctr" horzOverflow="overflow">
                    <a:lnL w="254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gridSpan="4">
                  <a:txBody>
                    <a:bodyPr/>
                    <a:lstStyle/>
                    <a:p>
                      <a:endParaRPr lang="en-US" sz="2000" dirty="0"/>
                    </a:p>
                  </a:txBody>
                  <a:tcPr marL="0" marR="0" marT="0" marB="0" anchor="ctr" horzOverflow="overflow">
                    <a:lnL w="19050" cap="flat" cmpd="sng" algn="ctr">
                      <a:solidFill>
                        <a:srgbClr val="000000"/>
                      </a:solidFill>
                      <a:prstDash val="solid"/>
                      <a:round/>
                      <a:headEnd type="none" w="med" len="med"/>
                      <a:tailEnd type="none" w="med" len="med"/>
                    </a:lnL>
                    <a:lnR cap="flat">
                      <a:noFill/>
                    </a:lnR>
                    <a:lnT w="25400" cap="flat" cmpd="sng" algn="ctr">
                      <a:noFill/>
                      <a:prstDash val="solid"/>
                      <a:round/>
                      <a:headEnd type="none" w="med" len="med"/>
                      <a:tailEnd type="none" w="med" len="med"/>
                    </a:lnT>
                    <a:lnB w="25400" cap="flat" cmpd="sng" algn="ctr">
                      <a:no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p+16</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rPr>
                        <a:t>P+20</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no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no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Rectangle 24">
            <a:extLst>
              <a:ext uri="{FF2B5EF4-FFF2-40B4-BE49-F238E27FC236}">
                <a16:creationId xmlns:a16="http://schemas.microsoft.com/office/drawing/2014/main" id="{BA704D5F-05E5-4CEA-8ADB-56F78D8A246C}"/>
              </a:ext>
            </a:extLst>
          </p:cNvPr>
          <p:cNvSpPr>
            <a:spLocks noChangeArrowheads="1"/>
          </p:cNvSpPr>
          <p:nvPr/>
        </p:nvSpPr>
        <p:spPr bwMode="auto">
          <a:xfrm>
            <a:off x="6492676" y="3938984"/>
            <a:ext cx="19192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2000" dirty="0">
                <a:solidFill>
                  <a:srgbClr val="C00000"/>
                </a:solidFill>
                <a:latin typeface="Calibri Bold" panose="020F0702030404030204" pitchFamily="34" charset="0"/>
                <a:ea typeface="宋体" panose="02010600030101010101" pitchFamily="2" charset="-122"/>
                <a:sym typeface="Calibri Bold" panose="020F0702030404030204" pitchFamily="34" charset="0"/>
              </a:rPr>
              <a:t>Multiple of k=4</a:t>
            </a:r>
          </a:p>
        </p:txBody>
      </p:sp>
      <p:cxnSp>
        <p:nvCxnSpPr>
          <p:cNvPr id="8" name="直接箭头连接符 8">
            <a:extLst>
              <a:ext uri="{FF2B5EF4-FFF2-40B4-BE49-F238E27FC236}">
                <a16:creationId xmlns:a16="http://schemas.microsoft.com/office/drawing/2014/main" id="{8B7F3ACB-5C45-4E68-B040-D1EAF7F17927}"/>
              </a:ext>
            </a:extLst>
          </p:cNvPr>
          <p:cNvCxnSpPr>
            <a:cxnSpLocks noChangeShapeType="1"/>
          </p:cNvCxnSpPr>
          <p:nvPr/>
        </p:nvCxnSpPr>
        <p:spPr bwMode="auto">
          <a:xfrm flipV="1">
            <a:off x="7452320" y="3594107"/>
            <a:ext cx="207418" cy="345795"/>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00215709"/>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22" presetClass="entr" presetSubtype="8"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22" presetClass="entr" presetSubtype="8"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
            <a:extLst>
              <a:ext uri="{FF2B5EF4-FFF2-40B4-BE49-F238E27FC236}">
                <a16:creationId xmlns:a16="http://schemas.microsoft.com/office/drawing/2014/main" id="{9E392BE2-2D82-4103-BD4E-CE44C3AAE889}"/>
              </a:ext>
            </a:extLst>
          </p:cNvPr>
          <p:cNvSpPr>
            <a:spLocks/>
          </p:cNvSpPr>
          <p:nvPr/>
        </p:nvSpPr>
        <p:spPr bwMode="auto">
          <a:xfrm>
            <a:off x="734217" y="2540005"/>
            <a:ext cx="7675566" cy="1612602"/>
          </a:xfrm>
          <a:custGeom>
            <a:avLst/>
            <a:gdLst>
              <a:gd name="T0" fmla="*/ 2705022 w 21600"/>
              <a:gd name="T1" fmla="*/ 0 h 21600"/>
              <a:gd name="T2" fmla="*/ 0 w 21600"/>
              <a:gd name="T3" fmla="*/ 2019300 h 21600"/>
              <a:gd name="T4" fmla="*/ 7670800 w 21600"/>
              <a:gd name="T5" fmla="*/ 2032000 h 21600"/>
              <a:gd name="T6" fmla="*/ 4622722 w 21600"/>
              <a:gd name="T7" fmla="*/ 0 h 21600"/>
              <a:gd name="T8" fmla="*/ 2705022 w 21600"/>
              <a:gd name="T9" fmla="*/ 0 h 21600"/>
              <a:gd name="T10" fmla="*/ 270502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7617" y="0"/>
                </a:moveTo>
                <a:lnTo>
                  <a:pt x="0" y="21465"/>
                </a:lnTo>
                <a:lnTo>
                  <a:pt x="21600" y="21600"/>
                </a:lnTo>
                <a:lnTo>
                  <a:pt x="13017" y="0"/>
                </a:lnTo>
                <a:lnTo>
                  <a:pt x="7617" y="0"/>
                </a:lnTo>
                <a:close/>
                <a:moveTo>
                  <a:pt x="7617" y="0"/>
                </a:moveTo>
              </a:path>
            </a:pathLst>
          </a:custGeom>
          <a:solidFill>
            <a:srgbClr val="E6E6E6"/>
          </a:solidFill>
          <a:ln>
            <a:noFill/>
          </a:ln>
          <a:extLst>
            <a:ext uri="{91240B29-F687-4F45-9708-019B960494DF}">
              <a14:hiddenLine xmlns:a14="http://schemas.microsoft.com/office/drawing/2010/main" w="38100" cap="flat">
                <a:solidFill>
                  <a:srgbClr val="000000"/>
                </a:solidFill>
                <a:miter lim="800000"/>
                <a:headEnd type="none" w="med" len="med"/>
                <a:tailEnd type="none" w="med" len="med"/>
              </a14:hiddenLine>
            </a:ext>
          </a:extLst>
        </p:spPr>
        <p:txBody>
          <a:bodyPr lIns="0" tIns="0" rIns="0" bIns="0"/>
          <a:lstStyle/>
          <a:p>
            <a:endParaRPr lang="zh-CN" altLang="en-US"/>
          </a:p>
        </p:txBody>
      </p:sp>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090293" y="17497"/>
            <a:ext cx="324036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结构数组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a:t>
            </a:r>
            <a:r>
              <a:rPr lang="en-US" altLang="zh-CN" sz="2000" kern="0" dirty="0">
                <a:solidFill>
                  <a:srgbClr val="AC0000"/>
                </a:solidFill>
                <a:latin typeface="微软雅黑" pitchFamily="34" charset="-122"/>
                <a:ea typeface="微软雅黑" pitchFamily="34" charset="-122"/>
              </a:rPr>
              <a:t>Windows &amp; X86-64</a:t>
            </a:r>
            <a:r>
              <a:rPr lang="zh-CN" altLang="en-US" sz="2000" kern="0" dirty="0">
                <a:solidFill>
                  <a:srgbClr val="AC0000"/>
                </a:solidFill>
                <a:latin typeface="微软雅黑" pitchFamily="34" charset="-122"/>
                <a:ea typeface="微软雅黑" pitchFamily="34" charset="-122"/>
              </a:rPr>
              <a:t>）</a:t>
            </a:r>
            <a:endParaRPr lang="en-US" altLang="zh-CN" sz="2000" kern="0" dirty="0">
              <a:solidFill>
                <a:srgbClr val="AC0000"/>
              </a:solidFill>
              <a:latin typeface="微软雅黑" pitchFamily="34" charset="-122"/>
              <a:ea typeface="微软雅黑" pitchFamily="34" charset="-122"/>
            </a:endParaRPr>
          </a:p>
        </p:txBody>
      </p:sp>
      <p:sp>
        <p:nvSpPr>
          <p:cNvPr id="5" name="Rectangle 5">
            <a:extLst>
              <a:ext uri="{FF2B5EF4-FFF2-40B4-BE49-F238E27FC236}">
                <a16:creationId xmlns:a16="http://schemas.microsoft.com/office/drawing/2014/main" id="{2C80FE90-4BCE-42A5-BE3E-39B99E10E519}"/>
              </a:ext>
            </a:extLst>
          </p:cNvPr>
          <p:cNvSpPr txBox="1">
            <a:spLocks noChangeArrowheads="1"/>
          </p:cNvSpPr>
          <p:nvPr/>
        </p:nvSpPr>
        <p:spPr>
          <a:xfrm>
            <a:off x="276948" y="680636"/>
            <a:ext cx="4824536" cy="97790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1800" kern="0" dirty="0"/>
              <a:t>因为在内存中，数组元素是连接分配，因此需要考虑每一个结构的起始地址对齐。</a:t>
            </a:r>
            <a:endParaRPr lang="en-US" altLang="zh-CN" sz="1800" kern="0" dirty="0"/>
          </a:p>
          <a:p>
            <a:pPr>
              <a:buClr>
                <a:srgbClr val="C00000"/>
              </a:buClr>
              <a:buSzPct val="80000"/>
            </a:pPr>
            <a:endParaRPr lang="en-US" altLang="zh-CN" sz="1800" kern="0" dirty="0"/>
          </a:p>
          <a:p>
            <a:pPr>
              <a:buClr>
                <a:srgbClr val="C00000"/>
              </a:buClr>
              <a:buSzPct val="80000"/>
            </a:pPr>
            <a:r>
              <a:rPr lang="en-US" altLang="zh-CN" sz="1800" kern="0" dirty="0"/>
              <a:t>K</a:t>
            </a:r>
            <a:r>
              <a:rPr lang="zh-CN" altLang="en-US" sz="1800" kern="0" dirty="0"/>
              <a:t>＝</a:t>
            </a:r>
            <a:r>
              <a:rPr lang="en-US" altLang="zh-CN" sz="1800" kern="0" dirty="0"/>
              <a:t>8</a:t>
            </a:r>
          </a:p>
        </p:txBody>
      </p:sp>
      <p:sp>
        <p:nvSpPr>
          <p:cNvPr id="6" name="Rectangle 6">
            <a:extLst>
              <a:ext uri="{FF2B5EF4-FFF2-40B4-BE49-F238E27FC236}">
                <a16:creationId xmlns:a16="http://schemas.microsoft.com/office/drawing/2014/main" id="{04943E4B-FD95-4B19-905D-CE6D197281B3}"/>
              </a:ext>
            </a:extLst>
          </p:cNvPr>
          <p:cNvSpPr>
            <a:spLocks noChangeArrowheads="1"/>
          </p:cNvSpPr>
          <p:nvPr/>
        </p:nvSpPr>
        <p:spPr bwMode="auto">
          <a:xfrm>
            <a:off x="6419851" y="657223"/>
            <a:ext cx="2347912" cy="1358900"/>
          </a:xfrm>
          <a:prstGeom prst="rect">
            <a:avLst/>
          </a:prstGeom>
          <a:solidFill>
            <a:srgbClr val="FFFEB2"/>
          </a:solidFill>
          <a:ln w="12700">
            <a:solidFill>
              <a:schemeClr val="tx1"/>
            </a:solidFill>
            <a:miter lim="800000"/>
            <a:headEnd/>
            <a:tailEnd/>
          </a:ln>
          <a:effec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struct S2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double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a[10];</a:t>
            </a:r>
          </a:p>
        </p:txBody>
      </p:sp>
      <p:graphicFrame>
        <p:nvGraphicFramePr>
          <p:cNvPr id="7" name="Group 119">
            <a:extLst>
              <a:ext uri="{FF2B5EF4-FFF2-40B4-BE49-F238E27FC236}">
                <a16:creationId xmlns:a16="http://schemas.microsoft.com/office/drawing/2014/main" id="{CF847AC0-B38C-40DB-8FA1-332CB22C46EB}"/>
              </a:ext>
            </a:extLst>
          </p:cNvPr>
          <p:cNvGraphicFramePr>
            <a:graphicFrameLocks noGrp="1"/>
          </p:cNvGraphicFramePr>
          <p:nvPr>
            <p:extLst>
              <p:ext uri="{D42A27DB-BD31-4B8C-83A1-F6EECF244321}">
                <p14:modId xmlns:p14="http://schemas.microsoft.com/office/powerpoint/2010/main" val="3637891129"/>
              </p:ext>
            </p:extLst>
          </p:nvPr>
        </p:nvGraphicFramePr>
        <p:xfrm>
          <a:off x="1259632" y="2190750"/>
          <a:ext cx="8064895" cy="762000"/>
        </p:xfrm>
        <a:graphic>
          <a:graphicData uri="http://schemas.openxmlformats.org/drawingml/2006/table">
            <a:tbl>
              <a:tblPr/>
              <a:tblGrid>
                <a:gridCol w="313854">
                  <a:extLst>
                    <a:ext uri="{9D8B030D-6E8A-4147-A177-3AD203B41FA5}">
                      <a16:colId xmlns:a16="http://schemas.microsoft.com/office/drawing/2014/main" val="20000"/>
                    </a:ext>
                  </a:extLst>
                </a:gridCol>
                <a:gridCol w="313854">
                  <a:extLst>
                    <a:ext uri="{9D8B030D-6E8A-4147-A177-3AD203B41FA5}">
                      <a16:colId xmlns:a16="http://schemas.microsoft.com/office/drawing/2014/main" val="20001"/>
                    </a:ext>
                  </a:extLst>
                </a:gridCol>
                <a:gridCol w="313854">
                  <a:extLst>
                    <a:ext uri="{9D8B030D-6E8A-4147-A177-3AD203B41FA5}">
                      <a16:colId xmlns:a16="http://schemas.microsoft.com/office/drawing/2014/main" val="20002"/>
                    </a:ext>
                  </a:extLst>
                </a:gridCol>
                <a:gridCol w="313854">
                  <a:extLst>
                    <a:ext uri="{9D8B030D-6E8A-4147-A177-3AD203B41FA5}">
                      <a16:colId xmlns:a16="http://schemas.microsoft.com/office/drawing/2014/main" val="20003"/>
                    </a:ext>
                  </a:extLst>
                </a:gridCol>
                <a:gridCol w="626155">
                  <a:extLst>
                    <a:ext uri="{9D8B030D-6E8A-4147-A177-3AD203B41FA5}">
                      <a16:colId xmlns:a16="http://schemas.microsoft.com/office/drawing/2014/main" val="20004"/>
                    </a:ext>
                  </a:extLst>
                </a:gridCol>
                <a:gridCol w="313854">
                  <a:extLst>
                    <a:ext uri="{9D8B030D-6E8A-4147-A177-3AD203B41FA5}">
                      <a16:colId xmlns:a16="http://schemas.microsoft.com/office/drawing/2014/main" val="20005"/>
                    </a:ext>
                  </a:extLst>
                </a:gridCol>
                <a:gridCol w="313854">
                  <a:extLst>
                    <a:ext uri="{9D8B030D-6E8A-4147-A177-3AD203B41FA5}">
                      <a16:colId xmlns:a16="http://schemas.microsoft.com/office/drawing/2014/main" val="20006"/>
                    </a:ext>
                  </a:extLst>
                </a:gridCol>
                <a:gridCol w="626154">
                  <a:extLst>
                    <a:ext uri="{9D8B030D-6E8A-4147-A177-3AD203B41FA5}">
                      <a16:colId xmlns:a16="http://schemas.microsoft.com/office/drawing/2014/main" val="20007"/>
                    </a:ext>
                  </a:extLst>
                </a:gridCol>
                <a:gridCol w="313854">
                  <a:extLst>
                    <a:ext uri="{9D8B030D-6E8A-4147-A177-3AD203B41FA5}">
                      <a16:colId xmlns:a16="http://schemas.microsoft.com/office/drawing/2014/main" val="20008"/>
                    </a:ext>
                  </a:extLst>
                </a:gridCol>
                <a:gridCol w="313854">
                  <a:extLst>
                    <a:ext uri="{9D8B030D-6E8A-4147-A177-3AD203B41FA5}">
                      <a16:colId xmlns:a16="http://schemas.microsoft.com/office/drawing/2014/main" val="20009"/>
                    </a:ext>
                  </a:extLst>
                </a:gridCol>
                <a:gridCol w="313854">
                  <a:extLst>
                    <a:ext uri="{9D8B030D-6E8A-4147-A177-3AD203B41FA5}">
                      <a16:colId xmlns:a16="http://schemas.microsoft.com/office/drawing/2014/main" val="20010"/>
                    </a:ext>
                  </a:extLst>
                </a:gridCol>
                <a:gridCol w="313854">
                  <a:extLst>
                    <a:ext uri="{9D8B030D-6E8A-4147-A177-3AD203B41FA5}">
                      <a16:colId xmlns:a16="http://schemas.microsoft.com/office/drawing/2014/main" val="20011"/>
                    </a:ext>
                  </a:extLst>
                </a:gridCol>
                <a:gridCol w="313854">
                  <a:extLst>
                    <a:ext uri="{9D8B030D-6E8A-4147-A177-3AD203B41FA5}">
                      <a16:colId xmlns:a16="http://schemas.microsoft.com/office/drawing/2014/main" val="20012"/>
                    </a:ext>
                  </a:extLst>
                </a:gridCol>
                <a:gridCol w="313854">
                  <a:extLst>
                    <a:ext uri="{9D8B030D-6E8A-4147-A177-3AD203B41FA5}">
                      <a16:colId xmlns:a16="http://schemas.microsoft.com/office/drawing/2014/main" val="20013"/>
                    </a:ext>
                  </a:extLst>
                </a:gridCol>
                <a:gridCol w="626155">
                  <a:extLst>
                    <a:ext uri="{9D8B030D-6E8A-4147-A177-3AD203B41FA5}">
                      <a16:colId xmlns:a16="http://schemas.microsoft.com/office/drawing/2014/main" val="20014"/>
                    </a:ext>
                  </a:extLst>
                </a:gridCol>
                <a:gridCol w="313854">
                  <a:extLst>
                    <a:ext uri="{9D8B030D-6E8A-4147-A177-3AD203B41FA5}">
                      <a16:colId xmlns:a16="http://schemas.microsoft.com/office/drawing/2014/main" val="20015"/>
                    </a:ext>
                  </a:extLst>
                </a:gridCol>
                <a:gridCol w="537059">
                  <a:extLst>
                    <a:ext uri="{9D8B030D-6E8A-4147-A177-3AD203B41FA5}">
                      <a16:colId xmlns:a16="http://schemas.microsoft.com/office/drawing/2014/main" val="20016"/>
                    </a:ext>
                  </a:extLst>
                </a:gridCol>
                <a:gridCol w="313854">
                  <a:extLst>
                    <a:ext uri="{9D8B030D-6E8A-4147-A177-3AD203B41FA5}">
                      <a16:colId xmlns:a16="http://schemas.microsoft.com/office/drawing/2014/main" val="20017"/>
                    </a:ext>
                  </a:extLst>
                </a:gridCol>
                <a:gridCol w="313854">
                  <a:extLst>
                    <a:ext uri="{9D8B030D-6E8A-4147-A177-3AD203B41FA5}">
                      <a16:colId xmlns:a16="http://schemas.microsoft.com/office/drawing/2014/main" val="20018"/>
                    </a:ext>
                  </a:extLst>
                </a:gridCol>
                <a:gridCol w="313854">
                  <a:extLst>
                    <a:ext uri="{9D8B030D-6E8A-4147-A177-3AD203B41FA5}">
                      <a16:colId xmlns:a16="http://schemas.microsoft.com/office/drawing/2014/main" val="20019"/>
                    </a:ext>
                  </a:extLst>
                </a:gridCol>
                <a:gridCol w="313854">
                  <a:extLst>
                    <a:ext uri="{9D8B030D-6E8A-4147-A177-3AD203B41FA5}">
                      <a16:colId xmlns:a16="http://schemas.microsoft.com/office/drawing/2014/main" val="20020"/>
                    </a:ext>
                  </a:extLst>
                </a:gridCol>
                <a:gridCol w="313854">
                  <a:extLst>
                    <a:ext uri="{9D8B030D-6E8A-4147-A177-3AD203B41FA5}">
                      <a16:colId xmlns:a16="http://schemas.microsoft.com/office/drawing/2014/main" val="20021"/>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a[2]</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chemeClr val="tx1"/>
                          </a:solidFill>
                          <a:effectLst/>
                          <a:latin typeface="Courier New Bold" charset="0"/>
                          <a:cs typeface="Courier New Bold" charset="0"/>
                          <a:sym typeface="Courier New Bold" charset="0"/>
                        </a:rPr>
                        <a:t>• • •</a:t>
                      </a: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a+24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a+48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a+72</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graphicFrame>
        <p:nvGraphicFramePr>
          <p:cNvPr id="8" name="Group 7">
            <a:extLst>
              <a:ext uri="{FF2B5EF4-FFF2-40B4-BE49-F238E27FC236}">
                <a16:creationId xmlns:a16="http://schemas.microsoft.com/office/drawing/2014/main" id="{AC4451EF-21FE-40B1-AA3B-E290CA9E3574}"/>
              </a:ext>
            </a:extLst>
          </p:cNvPr>
          <p:cNvGraphicFramePr>
            <a:graphicFrameLocks noGrp="1"/>
          </p:cNvGraphicFramePr>
          <p:nvPr>
            <p:extLst>
              <p:ext uri="{D42A27DB-BD31-4B8C-83A1-F6EECF244321}">
                <p14:modId xmlns:p14="http://schemas.microsoft.com/office/powerpoint/2010/main" val="770307819"/>
              </p:ext>
            </p:extLst>
          </p:nvPr>
        </p:nvGraphicFramePr>
        <p:xfrm>
          <a:off x="404017" y="4152607"/>
          <a:ext cx="8335963"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6397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gridCol w="320675">
                  <a:extLst>
                    <a:ext uri="{9D8B030D-6E8A-4147-A177-3AD203B41FA5}">
                      <a16:colId xmlns:a16="http://schemas.microsoft.com/office/drawing/2014/main" val="20021"/>
                    </a:ext>
                  </a:extLst>
                </a:gridCol>
                <a:gridCol w="320675">
                  <a:extLst>
                    <a:ext uri="{9D8B030D-6E8A-4147-A177-3AD203B41FA5}">
                      <a16:colId xmlns:a16="http://schemas.microsoft.com/office/drawing/2014/main" val="20022"/>
                    </a:ext>
                  </a:extLst>
                </a:gridCol>
                <a:gridCol w="320675">
                  <a:extLst>
                    <a:ext uri="{9D8B030D-6E8A-4147-A177-3AD203B41FA5}">
                      <a16:colId xmlns:a16="http://schemas.microsoft.com/office/drawing/2014/main" val="20023"/>
                    </a:ext>
                  </a:extLst>
                </a:gridCol>
                <a:gridCol w="320675">
                  <a:extLst>
                    <a:ext uri="{9D8B030D-6E8A-4147-A177-3AD203B41FA5}">
                      <a16:colId xmlns:a16="http://schemas.microsoft.com/office/drawing/2014/main" val="20024"/>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7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A+24</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A+32</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A+40</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A+48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E5DF0E5A-D9D7-48D4-9F51-BCCF34A17CAC}"/>
              </a:ext>
            </a:extLst>
          </p:cNvPr>
          <p:cNvSpPr txBox="1">
            <a:spLocks noChangeArrowheads="1"/>
          </p:cNvSpPr>
          <p:nvPr/>
        </p:nvSpPr>
        <p:spPr bwMode="auto">
          <a:xfrm>
            <a:off x="281286" y="3712378"/>
            <a:ext cx="157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A[1]:</a:t>
            </a:r>
            <a:endParaRPr lang="zh-CN" altLang="en-US" sz="1800" dirty="0">
              <a:solidFill>
                <a:schemeClr val="tx1"/>
              </a:solidFill>
              <a:latin typeface="Calibri" panose="020F0502020204030204" pitchFamily="34" charset="0"/>
              <a:ea typeface="宋体" panose="02010600030101010101" pitchFamily="2" charset="-122"/>
            </a:endParaRPr>
          </a:p>
        </p:txBody>
      </p:sp>
      <p:sp>
        <p:nvSpPr>
          <p:cNvPr id="12" name="椭圆 11">
            <a:extLst>
              <a:ext uri="{FF2B5EF4-FFF2-40B4-BE49-F238E27FC236}">
                <a16:creationId xmlns:a16="http://schemas.microsoft.com/office/drawing/2014/main" id="{09AAF55E-E934-46D7-8D3E-D1B9CE1EDE0B}"/>
              </a:ext>
            </a:extLst>
          </p:cNvPr>
          <p:cNvSpPr>
            <a:spLocks noChangeArrowheads="1"/>
          </p:cNvSpPr>
          <p:nvPr/>
        </p:nvSpPr>
        <p:spPr bwMode="auto">
          <a:xfrm>
            <a:off x="6565284" y="3977382"/>
            <a:ext cx="2504896" cy="1056694"/>
          </a:xfrm>
          <a:prstGeom prst="ellipse">
            <a:avLst/>
          </a:prstGeom>
          <a:noFill/>
          <a:ln w="254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endParaRPr lang="zh-CN" altLang="en-US" sz="1400">
              <a:solidFill>
                <a:schemeClr val="tx1"/>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44137522"/>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500"/>
                                </p:stCondLst>
                                <p:childTnLst>
                                  <p:par>
                                    <p:cTn id="44" presetID="10" presetClass="entr" presetSubtype="0" fill="hold" nodeType="afterEffect">
                                      <p:stCondLst>
                                        <p:cond delay="10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5" grpId="0"/>
          <p:bldP spid="6" grpId="0" animBg="1"/>
          <p:bldP spid="9" grpId="0"/>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500"/>
                                </p:stCondLst>
                                <p:childTnLst>
                                  <p:par>
                                    <p:cTn id="44" presetID="10" presetClass="entr" presetSubtype="0" fill="hold" nodeType="afterEffect">
                                      <p:stCondLst>
                                        <p:cond delay="10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5" grpId="0"/>
          <p:bldP spid="6" grpId="0" animBg="1"/>
          <p:bldP spid="9" grpId="0"/>
          <p:bldP spid="12" grpId="0" animBg="1"/>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
            <a:extLst>
              <a:ext uri="{FF2B5EF4-FFF2-40B4-BE49-F238E27FC236}">
                <a16:creationId xmlns:a16="http://schemas.microsoft.com/office/drawing/2014/main" id="{9E392BE2-2D82-4103-BD4E-CE44C3AAE889}"/>
              </a:ext>
            </a:extLst>
          </p:cNvPr>
          <p:cNvSpPr>
            <a:spLocks/>
          </p:cNvSpPr>
          <p:nvPr/>
        </p:nvSpPr>
        <p:spPr bwMode="auto">
          <a:xfrm>
            <a:off x="734217" y="2540005"/>
            <a:ext cx="7675566" cy="1612602"/>
          </a:xfrm>
          <a:custGeom>
            <a:avLst/>
            <a:gdLst>
              <a:gd name="T0" fmla="*/ 2705022 w 21600"/>
              <a:gd name="T1" fmla="*/ 0 h 21600"/>
              <a:gd name="T2" fmla="*/ 0 w 21600"/>
              <a:gd name="T3" fmla="*/ 2019300 h 21600"/>
              <a:gd name="T4" fmla="*/ 7670800 w 21600"/>
              <a:gd name="T5" fmla="*/ 2032000 h 21600"/>
              <a:gd name="T6" fmla="*/ 4622722 w 21600"/>
              <a:gd name="T7" fmla="*/ 0 h 21600"/>
              <a:gd name="T8" fmla="*/ 2705022 w 21600"/>
              <a:gd name="T9" fmla="*/ 0 h 21600"/>
              <a:gd name="T10" fmla="*/ 270502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7617" y="0"/>
                </a:moveTo>
                <a:lnTo>
                  <a:pt x="0" y="21465"/>
                </a:lnTo>
                <a:lnTo>
                  <a:pt x="21600" y="21600"/>
                </a:lnTo>
                <a:lnTo>
                  <a:pt x="13017" y="0"/>
                </a:lnTo>
                <a:lnTo>
                  <a:pt x="7617" y="0"/>
                </a:lnTo>
                <a:close/>
                <a:moveTo>
                  <a:pt x="7617" y="0"/>
                </a:moveTo>
              </a:path>
            </a:pathLst>
          </a:custGeom>
          <a:solidFill>
            <a:srgbClr val="E6E6E6"/>
          </a:solidFill>
          <a:ln>
            <a:noFill/>
          </a:ln>
          <a:extLst>
            <a:ext uri="{91240B29-F687-4F45-9708-019B960494DF}">
              <a14:hiddenLine xmlns:a14="http://schemas.microsoft.com/office/drawing/2010/main" w="38100" cap="flat">
                <a:solidFill>
                  <a:srgbClr val="000000"/>
                </a:solidFill>
                <a:miter lim="800000"/>
                <a:headEnd type="none" w="med" len="med"/>
                <a:tailEnd type="none" w="med" len="med"/>
              </a14:hiddenLine>
            </a:ext>
          </a:extLst>
        </p:spPr>
        <p:txBody>
          <a:bodyPr lIns="0" tIns="0" rIns="0" bIns="0"/>
          <a:lstStyle/>
          <a:p>
            <a:endParaRPr lang="zh-CN" altLang="en-US"/>
          </a:p>
        </p:txBody>
      </p:sp>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090293" y="17497"/>
            <a:ext cx="324036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结构数组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a:t>
            </a:r>
            <a:r>
              <a:rPr lang="en-US" altLang="zh-CN" sz="2000" kern="0" dirty="0">
                <a:solidFill>
                  <a:srgbClr val="AC0000"/>
                </a:solidFill>
                <a:latin typeface="微软雅黑" pitchFamily="34" charset="-122"/>
                <a:ea typeface="微软雅黑" pitchFamily="34" charset="-122"/>
              </a:rPr>
              <a:t>IA32 Linux</a:t>
            </a:r>
            <a:r>
              <a:rPr lang="zh-CN" altLang="en-US" sz="2000" kern="0" dirty="0">
                <a:solidFill>
                  <a:srgbClr val="AC0000"/>
                </a:solidFill>
                <a:latin typeface="微软雅黑" pitchFamily="34" charset="-122"/>
                <a:ea typeface="微软雅黑" pitchFamily="34" charset="-122"/>
              </a:rPr>
              <a:t>）</a:t>
            </a:r>
            <a:endParaRPr lang="en-US" altLang="zh-CN" sz="2000" kern="0" dirty="0">
              <a:solidFill>
                <a:srgbClr val="AC0000"/>
              </a:solidFill>
              <a:latin typeface="微软雅黑" pitchFamily="34" charset="-122"/>
              <a:ea typeface="微软雅黑" pitchFamily="34" charset="-122"/>
            </a:endParaRPr>
          </a:p>
        </p:txBody>
      </p:sp>
      <p:sp>
        <p:nvSpPr>
          <p:cNvPr id="5" name="Rectangle 5">
            <a:extLst>
              <a:ext uri="{FF2B5EF4-FFF2-40B4-BE49-F238E27FC236}">
                <a16:creationId xmlns:a16="http://schemas.microsoft.com/office/drawing/2014/main" id="{2C80FE90-4BCE-42A5-BE3E-39B99E10E519}"/>
              </a:ext>
            </a:extLst>
          </p:cNvPr>
          <p:cNvSpPr txBox="1">
            <a:spLocks noChangeArrowheads="1"/>
          </p:cNvSpPr>
          <p:nvPr/>
        </p:nvSpPr>
        <p:spPr>
          <a:xfrm>
            <a:off x="276948" y="680636"/>
            <a:ext cx="4824536" cy="97790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1800" kern="0" dirty="0"/>
              <a:t>因为在内存中，数组元素是连接分配，因此需要考虑每一个结构的起始地址对齐。</a:t>
            </a:r>
            <a:endParaRPr lang="en-US" altLang="zh-CN" sz="1800" kern="0" dirty="0"/>
          </a:p>
          <a:p>
            <a:pPr>
              <a:buClr>
                <a:srgbClr val="C00000"/>
              </a:buClr>
              <a:buSzPct val="80000"/>
            </a:pPr>
            <a:endParaRPr lang="en-US" altLang="zh-CN" sz="1800" kern="0" dirty="0"/>
          </a:p>
          <a:p>
            <a:pPr>
              <a:buClr>
                <a:srgbClr val="C00000"/>
              </a:buClr>
              <a:buSzPct val="80000"/>
            </a:pPr>
            <a:r>
              <a:rPr lang="en-US" altLang="zh-CN" sz="1800" kern="0" dirty="0"/>
              <a:t>K</a:t>
            </a:r>
            <a:r>
              <a:rPr lang="zh-CN" altLang="en-US" sz="1800" kern="0" dirty="0"/>
              <a:t>＝</a:t>
            </a:r>
            <a:r>
              <a:rPr lang="en-US" altLang="zh-CN" sz="1800" kern="0" dirty="0"/>
              <a:t>4</a:t>
            </a:r>
          </a:p>
        </p:txBody>
      </p:sp>
      <p:sp>
        <p:nvSpPr>
          <p:cNvPr id="6" name="Rectangle 6">
            <a:extLst>
              <a:ext uri="{FF2B5EF4-FFF2-40B4-BE49-F238E27FC236}">
                <a16:creationId xmlns:a16="http://schemas.microsoft.com/office/drawing/2014/main" id="{04943E4B-FD95-4B19-905D-CE6D197281B3}"/>
              </a:ext>
            </a:extLst>
          </p:cNvPr>
          <p:cNvSpPr>
            <a:spLocks noChangeArrowheads="1"/>
          </p:cNvSpPr>
          <p:nvPr/>
        </p:nvSpPr>
        <p:spPr bwMode="auto">
          <a:xfrm>
            <a:off x="6419851" y="657223"/>
            <a:ext cx="2347912" cy="1358900"/>
          </a:xfrm>
          <a:prstGeom prst="rect">
            <a:avLst/>
          </a:prstGeom>
          <a:solidFill>
            <a:srgbClr val="FFFEB2"/>
          </a:solidFill>
          <a:ln w="12700">
            <a:solidFill>
              <a:schemeClr val="tx1"/>
            </a:solidFill>
            <a:miter lim="800000"/>
            <a:headEnd/>
            <a:tailEnd/>
          </a:ln>
          <a:effec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struct S2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double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a[10];</a:t>
            </a:r>
          </a:p>
        </p:txBody>
      </p:sp>
      <p:graphicFrame>
        <p:nvGraphicFramePr>
          <p:cNvPr id="7" name="Group 119">
            <a:extLst>
              <a:ext uri="{FF2B5EF4-FFF2-40B4-BE49-F238E27FC236}">
                <a16:creationId xmlns:a16="http://schemas.microsoft.com/office/drawing/2014/main" id="{CF847AC0-B38C-40DB-8FA1-332CB22C46EB}"/>
              </a:ext>
            </a:extLst>
          </p:cNvPr>
          <p:cNvGraphicFramePr>
            <a:graphicFrameLocks noGrp="1"/>
          </p:cNvGraphicFramePr>
          <p:nvPr/>
        </p:nvGraphicFramePr>
        <p:xfrm>
          <a:off x="1259632" y="2190750"/>
          <a:ext cx="8064895" cy="762000"/>
        </p:xfrm>
        <a:graphic>
          <a:graphicData uri="http://schemas.openxmlformats.org/drawingml/2006/table">
            <a:tbl>
              <a:tblPr/>
              <a:tblGrid>
                <a:gridCol w="313854">
                  <a:extLst>
                    <a:ext uri="{9D8B030D-6E8A-4147-A177-3AD203B41FA5}">
                      <a16:colId xmlns:a16="http://schemas.microsoft.com/office/drawing/2014/main" val="20000"/>
                    </a:ext>
                  </a:extLst>
                </a:gridCol>
                <a:gridCol w="313854">
                  <a:extLst>
                    <a:ext uri="{9D8B030D-6E8A-4147-A177-3AD203B41FA5}">
                      <a16:colId xmlns:a16="http://schemas.microsoft.com/office/drawing/2014/main" val="20001"/>
                    </a:ext>
                  </a:extLst>
                </a:gridCol>
                <a:gridCol w="313854">
                  <a:extLst>
                    <a:ext uri="{9D8B030D-6E8A-4147-A177-3AD203B41FA5}">
                      <a16:colId xmlns:a16="http://schemas.microsoft.com/office/drawing/2014/main" val="20002"/>
                    </a:ext>
                  </a:extLst>
                </a:gridCol>
                <a:gridCol w="313854">
                  <a:extLst>
                    <a:ext uri="{9D8B030D-6E8A-4147-A177-3AD203B41FA5}">
                      <a16:colId xmlns:a16="http://schemas.microsoft.com/office/drawing/2014/main" val="20003"/>
                    </a:ext>
                  </a:extLst>
                </a:gridCol>
                <a:gridCol w="626155">
                  <a:extLst>
                    <a:ext uri="{9D8B030D-6E8A-4147-A177-3AD203B41FA5}">
                      <a16:colId xmlns:a16="http://schemas.microsoft.com/office/drawing/2014/main" val="20004"/>
                    </a:ext>
                  </a:extLst>
                </a:gridCol>
                <a:gridCol w="313854">
                  <a:extLst>
                    <a:ext uri="{9D8B030D-6E8A-4147-A177-3AD203B41FA5}">
                      <a16:colId xmlns:a16="http://schemas.microsoft.com/office/drawing/2014/main" val="20005"/>
                    </a:ext>
                  </a:extLst>
                </a:gridCol>
                <a:gridCol w="313854">
                  <a:extLst>
                    <a:ext uri="{9D8B030D-6E8A-4147-A177-3AD203B41FA5}">
                      <a16:colId xmlns:a16="http://schemas.microsoft.com/office/drawing/2014/main" val="20006"/>
                    </a:ext>
                  </a:extLst>
                </a:gridCol>
                <a:gridCol w="626154">
                  <a:extLst>
                    <a:ext uri="{9D8B030D-6E8A-4147-A177-3AD203B41FA5}">
                      <a16:colId xmlns:a16="http://schemas.microsoft.com/office/drawing/2014/main" val="20007"/>
                    </a:ext>
                  </a:extLst>
                </a:gridCol>
                <a:gridCol w="313854">
                  <a:extLst>
                    <a:ext uri="{9D8B030D-6E8A-4147-A177-3AD203B41FA5}">
                      <a16:colId xmlns:a16="http://schemas.microsoft.com/office/drawing/2014/main" val="20008"/>
                    </a:ext>
                  </a:extLst>
                </a:gridCol>
                <a:gridCol w="313854">
                  <a:extLst>
                    <a:ext uri="{9D8B030D-6E8A-4147-A177-3AD203B41FA5}">
                      <a16:colId xmlns:a16="http://schemas.microsoft.com/office/drawing/2014/main" val="20009"/>
                    </a:ext>
                  </a:extLst>
                </a:gridCol>
                <a:gridCol w="313854">
                  <a:extLst>
                    <a:ext uri="{9D8B030D-6E8A-4147-A177-3AD203B41FA5}">
                      <a16:colId xmlns:a16="http://schemas.microsoft.com/office/drawing/2014/main" val="20010"/>
                    </a:ext>
                  </a:extLst>
                </a:gridCol>
                <a:gridCol w="313854">
                  <a:extLst>
                    <a:ext uri="{9D8B030D-6E8A-4147-A177-3AD203B41FA5}">
                      <a16:colId xmlns:a16="http://schemas.microsoft.com/office/drawing/2014/main" val="20011"/>
                    </a:ext>
                  </a:extLst>
                </a:gridCol>
                <a:gridCol w="313854">
                  <a:extLst>
                    <a:ext uri="{9D8B030D-6E8A-4147-A177-3AD203B41FA5}">
                      <a16:colId xmlns:a16="http://schemas.microsoft.com/office/drawing/2014/main" val="20012"/>
                    </a:ext>
                  </a:extLst>
                </a:gridCol>
                <a:gridCol w="313854">
                  <a:extLst>
                    <a:ext uri="{9D8B030D-6E8A-4147-A177-3AD203B41FA5}">
                      <a16:colId xmlns:a16="http://schemas.microsoft.com/office/drawing/2014/main" val="20013"/>
                    </a:ext>
                  </a:extLst>
                </a:gridCol>
                <a:gridCol w="626155">
                  <a:extLst>
                    <a:ext uri="{9D8B030D-6E8A-4147-A177-3AD203B41FA5}">
                      <a16:colId xmlns:a16="http://schemas.microsoft.com/office/drawing/2014/main" val="20014"/>
                    </a:ext>
                  </a:extLst>
                </a:gridCol>
                <a:gridCol w="313854">
                  <a:extLst>
                    <a:ext uri="{9D8B030D-6E8A-4147-A177-3AD203B41FA5}">
                      <a16:colId xmlns:a16="http://schemas.microsoft.com/office/drawing/2014/main" val="20015"/>
                    </a:ext>
                  </a:extLst>
                </a:gridCol>
                <a:gridCol w="537059">
                  <a:extLst>
                    <a:ext uri="{9D8B030D-6E8A-4147-A177-3AD203B41FA5}">
                      <a16:colId xmlns:a16="http://schemas.microsoft.com/office/drawing/2014/main" val="20016"/>
                    </a:ext>
                  </a:extLst>
                </a:gridCol>
                <a:gridCol w="313854">
                  <a:extLst>
                    <a:ext uri="{9D8B030D-6E8A-4147-A177-3AD203B41FA5}">
                      <a16:colId xmlns:a16="http://schemas.microsoft.com/office/drawing/2014/main" val="20017"/>
                    </a:ext>
                  </a:extLst>
                </a:gridCol>
                <a:gridCol w="313854">
                  <a:extLst>
                    <a:ext uri="{9D8B030D-6E8A-4147-A177-3AD203B41FA5}">
                      <a16:colId xmlns:a16="http://schemas.microsoft.com/office/drawing/2014/main" val="20018"/>
                    </a:ext>
                  </a:extLst>
                </a:gridCol>
                <a:gridCol w="313854">
                  <a:extLst>
                    <a:ext uri="{9D8B030D-6E8A-4147-A177-3AD203B41FA5}">
                      <a16:colId xmlns:a16="http://schemas.microsoft.com/office/drawing/2014/main" val="20019"/>
                    </a:ext>
                  </a:extLst>
                </a:gridCol>
                <a:gridCol w="313854">
                  <a:extLst>
                    <a:ext uri="{9D8B030D-6E8A-4147-A177-3AD203B41FA5}">
                      <a16:colId xmlns:a16="http://schemas.microsoft.com/office/drawing/2014/main" val="20020"/>
                    </a:ext>
                  </a:extLst>
                </a:gridCol>
                <a:gridCol w="313854">
                  <a:extLst>
                    <a:ext uri="{9D8B030D-6E8A-4147-A177-3AD203B41FA5}">
                      <a16:colId xmlns:a16="http://schemas.microsoft.com/office/drawing/2014/main" val="20021"/>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a[2]</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chemeClr val="tx1"/>
                          </a:solidFill>
                          <a:effectLst/>
                          <a:latin typeface="Courier New Bold" charset="0"/>
                          <a:cs typeface="Courier New Bold" charset="0"/>
                          <a:sym typeface="Courier New Bold" charset="0"/>
                        </a:rPr>
                        <a:t>• • •</a:t>
                      </a: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a+24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a+48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a+72</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graphicFrame>
        <p:nvGraphicFramePr>
          <p:cNvPr id="8" name="Group 7">
            <a:extLst>
              <a:ext uri="{FF2B5EF4-FFF2-40B4-BE49-F238E27FC236}">
                <a16:creationId xmlns:a16="http://schemas.microsoft.com/office/drawing/2014/main" id="{AC4451EF-21FE-40B1-AA3B-E290CA9E3574}"/>
              </a:ext>
            </a:extLst>
          </p:cNvPr>
          <p:cNvGraphicFramePr>
            <a:graphicFrameLocks noGrp="1"/>
          </p:cNvGraphicFramePr>
          <p:nvPr>
            <p:extLst>
              <p:ext uri="{D42A27DB-BD31-4B8C-83A1-F6EECF244321}">
                <p14:modId xmlns:p14="http://schemas.microsoft.com/office/powerpoint/2010/main" val="1390738973"/>
              </p:ext>
            </p:extLst>
          </p:nvPr>
        </p:nvGraphicFramePr>
        <p:xfrm>
          <a:off x="404017" y="4152607"/>
          <a:ext cx="8335963"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6397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gridCol w="320675">
                  <a:extLst>
                    <a:ext uri="{9D8B030D-6E8A-4147-A177-3AD203B41FA5}">
                      <a16:colId xmlns:a16="http://schemas.microsoft.com/office/drawing/2014/main" val="20021"/>
                    </a:ext>
                  </a:extLst>
                </a:gridCol>
                <a:gridCol w="320675">
                  <a:extLst>
                    <a:ext uri="{9D8B030D-6E8A-4147-A177-3AD203B41FA5}">
                      <a16:colId xmlns:a16="http://schemas.microsoft.com/office/drawing/2014/main" val="20022"/>
                    </a:ext>
                  </a:extLst>
                </a:gridCol>
                <a:gridCol w="320675">
                  <a:extLst>
                    <a:ext uri="{9D8B030D-6E8A-4147-A177-3AD203B41FA5}">
                      <a16:colId xmlns:a16="http://schemas.microsoft.com/office/drawing/2014/main" val="20023"/>
                    </a:ext>
                  </a:extLst>
                </a:gridCol>
                <a:gridCol w="320675">
                  <a:extLst>
                    <a:ext uri="{9D8B030D-6E8A-4147-A177-3AD203B41FA5}">
                      <a16:colId xmlns:a16="http://schemas.microsoft.com/office/drawing/2014/main" val="20024"/>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3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A+24</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A+32</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A+40</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A+40</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E5DF0E5A-D9D7-48D4-9F51-BCCF34A17CAC}"/>
              </a:ext>
            </a:extLst>
          </p:cNvPr>
          <p:cNvSpPr txBox="1">
            <a:spLocks noChangeArrowheads="1"/>
          </p:cNvSpPr>
          <p:nvPr/>
        </p:nvSpPr>
        <p:spPr bwMode="auto">
          <a:xfrm>
            <a:off x="281286" y="3712378"/>
            <a:ext cx="157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A[1]:</a:t>
            </a:r>
            <a:endParaRPr lang="zh-CN" altLang="en-US" sz="1800" dirty="0">
              <a:solidFill>
                <a:schemeClr val="tx1"/>
              </a:solidFill>
              <a:latin typeface="Calibri" panose="020F0502020204030204" pitchFamily="34" charset="0"/>
              <a:ea typeface="宋体" panose="02010600030101010101" pitchFamily="2" charset="-122"/>
            </a:endParaRPr>
          </a:p>
        </p:txBody>
      </p:sp>
      <p:sp>
        <p:nvSpPr>
          <p:cNvPr id="11" name="椭圆 10">
            <a:extLst>
              <a:ext uri="{FF2B5EF4-FFF2-40B4-BE49-F238E27FC236}">
                <a16:creationId xmlns:a16="http://schemas.microsoft.com/office/drawing/2014/main" id="{8FAF0045-C23F-4DDA-A5E9-8D8B161087F0}"/>
              </a:ext>
            </a:extLst>
          </p:cNvPr>
          <p:cNvSpPr>
            <a:spLocks noChangeArrowheads="1"/>
          </p:cNvSpPr>
          <p:nvPr/>
        </p:nvSpPr>
        <p:spPr bwMode="auto">
          <a:xfrm>
            <a:off x="6565284" y="3977382"/>
            <a:ext cx="2504896" cy="1056694"/>
          </a:xfrm>
          <a:prstGeom prst="ellipse">
            <a:avLst/>
          </a:prstGeom>
          <a:noFill/>
          <a:ln w="254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endParaRPr lang="zh-CN" altLang="en-US" sz="1400">
              <a:solidFill>
                <a:schemeClr val="tx1"/>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5873893"/>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500"/>
                                </p:stCondLst>
                                <p:childTnLst>
                                  <p:par>
                                    <p:cTn id="44" presetID="10" presetClass="entr" presetSubtype="0" fill="hold" nodeType="afterEffect">
                                      <p:stCondLst>
                                        <p:cond delay="10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5" grpId="0"/>
          <p:bldP spid="6" grpId="0" animBg="1"/>
          <p:bldP spid="9" grpId="0"/>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500"/>
                                </p:stCondLst>
                                <p:childTnLst>
                                  <p:par>
                                    <p:cTn id="44" presetID="10" presetClass="entr" presetSubtype="0" fill="hold" nodeType="afterEffect">
                                      <p:stCondLst>
                                        <p:cond delay="10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5" grpId="0"/>
          <p:bldP spid="6" grpId="0" animBg="1"/>
          <p:bldP spid="9" grpId="0"/>
          <p:bldP spid="11" grpId="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结构对齐</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三大原则</a:t>
            </a:r>
            <a:endParaRPr lang="en-US" altLang="zh-CN" sz="2000" kern="0" dirty="0">
              <a:solidFill>
                <a:srgbClr val="AC0000"/>
              </a:solidFill>
              <a:latin typeface="微软雅黑" pitchFamily="34" charset="-122"/>
              <a:ea typeface="微软雅黑" pitchFamily="34" charset="-122"/>
            </a:endParaRPr>
          </a:p>
        </p:txBody>
      </p:sp>
      <p:sp>
        <p:nvSpPr>
          <p:cNvPr id="5" name="Rectangle 5">
            <a:extLst>
              <a:ext uri="{FF2B5EF4-FFF2-40B4-BE49-F238E27FC236}">
                <a16:creationId xmlns:a16="http://schemas.microsoft.com/office/drawing/2014/main" id="{381F8665-D129-49E5-80AD-15F6BBE961D8}"/>
              </a:ext>
            </a:extLst>
          </p:cNvPr>
          <p:cNvSpPr txBox="1">
            <a:spLocks noChangeArrowheads="1"/>
          </p:cNvSpPr>
          <p:nvPr/>
        </p:nvSpPr>
        <p:spPr>
          <a:xfrm>
            <a:off x="336242" y="1059582"/>
            <a:ext cx="8807758" cy="3547267"/>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457200" indent="-457200">
              <a:buClr>
                <a:srgbClr val="C00000"/>
              </a:buClr>
              <a:buSzPct val="100000"/>
              <a:buFont typeface="+mj-lt"/>
              <a:buAutoNum type="arabicPeriod"/>
            </a:pPr>
            <a:r>
              <a:rPr lang="zh-CN" altLang="en-US" sz="2400" kern="0" dirty="0"/>
              <a:t>结构的</a:t>
            </a:r>
            <a:r>
              <a:rPr lang="zh-CN" altLang="en-US" sz="2400" kern="0" dirty="0">
                <a:solidFill>
                  <a:srgbClr val="C00000"/>
                </a:solidFill>
              </a:rPr>
              <a:t>首地址</a:t>
            </a:r>
            <a:r>
              <a:rPr lang="zh-CN" altLang="en-US" sz="2400" kern="0" dirty="0"/>
              <a:t>必须是</a:t>
            </a:r>
            <a:r>
              <a:rPr lang="zh-CN" altLang="en-US" sz="2400" kern="0" dirty="0">
                <a:solidFill>
                  <a:srgbClr val="C00000"/>
                </a:solidFill>
              </a:rPr>
              <a:t>最大元素</a:t>
            </a:r>
            <a:r>
              <a:rPr lang="zh-CN" altLang="en-US" sz="2400" kern="0" dirty="0"/>
              <a:t>字节数的整数倍；</a:t>
            </a:r>
            <a:endParaRPr lang="en-US" altLang="zh-CN" sz="2400" kern="0" dirty="0"/>
          </a:p>
          <a:p>
            <a:pPr marL="457200" indent="-457200">
              <a:buClr>
                <a:srgbClr val="C00000"/>
              </a:buClr>
              <a:buSzPct val="100000"/>
              <a:buFont typeface="+mj-lt"/>
              <a:buAutoNum type="arabicPeriod"/>
            </a:pPr>
            <a:endParaRPr lang="zh-CN" altLang="en-US" sz="2400" kern="0" dirty="0"/>
          </a:p>
          <a:p>
            <a:pPr marL="457200" indent="-457200">
              <a:buClr>
                <a:srgbClr val="C00000"/>
              </a:buClr>
              <a:buSzPct val="100000"/>
              <a:buFont typeface="+mj-lt"/>
              <a:buAutoNum type="arabicPeriod"/>
            </a:pPr>
            <a:r>
              <a:rPr lang="zh-CN" altLang="en-US" sz="2400" kern="0" dirty="0"/>
              <a:t>结构中</a:t>
            </a:r>
            <a:r>
              <a:rPr lang="zh-CN" altLang="en-US" sz="2400" kern="0" dirty="0">
                <a:solidFill>
                  <a:srgbClr val="C00000"/>
                </a:solidFill>
              </a:rPr>
              <a:t>每个数据</a:t>
            </a:r>
            <a:r>
              <a:rPr lang="zh-CN" altLang="en-US" sz="2400" kern="0" dirty="0"/>
              <a:t>的地址必须是</a:t>
            </a:r>
            <a:r>
              <a:rPr lang="zh-CN" altLang="en-US" sz="2400" kern="0" dirty="0">
                <a:solidFill>
                  <a:srgbClr val="C00000"/>
                </a:solidFill>
              </a:rPr>
              <a:t>自身</a:t>
            </a:r>
            <a:r>
              <a:rPr lang="zh-CN" altLang="en-US" sz="2400" kern="0" dirty="0"/>
              <a:t>字节数的整数倍；</a:t>
            </a:r>
            <a:endParaRPr lang="en-US" altLang="zh-CN" sz="2400" kern="0" dirty="0"/>
          </a:p>
          <a:p>
            <a:pPr marL="457200" indent="-457200">
              <a:buClr>
                <a:srgbClr val="C00000"/>
              </a:buClr>
              <a:buSzPct val="100000"/>
              <a:buFont typeface="+mj-lt"/>
              <a:buAutoNum type="arabicPeriod"/>
            </a:pPr>
            <a:endParaRPr lang="zh-CN" altLang="en-US" sz="2400" kern="0" dirty="0"/>
          </a:p>
          <a:p>
            <a:pPr marL="457200" indent="-457200">
              <a:buClr>
                <a:srgbClr val="C00000"/>
              </a:buClr>
              <a:buSzPct val="100000"/>
              <a:buFont typeface="+mj-lt"/>
              <a:buAutoNum type="arabicPeriod"/>
            </a:pPr>
            <a:r>
              <a:rPr lang="zh-CN" altLang="en-US" sz="2400" kern="0" dirty="0"/>
              <a:t>结构的</a:t>
            </a:r>
            <a:r>
              <a:rPr lang="zh-CN" altLang="en-US" sz="2400" kern="0" dirty="0">
                <a:solidFill>
                  <a:srgbClr val="C00000"/>
                </a:solidFill>
              </a:rPr>
              <a:t>总体长度</a:t>
            </a:r>
            <a:r>
              <a:rPr lang="zh-CN" altLang="en-US" sz="2400" kern="0" dirty="0"/>
              <a:t>必须是</a:t>
            </a:r>
            <a:r>
              <a:rPr lang="zh-CN" altLang="en-US" sz="2400" kern="0" dirty="0">
                <a:solidFill>
                  <a:srgbClr val="C00000"/>
                </a:solidFill>
              </a:rPr>
              <a:t>最大元素</a:t>
            </a:r>
            <a:r>
              <a:rPr lang="zh-CN" altLang="en-US" sz="2400" kern="0" dirty="0"/>
              <a:t>字节数的整数倍。</a:t>
            </a:r>
          </a:p>
          <a:p>
            <a:pPr marL="457200" indent="-457200">
              <a:buClr>
                <a:srgbClr val="C00000"/>
              </a:buClr>
              <a:buSzPct val="100000"/>
              <a:buFont typeface="+mj-lt"/>
              <a:buAutoNum type="arabicPeriod"/>
            </a:pPr>
            <a:endParaRPr lang="en-US" altLang="zh-CN" sz="2400" kern="0" dirty="0"/>
          </a:p>
          <a:p>
            <a:pPr marL="457200" indent="-457200">
              <a:buClr>
                <a:srgbClr val="C00000"/>
              </a:buClr>
              <a:buSzPct val="100000"/>
              <a:buFont typeface="+mj-lt"/>
              <a:buAutoNum type="arabicPeriod"/>
            </a:pPr>
            <a:endParaRPr lang="en-US" altLang="zh-CN" sz="2400" kern="0" dirty="0"/>
          </a:p>
        </p:txBody>
      </p:sp>
    </p:spTree>
    <p:extLst>
      <p:ext uri="{BB962C8B-B14F-4D97-AF65-F5344CB8AC3E}">
        <p14:creationId xmlns:p14="http://schemas.microsoft.com/office/powerpoint/2010/main" val="173061835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403602" y="17497"/>
            <a:ext cx="2343848"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结构数组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元素访问</a:t>
            </a:r>
            <a:endParaRPr lang="en-US" altLang="zh-CN" sz="2000" kern="0" dirty="0">
              <a:solidFill>
                <a:srgbClr val="AC0000"/>
              </a:solidFill>
              <a:latin typeface="微软雅黑" pitchFamily="34" charset="-122"/>
              <a:ea typeface="微软雅黑" pitchFamily="34" charset="-122"/>
            </a:endParaRPr>
          </a:p>
        </p:txBody>
      </p:sp>
      <p:sp>
        <p:nvSpPr>
          <p:cNvPr id="5" name="Rectangle 5">
            <a:extLst>
              <a:ext uri="{FF2B5EF4-FFF2-40B4-BE49-F238E27FC236}">
                <a16:creationId xmlns:a16="http://schemas.microsoft.com/office/drawing/2014/main" id="{FCFCA799-9E00-4587-912C-7CABDDEE17E3}"/>
              </a:ext>
            </a:extLst>
          </p:cNvPr>
          <p:cNvSpPr txBox="1">
            <a:spLocks noChangeArrowheads="1"/>
          </p:cNvSpPr>
          <p:nvPr/>
        </p:nvSpPr>
        <p:spPr>
          <a:xfrm>
            <a:off x="328613" y="559669"/>
            <a:ext cx="8382000" cy="1139849"/>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t>从声明来看，</a:t>
            </a:r>
            <a:r>
              <a:rPr lang="en-US" altLang="zh-CN" sz="2000" kern="0" dirty="0"/>
              <a:t>a[</a:t>
            </a:r>
            <a:r>
              <a:rPr lang="en-US" altLang="zh-CN" sz="2000" kern="0" dirty="0" err="1"/>
              <a:t>idx</a:t>
            </a:r>
            <a:r>
              <a:rPr lang="en-US" altLang="zh-CN" sz="2000" kern="0" dirty="0"/>
              <a:t>]</a:t>
            </a:r>
            <a:r>
              <a:rPr lang="zh-CN" altLang="en-US" sz="2000" kern="0" dirty="0"/>
              <a:t>元素</a:t>
            </a:r>
            <a:r>
              <a:rPr lang="en-US" altLang="zh-CN" sz="2000" kern="0" dirty="0">
                <a:latin typeface="Courier New Bold" panose="02070609020205020404" pitchFamily="49" charset="0"/>
                <a:sym typeface="Courier New Bold" panose="02070609020205020404" pitchFamily="49" charset="0"/>
              </a:rPr>
              <a:t>j</a:t>
            </a:r>
            <a:r>
              <a:rPr lang="zh-CN" altLang="en-US" sz="2000" kern="0" dirty="0">
                <a:latin typeface="Courier New Bold" panose="02070609020205020404" pitchFamily="49" charset="0"/>
                <a:sym typeface="Courier New Bold" panose="02070609020205020404" pitchFamily="49" charset="0"/>
              </a:rPr>
              <a:t>的偏移量应该</a:t>
            </a:r>
            <a:r>
              <a:rPr lang="en-US" altLang="zh-CN" sz="2000" kern="0" dirty="0">
                <a:latin typeface="Courier New Bold" panose="02070609020205020404" pitchFamily="49" charset="0"/>
                <a:sym typeface="Courier New Bold" panose="02070609020205020404" pitchFamily="49" charset="0"/>
              </a:rPr>
              <a:t>6</a:t>
            </a:r>
          </a:p>
          <a:p>
            <a:pPr>
              <a:buClr>
                <a:srgbClr val="C00000"/>
              </a:buClr>
              <a:buSzPct val="80000"/>
            </a:pPr>
            <a:r>
              <a:rPr lang="zh-CN" altLang="en-US" sz="2000" kern="0" dirty="0">
                <a:latin typeface="Courier New Bold" panose="02070609020205020404" pitchFamily="49" charset="0"/>
                <a:sym typeface="Courier New Bold" panose="02070609020205020404" pitchFamily="49" charset="0"/>
              </a:rPr>
              <a:t>但实际上</a:t>
            </a:r>
            <a:r>
              <a:rPr lang="zh-CN" altLang="en-US" sz="2000" kern="0" dirty="0"/>
              <a:t>却是</a:t>
            </a:r>
            <a:r>
              <a:rPr lang="en-US" altLang="zh-CN" sz="2000" kern="0" dirty="0"/>
              <a:t>8</a:t>
            </a:r>
          </a:p>
        </p:txBody>
      </p:sp>
      <p:sp>
        <p:nvSpPr>
          <p:cNvPr id="6" name="Rectangle 6">
            <a:extLst>
              <a:ext uri="{FF2B5EF4-FFF2-40B4-BE49-F238E27FC236}">
                <a16:creationId xmlns:a16="http://schemas.microsoft.com/office/drawing/2014/main" id="{6983CEFB-B6BC-4DDD-90BD-43AE1623AAAD}"/>
              </a:ext>
            </a:extLst>
          </p:cNvPr>
          <p:cNvSpPr>
            <a:spLocks noChangeArrowheads="1"/>
          </p:cNvSpPr>
          <p:nvPr/>
        </p:nvSpPr>
        <p:spPr bwMode="auto">
          <a:xfrm>
            <a:off x="6557900" y="510216"/>
            <a:ext cx="1848370" cy="1458094"/>
          </a:xfrm>
          <a:prstGeom prst="rect">
            <a:avLst/>
          </a:prstGeom>
          <a:solidFill>
            <a:srgbClr val="FFFEB2"/>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S3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short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float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short j;</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a[10];</a:t>
            </a:r>
          </a:p>
        </p:txBody>
      </p:sp>
      <p:sp>
        <p:nvSpPr>
          <p:cNvPr id="7" name="Freeform 1">
            <a:extLst>
              <a:ext uri="{FF2B5EF4-FFF2-40B4-BE49-F238E27FC236}">
                <a16:creationId xmlns:a16="http://schemas.microsoft.com/office/drawing/2014/main" id="{2BE280BE-F96C-4101-AB3D-EBB1FE69D686}"/>
              </a:ext>
            </a:extLst>
          </p:cNvPr>
          <p:cNvSpPr>
            <a:spLocks/>
          </p:cNvSpPr>
          <p:nvPr/>
        </p:nvSpPr>
        <p:spPr bwMode="auto">
          <a:xfrm>
            <a:off x="3059832" y="2448694"/>
            <a:ext cx="4536504" cy="606269"/>
          </a:xfrm>
          <a:custGeom>
            <a:avLst/>
            <a:gdLst>
              <a:gd name="T0" fmla="*/ 1269912 w 21600"/>
              <a:gd name="T1" fmla="*/ 12719 h 21600"/>
              <a:gd name="T2" fmla="*/ 0 w 21600"/>
              <a:gd name="T3" fmla="*/ 812800 h 21600"/>
              <a:gd name="T4" fmla="*/ 4445000 w 21600"/>
              <a:gd name="T5" fmla="*/ 812800 h 21600"/>
              <a:gd name="T6" fmla="*/ 3200400 w 21600"/>
              <a:gd name="T7" fmla="*/ 0 h 21600"/>
              <a:gd name="T8" fmla="*/ 1269912 w 21600"/>
              <a:gd name="T9" fmla="*/ 12719 h 21600"/>
              <a:gd name="T10" fmla="*/ 1269912 w 21600"/>
              <a:gd name="T11" fmla="*/ 1271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171" y="338"/>
                </a:moveTo>
                <a:lnTo>
                  <a:pt x="0" y="21600"/>
                </a:lnTo>
                <a:lnTo>
                  <a:pt x="21600" y="21600"/>
                </a:lnTo>
                <a:lnTo>
                  <a:pt x="15552" y="0"/>
                </a:lnTo>
                <a:lnTo>
                  <a:pt x="6171" y="338"/>
                </a:lnTo>
                <a:close/>
                <a:moveTo>
                  <a:pt x="6171" y="338"/>
                </a:moveTo>
              </a:path>
            </a:pathLst>
          </a:custGeom>
          <a:solidFill>
            <a:srgbClr val="E6E6E6"/>
          </a:solidFill>
          <a:ln>
            <a:noFill/>
          </a:ln>
          <a:extLst>
            <a:ext uri="{91240B29-F687-4F45-9708-019B960494DF}">
              <a14:hiddenLine xmlns:a14="http://schemas.microsoft.com/office/drawing/2010/main" w="38100" cap="flat">
                <a:solidFill>
                  <a:srgbClr val="000000"/>
                </a:solidFill>
                <a:miter lim="800000"/>
                <a:headEnd type="none" w="med" len="med"/>
                <a:tailEnd type="none" w="med" len="med"/>
              </a14:hiddenLine>
            </a:ext>
          </a:extLst>
        </p:spPr>
        <p:txBody>
          <a:bodyPr lIns="0" tIns="0" rIns="0" bIns="0"/>
          <a:lstStyle/>
          <a:p>
            <a:endParaRPr lang="zh-CN" altLang="en-US" sz="1200"/>
          </a:p>
        </p:txBody>
      </p:sp>
      <p:graphicFrame>
        <p:nvGraphicFramePr>
          <p:cNvPr id="8" name="Group 9">
            <a:extLst>
              <a:ext uri="{FF2B5EF4-FFF2-40B4-BE49-F238E27FC236}">
                <a16:creationId xmlns:a16="http://schemas.microsoft.com/office/drawing/2014/main" id="{BC9ADA3E-96E0-49E1-825D-DCD88B849B96}"/>
              </a:ext>
            </a:extLst>
          </p:cNvPr>
          <p:cNvGraphicFramePr>
            <a:graphicFrameLocks noGrp="1"/>
          </p:cNvGraphicFramePr>
          <p:nvPr>
            <p:extLst>
              <p:ext uri="{D42A27DB-BD31-4B8C-83A1-F6EECF244321}">
                <p14:modId xmlns:p14="http://schemas.microsoft.com/office/powerpoint/2010/main" val="2742572934"/>
              </p:ext>
            </p:extLst>
          </p:nvPr>
        </p:nvGraphicFramePr>
        <p:xfrm>
          <a:off x="179512" y="2067694"/>
          <a:ext cx="8329613"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6397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639762">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639763">
                  <a:extLst>
                    <a:ext uri="{9D8B030D-6E8A-4147-A177-3AD203B41FA5}">
                      <a16:colId xmlns:a16="http://schemas.microsoft.com/office/drawing/2014/main" val="20009"/>
                    </a:ext>
                  </a:extLst>
                </a:gridCol>
                <a:gridCol w="639762">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639763">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5">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chemeClr val="tx1"/>
                          </a:solidFill>
                          <a:effectLst/>
                          <a:latin typeface="Courier New Bold" charset="0"/>
                          <a:cs typeface="Courier New Bold" charset="0"/>
                          <a:sym typeface="Courier New Bold" charset="0"/>
                        </a:rPr>
                        <a:t> </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chemeClr val="tx1"/>
                          </a:solidFill>
                          <a:effectLst/>
                          <a:latin typeface="Courier New Bold" charset="0"/>
                          <a:cs typeface="Courier New Bold" charset="0"/>
                          <a:sym typeface="Courier New Bold" charset="0"/>
                        </a:rPr>
                        <a:t>• • •</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chemeClr val="tx1"/>
                          </a:solidFill>
                          <a:effectLst/>
                          <a:latin typeface="Courier New Bold" charset="0"/>
                          <a:cs typeface="Courier New Bold" charset="0"/>
                          <a:sym typeface="Courier New Bold" charset="0"/>
                        </a:rPr>
                        <a:t> </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a:t>
                      </a: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idx</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 • •</a:t>
                      </a:r>
                    </a:p>
                  </a:txBody>
                  <a:tcPr marL="0" marR="0" marT="0" marB="0" anchor="ctr" horzOverflow="overflow">
                    <a:lnL w="25400" cap="flat" cmpd="sng" algn="ctr">
                      <a:solidFill>
                        <a:srgbClr val="000000"/>
                      </a:solidFill>
                      <a:prstDash val="solid"/>
                      <a:round/>
                      <a:headEnd type="none" w="med" len="med"/>
                      <a:tailEnd type="none" w="med" len="med"/>
                    </a:lnL>
                    <a:lnR cap="flat">
                      <a:noFill/>
                    </a:lnR>
                    <a:lnT w="25400" cap="flat" cmpd="sng" algn="ctr">
                      <a:solidFill>
                        <a:srgbClr val="000000"/>
                      </a:solidFill>
                      <a:prstDash val="sysDot"/>
                      <a:round/>
                      <a:headEnd type="none" w="med" len="med"/>
                      <a:tailEnd type="none" w="med" len="med"/>
                    </a:lnT>
                    <a:lnB w="25400" cap="flat" cmpd="sng" algn="ctr">
                      <a:solidFill>
                        <a:srgbClr val="000000"/>
                      </a:solidFill>
                      <a:prstDash val="sysDot"/>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chemeClr val="tx1"/>
                          </a:solidFill>
                          <a:effectLst/>
                          <a:latin typeface="Courier New Bold" charset="0"/>
                          <a:cs typeface="Courier New Bold" charset="0"/>
                          <a:sym typeface="Courier New Bold" charset="0"/>
                        </a:rPr>
                        <a:t> •</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a+12</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a+12*</a:t>
                      </a: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idx</a:t>
                      </a:r>
                      <a:endPar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ysDot"/>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ysDot"/>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graphicFrame>
        <p:nvGraphicFramePr>
          <p:cNvPr id="9" name="Group 102">
            <a:extLst>
              <a:ext uri="{FF2B5EF4-FFF2-40B4-BE49-F238E27FC236}">
                <a16:creationId xmlns:a16="http://schemas.microsoft.com/office/drawing/2014/main" id="{F76F5847-D34F-4863-818F-AC0BBA847CBF}"/>
              </a:ext>
            </a:extLst>
          </p:cNvPr>
          <p:cNvGraphicFramePr>
            <a:graphicFrameLocks noGrp="1"/>
          </p:cNvGraphicFramePr>
          <p:nvPr>
            <p:extLst>
              <p:ext uri="{D42A27DB-BD31-4B8C-83A1-F6EECF244321}">
                <p14:modId xmlns:p14="http://schemas.microsoft.com/office/powerpoint/2010/main" val="3115365080"/>
              </p:ext>
            </p:extLst>
          </p:nvPr>
        </p:nvGraphicFramePr>
        <p:xfrm>
          <a:off x="1302543" y="3054963"/>
          <a:ext cx="6434140" cy="609600"/>
        </p:xfrm>
        <a:graphic>
          <a:graphicData uri="http://schemas.openxmlformats.org/drawingml/2006/table">
            <a:tbl>
              <a:tblPr/>
              <a:tblGrid>
                <a:gridCol w="247679">
                  <a:extLst>
                    <a:ext uri="{9D8B030D-6E8A-4147-A177-3AD203B41FA5}">
                      <a16:colId xmlns:a16="http://schemas.microsoft.com/office/drawing/2014/main" val="20000"/>
                    </a:ext>
                  </a:extLst>
                </a:gridCol>
                <a:gridCol w="247679">
                  <a:extLst>
                    <a:ext uri="{9D8B030D-6E8A-4147-A177-3AD203B41FA5}">
                      <a16:colId xmlns:a16="http://schemas.microsoft.com/office/drawing/2014/main" val="20001"/>
                    </a:ext>
                  </a:extLst>
                </a:gridCol>
                <a:gridCol w="247679">
                  <a:extLst>
                    <a:ext uri="{9D8B030D-6E8A-4147-A177-3AD203B41FA5}">
                      <a16:colId xmlns:a16="http://schemas.microsoft.com/office/drawing/2014/main" val="20002"/>
                    </a:ext>
                  </a:extLst>
                </a:gridCol>
                <a:gridCol w="247679">
                  <a:extLst>
                    <a:ext uri="{9D8B030D-6E8A-4147-A177-3AD203B41FA5}">
                      <a16:colId xmlns:a16="http://schemas.microsoft.com/office/drawing/2014/main" val="20003"/>
                    </a:ext>
                  </a:extLst>
                </a:gridCol>
                <a:gridCol w="741448">
                  <a:extLst>
                    <a:ext uri="{9D8B030D-6E8A-4147-A177-3AD203B41FA5}">
                      <a16:colId xmlns:a16="http://schemas.microsoft.com/office/drawing/2014/main" val="20004"/>
                    </a:ext>
                  </a:extLst>
                </a:gridCol>
                <a:gridCol w="493770">
                  <a:extLst>
                    <a:ext uri="{9D8B030D-6E8A-4147-A177-3AD203B41FA5}">
                      <a16:colId xmlns:a16="http://schemas.microsoft.com/office/drawing/2014/main" val="20005"/>
                    </a:ext>
                  </a:extLst>
                </a:gridCol>
                <a:gridCol w="247679">
                  <a:extLst>
                    <a:ext uri="{9D8B030D-6E8A-4147-A177-3AD203B41FA5}">
                      <a16:colId xmlns:a16="http://schemas.microsoft.com/office/drawing/2014/main" val="20006"/>
                    </a:ext>
                  </a:extLst>
                </a:gridCol>
                <a:gridCol w="247679">
                  <a:extLst>
                    <a:ext uri="{9D8B030D-6E8A-4147-A177-3AD203B41FA5}">
                      <a16:colId xmlns:a16="http://schemas.microsoft.com/office/drawing/2014/main" val="20007"/>
                    </a:ext>
                  </a:extLst>
                </a:gridCol>
                <a:gridCol w="625100">
                  <a:extLst>
                    <a:ext uri="{9D8B030D-6E8A-4147-A177-3AD203B41FA5}">
                      <a16:colId xmlns:a16="http://schemas.microsoft.com/office/drawing/2014/main" val="20008"/>
                    </a:ext>
                  </a:extLst>
                </a:gridCol>
                <a:gridCol w="366457">
                  <a:extLst>
                    <a:ext uri="{9D8B030D-6E8A-4147-A177-3AD203B41FA5}">
                      <a16:colId xmlns:a16="http://schemas.microsoft.com/office/drawing/2014/main" val="20009"/>
                    </a:ext>
                  </a:extLst>
                </a:gridCol>
                <a:gridCol w="989126">
                  <a:extLst>
                    <a:ext uri="{9D8B030D-6E8A-4147-A177-3AD203B41FA5}">
                      <a16:colId xmlns:a16="http://schemas.microsoft.com/office/drawing/2014/main" val="20010"/>
                    </a:ext>
                  </a:extLst>
                </a:gridCol>
                <a:gridCol w="741449">
                  <a:extLst>
                    <a:ext uri="{9D8B030D-6E8A-4147-A177-3AD203B41FA5}">
                      <a16:colId xmlns:a16="http://schemas.microsoft.com/office/drawing/2014/main" val="20011"/>
                    </a:ext>
                  </a:extLst>
                </a:gridCol>
                <a:gridCol w="247679">
                  <a:extLst>
                    <a:ext uri="{9D8B030D-6E8A-4147-A177-3AD203B41FA5}">
                      <a16:colId xmlns:a16="http://schemas.microsoft.com/office/drawing/2014/main" val="20012"/>
                    </a:ext>
                  </a:extLst>
                </a:gridCol>
                <a:gridCol w="247679">
                  <a:extLst>
                    <a:ext uri="{9D8B030D-6E8A-4147-A177-3AD203B41FA5}">
                      <a16:colId xmlns:a16="http://schemas.microsoft.com/office/drawing/2014/main" val="20013"/>
                    </a:ext>
                  </a:extLst>
                </a:gridCol>
                <a:gridCol w="360280">
                  <a:extLst>
                    <a:ext uri="{9D8B030D-6E8A-4147-A177-3AD203B41FA5}">
                      <a16:colId xmlns:a16="http://schemas.microsoft.com/office/drawing/2014/main" val="20014"/>
                    </a:ext>
                  </a:extLst>
                </a:gridCol>
                <a:gridCol w="135078">
                  <a:extLst>
                    <a:ext uri="{9D8B030D-6E8A-4147-A177-3AD203B41FA5}">
                      <a16:colId xmlns:a16="http://schemas.microsoft.com/office/drawing/2014/main" val="20015"/>
                    </a:ext>
                  </a:extLst>
                </a:gridCol>
              </a:tblGrid>
              <a:tr h="41393">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endPar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2 bytes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hMerge="1">
                  <a:txBody>
                    <a:bodyPr/>
                    <a:lstStyle/>
                    <a:p>
                      <a:endParaRPr lang="zh-CN"/>
                    </a:p>
                  </a:txBody>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j</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F1CF"/>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2 bytes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29845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a+12*</a:t>
                      </a: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idx</a:t>
                      </a:r>
                      <a:endPar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endParaRPr>
                    </a:p>
                  </a:txBody>
                  <a:tcPr marL="0" marR="0" marT="0" marB="0" anchor="ctr" horzOverflow="overflow">
                    <a:lnL cap="flat">
                      <a:noFill/>
                    </a:lnL>
                    <a:lnR cap="flat">
                      <a:noFill/>
                    </a:lnR>
                    <a:lnT w="12700" cmpd="sng">
                      <a:noFill/>
                      <a:prstDash val="solid"/>
                    </a:lnT>
                    <a:lnB cap="flat">
                      <a:noFill/>
                    </a:lnB>
                    <a:lnTlToBr>
                      <a:noFill/>
                    </a:lnTlToBr>
                    <a:lnBlToTr>
                      <a:noFill/>
                    </a:lnBlToTr>
                    <a:noFill/>
                  </a:tcPr>
                </a:tc>
                <a:tc hMerge="1">
                  <a:txBody>
                    <a:bodyPr/>
                    <a:lstStyle/>
                    <a:p>
                      <a:endParaRPr lang="zh-CN" dirty="0"/>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a+12*idx+8</a:t>
                      </a: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sp>
        <p:nvSpPr>
          <p:cNvPr id="10" name="Rectangle 7">
            <a:extLst>
              <a:ext uri="{FF2B5EF4-FFF2-40B4-BE49-F238E27FC236}">
                <a16:creationId xmlns:a16="http://schemas.microsoft.com/office/drawing/2014/main" id="{26D4BD2F-A525-4B14-AF35-E1BA6F7F2E72}"/>
              </a:ext>
            </a:extLst>
          </p:cNvPr>
          <p:cNvSpPr>
            <a:spLocks noChangeArrowheads="1"/>
          </p:cNvSpPr>
          <p:nvPr/>
        </p:nvSpPr>
        <p:spPr bwMode="auto">
          <a:xfrm>
            <a:off x="318606" y="3881423"/>
            <a:ext cx="3187700" cy="987186"/>
          </a:xfrm>
          <a:prstGeom prst="rect">
            <a:avLst/>
          </a:prstGeom>
          <a:solidFill>
            <a:srgbClr val="FFFEB2"/>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short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get_j</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(int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idx</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return a[</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idx</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].j;</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p>
        </p:txBody>
      </p:sp>
      <p:sp>
        <p:nvSpPr>
          <p:cNvPr id="11" name="Rectangle 8">
            <a:extLst>
              <a:ext uri="{FF2B5EF4-FFF2-40B4-BE49-F238E27FC236}">
                <a16:creationId xmlns:a16="http://schemas.microsoft.com/office/drawing/2014/main" id="{91304342-26CA-45D2-AEDA-89275B18C214}"/>
              </a:ext>
            </a:extLst>
          </p:cNvPr>
          <p:cNvSpPr>
            <a:spLocks noChangeArrowheads="1"/>
          </p:cNvSpPr>
          <p:nvPr/>
        </p:nvSpPr>
        <p:spPr bwMode="auto">
          <a:xfrm>
            <a:off x="3792056" y="4008422"/>
            <a:ext cx="4452352" cy="860181"/>
          </a:xfrm>
          <a:prstGeom prst="rect">
            <a:avLst/>
          </a:prstGeom>
          <a:solidFill>
            <a:srgbClr val="9CE0FF"/>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tabLst>
                <a:tab pos="114300" algn="l"/>
              </a:tabLst>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tabLst>
                <a:tab pos="114300" algn="l"/>
              </a:tabLst>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tabLst>
                <a:tab pos="114300" algn="l"/>
              </a:tabLst>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tabLst>
                <a:tab pos="114300" algn="l"/>
              </a:tabLst>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tabLst>
                <a:tab pos="114300" algn="l"/>
              </a:tabLst>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tabLst>
                <a:tab pos="114300" algn="l"/>
              </a:tabLst>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tabLst>
                <a:tab pos="114300" algn="l"/>
              </a:tabLst>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tabLst>
                <a:tab pos="114300" algn="l"/>
              </a:tabLst>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tabLst>
                <a:tab pos="114300" algn="l"/>
              </a:tabLst>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 %</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eax</a:t>
            </a: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 </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idx</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leal</a:t>
            </a: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(%eax,%eax,2),%</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eax</a:t>
            </a: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 3*</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idx</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movswl</a:t>
            </a: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a+8(,%eax,4),%</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eax</a:t>
            </a:r>
            <a:endPar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endParaRPr>
          </a:p>
        </p:txBody>
      </p:sp>
    </p:spTree>
    <p:extLst>
      <p:ext uri="{BB962C8B-B14F-4D97-AF65-F5344CB8AC3E}">
        <p14:creationId xmlns:p14="http://schemas.microsoft.com/office/powerpoint/2010/main" val="1437544235"/>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500"/>
                                </p:stCondLst>
                                <p:childTnLst>
                                  <p:par>
                                    <p:cTn id="39" presetID="22" presetClass="entr" presetSubtype="1" fill="hold" grpId="0" nodeType="afterEffect">
                                      <p:stCondLst>
                                        <p:cond delay="100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P spid="7" grpId="0" animBg="1"/>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500"/>
                                </p:stCondLst>
                                <p:childTnLst>
                                  <p:par>
                                    <p:cTn id="39" presetID="22" presetClass="entr" presetSubtype="1" fill="hold" grpId="0" nodeType="afterEffect">
                                      <p:stCondLst>
                                        <p:cond delay="100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P spid="7" grpId="0" animBg="1"/>
          <p:bldP spid="10" grpId="0" animBg="1"/>
          <p:bldP spid="11"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616099" y="171386"/>
            <a:ext cx="1911802"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节省内存空间</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F5877D3E-E02D-4EB3-8479-52323B69213B}"/>
              </a:ext>
            </a:extLst>
          </p:cNvPr>
          <p:cNvSpPr txBox="1">
            <a:spLocks noChangeArrowheads="1"/>
          </p:cNvSpPr>
          <p:nvPr/>
        </p:nvSpPr>
        <p:spPr>
          <a:xfrm>
            <a:off x="467544" y="846137"/>
            <a:ext cx="7408862" cy="345122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latin typeface="+mn-ea"/>
              </a:rPr>
              <a:t>大尺寸数据放前面！</a:t>
            </a:r>
            <a:endParaRPr lang="en-US" altLang="zh-CN" sz="2000" kern="0" dirty="0">
              <a:latin typeface="+mn-ea"/>
            </a:endParaRPr>
          </a:p>
          <a:p>
            <a:pPr>
              <a:buClr>
                <a:srgbClr val="C00000"/>
              </a:buClr>
              <a:buSzPct val="80000"/>
            </a:pPr>
            <a:endParaRPr lang="en-US" altLang="zh-CN" sz="2000" kern="0" dirty="0">
              <a:latin typeface="+mn-ea"/>
            </a:endParaRPr>
          </a:p>
          <a:p>
            <a:pPr>
              <a:buClr>
                <a:srgbClr val="C00000"/>
              </a:buClr>
              <a:buSzPct val="80000"/>
            </a:pPr>
            <a:endParaRPr lang="en-US" altLang="zh-CN" sz="2000" kern="0" dirty="0">
              <a:latin typeface="+mn-ea"/>
            </a:endParaRPr>
          </a:p>
          <a:p>
            <a:pPr>
              <a:buClr>
                <a:srgbClr val="C00000"/>
              </a:buClr>
              <a:buSzPct val="80000"/>
            </a:pPr>
            <a:endParaRPr lang="en-US" altLang="zh-CN" sz="2000" kern="0" dirty="0">
              <a:latin typeface="+mn-ea"/>
            </a:endParaRPr>
          </a:p>
          <a:p>
            <a:pPr>
              <a:buClr>
                <a:srgbClr val="C00000"/>
              </a:buClr>
              <a:buSzPct val="80000"/>
            </a:pPr>
            <a:endParaRPr lang="en-US" altLang="zh-CN" sz="2000" kern="0" dirty="0">
              <a:latin typeface="+mn-ea"/>
            </a:endParaRPr>
          </a:p>
          <a:p>
            <a:pPr>
              <a:spcBef>
                <a:spcPts val="2400"/>
              </a:spcBef>
              <a:buClr>
                <a:srgbClr val="C00000"/>
              </a:buClr>
              <a:buSzPct val="80000"/>
            </a:pPr>
            <a:r>
              <a:rPr lang="zh-CN" altLang="en-US" sz="2000" kern="0" dirty="0">
                <a:latin typeface="+mn-ea"/>
              </a:rPr>
              <a:t>效果如下</a:t>
            </a:r>
            <a:r>
              <a:rPr lang="en-US" altLang="zh-CN" sz="2000" kern="0" dirty="0">
                <a:latin typeface="+mn-ea"/>
              </a:rPr>
              <a:t> (K=4)</a:t>
            </a:r>
          </a:p>
        </p:txBody>
      </p:sp>
      <p:sp>
        <p:nvSpPr>
          <p:cNvPr id="6" name="Rectangle 5">
            <a:extLst>
              <a:ext uri="{FF2B5EF4-FFF2-40B4-BE49-F238E27FC236}">
                <a16:creationId xmlns:a16="http://schemas.microsoft.com/office/drawing/2014/main" id="{F161F477-7999-4264-86FF-00D2DFB0414F}"/>
              </a:ext>
            </a:extLst>
          </p:cNvPr>
          <p:cNvSpPr>
            <a:spLocks noChangeArrowheads="1"/>
          </p:cNvSpPr>
          <p:nvPr/>
        </p:nvSpPr>
        <p:spPr bwMode="auto">
          <a:xfrm>
            <a:off x="1426828" y="1491630"/>
            <a:ext cx="2222500" cy="1440160"/>
          </a:xfrm>
          <a:prstGeom prst="rect">
            <a:avLst/>
          </a:prstGeom>
          <a:solidFill>
            <a:srgbClr val="FFFEB2"/>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S4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char d;</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*p;</a:t>
            </a:r>
          </a:p>
        </p:txBody>
      </p:sp>
      <p:sp>
        <p:nvSpPr>
          <p:cNvPr id="7" name="Rectangle 6">
            <a:extLst>
              <a:ext uri="{FF2B5EF4-FFF2-40B4-BE49-F238E27FC236}">
                <a16:creationId xmlns:a16="http://schemas.microsoft.com/office/drawing/2014/main" id="{08EA2D5C-245C-4FA4-88AC-CEC34F68281E}"/>
              </a:ext>
            </a:extLst>
          </p:cNvPr>
          <p:cNvSpPr>
            <a:spLocks noChangeArrowheads="1"/>
          </p:cNvSpPr>
          <p:nvPr/>
        </p:nvSpPr>
        <p:spPr bwMode="auto">
          <a:xfrm>
            <a:off x="5230478" y="1490043"/>
            <a:ext cx="2224088" cy="1441507"/>
          </a:xfrm>
          <a:prstGeom prst="rect">
            <a:avLst/>
          </a:prstGeom>
          <a:solidFill>
            <a:srgbClr val="FFFEB2"/>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S5 {</a:t>
            </a:r>
            <a:endParaRPr lang="en-US" altLang="zh-CN" sz="1600" b="1">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int i;</a:t>
            </a:r>
            <a:endParaRPr lang="en-US" altLang="zh-CN" sz="1600" b="1">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sym typeface="Courier New Bold" panose="02070609020205020404" pitchFamily="49" charset="0"/>
              </a:rPr>
              <a:t>  char c;</a:t>
            </a:r>
          </a:p>
          <a:p>
            <a:pPr eaLnBrk="1" hangingPunct="1">
              <a:spcBef>
                <a:spcPct val="0"/>
              </a:spcBef>
              <a:buClrTx/>
              <a:buSzTx/>
              <a:buFont typeface="Arial" panose="020B0604020202020204" pitchFamily="34" charset="0"/>
              <a:buNone/>
            </a:pPr>
            <a:r>
              <a:rPr lang="en-US" altLang="zh-CN" sz="1600" b="1">
                <a:solidFill>
                  <a:schemeClr val="tx1"/>
                </a:solidFill>
                <a:latin typeface="Courier New" panose="02070309020205020404" pitchFamily="49" charset="0"/>
                <a:ea typeface="Lucida Grande"/>
                <a:cs typeface="Lucida Grande"/>
                <a:sym typeface="Courier New Bold" panose="02070609020205020404" pitchFamily="49" charset="0"/>
              </a:rPr>
              <a:t>  char d;</a:t>
            </a:r>
            <a:endParaRPr lang="en-US" altLang="zh-CN" sz="1600" b="1">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sym typeface="Courier New Bold" panose="02070609020205020404" pitchFamily="49" charset="0"/>
              </a:rPr>
              <a:t>} *p;</a:t>
            </a:r>
          </a:p>
        </p:txBody>
      </p:sp>
      <p:sp>
        <p:nvSpPr>
          <p:cNvPr id="8" name="AutoShape 7">
            <a:extLst>
              <a:ext uri="{FF2B5EF4-FFF2-40B4-BE49-F238E27FC236}">
                <a16:creationId xmlns:a16="http://schemas.microsoft.com/office/drawing/2014/main" id="{3029E96D-C3B4-4E54-AE97-0C11B94523BA}"/>
              </a:ext>
            </a:extLst>
          </p:cNvPr>
          <p:cNvSpPr>
            <a:spLocks noChangeArrowheads="1"/>
          </p:cNvSpPr>
          <p:nvPr/>
        </p:nvSpPr>
        <p:spPr bwMode="auto">
          <a:xfrm>
            <a:off x="4017628" y="1771030"/>
            <a:ext cx="914400" cy="581992"/>
          </a:xfrm>
          <a:prstGeom prst="rightArrow">
            <a:avLst>
              <a:gd name="adj1" fmla="val 50000"/>
              <a:gd name="adj2" fmla="val 50000"/>
            </a:avLst>
          </a:prstGeom>
          <a:solidFill>
            <a:srgbClr val="821D10"/>
          </a:solidFill>
          <a:ln>
            <a:noFill/>
          </a:ln>
          <a:effectLst/>
          <a:extLst>
            <a:ext uri="{91240B29-F687-4F45-9708-019B960494DF}">
              <a14:hiddenLine xmlns:a14="http://schemas.microsoft.com/office/drawing/2010/main" w="25400">
                <a:solidFill>
                  <a:srgbClr val="000000"/>
                </a:solidFill>
                <a:round/>
                <a:headEnd/>
                <a:tailEnd type="triangle" w="med" len="med"/>
              </a14:hiddenLine>
            </a:ext>
          </a:ex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endParaRPr lang="en-US" altLang="zh-CN" sz="1600">
              <a:solidFill>
                <a:schemeClr val="tx1"/>
              </a:solidFill>
              <a:ea typeface="宋体" panose="02010600030101010101" pitchFamily="2" charset="-122"/>
            </a:endParaRPr>
          </a:p>
        </p:txBody>
      </p:sp>
      <p:grpSp>
        <p:nvGrpSpPr>
          <p:cNvPr id="2" name="组合 1">
            <a:extLst>
              <a:ext uri="{FF2B5EF4-FFF2-40B4-BE49-F238E27FC236}">
                <a16:creationId xmlns:a16="http://schemas.microsoft.com/office/drawing/2014/main" id="{3A5F1283-BB1E-4745-9CDF-B8D9FCF24F84}"/>
              </a:ext>
            </a:extLst>
          </p:cNvPr>
          <p:cNvGrpSpPr/>
          <p:nvPr/>
        </p:nvGrpSpPr>
        <p:grpSpPr>
          <a:xfrm>
            <a:off x="707061" y="4011910"/>
            <a:ext cx="3786187" cy="381000"/>
            <a:chOff x="707061" y="4011910"/>
            <a:chExt cx="3786187" cy="381000"/>
          </a:xfrm>
        </p:grpSpPr>
        <p:sp>
          <p:nvSpPr>
            <p:cNvPr id="9" name="Rectangle 7">
              <a:extLst>
                <a:ext uri="{FF2B5EF4-FFF2-40B4-BE49-F238E27FC236}">
                  <a16:creationId xmlns:a16="http://schemas.microsoft.com/office/drawing/2014/main" id="{10F88398-4B81-4259-8832-A080A6A5F4BE}"/>
                </a:ext>
              </a:extLst>
            </p:cNvPr>
            <p:cNvSpPr>
              <a:spLocks noChangeArrowheads="1"/>
            </p:cNvSpPr>
            <p:nvPr/>
          </p:nvSpPr>
          <p:spPr bwMode="auto">
            <a:xfrm>
              <a:off x="707061" y="4011910"/>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c</a:t>
              </a:r>
            </a:p>
          </p:txBody>
        </p:sp>
        <p:sp>
          <p:nvSpPr>
            <p:cNvPr id="10" name="Rectangle 8">
              <a:extLst>
                <a:ext uri="{FF2B5EF4-FFF2-40B4-BE49-F238E27FC236}">
                  <a16:creationId xmlns:a16="http://schemas.microsoft.com/office/drawing/2014/main" id="{2F5EB7C2-D447-44F9-8AAF-5201B9E536A4}"/>
                </a:ext>
              </a:extLst>
            </p:cNvPr>
            <p:cNvSpPr>
              <a:spLocks noChangeArrowheads="1"/>
            </p:cNvSpPr>
            <p:nvPr/>
          </p:nvSpPr>
          <p:spPr bwMode="auto">
            <a:xfrm>
              <a:off x="1977061" y="4011910"/>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a:t>
              </a:r>
            </a:p>
          </p:txBody>
        </p:sp>
        <p:sp>
          <p:nvSpPr>
            <p:cNvPr id="11" name="Rectangle 11">
              <a:extLst>
                <a:ext uri="{FF2B5EF4-FFF2-40B4-BE49-F238E27FC236}">
                  <a16:creationId xmlns:a16="http://schemas.microsoft.com/office/drawing/2014/main" id="{9CBB3E62-AC06-4B88-866C-5BE4E12FF400}"/>
                </a:ext>
              </a:extLst>
            </p:cNvPr>
            <p:cNvSpPr>
              <a:spLocks noChangeArrowheads="1"/>
            </p:cNvSpPr>
            <p:nvPr/>
          </p:nvSpPr>
          <p:spPr bwMode="auto">
            <a:xfrm>
              <a:off x="1024561" y="4011910"/>
              <a:ext cx="952500"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3 bytes</a:t>
              </a:r>
            </a:p>
          </p:txBody>
        </p:sp>
        <p:sp>
          <p:nvSpPr>
            <p:cNvPr id="12" name="Rectangle 7">
              <a:extLst>
                <a:ext uri="{FF2B5EF4-FFF2-40B4-BE49-F238E27FC236}">
                  <a16:creationId xmlns:a16="http://schemas.microsoft.com/office/drawing/2014/main" id="{6A88EB00-FA46-4BE3-95D5-A29BD29A363A}"/>
                </a:ext>
              </a:extLst>
            </p:cNvPr>
            <p:cNvSpPr>
              <a:spLocks noChangeArrowheads="1"/>
            </p:cNvSpPr>
            <p:nvPr/>
          </p:nvSpPr>
          <p:spPr bwMode="auto">
            <a:xfrm>
              <a:off x="3223248" y="4011910"/>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d</a:t>
              </a:r>
            </a:p>
          </p:txBody>
        </p:sp>
        <p:sp>
          <p:nvSpPr>
            <p:cNvPr id="13" name="Rectangle 11">
              <a:extLst>
                <a:ext uri="{FF2B5EF4-FFF2-40B4-BE49-F238E27FC236}">
                  <a16:creationId xmlns:a16="http://schemas.microsoft.com/office/drawing/2014/main" id="{952DE139-B282-4FAE-BA3E-6077AA63BFE7}"/>
                </a:ext>
              </a:extLst>
            </p:cNvPr>
            <p:cNvSpPr>
              <a:spLocks noChangeArrowheads="1"/>
            </p:cNvSpPr>
            <p:nvPr/>
          </p:nvSpPr>
          <p:spPr bwMode="auto">
            <a:xfrm>
              <a:off x="3540748" y="4011910"/>
              <a:ext cx="952500"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dirty="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3 bytes</a:t>
              </a:r>
            </a:p>
          </p:txBody>
        </p:sp>
      </p:grpSp>
      <p:grpSp>
        <p:nvGrpSpPr>
          <p:cNvPr id="3" name="组合 2">
            <a:extLst>
              <a:ext uri="{FF2B5EF4-FFF2-40B4-BE49-F238E27FC236}">
                <a16:creationId xmlns:a16="http://schemas.microsoft.com/office/drawing/2014/main" id="{093EEFB3-5312-4F37-948D-E79567631C9B}"/>
              </a:ext>
            </a:extLst>
          </p:cNvPr>
          <p:cNvGrpSpPr/>
          <p:nvPr/>
        </p:nvGrpSpPr>
        <p:grpSpPr>
          <a:xfrm>
            <a:off x="5347323" y="4021435"/>
            <a:ext cx="2538413" cy="381000"/>
            <a:chOff x="5347323" y="4021435"/>
            <a:chExt cx="2538413" cy="381000"/>
          </a:xfrm>
        </p:grpSpPr>
        <p:sp>
          <p:nvSpPr>
            <p:cNvPr id="14" name="Rectangle 7">
              <a:extLst>
                <a:ext uri="{FF2B5EF4-FFF2-40B4-BE49-F238E27FC236}">
                  <a16:creationId xmlns:a16="http://schemas.microsoft.com/office/drawing/2014/main" id="{C8A5F4E0-EA28-450A-8EA7-0759C23480CB}"/>
                </a:ext>
              </a:extLst>
            </p:cNvPr>
            <p:cNvSpPr>
              <a:spLocks noChangeArrowheads="1"/>
            </p:cNvSpPr>
            <p:nvPr/>
          </p:nvSpPr>
          <p:spPr bwMode="auto">
            <a:xfrm>
              <a:off x="6604623" y="4021435"/>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c</a:t>
              </a:r>
            </a:p>
          </p:txBody>
        </p:sp>
        <p:sp>
          <p:nvSpPr>
            <p:cNvPr id="15" name="Rectangle 8">
              <a:extLst>
                <a:ext uri="{FF2B5EF4-FFF2-40B4-BE49-F238E27FC236}">
                  <a16:creationId xmlns:a16="http://schemas.microsoft.com/office/drawing/2014/main" id="{F3B5D3F8-DBC2-4A21-951D-D662A6876AC9}"/>
                </a:ext>
              </a:extLst>
            </p:cNvPr>
            <p:cNvSpPr>
              <a:spLocks noChangeArrowheads="1"/>
            </p:cNvSpPr>
            <p:nvPr/>
          </p:nvSpPr>
          <p:spPr bwMode="auto">
            <a:xfrm>
              <a:off x="5347323" y="4021435"/>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a:t>
              </a:r>
            </a:p>
          </p:txBody>
        </p:sp>
        <p:sp>
          <p:nvSpPr>
            <p:cNvPr id="16" name="Rectangle 7">
              <a:extLst>
                <a:ext uri="{FF2B5EF4-FFF2-40B4-BE49-F238E27FC236}">
                  <a16:creationId xmlns:a16="http://schemas.microsoft.com/office/drawing/2014/main" id="{0ACA65D4-13B7-431A-B899-1B3FA8D84A97}"/>
                </a:ext>
              </a:extLst>
            </p:cNvPr>
            <p:cNvSpPr>
              <a:spLocks noChangeArrowheads="1"/>
            </p:cNvSpPr>
            <p:nvPr/>
          </p:nvSpPr>
          <p:spPr bwMode="auto">
            <a:xfrm>
              <a:off x="6871323" y="4021435"/>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d</a:t>
              </a:r>
            </a:p>
          </p:txBody>
        </p:sp>
        <p:sp>
          <p:nvSpPr>
            <p:cNvPr id="17" name="Rectangle 11">
              <a:extLst>
                <a:ext uri="{FF2B5EF4-FFF2-40B4-BE49-F238E27FC236}">
                  <a16:creationId xmlns:a16="http://schemas.microsoft.com/office/drawing/2014/main" id="{BF3BADBA-0DA3-4AD8-B61F-5485E6A66CCE}"/>
                </a:ext>
              </a:extLst>
            </p:cNvPr>
            <p:cNvSpPr>
              <a:spLocks noChangeArrowheads="1"/>
            </p:cNvSpPr>
            <p:nvPr/>
          </p:nvSpPr>
          <p:spPr bwMode="auto">
            <a:xfrm>
              <a:off x="7188823" y="4021435"/>
              <a:ext cx="696913"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2 bytes</a:t>
              </a:r>
            </a:p>
          </p:txBody>
        </p:sp>
      </p:grpSp>
      <p:sp>
        <p:nvSpPr>
          <p:cNvPr id="18" name="AutoShape 7">
            <a:extLst>
              <a:ext uri="{FF2B5EF4-FFF2-40B4-BE49-F238E27FC236}">
                <a16:creationId xmlns:a16="http://schemas.microsoft.com/office/drawing/2014/main" id="{97AB8640-EAF0-4A1B-A974-4DC7732C7694}"/>
              </a:ext>
            </a:extLst>
          </p:cNvPr>
          <p:cNvSpPr>
            <a:spLocks noChangeArrowheads="1"/>
          </p:cNvSpPr>
          <p:nvPr/>
        </p:nvSpPr>
        <p:spPr bwMode="auto">
          <a:xfrm>
            <a:off x="4638101" y="4039606"/>
            <a:ext cx="564369" cy="362829"/>
          </a:xfrm>
          <a:prstGeom prst="rightArrow">
            <a:avLst>
              <a:gd name="adj1" fmla="val 50000"/>
              <a:gd name="adj2" fmla="val 50000"/>
            </a:avLst>
          </a:prstGeom>
          <a:solidFill>
            <a:srgbClr val="821D10"/>
          </a:solidFill>
          <a:ln>
            <a:noFill/>
          </a:ln>
          <a:effectLst/>
          <a:extLst>
            <a:ext uri="{91240B29-F687-4F45-9708-019B960494DF}">
              <a14:hiddenLine xmlns:a14="http://schemas.microsoft.com/office/drawing/2010/main" w="25400">
                <a:solidFill>
                  <a:srgbClr val="000000"/>
                </a:solidFill>
                <a:round/>
                <a:headEnd/>
                <a:tailEnd type="triangle" w="med" len="med"/>
              </a14:hiddenLine>
            </a:ext>
          </a:ex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endParaRPr lang="en-US" altLang="zh-CN" sz="1600">
              <a:solidFill>
                <a:schemeClr val="tx1"/>
              </a:solidFill>
              <a:ea typeface="宋体" panose="02010600030101010101" pitchFamily="2" charset="-122"/>
            </a:endParaRPr>
          </a:p>
        </p:txBody>
      </p:sp>
    </p:spTree>
    <p:extLst>
      <p:ext uri="{BB962C8B-B14F-4D97-AF65-F5344CB8AC3E}">
        <p14:creationId xmlns:p14="http://schemas.microsoft.com/office/powerpoint/2010/main" val="228536024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500"/>
                                </p:stCondLst>
                                <p:childTnLst>
                                  <p:par>
                                    <p:cTn id="29" presetID="22" presetClass="entr" presetSubtype="8" fill="hold" grpId="0" nodeType="afterEffect">
                                      <p:stCondLst>
                                        <p:cond delay="100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2000"/>
                                </p:stCondLst>
                                <p:childTnLst>
                                  <p:par>
                                    <p:cTn id="33" presetID="10" presetClass="entr" presetSubtype="0" fill="hold" grpId="0" nodeType="afterEffect">
                                      <p:stCondLst>
                                        <p:cond delay="100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500"/>
                                            <p:tgtEl>
                                              <p:spTgt spid="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par>
                              <p:cTn id="46" fill="hold">
                                <p:stCondLst>
                                  <p:cond delay="500"/>
                                </p:stCondLst>
                                <p:childTnLst>
                                  <p:par>
                                    <p:cTn id="47" presetID="22" presetClass="entr" presetSubtype="8" fill="hold" grpId="0" nodeType="afterEffect">
                                      <p:stCondLst>
                                        <p:cond delay="100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2000"/>
                                </p:stCondLst>
                                <p:childTnLst>
                                  <p:par>
                                    <p:cTn id="51" presetID="10" presetClass="entr" presetSubtype="0" fill="hold" nodeType="afterEffect">
                                      <p:stCondLst>
                                        <p:cond delay="100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P spid="7" grpId="0" animBg="1"/>
          <p:bldP spid="8" grpId="0" animBg="1"/>
          <p:bldP spid="1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500"/>
                                </p:stCondLst>
                                <p:childTnLst>
                                  <p:par>
                                    <p:cTn id="29" presetID="22" presetClass="entr" presetSubtype="8" fill="hold" grpId="0" nodeType="afterEffect">
                                      <p:stCondLst>
                                        <p:cond delay="100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2000"/>
                                </p:stCondLst>
                                <p:childTnLst>
                                  <p:par>
                                    <p:cTn id="33" presetID="10" presetClass="entr" presetSubtype="0" fill="hold" grpId="0" nodeType="afterEffect">
                                      <p:stCondLst>
                                        <p:cond delay="100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500"/>
                                            <p:tgtEl>
                                              <p:spTgt spid="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par>
                              <p:cTn id="46" fill="hold">
                                <p:stCondLst>
                                  <p:cond delay="500"/>
                                </p:stCondLst>
                                <p:childTnLst>
                                  <p:par>
                                    <p:cTn id="47" presetID="22" presetClass="entr" presetSubtype="8" fill="hold" grpId="0" nodeType="afterEffect">
                                      <p:stCondLst>
                                        <p:cond delay="100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2000"/>
                                </p:stCondLst>
                                <p:childTnLst>
                                  <p:par>
                                    <p:cTn id="51" presetID="10" presetClass="entr" presetSubtype="0" fill="hold" nodeType="afterEffect">
                                      <p:stCondLst>
                                        <p:cond delay="100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P spid="7" grpId="0" animBg="1"/>
          <p:bldP spid="8" grpId="0" animBg="1"/>
          <p:bldP spid="18" grpId="0" animBg="1"/>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30194"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课堂习题</a:t>
            </a:r>
            <a:endParaRPr lang="en-US" altLang="zh-CN" sz="2000" kern="0" dirty="0">
              <a:solidFill>
                <a:srgbClr val="AC0000"/>
              </a:solidFill>
              <a:latin typeface="微软雅黑" pitchFamily="34" charset="-122"/>
              <a:ea typeface="微软雅黑" pitchFamily="34" charset="-122"/>
            </a:endParaRPr>
          </a:p>
        </p:txBody>
      </p:sp>
      <p:sp>
        <p:nvSpPr>
          <p:cNvPr id="5" name="矩形 4">
            <a:extLst>
              <a:ext uri="{FF2B5EF4-FFF2-40B4-BE49-F238E27FC236}">
                <a16:creationId xmlns:a16="http://schemas.microsoft.com/office/drawing/2014/main" id="{5B2D613F-A192-48F0-A41C-A620BC464F65}"/>
              </a:ext>
            </a:extLst>
          </p:cNvPr>
          <p:cNvSpPr/>
          <p:nvPr>
            <p:custDataLst>
              <p:tags r:id="rId1"/>
            </p:custDataLst>
          </p:nvPr>
        </p:nvSpPr>
        <p:spPr bwMode="auto">
          <a:xfrm>
            <a:off x="251520" y="1404801"/>
            <a:ext cx="2671689" cy="2000254"/>
          </a:xfrm>
          <a:prstGeom prst="rect">
            <a:avLst/>
          </a:prstGeom>
          <a:noFill/>
          <a:ln w="25400" cap="flat" cmpd="sng" algn="ctr">
            <a:noFill/>
            <a:prstDash val="solid"/>
            <a:round/>
            <a:headEnd type="none" w="med" len="med"/>
            <a:tailEnd type="triangle" w="med" len="med"/>
          </a:ln>
          <a:effectLst/>
          <a:extLst>
            <a:ext uri="{909E8E84-426E-40DD-AFC4-6F175D3DCCD1}">
              <a14:hiddenFill xmlns:a14="http://schemas.microsoft.com/office/drawing/2010/main">
                <a:solidFill>
                  <a:schemeClr val="bg1">
                    <a:lumMod val="85000"/>
                  </a:schemeClr>
                </a:solidFill>
              </a14:hiddenFill>
            </a:ext>
          </a:extLst>
        </p:spPr>
        <p:txBody>
          <a:bodyPr vert="horz" wrap="square" lIns="91440" tIns="45720" rIns="91440" bIns="45720" numCol="1" rtlCol="0" anchor="ctr" anchorCtr="0" compatLnSpc="1">
            <a:prstTxWarp prst="textNoShape">
              <a:avLst/>
            </a:prstTxWarp>
            <a:noAutofit/>
          </a:bodyPr>
          <a:lstStyle/>
          <a:p>
            <a:pPr eaLnBrk="0" hangingPunct="0"/>
            <a:r>
              <a:rPr lang="en-US" altLang="zh-CN" sz="1600" dirty="0" err="1">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Windonws</a:t>
            </a:r>
            <a:r>
              <a:rPr lang="zh-CN" altLang="en-US" sz="1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环境下定义：</a:t>
            </a:r>
            <a:endParaRPr lang="en-US" altLang="zh-CN" sz="1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0" hangingPunct="0"/>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struct test {</a:t>
            </a:r>
          </a:p>
          <a:p>
            <a:pPr eaLnBrk="0" hangingPunct="0"/>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eaLnBrk="0" hangingPunct="0"/>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char c;</a:t>
            </a:r>
          </a:p>
          <a:p>
            <a:pPr eaLnBrk="0" hangingPunct="0"/>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j;</a:t>
            </a:r>
          </a:p>
          <a:p>
            <a:pPr eaLnBrk="0" hangingPunct="0"/>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double b;</a:t>
            </a:r>
          </a:p>
          <a:p>
            <a:pPr eaLnBrk="0" hangingPunct="0"/>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矩形 5">
            <a:extLst>
              <a:ext uri="{FF2B5EF4-FFF2-40B4-BE49-F238E27FC236}">
                <a16:creationId xmlns:a16="http://schemas.microsoft.com/office/drawing/2014/main" id="{066E787E-E8C2-4D97-988A-584AD745F2CB}"/>
              </a:ext>
            </a:extLst>
          </p:cNvPr>
          <p:cNvSpPr/>
          <p:nvPr/>
        </p:nvSpPr>
        <p:spPr>
          <a:xfrm>
            <a:off x="3419069" y="1347614"/>
            <a:ext cx="5724931" cy="2031325"/>
          </a:xfrm>
          <a:prstGeom prst="rect">
            <a:avLst/>
          </a:prstGeom>
        </p:spPr>
        <p:txBody>
          <a:bodyPr wrap="square">
            <a:spAutoFit/>
          </a:bodyPr>
          <a:lstStyle/>
          <a:p>
            <a:pPr marL="342900" indent="-342900" eaLnBrk="0" hangingPunct="0">
              <a:buClr>
                <a:srgbClr val="C00000"/>
              </a:buClr>
              <a:buAutoNum type="alphaUcPeriod"/>
            </a:pP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该结构在内存中占用</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28</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字节；</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AutoNum type="alphaUcPeriod"/>
            </a:pP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Clr>
                <a:srgbClr val="C00000"/>
              </a:buClr>
              <a:buFontTx/>
              <a:buAutoNum type="alphaUcPeriod"/>
            </a:pP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该结构在内存中占用</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16</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字节；</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Clr>
                <a:srgbClr val="C00000"/>
              </a:buClr>
              <a:buFontTx/>
              <a:buAutoNum type="alphaUcPeriod"/>
            </a:pP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Clr>
                <a:srgbClr val="C00000"/>
              </a:buClr>
              <a:buFontTx/>
              <a:buAutoNum type="alphaUcPeriod"/>
            </a:pP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该结构在内存中占用</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24</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字节；</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Clr>
                <a:srgbClr val="C00000"/>
              </a:buClr>
              <a:buFontTx/>
              <a:buAutoNum type="alphaUcPeriod"/>
            </a:pP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Clr>
                <a:srgbClr val="C00000"/>
              </a:buClr>
              <a:buFontTx/>
              <a:buAutoNum type="alphaUcPeriod"/>
            </a:pP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该结构在内存中占用</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32</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字节；</a:t>
            </a:r>
          </a:p>
        </p:txBody>
      </p:sp>
    </p:spTree>
    <p:extLst>
      <p:ext uri="{BB962C8B-B14F-4D97-AF65-F5344CB8AC3E}">
        <p14:creationId xmlns:p14="http://schemas.microsoft.com/office/powerpoint/2010/main" val="1727336773"/>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2"/>
          <p:cNvSpPr/>
          <p:nvPr/>
        </p:nvSpPr>
        <p:spPr>
          <a:xfrm>
            <a:off x="4340267" y="1424398"/>
            <a:ext cx="2003121" cy="1310544"/>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 name="connsiteX0" fmla="*/ 76954 w 4325426"/>
              <a:gd name="connsiteY0" fmla="*/ 756084 h 2713188"/>
              <a:gd name="connsiteX1" fmla="*/ 833038 w 4325426"/>
              <a:gd name="connsiteY1" fmla="*/ 0 h 2713188"/>
              <a:gd name="connsiteX2" fmla="*/ 3569342 w 4325426"/>
              <a:gd name="connsiteY2" fmla="*/ 0 h 2713188"/>
              <a:gd name="connsiteX3" fmla="*/ 4325426 w 4325426"/>
              <a:gd name="connsiteY3" fmla="*/ 756084 h 2713188"/>
              <a:gd name="connsiteX4" fmla="*/ 4325426 w 4325426"/>
              <a:gd name="connsiteY4" fmla="*/ 756084 h 2713188"/>
              <a:gd name="connsiteX5" fmla="*/ 3569342 w 4325426"/>
              <a:gd name="connsiteY5" fmla="*/ 1512168 h 2713188"/>
              <a:gd name="connsiteX6" fmla="*/ 833038 w 4325426"/>
              <a:gd name="connsiteY6" fmla="*/ 1512168 h 2713188"/>
              <a:gd name="connsiteX7" fmla="*/ 55249 w 4325426"/>
              <a:gd name="connsiteY7" fmla="*/ 2713188 h 2713188"/>
              <a:gd name="connsiteX8" fmla="*/ 76954 w 4325426"/>
              <a:gd name="connsiteY8" fmla="*/ 756084 h 271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6" h="2713188">
                <a:moveTo>
                  <a:pt x="76954" y="756084"/>
                </a:moveTo>
                <a:cubicBezTo>
                  <a:pt x="206586" y="303886"/>
                  <a:pt x="415464" y="0"/>
                  <a:pt x="833038" y="0"/>
                </a:cubicBezTo>
                <a:lnTo>
                  <a:pt x="3569342" y="0"/>
                </a:lnTo>
                <a:cubicBezTo>
                  <a:pt x="3986916" y="0"/>
                  <a:pt x="4325426" y="338510"/>
                  <a:pt x="4325426" y="756084"/>
                </a:cubicBezTo>
                <a:lnTo>
                  <a:pt x="4325426" y="756084"/>
                </a:lnTo>
                <a:cubicBezTo>
                  <a:pt x="4325426" y="1173658"/>
                  <a:pt x="3986916" y="1512168"/>
                  <a:pt x="3569342" y="1512168"/>
                </a:cubicBezTo>
                <a:lnTo>
                  <a:pt x="833038" y="1512168"/>
                </a:lnTo>
                <a:cubicBezTo>
                  <a:pt x="290559" y="1484577"/>
                  <a:pt x="48259" y="2689573"/>
                  <a:pt x="55249" y="2713188"/>
                </a:cubicBezTo>
                <a:cubicBezTo>
                  <a:pt x="11034" y="2573541"/>
                  <a:pt x="-52678" y="1208282"/>
                  <a:pt x="76954"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4" name="圆角矩形 2"/>
          <p:cNvSpPr/>
          <p:nvPr/>
        </p:nvSpPr>
        <p:spPr>
          <a:xfrm flipH="1">
            <a:off x="2336886" y="2868982"/>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6" name="圆角矩形 2"/>
          <p:cNvSpPr/>
          <p:nvPr/>
        </p:nvSpPr>
        <p:spPr>
          <a:xfrm>
            <a:off x="4327639" y="2266734"/>
            <a:ext cx="2126916" cy="1274758"/>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81568 w 4330040"/>
              <a:gd name="connsiteY0" fmla="*/ 756084 h 2373557"/>
              <a:gd name="connsiteX1" fmla="*/ 837652 w 4330040"/>
              <a:gd name="connsiteY1" fmla="*/ 0 h 2373557"/>
              <a:gd name="connsiteX2" fmla="*/ 3573956 w 4330040"/>
              <a:gd name="connsiteY2" fmla="*/ 0 h 2373557"/>
              <a:gd name="connsiteX3" fmla="*/ 4330040 w 4330040"/>
              <a:gd name="connsiteY3" fmla="*/ 756084 h 2373557"/>
              <a:gd name="connsiteX4" fmla="*/ 4330040 w 4330040"/>
              <a:gd name="connsiteY4" fmla="*/ 756084 h 2373557"/>
              <a:gd name="connsiteX5" fmla="*/ 3573956 w 4330040"/>
              <a:gd name="connsiteY5" fmla="*/ 1512168 h 2373557"/>
              <a:gd name="connsiteX6" fmla="*/ 837652 w 4330040"/>
              <a:gd name="connsiteY6" fmla="*/ 1512168 h 2373557"/>
              <a:gd name="connsiteX7" fmla="*/ 50625 w 4330040"/>
              <a:gd name="connsiteY7" fmla="*/ 2373557 h 2373557"/>
              <a:gd name="connsiteX8" fmla="*/ 81568 w 4330040"/>
              <a:gd name="connsiteY8" fmla="*/ 756084 h 237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0040" h="2373557">
                <a:moveTo>
                  <a:pt x="81568" y="756084"/>
                </a:moveTo>
                <a:cubicBezTo>
                  <a:pt x="212739" y="360491"/>
                  <a:pt x="420078" y="0"/>
                  <a:pt x="837652" y="0"/>
                </a:cubicBezTo>
                <a:lnTo>
                  <a:pt x="3573956" y="0"/>
                </a:lnTo>
                <a:cubicBezTo>
                  <a:pt x="3991530" y="0"/>
                  <a:pt x="4330040" y="338510"/>
                  <a:pt x="4330040" y="756084"/>
                </a:cubicBezTo>
                <a:lnTo>
                  <a:pt x="4330040" y="756084"/>
                </a:lnTo>
                <a:cubicBezTo>
                  <a:pt x="4330040" y="1173658"/>
                  <a:pt x="3991530" y="1512168"/>
                  <a:pt x="3573956" y="1512168"/>
                </a:cubicBezTo>
                <a:lnTo>
                  <a:pt x="837652" y="1512168"/>
                </a:lnTo>
                <a:cubicBezTo>
                  <a:pt x="295173" y="1484577"/>
                  <a:pt x="43635" y="2349942"/>
                  <a:pt x="50625" y="2373557"/>
                </a:cubicBezTo>
                <a:cubicBezTo>
                  <a:pt x="6410" y="2233910"/>
                  <a:pt x="-49603" y="1151677"/>
                  <a:pt x="81568"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7" name="TextBox 39"/>
          <p:cNvSpPr txBox="1"/>
          <p:nvPr/>
        </p:nvSpPr>
        <p:spPr>
          <a:xfrm>
            <a:off x="4451546" y="2381125"/>
            <a:ext cx="700578"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03</a:t>
            </a:r>
            <a:endParaRPr lang="zh-CN" altLang="en-US" sz="2230" b="1" kern="0" dirty="0">
              <a:solidFill>
                <a:sysClr val="window" lastClr="FFFFFF"/>
              </a:solidFill>
              <a:cs typeface="+mn-ea"/>
              <a:sym typeface="+mn-lt"/>
            </a:endParaRPr>
          </a:p>
        </p:txBody>
      </p:sp>
      <p:sp>
        <p:nvSpPr>
          <p:cNvPr id="58" name="TextBox 42"/>
          <p:cNvSpPr txBox="1"/>
          <p:nvPr/>
        </p:nvSpPr>
        <p:spPr>
          <a:xfrm>
            <a:off x="2400164" y="3061772"/>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04</a:t>
            </a:r>
            <a:endParaRPr lang="zh-CN" altLang="en-US" sz="2230" b="1" kern="0" dirty="0">
              <a:solidFill>
                <a:sysClr val="window" lastClr="FFFFFF"/>
              </a:solidFill>
              <a:cs typeface="+mn-ea"/>
              <a:sym typeface="+mn-lt"/>
            </a:endParaRPr>
          </a:p>
        </p:txBody>
      </p:sp>
      <p:sp>
        <p:nvSpPr>
          <p:cNvPr id="59" name="圆角矩形 2"/>
          <p:cNvSpPr/>
          <p:nvPr/>
        </p:nvSpPr>
        <p:spPr>
          <a:xfrm flipH="1">
            <a:off x="2344912" y="2019987"/>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60" name="TextBox 45"/>
          <p:cNvSpPr txBox="1"/>
          <p:nvPr/>
        </p:nvSpPr>
        <p:spPr>
          <a:xfrm>
            <a:off x="2935444" y="2189070"/>
            <a:ext cx="1419482" cy="451534"/>
          </a:xfrm>
          <a:prstGeom prst="rect">
            <a:avLst/>
          </a:prstGeom>
          <a:noFill/>
        </p:spPr>
        <p:txBody>
          <a:bodyPr wrap="square" rtlCol="0">
            <a:spAutoFit/>
          </a:bodyPr>
          <a:lstStyle/>
          <a:p>
            <a:pPr>
              <a:lnSpc>
                <a:spcPct val="130000"/>
              </a:lnSpc>
              <a:defRPr/>
            </a:pPr>
            <a:r>
              <a:rPr lang="zh-CN" altLang="en-US" sz="2000" b="0" kern="0" dirty="0">
                <a:solidFill>
                  <a:schemeClr val="bg1"/>
                </a:solidFill>
                <a:cs typeface="+mn-ea"/>
                <a:sym typeface="+mn-lt"/>
              </a:rPr>
              <a:t>结构</a:t>
            </a:r>
            <a:endParaRPr lang="en-US" altLang="zh-CN" sz="2000" b="0" kern="0" dirty="0">
              <a:solidFill>
                <a:schemeClr val="bg1"/>
              </a:solidFill>
              <a:cs typeface="+mn-ea"/>
              <a:sym typeface="+mn-lt"/>
            </a:endParaRPr>
          </a:p>
        </p:txBody>
      </p:sp>
      <p:sp>
        <p:nvSpPr>
          <p:cNvPr id="61" name="TextBox 46"/>
          <p:cNvSpPr txBox="1"/>
          <p:nvPr/>
        </p:nvSpPr>
        <p:spPr>
          <a:xfrm>
            <a:off x="2408189" y="2212778"/>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02</a:t>
            </a:r>
            <a:endParaRPr lang="zh-CN" altLang="en-US" sz="2230" b="1" kern="0" dirty="0">
              <a:solidFill>
                <a:sysClr val="window" lastClr="FFFFFF"/>
              </a:solidFill>
              <a:cs typeface="+mn-ea"/>
              <a:sym typeface="+mn-lt"/>
            </a:endParaRPr>
          </a:p>
        </p:txBody>
      </p:sp>
      <p:sp>
        <p:nvSpPr>
          <p:cNvPr id="62" name="TextBox 47"/>
          <p:cNvSpPr txBox="1"/>
          <p:nvPr/>
        </p:nvSpPr>
        <p:spPr>
          <a:xfrm>
            <a:off x="4456367" y="1554975"/>
            <a:ext cx="620272"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01</a:t>
            </a:r>
            <a:endParaRPr lang="zh-CN" altLang="en-US" sz="2230" b="1" kern="0" dirty="0">
              <a:solidFill>
                <a:sysClr val="window" lastClr="FFFFFF"/>
              </a:solidFill>
              <a:cs typeface="+mn-ea"/>
              <a:sym typeface="+mn-lt"/>
            </a:endParaRPr>
          </a:p>
        </p:txBody>
      </p:sp>
      <p:sp>
        <p:nvSpPr>
          <p:cNvPr id="66" name="TextBox 45"/>
          <p:cNvSpPr txBox="1"/>
          <p:nvPr/>
        </p:nvSpPr>
        <p:spPr>
          <a:xfrm>
            <a:off x="2935444" y="3015614"/>
            <a:ext cx="722509" cy="451534"/>
          </a:xfrm>
          <a:prstGeom prst="rect">
            <a:avLst/>
          </a:prstGeom>
          <a:noFill/>
        </p:spPr>
        <p:txBody>
          <a:bodyPr wrap="square" rtlCol="0">
            <a:spAutoFit/>
          </a:bodyPr>
          <a:lstStyle/>
          <a:p>
            <a:pPr>
              <a:lnSpc>
                <a:spcPct val="130000"/>
              </a:lnSpc>
              <a:defRPr/>
            </a:pPr>
            <a:r>
              <a:rPr lang="zh-CN" altLang="en-US" sz="2000" b="0" kern="0" dirty="0">
                <a:solidFill>
                  <a:sysClr val="window" lastClr="FFFFFF"/>
                </a:solidFill>
                <a:cs typeface="+mn-ea"/>
                <a:sym typeface="+mn-lt"/>
              </a:rPr>
              <a:t>小结</a:t>
            </a:r>
            <a:endParaRPr lang="en-US" altLang="zh-CN" sz="2000" b="0" kern="0" dirty="0">
              <a:solidFill>
                <a:sysClr val="window" lastClr="FFFFFF"/>
              </a:solidFill>
              <a:cs typeface="+mn-ea"/>
              <a:sym typeface="+mn-lt"/>
            </a:endParaRPr>
          </a:p>
        </p:txBody>
      </p:sp>
      <p:sp>
        <p:nvSpPr>
          <p:cNvPr id="67" name="TextBox 45"/>
          <p:cNvSpPr txBox="1"/>
          <p:nvPr/>
        </p:nvSpPr>
        <p:spPr>
          <a:xfrm>
            <a:off x="5134010" y="2381125"/>
            <a:ext cx="1095898" cy="451534"/>
          </a:xfrm>
          <a:prstGeom prst="rect">
            <a:avLst/>
          </a:prstGeom>
          <a:noFill/>
        </p:spPr>
        <p:txBody>
          <a:bodyPr wrap="square" rtlCol="0">
            <a:spAutoFit/>
          </a:bodyPr>
          <a:lstStyle/>
          <a:p>
            <a:pPr>
              <a:lnSpc>
                <a:spcPct val="130000"/>
              </a:lnSpc>
              <a:defRPr/>
            </a:pPr>
            <a:r>
              <a:rPr lang="zh-CN" altLang="en-US" sz="2000" kern="0" dirty="0">
                <a:solidFill>
                  <a:srgbClr val="FFFF00"/>
                </a:solidFill>
                <a:cs typeface="+mn-ea"/>
                <a:sym typeface="+mn-lt"/>
              </a:rPr>
              <a:t>联合</a:t>
            </a:r>
            <a:endParaRPr lang="en-US" altLang="zh-CN" sz="2000" kern="0" dirty="0">
              <a:solidFill>
                <a:srgbClr val="FFFF00"/>
              </a:solidFill>
              <a:cs typeface="+mn-ea"/>
              <a:sym typeface="+mn-lt"/>
            </a:endParaRPr>
          </a:p>
        </p:txBody>
      </p:sp>
      <p:sp>
        <p:nvSpPr>
          <p:cNvPr id="68" name="TextBox 45"/>
          <p:cNvSpPr txBox="1"/>
          <p:nvPr/>
        </p:nvSpPr>
        <p:spPr>
          <a:xfrm>
            <a:off x="5109281" y="1554975"/>
            <a:ext cx="879813" cy="451534"/>
          </a:xfrm>
          <a:prstGeom prst="rect">
            <a:avLst/>
          </a:prstGeom>
          <a:noFill/>
        </p:spPr>
        <p:txBody>
          <a:bodyPr wrap="square" rtlCol="0">
            <a:spAutoFit/>
          </a:bodyPr>
          <a:lstStyle/>
          <a:p>
            <a:pPr>
              <a:lnSpc>
                <a:spcPct val="130000"/>
              </a:lnSpc>
              <a:defRPr/>
            </a:pPr>
            <a:r>
              <a:rPr lang="zh-CN" altLang="en-US" sz="2000" b="0" kern="0" dirty="0">
                <a:solidFill>
                  <a:schemeClr val="bg1"/>
                </a:solidFill>
                <a:cs typeface="+mn-ea"/>
                <a:sym typeface="+mn-lt"/>
              </a:rPr>
              <a:t>数组</a:t>
            </a:r>
            <a:endParaRPr lang="en-US" altLang="zh-CN" sz="2000" b="0" kern="0" dirty="0">
              <a:solidFill>
                <a:schemeClr val="bg1"/>
              </a:solidFill>
              <a:cs typeface="+mn-ea"/>
              <a:sym typeface="+mn-lt"/>
            </a:endParaRPr>
          </a:p>
        </p:txBody>
      </p:sp>
      <p:cxnSp>
        <p:nvCxnSpPr>
          <p:cNvPr id="79" name="直接连接符 78"/>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81"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内容提要</a:t>
            </a:r>
            <a:endParaRPr lang="en-US" altLang="zh-CN" sz="2000" kern="0" dirty="0">
              <a:solidFill>
                <a:srgbClr val="AC0000"/>
              </a:solidFill>
              <a:latin typeface="微软雅黑" pitchFamily="34" charset="-122"/>
              <a:ea typeface="微软雅黑" pitchFamily="34" charset="-122"/>
            </a:endParaRPr>
          </a:p>
        </p:txBody>
      </p:sp>
    </p:spTree>
    <p:extLst>
      <p:ext uri="{BB962C8B-B14F-4D97-AF65-F5344CB8AC3E}">
        <p14:creationId xmlns:p14="http://schemas.microsoft.com/office/powerpoint/2010/main" val="303040421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14:bounceEnd="52000">
                                          <p:cBhvr additive="base">
                                            <p:cTn id="16" dur="500" fill="hold"/>
                                            <p:tgtEl>
                                              <p:spTgt spid="8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cBhvr additive="base">
                                            <p:cTn id="16" dur="500" fill="hold"/>
                                            <p:tgtEl>
                                              <p:spTgt spid="81"/>
                                            </p:tgtEl>
                                            <p:attrNameLst>
                                              <p:attrName>ppt_x</p:attrName>
                                            </p:attrNameLst>
                                          </p:cBhvr>
                                          <p:tavLst>
                                            <p:tav tm="0">
                                              <p:val>
                                                <p:strVal val="#ppt_x"/>
                                              </p:val>
                                            </p:tav>
                                            <p:tav tm="100000">
                                              <p:val>
                                                <p:strVal val="#ppt_x"/>
                                              </p:val>
                                            </p:tav>
                                          </p:tavLst>
                                        </p:anim>
                                        <p:anim calcmode="lin" valueType="num">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内存分配</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FE61AB94-A062-453D-98B5-8294E6948F11}"/>
              </a:ext>
            </a:extLst>
          </p:cNvPr>
          <p:cNvSpPr txBox="1">
            <a:spLocks noChangeArrowheads="1"/>
          </p:cNvSpPr>
          <p:nvPr/>
        </p:nvSpPr>
        <p:spPr>
          <a:xfrm>
            <a:off x="179512" y="627534"/>
            <a:ext cx="3974976" cy="564652"/>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kern="0" dirty="0"/>
              <a:t>根据最大的元素来分配内存空间</a:t>
            </a:r>
            <a:endParaRPr lang="en-US" altLang="zh-CN" kern="0" dirty="0"/>
          </a:p>
          <a:p>
            <a:pPr>
              <a:buClr>
                <a:srgbClr val="C00000"/>
              </a:buClr>
              <a:buSzPct val="80000"/>
            </a:pPr>
            <a:endParaRPr lang="en-US" altLang="zh-CN" kern="0" dirty="0"/>
          </a:p>
        </p:txBody>
      </p:sp>
      <p:sp>
        <p:nvSpPr>
          <p:cNvPr id="6" name="Rectangle 5">
            <a:extLst>
              <a:ext uri="{FF2B5EF4-FFF2-40B4-BE49-F238E27FC236}">
                <a16:creationId xmlns:a16="http://schemas.microsoft.com/office/drawing/2014/main" id="{57CFE922-64DF-4E01-A394-E39661C5B51E}"/>
              </a:ext>
            </a:extLst>
          </p:cNvPr>
          <p:cNvSpPr>
            <a:spLocks noChangeArrowheads="1"/>
          </p:cNvSpPr>
          <p:nvPr/>
        </p:nvSpPr>
        <p:spPr bwMode="auto">
          <a:xfrm>
            <a:off x="113518" y="1192186"/>
            <a:ext cx="1800200" cy="1379564"/>
          </a:xfrm>
          <a:prstGeom prst="rect">
            <a:avLst/>
          </a:prstGeom>
          <a:solidFill>
            <a:srgbClr val="FFFFCC"/>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union U1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double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*up;</a:t>
            </a:r>
          </a:p>
        </p:txBody>
      </p:sp>
      <p:sp>
        <p:nvSpPr>
          <p:cNvPr id="7" name="Rectangle 6">
            <a:extLst>
              <a:ext uri="{FF2B5EF4-FFF2-40B4-BE49-F238E27FC236}">
                <a16:creationId xmlns:a16="http://schemas.microsoft.com/office/drawing/2014/main" id="{2A2E8C39-B8F4-45CC-A6FF-3DB20DECB946}"/>
              </a:ext>
            </a:extLst>
          </p:cNvPr>
          <p:cNvSpPr>
            <a:spLocks noChangeArrowheads="1"/>
          </p:cNvSpPr>
          <p:nvPr/>
        </p:nvSpPr>
        <p:spPr bwMode="auto">
          <a:xfrm>
            <a:off x="107504" y="2859782"/>
            <a:ext cx="1800200" cy="1379564"/>
          </a:xfrm>
          <a:prstGeom prst="rect">
            <a:avLst/>
          </a:prstGeom>
          <a:solidFill>
            <a:srgbClr val="FFFFCC"/>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S1 {</a:t>
            </a:r>
            <a:endParaRPr lang="en-US" altLang="zh-CN" sz="1600" b="1">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char c;</a:t>
            </a:r>
            <a:endParaRPr lang="en-US" altLang="zh-CN" sz="1600" b="1">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i[2];</a:t>
            </a:r>
            <a:endParaRPr lang="en-US" altLang="zh-CN" sz="1600" b="1">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sym typeface="Courier New Bold" panose="02070609020205020404" pitchFamily="49" charset="0"/>
              </a:rPr>
              <a:t>  double v;</a:t>
            </a:r>
            <a:endParaRPr lang="en-US" altLang="zh-CN" sz="1600" b="1">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sym typeface="Courier New Bold" panose="02070609020205020404" pitchFamily="49" charset="0"/>
              </a:rPr>
              <a:t>} *sp;</a:t>
            </a:r>
          </a:p>
        </p:txBody>
      </p:sp>
      <p:graphicFrame>
        <p:nvGraphicFramePr>
          <p:cNvPr id="10" name="Group 111">
            <a:extLst>
              <a:ext uri="{FF2B5EF4-FFF2-40B4-BE49-F238E27FC236}">
                <a16:creationId xmlns:a16="http://schemas.microsoft.com/office/drawing/2014/main" id="{55EBFA11-15D2-4E25-BC6A-57A4E068E1B5}"/>
              </a:ext>
            </a:extLst>
          </p:cNvPr>
          <p:cNvGraphicFramePr>
            <a:graphicFrameLocks noGrp="1"/>
          </p:cNvGraphicFramePr>
          <p:nvPr>
            <p:extLst>
              <p:ext uri="{D42A27DB-BD31-4B8C-83A1-F6EECF244321}">
                <p14:modId xmlns:p14="http://schemas.microsoft.com/office/powerpoint/2010/main" val="23256901"/>
              </p:ext>
            </p:extLst>
          </p:nvPr>
        </p:nvGraphicFramePr>
        <p:xfrm>
          <a:off x="4154488" y="1291963"/>
          <a:ext cx="3175000" cy="15494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tblGrid>
              <a:tr h="3873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3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8">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35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a:ln>
                            <a:noFill/>
                          </a:ln>
                          <a:solidFill>
                            <a:schemeClr val="tx1"/>
                          </a:solidFill>
                          <a:effectLst/>
                          <a:latin typeface="Courier New" panose="02070309020205020404" pitchFamily="-96" charset="0"/>
                          <a:cs typeface="Courier New" panose="02070309020205020404" pitchFamily="-96" charset="0"/>
                          <a:sym typeface="Courier New Bold" charset="0"/>
                        </a:rPr>
                        <a:t>up+0</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a:ln>
                            <a:noFill/>
                          </a:ln>
                          <a:solidFill>
                            <a:schemeClr val="tx1"/>
                          </a:solidFill>
                          <a:effectLst/>
                          <a:latin typeface="Courier New" panose="02070309020205020404" pitchFamily="-96" charset="0"/>
                          <a:cs typeface="Courier New" panose="02070309020205020404" pitchFamily="-96" charset="0"/>
                          <a:sym typeface="Courier New Bold" charset="0"/>
                        </a:rPr>
                        <a:t>up+4</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up+8</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3"/>
                  </a:ext>
                </a:extLst>
              </a:tr>
            </a:tbl>
          </a:graphicData>
        </a:graphic>
      </p:graphicFrame>
      <p:graphicFrame>
        <p:nvGraphicFramePr>
          <p:cNvPr id="11" name="Group 7">
            <a:extLst>
              <a:ext uri="{FF2B5EF4-FFF2-40B4-BE49-F238E27FC236}">
                <a16:creationId xmlns:a16="http://schemas.microsoft.com/office/drawing/2014/main" id="{BF3B2075-F638-4885-BEB3-4935B4FD4A21}"/>
              </a:ext>
            </a:extLst>
          </p:cNvPr>
          <p:cNvGraphicFramePr>
            <a:graphicFrameLocks noGrp="1"/>
          </p:cNvGraphicFramePr>
          <p:nvPr>
            <p:extLst>
              <p:ext uri="{D42A27DB-BD31-4B8C-83A1-F6EECF244321}">
                <p14:modId xmlns:p14="http://schemas.microsoft.com/office/powerpoint/2010/main" val="1815511304"/>
              </p:ext>
            </p:extLst>
          </p:nvPr>
        </p:nvGraphicFramePr>
        <p:xfrm>
          <a:off x="2486706" y="3651876"/>
          <a:ext cx="6765818" cy="868673"/>
        </p:xfrm>
        <a:graphic>
          <a:graphicData uri="http://schemas.openxmlformats.org/drawingml/2006/table">
            <a:tbl>
              <a:tblPr/>
              <a:tblGrid>
                <a:gridCol w="250908">
                  <a:extLst>
                    <a:ext uri="{9D8B030D-6E8A-4147-A177-3AD203B41FA5}">
                      <a16:colId xmlns:a16="http://schemas.microsoft.com/office/drawing/2014/main" val="20000"/>
                    </a:ext>
                  </a:extLst>
                </a:gridCol>
                <a:gridCol w="250908">
                  <a:extLst>
                    <a:ext uri="{9D8B030D-6E8A-4147-A177-3AD203B41FA5}">
                      <a16:colId xmlns:a16="http://schemas.microsoft.com/office/drawing/2014/main" val="20001"/>
                    </a:ext>
                  </a:extLst>
                </a:gridCol>
                <a:gridCol w="250908">
                  <a:extLst>
                    <a:ext uri="{9D8B030D-6E8A-4147-A177-3AD203B41FA5}">
                      <a16:colId xmlns:a16="http://schemas.microsoft.com/office/drawing/2014/main" val="20002"/>
                    </a:ext>
                  </a:extLst>
                </a:gridCol>
                <a:gridCol w="250908">
                  <a:extLst>
                    <a:ext uri="{9D8B030D-6E8A-4147-A177-3AD203B41FA5}">
                      <a16:colId xmlns:a16="http://schemas.microsoft.com/office/drawing/2014/main" val="20003"/>
                    </a:ext>
                  </a:extLst>
                </a:gridCol>
                <a:gridCol w="250908">
                  <a:extLst>
                    <a:ext uri="{9D8B030D-6E8A-4147-A177-3AD203B41FA5}">
                      <a16:colId xmlns:a16="http://schemas.microsoft.com/office/drawing/2014/main" val="20004"/>
                    </a:ext>
                  </a:extLst>
                </a:gridCol>
                <a:gridCol w="250908">
                  <a:extLst>
                    <a:ext uri="{9D8B030D-6E8A-4147-A177-3AD203B41FA5}">
                      <a16:colId xmlns:a16="http://schemas.microsoft.com/office/drawing/2014/main" val="20005"/>
                    </a:ext>
                  </a:extLst>
                </a:gridCol>
                <a:gridCol w="250908">
                  <a:extLst>
                    <a:ext uri="{9D8B030D-6E8A-4147-A177-3AD203B41FA5}">
                      <a16:colId xmlns:a16="http://schemas.microsoft.com/office/drawing/2014/main" val="20006"/>
                    </a:ext>
                  </a:extLst>
                </a:gridCol>
                <a:gridCol w="250908">
                  <a:extLst>
                    <a:ext uri="{9D8B030D-6E8A-4147-A177-3AD203B41FA5}">
                      <a16:colId xmlns:a16="http://schemas.microsoft.com/office/drawing/2014/main" val="20007"/>
                    </a:ext>
                  </a:extLst>
                </a:gridCol>
                <a:gridCol w="250908">
                  <a:extLst>
                    <a:ext uri="{9D8B030D-6E8A-4147-A177-3AD203B41FA5}">
                      <a16:colId xmlns:a16="http://schemas.microsoft.com/office/drawing/2014/main" val="20008"/>
                    </a:ext>
                  </a:extLst>
                </a:gridCol>
                <a:gridCol w="250908">
                  <a:extLst>
                    <a:ext uri="{9D8B030D-6E8A-4147-A177-3AD203B41FA5}">
                      <a16:colId xmlns:a16="http://schemas.microsoft.com/office/drawing/2014/main" val="20009"/>
                    </a:ext>
                  </a:extLst>
                </a:gridCol>
                <a:gridCol w="250908">
                  <a:extLst>
                    <a:ext uri="{9D8B030D-6E8A-4147-A177-3AD203B41FA5}">
                      <a16:colId xmlns:a16="http://schemas.microsoft.com/office/drawing/2014/main" val="20010"/>
                    </a:ext>
                  </a:extLst>
                </a:gridCol>
                <a:gridCol w="250908">
                  <a:extLst>
                    <a:ext uri="{9D8B030D-6E8A-4147-A177-3AD203B41FA5}">
                      <a16:colId xmlns:a16="http://schemas.microsoft.com/office/drawing/2014/main" val="20011"/>
                    </a:ext>
                  </a:extLst>
                </a:gridCol>
                <a:gridCol w="250908">
                  <a:extLst>
                    <a:ext uri="{9D8B030D-6E8A-4147-A177-3AD203B41FA5}">
                      <a16:colId xmlns:a16="http://schemas.microsoft.com/office/drawing/2014/main" val="20012"/>
                    </a:ext>
                  </a:extLst>
                </a:gridCol>
                <a:gridCol w="250908">
                  <a:extLst>
                    <a:ext uri="{9D8B030D-6E8A-4147-A177-3AD203B41FA5}">
                      <a16:colId xmlns:a16="http://schemas.microsoft.com/office/drawing/2014/main" val="20013"/>
                    </a:ext>
                  </a:extLst>
                </a:gridCol>
                <a:gridCol w="250908">
                  <a:extLst>
                    <a:ext uri="{9D8B030D-6E8A-4147-A177-3AD203B41FA5}">
                      <a16:colId xmlns:a16="http://schemas.microsoft.com/office/drawing/2014/main" val="20014"/>
                    </a:ext>
                  </a:extLst>
                </a:gridCol>
                <a:gridCol w="500573">
                  <a:extLst>
                    <a:ext uri="{9D8B030D-6E8A-4147-A177-3AD203B41FA5}">
                      <a16:colId xmlns:a16="http://schemas.microsoft.com/office/drawing/2014/main" val="20015"/>
                    </a:ext>
                  </a:extLst>
                </a:gridCol>
                <a:gridCol w="500572">
                  <a:extLst>
                    <a:ext uri="{9D8B030D-6E8A-4147-A177-3AD203B41FA5}">
                      <a16:colId xmlns:a16="http://schemas.microsoft.com/office/drawing/2014/main" val="20016"/>
                    </a:ext>
                  </a:extLst>
                </a:gridCol>
                <a:gridCol w="250908">
                  <a:extLst>
                    <a:ext uri="{9D8B030D-6E8A-4147-A177-3AD203B41FA5}">
                      <a16:colId xmlns:a16="http://schemas.microsoft.com/office/drawing/2014/main" val="20017"/>
                    </a:ext>
                  </a:extLst>
                </a:gridCol>
                <a:gridCol w="250908">
                  <a:extLst>
                    <a:ext uri="{9D8B030D-6E8A-4147-A177-3AD203B41FA5}">
                      <a16:colId xmlns:a16="http://schemas.microsoft.com/office/drawing/2014/main" val="20018"/>
                    </a:ext>
                  </a:extLst>
                </a:gridCol>
                <a:gridCol w="250908">
                  <a:extLst>
                    <a:ext uri="{9D8B030D-6E8A-4147-A177-3AD203B41FA5}">
                      <a16:colId xmlns:a16="http://schemas.microsoft.com/office/drawing/2014/main" val="20019"/>
                    </a:ext>
                  </a:extLst>
                </a:gridCol>
                <a:gridCol w="250908">
                  <a:extLst>
                    <a:ext uri="{9D8B030D-6E8A-4147-A177-3AD203B41FA5}">
                      <a16:colId xmlns:a16="http://schemas.microsoft.com/office/drawing/2014/main" val="20020"/>
                    </a:ext>
                  </a:extLst>
                </a:gridCol>
                <a:gridCol w="500573">
                  <a:extLst>
                    <a:ext uri="{9D8B030D-6E8A-4147-A177-3AD203B41FA5}">
                      <a16:colId xmlns:a16="http://schemas.microsoft.com/office/drawing/2014/main" val="20021"/>
                    </a:ext>
                  </a:extLst>
                </a:gridCol>
                <a:gridCol w="496848">
                  <a:extLst>
                    <a:ext uri="{9D8B030D-6E8A-4147-A177-3AD203B41FA5}">
                      <a16:colId xmlns:a16="http://schemas.microsoft.com/office/drawing/2014/main" val="20022"/>
                    </a:ext>
                  </a:extLst>
                </a:gridCol>
              </a:tblGrid>
              <a:tr h="380997">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3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4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gridSpan="6">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487676">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sp+0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sp+4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sp+8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sp+16</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sp+24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sp>
        <p:nvSpPr>
          <p:cNvPr id="12" name="AutoShape 7">
            <a:extLst>
              <a:ext uri="{FF2B5EF4-FFF2-40B4-BE49-F238E27FC236}">
                <a16:creationId xmlns:a16="http://schemas.microsoft.com/office/drawing/2014/main" id="{21E23D93-EC0D-4D10-A965-97773AFE100F}"/>
              </a:ext>
            </a:extLst>
          </p:cNvPr>
          <p:cNvSpPr>
            <a:spLocks noChangeArrowheads="1"/>
          </p:cNvSpPr>
          <p:nvPr/>
        </p:nvSpPr>
        <p:spPr bwMode="auto">
          <a:xfrm>
            <a:off x="3059832" y="1647148"/>
            <a:ext cx="914400" cy="581992"/>
          </a:xfrm>
          <a:prstGeom prst="rightArrow">
            <a:avLst>
              <a:gd name="adj1" fmla="val 50000"/>
              <a:gd name="adj2" fmla="val 50000"/>
            </a:avLst>
          </a:prstGeom>
          <a:solidFill>
            <a:srgbClr val="821D10"/>
          </a:solidFill>
          <a:ln>
            <a:noFill/>
          </a:ln>
          <a:effectLst/>
          <a:extLst>
            <a:ext uri="{91240B29-F687-4F45-9708-019B960494DF}">
              <a14:hiddenLine xmlns:a14="http://schemas.microsoft.com/office/drawing/2010/main" w="25400">
                <a:solidFill>
                  <a:srgbClr val="000000"/>
                </a:solidFill>
                <a:round/>
                <a:headEnd/>
                <a:tailEnd type="triangle" w="med" len="med"/>
              </a14:hiddenLine>
            </a:ext>
          </a:ex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endParaRPr lang="en-US" altLang="zh-CN" sz="1600">
              <a:solidFill>
                <a:schemeClr val="tx1"/>
              </a:solidFill>
              <a:ea typeface="宋体" panose="02010600030101010101" pitchFamily="2" charset="-122"/>
            </a:endParaRPr>
          </a:p>
        </p:txBody>
      </p:sp>
      <p:sp>
        <p:nvSpPr>
          <p:cNvPr id="13" name="AutoShape 7">
            <a:extLst>
              <a:ext uri="{FF2B5EF4-FFF2-40B4-BE49-F238E27FC236}">
                <a16:creationId xmlns:a16="http://schemas.microsoft.com/office/drawing/2014/main" id="{4BE7CD94-42E7-4A41-8B25-3024370FE801}"/>
              </a:ext>
            </a:extLst>
          </p:cNvPr>
          <p:cNvSpPr>
            <a:spLocks noChangeArrowheads="1"/>
          </p:cNvSpPr>
          <p:nvPr/>
        </p:nvSpPr>
        <p:spPr bwMode="auto">
          <a:xfrm>
            <a:off x="2101514" y="3521559"/>
            <a:ext cx="385192" cy="564653"/>
          </a:xfrm>
          <a:prstGeom prst="rightArrow">
            <a:avLst>
              <a:gd name="adj1" fmla="val 50000"/>
              <a:gd name="adj2" fmla="val 50000"/>
            </a:avLst>
          </a:prstGeom>
          <a:solidFill>
            <a:srgbClr val="821D10"/>
          </a:solidFill>
          <a:ln>
            <a:noFill/>
          </a:ln>
          <a:effectLst/>
          <a:extLst>
            <a:ext uri="{91240B29-F687-4F45-9708-019B960494DF}">
              <a14:hiddenLine xmlns:a14="http://schemas.microsoft.com/office/drawing/2010/main" w="25400">
                <a:solidFill>
                  <a:srgbClr val="000000"/>
                </a:solidFill>
                <a:round/>
                <a:headEnd/>
                <a:tailEnd type="triangle" w="med" len="med"/>
              </a14:hiddenLine>
            </a:ext>
          </a:ex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endParaRPr lang="en-US" altLang="zh-CN" sz="1600">
              <a:solidFill>
                <a:schemeClr val="tx1"/>
              </a:solidFill>
              <a:ea typeface="宋体" panose="02010600030101010101" pitchFamily="2" charset="-122"/>
            </a:endParaRPr>
          </a:p>
        </p:txBody>
      </p:sp>
    </p:spTree>
    <p:extLst>
      <p:ext uri="{BB962C8B-B14F-4D97-AF65-F5344CB8AC3E}">
        <p14:creationId xmlns:p14="http://schemas.microsoft.com/office/powerpoint/2010/main" val="1344048178"/>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500"/>
                                </p:stCondLst>
                                <p:childTnLst>
                                  <p:par>
                                    <p:cTn id="29" presetID="22" presetClass="entr" presetSubtype="8" fill="hold" grpId="0" nodeType="afterEffect">
                                      <p:stCondLst>
                                        <p:cond delay="100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p:bldP spid="6" grpId="0" animBg="1"/>
          <p:bldP spid="7" grpId="0" animBg="1"/>
          <p:bldP spid="12"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500"/>
                                </p:stCondLst>
                                <p:childTnLst>
                                  <p:par>
                                    <p:cTn id="29" presetID="22" presetClass="entr" presetSubtype="8" fill="hold" grpId="0" nodeType="afterEffect">
                                      <p:stCondLst>
                                        <p:cond delay="100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p:bldP spid="6" grpId="0" animBg="1"/>
          <p:bldP spid="7" grpId="0" animBg="1"/>
          <p:bldP spid="12" grpId="0" animBg="1"/>
          <p:bldP spid="13" grpId="0" animBg="1"/>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616099" y="171385"/>
            <a:ext cx="1911802"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联合中的类型</a:t>
            </a:r>
            <a:endParaRPr lang="en-US" altLang="zh-CN" sz="2000" kern="0" dirty="0">
              <a:solidFill>
                <a:srgbClr val="AC0000"/>
              </a:solidFill>
              <a:latin typeface="微软雅黑" pitchFamily="34" charset="-122"/>
              <a:ea typeface="微软雅黑" pitchFamily="34" charset="-122"/>
            </a:endParaRPr>
          </a:p>
        </p:txBody>
      </p:sp>
      <p:sp>
        <p:nvSpPr>
          <p:cNvPr id="5" name="Rectangle 3">
            <a:extLst>
              <a:ext uri="{FF2B5EF4-FFF2-40B4-BE49-F238E27FC236}">
                <a16:creationId xmlns:a16="http://schemas.microsoft.com/office/drawing/2014/main" id="{C1A053B6-1140-4B6C-AD2B-971D64EEBA1D}"/>
              </a:ext>
            </a:extLst>
          </p:cNvPr>
          <p:cNvSpPr>
            <a:spLocks noChangeArrowheads="1"/>
          </p:cNvSpPr>
          <p:nvPr/>
        </p:nvSpPr>
        <p:spPr bwMode="auto">
          <a:xfrm>
            <a:off x="1433739" y="696368"/>
            <a:ext cx="2160240" cy="1184182"/>
          </a:xfrm>
          <a:prstGeom prst="rect">
            <a:avLst/>
          </a:prstGeom>
          <a:solidFill>
            <a:srgbClr val="FFFFCC"/>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typedef union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float f;</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u;</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bit_float_t</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p>
        </p:txBody>
      </p:sp>
      <p:graphicFrame>
        <p:nvGraphicFramePr>
          <p:cNvPr id="6" name="Group 9">
            <a:extLst>
              <a:ext uri="{FF2B5EF4-FFF2-40B4-BE49-F238E27FC236}">
                <a16:creationId xmlns:a16="http://schemas.microsoft.com/office/drawing/2014/main" id="{C3B6B3CD-58AC-465B-AF2F-0D7FFB0CB4F9}"/>
              </a:ext>
            </a:extLst>
          </p:cNvPr>
          <p:cNvGraphicFramePr>
            <a:graphicFrameLocks noGrp="1"/>
          </p:cNvGraphicFramePr>
          <p:nvPr>
            <p:extLst>
              <p:ext uri="{D42A27DB-BD31-4B8C-83A1-F6EECF244321}">
                <p14:modId xmlns:p14="http://schemas.microsoft.com/office/powerpoint/2010/main" val="3216741002"/>
              </p:ext>
            </p:extLst>
          </p:nvPr>
        </p:nvGraphicFramePr>
        <p:xfrm>
          <a:off x="5527901" y="699542"/>
          <a:ext cx="1628322" cy="1219200"/>
        </p:xfrm>
        <a:graphic>
          <a:graphicData uri="http://schemas.openxmlformats.org/drawingml/2006/table">
            <a:tbl>
              <a:tblPr/>
              <a:tblGrid>
                <a:gridCol w="271387">
                  <a:extLst>
                    <a:ext uri="{9D8B030D-6E8A-4147-A177-3AD203B41FA5}">
                      <a16:colId xmlns:a16="http://schemas.microsoft.com/office/drawing/2014/main" val="20000"/>
                    </a:ext>
                  </a:extLst>
                </a:gridCol>
                <a:gridCol w="271387">
                  <a:extLst>
                    <a:ext uri="{9D8B030D-6E8A-4147-A177-3AD203B41FA5}">
                      <a16:colId xmlns:a16="http://schemas.microsoft.com/office/drawing/2014/main" val="20001"/>
                    </a:ext>
                  </a:extLst>
                </a:gridCol>
                <a:gridCol w="271387">
                  <a:extLst>
                    <a:ext uri="{9D8B030D-6E8A-4147-A177-3AD203B41FA5}">
                      <a16:colId xmlns:a16="http://schemas.microsoft.com/office/drawing/2014/main" val="20002"/>
                    </a:ext>
                  </a:extLst>
                </a:gridCol>
                <a:gridCol w="271387">
                  <a:extLst>
                    <a:ext uri="{9D8B030D-6E8A-4147-A177-3AD203B41FA5}">
                      <a16:colId xmlns:a16="http://schemas.microsoft.com/office/drawing/2014/main" val="20003"/>
                    </a:ext>
                  </a:extLst>
                </a:gridCol>
                <a:gridCol w="271387">
                  <a:extLst>
                    <a:ext uri="{9D8B030D-6E8A-4147-A177-3AD203B41FA5}">
                      <a16:colId xmlns:a16="http://schemas.microsoft.com/office/drawing/2014/main" val="20004"/>
                    </a:ext>
                  </a:extLst>
                </a:gridCol>
                <a:gridCol w="271387">
                  <a:extLst>
                    <a:ext uri="{9D8B030D-6E8A-4147-A177-3AD203B41FA5}">
                      <a16:colId xmlns:a16="http://schemas.microsoft.com/office/drawing/2014/main" val="20005"/>
                    </a:ext>
                  </a:extLst>
                </a:gridCol>
              </a:tblGrid>
              <a:tr h="36349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f</a:t>
                      </a:r>
                    </a:p>
                  </a:txBody>
                  <a:tcPr marL="50800" marR="50800" marT="50800" marB="508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49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u</a:t>
                      </a:r>
                    </a:p>
                  </a:txBody>
                  <a:tcPr marL="50800" marR="50800" marT="50800" marB="508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49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4</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7" name="Rectangle 4">
            <a:extLst>
              <a:ext uri="{FF2B5EF4-FFF2-40B4-BE49-F238E27FC236}">
                <a16:creationId xmlns:a16="http://schemas.microsoft.com/office/drawing/2014/main" id="{08C13155-6BC0-44BE-B27A-F214935ED4BB}"/>
              </a:ext>
            </a:extLst>
          </p:cNvPr>
          <p:cNvSpPr>
            <a:spLocks noChangeArrowheads="1"/>
          </p:cNvSpPr>
          <p:nvPr/>
        </p:nvSpPr>
        <p:spPr bwMode="auto">
          <a:xfrm>
            <a:off x="812807" y="2373035"/>
            <a:ext cx="3600450" cy="1621036"/>
          </a:xfrm>
          <a:prstGeom prst="rect">
            <a:avLst/>
          </a:prstGeom>
          <a:solidFill>
            <a:srgbClr val="FFFFCC"/>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float bit2float(unsigned u) </a:t>
            </a: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bit_float_t</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arg</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arg.u</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u;</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return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arg.f</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p>
        </p:txBody>
      </p:sp>
      <p:sp>
        <p:nvSpPr>
          <p:cNvPr id="8" name="Rectangle 5">
            <a:extLst>
              <a:ext uri="{FF2B5EF4-FFF2-40B4-BE49-F238E27FC236}">
                <a16:creationId xmlns:a16="http://schemas.microsoft.com/office/drawing/2014/main" id="{22E32A2A-B688-4FBE-BF99-F3D4470B011C}"/>
              </a:ext>
            </a:extLst>
          </p:cNvPr>
          <p:cNvSpPr>
            <a:spLocks noChangeArrowheads="1"/>
          </p:cNvSpPr>
          <p:nvPr/>
        </p:nvSpPr>
        <p:spPr bwMode="auto">
          <a:xfrm>
            <a:off x="4689786" y="2373034"/>
            <a:ext cx="3482614" cy="1621037"/>
          </a:xfrm>
          <a:prstGeom prst="rect">
            <a:avLst/>
          </a:prstGeom>
          <a:solidFill>
            <a:srgbClr val="FFFFCC"/>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unsigned float2bit(float f) </a:t>
            </a: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bit_float_t</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arg</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arg.f</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f;</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return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arg.u</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p>
        </p:txBody>
      </p:sp>
      <p:sp>
        <p:nvSpPr>
          <p:cNvPr id="9" name="Rectangle 7">
            <a:extLst>
              <a:ext uri="{FF2B5EF4-FFF2-40B4-BE49-F238E27FC236}">
                <a16:creationId xmlns:a16="http://schemas.microsoft.com/office/drawing/2014/main" id="{33802184-EBD4-40EF-9307-52AA8C4B89DE}"/>
              </a:ext>
            </a:extLst>
          </p:cNvPr>
          <p:cNvSpPr>
            <a:spLocks noChangeArrowheads="1"/>
          </p:cNvSpPr>
          <p:nvPr/>
        </p:nvSpPr>
        <p:spPr bwMode="auto">
          <a:xfrm>
            <a:off x="1509688" y="4059888"/>
            <a:ext cx="2106411" cy="387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Same as </a:t>
            </a:r>
            <a:r>
              <a:rPr lang="en-US" altLang="zh-CN" sz="1600" dirty="0">
                <a:solidFill>
                  <a:schemeClr val="tx1"/>
                </a:solidFill>
                <a:latin typeface="Courier New Bold" panose="02070609020205020404" pitchFamily="49" charset="0"/>
                <a:ea typeface="宋体" panose="02010600030101010101" pitchFamily="2" charset="-122"/>
                <a:sym typeface="Courier New Bold" panose="02070609020205020404" pitchFamily="49" charset="0"/>
              </a:rPr>
              <a:t>(float) u</a:t>
            </a:r>
            <a:r>
              <a:rPr lang="en-US" altLang="zh-CN" sz="16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 ? </a:t>
            </a:r>
          </a:p>
        </p:txBody>
      </p:sp>
      <p:sp>
        <p:nvSpPr>
          <p:cNvPr id="10" name="Rectangle 8">
            <a:extLst>
              <a:ext uri="{FF2B5EF4-FFF2-40B4-BE49-F238E27FC236}">
                <a16:creationId xmlns:a16="http://schemas.microsoft.com/office/drawing/2014/main" id="{4490F7A5-31A3-4609-9636-7A15D5D41845}"/>
              </a:ext>
            </a:extLst>
          </p:cNvPr>
          <p:cNvSpPr>
            <a:spLocks noChangeArrowheads="1"/>
          </p:cNvSpPr>
          <p:nvPr/>
        </p:nvSpPr>
        <p:spPr bwMode="auto">
          <a:xfrm>
            <a:off x="5257800" y="4059888"/>
            <a:ext cx="2376512" cy="38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a:solidFill>
                  <a:schemeClr val="tx1"/>
                </a:solidFill>
                <a:latin typeface="Calibri Bold" panose="020F0702030404030204" pitchFamily="34" charset="0"/>
                <a:ea typeface="宋体" panose="02010600030101010101" pitchFamily="2" charset="-122"/>
                <a:sym typeface="Calibri Bold" panose="020F0702030404030204" pitchFamily="34" charset="0"/>
              </a:rPr>
              <a:t>Same as </a:t>
            </a:r>
            <a:r>
              <a:rPr lang="en-US" altLang="zh-CN" sz="1600">
                <a:solidFill>
                  <a:schemeClr val="tx1"/>
                </a:solidFill>
                <a:latin typeface="Courier New Bold" panose="02070609020205020404" pitchFamily="49" charset="0"/>
                <a:ea typeface="宋体" panose="02010600030101010101" pitchFamily="2" charset="-122"/>
                <a:sym typeface="Courier New Bold" panose="02070609020205020404" pitchFamily="49" charset="0"/>
              </a:rPr>
              <a:t>(unsigned) f</a:t>
            </a:r>
            <a:r>
              <a:rPr lang="en-US" altLang="zh-CN" sz="1600">
                <a:solidFill>
                  <a:schemeClr val="tx1"/>
                </a:solidFill>
                <a:latin typeface="Calibri Bold" panose="020F0702030404030204" pitchFamily="34" charset="0"/>
                <a:ea typeface="宋体" panose="02010600030101010101" pitchFamily="2" charset="-122"/>
                <a:sym typeface="Calibri Bold" panose="020F0702030404030204" pitchFamily="34" charset="0"/>
              </a:rPr>
              <a:t> ? </a:t>
            </a:r>
          </a:p>
        </p:txBody>
      </p:sp>
    </p:spTree>
    <p:extLst>
      <p:ext uri="{BB962C8B-B14F-4D97-AF65-F5344CB8AC3E}">
        <p14:creationId xmlns:p14="http://schemas.microsoft.com/office/powerpoint/2010/main" val="2423393376"/>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500"/>
                                </p:stCondLst>
                                <p:childTnLst>
                                  <p:par>
                                    <p:cTn id="24" presetID="10" presetClass="entr" presetSubtype="0" fill="hold" nodeType="afterEffect">
                                      <p:stCondLst>
                                        <p:cond delay="2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animBg="1"/>
          <p:bldP spid="8" grpId="0" animBg="1"/>
          <p:bldP spid="9"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500"/>
                                </p:stCondLst>
                                <p:childTnLst>
                                  <p:par>
                                    <p:cTn id="24" presetID="10" presetClass="entr" presetSubtype="0" fill="hold" nodeType="afterEffect">
                                      <p:stCondLst>
                                        <p:cond delay="2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animBg="1"/>
          <p:bldP spid="8" grpId="0" animBg="1"/>
          <p:bldP spid="9" grpId="0"/>
          <p:bldP spid="10"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数组的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元素访问</a:t>
            </a:r>
            <a:endParaRPr lang="en-US" altLang="zh-CN" sz="2000" kern="0" dirty="0">
              <a:solidFill>
                <a:srgbClr val="AC0000"/>
              </a:solidFill>
              <a:latin typeface="微软雅黑" pitchFamily="34" charset="-122"/>
              <a:ea typeface="微软雅黑" pitchFamily="34" charset="-122"/>
            </a:endParaRPr>
          </a:p>
        </p:txBody>
      </p:sp>
      <p:sp>
        <p:nvSpPr>
          <p:cNvPr id="14" name="Rectangle 3">
            <a:extLst>
              <a:ext uri="{FF2B5EF4-FFF2-40B4-BE49-F238E27FC236}">
                <a16:creationId xmlns:a16="http://schemas.microsoft.com/office/drawing/2014/main" id="{EFE32AAE-4BBA-4A88-82DD-12552ED06099}"/>
              </a:ext>
            </a:extLst>
          </p:cNvPr>
          <p:cNvSpPr txBox="1">
            <a:spLocks noChangeArrowheads="1"/>
          </p:cNvSpPr>
          <p:nvPr/>
        </p:nvSpPr>
        <p:spPr>
          <a:xfrm>
            <a:off x="303866" y="348752"/>
            <a:ext cx="7473564" cy="1235647"/>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latin typeface="Calibri" panose="020F0502020204030204" pitchFamily="34" charset="0"/>
              </a:rPr>
              <a:t>基本原则</a:t>
            </a:r>
            <a:endParaRPr lang="en-US" altLang="zh-CN" sz="2000" kern="0" dirty="0">
              <a:latin typeface="Calibri" panose="020F0502020204030204" pitchFamily="34" charset="0"/>
            </a:endParaRPr>
          </a:p>
          <a:p>
            <a:pPr lvl="1">
              <a:buClr>
                <a:srgbClr val="C00000"/>
              </a:buClr>
              <a:buSzPct val="80000"/>
            </a:pPr>
            <a:r>
              <a:rPr lang="en-US" altLang="zh-CN" sz="1600" i="1" kern="0" dirty="0">
                <a:latin typeface="Calibri" panose="020F0502020204030204" pitchFamily="34" charset="0"/>
              </a:rPr>
              <a:t>T</a:t>
            </a:r>
            <a:r>
              <a:rPr lang="en-US" altLang="zh-CN" sz="1600" b="1" kern="0" dirty="0">
                <a:latin typeface="Calibri" panose="020F0502020204030204" pitchFamily="34" charset="0"/>
              </a:rPr>
              <a:t>  </a:t>
            </a:r>
            <a:r>
              <a:rPr lang="en-US" altLang="zh-CN" sz="1600" b="1" kern="0" dirty="0">
                <a:latin typeface="Courier New" panose="02070309020205020404" pitchFamily="49" charset="0"/>
              </a:rPr>
              <a:t>A[</a:t>
            </a:r>
            <a:r>
              <a:rPr lang="en-US" altLang="zh-CN" sz="1600" i="1" kern="0" dirty="0">
                <a:latin typeface="Calibri" panose="020F0502020204030204" pitchFamily="34" charset="0"/>
              </a:rPr>
              <a:t>L</a:t>
            </a:r>
            <a:r>
              <a:rPr lang="en-US" altLang="zh-CN" sz="1600" b="1" kern="0" dirty="0">
                <a:latin typeface="Courier New" panose="02070309020205020404" pitchFamily="49" charset="0"/>
              </a:rPr>
              <a:t>]</a:t>
            </a:r>
            <a:r>
              <a:rPr lang="zh-CN" altLang="en-US" sz="1600" b="1" kern="0" dirty="0">
                <a:latin typeface="Courier New" panose="02070309020205020404" pitchFamily="49" charset="0"/>
              </a:rPr>
              <a:t>： </a:t>
            </a:r>
            <a:r>
              <a:rPr lang="en-US" altLang="zh-CN" sz="1600" b="0" kern="0" dirty="0">
                <a:latin typeface="Calibri" panose="020F0502020204030204" pitchFamily="34" charset="0"/>
              </a:rPr>
              <a:t>type </a:t>
            </a:r>
            <a:r>
              <a:rPr lang="en-US" altLang="zh-CN" sz="1600" i="1" kern="0" dirty="0">
                <a:latin typeface="Calibri" panose="020F0502020204030204" pitchFamily="34" charset="0"/>
              </a:rPr>
              <a:t>T</a:t>
            </a:r>
            <a:r>
              <a:rPr lang="zh-CN" altLang="en-US" sz="1600" b="0" i="1" kern="0" dirty="0">
                <a:latin typeface="Calibri" panose="020F0502020204030204" pitchFamily="34" charset="0"/>
              </a:rPr>
              <a:t>，</a:t>
            </a:r>
            <a:r>
              <a:rPr lang="en-US" altLang="zh-CN" sz="1600" b="0" kern="0" dirty="0">
                <a:latin typeface="Calibri" panose="020F0502020204030204" pitchFamily="34" charset="0"/>
              </a:rPr>
              <a:t>length </a:t>
            </a:r>
            <a:r>
              <a:rPr lang="en-US" altLang="zh-CN" sz="1600" i="1" kern="0" dirty="0">
                <a:latin typeface="Calibri" panose="020F0502020204030204" pitchFamily="34" charset="0"/>
              </a:rPr>
              <a:t>L</a:t>
            </a:r>
            <a:r>
              <a:rPr lang="zh-CN" altLang="en-US" sz="1600" i="1" kern="0" dirty="0">
                <a:latin typeface="Calibri" panose="020F0502020204030204" pitchFamily="34" charset="0"/>
              </a:rPr>
              <a:t>，</a:t>
            </a:r>
            <a:endParaRPr lang="en-US" altLang="zh-CN" sz="1600" i="1" kern="0" dirty="0">
              <a:latin typeface="Calibri" panose="020F0502020204030204" pitchFamily="34" charset="0"/>
            </a:endParaRPr>
          </a:p>
          <a:p>
            <a:pPr lvl="1">
              <a:buClr>
                <a:srgbClr val="C00000"/>
              </a:buClr>
              <a:buSzPct val="80000"/>
            </a:pPr>
            <a:r>
              <a:rPr lang="zh-CN" altLang="en-US" sz="1600" b="0" kern="0" dirty="0">
                <a:latin typeface="Calibri" panose="020F0502020204030204" pitchFamily="34" charset="0"/>
              </a:rPr>
              <a:t>标识符 </a:t>
            </a:r>
            <a:r>
              <a:rPr lang="en-US" altLang="zh-CN" sz="1600" kern="0" dirty="0">
                <a:solidFill>
                  <a:srgbClr val="C00000"/>
                </a:solidFill>
                <a:latin typeface="Calibri" panose="020F0502020204030204" pitchFamily="34" charset="0"/>
              </a:rPr>
              <a:t>A</a:t>
            </a:r>
            <a:r>
              <a:rPr lang="zh-CN" altLang="en-US" sz="1600" b="0" kern="0" dirty="0">
                <a:latin typeface="Calibri" panose="020F0502020204030204" pitchFamily="34" charset="0"/>
              </a:rPr>
              <a:t>可用于表示数组的首地址，也可以通过 </a:t>
            </a:r>
            <a:r>
              <a:rPr lang="en-US" altLang="zh-CN" sz="1600" kern="0" dirty="0">
                <a:solidFill>
                  <a:srgbClr val="C00000"/>
                </a:solidFill>
                <a:latin typeface="Calibri" panose="020F0502020204030204" pitchFamily="34" charset="0"/>
              </a:rPr>
              <a:t>Type T*</a:t>
            </a:r>
            <a:r>
              <a:rPr lang="zh-CN" altLang="en-US" sz="1600" b="0" kern="0" dirty="0">
                <a:latin typeface="Calibri" panose="020F0502020204030204" pitchFamily="34" charset="0"/>
              </a:rPr>
              <a:t>转换成数组首地址</a:t>
            </a:r>
            <a:endParaRPr lang="en-US" altLang="zh-CN" sz="1600" b="0" kern="0" dirty="0">
              <a:latin typeface="Calibri" panose="020F0502020204030204" pitchFamily="34" charset="0"/>
            </a:endParaRPr>
          </a:p>
        </p:txBody>
      </p:sp>
      <p:sp>
        <p:nvSpPr>
          <p:cNvPr id="15" name="Text Box 31">
            <a:extLst>
              <a:ext uri="{FF2B5EF4-FFF2-40B4-BE49-F238E27FC236}">
                <a16:creationId xmlns:a16="http://schemas.microsoft.com/office/drawing/2014/main" id="{0941467C-0E42-4FD8-B789-E519EF5FBDCE}"/>
              </a:ext>
            </a:extLst>
          </p:cNvPr>
          <p:cNvSpPr txBox="1">
            <a:spLocks noChangeArrowheads="1"/>
          </p:cNvSpPr>
          <p:nvPr/>
        </p:nvSpPr>
        <p:spPr bwMode="auto">
          <a:xfrm>
            <a:off x="1450814" y="1679958"/>
            <a:ext cx="13660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val</a:t>
            </a:r>
            <a:r>
              <a:rPr lang="en-US" altLang="zh-CN" sz="1400" dirty="0">
                <a:solidFill>
                  <a:schemeClr val="tx1"/>
                </a:solidFill>
                <a:latin typeface="Courier New" panose="02070309020205020404" pitchFamily="49" charset="0"/>
                <a:ea typeface="宋体" panose="02010600030101010101" pitchFamily="2" charset="-122"/>
              </a:rPr>
              <a:t>[5];</a:t>
            </a:r>
          </a:p>
        </p:txBody>
      </p:sp>
      <p:grpSp>
        <p:nvGrpSpPr>
          <p:cNvPr id="16" name="Group 97">
            <a:extLst>
              <a:ext uri="{FF2B5EF4-FFF2-40B4-BE49-F238E27FC236}">
                <a16:creationId xmlns:a16="http://schemas.microsoft.com/office/drawing/2014/main" id="{13D6C1F1-BE7F-4B54-8435-60C29F2614BC}"/>
              </a:ext>
            </a:extLst>
          </p:cNvPr>
          <p:cNvGrpSpPr>
            <a:grpSpLocks/>
          </p:cNvGrpSpPr>
          <p:nvPr/>
        </p:nvGrpSpPr>
        <p:grpSpPr bwMode="auto">
          <a:xfrm>
            <a:off x="2843808" y="1773416"/>
            <a:ext cx="4536504" cy="581738"/>
            <a:chOff x="2514600" y="3429000"/>
            <a:chExt cx="5334000" cy="671237"/>
          </a:xfrm>
        </p:grpSpPr>
        <p:grpSp>
          <p:nvGrpSpPr>
            <p:cNvPr id="17" name="Group 25">
              <a:extLst>
                <a:ext uri="{FF2B5EF4-FFF2-40B4-BE49-F238E27FC236}">
                  <a16:creationId xmlns:a16="http://schemas.microsoft.com/office/drawing/2014/main" id="{FEDA2475-2F14-4A16-BE1A-C28EF56CDB3F}"/>
                </a:ext>
              </a:extLst>
            </p:cNvPr>
            <p:cNvGrpSpPr>
              <a:grpSpLocks/>
            </p:cNvGrpSpPr>
            <p:nvPr/>
          </p:nvGrpSpPr>
          <p:grpSpPr bwMode="auto">
            <a:xfrm>
              <a:off x="2743200" y="3429000"/>
              <a:ext cx="4572000" cy="228600"/>
              <a:chOff x="1008" y="1968"/>
              <a:chExt cx="2880" cy="144"/>
            </a:xfrm>
          </p:grpSpPr>
          <p:sp>
            <p:nvSpPr>
              <p:cNvPr id="30" name="Rectangle 26">
                <a:extLst>
                  <a:ext uri="{FF2B5EF4-FFF2-40B4-BE49-F238E27FC236}">
                    <a16:creationId xmlns:a16="http://schemas.microsoft.com/office/drawing/2014/main" id="{E97DC27B-6C67-48E6-8ED7-6B15835EDF43}"/>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solidFill>
                      <a:srgbClr val="C00000"/>
                    </a:solidFill>
                    <a:latin typeface="Calibri" panose="020F0502020204030204" pitchFamily="34" charset="0"/>
                    <a:ea typeface="+mn-ea"/>
                  </a:rPr>
                  <a:t>1</a:t>
                </a:r>
              </a:p>
            </p:txBody>
          </p:sp>
          <p:sp>
            <p:nvSpPr>
              <p:cNvPr id="31" name="Rectangle 27">
                <a:extLst>
                  <a:ext uri="{FF2B5EF4-FFF2-40B4-BE49-F238E27FC236}">
                    <a16:creationId xmlns:a16="http://schemas.microsoft.com/office/drawing/2014/main" id="{9838BB42-D2F0-4B3B-B51A-3498CF183C57}"/>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solidFill>
                      <a:srgbClr val="C00000"/>
                    </a:solidFill>
                    <a:latin typeface="Calibri" panose="020F0502020204030204" pitchFamily="34" charset="0"/>
                    <a:ea typeface="+mn-ea"/>
                  </a:rPr>
                  <a:t>5</a:t>
                </a:r>
              </a:p>
            </p:txBody>
          </p:sp>
          <p:sp>
            <p:nvSpPr>
              <p:cNvPr id="32" name="Rectangle 28">
                <a:extLst>
                  <a:ext uri="{FF2B5EF4-FFF2-40B4-BE49-F238E27FC236}">
                    <a16:creationId xmlns:a16="http://schemas.microsoft.com/office/drawing/2014/main" id="{9093C0E3-4083-48D9-B931-25CFF20051C8}"/>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solidFill>
                      <a:srgbClr val="C00000"/>
                    </a:solidFill>
                    <a:latin typeface="Calibri" panose="020F0502020204030204" pitchFamily="34" charset="0"/>
                    <a:ea typeface="+mn-ea"/>
                  </a:rPr>
                  <a:t>2</a:t>
                </a:r>
              </a:p>
            </p:txBody>
          </p:sp>
          <p:sp>
            <p:nvSpPr>
              <p:cNvPr id="33" name="Rectangle 29">
                <a:extLst>
                  <a:ext uri="{FF2B5EF4-FFF2-40B4-BE49-F238E27FC236}">
                    <a16:creationId xmlns:a16="http://schemas.microsoft.com/office/drawing/2014/main" id="{81DCB03D-D5B9-44AE-90AD-4524A9D2D8D7}"/>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solidFill>
                      <a:srgbClr val="C00000"/>
                    </a:solidFill>
                    <a:latin typeface="Calibri" panose="020F0502020204030204" pitchFamily="34" charset="0"/>
                    <a:ea typeface="+mn-ea"/>
                  </a:rPr>
                  <a:t>1</a:t>
                </a:r>
              </a:p>
            </p:txBody>
          </p:sp>
          <p:sp>
            <p:nvSpPr>
              <p:cNvPr id="34" name="Rectangle 30">
                <a:extLst>
                  <a:ext uri="{FF2B5EF4-FFF2-40B4-BE49-F238E27FC236}">
                    <a16:creationId xmlns:a16="http://schemas.microsoft.com/office/drawing/2014/main" id="{CFB5C209-8DA0-4DF7-AEAB-E91B529479A7}"/>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solidFill>
                      <a:srgbClr val="C00000"/>
                    </a:solidFill>
                    <a:latin typeface="Calibri" panose="020F0502020204030204" pitchFamily="34" charset="0"/>
                    <a:ea typeface="+mn-ea"/>
                  </a:rPr>
                  <a:t>3</a:t>
                </a:r>
              </a:p>
            </p:txBody>
          </p:sp>
        </p:grpSp>
        <p:sp>
          <p:nvSpPr>
            <p:cNvPr id="18" name="Text Box 32">
              <a:extLst>
                <a:ext uri="{FF2B5EF4-FFF2-40B4-BE49-F238E27FC236}">
                  <a16:creationId xmlns:a16="http://schemas.microsoft.com/office/drawing/2014/main" id="{95B42D59-1044-4959-B92F-231CDE74E47F}"/>
                </a:ext>
              </a:extLst>
            </p:cNvPr>
            <p:cNvSpPr txBox="1">
              <a:spLocks noChangeArrowheads="1"/>
            </p:cNvSpPr>
            <p:nvPr/>
          </p:nvSpPr>
          <p:spPr bwMode="auto">
            <a:xfrm>
              <a:off x="2514600" y="3809393"/>
              <a:ext cx="396875"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a:t>
              </a:r>
            </a:p>
          </p:txBody>
        </p:sp>
        <p:sp>
          <p:nvSpPr>
            <p:cNvPr id="19" name="Text Box 33">
              <a:extLst>
                <a:ext uri="{FF2B5EF4-FFF2-40B4-BE49-F238E27FC236}">
                  <a16:creationId xmlns:a16="http://schemas.microsoft.com/office/drawing/2014/main" id="{0269CA81-17FC-48F5-A037-0C4252C32B99}"/>
                </a:ext>
              </a:extLst>
            </p:cNvPr>
            <p:cNvSpPr txBox="1">
              <a:spLocks noChangeArrowheads="1"/>
            </p:cNvSpPr>
            <p:nvPr/>
          </p:nvSpPr>
          <p:spPr bwMode="auto">
            <a:xfrm>
              <a:off x="3182938"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+ 4</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20" name="Line 34">
              <a:extLst>
                <a:ext uri="{FF2B5EF4-FFF2-40B4-BE49-F238E27FC236}">
                  <a16:creationId xmlns:a16="http://schemas.microsoft.com/office/drawing/2014/main" id="{538836FB-6386-4362-B8A7-95A1C5BBDAC9}"/>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21" name="Line 35">
              <a:extLst>
                <a:ext uri="{FF2B5EF4-FFF2-40B4-BE49-F238E27FC236}">
                  <a16:creationId xmlns:a16="http://schemas.microsoft.com/office/drawing/2014/main" id="{AB53D092-50B7-455C-81DF-4E1D13513234}"/>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22" name="Text Box 36">
              <a:extLst>
                <a:ext uri="{FF2B5EF4-FFF2-40B4-BE49-F238E27FC236}">
                  <a16:creationId xmlns:a16="http://schemas.microsoft.com/office/drawing/2014/main" id="{6B1A3F39-E084-45DA-B252-E7F967480DE6}"/>
                </a:ext>
              </a:extLst>
            </p:cNvPr>
            <p:cNvSpPr txBox="1">
              <a:spLocks noChangeArrowheads="1"/>
            </p:cNvSpPr>
            <p:nvPr/>
          </p:nvSpPr>
          <p:spPr bwMode="auto">
            <a:xfrm>
              <a:off x="4097338"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+ 8</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23" name="Line 37">
              <a:extLst>
                <a:ext uri="{FF2B5EF4-FFF2-40B4-BE49-F238E27FC236}">
                  <a16:creationId xmlns:a16="http://schemas.microsoft.com/office/drawing/2014/main" id="{9417A290-D75B-4CE6-A1D8-153A804CF883}"/>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24" name="Text Box 38">
              <a:extLst>
                <a:ext uri="{FF2B5EF4-FFF2-40B4-BE49-F238E27FC236}">
                  <a16:creationId xmlns:a16="http://schemas.microsoft.com/office/drawing/2014/main" id="{D30046C7-AC09-43C6-805F-B31365628EC1}"/>
                </a:ext>
              </a:extLst>
            </p:cNvPr>
            <p:cNvSpPr txBox="1">
              <a:spLocks noChangeArrowheads="1"/>
            </p:cNvSpPr>
            <p:nvPr/>
          </p:nvSpPr>
          <p:spPr bwMode="auto">
            <a:xfrm>
              <a:off x="5029200"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+ 12</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25" name="Line 39">
              <a:extLst>
                <a:ext uri="{FF2B5EF4-FFF2-40B4-BE49-F238E27FC236}">
                  <a16:creationId xmlns:a16="http://schemas.microsoft.com/office/drawing/2014/main" id="{0F9F6D9E-7403-4589-9A47-6399C6B4C150}"/>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26" name="Text Box 40">
              <a:extLst>
                <a:ext uri="{FF2B5EF4-FFF2-40B4-BE49-F238E27FC236}">
                  <a16:creationId xmlns:a16="http://schemas.microsoft.com/office/drawing/2014/main" id="{1E20ED16-3377-406A-A1E2-6C393E2618A4}"/>
                </a:ext>
              </a:extLst>
            </p:cNvPr>
            <p:cNvSpPr txBox="1">
              <a:spLocks noChangeArrowheads="1"/>
            </p:cNvSpPr>
            <p:nvPr/>
          </p:nvSpPr>
          <p:spPr bwMode="auto">
            <a:xfrm>
              <a:off x="5943600"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+ 16</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27" name="Line 41">
              <a:extLst>
                <a:ext uri="{FF2B5EF4-FFF2-40B4-BE49-F238E27FC236}">
                  <a16:creationId xmlns:a16="http://schemas.microsoft.com/office/drawing/2014/main" id="{21CBB226-8D51-41E0-AE0A-072DF5031AE4}"/>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28" name="Text Box 42">
              <a:extLst>
                <a:ext uri="{FF2B5EF4-FFF2-40B4-BE49-F238E27FC236}">
                  <a16:creationId xmlns:a16="http://schemas.microsoft.com/office/drawing/2014/main" id="{F40FEBFF-2DE7-40F6-BD7B-43397A1B3BEE}"/>
                </a:ext>
              </a:extLst>
            </p:cNvPr>
            <p:cNvSpPr txBox="1">
              <a:spLocks noChangeArrowheads="1"/>
            </p:cNvSpPr>
            <p:nvPr/>
          </p:nvSpPr>
          <p:spPr bwMode="auto">
            <a:xfrm>
              <a:off x="6858000"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+ 20</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29" name="Line 43">
              <a:extLst>
                <a:ext uri="{FF2B5EF4-FFF2-40B4-BE49-F238E27FC236}">
                  <a16:creationId xmlns:a16="http://schemas.microsoft.com/office/drawing/2014/main" id="{8FD3BE96-FBC1-46D8-B8D3-8F93AB410F95}"/>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3" name="矩形 2">
            <a:extLst>
              <a:ext uri="{FF2B5EF4-FFF2-40B4-BE49-F238E27FC236}">
                <a16:creationId xmlns:a16="http://schemas.microsoft.com/office/drawing/2014/main" id="{3CEA12F8-3765-4D02-9A0C-50894D186B17}"/>
              </a:ext>
            </a:extLst>
          </p:cNvPr>
          <p:cNvSpPr/>
          <p:nvPr/>
        </p:nvSpPr>
        <p:spPr>
          <a:xfrm>
            <a:off x="2253820" y="2355154"/>
            <a:ext cx="5126492" cy="1908215"/>
          </a:xfrm>
          <a:prstGeom prst="rect">
            <a:avLst/>
          </a:prstGeom>
        </p:spPr>
        <p:txBody>
          <a:bodyPr wrap="square">
            <a:spAutoFit/>
          </a:bodyPr>
          <a:lstStyle/>
          <a:p>
            <a:pPr marL="223838" indent="-223838" defTabSz="895350">
              <a:spcBef>
                <a:spcPts val="1200"/>
              </a:spcBef>
              <a:tabLst>
                <a:tab pos="1943100" algn="l"/>
                <a:tab pos="3660775" algn="l"/>
              </a:tabLst>
            </a:pPr>
            <a:r>
              <a:rPr lang="en-US" altLang="zh-CN" sz="2000" dirty="0">
                <a:solidFill>
                  <a:srgbClr val="C00000"/>
                </a:solidFill>
                <a:latin typeface="+mn-lt"/>
                <a:cs typeface="Times New Roman" panose="02020603050405020304" pitchFamily="18" charset="0"/>
              </a:rPr>
              <a:t>Reference</a:t>
            </a:r>
            <a:r>
              <a:rPr lang="en-US" altLang="zh-CN" sz="2800" dirty="0">
                <a:latin typeface="+mn-lt"/>
                <a:cs typeface="Times New Roman" panose="02020603050405020304" pitchFamily="18" charset="0"/>
              </a:rPr>
              <a:t>	</a:t>
            </a:r>
            <a:r>
              <a:rPr lang="en-US" altLang="zh-CN" sz="2000" dirty="0">
                <a:solidFill>
                  <a:srgbClr val="C00000"/>
                </a:solidFill>
                <a:latin typeface="+mn-lt"/>
                <a:cs typeface="Times New Roman" panose="02020603050405020304" pitchFamily="18" charset="0"/>
              </a:rPr>
              <a:t>Type</a:t>
            </a:r>
            <a:r>
              <a:rPr lang="en-US" altLang="zh-CN" sz="2800" dirty="0">
                <a:latin typeface="+mn-lt"/>
                <a:cs typeface="Times New Roman" panose="02020603050405020304" pitchFamily="18" charset="0"/>
              </a:rPr>
              <a:t>	</a:t>
            </a:r>
            <a:r>
              <a:rPr lang="en-US" altLang="zh-CN" sz="2000" dirty="0">
                <a:solidFill>
                  <a:srgbClr val="C00000"/>
                </a:solidFill>
                <a:latin typeface="+mn-lt"/>
                <a:cs typeface="Times New Roman" panose="02020603050405020304" pitchFamily="18" charset="0"/>
              </a:rPr>
              <a:t>Value</a:t>
            </a:r>
          </a:p>
          <a:p>
            <a:pPr marL="560388" lvl="1" indent="-222250" defTabSz="895350">
              <a:buFont typeface="Wingdings" panose="05000000000000000000" pitchFamily="2" charset="2"/>
              <a:buNone/>
              <a:tabLst>
                <a:tab pos="1943100" algn="l"/>
                <a:tab pos="3660775" algn="l"/>
              </a:tabLst>
            </a:pPr>
            <a:r>
              <a:rPr lang="en-US" altLang="zh-CN" dirty="0" err="1">
                <a:latin typeface="Courier New" panose="02070309020205020404" pitchFamily="49" charset="0"/>
                <a:ea typeface="+mn-ea"/>
                <a:cs typeface="Courier New" panose="02070309020205020404" pitchFamily="49" charset="0"/>
              </a:rPr>
              <a:t>val</a:t>
            </a:r>
            <a:r>
              <a:rPr lang="en-US" altLang="zh-CN" dirty="0">
                <a:latin typeface="Courier New" panose="02070309020205020404" pitchFamily="49" charset="0"/>
                <a:ea typeface="+mn-ea"/>
                <a:cs typeface="Courier New" panose="02070309020205020404" pitchFamily="49" charset="0"/>
              </a:rPr>
              <a:t>[4]	  int	   3</a:t>
            </a:r>
          </a:p>
          <a:p>
            <a:pPr marL="560388" lvl="1" indent="-222250" defTabSz="895350">
              <a:buFont typeface="Wingdings" panose="05000000000000000000" pitchFamily="2" charset="2"/>
              <a:buNone/>
              <a:tabLst>
                <a:tab pos="1943100" algn="l"/>
                <a:tab pos="3660775" algn="l"/>
              </a:tabLst>
            </a:pPr>
            <a:r>
              <a:rPr lang="en-US" altLang="zh-CN" dirty="0" err="1">
                <a:latin typeface="Courier New" panose="02070309020205020404" pitchFamily="49" charset="0"/>
                <a:ea typeface="+mn-ea"/>
                <a:cs typeface="Courier New" panose="02070309020205020404" pitchFamily="49" charset="0"/>
              </a:rPr>
              <a:t>val</a:t>
            </a:r>
            <a:r>
              <a:rPr lang="en-US" altLang="zh-CN" dirty="0">
                <a:latin typeface="Courier New" panose="02070309020205020404" pitchFamily="49" charset="0"/>
                <a:ea typeface="+mn-ea"/>
                <a:cs typeface="Courier New" panose="02070309020205020404" pitchFamily="49" charset="0"/>
              </a:rPr>
              <a:t>	  int *	   </a:t>
            </a:r>
            <a:r>
              <a:rPr lang="en-US" altLang="zh-CN" i="1" dirty="0">
                <a:latin typeface="Courier New" panose="02070309020205020404" pitchFamily="49" charset="0"/>
                <a:ea typeface="+mn-ea"/>
                <a:cs typeface="Courier New" panose="02070309020205020404" pitchFamily="49" charset="0"/>
              </a:rPr>
              <a:t>x</a:t>
            </a:r>
            <a:endParaRPr lang="en-US" altLang="zh-CN" dirty="0">
              <a:latin typeface="Courier New" panose="02070309020205020404" pitchFamily="49" charset="0"/>
              <a:ea typeface="+mn-ea"/>
              <a:cs typeface="Courier New" panose="02070309020205020404" pitchFamily="49" charset="0"/>
            </a:endParaRPr>
          </a:p>
          <a:p>
            <a:pPr marL="560388" lvl="1" indent="-222250" defTabSz="895350">
              <a:buFont typeface="Wingdings" panose="05000000000000000000" pitchFamily="2" charset="2"/>
              <a:buNone/>
              <a:tabLst>
                <a:tab pos="1943100" algn="l"/>
                <a:tab pos="3660775" algn="l"/>
              </a:tabLst>
            </a:pPr>
            <a:r>
              <a:rPr lang="en-US" altLang="zh-CN" dirty="0">
                <a:latin typeface="Courier New" panose="02070309020205020404" pitchFamily="49" charset="0"/>
                <a:ea typeface="+mn-ea"/>
                <a:cs typeface="Courier New" panose="02070309020205020404" pitchFamily="49" charset="0"/>
              </a:rPr>
              <a:t>val+1	  int *	   </a:t>
            </a:r>
            <a:r>
              <a:rPr lang="en-US" altLang="zh-CN" i="1" dirty="0">
                <a:latin typeface="Courier New" panose="02070309020205020404" pitchFamily="49" charset="0"/>
                <a:ea typeface="+mn-ea"/>
                <a:cs typeface="Courier New" panose="02070309020205020404" pitchFamily="49" charset="0"/>
              </a:rPr>
              <a:t>x</a:t>
            </a:r>
            <a:r>
              <a:rPr lang="en-US" altLang="zh-CN" dirty="0">
                <a:latin typeface="Courier New" panose="02070309020205020404" pitchFamily="49" charset="0"/>
                <a:ea typeface="+mn-ea"/>
                <a:cs typeface="Courier New" panose="02070309020205020404" pitchFamily="49" charset="0"/>
              </a:rPr>
              <a:t> + 4</a:t>
            </a:r>
          </a:p>
          <a:p>
            <a:pPr marL="560388" lvl="1" indent="-222250" defTabSz="895350">
              <a:buFont typeface="Wingdings" panose="05000000000000000000" pitchFamily="2" charset="2"/>
              <a:buNone/>
              <a:tabLst>
                <a:tab pos="1943100" algn="l"/>
                <a:tab pos="3660775" algn="l"/>
              </a:tabLst>
            </a:pPr>
            <a:r>
              <a:rPr lang="en-US" altLang="zh-CN" dirty="0">
                <a:latin typeface="Courier New" panose="02070309020205020404" pitchFamily="49" charset="0"/>
                <a:ea typeface="+mn-ea"/>
                <a:cs typeface="Courier New" panose="02070309020205020404" pitchFamily="49" charset="0"/>
              </a:rPr>
              <a:t>&amp;</a:t>
            </a:r>
            <a:r>
              <a:rPr lang="en-US" altLang="zh-CN" dirty="0" err="1">
                <a:latin typeface="Courier New" panose="02070309020205020404" pitchFamily="49" charset="0"/>
                <a:ea typeface="+mn-ea"/>
                <a:cs typeface="Courier New" panose="02070309020205020404" pitchFamily="49" charset="0"/>
              </a:rPr>
              <a:t>val</a:t>
            </a:r>
            <a:r>
              <a:rPr lang="en-US" altLang="zh-CN" dirty="0">
                <a:latin typeface="Courier New" panose="02070309020205020404" pitchFamily="49" charset="0"/>
                <a:ea typeface="+mn-ea"/>
                <a:cs typeface="Courier New" panose="02070309020205020404" pitchFamily="49" charset="0"/>
              </a:rPr>
              <a:t>[2]	  int *	   </a:t>
            </a:r>
            <a:r>
              <a:rPr lang="en-US" altLang="zh-CN" i="1" dirty="0">
                <a:latin typeface="Courier New" panose="02070309020205020404" pitchFamily="49" charset="0"/>
                <a:ea typeface="+mn-ea"/>
                <a:cs typeface="Courier New" panose="02070309020205020404" pitchFamily="49" charset="0"/>
              </a:rPr>
              <a:t>x</a:t>
            </a:r>
            <a:r>
              <a:rPr lang="en-US" altLang="zh-CN" dirty="0">
                <a:latin typeface="Courier New" panose="02070309020205020404" pitchFamily="49" charset="0"/>
                <a:ea typeface="+mn-ea"/>
                <a:cs typeface="Courier New" panose="02070309020205020404" pitchFamily="49" charset="0"/>
              </a:rPr>
              <a:t> + 8</a:t>
            </a:r>
          </a:p>
          <a:p>
            <a:pPr marL="560388" lvl="1" indent="-222250" defTabSz="895350">
              <a:buFont typeface="Wingdings" panose="05000000000000000000" pitchFamily="2" charset="2"/>
              <a:buNone/>
              <a:tabLst>
                <a:tab pos="1943100" algn="l"/>
                <a:tab pos="3660775" algn="l"/>
              </a:tabLst>
            </a:pPr>
            <a:r>
              <a:rPr lang="en-US" altLang="zh-CN" dirty="0" err="1">
                <a:latin typeface="Courier New" panose="02070309020205020404" pitchFamily="49" charset="0"/>
                <a:ea typeface="+mn-ea"/>
                <a:cs typeface="Courier New" panose="02070309020205020404" pitchFamily="49" charset="0"/>
              </a:rPr>
              <a:t>val</a:t>
            </a:r>
            <a:r>
              <a:rPr lang="en-US" altLang="zh-CN" dirty="0">
                <a:latin typeface="Courier New" panose="02070309020205020404" pitchFamily="49" charset="0"/>
                <a:ea typeface="+mn-ea"/>
                <a:cs typeface="Courier New" panose="02070309020205020404" pitchFamily="49" charset="0"/>
              </a:rPr>
              <a:t>[5]	  int	   ??</a:t>
            </a:r>
          </a:p>
        </p:txBody>
      </p:sp>
    </p:spTree>
    <p:extLst>
      <p:ext uri="{BB962C8B-B14F-4D97-AF65-F5344CB8AC3E}">
        <p14:creationId xmlns:p14="http://schemas.microsoft.com/office/powerpoint/2010/main" val="478155480"/>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fad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Effect transition="in" filter="fade">
                                          <p:cBhvr>
                                            <p:cTn id="6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4"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fad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Effect transition="in" filter="fade">
                                          <p:cBhvr>
                                            <p:cTn id="6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4" grpId="0"/>
          <p:bldP spid="15"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字节顺序</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40AE04CC-0B46-4374-BA2E-89774B42BAF1}"/>
              </a:ext>
            </a:extLst>
          </p:cNvPr>
          <p:cNvSpPr>
            <a:spLocks noChangeArrowheads="1"/>
          </p:cNvSpPr>
          <p:nvPr/>
        </p:nvSpPr>
        <p:spPr bwMode="auto">
          <a:xfrm>
            <a:off x="269776" y="2000719"/>
            <a:ext cx="2880320" cy="1483341"/>
          </a:xfrm>
          <a:prstGeom prst="rect">
            <a:avLst/>
          </a:prstGeom>
          <a:solidFill>
            <a:srgbClr val="FFFFCC"/>
          </a:solidFill>
          <a:ln w="12700">
            <a:solidFill>
              <a:schemeClr val="tx1"/>
            </a:solidFill>
            <a:miter lim="800000"/>
            <a:headEnd/>
            <a:tailEnd/>
          </a:ln>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union {</a:t>
            </a:r>
            <a:endParaRPr lang="en-US" altLang="zh-CN" sz="14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unsigned char c[8];</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short s[4];</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int </a:t>
            </a:r>
            <a:r>
              <a:rPr lang="en-US" altLang="zh-CN" sz="14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long l[1];</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a:t>
            </a:r>
            <a:r>
              <a:rPr lang="en-US" altLang="zh-CN" sz="14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a:t>
            </a: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p>
        </p:txBody>
      </p:sp>
      <p:graphicFrame>
        <p:nvGraphicFramePr>
          <p:cNvPr id="6" name="Table 21">
            <a:extLst>
              <a:ext uri="{FF2B5EF4-FFF2-40B4-BE49-F238E27FC236}">
                <a16:creationId xmlns:a16="http://schemas.microsoft.com/office/drawing/2014/main" id="{D1E22444-B29F-4598-9C83-10F37A66AE97}"/>
              </a:ext>
            </a:extLst>
          </p:cNvPr>
          <p:cNvGraphicFramePr>
            <a:graphicFrameLocks noGrp="1"/>
          </p:cNvGraphicFramePr>
          <p:nvPr>
            <p:extLst>
              <p:ext uri="{D42A27DB-BD31-4B8C-83A1-F6EECF244321}">
                <p14:modId xmlns:p14="http://schemas.microsoft.com/office/powerpoint/2010/main" val="287298776"/>
              </p:ext>
            </p:extLst>
          </p:nvPr>
        </p:nvGraphicFramePr>
        <p:xfrm>
          <a:off x="3754129" y="923284"/>
          <a:ext cx="5256584" cy="148336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657073">
                  <a:extLst>
                    <a:ext uri="{9D8B030D-6E8A-4147-A177-3AD203B41FA5}">
                      <a16:colId xmlns:a16="http://schemas.microsoft.com/office/drawing/2014/main" val="20000"/>
                    </a:ext>
                  </a:extLst>
                </a:gridCol>
                <a:gridCol w="657073">
                  <a:extLst>
                    <a:ext uri="{9D8B030D-6E8A-4147-A177-3AD203B41FA5}">
                      <a16:colId xmlns:a16="http://schemas.microsoft.com/office/drawing/2014/main" val="20001"/>
                    </a:ext>
                  </a:extLst>
                </a:gridCol>
                <a:gridCol w="657073">
                  <a:extLst>
                    <a:ext uri="{9D8B030D-6E8A-4147-A177-3AD203B41FA5}">
                      <a16:colId xmlns:a16="http://schemas.microsoft.com/office/drawing/2014/main" val="20002"/>
                    </a:ext>
                  </a:extLst>
                </a:gridCol>
                <a:gridCol w="657073">
                  <a:extLst>
                    <a:ext uri="{9D8B030D-6E8A-4147-A177-3AD203B41FA5}">
                      <a16:colId xmlns:a16="http://schemas.microsoft.com/office/drawing/2014/main" val="20003"/>
                    </a:ext>
                  </a:extLst>
                </a:gridCol>
                <a:gridCol w="657073">
                  <a:extLst>
                    <a:ext uri="{9D8B030D-6E8A-4147-A177-3AD203B41FA5}">
                      <a16:colId xmlns:a16="http://schemas.microsoft.com/office/drawing/2014/main" val="20004"/>
                    </a:ext>
                  </a:extLst>
                </a:gridCol>
                <a:gridCol w="657073">
                  <a:extLst>
                    <a:ext uri="{9D8B030D-6E8A-4147-A177-3AD203B41FA5}">
                      <a16:colId xmlns:a16="http://schemas.microsoft.com/office/drawing/2014/main" val="20005"/>
                    </a:ext>
                  </a:extLst>
                </a:gridCol>
                <a:gridCol w="657073">
                  <a:extLst>
                    <a:ext uri="{9D8B030D-6E8A-4147-A177-3AD203B41FA5}">
                      <a16:colId xmlns:a16="http://schemas.microsoft.com/office/drawing/2014/main" val="20006"/>
                    </a:ext>
                  </a:extLst>
                </a:gridCol>
                <a:gridCol w="657073">
                  <a:extLst>
                    <a:ext uri="{9D8B030D-6E8A-4147-A177-3AD203B41FA5}">
                      <a16:colId xmlns:a16="http://schemas.microsoft.com/office/drawing/2014/main" val="20007"/>
                    </a:ext>
                  </a:extLst>
                </a:gridCol>
              </a:tblGrid>
              <a:tr h="370840">
                <a:tc>
                  <a:txBody>
                    <a:bodyPr/>
                    <a:lstStyle/>
                    <a:p>
                      <a:pPr algn="ctr"/>
                      <a:r>
                        <a:rPr lang="en-US" sz="1400" b="1" dirty="0">
                          <a:latin typeface="Courier New" panose="02070309020205020404" pitchFamily="-96" charset="0"/>
                          <a:cs typeface="Courier New" panose="02070309020205020404" pitchFamily="-96" charset="0"/>
                        </a:rPr>
                        <a:t>c[0]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0000"/>
                  </a:ext>
                </a:extLst>
              </a:tr>
              <a:tr h="370840">
                <a:tc gridSpan="2">
                  <a:txBody>
                    <a:bodyPr/>
                    <a:lstStyle/>
                    <a:p>
                      <a:pPr algn="ctr"/>
                      <a:r>
                        <a:rPr lang="en-US" sz="1400" b="1" dirty="0">
                          <a:latin typeface="Courier New" panose="02070309020205020404" pitchFamily="-96" charset="0"/>
                          <a:cs typeface="Courier New" panose="02070309020205020404" pitchFamily="-96"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gridSpan="4">
                  <a:txBody>
                    <a:bodyPr/>
                    <a:lstStyle/>
                    <a:p>
                      <a:pPr algn="ctr"/>
                      <a:r>
                        <a:rPr lang="en-US" sz="1400" b="1" dirty="0">
                          <a:latin typeface="Courier New" panose="02070309020205020404" pitchFamily="-96" charset="0"/>
                          <a:cs typeface="Courier New" panose="02070309020205020404" pitchFamily="-96" charset="0"/>
                        </a:rPr>
                        <a:t>l[0]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1400" b="1" dirty="0">
                        <a:latin typeface="Courier New" panose="02070309020205020404" pitchFamily="-96" charset="0"/>
                        <a:cs typeface="Courier New" panose="02070309020205020404" pitchFamily="-9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TextBox 22">
            <a:extLst>
              <a:ext uri="{FF2B5EF4-FFF2-40B4-BE49-F238E27FC236}">
                <a16:creationId xmlns:a16="http://schemas.microsoft.com/office/drawing/2014/main" id="{C78FA750-7F17-4779-A9B1-91CD3F9CFBE0}"/>
              </a:ext>
            </a:extLst>
          </p:cNvPr>
          <p:cNvSpPr txBox="1">
            <a:spLocks noChangeArrowheads="1"/>
          </p:cNvSpPr>
          <p:nvPr/>
        </p:nvSpPr>
        <p:spPr bwMode="auto">
          <a:xfrm>
            <a:off x="5794387" y="494331"/>
            <a:ext cx="938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32-bit</a:t>
            </a:r>
          </a:p>
        </p:txBody>
      </p:sp>
      <p:graphicFrame>
        <p:nvGraphicFramePr>
          <p:cNvPr id="8" name="Table 23">
            <a:extLst>
              <a:ext uri="{FF2B5EF4-FFF2-40B4-BE49-F238E27FC236}">
                <a16:creationId xmlns:a16="http://schemas.microsoft.com/office/drawing/2014/main" id="{E6B872D5-E8B4-4EE6-854A-C2A70446A525}"/>
              </a:ext>
            </a:extLst>
          </p:cNvPr>
          <p:cNvGraphicFramePr>
            <a:graphicFrameLocks noGrp="1"/>
          </p:cNvGraphicFramePr>
          <p:nvPr>
            <p:extLst>
              <p:ext uri="{D42A27DB-BD31-4B8C-83A1-F6EECF244321}">
                <p14:modId xmlns:p14="http://schemas.microsoft.com/office/powerpoint/2010/main" val="317497861"/>
              </p:ext>
            </p:extLst>
          </p:nvPr>
        </p:nvGraphicFramePr>
        <p:xfrm>
          <a:off x="3779912" y="3204353"/>
          <a:ext cx="5267720" cy="1483356"/>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658465">
                  <a:extLst>
                    <a:ext uri="{9D8B030D-6E8A-4147-A177-3AD203B41FA5}">
                      <a16:colId xmlns:a16="http://schemas.microsoft.com/office/drawing/2014/main" val="20000"/>
                    </a:ext>
                  </a:extLst>
                </a:gridCol>
                <a:gridCol w="658465">
                  <a:extLst>
                    <a:ext uri="{9D8B030D-6E8A-4147-A177-3AD203B41FA5}">
                      <a16:colId xmlns:a16="http://schemas.microsoft.com/office/drawing/2014/main" val="20001"/>
                    </a:ext>
                  </a:extLst>
                </a:gridCol>
                <a:gridCol w="658465">
                  <a:extLst>
                    <a:ext uri="{9D8B030D-6E8A-4147-A177-3AD203B41FA5}">
                      <a16:colId xmlns:a16="http://schemas.microsoft.com/office/drawing/2014/main" val="20002"/>
                    </a:ext>
                  </a:extLst>
                </a:gridCol>
                <a:gridCol w="658465">
                  <a:extLst>
                    <a:ext uri="{9D8B030D-6E8A-4147-A177-3AD203B41FA5}">
                      <a16:colId xmlns:a16="http://schemas.microsoft.com/office/drawing/2014/main" val="20003"/>
                    </a:ext>
                  </a:extLst>
                </a:gridCol>
                <a:gridCol w="658465">
                  <a:extLst>
                    <a:ext uri="{9D8B030D-6E8A-4147-A177-3AD203B41FA5}">
                      <a16:colId xmlns:a16="http://schemas.microsoft.com/office/drawing/2014/main" val="20004"/>
                    </a:ext>
                  </a:extLst>
                </a:gridCol>
                <a:gridCol w="658465">
                  <a:extLst>
                    <a:ext uri="{9D8B030D-6E8A-4147-A177-3AD203B41FA5}">
                      <a16:colId xmlns:a16="http://schemas.microsoft.com/office/drawing/2014/main" val="20005"/>
                    </a:ext>
                  </a:extLst>
                </a:gridCol>
                <a:gridCol w="658465">
                  <a:extLst>
                    <a:ext uri="{9D8B030D-6E8A-4147-A177-3AD203B41FA5}">
                      <a16:colId xmlns:a16="http://schemas.microsoft.com/office/drawing/2014/main" val="20006"/>
                    </a:ext>
                  </a:extLst>
                </a:gridCol>
                <a:gridCol w="658465">
                  <a:extLst>
                    <a:ext uri="{9D8B030D-6E8A-4147-A177-3AD203B41FA5}">
                      <a16:colId xmlns:a16="http://schemas.microsoft.com/office/drawing/2014/main" val="20007"/>
                    </a:ext>
                  </a:extLst>
                </a:gridCol>
              </a:tblGrid>
              <a:tr h="370839">
                <a:tc>
                  <a:txBody>
                    <a:bodyPr/>
                    <a:lstStyle/>
                    <a:p>
                      <a:pPr algn="ctr"/>
                      <a:r>
                        <a:rPr lang="en-US" sz="1400" b="1" dirty="0">
                          <a:latin typeface="Courier New" panose="02070309020205020404" pitchFamily="-96" charset="0"/>
                          <a:cs typeface="Courier New" panose="02070309020205020404" pitchFamily="-96" charset="0"/>
                        </a:rPr>
                        <a:t>c[0]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0000"/>
                  </a:ext>
                </a:extLst>
              </a:tr>
              <a:tr h="370839">
                <a:tc gridSpan="2">
                  <a:txBody>
                    <a:bodyPr/>
                    <a:lstStyle/>
                    <a:p>
                      <a:pPr algn="ctr"/>
                      <a:r>
                        <a:rPr lang="en-US" sz="1400" b="1" dirty="0">
                          <a:latin typeface="Courier New" panose="02070309020205020404" pitchFamily="-96" charset="0"/>
                          <a:cs typeface="Courier New" panose="02070309020205020404" pitchFamily="-96"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39">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39">
                <a:tc gridSpan="8">
                  <a:txBody>
                    <a:bodyPr/>
                    <a:lstStyle/>
                    <a:p>
                      <a:pPr algn="ctr"/>
                      <a:r>
                        <a:rPr lang="en-US" sz="1400" b="1" dirty="0">
                          <a:latin typeface="Courier New" panose="02070309020205020404" pitchFamily="-96" charset="0"/>
                          <a:cs typeface="Courier New" panose="02070309020205020404" pitchFamily="-96" charset="0"/>
                        </a:rPr>
                        <a:t>l[0]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24">
            <a:extLst>
              <a:ext uri="{FF2B5EF4-FFF2-40B4-BE49-F238E27FC236}">
                <a16:creationId xmlns:a16="http://schemas.microsoft.com/office/drawing/2014/main" id="{2D2963F7-9086-4767-8854-E4C3879911F2}"/>
              </a:ext>
            </a:extLst>
          </p:cNvPr>
          <p:cNvSpPr>
            <a:spLocks noChangeArrowheads="1"/>
          </p:cNvSpPr>
          <p:nvPr/>
        </p:nvSpPr>
        <p:spPr bwMode="auto">
          <a:xfrm>
            <a:off x="5820170" y="2742390"/>
            <a:ext cx="938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64-bit</a:t>
            </a:r>
          </a:p>
        </p:txBody>
      </p:sp>
    </p:spTree>
    <p:extLst>
      <p:ext uri="{BB962C8B-B14F-4D97-AF65-F5344CB8AC3E}">
        <p14:creationId xmlns:p14="http://schemas.microsoft.com/office/powerpoint/2010/main" val="845215173"/>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p:bldP spid="9"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字节顺序</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47D329DF-141A-405C-ACA1-6B96CF5BD755}"/>
              </a:ext>
            </a:extLst>
          </p:cNvPr>
          <p:cNvSpPr>
            <a:spLocks noChangeArrowheads="1"/>
          </p:cNvSpPr>
          <p:nvPr/>
        </p:nvSpPr>
        <p:spPr bwMode="auto">
          <a:xfrm>
            <a:off x="3069974" y="749808"/>
            <a:ext cx="6048672" cy="4307403"/>
          </a:xfrm>
          <a:prstGeom prst="rect">
            <a:avLst/>
          </a:prstGeom>
          <a:solidFill>
            <a:schemeClr val="bg2"/>
          </a:solidFill>
          <a:ln w="12700">
            <a:solidFill>
              <a:schemeClr val="tx1"/>
            </a:solidFill>
            <a:miter lim="800000"/>
            <a:headEnd/>
            <a:tailEnd/>
          </a:ln>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int j;</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for (j = 0; j &lt; 8;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j++</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[j] = 0xf0 + j;</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endPar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endParaRPr>
          </a:p>
          <a:p>
            <a:pPr eaLnBrk="1" hangingPunct="1">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printf</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("Characters 0-7 ==  [0x%x,0x%x,0x%x,0x%x,0x%x,0x%x,0x%x,0x%x]\n",</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[0],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[1],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[3],</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[4],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[5],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[6],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[7]);</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endPar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endParaRPr>
          </a:p>
          <a:p>
            <a:pPr eaLnBrk="1" hangingPunct="1">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printf</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("Shorts 0-3 == [0x%x,0x%x,0x%x,0x%x]\n",</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dw.s</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[0],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dw.s</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[1],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dw.s</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dw.s</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[3]);</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endPar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endParaRPr>
          </a:p>
          <a:p>
            <a:pPr eaLnBrk="1" hangingPunct="1">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printf</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Ints</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0-1 == [0x%x,0x%x]\n",</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[0],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[1]);</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endPar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endParaRPr>
          </a:p>
          <a:p>
            <a:pPr eaLnBrk="1" hangingPunct="1">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printf</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("Long 0 == [0x%lx]\n",</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dw.l</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[0]);</a:t>
            </a:r>
          </a:p>
        </p:txBody>
      </p:sp>
      <p:sp>
        <p:nvSpPr>
          <p:cNvPr id="6" name="Rectangle 4">
            <a:extLst>
              <a:ext uri="{FF2B5EF4-FFF2-40B4-BE49-F238E27FC236}">
                <a16:creationId xmlns:a16="http://schemas.microsoft.com/office/drawing/2014/main" id="{5F97C67E-0C95-487E-9F86-7958CDEA4EA7}"/>
              </a:ext>
            </a:extLst>
          </p:cNvPr>
          <p:cNvSpPr>
            <a:spLocks noChangeArrowheads="1"/>
          </p:cNvSpPr>
          <p:nvPr/>
        </p:nvSpPr>
        <p:spPr bwMode="auto">
          <a:xfrm>
            <a:off x="25354" y="1830079"/>
            <a:ext cx="2880320" cy="1483341"/>
          </a:xfrm>
          <a:prstGeom prst="rect">
            <a:avLst/>
          </a:prstGeom>
          <a:solidFill>
            <a:srgbClr val="FFFFCC"/>
          </a:solidFill>
          <a:ln w="12700">
            <a:solidFill>
              <a:schemeClr val="tx1"/>
            </a:solidFill>
            <a:miter lim="800000"/>
            <a:headEnd/>
            <a:tailEnd/>
          </a:ln>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union {</a:t>
            </a:r>
            <a:endParaRPr lang="en-US" altLang="zh-CN" sz="14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unsigned char c[8];</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short s[4];</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int </a:t>
            </a:r>
            <a:r>
              <a:rPr lang="en-US" altLang="zh-CN" sz="14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long l[1];</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a:t>
            </a:r>
            <a:r>
              <a:rPr lang="en-US" altLang="zh-CN" sz="14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a:t>
            </a: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p>
        </p:txBody>
      </p:sp>
    </p:spTree>
    <p:extLst>
      <p:ext uri="{BB962C8B-B14F-4D97-AF65-F5344CB8AC3E}">
        <p14:creationId xmlns:p14="http://schemas.microsoft.com/office/powerpoint/2010/main" val="256963652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animBg="1"/>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520105" y="31678"/>
            <a:ext cx="219983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联合的字节顺序</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srgbClr val="AC0000"/>
                </a:solidFill>
                <a:latin typeface="微软雅黑" pitchFamily="34" charset="-122"/>
                <a:ea typeface="微软雅黑" pitchFamily="34" charset="-122"/>
              </a:rPr>
              <a:t>IA32</a:t>
            </a:r>
          </a:p>
        </p:txBody>
      </p:sp>
      <p:sp>
        <p:nvSpPr>
          <p:cNvPr id="5" name="Rectangle 4">
            <a:extLst>
              <a:ext uri="{FF2B5EF4-FFF2-40B4-BE49-F238E27FC236}">
                <a16:creationId xmlns:a16="http://schemas.microsoft.com/office/drawing/2014/main" id="{9D816C83-378B-4183-AF40-7DB0801554E6}"/>
              </a:ext>
            </a:extLst>
          </p:cNvPr>
          <p:cNvSpPr>
            <a:spLocks noChangeArrowheads="1"/>
          </p:cNvSpPr>
          <p:nvPr/>
        </p:nvSpPr>
        <p:spPr bwMode="auto">
          <a:xfrm>
            <a:off x="683568" y="1358555"/>
            <a:ext cx="720080" cy="3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863"/>
              </a:spcBef>
              <a:buClrTx/>
              <a:buSzTx/>
              <a:buFont typeface="Arial" panose="020B0604020202020204" pitchFamily="34" charset="0"/>
              <a:buNone/>
            </a:pPr>
            <a:r>
              <a:rPr lang="zh-CN" altLang="en-US" sz="1600" dirty="0">
                <a:solidFill>
                  <a:srgbClr val="C00000"/>
                </a:solidFill>
                <a:latin typeface="Calibri" panose="020F0502020204030204" pitchFamily="34" charset="0"/>
                <a:ea typeface="宋体" panose="02010600030101010101" pitchFamily="2" charset="-122"/>
                <a:sym typeface="Calibri" panose="020F0502020204030204" pitchFamily="34" charset="0"/>
              </a:rPr>
              <a:t>小端法</a:t>
            </a:r>
            <a:endParaRPr lang="en-US" altLang="zh-CN" sz="16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graphicFrame>
        <p:nvGraphicFramePr>
          <p:cNvPr id="6" name="Table 49">
            <a:extLst>
              <a:ext uri="{FF2B5EF4-FFF2-40B4-BE49-F238E27FC236}">
                <a16:creationId xmlns:a16="http://schemas.microsoft.com/office/drawing/2014/main" id="{648FD8A7-3547-423C-8340-1F7CD804916D}"/>
              </a:ext>
            </a:extLst>
          </p:cNvPr>
          <p:cNvGraphicFramePr>
            <a:graphicFrameLocks noGrp="1"/>
          </p:cNvGraphicFramePr>
          <p:nvPr/>
        </p:nvGraphicFramePr>
        <p:xfrm>
          <a:off x="1751856" y="785018"/>
          <a:ext cx="5640288" cy="152400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705036">
                  <a:extLst>
                    <a:ext uri="{9D8B030D-6E8A-4147-A177-3AD203B41FA5}">
                      <a16:colId xmlns:a16="http://schemas.microsoft.com/office/drawing/2014/main" val="20000"/>
                    </a:ext>
                  </a:extLst>
                </a:gridCol>
                <a:gridCol w="705036">
                  <a:extLst>
                    <a:ext uri="{9D8B030D-6E8A-4147-A177-3AD203B41FA5}">
                      <a16:colId xmlns:a16="http://schemas.microsoft.com/office/drawing/2014/main" val="20001"/>
                    </a:ext>
                  </a:extLst>
                </a:gridCol>
                <a:gridCol w="705036">
                  <a:extLst>
                    <a:ext uri="{9D8B030D-6E8A-4147-A177-3AD203B41FA5}">
                      <a16:colId xmlns:a16="http://schemas.microsoft.com/office/drawing/2014/main" val="20002"/>
                    </a:ext>
                  </a:extLst>
                </a:gridCol>
                <a:gridCol w="705036">
                  <a:extLst>
                    <a:ext uri="{9D8B030D-6E8A-4147-A177-3AD203B41FA5}">
                      <a16:colId xmlns:a16="http://schemas.microsoft.com/office/drawing/2014/main" val="20003"/>
                    </a:ext>
                  </a:extLst>
                </a:gridCol>
                <a:gridCol w="705036">
                  <a:extLst>
                    <a:ext uri="{9D8B030D-6E8A-4147-A177-3AD203B41FA5}">
                      <a16:colId xmlns:a16="http://schemas.microsoft.com/office/drawing/2014/main" val="20004"/>
                    </a:ext>
                  </a:extLst>
                </a:gridCol>
                <a:gridCol w="705036">
                  <a:extLst>
                    <a:ext uri="{9D8B030D-6E8A-4147-A177-3AD203B41FA5}">
                      <a16:colId xmlns:a16="http://schemas.microsoft.com/office/drawing/2014/main" val="20005"/>
                    </a:ext>
                  </a:extLst>
                </a:gridCol>
                <a:gridCol w="705036">
                  <a:extLst>
                    <a:ext uri="{9D8B030D-6E8A-4147-A177-3AD203B41FA5}">
                      <a16:colId xmlns:a16="http://schemas.microsoft.com/office/drawing/2014/main" val="20006"/>
                    </a:ext>
                  </a:extLst>
                </a:gridCol>
                <a:gridCol w="705036">
                  <a:extLst>
                    <a:ext uri="{9D8B030D-6E8A-4147-A177-3AD203B41FA5}">
                      <a16:colId xmlns:a16="http://schemas.microsoft.com/office/drawing/2014/main" val="20007"/>
                    </a:ext>
                  </a:extLst>
                </a:gridCol>
              </a:tblGrid>
              <a:tr h="285338">
                <a:tc>
                  <a:txBody>
                    <a:bodyPr/>
                    <a:lstStyle/>
                    <a:p>
                      <a:pPr algn="ctr"/>
                      <a:r>
                        <a:rPr lang="en-US" sz="1400" b="1" dirty="0">
                          <a:latin typeface="Courier New" panose="02070309020205020404" pitchFamily="-96" charset="0"/>
                          <a:cs typeface="Courier New" panose="02070309020205020404" pitchFamily="-96" charset="0"/>
                        </a:rPr>
                        <a:t>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extLst>
                  <a:ext uri="{0D108BD9-81ED-4DB2-BD59-A6C34878D82A}">
                    <a16:rowId xmlns:a16="http://schemas.microsoft.com/office/drawing/2014/main" val="10000"/>
                  </a:ext>
                </a:extLst>
              </a:tr>
              <a:tr h="285338">
                <a:tc>
                  <a:txBody>
                    <a:bodyPr/>
                    <a:lstStyle/>
                    <a:p>
                      <a:pPr algn="ctr"/>
                      <a:r>
                        <a:rPr lang="en-US" sz="1400" b="1" dirty="0">
                          <a:latin typeface="Courier New" panose="02070309020205020404" pitchFamily="-96" charset="0"/>
                          <a:cs typeface="Courier New" panose="02070309020205020404" pitchFamily="-96" charset="0"/>
                        </a:rPr>
                        <a:t>c[0]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0001"/>
                  </a:ext>
                </a:extLst>
              </a:tr>
              <a:tr h="285338">
                <a:tc gridSpan="2">
                  <a:txBody>
                    <a:bodyPr/>
                    <a:lstStyle/>
                    <a:p>
                      <a:pPr algn="ctr"/>
                      <a:r>
                        <a:rPr lang="en-US" sz="1400" b="1" dirty="0">
                          <a:latin typeface="Courier New" panose="02070309020205020404" pitchFamily="-96" charset="0"/>
                          <a:cs typeface="Courier New" panose="02070309020205020404" pitchFamily="-96"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5338">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5338">
                <a:tc gridSpan="4">
                  <a:txBody>
                    <a:bodyPr/>
                    <a:lstStyle/>
                    <a:p>
                      <a:pPr algn="ctr"/>
                      <a:r>
                        <a:rPr lang="en-US" sz="1400" b="1" dirty="0">
                          <a:latin typeface="Courier New" panose="02070309020205020404" pitchFamily="-96" charset="0"/>
                          <a:cs typeface="Courier New" panose="02070309020205020404" pitchFamily="-96" charset="0"/>
                        </a:rPr>
                        <a:t>l[0]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1400" b="1" dirty="0">
                        <a:latin typeface="Courier New" panose="02070309020205020404" pitchFamily="-96" charset="0"/>
                        <a:cs typeface="Courier New" panose="02070309020205020404" pitchFamily="-9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ectangle 12">
            <a:extLst>
              <a:ext uri="{FF2B5EF4-FFF2-40B4-BE49-F238E27FC236}">
                <a16:creationId xmlns:a16="http://schemas.microsoft.com/office/drawing/2014/main" id="{A5481A91-C505-4AD6-A299-8D3C4840A8E5}"/>
              </a:ext>
            </a:extLst>
          </p:cNvPr>
          <p:cNvSpPr>
            <a:spLocks noChangeArrowheads="1"/>
          </p:cNvSpPr>
          <p:nvPr/>
        </p:nvSpPr>
        <p:spPr bwMode="auto">
          <a:xfrm>
            <a:off x="1646633" y="2389219"/>
            <a:ext cx="4127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LSB</a:t>
            </a:r>
          </a:p>
        </p:txBody>
      </p:sp>
      <p:sp>
        <p:nvSpPr>
          <p:cNvPr id="8" name="Rectangle 12">
            <a:extLst>
              <a:ext uri="{FF2B5EF4-FFF2-40B4-BE49-F238E27FC236}">
                <a16:creationId xmlns:a16="http://schemas.microsoft.com/office/drawing/2014/main" id="{BD2F0990-865B-44BB-8A34-BE66139DC2D6}"/>
              </a:ext>
            </a:extLst>
          </p:cNvPr>
          <p:cNvSpPr>
            <a:spLocks noChangeArrowheads="1"/>
          </p:cNvSpPr>
          <p:nvPr/>
        </p:nvSpPr>
        <p:spPr bwMode="auto">
          <a:xfrm>
            <a:off x="4146945" y="2395569"/>
            <a:ext cx="517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MSB</a:t>
            </a:r>
          </a:p>
        </p:txBody>
      </p:sp>
      <p:sp>
        <p:nvSpPr>
          <p:cNvPr id="9" name="Rectangle 12">
            <a:extLst>
              <a:ext uri="{FF2B5EF4-FFF2-40B4-BE49-F238E27FC236}">
                <a16:creationId xmlns:a16="http://schemas.microsoft.com/office/drawing/2014/main" id="{93797FFD-0BEB-4F6E-AE44-D3CC94B220C0}"/>
              </a:ext>
            </a:extLst>
          </p:cNvPr>
          <p:cNvSpPr>
            <a:spLocks noChangeArrowheads="1"/>
          </p:cNvSpPr>
          <p:nvPr/>
        </p:nvSpPr>
        <p:spPr bwMode="auto">
          <a:xfrm>
            <a:off x="4704158" y="2408269"/>
            <a:ext cx="4127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LSB</a:t>
            </a:r>
          </a:p>
        </p:txBody>
      </p:sp>
      <p:sp>
        <p:nvSpPr>
          <p:cNvPr id="10" name="Rectangle 12">
            <a:extLst>
              <a:ext uri="{FF2B5EF4-FFF2-40B4-BE49-F238E27FC236}">
                <a16:creationId xmlns:a16="http://schemas.microsoft.com/office/drawing/2014/main" id="{BB9AB945-FC07-421A-9EE1-A9247C0BB01E}"/>
              </a:ext>
            </a:extLst>
          </p:cNvPr>
          <p:cNvSpPr>
            <a:spLocks noChangeArrowheads="1"/>
          </p:cNvSpPr>
          <p:nvPr/>
        </p:nvSpPr>
        <p:spPr bwMode="auto">
          <a:xfrm>
            <a:off x="7218758" y="2389219"/>
            <a:ext cx="517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MSB</a:t>
            </a:r>
          </a:p>
        </p:txBody>
      </p:sp>
      <p:sp>
        <p:nvSpPr>
          <p:cNvPr id="11" name="Line 42">
            <a:extLst>
              <a:ext uri="{FF2B5EF4-FFF2-40B4-BE49-F238E27FC236}">
                <a16:creationId xmlns:a16="http://schemas.microsoft.com/office/drawing/2014/main" id="{F8CB15DB-6872-4FE1-870D-1B610F0958BE}"/>
              </a:ext>
            </a:extLst>
          </p:cNvPr>
          <p:cNvSpPr>
            <a:spLocks noChangeShapeType="1"/>
          </p:cNvSpPr>
          <p:nvPr/>
        </p:nvSpPr>
        <p:spPr bwMode="auto">
          <a:xfrm>
            <a:off x="2013345" y="2700369"/>
            <a:ext cx="2133600"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a:defRPr/>
            </a:pPr>
            <a:endParaRPr lang="en-US"/>
          </a:p>
        </p:txBody>
      </p:sp>
      <p:sp>
        <p:nvSpPr>
          <p:cNvPr id="12" name="Rectangle 43">
            <a:extLst>
              <a:ext uri="{FF2B5EF4-FFF2-40B4-BE49-F238E27FC236}">
                <a16:creationId xmlns:a16="http://schemas.microsoft.com/office/drawing/2014/main" id="{66AC080E-A62E-493F-8ADF-0572FDC78BBE}"/>
              </a:ext>
            </a:extLst>
          </p:cNvPr>
          <p:cNvSpPr>
            <a:spLocks noChangeArrowheads="1"/>
          </p:cNvSpPr>
          <p:nvPr/>
        </p:nvSpPr>
        <p:spPr bwMode="auto">
          <a:xfrm>
            <a:off x="2748358" y="2711482"/>
            <a:ext cx="5429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Print</a:t>
            </a:r>
          </a:p>
        </p:txBody>
      </p:sp>
      <p:sp>
        <p:nvSpPr>
          <p:cNvPr id="13" name="Line 42">
            <a:extLst>
              <a:ext uri="{FF2B5EF4-FFF2-40B4-BE49-F238E27FC236}">
                <a16:creationId xmlns:a16="http://schemas.microsoft.com/office/drawing/2014/main" id="{F5D3236C-E0A3-48FC-A656-21E37F64FA30}"/>
              </a:ext>
            </a:extLst>
          </p:cNvPr>
          <p:cNvSpPr>
            <a:spLocks noChangeShapeType="1"/>
          </p:cNvSpPr>
          <p:nvPr/>
        </p:nvSpPr>
        <p:spPr bwMode="auto">
          <a:xfrm>
            <a:off x="5085158" y="2711482"/>
            <a:ext cx="2133600"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a:defRPr/>
            </a:pPr>
            <a:endParaRPr lang="en-US"/>
          </a:p>
        </p:txBody>
      </p:sp>
      <p:sp>
        <p:nvSpPr>
          <p:cNvPr id="14" name="Rectangle 43">
            <a:extLst>
              <a:ext uri="{FF2B5EF4-FFF2-40B4-BE49-F238E27FC236}">
                <a16:creationId xmlns:a16="http://schemas.microsoft.com/office/drawing/2014/main" id="{6F949F63-2F7A-458E-B006-FD2B1526F810}"/>
              </a:ext>
            </a:extLst>
          </p:cNvPr>
          <p:cNvSpPr>
            <a:spLocks noChangeArrowheads="1"/>
          </p:cNvSpPr>
          <p:nvPr/>
        </p:nvSpPr>
        <p:spPr bwMode="auto">
          <a:xfrm>
            <a:off x="5820170" y="2722594"/>
            <a:ext cx="5429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Print</a:t>
            </a:r>
          </a:p>
        </p:txBody>
      </p:sp>
      <p:sp>
        <p:nvSpPr>
          <p:cNvPr id="15" name="Rectangle 5">
            <a:extLst>
              <a:ext uri="{FF2B5EF4-FFF2-40B4-BE49-F238E27FC236}">
                <a16:creationId xmlns:a16="http://schemas.microsoft.com/office/drawing/2014/main" id="{088C940D-C78A-4B19-9EEA-CF024A5B80AB}"/>
              </a:ext>
            </a:extLst>
          </p:cNvPr>
          <p:cNvSpPr>
            <a:spLocks noChangeArrowheads="1"/>
          </p:cNvSpPr>
          <p:nvPr/>
        </p:nvSpPr>
        <p:spPr bwMode="auto">
          <a:xfrm>
            <a:off x="327901" y="3323465"/>
            <a:ext cx="8458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Characters 0-7 == [0xf0,0xf1,0xf2,0xf3,0xf4,0xf5,0xf6,0xf7]</a:t>
            </a:r>
            <a:endParaRPr lang="en-US" altLang="zh-CN" sz="180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Shorts     0-3 == [0xf1f0,0xf3f2,0xf5f4,0xf7f6]</a:t>
            </a:r>
            <a:endParaRPr lang="en-US" altLang="zh-CN" sz="180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sym typeface="Courier New" panose="02070309020205020404" pitchFamily="49" charset="0"/>
              </a:rPr>
              <a:t>Ints       0-1 == [0xf3f2f1f0,0xf7f6f5f4]</a:t>
            </a:r>
            <a:endParaRPr lang="en-US" altLang="zh-CN" sz="180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sym typeface="Courier New" panose="02070309020205020404" pitchFamily="49" charset="0"/>
              </a:rPr>
              <a:t>Long       0   == [0xf3f2f1f0]</a:t>
            </a:r>
          </a:p>
        </p:txBody>
      </p:sp>
      <p:sp>
        <p:nvSpPr>
          <p:cNvPr id="16" name="Rectangle 6">
            <a:extLst>
              <a:ext uri="{FF2B5EF4-FFF2-40B4-BE49-F238E27FC236}">
                <a16:creationId xmlns:a16="http://schemas.microsoft.com/office/drawing/2014/main" id="{11C5BCEB-641F-4B40-A2EA-27674BA078CC}"/>
              </a:ext>
            </a:extLst>
          </p:cNvPr>
          <p:cNvSpPr>
            <a:spLocks noChangeArrowheads="1"/>
          </p:cNvSpPr>
          <p:nvPr/>
        </p:nvSpPr>
        <p:spPr bwMode="auto">
          <a:xfrm>
            <a:off x="383464" y="2878965"/>
            <a:ext cx="36703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863"/>
              </a:spcBef>
              <a:buClrTx/>
              <a:buSzTx/>
              <a:buFont typeface="Arial" panose="020B0604020202020204" pitchFamily="34" charset="0"/>
              <a:buNone/>
            </a:pPr>
            <a:r>
              <a:rPr lang="en-US" altLang="zh-CN" dirty="0">
                <a:solidFill>
                  <a:srgbClr val="C00000"/>
                </a:solidFill>
                <a:latin typeface="Calibri" panose="020F0502020204030204" pitchFamily="34" charset="0"/>
                <a:ea typeface="宋体" panose="02010600030101010101" pitchFamily="2" charset="-122"/>
                <a:sym typeface="Calibri" panose="020F0502020204030204" pitchFamily="34" charset="0"/>
              </a:rPr>
              <a:t>Output on IA32:</a:t>
            </a:r>
          </a:p>
        </p:txBody>
      </p:sp>
    </p:spTree>
    <p:extLst>
      <p:ext uri="{BB962C8B-B14F-4D97-AF65-F5344CB8AC3E}">
        <p14:creationId xmlns:p14="http://schemas.microsoft.com/office/powerpoint/2010/main" val="2222938"/>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5" grpId="0"/>
          <p:bldP spid="16"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520105" y="31678"/>
            <a:ext cx="219983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联合的字节顺序</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srgbClr val="AC0000"/>
                </a:solidFill>
                <a:latin typeface="微软雅黑" pitchFamily="34" charset="-122"/>
                <a:ea typeface="微软雅黑" pitchFamily="34" charset="-122"/>
              </a:rPr>
              <a:t>X86-64</a:t>
            </a:r>
          </a:p>
        </p:txBody>
      </p:sp>
      <p:sp>
        <p:nvSpPr>
          <p:cNvPr id="5" name="Rectangle 4">
            <a:extLst>
              <a:ext uri="{FF2B5EF4-FFF2-40B4-BE49-F238E27FC236}">
                <a16:creationId xmlns:a16="http://schemas.microsoft.com/office/drawing/2014/main" id="{9D816C83-378B-4183-AF40-7DB0801554E6}"/>
              </a:ext>
            </a:extLst>
          </p:cNvPr>
          <p:cNvSpPr>
            <a:spLocks noChangeArrowheads="1"/>
          </p:cNvSpPr>
          <p:nvPr/>
        </p:nvSpPr>
        <p:spPr bwMode="auto">
          <a:xfrm>
            <a:off x="683568" y="1314563"/>
            <a:ext cx="720080" cy="3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863"/>
              </a:spcBef>
              <a:buClrTx/>
              <a:buSzTx/>
              <a:buFont typeface="Arial" panose="020B0604020202020204" pitchFamily="34" charset="0"/>
              <a:buNone/>
            </a:pPr>
            <a:r>
              <a:rPr lang="zh-CN" altLang="en-US" sz="1600" dirty="0">
                <a:solidFill>
                  <a:srgbClr val="C00000"/>
                </a:solidFill>
                <a:latin typeface="Calibri" panose="020F0502020204030204" pitchFamily="34" charset="0"/>
                <a:ea typeface="宋体" panose="02010600030101010101" pitchFamily="2" charset="-122"/>
                <a:sym typeface="Calibri" panose="020F0502020204030204" pitchFamily="34" charset="0"/>
              </a:rPr>
              <a:t>小端法</a:t>
            </a:r>
            <a:endParaRPr lang="en-US" altLang="zh-CN" sz="16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graphicFrame>
        <p:nvGraphicFramePr>
          <p:cNvPr id="6" name="Table 49">
            <a:extLst>
              <a:ext uri="{FF2B5EF4-FFF2-40B4-BE49-F238E27FC236}">
                <a16:creationId xmlns:a16="http://schemas.microsoft.com/office/drawing/2014/main" id="{648FD8A7-3547-423C-8340-1F7CD804916D}"/>
              </a:ext>
            </a:extLst>
          </p:cNvPr>
          <p:cNvGraphicFramePr>
            <a:graphicFrameLocks noGrp="1"/>
          </p:cNvGraphicFramePr>
          <p:nvPr>
            <p:extLst>
              <p:ext uri="{D42A27DB-BD31-4B8C-83A1-F6EECF244321}">
                <p14:modId xmlns:p14="http://schemas.microsoft.com/office/powerpoint/2010/main" val="681966130"/>
              </p:ext>
            </p:extLst>
          </p:nvPr>
        </p:nvGraphicFramePr>
        <p:xfrm>
          <a:off x="1751856" y="785018"/>
          <a:ext cx="5640288" cy="152400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705036">
                  <a:extLst>
                    <a:ext uri="{9D8B030D-6E8A-4147-A177-3AD203B41FA5}">
                      <a16:colId xmlns:a16="http://schemas.microsoft.com/office/drawing/2014/main" val="20000"/>
                    </a:ext>
                  </a:extLst>
                </a:gridCol>
                <a:gridCol w="705036">
                  <a:extLst>
                    <a:ext uri="{9D8B030D-6E8A-4147-A177-3AD203B41FA5}">
                      <a16:colId xmlns:a16="http://schemas.microsoft.com/office/drawing/2014/main" val="20001"/>
                    </a:ext>
                  </a:extLst>
                </a:gridCol>
                <a:gridCol w="705036">
                  <a:extLst>
                    <a:ext uri="{9D8B030D-6E8A-4147-A177-3AD203B41FA5}">
                      <a16:colId xmlns:a16="http://schemas.microsoft.com/office/drawing/2014/main" val="20002"/>
                    </a:ext>
                  </a:extLst>
                </a:gridCol>
                <a:gridCol w="705036">
                  <a:extLst>
                    <a:ext uri="{9D8B030D-6E8A-4147-A177-3AD203B41FA5}">
                      <a16:colId xmlns:a16="http://schemas.microsoft.com/office/drawing/2014/main" val="20003"/>
                    </a:ext>
                  </a:extLst>
                </a:gridCol>
                <a:gridCol w="705036">
                  <a:extLst>
                    <a:ext uri="{9D8B030D-6E8A-4147-A177-3AD203B41FA5}">
                      <a16:colId xmlns:a16="http://schemas.microsoft.com/office/drawing/2014/main" val="20004"/>
                    </a:ext>
                  </a:extLst>
                </a:gridCol>
                <a:gridCol w="705036">
                  <a:extLst>
                    <a:ext uri="{9D8B030D-6E8A-4147-A177-3AD203B41FA5}">
                      <a16:colId xmlns:a16="http://schemas.microsoft.com/office/drawing/2014/main" val="20005"/>
                    </a:ext>
                  </a:extLst>
                </a:gridCol>
                <a:gridCol w="705036">
                  <a:extLst>
                    <a:ext uri="{9D8B030D-6E8A-4147-A177-3AD203B41FA5}">
                      <a16:colId xmlns:a16="http://schemas.microsoft.com/office/drawing/2014/main" val="20006"/>
                    </a:ext>
                  </a:extLst>
                </a:gridCol>
                <a:gridCol w="705036">
                  <a:extLst>
                    <a:ext uri="{9D8B030D-6E8A-4147-A177-3AD203B41FA5}">
                      <a16:colId xmlns:a16="http://schemas.microsoft.com/office/drawing/2014/main" val="20007"/>
                    </a:ext>
                  </a:extLst>
                </a:gridCol>
              </a:tblGrid>
              <a:tr h="285338">
                <a:tc>
                  <a:txBody>
                    <a:bodyPr/>
                    <a:lstStyle/>
                    <a:p>
                      <a:pPr algn="ctr"/>
                      <a:r>
                        <a:rPr lang="en-US" sz="1400" b="1" dirty="0">
                          <a:latin typeface="Courier New" panose="02070309020205020404" pitchFamily="-96" charset="0"/>
                          <a:cs typeface="Courier New" panose="02070309020205020404" pitchFamily="-96" charset="0"/>
                        </a:rPr>
                        <a:t>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extLst>
                  <a:ext uri="{0D108BD9-81ED-4DB2-BD59-A6C34878D82A}">
                    <a16:rowId xmlns:a16="http://schemas.microsoft.com/office/drawing/2014/main" val="10000"/>
                  </a:ext>
                </a:extLst>
              </a:tr>
              <a:tr h="285338">
                <a:tc>
                  <a:txBody>
                    <a:bodyPr/>
                    <a:lstStyle/>
                    <a:p>
                      <a:pPr algn="ctr"/>
                      <a:r>
                        <a:rPr lang="en-US" sz="1400" b="1" dirty="0">
                          <a:latin typeface="Courier New" panose="02070309020205020404" pitchFamily="-96" charset="0"/>
                          <a:cs typeface="Courier New" panose="02070309020205020404" pitchFamily="-96" charset="0"/>
                        </a:rPr>
                        <a:t>c[0]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0001"/>
                  </a:ext>
                </a:extLst>
              </a:tr>
              <a:tr h="285338">
                <a:tc gridSpan="2">
                  <a:txBody>
                    <a:bodyPr/>
                    <a:lstStyle/>
                    <a:p>
                      <a:pPr algn="ctr"/>
                      <a:r>
                        <a:rPr lang="en-US" sz="1400" b="1" dirty="0">
                          <a:latin typeface="Courier New" panose="02070309020205020404" pitchFamily="-96" charset="0"/>
                          <a:cs typeface="Courier New" panose="02070309020205020404" pitchFamily="-96"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5338">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5338">
                <a:tc gridSpan="8">
                  <a:txBody>
                    <a:bodyPr/>
                    <a:lstStyle/>
                    <a:p>
                      <a:pPr algn="ctr"/>
                      <a:r>
                        <a:rPr lang="en-US" sz="1400" b="1" dirty="0">
                          <a:latin typeface="Courier New" panose="02070309020205020404" pitchFamily="-96" charset="0"/>
                          <a:cs typeface="Courier New" panose="02070309020205020404" pitchFamily="-96" charset="0"/>
                        </a:rPr>
                        <a:t>l[0]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b="1" dirty="0">
                        <a:latin typeface="Courier New" panose="02070309020205020404" pitchFamily="-96" charset="0"/>
                        <a:cs typeface="Courier New" panose="02070309020205020404" pitchFamily="-9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ectangle 12">
            <a:extLst>
              <a:ext uri="{FF2B5EF4-FFF2-40B4-BE49-F238E27FC236}">
                <a16:creationId xmlns:a16="http://schemas.microsoft.com/office/drawing/2014/main" id="{A5481A91-C505-4AD6-A299-8D3C4840A8E5}"/>
              </a:ext>
            </a:extLst>
          </p:cNvPr>
          <p:cNvSpPr>
            <a:spLocks noChangeArrowheads="1"/>
          </p:cNvSpPr>
          <p:nvPr/>
        </p:nvSpPr>
        <p:spPr bwMode="auto">
          <a:xfrm>
            <a:off x="1646633" y="2389219"/>
            <a:ext cx="4127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LSB</a:t>
            </a:r>
          </a:p>
        </p:txBody>
      </p:sp>
      <p:sp>
        <p:nvSpPr>
          <p:cNvPr id="8" name="Rectangle 12">
            <a:extLst>
              <a:ext uri="{FF2B5EF4-FFF2-40B4-BE49-F238E27FC236}">
                <a16:creationId xmlns:a16="http://schemas.microsoft.com/office/drawing/2014/main" id="{BD2F0990-865B-44BB-8A34-BE66139DC2D6}"/>
              </a:ext>
            </a:extLst>
          </p:cNvPr>
          <p:cNvSpPr>
            <a:spLocks noChangeArrowheads="1"/>
          </p:cNvSpPr>
          <p:nvPr/>
        </p:nvSpPr>
        <p:spPr bwMode="auto">
          <a:xfrm>
            <a:off x="4146945" y="2395569"/>
            <a:ext cx="517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MSB</a:t>
            </a:r>
          </a:p>
        </p:txBody>
      </p:sp>
      <p:sp>
        <p:nvSpPr>
          <p:cNvPr id="9" name="Rectangle 12">
            <a:extLst>
              <a:ext uri="{FF2B5EF4-FFF2-40B4-BE49-F238E27FC236}">
                <a16:creationId xmlns:a16="http://schemas.microsoft.com/office/drawing/2014/main" id="{93797FFD-0BEB-4F6E-AE44-D3CC94B220C0}"/>
              </a:ext>
            </a:extLst>
          </p:cNvPr>
          <p:cNvSpPr>
            <a:spLocks noChangeArrowheads="1"/>
          </p:cNvSpPr>
          <p:nvPr/>
        </p:nvSpPr>
        <p:spPr bwMode="auto">
          <a:xfrm>
            <a:off x="4704158" y="2408269"/>
            <a:ext cx="4127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LSB</a:t>
            </a:r>
          </a:p>
        </p:txBody>
      </p:sp>
      <p:sp>
        <p:nvSpPr>
          <p:cNvPr id="10" name="Rectangle 12">
            <a:extLst>
              <a:ext uri="{FF2B5EF4-FFF2-40B4-BE49-F238E27FC236}">
                <a16:creationId xmlns:a16="http://schemas.microsoft.com/office/drawing/2014/main" id="{BB9AB945-FC07-421A-9EE1-A9247C0BB01E}"/>
              </a:ext>
            </a:extLst>
          </p:cNvPr>
          <p:cNvSpPr>
            <a:spLocks noChangeArrowheads="1"/>
          </p:cNvSpPr>
          <p:nvPr/>
        </p:nvSpPr>
        <p:spPr bwMode="auto">
          <a:xfrm>
            <a:off x="7218758" y="2389219"/>
            <a:ext cx="517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MSB</a:t>
            </a:r>
          </a:p>
        </p:txBody>
      </p:sp>
      <p:sp>
        <p:nvSpPr>
          <p:cNvPr id="11" name="Line 42">
            <a:extLst>
              <a:ext uri="{FF2B5EF4-FFF2-40B4-BE49-F238E27FC236}">
                <a16:creationId xmlns:a16="http://schemas.microsoft.com/office/drawing/2014/main" id="{F8CB15DB-6872-4FE1-870D-1B610F0958BE}"/>
              </a:ext>
            </a:extLst>
          </p:cNvPr>
          <p:cNvSpPr>
            <a:spLocks noChangeShapeType="1"/>
          </p:cNvSpPr>
          <p:nvPr/>
        </p:nvSpPr>
        <p:spPr bwMode="auto">
          <a:xfrm>
            <a:off x="2013345" y="2700369"/>
            <a:ext cx="2133600"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a:defRPr/>
            </a:pPr>
            <a:endParaRPr lang="en-US"/>
          </a:p>
        </p:txBody>
      </p:sp>
      <p:sp>
        <p:nvSpPr>
          <p:cNvPr id="12" name="Rectangle 43">
            <a:extLst>
              <a:ext uri="{FF2B5EF4-FFF2-40B4-BE49-F238E27FC236}">
                <a16:creationId xmlns:a16="http://schemas.microsoft.com/office/drawing/2014/main" id="{66AC080E-A62E-493F-8ADF-0572FDC78BBE}"/>
              </a:ext>
            </a:extLst>
          </p:cNvPr>
          <p:cNvSpPr>
            <a:spLocks noChangeArrowheads="1"/>
          </p:cNvSpPr>
          <p:nvPr/>
        </p:nvSpPr>
        <p:spPr bwMode="auto">
          <a:xfrm>
            <a:off x="2748358" y="2711482"/>
            <a:ext cx="5429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Print</a:t>
            </a:r>
          </a:p>
        </p:txBody>
      </p:sp>
      <p:sp>
        <p:nvSpPr>
          <p:cNvPr id="13" name="Line 42">
            <a:extLst>
              <a:ext uri="{FF2B5EF4-FFF2-40B4-BE49-F238E27FC236}">
                <a16:creationId xmlns:a16="http://schemas.microsoft.com/office/drawing/2014/main" id="{F5D3236C-E0A3-48FC-A656-21E37F64FA30}"/>
              </a:ext>
            </a:extLst>
          </p:cNvPr>
          <p:cNvSpPr>
            <a:spLocks noChangeShapeType="1"/>
          </p:cNvSpPr>
          <p:nvPr/>
        </p:nvSpPr>
        <p:spPr bwMode="auto">
          <a:xfrm>
            <a:off x="5085158" y="2711482"/>
            <a:ext cx="2133600"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a:defRPr/>
            </a:pPr>
            <a:endParaRPr lang="en-US"/>
          </a:p>
        </p:txBody>
      </p:sp>
      <p:sp>
        <p:nvSpPr>
          <p:cNvPr id="14" name="Rectangle 43">
            <a:extLst>
              <a:ext uri="{FF2B5EF4-FFF2-40B4-BE49-F238E27FC236}">
                <a16:creationId xmlns:a16="http://schemas.microsoft.com/office/drawing/2014/main" id="{6F949F63-2F7A-458E-B006-FD2B1526F810}"/>
              </a:ext>
            </a:extLst>
          </p:cNvPr>
          <p:cNvSpPr>
            <a:spLocks noChangeArrowheads="1"/>
          </p:cNvSpPr>
          <p:nvPr/>
        </p:nvSpPr>
        <p:spPr bwMode="auto">
          <a:xfrm>
            <a:off x="5820170" y="2722594"/>
            <a:ext cx="5429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Print</a:t>
            </a:r>
          </a:p>
        </p:txBody>
      </p:sp>
      <p:sp>
        <p:nvSpPr>
          <p:cNvPr id="15" name="Rectangle 5">
            <a:extLst>
              <a:ext uri="{FF2B5EF4-FFF2-40B4-BE49-F238E27FC236}">
                <a16:creationId xmlns:a16="http://schemas.microsoft.com/office/drawing/2014/main" id="{088C940D-C78A-4B19-9EEA-CF024A5B80AB}"/>
              </a:ext>
            </a:extLst>
          </p:cNvPr>
          <p:cNvSpPr>
            <a:spLocks noChangeArrowheads="1"/>
          </p:cNvSpPr>
          <p:nvPr/>
        </p:nvSpPr>
        <p:spPr bwMode="auto">
          <a:xfrm>
            <a:off x="327901" y="3323465"/>
            <a:ext cx="8458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Characters 0-7 == [0xf0,0xf1,0xf2,0xf3,0xf4,0xf5,0xf6,0xf7]</a:t>
            </a:r>
            <a:endParaRPr lang="en-US" altLang="zh-CN" sz="1800"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Shorts     0-3 == [0xf1f0,0xf3f2,0xf5f4,0xf7f6]</a:t>
            </a:r>
            <a:endParaRPr lang="en-US" altLang="zh-CN" sz="1800"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err="1">
                <a:solidFill>
                  <a:schemeClr val="tx1"/>
                </a:solidFill>
                <a:latin typeface="Courier New" panose="02070309020205020404" pitchFamily="49" charset="0"/>
                <a:ea typeface="宋体" panose="02010600030101010101" pitchFamily="2" charset="-122"/>
                <a:sym typeface="Courier New" panose="02070309020205020404" pitchFamily="49" charset="0"/>
              </a:rPr>
              <a:t>Ints</a:t>
            </a:r>
            <a:r>
              <a:rPr lang="en-US" altLang="zh-CN" sz="1800" dirty="0">
                <a:solidFill>
                  <a:schemeClr val="tx1"/>
                </a:solidFill>
                <a:latin typeface="Courier New" panose="02070309020205020404" pitchFamily="49" charset="0"/>
                <a:ea typeface="宋体" panose="02010600030101010101" pitchFamily="2" charset="-122"/>
                <a:sym typeface="Courier New" panose="02070309020205020404" pitchFamily="49" charset="0"/>
              </a:rPr>
              <a:t>       0-1 == [0xf3f2f1f0,0xf7f6f5f4]</a:t>
            </a:r>
            <a:endParaRPr lang="en-US" altLang="zh-CN" sz="1800"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panose="02070309020205020404" pitchFamily="49" charset="0"/>
              </a:rPr>
              <a:t>Long       0   == [</a:t>
            </a:r>
            <a:r>
              <a:rPr lang="en-US" altLang="zh-CN" sz="1800" dirty="0">
                <a:solidFill>
                  <a:srgbClr val="C00000"/>
                </a:solidFill>
                <a:latin typeface="Courier New" panose="02070309020205020404" pitchFamily="49" charset="0"/>
                <a:ea typeface="宋体" panose="02010600030101010101" pitchFamily="2" charset="-122"/>
                <a:sym typeface="Courier New" panose="02070309020205020404" pitchFamily="49" charset="0"/>
              </a:rPr>
              <a:t>0xf7f6f5f4f3f2f1f0</a:t>
            </a:r>
            <a:r>
              <a:rPr lang="en-US" altLang="zh-CN" sz="1800" dirty="0">
                <a:solidFill>
                  <a:schemeClr val="tx1"/>
                </a:solidFill>
                <a:latin typeface="Courier New" panose="02070309020205020404" pitchFamily="49" charset="0"/>
                <a:ea typeface="宋体" panose="02010600030101010101" pitchFamily="2" charset="-122"/>
                <a:sym typeface="Courier New" panose="02070309020205020404" pitchFamily="49" charset="0"/>
              </a:rPr>
              <a:t>]</a:t>
            </a:r>
          </a:p>
        </p:txBody>
      </p:sp>
      <p:sp>
        <p:nvSpPr>
          <p:cNvPr id="16" name="Rectangle 6">
            <a:extLst>
              <a:ext uri="{FF2B5EF4-FFF2-40B4-BE49-F238E27FC236}">
                <a16:creationId xmlns:a16="http://schemas.microsoft.com/office/drawing/2014/main" id="{11C5BCEB-641F-4B40-A2EA-27674BA078CC}"/>
              </a:ext>
            </a:extLst>
          </p:cNvPr>
          <p:cNvSpPr>
            <a:spLocks noChangeArrowheads="1"/>
          </p:cNvSpPr>
          <p:nvPr/>
        </p:nvSpPr>
        <p:spPr bwMode="auto">
          <a:xfrm>
            <a:off x="383464" y="2878965"/>
            <a:ext cx="36703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863"/>
              </a:spcBef>
              <a:buClrTx/>
              <a:buSzTx/>
              <a:buFont typeface="Arial" panose="020B0604020202020204" pitchFamily="34" charset="0"/>
              <a:buNone/>
            </a:pPr>
            <a:r>
              <a:rPr lang="en-US" altLang="zh-CN" dirty="0">
                <a:solidFill>
                  <a:srgbClr val="C00000"/>
                </a:solidFill>
                <a:latin typeface="Calibri" panose="020F0502020204030204" pitchFamily="34" charset="0"/>
                <a:ea typeface="宋体" panose="02010600030101010101" pitchFamily="2" charset="-122"/>
                <a:sym typeface="Calibri" panose="020F0502020204030204" pitchFamily="34" charset="0"/>
              </a:rPr>
              <a:t>Output on X86-64:</a:t>
            </a:r>
          </a:p>
        </p:txBody>
      </p:sp>
    </p:spTree>
    <p:extLst>
      <p:ext uri="{BB962C8B-B14F-4D97-AF65-F5344CB8AC3E}">
        <p14:creationId xmlns:p14="http://schemas.microsoft.com/office/powerpoint/2010/main" val="44754775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5" grpId="0"/>
          <p:bldP spid="16"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520105" y="31678"/>
            <a:ext cx="219983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联合的字节顺序</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srgbClr val="AC0000"/>
                </a:solidFill>
                <a:latin typeface="微软雅黑" pitchFamily="34" charset="-122"/>
                <a:ea typeface="微软雅黑" pitchFamily="34" charset="-122"/>
              </a:rPr>
              <a:t>SUN</a:t>
            </a:r>
          </a:p>
        </p:txBody>
      </p:sp>
      <p:sp>
        <p:nvSpPr>
          <p:cNvPr id="5" name="Rectangle 4">
            <a:extLst>
              <a:ext uri="{FF2B5EF4-FFF2-40B4-BE49-F238E27FC236}">
                <a16:creationId xmlns:a16="http://schemas.microsoft.com/office/drawing/2014/main" id="{9D816C83-378B-4183-AF40-7DB0801554E6}"/>
              </a:ext>
            </a:extLst>
          </p:cNvPr>
          <p:cNvSpPr>
            <a:spLocks noChangeArrowheads="1"/>
          </p:cNvSpPr>
          <p:nvPr/>
        </p:nvSpPr>
        <p:spPr bwMode="auto">
          <a:xfrm>
            <a:off x="539552" y="1248277"/>
            <a:ext cx="720080" cy="3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863"/>
              </a:spcBef>
              <a:buClrTx/>
              <a:buSzTx/>
              <a:buFont typeface="Arial" panose="020B0604020202020204" pitchFamily="34" charset="0"/>
              <a:buNone/>
            </a:pPr>
            <a:r>
              <a:rPr lang="zh-CN" altLang="en-US" sz="1600" dirty="0">
                <a:solidFill>
                  <a:srgbClr val="C00000"/>
                </a:solidFill>
                <a:latin typeface="Calibri" panose="020F0502020204030204" pitchFamily="34" charset="0"/>
                <a:ea typeface="宋体" panose="02010600030101010101" pitchFamily="2" charset="-122"/>
                <a:sym typeface="Calibri" panose="020F0502020204030204" pitchFamily="34" charset="0"/>
              </a:rPr>
              <a:t>大端法</a:t>
            </a:r>
            <a:endParaRPr lang="en-US" altLang="zh-CN" sz="16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graphicFrame>
        <p:nvGraphicFramePr>
          <p:cNvPr id="6" name="Table 49">
            <a:extLst>
              <a:ext uri="{FF2B5EF4-FFF2-40B4-BE49-F238E27FC236}">
                <a16:creationId xmlns:a16="http://schemas.microsoft.com/office/drawing/2014/main" id="{648FD8A7-3547-423C-8340-1F7CD804916D}"/>
              </a:ext>
            </a:extLst>
          </p:cNvPr>
          <p:cNvGraphicFramePr>
            <a:graphicFrameLocks noGrp="1"/>
          </p:cNvGraphicFramePr>
          <p:nvPr/>
        </p:nvGraphicFramePr>
        <p:xfrm>
          <a:off x="1751856" y="785018"/>
          <a:ext cx="5640288" cy="152400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705036">
                  <a:extLst>
                    <a:ext uri="{9D8B030D-6E8A-4147-A177-3AD203B41FA5}">
                      <a16:colId xmlns:a16="http://schemas.microsoft.com/office/drawing/2014/main" val="20000"/>
                    </a:ext>
                  </a:extLst>
                </a:gridCol>
                <a:gridCol w="705036">
                  <a:extLst>
                    <a:ext uri="{9D8B030D-6E8A-4147-A177-3AD203B41FA5}">
                      <a16:colId xmlns:a16="http://schemas.microsoft.com/office/drawing/2014/main" val="20001"/>
                    </a:ext>
                  </a:extLst>
                </a:gridCol>
                <a:gridCol w="705036">
                  <a:extLst>
                    <a:ext uri="{9D8B030D-6E8A-4147-A177-3AD203B41FA5}">
                      <a16:colId xmlns:a16="http://schemas.microsoft.com/office/drawing/2014/main" val="20002"/>
                    </a:ext>
                  </a:extLst>
                </a:gridCol>
                <a:gridCol w="705036">
                  <a:extLst>
                    <a:ext uri="{9D8B030D-6E8A-4147-A177-3AD203B41FA5}">
                      <a16:colId xmlns:a16="http://schemas.microsoft.com/office/drawing/2014/main" val="20003"/>
                    </a:ext>
                  </a:extLst>
                </a:gridCol>
                <a:gridCol w="705036">
                  <a:extLst>
                    <a:ext uri="{9D8B030D-6E8A-4147-A177-3AD203B41FA5}">
                      <a16:colId xmlns:a16="http://schemas.microsoft.com/office/drawing/2014/main" val="20004"/>
                    </a:ext>
                  </a:extLst>
                </a:gridCol>
                <a:gridCol w="705036">
                  <a:extLst>
                    <a:ext uri="{9D8B030D-6E8A-4147-A177-3AD203B41FA5}">
                      <a16:colId xmlns:a16="http://schemas.microsoft.com/office/drawing/2014/main" val="20005"/>
                    </a:ext>
                  </a:extLst>
                </a:gridCol>
                <a:gridCol w="705036">
                  <a:extLst>
                    <a:ext uri="{9D8B030D-6E8A-4147-A177-3AD203B41FA5}">
                      <a16:colId xmlns:a16="http://schemas.microsoft.com/office/drawing/2014/main" val="20006"/>
                    </a:ext>
                  </a:extLst>
                </a:gridCol>
                <a:gridCol w="705036">
                  <a:extLst>
                    <a:ext uri="{9D8B030D-6E8A-4147-A177-3AD203B41FA5}">
                      <a16:colId xmlns:a16="http://schemas.microsoft.com/office/drawing/2014/main" val="20007"/>
                    </a:ext>
                  </a:extLst>
                </a:gridCol>
              </a:tblGrid>
              <a:tr h="285338">
                <a:tc>
                  <a:txBody>
                    <a:bodyPr/>
                    <a:lstStyle/>
                    <a:p>
                      <a:pPr algn="ctr"/>
                      <a:r>
                        <a:rPr lang="en-US" sz="1400" b="1" dirty="0">
                          <a:latin typeface="Courier New" panose="02070309020205020404" pitchFamily="-96" charset="0"/>
                          <a:cs typeface="Courier New" panose="02070309020205020404" pitchFamily="-96" charset="0"/>
                        </a:rPr>
                        <a:t>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extLst>
                  <a:ext uri="{0D108BD9-81ED-4DB2-BD59-A6C34878D82A}">
                    <a16:rowId xmlns:a16="http://schemas.microsoft.com/office/drawing/2014/main" val="10000"/>
                  </a:ext>
                </a:extLst>
              </a:tr>
              <a:tr h="285338">
                <a:tc>
                  <a:txBody>
                    <a:bodyPr/>
                    <a:lstStyle/>
                    <a:p>
                      <a:pPr algn="ctr"/>
                      <a:r>
                        <a:rPr lang="en-US" sz="1400" b="1" dirty="0">
                          <a:latin typeface="Courier New" panose="02070309020205020404" pitchFamily="-96" charset="0"/>
                          <a:cs typeface="Courier New" panose="02070309020205020404" pitchFamily="-96" charset="0"/>
                        </a:rPr>
                        <a:t>c[0]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0001"/>
                  </a:ext>
                </a:extLst>
              </a:tr>
              <a:tr h="285338">
                <a:tc gridSpan="2">
                  <a:txBody>
                    <a:bodyPr/>
                    <a:lstStyle/>
                    <a:p>
                      <a:pPr algn="ctr"/>
                      <a:r>
                        <a:rPr lang="en-US" sz="1400" b="1" dirty="0">
                          <a:latin typeface="Courier New" panose="02070309020205020404" pitchFamily="-96" charset="0"/>
                          <a:cs typeface="Courier New" panose="02070309020205020404" pitchFamily="-96"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5338">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5338">
                <a:tc gridSpan="4">
                  <a:txBody>
                    <a:bodyPr/>
                    <a:lstStyle/>
                    <a:p>
                      <a:pPr algn="ctr"/>
                      <a:r>
                        <a:rPr lang="en-US" sz="1400" b="1" dirty="0">
                          <a:latin typeface="Courier New" panose="02070309020205020404" pitchFamily="-96" charset="0"/>
                          <a:cs typeface="Courier New" panose="02070309020205020404" pitchFamily="-96" charset="0"/>
                        </a:rPr>
                        <a:t>l[0]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1400" b="1" dirty="0">
                        <a:latin typeface="Courier New" panose="02070309020205020404" pitchFamily="-96" charset="0"/>
                        <a:cs typeface="Courier New" panose="02070309020205020404" pitchFamily="-9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ectangle 12">
            <a:extLst>
              <a:ext uri="{FF2B5EF4-FFF2-40B4-BE49-F238E27FC236}">
                <a16:creationId xmlns:a16="http://schemas.microsoft.com/office/drawing/2014/main" id="{A5481A91-C505-4AD6-A299-8D3C4840A8E5}"/>
              </a:ext>
            </a:extLst>
          </p:cNvPr>
          <p:cNvSpPr>
            <a:spLocks noChangeArrowheads="1"/>
          </p:cNvSpPr>
          <p:nvPr/>
        </p:nvSpPr>
        <p:spPr bwMode="auto">
          <a:xfrm>
            <a:off x="1646633" y="2389219"/>
            <a:ext cx="4127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LSB</a:t>
            </a:r>
          </a:p>
        </p:txBody>
      </p:sp>
      <p:sp>
        <p:nvSpPr>
          <p:cNvPr id="8" name="Rectangle 12">
            <a:extLst>
              <a:ext uri="{FF2B5EF4-FFF2-40B4-BE49-F238E27FC236}">
                <a16:creationId xmlns:a16="http://schemas.microsoft.com/office/drawing/2014/main" id="{BD2F0990-865B-44BB-8A34-BE66139DC2D6}"/>
              </a:ext>
            </a:extLst>
          </p:cNvPr>
          <p:cNvSpPr>
            <a:spLocks noChangeArrowheads="1"/>
          </p:cNvSpPr>
          <p:nvPr/>
        </p:nvSpPr>
        <p:spPr bwMode="auto">
          <a:xfrm>
            <a:off x="4146945" y="2395569"/>
            <a:ext cx="517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MSB</a:t>
            </a:r>
          </a:p>
        </p:txBody>
      </p:sp>
      <p:sp>
        <p:nvSpPr>
          <p:cNvPr id="9" name="Rectangle 12">
            <a:extLst>
              <a:ext uri="{FF2B5EF4-FFF2-40B4-BE49-F238E27FC236}">
                <a16:creationId xmlns:a16="http://schemas.microsoft.com/office/drawing/2014/main" id="{93797FFD-0BEB-4F6E-AE44-D3CC94B220C0}"/>
              </a:ext>
            </a:extLst>
          </p:cNvPr>
          <p:cNvSpPr>
            <a:spLocks noChangeArrowheads="1"/>
          </p:cNvSpPr>
          <p:nvPr/>
        </p:nvSpPr>
        <p:spPr bwMode="auto">
          <a:xfrm>
            <a:off x="4704158" y="2408269"/>
            <a:ext cx="4127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LSB</a:t>
            </a:r>
          </a:p>
        </p:txBody>
      </p:sp>
      <p:sp>
        <p:nvSpPr>
          <p:cNvPr id="10" name="Rectangle 12">
            <a:extLst>
              <a:ext uri="{FF2B5EF4-FFF2-40B4-BE49-F238E27FC236}">
                <a16:creationId xmlns:a16="http://schemas.microsoft.com/office/drawing/2014/main" id="{BB9AB945-FC07-421A-9EE1-A9247C0BB01E}"/>
              </a:ext>
            </a:extLst>
          </p:cNvPr>
          <p:cNvSpPr>
            <a:spLocks noChangeArrowheads="1"/>
          </p:cNvSpPr>
          <p:nvPr/>
        </p:nvSpPr>
        <p:spPr bwMode="auto">
          <a:xfrm>
            <a:off x="7218758" y="2389219"/>
            <a:ext cx="517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MSB</a:t>
            </a:r>
          </a:p>
        </p:txBody>
      </p:sp>
      <p:sp>
        <p:nvSpPr>
          <p:cNvPr id="11" name="Line 42">
            <a:extLst>
              <a:ext uri="{FF2B5EF4-FFF2-40B4-BE49-F238E27FC236}">
                <a16:creationId xmlns:a16="http://schemas.microsoft.com/office/drawing/2014/main" id="{F8CB15DB-6872-4FE1-870D-1B610F0958BE}"/>
              </a:ext>
            </a:extLst>
          </p:cNvPr>
          <p:cNvSpPr>
            <a:spLocks noChangeShapeType="1"/>
          </p:cNvSpPr>
          <p:nvPr/>
        </p:nvSpPr>
        <p:spPr bwMode="auto">
          <a:xfrm>
            <a:off x="2013345" y="2700369"/>
            <a:ext cx="2133600"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a:defRPr/>
            </a:pPr>
            <a:endParaRPr lang="en-US"/>
          </a:p>
        </p:txBody>
      </p:sp>
      <p:sp>
        <p:nvSpPr>
          <p:cNvPr id="12" name="Rectangle 43">
            <a:extLst>
              <a:ext uri="{FF2B5EF4-FFF2-40B4-BE49-F238E27FC236}">
                <a16:creationId xmlns:a16="http://schemas.microsoft.com/office/drawing/2014/main" id="{66AC080E-A62E-493F-8ADF-0572FDC78BBE}"/>
              </a:ext>
            </a:extLst>
          </p:cNvPr>
          <p:cNvSpPr>
            <a:spLocks noChangeArrowheads="1"/>
          </p:cNvSpPr>
          <p:nvPr/>
        </p:nvSpPr>
        <p:spPr bwMode="auto">
          <a:xfrm>
            <a:off x="2748358" y="2711482"/>
            <a:ext cx="5429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Print</a:t>
            </a:r>
          </a:p>
        </p:txBody>
      </p:sp>
      <p:sp>
        <p:nvSpPr>
          <p:cNvPr id="13" name="Line 42">
            <a:extLst>
              <a:ext uri="{FF2B5EF4-FFF2-40B4-BE49-F238E27FC236}">
                <a16:creationId xmlns:a16="http://schemas.microsoft.com/office/drawing/2014/main" id="{F5D3236C-E0A3-48FC-A656-21E37F64FA30}"/>
              </a:ext>
            </a:extLst>
          </p:cNvPr>
          <p:cNvSpPr>
            <a:spLocks noChangeShapeType="1"/>
          </p:cNvSpPr>
          <p:nvPr/>
        </p:nvSpPr>
        <p:spPr bwMode="auto">
          <a:xfrm>
            <a:off x="5085158" y="2711482"/>
            <a:ext cx="2133600"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a:defRPr/>
            </a:pPr>
            <a:endParaRPr lang="en-US"/>
          </a:p>
        </p:txBody>
      </p:sp>
      <p:sp>
        <p:nvSpPr>
          <p:cNvPr id="14" name="Rectangle 43">
            <a:extLst>
              <a:ext uri="{FF2B5EF4-FFF2-40B4-BE49-F238E27FC236}">
                <a16:creationId xmlns:a16="http://schemas.microsoft.com/office/drawing/2014/main" id="{6F949F63-2F7A-458E-B006-FD2B1526F810}"/>
              </a:ext>
            </a:extLst>
          </p:cNvPr>
          <p:cNvSpPr>
            <a:spLocks noChangeArrowheads="1"/>
          </p:cNvSpPr>
          <p:nvPr/>
        </p:nvSpPr>
        <p:spPr bwMode="auto">
          <a:xfrm>
            <a:off x="5820170" y="2722594"/>
            <a:ext cx="5429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Print</a:t>
            </a:r>
          </a:p>
        </p:txBody>
      </p:sp>
      <p:sp>
        <p:nvSpPr>
          <p:cNvPr id="16" name="Rectangle 6">
            <a:extLst>
              <a:ext uri="{FF2B5EF4-FFF2-40B4-BE49-F238E27FC236}">
                <a16:creationId xmlns:a16="http://schemas.microsoft.com/office/drawing/2014/main" id="{11C5BCEB-641F-4B40-A2EA-27674BA078CC}"/>
              </a:ext>
            </a:extLst>
          </p:cNvPr>
          <p:cNvSpPr>
            <a:spLocks noChangeArrowheads="1"/>
          </p:cNvSpPr>
          <p:nvPr/>
        </p:nvSpPr>
        <p:spPr bwMode="auto">
          <a:xfrm>
            <a:off x="383464" y="2878965"/>
            <a:ext cx="36703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863"/>
              </a:spcBef>
              <a:buClrTx/>
              <a:buSzTx/>
              <a:buFont typeface="Arial" panose="020B0604020202020204" pitchFamily="34" charset="0"/>
              <a:buNone/>
            </a:pPr>
            <a:r>
              <a:rPr lang="en-US" altLang="zh-CN" dirty="0">
                <a:solidFill>
                  <a:srgbClr val="C00000"/>
                </a:solidFill>
                <a:latin typeface="Calibri" panose="020F0502020204030204" pitchFamily="34" charset="0"/>
                <a:ea typeface="宋体" panose="02010600030101010101" pitchFamily="2" charset="-122"/>
                <a:sym typeface="Calibri" panose="020F0502020204030204" pitchFamily="34" charset="0"/>
              </a:rPr>
              <a:t>Output on SUN:</a:t>
            </a:r>
          </a:p>
        </p:txBody>
      </p:sp>
      <p:sp>
        <p:nvSpPr>
          <p:cNvPr id="17" name="Rectangle 5">
            <a:extLst>
              <a:ext uri="{FF2B5EF4-FFF2-40B4-BE49-F238E27FC236}">
                <a16:creationId xmlns:a16="http://schemas.microsoft.com/office/drawing/2014/main" id="{BDE298BE-1B60-4B36-9A75-446ECE69A3CB}"/>
              </a:ext>
            </a:extLst>
          </p:cNvPr>
          <p:cNvSpPr>
            <a:spLocks noChangeArrowheads="1"/>
          </p:cNvSpPr>
          <p:nvPr/>
        </p:nvSpPr>
        <p:spPr bwMode="auto">
          <a:xfrm>
            <a:off x="383464" y="3449737"/>
            <a:ext cx="8686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Characters 0-7 == [0xf0,0xf1,0xf2,0xf3,0xf4,0xf5,0xf6,0xf7]</a:t>
            </a:r>
            <a:endParaRPr lang="en-US" altLang="zh-CN" sz="1800"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Shorts     0-3 == </a:t>
            </a:r>
            <a:r>
              <a:rPr lang="en-US" altLang="zh-CN" sz="1800" dirty="0">
                <a:solidFill>
                  <a:srgbClr val="CC00CC"/>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[0xf0f1,0xf2f3,0xf4f5,0xf6f7]</a:t>
            </a:r>
            <a:endParaRPr lang="en-US" altLang="zh-CN" sz="1800" dirty="0">
              <a:solidFill>
                <a:srgbClr val="CC00CC"/>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err="1">
                <a:solidFill>
                  <a:schemeClr val="tx1"/>
                </a:solidFill>
                <a:latin typeface="Courier New" panose="02070309020205020404" pitchFamily="49" charset="0"/>
                <a:ea typeface="宋体" panose="02010600030101010101" pitchFamily="2" charset="-122"/>
                <a:sym typeface="Courier New" panose="02070309020205020404" pitchFamily="49" charset="0"/>
              </a:rPr>
              <a:t>Ints</a:t>
            </a:r>
            <a:r>
              <a:rPr lang="en-US" altLang="zh-CN" sz="1800" dirty="0">
                <a:solidFill>
                  <a:schemeClr val="tx1"/>
                </a:solidFill>
                <a:latin typeface="Courier New" panose="02070309020205020404" pitchFamily="49" charset="0"/>
                <a:ea typeface="宋体" panose="02010600030101010101" pitchFamily="2" charset="-122"/>
                <a:sym typeface="Courier New" panose="02070309020205020404" pitchFamily="49" charset="0"/>
              </a:rPr>
              <a:t>       0-1 == </a:t>
            </a:r>
            <a:r>
              <a:rPr lang="en-US" altLang="zh-CN" sz="1800" dirty="0">
                <a:solidFill>
                  <a:srgbClr val="CC00CC"/>
                </a:solidFill>
                <a:latin typeface="Courier New" panose="02070309020205020404" pitchFamily="49" charset="0"/>
                <a:ea typeface="宋体" panose="02010600030101010101" pitchFamily="2" charset="-122"/>
                <a:sym typeface="Courier New" panose="02070309020205020404" pitchFamily="49" charset="0"/>
              </a:rPr>
              <a:t>[0xf0f1f2f3,0xf4f5f6f7]</a:t>
            </a:r>
            <a:endParaRPr lang="en-US" altLang="zh-CN" sz="1800" dirty="0">
              <a:solidFill>
                <a:srgbClr val="CC00CC"/>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panose="02070309020205020404" pitchFamily="49" charset="0"/>
              </a:rPr>
              <a:t>Long       0   == </a:t>
            </a:r>
            <a:r>
              <a:rPr lang="en-US" altLang="zh-CN" sz="1800" dirty="0">
                <a:solidFill>
                  <a:srgbClr val="CC00CC"/>
                </a:solidFill>
                <a:latin typeface="Courier New" panose="02070309020205020404" pitchFamily="49" charset="0"/>
                <a:ea typeface="宋体" panose="02010600030101010101" pitchFamily="2" charset="-122"/>
                <a:sym typeface="Courier New" panose="02070309020205020404" pitchFamily="49" charset="0"/>
              </a:rPr>
              <a:t>[0xf0f1f2f3]</a:t>
            </a:r>
          </a:p>
        </p:txBody>
      </p:sp>
    </p:spTree>
    <p:extLst>
      <p:ext uri="{BB962C8B-B14F-4D97-AF65-F5344CB8AC3E}">
        <p14:creationId xmlns:p14="http://schemas.microsoft.com/office/powerpoint/2010/main" val="210484105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6"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2"/>
          <p:cNvSpPr/>
          <p:nvPr/>
        </p:nvSpPr>
        <p:spPr>
          <a:xfrm>
            <a:off x="4340267" y="1424398"/>
            <a:ext cx="2003121" cy="1310544"/>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 name="connsiteX0" fmla="*/ 76954 w 4325426"/>
              <a:gd name="connsiteY0" fmla="*/ 756084 h 2713188"/>
              <a:gd name="connsiteX1" fmla="*/ 833038 w 4325426"/>
              <a:gd name="connsiteY1" fmla="*/ 0 h 2713188"/>
              <a:gd name="connsiteX2" fmla="*/ 3569342 w 4325426"/>
              <a:gd name="connsiteY2" fmla="*/ 0 h 2713188"/>
              <a:gd name="connsiteX3" fmla="*/ 4325426 w 4325426"/>
              <a:gd name="connsiteY3" fmla="*/ 756084 h 2713188"/>
              <a:gd name="connsiteX4" fmla="*/ 4325426 w 4325426"/>
              <a:gd name="connsiteY4" fmla="*/ 756084 h 2713188"/>
              <a:gd name="connsiteX5" fmla="*/ 3569342 w 4325426"/>
              <a:gd name="connsiteY5" fmla="*/ 1512168 h 2713188"/>
              <a:gd name="connsiteX6" fmla="*/ 833038 w 4325426"/>
              <a:gd name="connsiteY6" fmla="*/ 1512168 h 2713188"/>
              <a:gd name="connsiteX7" fmla="*/ 55249 w 4325426"/>
              <a:gd name="connsiteY7" fmla="*/ 2713188 h 2713188"/>
              <a:gd name="connsiteX8" fmla="*/ 76954 w 4325426"/>
              <a:gd name="connsiteY8" fmla="*/ 756084 h 271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6" h="2713188">
                <a:moveTo>
                  <a:pt x="76954" y="756084"/>
                </a:moveTo>
                <a:cubicBezTo>
                  <a:pt x="206586" y="303886"/>
                  <a:pt x="415464" y="0"/>
                  <a:pt x="833038" y="0"/>
                </a:cubicBezTo>
                <a:lnTo>
                  <a:pt x="3569342" y="0"/>
                </a:lnTo>
                <a:cubicBezTo>
                  <a:pt x="3986916" y="0"/>
                  <a:pt x="4325426" y="338510"/>
                  <a:pt x="4325426" y="756084"/>
                </a:cubicBezTo>
                <a:lnTo>
                  <a:pt x="4325426" y="756084"/>
                </a:lnTo>
                <a:cubicBezTo>
                  <a:pt x="4325426" y="1173658"/>
                  <a:pt x="3986916" y="1512168"/>
                  <a:pt x="3569342" y="1512168"/>
                </a:cubicBezTo>
                <a:lnTo>
                  <a:pt x="833038" y="1512168"/>
                </a:lnTo>
                <a:cubicBezTo>
                  <a:pt x="290559" y="1484577"/>
                  <a:pt x="48259" y="2689573"/>
                  <a:pt x="55249" y="2713188"/>
                </a:cubicBezTo>
                <a:cubicBezTo>
                  <a:pt x="11034" y="2573541"/>
                  <a:pt x="-52678" y="1208282"/>
                  <a:pt x="76954"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4" name="圆角矩形 2"/>
          <p:cNvSpPr/>
          <p:nvPr/>
        </p:nvSpPr>
        <p:spPr>
          <a:xfrm flipH="1">
            <a:off x="2336886" y="2868982"/>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6" name="圆角矩形 2"/>
          <p:cNvSpPr/>
          <p:nvPr/>
        </p:nvSpPr>
        <p:spPr>
          <a:xfrm>
            <a:off x="4327639" y="2266734"/>
            <a:ext cx="2126916" cy="1274758"/>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81568 w 4330040"/>
              <a:gd name="connsiteY0" fmla="*/ 756084 h 2373557"/>
              <a:gd name="connsiteX1" fmla="*/ 837652 w 4330040"/>
              <a:gd name="connsiteY1" fmla="*/ 0 h 2373557"/>
              <a:gd name="connsiteX2" fmla="*/ 3573956 w 4330040"/>
              <a:gd name="connsiteY2" fmla="*/ 0 h 2373557"/>
              <a:gd name="connsiteX3" fmla="*/ 4330040 w 4330040"/>
              <a:gd name="connsiteY3" fmla="*/ 756084 h 2373557"/>
              <a:gd name="connsiteX4" fmla="*/ 4330040 w 4330040"/>
              <a:gd name="connsiteY4" fmla="*/ 756084 h 2373557"/>
              <a:gd name="connsiteX5" fmla="*/ 3573956 w 4330040"/>
              <a:gd name="connsiteY5" fmla="*/ 1512168 h 2373557"/>
              <a:gd name="connsiteX6" fmla="*/ 837652 w 4330040"/>
              <a:gd name="connsiteY6" fmla="*/ 1512168 h 2373557"/>
              <a:gd name="connsiteX7" fmla="*/ 50625 w 4330040"/>
              <a:gd name="connsiteY7" fmla="*/ 2373557 h 2373557"/>
              <a:gd name="connsiteX8" fmla="*/ 81568 w 4330040"/>
              <a:gd name="connsiteY8" fmla="*/ 756084 h 237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0040" h="2373557">
                <a:moveTo>
                  <a:pt x="81568" y="756084"/>
                </a:moveTo>
                <a:cubicBezTo>
                  <a:pt x="212739" y="360491"/>
                  <a:pt x="420078" y="0"/>
                  <a:pt x="837652" y="0"/>
                </a:cubicBezTo>
                <a:lnTo>
                  <a:pt x="3573956" y="0"/>
                </a:lnTo>
                <a:cubicBezTo>
                  <a:pt x="3991530" y="0"/>
                  <a:pt x="4330040" y="338510"/>
                  <a:pt x="4330040" y="756084"/>
                </a:cubicBezTo>
                <a:lnTo>
                  <a:pt x="4330040" y="756084"/>
                </a:lnTo>
                <a:cubicBezTo>
                  <a:pt x="4330040" y="1173658"/>
                  <a:pt x="3991530" y="1512168"/>
                  <a:pt x="3573956" y="1512168"/>
                </a:cubicBezTo>
                <a:lnTo>
                  <a:pt x="837652" y="1512168"/>
                </a:lnTo>
                <a:cubicBezTo>
                  <a:pt x="295173" y="1484577"/>
                  <a:pt x="43635" y="2349942"/>
                  <a:pt x="50625" y="2373557"/>
                </a:cubicBezTo>
                <a:cubicBezTo>
                  <a:pt x="6410" y="2233910"/>
                  <a:pt x="-49603" y="1151677"/>
                  <a:pt x="81568"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7" name="TextBox 39"/>
          <p:cNvSpPr txBox="1"/>
          <p:nvPr/>
        </p:nvSpPr>
        <p:spPr>
          <a:xfrm>
            <a:off x="4451546" y="2381125"/>
            <a:ext cx="700578"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03</a:t>
            </a:r>
            <a:endParaRPr lang="zh-CN" altLang="en-US" sz="2230" b="1" kern="0" dirty="0">
              <a:solidFill>
                <a:sysClr val="window" lastClr="FFFFFF"/>
              </a:solidFill>
              <a:cs typeface="+mn-ea"/>
              <a:sym typeface="+mn-lt"/>
            </a:endParaRPr>
          </a:p>
        </p:txBody>
      </p:sp>
      <p:sp>
        <p:nvSpPr>
          <p:cNvPr id="58" name="TextBox 42"/>
          <p:cNvSpPr txBox="1"/>
          <p:nvPr/>
        </p:nvSpPr>
        <p:spPr>
          <a:xfrm>
            <a:off x="2400164" y="3061772"/>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04</a:t>
            </a:r>
            <a:endParaRPr lang="zh-CN" altLang="en-US" sz="2230" b="1" kern="0" dirty="0">
              <a:solidFill>
                <a:sysClr val="window" lastClr="FFFFFF"/>
              </a:solidFill>
              <a:cs typeface="+mn-ea"/>
              <a:sym typeface="+mn-lt"/>
            </a:endParaRPr>
          </a:p>
        </p:txBody>
      </p:sp>
      <p:sp>
        <p:nvSpPr>
          <p:cNvPr id="59" name="圆角矩形 2"/>
          <p:cNvSpPr/>
          <p:nvPr/>
        </p:nvSpPr>
        <p:spPr>
          <a:xfrm flipH="1">
            <a:off x="2344912" y="2019987"/>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60" name="TextBox 45"/>
          <p:cNvSpPr txBox="1"/>
          <p:nvPr/>
        </p:nvSpPr>
        <p:spPr>
          <a:xfrm>
            <a:off x="2935444" y="2189070"/>
            <a:ext cx="1419482" cy="451534"/>
          </a:xfrm>
          <a:prstGeom prst="rect">
            <a:avLst/>
          </a:prstGeom>
          <a:noFill/>
        </p:spPr>
        <p:txBody>
          <a:bodyPr wrap="square" rtlCol="0">
            <a:spAutoFit/>
          </a:bodyPr>
          <a:lstStyle/>
          <a:p>
            <a:pPr>
              <a:lnSpc>
                <a:spcPct val="130000"/>
              </a:lnSpc>
              <a:defRPr/>
            </a:pPr>
            <a:r>
              <a:rPr lang="zh-CN" altLang="en-US" sz="2000" b="0" kern="0" dirty="0">
                <a:solidFill>
                  <a:schemeClr val="bg1"/>
                </a:solidFill>
                <a:cs typeface="+mn-ea"/>
                <a:sym typeface="+mn-lt"/>
              </a:rPr>
              <a:t>结构</a:t>
            </a:r>
            <a:endParaRPr lang="en-US" altLang="zh-CN" sz="2000" b="0" kern="0" dirty="0">
              <a:solidFill>
                <a:schemeClr val="bg1"/>
              </a:solidFill>
              <a:cs typeface="+mn-ea"/>
              <a:sym typeface="+mn-lt"/>
            </a:endParaRPr>
          </a:p>
        </p:txBody>
      </p:sp>
      <p:sp>
        <p:nvSpPr>
          <p:cNvPr id="61" name="TextBox 46"/>
          <p:cNvSpPr txBox="1"/>
          <p:nvPr/>
        </p:nvSpPr>
        <p:spPr>
          <a:xfrm>
            <a:off x="2408189" y="2212778"/>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02</a:t>
            </a:r>
            <a:endParaRPr lang="zh-CN" altLang="en-US" sz="2230" b="1" kern="0" dirty="0">
              <a:solidFill>
                <a:sysClr val="window" lastClr="FFFFFF"/>
              </a:solidFill>
              <a:cs typeface="+mn-ea"/>
              <a:sym typeface="+mn-lt"/>
            </a:endParaRPr>
          </a:p>
        </p:txBody>
      </p:sp>
      <p:sp>
        <p:nvSpPr>
          <p:cNvPr id="62" name="TextBox 47"/>
          <p:cNvSpPr txBox="1"/>
          <p:nvPr/>
        </p:nvSpPr>
        <p:spPr>
          <a:xfrm>
            <a:off x="4456367" y="1554975"/>
            <a:ext cx="620272"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01</a:t>
            </a:r>
            <a:endParaRPr lang="zh-CN" altLang="en-US" sz="2230" b="1" kern="0" dirty="0">
              <a:solidFill>
                <a:sysClr val="window" lastClr="FFFFFF"/>
              </a:solidFill>
              <a:cs typeface="+mn-ea"/>
              <a:sym typeface="+mn-lt"/>
            </a:endParaRPr>
          </a:p>
        </p:txBody>
      </p:sp>
      <p:sp>
        <p:nvSpPr>
          <p:cNvPr id="66" name="TextBox 45"/>
          <p:cNvSpPr txBox="1"/>
          <p:nvPr/>
        </p:nvSpPr>
        <p:spPr>
          <a:xfrm>
            <a:off x="2935444" y="3015614"/>
            <a:ext cx="722509" cy="451534"/>
          </a:xfrm>
          <a:prstGeom prst="rect">
            <a:avLst/>
          </a:prstGeom>
          <a:noFill/>
        </p:spPr>
        <p:txBody>
          <a:bodyPr wrap="square" rtlCol="0">
            <a:spAutoFit/>
          </a:bodyPr>
          <a:lstStyle/>
          <a:p>
            <a:pPr>
              <a:lnSpc>
                <a:spcPct val="130000"/>
              </a:lnSpc>
              <a:defRPr/>
            </a:pPr>
            <a:r>
              <a:rPr lang="zh-CN" altLang="en-US" sz="2000" kern="0" dirty="0">
                <a:solidFill>
                  <a:srgbClr val="FFFF00"/>
                </a:solidFill>
                <a:cs typeface="+mn-ea"/>
                <a:sym typeface="+mn-lt"/>
              </a:rPr>
              <a:t>小结</a:t>
            </a:r>
            <a:endParaRPr lang="en-US" altLang="zh-CN" sz="2000" kern="0" dirty="0">
              <a:solidFill>
                <a:srgbClr val="FFFF00"/>
              </a:solidFill>
              <a:cs typeface="+mn-ea"/>
              <a:sym typeface="+mn-lt"/>
            </a:endParaRPr>
          </a:p>
        </p:txBody>
      </p:sp>
      <p:sp>
        <p:nvSpPr>
          <p:cNvPr id="67" name="TextBox 45"/>
          <p:cNvSpPr txBox="1"/>
          <p:nvPr/>
        </p:nvSpPr>
        <p:spPr>
          <a:xfrm>
            <a:off x="5134010" y="2381125"/>
            <a:ext cx="1095898" cy="451534"/>
          </a:xfrm>
          <a:prstGeom prst="rect">
            <a:avLst/>
          </a:prstGeom>
          <a:noFill/>
        </p:spPr>
        <p:txBody>
          <a:bodyPr wrap="square" rtlCol="0">
            <a:spAutoFit/>
          </a:bodyPr>
          <a:lstStyle/>
          <a:p>
            <a:pPr>
              <a:lnSpc>
                <a:spcPct val="130000"/>
              </a:lnSpc>
              <a:defRPr/>
            </a:pPr>
            <a:r>
              <a:rPr lang="zh-CN" altLang="en-US" sz="2000" b="0" kern="0" dirty="0">
                <a:solidFill>
                  <a:schemeClr val="bg1"/>
                </a:solidFill>
                <a:cs typeface="+mn-ea"/>
                <a:sym typeface="+mn-lt"/>
              </a:rPr>
              <a:t>联合</a:t>
            </a:r>
            <a:endParaRPr lang="en-US" altLang="zh-CN" sz="2000" b="0" kern="0" dirty="0">
              <a:solidFill>
                <a:schemeClr val="bg1"/>
              </a:solidFill>
              <a:cs typeface="+mn-ea"/>
              <a:sym typeface="+mn-lt"/>
            </a:endParaRPr>
          </a:p>
        </p:txBody>
      </p:sp>
      <p:sp>
        <p:nvSpPr>
          <p:cNvPr id="68" name="TextBox 45"/>
          <p:cNvSpPr txBox="1"/>
          <p:nvPr/>
        </p:nvSpPr>
        <p:spPr>
          <a:xfrm>
            <a:off x="5109281" y="1554975"/>
            <a:ext cx="879813" cy="451534"/>
          </a:xfrm>
          <a:prstGeom prst="rect">
            <a:avLst/>
          </a:prstGeom>
          <a:noFill/>
        </p:spPr>
        <p:txBody>
          <a:bodyPr wrap="square" rtlCol="0">
            <a:spAutoFit/>
          </a:bodyPr>
          <a:lstStyle/>
          <a:p>
            <a:pPr>
              <a:lnSpc>
                <a:spcPct val="130000"/>
              </a:lnSpc>
              <a:defRPr/>
            </a:pPr>
            <a:r>
              <a:rPr lang="zh-CN" altLang="en-US" sz="2000" b="0" kern="0" dirty="0">
                <a:solidFill>
                  <a:schemeClr val="bg1"/>
                </a:solidFill>
                <a:cs typeface="+mn-ea"/>
                <a:sym typeface="+mn-lt"/>
              </a:rPr>
              <a:t>数组</a:t>
            </a:r>
            <a:endParaRPr lang="en-US" altLang="zh-CN" sz="2000" b="0" kern="0" dirty="0">
              <a:solidFill>
                <a:schemeClr val="bg1"/>
              </a:solidFill>
              <a:cs typeface="+mn-ea"/>
              <a:sym typeface="+mn-lt"/>
            </a:endParaRPr>
          </a:p>
        </p:txBody>
      </p:sp>
      <p:cxnSp>
        <p:nvCxnSpPr>
          <p:cNvPr id="79" name="直接连接符 78"/>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81"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内容提要</a:t>
            </a:r>
            <a:endParaRPr lang="en-US" altLang="zh-CN" sz="2000" kern="0" dirty="0">
              <a:solidFill>
                <a:srgbClr val="AC0000"/>
              </a:solidFill>
              <a:latin typeface="微软雅黑" pitchFamily="34" charset="-122"/>
              <a:ea typeface="微软雅黑" pitchFamily="34" charset="-122"/>
            </a:endParaRPr>
          </a:p>
        </p:txBody>
      </p:sp>
    </p:spTree>
    <p:extLst>
      <p:ext uri="{BB962C8B-B14F-4D97-AF65-F5344CB8AC3E}">
        <p14:creationId xmlns:p14="http://schemas.microsoft.com/office/powerpoint/2010/main" val="746110742"/>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14:bounceEnd="52000">
                                          <p:cBhvr additive="base">
                                            <p:cTn id="16" dur="500" fill="hold"/>
                                            <p:tgtEl>
                                              <p:spTgt spid="8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cBhvr additive="base">
                                            <p:cTn id="16" dur="500" fill="hold"/>
                                            <p:tgtEl>
                                              <p:spTgt spid="81"/>
                                            </p:tgtEl>
                                            <p:attrNameLst>
                                              <p:attrName>ppt_x</p:attrName>
                                            </p:attrNameLst>
                                          </p:cBhvr>
                                          <p:tavLst>
                                            <p:tav tm="0">
                                              <p:val>
                                                <p:strVal val="#ppt_x"/>
                                              </p:val>
                                            </p:tav>
                                            <p:tav tm="100000">
                                              <p:val>
                                                <p:strVal val="#ppt_x"/>
                                              </p:val>
                                            </p:tav>
                                          </p:tavLst>
                                        </p:anim>
                                        <p:anim calcmode="lin" valueType="num">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5"/>
          <p:cNvSpPr>
            <a:spLocks noEditPoints="1"/>
          </p:cNvSpPr>
          <p:nvPr/>
        </p:nvSpPr>
        <p:spPr bwMode="auto">
          <a:xfrm>
            <a:off x="3785485" y="2036445"/>
            <a:ext cx="1425590" cy="1425590"/>
          </a:xfrm>
          <a:custGeom>
            <a:avLst/>
            <a:gdLst>
              <a:gd name="T0" fmla="*/ 116 w 211"/>
              <a:gd name="T1" fmla="*/ 10 h 211"/>
              <a:gd name="T2" fmla="*/ 116 w 211"/>
              <a:gd name="T3" fmla="*/ 0 h 211"/>
              <a:gd name="T4" fmla="*/ 181 w 211"/>
              <a:gd name="T5" fmla="*/ 30 h 211"/>
              <a:gd name="T6" fmla="*/ 211 w 211"/>
              <a:gd name="T7" fmla="*/ 95 h 211"/>
              <a:gd name="T8" fmla="*/ 201 w 211"/>
              <a:gd name="T9" fmla="*/ 95 h 211"/>
              <a:gd name="T10" fmla="*/ 174 w 211"/>
              <a:gd name="T11" fmla="*/ 37 h 211"/>
              <a:gd name="T12" fmla="*/ 116 w 211"/>
              <a:gd name="T13" fmla="*/ 10 h 211"/>
              <a:gd name="T14" fmla="*/ 10 w 211"/>
              <a:gd name="T15" fmla="*/ 115 h 211"/>
              <a:gd name="T16" fmla="*/ 0 w 211"/>
              <a:gd name="T17" fmla="*/ 115 h 211"/>
              <a:gd name="T18" fmla="*/ 30 w 211"/>
              <a:gd name="T19" fmla="*/ 180 h 211"/>
              <a:gd name="T20" fmla="*/ 96 w 211"/>
              <a:gd name="T21" fmla="*/ 211 h 211"/>
              <a:gd name="T22" fmla="*/ 96 w 211"/>
              <a:gd name="T23" fmla="*/ 201 h 211"/>
              <a:gd name="T24" fmla="*/ 38 w 211"/>
              <a:gd name="T25" fmla="*/ 173 h 211"/>
              <a:gd name="T26" fmla="*/ 10 w 211"/>
              <a:gd name="T27" fmla="*/ 115 h 211"/>
              <a:gd name="T28" fmla="*/ 10 w 211"/>
              <a:gd name="T29" fmla="*/ 95 h 211"/>
              <a:gd name="T30" fmla="*/ 38 w 211"/>
              <a:gd name="T31" fmla="*/ 37 h 211"/>
              <a:gd name="T32" fmla="*/ 96 w 211"/>
              <a:gd name="T33" fmla="*/ 10 h 211"/>
              <a:gd name="T34" fmla="*/ 96 w 211"/>
              <a:gd name="T35" fmla="*/ 0 h 211"/>
              <a:gd name="T36" fmla="*/ 30 w 211"/>
              <a:gd name="T37" fmla="*/ 30 h 211"/>
              <a:gd name="T38" fmla="*/ 0 w 211"/>
              <a:gd name="T39" fmla="*/ 95 h 211"/>
              <a:gd name="T40" fmla="*/ 10 w 211"/>
              <a:gd name="T41" fmla="*/ 95 h 211"/>
              <a:gd name="T42" fmla="*/ 201 w 211"/>
              <a:gd name="T43" fmla="*/ 115 h 211"/>
              <a:gd name="T44" fmla="*/ 174 w 211"/>
              <a:gd name="T45" fmla="*/ 173 h 211"/>
              <a:gd name="T46" fmla="*/ 116 w 211"/>
              <a:gd name="T47" fmla="*/ 201 h 211"/>
              <a:gd name="T48" fmla="*/ 116 w 211"/>
              <a:gd name="T49" fmla="*/ 211 h 211"/>
              <a:gd name="T50" fmla="*/ 181 w 211"/>
              <a:gd name="T51" fmla="*/ 180 h 211"/>
              <a:gd name="T52" fmla="*/ 211 w 211"/>
              <a:gd name="T53" fmla="*/ 115 h 211"/>
              <a:gd name="T54" fmla="*/ 201 w 211"/>
              <a:gd name="T55" fmla="*/ 11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11">
                <a:moveTo>
                  <a:pt x="116" y="10"/>
                </a:moveTo>
                <a:cubicBezTo>
                  <a:pt x="116" y="0"/>
                  <a:pt x="116" y="0"/>
                  <a:pt x="116" y="0"/>
                </a:cubicBezTo>
                <a:cubicBezTo>
                  <a:pt x="139" y="2"/>
                  <a:pt x="163" y="12"/>
                  <a:pt x="181" y="30"/>
                </a:cubicBezTo>
                <a:cubicBezTo>
                  <a:pt x="199" y="48"/>
                  <a:pt x="209" y="72"/>
                  <a:pt x="211" y="95"/>
                </a:cubicBezTo>
                <a:cubicBezTo>
                  <a:pt x="201" y="95"/>
                  <a:pt x="201" y="95"/>
                  <a:pt x="201" y="95"/>
                </a:cubicBezTo>
                <a:cubicBezTo>
                  <a:pt x="199" y="74"/>
                  <a:pt x="190" y="53"/>
                  <a:pt x="174" y="37"/>
                </a:cubicBezTo>
                <a:cubicBezTo>
                  <a:pt x="157" y="21"/>
                  <a:pt x="137" y="12"/>
                  <a:pt x="116" y="10"/>
                </a:cubicBezTo>
                <a:close/>
                <a:moveTo>
                  <a:pt x="10" y="115"/>
                </a:moveTo>
                <a:cubicBezTo>
                  <a:pt x="0" y="115"/>
                  <a:pt x="0" y="115"/>
                  <a:pt x="0" y="115"/>
                </a:cubicBezTo>
                <a:cubicBezTo>
                  <a:pt x="2" y="139"/>
                  <a:pt x="12" y="162"/>
                  <a:pt x="30" y="180"/>
                </a:cubicBezTo>
                <a:cubicBezTo>
                  <a:pt x="49" y="199"/>
                  <a:pt x="72" y="209"/>
                  <a:pt x="96" y="211"/>
                </a:cubicBezTo>
                <a:cubicBezTo>
                  <a:pt x="96" y="201"/>
                  <a:pt x="96" y="201"/>
                  <a:pt x="96" y="201"/>
                </a:cubicBezTo>
                <a:cubicBezTo>
                  <a:pt x="74" y="199"/>
                  <a:pt x="54" y="189"/>
                  <a:pt x="38" y="173"/>
                </a:cubicBezTo>
                <a:cubicBezTo>
                  <a:pt x="21" y="157"/>
                  <a:pt x="12" y="137"/>
                  <a:pt x="10" y="115"/>
                </a:cubicBezTo>
                <a:close/>
                <a:moveTo>
                  <a:pt x="10" y="95"/>
                </a:moveTo>
                <a:cubicBezTo>
                  <a:pt x="12" y="74"/>
                  <a:pt x="21" y="53"/>
                  <a:pt x="38" y="37"/>
                </a:cubicBezTo>
                <a:cubicBezTo>
                  <a:pt x="54" y="21"/>
                  <a:pt x="74" y="12"/>
                  <a:pt x="96" y="10"/>
                </a:cubicBezTo>
                <a:cubicBezTo>
                  <a:pt x="96" y="0"/>
                  <a:pt x="96" y="0"/>
                  <a:pt x="96" y="0"/>
                </a:cubicBezTo>
                <a:cubicBezTo>
                  <a:pt x="72" y="2"/>
                  <a:pt x="49" y="12"/>
                  <a:pt x="30" y="30"/>
                </a:cubicBezTo>
                <a:cubicBezTo>
                  <a:pt x="12" y="48"/>
                  <a:pt x="2" y="72"/>
                  <a:pt x="0" y="95"/>
                </a:cubicBezTo>
                <a:lnTo>
                  <a:pt x="10" y="95"/>
                </a:lnTo>
                <a:close/>
                <a:moveTo>
                  <a:pt x="201" y="115"/>
                </a:moveTo>
                <a:cubicBezTo>
                  <a:pt x="199" y="137"/>
                  <a:pt x="190" y="157"/>
                  <a:pt x="174" y="173"/>
                </a:cubicBezTo>
                <a:cubicBezTo>
                  <a:pt x="157" y="189"/>
                  <a:pt x="137" y="199"/>
                  <a:pt x="116" y="201"/>
                </a:cubicBezTo>
                <a:cubicBezTo>
                  <a:pt x="116" y="211"/>
                  <a:pt x="116" y="211"/>
                  <a:pt x="116" y="211"/>
                </a:cubicBezTo>
                <a:cubicBezTo>
                  <a:pt x="139" y="209"/>
                  <a:pt x="163" y="199"/>
                  <a:pt x="181" y="180"/>
                </a:cubicBezTo>
                <a:cubicBezTo>
                  <a:pt x="199" y="162"/>
                  <a:pt x="209" y="139"/>
                  <a:pt x="211" y="115"/>
                </a:cubicBezTo>
                <a:lnTo>
                  <a:pt x="201" y="115"/>
                </a:lnTo>
                <a:close/>
              </a:path>
            </a:pathLst>
          </a:custGeom>
          <a:solidFill>
            <a:srgbClr val="AC0000"/>
          </a:solidFill>
          <a:ln w="9525">
            <a:noFill/>
            <a:round/>
            <a:headEnd/>
            <a:tailEnd/>
          </a:ln>
          <a:effectLst>
            <a:outerShdw blurRad="149987" dist="250190" dir="8460000" algn="ctr">
              <a:srgbClr val="000000">
                <a:alpha val="28000"/>
              </a:srgbClr>
            </a:outerShdw>
          </a:effectLst>
        </p:spPr>
        <p:txBody>
          <a:bodyPr/>
          <a:lstStyle/>
          <a:p>
            <a:pPr>
              <a:lnSpc>
                <a:spcPct val="130000"/>
              </a:lnSpc>
            </a:pPr>
            <a:endParaRPr lang="zh-CN" altLang="en-US" sz="1057">
              <a:solidFill>
                <a:srgbClr val="383838"/>
              </a:solidFill>
              <a:cs typeface="+mn-ea"/>
              <a:sym typeface="+mn-lt"/>
            </a:endParaRPr>
          </a:p>
        </p:txBody>
      </p:sp>
      <p:sp>
        <p:nvSpPr>
          <p:cNvPr id="61" name="Freeform 6"/>
          <p:cNvSpPr>
            <a:spLocks/>
          </p:cNvSpPr>
          <p:nvPr/>
        </p:nvSpPr>
        <p:spPr bwMode="auto">
          <a:xfrm>
            <a:off x="3062449" y="1307176"/>
            <a:ext cx="1371274" cy="1371274"/>
          </a:xfrm>
          <a:custGeom>
            <a:avLst/>
            <a:gdLst>
              <a:gd name="T0" fmla="*/ 95 w 203"/>
              <a:gd name="T1" fmla="*/ 203 h 203"/>
              <a:gd name="T2" fmla="*/ 129 w 203"/>
              <a:gd name="T3" fmla="*/ 130 h 203"/>
              <a:gd name="T4" fmla="*/ 203 w 203"/>
              <a:gd name="T5" fmla="*/ 96 h 203"/>
              <a:gd name="T6" fmla="*/ 203 w 203"/>
              <a:gd name="T7" fmla="*/ 0 h 203"/>
              <a:gd name="T8" fmla="*/ 77 w 203"/>
              <a:gd name="T9" fmla="*/ 48 h 203"/>
              <a:gd name="T10" fmla="*/ 40 w 203"/>
              <a:gd name="T11" fmla="*/ 41 h 203"/>
              <a:gd name="T12" fmla="*/ 48 w 203"/>
              <a:gd name="T13" fmla="*/ 78 h 203"/>
              <a:gd name="T14" fmla="*/ 0 w 203"/>
              <a:gd name="T15" fmla="*/ 203 h 203"/>
              <a:gd name="T16" fmla="*/ 95 w 203"/>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solidFill>
            <a:schemeClr val="tx1">
              <a:lumMod val="65000"/>
              <a:lumOff val="35000"/>
            </a:schemeClr>
          </a:solidFill>
          <a:ln w="9525">
            <a:noFill/>
            <a:round/>
            <a:headEnd/>
            <a:tailEnd/>
          </a:ln>
          <a:effectLst>
            <a:outerShdw blurRad="149987" dist="250190" dir="8460000" algn="ctr">
              <a:srgbClr val="000000">
                <a:alpha val="28000"/>
              </a:srgbClr>
            </a:outerShdw>
          </a:effectLst>
        </p:spPr>
        <p:txBody>
          <a:bodyPr/>
          <a:lstStyle/>
          <a:p>
            <a:pPr>
              <a:lnSpc>
                <a:spcPct val="130000"/>
              </a:lnSpc>
            </a:pPr>
            <a:endParaRPr lang="zh-CN" altLang="en-US" sz="1057">
              <a:solidFill>
                <a:srgbClr val="383838"/>
              </a:solidFill>
              <a:cs typeface="+mn-ea"/>
              <a:sym typeface="+mn-lt"/>
            </a:endParaRPr>
          </a:p>
        </p:txBody>
      </p:sp>
      <p:sp>
        <p:nvSpPr>
          <p:cNvPr id="70" name="Freeform 7"/>
          <p:cNvSpPr>
            <a:spLocks/>
          </p:cNvSpPr>
          <p:nvPr/>
        </p:nvSpPr>
        <p:spPr bwMode="auto">
          <a:xfrm>
            <a:off x="3062449" y="2813796"/>
            <a:ext cx="1371274" cy="1371274"/>
          </a:xfrm>
          <a:custGeom>
            <a:avLst/>
            <a:gdLst>
              <a:gd name="T0" fmla="*/ 203 w 203"/>
              <a:gd name="T1" fmla="*/ 108 h 203"/>
              <a:gd name="T2" fmla="*/ 129 w 203"/>
              <a:gd name="T3" fmla="*/ 74 h 203"/>
              <a:gd name="T4" fmla="*/ 95 w 203"/>
              <a:gd name="T5" fmla="*/ 0 h 203"/>
              <a:gd name="T6" fmla="*/ 0 w 203"/>
              <a:gd name="T7" fmla="*/ 0 h 203"/>
              <a:gd name="T8" fmla="*/ 48 w 203"/>
              <a:gd name="T9" fmla="*/ 126 h 203"/>
              <a:gd name="T10" fmla="*/ 40 w 203"/>
              <a:gd name="T11" fmla="*/ 162 h 203"/>
              <a:gd name="T12" fmla="*/ 77 w 203"/>
              <a:gd name="T13" fmla="*/ 155 h 203"/>
              <a:gd name="T14" fmla="*/ 203 w 203"/>
              <a:gd name="T15" fmla="*/ 203 h 203"/>
              <a:gd name="T16" fmla="*/ 203 w 203"/>
              <a:gd name="T17" fmla="*/ 10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203" y="108"/>
                </a:moveTo>
                <a:cubicBezTo>
                  <a:pt x="176" y="105"/>
                  <a:pt x="150" y="94"/>
                  <a:pt x="129" y="74"/>
                </a:cubicBezTo>
                <a:cubicBezTo>
                  <a:pt x="109" y="53"/>
                  <a:pt x="98" y="27"/>
                  <a:pt x="95" y="0"/>
                </a:cubicBezTo>
                <a:cubicBezTo>
                  <a:pt x="0" y="0"/>
                  <a:pt x="0" y="0"/>
                  <a:pt x="0" y="0"/>
                </a:cubicBezTo>
                <a:cubicBezTo>
                  <a:pt x="2" y="45"/>
                  <a:pt x="18" y="89"/>
                  <a:pt x="48" y="126"/>
                </a:cubicBezTo>
                <a:cubicBezTo>
                  <a:pt x="40" y="162"/>
                  <a:pt x="40" y="162"/>
                  <a:pt x="40" y="162"/>
                </a:cubicBezTo>
                <a:cubicBezTo>
                  <a:pt x="77" y="155"/>
                  <a:pt x="77" y="155"/>
                  <a:pt x="77" y="155"/>
                </a:cubicBezTo>
                <a:cubicBezTo>
                  <a:pt x="114" y="185"/>
                  <a:pt x="158" y="201"/>
                  <a:pt x="203" y="203"/>
                </a:cubicBezTo>
                <a:lnTo>
                  <a:pt x="203" y="108"/>
                </a:lnTo>
                <a:close/>
              </a:path>
            </a:pathLst>
          </a:custGeom>
          <a:solidFill>
            <a:srgbClr val="AC0000"/>
          </a:solidFill>
          <a:ln>
            <a:noFill/>
          </a:ln>
          <a:effectLst>
            <a:outerShdw blurRad="149987" dist="250190" dir="8460000" algn="ctr">
              <a:srgbClr val="000000">
                <a:alpha val="28000"/>
              </a:srgbClr>
            </a:outerShdw>
          </a:effec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71" name="Freeform 8"/>
          <p:cNvSpPr>
            <a:spLocks/>
          </p:cNvSpPr>
          <p:nvPr/>
        </p:nvSpPr>
        <p:spPr bwMode="auto">
          <a:xfrm>
            <a:off x="4569069" y="1307176"/>
            <a:ext cx="1365041" cy="1371274"/>
          </a:xfrm>
          <a:custGeom>
            <a:avLst/>
            <a:gdLst>
              <a:gd name="T0" fmla="*/ 127 w 202"/>
              <a:gd name="T1" fmla="*/ 50 h 203"/>
              <a:gd name="T2" fmla="*/ 0 w 202"/>
              <a:gd name="T3" fmla="*/ 0 h 203"/>
              <a:gd name="T4" fmla="*/ 0 w 202"/>
              <a:gd name="T5" fmla="*/ 96 h 203"/>
              <a:gd name="T6" fmla="*/ 73 w 202"/>
              <a:gd name="T7" fmla="*/ 130 h 203"/>
              <a:gd name="T8" fmla="*/ 107 w 202"/>
              <a:gd name="T9" fmla="*/ 203 h 203"/>
              <a:gd name="T10" fmla="*/ 202 w 202"/>
              <a:gd name="T11" fmla="*/ 203 h 203"/>
              <a:gd name="T12" fmla="*/ 156 w 202"/>
              <a:gd name="T13" fmla="*/ 79 h 203"/>
              <a:gd name="T14" fmla="*/ 163 w 202"/>
              <a:gd name="T15" fmla="*/ 42 h 203"/>
              <a:gd name="T16" fmla="*/ 127 w 202"/>
              <a:gd name="T17" fmla="*/ 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solidFill>
            <a:srgbClr val="AC0000"/>
          </a:solidFill>
          <a:ln w="9525">
            <a:noFill/>
            <a:round/>
            <a:headEnd/>
            <a:tailEnd/>
          </a:ln>
          <a:effectLst>
            <a:outerShdw blurRad="149987" dist="250190" dir="8460000" algn="ctr">
              <a:srgbClr val="000000">
                <a:alpha val="28000"/>
              </a:srgbClr>
            </a:outerShdw>
          </a:effectLst>
        </p:spPr>
        <p:txBody>
          <a:bodyPr/>
          <a:lstStyle/>
          <a:p>
            <a:pPr>
              <a:lnSpc>
                <a:spcPct val="130000"/>
              </a:lnSpc>
            </a:pPr>
            <a:endParaRPr lang="zh-CN" altLang="en-US" sz="1057">
              <a:solidFill>
                <a:srgbClr val="383838"/>
              </a:solidFill>
              <a:cs typeface="+mn-ea"/>
              <a:sym typeface="+mn-lt"/>
            </a:endParaRPr>
          </a:p>
        </p:txBody>
      </p:sp>
      <p:sp>
        <p:nvSpPr>
          <p:cNvPr id="72" name="Freeform 9"/>
          <p:cNvSpPr>
            <a:spLocks/>
          </p:cNvSpPr>
          <p:nvPr/>
        </p:nvSpPr>
        <p:spPr bwMode="auto">
          <a:xfrm>
            <a:off x="4569069" y="2813796"/>
            <a:ext cx="1365041" cy="1371274"/>
          </a:xfrm>
          <a:custGeom>
            <a:avLst/>
            <a:gdLst>
              <a:gd name="T0" fmla="*/ 107 w 202"/>
              <a:gd name="T1" fmla="*/ 0 h 203"/>
              <a:gd name="T2" fmla="*/ 73 w 202"/>
              <a:gd name="T3" fmla="*/ 74 h 203"/>
              <a:gd name="T4" fmla="*/ 0 w 202"/>
              <a:gd name="T5" fmla="*/ 108 h 203"/>
              <a:gd name="T6" fmla="*/ 0 w 202"/>
              <a:gd name="T7" fmla="*/ 203 h 203"/>
              <a:gd name="T8" fmla="*/ 123 w 202"/>
              <a:gd name="T9" fmla="*/ 157 h 203"/>
              <a:gd name="T10" fmla="*/ 161 w 202"/>
              <a:gd name="T11" fmla="*/ 164 h 203"/>
              <a:gd name="T12" fmla="*/ 153 w 202"/>
              <a:gd name="T13" fmla="*/ 127 h 203"/>
              <a:gd name="T14" fmla="*/ 202 w 202"/>
              <a:gd name="T15" fmla="*/ 0 h 203"/>
              <a:gd name="T16" fmla="*/ 107 w 202"/>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07" y="0"/>
                </a:moveTo>
                <a:cubicBezTo>
                  <a:pt x="105" y="27"/>
                  <a:pt x="93" y="53"/>
                  <a:pt x="73" y="74"/>
                </a:cubicBezTo>
                <a:cubicBezTo>
                  <a:pt x="53" y="94"/>
                  <a:pt x="26" y="105"/>
                  <a:pt x="0" y="108"/>
                </a:cubicBezTo>
                <a:cubicBezTo>
                  <a:pt x="0" y="203"/>
                  <a:pt x="0" y="203"/>
                  <a:pt x="0" y="203"/>
                </a:cubicBezTo>
                <a:cubicBezTo>
                  <a:pt x="44" y="201"/>
                  <a:pt x="87" y="186"/>
                  <a:pt x="123" y="157"/>
                </a:cubicBezTo>
                <a:cubicBezTo>
                  <a:pt x="161" y="164"/>
                  <a:pt x="161" y="164"/>
                  <a:pt x="161" y="164"/>
                </a:cubicBezTo>
                <a:cubicBezTo>
                  <a:pt x="153" y="127"/>
                  <a:pt x="153" y="127"/>
                  <a:pt x="153" y="127"/>
                </a:cubicBezTo>
                <a:cubicBezTo>
                  <a:pt x="184" y="90"/>
                  <a:pt x="200" y="46"/>
                  <a:pt x="202" y="0"/>
                </a:cubicBezTo>
                <a:lnTo>
                  <a:pt x="107" y="0"/>
                </a:lnTo>
                <a:close/>
              </a:path>
            </a:pathLst>
          </a:custGeom>
          <a:solidFill>
            <a:schemeClr val="tx1">
              <a:lumMod val="65000"/>
              <a:lumOff val="35000"/>
            </a:schemeClr>
          </a:solidFill>
          <a:ln w="9525">
            <a:noFill/>
            <a:round/>
            <a:headEnd/>
            <a:tailEnd/>
          </a:ln>
          <a:effectLst>
            <a:outerShdw blurRad="149987" dist="250190" dir="8460000" algn="ctr">
              <a:srgbClr val="000000">
                <a:alpha val="28000"/>
              </a:srgbClr>
            </a:outerShdw>
          </a:effectLst>
        </p:spPr>
        <p:txBody>
          <a:bodyPr/>
          <a:lstStyle/>
          <a:p>
            <a:pPr>
              <a:lnSpc>
                <a:spcPct val="130000"/>
              </a:lnSpc>
            </a:pPr>
            <a:endParaRPr lang="zh-CN" altLang="en-US" sz="1057">
              <a:solidFill>
                <a:srgbClr val="383838"/>
              </a:solidFill>
              <a:cs typeface="+mn-ea"/>
              <a:sym typeface="+mn-lt"/>
            </a:endParaRPr>
          </a:p>
        </p:txBody>
      </p:sp>
      <p:grpSp>
        <p:nvGrpSpPr>
          <p:cNvPr id="73" name="组合 72"/>
          <p:cNvGrpSpPr/>
          <p:nvPr/>
        </p:nvGrpSpPr>
        <p:grpSpPr>
          <a:xfrm>
            <a:off x="3426236" y="1762657"/>
            <a:ext cx="630430" cy="286721"/>
            <a:chOff x="8478838" y="1247776"/>
            <a:chExt cx="1123950" cy="511175"/>
          </a:xfrm>
          <a:solidFill>
            <a:schemeClr val="bg1"/>
          </a:solidFill>
        </p:grpSpPr>
        <p:sp>
          <p:nvSpPr>
            <p:cNvPr id="74" name="Freeform 24"/>
            <p:cNvSpPr>
              <a:spLocks/>
            </p:cNvSpPr>
            <p:nvPr/>
          </p:nvSpPr>
          <p:spPr bwMode="auto">
            <a:xfrm>
              <a:off x="8478838" y="1408113"/>
              <a:ext cx="1123950" cy="269875"/>
            </a:xfrm>
            <a:custGeom>
              <a:avLst/>
              <a:gdLst>
                <a:gd name="T0" fmla="*/ 0 w 182"/>
                <a:gd name="T1" fmla="*/ 3 h 44"/>
                <a:gd name="T2" fmla="*/ 1 w 182"/>
                <a:gd name="T3" fmla="*/ 3 h 44"/>
                <a:gd name="T4" fmla="*/ 153 w 182"/>
                <a:gd name="T5" fmla="*/ 3 h 44"/>
                <a:gd name="T6" fmla="*/ 182 w 182"/>
                <a:gd name="T7" fmla="*/ 41 h 44"/>
                <a:gd name="T8" fmla="*/ 182 w 182"/>
                <a:gd name="T9" fmla="*/ 41 h 44"/>
                <a:gd name="T10" fmla="*/ 182 w 182"/>
                <a:gd name="T11" fmla="*/ 41 h 44"/>
                <a:gd name="T12" fmla="*/ 170 w 182"/>
                <a:gd name="T13" fmla="*/ 41 h 44"/>
                <a:gd name="T14" fmla="*/ 150 w 182"/>
                <a:gd name="T15" fmla="*/ 22 h 44"/>
                <a:gd name="T16" fmla="*/ 130 w 182"/>
                <a:gd name="T17" fmla="*/ 41 h 44"/>
                <a:gd name="T18" fmla="*/ 65 w 182"/>
                <a:gd name="T19" fmla="*/ 41 h 44"/>
                <a:gd name="T20" fmla="*/ 45 w 182"/>
                <a:gd name="T21" fmla="*/ 22 h 44"/>
                <a:gd name="T22" fmla="*/ 26 w 182"/>
                <a:gd name="T23" fmla="*/ 41 h 44"/>
                <a:gd name="T24" fmla="*/ 22 w 182"/>
                <a:gd name="T25" fmla="*/ 41 h 44"/>
                <a:gd name="T26" fmla="*/ 0 w 182"/>
                <a:gd name="T27" fmla="*/ 3 h 44"/>
                <a:gd name="T28" fmla="*/ 0 w 182"/>
                <a:gd name="T29" fmla="*/ 3 h 44"/>
                <a:gd name="T30" fmla="*/ 0 w 182"/>
                <a:gd name="T31"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2" h="44">
                  <a:moveTo>
                    <a:pt x="0" y="3"/>
                  </a:moveTo>
                  <a:cubicBezTo>
                    <a:pt x="1" y="3"/>
                    <a:pt x="1" y="3"/>
                    <a:pt x="1" y="3"/>
                  </a:cubicBezTo>
                  <a:cubicBezTo>
                    <a:pt x="153" y="3"/>
                    <a:pt x="153" y="3"/>
                    <a:pt x="153" y="3"/>
                  </a:cubicBezTo>
                  <a:cubicBezTo>
                    <a:pt x="153" y="3"/>
                    <a:pt x="182" y="0"/>
                    <a:pt x="182" y="41"/>
                  </a:cubicBezTo>
                  <a:cubicBezTo>
                    <a:pt x="182" y="41"/>
                    <a:pt x="182" y="41"/>
                    <a:pt x="182" y="41"/>
                  </a:cubicBezTo>
                  <a:cubicBezTo>
                    <a:pt x="182" y="41"/>
                    <a:pt x="182" y="41"/>
                    <a:pt x="182" y="41"/>
                  </a:cubicBezTo>
                  <a:cubicBezTo>
                    <a:pt x="170" y="41"/>
                    <a:pt x="170" y="41"/>
                    <a:pt x="170" y="41"/>
                  </a:cubicBezTo>
                  <a:cubicBezTo>
                    <a:pt x="170" y="30"/>
                    <a:pt x="161" y="22"/>
                    <a:pt x="150" y="22"/>
                  </a:cubicBezTo>
                  <a:cubicBezTo>
                    <a:pt x="139" y="22"/>
                    <a:pt x="131" y="30"/>
                    <a:pt x="130" y="41"/>
                  </a:cubicBezTo>
                  <a:cubicBezTo>
                    <a:pt x="65" y="41"/>
                    <a:pt x="65" y="41"/>
                    <a:pt x="65" y="41"/>
                  </a:cubicBezTo>
                  <a:cubicBezTo>
                    <a:pt x="65" y="30"/>
                    <a:pt x="56" y="22"/>
                    <a:pt x="45" y="22"/>
                  </a:cubicBezTo>
                  <a:cubicBezTo>
                    <a:pt x="35" y="22"/>
                    <a:pt x="26" y="30"/>
                    <a:pt x="26" y="41"/>
                  </a:cubicBezTo>
                  <a:cubicBezTo>
                    <a:pt x="22" y="41"/>
                    <a:pt x="22" y="41"/>
                    <a:pt x="22" y="41"/>
                  </a:cubicBezTo>
                  <a:cubicBezTo>
                    <a:pt x="22" y="41"/>
                    <a:pt x="0" y="44"/>
                    <a:pt x="0" y="3"/>
                  </a:cubicBezTo>
                  <a:cubicBezTo>
                    <a:pt x="0" y="3"/>
                    <a:pt x="0" y="3"/>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75" name="Freeform 26"/>
            <p:cNvSpPr>
              <a:spLocks noEditPoints="1"/>
            </p:cNvSpPr>
            <p:nvPr/>
          </p:nvSpPr>
          <p:spPr bwMode="auto">
            <a:xfrm>
              <a:off x="8553450" y="1247776"/>
              <a:ext cx="833437" cy="227013"/>
            </a:xfrm>
            <a:custGeom>
              <a:avLst/>
              <a:gdLst>
                <a:gd name="T0" fmla="*/ 6 w 135"/>
                <a:gd name="T1" fmla="*/ 29 h 37"/>
                <a:gd name="T2" fmla="*/ 57 w 135"/>
                <a:gd name="T3" fmla="*/ 1 h 37"/>
                <a:gd name="T4" fmla="*/ 68 w 135"/>
                <a:gd name="T5" fmla="*/ 0 h 37"/>
                <a:gd name="T6" fmla="*/ 78 w 135"/>
                <a:gd name="T7" fmla="*/ 1 h 37"/>
                <a:gd name="T8" fmla="*/ 129 w 135"/>
                <a:gd name="T9" fmla="*/ 29 h 37"/>
                <a:gd name="T10" fmla="*/ 135 w 135"/>
                <a:gd name="T11" fmla="*/ 37 h 37"/>
                <a:gd name="T12" fmla="*/ 0 w 135"/>
                <a:gd name="T13" fmla="*/ 37 h 37"/>
                <a:gd name="T14" fmla="*/ 6 w 135"/>
                <a:gd name="T15" fmla="*/ 29 h 37"/>
                <a:gd name="T16" fmla="*/ 77 w 135"/>
                <a:gd name="T17" fmla="*/ 10 h 37"/>
                <a:gd name="T18" fmla="*/ 68 w 135"/>
                <a:gd name="T19" fmla="*/ 9 h 37"/>
                <a:gd name="T20" fmla="*/ 58 w 135"/>
                <a:gd name="T21" fmla="*/ 10 h 37"/>
                <a:gd name="T22" fmla="*/ 20 w 135"/>
                <a:gd name="T23" fmla="*/ 28 h 37"/>
                <a:gd name="T24" fmla="*/ 115 w 135"/>
                <a:gd name="T25" fmla="*/ 28 h 37"/>
                <a:gd name="T26" fmla="*/ 77 w 135"/>
                <a:gd name="T2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37">
                  <a:moveTo>
                    <a:pt x="6" y="29"/>
                  </a:moveTo>
                  <a:cubicBezTo>
                    <a:pt x="21" y="10"/>
                    <a:pt x="42" y="3"/>
                    <a:pt x="57" y="1"/>
                  </a:cubicBezTo>
                  <a:cubicBezTo>
                    <a:pt x="58" y="1"/>
                    <a:pt x="65" y="0"/>
                    <a:pt x="68" y="0"/>
                  </a:cubicBezTo>
                  <a:cubicBezTo>
                    <a:pt x="71" y="0"/>
                    <a:pt x="77" y="1"/>
                    <a:pt x="78" y="1"/>
                  </a:cubicBezTo>
                  <a:cubicBezTo>
                    <a:pt x="93" y="3"/>
                    <a:pt x="114" y="10"/>
                    <a:pt x="129" y="29"/>
                  </a:cubicBezTo>
                  <a:cubicBezTo>
                    <a:pt x="135" y="37"/>
                    <a:pt x="135" y="37"/>
                    <a:pt x="135" y="37"/>
                  </a:cubicBezTo>
                  <a:cubicBezTo>
                    <a:pt x="0" y="37"/>
                    <a:pt x="0" y="37"/>
                    <a:pt x="0" y="37"/>
                  </a:cubicBezTo>
                  <a:lnTo>
                    <a:pt x="6" y="29"/>
                  </a:lnTo>
                  <a:close/>
                  <a:moveTo>
                    <a:pt x="77" y="10"/>
                  </a:moveTo>
                  <a:cubicBezTo>
                    <a:pt x="75" y="10"/>
                    <a:pt x="70" y="9"/>
                    <a:pt x="68" y="9"/>
                  </a:cubicBezTo>
                  <a:cubicBezTo>
                    <a:pt x="66" y="9"/>
                    <a:pt x="60" y="10"/>
                    <a:pt x="58" y="10"/>
                  </a:cubicBezTo>
                  <a:cubicBezTo>
                    <a:pt x="47" y="12"/>
                    <a:pt x="32" y="16"/>
                    <a:pt x="20" y="28"/>
                  </a:cubicBezTo>
                  <a:cubicBezTo>
                    <a:pt x="115" y="28"/>
                    <a:pt x="115" y="28"/>
                    <a:pt x="115" y="28"/>
                  </a:cubicBezTo>
                  <a:cubicBezTo>
                    <a:pt x="103" y="16"/>
                    <a:pt x="88" y="12"/>
                    <a:pt x="7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76" name="Rectangle 27"/>
            <p:cNvSpPr>
              <a:spLocks noChangeArrowheads="1"/>
            </p:cNvSpPr>
            <p:nvPr/>
          </p:nvSpPr>
          <p:spPr bwMode="auto">
            <a:xfrm>
              <a:off x="8953500" y="1265238"/>
              <a:ext cx="38100"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77" name="Freeform 28"/>
            <p:cNvSpPr>
              <a:spLocks/>
            </p:cNvSpPr>
            <p:nvPr/>
          </p:nvSpPr>
          <p:spPr bwMode="auto">
            <a:xfrm>
              <a:off x="9521825" y="1536701"/>
              <a:ext cx="80962" cy="61913"/>
            </a:xfrm>
            <a:custGeom>
              <a:avLst/>
              <a:gdLst>
                <a:gd name="T0" fmla="*/ 5 w 13"/>
                <a:gd name="T1" fmla="*/ 10 h 10"/>
                <a:gd name="T2" fmla="*/ 0 w 13"/>
                <a:gd name="T3" fmla="*/ 5 h 10"/>
                <a:gd name="T4" fmla="*/ 5 w 13"/>
                <a:gd name="T5" fmla="*/ 0 h 10"/>
                <a:gd name="T6" fmla="*/ 10 w 13"/>
                <a:gd name="T7" fmla="*/ 0 h 10"/>
                <a:gd name="T8" fmla="*/ 13 w 13"/>
                <a:gd name="T9" fmla="*/ 10 h 10"/>
                <a:gd name="T10" fmla="*/ 5 w 13"/>
                <a:gd name="T11" fmla="*/ 10 h 10"/>
              </a:gdLst>
              <a:ahLst/>
              <a:cxnLst>
                <a:cxn ang="0">
                  <a:pos x="T0" y="T1"/>
                </a:cxn>
                <a:cxn ang="0">
                  <a:pos x="T2" y="T3"/>
                </a:cxn>
                <a:cxn ang="0">
                  <a:pos x="T4" y="T5"/>
                </a:cxn>
                <a:cxn ang="0">
                  <a:pos x="T6" y="T7"/>
                </a:cxn>
                <a:cxn ang="0">
                  <a:pos x="T8" y="T9"/>
                </a:cxn>
                <a:cxn ang="0">
                  <a:pos x="T10" y="T11"/>
                </a:cxn>
              </a:cxnLst>
              <a:rect l="0" t="0" r="r" b="b"/>
              <a:pathLst>
                <a:path w="13" h="10">
                  <a:moveTo>
                    <a:pt x="5" y="10"/>
                  </a:moveTo>
                  <a:cubicBezTo>
                    <a:pt x="3" y="10"/>
                    <a:pt x="0" y="8"/>
                    <a:pt x="0" y="5"/>
                  </a:cubicBezTo>
                  <a:cubicBezTo>
                    <a:pt x="0" y="2"/>
                    <a:pt x="3" y="0"/>
                    <a:pt x="5" y="0"/>
                  </a:cubicBezTo>
                  <a:cubicBezTo>
                    <a:pt x="6" y="0"/>
                    <a:pt x="8" y="0"/>
                    <a:pt x="10" y="0"/>
                  </a:cubicBezTo>
                  <a:cubicBezTo>
                    <a:pt x="11" y="3"/>
                    <a:pt x="12" y="6"/>
                    <a:pt x="13" y="10"/>
                  </a:cubicBezTo>
                  <a:cubicBezTo>
                    <a:pt x="11" y="10"/>
                    <a:pt x="6"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78" name="Oval 29"/>
            <p:cNvSpPr>
              <a:spLocks noChangeArrowheads="1"/>
            </p:cNvSpPr>
            <p:nvPr/>
          </p:nvSpPr>
          <p:spPr bwMode="auto">
            <a:xfrm>
              <a:off x="8664575" y="1566863"/>
              <a:ext cx="190500" cy="1920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79" name="Oval 30"/>
            <p:cNvSpPr>
              <a:spLocks noChangeArrowheads="1"/>
            </p:cNvSpPr>
            <p:nvPr/>
          </p:nvSpPr>
          <p:spPr bwMode="auto">
            <a:xfrm>
              <a:off x="9312275" y="1566863"/>
              <a:ext cx="185737" cy="1920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80" name="Freeform 31"/>
            <p:cNvSpPr>
              <a:spLocks/>
            </p:cNvSpPr>
            <p:nvPr/>
          </p:nvSpPr>
          <p:spPr bwMode="auto">
            <a:xfrm>
              <a:off x="9361488" y="1616076"/>
              <a:ext cx="93662" cy="93663"/>
            </a:xfrm>
            <a:custGeom>
              <a:avLst/>
              <a:gdLst>
                <a:gd name="T0" fmla="*/ 0 w 15"/>
                <a:gd name="T1" fmla="*/ 8 h 15"/>
                <a:gd name="T2" fmla="*/ 7 w 15"/>
                <a:gd name="T3" fmla="*/ 15 h 15"/>
                <a:gd name="T4" fmla="*/ 15 w 15"/>
                <a:gd name="T5" fmla="*/ 7 h 15"/>
                <a:gd name="T6" fmla="*/ 7 w 15"/>
                <a:gd name="T7" fmla="*/ 0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12"/>
                    <a:pt x="3" y="15"/>
                    <a:pt x="7" y="15"/>
                  </a:cubicBezTo>
                  <a:cubicBezTo>
                    <a:pt x="11" y="15"/>
                    <a:pt x="15" y="12"/>
                    <a:pt x="15" y="7"/>
                  </a:cubicBezTo>
                  <a:cubicBezTo>
                    <a:pt x="15" y="3"/>
                    <a:pt x="11" y="0"/>
                    <a:pt x="7"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81" name="Oval 32"/>
            <p:cNvSpPr>
              <a:spLocks noChangeArrowheads="1"/>
            </p:cNvSpPr>
            <p:nvPr/>
          </p:nvSpPr>
          <p:spPr bwMode="auto">
            <a:xfrm>
              <a:off x="8713788" y="1616076"/>
              <a:ext cx="92075" cy="936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grpSp>
      <p:grpSp>
        <p:nvGrpSpPr>
          <p:cNvPr id="82" name="组合 81"/>
          <p:cNvGrpSpPr/>
          <p:nvPr/>
        </p:nvGrpSpPr>
        <p:grpSpPr>
          <a:xfrm>
            <a:off x="5059762" y="1734289"/>
            <a:ext cx="394464" cy="397136"/>
            <a:chOff x="10121900" y="1050926"/>
            <a:chExt cx="703262" cy="708025"/>
          </a:xfrm>
          <a:solidFill>
            <a:schemeClr val="bg1"/>
          </a:solidFill>
        </p:grpSpPr>
        <p:sp>
          <p:nvSpPr>
            <p:cNvPr id="83" name="Freeform 44"/>
            <p:cNvSpPr>
              <a:spLocks/>
            </p:cNvSpPr>
            <p:nvPr/>
          </p:nvSpPr>
          <p:spPr bwMode="auto">
            <a:xfrm>
              <a:off x="10331450" y="1068388"/>
              <a:ext cx="493712" cy="690563"/>
            </a:xfrm>
            <a:custGeom>
              <a:avLst/>
              <a:gdLst>
                <a:gd name="T0" fmla="*/ 60 w 80"/>
                <a:gd name="T1" fmla="*/ 27 h 112"/>
                <a:gd name="T2" fmla="*/ 63 w 80"/>
                <a:gd name="T3" fmla="*/ 43 h 112"/>
                <a:gd name="T4" fmla="*/ 66 w 80"/>
                <a:gd name="T5" fmla="*/ 39 h 112"/>
                <a:gd name="T6" fmla="*/ 72 w 80"/>
                <a:gd name="T7" fmla="*/ 44 h 112"/>
                <a:gd name="T8" fmla="*/ 64 w 80"/>
                <a:gd name="T9" fmla="*/ 52 h 112"/>
                <a:gd name="T10" fmla="*/ 66 w 80"/>
                <a:gd name="T11" fmla="*/ 65 h 112"/>
                <a:gd name="T12" fmla="*/ 70 w 80"/>
                <a:gd name="T13" fmla="*/ 61 h 112"/>
                <a:gd name="T14" fmla="*/ 75 w 80"/>
                <a:gd name="T15" fmla="*/ 66 h 112"/>
                <a:gd name="T16" fmla="*/ 68 w 80"/>
                <a:gd name="T17" fmla="*/ 74 h 112"/>
                <a:gd name="T18" fmla="*/ 73 w 80"/>
                <a:gd name="T19" fmla="*/ 108 h 112"/>
                <a:gd name="T20" fmla="*/ 70 w 80"/>
                <a:gd name="T21" fmla="*/ 112 h 112"/>
                <a:gd name="T22" fmla="*/ 38 w 80"/>
                <a:gd name="T23" fmla="*/ 51 h 112"/>
                <a:gd name="T24" fmla="*/ 11 w 80"/>
                <a:gd name="T25" fmla="*/ 80 h 112"/>
                <a:gd name="T26" fmla="*/ 17 w 80"/>
                <a:gd name="T27" fmla="*/ 104 h 112"/>
                <a:gd name="T28" fmla="*/ 12 w 80"/>
                <a:gd name="T29" fmla="*/ 110 h 112"/>
                <a:gd name="T30" fmla="*/ 0 w 80"/>
                <a:gd name="T31" fmla="*/ 86 h 112"/>
                <a:gd name="T32" fmla="*/ 45 w 80"/>
                <a:gd name="T33" fmla="*/ 30 h 112"/>
                <a:gd name="T34" fmla="*/ 76 w 80"/>
                <a:gd name="T35" fmla="*/ 0 h 112"/>
                <a:gd name="T36" fmla="*/ 60 w 80"/>
                <a:gd name="T37" fmla="*/ 2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112">
                  <a:moveTo>
                    <a:pt x="60" y="27"/>
                  </a:moveTo>
                  <a:cubicBezTo>
                    <a:pt x="63" y="43"/>
                    <a:pt x="63" y="43"/>
                    <a:pt x="63" y="43"/>
                  </a:cubicBezTo>
                  <a:cubicBezTo>
                    <a:pt x="66" y="39"/>
                    <a:pt x="66" y="39"/>
                    <a:pt x="66" y="39"/>
                  </a:cubicBezTo>
                  <a:cubicBezTo>
                    <a:pt x="72" y="44"/>
                    <a:pt x="72" y="44"/>
                    <a:pt x="72" y="44"/>
                  </a:cubicBezTo>
                  <a:cubicBezTo>
                    <a:pt x="64" y="52"/>
                    <a:pt x="64" y="52"/>
                    <a:pt x="64" y="52"/>
                  </a:cubicBezTo>
                  <a:cubicBezTo>
                    <a:pt x="66" y="65"/>
                    <a:pt x="66" y="65"/>
                    <a:pt x="66" y="65"/>
                  </a:cubicBezTo>
                  <a:cubicBezTo>
                    <a:pt x="70" y="61"/>
                    <a:pt x="70" y="61"/>
                    <a:pt x="70" y="61"/>
                  </a:cubicBezTo>
                  <a:cubicBezTo>
                    <a:pt x="75" y="66"/>
                    <a:pt x="75" y="66"/>
                    <a:pt x="75" y="66"/>
                  </a:cubicBezTo>
                  <a:cubicBezTo>
                    <a:pt x="68" y="74"/>
                    <a:pt x="68" y="74"/>
                    <a:pt x="68" y="74"/>
                  </a:cubicBezTo>
                  <a:cubicBezTo>
                    <a:pt x="73" y="108"/>
                    <a:pt x="73" y="108"/>
                    <a:pt x="73" y="108"/>
                  </a:cubicBezTo>
                  <a:cubicBezTo>
                    <a:pt x="70" y="112"/>
                    <a:pt x="70" y="112"/>
                    <a:pt x="70" y="112"/>
                  </a:cubicBezTo>
                  <a:cubicBezTo>
                    <a:pt x="38" y="51"/>
                    <a:pt x="38" y="51"/>
                    <a:pt x="38" y="51"/>
                  </a:cubicBezTo>
                  <a:cubicBezTo>
                    <a:pt x="11" y="80"/>
                    <a:pt x="11" y="80"/>
                    <a:pt x="11" y="80"/>
                  </a:cubicBezTo>
                  <a:cubicBezTo>
                    <a:pt x="17" y="104"/>
                    <a:pt x="17" y="104"/>
                    <a:pt x="17" y="104"/>
                  </a:cubicBezTo>
                  <a:cubicBezTo>
                    <a:pt x="12" y="110"/>
                    <a:pt x="12" y="110"/>
                    <a:pt x="12" y="110"/>
                  </a:cubicBezTo>
                  <a:cubicBezTo>
                    <a:pt x="0" y="86"/>
                    <a:pt x="0" y="86"/>
                    <a:pt x="0" y="86"/>
                  </a:cubicBezTo>
                  <a:cubicBezTo>
                    <a:pt x="45" y="30"/>
                    <a:pt x="45" y="30"/>
                    <a:pt x="45" y="30"/>
                  </a:cubicBezTo>
                  <a:cubicBezTo>
                    <a:pt x="76" y="0"/>
                    <a:pt x="76" y="0"/>
                    <a:pt x="76" y="0"/>
                  </a:cubicBezTo>
                  <a:cubicBezTo>
                    <a:pt x="76" y="0"/>
                    <a:pt x="80" y="5"/>
                    <a:pt x="6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84" name="Freeform 45"/>
            <p:cNvSpPr>
              <a:spLocks/>
            </p:cNvSpPr>
            <p:nvPr/>
          </p:nvSpPr>
          <p:spPr bwMode="auto">
            <a:xfrm>
              <a:off x="10121900" y="1050926"/>
              <a:ext cx="677862" cy="547688"/>
            </a:xfrm>
            <a:custGeom>
              <a:avLst/>
              <a:gdLst>
                <a:gd name="T0" fmla="*/ 85 w 110"/>
                <a:gd name="T1" fmla="*/ 22 h 89"/>
                <a:gd name="T2" fmla="*/ 69 w 110"/>
                <a:gd name="T3" fmla="*/ 22 h 89"/>
                <a:gd name="T4" fmla="*/ 73 w 110"/>
                <a:gd name="T5" fmla="*/ 18 h 89"/>
                <a:gd name="T6" fmla="*/ 67 w 110"/>
                <a:gd name="T7" fmla="*/ 13 h 89"/>
                <a:gd name="T8" fmla="*/ 60 w 110"/>
                <a:gd name="T9" fmla="*/ 22 h 89"/>
                <a:gd name="T10" fmla="*/ 47 w 110"/>
                <a:gd name="T11" fmla="*/ 21 h 89"/>
                <a:gd name="T12" fmla="*/ 50 w 110"/>
                <a:gd name="T13" fmla="*/ 17 h 89"/>
                <a:gd name="T14" fmla="*/ 45 w 110"/>
                <a:gd name="T15" fmla="*/ 13 h 89"/>
                <a:gd name="T16" fmla="*/ 38 w 110"/>
                <a:gd name="T17" fmla="*/ 21 h 89"/>
                <a:gd name="T18" fmla="*/ 4 w 110"/>
                <a:gd name="T19" fmla="*/ 20 h 89"/>
                <a:gd name="T20" fmla="*/ 0 w 110"/>
                <a:gd name="T21" fmla="*/ 24 h 89"/>
                <a:gd name="T22" fmla="*/ 64 w 110"/>
                <a:gd name="T23" fmla="*/ 47 h 89"/>
                <a:gd name="T24" fmla="*/ 39 w 110"/>
                <a:gd name="T25" fmla="*/ 78 h 89"/>
                <a:gd name="T26" fmla="*/ 15 w 110"/>
                <a:gd name="T27" fmla="*/ 75 h 89"/>
                <a:gd name="T28" fmla="*/ 10 w 110"/>
                <a:gd name="T29" fmla="*/ 81 h 89"/>
                <a:gd name="T30" fmla="*/ 34 w 110"/>
                <a:gd name="T31" fmla="*/ 89 h 89"/>
                <a:gd name="T32" fmla="*/ 110 w 110"/>
                <a:gd name="T33" fmla="*/ 3 h 89"/>
                <a:gd name="T34" fmla="*/ 85 w 110"/>
                <a:gd name="T35" fmla="*/ 2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89">
                  <a:moveTo>
                    <a:pt x="85" y="22"/>
                  </a:moveTo>
                  <a:cubicBezTo>
                    <a:pt x="69" y="22"/>
                    <a:pt x="69" y="22"/>
                    <a:pt x="69" y="22"/>
                  </a:cubicBezTo>
                  <a:cubicBezTo>
                    <a:pt x="73" y="18"/>
                    <a:pt x="73" y="18"/>
                    <a:pt x="73" y="18"/>
                  </a:cubicBezTo>
                  <a:cubicBezTo>
                    <a:pt x="67" y="13"/>
                    <a:pt x="67" y="13"/>
                    <a:pt x="67" y="13"/>
                  </a:cubicBezTo>
                  <a:cubicBezTo>
                    <a:pt x="60" y="22"/>
                    <a:pt x="60" y="22"/>
                    <a:pt x="60" y="22"/>
                  </a:cubicBezTo>
                  <a:cubicBezTo>
                    <a:pt x="47" y="21"/>
                    <a:pt x="47" y="21"/>
                    <a:pt x="47" y="21"/>
                  </a:cubicBezTo>
                  <a:cubicBezTo>
                    <a:pt x="50" y="17"/>
                    <a:pt x="50" y="17"/>
                    <a:pt x="50" y="17"/>
                  </a:cubicBezTo>
                  <a:cubicBezTo>
                    <a:pt x="45" y="13"/>
                    <a:pt x="45" y="13"/>
                    <a:pt x="45" y="13"/>
                  </a:cubicBezTo>
                  <a:cubicBezTo>
                    <a:pt x="38" y="21"/>
                    <a:pt x="38" y="21"/>
                    <a:pt x="38" y="21"/>
                  </a:cubicBezTo>
                  <a:cubicBezTo>
                    <a:pt x="4" y="20"/>
                    <a:pt x="4" y="20"/>
                    <a:pt x="4" y="20"/>
                  </a:cubicBezTo>
                  <a:cubicBezTo>
                    <a:pt x="0" y="24"/>
                    <a:pt x="0" y="24"/>
                    <a:pt x="0" y="24"/>
                  </a:cubicBezTo>
                  <a:cubicBezTo>
                    <a:pt x="64" y="47"/>
                    <a:pt x="64" y="47"/>
                    <a:pt x="64" y="47"/>
                  </a:cubicBezTo>
                  <a:cubicBezTo>
                    <a:pt x="39" y="78"/>
                    <a:pt x="39" y="78"/>
                    <a:pt x="39" y="78"/>
                  </a:cubicBezTo>
                  <a:cubicBezTo>
                    <a:pt x="15" y="75"/>
                    <a:pt x="15" y="75"/>
                    <a:pt x="15" y="75"/>
                  </a:cubicBezTo>
                  <a:cubicBezTo>
                    <a:pt x="10" y="81"/>
                    <a:pt x="10" y="81"/>
                    <a:pt x="10" y="81"/>
                  </a:cubicBezTo>
                  <a:cubicBezTo>
                    <a:pt x="34" y="89"/>
                    <a:pt x="34" y="89"/>
                    <a:pt x="34" y="89"/>
                  </a:cubicBezTo>
                  <a:cubicBezTo>
                    <a:pt x="110" y="3"/>
                    <a:pt x="110" y="3"/>
                    <a:pt x="110" y="3"/>
                  </a:cubicBezTo>
                  <a:cubicBezTo>
                    <a:pt x="110" y="3"/>
                    <a:pt x="105"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grpSp>
      <p:grpSp>
        <p:nvGrpSpPr>
          <p:cNvPr id="85" name="组合 84"/>
          <p:cNvGrpSpPr/>
          <p:nvPr/>
        </p:nvGrpSpPr>
        <p:grpSpPr>
          <a:xfrm>
            <a:off x="3421341" y="3325688"/>
            <a:ext cx="560975" cy="352614"/>
            <a:chOff x="8491538" y="3690938"/>
            <a:chExt cx="1000124" cy="628650"/>
          </a:xfrm>
          <a:solidFill>
            <a:schemeClr val="bg1"/>
          </a:solidFill>
        </p:grpSpPr>
        <p:sp>
          <p:nvSpPr>
            <p:cNvPr id="86" name="Freeform 57"/>
            <p:cNvSpPr>
              <a:spLocks noEditPoints="1"/>
            </p:cNvSpPr>
            <p:nvPr/>
          </p:nvSpPr>
          <p:spPr bwMode="auto">
            <a:xfrm>
              <a:off x="8491538" y="3925888"/>
              <a:ext cx="395287" cy="393700"/>
            </a:xfrm>
            <a:custGeom>
              <a:avLst/>
              <a:gdLst>
                <a:gd name="T0" fmla="*/ 32 w 64"/>
                <a:gd name="T1" fmla="*/ 0 h 64"/>
                <a:gd name="T2" fmla="*/ 0 w 64"/>
                <a:gd name="T3" fmla="*/ 32 h 64"/>
                <a:gd name="T4" fmla="*/ 33 w 64"/>
                <a:gd name="T5" fmla="*/ 64 h 64"/>
                <a:gd name="T6" fmla="*/ 64 w 64"/>
                <a:gd name="T7" fmla="*/ 32 h 64"/>
                <a:gd name="T8" fmla="*/ 32 w 64"/>
                <a:gd name="T9" fmla="*/ 0 h 64"/>
                <a:gd name="T10" fmla="*/ 33 w 64"/>
                <a:gd name="T11" fmla="*/ 56 h 64"/>
                <a:gd name="T12" fmla="*/ 9 w 64"/>
                <a:gd name="T13" fmla="*/ 32 h 64"/>
                <a:gd name="T14" fmla="*/ 32 w 64"/>
                <a:gd name="T15" fmla="*/ 9 h 64"/>
                <a:gd name="T16" fmla="*/ 56 w 64"/>
                <a:gd name="T17" fmla="*/ 33 h 64"/>
                <a:gd name="T18" fmla="*/ 33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5"/>
                    <a:pt x="0" y="32"/>
                  </a:cubicBezTo>
                  <a:cubicBezTo>
                    <a:pt x="1" y="50"/>
                    <a:pt x="15" y="64"/>
                    <a:pt x="33" y="64"/>
                  </a:cubicBezTo>
                  <a:cubicBezTo>
                    <a:pt x="50" y="64"/>
                    <a:pt x="64" y="50"/>
                    <a:pt x="64" y="32"/>
                  </a:cubicBezTo>
                  <a:cubicBezTo>
                    <a:pt x="64" y="14"/>
                    <a:pt x="50" y="0"/>
                    <a:pt x="32" y="0"/>
                  </a:cubicBezTo>
                  <a:close/>
                  <a:moveTo>
                    <a:pt x="33" y="56"/>
                  </a:moveTo>
                  <a:cubicBezTo>
                    <a:pt x="20" y="56"/>
                    <a:pt x="9" y="45"/>
                    <a:pt x="9" y="32"/>
                  </a:cubicBezTo>
                  <a:cubicBezTo>
                    <a:pt x="8" y="19"/>
                    <a:pt x="19" y="9"/>
                    <a:pt x="32" y="9"/>
                  </a:cubicBezTo>
                  <a:cubicBezTo>
                    <a:pt x="45" y="9"/>
                    <a:pt x="56" y="20"/>
                    <a:pt x="56" y="33"/>
                  </a:cubicBezTo>
                  <a:cubicBezTo>
                    <a:pt x="56" y="45"/>
                    <a:pt x="46" y="56"/>
                    <a:pt x="33"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87" name="Freeform 58"/>
            <p:cNvSpPr>
              <a:spLocks noEditPoints="1"/>
            </p:cNvSpPr>
            <p:nvPr/>
          </p:nvSpPr>
          <p:spPr bwMode="auto">
            <a:xfrm>
              <a:off x="9096375" y="3919538"/>
              <a:ext cx="395287" cy="400050"/>
            </a:xfrm>
            <a:custGeom>
              <a:avLst/>
              <a:gdLst>
                <a:gd name="T0" fmla="*/ 32 w 64"/>
                <a:gd name="T1" fmla="*/ 0 h 65"/>
                <a:gd name="T2" fmla="*/ 0 w 64"/>
                <a:gd name="T3" fmla="*/ 33 h 65"/>
                <a:gd name="T4" fmla="*/ 32 w 64"/>
                <a:gd name="T5" fmla="*/ 64 h 65"/>
                <a:gd name="T6" fmla="*/ 64 w 64"/>
                <a:gd name="T7" fmla="*/ 32 h 65"/>
                <a:gd name="T8" fmla="*/ 32 w 64"/>
                <a:gd name="T9" fmla="*/ 0 h 65"/>
                <a:gd name="T10" fmla="*/ 32 w 64"/>
                <a:gd name="T11" fmla="*/ 56 h 65"/>
                <a:gd name="T12" fmla="*/ 8 w 64"/>
                <a:gd name="T13" fmla="*/ 32 h 65"/>
                <a:gd name="T14" fmla="*/ 32 w 64"/>
                <a:gd name="T15" fmla="*/ 9 h 65"/>
                <a:gd name="T16" fmla="*/ 55 w 64"/>
                <a:gd name="T17" fmla="*/ 33 h 65"/>
                <a:gd name="T18" fmla="*/ 32 w 64"/>
                <a:gd name="T1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5">
                  <a:moveTo>
                    <a:pt x="32" y="0"/>
                  </a:moveTo>
                  <a:cubicBezTo>
                    <a:pt x="14" y="1"/>
                    <a:pt x="0" y="15"/>
                    <a:pt x="0" y="33"/>
                  </a:cubicBezTo>
                  <a:cubicBezTo>
                    <a:pt x="0" y="50"/>
                    <a:pt x="14" y="65"/>
                    <a:pt x="32" y="64"/>
                  </a:cubicBezTo>
                  <a:cubicBezTo>
                    <a:pt x="50" y="64"/>
                    <a:pt x="64" y="50"/>
                    <a:pt x="64" y="32"/>
                  </a:cubicBezTo>
                  <a:cubicBezTo>
                    <a:pt x="64" y="15"/>
                    <a:pt x="49" y="0"/>
                    <a:pt x="32" y="0"/>
                  </a:cubicBezTo>
                  <a:close/>
                  <a:moveTo>
                    <a:pt x="32" y="56"/>
                  </a:moveTo>
                  <a:cubicBezTo>
                    <a:pt x="19" y="56"/>
                    <a:pt x="8" y="46"/>
                    <a:pt x="8" y="32"/>
                  </a:cubicBezTo>
                  <a:cubicBezTo>
                    <a:pt x="8" y="19"/>
                    <a:pt x="19" y="9"/>
                    <a:pt x="32" y="9"/>
                  </a:cubicBezTo>
                  <a:cubicBezTo>
                    <a:pt x="44" y="10"/>
                    <a:pt x="55" y="20"/>
                    <a:pt x="55" y="33"/>
                  </a:cubicBezTo>
                  <a:cubicBezTo>
                    <a:pt x="56" y="46"/>
                    <a:pt x="45" y="56"/>
                    <a:pt x="32"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88" name="Freeform 59"/>
            <p:cNvSpPr>
              <a:spLocks/>
            </p:cNvSpPr>
            <p:nvPr/>
          </p:nvSpPr>
          <p:spPr bwMode="auto">
            <a:xfrm>
              <a:off x="9059863" y="3716338"/>
              <a:ext cx="239712" cy="393700"/>
            </a:xfrm>
            <a:custGeom>
              <a:avLst/>
              <a:gdLst>
                <a:gd name="T0" fmla="*/ 151 w 151"/>
                <a:gd name="T1" fmla="*/ 244 h 248"/>
                <a:gd name="T2" fmla="*/ 62 w 151"/>
                <a:gd name="T3" fmla="*/ 0 h 248"/>
                <a:gd name="T4" fmla="*/ 3 w 151"/>
                <a:gd name="T5" fmla="*/ 0 h 248"/>
                <a:gd name="T6" fmla="*/ 0 w 151"/>
                <a:gd name="T7" fmla="*/ 15 h 248"/>
                <a:gd name="T8" fmla="*/ 46 w 151"/>
                <a:gd name="T9" fmla="*/ 19 h 248"/>
                <a:gd name="T10" fmla="*/ 140 w 151"/>
                <a:gd name="T11" fmla="*/ 248 h 248"/>
                <a:gd name="T12" fmla="*/ 151 w 151"/>
                <a:gd name="T13" fmla="*/ 244 h 248"/>
              </a:gdLst>
              <a:ahLst/>
              <a:cxnLst>
                <a:cxn ang="0">
                  <a:pos x="T0" y="T1"/>
                </a:cxn>
                <a:cxn ang="0">
                  <a:pos x="T2" y="T3"/>
                </a:cxn>
                <a:cxn ang="0">
                  <a:pos x="T4" y="T5"/>
                </a:cxn>
                <a:cxn ang="0">
                  <a:pos x="T6" y="T7"/>
                </a:cxn>
                <a:cxn ang="0">
                  <a:pos x="T8" y="T9"/>
                </a:cxn>
                <a:cxn ang="0">
                  <a:pos x="T10" y="T11"/>
                </a:cxn>
                <a:cxn ang="0">
                  <a:pos x="T12" y="T13"/>
                </a:cxn>
              </a:cxnLst>
              <a:rect l="0" t="0" r="r" b="b"/>
              <a:pathLst>
                <a:path w="151" h="248">
                  <a:moveTo>
                    <a:pt x="151" y="244"/>
                  </a:moveTo>
                  <a:lnTo>
                    <a:pt x="62" y="0"/>
                  </a:lnTo>
                  <a:lnTo>
                    <a:pt x="3" y="0"/>
                  </a:lnTo>
                  <a:lnTo>
                    <a:pt x="0" y="15"/>
                  </a:lnTo>
                  <a:lnTo>
                    <a:pt x="46" y="19"/>
                  </a:lnTo>
                  <a:lnTo>
                    <a:pt x="140" y="248"/>
                  </a:lnTo>
                  <a:lnTo>
                    <a:pt x="151"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89" name="Freeform 60"/>
            <p:cNvSpPr>
              <a:spLocks noEditPoints="1"/>
            </p:cNvSpPr>
            <p:nvPr/>
          </p:nvSpPr>
          <p:spPr bwMode="auto">
            <a:xfrm>
              <a:off x="8682038" y="3740151"/>
              <a:ext cx="512762" cy="461963"/>
            </a:xfrm>
            <a:custGeom>
              <a:avLst/>
              <a:gdLst>
                <a:gd name="T0" fmla="*/ 81 w 83"/>
                <a:gd name="T1" fmla="*/ 15 h 75"/>
                <a:gd name="T2" fmla="*/ 27 w 83"/>
                <a:gd name="T3" fmla="*/ 15 h 75"/>
                <a:gd name="T4" fmla="*/ 21 w 83"/>
                <a:gd name="T5" fmla="*/ 0 h 75"/>
                <a:gd name="T6" fmla="*/ 18 w 83"/>
                <a:gd name="T7" fmla="*/ 5 h 75"/>
                <a:gd name="T8" fmla="*/ 23 w 83"/>
                <a:gd name="T9" fmla="*/ 17 h 75"/>
                <a:gd name="T10" fmla="*/ 0 w 83"/>
                <a:gd name="T11" fmla="*/ 58 h 75"/>
                <a:gd name="T12" fmla="*/ 3 w 83"/>
                <a:gd name="T13" fmla="*/ 62 h 75"/>
                <a:gd name="T14" fmla="*/ 4 w 83"/>
                <a:gd name="T15" fmla="*/ 60 h 75"/>
                <a:gd name="T16" fmla="*/ 5 w 83"/>
                <a:gd name="T17" fmla="*/ 64 h 75"/>
                <a:gd name="T18" fmla="*/ 45 w 83"/>
                <a:gd name="T19" fmla="*/ 69 h 75"/>
                <a:gd name="T20" fmla="*/ 59 w 83"/>
                <a:gd name="T21" fmla="*/ 68 h 75"/>
                <a:gd name="T22" fmla="*/ 57 w 83"/>
                <a:gd name="T23" fmla="*/ 57 h 75"/>
                <a:gd name="T24" fmla="*/ 77 w 83"/>
                <a:gd name="T25" fmla="*/ 27 h 75"/>
                <a:gd name="T26" fmla="*/ 83 w 83"/>
                <a:gd name="T27" fmla="*/ 20 h 75"/>
                <a:gd name="T28" fmla="*/ 81 w 83"/>
                <a:gd name="T29" fmla="*/ 15 h 75"/>
                <a:gd name="T30" fmla="*/ 5 w 83"/>
                <a:gd name="T31" fmla="*/ 59 h 75"/>
                <a:gd name="T32" fmla="*/ 27 w 83"/>
                <a:gd name="T33" fmla="*/ 21 h 75"/>
                <a:gd name="T34" fmla="*/ 44 w 83"/>
                <a:gd name="T35" fmla="*/ 57 h 75"/>
                <a:gd name="T36" fmla="*/ 5 w 83"/>
                <a:gd name="T37" fmla="*/ 59 h 75"/>
                <a:gd name="T38" fmla="*/ 53 w 83"/>
                <a:gd name="T39" fmla="*/ 55 h 75"/>
                <a:gd name="T40" fmla="*/ 50 w 83"/>
                <a:gd name="T41" fmla="*/ 55 h 75"/>
                <a:gd name="T42" fmla="*/ 31 w 83"/>
                <a:gd name="T43" fmla="*/ 20 h 75"/>
                <a:gd name="T44" fmla="*/ 75 w 83"/>
                <a:gd name="T45" fmla="*/ 20 h 75"/>
                <a:gd name="T46" fmla="*/ 53 w 83"/>
                <a:gd name="T47"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75">
                  <a:moveTo>
                    <a:pt x="81" y="15"/>
                  </a:moveTo>
                  <a:cubicBezTo>
                    <a:pt x="27" y="15"/>
                    <a:pt x="27" y="15"/>
                    <a:pt x="27" y="15"/>
                  </a:cubicBezTo>
                  <a:cubicBezTo>
                    <a:pt x="21" y="0"/>
                    <a:pt x="21" y="0"/>
                    <a:pt x="21" y="0"/>
                  </a:cubicBezTo>
                  <a:cubicBezTo>
                    <a:pt x="18" y="5"/>
                    <a:pt x="18" y="5"/>
                    <a:pt x="18" y="5"/>
                  </a:cubicBezTo>
                  <a:cubicBezTo>
                    <a:pt x="23" y="17"/>
                    <a:pt x="23" y="17"/>
                    <a:pt x="23" y="17"/>
                  </a:cubicBezTo>
                  <a:cubicBezTo>
                    <a:pt x="0" y="58"/>
                    <a:pt x="0" y="58"/>
                    <a:pt x="0" y="58"/>
                  </a:cubicBezTo>
                  <a:cubicBezTo>
                    <a:pt x="3" y="62"/>
                    <a:pt x="3" y="62"/>
                    <a:pt x="3" y="62"/>
                  </a:cubicBezTo>
                  <a:cubicBezTo>
                    <a:pt x="4" y="60"/>
                    <a:pt x="4" y="60"/>
                    <a:pt x="4" y="60"/>
                  </a:cubicBezTo>
                  <a:cubicBezTo>
                    <a:pt x="5" y="64"/>
                    <a:pt x="5" y="64"/>
                    <a:pt x="5" y="64"/>
                  </a:cubicBezTo>
                  <a:cubicBezTo>
                    <a:pt x="45" y="69"/>
                    <a:pt x="45" y="69"/>
                    <a:pt x="45" y="69"/>
                  </a:cubicBezTo>
                  <a:cubicBezTo>
                    <a:pt x="45" y="69"/>
                    <a:pt x="56" y="75"/>
                    <a:pt x="59" y="68"/>
                  </a:cubicBezTo>
                  <a:cubicBezTo>
                    <a:pt x="63" y="60"/>
                    <a:pt x="57" y="57"/>
                    <a:pt x="57" y="57"/>
                  </a:cubicBezTo>
                  <a:cubicBezTo>
                    <a:pt x="57" y="57"/>
                    <a:pt x="74" y="31"/>
                    <a:pt x="77" y="27"/>
                  </a:cubicBezTo>
                  <a:cubicBezTo>
                    <a:pt x="80" y="22"/>
                    <a:pt x="83" y="20"/>
                    <a:pt x="83" y="20"/>
                  </a:cubicBezTo>
                  <a:lnTo>
                    <a:pt x="81" y="15"/>
                  </a:lnTo>
                  <a:close/>
                  <a:moveTo>
                    <a:pt x="5" y="59"/>
                  </a:moveTo>
                  <a:cubicBezTo>
                    <a:pt x="27" y="21"/>
                    <a:pt x="27" y="21"/>
                    <a:pt x="27" y="21"/>
                  </a:cubicBezTo>
                  <a:cubicBezTo>
                    <a:pt x="32" y="28"/>
                    <a:pt x="44" y="57"/>
                    <a:pt x="44" y="57"/>
                  </a:cubicBezTo>
                  <a:lnTo>
                    <a:pt x="5" y="59"/>
                  </a:lnTo>
                  <a:close/>
                  <a:moveTo>
                    <a:pt x="53" y="55"/>
                  </a:moveTo>
                  <a:cubicBezTo>
                    <a:pt x="50" y="55"/>
                    <a:pt x="50" y="55"/>
                    <a:pt x="50" y="55"/>
                  </a:cubicBezTo>
                  <a:cubicBezTo>
                    <a:pt x="31" y="20"/>
                    <a:pt x="31" y="20"/>
                    <a:pt x="31" y="20"/>
                  </a:cubicBezTo>
                  <a:cubicBezTo>
                    <a:pt x="75" y="20"/>
                    <a:pt x="75" y="20"/>
                    <a:pt x="75" y="20"/>
                  </a:cubicBezTo>
                  <a:lnTo>
                    <a:pt x="53"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0" name="Freeform 61"/>
            <p:cNvSpPr>
              <a:spLocks/>
            </p:cNvSpPr>
            <p:nvPr/>
          </p:nvSpPr>
          <p:spPr bwMode="auto">
            <a:xfrm>
              <a:off x="8726488" y="3690938"/>
              <a:ext cx="209550" cy="111125"/>
            </a:xfrm>
            <a:custGeom>
              <a:avLst/>
              <a:gdLst>
                <a:gd name="T0" fmla="*/ 34 w 34"/>
                <a:gd name="T1" fmla="*/ 9 h 18"/>
                <a:gd name="T2" fmla="*/ 24 w 34"/>
                <a:gd name="T3" fmla="*/ 4 h 18"/>
                <a:gd name="T4" fmla="*/ 3 w 34"/>
                <a:gd name="T5" fmla="*/ 3 h 18"/>
                <a:gd name="T6" fmla="*/ 7 w 34"/>
                <a:gd name="T7" fmla="*/ 15 h 18"/>
                <a:gd name="T8" fmla="*/ 19 w 34"/>
                <a:gd name="T9" fmla="*/ 11 h 18"/>
                <a:gd name="T10" fmla="*/ 34 w 34"/>
                <a:gd name="T11" fmla="*/ 9 h 18"/>
              </a:gdLst>
              <a:ahLst/>
              <a:cxnLst>
                <a:cxn ang="0">
                  <a:pos x="T0" y="T1"/>
                </a:cxn>
                <a:cxn ang="0">
                  <a:pos x="T2" y="T3"/>
                </a:cxn>
                <a:cxn ang="0">
                  <a:pos x="T4" y="T5"/>
                </a:cxn>
                <a:cxn ang="0">
                  <a:pos x="T6" y="T7"/>
                </a:cxn>
                <a:cxn ang="0">
                  <a:pos x="T8" y="T9"/>
                </a:cxn>
                <a:cxn ang="0">
                  <a:pos x="T10" y="T11"/>
                </a:cxn>
              </a:cxnLst>
              <a:rect l="0" t="0" r="r" b="b"/>
              <a:pathLst>
                <a:path w="34" h="18">
                  <a:moveTo>
                    <a:pt x="34" y="9"/>
                  </a:moveTo>
                  <a:cubicBezTo>
                    <a:pt x="34" y="9"/>
                    <a:pt x="33" y="5"/>
                    <a:pt x="24" y="4"/>
                  </a:cubicBezTo>
                  <a:cubicBezTo>
                    <a:pt x="15" y="3"/>
                    <a:pt x="5" y="0"/>
                    <a:pt x="3" y="3"/>
                  </a:cubicBezTo>
                  <a:cubicBezTo>
                    <a:pt x="0" y="6"/>
                    <a:pt x="4" y="13"/>
                    <a:pt x="7" y="15"/>
                  </a:cubicBezTo>
                  <a:cubicBezTo>
                    <a:pt x="10" y="18"/>
                    <a:pt x="16" y="11"/>
                    <a:pt x="19" y="11"/>
                  </a:cubicBezTo>
                  <a:cubicBezTo>
                    <a:pt x="22" y="11"/>
                    <a:pt x="32" y="12"/>
                    <a:pt x="3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1" name="Freeform 62"/>
            <p:cNvSpPr>
              <a:spLocks/>
            </p:cNvSpPr>
            <p:nvPr/>
          </p:nvSpPr>
          <p:spPr bwMode="auto">
            <a:xfrm>
              <a:off x="8645525" y="4079876"/>
              <a:ext cx="85725" cy="85725"/>
            </a:xfrm>
            <a:custGeom>
              <a:avLst/>
              <a:gdLst>
                <a:gd name="T0" fmla="*/ 14 w 14"/>
                <a:gd name="T1" fmla="*/ 7 h 14"/>
                <a:gd name="T2" fmla="*/ 7 w 14"/>
                <a:gd name="T3" fmla="*/ 14 h 14"/>
                <a:gd name="T4" fmla="*/ 0 w 14"/>
                <a:gd name="T5" fmla="*/ 7 h 14"/>
                <a:gd name="T6" fmla="*/ 7 w 14"/>
                <a:gd name="T7" fmla="*/ 0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11"/>
                    <a:pt x="11" y="14"/>
                    <a:pt x="7" y="14"/>
                  </a:cubicBezTo>
                  <a:cubicBezTo>
                    <a:pt x="3" y="14"/>
                    <a:pt x="0" y="11"/>
                    <a:pt x="0" y="7"/>
                  </a:cubicBezTo>
                  <a:cubicBezTo>
                    <a:pt x="0" y="4"/>
                    <a:pt x="3" y="0"/>
                    <a:pt x="7" y="0"/>
                  </a:cubicBezTo>
                  <a:cubicBezTo>
                    <a:pt x="11" y="0"/>
                    <a:pt x="14" y="3"/>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2" name="Freeform 63"/>
            <p:cNvSpPr>
              <a:spLocks/>
            </p:cNvSpPr>
            <p:nvPr/>
          </p:nvSpPr>
          <p:spPr bwMode="auto">
            <a:xfrm>
              <a:off x="9250363" y="4079876"/>
              <a:ext cx="87312" cy="85725"/>
            </a:xfrm>
            <a:custGeom>
              <a:avLst/>
              <a:gdLst>
                <a:gd name="T0" fmla="*/ 14 w 14"/>
                <a:gd name="T1" fmla="*/ 7 h 14"/>
                <a:gd name="T2" fmla="*/ 7 w 14"/>
                <a:gd name="T3" fmla="*/ 14 h 14"/>
                <a:gd name="T4" fmla="*/ 1 w 14"/>
                <a:gd name="T5" fmla="*/ 7 h 14"/>
                <a:gd name="T6" fmla="*/ 7 w 14"/>
                <a:gd name="T7" fmla="*/ 1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11"/>
                    <a:pt x="11" y="14"/>
                    <a:pt x="7" y="14"/>
                  </a:cubicBezTo>
                  <a:cubicBezTo>
                    <a:pt x="3" y="14"/>
                    <a:pt x="1" y="11"/>
                    <a:pt x="1" y="7"/>
                  </a:cubicBezTo>
                  <a:cubicBezTo>
                    <a:pt x="0" y="3"/>
                    <a:pt x="3" y="1"/>
                    <a:pt x="7" y="1"/>
                  </a:cubicBezTo>
                  <a:cubicBezTo>
                    <a:pt x="11" y="0"/>
                    <a:pt x="13" y="3"/>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3" name="Freeform 64"/>
            <p:cNvSpPr>
              <a:spLocks/>
            </p:cNvSpPr>
            <p:nvPr/>
          </p:nvSpPr>
          <p:spPr bwMode="auto">
            <a:xfrm>
              <a:off x="8786813" y="3765551"/>
              <a:ext cx="44450" cy="30163"/>
            </a:xfrm>
            <a:custGeom>
              <a:avLst/>
              <a:gdLst>
                <a:gd name="T0" fmla="*/ 6 w 7"/>
                <a:gd name="T1" fmla="*/ 0 h 5"/>
                <a:gd name="T2" fmla="*/ 1 w 7"/>
                <a:gd name="T3" fmla="*/ 3 h 5"/>
                <a:gd name="T4" fmla="*/ 1 w 7"/>
                <a:gd name="T5" fmla="*/ 5 h 5"/>
                <a:gd name="T6" fmla="*/ 7 w 7"/>
                <a:gd name="T7" fmla="*/ 2 h 5"/>
                <a:gd name="T8" fmla="*/ 6 w 7"/>
                <a:gd name="T9" fmla="*/ 0 h 5"/>
              </a:gdLst>
              <a:ahLst/>
              <a:cxnLst>
                <a:cxn ang="0">
                  <a:pos x="T0" y="T1"/>
                </a:cxn>
                <a:cxn ang="0">
                  <a:pos x="T2" y="T3"/>
                </a:cxn>
                <a:cxn ang="0">
                  <a:pos x="T4" y="T5"/>
                </a:cxn>
                <a:cxn ang="0">
                  <a:pos x="T6" y="T7"/>
                </a:cxn>
                <a:cxn ang="0">
                  <a:pos x="T8" y="T9"/>
                </a:cxn>
              </a:cxnLst>
              <a:rect l="0" t="0" r="r" b="b"/>
              <a:pathLst>
                <a:path w="7" h="5">
                  <a:moveTo>
                    <a:pt x="6" y="0"/>
                  </a:moveTo>
                  <a:cubicBezTo>
                    <a:pt x="6" y="0"/>
                    <a:pt x="2" y="3"/>
                    <a:pt x="1" y="3"/>
                  </a:cubicBezTo>
                  <a:cubicBezTo>
                    <a:pt x="0" y="4"/>
                    <a:pt x="1" y="5"/>
                    <a:pt x="1" y="5"/>
                  </a:cubicBezTo>
                  <a:cubicBezTo>
                    <a:pt x="7" y="2"/>
                    <a:pt x="7" y="2"/>
                    <a:pt x="7" y="2"/>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4" name="Freeform 65"/>
            <p:cNvSpPr>
              <a:spLocks/>
            </p:cNvSpPr>
            <p:nvPr/>
          </p:nvSpPr>
          <p:spPr bwMode="auto">
            <a:xfrm>
              <a:off x="9053513" y="3697288"/>
              <a:ext cx="73025" cy="61913"/>
            </a:xfrm>
            <a:custGeom>
              <a:avLst/>
              <a:gdLst>
                <a:gd name="T0" fmla="*/ 46 w 46"/>
                <a:gd name="T1" fmla="*/ 39 h 39"/>
                <a:gd name="T2" fmla="*/ 46 w 46"/>
                <a:gd name="T3" fmla="*/ 0 h 39"/>
                <a:gd name="T4" fmla="*/ 0 w 46"/>
                <a:gd name="T5" fmla="*/ 8 h 39"/>
                <a:gd name="T6" fmla="*/ 0 w 46"/>
                <a:gd name="T7" fmla="*/ 35 h 39"/>
                <a:gd name="T8" fmla="*/ 46 w 46"/>
                <a:gd name="T9" fmla="*/ 39 h 39"/>
              </a:gdLst>
              <a:ahLst/>
              <a:cxnLst>
                <a:cxn ang="0">
                  <a:pos x="T0" y="T1"/>
                </a:cxn>
                <a:cxn ang="0">
                  <a:pos x="T2" y="T3"/>
                </a:cxn>
                <a:cxn ang="0">
                  <a:pos x="T4" y="T5"/>
                </a:cxn>
                <a:cxn ang="0">
                  <a:pos x="T6" y="T7"/>
                </a:cxn>
                <a:cxn ang="0">
                  <a:pos x="T8" y="T9"/>
                </a:cxn>
              </a:cxnLst>
              <a:rect l="0" t="0" r="r" b="b"/>
              <a:pathLst>
                <a:path w="46" h="39">
                  <a:moveTo>
                    <a:pt x="46" y="39"/>
                  </a:moveTo>
                  <a:lnTo>
                    <a:pt x="46" y="0"/>
                  </a:lnTo>
                  <a:lnTo>
                    <a:pt x="0" y="8"/>
                  </a:lnTo>
                  <a:lnTo>
                    <a:pt x="0" y="35"/>
                  </a:lnTo>
                  <a:lnTo>
                    <a:pt x="46"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grpSp>
      <p:grpSp>
        <p:nvGrpSpPr>
          <p:cNvPr id="95" name="组合 94"/>
          <p:cNvGrpSpPr/>
          <p:nvPr/>
        </p:nvGrpSpPr>
        <p:grpSpPr>
          <a:xfrm>
            <a:off x="5144736" y="3229121"/>
            <a:ext cx="339257" cy="507549"/>
            <a:chOff x="10158413" y="3421063"/>
            <a:chExt cx="604837" cy="904876"/>
          </a:xfrm>
          <a:solidFill>
            <a:schemeClr val="bg1"/>
          </a:solidFill>
        </p:grpSpPr>
        <p:sp>
          <p:nvSpPr>
            <p:cNvPr id="96" name="Freeform 5"/>
            <p:cNvSpPr>
              <a:spLocks noEditPoints="1"/>
            </p:cNvSpPr>
            <p:nvPr/>
          </p:nvSpPr>
          <p:spPr bwMode="auto">
            <a:xfrm>
              <a:off x="10158413" y="3981451"/>
              <a:ext cx="604837" cy="301625"/>
            </a:xfrm>
            <a:custGeom>
              <a:avLst/>
              <a:gdLst>
                <a:gd name="T0" fmla="*/ 0 w 98"/>
                <a:gd name="T1" fmla="*/ 0 h 49"/>
                <a:gd name="T2" fmla="*/ 49 w 98"/>
                <a:gd name="T3" fmla="*/ 49 h 49"/>
                <a:gd name="T4" fmla="*/ 98 w 98"/>
                <a:gd name="T5" fmla="*/ 0 h 49"/>
                <a:gd name="T6" fmla="*/ 0 w 98"/>
                <a:gd name="T7" fmla="*/ 0 h 49"/>
                <a:gd name="T8" fmla="*/ 21 w 98"/>
                <a:gd name="T9" fmla="*/ 18 h 49"/>
                <a:gd name="T10" fmla="*/ 16 w 98"/>
                <a:gd name="T11" fmla="*/ 14 h 49"/>
                <a:gd name="T12" fmla="*/ 21 w 98"/>
                <a:gd name="T13" fmla="*/ 9 h 49"/>
                <a:gd name="T14" fmla="*/ 26 w 98"/>
                <a:gd name="T15" fmla="*/ 14 h 49"/>
                <a:gd name="T16" fmla="*/ 21 w 98"/>
                <a:gd name="T17" fmla="*/ 18 h 49"/>
                <a:gd name="T18" fmla="*/ 40 w 98"/>
                <a:gd name="T19" fmla="*/ 18 h 49"/>
                <a:gd name="T20" fmla="*/ 35 w 98"/>
                <a:gd name="T21" fmla="*/ 14 h 49"/>
                <a:gd name="T22" fmla="*/ 40 w 98"/>
                <a:gd name="T23" fmla="*/ 9 h 49"/>
                <a:gd name="T24" fmla="*/ 45 w 98"/>
                <a:gd name="T25" fmla="*/ 14 h 49"/>
                <a:gd name="T26" fmla="*/ 40 w 98"/>
                <a:gd name="T27" fmla="*/ 18 h 49"/>
                <a:gd name="T28" fmla="*/ 59 w 98"/>
                <a:gd name="T29" fmla="*/ 18 h 49"/>
                <a:gd name="T30" fmla="*/ 54 w 98"/>
                <a:gd name="T31" fmla="*/ 14 h 49"/>
                <a:gd name="T32" fmla="*/ 59 w 98"/>
                <a:gd name="T33" fmla="*/ 9 h 49"/>
                <a:gd name="T34" fmla="*/ 64 w 98"/>
                <a:gd name="T35" fmla="*/ 14 h 49"/>
                <a:gd name="T36" fmla="*/ 59 w 98"/>
                <a:gd name="T37" fmla="*/ 18 h 49"/>
                <a:gd name="T38" fmla="*/ 78 w 98"/>
                <a:gd name="T39" fmla="*/ 18 h 49"/>
                <a:gd name="T40" fmla="*/ 73 w 98"/>
                <a:gd name="T41" fmla="*/ 14 h 49"/>
                <a:gd name="T42" fmla="*/ 78 w 98"/>
                <a:gd name="T43" fmla="*/ 9 h 49"/>
                <a:gd name="T44" fmla="*/ 83 w 98"/>
                <a:gd name="T45" fmla="*/ 14 h 49"/>
                <a:gd name="T46" fmla="*/ 78 w 98"/>
                <a:gd name="T47"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49">
                  <a:moveTo>
                    <a:pt x="0" y="0"/>
                  </a:moveTo>
                  <a:cubicBezTo>
                    <a:pt x="0" y="27"/>
                    <a:pt x="22" y="49"/>
                    <a:pt x="49" y="49"/>
                  </a:cubicBezTo>
                  <a:cubicBezTo>
                    <a:pt x="76" y="49"/>
                    <a:pt x="98" y="27"/>
                    <a:pt x="98" y="0"/>
                  </a:cubicBezTo>
                  <a:lnTo>
                    <a:pt x="0" y="0"/>
                  </a:lnTo>
                  <a:close/>
                  <a:moveTo>
                    <a:pt x="21" y="18"/>
                  </a:moveTo>
                  <a:cubicBezTo>
                    <a:pt x="18" y="18"/>
                    <a:pt x="16" y="16"/>
                    <a:pt x="16" y="14"/>
                  </a:cubicBezTo>
                  <a:cubicBezTo>
                    <a:pt x="16" y="11"/>
                    <a:pt x="18" y="9"/>
                    <a:pt x="21" y="9"/>
                  </a:cubicBezTo>
                  <a:cubicBezTo>
                    <a:pt x="23" y="9"/>
                    <a:pt x="26" y="11"/>
                    <a:pt x="26" y="14"/>
                  </a:cubicBezTo>
                  <a:cubicBezTo>
                    <a:pt x="26" y="16"/>
                    <a:pt x="23" y="18"/>
                    <a:pt x="21" y="18"/>
                  </a:cubicBezTo>
                  <a:close/>
                  <a:moveTo>
                    <a:pt x="40" y="18"/>
                  </a:moveTo>
                  <a:cubicBezTo>
                    <a:pt x="37" y="18"/>
                    <a:pt x="35" y="16"/>
                    <a:pt x="35" y="14"/>
                  </a:cubicBezTo>
                  <a:cubicBezTo>
                    <a:pt x="35" y="11"/>
                    <a:pt x="37" y="9"/>
                    <a:pt x="40" y="9"/>
                  </a:cubicBezTo>
                  <a:cubicBezTo>
                    <a:pt x="42" y="9"/>
                    <a:pt x="45" y="11"/>
                    <a:pt x="45" y="14"/>
                  </a:cubicBezTo>
                  <a:cubicBezTo>
                    <a:pt x="45" y="16"/>
                    <a:pt x="42" y="18"/>
                    <a:pt x="40" y="18"/>
                  </a:cubicBezTo>
                  <a:close/>
                  <a:moveTo>
                    <a:pt x="59" y="18"/>
                  </a:moveTo>
                  <a:cubicBezTo>
                    <a:pt x="56" y="18"/>
                    <a:pt x="54" y="16"/>
                    <a:pt x="54" y="14"/>
                  </a:cubicBezTo>
                  <a:cubicBezTo>
                    <a:pt x="54" y="11"/>
                    <a:pt x="56" y="9"/>
                    <a:pt x="59" y="9"/>
                  </a:cubicBezTo>
                  <a:cubicBezTo>
                    <a:pt x="61" y="9"/>
                    <a:pt x="64" y="11"/>
                    <a:pt x="64" y="14"/>
                  </a:cubicBezTo>
                  <a:cubicBezTo>
                    <a:pt x="64" y="16"/>
                    <a:pt x="61" y="18"/>
                    <a:pt x="59" y="18"/>
                  </a:cubicBezTo>
                  <a:close/>
                  <a:moveTo>
                    <a:pt x="78" y="18"/>
                  </a:moveTo>
                  <a:cubicBezTo>
                    <a:pt x="75" y="18"/>
                    <a:pt x="73" y="16"/>
                    <a:pt x="73" y="14"/>
                  </a:cubicBezTo>
                  <a:cubicBezTo>
                    <a:pt x="73" y="11"/>
                    <a:pt x="75" y="9"/>
                    <a:pt x="78" y="9"/>
                  </a:cubicBezTo>
                  <a:cubicBezTo>
                    <a:pt x="81" y="9"/>
                    <a:pt x="83" y="11"/>
                    <a:pt x="83" y="14"/>
                  </a:cubicBezTo>
                  <a:cubicBezTo>
                    <a:pt x="83" y="16"/>
                    <a:pt x="81" y="18"/>
                    <a:pt x="78"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7" name="Freeform 6"/>
            <p:cNvSpPr>
              <a:spLocks/>
            </p:cNvSpPr>
            <p:nvPr/>
          </p:nvSpPr>
          <p:spPr bwMode="auto">
            <a:xfrm>
              <a:off x="10171113" y="3532188"/>
              <a:ext cx="307975" cy="387350"/>
            </a:xfrm>
            <a:custGeom>
              <a:avLst/>
              <a:gdLst>
                <a:gd name="T0" fmla="*/ 183 w 194"/>
                <a:gd name="T1" fmla="*/ 0 h 244"/>
                <a:gd name="T2" fmla="*/ 0 w 194"/>
                <a:gd name="T3" fmla="*/ 244 h 244"/>
                <a:gd name="T4" fmla="*/ 194 w 194"/>
                <a:gd name="T5" fmla="*/ 244 h 244"/>
                <a:gd name="T6" fmla="*/ 183 w 194"/>
                <a:gd name="T7" fmla="*/ 0 h 244"/>
              </a:gdLst>
              <a:ahLst/>
              <a:cxnLst>
                <a:cxn ang="0">
                  <a:pos x="T0" y="T1"/>
                </a:cxn>
                <a:cxn ang="0">
                  <a:pos x="T2" y="T3"/>
                </a:cxn>
                <a:cxn ang="0">
                  <a:pos x="T4" y="T5"/>
                </a:cxn>
                <a:cxn ang="0">
                  <a:pos x="T6" y="T7"/>
                </a:cxn>
              </a:cxnLst>
              <a:rect l="0" t="0" r="r" b="b"/>
              <a:pathLst>
                <a:path w="194" h="244">
                  <a:moveTo>
                    <a:pt x="183" y="0"/>
                  </a:moveTo>
                  <a:lnTo>
                    <a:pt x="0" y="244"/>
                  </a:lnTo>
                  <a:lnTo>
                    <a:pt x="194" y="244"/>
                  </a:lnTo>
                  <a:lnTo>
                    <a:pt x="183" y="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8" name="Freeform 7"/>
            <p:cNvSpPr>
              <a:spLocks/>
            </p:cNvSpPr>
            <p:nvPr/>
          </p:nvSpPr>
          <p:spPr bwMode="auto">
            <a:xfrm>
              <a:off x="10461625" y="3532188"/>
              <a:ext cx="301625" cy="387350"/>
            </a:xfrm>
            <a:custGeom>
              <a:avLst/>
              <a:gdLst>
                <a:gd name="T0" fmla="*/ 11 w 190"/>
                <a:gd name="T1" fmla="*/ 0 h 244"/>
                <a:gd name="T2" fmla="*/ 190 w 190"/>
                <a:gd name="T3" fmla="*/ 244 h 244"/>
                <a:gd name="T4" fmla="*/ 0 w 190"/>
                <a:gd name="T5" fmla="*/ 244 h 244"/>
                <a:gd name="T6" fmla="*/ 11 w 190"/>
                <a:gd name="T7" fmla="*/ 0 h 244"/>
              </a:gdLst>
              <a:ahLst/>
              <a:cxnLst>
                <a:cxn ang="0">
                  <a:pos x="T0" y="T1"/>
                </a:cxn>
                <a:cxn ang="0">
                  <a:pos x="T2" y="T3"/>
                </a:cxn>
                <a:cxn ang="0">
                  <a:pos x="T4" y="T5"/>
                </a:cxn>
                <a:cxn ang="0">
                  <a:pos x="T6" y="T7"/>
                </a:cxn>
              </a:cxnLst>
              <a:rect l="0" t="0" r="r" b="b"/>
              <a:pathLst>
                <a:path w="190" h="244">
                  <a:moveTo>
                    <a:pt x="11" y="0"/>
                  </a:moveTo>
                  <a:lnTo>
                    <a:pt x="190" y="244"/>
                  </a:lnTo>
                  <a:lnTo>
                    <a:pt x="0" y="244"/>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9" name="Rectangle 8"/>
            <p:cNvSpPr>
              <a:spLocks noChangeArrowheads="1"/>
            </p:cNvSpPr>
            <p:nvPr/>
          </p:nvSpPr>
          <p:spPr bwMode="auto">
            <a:xfrm>
              <a:off x="10448925" y="3421063"/>
              <a:ext cx="36512" cy="560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100" name="Freeform 9"/>
            <p:cNvSpPr>
              <a:spLocks/>
            </p:cNvSpPr>
            <p:nvPr/>
          </p:nvSpPr>
          <p:spPr bwMode="auto">
            <a:xfrm>
              <a:off x="10250488" y="4178301"/>
              <a:ext cx="149225" cy="141288"/>
            </a:xfrm>
            <a:custGeom>
              <a:avLst/>
              <a:gdLst>
                <a:gd name="T0" fmla="*/ 15 w 24"/>
                <a:gd name="T1" fmla="*/ 5 h 23"/>
                <a:gd name="T2" fmla="*/ 6 w 24"/>
                <a:gd name="T3" fmla="*/ 14 h 23"/>
                <a:gd name="T4" fmla="*/ 6 w 24"/>
                <a:gd name="T5" fmla="*/ 23 h 23"/>
                <a:gd name="T6" fmla="*/ 24 w 24"/>
                <a:gd name="T7" fmla="*/ 5 h 23"/>
                <a:gd name="T8" fmla="*/ 15 w 24"/>
                <a:gd name="T9" fmla="*/ 5 h 23"/>
              </a:gdLst>
              <a:ahLst/>
              <a:cxnLst>
                <a:cxn ang="0">
                  <a:pos x="T0" y="T1"/>
                </a:cxn>
                <a:cxn ang="0">
                  <a:pos x="T2" y="T3"/>
                </a:cxn>
                <a:cxn ang="0">
                  <a:pos x="T4" y="T5"/>
                </a:cxn>
                <a:cxn ang="0">
                  <a:pos x="T6" y="T7"/>
                </a:cxn>
                <a:cxn ang="0">
                  <a:pos x="T8" y="T9"/>
                </a:cxn>
              </a:cxnLst>
              <a:rect l="0" t="0" r="r" b="b"/>
              <a:pathLst>
                <a:path w="24" h="23">
                  <a:moveTo>
                    <a:pt x="15" y="5"/>
                  </a:moveTo>
                  <a:cubicBezTo>
                    <a:pt x="15" y="10"/>
                    <a:pt x="11" y="14"/>
                    <a:pt x="6" y="14"/>
                  </a:cubicBezTo>
                  <a:cubicBezTo>
                    <a:pt x="0" y="14"/>
                    <a:pt x="0" y="23"/>
                    <a:pt x="6" y="23"/>
                  </a:cubicBezTo>
                  <a:cubicBezTo>
                    <a:pt x="16" y="23"/>
                    <a:pt x="23" y="15"/>
                    <a:pt x="24" y="5"/>
                  </a:cubicBezTo>
                  <a:cubicBezTo>
                    <a:pt x="24" y="0"/>
                    <a:pt x="15" y="0"/>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101" name="Freeform 10"/>
            <p:cNvSpPr>
              <a:spLocks/>
            </p:cNvSpPr>
            <p:nvPr/>
          </p:nvSpPr>
          <p:spPr bwMode="auto">
            <a:xfrm>
              <a:off x="10344150" y="4178301"/>
              <a:ext cx="215900" cy="147638"/>
            </a:xfrm>
            <a:custGeom>
              <a:avLst/>
              <a:gdLst>
                <a:gd name="T0" fmla="*/ 26 w 35"/>
                <a:gd name="T1" fmla="*/ 5 h 24"/>
                <a:gd name="T2" fmla="*/ 9 w 35"/>
                <a:gd name="T3" fmla="*/ 5 h 24"/>
                <a:gd name="T4" fmla="*/ 0 w 35"/>
                <a:gd name="T5" fmla="*/ 5 h 24"/>
                <a:gd name="T6" fmla="*/ 18 w 35"/>
                <a:gd name="T7" fmla="*/ 23 h 24"/>
                <a:gd name="T8" fmla="*/ 35 w 35"/>
                <a:gd name="T9" fmla="*/ 5 h 24"/>
                <a:gd name="T10" fmla="*/ 26 w 35"/>
                <a:gd name="T11" fmla="*/ 5 h 24"/>
              </a:gdLst>
              <a:ahLst/>
              <a:cxnLst>
                <a:cxn ang="0">
                  <a:pos x="T0" y="T1"/>
                </a:cxn>
                <a:cxn ang="0">
                  <a:pos x="T2" y="T3"/>
                </a:cxn>
                <a:cxn ang="0">
                  <a:pos x="T4" y="T5"/>
                </a:cxn>
                <a:cxn ang="0">
                  <a:pos x="T6" y="T7"/>
                </a:cxn>
                <a:cxn ang="0">
                  <a:pos x="T8" y="T9"/>
                </a:cxn>
                <a:cxn ang="0">
                  <a:pos x="T10" y="T11"/>
                </a:cxn>
              </a:cxnLst>
              <a:rect l="0" t="0" r="r" b="b"/>
              <a:pathLst>
                <a:path w="35" h="24">
                  <a:moveTo>
                    <a:pt x="26" y="5"/>
                  </a:moveTo>
                  <a:cubicBezTo>
                    <a:pt x="26" y="17"/>
                    <a:pt x="9" y="17"/>
                    <a:pt x="9" y="5"/>
                  </a:cubicBezTo>
                  <a:cubicBezTo>
                    <a:pt x="8" y="0"/>
                    <a:pt x="0" y="0"/>
                    <a:pt x="0" y="5"/>
                  </a:cubicBezTo>
                  <a:cubicBezTo>
                    <a:pt x="0" y="15"/>
                    <a:pt x="8" y="23"/>
                    <a:pt x="18" y="23"/>
                  </a:cubicBezTo>
                  <a:cubicBezTo>
                    <a:pt x="27" y="24"/>
                    <a:pt x="35" y="15"/>
                    <a:pt x="35" y="5"/>
                  </a:cubicBezTo>
                  <a:cubicBezTo>
                    <a:pt x="35" y="0"/>
                    <a:pt x="27" y="0"/>
                    <a:pt x="2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102" name="Freeform 11"/>
            <p:cNvSpPr>
              <a:spLocks/>
            </p:cNvSpPr>
            <p:nvPr/>
          </p:nvSpPr>
          <p:spPr bwMode="auto">
            <a:xfrm>
              <a:off x="10504488" y="4178301"/>
              <a:ext cx="147637" cy="141288"/>
            </a:xfrm>
            <a:custGeom>
              <a:avLst/>
              <a:gdLst>
                <a:gd name="T0" fmla="*/ 18 w 24"/>
                <a:gd name="T1" fmla="*/ 14 h 23"/>
                <a:gd name="T2" fmla="*/ 9 w 24"/>
                <a:gd name="T3" fmla="*/ 5 h 23"/>
                <a:gd name="T4" fmla="*/ 0 w 24"/>
                <a:gd name="T5" fmla="*/ 5 h 23"/>
                <a:gd name="T6" fmla="*/ 18 w 24"/>
                <a:gd name="T7" fmla="*/ 23 h 23"/>
                <a:gd name="T8" fmla="*/ 18 w 24"/>
                <a:gd name="T9" fmla="*/ 14 h 23"/>
              </a:gdLst>
              <a:ahLst/>
              <a:cxnLst>
                <a:cxn ang="0">
                  <a:pos x="T0" y="T1"/>
                </a:cxn>
                <a:cxn ang="0">
                  <a:pos x="T2" y="T3"/>
                </a:cxn>
                <a:cxn ang="0">
                  <a:pos x="T4" y="T5"/>
                </a:cxn>
                <a:cxn ang="0">
                  <a:pos x="T6" y="T7"/>
                </a:cxn>
                <a:cxn ang="0">
                  <a:pos x="T8" y="T9"/>
                </a:cxn>
              </a:cxnLst>
              <a:rect l="0" t="0" r="r" b="b"/>
              <a:pathLst>
                <a:path w="24" h="23">
                  <a:moveTo>
                    <a:pt x="18" y="14"/>
                  </a:moveTo>
                  <a:cubicBezTo>
                    <a:pt x="13" y="14"/>
                    <a:pt x="9" y="10"/>
                    <a:pt x="9" y="5"/>
                  </a:cubicBezTo>
                  <a:cubicBezTo>
                    <a:pt x="9" y="0"/>
                    <a:pt x="0" y="0"/>
                    <a:pt x="0" y="5"/>
                  </a:cubicBezTo>
                  <a:cubicBezTo>
                    <a:pt x="1" y="15"/>
                    <a:pt x="8" y="23"/>
                    <a:pt x="18" y="23"/>
                  </a:cubicBezTo>
                  <a:cubicBezTo>
                    <a:pt x="24" y="23"/>
                    <a:pt x="24" y="14"/>
                    <a:pt x="1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103" name="Freeform 12"/>
            <p:cNvSpPr>
              <a:spLocks/>
            </p:cNvSpPr>
            <p:nvPr/>
          </p:nvSpPr>
          <p:spPr bwMode="auto">
            <a:xfrm>
              <a:off x="10479088" y="3427413"/>
              <a:ext cx="130175" cy="98425"/>
            </a:xfrm>
            <a:custGeom>
              <a:avLst/>
              <a:gdLst>
                <a:gd name="T0" fmla="*/ 0 w 82"/>
                <a:gd name="T1" fmla="*/ 0 h 62"/>
                <a:gd name="T2" fmla="*/ 82 w 82"/>
                <a:gd name="T3" fmla="*/ 31 h 62"/>
                <a:gd name="T4" fmla="*/ 0 w 82"/>
                <a:gd name="T5" fmla="*/ 62 h 62"/>
                <a:gd name="T6" fmla="*/ 0 w 82"/>
                <a:gd name="T7" fmla="*/ 0 h 62"/>
              </a:gdLst>
              <a:ahLst/>
              <a:cxnLst>
                <a:cxn ang="0">
                  <a:pos x="T0" y="T1"/>
                </a:cxn>
                <a:cxn ang="0">
                  <a:pos x="T2" y="T3"/>
                </a:cxn>
                <a:cxn ang="0">
                  <a:pos x="T4" y="T5"/>
                </a:cxn>
                <a:cxn ang="0">
                  <a:pos x="T6" y="T7"/>
                </a:cxn>
              </a:cxnLst>
              <a:rect l="0" t="0" r="r" b="b"/>
              <a:pathLst>
                <a:path w="82" h="62">
                  <a:moveTo>
                    <a:pt x="0" y="0"/>
                  </a:moveTo>
                  <a:lnTo>
                    <a:pt x="82" y="31"/>
                  </a:lnTo>
                  <a:lnTo>
                    <a:pt x="0" y="6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grpSp>
      <p:sp>
        <p:nvSpPr>
          <p:cNvPr id="104" name="TextBox 20"/>
          <p:cNvSpPr txBox="1"/>
          <p:nvPr/>
        </p:nvSpPr>
        <p:spPr bwMode="auto">
          <a:xfrm>
            <a:off x="665814" y="1876634"/>
            <a:ext cx="2495952" cy="764311"/>
          </a:xfrm>
          <a:prstGeom prst="rect">
            <a:avLst/>
          </a:prstGeom>
          <a:noFill/>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kern="0" dirty="0"/>
              <a:t>数组中元素在内存中连续排列，数组名即首地址，</a:t>
            </a:r>
            <a:r>
              <a:rPr lang="en-US" altLang="zh-CN" sz="1200" kern="0" dirty="0"/>
              <a:t>A[</a:t>
            </a:r>
            <a:r>
              <a:rPr lang="en-US" altLang="zh-CN" sz="1200" kern="0" dirty="0" err="1"/>
              <a:t>i</a:t>
            </a:r>
            <a:r>
              <a:rPr lang="en-US" altLang="zh-CN" sz="1200" kern="0" dirty="0"/>
              <a:t>]</a:t>
            </a:r>
            <a:r>
              <a:rPr lang="zh-CN" altLang="en-US" sz="1200" kern="0" dirty="0"/>
              <a:t>地址为首地址加上（索引值</a:t>
            </a:r>
            <a:r>
              <a:rPr lang="en-US" altLang="zh-CN" sz="1200" kern="0" dirty="0"/>
              <a:t>x</a:t>
            </a:r>
            <a:r>
              <a:rPr lang="zh-CN" altLang="en-US" sz="1200" kern="0" dirty="0"/>
              <a:t>元素字节数）。</a:t>
            </a:r>
            <a:endParaRPr lang="zh-CN" altLang="en-US" sz="1100" dirty="0">
              <a:solidFill>
                <a:schemeClr val="tx1">
                  <a:lumMod val="75000"/>
                  <a:lumOff val="25000"/>
                </a:schemeClr>
              </a:solidFill>
              <a:cs typeface="+mn-ea"/>
              <a:sym typeface="+mn-lt"/>
            </a:endParaRPr>
          </a:p>
        </p:txBody>
      </p:sp>
      <p:sp>
        <p:nvSpPr>
          <p:cNvPr id="105" name="TextBox 19"/>
          <p:cNvSpPr txBox="1">
            <a:spLocks noChangeArrowheads="1"/>
          </p:cNvSpPr>
          <p:nvPr/>
        </p:nvSpPr>
        <p:spPr bwMode="auto">
          <a:xfrm>
            <a:off x="693105" y="1411085"/>
            <a:ext cx="1286605" cy="35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600" b="1" dirty="0">
                <a:solidFill>
                  <a:srgbClr val="C00000"/>
                </a:solidFill>
                <a:cs typeface="+mn-ea"/>
                <a:sym typeface="+mn-lt"/>
              </a:rPr>
              <a:t>一维数组</a:t>
            </a:r>
            <a:endParaRPr lang="zh-CN" altLang="zh-CN" sz="1600" b="1" dirty="0">
              <a:solidFill>
                <a:srgbClr val="C00000"/>
              </a:solidFill>
              <a:cs typeface="+mn-ea"/>
              <a:sym typeface="+mn-lt"/>
            </a:endParaRPr>
          </a:p>
        </p:txBody>
      </p:sp>
      <p:sp>
        <p:nvSpPr>
          <p:cNvPr id="106" name="TextBox 20"/>
          <p:cNvSpPr txBox="1"/>
          <p:nvPr/>
        </p:nvSpPr>
        <p:spPr bwMode="auto">
          <a:xfrm>
            <a:off x="6252765" y="1877990"/>
            <a:ext cx="2214093" cy="991168"/>
          </a:xfrm>
          <a:prstGeom prst="rect">
            <a:avLst/>
          </a:prstGeom>
          <a:noFill/>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C00000"/>
              </a:buClr>
              <a:buSzPct val="80000"/>
            </a:pPr>
            <a:r>
              <a:rPr lang="zh-CN" altLang="en-US" sz="1200" kern="0" dirty="0"/>
              <a:t>结构是多种数据类型的一种打包结构，内存中该结构的各元素依次遵循对齐原则进行存放，因此访问时一定要注意实际占据的字节数。</a:t>
            </a:r>
            <a:endParaRPr lang="en-US" altLang="zh-CN" sz="1200" kern="0" dirty="0"/>
          </a:p>
        </p:txBody>
      </p:sp>
      <p:sp>
        <p:nvSpPr>
          <p:cNvPr id="107" name="TextBox 19"/>
          <p:cNvSpPr txBox="1">
            <a:spLocks noChangeArrowheads="1"/>
          </p:cNvSpPr>
          <p:nvPr/>
        </p:nvSpPr>
        <p:spPr bwMode="auto">
          <a:xfrm>
            <a:off x="6252765" y="1563638"/>
            <a:ext cx="1648919" cy="35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600" b="1" dirty="0">
                <a:solidFill>
                  <a:srgbClr val="C00000"/>
                </a:solidFill>
                <a:cs typeface="+mn-ea"/>
                <a:sym typeface="+mn-lt"/>
              </a:rPr>
              <a:t>结构</a:t>
            </a:r>
            <a:endParaRPr lang="zh-CN" altLang="zh-CN" sz="1600" b="1" dirty="0">
              <a:solidFill>
                <a:srgbClr val="C00000"/>
              </a:solidFill>
              <a:cs typeface="+mn-ea"/>
              <a:sym typeface="+mn-lt"/>
            </a:endParaRPr>
          </a:p>
        </p:txBody>
      </p:sp>
      <p:sp>
        <p:nvSpPr>
          <p:cNvPr id="108" name="TextBox 20"/>
          <p:cNvSpPr txBox="1"/>
          <p:nvPr/>
        </p:nvSpPr>
        <p:spPr bwMode="auto">
          <a:xfrm>
            <a:off x="693106" y="3419486"/>
            <a:ext cx="2495952" cy="1244442"/>
          </a:xfrm>
          <a:prstGeom prst="rect">
            <a:avLst/>
          </a:prstGeom>
          <a:noFill/>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kern="0" dirty="0"/>
              <a:t>二维数组与嵌套数组的元素访问都是先定位行，再将该行看做一维数组进行元素访问，只不过嵌套数组定位“行”时要引用指针，因此多一次内存访问。</a:t>
            </a:r>
            <a:endParaRPr lang="zh-CN" altLang="en-US" sz="1100" dirty="0">
              <a:solidFill>
                <a:schemeClr val="tx1">
                  <a:lumMod val="75000"/>
                  <a:lumOff val="25000"/>
                </a:schemeClr>
              </a:solidFill>
              <a:cs typeface="+mn-ea"/>
              <a:sym typeface="+mn-lt"/>
            </a:endParaRPr>
          </a:p>
        </p:txBody>
      </p:sp>
      <p:sp>
        <p:nvSpPr>
          <p:cNvPr id="109" name="TextBox 19"/>
          <p:cNvSpPr txBox="1">
            <a:spLocks noChangeArrowheads="1"/>
          </p:cNvSpPr>
          <p:nvPr/>
        </p:nvSpPr>
        <p:spPr bwMode="auto">
          <a:xfrm>
            <a:off x="693106" y="3105133"/>
            <a:ext cx="1648919" cy="35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600" b="1" dirty="0">
                <a:solidFill>
                  <a:srgbClr val="C00000"/>
                </a:solidFill>
                <a:cs typeface="+mn-ea"/>
                <a:sym typeface="+mn-lt"/>
              </a:rPr>
              <a:t>二维数组</a:t>
            </a:r>
            <a:endParaRPr lang="zh-CN" altLang="zh-CN" sz="1600" b="1" dirty="0">
              <a:solidFill>
                <a:srgbClr val="C00000"/>
              </a:solidFill>
              <a:cs typeface="+mn-ea"/>
              <a:sym typeface="+mn-lt"/>
            </a:endParaRPr>
          </a:p>
        </p:txBody>
      </p:sp>
      <p:sp>
        <p:nvSpPr>
          <p:cNvPr id="110" name="TextBox 20"/>
          <p:cNvSpPr txBox="1"/>
          <p:nvPr/>
        </p:nvSpPr>
        <p:spPr bwMode="auto">
          <a:xfrm>
            <a:off x="6252765" y="3419485"/>
            <a:ext cx="2214093" cy="1244442"/>
          </a:xfrm>
          <a:prstGeom prst="rect">
            <a:avLst/>
          </a:prstGeom>
          <a:noFill/>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kern="0" dirty="0"/>
              <a:t>联合是使用一段内存表示多种数据类型的方法，以便利换空间；对数据的引用类似于对一个固定的二进制位向量做不同的数据类型解释。</a:t>
            </a:r>
            <a:endParaRPr lang="zh-CN" altLang="en-US" sz="1100" dirty="0">
              <a:solidFill>
                <a:schemeClr val="tx1">
                  <a:lumMod val="75000"/>
                  <a:lumOff val="25000"/>
                </a:schemeClr>
              </a:solidFill>
              <a:cs typeface="+mn-ea"/>
              <a:sym typeface="+mn-lt"/>
            </a:endParaRPr>
          </a:p>
        </p:txBody>
      </p:sp>
      <p:sp>
        <p:nvSpPr>
          <p:cNvPr id="111" name="TextBox 19"/>
          <p:cNvSpPr txBox="1">
            <a:spLocks noChangeArrowheads="1"/>
          </p:cNvSpPr>
          <p:nvPr/>
        </p:nvSpPr>
        <p:spPr bwMode="auto">
          <a:xfrm>
            <a:off x="6252765" y="3105133"/>
            <a:ext cx="1648919" cy="35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600" b="1" dirty="0">
                <a:solidFill>
                  <a:srgbClr val="C00000"/>
                </a:solidFill>
                <a:cs typeface="+mn-ea"/>
                <a:sym typeface="+mn-lt"/>
              </a:rPr>
              <a:t>联合</a:t>
            </a:r>
            <a:endParaRPr lang="zh-CN" altLang="zh-CN" sz="1600" b="1" dirty="0">
              <a:solidFill>
                <a:srgbClr val="C00000"/>
              </a:solidFill>
              <a:cs typeface="+mn-ea"/>
              <a:sym typeface="+mn-lt"/>
            </a:endParaRPr>
          </a:p>
        </p:txBody>
      </p:sp>
      <p:cxnSp>
        <p:nvCxnSpPr>
          <p:cNvPr id="112" name="直接连接符 111"/>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114"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小结</a:t>
            </a:r>
            <a:endParaRPr lang="en-US" altLang="zh-CN" sz="2000" kern="0" dirty="0">
              <a:solidFill>
                <a:srgbClr val="AC0000"/>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500" fill="hold"/>
                                            <p:tgtEl>
                                              <p:spTgt spid="112"/>
                                            </p:tgtEl>
                                            <p:attrNameLst>
                                              <p:attrName>ppt_x</p:attrName>
                                            </p:attrNameLst>
                                          </p:cBhvr>
                                          <p:tavLst>
                                            <p:tav tm="0">
                                              <p:val>
                                                <p:strVal val="0-#ppt_w/2"/>
                                              </p:val>
                                            </p:tav>
                                            <p:tav tm="100000">
                                              <p:val>
                                                <p:strVal val="#ppt_x"/>
                                              </p:val>
                                            </p:tav>
                                          </p:tavLst>
                                        </p:anim>
                                        <p:anim calcmode="lin" valueType="num">
                                          <p:cBhvr additive="base">
                                            <p:cTn id="8" dur="500" fill="hold"/>
                                            <p:tgtEl>
                                              <p:spTgt spid="1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anim calcmode="lin" valueType="num">
                                          <p:cBhvr additive="base">
                                            <p:cTn id="11" dur="500" fill="hold"/>
                                            <p:tgtEl>
                                              <p:spTgt spid="113"/>
                                            </p:tgtEl>
                                            <p:attrNameLst>
                                              <p:attrName>ppt_x</p:attrName>
                                            </p:attrNameLst>
                                          </p:cBhvr>
                                          <p:tavLst>
                                            <p:tav tm="0">
                                              <p:val>
                                                <p:strVal val="1+#ppt_w/2"/>
                                              </p:val>
                                            </p:tav>
                                            <p:tav tm="100000">
                                              <p:val>
                                                <p:strVal val="#ppt_x"/>
                                              </p:val>
                                            </p:tav>
                                          </p:tavLst>
                                        </p:anim>
                                        <p:anim calcmode="lin" valueType="num">
                                          <p:cBhvr additive="base">
                                            <p:cTn id="12" dur="500" fill="hold"/>
                                            <p:tgtEl>
                                              <p:spTgt spid="1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14"/>
                                            </p:tgtEl>
                                            <p:attrNameLst>
                                              <p:attrName>style.visibility</p:attrName>
                                            </p:attrNameLst>
                                          </p:cBhvr>
                                          <p:to>
                                            <p:strVal val="visible"/>
                                          </p:to>
                                        </p:set>
                                        <p:anim calcmode="lin" valueType="num" p14:bounceEnd="52000">
                                          <p:cBhvr additive="base">
                                            <p:cTn id="16" dur="500" fill="hold"/>
                                            <p:tgtEl>
                                              <p:spTgt spid="11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14"/>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500"/>
                                            <p:tgtEl>
                                              <p:spTgt spid="10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fade">
                                          <p:cBhvr>
                                            <p:cTn id="30" dur="500"/>
                                            <p:tgtEl>
                                              <p:spTgt spid="10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fade">
                                          <p:cBhvr>
                                            <p:cTn id="33" dur="500"/>
                                            <p:tgtEl>
                                              <p:spTgt spid="10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7"/>
                                            </p:tgtEl>
                                            <p:attrNameLst>
                                              <p:attrName>style.visibility</p:attrName>
                                            </p:attrNameLst>
                                          </p:cBhvr>
                                          <p:to>
                                            <p:strVal val="visible"/>
                                          </p:to>
                                        </p:set>
                                        <p:animEffect transition="in" filter="fade">
                                          <p:cBhvr>
                                            <p:cTn id="38" dur="500"/>
                                            <p:tgtEl>
                                              <p:spTgt spid="10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6"/>
                                            </p:tgtEl>
                                            <p:attrNameLst>
                                              <p:attrName>style.visibility</p:attrName>
                                            </p:attrNameLst>
                                          </p:cBhvr>
                                          <p:to>
                                            <p:strVal val="visible"/>
                                          </p:to>
                                        </p:set>
                                        <p:animEffect transition="in" filter="fade">
                                          <p:cBhvr>
                                            <p:cTn id="41" dur="500"/>
                                            <p:tgtEl>
                                              <p:spTgt spid="10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fade">
                                          <p:cBhvr>
                                            <p:cTn id="49"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P spid="107" grpId="0"/>
          <p:bldP spid="108" grpId="0"/>
          <p:bldP spid="109" grpId="0"/>
          <p:bldP spid="110" grpId="0"/>
          <p:bldP spid="111" grpId="0"/>
          <p:bldP spid="1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500" fill="hold"/>
                                            <p:tgtEl>
                                              <p:spTgt spid="112"/>
                                            </p:tgtEl>
                                            <p:attrNameLst>
                                              <p:attrName>ppt_x</p:attrName>
                                            </p:attrNameLst>
                                          </p:cBhvr>
                                          <p:tavLst>
                                            <p:tav tm="0">
                                              <p:val>
                                                <p:strVal val="0-#ppt_w/2"/>
                                              </p:val>
                                            </p:tav>
                                            <p:tav tm="100000">
                                              <p:val>
                                                <p:strVal val="#ppt_x"/>
                                              </p:val>
                                            </p:tav>
                                          </p:tavLst>
                                        </p:anim>
                                        <p:anim calcmode="lin" valueType="num">
                                          <p:cBhvr additive="base">
                                            <p:cTn id="8" dur="500" fill="hold"/>
                                            <p:tgtEl>
                                              <p:spTgt spid="1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anim calcmode="lin" valueType="num">
                                          <p:cBhvr additive="base">
                                            <p:cTn id="11" dur="500" fill="hold"/>
                                            <p:tgtEl>
                                              <p:spTgt spid="113"/>
                                            </p:tgtEl>
                                            <p:attrNameLst>
                                              <p:attrName>ppt_x</p:attrName>
                                            </p:attrNameLst>
                                          </p:cBhvr>
                                          <p:tavLst>
                                            <p:tav tm="0">
                                              <p:val>
                                                <p:strVal val="1+#ppt_w/2"/>
                                              </p:val>
                                            </p:tav>
                                            <p:tav tm="100000">
                                              <p:val>
                                                <p:strVal val="#ppt_x"/>
                                              </p:val>
                                            </p:tav>
                                          </p:tavLst>
                                        </p:anim>
                                        <p:anim calcmode="lin" valueType="num">
                                          <p:cBhvr additive="base">
                                            <p:cTn id="12" dur="500" fill="hold"/>
                                            <p:tgtEl>
                                              <p:spTgt spid="1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14"/>
                                            </p:tgtEl>
                                            <p:attrNameLst>
                                              <p:attrName>style.visibility</p:attrName>
                                            </p:attrNameLst>
                                          </p:cBhvr>
                                          <p:to>
                                            <p:strVal val="visible"/>
                                          </p:to>
                                        </p:set>
                                        <p:anim calcmode="lin" valueType="num">
                                          <p:cBhvr additive="base">
                                            <p:cTn id="16" dur="500" fill="hold"/>
                                            <p:tgtEl>
                                              <p:spTgt spid="114"/>
                                            </p:tgtEl>
                                            <p:attrNameLst>
                                              <p:attrName>ppt_x</p:attrName>
                                            </p:attrNameLst>
                                          </p:cBhvr>
                                          <p:tavLst>
                                            <p:tav tm="0">
                                              <p:val>
                                                <p:strVal val="#ppt_x"/>
                                              </p:val>
                                            </p:tav>
                                            <p:tav tm="100000">
                                              <p:val>
                                                <p:strVal val="#ppt_x"/>
                                              </p:val>
                                            </p:tav>
                                          </p:tavLst>
                                        </p:anim>
                                        <p:anim calcmode="lin" valueType="num">
                                          <p:cBhvr additive="base">
                                            <p:cTn id="17" dur="500" fill="hold"/>
                                            <p:tgtEl>
                                              <p:spTgt spid="114"/>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500"/>
                                            <p:tgtEl>
                                              <p:spTgt spid="10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fade">
                                          <p:cBhvr>
                                            <p:cTn id="30" dur="500"/>
                                            <p:tgtEl>
                                              <p:spTgt spid="10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fade">
                                          <p:cBhvr>
                                            <p:cTn id="33" dur="500"/>
                                            <p:tgtEl>
                                              <p:spTgt spid="10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7"/>
                                            </p:tgtEl>
                                            <p:attrNameLst>
                                              <p:attrName>style.visibility</p:attrName>
                                            </p:attrNameLst>
                                          </p:cBhvr>
                                          <p:to>
                                            <p:strVal val="visible"/>
                                          </p:to>
                                        </p:set>
                                        <p:animEffect transition="in" filter="fade">
                                          <p:cBhvr>
                                            <p:cTn id="38" dur="500"/>
                                            <p:tgtEl>
                                              <p:spTgt spid="10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6"/>
                                            </p:tgtEl>
                                            <p:attrNameLst>
                                              <p:attrName>style.visibility</p:attrName>
                                            </p:attrNameLst>
                                          </p:cBhvr>
                                          <p:to>
                                            <p:strVal val="visible"/>
                                          </p:to>
                                        </p:set>
                                        <p:animEffect transition="in" filter="fade">
                                          <p:cBhvr>
                                            <p:cTn id="41" dur="500"/>
                                            <p:tgtEl>
                                              <p:spTgt spid="10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fade">
                                          <p:cBhvr>
                                            <p:cTn id="49"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P spid="107" grpId="0"/>
          <p:bldP spid="108" grpId="0"/>
          <p:bldP spid="109" grpId="0"/>
          <p:bldP spid="110" grpId="0"/>
          <p:bldP spid="111" grpId="0"/>
          <p:bldP spid="11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直接连接符 78"/>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81" name="TextBox 500"/>
          <p:cNvSpPr txBox="1"/>
          <p:nvPr/>
        </p:nvSpPr>
        <p:spPr>
          <a:xfrm>
            <a:off x="3707904" y="195486"/>
            <a:ext cx="1728192"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中期学习建议</a:t>
            </a:r>
            <a:endParaRPr lang="en-US" altLang="zh-CN" sz="2000" kern="0" dirty="0">
              <a:solidFill>
                <a:srgbClr val="AC0000"/>
              </a:solidFill>
              <a:latin typeface="微软雅黑" pitchFamily="34" charset="-122"/>
              <a:ea typeface="微软雅黑" pitchFamily="34" charset="-122"/>
            </a:endParaRPr>
          </a:p>
        </p:txBody>
      </p:sp>
      <p:sp>
        <p:nvSpPr>
          <p:cNvPr id="17" name="内容占位符 1">
            <a:extLst>
              <a:ext uri="{FF2B5EF4-FFF2-40B4-BE49-F238E27FC236}">
                <a16:creationId xmlns:a16="http://schemas.microsoft.com/office/drawing/2014/main" id="{B0020505-44FE-4220-92A8-389E6B3D59AE}"/>
              </a:ext>
            </a:extLst>
          </p:cNvPr>
          <p:cNvSpPr txBox="1">
            <a:spLocks/>
          </p:cNvSpPr>
          <p:nvPr/>
        </p:nvSpPr>
        <p:spPr>
          <a:xfrm>
            <a:off x="827584" y="987574"/>
            <a:ext cx="7236804" cy="3453804"/>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t>认真学习课堂讲授的原理</a:t>
            </a:r>
            <a:endParaRPr lang="en-US" altLang="zh-CN" sz="2000" kern="0" dirty="0"/>
          </a:p>
          <a:p>
            <a:pPr>
              <a:buClr>
                <a:srgbClr val="C00000"/>
              </a:buClr>
              <a:buSzPct val="80000"/>
            </a:pPr>
            <a:endParaRPr lang="en-US" altLang="zh-CN" sz="2000" kern="0" dirty="0"/>
          </a:p>
          <a:p>
            <a:pPr>
              <a:buClr>
                <a:srgbClr val="C00000"/>
              </a:buClr>
              <a:buSzPct val="80000"/>
            </a:pPr>
            <a:r>
              <a:rPr lang="zh-CN" altLang="en-US" sz="2000" kern="0" dirty="0"/>
              <a:t>深刻理解课堂原理在汇编中的表达</a:t>
            </a:r>
            <a:endParaRPr lang="en-US" altLang="zh-CN" sz="2000" kern="0" dirty="0"/>
          </a:p>
          <a:p>
            <a:pPr>
              <a:buClr>
                <a:srgbClr val="C00000"/>
              </a:buClr>
              <a:buSzPct val="80000"/>
            </a:pPr>
            <a:endParaRPr lang="en-US" altLang="zh-CN" sz="2000" kern="0" dirty="0"/>
          </a:p>
          <a:p>
            <a:pPr>
              <a:buClr>
                <a:srgbClr val="C00000"/>
              </a:buClr>
              <a:buSzPct val="80000"/>
            </a:pPr>
            <a:r>
              <a:rPr lang="zh-CN" altLang="en-US" sz="2000" kern="0" dirty="0"/>
              <a:t>熟练掌握使用汇编来实现所学原理的方法</a:t>
            </a:r>
            <a:endParaRPr lang="en-US" altLang="zh-CN" sz="2000" kern="0" dirty="0"/>
          </a:p>
          <a:p>
            <a:pPr>
              <a:buClr>
                <a:srgbClr val="C00000"/>
              </a:buClr>
              <a:buSzPct val="80000"/>
            </a:pPr>
            <a:endParaRPr lang="en-US" altLang="zh-CN" sz="2000" kern="0" dirty="0"/>
          </a:p>
          <a:p>
            <a:pPr>
              <a:buClr>
                <a:srgbClr val="C00000"/>
              </a:buClr>
              <a:buSzPct val="80000"/>
            </a:pPr>
            <a:r>
              <a:rPr lang="zh-CN" altLang="en-US" sz="2000" kern="0" dirty="0"/>
              <a:t>对所学原理构建直观的模型和示意图来帮助记忆理解</a:t>
            </a:r>
          </a:p>
        </p:txBody>
      </p:sp>
    </p:spTree>
    <p:extLst>
      <p:ext uri="{BB962C8B-B14F-4D97-AF65-F5344CB8AC3E}">
        <p14:creationId xmlns:p14="http://schemas.microsoft.com/office/powerpoint/2010/main" val="1304040643"/>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14:bounceEnd="52000">
                                          <p:cBhvr additive="base">
                                            <p:cTn id="16" dur="500" fill="hold"/>
                                            <p:tgtEl>
                                              <p:spTgt spid="8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animEffect transition="in" filter="fade">
                                          <p:cBhvr>
                                            <p:cTn id="27" dur="500"/>
                                            <p:tgtEl>
                                              <p:spTgt spid="1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fade">
                                          <p:cBhvr>
                                            <p:cTn id="32" dur="500"/>
                                            <p:tgtEl>
                                              <p:spTgt spid="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animEffect transition="in" filter="fade">
                                          <p:cBhvr>
                                            <p:cTn id="37"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cBhvr additive="base">
                                            <p:cTn id="16" dur="500" fill="hold"/>
                                            <p:tgtEl>
                                              <p:spTgt spid="81"/>
                                            </p:tgtEl>
                                            <p:attrNameLst>
                                              <p:attrName>ppt_x</p:attrName>
                                            </p:attrNameLst>
                                          </p:cBhvr>
                                          <p:tavLst>
                                            <p:tav tm="0">
                                              <p:val>
                                                <p:strVal val="#ppt_x"/>
                                              </p:val>
                                            </p:tav>
                                            <p:tav tm="100000">
                                              <p:val>
                                                <p:strVal val="#ppt_x"/>
                                              </p:val>
                                            </p:tav>
                                          </p:tavLst>
                                        </p:anim>
                                        <p:anim calcmode="lin" valueType="num">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animEffect transition="in" filter="fade">
                                          <p:cBhvr>
                                            <p:cTn id="27" dur="500"/>
                                            <p:tgtEl>
                                              <p:spTgt spid="1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fade">
                                          <p:cBhvr>
                                            <p:cTn id="32" dur="500"/>
                                            <p:tgtEl>
                                              <p:spTgt spid="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animEffect transition="in" filter="fade">
                                          <p:cBhvr>
                                            <p:cTn id="37"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a:spLocks noChangeArrowheads="1"/>
          </p:cNvSpPr>
          <p:nvPr/>
        </p:nvSpPr>
        <p:spPr bwMode="auto">
          <a:xfrm>
            <a:off x="2382772" y="959433"/>
            <a:ext cx="640871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algn="ctr"/>
            <a:r>
              <a:rPr lang="zh-CN" altLang="en-US" sz="4400" b="0" dirty="0">
                <a:solidFill>
                  <a:srgbClr val="AC0000"/>
                </a:solidFill>
                <a:latin typeface="汉仪中圆简" panose="02010609000101010101" pitchFamily="49" charset="-122"/>
                <a:ea typeface="汉仪中圆简" panose="02010609000101010101" pitchFamily="49" charset="-122"/>
              </a:rPr>
              <a:t>下一节：黑客攻击手段</a:t>
            </a:r>
            <a:endParaRPr lang="en-US" altLang="zh-CN" sz="4400" b="0" dirty="0">
              <a:solidFill>
                <a:srgbClr val="AC0000"/>
              </a:solidFill>
              <a:latin typeface="汉仪中圆简" panose="02010609000101010101" pitchFamily="49" charset="-122"/>
              <a:ea typeface="汉仪中圆简" panose="02010609000101010101" pitchFamily="49" charset="-122"/>
            </a:endParaRPr>
          </a:p>
          <a:p>
            <a:pPr algn="ctr"/>
            <a:r>
              <a:rPr lang="zh-CN" altLang="en-US" sz="4400" b="0" dirty="0">
                <a:solidFill>
                  <a:srgbClr val="AC0000"/>
                </a:solidFill>
                <a:latin typeface="汉仪中圆简" panose="02010609000101010101" pitchFamily="49" charset="-122"/>
                <a:ea typeface="汉仪中圆简" panose="02010609000101010101" pitchFamily="49" charset="-122"/>
              </a:rPr>
              <a:t>（自学）</a:t>
            </a:r>
          </a:p>
        </p:txBody>
      </p:sp>
      <p:sp>
        <p:nvSpPr>
          <p:cNvPr id="2" name="矩形 1"/>
          <p:cNvSpPr/>
          <p:nvPr/>
        </p:nvSpPr>
        <p:spPr bwMode="auto">
          <a:xfrm rot="2752233">
            <a:off x="-4388531" y="-340108"/>
            <a:ext cx="5760640" cy="5760640"/>
          </a:xfrm>
          <a:prstGeom prst="rect">
            <a:avLst/>
          </a:prstGeom>
          <a:solidFill>
            <a:srgbClr val="A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华文细黑" pitchFamily="2" charset="-122"/>
            </a:endParaRPr>
          </a:p>
        </p:txBody>
      </p:sp>
      <p:grpSp>
        <p:nvGrpSpPr>
          <p:cNvPr id="9" name="组合 8">
            <a:extLst>
              <a:ext uri="{FF2B5EF4-FFF2-40B4-BE49-F238E27FC236}">
                <a16:creationId xmlns:a16="http://schemas.microsoft.com/office/drawing/2014/main" id="{921F7BB0-37A2-41BF-9E34-34F4E6007999}"/>
              </a:ext>
            </a:extLst>
          </p:cNvPr>
          <p:cNvGrpSpPr/>
          <p:nvPr/>
        </p:nvGrpSpPr>
        <p:grpSpPr>
          <a:xfrm>
            <a:off x="3635896" y="2407942"/>
            <a:ext cx="3529474" cy="1291261"/>
            <a:chOff x="5323766" y="3110479"/>
            <a:chExt cx="4589491" cy="1572116"/>
          </a:xfrm>
        </p:grpSpPr>
        <p:sp>
          <p:nvSpPr>
            <p:cNvPr id="10" name="矩形 9">
              <a:extLst>
                <a:ext uri="{FF2B5EF4-FFF2-40B4-BE49-F238E27FC236}">
                  <a16:creationId xmlns:a16="http://schemas.microsoft.com/office/drawing/2014/main" id="{B4606093-89DA-44B5-AE4D-4AE180F15C38}"/>
                </a:ext>
              </a:extLst>
            </p:cNvPr>
            <p:cNvSpPr/>
            <p:nvPr/>
          </p:nvSpPr>
          <p:spPr bwMode="auto">
            <a:xfrm>
              <a:off x="5337922" y="3110479"/>
              <a:ext cx="4575335" cy="1572116"/>
            </a:xfrm>
            <a:prstGeom prst="rect">
              <a:avLst/>
            </a:prstGeom>
            <a:solidFill>
              <a:srgbClr val="A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zh-CN" altLang="en-US" dirty="0">
                <a:latin typeface="Arial" charset="0"/>
              </a:endParaRPr>
            </a:p>
          </p:txBody>
        </p:sp>
        <p:sp>
          <p:nvSpPr>
            <p:cNvPr id="11" name="TextBox 27">
              <a:extLst>
                <a:ext uri="{FF2B5EF4-FFF2-40B4-BE49-F238E27FC236}">
                  <a16:creationId xmlns:a16="http://schemas.microsoft.com/office/drawing/2014/main" id="{454AF36A-DF9E-4255-9AB6-C68E9924DC41}"/>
                </a:ext>
              </a:extLst>
            </p:cNvPr>
            <p:cNvSpPr txBox="1">
              <a:spLocks noChangeArrowheads="1"/>
            </p:cNvSpPr>
            <p:nvPr/>
          </p:nvSpPr>
          <p:spPr bwMode="auto">
            <a:xfrm>
              <a:off x="5323766" y="3182770"/>
              <a:ext cx="4575336" cy="1223225"/>
            </a:xfrm>
            <a:prstGeom prst="rect">
              <a:avLst/>
            </a:prstGeom>
            <a:noFill/>
            <a:ln>
              <a:noFill/>
            </a:ln>
          </p:spPr>
          <p:txBody>
            <a:bodyPr wrap="square">
              <a:spAutoFit/>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algn="ctr">
                <a:lnSpc>
                  <a:spcPct val="150000"/>
                </a:lnSpc>
              </a:pPr>
              <a:r>
                <a:rPr lang="zh-CN" altLang="en-US" sz="2100" dirty="0">
                  <a:solidFill>
                    <a:schemeClr val="bg1"/>
                  </a:solidFill>
                  <a:latin typeface="胡晓波美心常规体" panose="02010600030101010101" pitchFamily="2" charset="-122"/>
                  <a:ea typeface="胡晓波美心常规体" panose="02010600030101010101" pitchFamily="2" charset="-122"/>
                </a:rPr>
                <a:t>湖南大学</a:t>
              </a:r>
              <a:endParaRPr lang="en-US" altLang="zh-CN" sz="2100" dirty="0">
                <a:solidFill>
                  <a:schemeClr val="bg1"/>
                </a:solidFill>
                <a:latin typeface="胡晓波美心常规体" panose="02010600030101010101" pitchFamily="2" charset="-122"/>
                <a:ea typeface="胡晓波美心常规体" panose="02010600030101010101" pitchFamily="2" charset="-122"/>
              </a:endParaRPr>
            </a:p>
            <a:p>
              <a:pPr algn="ctr">
                <a:lnSpc>
                  <a:spcPct val="150000"/>
                </a:lnSpc>
              </a:pPr>
              <a:r>
                <a:rPr lang="en-US" altLang="zh-CN" sz="2100" dirty="0">
                  <a:solidFill>
                    <a:schemeClr val="bg1"/>
                  </a:solidFill>
                  <a:latin typeface="胡晓波美心常规体" panose="02010600030101010101" pitchFamily="2" charset="-122"/>
                  <a:ea typeface="胡晓波美心常规体" panose="02010600030101010101" pitchFamily="2" charset="-122"/>
                </a:rPr>
                <a:t>《</a:t>
              </a:r>
              <a:r>
                <a:rPr lang="zh-CN" altLang="en-US" sz="2100" dirty="0">
                  <a:solidFill>
                    <a:schemeClr val="bg1"/>
                  </a:solidFill>
                  <a:latin typeface="胡晓波美心常规体" panose="02010600030101010101" pitchFamily="2" charset="-122"/>
                  <a:ea typeface="胡晓波美心常规体" panose="02010600030101010101" pitchFamily="2" charset="-122"/>
                </a:rPr>
                <a:t>计算机系统</a:t>
              </a:r>
              <a:r>
                <a:rPr lang="en-US" altLang="zh-CN" sz="2100" dirty="0">
                  <a:solidFill>
                    <a:schemeClr val="bg1"/>
                  </a:solidFill>
                  <a:latin typeface="胡晓波美心常规体" panose="02010600030101010101" pitchFamily="2" charset="-122"/>
                  <a:ea typeface="胡晓波美心常规体" panose="02010600030101010101" pitchFamily="2" charset="-122"/>
                </a:rPr>
                <a:t>》</a:t>
              </a:r>
              <a:r>
                <a:rPr lang="zh-CN" altLang="en-US" sz="2100" dirty="0">
                  <a:solidFill>
                    <a:schemeClr val="bg1"/>
                  </a:solidFill>
                  <a:latin typeface="胡晓波美心常规体" panose="02010600030101010101" pitchFamily="2" charset="-122"/>
                  <a:ea typeface="胡晓波美心常规体" panose="02010600030101010101" pitchFamily="2" charset="-122"/>
                </a:rPr>
                <a:t>课程教学组</a:t>
              </a:r>
            </a:p>
          </p:txBody>
        </p:sp>
      </p:grpSp>
      <p:pic>
        <p:nvPicPr>
          <p:cNvPr id="12" name="图片 11">
            <a:extLst>
              <a:ext uri="{FF2B5EF4-FFF2-40B4-BE49-F238E27FC236}">
                <a16:creationId xmlns:a16="http://schemas.microsoft.com/office/drawing/2014/main" id="{5C8E3916-4BE2-4DB3-A911-3AA29DDC2260}"/>
              </a:ext>
            </a:extLst>
          </p:cNvPr>
          <p:cNvPicPr>
            <a:picLocks noChangeAspect="1"/>
          </p:cNvPicPr>
          <p:nvPr/>
        </p:nvPicPr>
        <p:blipFill>
          <a:blip r:embed="rId4"/>
          <a:stretch>
            <a:fillRect/>
          </a:stretch>
        </p:blipFill>
        <p:spPr>
          <a:xfrm>
            <a:off x="4860030" y="3758579"/>
            <a:ext cx="1454195" cy="1291260"/>
          </a:xfrm>
          <a:prstGeom prst="rect">
            <a:avLst/>
          </a:prstGeom>
        </p:spPr>
      </p:pic>
    </p:spTree>
    <p:custDataLst>
      <p:tags r:id="rId1"/>
    </p:custDataLst>
    <p:extLst>
      <p:ext uri="{BB962C8B-B14F-4D97-AF65-F5344CB8AC3E}">
        <p14:creationId xmlns:p14="http://schemas.microsoft.com/office/powerpoint/2010/main" val="1883643479"/>
      </p:ext>
    </p:extLst>
  </p:cSld>
  <p:clrMapOvr>
    <a:masterClrMapping/>
  </p:clrMapOvr>
  <mc:AlternateContent xmlns:mc="http://schemas.openxmlformats.org/markup-compatibility/2006" xmlns:p14="http://schemas.microsoft.com/office/powerpoint/2010/main">
    <mc:Choice Requires="p14">
      <p:transition spd="slow" p14:dur="999" advClick="0" advTm="2299"/>
    </mc:Choice>
    <mc:Fallback xmlns="">
      <p:transition spd="slow" advClick="0" advTm="229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数组举例</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D262F85D-8B99-47A9-90C9-C751A16DB43C}"/>
              </a:ext>
            </a:extLst>
          </p:cNvPr>
          <p:cNvSpPr>
            <a:spLocks noChangeArrowheads="1"/>
          </p:cNvSpPr>
          <p:nvPr/>
        </p:nvSpPr>
        <p:spPr bwMode="auto">
          <a:xfrm>
            <a:off x="306582" y="559860"/>
            <a:ext cx="4322440" cy="156709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#define ZLEN 5</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typedef int </a:t>
            </a: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[ZLEN];</a:t>
            </a:r>
          </a:p>
          <a:p>
            <a:pPr>
              <a:spcBef>
                <a:spcPct val="0"/>
              </a:spcBef>
              <a:buClrTx/>
              <a:buSzTx/>
              <a:buFont typeface="Arial" panose="020B0604020202020204" pitchFamily="34" charset="0"/>
              <a:buNone/>
            </a:pPr>
            <a:endParaRPr lang="en-US" altLang="zh-CN" sz="16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hnu</a:t>
            </a:r>
            <a:r>
              <a:rPr lang="en-US" altLang="zh-CN" sz="1600" dirty="0">
                <a:solidFill>
                  <a:schemeClr val="tx1"/>
                </a:solidFill>
                <a:latin typeface="Courier New" panose="02070309020205020404" pitchFamily="49" charset="0"/>
                <a:ea typeface="宋体" panose="02010600030101010101" pitchFamily="2" charset="-122"/>
              </a:rPr>
              <a:t> = { 1, 5, 2, 1, 3 };</a:t>
            </a:r>
          </a:p>
          <a:p>
            <a:pP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mit</a:t>
            </a:r>
            <a:r>
              <a:rPr lang="en-US" altLang="zh-CN" sz="1600" dirty="0">
                <a:solidFill>
                  <a:schemeClr val="tx1"/>
                </a:solidFill>
                <a:latin typeface="Courier New" panose="02070309020205020404" pitchFamily="49" charset="0"/>
                <a:ea typeface="宋体" panose="02010600030101010101" pitchFamily="2" charset="-122"/>
              </a:rPr>
              <a:t> = { 0, 2, 1, 3, 9 };</a:t>
            </a:r>
          </a:p>
          <a:p>
            <a:pP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ucb</a:t>
            </a:r>
            <a:r>
              <a:rPr lang="en-US" altLang="zh-CN" sz="1600" dirty="0">
                <a:solidFill>
                  <a:schemeClr val="tx1"/>
                </a:solidFill>
                <a:latin typeface="Courier New" panose="02070309020205020404" pitchFamily="49" charset="0"/>
                <a:ea typeface="宋体" panose="02010600030101010101" pitchFamily="2" charset="-122"/>
              </a:rPr>
              <a:t> = { 9, 4, 7, 2, 0 };</a:t>
            </a:r>
          </a:p>
        </p:txBody>
      </p:sp>
      <p:sp>
        <p:nvSpPr>
          <p:cNvPr id="6" name="Text Box 31">
            <a:extLst>
              <a:ext uri="{FF2B5EF4-FFF2-40B4-BE49-F238E27FC236}">
                <a16:creationId xmlns:a16="http://schemas.microsoft.com/office/drawing/2014/main" id="{D5EC771A-5C03-400D-908A-F263DF891AAF}"/>
              </a:ext>
            </a:extLst>
          </p:cNvPr>
          <p:cNvSpPr txBox="1">
            <a:spLocks noChangeArrowheads="1"/>
          </p:cNvSpPr>
          <p:nvPr/>
        </p:nvSpPr>
        <p:spPr bwMode="auto">
          <a:xfrm>
            <a:off x="-379416" y="2455574"/>
            <a:ext cx="2235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hnu</a:t>
            </a:r>
            <a:r>
              <a:rPr lang="en-US" altLang="zh-CN" sz="1600" dirty="0">
                <a:solidFill>
                  <a:schemeClr val="tx1"/>
                </a:solidFill>
                <a:latin typeface="Courier New" panose="02070309020205020404" pitchFamily="49" charset="0"/>
                <a:ea typeface="宋体" panose="02010600030101010101" pitchFamily="2" charset="-122"/>
              </a:rPr>
              <a:t>;</a:t>
            </a:r>
          </a:p>
        </p:txBody>
      </p:sp>
      <p:grpSp>
        <p:nvGrpSpPr>
          <p:cNvPr id="7" name="Group 24">
            <a:extLst>
              <a:ext uri="{FF2B5EF4-FFF2-40B4-BE49-F238E27FC236}">
                <a16:creationId xmlns:a16="http://schemas.microsoft.com/office/drawing/2014/main" id="{5B22BF19-D6FF-47D5-8B0B-5F82999BAFAF}"/>
              </a:ext>
            </a:extLst>
          </p:cNvPr>
          <p:cNvGrpSpPr>
            <a:grpSpLocks/>
          </p:cNvGrpSpPr>
          <p:nvPr/>
        </p:nvGrpSpPr>
        <p:grpSpPr bwMode="auto">
          <a:xfrm>
            <a:off x="1706587" y="2518752"/>
            <a:ext cx="5184576" cy="508716"/>
            <a:chOff x="2412765" y="3429000"/>
            <a:chExt cx="5435835" cy="679089"/>
          </a:xfrm>
        </p:grpSpPr>
        <p:grpSp>
          <p:nvGrpSpPr>
            <p:cNvPr id="8" name="Group 25">
              <a:extLst>
                <a:ext uri="{FF2B5EF4-FFF2-40B4-BE49-F238E27FC236}">
                  <a16:creationId xmlns:a16="http://schemas.microsoft.com/office/drawing/2014/main" id="{8343A0C8-063C-4D4F-AD6A-09732DCBCF24}"/>
                </a:ext>
              </a:extLst>
            </p:cNvPr>
            <p:cNvGrpSpPr>
              <a:grpSpLocks/>
            </p:cNvGrpSpPr>
            <p:nvPr/>
          </p:nvGrpSpPr>
          <p:grpSpPr bwMode="auto">
            <a:xfrm>
              <a:off x="2743200" y="3429000"/>
              <a:ext cx="4572000" cy="228600"/>
              <a:chOff x="1008" y="1968"/>
              <a:chExt cx="2880" cy="144"/>
            </a:xfrm>
          </p:grpSpPr>
          <p:sp>
            <p:nvSpPr>
              <p:cNvPr id="21" name="Rectangle 26">
                <a:extLst>
                  <a:ext uri="{FF2B5EF4-FFF2-40B4-BE49-F238E27FC236}">
                    <a16:creationId xmlns:a16="http://schemas.microsoft.com/office/drawing/2014/main" id="{E465575A-7584-4782-B9CD-C31B11A6C9FD}"/>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1</a:t>
                </a:r>
              </a:p>
            </p:txBody>
          </p:sp>
          <p:sp>
            <p:nvSpPr>
              <p:cNvPr id="22" name="Rectangle 27">
                <a:extLst>
                  <a:ext uri="{FF2B5EF4-FFF2-40B4-BE49-F238E27FC236}">
                    <a16:creationId xmlns:a16="http://schemas.microsoft.com/office/drawing/2014/main" id="{0CBC0EF1-892F-4F29-AC8F-62828F70A13C}"/>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5</a:t>
                </a:r>
              </a:p>
            </p:txBody>
          </p:sp>
          <p:sp>
            <p:nvSpPr>
              <p:cNvPr id="23" name="Rectangle 28">
                <a:extLst>
                  <a:ext uri="{FF2B5EF4-FFF2-40B4-BE49-F238E27FC236}">
                    <a16:creationId xmlns:a16="http://schemas.microsoft.com/office/drawing/2014/main" id="{B0611BD7-6AE3-4456-864A-6BE2B2D4DB68}"/>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2</a:t>
                </a:r>
              </a:p>
            </p:txBody>
          </p:sp>
          <p:sp>
            <p:nvSpPr>
              <p:cNvPr id="24" name="Rectangle 29">
                <a:extLst>
                  <a:ext uri="{FF2B5EF4-FFF2-40B4-BE49-F238E27FC236}">
                    <a16:creationId xmlns:a16="http://schemas.microsoft.com/office/drawing/2014/main" id="{6616E97D-A9BA-4B61-A173-749634AB4AEE}"/>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1</a:t>
                </a:r>
              </a:p>
            </p:txBody>
          </p:sp>
          <p:sp>
            <p:nvSpPr>
              <p:cNvPr id="25" name="Rectangle 30">
                <a:extLst>
                  <a:ext uri="{FF2B5EF4-FFF2-40B4-BE49-F238E27FC236}">
                    <a16:creationId xmlns:a16="http://schemas.microsoft.com/office/drawing/2014/main" id="{DEECCED5-61D7-421A-AB23-31A8AC2E1560}"/>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3</a:t>
                </a:r>
              </a:p>
            </p:txBody>
          </p:sp>
        </p:grpSp>
        <p:sp>
          <p:nvSpPr>
            <p:cNvPr id="9" name="Text Box 32">
              <a:extLst>
                <a:ext uri="{FF2B5EF4-FFF2-40B4-BE49-F238E27FC236}">
                  <a16:creationId xmlns:a16="http://schemas.microsoft.com/office/drawing/2014/main" id="{F153240A-A25D-4A4C-9D77-593EF760477E}"/>
                </a:ext>
              </a:extLst>
            </p:cNvPr>
            <p:cNvSpPr txBox="1">
              <a:spLocks noChangeArrowheads="1"/>
            </p:cNvSpPr>
            <p:nvPr/>
          </p:nvSpPr>
          <p:spPr bwMode="auto">
            <a:xfrm>
              <a:off x="2412765" y="3810528"/>
              <a:ext cx="668366"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16</a:t>
              </a:r>
            </a:p>
          </p:txBody>
        </p:sp>
        <p:sp>
          <p:nvSpPr>
            <p:cNvPr id="10" name="Text Box 33">
              <a:extLst>
                <a:ext uri="{FF2B5EF4-FFF2-40B4-BE49-F238E27FC236}">
                  <a16:creationId xmlns:a16="http://schemas.microsoft.com/office/drawing/2014/main" id="{43AF59FB-E662-46EB-B564-075813CD414F}"/>
                </a:ext>
              </a:extLst>
            </p:cNvPr>
            <p:cNvSpPr txBox="1">
              <a:spLocks noChangeArrowheads="1"/>
            </p:cNvSpPr>
            <p:nvPr/>
          </p:nvSpPr>
          <p:spPr bwMode="auto">
            <a:xfrm>
              <a:off x="3182736"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20</a:t>
              </a:r>
            </a:p>
          </p:txBody>
        </p:sp>
        <p:sp>
          <p:nvSpPr>
            <p:cNvPr id="11" name="Line 34">
              <a:extLst>
                <a:ext uri="{FF2B5EF4-FFF2-40B4-BE49-F238E27FC236}">
                  <a16:creationId xmlns:a16="http://schemas.microsoft.com/office/drawing/2014/main" id="{A1468892-7785-4B8C-AC0A-A5ABEE90EB8A}"/>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2" name="Line 35">
              <a:extLst>
                <a:ext uri="{FF2B5EF4-FFF2-40B4-BE49-F238E27FC236}">
                  <a16:creationId xmlns:a16="http://schemas.microsoft.com/office/drawing/2014/main" id="{1F13C3FE-1291-49F5-BE11-AA370771B649}"/>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3" name="Text Box 36">
              <a:extLst>
                <a:ext uri="{FF2B5EF4-FFF2-40B4-BE49-F238E27FC236}">
                  <a16:creationId xmlns:a16="http://schemas.microsoft.com/office/drawing/2014/main" id="{CC46141F-6CDC-4932-A81B-570ADDD2EF04}"/>
                </a:ext>
              </a:extLst>
            </p:cNvPr>
            <p:cNvSpPr txBox="1">
              <a:spLocks noChangeArrowheads="1"/>
            </p:cNvSpPr>
            <p:nvPr/>
          </p:nvSpPr>
          <p:spPr bwMode="auto">
            <a:xfrm>
              <a:off x="4097175"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24</a:t>
              </a:r>
            </a:p>
          </p:txBody>
        </p:sp>
        <p:sp>
          <p:nvSpPr>
            <p:cNvPr id="14" name="Line 37">
              <a:extLst>
                <a:ext uri="{FF2B5EF4-FFF2-40B4-BE49-F238E27FC236}">
                  <a16:creationId xmlns:a16="http://schemas.microsoft.com/office/drawing/2014/main" id="{3CC0BA8E-86F0-4533-BB34-B6CCF822EBB8}"/>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5" name="Text Box 38">
              <a:extLst>
                <a:ext uri="{FF2B5EF4-FFF2-40B4-BE49-F238E27FC236}">
                  <a16:creationId xmlns:a16="http://schemas.microsoft.com/office/drawing/2014/main" id="{AFA285FD-EED6-4E31-B8A3-CC8FC0B607BF}"/>
                </a:ext>
              </a:extLst>
            </p:cNvPr>
            <p:cNvSpPr txBox="1">
              <a:spLocks noChangeArrowheads="1"/>
            </p:cNvSpPr>
            <p:nvPr/>
          </p:nvSpPr>
          <p:spPr bwMode="auto">
            <a:xfrm>
              <a:off x="5029078"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28</a:t>
              </a:r>
            </a:p>
          </p:txBody>
        </p:sp>
        <p:sp>
          <p:nvSpPr>
            <p:cNvPr id="16" name="Line 39">
              <a:extLst>
                <a:ext uri="{FF2B5EF4-FFF2-40B4-BE49-F238E27FC236}">
                  <a16:creationId xmlns:a16="http://schemas.microsoft.com/office/drawing/2014/main" id="{F8AF2E59-706F-4F40-A253-64B7090DFAEE}"/>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7" name="Text Box 40">
              <a:extLst>
                <a:ext uri="{FF2B5EF4-FFF2-40B4-BE49-F238E27FC236}">
                  <a16:creationId xmlns:a16="http://schemas.microsoft.com/office/drawing/2014/main" id="{8BADFBAA-384D-438A-9140-D38CD3209C0A}"/>
                </a:ext>
              </a:extLst>
            </p:cNvPr>
            <p:cNvSpPr txBox="1">
              <a:spLocks noChangeArrowheads="1"/>
            </p:cNvSpPr>
            <p:nvPr/>
          </p:nvSpPr>
          <p:spPr bwMode="auto">
            <a:xfrm>
              <a:off x="5943518" y="3823572"/>
              <a:ext cx="990642"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32</a:t>
              </a:r>
            </a:p>
          </p:txBody>
        </p:sp>
        <p:sp>
          <p:nvSpPr>
            <p:cNvPr id="18" name="Line 41">
              <a:extLst>
                <a:ext uri="{FF2B5EF4-FFF2-40B4-BE49-F238E27FC236}">
                  <a16:creationId xmlns:a16="http://schemas.microsoft.com/office/drawing/2014/main" id="{88314624-3F54-4E12-AF7B-3F632EE5E3E1}"/>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9" name="Text Box 42">
              <a:extLst>
                <a:ext uri="{FF2B5EF4-FFF2-40B4-BE49-F238E27FC236}">
                  <a16:creationId xmlns:a16="http://schemas.microsoft.com/office/drawing/2014/main" id="{3B4EE0ED-B1CA-415D-906E-182C1AC32CF0}"/>
                </a:ext>
              </a:extLst>
            </p:cNvPr>
            <p:cNvSpPr txBox="1">
              <a:spLocks noChangeArrowheads="1"/>
            </p:cNvSpPr>
            <p:nvPr/>
          </p:nvSpPr>
          <p:spPr bwMode="auto">
            <a:xfrm>
              <a:off x="6857957"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36</a:t>
              </a:r>
            </a:p>
          </p:txBody>
        </p:sp>
        <p:sp>
          <p:nvSpPr>
            <p:cNvPr id="20" name="Line 43">
              <a:extLst>
                <a:ext uri="{FF2B5EF4-FFF2-40B4-BE49-F238E27FC236}">
                  <a16:creationId xmlns:a16="http://schemas.microsoft.com/office/drawing/2014/main" id="{89CF2DED-983C-416E-A461-1C428EAFA98E}"/>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26" name="Text Box 31">
            <a:extLst>
              <a:ext uri="{FF2B5EF4-FFF2-40B4-BE49-F238E27FC236}">
                <a16:creationId xmlns:a16="http://schemas.microsoft.com/office/drawing/2014/main" id="{2EC0665C-7216-4CA3-8A51-F6AB3BDABE83}"/>
              </a:ext>
            </a:extLst>
          </p:cNvPr>
          <p:cNvSpPr txBox="1">
            <a:spLocks noChangeArrowheads="1"/>
          </p:cNvSpPr>
          <p:nvPr/>
        </p:nvSpPr>
        <p:spPr bwMode="auto">
          <a:xfrm>
            <a:off x="-378622" y="3096718"/>
            <a:ext cx="22336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mit</a:t>
            </a:r>
            <a:r>
              <a:rPr lang="en-US" altLang="zh-CN" sz="1600" dirty="0">
                <a:solidFill>
                  <a:schemeClr val="tx1"/>
                </a:solidFill>
                <a:latin typeface="Courier New" panose="02070309020205020404" pitchFamily="49" charset="0"/>
                <a:ea typeface="宋体" panose="02010600030101010101" pitchFamily="2" charset="-122"/>
              </a:rPr>
              <a:t>;</a:t>
            </a:r>
          </a:p>
        </p:txBody>
      </p:sp>
      <p:grpSp>
        <p:nvGrpSpPr>
          <p:cNvPr id="27" name="Group 24">
            <a:extLst>
              <a:ext uri="{FF2B5EF4-FFF2-40B4-BE49-F238E27FC236}">
                <a16:creationId xmlns:a16="http://schemas.microsoft.com/office/drawing/2014/main" id="{CACFFEF1-F587-4A36-AA03-E01BCFF1E76A}"/>
              </a:ext>
            </a:extLst>
          </p:cNvPr>
          <p:cNvGrpSpPr>
            <a:grpSpLocks/>
          </p:cNvGrpSpPr>
          <p:nvPr/>
        </p:nvGrpSpPr>
        <p:grpSpPr bwMode="auto">
          <a:xfrm>
            <a:off x="1706587" y="3178707"/>
            <a:ext cx="5184576" cy="508717"/>
            <a:chOff x="2412765" y="3429000"/>
            <a:chExt cx="5435835" cy="679089"/>
          </a:xfrm>
        </p:grpSpPr>
        <p:grpSp>
          <p:nvGrpSpPr>
            <p:cNvPr id="28" name="Group 25">
              <a:extLst>
                <a:ext uri="{FF2B5EF4-FFF2-40B4-BE49-F238E27FC236}">
                  <a16:creationId xmlns:a16="http://schemas.microsoft.com/office/drawing/2014/main" id="{C068191D-12AF-43D1-8320-6627EF3E2DBF}"/>
                </a:ext>
              </a:extLst>
            </p:cNvPr>
            <p:cNvGrpSpPr>
              <a:grpSpLocks/>
            </p:cNvGrpSpPr>
            <p:nvPr/>
          </p:nvGrpSpPr>
          <p:grpSpPr bwMode="auto">
            <a:xfrm>
              <a:off x="2743200" y="3429000"/>
              <a:ext cx="4572000" cy="228600"/>
              <a:chOff x="1008" y="1968"/>
              <a:chExt cx="2880" cy="144"/>
            </a:xfrm>
          </p:grpSpPr>
          <p:sp>
            <p:nvSpPr>
              <p:cNvPr id="41" name="Rectangle 26">
                <a:extLst>
                  <a:ext uri="{FF2B5EF4-FFF2-40B4-BE49-F238E27FC236}">
                    <a16:creationId xmlns:a16="http://schemas.microsoft.com/office/drawing/2014/main" id="{9581B7A6-4E5B-4F5A-9B41-96A2C7219FBA}"/>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0</a:t>
                </a:r>
              </a:p>
            </p:txBody>
          </p:sp>
          <p:sp>
            <p:nvSpPr>
              <p:cNvPr id="42" name="Rectangle 27">
                <a:extLst>
                  <a:ext uri="{FF2B5EF4-FFF2-40B4-BE49-F238E27FC236}">
                    <a16:creationId xmlns:a16="http://schemas.microsoft.com/office/drawing/2014/main" id="{708075AB-D4F0-407A-B34F-AEF3F6CEDB8E}"/>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2</a:t>
                </a:r>
              </a:p>
            </p:txBody>
          </p:sp>
          <p:sp>
            <p:nvSpPr>
              <p:cNvPr id="43" name="Rectangle 28">
                <a:extLst>
                  <a:ext uri="{FF2B5EF4-FFF2-40B4-BE49-F238E27FC236}">
                    <a16:creationId xmlns:a16="http://schemas.microsoft.com/office/drawing/2014/main" id="{94EC8DAA-1187-447B-AC84-B2E1F66556D5}"/>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1</a:t>
                </a:r>
              </a:p>
            </p:txBody>
          </p:sp>
          <p:sp>
            <p:nvSpPr>
              <p:cNvPr id="44" name="Rectangle 29">
                <a:extLst>
                  <a:ext uri="{FF2B5EF4-FFF2-40B4-BE49-F238E27FC236}">
                    <a16:creationId xmlns:a16="http://schemas.microsoft.com/office/drawing/2014/main" id="{80E16BC5-0C06-486A-900C-B5089E3D8C34}"/>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3</a:t>
                </a:r>
              </a:p>
            </p:txBody>
          </p:sp>
          <p:sp>
            <p:nvSpPr>
              <p:cNvPr id="45" name="Rectangle 30">
                <a:extLst>
                  <a:ext uri="{FF2B5EF4-FFF2-40B4-BE49-F238E27FC236}">
                    <a16:creationId xmlns:a16="http://schemas.microsoft.com/office/drawing/2014/main" id="{E12F138B-BCF6-47DF-BB9C-A8CD07F180D9}"/>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9</a:t>
                </a:r>
              </a:p>
            </p:txBody>
          </p:sp>
        </p:grpSp>
        <p:sp>
          <p:nvSpPr>
            <p:cNvPr id="29" name="Text Box 32">
              <a:extLst>
                <a:ext uri="{FF2B5EF4-FFF2-40B4-BE49-F238E27FC236}">
                  <a16:creationId xmlns:a16="http://schemas.microsoft.com/office/drawing/2014/main" id="{B6F86E93-22D8-4949-9707-39014AA59B8E}"/>
                </a:ext>
              </a:extLst>
            </p:cNvPr>
            <p:cNvSpPr txBox="1">
              <a:spLocks noChangeArrowheads="1"/>
            </p:cNvSpPr>
            <p:nvPr/>
          </p:nvSpPr>
          <p:spPr bwMode="auto">
            <a:xfrm>
              <a:off x="2412765" y="3810528"/>
              <a:ext cx="668366"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36</a:t>
              </a:r>
            </a:p>
          </p:txBody>
        </p:sp>
        <p:sp>
          <p:nvSpPr>
            <p:cNvPr id="30" name="Text Box 33">
              <a:extLst>
                <a:ext uri="{FF2B5EF4-FFF2-40B4-BE49-F238E27FC236}">
                  <a16:creationId xmlns:a16="http://schemas.microsoft.com/office/drawing/2014/main" id="{53BF0F79-5C35-4ABF-9751-E1A8DA9D85A9}"/>
                </a:ext>
              </a:extLst>
            </p:cNvPr>
            <p:cNvSpPr txBox="1">
              <a:spLocks noChangeArrowheads="1"/>
            </p:cNvSpPr>
            <p:nvPr/>
          </p:nvSpPr>
          <p:spPr bwMode="auto">
            <a:xfrm>
              <a:off x="3182736"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40</a:t>
              </a:r>
            </a:p>
          </p:txBody>
        </p:sp>
        <p:sp>
          <p:nvSpPr>
            <p:cNvPr id="31" name="Line 34">
              <a:extLst>
                <a:ext uri="{FF2B5EF4-FFF2-40B4-BE49-F238E27FC236}">
                  <a16:creationId xmlns:a16="http://schemas.microsoft.com/office/drawing/2014/main" id="{0BE3C3ED-34DC-42E3-A134-CEB937FEB932}"/>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2" name="Line 35">
              <a:extLst>
                <a:ext uri="{FF2B5EF4-FFF2-40B4-BE49-F238E27FC236}">
                  <a16:creationId xmlns:a16="http://schemas.microsoft.com/office/drawing/2014/main" id="{60184AF0-CC35-4769-9C8A-9775DD43B693}"/>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3" name="Text Box 36">
              <a:extLst>
                <a:ext uri="{FF2B5EF4-FFF2-40B4-BE49-F238E27FC236}">
                  <a16:creationId xmlns:a16="http://schemas.microsoft.com/office/drawing/2014/main" id="{0F05BED9-8B61-4962-A286-910C8D70DA30}"/>
                </a:ext>
              </a:extLst>
            </p:cNvPr>
            <p:cNvSpPr txBox="1">
              <a:spLocks noChangeArrowheads="1"/>
            </p:cNvSpPr>
            <p:nvPr/>
          </p:nvSpPr>
          <p:spPr bwMode="auto">
            <a:xfrm>
              <a:off x="4097175"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44</a:t>
              </a:r>
            </a:p>
          </p:txBody>
        </p:sp>
        <p:sp>
          <p:nvSpPr>
            <p:cNvPr id="34" name="Line 37">
              <a:extLst>
                <a:ext uri="{FF2B5EF4-FFF2-40B4-BE49-F238E27FC236}">
                  <a16:creationId xmlns:a16="http://schemas.microsoft.com/office/drawing/2014/main" id="{77C192B0-85F5-4D4E-B88D-F7E639EEB9C8}"/>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5" name="Text Box 38">
              <a:extLst>
                <a:ext uri="{FF2B5EF4-FFF2-40B4-BE49-F238E27FC236}">
                  <a16:creationId xmlns:a16="http://schemas.microsoft.com/office/drawing/2014/main" id="{F87A085B-9056-45D5-BC03-671814B9B649}"/>
                </a:ext>
              </a:extLst>
            </p:cNvPr>
            <p:cNvSpPr txBox="1">
              <a:spLocks noChangeArrowheads="1"/>
            </p:cNvSpPr>
            <p:nvPr/>
          </p:nvSpPr>
          <p:spPr bwMode="auto">
            <a:xfrm>
              <a:off x="5029078"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48</a:t>
              </a:r>
            </a:p>
          </p:txBody>
        </p:sp>
        <p:sp>
          <p:nvSpPr>
            <p:cNvPr id="36" name="Line 39">
              <a:extLst>
                <a:ext uri="{FF2B5EF4-FFF2-40B4-BE49-F238E27FC236}">
                  <a16:creationId xmlns:a16="http://schemas.microsoft.com/office/drawing/2014/main" id="{FB298282-4E15-4C7E-AF9D-7CDFF77584D0}"/>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7" name="Text Box 40">
              <a:extLst>
                <a:ext uri="{FF2B5EF4-FFF2-40B4-BE49-F238E27FC236}">
                  <a16:creationId xmlns:a16="http://schemas.microsoft.com/office/drawing/2014/main" id="{CE5CA5D7-AFF3-43B9-A1BC-AFB869FE426F}"/>
                </a:ext>
              </a:extLst>
            </p:cNvPr>
            <p:cNvSpPr txBox="1">
              <a:spLocks noChangeArrowheads="1"/>
            </p:cNvSpPr>
            <p:nvPr/>
          </p:nvSpPr>
          <p:spPr bwMode="auto">
            <a:xfrm>
              <a:off x="5943518" y="3823572"/>
              <a:ext cx="990642"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52</a:t>
              </a:r>
            </a:p>
          </p:txBody>
        </p:sp>
        <p:sp>
          <p:nvSpPr>
            <p:cNvPr id="38" name="Line 41">
              <a:extLst>
                <a:ext uri="{FF2B5EF4-FFF2-40B4-BE49-F238E27FC236}">
                  <a16:creationId xmlns:a16="http://schemas.microsoft.com/office/drawing/2014/main" id="{A31FA8A1-9183-4358-B370-093B96BF0874}"/>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9" name="Text Box 42">
              <a:extLst>
                <a:ext uri="{FF2B5EF4-FFF2-40B4-BE49-F238E27FC236}">
                  <a16:creationId xmlns:a16="http://schemas.microsoft.com/office/drawing/2014/main" id="{7752478A-A0D2-4183-A8ED-1CF5D0BF32F5}"/>
                </a:ext>
              </a:extLst>
            </p:cNvPr>
            <p:cNvSpPr txBox="1">
              <a:spLocks noChangeArrowheads="1"/>
            </p:cNvSpPr>
            <p:nvPr/>
          </p:nvSpPr>
          <p:spPr bwMode="auto">
            <a:xfrm>
              <a:off x="6857957"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56</a:t>
              </a:r>
            </a:p>
          </p:txBody>
        </p:sp>
        <p:sp>
          <p:nvSpPr>
            <p:cNvPr id="40" name="Line 43">
              <a:extLst>
                <a:ext uri="{FF2B5EF4-FFF2-40B4-BE49-F238E27FC236}">
                  <a16:creationId xmlns:a16="http://schemas.microsoft.com/office/drawing/2014/main" id="{566E4A4B-BF1E-4ADA-B331-B8153D205633}"/>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46" name="Text Box 31">
            <a:extLst>
              <a:ext uri="{FF2B5EF4-FFF2-40B4-BE49-F238E27FC236}">
                <a16:creationId xmlns:a16="http://schemas.microsoft.com/office/drawing/2014/main" id="{2444DEE2-7118-4EBF-A725-878CD1B7B523}"/>
              </a:ext>
            </a:extLst>
          </p:cNvPr>
          <p:cNvSpPr txBox="1">
            <a:spLocks noChangeArrowheads="1"/>
          </p:cNvSpPr>
          <p:nvPr/>
        </p:nvSpPr>
        <p:spPr bwMode="auto">
          <a:xfrm>
            <a:off x="-380210" y="3686210"/>
            <a:ext cx="2235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ucb</a:t>
            </a:r>
            <a:r>
              <a:rPr lang="en-US" altLang="zh-CN" sz="1600" dirty="0">
                <a:solidFill>
                  <a:schemeClr val="tx1"/>
                </a:solidFill>
                <a:latin typeface="Courier New" panose="02070309020205020404" pitchFamily="49" charset="0"/>
                <a:ea typeface="宋体" panose="02010600030101010101" pitchFamily="2" charset="-122"/>
              </a:rPr>
              <a:t>;</a:t>
            </a:r>
          </a:p>
        </p:txBody>
      </p:sp>
      <p:grpSp>
        <p:nvGrpSpPr>
          <p:cNvPr id="47" name="Group 24">
            <a:extLst>
              <a:ext uri="{FF2B5EF4-FFF2-40B4-BE49-F238E27FC236}">
                <a16:creationId xmlns:a16="http://schemas.microsoft.com/office/drawing/2014/main" id="{13695EAD-318A-4575-8596-339E94316ABF}"/>
              </a:ext>
            </a:extLst>
          </p:cNvPr>
          <p:cNvGrpSpPr>
            <a:grpSpLocks/>
          </p:cNvGrpSpPr>
          <p:nvPr/>
        </p:nvGrpSpPr>
        <p:grpSpPr bwMode="auto">
          <a:xfrm>
            <a:off x="1721732" y="3790962"/>
            <a:ext cx="5184576" cy="508717"/>
            <a:chOff x="2412765" y="3429000"/>
            <a:chExt cx="5435835" cy="679089"/>
          </a:xfrm>
        </p:grpSpPr>
        <p:grpSp>
          <p:nvGrpSpPr>
            <p:cNvPr id="48" name="Group 25">
              <a:extLst>
                <a:ext uri="{FF2B5EF4-FFF2-40B4-BE49-F238E27FC236}">
                  <a16:creationId xmlns:a16="http://schemas.microsoft.com/office/drawing/2014/main" id="{B52B0563-1827-4DD0-B570-2BD57B1B9DDE}"/>
                </a:ext>
              </a:extLst>
            </p:cNvPr>
            <p:cNvGrpSpPr>
              <a:grpSpLocks/>
            </p:cNvGrpSpPr>
            <p:nvPr/>
          </p:nvGrpSpPr>
          <p:grpSpPr bwMode="auto">
            <a:xfrm>
              <a:off x="2743200" y="3429000"/>
              <a:ext cx="4572000" cy="228600"/>
              <a:chOff x="1008" y="1968"/>
              <a:chExt cx="2880" cy="144"/>
            </a:xfrm>
          </p:grpSpPr>
          <p:sp>
            <p:nvSpPr>
              <p:cNvPr id="61" name="Rectangle 26">
                <a:extLst>
                  <a:ext uri="{FF2B5EF4-FFF2-40B4-BE49-F238E27FC236}">
                    <a16:creationId xmlns:a16="http://schemas.microsoft.com/office/drawing/2014/main" id="{9DF9828D-9B31-42CE-801E-E6DFAB657BA2}"/>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9</a:t>
                </a:r>
              </a:p>
            </p:txBody>
          </p:sp>
          <p:sp>
            <p:nvSpPr>
              <p:cNvPr id="62" name="Rectangle 27">
                <a:extLst>
                  <a:ext uri="{FF2B5EF4-FFF2-40B4-BE49-F238E27FC236}">
                    <a16:creationId xmlns:a16="http://schemas.microsoft.com/office/drawing/2014/main" id="{CBE133AE-52FF-44D6-B5C4-284019327730}"/>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4</a:t>
                </a:r>
              </a:p>
            </p:txBody>
          </p:sp>
          <p:sp>
            <p:nvSpPr>
              <p:cNvPr id="63" name="Rectangle 28">
                <a:extLst>
                  <a:ext uri="{FF2B5EF4-FFF2-40B4-BE49-F238E27FC236}">
                    <a16:creationId xmlns:a16="http://schemas.microsoft.com/office/drawing/2014/main" id="{C2D60BD0-643B-4375-B396-1AFEED1A4A4D}"/>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7</a:t>
                </a:r>
              </a:p>
            </p:txBody>
          </p:sp>
          <p:sp>
            <p:nvSpPr>
              <p:cNvPr id="64" name="Rectangle 29">
                <a:extLst>
                  <a:ext uri="{FF2B5EF4-FFF2-40B4-BE49-F238E27FC236}">
                    <a16:creationId xmlns:a16="http://schemas.microsoft.com/office/drawing/2014/main" id="{8FE86271-5387-4684-A2F4-2CDD0D16CC19}"/>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2</a:t>
                </a:r>
              </a:p>
            </p:txBody>
          </p:sp>
          <p:sp>
            <p:nvSpPr>
              <p:cNvPr id="65" name="Rectangle 30">
                <a:extLst>
                  <a:ext uri="{FF2B5EF4-FFF2-40B4-BE49-F238E27FC236}">
                    <a16:creationId xmlns:a16="http://schemas.microsoft.com/office/drawing/2014/main" id="{7866E3B8-EC86-4C00-A34A-FFC56011B405}"/>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0</a:t>
                </a:r>
              </a:p>
            </p:txBody>
          </p:sp>
        </p:grpSp>
        <p:sp>
          <p:nvSpPr>
            <p:cNvPr id="49" name="Text Box 32">
              <a:extLst>
                <a:ext uri="{FF2B5EF4-FFF2-40B4-BE49-F238E27FC236}">
                  <a16:creationId xmlns:a16="http://schemas.microsoft.com/office/drawing/2014/main" id="{9772EBCD-FF0D-416C-A39C-FA7D3E759319}"/>
                </a:ext>
              </a:extLst>
            </p:cNvPr>
            <p:cNvSpPr txBox="1">
              <a:spLocks noChangeArrowheads="1"/>
            </p:cNvSpPr>
            <p:nvPr/>
          </p:nvSpPr>
          <p:spPr bwMode="auto">
            <a:xfrm>
              <a:off x="2412765" y="3810528"/>
              <a:ext cx="668366"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56</a:t>
              </a:r>
            </a:p>
          </p:txBody>
        </p:sp>
        <p:sp>
          <p:nvSpPr>
            <p:cNvPr id="50" name="Text Box 33">
              <a:extLst>
                <a:ext uri="{FF2B5EF4-FFF2-40B4-BE49-F238E27FC236}">
                  <a16:creationId xmlns:a16="http://schemas.microsoft.com/office/drawing/2014/main" id="{06C1C9C6-A676-4A25-A8DD-6BF6059ED93F}"/>
                </a:ext>
              </a:extLst>
            </p:cNvPr>
            <p:cNvSpPr txBox="1">
              <a:spLocks noChangeArrowheads="1"/>
            </p:cNvSpPr>
            <p:nvPr/>
          </p:nvSpPr>
          <p:spPr bwMode="auto">
            <a:xfrm>
              <a:off x="3182736"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60</a:t>
              </a:r>
            </a:p>
          </p:txBody>
        </p:sp>
        <p:sp>
          <p:nvSpPr>
            <p:cNvPr id="51" name="Line 34">
              <a:extLst>
                <a:ext uri="{FF2B5EF4-FFF2-40B4-BE49-F238E27FC236}">
                  <a16:creationId xmlns:a16="http://schemas.microsoft.com/office/drawing/2014/main" id="{8901ADD1-C5A2-4558-9FB2-63CC95A62A96}"/>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2" name="Line 35">
              <a:extLst>
                <a:ext uri="{FF2B5EF4-FFF2-40B4-BE49-F238E27FC236}">
                  <a16:creationId xmlns:a16="http://schemas.microsoft.com/office/drawing/2014/main" id="{3ADC05E0-0553-4AE0-9B65-8E6929C25551}"/>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3" name="Text Box 36">
              <a:extLst>
                <a:ext uri="{FF2B5EF4-FFF2-40B4-BE49-F238E27FC236}">
                  <a16:creationId xmlns:a16="http://schemas.microsoft.com/office/drawing/2014/main" id="{ABA64AA4-D18C-4D18-9968-B81C19FB6A96}"/>
                </a:ext>
              </a:extLst>
            </p:cNvPr>
            <p:cNvSpPr txBox="1">
              <a:spLocks noChangeArrowheads="1"/>
            </p:cNvSpPr>
            <p:nvPr/>
          </p:nvSpPr>
          <p:spPr bwMode="auto">
            <a:xfrm>
              <a:off x="4097175"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64</a:t>
              </a:r>
            </a:p>
          </p:txBody>
        </p:sp>
        <p:sp>
          <p:nvSpPr>
            <p:cNvPr id="54" name="Line 37">
              <a:extLst>
                <a:ext uri="{FF2B5EF4-FFF2-40B4-BE49-F238E27FC236}">
                  <a16:creationId xmlns:a16="http://schemas.microsoft.com/office/drawing/2014/main" id="{78BF990F-1F53-43D0-ADC2-B707606E6FC2}"/>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5" name="Text Box 38">
              <a:extLst>
                <a:ext uri="{FF2B5EF4-FFF2-40B4-BE49-F238E27FC236}">
                  <a16:creationId xmlns:a16="http://schemas.microsoft.com/office/drawing/2014/main" id="{C42A6D0A-C064-4451-AB1D-11D19C42970D}"/>
                </a:ext>
              </a:extLst>
            </p:cNvPr>
            <p:cNvSpPr txBox="1">
              <a:spLocks noChangeArrowheads="1"/>
            </p:cNvSpPr>
            <p:nvPr/>
          </p:nvSpPr>
          <p:spPr bwMode="auto">
            <a:xfrm>
              <a:off x="5029078"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68</a:t>
              </a:r>
            </a:p>
          </p:txBody>
        </p:sp>
        <p:sp>
          <p:nvSpPr>
            <p:cNvPr id="56" name="Line 39">
              <a:extLst>
                <a:ext uri="{FF2B5EF4-FFF2-40B4-BE49-F238E27FC236}">
                  <a16:creationId xmlns:a16="http://schemas.microsoft.com/office/drawing/2014/main" id="{5D7B0AAD-4F7E-4162-870D-F7E70DC268EA}"/>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7" name="Text Box 40">
              <a:extLst>
                <a:ext uri="{FF2B5EF4-FFF2-40B4-BE49-F238E27FC236}">
                  <a16:creationId xmlns:a16="http://schemas.microsoft.com/office/drawing/2014/main" id="{BBBC640E-42FB-474C-B0BE-2DF6F8A990F0}"/>
                </a:ext>
              </a:extLst>
            </p:cNvPr>
            <p:cNvSpPr txBox="1">
              <a:spLocks noChangeArrowheads="1"/>
            </p:cNvSpPr>
            <p:nvPr/>
          </p:nvSpPr>
          <p:spPr bwMode="auto">
            <a:xfrm>
              <a:off x="5943518" y="3823572"/>
              <a:ext cx="990642"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72</a:t>
              </a:r>
            </a:p>
          </p:txBody>
        </p:sp>
        <p:sp>
          <p:nvSpPr>
            <p:cNvPr id="58" name="Line 41">
              <a:extLst>
                <a:ext uri="{FF2B5EF4-FFF2-40B4-BE49-F238E27FC236}">
                  <a16:creationId xmlns:a16="http://schemas.microsoft.com/office/drawing/2014/main" id="{A0F1FBF1-1244-45D1-801F-31C8CA793AEE}"/>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9" name="Text Box 42">
              <a:extLst>
                <a:ext uri="{FF2B5EF4-FFF2-40B4-BE49-F238E27FC236}">
                  <a16:creationId xmlns:a16="http://schemas.microsoft.com/office/drawing/2014/main" id="{FDBE5627-A77E-413B-B7E0-464C0C7A3BE7}"/>
                </a:ext>
              </a:extLst>
            </p:cNvPr>
            <p:cNvSpPr txBox="1">
              <a:spLocks noChangeArrowheads="1"/>
            </p:cNvSpPr>
            <p:nvPr/>
          </p:nvSpPr>
          <p:spPr bwMode="auto">
            <a:xfrm>
              <a:off x="6857957"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76</a:t>
              </a:r>
            </a:p>
          </p:txBody>
        </p:sp>
        <p:sp>
          <p:nvSpPr>
            <p:cNvPr id="60" name="Line 43">
              <a:extLst>
                <a:ext uri="{FF2B5EF4-FFF2-40B4-BE49-F238E27FC236}">
                  <a16:creationId xmlns:a16="http://schemas.microsoft.com/office/drawing/2014/main" id="{FBB991A0-66DD-41B6-B27F-EBEFEF8207BB}"/>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66" name="Rectangle 3">
            <a:extLst>
              <a:ext uri="{FF2B5EF4-FFF2-40B4-BE49-F238E27FC236}">
                <a16:creationId xmlns:a16="http://schemas.microsoft.com/office/drawing/2014/main" id="{3D38B5CA-77D3-4757-8B08-9AEEF24DFB25}"/>
              </a:ext>
            </a:extLst>
          </p:cNvPr>
          <p:cNvSpPr txBox="1">
            <a:spLocks noChangeArrowheads="1"/>
          </p:cNvSpPr>
          <p:nvPr/>
        </p:nvSpPr>
        <p:spPr>
          <a:xfrm>
            <a:off x="4719116" y="1016784"/>
            <a:ext cx="4424884" cy="827466"/>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1600" kern="0" dirty="0">
                <a:latin typeface="Calibri" panose="020F0502020204030204" pitchFamily="34" charset="0"/>
              </a:rPr>
              <a:t>声明</a:t>
            </a:r>
            <a:r>
              <a:rPr lang="en-US" altLang="zh-CN" sz="1600" kern="0" dirty="0">
                <a:latin typeface="Calibri" panose="020F0502020204030204" pitchFamily="34" charset="0"/>
              </a:rPr>
              <a:t> “</a:t>
            </a:r>
            <a:r>
              <a:rPr lang="en-US" altLang="zh-CN" sz="1600" kern="0" dirty="0" err="1">
                <a:latin typeface="Courier New" panose="02070309020205020404" pitchFamily="49" charset="0"/>
              </a:rPr>
              <a:t>zip_dig</a:t>
            </a:r>
            <a:r>
              <a:rPr lang="en-US" altLang="zh-CN" sz="1600" kern="0" dirty="0">
                <a:latin typeface="Courier New" panose="02070309020205020404" pitchFamily="49" charset="0"/>
              </a:rPr>
              <a:t> </a:t>
            </a:r>
            <a:r>
              <a:rPr lang="en-US" altLang="zh-CN" sz="1600" kern="0" dirty="0" err="1">
                <a:latin typeface="Courier New" panose="02070309020205020404" pitchFamily="49" charset="0"/>
              </a:rPr>
              <a:t>cmu</a:t>
            </a:r>
            <a:r>
              <a:rPr lang="en-US" altLang="zh-CN" sz="1600" kern="0" dirty="0">
                <a:latin typeface="Calibri" panose="020F0502020204030204" pitchFamily="34" charset="0"/>
              </a:rPr>
              <a:t>” </a:t>
            </a:r>
            <a:r>
              <a:rPr lang="zh-CN" altLang="en-US" sz="1600" kern="0" dirty="0">
                <a:latin typeface="Calibri" panose="020F0502020204030204" pitchFamily="34" charset="0"/>
              </a:rPr>
              <a:t>等价于</a:t>
            </a:r>
            <a:r>
              <a:rPr lang="en-US" altLang="zh-CN" sz="1600" kern="0" dirty="0">
                <a:latin typeface="Calibri" panose="020F0502020204030204" pitchFamily="34" charset="0"/>
              </a:rPr>
              <a:t>“</a:t>
            </a:r>
            <a:r>
              <a:rPr lang="en-US" altLang="zh-CN" sz="1600" kern="0" dirty="0">
                <a:latin typeface="Courier New" panose="02070309020205020404" pitchFamily="49" charset="0"/>
              </a:rPr>
              <a:t>int </a:t>
            </a:r>
            <a:r>
              <a:rPr lang="en-US" altLang="zh-CN" sz="1600" kern="0" dirty="0" err="1">
                <a:latin typeface="Courier New" panose="02070309020205020404" pitchFamily="49" charset="0"/>
              </a:rPr>
              <a:t>cmu</a:t>
            </a:r>
            <a:r>
              <a:rPr lang="en-US" altLang="zh-CN" sz="1600" kern="0" dirty="0">
                <a:latin typeface="Courier New" panose="02070309020205020404" pitchFamily="49" charset="0"/>
              </a:rPr>
              <a:t>[5]</a:t>
            </a:r>
            <a:r>
              <a:rPr lang="en-US" altLang="zh-CN" sz="1600" kern="0" dirty="0">
                <a:latin typeface="Calibri" panose="020F0502020204030204" pitchFamily="34" charset="0"/>
              </a:rPr>
              <a:t>”</a:t>
            </a:r>
          </a:p>
          <a:p>
            <a:pPr>
              <a:buClr>
                <a:srgbClr val="C00000"/>
              </a:buClr>
              <a:buSzPct val="80000"/>
            </a:pPr>
            <a:r>
              <a:rPr lang="zh-CN" altLang="en-US" sz="1600" kern="0" dirty="0">
                <a:latin typeface="Calibri" panose="020F0502020204030204" pitchFamily="34" charset="0"/>
              </a:rPr>
              <a:t>连续声明的数组内存地址</a:t>
            </a:r>
            <a:r>
              <a:rPr lang="zh-CN" altLang="en-US" sz="1600" kern="0" dirty="0">
                <a:solidFill>
                  <a:srgbClr val="FF0000"/>
                </a:solidFill>
                <a:latin typeface="Calibri" panose="020F0502020204030204" pitchFamily="34" charset="0"/>
              </a:rPr>
              <a:t>一般</a:t>
            </a:r>
            <a:r>
              <a:rPr lang="zh-CN" altLang="en-US" sz="1600" kern="0" dirty="0">
                <a:latin typeface="Calibri" panose="020F0502020204030204" pitchFamily="34" charset="0"/>
              </a:rPr>
              <a:t>也是连续分配</a:t>
            </a:r>
            <a:endParaRPr lang="en-US" altLang="zh-CN" sz="1600" kern="0" dirty="0">
              <a:latin typeface="Calibri" panose="020F0502020204030204" pitchFamily="34" charset="0"/>
            </a:endParaRPr>
          </a:p>
        </p:txBody>
      </p:sp>
    </p:spTree>
    <p:extLst>
      <p:ext uri="{BB962C8B-B14F-4D97-AF65-F5344CB8AC3E}">
        <p14:creationId xmlns:p14="http://schemas.microsoft.com/office/powerpoint/2010/main" val="313669955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p:bldP spid="26" grpId="0"/>
          <p:bldP spid="46" grpId="0"/>
          <p:bldP spid="6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p:bldP spid="26" grpId="0"/>
          <p:bldP spid="46" grpId="0"/>
          <p:bldP spid="6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数组访问</a:t>
            </a:r>
            <a:endParaRPr lang="en-US" altLang="zh-CN" sz="2000" kern="0" dirty="0">
              <a:solidFill>
                <a:srgbClr val="AC0000"/>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1FF9E6A2-96DB-42B7-A935-EE8574A220D0}"/>
              </a:ext>
            </a:extLst>
          </p:cNvPr>
          <p:cNvGrpSpPr/>
          <p:nvPr/>
        </p:nvGrpSpPr>
        <p:grpSpPr>
          <a:xfrm>
            <a:off x="683568" y="592242"/>
            <a:ext cx="7270579" cy="571894"/>
            <a:chOff x="757805" y="2254214"/>
            <a:chExt cx="7270579" cy="571894"/>
          </a:xfrm>
        </p:grpSpPr>
        <p:sp>
          <p:nvSpPr>
            <p:cNvPr id="5" name="Text Box 31">
              <a:extLst>
                <a:ext uri="{FF2B5EF4-FFF2-40B4-BE49-F238E27FC236}">
                  <a16:creationId xmlns:a16="http://schemas.microsoft.com/office/drawing/2014/main" id="{AB46DE22-9B14-4F15-A722-BAF49473FC12}"/>
                </a:ext>
              </a:extLst>
            </p:cNvPr>
            <p:cNvSpPr txBox="1">
              <a:spLocks noChangeArrowheads="1"/>
            </p:cNvSpPr>
            <p:nvPr/>
          </p:nvSpPr>
          <p:spPr bwMode="auto">
            <a:xfrm>
              <a:off x="757805" y="2254214"/>
              <a:ext cx="2235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hnu</a:t>
              </a:r>
              <a:r>
                <a:rPr lang="en-US" altLang="zh-CN" sz="1600" dirty="0">
                  <a:solidFill>
                    <a:schemeClr val="tx1"/>
                  </a:solidFill>
                  <a:latin typeface="Courier New" panose="02070309020205020404" pitchFamily="49" charset="0"/>
                  <a:ea typeface="宋体" panose="02010600030101010101" pitchFamily="2" charset="-122"/>
                </a:rPr>
                <a:t>;</a:t>
              </a:r>
            </a:p>
          </p:txBody>
        </p:sp>
        <p:grpSp>
          <p:nvGrpSpPr>
            <p:cNvPr id="6" name="Group 24">
              <a:extLst>
                <a:ext uri="{FF2B5EF4-FFF2-40B4-BE49-F238E27FC236}">
                  <a16:creationId xmlns:a16="http://schemas.microsoft.com/office/drawing/2014/main" id="{47FF86BB-C9E3-474A-8517-E640B8A30C82}"/>
                </a:ext>
              </a:extLst>
            </p:cNvPr>
            <p:cNvGrpSpPr>
              <a:grpSpLocks/>
            </p:cNvGrpSpPr>
            <p:nvPr/>
          </p:nvGrpSpPr>
          <p:grpSpPr bwMode="auto">
            <a:xfrm>
              <a:off x="2843808" y="2317392"/>
              <a:ext cx="5184576" cy="508716"/>
              <a:chOff x="2412765" y="3429000"/>
              <a:chExt cx="5435835" cy="679089"/>
            </a:xfrm>
          </p:grpSpPr>
          <p:grpSp>
            <p:nvGrpSpPr>
              <p:cNvPr id="7" name="Group 25">
                <a:extLst>
                  <a:ext uri="{FF2B5EF4-FFF2-40B4-BE49-F238E27FC236}">
                    <a16:creationId xmlns:a16="http://schemas.microsoft.com/office/drawing/2014/main" id="{C84574F0-C8C9-49E1-9321-803539D17AB0}"/>
                  </a:ext>
                </a:extLst>
              </p:cNvPr>
              <p:cNvGrpSpPr>
                <a:grpSpLocks/>
              </p:cNvGrpSpPr>
              <p:nvPr/>
            </p:nvGrpSpPr>
            <p:grpSpPr bwMode="auto">
              <a:xfrm>
                <a:off x="2743200" y="3429000"/>
                <a:ext cx="4572000" cy="228600"/>
                <a:chOff x="1008" y="1968"/>
                <a:chExt cx="2880" cy="144"/>
              </a:xfrm>
            </p:grpSpPr>
            <p:sp>
              <p:nvSpPr>
                <p:cNvPr id="20" name="Rectangle 26">
                  <a:extLst>
                    <a:ext uri="{FF2B5EF4-FFF2-40B4-BE49-F238E27FC236}">
                      <a16:creationId xmlns:a16="http://schemas.microsoft.com/office/drawing/2014/main" id="{53A20F9D-5C37-457F-A97D-200DD97F33A9}"/>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1</a:t>
                  </a:r>
                </a:p>
              </p:txBody>
            </p:sp>
            <p:sp>
              <p:nvSpPr>
                <p:cNvPr id="21" name="Rectangle 27">
                  <a:extLst>
                    <a:ext uri="{FF2B5EF4-FFF2-40B4-BE49-F238E27FC236}">
                      <a16:creationId xmlns:a16="http://schemas.microsoft.com/office/drawing/2014/main" id="{A47B0864-33B9-478D-A9E6-7D912CCEFC66}"/>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5</a:t>
                  </a:r>
                </a:p>
              </p:txBody>
            </p:sp>
            <p:sp>
              <p:nvSpPr>
                <p:cNvPr id="22" name="Rectangle 28">
                  <a:extLst>
                    <a:ext uri="{FF2B5EF4-FFF2-40B4-BE49-F238E27FC236}">
                      <a16:creationId xmlns:a16="http://schemas.microsoft.com/office/drawing/2014/main" id="{37D342DD-9363-4B45-A044-C9DA85CD629D}"/>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2</a:t>
                  </a:r>
                </a:p>
              </p:txBody>
            </p:sp>
            <p:sp>
              <p:nvSpPr>
                <p:cNvPr id="23" name="Rectangle 29">
                  <a:extLst>
                    <a:ext uri="{FF2B5EF4-FFF2-40B4-BE49-F238E27FC236}">
                      <a16:creationId xmlns:a16="http://schemas.microsoft.com/office/drawing/2014/main" id="{4C546B42-4D69-42B5-95E2-AF59DB1D80AF}"/>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1</a:t>
                  </a:r>
                </a:p>
              </p:txBody>
            </p:sp>
            <p:sp>
              <p:nvSpPr>
                <p:cNvPr id="24" name="Rectangle 30">
                  <a:extLst>
                    <a:ext uri="{FF2B5EF4-FFF2-40B4-BE49-F238E27FC236}">
                      <a16:creationId xmlns:a16="http://schemas.microsoft.com/office/drawing/2014/main" id="{98DB3F5B-9ED8-494B-901B-35EBBE1EAB8D}"/>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3</a:t>
                  </a:r>
                </a:p>
              </p:txBody>
            </p:sp>
          </p:grpSp>
          <p:sp>
            <p:nvSpPr>
              <p:cNvPr id="8" name="Text Box 32">
                <a:extLst>
                  <a:ext uri="{FF2B5EF4-FFF2-40B4-BE49-F238E27FC236}">
                    <a16:creationId xmlns:a16="http://schemas.microsoft.com/office/drawing/2014/main" id="{ED4B23DB-0CB0-4DC5-B2C0-C3A8E09DE919}"/>
                  </a:ext>
                </a:extLst>
              </p:cNvPr>
              <p:cNvSpPr txBox="1">
                <a:spLocks noChangeArrowheads="1"/>
              </p:cNvSpPr>
              <p:nvPr/>
            </p:nvSpPr>
            <p:spPr bwMode="auto">
              <a:xfrm>
                <a:off x="2412765" y="3810528"/>
                <a:ext cx="668366"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16</a:t>
                </a:r>
              </a:p>
            </p:txBody>
          </p:sp>
          <p:sp>
            <p:nvSpPr>
              <p:cNvPr id="9" name="Text Box 33">
                <a:extLst>
                  <a:ext uri="{FF2B5EF4-FFF2-40B4-BE49-F238E27FC236}">
                    <a16:creationId xmlns:a16="http://schemas.microsoft.com/office/drawing/2014/main" id="{DDF21C5D-79CF-44BA-9F6D-3CEE2DF22592}"/>
                  </a:ext>
                </a:extLst>
              </p:cNvPr>
              <p:cNvSpPr txBox="1">
                <a:spLocks noChangeArrowheads="1"/>
              </p:cNvSpPr>
              <p:nvPr/>
            </p:nvSpPr>
            <p:spPr bwMode="auto">
              <a:xfrm>
                <a:off x="3182736"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20</a:t>
                </a:r>
              </a:p>
            </p:txBody>
          </p:sp>
          <p:sp>
            <p:nvSpPr>
              <p:cNvPr id="10" name="Line 34">
                <a:extLst>
                  <a:ext uri="{FF2B5EF4-FFF2-40B4-BE49-F238E27FC236}">
                    <a16:creationId xmlns:a16="http://schemas.microsoft.com/office/drawing/2014/main" id="{032AA4CB-CE78-43CF-A122-42D180DA2835}"/>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1" name="Line 35">
                <a:extLst>
                  <a:ext uri="{FF2B5EF4-FFF2-40B4-BE49-F238E27FC236}">
                    <a16:creationId xmlns:a16="http://schemas.microsoft.com/office/drawing/2014/main" id="{81ADF5A5-6F70-46CA-ADCA-A66545C386AC}"/>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2" name="Text Box 36">
                <a:extLst>
                  <a:ext uri="{FF2B5EF4-FFF2-40B4-BE49-F238E27FC236}">
                    <a16:creationId xmlns:a16="http://schemas.microsoft.com/office/drawing/2014/main" id="{C52203A2-96C9-454C-967D-26E734FFB8C7}"/>
                  </a:ext>
                </a:extLst>
              </p:cNvPr>
              <p:cNvSpPr txBox="1">
                <a:spLocks noChangeArrowheads="1"/>
              </p:cNvSpPr>
              <p:nvPr/>
            </p:nvSpPr>
            <p:spPr bwMode="auto">
              <a:xfrm>
                <a:off x="4097175"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24</a:t>
                </a:r>
              </a:p>
            </p:txBody>
          </p:sp>
          <p:sp>
            <p:nvSpPr>
              <p:cNvPr id="13" name="Line 37">
                <a:extLst>
                  <a:ext uri="{FF2B5EF4-FFF2-40B4-BE49-F238E27FC236}">
                    <a16:creationId xmlns:a16="http://schemas.microsoft.com/office/drawing/2014/main" id="{858D98F0-FBC3-42E9-9535-F19289BABF4F}"/>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4" name="Text Box 38">
                <a:extLst>
                  <a:ext uri="{FF2B5EF4-FFF2-40B4-BE49-F238E27FC236}">
                    <a16:creationId xmlns:a16="http://schemas.microsoft.com/office/drawing/2014/main" id="{9D27D07E-96F7-4B02-9486-5B2109F02E97}"/>
                  </a:ext>
                </a:extLst>
              </p:cNvPr>
              <p:cNvSpPr txBox="1">
                <a:spLocks noChangeArrowheads="1"/>
              </p:cNvSpPr>
              <p:nvPr/>
            </p:nvSpPr>
            <p:spPr bwMode="auto">
              <a:xfrm>
                <a:off x="5029078"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28</a:t>
                </a:r>
              </a:p>
            </p:txBody>
          </p:sp>
          <p:sp>
            <p:nvSpPr>
              <p:cNvPr id="15" name="Line 39">
                <a:extLst>
                  <a:ext uri="{FF2B5EF4-FFF2-40B4-BE49-F238E27FC236}">
                    <a16:creationId xmlns:a16="http://schemas.microsoft.com/office/drawing/2014/main" id="{223D9B76-1206-4728-BB45-CDAAE8CEAAA6}"/>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6" name="Text Box 40">
                <a:extLst>
                  <a:ext uri="{FF2B5EF4-FFF2-40B4-BE49-F238E27FC236}">
                    <a16:creationId xmlns:a16="http://schemas.microsoft.com/office/drawing/2014/main" id="{FA713FC5-9A99-4AC8-B8FB-E5F89E2FD181}"/>
                  </a:ext>
                </a:extLst>
              </p:cNvPr>
              <p:cNvSpPr txBox="1">
                <a:spLocks noChangeArrowheads="1"/>
              </p:cNvSpPr>
              <p:nvPr/>
            </p:nvSpPr>
            <p:spPr bwMode="auto">
              <a:xfrm>
                <a:off x="5943518" y="3823572"/>
                <a:ext cx="990642"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32</a:t>
                </a:r>
              </a:p>
            </p:txBody>
          </p:sp>
          <p:sp>
            <p:nvSpPr>
              <p:cNvPr id="17" name="Line 41">
                <a:extLst>
                  <a:ext uri="{FF2B5EF4-FFF2-40B4-BE49-F238E27FC236}">
                    <a16:creationId xmlns:a16="http://schemas.microsoft.com/office/drawing/2014/main" id="{E2714681-DF6F-461E-B10F-6A0107C9208D}"/>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8" name="Text Box 42">
                <a:extLst>
                  <a:ext uri="{FF2B5EF4-FFF2-40B4-BE49-F238E27FC236}">
                    <a16:creationId xmlns:a16="http://schemas.microsoft.com/office/drawing/2014/main" id="{4AC9A0FC-8074-4D62-B5F3-55B8D9EBFE46}"/>
                  </a:ext>
                </a:extLst>
              </p:cNvPr>
              <p:cNvSpPr txBox="1">
                <a:spLocks noChangeArrowheads="1"/>
              </p:cNvSpPr>
              <p:nvPr/>
            </p:nvSpPr>
            <p:spPr bwMode="auto">
              <a:xfrm>
                <a:off x="6857957"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36</a:t>
                </a:r>
              </a:p>
            </p:txBody>
          </p:sp>
          <p:sp>
            <p:nvSpPr>
              <p:cNvPr id="19" name="Line 43">
                <a:extLst>
                  <a:ext uri="{FF2B5EF4-FFF2-40B4-BE49-F238E27FC236}">
                    <a16:creationId xmlns:a16="http://schemas.microsoft.com/office/drawing/2014/main" id="{666A0264-CD4B-41B6-A6E2-8EA675C378C3}"/>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grpSp>
      <p:sp>
        <p:nvSpPr>
          <p:cNvPr id="25" name="Rectangle 4">
            <a:extLst>
              <a:ext uri="{FF2B5EF4-FFF2-40B4-BE49-F238E27FC236}">
                <a16:creationId xmlns:a16="http://schemas.microsoft.com/office/drawing/2014/main" id="{8896198C-D25D-4750-A9A7-FCD5A8ECA95E}"/>
              </a:ext>
            </a:extLst>
          </p:cNvPr>
          <p:cNvSpPr>
            <a:spLocks noChangeArrowheads="1"/>
          </p:cNvSpPr>
          <p:nvPr/>
        </p:nvSpPr>
        <p:spPr bwMode="auto">
          <a:xfrm>
            <a:off x="1790997" y="1799659"/>
            <a:ext cx="2781002"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get_digit</a:t>
            </a:r>
            <a:endParaRPr lang="en-US" altLang="zh-CN" sz="14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zip_dig</a:t>
            </a:r>
            <a:r>
              <a:rPr lang="en-US" altLang="zh-CN" sz="1400" dirty="0">
                <a:solidFill>
                  <a:schemeClr val="tx1"/>
                </a:solidFill>
                <a:latin typeface="Courier New" panose="02070309020205020404" pitchFamily="49" charset="0"/>
                <a:ea typeface="宋体" panose="02010600030101010101" pitchFamily="2" charset="-122"/>
              </a:rPr>
              <a:t> z, int dig)</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return z[dig];</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
        <p:nvSpPr>
          <p:cNvPr id="26" name="Rectangle 5">
            <a:extLst>
              <a:ext uri="{FF2B5EF4-FFF2-40B4-BE49-F238E27FC236}">
                <a16:creationId xmlns:a16="http://schemas.microsoft.com/office/drawing/2014/main" id="{D5198E9E-C36B-486D-958F-8C374A93556B}"/>
              </a:ext>
            </a:extLst>
          </p:cNvPr>
          <p:cNvSpPr>
            <a:spLocks noChangeArrowheads="1"/>
          </p:cNvSpPr>
          <p:nvPr/>
        </p:nvSpPr>
        <p:spPr bwMode="auto">
          <a:xfrm>
            <a:off x="648516" y="3272272"/>
            <a:ext cx="3923483" cy="7360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tabLst>
                <a:tab pos="342900" algn="l"/>
                <a:tab pos="2628900" algn="l"/>
              </a:tabLst>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tabLst>
                <a:tab pos="342900" algn="l"/>
                <a:tab pos="2628900" algn="l"/>
              </a:tabLst>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tabLst>
                <a:tab pos="342900" algn="l"/>
                <a:tab pos="2628900" algn="l"/>
              </a:tabLst>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tabLst>
                <a:tab pos="342900" algn="l"/>
                <a:tab pos="2628900" algn="l"/>
              </a:tabLst>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tabLst>
                <a:tab pos="342900" algn="l"/>
                <a:tab pos="2628900" algn="l"/>
              </a:tabLst>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tabLst>
                <a:tab pos="342900" algn="l"/>
                <a:tab pos="2628900" algn="l"/>
              </a:tabLst>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tabLst>
                <a:tab pos="342900" algn="l"/>
                <a:tab pos="2628900" algn="l"/>
              </a:tabLst>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tabLst>
                <a:tab pos="342900" algn="l"/>
                <a:tab pos="2628900" algn="l"/>
              </a:tabLst>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tabLst>
                <a:tab pos="342900" algn="l"/>
                <a:tab pos="2628900" algn="l"/>
              </a:tabLst>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edx</a:t>
            </a:r>
            <a:r>
              <a:rPr lang="en-US" altLang="zh-CN" sz="1400" dirty="0">
                <a:solidFill>
                  <a:schemeClr val="tx1"/>
                </a:solidFill>
                <a:latin typeface="Courier New" panose="02070309020205020404" pitchFamily="49" charset="0"/>
                <a:ea typeface="宋体" panose="02010600030101010101" pitchFamily="2" charset="-122"/>
              </a:rPr>
              <a:t> = z</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eax</a:t>
            </a:r>
            <a:r>
              <a:rPr lang="en-US" altLang="zh-CN" sz="1400" dirty="0">
                <a:solidFill>
                  <a:schemeClr val="tx1"/>
                </a:solidFill>
                <a:latin typeface="Courier New" panose="02070309020205020404" pitchFamily="49" charset="0"/>
                <a:ea typeface="宋体" panose="02010600030101010101" pitchFamily="2" charset="-122"/>
              </a:rPr>
              <a:t> = dig</a:t>
            </a:r>
          </a:p>
          <a:p>
            <a:pPr>
              <a:spcBef>
                <a:spcPct val="0"/>
              </a:spcBef>
              <a:buClrTx/>
              <a:buSzTx/>
              <a:buFont typeface="Arial" panose="020B0604020202020204" pitchFamily="34" charset="0"/>
              <a:buNone/>
            </a:pPr>
            <a:r>
              <a:rPr lang="en-US" altLang="zh-CN" sz="1400" dirty="0" err="1">
                <a:solidFill>
                  <a:schemeClr val="tx1"/>
                </a:solidFill>
                <a:latin typeface="Courier New" panose="02070309020205020404" pitchFamily="49" charset="0"/>
                <a:ea typeface="宋体" panose="02010600030101010101" pitchFamily="2" charset="-122"/>
              </a:rPr>
              <a:t>movl</a:t>
            </a:r>
            <a:r>
              <a:rPr lang="en-US" altLang="zh-CN" sz="1400" dirty="0">
                <a:solidFill>
                  <a:schemeClr val="tx1"/>
                </a:solidFill>
                <a:latin typeface="Courier New" panose="02070309020205020404" pitchFamily="49" charset="0"/>
                <a:ea typeface="宋体" panose="02010600030101010101" pitchFamily="2" charset="-122"/>
              </a:rPr>
              <a:t> (%edx,%eax,4),%</a:t>
            </a:r>
            <a:r>
              <a:rPr lang="en-US" altLang="zh-CN" sz="1400" dirty="0" err="1">
                <a:solidFill>
                  <a:schemeClr val="tx1"/>
                </a:solidFill>
                <a:latin typeface="Courier New" panose="02070309020205020404" pitchFamily="49" charset="0"/>
                <a:ea typeface="宋体" panose="02010600030101010101" pitchFamily="2" charset="-122"/>
              </a:rPr>
              <a:t>eax</a:t>
            </a:r>
            <a:r>
              <a:rPr lang="en-US" altLang="zh-CN" sz="1400" dirty="0">
                <a:solidFill>
                  <a:schemeClr val="tx1"/>
                </a:solidFill>
                <a:latin typeface="Courier New" panose="02070309020205020404" pitchFamily="49" charset="0"/>
                <a:ea typeface="宋体" panose="02010600030101010101" pitchFamily="2" charset="-122"/>
              </a:rPr>
              <a:t>  # z[dig]</a:t>
            </a:r>
          </a:p>
        </p:txBody>
      </p:sp>
      <p:sp>
        <p:nvSpPr>
          <p:cNvPr id="28" name="Content Placeholder 3">
            <a:extLst>
              <a:ext uri="{FF2B5EF4-FFF2-40B4-BE49-F238E27FC236}">
                <a16:creationId xmlns:a16="http://schemas.microsoft.com/office/drawing/2014/main" id="{F04BE527-A472-4283-AEB9-C8EA3DC54927}"/>
              </a:ext>
            </a:extLst>
          </p:cNvPr>
          <p:cNvSpPr txBox="1">
            <a:spLocks/>
          </p:cNvSpPr>
          <p:nvPr/>
        </p:nvSpPr>
        <p:spPr>
          <a:xfrm>
            <a:off x="4898255" y="1923678"/>
            <a:ext cx="4129805" cy="1963984"/>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498475" indent="-342900">
              <a:spcBef>
                <a:spcPct val="25000"/>
              </a:spcBef>
              <a:buClr>
                <a:srgbClr val="C00000"/>
              </a:buClr>
              <a:buSzPct val="78000"/>
            </a:pPr>
            <a:r>
              <a:rPr lang="zh-CN" altLang="en-US" sz="1600" kern="0" dirty="0">
                <a:latin typeface="Calibri" panose="020F0502020204030204" pitchFamily="34" charset="0"/>
              </a:rPr>
              <a:t>寄存器</a:t>
            </a:r>
            <a:r>
              <a:rPr lang="en-US" altLang="zh-CN" sz="1600" kern="0" dirty="0">
                <a:latin typeface="Calibri" panose="020F0502020204030204" pitchFamily="34" charset="0"/>
              </a:rPr>
              <a:t> </a:t>
            </a:r>
            <a:r>
              <a:rPr lang="en-US" altLang="zh-CN" sz="1600" kern="0" dirty="0">
                <a:latin typeface="Courier New" panose="02070309020205020404" pitchFamily="49" charset="0"/>
              </a:rPr>
              <a:t>%</a:t>
            </a:r>
            <a:r>
              <a:rPr lang="en-US" altLang="zh-CN" sz="1600" kern="0" dirty="0" err="1">
                <a:latin typeface="Courier New" panose="02070309020205020404" pitchFamily="49" charset="0"/>
              </a:rPr>
              <a:t>edx</a:t>
            </a:r>
            <a:r>
              <a:rPr lang="en-US" altLang="zh-CN" sz="1600" kern="0" dirty="0">
                <a:latin typeface="Calibri" panose="020F0502020204030204" pitchFamily="34" charset="0"/>
              </a:rPr>
              <a:t> </a:t>
            </a:r>
            <a:r>
              <a:rPr lang="zh-CN" altLang="en-US" sz="1600" kern="0" dirty="0">
                <a:latin typeface="Calibri" panose="020F0502020204030204" pitchFamily="34" charset="0"/>
              </a:rPr>
              <a:t>中存储数组的起始地址</a:t>
            </a:r>
            <a:endParaRPr lang="en-US" altLang="zh-CN" sz="1600" kern="0" dirty="0">
              <a:latin typeface="Calibri" panose="020F0502020204030204" pitchFamily="34" charset="0"/>
            </a:endParaRPr>
          </a:p>
          <a:p>
            <a:pPr marL="498475" indent="-342900">
              <a:spcBef>
                <a:spcPct val="25000"/>
              </a:spcBef>
              <a:buClr>
                <a:srgbClr val="C00000"/>
              </a:buClr>
              <a:buSzPct val="78000"/>
            </a:pPr>
            <a:r>
              <a:rPr lang="zh-CN" altLang="en-US" sz="1600" kern="0" dirty="0">
                <a:latin typeface="Calibri" panose="020F0502020204030204" pitchFamily="34" charset="0"/>
              </a:rPr>
              <a:t>寄存器</a:t>
            </a:r>
            <a:r>
              <a:rPr lang="en-US" altLang="zh-CN" sz="1600" kern="0" dirty="0">
                <a:latin typeface="Calibri" panose="020F0502020204030204" pitchFamily="34" charset="0"/>
              </a:rPr>
              <a:t> </a:t>
            </a:r>
            <a:r>
              <a:rPr lang="en-US" altLang="zh-CN" sz="1600" kern="0" dirty="0">
                <a:latin typeface="Courier New" panose="02070309020205020404" pitchFamily="49" charset="0"/>
              </a:rPr>
              <a:t>%</a:t>
            </a:r>
            <a:r>
              <a:rPr lang="en-US" altLang="zh-CN" sz="1600" kern="0" dirty="0" err="1">
                <a:latin typeface="Courier New" panose="02070309020205020404" pitchFamily="49" charset="0"/>
              </a:rPr>
              <a:t>eax</a:t>
            </a:r>
            <a:r>
              <a:rPr lang="zh-CN" altLang="en-US" sz="1600" kern="0" dirty="0">
                <a:latin typeface="Courier New" panose="02070309020205020404" pitchFamily="49" charset="0"/>
              </a:rPr>
              <a:t>中保存了数组元素下标值</a:t>
            </a:r>
            <a:endParaRPr lang="en-US" altLang="zh-CN" sz="1600" kern="0" dirty="0">
              <a:latin typeface="Calibri" panose="020F0502020204030204" pitchFamily="34" charset="0"/>
            </a:endParaRPr>
          </a:p>
          <a:p>
            <a:pPr marL="498475" indent="-342900">
              <a:spcBef>
                <a:spcPct val="25000"/>
              </a:spcBef>
              <a:buClr>
                <a:srgbClr val="C00000"/>
              </a:buClr>
              <a:buSzPct val="78000"/>
            </a:pPr>
            <a:r>
              <a:rPr lang="zh-CN" altLang="en-US" sz="1600" kern="0" dirty="0">
                <a:latin typeface="Calibri" panose="020F0502020204030204" pitchFamily="34" charset="0"/>
              </a:rPr>
              <a:t>需要访问的数据地址为</a:t>
            </a:r>
            <a:r>
              <a:rPr lang="en-US" altLang="zh-CN" sz="1600" kern="0" dirty="0">
                <a:latin typeface="Calibri" panose="020F0502020204030204" pitchFamily="34" charset="0"/>
              </a:rPr>
              <a:t> </a:t>
            </a:r>
            <a:br>
              <a:rPr lang="en-US" altLang="zh-CN" sz="1600" kern="0" dirty="0">
                <a:latin typeface="Calibri" panose="020F0502020204030204" pitchFamily="34" charset="0"/>
              </a:rPr>
            </a:br>
            <a:r>
              <a:rPr lang="en-US" altLang="zh-CN" sz="1600" kern="0" dirty="0">
                <a:latin typeface="Courier New" panose="02070309020205020404" pitchFamily="49" charset="0"/>
              </a:rPr>
              <a:t>4*%</a:t>
            </a:r>
            <a:r>
              <a:rPr lang="en-US" altLang="zh-CN" sz="1600" kern="0" dirty="0" err="1">
                <a:latin typeface="Courier New" panose="02070309020205020404" pitchFamily="49" charset="0"/>
              </a:rPr>
              <a:t>eax</a:t>
            </a:r>
            <a:r>
              <a:rPr lang="en-US" altLang="zh-CN" sz="1600" kern="0" dirty="0">
                <a:latin typeface="Courier New" panose="02070309020205020404" pitchFamily="49" charset="0"/>
              </a:rPr>
              <a:t> + %</a:t>
            </a:r>
            <a:r>
              <a:rPr lang="en-US" altLang="zh-CN" sz="1600" kern="0" dirty="0" err="1">
                <a:latin typeface="Courier New" panose="02070309020205020404" pitchFamily="49" charset="0"/>
              </a:rPr>
              <a:t>edx</a:t>
            </a:r>
            <a:endParaRPr lang="en-US" altLang="zh-CN" sz="1600" kern="0" dirty="0">
              <a:latin typeface="Calibri" panose="020F0502020204030204" pitchFamily="34" charset="0"/>
            </a:endParaRPr>
          </a:p>
          <a:p>
            <a:pPr marL="498475" indent="-342900">
              <a:spcBef>
                <a:spcPct val="25000"/>
              </a:spcBef>
              <a:buClr>
                <a:srgbClr val="C00000"/>
              </a:buClr>
              <a:buSzPct val="78000"/>
            </a:pPr>
            <a:r>
              <a:rPr lang="zh-CN" altLang="en-US" sz="1600" kern="0" dirty="0">
                <a:latin typeface="Courier New" panose="02070309020205020404" pitchFamily="49" charset="0"/>
              </a:rPr>
              <a:t>内存寻址方式：</a:t>
            </a:r>
            <a:r>
              <a:rPr lang="en-US" altLang="zh-CN" sz="1600" kern="0" dirty="0">
                <a:latin typeface="Courier New" panose="02070309020205020404" pitchFamily="49" charset="0"/>
              </a:rPr>
              <a:t>(%edx,%eax,4)</a:t>
            </a:r>
            <a:endParaRPr lang="en-US" altLang="zh-CN" sz="1600" kern="0" dirty="0">
              <a:latin typeface="Calibri" panose="020F0502020204030204" pitchFamily="34" charset="0"/>
            </a:endParaRPr>
          </a:p>
        </p:txBody>
      </p:sp>
    </p:spTree>
    <p:extLst>
      <p:ext uri="{BB962C8B-B14F-4D97-AF65-F5344CB8AC3E}">
        <p14:creationId xmlns:p14="http://schemas.microsoft.com/office/powerpoint/2010/main" val="1098442395"/>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25" grpId="0" animBg="1"/>
          <p:bldP spid="26" grpId="0" animBg="1"/>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25" grpId="0" animBg="1"/>
          <p:bldP spid="26" grpId="0" animBg="1"/>
          <p:bldP spid="28"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数组的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循环访问</a:t>
            </a:r>
            <a:endParaRPr lang="en-US" altLang="zh-CN" sz="2000" kern="0" dirty="0">
              <a:solidFill>
                <a:srgbClr val="AC0000"/>
              </a:solidFill>
              <a:latin typeface="微软雅黑" pitchFamily="34" charset="-122"/>
              <a:ea typeface="微软雅黑" pitchFamily="34" charset="-122"/>
            </a:endParaRPr>
          </a:p>
        </p:txBody>
      </p:sp>
      <p:sp>
        <p:nvSpPr>
          <p:cNvPr id="5" name="Rectangle 2">
            <a:extLst>
              <a:ext uri="{FF2B5EF4-FFF2-40B4-BE49-F238E27FC236}">
                <a16:creationId xmlns:a16="http://schemas.microsoft.com/office/drawing/2014/main" id="{087588DF-285A-4F1E-B299-42E65AD94AEF}"/>
              </a:ext>
            </a:extLst>
          </p:cNvPr>
          <p:cNvSpPr>
            <a:spLocks noChangeArrowheads="1"/>
          </p:cNvSpPr>
          <p:nvPr/>
        </p:nvSpPr>
        <p:spPr bwMode="auto">
          <a:xfrm>
            <a:off x="467544" y="2571750"/>
            <a:ext cx="8494375" cy="1813317"/>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342900" algn="l"/>
                <a:tab pos="1147445" algn="l"/>
                <a:tab pos="3657600" algn="l"/>
              </a:tabLst>
              <a:defRPr/>
            </a:pPr>
            <a:r>
              <a:rPr lang="en-US" sz="1600" dirty="0">
                <a:latin typeface="Courier New" panose="02070309020205020404" pitchFamily="-96" charset="0"/>
                <a:ea typeface="+mn-ea"/>
              </a:rPr>
              <a:t>  # </a:t>
            </a:r>
            <a:r>
              <a:rPr lang="en-US" sz="1600" dirty="0" err="1">
                <a:latin typeface="Courier New" panose="02070309020205020404" pitchFamily="-96" charset="0"/>
                <a:ea typeface="+mn-ea"/>
              </a:rPr>
              <a:t>edx</a:t>
            </a:r>
            <a:r>
              <a:rPr lang="en-US" sz="1600" dirty="0">
                <a:latin typeface="Courier New" panose="02070309020205020404" pitchFamily="-96" charset="0"/>
                <a:ea typeface="+mn-ea"/>
              </a:rPr>
              <a:t> = z</a:t>
            </a:r>
          </a:p>
          <a:p>
            <a:pPr eaLnBrk="0" hangingPunct="0">
              <a:tabLst>
                <a:tab pos="342900" algn="l"/>
                <a:tab pos="1147445" algn="l"/>
                <a:tab pos="365760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movl</a:t>
            </a:r>
            <a:r>
              <a:rPr lang="en-US" sz="1600" dirty="0">
                <a:latin typeface="Courier New" panose="02070309020205020404" pitchFamily="-96" charset="0"/>
                <a:ea typeface="+mn-ea"/>
              </a:rPr>
              <a:t>	$0, %</a:t>
            </a:r>
            <a:r>
              <a:rPr lang="en-US" sz="1600" dirty="0" err="1">
                <a:latin typeface="Courier New" panose="02070309020205020404" pitchFamily="-96" charset="0"/>
                <a:ea typeface="+mn-ea"/>
              </a:rPr>
              <a:t>eax</a:t>
            </a:r>
            <a:r>
              <a:rPr lang="en-US" sz="1600" dirty="0">
                <a:latin typeface="Courier New" panose="02070309020205020404" pitchFamily="-96" charset="0"/>
                <a:ea typeface="+mn-ea"/>
              </a:rPr>
              <a:t>		#   %</a:t>
            </a:r>
            <a:r>
              <a:rPr lang="en-US" sz="1600" dirty="0" err="1">
                <a:latin typeface="Courier New" panose="02070309020205020404" pitchFamily="-96" charset="0"/>
                <a:ea typeface="+mn-ea"/>
              </a:rPr>
              <a:t>eax</a:t>
            </a:r>
            <a:r>
              <a:rPr lang="en-US" sz="1600" dirty="0">
                <a:latin typeface="Courier New" panose="02070309020205020404" pitchFamily="-96" charset="0"/>
                <a:ea typeface="+mn-ea"/>
              </a:rPr>
              <a:t> = </a:t>
            </a:r>
            <a:r>
              <a:rPr lang="en-US" sz="1600" dirty="0" err="1">
                <a:latin typeface="Courier New" panose="02070309020205020404" pitchFamily="-96" charset="0"/>
                <a:ea typeface="+mn-ea"/>
              </a:rPr>
              <a:t>i</a:t>
            </a:r>
            <a:endParaRPr lang="en-US" sz="1600" dirty="0">
              <a:latin typeface="Courier New" panose="02070309020205020404" pitchFamily="-96" charset="0"/>
              <a:ea typeface="+mn-ea"/>
            </a:endParaRPr>
          </a:p>
          <a:p>
            <a:pPr eaLnBrk="0" hangingPunct="0">
              <a:tabLst>
                <a:tab pos="342900" algn="l"/>
                <a:tab pos="1147445" algn="l"/>
                <a:tab pos="3657600" algn="l"/>
              </a:tabLst>
              <a:defRPr/>
            </a:pPr>
            <a:r>
              <a:rPr lang="en-US" sz="1600" dirty="0">
                <a:latin typeface="Courier New" panose="02070309020205020404" pitchFamily="-96" charset="0"/>
                <a:ea typeface="+mn-ea"/>
              </a:rPr>
              <a:t>.L4:			#   loop:</a:t>
            </a:r>
          </a:p>
          <a:p>
            <a:pPr eaLnBrk="0" hangingPunct="0">
              <a:tabLst>
                <a:tab pos="342900" algn="l"/>
                <a:tab pos="1147445" algn="l"/>
                <a:tab pos="365760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addl</a:t>
            </a:r>
            <a:r>
              <a:rPr lang="en-US" sz="1600" dirty="0">
                <a:latin typeface="Courier New" panose="02070309020205020404" pitchFamily="-96" charset="0"/>
                <a:ea typeface="+mn-ea"/>
              </a:rPr>
              <a:t>	$1, (%edx,%eax,4)	    	#   z[</a:t>
            </a:r>
            <a:r>
              <a:rPr lang="en-US" sz="1600" dirty="0" err="1">
                <a:latin typeface="Courier New" panose="02070309020205020404" pitchFamily="-96" charset="0"/>
                <a:ea typeface="+mn-ea"/>
              </a:rPr>
              <a:t>i</a:t>
            </a:r>
            <a:r>
              <a:rPr lang="en-US" sz="1600" dirty="0">
                <a:latin typeface="Courier New" panose="02070309020205020404" pitchFamily="-96" charset="0"/>
                <a:ea typeface="+mn-ea"/>
              </a:rPr>
              <a:t>]++</a:t>
            </a:r>
          </a:p>
          <a:p>
            <a:pPr eaLnBrk="0" hangingPunct="0">
              <a:tabLst>
                <a:tab pos="342900" algn="l"/>
                <a:tab pos="1147445" algn="l"/>
                <a:tab pos="365760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addl</a:t>
            </a:r>
            <a:r>
              <a:rPr lang="en-US" sz="1600" dirty="0">
                <a:latin typeface="Courier New" panose="02070309020205020404" pitchFamily="-96" charset="0"/>
                <a:ea typeface="+mn-ea"/>
              </a:rPr>
              <a:t>	$1, %</a:t>
            </a:r>
            <a:r>
              <a:rPr lang="en-US" sz="1600" dirty="0" err="1">
                <a:latin typeface="Courier New" panose="02070309020205020404" pitchFamily="-96" charset="0"/>
                <a:ea typeface="+mn-ea"/>
              </a:rPr>
              <a:t>eax</a:t>
            </a:r>
            <a:r>
              <a:rPr lang="en-US" sz="1600" dirty="0">
                <a:latin typeface="Courier New" panose="02070309020205020404" pitchFamily="-96" charset="0"/>
                <a:ea typeface="+mn-ea"/>
              </a:rPr>
              <a:t>		#   </a:t>
            </a:r>
            <a:r>
              <a:rPr lang="en-US" sz="1600" dirty="0" err="1">
                <a:latin typeface="Courier New" panose="02070309020205020404" pitchFamily="-96" charset="0"/>
                <a:ea typeface="+mn-ea"/>
              </a:rPr>
              <a:t>i</a:t>
            </a:r>
            <a:r>
              <a:rPr lang="en-US" sz="1600" dirty="0">
                <a:latin typeface="Courier New" panose="02070309020205020404" pitchFamily="-96" charset="0"/>
                <a:ea typeface="+mn-ea"/>
              </a:rPr>
              <a:t>++</a:t>
            </a:r>
          </a:p>
          <a:p>
            <a:pPr eaLnBrk="0" hangingPunct="0">
              <a:tabLst>
                <a:tab pos="342900" algn="l"/>
                <a:tab pos="1147445" algn="l"/>
                <a:tab pos="365760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cmpl</a:t>
            </a:r>
            <a:r>
              <a:rPr lang="en-US" sz="1600" dirty="0">
                <a:latin typeface="Courier New" panose="02070309020205020404" pitchFamily="-96" charset="0"/>
                <a:ea typeface="+mn-ea"/>
              </a:rPr>
              <a:t>	$5, %</a:t>
            </a:r>
            <a:r>
              <a:rPr lang="en-US" sz="1600" dirty="0" err="1">
                <a:latin typeface="Courier New" panose="02070309020205020404" pitchFamily="-96" charset="0"/>
                <a:ea typeface="+mn-ea"/>
              </a:rPr>
              <a:t>eax</a:t>
            </a:r>
            <a:r>
              <a:rPr lang="en-US" sz="1600" dirty="0">
                <a:latin typeface="Courier New" panose="02070309020205020404" pitchFamily="-96" charset="0"/>
                <a:ea typeface="+mn-ea"/>
              </a:rPr>
              <a:t>		#   i:5</a:t>
            </a:r>
          </a:p>
          <a:p>
            <a:pPr eaLnBrk="0" hangingPunct="0">
              <a:tabLst>
                <a:tab pos="342900" algn="l"/>
                <a:tab pos="1147445" algn="l"/>
                <a:tab pos="365760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jne</a:t>
            </a:r>
            <a:r>
              <a:rPr lang="en-US" sz="1600" dirty="0">
                <a:latin typeface="Courier New" panose="02070309020205020404" pitchFamily="-96" charset="0"/>
                <a:ea typeface="+mn-ea"/>
              </a:rPr>
              <a:t>	.L4		#   if !=, </a:t>
            </a:r>
            <a:r>
              <a:rPr lang="en-US" sz="1600" dirty="0" err="1">
                <a:latin typeface="Courier New" panose="02070309020205020404" pitchFamily="-96" charset="0"/>
                <a:ea typeface="+mn-ea"/>
              </a:rPr>
              <a:t>goto</a:t>
            </a:r>
            <a:r>
              <a:rPr lang="en-US" sz="1600" dirty="0">
                <a:latin typeface="Courier New" panose="02070309020205020404" pitchFamily="-96" charset="0"/>
                <a:ea typeface="+mn-ea"/>
              </a:rPr>
              <a:t> loop (</a:t>
            </a:r>
            <a:r>
              <a:rPr lang="en-US" altLang="zh-CN" sz="1600" dirty="0">
                <a:latin typeface="Courier New" panose="02070309020205020404" pitchFamily="-96" charset="0"/>
                <a:ea typeface="+mn-ea"/>
              </a:rPr>
              <a:t>.L4)</a:t>
            </a:r>
            <a:endParaRPr lang="en-US" sz="1600" dirty="0">
              <a:latin typeface="Courier New" panose="02070309020205020404" pitchFamily="-96" charset="0"/>
              <a:ea typeface="+mn-ea"/>
            </a:endParaRPr>
          </a:p>
        </p:txBody>
      </p:sp>
      <p:sp>
        <p:nvSpPr>
          <p:cNvPr id="6" name="Rectangle 2">
            <a:extLst>
              <a:ext uri="{FF2B5EF4-FFF2-40B4-BE49-F238E27FC236}">
                <a16:creationId xmlns:a16="http://schemas.microsoft.com/office/drawing/2014/main" id="{1DD47E0A-0B1D-4B4F-9A7E-1AF048E1EB40}"/>
              </a:ext>
            </a:extLst>
          </p:cNvPr>
          <p:cNvSpPr>
            <a:spLocks noChangeArrowheads="1"/>
          </p:cNvSpPr>
          <p:nvPr/>
        </p:nvSpPr>
        <p:spPr bwMode="auto">
          <a:xfrm>
            <a:off x="2935511" y="892401"/>
            <a:ext cx="3724721" cy="1320874"/>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void zincr(zip_dig z) {</a:t>
            </a:r>
          </a:p>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int i;</a:t>
            </a:r>
          </a:p>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for (i = 0; i &lt; ZLEN; i++)</a:t>
            </a:r>
          </a:p>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z[i]++;</a:t>
            </a:r>
          </a:p>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t>
            </a:r>
          </a:p>
        </p:txBody>
      </p:sp>
      <p:sp>
        <p:nvSpPr>
          <p:cNvPr id="3" name="矩形 2"/>
          <p:cNvSpPr/>
          <p:nvPr/>
        </p:nvSpPr>
        <p:spPr bwMode="auto">
          <a:xfrm>
            <a:off x="2123728" y="3262384"/>
            <a:ext cx="1760608" cy="389486"/>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华文细黑" pitchFamily="2" charset="-122"/>
            </a:endParaRPr>
          </a:p>
        </p:txBody>
      </p:sp>
    </p:spTree>
    <p:extLst>
      <p:ext uri="{BB962C8B-B14F-4D97-AF65-F5344CB8AC3E}">
        <p14:creationId xmlns:p14="http://schemas.microsoft.com/office/powerpoint/2010/main" val="805090426"/>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3"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二维数组</a:t>
            </a:r>
            <a:endParaRPr lang="en-US" altLang="zh-CN" sz="2000" kern="0" dirty="0">
              <a:solidFill>
                <a:srgbClr val="AC0000"/>
              </a:solidFill>
              <a:latin typeface="微软雅黑" pitchFamily="34" charset="-122"/>
              <a:ea typeface="微软雅黑" pitchFamily="34" charset="-122"/>
            </a:endParaRPr>
          </a:p>
        </p:txBody>
      </p:sp>
      <p:grpSp>
        <p:nvGrpSpPr>
          <p:cNvPr id="5" name="Group 4">
            <a:extLst>
              <a:ext uri="{FF2B5EF4-FFF2-40B4-BE49-F238E27FC236}">
                <a16:creationId xmlns:a16="http://schemas.microsoft.com/office/drawing/2014/main" id="{5F553B32-85ED-4906-A047-C76E9CA3DCE2}"/>
              </a:ext>
            </a:extLst>
          </p:cNvPr>
          <p:cNvGrpSpPr>
            <a:grpSpLocks/>
          </p:cNvGrpSpPr>
          <p:nvPr/>
        </p:nvGrpSpPr>
        <p:grpSpPr bwMode="auto">
          <a:xfrm>
            <a:off x="5077779" y="771550"/>
            <a:ext cx="3767211" cy="2077193"/>
            <a:chOff x="2208" y="2688"/>
            <a:chExt cx="2544" cy="1392"/>
          </a:xfrm>
        </p:grpSpPr>
        <p:sp>
          <p:nvSpPr>
            <p:cNvPr id="6" name="Rectangle 5">
              <a:extLst>
                <a:ext uri="{FF2B5EF4-FFF2-40B4-BE49-F238E27FC236}">
                  <a16:creationId xmlns:a16="http://schemas.microsoft.com/office/drawing/2014/main" id="{AE9E69B0-75A7-4E20-9E5B-A297020A4271}"/>
                </a:ext>
              </a:extLst>
            </p:cNvPr>
            <p:cNvSpPr>
              <a:spLocks noChangeArrowheads="1"/>
            </p:cNvSpPr>
            <p:nvPr/>
          </p:nvSpPr>
          <p:spPr bwMode="auto">
            <a:xfrm>
              <a:off x="2304" y="2784"/>
              <a:ext cx="768" cy="288"/>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A[0][0]</a:t>
              </a:r>
            </a:p>
          </p:txBody>
        </p:sp>
        <p:sp>
          <p:nvSpPr>
            <p:cNvPr id="7" name="Rectangle 6">
              <a:extLst>
                <a:ext uri="{FF2B5EF4-FFF2-40B4-BE49-F238E27FC236}">
                  <a16:creationId xmlns:a16="http://schemas.microsoft.com/office/drawing/2014/main" id="{C812AD47-1FDA-4469-9FEF-A78FAD71E133}"/>
                </a:ext>
              </a:extLst>
            </p:cNvPr>
            <p:cNvSpPr>
              <a:spLocks noChangeArrowheads="1"/>
            </p:cNvSpPr>
            <p:nvPr/>
          </p:nvSpPr>
          <p:spPr bwMode="auto">
            <a:xfrm>
              <a:off x="3936" y="2784"/>
              <a:ext cx="768" cy="288"/>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A[0][C-1]</a:t>
              </a:r>
            </a:p>
          </p:txBody>
        </p:sp>
        <p:sp>
          <p:nvSpPr>
            <p:cNvPr id="8" name="Rectangle 7">
              <a:extLst>
                <a:ext uri="{FF2B5EF4-FFF2-40B4-BE49-F238E27FC236}">
                  <a16:creationId xmlns:a16="http://schemas.microsoft.com/office/drawing/2014/main" id="{2647CF54-A2E9-4AFE-94DE-9AB5508B6F26}"/>
                </a:ext>
              </a:extLst>
            </p:cNvPr>
            <p:cNvSpPr>
              <a:spLocks noChangeArrowheads="1"/>
            </p:cNvSpPr>
            <p:nvPr/>
          </p:nvSpPr>
          <p:spPr bwMode="auto">
            <a:xfrm>
              <a:off x="2304" y="3744"/>
              <a:ext cx="768" cy="288"/>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A[R-1][0]</a:t>
              </a:r>
            </a:p>
          </p:txBody>
        </p:sp>
        <p:sp>
          <p:nvSpPr>
            <p:cNvPr id="9" name="Rectangle 8">
              <a:extLst>
                <a:ext uri="{FF2B5EF4-FFF2-40B4-BE49-F238E27FC236}">
                  <a16:creationId xmlns:a16="http://schemas.microsoft.com/office/drawing/2014/main" id="{45CCD060-26D5-49E3-9B6B-D5B66167D2A7}"/>
                </a:ext>
              </a:extLst>
            </p:cNvPr>
            <p:cNvSpPr>
              <a:spLocks noChangeArrowheads="1"/>
            </p:cNvSpPr>
            <p:nvPr/>
          </p:nvSpPr>
          <p:spPr bwMode="auto">
            <a:xfrm>
              <a:off x="3168" y="2773"/>
              <a:ext cx="576" cy="288"/>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 •</a:t>
              </a:r>
            </a:p>
          </p:txBody>
        </p:sp>
        <p:sp>
          <p:nvSpPr>
            <p:cNvPr id="10" name="Rectangle 9">
              <a:extLst>
                <a:ext uri="{FF2B5EF4-FFF2-40B4-BE49-F238E27FC236}">
                  <a16:creationId xmlns:a16="http://schemas.microsoft.com/office/drawing/2014/main" id="{75A1ACF0-8CC9-4D34-84CD-614A9806A0FA}"/>
                </a:ext>
              </a:extLst>
            </p:cNvPr>
            <p:cNvSpPr>
              <a:spLocks noChangeArrowheads="1"/>
            </p:cNvSpPr>
            <p:nvPr/>
          </p:nvSpPr>
          <p:spPr bwMode="auto">
            <a:xfrm>
              <a:off x="3168" y="3744"/>
              <a:ext cx="576" cy="288"/>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 • •</a:t>
              </a:r>
            </a:p>
          </p:txBody>
        </p:sp>
        <p:sp>
          <p:nvSpPr>
            <p:cNvPr id="11" name="Rectangle 10">
              <a:extLst>
                <a:ext uri="{FF2B5EF4-FFF2-40B4-BE49-F238E27FC236}">
                  <a16:creationId xmlns:a16="http://schemas.microsoft.com/office/drawing/2014/main" id="{6CEF00E6-524E-43C0-B756-D60DE9E48938}"/>
                </a:ext>
              </a:extLst>
            </p:cNvPr>
            <p:cNvSpPr>
              <a:spLocks noChangeArrowheads="1"/>
            </p:cNvSpPr>
            <p:nvPr/>
          </p:nvSpPr>
          <p:spPr bwMode="auto">
            <a:xfrm>
              <a:off x="3936" y="3744"/>
              <a:ext cx="768" cy="288"/>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A[R-1][C-1]</a:t>
              </a:r>
            </a:p>
          </p:txBody>
        </p:sp>
        <p:sp>
          <p:nvSpPr>
            <p:cNvPr id="12" name="Rectangle 11">
              <a:extLst>
                <a:ext uri="{FF2B5EF4-FFF2-40B4-BE49-F238E27FC236}">
                  <a16:creationId xmlns:a16="http://schemas.microsoft.com/office/drawing/2014/main" id="{489E57D9-93B9-4024-B527-529F2E9FA840}"/>
                </a:ext>
              </a:extLst>
            </p:cNvPr>
            <p:cNvSpPr>
              <a:spLocks noChangeArrowheads="1"/>
            </p:cNvSpPr>
            <p:nvPr/>
          </p:nvSpPr>
          <p:spPr bwMode="auto">
            <a:xfrm>
              <a:off x="2592" y="3168"/>
              <a:ext cx="288" cy="48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p:txBody>
        </p:sp>
        <p:sp>
          <p:nvSpPr>
            <p:cNvPr id="13" name="Rectangle 12">
              <a:extLst>
                <a:ext uri="{FF2B5EF4-FFF2-40B4-BE49-F238E27FC236}">
                  <a16:creationId xmlns:a16="http://schemas.microsoft.com/office/drawing/2014/main" id="{260D1B52-3E4D-4A82-99CD-F48398A9262E}"/>
                </a:ext>
              </a:extLst>
            </p:cNvPr>
            <p:cNvSpPr>
              <a:spLocks noChangeArrowheads="1"/>
            </p:cNvSpPr>
            <p:nvPr/>
          </p:nvSpPr>
          <p:spPr bwMode="auto">
            <a:xfrm>
              <a:off x="4080" y="3168"/>
              <a:ext cx="288" cy="48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p:txBody>
        </p:sp>
        <p:sp>
          <p:nvSpPr>
            <p:cNvPr id="14" name="Freeform 13">
              <a:extLst>
                <a:ext uri="{FF2B5EF4-FFF2-40B4-BE49-F238E27FC236}">
                  <a16:creationId xmlns:a16="http://schemas.microsoft.com/office/drawing/2014/main" id="{A06FEECF-8527-4AB4-B750-BAD41D01A959}"/>
                </a:ext>
              </a:extLst>
            </p:cNvPr>
            <p:cNvSpPr>
              <a:spLocks/>
            </p:cNvSpPr>
            <p:nvPr/>
          </p:nvSpPr>
          <p:spPr bwMode="auto">
            <a:xfrm>
              <a:off x="2208" y="2688"/>
              <a:ext cx="96" cy="1392"/>
            </a:xfrm>
            <a:custGeom>
              <a:avLst/>
              <a:gdLst>
                <a:gd name="T0" fmla="*/ 96 w 96"/>
                <a:gd name="T1" fmla="*/ 0 h 1392"/>
                <a:gd name="T2" fmla="*/ 0 w 96"/>
                <a:gd name="T3" fmla="*/ 0 h 1392"/>
                <a:gd name="T4" fmla="*/ 0 w 96"/>
                <a:gd name="T5" fmla="*/ 1392 h 1392"/>
                <a:gd name="T6" fmla="*/ 96 w 96"/>
                <a:gd name="T7" fmla="*/ 1392 h 1392"/>
                <a:gd name="T8" fmla="*/ 0 60000 65536"/>
                <a:gd name="T9" fmla="*/ 0 60000 65536"/>
                <a:gd name="T10" fmla="*/ 0 60000 65536"/>
                <a:gd name="T11" fmla="*/ 0 60000 65536"/>
                <a:gd name="T12" fmla="*/ 0 w 96"/>
                <a:gd name="T13" fmla="*/ 0 h 1392"/>
                <a:gd name="T14" fmla="*/ 96 w 96"/>
                <a:gd name="T15" fmla="*/ 1392 h 1392"/>
              </a:gdLst>
              <a:ahLst/>
              <a:cxnLst>
                <a:cxn ang="T8">
                  <a:pos x="T0" y="T1"/>
                </a:cxn>
                <a:cxn ang="T9">
                  <a:pos x="T2" y="T3"/>
                </a:cxn>
                <a:cxn ang="T10">
                  <a:pos x="T4" y="T5"/>
                </a:cxn>
                <a:cxn ang="T11">
                  <a:pos x="T6" y="T7"/>
                </a:cxn>
              </a:cxnLst>
              <a:rect l="T12" t="T13" r="T14" b="T15"/>
              <a:pathLst>
                <a:path w="96" h="1392">
                  <a:moveTo>
                    <a:pt x="96" y="0"/>
                  </a:moveTo>
                  <a:lnTo>
                    <a:pt x="0" y="0"/>
                  </a:lnTo>
                  <a:lnTo>
                    <a:pt x="0" y="1392"/>
                  </a:lnTo>
                  <a:lnTo>
                    <a:pt x="96" y="1392"/>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15" name="Freeform 14">
              <a:extLst>
                <a:ext uri="{FF2B5EF4-FFF2-40B4-BE49-F238E27FC236}">
                  <a16:creationId xmlns:a16="http://schemas.microsoft.com/office/drawing/2014/main" id="{DB7B89A7-E3FA-41C9-A267-ABED5BF33F00}"/>
                </a:ext>
              </a:extLst>
            </p:cNvPr>
            <p:cNvSpPr>
              <a:spLocks/>
            </p:cNvSpPr>
            <p:nvPr/>
          </p:nvSpPr>
          <p:spPr bwMode="auto">
            <a:xfrm flipH="1">
              <a:off x="4656" y="2688"/>
              <a:ext cx="96" cy="1392"/>
            </a:xfrm>
            <a:custGeom>
              <a:avLst/>
              <a:gdLst>
                <a:gd name="T0" fmla="*/ 96 w 96"/>
                <a:gd name="T1" fmla="*/ 0 h 1392"/>
                <a:gd name="T2" fmla="*/ 0 w 96"/>
                <a:gd name="T3" fmla="*/ 0 h 1392"/>
                <a:gd name="T4" fmla="*/ 0 w 96"/>
                <a:gd name="T5" fmla="*/ 1392 h 1392"/>
                <a:gd name="T6" fmla="*/ 96 w 96"/>
                <a:gd name="T7" fmla="*/ 1392 h 1392"/>
                <a:gd name="T8" fmla="*/ 0 60000 65536"/>
                <a:gd name="T9" fmla="*/ 0 60000 65536"/>
                <a:gd name="T10" fmla="*/ 0 60000 65536"/>
                <a:gd name="T11" fmla="*/ 0 60000 65536"/>
                <a:gd name="T12" fmla="*/ 0 w 96"/>
                <a:gd name="T13" fmla="*/ 0 h 1392"/>
                <a:gd name="T14" fmla="*/ 96 w 96"/>
                <a:gd name="T15" fmla="*/ 1392 h 1392"/>
              </a:gdLst>
              <a:ahLst/>
              <a:cxnLst>
                <a:cxn ang="T8">
                  <a:pos x="T0" y="T1"/>
                </a:cxn>
                <a:cxn ang="T9">
                  <a:pos x="T2" y="T3"/>
                </a:cxn>
                <a:cxn ang="T10">
                  <a:pos x="T4" y="T5"/>
                </a:cxn>
                <a:cxn ang="T11">
                  <a:pos x="T6" y="T7"/>
                </a:cxn>
              </a:cxnLst>
              <a:rect l="T12" t="T13" r="T14" b="T15"/>
              <a:pathLst>
                <a:path w="96" h="1392">
                  <a:moveTo>
                    <a:pt x="96" y="0"/>
                  </a:moveTo>
                  <a:lnTo>
                    <a:pt x="0" y="0"/>
                  </a:lnTo>
                  <a:lnTo>
                    <a:pt x="0" y="1392"/>
                  </a:lnTo>
                  <a:lnTo>
                    <a:pt x="96" y="1392"/>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grpSp>
      <p:grpSp>
        <p:nvGrpSpPr>
          <p:cNvPr id="2" name="组合 1">
            <a:extLst>
              <a:ext uri="{FF2B5EF4-FFF2-40B4-BE49-F238E27FC236}">
                <a16:creationId xmlns:a16="http://schemas.microsoft.com/office/drawing/2014/main" id="{5975D17D-8DE8-4F7B-844A-A8957D8A06AE}"/>
              </a:ext>
            </a:extLst>
          </p:cNvPr>
          <p:cNvGrpSpPr/>
          <p:nvPr/>
        </p:nvGrpSpPr>
        <p:grpSpPr>
          <a:xfrm>
            <a:off x="179834" y="3507854"/>
            <a:ext cx="8856662" cy="1409700"/>
            <a:chOff x="287338" y="3048798"/>
            <a:chExt cx="8856662" cy="1409700"/>
          </a:xfrm>
        </p:grpSpPr>
        <p:grpSp>
          <p:nvGrpSpPr>
            <p:cNvPr id="16" name="Group 16">
              <a:extLst>
                <a:ext uri="{FF2B5EF4-FFF2-40B4-BE49-F238E27FC236}">
                  <a16:creationId xmlns:a16="http://schemas.microsoft.com/office/drawing/2014/main" id="{3B273666-041C-47CA-9721-12690B9BA22F}"/>
                </a:ext>
              </a:extLst>
            </p:cNvPr>
            <p:cNvGrpSpPr>
              <a:grpSpLocks/>
            </p:cNvGrpSpPr>
            <p:nvPr/>
          </p:nvGrpSpPr>
          <p:grpSpPr bwMode="auto">
            <a:xfrm>
              <a:off x="287338" y="3048798"/>
              <a:ext cx="8856662" cy="990600"/>
              <a:chOff x="336" y="3408"/>
              <a:chExt cx="5184" cy="624"/>
            </a:xfrm>
          </p:grpSpPr>
          <p:grpSp>
            <p:nvGrpSpPr>
              <p:cNvPr id="17" name="Group 17">
                <a:extLst>
                  <a:ext uri="{FF2B5EF4-FFF2-40B4-BE49-F238E27FC236}">
                    <a16:creationId xmlns:a16="http://schemas.microsoft.com/office/drawing/2014/main" id="{04203B24-557E-41B7-8E5D-22A97383568B}"/>
                  </a:ext>
                </a:extLst>
              </p:cNvPr>
              <p:cNvGrpSpPr>
                <a:grpSpLocks/>
              </p:cNvGrpSpPr>
              <p:nvPr/>
            </p:nvGrpSpPr>
            <p:grpSpPr bwMode="auto">
              <a:xfrm>
                <a:off x="336" y="3408"/>
                <a:ext cx="1344" cy="624"/>
                <a:chOff x="1488" y="3504"/>
                <a:chExt cx="1344" cy="624"/>
              </a:xfrm>
            </p:grpSpPr>
            <p:sp>
              <p:nvSpPr>
                <p:cNvPr id="27" name="Rectangle 20">
                  <a:extLst>
                    <a:ext uri="{FF2B5EF4-FFF2-40B4-BE49-F238E27FC236}">
                      <a16:creationId xmlns:a16="http://schemas.microsoft.com/office/drawing/2014/main" id="{1F9BB370-5909-43DD-B286-C69B9E751D91}"/>
                    </a:ext>
                  </a:extLst>
                </p:cNvPr>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 •</a:t>
                  </a:r>
                </a:p>
              </p:txBody>
            </p:sp>
            <p:sp>
              <p:nvSpPr>
                <p:cNvPr id="28" name="Rectangle 18">
                  <a:extLst>
                    <a:ext uri="{FF2B5EF4-FFF2-40B4-BE49-F238E27FC236}">
                      <a16:creationId xmlns:a16="http://schemas.microsoft.com/office/drawing/2014/main" id="{D4863AE0-DE1C-405A-94BD-BDEF1B8927F5}"/>
                    </a:ext>
                  </a:extLst>
                </p:cNvPr>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[0]</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[0]</a:t>
                  </a:r>
                </a:p>
              </p:txBody>
            </p:sp>
            <p:sp>
              <p:nvSpPr>
                <p:cNvPr id="29" name="Rectangle 19">
                  <a:extLst>
                    <a:ext uri="{FF2B5EF4-FFF2-40B4-BE49-F238E27FC236}">
                      <a16:creationId xmlns:a16="http://schemas.microsoft.com/office/drawing/2014/main" id="{E6199816-808D-4B23-A14F-CE001196DADE}"/>
                    </a:ext>
                  </a:extLst>
                </p:cNvPr>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[0]</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[C-1]</a:t>
                  </a:r>
                </a:p>
              </p:txBody>
            </p:sp>
          </p:grpSp>
          <p:grpSp>
            <p:nvGrpSpPr>
              <p:cNvPr id="18" name="Group 21">
                <a:extLst>
                  <a:ext uri="{FF2B5EF4-FFF2-40B4-BE49-F238E27FC236}">
                    <a16:creationId xmlns:a16="http://schemas.microsoft.com/office/drawing/2014/main" id="{2CA802D7-0BA3-447E-939E-77187D0F9216}"/>
                  </a:ext>
                </a:extLst>
              </p:cNvPr>
              <p:cNvGrpSpPr>
                <a:grpSpLocks/>
              </p:cNvGrpSpPr>
              <p:nvPr/>
            </p:nvGrpSpPr>
            <p:grpSpPr bwMode="auto">
              <a:xfrm>
                <a:off x="1680" y="3408"/>
                <a:ext cx="1344" cy="624"/>
                <a:chOff x="1488" y="3504"/>
                <a:chExt cx="1344" cy="624"/>
              </a:xfrm>
            </p:grpSpPr>
            <p:sp>
              <p:nvSpPr>
                <p:cNvPr id="24" name="Rectangle 24">
                  <a:extLst>
                    <a:ext uri="{FF2B5EF4-FFF2-40B4-BE49-F238E27FC236}">
                      <a16:creationId xmlns:a16="http://schemas.microsoft.com/office/drawing/2014/main" id="{28104A59-4AB1-4DF0-BC2A-714333DF879F}"/>
                    </a:ext>
                  </a:extLst>
                </p:cNvPr>
                <p:cNvSpPr>
                  <a:spLocks noChangeArrowheads="1"/>
                </p:cNvSpPr>
                <p:nvPr/>
              </p:nvSpPr>
              <p:spPr bwMode="auto">
                <a:xfrm>
                  <a:off x="1488" y="3504"/>
                  <a:ext cx="1344" cy="624"/>
                </a:xfrm>
                <a:prstGeom prst="rect">
                  <a:avLst/>
                </a:prstGeom>
                <a:solidFill>
                  <a:srgbClr val="F6F5BD"/>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 •</a:t>
                  </a:r>
                </a:p>
              </p:txBody>
            </p:sp>
            <p:sp>
              <p:nvSpPr>
                <p:cNvPr id="25" name="Rectangle 22">
                  <a:extLst>
                    <a:ext uri="{FF2B5EF4-FFF2-40B4-BE49-F238E27FC236}">
                      <a16:creationId xmlns:a16="http://schemas.microsoft.com/office/drawing/2014/main" id="{9B5909C9-3FFD-40CB-AF0A-863F515EAA22}"/>
                    </a:ext>
                  </a:extLst>
                </p:cNvPr>
                <p:cNvSpPr>
                  <a:spLocks noChangeArrowheads="1"/>
                </p:cNvSpPr>
                <p:nvPr/>
              </p:nvSpPr>
              <p:spPr bwMode="auto">
                <a:xfrm>
                  <a:off x="1488" y="3504"/>
                  <a:ext cx="384" cy="624"/>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[0]</a:t>
                  </a:r>
                </a:p>
              </p:txBody>
            </p:sp>
            <p:sp>
              <p:nvSpPr>
                <p:cNvPr id="26" name="Rectangle 23">
                  <a:extLst>
                    <a:ext uri="{FF2B5EF4-FFF2-40B4-BE49-F238E27FC236}">
                      <a16:creationId xmlns:a16="http://schemas.microsoft.com/office/drawing/2014/main" id="{BA5F4C82-16A6-428C-9711-271DA875C6F0}"/>
                    </a:ext>
                  </a:extLst>
                </p:cNvPr>
                <p:cNvSpPr>
                  <a:spLocks noChangeArrowheads="1"/>
                </p:cNvSpPr>
                <p:nvPr/>
              </p:nvSpPr>
              <p:spPr bwMode="auto">
                <a:xfrm>
                  <a:off x="2448" y="3504"/>
                  <a:ext cx="384" cy="624"/>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[C-1]</a:t>
                  </a:r>
                </a:p>
              </p:txBody>
            </p:sp>
          </p:grpSp>
          <p:grpSp>
            <p:nvGrpSpPr>
              <p:cNvPr id="19" name="Group 25">
                <a:extLst>
                  <a:ext uri="{FF2B5EF4-FFF2-40B4-BE49-F238E27FC236}">
                    <a16:creationId xmlns:a16="http://schemas.microsoft.com/office/drawing/2014/main" id="{D0D9D4BE-C99A-4D8B-9FA0-9D7BD234D498}"/>
                  </a:ext>
                </a:extLst>
              </p:cNvPr>
              <p:cNvGrpSpPr>
                <a:grpSpLocks/>
              </p:cNvGrpSpPr>
              <p:nvPr/>
            </p:nvGrpSpPr>
            <p:grpSpPr bwMode="auto">
              <a:xfrm>
                <a:off x="4176" y="3408"/>
                <a:ext cx="1344" cy="624"/>
                <a:chOff x="1488" y="3504"/>
                <a:chExt cx="1344" cy="624"/>
              </a:xfrm>
            </p:grpSpPr>
            <p:sp>
              <p:nvSpPr>
                <p:cNvPr id="21" name="Rectangle 28">
                  <a:extLst>
                    <a:ext uri="{FF2B5EF4-FFF2-40B4-BE49-F238E27FC236}">
                      <a16:creationId xmlns:a16="http://schemas.microsoft.com/office/drawing/2014/main" id="{954F2B27-3CC3-4C87-BFD5-B7F4EB18060A}"/>
                    </a:ext>
                  </a:extLst>
                </p:cNvPr>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 •</a:t>
                  </a:r>
                </a:p>
              </p:txBody>
            </p:sp>
            <p:sp>
              <p:nvSpPr>
                <p:cNvPr id="22" name="Rectangle 26">
                  <a:extLst>
                    <a:ext uri="{FF2B5EF4-FFF2-40B4-BE49-F238E27FC236}">
                      <a16:creationId xmlns:a16="http://schemas.microsoft.com/office/drawing/2014/main" id="{EFD7D398-F9F8-4BD5-8894-B535EA0A07C3}"/>
                    </a:ext>
                  </a:extLst>
                </p:cNvPr>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[R-1]</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[0]</a:t>
                  </a:r>
                </a:p>
              </p:txBody>
            </p:sp>
            <p:sp>
              <p:nvSpPr>
                <p:cNvPr id="23" name="Rectangle 27">
                  <a:extLst>
                    <a:ext uri="{FF2B5EF4-FFF2-40B4-BE49-F238E27FC236}">
                      <a16:creationId xmlns:a16="http://schemas.microsoft.com/office/drawing/2014/main" id="{7C345A5A-B396-4DFA-8E64-D6EFA40341E3}"/>
                    </a:ext>
                  </a:extLst>
                </p:cNvPr>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[R-1]</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[C-1]</a:t>
                  </a:r>
                </a:p>
              </p:txBody>
            </p:sp>
          </p:grpSp>
          <p:sp>
            <p:nvSpPr>
              <p:cNvPr id="20" name="Rectangle 29">
                <a:extLst>
                  <a:ext uri="{FF2B5EF4-FFF2-40B4-BE49-F238E27FC236}">
                    <a16:creationId xmlns:a16="http://schemas.microsoft.com/office/drawing/2014/main" id="{DDFEE1D7-FA60-47A7-A9E4-B0A90B9927B3}"/>
                  </a:ext>
                </a:extLst>
              </p:cNvPr>
              <p:cNvSpPr>
                <a:spLocks noChangeArrowheads="1"/>
              </p:cNvSpPr>
              <p:nvPr/>
            </p:nvSpPr>
            <p:spPr bwMode="auto">
              <a:xfrm>
                <a:off x="3024" y="3408"/>
                <a:ext cx="1152" cy="624"/>
              </a:xfrm>
              <a:prstGeom prst="rect">
                <a:avLst/>
              </a:prstGeom>
              <a:solidFill>
                <a:schemeClr val="bg1"/>
              </a:solidFill>
              <a:ln w="254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  •</a:t>
                </a:r>
              </a:p>
            </p:txBody>
          </p:sp>
        </p:grpSp>
        <p:sp>
          <p:nvSpPr>
            <p:cNvPr id="30" name="Line 32">
              <a:extLst>
                <a:ext uri="{FF2B5EF4-FFF2-40B4-BE49-F238E27FC236}">
                  <a16:creationId xmlns:a16="http://schemas.microsoft.com/office/drawing/2014/main" id="{FA23F856-3676-4BAB-BF73-669F3FDFCF18}"/>
                </a:ext>
              </a:extLst>
            </p:cNvPr>
            <p:cNvSpPr>
              <a:spLocks noChangeShapeType="1"/>
            </p:cNvSpPr>
            <p:nvPr/>
          </p:nvSpPr>
          <p:spPr bwMode="auto">
            <a:xfrm>
              <a:off x="287338" y="4267998"/>
              <a:ext cx="8856662"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1" name="Rectangle 33">
              <a:extLst>
                <a:ext uri="{FF2B5EF4-FFF2-40B4-BE49-F238E27FC236}">
                  <a16:creationId xmlns:a16="http://schemas.microsoft.com/office/drawing/2014/main" id="{B0080E57-3D97-49AE-994A-E7E7AE490430}"/>
                </a:ext>
              </a:extLst>
            </p:cNvPr>
            <p:cNvSpPr>
              <a:spLocks noChangeArrowheads="1"/>
            </p:cNvSpPr>
            <p:nvPr/>
          </p:nvSpPr>
          <p:spPr bwMode="auto">
            <a:xfrm>
              <a:off x="3832390" y="4077498"/>
              <a:ext cx="1570276" cy="381000"/>
            </a:xfrm>
            <a:prstGeom prst="rect">
              <a:avLst/>
            </a:prstGeom>
            <a:solidFill>
              <a:schemeClr val="bg1">
                <a:lumMod val="95000"/>
              </a:schemeClr>
            </a:solidFill>
            <a:ln>
              <a:noFill/>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4*R*C</a:t>
              </a:r>
              <a:r>
                <a:rPr lang="en-US" altLang="zh-CN" sz="1600" dirty="0">
                  <a:solidFill>
                    <a:schemeClr val="tx1"/>
                  </a:solidFill>
                  <a:latin typeface="Calibri" panose="020F0502020204030204" pitchFamily="34" charset="0"/>
                  <a:ea typeface="宋体" panose="02010600030101010101" pitchFamily="2" charset="-122"/>
                </a:rPr>
                <a:t>  Bytes</a:t>
              </a:r>
            </a:p>
          </p:txBody>
        </p:sp>
      </p:grpSp>
      <p:sp>
        <p:nvSpPr>
          <p:cNvPr id="33" name="Rectangle 3">
            <a:extLst>
              <a:ext uri="{FF2B5EF4-FFF2-40B4-BE49-F238E27FC236}">
                <a16:creationId xmlns:a16="http://schemas.microsoft.com/office/drawing/2014/main" id="{0BC468A4-2418-4BEC-8576-E0E495859BA3}"/>
              </a:ext>
            </a:extLst>
          </p:cNvPr>
          <p:cNvSpPr txBox="1">
            <a:spLocks noChangeArrowheads="1"/>
          </p:cNvSpPr>
          <p:nvPr/>
        </p:nvSpPr>
        <p:spPr>
          <a:xfrm>
            <a:off x="217940" y="446020"/>
            <a:ext cx="4433888" cy="3360737"/>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kern="0" dirty="0">
                <a:latin typeface="Calibri" panose="020F0502020204030204" pitchFamily="34" charset="0"/>
              </a:rPr>
              <a:t>声明</a:t>
            </a:r>
            <a:endParaRPr lang="en-US" altLang="zh-CN" kern="0" dirty="0">
              <a:latin typeface="Calibri" panose="020F0502020204030204" pitchFamily="34" charset="0"/>
            </a:endParaRPr>
          </a:p>
          <a:p>
            <a:pPr lvl="1">
              <a:buClr>
                <a:srgbClr val="C00000"/>
              </a:buClr>
              <a:buSzPct val="80000"/>
            </a:pPr>
            <a:r>
              <a:rPr lang="en-US" altLang="zh-CN" sz="1600" b="0" i="1" kern="0" dirty="0">
                <a:latin typeface="Calibri" panose="020F0502020204030204" pitchFamily="34" charset="0"/>
              </a:rPr>
              <a:t>T</a:t>
            </a:r>
            <a:r>
              <a:rPr lang="en-US" altLang="zh-CN" sz="1600" b="0" kern="0" dirty="0">
                <a:latin typeface="Calibri" panose="020F0502020204030204" pitchFamily="34" charset="0"/>
              </a:rPr>
              <a:t>   </a:t>
            </a:r>
            <a:r>
              <a:rPr lang="en-US" altLang="zh-CN" sz="1600" b="1" kern="0" dirty="0">
                <a:latin typeface="Courier New" panose="02070309020205020404" pitchFamily="49" charset="0"/>
              </a:rPr>
              <a:t>A</a:t>
            </a:r>
            <a:r>
              <a:rPr lang="en-US" altLang="zh-CN" sz="1600" b="0" kern="0" dirty="0">
                <a:latin typeface="Courier New" panose="02070309020205020404" pitchFamily="49" charset="0"/>
              </a:rPr>
              <a:t>[</a:t>
            </a:r>
            <a:r>
              <a:rPr lang="en-US" altLang="zh-CN" sz="1600" b="0" i="1" kern="0" dirty="0">
                <a:latin typeface="Calibri" panose="020F0502020204030204" pitchFamily="34" charset="0"/>
              </a:rPr>
              <a:t>R</a:t>
            </a:r>
            <a:r>
              <a:rPr lang="en-US" altLang="zh-CN" sz="1600" b="0" kern="0" dirty="0">
                <a:latin typeface="Courier New" panose="02070309020205020404" pitchFamily="49" charset="0"/>
              </a:rPr>
              <a:t>][</a:t>
            </a:r>
            <a:r>
              <a:rPr lang="en-US" altLang="zh-CN" sz="1600" b="0" i="1" kern="0" dirty="0">
                <a:latin typeface="Calibri" panose="020F0502020204030204" pitchFamily="34" charset="0"/>
              </a:rPr>
              <a:t>C</a:t>
            </a:r>
            <a:r>
              <a:rPr lang="en-US" altLang="zh-CN" sz="1600" b="0" kern="0" dirty="0">
                <a:latin typeface="Courier New" panose="02070309020205020404" pitchFamily="49" charset="0"/>
              </a:rPr>
              <a:t>];</a:t>
            </a:r>
            <a:r>
              <a:rPr lang="zh-CN" altLang="en-US" sz="1600" b="0" kern="0" dirty="0">
                <a:latin typeface="Calibri" panose="020F0502020204030204" pitchFamily="34" charset="0"/>
              </a:rPr>
              <a:t>数据类型</a:t>
            </a:r>
            <a:r>
              <a:rPr lang="en-US" altLang="zh-CN" sz="1600" b="0" kern="0" dirty="0">
                <a:latin typeface="Calibri" panose="020F0502020204030204" pitchFamily="34" charset="0"/>
              </a:rPr>
              <a:t> </a:t>
            </a:r>
            <a:r>
              <a:rPr lang="en-US" altLang="zh-CN" sz="1600" b="0" i="1" kern="0" dirty="0">
                <a:latin typeface="Calibri" panose="020F0502020204030204" pitchFamily="34" charset="0"/>
              </a:rPr>
              <a:t>T</a:t>
            </a:r>
            <a:r>
              <a:rPr lang="zh-CN" altLang="en-US" sz="1600" b="0" kern="0" dirty="0">
                <a:latin typeface="Calibri" panose="020F0502020204030204" pitchFamily="34" charset="0"/>
              </a:rPr>
              <a:t>；</a:t>
            </a:r>
            <a:r>
              <a:rPr lang="en-US" altLang="zh-CN" sz="1600" b="0" i="1" kern="0" dirty="0">
                <a:latin typeface="Calibri" panose="020F0502020204030204" pitchFamily="34" charset="0"/>
              </a:rPr>
              <a:t>R</a:t>
            </a:r>
            <a:r>
              <a:rPr lang="en-US" altLang="zh-CN" sz="1600" b="0" kern="0" dirty="0">
                <a:latin typeface="Calibri" panose="020F0502020204030204" pitchFamily="34" charset="0"/>
              </a:rPr>
              <a:t> </a:t>
            </a:r>
            <a:r>
              <a:rPr lang="zh-CN" altLang="en-US" sz="1600" b="0" kern="0" dirty="0">
                <a:latin typeface="Calibri" panose="020F0502020204030204" pitchFamily="34" charset="0"/>
              </a:rPr>
              <a:t>行</a:t>
            </a:r>
            <a:r>
              <a:rPr lang="en-US" altLang="zh-CN" sz="1600" b="0" kern="0" dirty="0">
                <a:latin typeface="Calibri" panose="020F0502020204030204" pitchFamily="34" charset="0"/>
              </a:rPr>
              <a:t>, </a:t>
            </a:r>
            <a:r>
              <a:rPr lang="en-US" altLang="zh-CN" sz="1600" b="0" i="1" kern="0" dirty="0">
                <a:latin typeface="Calibri" panose="020F0502020204030204" pitchFamily="34" charset="0"/>
              </a:rPr>
              <a:t>C</a:t>
            </a:r>
            <a:r>
              <a:rPr lang="en-US" altLang="zh-CN" sz="1600" b="0" kern="0" dirty="0">
                <a:latin typeface="Calibri" panose="020F0502020204030204" pitchFamily="34" charset="0"/>
              </a:rPr>
              <a:t> </a:t>
            </a:r>
            <a:r>
              <a:rPr lang="zh-CN" altLang="en-US" sz="1600" b="0" kern="0" dirty="0">
                <a:latin typeface="Calibri" panose="020F0502020204030204" pitchFamily="34" charset="0"/>
              </a:rPr>
              <a:t>列</a:t>
            </a:r>
            <a:endParaRPr lang="en-US" altLang="zh-CN" sz="1600" b="0" kern="0" dirty="0">
              <a:latin typeface="Calibri" panose="020F0502020204030204" pitchFamily="34" charset="0"/>
            </a:endParaRPr>
          </a:p>
          <a:p>
            <a:pPr lvl="1">
              <a:buClr>
                <a:srgbClr val="C00000"/>
              </a:buClr>
              <a:buSzPct val="80000"/>
            </a:pPr>
            <a:r>
              <a:rPr lang="zh-CN" altLang="en-US" sz="1600" b="0" kern="0" dirty="0">
                <a:latin typeface="Calibri" panose="020F0502020204030204" pitchFamily="34" charset="0"/>
              </a:rPr>
              <a:t>假设类型</a:t>
            </a:r>
            <a:r>
              <a:rPr lang="en-US" altLang="zh-CN" sz="1600" b="0" i="1" kern="0" dirty="0">
                <a:latin typeface="Calibri" panose="020F0502020204030204" pitchFamily="34" charset="0"/>
              </a:rPr>
              <a:t>T</a:t>
            </a:r>
            <a:r>
              <a:rPr lang="zh-CN" altLang="en-US" sz="1600" b="0" kern="0" dirty="0">
                <a:latin typeface="Calibri" panose="020F0502020204030204" pitchFamily="34" charset="0"/>
              </a:rPr>
              <a:t>的元素需要</a:t>
            </a:r>
            <a:r>
              <a:rPr lang="en-US" altLang="zh-CN" sz="1600" b="0" kern="0" dirty="0">
                <a:latin typeface="Calibri" panose="020F0502020204030204" pitchFamily="34" charset="0"/>
              </a:rPr>
              <a:t> </a:t>
            </a:r>
            <a:r>
              <a:rPr lang="en-US" altLang="zh-CN" sz="1600" b="0" i="1" kern="0" dirty="0">
                <a:latin typeface="Calibri" panose="020F0502020204030204" pitchFamily="34" charset="0"/>
              </a:rPr>
              <a:t>K</a:t>
            </a:r>
            <a:r>
              <a:rPr lang="en-US" altLang="zh-CN" sz="1600" b="0" kern="0" dirty="0">
                <a:latin typeface="Calibri" panose="020F0502020204030204" pitchFamily="34" charset="0"/>
              </a:rPr>
              <a:t> </a:t>
            </a:r>
            <a:r>
              <a:rPr lang="zh-CN" altLang="en-US" sz="1600" b="0" kern="0" dirty="0">
                <a:latin typeface="Calibri" panose="020F0502020204030204" pitchFamily="34" charset="0"/>
              </a:rPr>
              <a:t>字节</a:t>
            </a:r>
            <a:endParaRPr lang="en-US" altLang="zh-CN" sz="1600" b="0" kern="0" dirty="0">
              <a:latin typeface="Calibri" panose="020F0502020204030204" pitchFamily="34" charset="0"/>
            </a:endParaRPr>
          </a:p>
          <a:p>
            <a:pPr>
              <a:buClr>
                <a:srgbClr val="C00000"/>
              </a:buClr>
              <a:buSzPct val="80000"/>
            </a:pPr>
            <a:r>
              <a:rPr lang="zh-CN" altLang="en-US" kern="0" dirty="0">
                <a:latin typeface="Calibri" panose="020F0502020204030204" pitchFamily="34" charset="0"/>
              </a:rPr>
              <a:t>数组大小</a:t>
            </a:r>
            <a:endParaRPr lang="en-US" altLang="zh-CN" kern="0" dirty="0">
              <a:latin typeface="Calibri" panose="020F0502020204030204" pitchFamily="34" charset="0"/>
            </a:endParaRPr>
          </a:p>
          <a:p>
            <a:pPr lvl="1">
              <a:buClr>
                <a:srgbClr val="C00000"/>
              </a:buClr>
              <a:buSzPct val="80000"/>
            </a:pPr>
            <a:r>
              <a:rPr lang="en-US" altLang="zh-CN" sz="1600" b="0" i="1" kern="0" dirty="0">
                <a:latin typeface="Calibri" panose="020F0502020204030204" pitchFamily="34" charset="0"/>
              </a:rPr>
              <a:t>R</a:t>
            </a:r>
            <a:r>
              <a:rPr lang="en-US" altLang="zh-CN" sz="1600" b="0" kern="0" dirty="0">
                <a:latin typeface="Calibri" panose="020F0502020204030204" pitchFamily="34" charset="0"/>
              </a:rPr>
              <a:t> * </a:t>
            </a:r>
            <a:r>
              <a:rPr lang="en-US" altLang="zh-CN" sz="1600" b="0" i="1" kern="0" dirty="0">
                <a:latin typeface="Calibri" panose="020F0502020204030204" pitchFamily="34" charset="0"/>
              </a:rPr>
              <a:t>C </a:t>
            </a:r>
            <a:r>
              <a:rPr lang="en-US" altLang="zh-CN" sz="1600" b="0" kern="0" dirty="0">
                <a:latin typeface="Calibri" panose="020F0502020204030204" pitchFamily="34" charset="0"/>
              </a:rPr>
              <a:t>* </a:t>
            </a:r>
            <a:r>
              <a:rPr lang="en-US" altLang="zh-CN" sz="1600" b="0" i="1" kern="0" dirty="0">
                <a:latin typeface="Calibri" panose="020F0502020204030204" pitchFamily="34" charset="0"/>
              </a:rPr>
              <a:t>K </a:t>
            </a:r>
            <a:r>
              <a:rPr lang="en-US" altLang="zh-CN" sz="1600" b="0" kern="0" dirty="0">
                <a:latin typeface="Calibri" panose="020F0502020204030204" pitchFamily="34" charset="0"/>
              </a:rPr>
              <a:t>bytes</a:t>
            </a:r>
          </a:p>
          <a:p>
            <a:pPr>
              <a:buClr>
                <a:srgbClr val="C00000"/>
              </a:buClr>
              <a:buSzPct val="80000"/>
            </a:pPr>
            <a:r>
              <a:rPr lang="zh-CN" altLang="en-US" kern="0" dirty="0">
                <a:latin typeface="Calibri" panose="020F0502020204030204" pitchFamily="34" charset="0"/>
              </a:rPr>
              <a:t>排列方式</a:t>
            </a:r>
            <a:endParaRPr lang="en-US" altLang="zh-CN" kern="0" dirty="0">
              <a:latin typeface="Calibri" panose="020F0502020204030204" pitchFamily="34" charset="0"/>
            </a:endParaRPr>
          </a:p>
          <a:p>
            <a:pPr lvl="1">
              <a:buClr>
                <a:srgbClr val="C00000"/>
              </a:buClr>
              <a:buSzPct val="80000"/>
            </a:pPr>
            <a:r>
              <a:rPr lang="zh-CN" altLang="en-US" sz="1600" b="0" kern="0" dirty="0">
                <a:solidFill>
                  <a:srgbClr val="C00000"/>
                </a:solidFill>
                <a:latin typeface="Calibri" panose="020F0502020204030204" pitchFamily="34" charset="0"/>
              </a:rPr>
              <a:t>以行为主序</a:t>
            </a:r>
            <a:endParaRPr lang="en-US" altLang="zh-CN" sz="1600" b="0" kern="0" dirty="0">
              <a:solidFill>
                <a:srgbClr val="C00000"/>
              </a:solidFill>
              <a:latin typeface="Calibri" panose="020F0502020204030204" pitchFamily="34" charset="0"/>
            </a:endParaRPr>
          </a:p>
        </p:txBody>
      </p:sp>
      <p:sp>
        <p:nvSpPr>
          <p:cNvPr id="34" name="Text Box 15">
            <a:extLst>
              <a:ext uri="{FF2B5EF4-FFF2-40B4-BE49-F238E27FC236}">
                <a16:creationId xmlns:a16="http://schemas.microsoft.com/office/drawing/2014/main" id="{007DE459-FFED-4549-B1F9-B82A685C5CB9}"/>
              </a:ext>
            </a:extLst>
          </p:cNvPr>
          <p:cNvSpPr txBox="1">
            <a:spLocks noChangeArrowheads="1"/>
          </p:cNvSpPr>
          <p:nvPr/>
        </p:nvSpPr>
        <p:spPr bwMode="auto">
          <a:xfrm>
            <a:off x="-420795" y="3153083"/>
            <a:ext cx="2516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int A[R][C];</a:t>
            </a:r>
          </a:p>
        </p:txBody>
      </p:sp>
    </p:spTree>
    <p:extLst>
      <p:ext uri="{BB962C8B-B14F-4D97-AF65-F5344CB8AC3E}">
        <p14:creationId xmlns:p14="http://schemas.microsoft.com/office/powerpoint/2010/main" val="3755812528"/>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33">
                                                <p:txEl>
                                                  <p:pRg st="6" end="6"/>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33">
                                                <p:txEl>
                                                  <p:pRg st="6" end="6"/>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33" grpId="0"/>
          <p:bldP spid="3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688108" y="171385"/>
            <a:ext cx="1767784"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二维数组举例</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C8A2B921-FF8A-4A0A-903B-1E6B90D703D5}"/>
              </a:ext>
            </a:extLst>
          </p:cNvPr>
          <p:cNvSpPr>
            <a:spLocks noChangeArrowheads="1"/>
          </p:cNvSpPr>
          <p:nvPr/>
        </p:nvSpPr>
        <p:spPr bwMode="auto">
          <a:xfrm>
            <a:off x="114365" y="699542"/>
            <a:ext cx="2888404" cy="156709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#define PCOUNT 4</a:t>
            </a:r>
          </a:p>
          <a:p>
            <a:pP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pgh</a:t>
            </a:r>
            <a:r>
              <a:rPr lang="en-US" altLang="zh-CN" sz="1600" dirty="0">
                <a:solidFill>
                  <a:schemeClr val="tx1"/>
                </a:solidFill>
                <a:latin typeface="Courier New" panose="02070309020205020404" pitchFamily="49" charset="0"/>
                <a:ea typeface="宋体" panose="02010600030101010101" pitchFamily="2" charset="-122"/>
              </a:rPr>
              <a:t>[PCOUNT] = </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{{1, 5, 2, 0, 6},</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{1, 5, 2, 1, 3 },</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{1, 5, 2, 1, 7 },</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{1, 5, 2, 2, 1 }};</a:t>
            </a:r>
          </a:p>
        </p:txBody>
      </p:sp>
      <p:grpSp>
        <p:nvGrpSpPr>
          <p:cNvPr id="2" name="组合 1">
            <a:extLst>
              <a:ext uri="{FF2B5EF4-FFF2-40B4-BE49-F238E27FC236}">
                <a16:creationId xmlns:a16="http://schemas.microsoft.com/office/drawing/2014/main" id="{796A8D4F-3781-4480-922E-C40555F8E22E}"/>
              </a:ext>
            </a:extLst>
          </p:cNvPr>
          <p:cNvGrpSpPr/>
          <p:nvPr/>
        </p:nvGrpSpPr>
        <p:grpSpPr>
          <a:xfrm>
            <a:off x="3037115" y="893806"/>
            <a:ext cx="6191693" cy="1298396"/>
            <a:chOff x="1674465" y="2508906"/>
            <a:chExt cx="6635243" cy="1724480"/>
          </a:xfrm>
        </p:grpSpPr>
        <p:sp>
          <p:nvSpPr>
            <p:cNvPr id="6" name="Text Box 6">
              <a:extLst>
                <a:ext uri="{FF2B5EF4-FFF2-40B4-BE49-F238E27FC236}">
                  <a16:creationId xmlns:a16="http://schemas.microsoft.com/office/drawing/2014/main" id="{81D93D5D-B46E-4092-96AA-2F413821D3DB}"/>
                </a:ext>
              </a:extLst>
            </p:cNvPr>
            <p:cNvSpPr txBox="1">
              <a:spLocks noChangeArrowheads="1"/>
            </p:cNvSpPr>
            <p:nvPr/>
          </p:nvSpPr>
          <p:spPr bwMode="auto">
            <a:xfrm>
              <a:off x="3962161" y="2508906"/>
              <a:ext cx="2443798" cy="44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pgh</a:t>
              </a:r>
              <a:r>
                <a:rPr lang="en-US" altLang="zh-CN" sz="1600" dirty="0">
                  <a:solidFill>
                    <a:schemeClr val="tx1"/>
                  </a:solidFill>
                  <a:latin typeface="Courier New" panose="02070309020205020404" pitchFamily="49" charset="0"/>
                  <a:ea typeface="宋体" panose="02010600030101010101" pitchFamily="2" charset="-122"/>
                </a:rPr>
                <a:t>[4];</a:t>
              </a:r>
            </a:p>
          </p:txBody>
        </p:sp>
        <p:sp>
          <p:nvSpPr>
            <p:cNvPr id="7" name="Line 8">
              <a:extLst>
                <a:ext uri="{FF2B5EF4-FFF2-40B4-BE49-F238E27FC236}">
                  <a16:creationId xmlns:a16="http://schemas.microsoft.com/office/drawing/2014/main" id="{36D385F5-3935-42C0-8F4F-049A270310FF}"/>
                </a:ext>
              </a:extLst>
            </p:cNvPr>
            <p:cNvSpPr>
              <a:spLocks noChangeShapeType="1"/>
            </p:cNvSpPr>
            <p:nvPr/>
          </p:nvSpPr>
          <p:spPr bwMode="auto">
            <a:xfrm flipV="1">
              <a:off x="1903067" y="3655241"/>
              <a:ext cx="0" cy="179613"/>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8" name="Text Box 9">
              <a:extLst>
                <a:ext uri="{FF2B5EF4-FFF2-40B4-BE49-F238E27FC236}">
                  <a16:creationId xmlns:a16="http://schemas.microsoft.com/office/drawing/2014/main" id="{4748D2F9-58EC-4822-93E6-8EA12737B3FA}"/>
                </a:ext>
              </a:extLst>
            </p:cNvPr>
            <p:cNvSpPr txBox="1">
              <a:spLocks noChangeArrowheads="1"/>
            </p:cNvSpPr>
            <p:nvPr/>
          </p:nvSpPr>
          <p:spPr bwMode="auto">
            <a:xfrm>
              <a:off x="1674465" y="3824608"/>
              <a:ext cx="475411" cy="4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76</a:t>
              </a:r>
            </a:p>
          </p:txBody>
        </p:sp>
        <p:sp>
          <p:nvSpPr>
            <p:cNvPr id="9" name="Line 10">
              <a:extLst>
                <a:ext uri="{FF2B5EF4-FFF2-40B4-BE49-F238E27FC236}">
                  <a16:creationId xmlns:a16="http://schemas.microsoft.com/office/drawing/2014/main" id="{1C8F5F96-962B-4538-8597-DB7865F368D0}"/>
                </a:ext>
              </a:extLst>
            </p:cNvPr>
            <p:cNvSpPr>
              <a:spLocks noChangeShapeType="1"/>
            </p:cNvSpPr>
            <p:nvPr/>
          </p:nvSpPr>
          <p:spPr bwMode="auto">
            <a:xfrm flipV="1">
              <a:off x="3427067" y="3655241"/>
              <a:ext cx="0" cy="179613"/>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0" name="Text Box 11">
              <a:extLst>
                <a:ext uri="{FF2B5EF4-FFF2-40B4-BE49-F238E27FC236}">
                  <a16:creationId xmlns:a16="http://schemas.microsoft.com/office/drawing/2014/main" id="{9891935C-9A9A-4DA6-B099-399E1D70B4C2}"/>
                </a:ext>
              </a:extLst>
            </p:cNvPr>
            <p:cNvSpPr txBox="1">
              <a:spLocks noChangeArrowheads="1"/>
            </p:cNvSpPr>
            <p:nvPr/>
          </p:nvSpPr>
          <p:spPr bwMode="auto">
            <a:xfrm>
              <a:off x="3198465" y="3824608"/>
              <a:ext cx="539263" cy="4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96</a:t>
              </a:r>
            </a:p>
          </p:txBody>
        </p:sp>
        <p:sp>
          <p:nvSpPr>
            <p:cNvPr id="11" name="Line 12">
              <a:extLst>
                <a:ext uri="{FF2B5EF4-FFF2-40B4-BE49-F238E27FC236}">
                  <a16:creationId xmlns:a16="http://schemas.microsoft.com/office/drawing/2014/main" id="{74C28CFA-DC02-4CE5-8631-E64B3A710BB8}"/>
                </a:ext>
              </a:extLst>
            </p:cNvPr>
            <p:cNvSpPr>
              <a:spLocks noChangeShapeType="1"/>
            </p:cNvSpPr>
            <p:nvPr/>
          </p:nvSpPr>
          <p:spPr bwMode="auto">
            <a:xfrm flipV="1">
              <a:off x="4951067" y="3655241"/>
              <a:ext cx="0" cy="179613"/>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2" name="Text Box 13">
              <a:extLst>
                <a:ext uri="{FF2B5EF4-FFF2-40B4-BE49-F238E27FC236}">
                  <a16:creationId xmlns:a16="http://schemas.microsoft.com/office/drawing/2014/main" id="{7103C7B2-4830-4B43-8646-8D40757085C1}"/>
                </a:ext>
              </a:extLst>
            </p:cNvPr>
            <p:cNvSpPr txBox="1">
              <a:spLocks noChangeArrowheads="1"/>
            </p:cNvSpPr>
            <p:nvPr/>
          </p:nvSpPr>
          <p:spPr bwMode="auto">
            <a:xfrm>
              <a:off x="4654202" y="3824608"/>
              <a:ext cx="607520" cy="4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116</a:t>
              </a:r>
            </a:p>
          </p:txBody>
        </p:sp>
        <p:sp>
          <p:nvSpPr>
            <p:cNvPr id="13" name="Line 14">
              <a:extLst>
                <a:ext uri="{FF2B5EF4-FFF2-40B4-BE49-F238E27FC236}">
                  <a16:creationId xmlns:a16="http://schemas.microsoft.com/office/drawing/2014/main" id="{413CD2C9-BFBD-4E5C-8FD2-50675C04170B}"/>
                </a:ext>
              </a:extLst>
            </p:cNvPr>
            <p:cNvSpPr>
              <a:spLocks noChangeShapeType="1"/>
            </p:cNvSpPr>
            <p:nvPr/>
          </p:nvSpPr>
          <p:spPr bwMode="auto">
            <a:xfrm flipV="1">
              <a:off x="6475067" y="3655241"/>
              <a:ext cx="0" cy="179613"/>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 name="Text Box 15">
              <a:extLst>
                <a:ext uri="{FF2B5EF4-FFF2-40B4-BE49-F238E27FC236}">
                  <a16:creationId xmlns:a16="http://schemas.microsoft.com/office/drawing/2014/main" id="{5663B469-5110-485F-BFB4-94183225A2A3}"/>
                </a:ext>
              </a:extLst>
            </p:cNvPr>
            <p:cNvSpPr txBox="1">
              <a:spLocks noChangeArrowheads="1"/>
            </p:cNvSpPr>
            <p:nvPr/>
          </p:nvSpPr>
          <p:spPr bwMode="auto">
            <a:xfrm>
              <a:off x="6178204" y="3824608"/>
              <a:ext cx="607517" cy="4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136</a:t>
              </a:r>
            </a:p>
          </p:txBody>
        </p:sp>
        <p:sp>
          <p:nvSpPr>
            <p:cNvPr id="15" name="Line 16">
              <a:extLst>
                <a:ext uri="{FF2B5EF4-FFF2-40B4-BE49-F238E27FC236}">
                  <a16:creationId xmlns:a16="http://schemas.microsoft.com/office/drawing/2014/main" id="{FA6C22A4-C3B7-48EC-B8D5-8BE547481AA5}"/>
                </a:ext>
              </a:extLst>
            </p:cNvPr>
            <p:cNvSpPr>
              <a:spLocks noChangeShapeType="1"/>
            </p:cNvSpPr>
            <p:nvPr/>
          </p:nvSpPr>
          <p:spPr bwMode="auto">
            <a:xfrm flipV="1">
              <a:off x="7999067" y="3655241"/>
              <a:ext cx="0" cy="179613"/>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6" name="Text Box 17">
              <a:extLst>
                <a:ext uri="{FF2B5EF4-FFF2-40B4-BE49-F238E27FC236}">
                  <a16:creationId xmlns:a16="http://schemas.microsoft.com/office/drawing/2014/main" id="{2F72113F-4B62-49CE-B1CB-EF8A7F86F950}"/>
                </a:ext>
              </a:extLst>
            </p:cNvPr>
            <p:cNvSpPr txBox="1">
              <a:spLocks noChangeArrowheads="1"/>
            </p:cNvSpPr>
            <p:nvPr/>
          </p:nvSpPr>
          <p:spPr bwMode="auto">
            <a:xfrm>
              <a:off x="7702203" y="3824608"/>
              <a:ext cx="607505" cy="4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156</a:t>
              </a:r>
            </a:p>
          </p:txBody>
        </p:sp>
        <p:grpSp>
          <p:nvGrpSpPr>
            <p:cNvPr id="17" name="Group 19">
              <a:extLst>
                <a:ext uri="{FF2B5EF4-FFF2-40B4-BE49-F238E27FC236}">
                  <a16:creationId xmlns:a16="http://schemas.microsoft.com/office/drawing/2014/main" id="{41F7B95C-77C2-45B6-956E-435E518F304C}"/>
                </a:ext>
              </a:extLst>
            </p:cNvPr>
            <p:cNvGrpSpPr>
              <a:grpSpLocks/>
            </p:cNvGrpSpPr>
            <p:nvPr/>
          </p:nvGrpSpPr>
          <p:grpSpPr bwMode="auto">
            <a:xfrm>
              <a:off x="1903066" y="3007545"/>
              <a:ext cx="1553317" cy="598710"/>
              <a:chOff x="816" y="2640"/>
              <a:chExt cx="960" cy="480"/>
            </a:xfrm>
          </p:grpSpPr>
          <p:sp>
            <p:nvSpPr>
              <p:cNvPr id="18" name="Rectangle 20">
                <a:extLst>
                  <a:ext uri="{FF2B5EF4-FFF2-40B4-BE49-F238E27FC236}">
                    <a16:creationId xmlns:a16="http://schemas.microsoft.com/office/drawing/2014/main" id="{084F3549-6DB0-4AD4-A495-FF42773262E7}"/>
                  </a:ext>
                </a:extLst>
              </p:cNvPr>
              <p:cNvSpPr>
                <a:spLocks noChangeArrowheads="1"/>
              </p:cNvSpPr>
              <p:nvPr/>
            </p:nvSpPr>
            <p:spPr bwMode="auto">
              <a:xfrm>
                <a:off x="816" y="2640"/>
                <a:ext cx="192" cy="480"/>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a:t>
                </a:r>
              </a:p>
            </p:txBody>
          </p:sp>
          <p:sp>
            <p:nvSpPr>
              <p:cNvPr id="19" name="Rectangle 21">
                <a:extLst>
                  <a:ext uri="{FF2B5EF4-FFF2-40B4-BE49-F238E27FC236}">
                    <a16:creationId xmlns:a16="http://schemas.microsoft.com/office/drawing/2014/main" id="{983DEAE3-C29B-4695-AB1A-A8DA3AA9359B}"/>
                  </a:ext>
                </a:extLst>
              </p:cNvPr>
              <p:cNvSpPr>
                <a:spLocks noChangeArrowheads="1"/>
              </p:cNvSpPr>
              <p:nvPr/>
            </p:nvSpPr>
            <p:spPr bwMode="auto">
              <a:xfrm>
                <a:off x="1008" y="2640"/>
                <a:ext cx="192" cy="480"/>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5</a:t>
                </a:r>
              </a:p>
            </p:txBody>
          </p:sp>
          <p:sp>
            <p:nvSpPr>
              <p:cNvPr id="20" name="Rectangle 22">
                <a:extLst>
                  <a:ext uri="{FF2B5EF4-FFF2-40B4-BE49-F238E27FC236}">
                    <a16:creationId xmlns:a16="http://schemas.microsoft.com/office/drawing/2014/main" id="{BF8A0F52-094D-42B5-9BBC-EFDE806AE2C5}"/>
                  </a:ext>
                </a:extLst>
              </p:cNvPr>
              <p:cNvSpPr>
                <a:spLocks noChangeArrowheads="1"/>
              </p:cNvSpPr>
              <p:nvPr/>
            </p:nvSpPr>
            <p:spPr bwMode="auto">
              <a:xfrm>
                <a:off x="1200" y="2640"/>
                <a:ext cx="192" cy="480"/>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2</a:t>
                </a:r>
              </a:p>
            </p:txBody>
          </p:sp>
          <p:sp>
            <p:nvSpPr>
              <p:cNvPr id="21" name="Rectangle 23">
                <a:extLst>
                  <a:ext uri="{FF2B5EF4-FFF2-40B4-BE49-F238E27FC236}">
                    <a16:creationId xmlns:a16="http://schemas.microsoft.com/office/drawing/2014/main" id="{20DFCC3D-A5AB-44FC-8807-9EFCEA33EEDB}"/>
                  </a:ext>
                </a:extLst>
              </p:cNvPr>
              <p:cNvSpPr>
                <a:spLocks noChangeArrowheads="1"/>
              </p:cNvSpPr>
              <p:nvPr/>
            </p:nvSpPr>
            <p:spPr bwMode="auto">
              <a:xfrm>
                <a:off x="1392" y="2640"/>
                <a:ext cx="192" cy="480"/>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0</a:t>
                </a:r>
              </a:p>
            </p:txBody>
          </p:sp>
          <p:sp>
            <p:nvSpPr>
              <p:cNvPr id="22" name="Rectangle 24">
                <a:extLst>
                  <a:ext uri="{FF2B5EF4-FFF2-40B4-BE49-F238E27FC236}">
                    <a16:creationId xmlns:a16="http://schemas.microsoft.com/office/drawing/2014/main" id="{7B2104F3-F7D2-466C-8108-D3B0A1A14E71}"/>
                  </a:ext>
                </a:extLst>
              </p:cNvPr>
              <p:cNvSpPr>
                <a:spLocks noChangeArrowheads="1"/>
              </p:cNvSpPr>
              <p:nvPr/>
            </p:nvSpPr>
            <p:spPr bwMode="auto">
              <a:xfrm>
                <a:off x="1584" y="2640"/>
                <a:ext cx="192" cy="480"/>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6</a:t>
                </a:r>
              </a:p>
            </p:txBody>
          </p:sp>
        </p:grpSp>
        <p:grpSp>
          <p:nvGrpSpPr>
            <p:cNvPr id="23" name="Group 25">
              <a:extLst>
                <a:ext uri="{FF2B5EF4-FFF2-40B4-BE49-F238E27FC236}">
                  <a16:creationId xmlns:a16="http://schemas.microsoft.com/office/drawing/2014/main" id="{E575065A-FA03-4440-8108-CCCB65AB0F5B}"/>
                </a:ext>
              </a:extLst>
            </p:cNvPr>
            <p:cNvGrpSpPr>
              <a:grpSpLocks/>
            </p:cNvGrpSpPr>
            <p:nvPr/>
          </p:nvGrpSpPr>
          <p:grpSpPr bwMode="auto">
            <a:xfrm>
              <a:off x="3427066" y="3007545"/>
              <a:ext cx="1553317" cy="598710"/>
              <a:chOff x="816" y="2640"/>
              <a:chExt cx="960" cy="480"/>
            </a:xfrm>
          </p:grpSpPr>
          <p:sp>
            <p:nvSpPr>
              <p:cNvPr id="24" name="Rectangle 26">
                <a:extLst>
                  <a:ext uri="{FF2B5EF4-FFF2-40B4-BE49-F238E27FC236}">
                    <a16:creationId xmlns:a16="http://schemas.microsoft.com/office/drawing/2014/main" id="{AFCC0A37-7182-4C71-A0CD-512DDE047B06}"/>
                  </a:ext>
                </a:extLst>
              </p:cNvPr>
              <p:cNvSpPr>
                <a:spLocks noChangeArrowheads="1"/>
              </p:cNvSpPr>
              <p:nvPr/>
            </p:nvSpPr>
            <p:spPr bwMode="auto">
              <a:xfrm>
                <a:off x="816" y="2640"/>
                <a:ext cx="192" cy="480"/>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a:t>
                </a:r>
              </a:p>
            </p:txBody>
          </p:sp>
          <p:sp>
            <p:nvSpPr>
              <p:cNvPr id="25" name="Rectangle 27">
                <a:extLst>
                  <a:ext uri="{FF2B5EF4-FFF2-40B4-BE49-F238E27FC236}">
                    <a16:creationId xmlns:a16="http://schemas.microsoft.com/office/drawing/2014/main" id="{8B835551-64DF-4366-9C89-481F61033418}"/>
                  </a:ext>
                </a:extLst>
              </p:cNvPr>
              <p:cNvSpPr>
                <a:spLocks noChangeArrowheads="1"/>
              </p:cNvSpPr>
              <p:nvPr/>
            </p:nvSpPr>
            <p:spPr bwMode="auto">
              <a:xfrm>
                <a:off x="1008" y="2640"/>
                <a:ext cx="192" cy="480"/>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5</a:t>
                </a:r>
              </a:p>
            </p:txBody>
          </p:sp>
          <p:sp>
            <p:nvSpPr>
              <p:cNvPr id="26" name="Rectangle 28">
                <a:extLst>
                  <a:ext uri="{FF2B5EF4-FFF2-40B4-BE49-F238E27FC236}">
                    <a16:creationId xmlns:a16="http://schemas.microsoft.com/office/drawing/2014/main" id="{C70355DC-9F3A-4A4A-978C-6FA6D78C1D7E}"/>
                  </a:ext>
                </a:extLst>
              </p:cNvPr>
              <p:cNvSpPr>
                <a:spLocks noChangeArrowheads="1"/>
              </p:cNvSpPr>
              <p:nvPr/>
            </p:nvSpPr>
            <p:spPr bwMode="auto">
              <a:xfrm>
                <a:off x="1200" y="2640"/>
                <a:ext cx="192" cy="480"/>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2</a:t>
                </a:r>
              </a:p>
            </p:txBody>
          </p:sp>
          <p:sp>
            <p:nvSpPr>
              <p:cNvPr id="27" name="Rectangle 29">
                <a:extLst>
                  <a:ext uri="{FF2B5EF4-FFF2-40B4-BE49-F238E27FC236}">
                    <a16:creationId xmlns:a16="http://schemas.microsoft.com/office/drawing/2014/main" id="{30DF8F8D-70F4-4292-B149-D267357CDFD9}"/>
                  </a:ext>
                </a:extLst>
              </p:cNvPr>
              <p:cNvSpPr>
                <a:spLocks noChangeArrowheads="1"/>
              </p:cNvSpPr>
              <p:nvPr/>
            </p:nvSpPr>
            <p:spPr bwMode="auto">
              <a:xfrm>
                <a:off x="1392" y="2640"/>
                <a:ext cx="192" cy="480"/>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a:t>
                </a:r>
              </a:p>
            </p:txBody>
          </p:sp>
          <p:sp>
            <p:nvSpPr>
              <p:cNvPr id="28" name="Rectangle 30">
                <a:extLst>
                  <a:ext uri="{FF2B5EF4-FFF2-40B4-BE49-F238E27FC236}">
                    <a16:creationId xmlns:a16="http://schemas.microsoft.com/office/drawing/2014/main" id="{64C12FF4-96FF-491F-8395-A60D0201FD50}"/>
                  </a:ext>
                </a:extLst>
              </p:cNvPr>
              <p:cNvSpPr>
                <a:spLocks noChangeArrowheads="1"/>
              </p:cNvSpPr>
              <p:nvPr/>
            </p:nvSpPr>
            <p:spPr bwMode="auto">
              <a:xfrm>
                <a:off x="1584" y="2640"/>
                <a:ext cx="192" cy="480"/>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3</a:t>
                </a:r>
              </a:p>
            </p:txBody>
          </p:sp>
        </p:grpSp>
        <p:grpSp>
          <p:nvGrpSpPr>
            <p:cNvPr id="29" name="Group 31">
              <a:extLst>
                <a:ext uri="{FF2B5EF4-FFF2-40B4-BE49-F238E27FC236}">
                  <a16:creationId xmlns:a16="http://schemas.microsoft.com/office/drawing/2014/main" id="{03AFA933-273E-4EB7-BD18-AF8FC7B0C054}"/>
                </a:ext>
              </a:extLst>
            </p:cNvPr>
            <p:cNvGrpSpPr>
              <a:grpSpLocks/>
            </p:cNvGrpSpPr>
            <p:nvPr/>
          </p:nvGrpSpPr>
          <p:grpSpPr bwMode="auto">
            <a:xfrm>
              <a:off x="4951066" y="3007545"/>
              <a:ext cx="1553317" cy="598710"/>
              <a:chOff x="816" y="2640"/>
              <a:chExt cx="960" cy="480"/>
            </a:xfrm>
          </p:grpSpPr>
          <p:sp>
            <p:nvSpPr>
              <p:cNvPr id="30" name="Rectangle 32">
                <a:extLst>
                  <a:ext uri="{FF2B5EF4-FFF2-40B4-BE49-F238E27FC236}">
                    <a16:creationId xmlns:a16="http://schemas.microsoft.com/office/drawing/2014/main" id="{91C9C549-29B8-4C29-8C19-A8D02A30AF45}"/>
                  </a:ext>
                </a:extLst>
              </p:cNvPr>
              <p:cNvSpPr>
                <a:spLocks noChangeArrowheads="1"/>
              </p:cNvSpPr>
              <p:nvPr/>
            </p:nvSpPr>
            <p:spPr bwMode="auto">
              <a:xfrm>
                <a:off x="816" y="2640"/>
                <a:ext cx="192" cy="480"/>
              </a:xfrm>
              <a:prstGeom prst="rect">
                <a:avLst/>
              </a:prstGeom>
              <a:solidFill>
                <a:schemeClr val="accent2">
                  <a:lumMod val="20000"/>
                  <a:lumOff val="80000"/>
                </a:schemeClr>
              </a:solidFill>
              <a:ln w="12700">
                <a:solidFill>
                  <a:schemeClr val="tx1"/>
                </a:solidFill>
                <a:miter lim="800000"/>
              </a:ln>
              <a:effectLst/>
            </p:spPr>
            <p:txBody>
              <a:bodyPr wrap="none" anchor="ctr"/>
              <a:lstStyle/>
              <a:p>
                <a:pPr eaLnBrk="0" hangingPunct="0">
                  <a:defRPr/>
                </a:pPr>
                <a:r>
                  <a:rPr lang="en-US" sz="1400">
                    <a:latin typeface="Courier New" panose="02070309020205020404" pitchFamily="-96" charset="0"/>
                    <a:ea typeface="+mn-ea"/>
                  </a:rPr>
                  <a:t>1</a:t>
                </a:r>
              </a:p>
            </p:txBody>
          </p:sp>
          <p:sp>
            <p:nvSpPr>
              <p:cNvPr id="31" name="Rectangle 33">
                <a:extLst>
                  <a:ext uri="{FF2B5EF4-FFF2-40B4-BE49-F238E27FC236}">
                    <a16:creationId xmlns:a16="http://schemas.microsoft.com/office/drawing/2014/main" id="{E268E4B4-0AE7-44FB-8C8F-D2B004BB3B80}"/>
                  </a:ext>
                </a:extLst>
              </p:cNvPr>
              <p:cNvSpPr>
                <a:spLocks noChangeArrowheads="1"/>
              </p:cNvSpPr>
              <p:nvPr/>
            </p:nvSpPr>
            <p:spPr bwMode="auto">
              <a:xfrm>
                <a:off x="1008" y="2640"/>
                <a:ext cx="192" cy="480"/>
              </a:xfrm>
              <a:prstGeom prst="rect">
                <a:avLst/>
              </a:prstGeom>
              <a:solidFill>
                <a:schemeClr val="accent2">
                  <a:lumMod val="20000"/>
                  <a:lumOff val="80000"/>
                </a:schemeClr>
              </a:solidFill>
              <a:ln w="12700">
                <a:solidFill>
                  <a:schemeClr val="tx1"/>
                </a:solidFill>
                <a:miter lim="800000"/>
              </a:ln>
              <a:effectLst/>
            </p:spPr>
            <p:txBody>
              <a:bodyPr wrap="none" anchor="ctr"/>
              <a:lstStyle/>
              <a:p>
                <a:pPr eaLnBrk="0" hangingPunct="0">
                  <a:defRPr/>
                </a:pPr>
                <a:r>
                  <a:rPr lang="en-US" sz="1400">
                    <a:latin typeface="Courier New" panose="02070309020205020404" pitchFamily="-96" charset="0"/>
                    <a:ea typeface="+mn-ea"/>
                  </a:rPr>
                  <a:t>5</a:t>
                </a:r>
              </a:p>
            </p:txBody>
          </p:sp>
          <p:sp>
            <p:nvSpPr>
              <p:cNvPr id="32" name="Rectangle 34">
                <a:extLst>
                  <a:ext uri="{FF2B5EF4-FFF2-40B4-BE49-F238E27FC236}">
                    <a16:creationId xmlns:a16="http://schemas.microsoft.com/office/drawing/2014/main" id="{FE94CA7E-270E-4CC2-AE2E-2F4C3820CBBB}"/>
                  </a:ext>
                </a:extLst>
              </p:cNvPr>
              <p:cNvSpPr>
                <a:spLocks noChangeArrowheads="1"/>
              </p:cNvSpPr>
              <p:nvPr/>
            </p:nvSpPr>
            <p:spPr bwMode="auto">
              <a:xfrm>
                <a:off x="1200" y="2640"/>
                <a:ext cx="192" cy="480"/>
              </a:xfrm>
              <a:prstGeom prst="rect">
                <a:avLst/>
              </a:prstGeom>
              <a:solidFill>
                <a:schemeClr val="accent2">
                  <a:lumMod val="20000"/>
                  <a:lumOff val="80000"/>
                </a:schemeClr>
              </a:solidFill>
              <a:ln w="12700">
                <a:solidFill>
                  <a:schemeClr val="tx1"/>
                </a:solidFill>
                <a:miter lim="800000"/>
              </a:ln>
              <a:effectLst/>
            </p:spPr>
            <p:txBody>
              <a:bodyPr wrap="none" anchor="ctr"/>
              <a:lstStyle/>
              <a:p>
                <a:pPr eaLnBrk="0" hangingPunct="0">
                  <a:defRPr/>
                </a:pPr>
                <a:r>
                  <a:rPr lang="en-US" sz="1400">
                    <a:latin typeface="Courier New" panose="02070309020205020404" pitchFamily="-96" charset="0"/>
                    <a:ea typeface="+mn-ea"/>
                  </a:rPr>
                  <a:t>2</a:t>
                </a:r>
              </a:p>
            </p:txBody>
          </p:sp>
          <p:sp>
            <p:nvSpPr>
              <p:cNvPr id="33" name="Rectangle 35">
                <a:extLst>
                  <a:ext uri="{FF2B5EF4-FFF2-40B4-BE49-F238E27FC236}">
                    <a16:creationId xmlns:a16="http://schemas.microsoft.com/office/drawing/2014/main" id="{688D6EA5-E6B0-476C-865C-D1BD4638CA0A}"/>
                  </a:ext>
                </a:extLst>
              </p:cNvPr>
              <p:cNvSpPr>
                <a:spLocks noChangeArrowheads="1"/>
              </p:cNvSpPr>
              <p:nvPr/>
            </p:nvSpPr>
            <p:spPr bwMode="auto">
              <a:xfrm>
                <a:off x="1392" y="2640"/>
                <a:ext cx="192" cy="480"/>
              </a:xfrm>
              <a:prstGeom prst="rect">
                <a:avLst/>
              </a:prstGeom>
              <a:solidFill>
                <a:schemeClr val="accent2">
                  <a:lumMod val="20000"/>
                  <a:lumOff val="80000"/>
                </a:schemeClr>
              </a:solidFill>
              <a:ln w="12700">
                <a:solidFill>
                  <a:schemeClr val="tx1"/>
                </a:solidFill>
                <a:miter lim="800000"/>
              </a:ln>
              <a:effectLst/>
            </p:spPr>
            <p:txBody>
              <a:bodyPr wrap="none" anchor="ctr"/>
              <a:lstStyle/>
              <a:p>
                <a:pPr eaLnBrk="0" hangingPunct="0">
                  <a:defRPr/>
                </a:pPr>
                <a:r>
                  <a:rPr lang="en-US" sz="1400">
                    <a:latin typeface="Courier New" panose="02070309020205020404" pitchFamily="-96" charset="0"/>
                    <a:ea typeface="+mn-ea"/>
                  </a:rPr>
                  <a:t>1</a:t>
                </a:r>
              </a:p>
            </p:txBody>
          </p:sp>
          <p:sp>
            <p:nvSpPr>
              <p:cNvPr id="34" name="Rectangle 36">
                <a:extLst>
                  <a:ext uri="{FF2B5EF4-FFF2-40B4-BE49-F238E27FC236}">
                    <a16:creationId xmlns:a16="http://schemas.microsoft.com/office/drawing/2014/main" id="{1FB47901-7A30-4400-BCE6-1809AF9A7FBE}"/>
                  </a:ext>
                </a:extLst>
              </p:cNvPr>
              <p:cNvSpPr>
                <a:spLocks noChangeArrowheads="1"/>
              </p:cNvSpPr>
              <p:nvPr/>
            </p:nvSpPr>
            <p:spPr bwMode="auto">
              <a:xfrm>
                <a:off x="1584" y="2640"/>
                <a:ext cx="192" cy="480"/>
              </a:xfrm>
              <a:prstGeom prst="rect">
                <a:avLst/>
              </a:prstGeom>
              <a:solidFill>
                <a:schemeClr val="accent2">
                  <a:lumMod val="20000"/>
                  <a:lumOff val="80000"/>
                </a:schemeClr>
              </a:solidFill>
              <a:ln w="12700">
                <a:solidFill>
                  <a:schemeClr val="tx1"/>
                </a:solidFill>
                <a:miter lim="800000"/>
              </a:ln>
              <a:effectLst/>
            </p:spPr>
            <p:txBody>
              <a:bodyPr wrap="none" anchor="ctr"/>
              <a:lstStyle/>
              <a:p>
                <a:pPr eaLnBrk="0" hangingPunct="0">
                  <a:defRPr/>
                </a:pPr>
                <a:r>
                  <a:rPr lang="en-US" sz="1400">
                    <a:latin typeface="Courier New" panose="02070309020205020404" pitchFamily="-96" charset="0"/>
                    <a:ea typeface="+mn-ea"/>
                  </a:rPr>
                  <a:t>7</a:t>
                </a:r>
              </a:p>
            </p:txBody>
          </p:sp>
        </p:grpSp>
        <p:grpSp>
          <p:nvGrpSpPr>
            <p:cNvPr id="35" name="Group 37">
              <a:extLst>
                <a:ext uri="{FF2B5EF4-FFF2-40B4-BE49-F238E27FC236}">
                  <a16:creationId xmlns:a16="http://schemas.microsoft.com/office/drawing/2014/main" id="{B8A43CF5-2299-42FF-AAB2-535C1FA50275}"/>
                </a:ext>
              </a:extLst>
            </p:cNvPr>
            <p:cNvGrpSpPr>
              <a:grpSpLocks/>
            </p:cNvGrpSpPr>
            <p:nvPr/>
          </p:nvGrpSpPr>
          <p:grpSpPr bwMode="auto">
            <a:xfrm>
              <a:off x="6475066" y="3003803"/>
              <a:ext cx="1553317" cy="602452"/>
              <a:chOff x="816" y="2637"/>
              <a:chExt cx="960" cy="483"/>
            </a:xfrm>
          </p:grpSpPr>
          <p:sp>
            <p:nvSpPr>
              <p:cNvPr id="36" name="Rectangle 38">
                <a:extLst>
                  <a:ext uri="{FF2B5EF4-FFF2-40B4-BE49-F238E27FC236}">
                    <a16:creationId xmlns:a16="http://schemas.microsoft.com/office/drawing/2014/main" id="{8754F9A4-3332-4777-9880-E7D1E0F5CDB7}"/>
                  </a:ext>
                </a:extLst>
              </p:cNvPr>
              <p:cNvSpPr>
                <a:spLocks noChangeArrowheads="1"/>
              </p:cNvSpPr>
              <p:nvPr/>
            </p:nvSpPr>
            <p:spPr bwMode="auto">
              <a:xfrm>
                <a:off x="816" y="2640"/>
                <a:ext cx="192" cy="480"/>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a:t>
                </a:r>
              </a:p>
            </p:txBody>
          </p:sp>
          <p:sp>
            <p:nvSpPr>
              <p:cNvPr id="37" name="Rectangle 39">
                <a:extLst>
                  <a:ext uri="{FF2B5EF4-FFF2-40B4-BE49-F238E27FC236}">
                    <a16:creationId xmlns:a16="http://schemas.microsoft.com/office/drawing/2014/main" id="{3E198AF0-03C6-4EFC-8434-54F1EDE2B520}"/>
                  </a:ext>
                </a:extLst>
              </p:cNvPr>
              <p:cNvSpPr>
                <a:spLocks noChangeArrowheads="1"/>
              </p:cNvSpPr>
              <p:nvPr/>
            </p:nvSpPr>
            <p:spPr bwMode="auto">
              <a:xfrm>
                <a:off x="1008" y="2640"/>
                <a:ext cx="192" cy="480"/>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5</a:t>
                </a:r>
              </a:p>
            </p:txBody>
          </p:sp>
          <p:sp>
            <p:nvSpPr>
              <p:cNvPr id="38" name="Rectangle 40">
                <a:extLst>
                  <a:ext uri="{FF2B5EF4-FFF2-40B4-BE49-F238E27FC236}">
                    <a16:creationId xmlns:a16="http://schemas.microsoft.com/office/drawing/2014/main" id="{ADDBE3EC-89DE-4106-9C42-267593BF7C04}"/>
                  </a:ext>
                </a:extLst>
              </p:cNvPr>
              <p:cNvSpPr>
                <a:spLocks noChangeArrowheads="1"/>
              </p:cNvSpPr>
              <p:nvPr/>
            </p:nvSpPr>
            <p:spPr bwMode="auto">
              <a:xfrm>
                <a:off x="1200" y="2640"/>
                <a:ext cx="192" cy="480"/>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2</a:t>
                </a:r>
              </a:p>
            </p:txBody>
          </p:sp>
          <p:sp>
            <p:nvSpPr>
              <p:cNvPr id="39" name="Rectangle 41">
                <a:extLst>
                  <a:ext uri="{FF2B5EF4-FFF2-40B4-BE49-F238E27FC236}">
                    <a16:creationId xmlns:a16="http://schemas.microsoft.com/office/drawing/2014/main" id="{4E4D484D-71E7-47A8-863A-7C635501FFAE}"/>
                  </a:ext>
                </a:extLst>
              </p:cNvPr>
              <p:cNvSpPr>
                <a:spLocks noChangeArrowheads="1"/>
              </p:cNvSpPr>
              <p:nvPr/>
            </p:nvSpPr>
            <p:spPr bwMode="auto">
              <a:xfrm>
                <a:off x="1392" y="2637"/>
                <a:ext cx="192" cy="480"/>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2</a:t>
                </a:r>
              </a:p>
            </p:txBody>
          </p:sp>
          <p:sp>
            <p:nvSpPr>
              <p:cNvPr id="40" name="Rectangle 42">
                <a:extLst>
                  <a:ext uri="{FF2B5EF4-FFF2-40B4-BE49-F238E27FC236}">
                    <a16:creationId xmlns:a16="http://schemas.microsoft.com/office/drawing/2014/main" id="{1A56D194-752C-4020-90BE-7C8F2C879D02}"/>
                  </a:ext>
                </a:extLst>
              </p:cNvPr>
              <p:cNvSpPr>
                <a:spLocks noChangeArrowheads="1"/>
              </p:cNvSpPr>
              <p:nvPr/>
            </p:nvSpPr>
            <p:spPr bwMode="auto">
              <a:xfrm>
                <a:off x="1584" y="2640"/>
                <a:ext cx="192" cy="480"/>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a:t>
                </a:r>
              </a:p>
            </p:txBody>
          </p:sp>
        </p:grpSp>
        <p:sp>
          <p:nvSpPr>
            <p:cNvPr id="41" name="Rectangle 43">
              <a:extLst>
                <a:ext uri="{FF2B5EF4-FFF2-40B4-BE49-F238E27FC236}">
                  <a16:creationId xmlns:a16="http://schemas.microsoft.com/office/drawing/2014/main" id="{2810039F-47D1-49C3-ADD8-611856D7DE26}"/>
                </a:ext>
              </a:extLst>
            </p:cNvPr>
            <p:cNvSpPr>
              <a:spLocks noChangeArrowheads="1"/>
            </p:cNvSpPr>
            <p:nvPr/>
          </p:nvSpPr>
          <p:spPr bwMode="auto">
            <a:xfrm>
              <a:off x="1903066" y="3007545"/>
              <a:ext cx="1553317" cy="59871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400">
                <a:solidFill>
                  <a:schemeClr val="tx1"/>
                </a:solidFill>
                <a:latin typeface="Calibri" panose="020F0502020204030204" pitchFamily="34" charset="0"/>
                <a:ea typeface="宋体" panose="02010600030101010101" pitchFamily="2" charset="-122"/>
              </a:endParaRPr>
            </a:p>
          </p:txBody>
        </p:sp>
        <p:sp>
          <p:nvSpPr>
            <p:cNvPr id="42" name="Rectangle 44">
              <a:extLst>
                <a:ext uri="{FF2B5EF4-FFF2-40B4-BE49-F238E27FC236}">
                  <a16:creationId xmlns:a16="http://schemas.microsoft.com/office/drawing/2014/main" id="{391C448F-B1BE-44D4-8A54-A0F86F3B4153}"/>
                </a:ext>
              </a:extLst>
            </p:cNvPr>
            <p:cNvSpPr>
              <a:spLocks noChangeArrowheads="1"/>
            </p:cNvSpPr>
            <p:nvPr/>
          </p:nvSpPr>
          <p:spPr bwMode="auto">
            <a:xfrm>
              <a:off x="3427066" y="3007545"/>
              <a:ext cx="1553317" cy="59871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400">
                <a:solidFill>
                  <a:schemeClr val="tx1"/>
                </a:solidFill>
                <a:latin typeface="Calibri" panose="020F0502020204030204" pitchFamily="34" charset="0"/>
                <a:ea typeface="宋体" panose="02010600030101010101" pitchFamily="2" charset="-122"/>
              </a:endParaRPr>
            </a:p>
          </p:txBody>
        </p:sp>
        <p:sp>
          <p:nvSpPr>
            <p:cNvPr id="43" name="Rectangle 45">
              <a:extLst>
                <a:ext uri="{FF2B5EF4-FFF2-40B4-BE49-F238E27FC236}">
                  <a16:creationId xmlns:a16="http://schemas.microsoft.com/office/drawing/2014/main" id="{1478FF6C-F139-4351-BBEB-856A9162C467}"/>
                </a:ext>
              </a:extLst>
            </p:cNvPr>
            <p:cNvSpPr>
              <a:spLocks noChangeArrowheads="1"/>
            </p:cNvSpPr>
            <p:nvPr/>
          </p:nvSpPr>
          <p:spPr bwMode="auto">
            <a:xfrm>
              <a:off x="4951066" y="3007545"/>
              <a:ext cx="1553317" cy="59871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400">
                <a:solidFill>
                  <a:schemeClr val="tx1"/>
                </a:solidFill>
                <a:latin typeface="Calibri" panose="020F0502020204030204" pitchFamily="34" charset="0"/>
                <a:ea typeface="宋体" panose="02010600030101010101" pitchFamily="2" charset="-122"/>
              </a:endParaRPr>
            </a:p>
          </p:txBody>
        </p:sp>
        <p:sp>
          <p:nvSpPr>
            <p:cNvPr id="44" name="Rectangle 46">
              <a:extLst>
                <a:ext uri="{FF2B5EF4-FFF2-40B4-BE49-F238E27FC236}">
                  <a16:creationId xmlns:a16="http://schemas.microsoft.com/office/drawing/2014/main" id="{E4555050-DD1A-4711-BD88-185881ABF40D}"/>
                </a:ext>
              </a:extLst>
            </p:cNvPr>
            <p:cNvSpPr>
              <a:spLocks noChangeArrowheads="1"/>
            </p:cNvSpPr>
            <p:nvPr/>
          </p:nvSpPr>
          <p:spPr bwMode="auto">
            <a:xfrm>
              <a:off x="6475066" y="3007545"/>
              <a:ext cx="1553317" cy="59871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400">
                <a:solidFill>
                  <a:schemeClr val="tx1"/>
                </a:solidFill>
                <a:latin typeface="Calibri" panose="020F0502020204030204" pitchFamily="34" charset="0"/>
                <a:ea typeface="宋体" panose="02010600030101010101" pitchFamily="2" charset="-122"/>
              </a:endParaRPr>
            </a:p>
          </p:txBody>
        </p:sp>
      </p:grpSp>
      <p:sp>
        <p:nvSpPr>
          <p:cNvPr id="46" name="Rectangle 3">
            <a:extLst>
              <a:ext uri="{FF2B5EF4-FFF2-40B4-BE49-F238E27FC236}">
                <a16:creationId xmlns:a16="http://schemas.microsoft.com/office/drawing/2014/main" id="{6D39DC80-A3C7-42E7-B15B-141FBA699F05}"/>
              </a:ext>
            </a:extLst>
          </p:cNvPr>
          <p:cNvSpPr txBox="1">
            <a:spLocks noChangeArrowheads="1"/>
          </p:cNvSpPr>
          <p:nvPr/>
        </p:nvSpPr>
        <p:spPr>
          <a:xfrm>
            <a:off x="672059" y="2974874"/>
            <a:ext cx="8001000" cy="139868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defRPr/>
            </a:pPr>
            <a:r>
              <a:rPr lang="en-US" kern="0" dirty="0">
                <a:solidFill>
                  <a:srgbClr val="C00000"/>
                </a:solidFill>
                <a:latin typeface="Calibri" panose="020F0502020204030204" pitchFamily="34" charset="0"/>
              </a:rPr>
              <a:t>“</a:t>
            </a:r>
            <a:r>
              <a:rPr lang="en-US" kern="0" dirty="0" err="1">
                <a:solidFill>
                  <a:srgbClr val="C00000"/>
                </a:solidFill>
                <a:latin typeface="Courier New" panose="02070309020205020404" pitchFamily="-96" charset="0"/>
              </a:rPr>
              <a:t>zip_dig</a:t>
            </a:r>
            <a:r>
              <a:rPr lang="en-US" kern="0" dirty="0">
                <a:solidFill>
                  <a:srgbClr val="C00000"/>
                </a:solidFill>
                <a:latin typeface="Courier New" panose="02070309020205020404" pitchFamily="-96" charset="0"/>
              </a:rPr>
              <a:t> </a:t>
            </a:r>
            <a:r>
              <a:rPr lang="en-US" kern="0" dirty="0" err="1">
                <a:solidFill>
                  <a:srgbClr val="C00000"/>
                </a:solidFill>
                <a:latin typeface="Courier New" panose="02070309020205020404" pitchFamily="-96" charset="0"/>
              </a:rPr>
              <a:t>pgh</a:t>
            </a:r>
            <a:r>
              <a:rPr lang="en-US" kern="0" dirty="0">
                <a:solidFill>
                  <a:srgbClr val="C00000"/>
                </a:solidFill>
                <a:latin typeface="Courier New" panose="02070309020205020404" pitchFamily="-96" charset="0"/>
              </a:rPr>
              <a:t>[4]</a:t>
            </a:r>
            <a:r>
              <a:rPr lang="en-US" kern="0" dirty="0">
                <a:solidFill>
                  <a:srgbClr val="C00000"/>
                </a:solidFill>
                <a:latin typeface="Calibri" panose="020F0502020204030204" pitchFamily="34" charset="0"/>
              </a:rPr>
              <a:t>” </a:t>
            </a:r>
            <a:r>
              <a:rPr lang="zh-CN" altLang="en-US" kern="0" dirty="0">
                <a:solidFill>
                  <a:srgbClr val="C00000"/>
                </a:solidFill>
                <a:latin typeface="Calibri" panose="020F0502020204030204" pitchFamily="34" charset="0"/>
              </a:rPr>
              <a:t>等价于 </a:t>
            </a:r>
            <a:r>
              <a:rPr lang="en-US" kern="0" dirty="0">
                <a:solidFill>
                  <a:srgbClr val="C00000"/>
                </a:solidFill>
                <a:latin typeface="Calibri" panose="020F0502020204030204" pitchFamily="34" charset="0"/>
              </a:rPr>
              <a:t>“</a:t>
            </a:r>
            <a:r>
              <a:rPr lang="en-US" kern="0" dirty="0">
                <a:solidFill>
                  <a:srgbClr val="C00000"/>
                </a:solidFill>
                <a:latin typeface="Courier New" panose="02070309020205020404" pitchFamily="-96" charset="0"/>
              </a:rPr>
              <a:t>int </a:t>
            </a:r>
            <a:r>
              <a:rPr lang="en-US" kern="0" dirty="0" err="1">
                <a:solidFill>
                  <a:srgbClr val="C00000"/>
                </a:solidFill>
                <a:latin typeface="Courier New" panose="02070309020205020404" pitchFamily="-96" charset="0"/>
              </a:rPr>
              <a:t>pgh</a:t>
            </a:r>
            <a:r>
              <a:rPr lang="en-US" kern="0" dirty="0">
                <a:solidFill>
                  <a:srgbClr val="C00000"/>
                </a:solidFill>
                <a:latin typeface="Courier New" panose="02070309020205020404" pitchFamily="-96" charset="0"/>
              </a:rPr>
              <a:t>[4][5]</a:t>
            </a:r>
            <a:r>
              <a:rPr lang="en-US" kern="0" dirty="0">
                <a:solidFill>
                  <a:srgbClr val="C00000"/>
                </a:solidFill>
                <a:latin typeface="Calibri" panose="020F0502020204030204" pitchFamily="34" charset="0"/>
              </a:rPr>
              <a:t>”</a:t>
            </a:r>
          </a:p>
          <a:p>
            <a:pPr lvl="1">
              <a:buClr>
                <a:srgbClr val="C00000"/>
              </a:buClr>
              <a:buSzPct val="80000"/>
              <a:defRPr/>
            </a:pPr>
            <a:r>
              <a:rPr lang="zh-CN" altLang="en-US" b="0" kern="0" dirty="0">
                <a:latin typeface="Calibri" panose="020F0502020204030204" pitchFamily="34" charset="0"/>
              </a:rPr>
              <a:t>变量</a:t>
            </a:r>
            <a:r>
              <a:rPr lang="en-US" b="0" kern="0" dirty="0">
                <a:latin typeface="Calibri" panose="020F0502020204030204" pitchFamily="34" charset="0"/>
              </a:rPr>
              <a:t> </a:t>
            </a:r>
            <a:r>
              <a:rPr lang="en-US" b="1" kern="0" dirty="0" err="1">
                <a:latin typeface="Courier New" panose="02070309020205020404" pitchFamily="-96" charset="0"/>
              </a:rPr>
              <a:t>pgh</a:t>
            </a:r>
            <a:r>
              <a:rPr lang="en-US" b="0" kern="0" dirty="0">
                <a:latin typeface="Calibri" panose="020F0502020204030204" pitchFamily="34" charset="0"/>
              </a:rPr>
              <a:t>: </a:t>
            </a:r>
            <a:r>
              <a:rPr lang="zh-CN" altLang="en-US" b="0" kern="0" dirty="0">
                <a:latin typeface="Calibri" panose="020F0502020204030204" pitchFamily="34" charset="0"/>
              </a:rPr>
              <a:t>含有四个元素的数组，每个元素都是一个包含五个整数的数组</a:t>
            </a:r>
            <a:r>
              <a:rPr lang="en-US" altLang="zh-CN" b="0" kern="0" dirty="0">
                <a:latin typeface="Calibri" panose="020F0502020204030204" pitchFamily="34" charset="0"/>
              </a:rPr>
              <a:t>——</a:t>
            </a:r>
            <a:r>
              <a:rPr lang="zh-CN" altLang="en-US" b="0" kern="0" dirty="0">
                <a:latin typeface="Calibri" panose="020F0502020204030204" pitchFamily="34" charset="0"/>
              </a:rPr>
              <a:t>值得注意的是，这些元素在内存中是连续分配的</a:t>
            </a:r>
            <a:endParaRPr lang="en-US" b="0" kern="0" dirty="0">
              <a:latin typeface="Calibri" panose="020F0502020204030204" pitchFamily="34" charset="0"/>
            </a:endParaRPr>
          </a:p>
          <a:p>
            <a:pPr marL="0" indent="0">
              <a:buFont typeface="Symbol" panose="05050102010706020507" pitchFamily="18" charset="2"/>
              <a:buNone/>
              <a:defRPr/>
            </a:pPr>
            <a:endParaRPr lang="en-US" kern="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637160899"/>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4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46"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1"/>
  <p:tag name="ISPRING_SCORM_RATE_SLIDES" val="0"/>
  <p:tag name="ISPRING_SCORM_RATE_QUIZZES" val="0"/>
  <p:tag name="ISPRING_SCORM_PASSING_SCORE" val="0.0000000000"/>
  <p:tag name="GENSWF_OUTPUT_FILE_NAME" val="22-"/>
  <p:tag name="ISPRING_RESOURCE_PATHS_HASH_2" val="dd605faedef9b7b7285347d268bb89f5f81ab715"/>
  <p:tag name="ISPRING_PRESENTATION_TITLE" val="红色预览视频"/>
</p:tagLst>
</file>

<file path=ppt/tags/tag2.xml><?xml version="1.0" encoding="utf-8"?>
<p:tagLst xmlns:a="http://schemas.openxmlformats.org/drawingml/2006/main" xmlns:r="http://schemas.openxmlformats.org/officeDocument/2006/relationships" xmlns:p="http://schemas.openxmlformats.org/presentationml/2006/main">
  <p:tag name="TIMING" val="|0.4|1.5|1.2|1.4|2.5|2.6"/>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TIMING" val="|0.7|1.5|1.1|1.4|0.9|3"/>
</p:tagLst>
</file>

<file path=ppt/theme/theme1.xml><?xml version="1.0" encoding="utf-8"?>
<a:theme xmlns:a="http://schemas.openxmlformats.org/drawingml/2006/main" name="微笑PPT - 小A">
  <a:themeElements>
    <a:clrScheme name="自定义 1">
      <a:dk1>
        <a:sysClr val="windowText" lastClr="000000"/>
      </a:dk1>
      <a:lt1>
        <a:sysClr val="window" lastClr="FFFFFF"/>
      </a:lt1>
      <a:dk2>
        <a:srgbClr val="073E87"/>
      </a:dk2>
      <a:lt2>
        <a:srgbClr val="C6E7FC"/>
      </a:lt2>
      <a:accent1>
        <a:srgbClr val="073E87"/>
      </a:accent1>
      <a:accent2>
        <a:srgbClr val="2D82F4"/>
      </a:accent2>
      <a:accent3>
        <a:srgbClr val="5BD078"/>
      </a:accent3>
      <a:accent4>
        <a:srgbClr val="A5D028"/>
      </a:accent4>
      <a:accent5>
        <a:srgbClr val="F5C040"/>
      </a:accent5>
      <a:accent6>
        <a:srgbClr val="05E0DB"/>
      </a:accent6>
      <a:hlink>
        <a:srgbClr val="0080FF"/>
      </a:hlink>
      <a:folHlink>
        <a:srgbClr val="5EAEFF"/>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3632</Words>
  <Application>Microsoft Office PowerPoint</Application>
  <PresentationFormat>全屏显示(16:9)</PresentationFormat>
  <Paragraphs>1203</Paragraphs>
  <Slides>48</Slides>
  <Notes>48</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48</vt:i4>
      </vt:variant>
    </vt:vector>
  </HeadingPairs>
  <TitlesOfParts>
    <vt:vector size="75" baseType="lpstr">
      <vt:lpstr>Courier</vt:lpstr>
      <vt:lpstr>Lucida Grande</vt:lpstr>
      <vt:lpstr>Microsoft Yahei</vt:lpstr>
      <vt:lpstr>Monaco</vt:lpstr>
      <vt:lpstr>ヒラギノ角ゴ ProN W6</vt:lpstr>
      <vt:lpstr>汉仪中圆简</vt:lpstr>
      <vt:lpstr>黑体</vt:lpstr>
      <vt:lpstr>胡晓波美心常规体</vt:lpstr>
      <vt:lpstr>华光琥珀_CNKI</vt:lpstr>
      <vt:lpstr>华光美黑_CNKI</vt:lpstr>
      <vt:lpstr>华文细黑</vt:lpstr>
      <vt:lpstr>楷体</vt:lpstr>
      <vt:lpstr>宋体</vt:lpstr>
      <vt:lpstr>微软雅黑</vt:lpstr>
      <vt:lpstr>Arial</vt:lpstr>
      <vt:lpstr>Arial Narrow</vt:lpstr>
      <vt:lpstr>Calibri</vt:lpstr>
      <vt:lpstr>Calibri Bold</vt:lpstr>
      <vt:lpstr>Calibri Bold Italic</vt:lpstr>
      <vt:lpstr>Candara</vt:lpstr>
      <vt:lpstr>Courier New</vt:lpstr>
      <vt:lpstr>Courier New Bold</vt:lpstr>
      <vt:lpstr>Symbol</vt:lpstr>
      <vt:lpstr>Times New Roman</vt:lpstr>
      <vt:lpstr>Wingdings</vt:lpstr>
      <vt:lpstr>Wingdings 2</vt:lpstr>
      <vt:lpstr>微笑PPT - 小A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2017-04-10T11:53:55Z</dcterms:created>
  <dcterms:modified xsi:type="dcterms:W3CDTF">2022-03-21T11:44:48Z</dcterms:modified>
</cp:coreProperties>
</file>