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p:sldMasterIdLst>
    <p:sldMasterId id="2147483648" r:id="rId1"/>
  </p:sldMasterIdLst>
  <p:notesMasterIdLst>
    <p:notesMasterId r:id="rId28"/>
  </p:notesMasterIdLst>
  <p:sldIdLst>
    <p:sldId id="386" r:id="rId2"/>
    <p:sldId id="373" r:id="rId3"/>
    <p:sldId id="431" r:id="rId4"/>
    <p:sldId id="389" r:id="rId5"/>
    <p:sldId id="361" r:id="rId6"/>
    <p:sldId id="390" r:id="rId7"/>
    <p:sldId id="391" r:id="rId8"/>
    <p:sldId id="394" r:id="rId9"/>
    <p:sldId id="395" r:id="rId10"/>
    <p:sldId id="413" r:id="rId11"/>
    <p:sldId id="414" r:id="rId12"/>
    <p:sldId id="415" r:id="rId13"/>
    <p:sldId id="417" r:id="rId14"/>
    <p:sldId id="418" r:id="rId15"/>
    <p:sldId id="352" r:id="rId16"/>
    <p:sldId id="433" r:id="rId17"/>
    <p:sldId id="420" r:id="rId18"/>
    <p:sldId id="421" r:id="rId19"/>
    <p:sldId id="422" r:id="rId20"/>
    <p:sldId id="423" r:id="rId21"/>
    <p:sldId id="425" r:id="rId22"/>
    <p:sldId id="426" r:id="rId23"/>
    <p:sldId id="427" r:id="rId24"/>
    <p:sldId id="428" r:id="rId25"/>
    <p:sldId id="430" r:id="rId26"/>
    <p:sldId id="402" r:id="rId27"/>
  </p:sldIdLst>
  <p:sldSz cx="9144000" cy="5143500" type="screen16x9"/>
  <p:notesSz cx="6858000" cy="9144000"/>
  <p:defaultTextStyle>
    <a:defPPr>
      <a:defRPr lang="zh-CN"/>
    </a:defPPr>
    <a:lvl1pPr algn="l" rtl="0" fontAlgn="base">
      <a:spcBef>
        <a:spcPct val="0"/>
      </a:spcBef>
      <a:spcAft>
        <a:spcPct val="0"/>
      </a:spcAft>
      <a:defRPr b="1" kern="1200">
        <a:solidFill>
          <a:schemeClr val="tx1"/>
        </a:solidFill>
        <a:latin typeface="Arial" panose="020B0604020202090204" pitchFamily="34" charset="0"/>
        <a:ea typeface="华文细黑" panose="02010600040101010101" pitchFamily="2" charset="-122"/>
        <a:cs typeface="+mn-cs"/>
      </a:defRPr>
    </a:lvl1pPr>
    <a:lvl2pPr marL="422275" indent="-60325" algn="l" rtl="0" fontAlgn="base">
      <a:spcBef>
        <a:spcPct val="0"/>
      </a:spcBef>
      <a:spcAft>
        <a:spcPct val="0"/>
      </a:spcAft>
      <a:defRPr b="1" kern="1200">
        <a:solidFill>
          <a:schemeClr val="tx1"/>
        </a:solidFill>
        <a:latin typeface="Arial" panose="020B0604020202090204" pitchFamily="34" charset="0"/>
        <a:ea typeface="华文细黑" panose="02010600040101010101" pitchFamily="2" charset="-122"/>
        <a:cs typeface="+mn-cs"/>
      </a:defRPr>
    </a:lvl2pPr>
    <a:lvl3pPr marL="846455" indent="-120650" algn="l" rtl="0" fontAlgn="base">
      <a:spcBef>
        <a:spcPct val="0"/>
      </a:spcBef>
      <a:spcAft>
        <a:spcPct val="0"/>
      </a:spcAft>
      <a:defRPr b="1" kern="1200">
        <a:solidFill>
          <a:schemeClr val="tx1"/>
        </a:solidFill>
        <a:latin typeface="Arial" panose="020B0604020202090204" pitchFamily="34" charset="0"/>
        <a:ea typeface="华文细黑" panose="02010600040101010101" pitchFamily="2" charset="-122"/>
        <a:cs typeface="+mn-cs"/>
      </a:defRPr>
    </a:lvl3pPr>
    <a:lvl4pPr marL="1271905" indent="-182880" algn="l" rtl="0" fontAlgn="base">
      <a:spcBef>
        <a:spcPct val="0"/>
      </a:spcBef>
      <a:spcAft>
        <a:spcPct val="0"/>
      </a:spcAft>
      <a:defRPr b="1" kern="1200">
        <a:solidFill>
          <a:schemeClr val="tx1"/>
        </a:solidFill>
        <a:latin typeface="Arial" panose="020B0604020202090204" pitchFamily="34" charset="0"/>
        <a:ea typeface="华文细黑" panose="02010600040101010101" pitchFamily="2" charset="-122"/>
        <a:cs typeface="+mn-cs"/>
      </a:defRPr>
    </a:lvl4pPr>
    <a:lvl5pPr marL="1694180" indent="-243205" algn="l" rtl="0" fontAlgn="base">
      <a:spcBef>
        <a:spcPct val="0"/>
      </a:spcBef>
      <a:spcAft>
        <a:spcPct val="0"/>
      </a:spcAft>
      <a:defRPr b="1" kern="1200">
        <a:solidFill>
          <a:schemeClr val="tx1"/>
        </a:solidFill>
        <a:latin typeface="Arial" panose="020B060402020209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9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9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9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90204" pitchFamily="34" charset="0"/>
        <a:ea typeface="华文细黑" panose="0201060004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FCB"/>
    <a:srgbClr val="08A810"/>
    <a:srgbClr val="CC6600"/>
    <a:srgbClr val="067C0C"/>
    <a:srgbClr val="A33909"/>
    <a:srgbClr val="F2F2F2"/>
    <a:srgbClr val="AC0000"/>
    <a:srgbClr val="FFAFAF"/>
    <a:srgbClr val="FF0000"/>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79246" autoAdjust="0"/>
  </p:normalViewPr>
  <p:slideViewPr>
    <p:cSldViewPr>
      <p:cViewPr varScale="1">
        <p:scale>
          <a:sx n="120" d="100"/>
          <a:sy n="120" d="100"/>
        </p:scale>
        <p:origin x="1674" y="42"/>
      </p:cViewPr>
      <p:guideLst/>
    </p:cSldViewPr>
  </p:slideViewPr>
  <p:notesTextViewPr>
    <p:cViewPr>
      <p:scale>
        <a:sx n="100" d="100"/>
        <a:sy n="100" d="100"/>
      </p:scale>
      <p:origin x="0" y="0"/>
    </p:cViewPr>
  </p:notesTextViewPr>
  <p:sorterViewPr>
    <p:cViewPr>
      <p:scale>
        <a:sx n="124" d="100"/>
        <a:sy n="124" d="100"/>
      </p:scale>
      <p:origin x="0" y="0"/>
    </p:cViewPr>
  </p:sorterViewPr>
  <p:notesViewPr>
    <p:cSldViewPr showGuides="1">
      <p:cViewPr varScale="1">
        <p:scale>
          <a:sx n="63" d="100"/>
          <a:sy n="63" d="100"/>
        </p:scale>
        <p:origin x="-21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b="0" dirty="0">
                <a:latin typeface="Arial" panose="020B0604020202090204" pitchFamily="34" charset="0"/>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b="0" dirty="0">
                <a:latin typeface="Arial" panose="020B0604020202090204" pitchFamily="34" charset="0"/>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b="0" dirty="0">
                <a:latin typeface="Arial" panose="020B0604020202090204" pitchFamily="34"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b="0"/>
            </a:lvl1pPr>
          </a:lstStyle>
          <a:p>
            <a:fld id="{A41FEA25-C0EA-413D-8D1D-7325EEED9968}"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panose="020B0604020202090204" pitchFamily="34" charset="0"/>
        <a:ea typeface="宋体" panose="02010600030101010101" pitchFamily="2" charset="-122"/>
        <a:cs typeface="+mn-cs"/>
      </a:defRPr>
    </a:lvl1pPr>
    <a:lvl2pPr marL="422275" algn="l" rtl="0" eaLnBrk="0" fontAlgn="base" hangingPunct="0">
      <a:spcBef>
        <a:spcPct val="30000"/>
      </a:spcBef>
      <a:spcAft>
        <a:spcPct val="0"/>
      </a:spcAft>
      <a:defRPr sz="1100" kern="1200">
        <a:solidFill>
          <a:schemeClr val="tx1"/>
        </a:solidFill>
        <a:latin typeface="Arial" panose="020B0604020202090204" pitchFamily="34" charset="0"/>
        <a:ea typeface="宋体" panose="02010600030101010101" pitchFamily="2" charset="-122"/>
        <a:cs typeface="+mn-cs"/>
      </a:defRPr>
    </a:lvl2pPr>
    <a:lvl3pPr marL="846455" algn="l" rtl="0" eaLnBrk="0" fontAlgn="base" hangingPunct="0">
      <a:spcBef>
        <a:spcPct val="30000"/>
      </a:spcBef>
      <a:spcAft>
        <a:spcPct val="0"/>
      </a:spcAft>
      <a:defRPr sz="1100" kern="1200">
        <a:solidFill>
          <a:schemeClr val="tx1"/>
        </a:solidFill>
        <a:latin typeface="Arial" panose="020B0604020202090204" pitchFamily="34" charset="0"/>
        <a:ea typeface="宋体" panose="02010600030101010101" pitchFamily="2" charset="-122"/>
        <a:cs typeface="+mn-cs"/>
      </a:defRPr>
    </a:lvl3pPr>
    <a:lvl4pPr marL="1271905" algn="l" rtl="0" eaLnBrk="0" fontAlgn="base" hangingPunct="0">
      <a:spcBef>
        <a:spcPct val="30000"/>
      </a:spcBef>
      <a:spcAft>
        <a:spcPct val="0"/>
      </a:spcAft>
      <a:defRPr sz="1100" kern="1200">
        <a:solidFill>
          <a:schemeClr val="tx1"/>
        </a:solidFill>
        <a:latin typeface="Arial" panose="020B0604020202090204" pitchFamily="34" charset="0"/>
        <a:ea typeface="宋体" panose="02010600030101010101" pitchFamily="2" charset="-122"/>
        <a:cs typeface="+mn-cs"/>
      </a:defRPr>
    </a:lvl4pPr>
    <a:lvl5pPr marL="1694180" algn="l" rtl="0" eaLnBrk="0" fontAlgn="base" hangingPunct="0">
      <a:spcBef>
        <a:spcPct val="30000"/>
      </a:spcBef>
      <a:spcAft>
        <a:spcPct val="0"/>
      </a:spcAft>
      <a:defRPr sz="1100" kern="1200">
        <a:solidFill>
          <a:schemeClr val="tx1"/>
        </a:solidFill>
        <a:latin typeface="Arial" panose="020B0604020202090204" pitchFamily="34" charset="0"/>
        <a:ea typeface="宋体" panose="02010600030101010101" pitchFamily="2" charset="-122"/>
        <a:cs typeface="+mn-cs"/>
      </a:defRPr>
    </a:lvl5pPr>
    <a:lvl6pPr marL="2120265" algn="l" defTabSz="847725" rtl="0" eaLnBrk="1" latinLnBrk="0" hangingPunct="1">
      <a:defRPr sz="1100" kern="1200">
        <a:solidFill>
          <a:schemeClr val="tx1"/>
        </a:solidFill>
        <a:latin typeface="+mn-lt"/>
        <a:ea typeface="+mn-ea"/>
        <a:cs typeface="+mn-cs"/>
      </a:defRPr>
    </a:lvl6pPr>
    <a:lvl7pPr marL="2544445" algn="l" defTabSz="847725" rtl="0" eaLnBrk="1" latinLnBrk="0" hangingPunct="1">
      <a:defRPr sz="1100" kern="1200">
        <a:solidFill>
          <a:schemeClr val="tx1"/>
        </a:solidFill>
        <a:latin typeface="+mn-lt"/>
        <a:ea typeface="+mn-ea"/>
        <a:cs typeface="+mn-cs"/>
      </a:defRPr>
    </a:lvl7pPr>
    <a:lvl8pPr marL="2967990" algn="l" defTabSz="847725" rtl="0" eaLnBrk="1" latinLnBrk="0" hangingPunct="1">
      <a:defRPr sz="1100" kern="1200">
        <a:solidFill>
          <a:schemeClr val="tx1"/>
        </a:solidFill>
        <a:latin typeface="+mn-lt"/>
        <a:ea typeface="+mn-ea"/>
        <a:cs typeface="+mn-cs"/>
      </a:defRPr>
    </a:lvl8pPr>
    <a:lvl9pPr marL="3392170" algn="l" defTabSz="84772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D4C3ED17-4C1F-47E3-BE3D-69553E812EEA}" type="slidenum">
              <a:rPr lang="zh-CN" altLang="en-US" b="0"/>
              <a:t>0</a:t>
            </a:fld>
            <a:endParaRPr lang="zh-CN" altLang="en-US"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9</a:t>
            </a:fld>
            <a:endParaRPr lang="en-US" altLang="zh-CN"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10</a:t>
            </a:fld>
            <a:endParaRPr lang="en-US" altLang="zh-CN"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11</a:t>
            </a:fld>
            <a:endParaRPr lang="en-US" altLang="zh-CN"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12</a:t>
            </a:fld>
            <a:endParaRPr lang="en-US" altLang="zh-CN"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13</a:t>
            </a:fld>
            <a:endParaRPr lang="en-US" altLang="zh-CN"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83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F7B8BAD8-A75C-4FC5-BBFF-6CEFF2D6559C}" type="slidenum">
              <a:rPr lang="en-US" altLang="zh-CN" b="0"/>
              <a:t>14</a:t>
            </a:fld>
            <a:endParaRPr lang="en-US" altLang="zh-CN"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15</a:t>
            </a:fld>
            <a:endParaRPr lang="en-US" altLang="zh-CN"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16</a:t>
            </a:fld>
            <a:endParaRPr lang="en-US" altLang="zh-CN"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17</a:t>
            </a:fld>
            <a:endParaRPr lang="en-US" altLang="zh-CN"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18</a:t>
            </a:fld>
            <a:endParaRPr lang="en-US" altLang="zh-CN"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686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CDF15751-AB47-48C3-BFCF-1E5FD32A178D}" type="slidenum">
              <a:rPr lang="en-US" altLang="zh-CN" b="0"/>
              <a:t>1</a:t>
            </a:fld>
            <a:endParaRPr lang="en-US" altLang="zh-CN"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19</a:t>
            </a:fld>
            <a:endParaRPr lang="en-US" altLang="zh-CN"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20</a:t>
            </a:fld>
            <a:endParaRPr lang="en-US" altLang="zh-CN" b="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21</a:t>
            </a:fld>
            <a:endParaRPr lang="en-US" altLang="zh-CN"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22</a:t>
            </a:fld>
            <a:endParaRPr lang="en-US" altLang="zh-CN" b="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23</a:t>
            </a:fld>
            <a:endParaRPr lang="en-US" altLang="zh-CN" b="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24</a:t>
            </a:fld>
            <a:endParaRPr lang="en-US" altLang="zh-CN" b="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90204" pitchFamily="34" charset="0"/>
            </a:endParaRPr>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D4C3ED17-4C1F-47E3-BE3D-69553E812EEA}" type="slidenum">
              <a:rPr lang="zh-CN" altLang="en-US" b="0"/>
              <a:t>25</a:t>
            </a:fld>
            <a:endParaRPr lang="zh-CN"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90204" pitchFamily="34" charset="0"/>
              </a:rPr>
              <a:t>我们先来看下内存。</a:t>
            </a:r>
          </a:p>
          <a:p>
            <a:r>
              <a:rPr lang="zh-CN" altLang="en-US" dirty="0">
                <a:latin typeface="Arial" panose="020B0604020202090204" pitchFamily="34" charset="0"/>
              </a:rPr>
              <a:t>内存的结构非常简单，就是若干个字节的线性集合。然后每个字节都给一个编号，然后这些编号是连续的，这样我们在存储或者读取某个字节时，只要给出编号就行，这个编号也就称为地址。</a:t>
            </a:r>
          </a:p>
          <a:p>
            <a:r>
              <a:rPr lang="zh-CN" altLang="en-US" dirty="0">
                <a:latin typeface="Arial" panose="020B0604020202090204" pitchFamily="34" charset="0"/>
              </a:rPr>
              <a:t>请大家注意几点：</a:t>
            </a:r>
          </a:p>
          <a:p>
            <a:r>
              <a:rPr lang="zh-CN" altLang="en-US" dirty="0">
                <a:latin typeface="Arial" panose="020B0604020202090204" pitchFamily="34" charset="0"/>
              </a:rPr>
              <a:t>第一，地址是二进制，里面的字节存储的也是二进制，要注意区分开来；同时为了便于书写，对于比较长的地址和数据会采用十六进制来表示，要去熟悉这些方式；</a:t>
            </a:r>
          </a:p>
          <a:p>
            <a:r>
              <a:rPr lang="zh-CN" altLang="en-US" dirty="0">
                <a:latin typeface="Arial" panose="020B0604020202090204" pitchFamily="34" charset="0"/>
              </a:rPr>
              <a:t>第二，每个地址对应着一个字节，这是目前业界都普遍采用的一种规则，所以给出地址的位数，也就知道了机器能够支持的最大内存容量，例如地址位数为</a:t>
            </a:r>
            <a:r>
              <a:rPr lang="en-US" altLang="zh-CN" dirty="0">
                <a:latin typeface="Arial" panose="020B0604020202090204" pitchFamily="34" charset="0"/>
              </a:rPr>
              <a:t>4</a:t>
            </a:r>
            <a:r>
              <a:rPr lang="zh-CN" altLang="en-US" dirty="0">
                <a:latin typeface="Arial" panose="020B0604020202090204" pitchFamily="34" charset="0"/>
              </a:rPr>
              <a:t>位，那么最多就是</a:t>
            </a:r>
            <a:r>
              <a:rPr lang="en-US" altLang="zh-CN" dirty="0">
                <a:latin typeface="Arial" panose="020B0604020202090204" pitchFamily="34" charset="0"/>
              </a:rPr>
              <a:t>16</a:t>
            </a:r>
            <a:r>
              <a:rPr lang="zh-CN" altLang="en-US" dirty="0">
                <a:latin typeface="Arial" panose="020B0604020202090204" pitchFamily="34" charset="0"/>
              </a:rPr>
              <a:t>个字节的内存，而如果地址位数为</a:t>
            </a:r>
            <a:r>
              <a:rPr lang="en-US" altLang="zh-CN" dirty="0">
                <a:latin typeface="Arial" panose="020B0604020202090204" pitchFamily="34" charset="0"/>
              </a:rPr>
              <a:t>10</a:t>
            </a:r>
            <a:r>
              <a:rPr lang="zh-CN" altLang="en-US" dirty="0">
                <a:latin typeface="Arial" panose="020B0604020202090204" pitchFamily="34" charset="0"/>
              </a:rPr>
              <a:t>位，那么就是</a:t>
            </a:r>
            <a:r>
              <a:rPr lang="en-US" altLang="zh-CN" dirty="0">
                <a:latin typeface="Arial" panose="020B0604020202090204" pitchFamily="34" charset="0"/>
              </a:rPr>
              <a:t>1KB</a:t>
            </a:r>
            <a:r>
              <a:rPr lang="zh-CN" altLang="en-US" dirty="0">
                <a:latin typeface="Arial" panose="020B0604020202090204" pitchFamily="34" charset="0"/>
              </a:rPr>
              <a:t>的内存容量，而如果地址是</a:t>
            </a:r>
            <a:r>
              <a:rPr lang="en-US" altLang="zh-CN" dirty="0">
                <a:latin typeface="Arial" panose="020B0604020202090204" pitchFamily="34" charset="0"/>
              </a:rPr>
              <a:t>32</a:t>
            </a:r>
            <a:r>
              <a:rPr lang="zh-CN" altLang="en-US" dirty="0">
                <a:latin typeface="Arial" panose="020B0604020202090204" pitchFamily="34" charset="0"/>
              </a:rPr>
              <a:t>位，最多也就是</a:t>
            </a:r>
            <a:r>
              <a:rPr lang="en-US" altLang="zh-CN" dirty="0">
                <a:latin typeface="Arial" panose="020B0604020202090204" pitchFamily="34" charset="0"/>
              </a:rPr>
              <a:t>4G</a:t>
            </a:r>
            <a:r>
              <a:rPr lang="zh-CN" altLang="en-US" dirty="0">
                <a:latin typeface="Arial" panose="020B0604020202090204" pitchFamily="34" charset="0"/>
              </a:rPr>
              <a:t>的内存，所以我们之前用过</a:t>
            </a:r>
            <a:r>
              <a:rPr lang="en-US" altLang="zh-CN" dirty="0" err="1">
                <a:latin typeface="Arial" panose="020B0604020202090204" pitchFamily="34" charset="0"/>
              </a:rPr>
              <a:t>winxp</a:t>
            </a:r>
            <a:r>
              <a:rPr lang="zh-CN" altLang="en-US" dirty="0">
                <a:latin typeface="Arial" panose="020B0604020202090204" pitchFamily="34" charset="0"/>
              </a:rPr>
              <a:t>的操作系统，就碰到很尴尬的局面，</a:t>
            </a:r>
            <a:r>
              <a:rPr lang="en-US" altLang="zh-CN" dirty="0">
                <a:latin typeface="Arial" panose="020B0604020202090204" pitchFamily="34" charset="0"/>
              </a:rPr>
              <a:t>——</a:t>
            </a:r>
            <a:r>
              <a:rPr lang="zh-CN" altLang="en-US" dirty="0">
                <a:latin typeface="Arial" panose="020B0604020202090204" pitchFamily="34" charset="0"/>
              </a:rPr>
              <a:t>也就是买一根</a:t>
            </a:r>
            <a:r>
              <a:rPr lang="en-US" altLang="zh-CN" dirty="0">
                <a:latin typeface="Arial" panose="020B0604020202090204" pitchFamily="34" charset="0"/>
              </a:rPr>
              <a:t>8G</a:t>
            </a:r>
            <a:r>
              <a:rPr lang="zh-CN" altLang="en-US" dirty="0">
                <a:latin typeface="Arial" panose="020B0604020202090204" pitchFamily="34" charset="0"/>
              </a:rPr>
              <a:t>的内存过来装上，只能用到</a:t>
            </a:r>
            <a:r>
              <a:rPr lang="en-US" altLang="zh-CN" dirty="0">
                <a:latin typeface="Arial" panose="020B0604020202090204" pitchFamily="34" charset="0"/>
              </a:rPr>
              <a:t>4G</a:t>
            </a:r>
            <a:r>
              <a:rPr lang="zh-CN" altLang="en-US" dirty="0">
                <a:latin typeface="Arial" panose="020B0604020202090204" pitchFamily="34" charset="0"/>
              </a:rPr>
              <a:t>内存，因为</a:t>
            </a:r>
            <a:r>
              <a:rPr lang="en-US" altLang="zh-CN" dirty="0">
                <a:latin typeface="Arial" panose="020B0604020202090204" pitchFamily="34" charset="0"/>
              </a:rPr>
              <a:t>XP</a:t>
            </a:r>
            <a:r>
              <a:rPr lang="zh-CN" altLang="en-US" dirty="0">
                <a:latin typeface="Arial" panose="020B0604020202090204" pitchFamily="34" charset="0"/>
              </a:rPr>
              <a:t>是</a:t>
            </a:r>
            <a:r>
              <a:rPr lang="en-US" altLang="zh-CN" dirty="0">
                <a:latin typeface="Arial" panose="020B0604020202090204" pitchFamily="34" charset="0"/>
              </a:rPr>
              <a:t>32</a:t>
            </a:r>
            <a:r>
              <a:rPr lang="zh-CN" altLang="en-US" dirty="0">
                <a:latin typeface="Arial" panose="020B0604020202090204" pitchFamily="34" charset="0"/>
              </a:rPr>
              <a:t>位的。现在我们课程安装的</a:t>
            </a:r>
            <a:r>
              <a:rPr lang="en-US" altLang="zh-CN" dirty="0">
                <a:latin typeface="Arial" panose="020B0604020202090204" pitchFamily="34" charset="0"/>
              </a:rPr>
              <a:t>ubuntu</a:t>
            </a:r>
            <a:r>
              <a:rPr lang="zh-CN" altLang="en-US" dirty="0">
                <a:latin typeface="Arial" panose="020B0604020202090204" pitchFamily="34" charset="0"/>
              </a:rPr>
              <a:t>也是</a:t>
            </a:r>
            <a:r>
              <a:rPr lang="en-US" altLang="zh-CN" dirty="0">
                <a:latin typeface="Arial" panose="020B0604020202090204" pitchFamily="34" charset="0"/>
              </a:rPr>
              <a:t>32</a:t>
            </a:r>
            <a:r>
              <a:rPr lang="zh-CN" altLang="en-US" dirty="0">
                <a:latin typeface="Arial" panose="020B0604020202090204" pitchFamily="34" charset="0"/>
              </a:rPr>
              <a:t>位的，大家如果有</a:t>
            </a:r>
            <a:r>
              <a:rPr lang="en-US" altLang="zh-CN" dirty="0">
                <a:latin typeface="Arial" panose="020B0604020202090204" pitchFamily="34" charset="0"/>
              </a:rPr>
              <a:t>4G</a:t>
            </a:r>
            <a:r>
              <a:rPr lang="zh-CN" altLang="en-US" dirty="0">
                <a:latin typeface="Arial" panose="020B0604020202090204" pitchFamily="34" charset="0"/>
              </a:rPr>
              <a:t>以上的内存，可以测试和观察一下。现在主流的操作系统一般是</a:t>
            </a:r>
            <a:r>
              <a:rPr lang="en-US" altLang="zh-CN" dirty="0">
                <a:latin typeface="Arial" panose="020B0604020202090204" pitchFamily="34" charset="0"/>
              </a:rPr>
              <a:t>64</a:t>
            </a:r>
            <a:r>
              <a:rPr lang="zh-CN" altLang="en-US" dirty="0">
                <a:latin typeface="Arial" panose="020B0604020202090204" pitchFamily="34" charset="0"/>
              </a:rPr>
              <a:t>位了，就基本上不会产生这样的问题。</a:t>
            </a:r>
          </a:p>
          <a:p>
            <a:r>
              <a:rPr lang="zh-CN" altLang="en-US" dirty="0">
                <a:latin typeface="Arial" panose="020B0604020202090204" pitchFamily="34" charset="0"/>
              </a:rPr>
              <a:t>第三，对于内存，就是读和写两种操作，我们可以把这两种操作理解为函数，例如读这个操作，需要给的参数就是地址，给出的结果就是这个地址对应的数据，也就是一个字节，如果是写操作，那么就需要给出两个参数：地址和数据，然后输出结果就是写入成功或失败。</a:t>
            </a:r>
            <a:endParaRPr lang="en-US" altLang="zh-CN" dirty="0">
              <a:latin typeface="Arial" panose="020B0604020202090204" pitchFamily="34" charset="0"/>
            </a:endParaRPr>
          </a:p>
          <a:p>
            <a:endParaRPr lang="en-US" altLang="zh-CN" dirty="0">
              <a:latin typeface="Arial" panose="020B0604020202090204" pitchFamily="34" charset="0"/>
            </a:endParaRPr>
          </a:p>
          <a:p>
            <a:r>
              <a:rPr lang="zh-CN" altLang="en-US" dirty="0">
                <a:latin typeface="Arial" panose="020B0604020202090204" pitchFamily="34" charset="0"/>
              </a:rPr>
              <a:t>下面我们看下寄存器，寄存器跟内存一样，也是存储数据的。但有以下几点不同：</a:t>
            </a:r>
            <a:endParaRPr lang="en-US" altLang="zh-CN" dirty="0">
              <a:latin typeface="Arial" panose="020B0604020202090204" pitchFamily="34" charset="0"/>
            </a:endParaRPr>
          </a:p>
          <a:p>
            <a:r>
              <a:rPr lang="zh-CN" altLang="en-US" dirty="0">
                <a:latin typeface="Arial" panose="020B0604020202090204" pitchFamily="34" charset="0"/>
              </a:rPr>
              <a:t>（</a:t>
            </a:r>
            <a:r>
              <a:rPr lang="en-US" altLang="zh-CN" dirty="0">
                <a:latin typeface="Arial" panose="020B0604020202090204" pitchFamily="34" charset="0"/>
              </a:rPr>
              <a:t>1</a:t>
            </a:r>
            <a:r>
              <a:rPr lang="zh-CN" altLang="en-US" dirty="0">
                <a:latin typeface="Arial" panose="020B0604020202090204" pitchFamily="34" charset="0"/>
              </a:rPr>
              <a:t>）寄存器是在</a:t>
            </a:r>
            <a:r>
              <a:rPr lang="en-US" altLang="zh-CN" dirty="0">
                <a:latin typeface="Arial" panose="020B0604020202090204" pitchFamily="34" charset="0"/>
              </a:rPr>
              <a:t>CPU</a:t>
            </a:r>
            <a:r>
              <a:rPr lang="zh-CN" altLang="en-US" dirty="0">
                <a:latin typeface="Arial" panose="020B0604020202090204" pitchFamily="34" charset="0"/>
              </a:rPr>
              <a:t>内部的，而内存是在</a:t>
            </a:r>
            <a:r>
              <a:rPr lang="en-US" altLang="zh-CN" dirty="0">
                <a:latin typeface="Arial" panose="020B0604020202090204" pitchFamily="34" charset="0"/>
              </a:rPr>
              <a:t>CPU</a:t>
            </a:r>
            <a:r>
              <a:rPr lang="zh-CN" altLang="en-US" dirty="0">
                <a:latin typeface="Arial" panose="020B0604020202090204" pitchFamily="34" charset="0"/>
              </a:rPr>
              <a:t>外面的；</a:t>
            </a:r>
            <a:endParaRPr lang="en-US" altLang="zh-CN" dirty="0">
              <a:latin typeface="Arial" panose="020B0604020202090204" pitchFamily="34" charset="0"/>
            </a:endParaRPr>
          </a:p>
          <a:p>
            <a:r>
              <a:rPr lang="zh-CN" altLang="en-US" dirty="0">
                <a:latin typeface="Arial" panose="020B0604020202090204" pitchFamily="34" charset="0"/>
              </a:rPr>
              <a:t>（</a:t>
            </a:r>
            <a:r>
              <a:rPr lang="en-US" altLang="zh-CN" dirty="0">
                <a:latin typeface="Arial" panose="020B0604020202090204" pitchFamily="34" charset="0"/>
              </a:rPr>
              <a:t>2</a:t>
            </a:r>
            <a:r>
              <a:rPr lang="zh-CN" altLang="en-US" dirty="0">
                <a:latin typeface="Arial" panose="020B0604020202090204" pitchFamily="34" charset="0"/>
              </a:rPr>
              <a:t>）寄存器一般是有限的几个，一般只有几十个，最多几千个</a:t>
            </a:r>
            <a:r>
              <a:rPr lang="en-US" altLang="zh-CN" dirty="0">
                <a:latin typeface="Arial" panose="020B0604020202090204" pitchFamily="34" charset="0"/>
              </a:rPr>
              <a:t>bit</a:t>
            </a:r>
            <a:r>
              <a:rPr lang="zh-CN" altLang="en-US" dirty="0">
                <a:latin typeface="Arial" panose="020B0604020202090204" pitchFamily="34" charset="0"/>
              </a:rPr>
              <a:t>，而内存是可以到几亿，甚至几百亿个</a:t>
            </a:r>
            <a:r>
              <a:rPr lang="en-US" altLang="zh-CN" dirty="0">
                <a:latin typeface="Arial" panose="020B0604020202090204" pitchFamily="34" charset="0"/>
              </a:rPr>
              <a:t>bit</a:t>
            </a:r>
            <a:r>
              <a:rPr lang="zh-CN" altLang="en-US" dirty="0">
                <a:latin typeface="Arial" panose="020B0604020202090204" pitchFamily="34" charset="0"/>
              </a:rPr>
              <a:t>的。例如我们看到</a:t>
            </a:r>
            <a:r>
              <a:rPr lang="en-US" altLang="zh-CN" dirty="0">
                <a:latin typeface="Arial" panose="020B0604020202090204" pitchFamily="34" charset="0"/>
              </a:rPr>
              <a:t>PPT</a:t>
            </a:r>
            <a:r>
              <a:rPr lang="zh-CN" altLang="en-US" dirty="0">
                <a:latin typeface="Arial" panose="020B0604020202090204" pitchFamily="34" charset="0"/>
              </a:rPr>
              <a:t>上，某个机器有</a:t>
            </a:r>
            <a:r>
              <a:rPr lang="en-US" altLang="zh-CN" dirty="0">
                <a:latin typeface="Arial" panose="020B0604020202090204" pitchFamily="34" charset="0"/>
              </a:rPr>
              <a:t>4</a:t>
            </a:r>
            <a:r>
              <a:rPr lang="zh-CN" altLang="en-US" dirty="0">
                <a:latin typeface="Arial" panose="020B0604020202090204" pitchFamily="34" charset="0"/>
              </a:rPr>
              <a:t>个</a:t>
            </a:r>
            <a:r>
              <a:rPr lang="en-US" altLang="zh-CN" dirty="0">
                <a:latin typeface="Arial" panose="020B0604020202090204" pitchFamily="34" charset="0"/>
              </a:rPr>
              <a:t>8</a:t>
            </a:r>
            <a:r>
              <a:rPr lang="zh-CN" altLang="en-US" dirty="0">
                <a:latin typeface="Arial" panose="020B0604020202090204" pitchFamily="34" charset="0"/>
              </a:rPr>
              <a:t>位的寄存器，总共才</a:t>
            </a:r>
            <a:r>
              <a:rPr lang="en-US" altLang="zh-CN" dirty="0">
                <a:latin typeface="Arial" panose="020B0604020202090204" pitchFamily="34" charset="0"/>
              </a:rPr>
              <a:t>32</a:t>
            </a:r>
            <a:r>
              <a:rPr lang="zh-CN" altLang="en-US" dirty="0">
                <a:latin typeface="Arial" panose="020B0604020202090204" pitchFamily="34" charset="0"/>
              </a:rPr>
              <a:t>个</a:t>
            </a:r>
            <a:r>
              <a:rPr lang="en-US" altLang="zh-CN" dirty="0">
                <a:latin typeface="Arial" panose="020B0604020202090204" pitchFamily="34" charset="0"/>
              </a:rPr>
              <a:t>bit</a:t>
            </a:r>
            <a:r>
              <a:rPr lang="zh-CN" altLang="en-US" dirty="0">
                <a:latin typeface="Arial" panose="020B0604020202090204" pitchFamily="34" charset="0"/>
              </a:rPr>
              <a:t>。</a:t>
            </a:r>
            <a:endParaRPr lang="en-US" altLang="zh-CN" dirty="0">
              <a:latin typeface="Arial" panose="020B0604020202090204" pitchFamily="34" charset="0"/>
            </a:endParaRPr>
          </a:p>
          <a:p>
            <a:r>
              <a:rPr lang="zh-CN" altLang="en-US" dirty="0">
                <a:latin typeface="Arial" panose="020B0604020202090204" pitchFamily="34" charset="0"/>
              </a:rPr>
              <a:t>为什么有了内存，还需要有寄存器呢？这里面有很多的原因，但有一个很重要的原因就是内存的速度还是有点跟不上</a:t>
            </a:r>
            <a:r>
              <a:rPr lang="en-US" altLang="zh-CN" dirty="0">
                <a:latin typeface="Arial" panose="020B0604020202090204" pitchFamily="34" charset="0"/>
              </a:rPr>
              <a:t>CPU</a:t>
            </a:r>
            <a:r>
              <a:rPr lang="zh-CN" altLang="en-US" dirty="0">
                <a:latin typeface="Arial" panose="020B0604020202090204" pitchFamily="34" charset="0"/>
              </a:rPr>
              <a:t>的速度。有同学就要问了，内存的读取速度是几个纳秒或者几十个纳秒就能访问到，怎么还会慢呢？</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假设主频是</a:t>
            </a:r>
            <a:r>
              <a:rPr lang="en-US" altLang="zh-CN" sz="1100" b="0" i="0" kern="1200" dirty="0">
                <a:solidFill>
                  <a:schemeClr val="tx1"/>
                </a:solidFill>
                <a:effectLst/>
                <a:latin typeface="Arial" panose="020B0604020202090204" pitchFamily="34" charset="0"/>
                <a:ea typeface="宋体" panose="02010600030101010101" pitchFamily="2" charset="-122"/>
                <a:cs typeface="+mn-cs"/>
              </a:rPr>
              <a:t>3GHZ</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，也就是</a:t>
            </a:r>
            <a:r>
              <a:rPr lang="en-US" altLang="zh-CN" sz="1100" b="0" i="0" kern="1200" dirty="0">
                <a:solidFill>
                  <a:schemeClr val="tx1"/>
                </a:solidFill>
                <a:effectLst/>
                <a:latin typeface="Arial" panose="020B0604020202090204" pitchFamily="34" charset="0"/>
                <a:ea typeface="宋体" panose="02010600030101010101" pitchFamily="2" charset="-122"/>
                <a:cs typeface="+mn-cs"/>
              </a:rPr>
              <a:t>CPU</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里面电流每秒钟可以振荡</a:t>
            </a:r>
            <a:r>
              <a:rPr lang="en-US" altLang="zh-CN" sz="1100" b="0" i="0" kern="1200" dirty="0">
                <a:solidFill>
                  <a:schemeClr val="tx1"/>
                </a:solidFill>
                <a:effectLst/>
                <a:latin typeface="Arial" panose="020B0604020202090204" pitchFamily="34" charset="0"/>
                <a:ea typeface="宋体" panose="02010600030101010101" pitchFamily="2" charset="-122"/>
                <a:cs typeface="+mn-cs"/>
              </a:rPr>
              <a:t>30</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亿次，每次耗时大约为</a:t>
            </a:r>
            <a:r>
              <a:rPr lang="en-US" altLang="zh-CN" sz="1100" b="0" i="0" kern="1200" dirty="0">
                <a:solidFill>
                  <a:schemeClr val="tx1"/>
                </a:solidFill>
                <a:effectLst/>
                <a:latin typeface="Arial" panose="020B0604020202090204" pitchFamily="34" charset="0"/>
                <a:ea typeface="宋体" panose="02010600030101010101" pitchFamily="2" charset="-122"/>
                <a:cs typeface="+mn-cs"/>
              </a:rPr>
              <a:t>0.33</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纳秒，光在这一个周期内只能前进</a:t>
            </a:r>
            <a:r>
              <a:rPr lang="en-US" altLang="zh-CN" sz="1100" b="0" i="0" kern="1200" dirty="0">
                <a:solidFill>
                  <a:schemeClr val="tx1"/>
                </a:solidFill>
                <a:effectLst/>
                <a:latin typeface="Arial" panose="020B0604020202090204" pitchFamily="34" charset="0"/>
                <a:ea typeface="宋体" panose="02010600030101010101" pitchFamily="2" charset="-122"/>
                <a:cs typeface="+mn-cs"/>
              </a:rPr>
              <a:t>10</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厘米，也就是说，如果内存距离</a:t>
            </a:r>
            <a:r>
              <a:rPr lang="en-US" altLang="zh-CN" sz="1100" b="0" i="0" kern="1200" dirty="0">
                <a:solidFill>
                  <a:schemeClr val="tx1"/>
                </a:solidFill>
                <a:effectLst/>
                <a:latin typeface="Arial" panose="020B0604020202090204" pitchFamily="34" charset="0"/>
                <a:ea typeface="宋体" panose="02010600030101010101" pitchFamily="2" charset="-122"/>
                <a:cs typeface="+mn-cs"/>
              </a:rPr>
              <a:t>CPU</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超过</a:t>
            </a:r>
            <a:r>
              <a:rPr lang="en-US" altLang="zh-CN" sz="1100" b="0" i="0" kern="1200" dirty="0">
                <a:solidFill>
                  <a:schemeClr val="tx1"/>
                </a:solidFill>
                <a:effectLst/>
                <a:latin typeface="Arial" panose="020B0604020202090204" pitchFamily="34" charset="0"/>
                <a:ea typeface="宋体" panose="02010600030101010101" pitchFamily="2" charset="-122"/>
                <a:cs typeface="+mn-cs"/>
              </a:rPr>
              <a:t>5</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厘米，那就有可能</a:t>
            </a:r>
            <a:r>
              <a:rPr lang="en-US" altLang="zh-CN" sz="1100" b="0" i="0" kern="1200" dirty="0">
                <a:solidFill>
                  <a:schemeClr val="tx1"/>
                </a:solidFill>
                <a:effectLst/>
                <a:latin typeface="Arial" panose="020B0604020202090204" pitchFamily="34" charset="0"/>
                <a:ea typeface="宋体" panose="02010600030101010101" pitchFamily="2" charset="-122"/>
                <a:cs typeface="+mn-cs"/>
              </a:rPr>
              <a:t>CPU</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已经完成了一次计算，数据还没有来。手机在这方面稍微好一点，一是因为主频还没有这么快，二是距离一般都小于</a:t>
            </a:r>
            <a:r>
              <a:rPr lang="en-US" altLang="zh-CN" sz="1100" b="0" i="0" kern="1200" dirty="0">
                <a:solidFill>
                  <a:schemeClr val="tx1"/>
                </a:solidFill>
                <a:effectLst/>
                <a:latin typeface="Arial" panose="020B0604020202090204" pitchFamily="34" charset="0"/>
                <a:ea typeface="宋体" panose="02010600030101010101" pitchFamily="2" charset="-122"/>
                <a:cs typeface="+mn-cs"/>
              </a:rPr>
              <a:t>5</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厘米。</a:t>
            </a:r>
            <a:endParaRPr lang="en-US" altLang="zh-CN" dirty="0">
              <a:latin typeface="Arial" panose="020B0604020202090204" pitchFamily="34" charset="0"/>
            </a:endParaRPr>
          </a:p>
          <a:p>
            <a:r>
              <a:rPr lang="zh-CN" altLang="en-US" dirty="0">
                <a:latin typeface="Arial" panose="020B0604020202090204" pitchFamily="34" charset="0"/>
              </a:rPr>
              <a:t>这也就导致了寄存器的几个特点：</a:t>
            </a:r>
            <a:endParaRPr lang="en-US" altLang="zh-CN" dirty="0">
              <a:latin typeface="Arial" panose="020B0604020202090204" pitchFamily="34" charset="0"/>
            </a:endParaRPr>
          </a:p>
          <a:p>
            <a:r>
              <a:rPr lang="zh-CN" altLang="en-US" dirty="0">
                <a:latin typeface="Arial" panose="020B0604020202090204" pitchFamily="34" charset="0"/>
              </a:rPr>
              <a:t>（</a:t>
            </a:r>
            <a:r>
              <a:rPr lang="en-US" altLang="zh-CN" dirty="0">
                <a:latin typeface="Arial" panose="020B0604020202090204" pitchFamily="34" charset="0"/>
              </a:rPr>
              <a:t>1</a:t>
            </a:r>
            <a:r>
              <a:rPr lang="zh-CN" altLang="en-US" dirty="0">
                <a:latin typeface="Arial" panose="020B0604020202090204" pitchFamily="34" charset="0"/>
              </a:rPr>
              <a:t>）寄存器的位数不再局限于一个字节，可以是多个字节的组合，个数也可以根据硬件的特点来确定；</a:t>
            </a:r>
            <a:endParaRPr lang="en-US" altLang="zh-CN" dirty="0">
              <a:latin typeface="Arial" panose="020B0604020202090204" pitchFamily="34" charset="0"/>
            </a:endParaRPr>
          </a:p>
          <a:p>
            <a:r>
              <a:rPr lang="zh-CN" altLang="en-US" dirty="0">
                <a:latin typeface="Arial" panose="020B0604020202090204" pitchFamily="34" charset="0"/>
              </a:rPr>
              <a:t>（</a:t>
            </a:r>
            <a:r>
              <a:rPr lang="en-US" altLang="zh-CN" dirty="0">
                <a:latin typeface="Arial" panose="020B0604020202090204" pitchFamily="34" charset="0"/>
              </a:rPr>
              <a:t>2</a:t>
            </a:r>
            <a:r>
              <a:rPr lang="zh-CN" altLang="en-US" dirty="0">
                <a:latin typeface="Arial" panose="020B0604020202090204" pitchFamily="34" charset="0"/>
              </a:rPr>
              <a:t>）寄存器个数不多，就可以每个寄存器都单独给个名字，不像内存那样直接以地址来命名，例如我们可以看到</a:t>
            </a:r>
            <a:r>
              <a:rPr lang="en-US" altLang="zh-CN" dirty="0">
                <a:latin typeface="Arial" panose="020B0604020202090204" pitchFamily="34" charset="0"/>
              </a:rPr>
              <a:t>PPT</a:t>
            </a:r>
            <a:r>
              <a:rPr lang="zh-CN" altLang="en-US" dirty="0">
                <a:latin typeface="Arial" panose="020B0604020202090204" pitchFamily="34" charset="0"/>
              </a:rPr>
              <a:t>上，有的以</a:t>
            </a:r>
            <a:r>
              <a:rPr lang="en-US" altLang="zh-CN" dirty="0">
                <a:latin typeface="Arial" panose="020B0604020202090204" pitchFamily="34" charset="0"/>
              </a:rPr>
              <a:t>$1~$4</a:t>
            </a:r>
            <a:r>
              <a:rPr lang="zh-CN" altLang="en-US" dirty="0">
                <a:latin typeface="Arial" panose="020B0604020202090204" pitchFamily="34" charset="0"/>
              </a:rPr>
              <a:t>这样的来命名，有的是</a:t>
            </a:r>
            <a:r>
              <a:rPr lang="en-US" altLang="zh-CN" dirty="0">
                <a:latin typeface="Arial" panose="020B0604020202090204" pitchFamily="34" charset="0"/>
              </a:rPr>
              <a:t>%</a:t>
            </a:r>
            <a:r>
              <a:rPr lang="zh-CN" altLang="en-US" dirty="0">
                <a:latin typeface="Arial" panose="020B0604020202090204" pitchFamily="34" charset="0"/>
              </a:rPr>
              <a:t>号来开头，有的可以是以字母来排序等等；</a:t>
            </a:r>
            <a:endParaRPr lang="en-US" altLang="zh-CN" dirty="0">
              <a:latin typeface="Arial" panose="020B0604020202090204" pitchFamily="34" charset="0"/>
            </a:endParaRPr>
          </a:p>
          <a:p>
            <a:r>
              <a:rPr lang="zh-CN" altLang="en-US" dirty="0">
                <a:latin typeface="Arial" panose="020B0604020202090204" pitchFamily="34" charset="0"/>
              </a:rPr>
              <a:t>（</a:t>
            </a:r>
            <a:r>
              <a:rPr lang="en-US" altLang="zh-CN" dirty="0">
                <a:latin typeface="Arial" panose="020B0604020202090204" pitchFamily="34" charset="0"/>
              </a:rPr>
              <a:t>3</a:t>
            </a:r>
            <a:r>
              <a:rPr lang="zh-CN" altLang="en-US" dirty="0">
                <a:latin typeface="Arial" panose="020B0604020202090204" pitchFamily="34" charset="0"/>
              </a:rPr>
              <a:t>）寄存器因为总位数不多，所以可以采用</a:t>
            </a:r>
            <a:r>
              <a:rPr lang="zh-CN" altLang="en-US" sz="1100" b="0" i="0" kern="1200" dirty="0">
                <a:solidFill>
                  <a:schemeClr val="tx1"/>
                </a:solidFill>
                <a:effectLst/>
                <a:latin typeface="Arial" panose="020B0604020202090204" pitchFamily="34" charset="0"/>
                <a:ea typeface="宋体" panose="02010600030101010101" pitchFamily="2" charset="-122"/>
                <a:cs typeface="+mn-cs"/>
              </a:rPr>
              <a:t>高性能、高成本、高耗电的设计，来尽量的提高速度；</a:t>
            </a:r>
            <a:endParaRPr lang="zh-CN" altLang="en-US" dirty="0">
              <a:latin typeface="Arial" panose="020B0604020202090204" pitchFamily="34" charset="0"/>
            </a:endParaRPr>
          </a:p>
        </p:txBody>
      </p:sp>
      <p:sp>
        <p:nvSpPr>
          <p:cNvPr id="686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CDF15751-AB47-48C3-BFCF-1E5FD32A178D}" type="slidenum">
              <a:rPr lang="en-US" altLang="zh-CN" b="0"/>
              <a:t>2</a:t>
            </a:fld>
            <a:endParaRPr lang="en-US" altLang="zh-CN"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3</a:t>
            </a:fld>
            <a:endParaRPr lang="en-US" altLang="zh-CN"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757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E0ABFC00-12C9-48C8-8E13-F79790CBCA74}" type="slidenum">
              <a:rPr lang="en-US" altLang="zh-CN" b="0"/>
              <a:t>4</a:t>
            </a:fld>
            <a:endParaRPr lang="en-US" altLang="zh-CN"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5</a:t>
            </a:fld>
            <a:endParaRPr lang="en-US" altLang="zh-CN"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6</a:t>
            </a:fld>
            <a:endParaRPr lang="en-US" altLang="zh-CN"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7</a:t>
            </a:fld>
            <a:endParaRPr lang="en-US" altLang="zh-CN"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90204" pitchFamily="34"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eaLnBrk="1" hangingPunct="1"/>
            <a:fld id="{05A16040-DB30-4FD8-A53F-51358118E1D0}" type="slidenum">
              <a:rPr lang="en-US" altLang="zh-CN" b="0"/>
              <a:t>8</a:t>
            </a:fld>
            <a:endParaRPr lang="en-US" altLang="zh-CN"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180" indent="0">
              <a:buNone/>
              <a:defRPr sz="2600"/>
            </a:lvl2pPr>
            <a:lvl3pPr marL="848360" indent="0">
              <a:buNone/>
              <a:defRPr sz="2200"/>
            </a:lvl3pPr>
            <a:lvl4pPr marL="1271905" indent="0">
              <a:buNone/>
              <a:defRPr sz="1900"/>
            </a:lvl4pPr>
            <a:lvl5pPr marL="1696085" indent="0">
              <a:buNone/>
              <a:defRPr sz="1900"/>
            </a:lvl5pPr>
            <a:lvl6pPr marL="2120265" indent="0">
              <a:buNone/>
              <a:defRPr sz="1900"/>
            </a:lvl6pPr>
            <a:lvl7pPr marL="2544445" indent="0">
              <a:buNone/>
              <a:defRPr sz="1900"/>
            </a:lvl7pPr>
            <a:lvl8pPr marL="2967990" indent="0">
              <a:buNone/>
              <a:defRPr sz="1900"/>
            </a:lvl8pPr>
            <a:lvl9pPr marL="3392170" indent="0">
              <a:buNone/>
              <a:defRPr sz="1900"/>
            </a:lvl9pPr>
          </a:lstStyle>
          <a:p>
            <a:pPr lvl="0"/>
            <a:endParaRPr lang="zh-CN" altLang="en-US" noProof="0"/>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180" indent="0">
              <a:buNone/>
              <a:defRPr sz="1100"/>
            </a:lvl2pPr>
            <a:lvl3pPr marL="848360" indent="0">
              <a:buNone/>
              <a:defRPr sz="1000"/>
            </a:lvl3pPr>
            <a:lvl4pPr marL="1271905" indent="0">
              <a:buNone/>
              <a:defRPr sz="800"/>
            </a:lvl4pPr>
            <a:lvl5pPr marL="1696085" indent="0">
              <a:buNone/>
              <a:defRPr sz="800"/>
            </a:lvl5pPr>
            <a:lvl6pPr marL="2120265" indent="0">
              <a:buNone/>
              <a:defRPr sz="800"/>
            </a:lvl6pPr>
            <a:lvl7pPr marL="2544445" indent="0">
              <a:buNone/>
              <a:defRPr sz="800"/>
            </a:lvl7pPr>
            <a:lvl8pPr marL="2967990" indent="0">
              <a:buNone/>
              <a:defRPr sz="800"/>
            </a:lvl8pPr>
            <a:lvl9pPr marL="3392170" indent="0">
              <a:buNone/>
              <a:defRPr sz="8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a:t>单击此处编辑母版标题样式</a:t>
            </a:r>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a:t>单击此处编辑母版标题样式</a:t>
            </a:r>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anose="020B0604020202090204" pitchFamily="34" charset="0"/>
          <a:ea typeface="微软雅黑" panose="020B0703020204020201" pitchFamily="34" charset="-122"/>
          <a:cs typeface="宋体" panose="02010600030101010101" pitchFamily="2" charset="-122"/>
        </a:defRPr>
      </a:lvl2pPr>
      <a:lvl3pPr algn="l" rtl="0" eaLnBrk="0" fontAlgn="base" hangingPunct="0">
        <a:spcBef>
          <a:spcPct val="0"/>
        </a:spcBef>
        <a:spcAft>
          <a:spcPct val="0"/>
        </a:spcAft>
        <a:defRPr sz="2600" b="1">
          <a:solidFill>
            <a:schemeClr val="tx1"/>
          </a:solidFill>
          <a:latin typeface="Arial" panose="020B0604020202090204" pitchFamily="34" charset="0"/>
          <a:ea typeface="微软雅黑" panose="020B0703020204020201" pitchFamily="34" charset="-122"/>
          <a:cs typeface="宋体" panose="02010600030101010101" pitchFamily="2" charset="-122"/>
        </a:defRPr>
      </a:lvl3pPr>
      <a:lvl4pPr algn="l" rtl="0" eaLnBrk="0" fontAlgn="base" hangingPunct="0">
        <a:spcBef>
          <a:spcPct val="0"/>
        </a:spcBef>
        <a:spcAft>
          <a:spcPct val="0"/>
        </a:spcAft>
        <a:defRPr sz="2600" b="1">
          <a:solidFill>
            <a:schemeClr val="tx1"/>
          </a:solidFill>
          <a:latin typeface="Arial" panose="020B0604020202090204" pitchFamily="34" charset="0"/>
          <a:ea typeface="微软雅黑" panose="020B0703020204020201" pitchFamily="34" charset="-122"/>
          <a:cs typeface="宋体" panose="02010600030101010101" pitchFamily="2" charset="-122"/>
        </a:defRPr>
      </a:lvl4pPr>
      <a:lvl5pPr algn="l" rtl="0" eaLnBrk="0" fontAlgn="base" hangingPunct="0">
        <a:spcBef>
          <a:spcPct val="0"/>
        </a:spcBef>
        <a:spcAft>
          <a:spcPct val="0"/>
        </a:spcAft>
        <a:defRPr sz="2600" b="1">
          <a:solidFill>
            <a:schemeClr val="tx1"/>
          </a:solidFill>
          <a:latin typeface="Arial" panose="020B0604020202090204" pitchFamily="34" charset="0"/>
          <a:ea typeface="微软雅黑" panose="020B0703020204020201" pitchFamily="34" charset="-122"/>
          <a:cs typeface="宋体" panose="02010600030101010101" pitchFamily="2" charset="-122"/>
        </a:defRPr>
      </a:lvl5pPr>
      <a:lvl6pPr marL="424180" algn="l" rtl="0" fontAlgn="base">
        <a:spcBef>
          <a:spcPct val="0"/>
        </a:spcBef>
        <a:spcAft>
          <a:spcPct val="0"/>
        </a:spcAft>
        <a:defRPr sz="2600" b="1">
          <a:solidFill>
            <a:schemeClr val="tx1"/>
          </a:solidFill>
          <a:latin typeface="Arial" panose="020B0604020202090204" pitchFamily="34" charset="0"/>
          <a:ea typeface="微软雅黑" panose="020B0703020204020201" pitchFamily="34" charset="-122"/>
          <a:cs typeface="宋体" panose="02010600030101010101" pitchFamily="2" charset="-122"/>
        </a:defRPr>
      </a:lvl6pPr>
      <a:lvl7pPr marL="848360" algn="l" rtl="0" fontAlgn="base">
        <a:spcBef>
          <a:spcPct val="0"/>
        </a:spcBef>
        <a:spcAft>
          <a:spcPct val="0"/>
        </a:spcAft>
        <a:defRPr sz="2600" b="1">
          <a:solidFill>
            <a:schemeClr val="tx1"/>
          </a:solidFill>
          <a:latin typeface="Arial" panose="020B0604020202090204" pitchFamily="34" charset="0"/>
          <a:ea typeface="微软雅黑" panose="020B0703020204020201" pitchFamily="34" charset="-122"/>
          <a:cs typeface="宋体" panose="02010600030101010101" pitchFamily="2" charset="-122"/>
        </a:defRPr>
      </a:lvl7pPr>
      <a:lvl8pPr marL="1271905" algn="l" rtl="0" fontAlgn="base">
        <a:spcBef>
          <a:spcPct val="0"/>
        </a:spcBef>
        <a:spcAft>
          <a:spcPct val="0"/>
        </a:spcAft>
        <a:defRPr sz="2600" b="1">
          <a:solidFill>
            <a:schemeClr val="tx1"/>
          </a:solidFill>
          <a:latin typeface="Arial" panose="020B0604020202090204" pitchFamily="34" charset="0"/>
          <a:ea typeface="微软雅黑" panose="020B0703020204020201" pitchFamily="34" charset="-122"/>
          <a:cs typeface="宋体" panose="02010600030101010101" pitchFamily="2" charset="-122"/>
        </a:defRPr>
      </a:lvl8pPr>
      <a:lvl9pPr marL="1696085" algn="l" rtl="0" fontAlgn="base">
        <a:spcBef>
          <a:spcPct val="0"/>
        </a:spcBef>
        <a:spcAft>
          <a:spcPct val="0"/>
        </a:spcAft>
        <a:defRPr sz="2600" b="1">
          <a:solidFill>
            <a:schemeClr val="tx1"/>
          </a:solidFill>
          <a:latin typeface="Arial" panose="020B0604020202090204" pitchFamily="34" charset="0"/>
          <a:ea typeface="微软雅黑" panose="020B0703020204020201" pitchFamily="34" charset="-122"/>
          <a:cs typeface="宋体" panose="02010600030101010101" pitchFamily="2" charset="-122"/>
        </a:defRPr>
      </a:lvl9pPr>
    </p:titleStyle>
    <p:bodyStyle>
      <a:lvl1pPr marL="16700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380"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65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505"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p:bodyStyle>
    <p:other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a:spLocks noChangeArrowheads="1"/>
          </p:cNvSpPr>
          <p:nvPr/>
        </p:nvSpPr>
        <p:spPr bwMode="auto">
          <a:xfrm>
            <a:off x="1515073" y="699542"/>
            <a:ext cx="7776866" cy="150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algn="ctr"/>
            <a:r>
              <a:rPr lang="zh-CN" altLang="en-US" sz="4800" b="0" dirty="0">
                <a:solidFill>
                  <a:srgbClr val="AC0000"/>
                </a:solidFill>
                <a:latin typeface="汉仪中圆简" panose="02010609000101010101" pitchFamily="49" charset="-122"/>
                <a:ea typeface="汉仪中圆简" panose="02010609000101010101" pitchFamily="49" charset="-122"/>
              </a:rPr>
              <a:t>计算机系统</a:t>
            </a:r>
            <a:endParaRPr lang="en-US" altLang="zh-CN" sz="4800" b="0" dirty="0">
              <a:solidFill>
                <a:srgbClr val="AC0000"/>
              </a:solidFill>
              <a:latin typeface="汉仪中圆简" panose="02010609000101010101" pitchFamily="49" charset="-122"/>
              <a:ea typeface="汉仪中圆简" panose="02010609000101010101" pitchFamily="49" charset="-122"/>
            </a:endParaRPr>
          </a:p>
          <a:p>
            <a:pPr algn="ctr"/>
            <a:r>
              <a:rPr lang="en-US" altLang="zh-CN" sz="4400" dirty="0">
                <a:solidFill>
                  <a:srgbClr val="AC0000"/>
                </a:solidFill>
                <a:latin typeface="汉仪中圆简" panose="02010609000101010101" pitchFamily="49" charset="-122"/>
                <a:ea typeface="汉仪中圆简" panose="02010609000101010101" pitchFamily="49" charset="-122"/>
              </a:rPr>
              <a:t>Hello World!</a:t>
            </a:r>
            <a:endParaRPr lang="zh-CN" altLang="en-US" sz="4400" dirty="0">
              <a:solidFill>
                <a:srgbClr val="AC0000"/>
              </a:solidFill>
              <a:latin typeface="汉仪中圆简" panose="02010609000101010101" pitchFamily="49" charset="-122"/>
              <a:ea typeface="汉仪中圆简" panose="02010609000101010101" pitchFamily="49" charset="-122"/>
            </a:endParaRPr>
          </a:p>
        </p:txBody>
      </p:sp>
      <p:sp>
        <p:nvSpPr>
          <p:cNvPr id="2" name="矩形 1"/>
          <p:cNvSpPr/>
          <p:nvPr/>
        </p:nvSpPr>
        <p:spPr bwMode="auto">
          <a:xfrm rot="2752233">
            <a:off x="-4388531" y="-340108"/>
            <a:ext cx="5760640" cy="5760640"/>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3765"/>
            <a:endParaRPr lang="zh-CN" altLang="en-US">
              <a:latin typeface="Arial" panose="020B0604020202090204" pitchFamily="34" charset="0"/>
            </a:endParaRPr>
          </a:p>
        </p:txBody>
      </p:sp>
      <p:grpSp>
        <p:nvGrpSpPr>
          <p:cNvPr id="4" name="组合 3"/>
          <p:cNvGrpSpPr/>
          <p:nvPr/>
        </p:nvGrpSpPr>
        <p:grpSpPr>
          <a:xfrm>
            <a:off x="3638769" y="2385285"/>
            <a:ext cx="3529474" cy="1291261"/>
            <a:chOff x="5323766" y="3110479"/>
            <a:chExt cx="4589491" cy="1572116"/>
          </a:xfrm>
        </p:grpSpPr>
        <p:sp>
          <p:nvSpPr>
            <p:cNvPr id="3" name="矩形 2"/>
            <p:cNvSpPr/>
            <p:nvPr/>
          </p:nvSpPr>
          <p:spPr bwMode="auto">
            <a:xfrm>
              <a:off x="5337922" y="3110479"/>
              <a:ext cx="4575335" cy="1572116"/>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3765"/>
              <a:endParaRPr lang="zh-CN" altLang="en-US" dirty="0">
                <a:latin typeface="Arial" panose="020B0604020202090204" pitchFamily="34" charset="0"/>
              </a:endParaRPr>
            </a:p>
          </p:txBody>
        </p:sp>
        <p:sp>
          <p:nvSpPr>
            <p:cNvPr id="14" name="TextBox 27"/>
            <p:cNvSpPr txBox="1">
              <a:spLocks noChangeArrowheads="1"/>
            </p:cNvSpPr>
            <p:nvPr/>
          </p:nvSpPr>
          <p:spPr bwMode="auto">
            <a:xfrm>
              <a:off x="5323766" y="3182770"/>
              <a:ext cx="4575336" cy="1223225"/>
            </a:xfrm>
            <a:prstGeom prst="rect">
              <a:avLst/>
            </a:prstGeom>
            <a:noFill/>
            <a:ln>
              <a:noFill/>
            </a:ln>
          </p:spPr>
          <p:txBody>
            <a:bodyPr wrap="square">
              <a:spAutoFit/>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algn="ctr">
                <a:lnSpc>
                  <a:spcPct val="150000"/>
                </a:lnSpc>
              </a:pPr>
              <a:r>
                <a:rPr lang="zh-CN" altLang="en-US" sz="2100" dirty="0">
                  <a:solidFill>
                    <a:schemeClr val="bg1"/>
                  </a:solidFill>
                  <a:latin typeface="胡晓波美心常规体" panose="02010600030101010101" pitchFamily="2" charset="-122"/>
                  <a:ea typeface="胡晓波美心常规体" panose="02010600030101010101" pitchFamily="2" charset="-122"/>
                </a:rPr>
                <a:t>湖南大学</a:t>
              </a:r>
              <a:endParaRPr lang="en-US" altLang="zh-CN" sz="2100" dirty="0">
                <a:solidFill>
                  <a:schemeClr val="bg1"/>
                </a:solidFill>
                <a:latin typeface="胡晓波美心常规体" panose="02010600030101010101" pitchFamily="2" charset="-122"/>
                <a:ea typeface="胡晓波美心常规体" panose="02010600030101010101" pitchFamily="2" charset="-122"/>
              </a:endParaRPr>
            </a:p>
            <a:p>
              <a:pPr algn="ctr">
                <a:lnSpc>
                  <a:spcPct val="150000"/>
                </a:lnSpc>
              </a:pP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计算机系统</a:t>
              </a: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课程教学组</a:t>
              </a:r>
            </a:p>
          </p:txBody>
        </p:sp>
      </p:grpSp>
      <p:pic>
        <p:nvPicPr>
          <p:cNvPr id="5" name="图片 4"/>
          <p:cNvPicPr>
            <a:picLocks noChangeAspect="1"/>
          </p:cNvPicPr>
          <p:nvPr/>
        </p:nvPicPr>
        <p:blipFill>
          <a:blip r:embed="rId4"/>
          <a:stretch>
            <a:fillRect/>
          </a:stretch>
        </p:blipFill>
        <p:spPr>
          <a:xfrm>
            <a:off x="4860031" y="3795886"/>
            <a:ext cx="1454195" cy="129126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8"/>
                                        </p:tgtEl>
                                        <p:attrNameLst>
                                          <p:attrName>ppt_y</p:attrName>
                                        </p:attrNameLst>
                                      </p:cBhvr>
                                      <p:tavLst>
                                        <p:tav tm="0">
                                          <p:val>
                                            <p:strVal val="#ppt_y"/>
                                          </p:val>
                                        </p:tav>
                                        <p:tav tm="100000">
                                          <p:val>
                                            <p:strVal val="#ppt_y"/>
                                          </p:val>
                                        </p:tav>
                                      </p:tavLst>
                                    </p:anim>
                                    <p:anim calcmode="lin" valueType="num">
                                      <p:cBhvr>
                                        <p:cTn id="17"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10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预处理</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29" name="内容占位符 1"/>
          <p:cNvSpPr txBox="1">
            <a:spLocks noChangeArrowheads="1"/>
          </p:cNvSpPr>
          <p:nvPr/>
        </p:nvSpPr>
        <p:spPr>
          <a:xfrm>
            <a:off x="539750" y="1203598"/>
            <a:ext cx="8604250" cy="4191000"/>
          </a:xfrm>
          <a:prstGeom prst="rect">
            <a:avLst/>
          </a:prstGeom>
        </p:spPr>
        <p:txBody>
          <a:bodyPr lIns="68580" tIns="34290" rIns="68580" bIns="34290"/>
          <a:lstStyle>
            <a:lvl1pPr marL="16700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380"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65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505"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a:lstStyle>
          <a:p>
            <a:pPr defTabSz="457200">
              <a:lnSpc>
                <a:spcPct val="150000"/>
              </a:lnSpc>
              <a:buSzPct val="80000"/>
              <a:buFont typeface="Wingdings" panose="05000000000000000000" pitchFamily="2" charset="2"/>
              <a:buChar char="Ø"/>
            </a:pPr>
            <a:r>
              <a:rPr lang="zh-CN" altLang="en-US" kern="0" dirty="0">
                <a:latin typeface="Aharoni" panose="02010803020104030203" pitchFamily="2" charset="-79"/>
              </a:rPr>
              <a:t>编译器将</a:t>
            </a:r>
            <a:r>
              <a:rPr lang="en-US" altLang="zh-CN" kern="0" dirty="0">
                <a:latin typeface="Aharoni" panose="02010803020104030203" pitchFamily="2" charset="-79"/>
              </a:rPr>
              <a:t>C</a:t>
            </a:r>
            <a:r>
              <a:rPr lang="zh-CN" altLang="en-US" kern="0" dirty="0">
                <a:latin typeface="Aharoni" panose="02010803020104030203" pitchFamily="2" charset="-79"/>
              </a:rPr>
              <a:t>源代码中的包含的头文件如</a:t>
            </a:r>
            <a:r>
              <a:rPr lang="en-US" altLang="zh-CN" kern="0" dirty="0" err="1">
                <a:latin typeface="Aharoni" panose="02010803020104030203" pitchFamily="2" charset="-79"/>
              </a:rPr>
              <a:t>stdio.h</a:t>
            </a:r>
            <a:r>
              <a:rPr lang="zh-CN" altLang="en-US" kern="0" dirty="0">
                <a:latin typeface="Aharoni" panose="02010803020104030203" pitchFamily="2" charset="-79"/>
              </a:rPr>
              <a:t>编译进来</a:t>
            </a:r>
            <a:endParaRPr lang="en-US" altLang="zh-CN" kern="0" dirty="0">
              <a:latin typeface="Aharoni" panose="02010803020104030203" pitchFamily="2" charset="-79"/>
            </a:endParaRPr>
          </a:p>
          <a:p>
            <a:pPr defTabSz="457200">
              <a:lnSpc>
                <a:spcPct val="150000"/>
              </a:lnSpc>
              <a:buSzPct val="80000"/>
              <a:buFont typeface="Wingdings" panose="05000000000000000000" pitchFamily="2" charset="2"/>
              <a:buChar char="Ø"/>
            </a:pPr>
            <a:r>
              <a:rPr lang="zh-CN" altLang="en-US" kern="0" dirty="0">
                <a:latin typeface="Aharoni" panose="02010803020104030203" pitchFamily="2" charset="-79"/>
              </a:rPr>
              <a:t>预处理器（</a:t>
            </a:r>
            <a:r>
              <a:rPr lang="en-US" altLang="zh-CN" kern="0" dirty="0" err="1">
                <a:latin typeface="Aharoni" panose="02010803020104030203" pitchFamily="2" charset="-79"/>
              </a:rPr>
              <a:t>cpp</a:t>
            </a:r>
            <a:r>
              <a:rPr lang="zh-CN" altLang="en-US" kern="0" dirty="0">
                <a:latin typeface="Aharoni" panose="02010803020104030203" pitchFamily="2" charset="-79"/>
              </a:rPr>
              <a:t>）根据以字符</a:t>
            </a:r>
            <a:r>
              <a:rPr lang="en-US" altLang="zh-CN" kern="0" dirty="0">
                <a:latin typeface="Aharoni" panose="02010803020104030203" pitchFamily="2" charset="-79"/>
              </a:rPr>
              <a:t>#</a:t>
            </a:r>
            <a:r>
              <a:rPr lang="zh-CN" altLang="en-US" kern="0" dirty="0">
                <a:latin typeface="Aharoni" panose="02010803020104030203" pitchFamily="2" charset="-79"/>
              </a:rPr>
              <a:t>开头的命令（</a:t>
            </a:r>
            <a:r>
              <a:rPr lang="en-US" altLang="zh-CN" kern="0" dirty="0">
                <a:latin typeface="Aharoni" panose="02010803020104030203" pitchFamily="2" charset="-79"/>
              </a:rPr>
              <a:t>directives</a:t>
            </a:r>
            <a:r>
              <a:rPr lang="zh-CN" altLang="en-US" kern="0" dirty="0">
                <a:latin typeface="Aharoni" panose="02010803020104030203" pitchFamily="2" charset="-79"/>
              </a:rPr>
              <a:t>），修改原始</a:t>
            </a:r>
            <a:r>
              <a:rPr lang="en-US" altLang="zh-CN" kern="0" dirty="0">
                <a:latin typeface="Aharoni" panose="02010803020104030203" pitchFamily="2" charset="-79"/>
              </a:rPr>
              <a:t>C</a:t>
            </a:r>
            <a:r>
              <a:rPr lang="zh-CN" altLang="en-US" kern="0" dirty="0">
                <a:latin typeface="Aharoni" panose="02010803020104030203" pitchFamily="2" charset="-79"/>
              </a:rPr>
              <a:t>程序</a:t>
            </a:r>
            <a:endParaRPr lang="en-US" altLang="zh-CN" kern="0" dirty="0">
              <a:latin typeface="Aharoni" panose="02010803020104030203" pitchFamily="2" charset="-79"/>
            </a:endParaRPr>
          </a:p>
          <a:p>
            <a:pPr lvl="1" defTabSz="457200">
              <a:lnSpc>
                <a:spcPct val="150000"/>
              </a:lnSpc>
              <a:buSzPct val="80000"/>
            </a:pPr>
            <a:r>
              <a:rPr lang="zh-CN" altLang="en-US" b="0" kern="0" dirty="0"/>
              <a:t>如</a:t>
            </a:r>
            <a:r>
              <a:rPr lang="en-US" altLang="zh-CN" b="0" kern="0" dirty="0" err="1"/>
              <a:t>hello.c</a:t>
            </a:r>
            <a:r>
              <a:rPr lang="zh-CN" altLang="en-US" b="0" kern="0" dirty="0"/>
              <a:t>中 </a:t>
            </a:r>
            <a:r>
              <a:rPr lang="en-US" altLang="zh-CN" b="0" kern="0" dirty="0"/>
              <a:t>#include &lt;</a:t>
            </a:r>
            <a:r>
              <a:rPr lang="en-US" altLang="zh-CN" b="0" kern="0" dirty="0" err="1"/>
              <a:t>stdio.h</a:t>
            </a:r>
            <a:r>
              <a:rPr lang="en-US" altLang="zh-CN" b="0" kern="0" dirty="0"/>
              <a:t>&gt; </a:t>
            </a:r>
            <a:r>
              <a:rPr lang="zh-CN" altLang="en-US" b="0" kern="0" dirty="0"/>
              <a:t>指令告诉预处理器读系统头文件</a:t>
            </a:r>
            <a:r>
              <a:rPr lang="en-US" altLang="zh-CN" b="0" kern="0" dirty="0" err="1"/>
              <a:t>stdio.h</a:t>
            </a:r>
            <a:r>
              <a:rPr lang="zh-CN" altLang="en-US" b="0" kern="0" dirty="0"/>
              <a:t>的内容，并将其直接插入到程序文本中去</a:t>
            </a:r>
            <a:endParaRPr lang="en-US" altLang="zh-CN" b="0" kern="0" dirty="0"/>
          </a:p>
          <a:p>
            <a:pPr lvl="1" defTabSz="457200">
              <a:lnSpc>
                <a:spcPct val="150000"/>
              </a:lnSpc>
              <a:buSzPct val="80000"/>
            </a:pPr>
            <a:r>
              <a:rPr lang="zh-CN" altLang="en-US" b="0" kern="0" dirty="0"/>
              <a:t>结果就得到另外一个</a:t>
            </a:r>
            <a:r>
              <a:rPr lang="en-US" altLang="zh-CN" b="0" kern="0" dirty="0"/>
              <a:t>C</a:t>
            </a:r>
            <a:r>
              <a:rPr lang="zh-CN" altLang="en-US" b="0" kern="0" dirty="0"/>
              <a:t>程序，通常是 以</a:t>
            </a:r>
            <a:r>
              <a:rPr lang="en-US" altLang="zh-CN" b="0" kern="0" dirty="0"/>
              <a:t>.</a:t>
            </a:r>
            <a:r>
              <a:rPr lang="en-US" altLang="zh-CN" b="0" kern="0" dirty="0" err="1"/>
              <a:t>i</a:t>
            </a:r>
            <a:r>
              <a:rPr lang="zh-CN" altLang="en-US" b="0" kern="0" dirty="0"/>
              <a:t>作为文件扩展名的。</a:t>
            </a:r>
          </a:p>
          <a:p>
            <a:pPr defTabSz="457200">
              <a:lnSpc>
                <a:spcPct val="150000"/>
              </a:lnSpc>
              <a:buSzPct val="80000"/>
              <a:buFont typeface="Wingdings" panose="05000000000000000000" pitchFamily="2" charset="2"/>
              <a:buChar char="Ø"/>
            </a:pPr>
            <a:r>
              <a:rPr lang="en-US" altLang="zh-CN" kern="0" dirty="0" err="1">
                <a:solidFill>
                  <a:srgbClr val="FF0000"/>
                </a:solidFill>
                <a:latin typeface="Aharoni" panose="02010803020104030203" pitchFamily="2" charset="-79"/>
              </a:rPr>
              <a:t>gcc</a:t>
            </a:r>
            <a:r>
              <a:rPr lang="en-US" altLang="zh-CN" kern="0" dirty="0">
                <a:solidFill>
                  <a:srgbClr val="FF0000"/>
                </a:solidFill>
                <a:latin typeface="Aharoni" panose="02010803020104030203" pitchFamily="2" charset="-79"/>
              </a:rPr>
              <a:t> -E </a:t>
            </a:r>
            <a:r>
              <a:rPr lang="en-US" altLang="zh-CN" kern="0" dirty="0" err="1">
                <a:solidFill>
                  <a:srgbClr val="FF0000"/>
                </a:solidFill>
                <a:latin typeface="Aharoni" panose="02010803020104030203" pitchFamily="2" charset="-79"/>
              </a:rPr>
              <a:t>hello.c</a:t>
            </a:r>
            <a:r>
              <a:rPr lang="en-US" altLang="zh-CN" kern="0" dirty="0">
                <a:solidFill>
                  <a:srgbClr val="FF0000"/>
                </a:solidFill>
                <a:latin typeface="Aharoni" panose="02010803020104030203" pitchFamily="2" charset="-79"/>
              </a:rPr>
              <a:t> -o </a:t>
            </a:r>
            <a:r>
              <a:rPr lang="en-US" altLang="zh-CN" kern="0" dirty="0" err="1">
                <a:solidFill>
                  <a:srgbClr val="FF0000"/>
                </a:solidFill>
                <a:latin typeface="Aharoni" panose="02010803020104030203" pitchFamily="2" charset="-79"/>
              </a:rPr>
              <a:t>hello.i</a:t>
            </a:r>
            <a:endParaRPr lang="zh-CN" altLang="en-US" kern="0" dirty="0">
              <a:solidFill>
                <a:srgbClr val="FF0000"/>
              </a:solidFill>
              <a:latin typeface="Aharoni" panose="02010803020104030203" pitchFamily="2" charset="-79"/>
            </a:endParaRP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6187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2"/>
                    </p:tgtEl>
                  </p:cMediaNode>
                </p:audio>
              </p:childTnLst>
            </p:cTn>
          </p:par>
        </p:tnLst>
        <p:bldLst>
          <p:bldP spid="6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编译过程</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grpSp>
        <p:nvGrpSpPr>
          <p:cNvPr id="8" name="组合 2"/>
          <p:cNvGrpSpPr/>
          <p:nvPr/>
        </p:nvGrpSpPr>
        <p:grpSpPr bwMode="auto">
          <a:xfrm>
            <a:off x="263525" y="1888965"/>
            <a:ext cx="8992409" cy="1997185"/>
            <a:chOff x="-50865" y="304800"/>
            <a:chExt cx="11585332" cy="1295955"/>
          </a:xfrm>
          <a:solidFill>
            <a:schemeClr val="bg1"/>
          </a:solidFill>
        </p:grpSpPr>
        <p:grpSp>
          <p:nvGrpSpPr>
            <p:cNvPr id="9" name="组合 1"/>
            <p:cNvGrpSpPr/>
            <p:nvPr/>
          </p:nvGrpSpPr>
          <p:grpSpPr bwMode="auto">
            <a:xfrm>
              <a:off x="-50865" y="350838"/>
              <a:ext cx="11585332" cy="1249917"/>
              <a:chOff x="-50865" y="350838"/>
              <a:chExt cx="11585332" cy="1249917"/>
            </a:xfrm>
            <a:grpFill/>
          </p:grpSpPr>
          <p:sp>
            <p:nvSpPr>
              <p:cNvPr id="11" name="Rectangle 379"/>
              <p:cNvSpPr>
                <a:spLocks noChangeArrowheads="1"/>
              </p:cNvSpPr>
              <p:nvPr/>
            </p:nvSpPr>
            <p:spPr bwMode="auto">
              <a:xfrm>
                <a:off x="1219200" y="350838"/>
                <a:ext cx="1269619" cy="838200"/>
              </a:xfrm>
              <a:prstGeom prst="rect">
                <a:avLst/>
              </a:prstGeom>
              <a:grp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600" dirty="0">
                    <a:latin typeface="Calibri" panose="020F0302020204030204" pitchFamily="34" charset="0"/>
                  </a:rPr>
                  <a:t>Pre-</a:t>
                </a:r>
              </a:p>
              <a:p>
                <a:pPr eaLnBrk="1" hangingPunct="1">
                  <a:buSzPct val="100000"/>
                </a:pPr>
                <a:r>
                  <a:rPr lang="en-US" altLang="zh-CN" sz="1600" dirty="0">
                    <a:latin typeface="Calibri" panose="020F0302020204030204" pitchFamily="34" charset="0"/>
                  </a:rPr>
                  <a:t>Processor</a:t>
                </a:r>
              </a:p>
              <a:p>
                <a:pPr eaLnBrk="1" hangingPunct="1">
                  <a:buSzPct val="100000"/>
                </a:pPr>
                <a:r>
                  <a:rPr lang="zh-CN" altLang="en-US" sz="1600" dirty="0">
                    <a:latin typeface="华文琥珀" panose="02010800040101010101" pitchFamily="2" charset="-122"/>
                    <a:ea typeface="华文琥珀" panose="02010800040101010101" pitchFamily="2" charset="-122"/>
                  </a:rPr>
                  <a:t>预处理器</a:t>
                </a:r>
                <a:endParaRPr lang="en-US" altLang="zh-CN" dirty="0">
                  <a:latin typeface="华文琥珀" panose="02010800040101010101" pitchFamily="2" charset="-122"/>
                  <a:ea typeface="华文琥珀" panose="02010800040101010101" pitchFamily="2" charset="-122"/>
                </a:endParaRPr>
              </a:p>
              <a:p>
                <a:pPr eaLnBrk="1" hangingPunct="1">
                  <a:buSzPct val="100000"/>
                </a:pPr>
                <a:r>
                  <a:rPr lang="en-US" altLang="zh-CN" dirty="0">
                    <a:latin typeface="Calibri" panose="020F0302020204030204" pitchFamily="34" charset="0"/>
                  </a:rPr>
                  <a:t>(</a:t>
                </a:r>
                <a:r>
                  <a:rPr lang="en-US" altLang="zh-CN" dirty="0" err="1">
                    <a:latin typeface="Courier New" panose="02070609020205090404" pitchFamily="49" charset="0"/>
                  </a:rPr>
                  <a:t>cpp</a:t>
                </a:r>
                <a:r>
                  <a:rPr lang="en-US" altLang="zh-CN" dirty="0">
                    <a:latin typeface="Calibri" panose="020F0302020204030204" pitchFamily="34" charset="0"/>
                  </a:rPr>
                  <a:t>)</a:t>
                </a:r>
              </a:p>
            </p:txBody>
          </p:sp>
          <p:sp>
            <p:nvSpPr>
              <p:cNvPr id="12" name="Line 382"/>
              <p:cNvSpPr>
                <a:spLocks noChangeShapeType="1"/>
              </p:cNvSpPr>
              <p:nvPr/>
            </p:nvSpPr>
            <p:spPr bwMode="auto">
              <a:xfrm>
                <a:off x="24384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13" name="Text Box 383"/>
              <p:cNvSpPr txBox="1">
                <a:spLocks noChangeArrowheads="1"/>
              </p:cNvSpPr>
              <p:nvPr/>
            </p:nvSpPr>
            <p:spPr bwMode="auto">
              <a:xfrm>
                <a:off x="2540762" y="615776"/>
                <a:ext cx="1076393" cy="1797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dirty="0" err="1">
                    <a:latin typeface="Courier New" panose="02070609020205090404" pitchFamily="49" charset="0"/>
                    <a:ea typeface="MS PGothic" panose="020B0600070205080204" pitchFamily="34" charset="-128"/>
                  </a:rPr>
                  <a:t>hello.i</a:t>
                </a:r>
                <a:endParaRPr lang="en-US" altLang="zh-CN" sz="1200" dirty="0">
                  <a:latin typeface="Courier New" panose="02070609020205090404" pitchFamily="49" charset="0"/>
                  <a:ea typeface="MS PGothic" panose="020B0600070205080204" pitchFamily="34" charset="-128"/>
                </a:endParaRPr>
              </a:p>
            </p:txBody>
          </p:sp>
          <p:sp>
            <p:nvSpPr>
              <p:cNvPr id="14" name="Rectangle 390"/>
              <p:cNvSpPr/>
              <p:nvPr/>
            </p:nvSpPr>
            <p:spPr>
              <a:xfrm>
                <a:off x="3657171" y="351226"/>
                <a:ext cx="1218968" cy="837483"/>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600" noProof="1">
                    <a:latin typeface="Calibri" panose="020F0302020204030204" pitchFamily="34" charset="0"/>
                  </a:rPr>
                  <a:t>Compiler</a:t>
                </a:r>
              </a:p>
              <a:p>
                <a:pPr eaLnBrk="1" hangingPunct="1">
                  <a:buSzPct val="100000"/>
                  <a:buFont typeface="Arial" panose="020B0604020202090204" pitchFamily="34" charset="0"/>
                  <a:buNone/>
                  <a:defRPr/>
                </a:pPr>
                <a:r>
                  <a:rPr lang="zh-CN" altLang="en-US" sz="1600" noProof="1">
                    <a:latin typeface="华文琥珀" panose="02010800040101010101" pitchFamily="2" charset="-122"/>
                    <a:ea typeface="华文琥珀" panose="02010800040101010101" pitchFamily="2" charset="-122"/>
                  </a:rPr>
                  <a:t>编译器</a:t>
                </a:r>
                <a:endParaRPr lang="en-US" altLang="zh-CN" sz="16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600" noProof="1">
                    <a:latin typeface="Calibri" panose="020F0302020204030204" pitchFamily="34" charset="0"/>
                  </a:rPr>
                  <a:t>(</a:t>
                </a:r>
                <a:r>
                  <a:rPr lang="en-US" altLang="zh-CN" sz="1600" noProof="1">
                    <a:latin typeface="Courier New" panose="02070609020205090404" pitchFamily="49" charset="0"/>
                  </a:rPr>
                  <a:t>cc1</a:t>
                </a:r>
                <a:r>
                  <a:rPr lang="en-US" altLang="zh-CN" sz="1600" noProof="1">
                    <a:latin typeface="Calibri" panose="020F0302020204030204" pitchFamily="34" charset="0"/>
                  </a:rPr>
                  <a:t>)</a:t>
                </a:r>
              </a:p>
            </p:txBody>
          </p:sp>
          <p:sp>
            <p:nvSpPr>
              <p:cNvPr id="15" name="Line 391"/>
              <p:cNvSpPr>
                <a:spLocks noChangeShapeType="1"/>
              </p:cNvSpPr>
              <p:nvPr/>
            </p:nvSpPr>
            <p:spPr bwMode="auto">
              <a:xfrm>
                <a:off x="48768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16" name="Text Box 392"/>
              <p:cNvSpPr txBox="1">
                <a:spLocks noChangeArrowheads="1"/>
              </p:cNvSpPr>
              <p:nvPr/>
            </p:nvSpPr>
            <p:spPr bwMode="auto">
              <a:xfrm>
                <a:off x="4912954" y="613494"/>
                <a:ext cx="1076393" cy="1797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dirty="0" err="1">
                    <a:latin typeface="Courier New" panose="02070609020205090404" pitchFamily="49" charset="0"/>
                    <a:ea typeface="MS PGothic" panose="020B0600070205080204" pitchFamily="34" charset="-128"/>
                  </a:rPr>
                  <a:t>hello.s</a:t>
                </a:r>
                <a:endParaRPr lang="en-US" altLang="zh-CN" sz="1200" dirty="0">
                  <a:latin typeface="Courier New" panose="02070609020205090404" pitchFamily="49" charset="0"/>
                  <a:ea typeface="MS PGothic" panose="020B0600070205080204" pitchFamily="34" charset="-128"/>
                </a:endParaRPr>
              </a:p>
            </p:txBody>
          </p:sp>
          <p:sp>
            <p:nvSpPr>
              <p:cNvPr id="17" name="Rectangle 393"/>
              <p:cNvSpPr/>
              <p:nvPr/>
            </p:nvSpPr>
            <p:spPr>
              <a:xfrm>
                <a:off x="6095107" y="351226"/>
                <a:ext cx="1221013" cy="837483"/>
              </a:xfrm>
              <a:prstGeom prst="rect">
                <a:avLst/>
              </a:prstGeom>
              <a:grp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Assembler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汇编器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as</a:t>
                </a:r>
                <a:r>
                  <a:rPr lang="en-US" altLang="zh-CN" sz="1050" noProof="1">
                    <a:latin typeface="Calibri" panose="020F0302020204030204" pitchFamily="34" charset="0"/>
                  </a:rPr>
                  <a:t>)</a:t>
                </a:r>
              </a:p>
            </p:txBody>
          </p:sp>
          <p:sp>
            <p:nvSpPr>
              <p:cNvPr id="18" name="Line 394"/>
              <p:cNvSpPr>
                <a:spLocks noChangeShapeType="1"/>
              </p:cNvSpPr>
              <p:nvPr/>
            </p:nvSpPr>
            <p:spPr bwMode="auto">
              <a:xfrm>
                <a:off x="73152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19" name="Text Box 395"/>
              <p:cNvSpPr txBox="1">
                <a:spLocks noChangeArrowheads="1"/>
              </p:cNvSpPr>
              <p:nvPr/>
            </p:nvSpPr>
            <p:spPr bwMode="auto">
              <a:xfrm>
                <a:off x="7315200" y="596935"/>
                <a:ext cx="854010" cy="1491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a:latin typeface="Courier New" panose="02070609020205090404" pitchFamily="49" charset="0"/>
                    <a:ea typeface="MS PGothic" panose="020B0600070205080204" pitchFamily="34" charset="-128"/>
                  </a:rPr>
                  <a:t>hello.o</a:t>
                </a:r>
              </a:p>
            </p:txBody>
          </p:sp>
          <p:sp>
            <p:nvSpPr>
              <p:cNvPr id="20" name="Rectangle 396"/>
              <p:cNvSpPr/>
              <p:nvPr/>
            </p:nvSpPr>
            <p:spPr>
              <a:xfrm>
                <a:off x="8535088" y="351226"/>
                <a:ext cx="1218968" cy="837483"/>
              </a:xfrm>
              <a:prstGeom prst="rect">
                <a:avLst/>
              </a:prstGeom>
              <a:grp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Linker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链接器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ld</a:t>
                </a:r>
                <a:r>
                  <a:rPr lang="en-US" altLang="zh-CN" sz="1050" noProof="1">
                    <a:latin typeface="Calibri" panose="020F0302020204030204" pitchFamily="34" charset="0"/>
                  </a:rPr>
                  <a:t>)</a:t>
                </a:r>
              </a:p>
            </p:txBody>
          </p:sp>
          <p:sp>
            <p:nvSpPr>
              <p:cNvPr id="21" name="Line 397"/>
              <p:cNvSpPr>
                <a:spLocks noChangeShapeType="1"/>
              </p:cNvSpPr>
              <p:nvPr/>
            </p:nvSpPr>
            <p:spPr bwMode="auto">
              <a:xfrm>
                <a:off x="97536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22" name="Text Box 398"/>
              <p:cNvSpPr txBox="1">
                <a:spLocks noChangeArrowheads="1"/>
              </p:cNvSpPr>
              <p:nvPr/>
            </p:nvSpPr>
            <p:spPr bwMode="auto">
              <a:xfrm>
                <a:off x="9753369" y="511326"/>
                <a:ext cx="1781098" cy="1947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fontAlgn="auto" hangingPunct="1">
                  <a:spcBef>
                    <a:spcPct val="0"/>
                  </a:spcBef>
                  <a:buClrTx/>
                  <a:buSzTx/>
                  <a:buFontTx/>
                  <a:buNone/>
                  <a:defRPr/>
                </a:pPr>
                <a:r>
                  <a:rPr lang="en-US" altLang="zh-CN" sz="1350" b="1" noProof="1">
                    <a:solidFill>
                      <a:schemeClr val="tx1"/>
                    </a:solidFill>
                    <a:effectLst>
                      <a:outerShdw blurRad="38100" dist="38100" dir="2700000" algn="tl">
                        <a:srgbClr val="000000">
                          <a:alpha val="43137"/>
                        </a:srgbClr>
                      </a:outerShdw>
                    </a:effectLst>
                    <a:latin typeface="Courier New" panose="02070609020205090404" pitchFamily="49" charset="0"/>
                    <a:ea typeface="MS PGothic" panose="020B0600070205080204" pitchFamily="34" charset="-128"/>
                  </a:rPr>
                  <a:t>hello world</a:t>
                </a:r>
              </a:p>
            </p:txBody>
          </p:sp>
          <p:sp>
            <p:nvSpPr>
              <p:cNvPr id="23" name="Line 399"/>
              <p:cNvSpPr>
                <a:spLocks noChangeShapeType="1"/>
              </p:cNvSpPr>
              <p:nvPr/>
            </p:nvSpPr>
            <p:spPr bwMode="auto">
              <a:xfrm>
                <a:off x="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24" name="Text Box 400"/>
              <p:cNvSpPr txBox="1">
                <a:spLocks noChangeArrowheads="1"/>
              </p:cNvSpPr>
              <p:nvPr/>
            </p:nvSpPr>
            <p:spPr bwMode="auto">
              <a:xfrm>
                <a:off x="-50865" y="511326"/>
                <a:ext cx="1266291" cy="2088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500" b="1">
                    <a:latin typeface="Courier New" panose="02070609020205090404" pitchFamily="49" charset="0"/>
                    <a:ea typeface="MS PGothic" panose="020B0600070205080204" pitchFamily="34" charset="-128"/>
                  </a:rPr>
                  <a:t>hello.c</a:t>
                </a:r>
              </a:p>
            </p:txBody>
          </p:sp>
          <p:sp>
            <p:nvSpPr>
              <p:cNvPr id="25" name="Text Box 401"/>
              <p:cNvSpPr txBox="1">
                <a:spLocks noChangeArrowheads="1"/>
              </p:cNvSpPr>
              <p:nvPr/>
            </p:nvSpPr>
            <p:spPr bwMode="auto">
              <a:xfrm>
                <a:off x="106815" y="938452"/>
                <a:ext cx="965260" cy="4186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Source</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(text)</a:t>
                </a:r>
              </a:p>
            </p:txBody>
          </p:sp>
          <p:sp>
            <p:nvSpPr>
              <p:cNvPr id="27" name="Text Box 403"/>
              <p:cNvSpPr txBox="1">
                <a:spLocks noChangeArrowheads="1"/>
              </p:cNvSpPr>
              <p:nvPr/>
            </p:nvSpPr>
            <p:spPr bwMode="auto">
              <a:xfrm>
                <a:off x="4919663" y="1119094"/>
                <a:ext cx="873642" cy="3287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Assembly</a:t>
                </a:r>
              </a:p>
              <a:p>
                <a:pPr eaLnBrk="1" hangingPunct="1">
                  <a:buSzPct val="100000"/>
                </a:pPr>
                <a:r>
                  <a:rPr lang="en-US" altLang="zh-CN" sz="900" i="1">
                    <a:latin typeface="Helvetica" pitchFamily="34" charset="0"/>
                    <a:ea typeface="MS PGothic" panose="020B0600070205080204" pitchFamily="34" charset="-128"/>
                  </a:rPr>
                  <a:t>program</a:t>
                </a:r>
              </a:p>
              <a:p>
                <a:pPr eaLnBrk="1" hangingPunct="1">
                  <a:buSzPct val="100000"/>
                </a:pPr>
                <a:r>
                  <a:rPr lang="en-US" altLang="zh-CN" sz="900" i="1">
                    <a:latin typeface="Helvetica" pitchFamily="34" charset="0"/>
                    <a:ea typeface="MS PGothic" panose="020B0600070205080204" pitchFamily="34" charset="-128"/>
                  </a:rPr>
                  <a:t>(text)</a:t>
                </a:r>
              </a:p>
            </p:txBody>
          </p:sp>
          <p:sp>
            <p:nvSpPr>
              <p:cNvPr id="28" name="Text Box 404"/>
              <p:cNvSpPr txBox="1">
                <a:spLocks noChangeArrowheads="1"/>
              </p:cNvSpPr>
              <p:nvPr/>
            </p:nvSpPr>
            <p:spPr bwMode="auto">
              <a:xfrm>
                <a:off x="7313614" y="1182133"/>
                <a:ext cx="1012705" cy="4186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Relocatable</a:t>
                </a:r>
              </a:p>
              <a:p>
                <a:pPr eaLnBrk="1" hangingPunct="1">
                  <a:buSzPct val="100000"/>
                </a:pPr>
                <a:r>
                  <a:rPr lang="en-US" altLang="zh-CN" sz="900" i="1">
                    <a:latin typeface="Helvetica" pitchFamily="34" charset="0"/>
                    <a:ea typeface="MS PGothic" panose="020B0600070205080204" pitchFamily="34" charset="-128"/>
                  </a:rPr>
                  <a:t>object</a:t>
                </a:r>
              </a:p>
              <a:p>
                <a:pPr eaLnBrk="1" hangingPunct="1">
                  <a:buSzPct val="100000"/>
                </a:pPr>
                <a:r>
                  <a:rPr lang="en-US" altLang="zh-CN" sz="900" i="1">
                    <a:latin typeface="Helvetica" pitchFamily="34" charset="0"/>
                    <a:ea typeface="MS PGothic" panose="020B0600070205080204" pitchFamily="34" charset="-128"/>
                  </a:rPr>
                  <a:t>programs</a:t>
                </a:r>
              </a:p>
              <a:p>
                <a:pPr eaLnBrk="1" hangingPunct="1">
                  <a:buSzPct val="100000"/>
                </a:pPr>
                <a:r>
                  <a:rPr lang="en-US" altLang="zh-CN" sz="900" i="1">
                    <a:latin typeface="Helvetica" pitchFamily="34" charset="0"/>
                    <a:ea typeface="MS PGothic" panose="020B0600070205080204" pitchFamily="34" charset="-128"/>
                  </a:rPr>
                  <a:t>(binary)</a:t>
                </a:r>
              </a:p>
            </p:txBody>
          </p:sp>
          <p:sp>
            <p:nvSpPr>
              <p:cNvPr id="29" name="Text Box 405"/>
              <p:cNvSpPr txBox="1">
                <a:spLocks noChangeArrowheads="1"/>
              </p:cNvSpPr>
              <p:nvPr/>
            </p:nvSpPr>
            <p:spPr bwMode="auto">
              <a:xfrm>
                <a:off x="9868792" y="878501"/>
                <a:ext cx="1204939" cy="5385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Executable</a:t>
                </a:r>
              </a:p>
              <a:p>
                <a:pPr eaLnBrk="1" hangingPunct="1">
                  <a:buSzPct val="100000"/>
                </a:pPr>
                <a:r>
                  <a:rPr lang="en-US" altLang="zh-CN" sz="1200" i="1">
                    <a:latin typeface="Helvetica" pitchFamily="34" charset="0"/>
                    <a:ea typeface="MS PGothic" panose="020B0600070205080204" pitchFamily="34" charset="-128"/>
                  </a:rPr>
                  <a:t>object</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(binary)</a:t>
                </a:r>
              </a:p>
            </p:txBody>
          </p:sp>
          <p:sp>
            <p:nvSpPr>
              <p:cNvPr id="30" name="Line 406"/>
              <p:cNvSpPr>
                <a:spLocks noChangeShapeType="1"/>
              </p:cNvSpPr>
              <p:nvPr/>
            </p:nvSpPr>
            <p:spPr bwMode="auto">
              <a:xfrm>
                <a:off x="7823200" y="533400"/>
                <a:ext cx="711200" cy="0"/>
              </a:xfrm>
              <a:prstGeom prst="line">
                <a:avLst/>
              </a:prstGeom>
              <a:grpFill/>
              <a:ln w="12700">
                <a:solidFill>
                  <a:schemeClr val="tx1"/>
                </a:solidFill>
                <a:round/>
                <a:tailEnd type="triangle" w="med" len="med"/>
              </a:ln>
            </p:spPr>
            <p:txBody>
              <a:bodyPr wrap="none" anchor="ctr"/>
              <a:lstStyle/>
              <a:p>
                <a:endParaRPr lang="zh-CN" altLang="en-US"/>
              </a:p>
            </p:txBody>
          </p:sp>
        </p:grpSp>
        <p:sp>
          <p:nvSpPr>
            <p:cNvPr id="10" name="Line 406"/>
            <p:cNvSpPr>
              <a:spLocks noChangeShapeType="1"/>
            </p:cNvSpPr>
            <p:nvPr/>
          </p:nvSpPr>
          <p:spPr bwMode="auto">
            <a:xfrm flipH="1">
              <a:off x="7823200" y="304800"/>
              <a:ext cx="0" cy="228600"/>
            </a:xfrm>
            <a:prstGeom prst="line">
              <a:avLst/>
            </a:prstGeom>
            <a:grpFill/>
            <a:ln w="12700">
              <a:solidFill>
                <a:schemeClr val="tx1"/>
              </a:solidFill>
              <a:round/>
            </a:ln>
          </p:spPr>
          <p:txBody>
            <a:bodyPr wrap="none" anchor="ctr"/>
            <a:lstStyle/>
            <a:p>
              <a:endParaRPr lang="zh-CN" altLang="en-US"/>
            </a:p>
          </p:txBody>
        </p:sp>
      </p:grpSp>
      <p:grpSp>
        <p:nvGrpSpPr>
          <p:cNvPr id="32" name="组合 31"/>
          <p:cNvGrpSpPr/>
          <p:nvPr/>
        </p:nvGrpSpPr>
        <p:grpSpPr bwMode="auto">
          <a:xfrm>
            <a:off x="5027613" y="1612851"/>
            <a:ext cx="2910716" cy="2447925"/>
            <a:chOff x="4181489" y="1491175"/>
            <a:chExt cx="6439174" cy="3263704"/>
          </a:xfrm>
        </p:grpSpPr>
        <p:sp>
          <p:nvSpPr>
            <p:cNvPr id="33" name="矩形 32"/>
            <p:cNvSpPr/>
            <p:nvPr/>
          </p:nvSpPr>
          <p:spPr>
            <a:xfrm>
              <a:off x="4181489" y="1491175"/>
              <a:ext cx="6439174" cy="32637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90204" pitchFamily="34" charset="0"/>
                <a:buNone/>
                <a:defRPr/>
              </a:pPr>
              <a:endParaRPr lang="zh-CN" altLang="en-US" sz="100" noProof="1"/>
            </a:p>
          </p:txBody>
        </p:sp>
        <p:cxnSp>
          <p:nvCxnSpPr>
            <p:cNvPr id="34" name="直接连接符 33"/>
            <p:cNvCxnSpPr/>
            <p:nvPr/>
          </p:nvCxnSpPr>
          <p:spPr>
            <a:xfrm>
              <a:off x="4189953" y="2911372"/>
              <a:ext cx="63394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35" name="内容占位符 1"/>
          <p:cNvSpPr txBox="1">
            <a:spLocks noChangeArrowheads="1"/>
          </p:cNvSpPr>
          <p:nvPr/>
        </p:nvSpPr>
        <p:spPr>
          <a:xfrm>
            <a:off x="224340" y="4045717"/>
            <a:ext cx="5139748" cy="1334345"/>
          </a:xfrm>
          <a:prstGeom prst="rect">
            <a:avLst/>
          </a:prstGeom>
        </p:spPr>
        <p:txBody>
          <a:bodyPr lIns="68580" tIns="34290" rIns="68580" bIns="34290"/>
          <a:lstStyle>
            <a:lvl1pPr marL="16700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380"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65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505"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a:lstStyle>
          <a:p>
            <a:pPr marL="0" indent="0" defTabSz="457200">
              <a:lnSpc>
                <a:spcPct val="150000"/>
              </a:lnSpc>
              <a:buSzPct val="80000"/>
              <a:buNone/>
            </a:pPr>
            <a:r>
              <a:rPr lang="zh-CN" altLang="en-US" sz="1400" kern="0" dirty="0">
                <a:solidFill>
                  <a:srgbClr val="FF0000"/>
                </a:solidFill>
                <a:latin typeface="Aharoni" panose="02010803020104030203" pitchFamily="2" charset="-79"/>
              </a:rPr>
              <a:t>这个阶段中，</a:t>
            </a:r>
            <a:r>
              <a:rPr lang="en-US" altLang="zh-CN" sz="1400" kern="0" dirty="0" err="1">
                <a:solidFill>
                  <a:srgbClr val="FF0000"/>
                </a:solidFill>
                <a:latin typeface="Aharoni" panose="02010803020104030203" pitchFamily="2" charset="-79"/>
              </a:rPr>
              <a:t>gcc</a:t>
            </a:r>
            <a:r>
              <a:rPr lang="zh-CN" altLang="en-US" sz="1400" kern="0" dirty="0">
                <a:solidFill>
                  <a:srgbClr val="FF0000"/>
                </a:solidFill>
                <a:latin typeface="Aharoni" panose="02010803020104030203" pitchFamily="2" charset="-79"/>
              </a:rPr>
              <a:t>首先检查代码</a:t>
            </a:r>
            <a:endParaRPr lang="en-US" altLang="zh-CN" sz="1400" kern="0" dirty="0">
              <a:solidFill>
                <a:srgbClr val="FF0000"/>
              </a:solidFill>
              <a:latin typeface="Aharoni" panose="02010803020104030203" pitchFamily="2" charset="-79"/>
            </a:endParaRPr>
          </a:p>
          <a:p>
            <a:pPr marL="0" indent="0" defTabSz="457200">
              <a:lnSpc>
                <a:spcPct val="150000"/>
              </a:lnSpc>
              <a:buSzPct val="80000"/>
              <a:buNone/>
            </a:pPr>
            <a:r>
              <a:rPr lang="en-US" altLang="zh-CN" sz="1600" kern="0" dirty="0">
                <a:latin typeface="Aharoni" panose="02010803020104030203" pitchFamily="2" charset="-79"/>
              </a:rPr>
              <a:t>1. </a:t>
            </a:r>
            <a:r>
              <a:rPr lang="zh-CN" altLang="en-US" sz="1400" kern="0" dirty="0"/>
              <a:t>规范性；</a:t>
            </a:r>
            <a:r>
              <a:rPr lang="en-US" altLang="zh-CN" sz="1400" kern="0" dirty="0"/>
              <a:t>2. </a:t>
            </a:r>
            <a:r>
              <a:rPr lang="zh-CN" altLang="en-US" sz="1400" kern="0" dirty="0"/>
              <a:t>是否有语法错误；</a:t>
            </a:r>
            <a:r>
              <a:rPr lang="en-US" altLang="zh-CN" sz="1400" kern="0" dirty="0"/>
              <a:t>3. </a:t>
            </a:r>
            <a:r>
              <a:rPr lang="zh-CN" altLang="en-US" sz="1400" kern="0" dirty="0"/>
              <a:t>确定代码的实际要做的工作</a:t>
            </a:r>
            <a:endParaRPr lang="en-US" altLang="zh-CN" sz="1400" kern="0" dirty="0"/>
          </a:p>
        </p:txBody>
      </p:sp>
      <p:sp>
        <p:nvSpPr>
          <p:cNvPr id="2" name="矩形 1"/>
          <p:cNvSpPr/>
          <p:nvPr/>
        </p:nvSpPr>
        <p:spPr>
          <a:xfrm>
            <a:off x="5820691" y="4110769"/>
            <a:ext cx="3098969" cy="711733"/>
          </a:xfrm>
          <a:prstGeom prst="rect">
            <a:avLst/>
          </a:prstGeom>
        </p:spPr>
        <p:txBody>
          <a:bodyPr wrap="square">
            <a:spAutoFit/>
          </a:bodyPr>
          <a:lstStyle/>
          <a:p>
            <a:pPr marL="0" indent="0" defTabSz="457200">
              <a:lnSpc>
                <a:spcPct val="150000"/>
              </a:lnSpc>
              <a:buSzPct val="80000"/>
              <a:buNone/>
            </a:pPr>
            <a:r>
              <a:rPr lang="en-US" altLang="zh-CN" sz="1400" kern="0" dirty="0" err="1">
                <a:latin typeface="Aharoni" panose="02010803020104030203" pitchFamily="2" charset="-79"/>
              </a:rPr>
              <a:t>gcc</a:t>
            </a:r>
            <a:r>
              <a:rPr lang="zh-CN" altLang="en-US" sz="1400" kern="0" dirty="0">
                <a:latin typeface="Aharoni" panose="02010803020104030203" pitchFamily="2" charset="-79"/>
              </a:rPr>
              <a:t>将代码翻译成汇编语言。</a:t>
            </a:r>
            <a:endParaRPr lang="en-US" altLang="zh-CN" sz="1400" kern="0" dirty="0">
              <a:latin typeface="Aharoni" panose="02010803020104030203" pitchFamily="2" charset="-79"/>
            </a:endParaRPr>
          </a:p>
          <a:p>
            <a:pPr marL="0" indent="0" defTabSz="457200">
              <a:lnSpc>
                <a:spcPct val="150000"/>
              </a:lnSpc>
              <a:buSzPct val="80000"/>
              <a:buNone/>
            </a:pPr>
            <a:r>
              <a:rPr lang="en-US" altLang="zh-CN" sz="1400" kern="0" dirty="0" err="1">
                <a:solidFill>
                  <a:srgbClr val="FF0000"/>
                </a:solidFill>
                <a:latin typeface="Aharoni" panose="02010803020104030203" pitchFamily="2" charset="-79"/>
              </a:rPr>
              <a:t>gcc</a:t>
            </a:r>
            <a:r>
              <a:rPr lang="en-US" altLang="zh-CN" sz="1400" kern="0" dirty="0">
                <a:solidFill>
                  <a:srgbClr val="FF0000"/>
                </a:solidFill>
                <a:latin typeface="Aharoni" panose="02010803020104030203" pitchFamily="2" charset="-79"/>
              </a:rPr>
              <a:t> -S </a:t>
            </a:r>
            <a:r>
              <a:rPr lang="en-US" altLang="zh-CN" sz="1400" kern="0" dirty="0" err="1">
                <a:solidFill>
                  <a:srgbClr val="FF0000"/>
                </a:solidFill>
                <a:latin typeface="Aharoni" panose="02010803020104030203" pitchFamily="2" charset="-79"/>
              </a:rPr>
              <a:t>hello.i</a:t>
            </a:r>
            <a:r>
              <a:rPr lang="en-US" altLang="zh-CN" sz="1400" kern="0" dirty="0">
                <a:solidFill>
                  <a:srgbClr val="FF0000"/>
                </a:solidFill>
                <a:latin typeface="Aharoni" panose="02010803020104030203" pitchFamily="2" charset="-79"/>
              </a:rPr>
              <a:t> -o </a:t>
            </a:r>
            <a:r>
              <a:rPr lang="en-US" altLang="zh-CN" sz="1400" kern="0" dirty="0" err="1">
                <a:solidFill>
                  <a:srgbClr val="FF0000"/>
                </a:solidFill>
                <a:latin typeface="Aharoni" panose="02010803020104030203" pitchFamily="2" charset="-79"/>
              </a:rPr>
              <a:t>hello.s</a:t>
            </a:r>
            <a:endParaRPr lang="zh-CN" altLang="en-US" sz="1400" kern="0" dirty="0">
              <a:solidFill>
                <a:srgbClr val="FF0000"/>
              </a:solidFill>
              <a:latin typeface="Aharoni" panose="02010803020104030203" pitchFamily="2" charset="-79"/>
            </a:endParaRPr>
          </a:p>
        </p:txBody>
      </p:sp>
      <p:sp>
        <p:nvSpPr>
          <p:cNvPr id="36" name="Text Box 402"/>
          <p:cNvSpPr txBox="1">
            <a:spLocks noChangeArrowheads="1"/>
          </p:cNvSpPr>
          <p:nvPr/>
        </p:nvSpPr>
        <p:spPr bwMode="auto">
          <a:xfrm>
            <a:off x="2255187" y="3117921"/>
            <a:ext cx="614619" cy="64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dirty="0">
                <a:latin typeface="Helvetica" pitchFamily="34" charset="0"/>
                <a:ea typeface="MS PGothic" panose="020B0600070205080204" pitchFamily="34" charset="-128"/>
              </a:rPr>
              <a:t>Modified</a:t>
            </a:r>
          </a:p>
          <a:p>
            <a:pPr eaLnBrk="1" hangingPunct="1">
              <a:buSzPct val="100000"/>
            </a:pPr>
            <a:r>
              <a:rPr lang="en-US" altLang="zh-CN" sz="900" i="1" dirty="0">
                <a:latin typeface="Helvetica" pitchFamily="34" charset="0"/>
                <a:ea typeface="MS PGothic" panose="020B0600070205080204" pitchFamily="34" charset="-128"/>
              </a:rPr>
              <a:t>source</a:t>
            </a:r>
          </a:p>
          <a:p>
            <a:pPr eaLnBrk="1" hangingPunct="1">
              <a:buSzPct val="100000"/>
            </a:pPr>
            <a:r>
              <a:rPr lang="en-US" altLang="zh-CN" sz="900" i="1" dirty="0">
                <a:latin typeface="Helvetica" pitchFamily="34" charset="0"/>
                <a:ea typeface="MS PGothic" panose="020B0600070205080204" pitchFamily="34" charset="-128"/>
              </a:rPr>
              <a:t>program</a:t>
            </a:r>
          </a:p>
          <a:p>
            <a:pPr eaLnBrk="1" hangingPunct="1">
              <a:buSzPct val="100000"/>
            </a:pPr>
            <a:r>
              <a:rPr lang="en-US" altLang="zh-CN" sz="900" i="1" dirty="0">
                <a:latin typeface="Helvetica" pitchFamily="34" charset="0"/>
                <a:ea typeface="MS PGothic" panose="020B0600070205080204" pitchFamily="34" charset="-128"/>
              </a:rPr>
              <a:t>(text)</a:t>
            </a: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4907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3"/>
                    </p:tgtEl>
                  </p:cMediaNode>
                </p:audio>
              </p:childTnLst>
            </p:cTn>
          </p:par>
        </p:tnLst>
        <p:bldLst>
          <p:bldP spid="6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汇编语言</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36" name="TextBox 500"/>
          <p:cNvSpPr txBox="1"/>
          <p:nvPr/>
        </p:nvSpPr>
        <p:spPr>
          <a:xfrm>
            <a:off x="6156176" y="663099"/>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汇编示例</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37" name="内容占位符 2"/>
          <p:cNvSpPr txBox="1">
            <a:spLocks noChangeArrowheads="1"/>
          </p:cNvSpPr>
          <p:nvPr/>
        </p:nvSpPr>
        <p:spPr>
          <a:xfrm>
            <a:off x="5364088" y="1093664"/>
            <a:ext cx="3528392" cy="3040483"/>
          </a:xfrm>
          <a:prstGeom prst="rect">
            <a:avLst/>
          </a:prstGeom>
        </p:spPr>
        <p:txBody>
          <a:bodyPr lIns="68580" tIns="34290" rIns="68580" bIns="34290"/>
          <a:lstStyle>
            <a:lvl1pPr marL="16700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380"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65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505"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a:lstStyle>
          <a:p>
            <a:pPr marL="514350" indent="-514350" defTabSz="457200">
              <a:buSzPct val="80000"/>
              <a:buFont typeface="Wingdings 3" panose="05040102010807070707" pitchFamily="18" charset="2"/>
              <a:buAutoNum type="arabicPlain"/>
            </a:pPr>
            <a:r>
              <a:rPr lang="en-US" altLang="zh-CN" kern="0" dirty="0">
                <a:latin typeface="Courier New" panose="02070609020205090404" pitchFamily="49" charset="0"/>
                <a:cs typeface="Courier New" panose="02070609020205090404" pitchFamily="49" charset="0"/>
              </a:rPr>
              <a:t>main</a:t>
            </a:r>
            <a:r>
              <a:rPr lang="zh-CN" altLang="en-US" kern="0" dirty="0">
                <a:latin typeface="Courier New" panose="02070609020205090404" pitchFamily="49" charset="0"/>
                <a:cs typeface="Courier New" panose="02070609020205090404" pitchFamily="49" charset="0"/>
              </a:rPr>
              <a:t>：</a:t>
            </a:r>
            <a:endParaRPr lang="en-US" altLang="zh-CN" kern="0" dirty="0">
              <a:latin typeface="Courier New" panose="02070609020205090404" pitchFamily="49" charset="0"/>
              <a:cs typeface="Courier New" panose="02070609020205090404" pitchFamily="49" charset="0"/>
            </a:endParaRPr>
          </a:p>
          <a:p>
            <a:pPr marL="514350" indent="-514350" defTabSz="457200">
              <a:buSzPct val="80000"/>
              <a:buFont typeface="Wingdings 3" panose="05040102010807070707" pitchFamily="18" charset="2"/>
              <a:buAutoNum type="arabicPlain"/>
            </a:pPr>
            <a:r>
              <a:rPr lang="en-US" altLang="zh-CN" kern="0" dirty="0" err="1">
                <a:latin typeface="Courier New" panose="02070609020205090404" pitchFamily="49" charset="0"/>
                <a:cs typeface="Courier New" panose="02070609020205090404" pitchFamily="49" charset="0"/>
              </a:rPr>
              <a:t>subl</a:t>
            </a:r>
            <a:r>
              <a:rPr lang="en-US" altLang="zh-CN" kern="0" dirty="0">
                <a:latin typeface="Courier New" panose="02070609020205090404" pitchFamily="49" charset="0"/>
                <a:cs typeface="Courier New" panose="02070609020205090404" pitchFamily="49" charset="0"/>
              </a:rPr>
              <a:t>	$8, %</a:t>
            </a:r>
            <a:r>
              <a:rPr lang="en-US" altLang="zh-CN" kern="0" dirty="0" err="1">
                <a:latin typeface="Courier New" panose="02070609020205090404" pitchFamily="49" charset="0"/>
                <a:cs typeface="Courier New" panose="02070609020205090404" pitchFamily="49" charset="0"/>
              </a:rPr>
              <a:t>esp</a:t>
            </a:r>
            <a:endParaRPr lang="en-US" altLang="zh-CN" kern="0" dirty="0">
              <a:latin typeface="Courier New" panose="02070609020205090404" pitchFamily="49" charset="0"/>
              <a:cs typeface="Courier New" panose="02070609020205090404" pitchFamily="49" charset="0"/>
            </a:endParaRPr>
          </a:p>
          <a:p>
            <a:pPr marL="514350" indent="-514350" defTabSz="457200">
              <a:buSzPct val="80000"/>
              <a:buFont typeface="Wingdings 3" panose="05040102010807070707" pitchFamily="18" charset="2"/>
              <a:buAutoNum type="arabicPlain"/>
            </a:pPr>
            <a:r>
              <a:rPr lang="en-US" altLang="zh-CN" kern="0" dirty="0" err="1">
                <a:latin typeface="Courier New" panose="02070609020205090404" pitchFamily="49" charset="0"/>
                <a:cs typeface="Courier New" panose="02070609020205090404" pitchFamily="49" charset="0"/>
              </a:rPr>
              <a:t>movl</a:t>
            </a:r>
            <a:r>
              <a:rPr lang="en-US" altLang="zh-CN" kern="0" dirty="0">
                <a:latin typeface="Courier New" panose="02070609020205090404" pitchFamily="49" charset="0"/>
                <a:cs typeface="Courier New" panose="02070609020205090404" pitchFamily="49" charset="0"/>
              </a:rPr>
              <a:t>	$/LC0, %</a:t>
            </a:r>
            <a:r>
              <a:rPr lang="en-US" altLang="zh-CN" kern="0" dirty="0" err="1">
                <a:latin typeface="Courier New" panose="02070609020205090404" pitchFamily="49" charset="0"/>
                <a:cs typeface="Courier New" panose="02070609020205090404" pitchFamily="49" charset="0"/>
              </a:rPr>
              <a:t>edi</a:t>
            </a:r>
            <a:endParaRPr lang="en-US" altLang="zh-CN" kern="0" dirty="0">
              <a:latin typeface="Courier New" panose="02070609020205090404" pitchFamily="49" charset="0"/>
              <a:cs typeface="Courier New" panose="02070609020205090404" pitchFamily="49" charset="0"/>
            </a:endParaRPr>
          </a:p>
          <a:p>
            <a:pPr marL="514350" indent="-514350" defTabSz="457200">
              <a:buSzPct val="80000"/>
              <a:buFont typeface="Wingdings 3" panose="05040102010807070707" pitchFamily="18" charset="2"/>
              <a:buAutoNum type="arabicPlain"/>
            </a:pPr>
            <a:r>
              <a:rPr lang="en-US" altLang="zh-CN" kern="0" dirty="0">
                <a:latin typeface="Courier New" panose="02070609020205090404" pitchFamily="49" charset="0"/>
                <a:cs typeface="Courier New" panose="02070609020205090404" pitchFamily="49" charset="0"/>
              </a:rPr>
              <a:t>call  puts</a:t>
            </a:r>
          </a:p>
          <a:p>
            <a:pPr marL="514350" indent="-514350" defTabSz="457200">
              <a:buSzPct val="80000"/>
              <a:buFont typeface="Wingdings 3" panose="05040102010807070707" pitchFamily="18" charset="2"/>
              <a:buAutoNum type="arabicPlain"/>
            </a:pPr>
            <a:r>
              <a:rPr lang="en-US" altLang="zh-CN" kern="0" dirty="0" err="1">
                <a:latin typeface="Courier New" panose="02070609020205090404" pitchFamily="49" charset="0"/>
                <a:cs typeface="Courier New" panose="02070609020205090404" pitchFamily="49" charset="0"/>
              </a:rPr>
              <a:t>movl</a:t>
            </a:r>
            <a:r>
              <a:rPr lang="en-US" altLang="zh-CN" kern="0" dirty="0">
                <a:latin typeface="Courier New" panose="02070609020205090404" pitchFamily="49" charset="0"/>
                <a:cs typeface="Courier New" panose="02070609020205090404" pitchFamily="49" charset="0"/>
              </a:rPr>
              <a:t>  $0, %</a:t>
            </a:r>
            <a:r>
              <a:rPr lang="en-US" altLang="zh-CN" kern="0" dirty="0" err="1">
                <a:latin typeface="Courier New" panose="02070609020205090404" pitchFamily="49" charset="0"/>
                <a:cs typeface="Courier New" panose="02070609020205090404" pitchFamily="49" charset="0"/>
              </a:rPr>
              <a:t>eax</a:t>
            </a:r>
            <a:endParaRPr lang="en-US" altLang="zh-CN" kern="0" dirty="0">
              <a:latin typeface="Courier New" panose="02070609020205090404" pitchFamily="49" charset="0"/>
              <a:cs typeface="Courier New" panose="02070609020205090404" pitchFamily="49" charset="0"/>
            </a:endParaRPr>
          </a:p>
          <a:p>
            <a:pPr marL="514350" indent="-514350" defTabSz="457200">
              <a:buSzPct val="80000"/>
              <a:buFont typeface="Wingdings 3" panose="05040102010807070707" pitchFamily="18" charset="2"/>
              <a:buAutoNum type="arabicPlain"/>
            </a:pPr>
            <a:r>
              <a:rPr lang="en-US" altLang="zh-CN" kern="0" dirty="0" err="1">
                <a:latin typeface="Courier New" panose="02070609020205090404" pitchFamily="49" charset="0"/>
                <a:cs typeface="Courier New" panose="02070609020205090404" pitchFamily="49" charset="0"/>
              </a:rPr>
              <a:t>addl</a:t>
            </a:r>
            <a:r>
              <a:rPr lang="en-US" altLang="zh-CN" kern="0" dirty="0">
                <a:latin typeface="Courier New" panose="02070609020205090404" pitchFamily="49" charset="0"/>
                <a:cs typeface="Courier New" panose="02070609020205090404" pitchFamily="49" charset="0"/>
              </a:rPr>
              <a:t>  $8, %</a:t>
            </a:r>
            <a:r>
              <a:rPr lang="en-US" altLang="zh-CN" kern="0" dirty="0" err="1">
                <a:latin typeface="Courier New" panose="02070609020205090404" pitchFamily="49" charset="0"/>
                <a:cs typeface="Courier New" panose="02070609020205090404" pitchFamily="49" charset="0"/>
              </a:rPr>
              <a:t>esp</a:t>
            </a:r>
            <a:endParaRPr lang="en-US" altLang="zh-CN" kern="0" dirty="0">
              <a:latin typeface="Courier New" panose="02070609020205090404" pitchFamily="49" charset="0"/>
              <a:cs typeface="Courier New" panose="02070609020205090404" pitchFamily="49" charset="0"/>
            </a:endParaRPr>
          </a:p>
          <a:p>
            <a:pPr marL="514350" indent="-514350" defTabSz="457200">
              <a:buSzPct val="80000"/>
              <a:buFont typeface="Wingdings 3" panose="05040102010807070707" pitchFamily="18" charset="2"/>
              <a:buAutoNum type="arabicPlain"/>
            </a:pPr>
            <a:r>
              <a:rPr lang="en-US" altLang="zh-CN" kern="0" dirty="0">
                <a:latin typeface="Courier New" panose="02070609020205090404" pitchFamily="49" charset="0"/>
                <a:cs typeface="Courier New" panose="02070609020205090404" pitchFamily="49" charset="0"/>
              </a:rPr>
              <a:t>ret</a:t>
            </a:r>
            <a:endParaRPr lang="zh-CN" altLang="en-US" kern="0" dirty="0">
              <a:latin typeface="Courier New" panose="02070609020205090404" pitchFamily="49" charset="0"/>
              <a:cs typeface="Courier New" panose="02070609020205090404" pitchFamily="49" charset="0"/>
            </a:endParaRPr>
          </a:p>
        </p:txBody>
      </p:sp>
      <p:sp>
        <p:nvSpPr>
          <p:cNvPr id="38" name="内容占位符 2"/>
          <p:cNvSpPr txBox="1">
            <a:spLocks noChangeArrowheads="1"/>
          </p:cNvSpPr>
          <p:nvPr/>
        </p:nvSpPr>
        <p:spPr>
          <a:xfrm>
            <a:off x="683568" y="1237783"/>
            <a:ext cx="4354811" cy="2911475"/>
          </a:xfrm>
          <a:prstGeom prst="rect">
            <a:avLst/>
          </a:prstGeom>
        </p:spPr>
        <p:txBody>
          <a:bodyPr lIns="68580" tIns="34290" rIns="68580" bIns="34290"/>
          <a:lstStyle>
            <a:lvl1pPr marL="16700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380"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65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505"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a:lstStyle>
          <a:p>
            <a:pPr defTabSz="457200">
              <a:lnSpc>
                <a:spcPct val="150000"/>
              </a:lnSpc>
              <a:buSzPct val="80000"/>
            </a:pPr>
            <a:r>
              <a:rPr lang="zh-CN" altLang="en-US" kern="0" dirty="0">
                <a:latin typeface="Aharoni" panose="02010803020104030203" pitchFamily="2" charset="-79"/>
              </a:rPr>
              <a:t>汇编更接近机器语言，能够直接对硬件进行操作</a:t>
            </a:r>
            <a:endParaRPr lang="en-US" altLang="zh-CN" kern="0" dirty="0">
              <a:latin typeface="Aharoni" panose="02010803020104030203" pitchFamily="2" charset="-79"/>
            </a:endParaRPr>
          </a:p>
          <a:p>
            <a:pPr defTabSz="457200">
              <a:lnSpc>
                <a:spcPct val="150000"/>
              </a:lnSpc>
              <a:buSzPct val="80000"/>
            </a:pPr>
            <a:r>
              <a:rPr lang="en-US" altLang="zh-CN" kern="0" dirty="0">
                <a:latin typeface="Aharoni" panose="02010803020104030203" pitchFamily="2" charset="-79"/>
              </a:rPr>
              <a:t> </a:t>
            </a:r>
            <a:r>
              <a:rPr lang="zh-CN" altLang="en-US" kern="0" dirty="0">
                <a:latin typeface="Aharoni" panose="02010803020104030203" pitchFamily="2" charset="-79"/>
              </a:rPr>
              <a:t>让编程者知道计算机在软件层面的最底层操作</a:t>
            </a:r>
            <a:endParaRPr lang="en-US" altLang="zh-CN" kern="0" dirty="0">
              <a:latin typeface="Aharoni" panose="02010803020104030203" pitchFamily="2" charset="-79"/>
            </a:endParaRPr>
          </a:p>
          <a:p>
            <a:pPr defTabSz="457200">
              <a:lnSpc>
                <a:spcPct val="150000"/>
              </a:lnSpc>
              <a:buSzPct val="80000"/>
            </a:pPr>
            <a:r>
              <a:rPr lang="en-US" altLang="zh-CN" kern="0" dirty="0">
                <a:latin typeface="Aharoni" panose="02010803020104030203" pitchFamily="2" charset="-79"/>
              </a:rPr>
              <a:t> </a:t>
            </a:r>
            <a:r>
              <a:rPr lang="zh-CN" altLang="en-US" kern="0" dirty="0">
                <a:latin typeface="Aharoni" panose="02010803020104030203" pitchFamily="2" charset="-79"/>
              </a:rPr>
              <a:t>逆向工程</a:t>
            </a: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7">
                                                <p:txEl>
                                                  <p:pRg st="0" end="0"/>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9"/>
                                              </p:stCondLst>
                                            </p:cTn>
                                            <p:tgtEl>
                                              <p:spTgt spid="37">
                                                <p:txEl>
                                                  <p:pRg st="1" end="1"/>
                                                </p:txEl>
                                              </p:spTgt>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37">
                                                <p:txEl>
                                                  <p:pRg st="2" end="2"/>
                                                </p:txEl>
                                              </p:spTgt>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37">
                                                <p:txEl>
                                                  <p:pRg st="3" end="3"/>
                                                </p:txEl>
                                              </p:spTgt>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37">
                                                <p:txEl>
                                                  <p:pRg st="4" end="4"/>
                                                </p:txEl>
                                              </p:spTgt>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7">
                                                <p:txEl>
                                                  <p:pRg st="5" end="5"/>
                                                </p:txEl>
                                              </p:spTgt>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6" grpId="0"/>
          <p:bldP spid="37" grpId="0" uiExpand="1" bui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7">
                                                <p:txEl>
                                                  <p:pRg st="0" end="0"/>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9"/>
                                              </p:stCondLst>
                                            </p:cTn>
                                            <p:tgtEl>
                                              <p:spTgt spid="37">
                                                <p:txEl>
                                                  <p:pRg st="1" end="1"/>
                                                </p:txEl>
                                              </p:spTgt>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37">
                                                <p:txEl>
                                                  <p:pRg st="2" end="2"/>
                                                </p:txEl>
                                              </p:spTgt>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37">
                                                <p:txEl>
                                                  <p:pRg st="3" end="3"/>
                                                </p:txEl>
                                              </p:spTgt>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37">
                                                <p:txEl>
                                                  <p:pRg st="4" end="4"/>
                                                </p:txEl>
                                              </p:spTgt>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7">
                                                <p:txEl>
                                                  <p:pRg st="5" end="5"/>
                                                </p:txEl>
                                              </p:spTgt>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mediacall" presetSubtype="0" fill="hold" nodeType="clickEffect">
                                      <p:stCondLst>
                                        <p:cond delay="0"/>
                                      </p:stCondLst>
                                      <p:childTnLst>
                                        <p:cmd type="call" cmd="playFrom(0.0)">
                                          <p:cBhvr>
                                            <p:cTn id="47" dur="744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8" fill="hold" display="0">
                      <p:stCondLst>
                        <p:cond delay="indefinite"/>
                      </p:stCondLst>
                      <p:endCondLst>
                        <p:cond evt="onStopAudio" delay="0">
                          <p:tgtEl>
                            <p:sldTgt/>
                          </p:tgtEl>
                        </p:cond>
                      </p:endCondLst>
                    </p:cTn>
                    <p:tgtEl>
                      <p:spTgt spid="2"/>
                    </p:tgtEl>
                  </p:cMediaNode>
                </p:audio>
              </p:childTnLst>
            </p:cTn>
          </p:par>
        </p:tnLst>
        <p:bldLst>
          <p:bldP spid="69" grpId="0"/>
          <p:bldP spid="36" grpId="0"/>
          <p:bldP spid="37" grpId="0" uiExpand="1" build="p"/>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编译过程</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grpSp>
        <p:nvGrpSpPr>
          <p:cNvPr id="39" name="组合 1"/>
          <p:cNvGrpSpPr/>
          <p:nvPr/>
        </p:nvGrpSpPr>
        <p:grpSpPr bwMode="auto">
          <a:xfrm>
            <a:off x="263525" y="1959914"/>
            <a:ext cx="8918575" cy="1926236"/>
            <a:chOff x="-50865" y="350838"/>
            <a:chExt cx="11490206" cy="1249917"/>
          </a:xfrm>
          <a:solidFill>
            <a:schemeClr val="bg1"/>
          </a:solidFill>
        </p:grpSpPr>
        <p:sp>
          <p:nvSpPr>
            <p:cNvPr id="41" name="Rectangle 379"/>
            <p:cNvSpPr>
              <a:spLocks noChangeArrowheads="1"/>
            </p:cNvSpPr>
            <p:nvPr/>
          </p:nvSpPr>
          <p:spPr bwMode="auto">
            <a:xfrm>
              <a:off x="1219200" y="350838"/>
              <a:ext cx="1269619" cy="838200"/>
            </a:xfrm>
            <a:prstGeom prst="rect">
              <a:avLst/>
            </a:prstGeom>
            <a:grp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Pre-</a:t>
              </a:r>
            </a:p>
            <a:p>
              <a:pPr eaLnBrk="1" hangingPunct="1">
                <a:buSzPct val="100000"/>
              </a:pPr>
              <a:r>
                <a:rPr lang="en-US" altLang="zh-CN" sz="1400" dirty="0">
                  <a:latin typeface="Calibri" panose="020F0302020204030204" pitchFamily="34" charset="0"/>
                </a:rPr>
                <a:t>Processor</a:t>
              </a:r>
            </a:p>
            <a:p>
              <a:pPr eaLnBrk="1" hangingPunct="1">
                <a:buSzPct val="100000"/>
              </a:pPr>
              <a:r>
                <a:rPr lang="zh-CN" altLang="en-US" sz="1400" dirty="0">
                  <a:latin typeface="华文琥珀" panose="02010800040101010101" pitchFamily="2" charset="-122"/>
                  <a:ea typeface="华文琥珀" panose="02010800040101010101" pitchFamily="2" charset="-122"/>
                </a:rPr>
                <a:t>预处理器</a:t>
              </a:r>
              <a:endParaRPr lang="en-US" altLang="zh-CN" sz="1400" dirty="0">
                <a:latin typeface="华文琥珀" panose="02010800040101010101" pitchFamily="2" charset="-122"/>
                <a:ea typeface="华文琥珀" panose="02010800040101010101" pitchFamily="2" charset="-122"/>
              </a:endParaRPr>
            </a:p>
            <a:p>
              <a:pPr eaLnBrk="1" hangingPunct="1">
                <a:buSzPct val="100000"/>
              </a:pPr>
              <a:r>
                <a:rPr lang="en-US" altLang="zh-CN" sz="1400" dirty="0">
                  <a:latin typeface="Calibri" panose="020F0302020204030204" pitchFamily="34" charset="0"/>
                </a:rPr>
                <a:t>(</a:t>
              </a:r>
              <a:r>
                <a:rPr lang="en-US" altLang="zh-CN" sz="1400" dirty="0" err="1">
                  <a:latin typeface="Courier New" panose="02070609020205090404" pitchFamily="49" charset="0"/>
                </a:rPr>
                <a:t>cpp</a:t>
              </a:r>
              <a:r>
                <a:rPr lang="en-US" altLang="zh-CN" sz="1400" dirty="0">
                  <a:latin typeface="Calibri" panose="020F0302020204030204" pitchFamily="34" charset="0"/>
                </a:rPr>
                <a:t>)</a:t>
              </a:r>
            </a:p>
          </p:txBody>
        </p:sp>
        <p:sp>
          <p:nvSpPr>
            <p:cNvPr id="42" name="Line 382"/>
            <p:cNvSpPr>
              <a:spLocks noChangeShapeType="1"/>
            </p:cNvSpPr>
            <p:nvPr/>
          </p:nvSpPr>
          <p:spPr bwMode="auto">
            <a:xfrm>
              <a:off x="24384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43" name="Text Box 383"/>
            <p:cNvSpPr txBox="1">
              <a:spLocks noChangeArrowheads="1"/>
            </p:cNvSpPr>
            <p:nvPr/>
          </p:nvSpPr>
          <p:spPr bwMode="auto">
            <a:xfrm>
              <a:off x="2540762" y="615776"/>
              <a:ext cx="1076393" cy="1797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dirty="0" err="1">
                  <a:latin typeface="Courier New" panose="02070609020205090404" pitchFamily="49" charset="0"/>
                  <a:ea typeface="MS PGothic" panose="020B0600070205080204" pitchFamily="34" charset="-128"/>
                </a:rPr>
                <a:t>hello.i</a:t>
              </a:r>
              <a:endParaRPr lang="en-US" altLang="zh-CN" sz="1200" dirty="0">
                <a:latin typeface="Courier New" panose="02070609020205090404" pitchFamily="49" charset="0"/>
                <a:ea typeface="MS PGothic" panose="020B0600070205080204" pitchFamily="34" charset="-128"/>
              </a:endParaRPr>
            </a:p>
          </p:txBody>
        </p:sp>
        <p:sp>
          <p:nvSpPr>
            <p:cNvPr id="44" name="Rectangle 390"/>
            <p:cNvSpPr/>
            <p:nvPr/>
          </p:nvSpPr>
          <p:spPr>
            <a:xfrm>
              <a:off x="3657171" y="351226"/>
              <a:ext cx="1218968" cy="837483"/>
            </a:xfrm>
            <a:prstGeom prst="rect">
              <a:avLst/>
            </a:prstGeom>
            <a:grp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Compiler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编译器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cc1</a:t>
              </a:r>
              <a:r>
                <a:rPr lang="en-US" altLang="zh-CN" sz="1400" noProof="1">
                  <a:latin typeface="Calibri" panose="020F0302020204030204" pitchFamily="34" charset="0"/>
                </a:rPr>
                <a:t>)</a:t>
              </a:r>
            </a:p>
          </p:txBody>
        </p:sp>
        <p:sp>
          <p:nvSpPr>
            <p:cNvPr id="45" name="Line 391"/>
            <p:cNvSpPr>
              <a:spLocks noChangeShapeType="1"/>
            </p:cNvSpPr>
            <p:nvPr/>
          </p:nvSpPr>
          <p:spPr bwMode="auto">
            <a:xfrm>
              <a:off x="48768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46" name="Text Box 392"/>
            <p:cNvSpPr txBox="1">
              <a:spLocks noChangeArrowheads="1"/>
            </p:cNvSpPr>
            <p:nvPr/>
          </p:nvSpPr>
          <p:spPr bwMode="auto">
            <a:xfrm>
              <a:off x="4912954" y="613494"/>
              <a:ext cx="1076393" cy="1797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dirty="0" err="1">
                  <a:latin typeface="Courier New" panose="02070609020205090404" pitchFamily="49" charset="0"/>
                  <a:ea typeface="MS PGothic" panose="020B0600070205080204" pitchFamily="34" charset="-128"/>
                </a:rPr>
                <a:t>hello.s</a:t>
              </a:r>
              <a:endParaRPr lang="en-US" altLang="zh-CN" sz="1200" dirty="0">
                <a:latin typeface="Courier New" panose="02070609020205090404" pitchFamily="49" charset="0"/>
                <a:ea typeface="MS PGothic" panose="020B0600070205080204" pitchFamily="34" charset="-128"/>
              </a:endParaRPr>
            </a:p>
          </p:txBody>
        </p:sp>
        <p:sp>
          <p:nvSpPr>
            <p:cNvPr id="47" name="Rectangle 393"/>
            <p:cNvSpPr/>
            <p:nvPr/>
          </p:nvSpPr>
          <p:spPr>
            <a:xfrm>
              <a:off x="6095107" y="351226"/>
              <a:ext cx="1221013" cy="837483"/>
            </a:xfrm>
            <a:prstGeom prst="rect">
              <a:avLst/>
            </a:prstGeom>
            <a:solidFill>
              <a:srgbClr val="FFFF00"/>
            </a:solid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Assembler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汇编器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as</a:t>
              </a:r>
              <a:r>
                <a:rPr lang="en-US" altLang="zh-CN" sz="1400" noProof="1">
                  <a:latin typeface="Calibri" panose="020F0302020204030204" pitchFamily="34" charset="0"/>
                </a:rPr>
                <a:t>)</a:t>
              </a:r>
            </a:p>
          </p:txBody>
        </p:sp>
        <p:sp>
          <p:nvSpPr>
            <p:cNvPr id="48" name="Line 394"/>
            <p:cNvSpPr>
              <a:spLocks noChangeShapeType="1"/>
            </p:cNvSpPr>
            <p:nvPr/>
          </p:nvSpPr>
          <p:spPr bwMode="auto">
            <a:xfrm>
              <a:off x="73152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49" name="Text Box 395"/>
            <p:cNvSpPr txBox="1">
              <a:spLocks noChangeArrowheads="1"/>
            </p:cNvSpPr>
            <p:nvPr/>
          </p:nvSpPr>
          <p:spPr bwMode="auto">
            <a:xfrm>
              <a:off x="7392224" y="611671"/>
              <a:ext cx="1076393" cy="1797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dirty="0" err="1">
                  <a:latin typeface="Courier New" panose="02070609020205090404" pitchFamily="49" charset="0"/>
                  <a:ea typeface="MS PGothic" panose="020B0600070205080204" pitchFamily="34" charset="-128"/>
                </a:rPr>
                <a:t>hello.o</a:t>
              </a:r>
              <a:endParaRPr lang="en-US" altLang="zh-CN" sz="1200" dirty="0">
                <a:latin typeface="Courier New" panose="02070609020205090404" pitchFamily="49" charset="0"/>
                <a:ea typeface="MS PGothic" panose="020B0600070205080204" pitchFamily="34" charset="-128"/>
              </a:endParaRPr>
            </a:p>
          </p:txBody>
        </p:sp>
        <p:sp>
          <p:nvSpPr>
            <p:cNvPr id="50" name="Rectangle 396"/>
            <p:cNvSpPr/>
            <p:nvPr/>
          </p:nvSpPr>
          <p:spPr>
            <a:xfrm>
              <a:off x="8535088" y="351226"/>
              <a:ext cx="1218968" cy="837483"/>
            </a:xfrm>
            <a:prstGeom prst="rect">
              <a:avLst/>
            </a:prstGeom>
            <a:grp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Linker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链接器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ld</a:t>
              </a:r>
              <a:r>
                <a:rPr lang="en-US" altLang="zh-CN" sz="1050" noProof="1">
                  <a:latin typeface="Calibri" panose="020F0302020204030204" pitchFamily="34" charset="0"/>
                </a:rPr>
                <a:t>)</a:t>
              </a:r>
            </a:p>
          </p:txBody>
        </p:sp>
        <p:sp>
          <p:nvSpPr>
            <p:cNvPr id="51" name="Line 397"/>
            <p:cNvSpPr>
              <a:spLocks noChangeShapeType="1"/>
            </p:cNvSpPr>
            <p:nvPr/>
          </p:nvSpPr>
          <p:spPr bwMode="auto">
            <a:xfrm>
              <a:off x="97536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52" name="Text Box 398"/>
            <p:cNvSpPr txBox="1">
              <a:spLocks noChangeArrowheads="1"/>
            </p:cNvSpPr>
            <p:nvPr/>
          </p:nvSpPr>
          <p:spPr bwMode="auto">
            <a:xfrm>
              <a:off x="9745875" y="496473"/>
              <a:ext cx="1693466" cy="1936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fontAlgn="auto" hangingPunct="1">
                <a:spcBef>
                  <a:spcPct val="0"/>
                </a:spcBef>
                <a:buClrTx/>
                <a:buSzTx/>
                <a:buFontTx/>
                <a:buNone/>
                <a:defRPr/>
              </a:pPr>
              <a:r>
                <a:rPr lang="en-US" altLang="zh-CN" sz="1350" b="1" noProof="1">
                  <a:solidFill>
                    <a:schemeClr val="tx1"/>
                  </a:solidFill>
                  <a:effectLst>
                    <a:outerShdw blurRad="38100" dist="38100" dir="2700000" algn="tl">
                      <a:srgbClr val="000000">
                        <a:alpha val="43137"/>
                      </a:srgbClr>
                    </a:outerShdw>
                  </a:effectLst>
                  <a:latin typeface="Courier New" panose="02070609020205090404" pitchFamily="49" charset="0"/>
                  <a:ea typeface="MS PGothic" panose="020B0600070205080204" pitchFamily="34" charset="-128"/>
                </a:rPr>
                <a:t>hello world</a:t>
              </a:r>
            </a:p>
          </p:txBody>
        </p:sp>
        <p:sp>
          <p:nvSpPr>
            <p:cNvPr id="53" name="Line 399"/>
            <p:cNvSpPr>
              <a:spLocks noChangeShapeType="1"/>
            </p:cNvSpPr>
            <p:nvPr/>
          </p:nvSpPr>
          <p:spPr bwMode="auto">
            <a:xfrm>
              <a:off x="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54" name="Text Box 400"/>
            <p:cNvSpPr txBox="1">
              <a:spLocks noChangeArrowheads="1"/>
            </p:cNvSpPr>
            <p:nvPr/>
          </p:nvSpPr>
          <p:spPr bwMode="auto">
            <a:xfrm>
              <a:off x="-50865" y="511326"/>
              <a:ext cx="1266291" cy="2088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500" b="1">
                  <a:latin typeface="Courier New" panose="02070609020205090404" pitchFamily="49" charset="0"/>
                  <a:ea typeface="MS PGothic" panose="020B0600070205080204" pitchFamily="34" charset="-128"/>
                </a:rPr>
                <a:t>hello.c</a:t>
              </a:r>
            </a:p>
          </p:txBody>
        </p:sp>
        <p:sp>
          <p:nvSpPr>
            <p:cNvPr id="55" name="Text Box 401"/>
            <p:cNvSpPr txBox="1">
              <a:spLocks noChangeArrowheads="1"/>
            </p:cNvSpPr>
            <p:nvPr/>
          </p:nvSpPr>
          <p:spPr bwMode="auto">
            <a:xfrm>
              <a:off x="106815" y="938452"/>
              <a:ext cx="965260" cy="4186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Source</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(text)</a:t>
              </a:r>
            </a:p>
          </p:txBody>
        </p:sp>
        <p:sp>
          <p:nvSpPr>
            <p:cNvPr id="56" name="Text Box 403"/>
            <p:cNvSpPr txBox="1">
              <a:spLocks noChangeArrowheads="1"/>
            </p:cNvSpPr>
            <p:nvPr/>
          </p:nvSpPr>
          <p:spPr bwMode="auto">
            <a:xfrm>
              <a:off x="4919663" y="1119094"/>
              <a:ext cx="873642" cy="3287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Assembly</a:t>
              </a:r>
            </a:p>
            <a:p>
              <a:pPr eaLnBrk="1" hangingPunct="1">
                <a:buSzPct val="100000"/>
              </a:pPr>
              <a:r>
                <a:rPr lang="en-US" altLang="zh-CN" sz="900" i="1">
                  <a:latin typeface="Helvetica" pitchFamily="34" charset="0"/>
                  <a:ea typeface="MS PGothic" panose="020B0600070205080204" pitchFamily="34" charset="-128"/>
                </a:rPr>
                <a:t>program</a:t>
              </a:r>
            </a:p>
            <a:p>
              <a:pPr eaLnBrk="1" hangingPunct="1">
                <a:buSzPct val="100000"/>
              </a:pPr>
              <a:r>
                <a:rPr lang="en-US" altLang="zh-CN" sz="900" i="1">
                  <a:latin typeface="Helvetica" pitchFamily="34" charset="0"/>
                  <a:ea typeface="MS PGothic" panose="020B0600070205080204" pitchFamily="34" charset="-128"/>
                </a:rPr>
                <a:t>(text)</a:t>
              </a:r>
            </a:p>
          </p:txBody>
        </p:sp>
        <p:sp>
          <p:nvSpPr>
            <p:cNvPr id="57" name="Text Box 404"/>
            <p:cNvSpPr txBox="1">
              <a:spLocks noChangeArrowheads="1"/>
            </p:cNvSpPr>
            <p:nvPr/>
          </p:nvSpPr>
          <p:spPr bwMode="auto">
            <a:xfrm>
              <a:off x="7313614" y="1182133"/>
              <a:ext cx="1012705" cy="4186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Relocatable</a:t>
              </a:r>
            </a:p>
            <a:p>
              <a:pPr eaLnBrk="1" hangingPunct="1">
                <a:buSzPct val="100000"/>
              </a:pPr>
              <a:r>
                <a:rPr lang="en-US" altLang="zh-CN" sz="900" i="1">
                  <a:latin typeface="Helvetica" pitchFamily="34" charset="0"/>
                  <a:ea typeface="MS PGothic" panose="020B0600070205080204" pitchFamily="34" charset="-128"/>
                </a:rPr>
                <a:t>object</a:t>
              </a:r>
            </a:p>
            <a:p>
              <a:pPr eaLnBrk="1" hangingPunct="1">
                <a:buSzPct val="100000"/>
              </a:pPr>
              <a:r>
                <a:rPr lang="en-US" altLang="zh-CN" sz="900" i="1">
                  <a:latin typeface="Helvetica" pitchFamily="34" charset="0"/>
                  <a:ea typeface="MS PGothic" panose="020B0600070205080204" pitchFamily="34" charset="-128"/>
                </a:rPr>
                <a:t>programs</a:t>
              </a:r>
            </a:p>
            <a:p>
              <a:pPr eaLnBrk="1" hangingPunct="1">
                <a:buSzPct val="100000"/>
              </a:pPr>
              <a:r>
                <a:rPr lang="en-US" altLang="zh-CN" sz="900" i="1">
                  <a:latin typeface="Helvetica" pitchFamily="34" charset="0"/>
                  <a:ea typeface="MS PGothic" panose="020B0600070205080204" pitchFamily="34" charset="-128"/>
                </a:rPr>
                <a:t>(binary)</a:t>
              </a:r>
            </a:p>
          </p:txBody>
        </p:sp>
        <p:sp>
          <p:nvSpPr>
            <p:cNvPr id="58" name="Text Box 405"/>
            <p:cNvSpPr txBox="1">
              <a:spLocks noChangeArrowheads="1"/>
            </p:cNvSpPr>
            <p:nvPr/>
          </p:nvSpPr>
          <p:spPr bwMode="auto">
            <a:xfrm>
              <a:off x="9868792" y="878501"/>
              <a:ext cx="1204939" cy="5385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Executable</a:t>
              </a:r>
            </a:p>
            <a:p>
              <a:pPr eaLnBrk="1" hangingPunct="1">
                <a:buSzPct val="100000"/>
              </a:pPr>
              <a:r>
                <a:rPr lang="en-US" altLang="zh-CN" sz="1200" i="1">
                  <a:latin typeface="Helvetica" pitchFamily="34" charset="0"/>
                  <a:ea typeface="MS PGothic" panose="020B0600070205080204" pitchFamily="34" charset="-128"/>
                </a:rPr>
                <a:t>object</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(binary)</a:t>
              </a:r>
            </a:p>
          </p:txBody>
        </p:sp>
      </p:grpSp>
      <p:grpSp>
        <p:nvGrpSpPr>
          <p:cNvPr id="60" name="组合 59"/>
          <p:cNvGrpSpPr/>
          <p:nvPr/>
        </p:nvGrpSpPr>
        <p:grpSpPr bwMode="auto">
          <a:xfrm>
            <a:off x="6921451" y="1612851"/>
            <a:ext cx="1041606" cy="2447925"/>
            <a:chOff x="4181489" y="1491175"/>
            <a:chExt cx="6439174" cy="3263704"/>
          </a:xfrm>
        </p:grpSpPr>
        <p:sp>
          <p:nvSpPr>
            <p:cNvPr id="61" name="矩形 60"/>
            <p:cNvSpPr/>
            <p:nvPr/>
          </p:nvSpPr>
          <p:spPr>
            <a:xfrm>
              <a:off x="4181489" y="1491175"/>
              <a:ext cx="6439174" cy="32637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90204" pitchFamily="34" charset="0"/>
                <a:buNone/>
                <a:defRPr/>
              </a:pPr>
              <a:endParaRPr lang="zh-CN" altLang="en-US" sz="100" noProof="1"/>
            </a:p>
          </p:txBody>
        </p:sp>
        <p:cxnSp>
          <p:nvCxnSpPr>
            <p:cNvPr id="62" name="直接连接符 61"/>
            <p:cNvCxnSpPr/>
            <p:nvPr/>
          </p:nvCxnSpPr>
          <p:spPr>
            <a:xfrm>
              <a:off x="4189953" y="2911372"/>
              <a:ext cx="63394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63" name="内容占位符 1"/>
          <p:cNvSpPr txBox="1">
            <a:spLocks noChangeArrowheads="1"/>
          </p:cNvSpPr>
          <p:nvPr/>
        </p:nvSpPr>
        <p:spPr>
          <a:xfrm>
            <a:off x="1423802" y="3968701"/>
            <a:ext cx="6751811" cy="1207840"/>
          </a:xfrm>
          <a:prstGeom prst="rect">
            <a:avLst/>
          </a:prstGeom>
        </p:spPr>
        <p:txBody>
          <a:bodyPr lIns="68580" tIns="34290" rIns="68580" bIns="34290"/>
          <a:lstStyle>
            <a:lvl1pPr marL="16700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380"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65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505"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a:lstStyle>
          <a:p>
            <a:pPr marL="0" indent="0" defTabSz="457200">
              <a:lnSpc>
                <a:spcPct val="150000"/>
              </a:lnSpc>
              <a:buSzPct val="80000"/>
              <a:buNone/>
            </a:pPr>
            <a:r>
              <a:rPr lang="zh-CN" altLang="en-US" kern="0" dirty="0">
                <a:latin typeface="Aharoni" panose="02010803020104030203" pitchFamily="2" charset="-79"/>
              </a:rPr>
              <a:t>汇编阶段将编译阶段生成的”</a:t>
            </a:r>
            <a:r>
              <a:rPr lang="en-US" altLang="zh-CN" kern="0" dirty="0">
                <a:latin typeface="Aharoni" panose="02010803020104030203" pitchFamily="2" charset="-79"/>
              </a:rPr>
              <a:t>.s”</a:t>
            </a:r>
            <a:r>
              <a:rPr lang="zh-CN" altLang="en-US" kern="0" dirty="0">
                <a:latin typeface="Aharoni" panose="02010803020104030203" pitchFamily="2" charset="-79"/>
              </a:rPr>
              <a:t>文件转成二进制目标代码。</a:t>
            </a:r>
            <a:endParaRPr lang="en-US" altLang="zh-CN" kern="0" dirty="0">
              <a:latin typeface="Aharoni" panose="02010803020104030203" pitchFamily="2" charset="-79"/>
            </a:endParaRPr>
          </a:p>
          <a:p>
            <a:pPr marL="0" indent="0" defTabSz="457200">
              <a:lnSpc>
                <a:spcPct val="150000"/>
              </a:lnSpc>
              <a:buSzPct val="80000"/>
              <a:buNone/>
            </a:pPr>
            <a:r>
              <a:rPr lang="en-US" altLang="zh-CN" kern="0" dirty="0">
                <a:latin typeface="Aharoni" panose="02010803020104030203" pitchFamily="2" charset="-79"/>
              </a:rPr>
              <a:t> </a:t>
            </a:r>
            <a:r>
              <a:rPr lang="en-US" altLang="zh-CN" kern="0" dirty="0" err="1">
                <a:solidFill>
                  <a:srgbClr val="FF0000"/>
                </a:solidFill>
                <a:latin typeface="Aharoni" panose="02010803020104030203" pitchFamily="2" charset="-79"/>
              </a:rPr>
              <a:t>gcc</a:t>
            </a:r>
            <a:r>
              <a:rPr lang="en-US" altLang="zh-CN" kern="0" dirty="0">
                <a:solidFill>
                  <a:srgbClr val="FF0000"/>
                </a:solidFill>
                <a:latin typeface="Aharoni" panose="02010803020104030203" pitchFamily="2" charset="-79"/>
              </a:rPr>
              <a:t> –c </a:t>
            </a:r>
            <a:r>
              <a:rPr lang="en-US" altLang="zh-CN" kern="0" dirty="0" err="1">
                <a:solidFill>
                  <a:srgbClr val="FF0000"/>
                </a:solidFill>
                <a:latin typeface="Aharoni" panose="02010803020104030203" pitchFamily="2" charset="-79"/>
              </a:rPr>
              <a:t>hello.s</a:t>
            </a:r>
            <a:r>
              <a:rPr lang="en-US" altLang="zh-CN" kern="0" dirty="0">
                <a:solidFill>
                  <a:srgbClr val="FF0000"/>
                </a:solidFill>
                <a:latin typeface="Aharoni" panose="02010803020104030203" pitchFamily="2" charset="-79"/>
              </a:rPr>
              <a:t> –o </a:t>
            </a:r>
            <a:r>
              <a:rPr lang="en-US" altLang="zh-CN" kern="0" dirty="0" err="1">
                <a:solidFill>
                  <a:srgbClr val="FF0000"/>
                </a:solidFill>
                <a:latin typeface="Aharoni" panose="02010803020104030203" pitchFamily="2" charset="-79"/>
              </a:rPr>
              <a:t>hello.o</a:t>
            </a:r>
            <a:endParaRPr lang="zh-CN" altLang="en-US" kern="0" dirty="0">
              <a:solidFill>
                <a:srgbClr val="FF0000"/>
              </a:solidFill>
              <a:latin typeface="Aharoni" panose="02010803020104030203" pitchFamily="2" charset="-79"/>
            </a:endParaRPr>
          </a:p>
        </p:txBody>
      </p:sp>
      <p:sp>
        <p:nvSpPr>
          <p:cNvPr id="64" name="Text Box 402"/>
          <p:cNvSpPr txBox="1">
            <a:spLocks noChangeArrowheads="1"/>
          </p:cNvSpPr>
          <p:nvPr/>
        </p:nvSpPr>
        <p:spPr bwMode="auto">
          <a:xfrm>
            <a:off x="2242468" y="3222963"/>
            <a:ext cx="614619" cy="64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dirty="0">
                <a:latin typeface="Helvetica" pitchFamily="34" charset="0"/>
                <a:ea typeface="MS PGothic" panose="020B0600070205080204" pitchFamily="34" charset="-128"/>
              </a:rPr>
              <a:t>Modified</a:t>
            </a:r>
          </a:p>
          <a:p>
            <a:pPr eaLnBrk="1" hangingPunct="1">
              <a:buSzPct val="100000"/>
            </a:pPr>
            <a:r>
              <a:rPr lang="en-US" altLang="zh-CN" sz="900" i="1" dirty="0">
                <a:latin typeface="Helvetica" pitchFamily="34" charset="0"/>
                <a:ea typeface="MS PGothic" panose="020B0600070205080204" pitchFamily="34" charset="-128"/>
              </a:rPr>
              <a:t>source</a:t>
            </a:r>
          </a:p>
          <a:p>
            <a:pPr eaLnBrk="1" hangingPunct="1">
              <a:buSzPct val="100000"/>
            </a:pPr>
            <a:r>
              <a:rPr lang="en-US" altLang="zh-CN" sz="900" i="1" dirty="0">
                <a:latin typeface="Helvetica" pitchFamily="34" charset="0"/>
                <a:ea typeface="MS PGothic" panose="020B0600070205080204" pitchFamily="34" charset="-128"/>
              </a:rPr>
              <a:t>program</a:t>
            </a:r>
          </a:p>
          <a:p>
            <a:pPr eaLnBrk="1" hangingPunct="1">
              <a:buSzPct val="100000"/>
            </a:pPr>
            <a:r>
              <a:rPr lang="en-US" altLang="zh-CN" sz="900" i="1" dirty="0">
                <a:latin typeface="Helvetica" pitchFamily="34" charset="0"/>
                <a:ea typeface="MS PGothic" panose="020B0600070205080204" pitchFamily="34" charset="-128"/>
              </a:rPr>
              <a:t>(text)</a:t>
            </a: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3354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3"/>
                    </p:tgtEl>
                  </p:cMediaNode>
                </p:audio>
              </p:childTnLst>
            </p:cTn>
          </p:par>
        </p:tnLst>
        <p:bldLst>
          <p:bldP spid="6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链接过程</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grpSp>
        <p:nvGrpSpPr>
          <p:cNvPr id="9" name="组合 2"/>
          <p:cNvGrpSpPr/>
          <p:nvPr/>
        </p:nvGrpSpPr>
        <p:grpSpPr bwMode="auto">
          <a:xfrm>
            <a:off x="231466" y="1507315"/>
            <a:ext cx="8918575" cy="2360579"/>
            <a:chOff x="-50865" y="68377"/>
            <a:chExt cx="11490206" cy="1532399"/>
          </a:xfrm>
        </p:grpSpPr>
        <p:grpSp>
          <p:nvGrpSpPr>
            <p:cNvPr id="10" name="组合 1"/>
            <p:cNvGrpSpPr/>
            <p:nvPr/>
          </p:nvGrpSpPr>
          <p:grpSpPr bwMode="auto">
            <a:xfrm>
              <a:off x="-50865" y="68377"/>
              <a:ext cx="11490206" cy="1532399"/>
              <a:chOff x="-50865" y="68377"/>
              <a:chExt cx="11490206" cy="1532399"/>
            </a:xfrm>
          </p:grpSpPr>
          <p:sp>
            <p:nvSpPr>
              <p:cNvPr id="12" name="Rectangle 379"/>
              <p:cNvSpPr/>
              <p:nvPr/>
            </p:nvSpPr>
            <p:spPr>
              <a:xfrm>
                <a:off x="1219235" y="350725"/>
                <a:ext cx="1218968" cy="83783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Pre-</a:t>
                </a:r>
              </a:p>
              <a:p>
                <a:pPr eaLnBrk="1" hangingPunct="1">
                  <a:buSzPct val="100000"/>
                  <a:buFont typeface="Arial" panose="020B0604020202090204" pitchFamily="34" charset="0"/>
                  <a:buNone/>
                  <a:defRPr/>
                </a:pPr>
                <a:r>
                  <a:rPr lang="en-US" altLang="zh-CN" sz="1400" noProof="1">
                    <a:latin typeface="Calibri" panose="020F0302020204030204" pitchFamily="34" charset="0"/>
                  </a:rPr>
                  <a:t>Processor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预处理器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cpp</a:t>
                </a:r>
                <a:r>
                  <a:rPr lang="en-US" altLang="zh-CN" sz="1400" noProof="1">
                    <a:latin typeface="Calibri" panose="020F0302020204030204" pitchFamily="34" charset="0"/>
                  </a:rPr>
                  <a:t>)</a:t>
                </a:r>
              </a:p>
            </p:txBody>
          </p:sp>
          <p:sp>
            <p:nvSpPr>
              <p:cNvPr id="13" name="Line 382"/>
              <p:cNvSpPr>
                <a:spLocks noChangeShapeType="1"/>
              </p:cNvSpPr>
              <p:nvPr/>
            </p:nvSpPr>
            <p:spPr bwMode="auto">
              <a:xfrm>
                <a:off x="24384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383"/>
              <p:cNvSpPr txBox="1">
                <a:spLocks noChangeArrowheads="1"/>
              </p:cNvSpPr>
              <p:nvPr/>
            </p:nvSpPr>
            <p:spPr bwMode="auto">
              <a:xfrm>
                <a:off x="2438400" y="585222"/>
                <a:ext cx="1103579" cy="17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dirty="0" err="1">
                    <a:latin typeface="Courier New" panose="02070609020205090404" pitchFamily="49" charset="0"/>
                    <a:ea typeface="MS PGothic" panose="020B0600070205080204" pitchFamily="34" charset="-128"/>
                  </a:rPr>
                  <a:t>hello.i</a:t>
                </a:r>
                <a:endParaRPr lang="en-US" altLang="zh-CN" sz="1200" dirty="0">
                  <a:latin typeface="Courier New" panose="02070609020205090404" pitchFamily="49" charset="0"/>
                  <a:ea typeface="MS PGothic" panose="020B0600070205080204" pitchFamily="34" charset="-128"/>
                </a:endParaRPr>
              </a:p>
            </p:txBody>
          </p:sp>
          <p:sp>
            <p:nvSpPr>
              <p:cNvPr id="15" name="Rectangle 390"/>
              <p:cNvSpPr/>
              <p:nvPr/>
            </p:nvSpPr>
            <p:spPr>
              <a:xfrm>
                <a:off x="3657171" y="350725"/>
                <a:ext cx="1218968" cy="83783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 Compiler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编译器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cc1</a:t>
                </a:r>
                <a:r>
                  <a:rPr lang="en-US" altLang="zh-CN" sz="1400" noProof="1">
                    <a:latin typeface="Calibri" panose="020F0302020204030204" pitchFamily="34" charset="0"/>
                  </a:rPr>
                  <a:t>)</a:t>
                </a:r>
              </a:p>
            </p:txBody>
          </p:sp>
          <p:sp>
            <p:nvSpPr>
              <p:cNvPr id="16" name="Line 391"/>
              <p:cNvSpPr>
                <a:spLocks noChangeShapeType="1"/>
              </p:cNvSpPr>
              <p:nvPr/>
            </p:nvSpPr>
            <p:spPr bwMode="auto">
              <a:xfrm>
                <a:off x="48768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392"/>
              <p:cNvSpPr txBox="1">
                <a:spLocks noChangeArrowheads="1"/>
              </p:cNvSpPr>
              <p:nvPr/>
            </p:nvSpPr>
            <p:spPr bwMode="auto">
              <a:xfrm>
                <a:off x="4876800" y="581603"/>
                <a:ext cx="1344216" cy="17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a:latin typeface="Courier New" panose="02070609020205090404" pitchFamily="49" charset="0"/>
                    <a:ea typeface="MS PGothic" panose="020B0600070205080204" pitchFamily="34" charset="-128"/>
                  </a:rPr>
                  <a:t>hello.s</a:t>
                </a:r>
              </a:p>
            </p:txBody>
          </p:sp>
          <p:sp>
            <p:nvSpPr>
              <p:cNvPr id="18" name="Rectangle 393"/>
              <p:cNvSpPr/>
              <p:nvPr/>
            </p:nvSpPr>
            <p:spPr>
              <a:xfrm>
                <a:off x="6095107" y="350725"/>
                <a:ext cx="1221013" cy="83783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Assembler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汇编器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as</a:t>
                </a:r>
                <a:r>
                  <a:rPr lang="en-US" altLang="zh-CN" sz="1400" noProof="1">
                    <a:latin typeface="Calibri" panose="020F0302020204030204" pitchFamily="34" charset="0"/>
                  </a:rPr>
                  <a:t>)</a:t>
                </a:r>
              </a:p>
            </p:txBody>
          </p:sp>
          <p:sp>
            <p:nvSpPr>
              <p:cNvPr id="19" name="Line 394"/>
              <p:cNvSpPr>
                <a:spLocks noChangeShapeType="1"/>
              </p:cNvSpPr>
              <p:nvPr/>
            </p:nvSpPr>
            <p:spPr bwMode="auto">
              <a:xfrm>
                <a:off x="73152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395"/>
              <p:cNvSpPr txBox="1">
                <a:spLocks noChangeArrowheads="1"/>
              </p:cNvSpPr>
              <p:nvPr/>
            </p:nvSpPr>
            <p:spPr bwMode="auto">
              <a:xfrm>
                <a:off x="7315200" y="581603"/>
                <a:ext cx="1344216" cy="17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a:latin typeface="Courier New" panose="02070609020205090404" pitchFamily="49" charset="0"/>
                    <a:ea typeface="MS PGothic" panose="020B0600070205080204" pitchFamily="34" charset="-128"/>
                  </a:rPr>
                  <a:t>hello.o</a:t>
                </a:r>
              </a:p>
            </p:txBody>
          </p:sp>
          <p:sp>
            <p:nvSpPr>
              <p:cNvPr id="21" name="Rectangle 396"/>
              <p:cNvSpPr>
                <a:spLocks noChangeArrowheads="1"/>
              </p:cNvSpPr>
              <p:nvPr/>
            </p:nvSpPr>
            <p:spPr bwMode="auto">
              <a:xfrm>
                <a:off x="8534400" y="350838"/>
                <a:ext cx="1219200" cy="838200"/>
              </a:xfrm>
              <a:prstGeom prst="rect">
                <a:avLst/>
              </a:prstGeom>
              <a:solidFill>
                <a:srgbClr val="FFFF0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Linker</a:t>
                </a:r>
              </a:p>
              <a:p>
                <a:pPr eaLnBrk="1" hangingPunct="1">
                  <a:buSzPct val="100000"/>
                </a:pPr>
                <a:r>
                  <a:rPr lang="zh-CN" altLang="en-US" sz="1400">
                    <a:latin typeface="华文琥珀" panose="02010800040101010101" pitchFamily="2" charset="-122"/>
                    <a:ea typeface="华文琥珀" panose="02010800040101010101" pitchFamily="2" charset="-122"/>
                  </a:rPr>
                  <a:t>链接器</a:t>
                </a:r>
                <a:endParaRPr lang="en-US" altLang="zh-CN" sz="1400">
                  <a:latin typeface="华文琥珀" panose="02010800040101010101" pitchFamily="2" charset="-122"/>
                  <a:ea typeface="华文琥珀" panose="02010800040101010101" pitchFamily="2" charset="-122"/>
                </a:endParaRPr>
              </a:p>
              <a:p>
                <a:pPr eaLnBrk="1" hangingPunct="1">
                  <a:buSzPct val="100000"/>
                </a:pPr>
                <a:r>
                  <a:rPr lang="en-US" altLang="zh-CN" sz="1400">
                    <a:latin typeface="Calibri" panose="020F0302020204030204" pitchFamily="34" charset="0"/>
                  </a:rPr>
                  <a:t>(</a:t>
                </a:r>
                <a:r>
                  <a:rPr lang="en-US" altLang="zh-CN" sz="1400">
                    <a:latin typeface="Courier New" panose="02070609020205090404" pitchFamily="49" charset="0"/>
                  </a:rPr>
                  <a:t>ld</a:t>
                </a:r>
                <a:r>
                  <a:rPr lang="en-US" altLang="zh-CN" sz="1400">
                    <a:latin typeface="Calibri" panose="020F0302020204030204" pitchFamily="34" charset="0"/>
                  </a:rPr>
                  <a:t>)</a:t>
                </a:r>
              </a:p>
            </p:txBody>
          </p:sp>
          <p:sp>
            <p:nvSpPr>
              <p:cNvPr id="22" name="Line 397"/>
              <p:cNvSpPr>
                <a:spLocks noChangeShapeType="1"/>
              </p:cNvSpPr>
              <p:nvPr/>
            </p:nvSpPr>
            <p:spPr bwMode="auto">
              <a:xfrm>
                <a:off x="97536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398"/>
              <p:cNvSpPr txBox="1">
                <a:spLocks noChangeArrowheads="1"/>
              </p:cNvSpPr>
              <p:nvPr/>
            </p:nvSpPr>
            <p:spPr bwMode="auto">
              <a:xfrm>
                <a:off x="9745875" y="496032"/>
                <a:ext cx="1693466" cy="19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fontAlgn="auto" hangingPunct="1">
                  <a:spcBef>
                    <a:spcPct val="0"/>
                  </a:spcBef>
                  <a:buClrTx/>
                  <a:buSzTx/>
                  <a:buFontTx/>
                  <a:buNone/>
                  <a:defRPr/>
                </a:pPr>
                <a:r>
                  <a:rPr lang="en-US" altLang="zh-CN" sz="1350" b="1" noProof="1">
                    <a:solidFill>
                      <a:schemeClr val="tx1"/>
                    </a:solidFill>
                    <a:effectLst>
                      <a:outerShdw blurRad="38100" dist="38100" dir="2700000" algn="tl">
                        <a:srgbClr val="000000">
                          <a:alpha val="43137"/>
                        </a:srgbClr>
                      </a:outerShdw>
                    </a:effectLst>
                    <a:latin typeface="Courier New" panose="02070609020205090404" pitchFamily="49" charset="0"/>
                    <a:ea typeface="MS PGothic" panose="020B0600070205080204" pitchFamily="34" charset="-128"/>
                  </a:rPr>
                  <a:t>hello world</a:t>
                </a:r>
              </a:p>
            </p:txBody>
          </p:sp>
          <p:sp>
            <p:nvSpPr>
              <p:cNvPr id="24" name="Line 399"/>
              <p:cNvSpPr>
                <a:spLocks noChangeShapeType="1"/>
              </p:cNvSpPr>
              <p:nvPr/>
            </p:nvSpPr>
            <p:spPr bwMode="auto">
              <a:xfrm>
                <a:off x="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400"/>
              <p:cNvSpPr txBox="1">
                <a:spLocks noChangeArrowheads="1"/>
              </p:cNvSpPr>
              <p:nvPr/>
            </p:nvSpPr>
            <p:spPr bwMode="auto">
              <a:xfrm>
                <a:off x="-50865" y="511315"/>
                <a:ext cx="1266291" cy="20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500" b="1">
                    <a:latin typeface="Courier New" panose="02070609020205090404" pitchFamily="49" charset="0"/>
                    <a:ea typeface="MS PGothic" panose="020B0600070205080204" pitchFamily="34" charset="-128"/>
                  </a:rPr>
                  <a:t>hello.c</a:t>
                </a:r>
              </a:p>
            </p:txBody>
          </p:sp>
          <p:sp>
            <p:nvSpPr>
              <p:cNvPr id="26" name="Text Box 401"/>
              <p:cNvSpPr txBox="1">
                <a:spLocks noChangeArrowheads="1"/>
              </p:cNvSpPr>
              <p:nvPr/>
            </p:nvSpPr>
            <p:spPr bwMode="auto">
              <a:xfrm>
                <a:off x="106815" y="938430"/>
                <a:ext cx="965260" cy="41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Source</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(text)</a:t>
                </a:r>
              </a:p>
            </p:txBody>
          </p:sp>
          <p:sp>
            <p:nvSpPr>
              <p:cNvPr id="27" name="Text Box 402"/>
              <p:cNvSpPr txBox="1">
                <a:spLocks noChangeArrowheads="1"/>
              </p:cNvSpPr>
              <p:nvPr/>
            </p:nvSpPr>
            <p:spPr bwMode="auto">
              <a:xfrm>
                <a:off x="2540000" y="1182111"/>
                <a:ext cx="791841" cy="41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dirty="0">
                    <a:latin typeface="Helvetica" pitchFamily="34" charset="0"/>
                    <a:ea typeface="MS PGothic" panose="020B0600070205080204" pitchFamily="34" charset="-128"/>
                  </a:rPr>
                  <a:t>Modified</a:t>
                </a:r>
              </a:p>
              <a:p>
                <a:pPr eaLnBrk="1" hangingPunct="1">
                  <a:buSzPct val="100000"/>
                </a:pPr>
                <a:r>
                  <a:rPr lang="en-US" altLang="zh-CN" sz="900" i="1" dirty="0">
                    <a:latin typeface="Helvetica" pitchFamily="34" charset="0"/>
                    <a:ea typeface="MS PGothic" panose="020B0600070205080204" pitchFamily="34" charset="-128"/>
                  </a:rPr>
                  <a:t>source</a:t>
                </a:r>
              </a:p>
              <a:p>
                <a:pPr eaLnBrk="1" hangingPunct="1">
                  <a:buSzPct val="100000"/>
                </a:pPr>
                <a:r>
                  <a:rPr lang="en-US" altLang="zh-CN" sz="900" i="1" dirty="0">
                    <a:latin typeface="Helvetica" pitchFamily="34" charset="0"/>
                    <a:ea typeface="MS PGothic" panose="020B0600070205080204" pitchFamily="34" charset="-128"/>
                  </a:rPr>
                  <a:t>program</a:t>
                </a:r>
              </a:p>
              <a:p>
                <a:pPr eaLnBrk="1" hangingPunct="1">
                  <a:buSzPct val="100000"/>
                </a:pPr>
                <a:r>
                  <a:rPr lang="en-US" altLang="zh-CN" sz="900" i="1" dirty="0">
                    <a:latin typeface="Helvetica" pitchFamily="34" charset="0"/>
                    <a:ea typeface="MS PGothic" panose="020B0600070205080204" pitchFamily="34" charset="-128"/>
                  </a:rPr>
                  <a:t>(text)</a:t>
                </a:r>
              </a:p>
            </p:txBody>
          </p:sp>
          <p:sp>
            <p:nvSpPr>
              <p:cNvPr id="28" name="Text Box 403"/>
              <p:cNvSpPr txBox="1">
                <a:spLocks noChangeArrowheads="1"/>
              </p:cNvSpPr>
              <p:nvPr/>
            </p:nvSpPr>
            <p:spPr bwMode="auto">
              <a:xfrm>
                <a:off x="4919663" y="1119077"/>
                <a:ext cx="873642" cy="328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Assembly</a:t>
                </a:r>
              </a:p>
              <a:p>
                <a:pPr eaLnBrk="1" hangingPunct="1">
                  <a:buSzPct val="100000"/>
                </a:pPr>
                <a:r>
                  <a:rPr lang="en-US" altLang="zh-CN" sz="900" i="1">
                    <a:latin typeface="Helvetica" pitchFamily="34" charset="0"/>
                    <a:ea typeface="MS PGothic" panose="020B0600070205080204" pitchFamily="34" charset="-128"/>
                  </a:rPr>
                  <a:t>program</a:t>
                </a:r>
              </a:p>
              <a:p>
                <a:pPr eaLnBrk="1" hangingPunct="1">
                  <a:buSzPct val="100000"/>
                </a:pPr>
                <a:r>
                  <a:rPr lang="en-US" altLang="zh-CN" sz="900" i="1">
                    <a:latin typeface="Helvetica" pitchFamily="34" charset="0"/>
                    <a:ea typeface="MS PGothic" panose="020B0600070205080204" pitchFamily="34" charset="-128"/>
                  </a:rPr>
                  <a:t>(text)</a:t>
                </a:r>
              </a:p>
            </p:txBody>
          </p:sp>
          <p:sp>
            <p:nvSpPr>
              <p:cNvPr id="29" name="Text Box 404"/>
              <p:cNvSpPr txBox="1">
                <a:spLocks noChangeArrowheads="1"/>
              </p:cNvSpPr>
              <p:nvPr/>
            </p:nvSpPr>
            <p:spPr bwMode="auto">
              <a:xfrm>
                <a:off x="7313614" y="1182111"/>
                <a:ext cx="1012705" cy="41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Relocatable</a:t>
                </a:r>
              </a:p>
              <a:p>
                <a:pPr eaLnBrk="1" hangingPunct="1">
                  <a:buSzPct val="100000"/>
                </a:pPr>
                <a:r>
                  <a:rPr lang="en-US" altLang="zh-CN" sz="900" i="1">
                    <a:latin typeface="Helvetica" pitchFamily="34" charset="0"/>
                    <a:ea typeface="MS PGothic" panose="020B0600070205080204" pitchFamily="34" charset="-128"/>
                  </a:rPr>
                  <a:t>object</a:t>
                </a:r>
              </a:p>
              <a:p>
                <a:pPr eaLnBrk="1" hangingPunct="1">
                  <a:buSzPct val="100000"/>
                </a:pPr>
                <a:r>
                  <a:rPr lang="en-US" altLang="zh-CN" sz="900" i="1">
                    <a:latin typeface="Helvetica" pitchFamily="34" charset="0"/>
                    <a:ea typeface="MS PGothic" panose="020B0600070205080204" pitchFamily="34" charset="-128"/>
                  </a:rPr>
                  <a:t>programs</a:t>
                </a:r>
              </a:p>
              <a:p>
                <a:pPr eaLnBrk="1" hangingPunct="1">
                  <a:buSzPct val="100000"/>
                </a:pPr>
                <a:r>
                  <a:rPr lang="en-US" altLang="zh-CN" sz="900" i="1">
                    <a:latin typeface="Helvetica" pitchFamily="34" charset="0"/>
                    <a:ea typeface="MS PGothic" panose="020B0600070205080204" pitchFamily="34" charset="-128"/>
                  </a:rPr>
                  <a:t>(binary)</a:t>
                </a:r>
              </a:p>
            </p:txBody>
          </p:sp>
          <p:sp>
            <p:nvSpPr>
              <p:cNvPr id="30" name="Text Box 405"/>
              <p:cNvSpPr txBox="1">
                <a:spLocks noChangeArrowheads="1"/>
              </p:cNvSpPr>
              <p:nvPr/>
            </p:nvSpPr>
            <p:spPr bwMode="auto">
              <a:xfrm>
                <a:off x="9868792" y="878473"/>
                <a:ext cx="1204939" cy="5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Executable</a:t>
                </a:r>
              </a:p>
              <a:p>
                <a:pPr eaLnBrk="1" hangingPunct="1">
                  <a:buSzPct val="100000"/>
                </a:pPr>
                <a:r>
                  <a:rPr lang="en-US" altLang="zh-CN" sz="1200" i="1">
                    <a:latin typeface="Helvetica" pitchFamily="34" charset="0"/>
                    <a:ea typeface="MS PGothic" panose="020B0600070205080204" pitchFamily="34" charset="-128"/>
                  </a:rPr>
                  <a:t>object</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(binary)</a:t>
                </a:r>
              </a:p>
            </p:txBody>
          </p:sp>
          <p:sp>
            <p:nvSpPr>
              <p:cNvPr id="31" name="Line 406"/>
              <p:cNvSpPr>
                <a:spLocks noChangeShapeType="1"/>
              </p:cNvSpPr>
              <p:nvPr/>
            </p:nvSpPr>
            <p:spPr bwMode="auto">
              <a:xfrm>
                <a:off x="7823200" y="533400"/>
                <a:ext cx="711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407"/>
              <p:cNvSpPr txBox="1">
                <a:spLocks noChangeArrowheads="1"/>
              </p:cNvSpPr>
              <p:nvPr/>
            </p:nvSpPr>
            <p:spPr bwMode="auto">
              <a:xfrm>
                <a:off x="7213600" y="68377"/>
                <a:ext cx="1344873" cy="1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err="1">
                    <a:latin typeface="Courier New" panose="02070609020205090404" pitchFamily="49" charset="0"/>
                    <a:ea typeface="MS PGothic" panose="020B0600070205080204" pitchFamily="34" charset="-128"/>
                  </a:rPr>
                  <a:t>printf.o</a:t>
                </a:r>
                <a:endParaRPr lang="en-US" altLang="zh-CN" sz="1400" dirty="0">
                  <a:latin typeface="Courier New" panose="02070609020205090404" pitchFamily="49" charset="0"/>
                  <a:ea typeface="MS PGothic" panose="020B0600070205080204" pitchFamily="34" charset="-128"/>
                </a:endParaRPr>
              </a:p>
            </p:txBody>
          </p:sp>
        </p:grpSp>
        <p:sp>
          <p:nvSpPr>
            <p:cNvPr id="11" name="Line 406"/>
            <p:cNvSpPr>
              <a:spLocks noChangeShapeType="1"/>
            </p:cNvSpPr>
            <p:nvPr/>
          </p:nvSpPr>
          <p:spPr bwMode="auto">
            <a:xfrm flipH="1">
              <a:off x="7823200" y="304800"/>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矩形 1"/>
          <p:cNvSpPr/>
          <p:nvPr/>
        </p:nvSpPr>
        <p:spPr>
          <a:xfrm>
            <a:off x="2682044" y="3982725"/>
            <a:ext cx="4572000" cy="872739"/>
          </a:xfrm>
          <a:prstGeom prst="rect">
            <a:avLst/>
          </a:prstGeom>
        </p:spPr>
        <p:txBody>
          <a:bodyPr>
            <a:spAutoFit/>
          </a:bodyPr>
          <a:lstStyle/>
          <a:p>
            <a:pPr fontAlgn="auto">
              <a:lnSpc>
                <a:spcPct val="150000"/>
              </a:lnSpc>
              <a:defRPr/>
            </a:pPr>
            <a:r>
              <a:rPr lang="zh-CN" altLang="en-US" noProof="1"/>
              <a:t>在成功编译之后，即进入了链接阶段</a:t>
            </a:r>
          </a:p>
          <a:p>
            <a:pPr fontAlgn="auto">
              <a:lnSpc>
                <a:spcPct val="150000"/>
              </a:lnSpc>
              <a:defRPr/>
            </a:pPr>
            <a:r>
              <a:rPr lang="en-US" altLang="zh-CN" noProof="1">
                <a:solidFill>
                  <a:srgbClr val="FF0000"/>
                </a:solidFill>
              </a:rPr>
              <a:t>gcc hello.o –o hello.out</a:t>
            </a: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4647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3"/>
                    </p:tgtEl>
                  </p:cMediaNode>
                </p:audio>
              </p:childTnLst>
            </p:cTn>
          </p:par>
        </p:tnLst>
        <p:bldLst>
          <p:bldP spid="6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12"/>
          <p:cNvSpPr/>
          <p:nvPr/>
        </p:nvSpPr>
        <p:spPr>
          <a:xfrm>
            <a:off x="770919" y="2072289"/>
            <a:ext cx="3483047" cy="216761"/>
          </a:xfrm>
          <a:custGeom>
            <a:avLst/>
            <a:gdLst>
              <a:gd name="connsiteX0" fmla="*/ 0 w 4462612"/>
              <a:gd name="connsiteY0" fmla="*/ 0 h 560203"/>
              <a:gd name="connsiteX1" fmla="*/ 4462612 w 4462612"/>
              <a:gd name="connsiteY1" fmla="*/ 0 h 560203"/>
              <a:gd name="connsiteX2" fmla="*/ 4462612 w 4462612"/>
              <a:gd name="connsiteY2" fmla="*/ 560203 h 560203"/>
              <a:gd name="connsiteX3" fmla="*/ 0 w 4462612"/>
              <a:gd name="connsiteY3" fmla="*/ 560203 h 560203"/>
              <a:gd name="connsiteX4" fmla="*/ 0 w 4462612"/>
              <a:gd name="connsiteY4" fmla="*/ 0 h 560203"/>
              <a:gd name="connsiteX0-1" fmla="*/ 0 w 4462612"/>
              <a:gd name="connsiteY0-2" fmla="*/ 0 h 560203"/>
              <a:gd name="connsiteX1-3" fmla="*/ 4462612 w 4462612"/>
              <a:gd name="connsiteY1-4" fmla="*/ 0 h 560203"/>
              <a:gd name="connsiteX2-5" fmla="*/ 3770951 w 4462612"/>
              <a:gd name="connsiteY2-6" fmla="*/ 548480 h 560203"/>
              <a:gd name="connsiteX3-7" fmla="*/ 0 w 4462612"/>
              <a:gd name="connsiteY3-8" fmla="*/ 560203 h 560203"/>
              <a:gd name="connsiteX4-9" fmla="*/ 0 w 4462612"/>
              <a:gd name="connsiteY4-10" fmla="*/ 0 h 560203"/>
              <a:gd name="connsiteX0-11" fmla="*/ 527539 w 4990151"/>
              <a:gd name="connsiteY0-12" fmla="*/ 0 h 571926"/>
              <a:gd name="connsiteX1-13" fmla="*/ 4990151 w 4990151"/>
              <a:gd name="connsiteY1-14" fmla="*/ 0 h 571926"/>
              <a:gd name="connsiteX2-15" fmla="*/ 4298490 w 4990151"/>
              <a:gd name="connsiteY2-16" fmla="*/ 548480 h 571926"/>
              <a:gd name="connsiteX3-17" fmla="*/ 0 w 4990151"/>
              <a:gd name="connsiteY3-18" fmla="*/ 571926 h 571926"/>
              <a:gd name="connsiteX4-19" fmla="*/ 527539 w 4990151"/>
              <a:gd name="connsiteY4-20" fmla="*/ 0 h 571926"/>
              <a:gd name="connsiteX0-21" fmla="*/ 527539 w 4990151"/>
              <a:gd name="connsiteY0-22" fmla="*/ 0 h 582700"/>
              <a:gd name="connsiteX1-23" fmla="*/ 4990151 w 4990151"/>
              <a:gd name="connsiteY1-24" fmla="*/ 0 h 582700"/>
              <a:gd name="connsiteX2-25" fmla="*/ 4285302 w 4990151"/>
              <a:gd name="connsiteY2-26" fmla="*/ 582700 h 582700"/>
              <a:gd name="connsiteX3-27" fmla="*/ 0 w 4990151"/>
              <a:gd name="connsiteY3-28" fmla="*/ 571926 h 582700"/>
              <a:gd name="connsiteX4-29" fmla="*/ 527539 w 4990151"/>
              <a:gd name="connsiteY4-30" fmla="*/ 0 h 582700"/>
              <a:gd name="connsiteX0-31" fmla="*/ 409962 w 4872574"/>
              <a:gd name="connsiteY0-32" fmla="*/ 0 h 582700"/>
              <a:gd name="connsiteX1-33" fmla="*/ 4872574 w 4872574"/>
              <a:gd name="connsiteY1-34" fmla="*/ 0 h 582700"/>
              <a:gd name="connsiteX2-35" fmla="*/ 4167725 w 4872574"/>
              <a:gd name="connsiteY2-36" fmla="*/ 582700 h 582700"/>
              <a:gd name="connsiteX3-37" fmla="*/ 0 w 4872574"/>
              <a:gd name="connsiteY3-38" fmla="*/ 571926 h 582700"/>
              <a:gd name="connsiteX4-39" fmla="*/ 409962 w 4872574"/>
              <a:gd name="connsiteY4-40" fmla="*/ 0 h 582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72574" h="582700">
                <a:moveTo>
                  <a:pt x="409962" y="0"/>
                </a:moveTo>
                <a:lnTo>
                  <a:pt x="4872574" y="0"/>
                </a:lnTo>
                <a:lnTo>
                  <a:pt x="4167725" y="582700"/>
                </a:lnTo>
                <a:lnTo>
                  <a:pt x="0" y="571926"/>
                </a:lnTo>
                <a:lnTo>
                  <a:pt x="409962" y="0"/>
                </a:lnTo>
                <a:close/>
              </a:path>
            </a:pathLst>
          </a:custGeom>
          <a:solidFill>
            <a:schemeClr val="tx1">
              <a:lumMod val="65000"/>
              <a:lumOff val="35000"/>
            </a:schemeClr>
          </a:solidFill>
          <a:ln w="25400" cap="flat" cmpd="sng" algn="ctr">
            <a:noFill/>
            <a:prstDash val="solid"/>
          </a:ln>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36" name="矩形 4"/>
          <p:cNvSpPr/>
          <p:nvPr/>
        </p:nvSpPr>
        <p:spPr>
          <a:xfrm>
            <a:off x="686873" y="2281407"/>
            <a:ext cx="3712236" cy="945980"/>
          </a:xfrm>
          <a:custGeom>
            <a:avLst/>
            <a:gdLst/>
            <a:ahLst/>
            <a:cxnLst/>
            <a:rect l="l" t="t" r="r" b="b"/>
            <a:pathLst>
              <a:path w="6479700" h="1651206">
                <a:moveTo>
                  <a:pt x="136084" y="0"/>
                </a:moveTo>
                <a:lnTo>
                  <a:pt x="6343617" y="0"/>
                </a:lnTo>
                <a:cubicBezTo>
                  <a:pt x="6432372" y="294354"/>
                  <a:pt x="6479700" y="606510"/>
                  <a:pt x="6479700" y="929719"/>
                </a:cubicBezTo>
                <a:cubicBezTo>
                  <a:pt x="6479700" y="1177787"/>
                  <a:pt x="6451820" y="1419344"/>
                  <a:pt x="6398058" y="1651206"/>
                </a:cubicBezTo>
                <a:lnTo>
                  <a:pt x="81642" y="1651206"/>
                </a:lnTo>
                <a:cubicBezTo>
                  <a:pt x="27880" y="1419344"/>
                  <a:pt x="0" y="1177787"/>
                  <a:pt x="0" y="929719"/>
                </a:cubicBezTo>
                <a:cubicBezTo>
                  <a:pt x="0" y="606510"/>
                  <a:pt x="47328" y="294354"/>
                  <a:pt x="136084" y="0"/>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37" name="矩形 12"/>
          <p:cNvSpPr/>
          <p:nvPr/>
        </p:nvSpPr>
        <p:spPr>
          <a:xfrm>
            <a:off x="793841" y="3227388"/>
            <a:ext cx="3559284" cy="218545"/>
          </a:xfrm>
          <a:custGeom>
            <a:avLst/>
            <a:gdLst>
              <a:gd name="connsiteX0" fmla="*/ 0 w 4462612"/>
              <a:gd name="connsiteY0" fmla="*/ 0 h 560203"/>
              <a:gd name="connsiteX1" fmla="*/ 4462612 w 4462612"/>
              <a:gd name="connsiteY1" fmla="*/ 0 h 560203"/>
              <a:gd name="connsiteX2" fmla="*/ 4462612 w 4462612"/>
              <a:gd name="connsiteY2" fmla="*/ 560203 h 560203"/>
              <a:gd name="connsiteX3" fmla="*/ 0 w 4462612"/>
              <a:gd name="connsiteY3" fmla="*/ 560203 h 560203"/>
              <a:gd name="connsiteX4" fmla="*/ 0 w 4462612"/>
              <a:gd name="connsiteY4" fmla="*/ 0 h 560203"/>
              <a:gd name="connsiteX0-1" fmla="*/ 0 w 4462612"/>
              <a:gd name="connsiteY0-2" fmla="*/ 0 h 560203"/>
              <a:gd name="connsiteX1-3" fmla="*/ 4462612 w 4462612"/>
              <a:gd name="connsiteY1-4" fmla="*/ 0 h 560203"/>
              <a:gd name="connsiteX2-5" fmla="*/ 3770951 w 4462612"/>
              <a:gd name="connsiteY2-6" fmla="*/ 548480 h 560203"/>
              <a:gd name="connsiteX3-7" fmla="*/ 0 w 4462612"/>
              <a:gd name="connsiteY3-8" fmla="*/ 560203 h 560203"/>
              <a:gd name="connsiteX4-9" fmla="*/ 0 w 4462612"/>
              <a:gd name="connsiteY4-10" fmla="*/ 0 h 560203"/>
              <a:gd name="connsiteX0-11" fmla="*/ 527539 w 4990151"/>
              <a:gd name="connsiteY0-12" fmla="*/ 0 h 571926"/>
              <a:gd name="connsiteX1-13" fmla="*/ 4990151 w 4990151"/>
              <a:gd name="connsiteY1-14" fmla="*/ 0 h 571926"/>
              <a:gd name="connsiteX2-15" fmla="*/ 4298490 w 4990151"/>
              <a:gd name="connsiteY2-16" fmla="*/ 548480 h 571926"/>
              <a:gd name="connsiteX3-17" fmla="*/ 0 w 4990151"/>
              <a:gd name="connsiteY3-18" fmla="*/ 571926 h 571926"/>
              <a:gd name="connsiteX4-19" fmla="*/ 527539 w 4990151"/>
              <a:gd name="connsiteY4-20" fmla="*/ 0 h 571926"/>
              <a:gd name="connsiteX0-21" fmla="*/ 527539 w 4990151"/>
              <a:gd name="connsiteY0-22" fmla="*/ 0 h 582700"/>
              <a:gd name="connsiteX1-23" fmla="*/ 4990151 w 4990151"/>
              <a:gd name="connsiteY1-24" fmla="*/ 0 h 582700"/>
              <a:gd name="connsiteX2-25" fmla="*/ 4285302 w 4990151"/>
              <a:gd name="connsiteY2-26" fmla="*/ 582700 h 582700"/>
              <a:gd name="connsiteX3-27" fmla="*/ 0 w 4990151"/>
              <a:gd name="connsiteY3-28" fmla="*/ 571926 h 582700"/>
              <a:gd name="connsiteX4-29" fmla="*/ 527539 w 4990151"/>
              <a:gd name="connsiteY4-30" fmla="*/ 0 h 582700"/>
              <a:gd name="connsiteX0-31" fmla="*/ 484964 w 4947576"/>
              <a:gd name="connsiteY0-32" fmla="*/ 0 h 582700"/>
              <a:gd name="connsiteX1-33" fmla="*/ 4947576 w 4947576"/>
              <a:gd name="connsiteY1-34" fmla="*/ 0 h 582700"/>
              <a:gd name="connsiteX2-35" fmla="*/ 4242727 w 4947576"/>
              <a:gd name="connsiteY2-36" fmla="*/ 582700 h 582700"/>
              <a:gd name="connsiteX3-37" fmla="*/ 0 w 4947576"/>
              <a:gd name="connsiteY3-38" fmla="*/ 571925 h 582700"/>
              <a:gd name="connsiteX4-39" fmla="*/ 484964 w 4947576"/>
              <a:gd name="connsiteY4-40" fmla="*/ 0 h 582700"/>
              <a:gd name="connsiteX0-41" fmla="*/ 495608 w 4958220"/>
              <a:gd name="connsiteY0-42" fmla="*/ 0 h 582700"/>
              <a:gd name="connsiteX1-43" fmla="*/ 4958220 w 4958220"/>
              <a:gd name="connsiteY1-44" fmla="*/ 0 h 582700"/>
              <a:gd name="connsiteX2-45" fmla="*/ 4253371 w 4958220"/>
              <a:gd name="connsiteY2-46" fmla="*/ 582700 h 582700"/>
              <a:gd name="connsiteX3-47" fmla="*/ 0 w 4958220"/>
              <a:gd name="connsiteY3-48" fmla="*/ 550815 h 582700"/>
              <a:gd name="connsiteX4-49" fmla="*/ 495608 w 4958220"/>
              <a:gd name="connsiteY4-50" fmla="*/ 0 h 582700"/>
              <a:gd name="connsiteX0-51" fmla="*/ 495608 w 4958220"/>
              <a:gd name="connsiteY0-52" fmla="*/ 0 h 582700"/>
              <a:gd name="connsiteX1-53" fmla="*/ 4958220 w 4958220"/>
              <a:gd name="connsiteY1-54" fmla="*/ 0 h 582700"/>
              <a:gd name="connsiteX2-55" fmla="*/ 4253371 w 4958220"/>
              <a:gd name="connsiteY2-56" fmla="*/ 582700 h 582700"/>
              <a:gd name="connsiteX3-57" fmla="*/ 0 w 4958220"/>
              <a:gd name="connsiteY3-58" fmla="*/ 550815 h 582700"/>
              <a:gd name="connsiteX4-59" fmla="*/ 495608 w 4958220"/>
              <a:gd name="connsiteY4-60" fmla="*/ 0 h 5827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958220" h="582700">
                <a:moveTo>
                  <a:pt x="495608" y="0"/>
                </a:moveTo>
                <a:lnTo>
                  <a:pt x="4958220" y="0"/>
                </a:lnTo>
                <a:lnTo>
                  <a:pt x="4253371" y="582700"/>
                </a:lnTo>
                <a:lnTo>
                  <a:pt x="0" y="550815"/>
                </a:lnTo>
                <a:lnTo>
                  <a:pt x="495608" y="0"/>
                </a:lnTo>
                <a:close/>
              </a:path>
            </a:pathLst>
          </a:custGeom>
          <a:solidFill>
            <a:schemeClr val="tx1">
              <a:lumMod val="65000"/>
              <a:lumOff val="35000"/>
            </a:schemeClr>
          </a:solidFill>
          <a:ln w="25400" cap="flat" cmpd="sng" algn="ctr">
            <a:noFill/>
            <a:prstDash val="solid"/>
          </a:ln>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39" name="矩形 4"/>
          <p:cNvSpPr/>
          <p:nvPr/>
        </p:nvSpPr>
        <p:spPr>
          <a:xfrm>
            <a:off x="832017" y="1126309"/>
            <a:ext cx="3421950" cy="945980"/>
          </a:xfrm>
          <a:custGeom>
            <a:avLst/>
            <a:gdLst/>
            <a:ahLst/>
            <a:cxnLst/>
            <a:rect l="l" t="t" r="r" b="b"/>
            <a:pathLst>
              <a:path w="5973005" h="1651206">
                <a:moveTo>
                  <a:pt x="1566860" y="0"/>
                </a:moveTo>
                <a:lnTo>
                  <a:pt x="4406144" y="0"/>
                </a:lnTo>
                <a:cubicBezTo>
                  <a:pt x="5109269" y="339593"/>
                  <a:pt x="5668506" y="928551"/>
                  <a:pt x="5973005" y="1651206"/>
                </a:cubicBezTo>
                <a:lnTo>
                  <a:pt x="0" y="1651206"/>
                </a:lnTo>
                <a:cubicBezTo>
                  <a:pt x="304499" y="928551"/>
                  <a:pt x="863736" y="339593"/>
                  <a:pt x="1566860" y="0"/>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43" name="矩形 4"/>
          <p:cNvSpPr/>
          <p:nvPr/>
        </p:nvSpPr>
        <p:spPr>
          <a:xfrm>
            <a:off x="793983" y="3430650"/>
            <a:ext cx="3498016" cy="945980"/>
          </a:xfrm>
          <a:custGeom>
            <a:avLst/>
            <a:gdLst/>
            <a:ahLst/>
            <a:cxnLst/>
            <a:rect l="l" t="t" r="r" b="b"/>
            <a:pathLst>
              <a:path w="6105779" h="1651206">
                <a:moveTo>
                  <a:pt x="0" y="0"/>
                </a:moveTo>
                <a:lnTo>
                  <a:pt x="6105779" y="0"/>
                </a:lnTo>
                <a:cubicBezTo>
                  <a:pt x="5867381" y="687291"/>
                  <a:pt x="5401050" y="1267480"/>
                  <a:pt x="4796909" y="1651206"/>
                </a:cubicBezTo>
                <a:lnTo>
                  <a:pt x="1308869" y="1651206"/>
                </a:lnTo>
                <a:cubicBezTo>
                  <a:pt x="704729" y="1267480"/>
                  <a:pt x="238398" y="687291"/>
                  <a:pt x="0" y="0"/>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44" name="TextBox 25"/>
          <p:cNvSpPr txBox="1"/>
          <p:nvPr/>
        </p:nvSpPr>
        <p:spPr>
          <a:xfrm>
            <a:off x="1311820" y="1062184"/>
            <a:ext cx="581037" cy="1207638"/>
          </a:xfrm>
          <a:prstGeom prst="rect">
            <a:avLst/>
          </a:prstGeom>
          <a:noFill/>
          <a:effectLst/>
        </p:spPr>
        <p:txBody>
          <a:bodyPr wrap="square" rtlCol="0">
            <a:spAutoFit/>
          </a:bodyPr>
          <a:lstStyle/>
          <a:p>
            <a:pPr algn="ctr">
              <a:lnSpc>
                <a:spcPct val="130000"/>
              </a:lnSpc>
              <a:defRPr/>
            </a:pPr>
            <a:r>
              <a:rPr lang="en-US" altLang="zh-CN" sz="5575" b="1" kern="0" dirty="0">
                <a:solidFill>
                  <a:sysClr val="window" lastClr="FFFFFF"/>
                </a:solidFill>
                <a:effectLst>
                  <a:innerShdw blurRad="63500" dist="50800" dir="13500000">
                    <a:prstClr val="black">
                      <a:alpha val="50000"/>
                    </a:prstClr>
                  </a:innerShdw>
                </a:effectLst>
                <a:cs typeface="+mn-ea"/>
                <a:sym typeface="+mn-lt"/>
              </a:rPr>
              <a:t>1</a:t>
            </a:r>
            <a:endParaRPr lang="zh-CN" altLang="en-US" sz="5575" b="1" kern="0" dirty="0">
              <a:solidFill>
                <a:sysClr val="window" lastClr="FFFFFF"/>
              </a:solidFill>
              <a:effectLst>
                <a:innerShdw blurRad="63500" dist="50800" dir="13500000">
                  <a:prstClr val="black">
                    <a:alpha val="50000"/>
                  </a:prstClr>
                </a:innerShdw>
              </a:effectLst>
              <a:cs typeface="+mn-ea"/>
              <a:sym typeface="+mn-lt"/>
            </a:endParaRPr>
          </a:p>
        </p:txBody>
      </p:sp>
      <p:sp>
        <p:nvSpPr>
          <p:cNvPr id="46" name="TextBox 26"/>
          <p:cNvSpPr txBox="1"/>
          <p:nvPr/>
        </p:nvSpPr>
        <p:spPr>
          <a:xfrm>
            <a:off x="860245" y="2191865"/>
            <a:ext cx="581037" cy="1207638"/>
          </a:xfrm>
          <a:prstGeom prst="rect">
            <a:avLst/>
          </a:prstGeom>
          <a:noFill/>
          <a:effectLst/>
        </p:spPr>
        <p:txBody>
          <a:bodyPr wrap="square" rtlCol="0">
            <a:spAutoFit/>
          </a:bodyPr>
          <a:lstStyle/>
          <a:p>
            <a:pPr algn="ctr">
              <a:lnSpc>
                <a:spcPct val="130000"/>
              </a:lnSpc>
              <a:defRPr/>
            </a:pPr>
            <a:r>
              <a:rPr lang="en-US" altLang="zh-CN" sz="5575" b="1" kern="0" dirty="0">
                <a:solidFill>
                  <a:sysClr val="window" lastClr="FFFFFF"/>
                </a:solidFill>
                <a:effectLst>
                  <a:innerShdw blurRad="63500" dist="50800" dir="13500000">
                    <a:prstClr val="black">
                      <a:alpha val="50000"/>
                    </a:prstClr>
                  </a:innerShdw>
                </a:effectLst>
                <a:cs typeface="+mn-ea"/>
                <a:sym typeface="+mn-lt"/>
              </a:rPr>
              <a:t>2</a:t>
            </a:r>
            <a:endParaRPr lang="zh-CN" altLang="en-US" sz="5575" b="1" kern="0" dirty="0">
              <a:solidFill>
                <a:sysClr val="window" lastClr="FFFFFF"/>
              </a:solidFill>
              <a:effectLst>
                <a:innerShdw blurRad="63500" dist="50800" dir="13500000">
                  <a:prstClr val="black">
                    <a:alpha val="50000"/>
                  </a:prstClr>
                </a:innerShdw>
              </a:effectLst>
              <a:cs typeface="+mn-ea"/>
              <a:sym typeface="+mn-lt"/>
            </a:endParaRPr>
          </a:p>
        </p:txBody>
      </p:sp>
      <p:sp>
        <p:nvSpPr>
          <p:cNvPr id="50" name="TextBox 27"/>
          <p:cNvSpPr txBox="1"/>
          <p:nvPr/>
        </p:nvSpPr>
        <p:spPr>
          <a:xfrm>
            <a:off x="1261645" y="3295714"/>
            <a:ext cx="581037" cy="1207638"/>
          </a:xfrm>
          <a:prstGeom prst="rect">
            <a:avLst/>
          </a:prstGeom>
          <a:noFill/>
          <a:effectLst/>
        </p:spPr>
        <p:txBody>
          <a:bodyPr wrap="square" rtlCol="0">
            <a:spAutoFit/>
          </a:bodyPr>
          <a:lstStyle/>
          <a:p>
            <a:pPr algn="ctr">
              <a:lnSpc>
                <a:spcPct val="130000"/>
              </a:lnSpc>
              <a:defRPr/>
            </a:pPr>
            <a:r>
              <a:rPr lang="en-US" altLang="zh-CN" sz="5575" b="1" kern="0" dirty="0">
                <a:solidFill>
                  <a:sysClr val="window" lastClr="FFFFFF"/>
                </a:solidFill>
                <a:effectLst>
                  <a:innerShdw blurRad="63500" dist="50800" dir="13500000">
                    <a:prstClr val="black">
                      <a:alpha val="50000"/>
                    </a:prstClr>
                  </a:innerShdw>
                </a:effectLst>
                <a:cs typeface="+mn-ea"/>
                <a:sym typeface="+mn-lt"/>
              </a:rPr>
              <a:t>3</a:t>
            </a:r>
            <a:endParaRPr lang="zh-CN" altLang="en-US" sz="5575" b="1" kern="0" dirty="0">
              <a:solidFill>
                <a:sysClr val="window" lastClr="FFFFFF"/>
              </a:solidFill>
              <a:effectLst>
                <a:innerShdw blurRad="63500" dist="50800" dir="13500000">
                  <a:prstClr val="black">
                    <a:alpha val="50000"/>
                  </a:prstClr>
                </a:innerShdw>
              </a:effectLst>
              <a:cs typeface="+mn-ea"/>
              <a:sym typeface="+mn-lt"/>
            </a:endParaRPr>
          </a:p>
        </p:txBody>
      </p:sp>
      <p:sp>
        <p:nvSpPr>
          <p:cNvPr id="51" name="TextBox 28"/>
          <p:cNvSpPr txBox="1"/>
          <p:nvPr/>
        </p:nvSpPr>
        <p:spPr>
          <a:xfrm>
            <a:off x="1691680" y="1295879"/>
            <a:ext cx="2016224" cy="699807"/>
          </a:xfrm>
          <a:prstGeom prst="rect">
            <a:avLst/>
          </a:prstGeom>
          <a:noFill/>
        </p:spPr>
        <p:txBody>
          <a:bodyPr wrap="square" rtlCol="0">
            <a:spAutoFit/>
          </a:bodyPr>
          <a:lstStyle/>
          <a:p>
            <a:pPr>
              <a:lnSpc>
                <a:spcPct val="130000"/>
              </a:lnSpc>
              <a:defRPr/>
            </a:pPr>
            <a:r>
              <a:rPr lang="zh-CN" altLang="en-US" sz="1600" kern="0" dirty="0">
                <a:solidFill>
                  <a:sysClr val="window" lastClr="FFFFFF"/>
                </a:solidFill>
                <a:cs typeface="+mn-ea"/>
                <a:sym typeface="+mn-lt"/>
              </a:rPr>
              <a:t>汇编程序中可能还有许多没有解决的问题</a:t>
            </a:r>
          </a:p>
        </p:txBody>
      </p:sp>
      <p:sp>
        <p:nvSpPr>
          <p:cNvPr id="57" name="TextBox 30"/>
          <p:cNvSpPr txBox="1"/>
          <p:nvPr/>
        </p:nvSpPr>
        <p:spPr>
          <a:xfrm>
            <a:off x="2059189" y="2571032"/>
            <a:ext cx="1028587" cy="379719"/>
          </a:xfrm>
          <a:prstGeom prst="rect">
            <a:avLst/>
          </a:prstGeom>
          <a:noFill/>
        </p:spPr>
        <p:txBody>
          <a:bodyPr wrap="square" rtlCol="0">
            <a:spAutoFit/>
          </a:bodyPr>
          <a:lstStyle/>
          <a:p>
            <a:pPr>
              <a:lnSpc>
                <a:spcPct val="130000"/>
              </a:lnSpc>
              <a:defRPr/>
            </a:pPr>
            <a:r>
              <a:rPr lang="zh-CN" altLang="en-US" sz="1600" b="1" kern="0" dirty="0">
                <a:solidFill>
                  <a:sysClr val="window" lastClr="FFFFFF"/>
                </a:solidFill>
                <a:cs typeface="+mn-ea"/>
                <a:sym typeface="+mn-lt"/>
              </a:rPr>
              <a:t>怎么解决？</a:t>
            </a:r>
          </a:p>
        </p:txBody>
      </p:sp>
      <p:sp>
        <p:nvSpPr>
          <p:cNvPr id="59" name="TextBox 32"/>
          <p:cNvSpPr txBox="1"/>
          <p:nvPr/>
        </p:nvSpPr>
        <p:spPr>
          <a:xfrm>
            <a:off x="2028697" y="3699412"/>
            <a:ext cx="1535191" cy="379719"/>
          </a:xfrm>
          <a:prstGeom prst="rect">
            <a:avLst/>
          </a:prstGeom>
          <a:noFill/>
        </p:spPr>
        <p:txBody>
          <a:bodyPr wrap="square" rtlCol="0">
            <a:spAutoFit/>
          </a:bodyPr>
          <a:lstStyle/>
          <a:p>
            <a:pPr>
              <a:lnSpc>
                <a:spcPct val="130000"/>
              </a:lnSpc>
              <a:defRPr/>
            </a:pPr>
            <a:r>
              <a:rPr lang="zh-CN" altLang="en-US" sz="1600" kern="0" dirty="0">
                <a:solidFill>
                  <a:sysClr val="window" lastClr="FFFFFF"/>
                </a:solidFill>
                <a:cs typeface="+mn-ea"/>
                <a:sym typeface="+mn-lt"/>
              </a:rPr>
              <a:t>链接的含义</a:t>
            </a:r>
            <a:endParaRPr lang="zh-CN" altLang="en-US" sz="1600" b="1" kern="0" dirty="0">
              <a:solidFill>
                <a:sysClr val="window" lastClr="FFFFFF"/>
              </a:solidFill>
              <a:cs typeface="+mn-ea"/>
              <a:sym typeface="+mn-lt"/>
            </a:endParaRPr>
          </a:p>
        </p:txBody>
      </p:sp>
      <p:sp>
        <p:nvSpPr>
          <p:cNvPr id="62" name="TextBox 19"/>
          <p:cNvSpPr txBox="1">
            <a:spLocks noChangeArrowheads="1"/>
          </p:cNvSpPr>
          <p:nvPr/>
        </p:nvSpPr>
        <p:spPr bwMode="auto">
          <a:xfrm>
            <a:off x="4506231" y="1110778"/>
            <a:ext cx="3950896" cy="91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65" dirty="0">
                <a:solidFill>
                  <a:schemeClr val="tx1">
                    <a:lumMod val="75000"/>
                    <a:lumOff val="25000"/>
                  </a:schemeClr>
                </a:solidFill>
                <a:cs typeface="+mn-ea"/>
                <a:sym typeface="+mn-lt"/>
              </a:rPr>
              <a:t>某个源文件中的函数可能引用了另一个源文件中定义的某个符号如变量或者函数调用</a:t>
            </a:r>
          </a:p>
          <a:p>
            <a:pPr>
              <a:lnSpc>
                <a:spcPct val="130000"/>
              </a:lnSpc>
              <a:defRPr/>
            </a:pPr>
            <a:r>
              <a:rPr lang="zh-CN" altLang="en-US" sz="1465" dirty="0">
                <a:solidFill>
                  <a:schemeClr val="tx1">
                    <a:lumMod val="75000"/>
                    <a:lumOff val="25000"/>
                  </a:schemeClr>
                </a:solidFill>
                <a:cs typeface="+mn-ea"/>
                <a:sym typeface="+mn-lt"/>
              </a:rPr>
              <a:t>在程序中可能调用了某个库文件中的函数</a:t>
            </a:r>
            <a:r>
              <a:rPr lang="en-US" altLang="zh-CN" sz="1465" dirty="0">
                <a:solidFill>
                  <a:schemeClr val="tx1">
                    <a:lumMod val="75000"/>
                    <a:lumOff val="25000"/>
                  </a:schemeClr>
                </a:solidFill>
                <a:cs typeface="+mn-ea"/>
                <a:sym typeface="+mn-lt"/>
              </a:rPr>
              <a:t>, </a:t>
            </a:r>
            <a:r>
              <a:rPr lang="en-US" altLang="zh-CN" sz="1465" dirty="0" err="1">
                <a:solidFill>
                  <a:schemeClr val="tx1">
                    <a:lumMod val="75000"/>
                    <a:lumOff val="25000"/>
                  </a:schemeClr>
                </a:solidFill>
                <a:cs typeface="+mn-ea"/>
                <a:sym typeface="+mn-lt"/>
              </a:rPr>
              <a:t>etc</a:t>
            </a:r>
            <a:endParaRPr lang="en-US" altLang="zh-CN" sz="1465" dirty="0">
              <a:solidFill>
                <a:schemeClr val="tx1">
                  <a:lumMod val="75000"/>
                  <a:lumOff val="25000"/>
                </a:schemeClr>
              </a:solidFill>
              <a:cs typeface="+mn-ea"/>
              <a:sym typeface="+mn-lt"/>
            </a:endParaRPr>
          </a:p>
        </p:txBody>
      </p:sp>
      <p:sp>
        <p:nvSpPr>
          <p:cNvPr id="64" name="TextBox 19"/>
          <p:cNvSpPr txBox="1">
            <a:spLocks noChangeArrowheads="1"/>
          </p:cNvSpPr>
          <p:nvPr/>
        </p:nvSpPr>
        <p:spPr bwMode="auto">
          <a:xfrm>
            <a:off x="4565104" y="2417560"/>
            <a:ext cx="3950896" cy="62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465" dirty="0">
                <a:solidFill>
                  <a:schemeClr val="tx1">
                    <a:lumMod val="75000"/>
                    <a:lumOff val="25000"/>
                  </a:schemeClr>
                </a:solidFill>
                <a:cs typeface="+mn-ea"/>
                <a:sym typeface="+mn-lt"/>
              </a:rPr>
              <a:t>通过“链接”将程序运行所需要的所有资源全部结合起来</a:t>
            </a:r>
            <a:endParaRPr lang="zh-CN" altLang="zh-CN" sz="1465" b="1" dirty="0">
              <a:solidFill>
                <a:schemeClr val="tx1">
                  <a:lumMod val="75000"/>
                  <a:lumOff val="25000"/>
                </a:schemeClr>
              </a:solidFill>
              <a:cs typeface="+mn-ea"/>
              <a:sym typeface="+mn-lt"/>
            </a:endParaRPr>
          </a:p>
        </p:txBody>
      </p:sp>
      <p:sp>
        <p:nvSpPr>
          <p:cNvPr id="66" name="TextBox 19"/>
          <p:cNvSpPr txBox="1">
            <a:spLocks noChangeArrowheads="1"/>
          </p:cNvSpPr>
          <p:nvPr/>
        </p:nvSpPr>
        <p:spPr bwMode="auto">
          <a:xfrm>
            <a:off x="4572000" y="3336660"/>
            <a:ext cx="4170225" cy="120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65" dirty="0">
                <a:solidFill>
                  <a:schemeClr val="tx1">
                    <a:lumMod val="75000"/>
                    <a:lumOff val="25000"/>
                  </a:schemeClr>
                </a:solidFill>
                <a:cs typeface="+mn-ea"/>
                <a:sym typeface="+mn-lt"/>
              </a:rPr>
              <a:t>链接程序的主要工作就是将有关的目标文件彼此相连接，即将在一个文件中引用的符号同该符号在另外一个文件中的定义连接起来，使得所有的这些目标文件成为一个能够</a:t>
            </a:r>
            <a:r>
              <a:rPr lang="en-US" altLang="zh-CN" sz="1465" dirty="0">
                <a:solidFill>
                  <a:schemeClr val="tx1">
                    <a:lumMod val="75000"/>
                    <a:lumOff val="25000"/>
                  </a:schemeClr>
                </a:solidFill>
                <a:cs typeface="+mn-ea"/>
                <a:sym typeface="+mn-lt"/>
              </a:rPr>
              <a:t>load</a:t>
            </a:r>
            <a:r>
              <a:rPr lang="zh-CN" altLang="en-US" sz="1465" dirty="0">
                <a:solidFill>
                  <a:schemeClr val="tx1">
                    <a:lumMod val="75000"/>
                    <a:lumOff val="25000"/>
                  </a:schemeClr>
                </a:solidFill>
                <a:cs typeface="+mn-ea"/>
                <a:sym typeface="+mn-lt"/>
              </a:rPr>
              <a:t>执行的统一整体</a:t>
            </a:r>
          </a:p>
        </p:txBody>
      </p:sp>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链接过程</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Click="0" advTm="2837"/>
    </mc:Choice>
    <mc:Fallback xmlns="">
      <p:transition advClick="0" advTm="2837"/>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37" grpId="0" animBg="1"/>
          <p:bldP spid="39" grpId="0" animBg="1"/>
          <p:bldP spid="43" grpId="0" animBg="1"/>
          <p:bldP spid="44" grpId="0"/>
          <p:bldP spid="46" grpId="0"/>
          <p:bldP spid="50" grpId="0"/>
          <p:bldP spid="51" grpId="0"/>
          <p:bldP spid="57" grpId="0"/>
          <p:bldP spid="59" grpId="0"/>
          <p:bldP spid="62" grpId="0"/>
          <p:bldP spid="64" grpId="0"/>
          <p:bldP spid="66" grpId="0"/>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37" grpId="0" animBg="1"/>
          <p:bldP spid="39" grpId="0" animBg="1"/>
          <p:bldP spid="43" grpId="0" animBg="1"/>
          <p:bldP spid="44" grpId="0"/>
          <p:bldP spid="46" grpId="0"/>
          <p:bldP spid="50" grpId="0"/>
          <p:bldP spid="51" grpId="0"/>
          <p:bldP spid="57" grpId="0"/>
          <p:bldP spid="59" grpId="0"/>
          <p:bldP spid="62" grpId="0"/>
          <p:bldP spid="64" grpId="0"/>
          <p:bldP spid="66" grpId="0"/>
          <p:bldP spid="69"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程序的编译</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grpSp>
        <p:nvGrpSpPr>
          <p:cNvPr id="9" name="组合 2"/>
          <p:cNvGrpSpPr/>
          <p:nvPr/>
        </p:nvGrpSpPr>
        <p:grpSpPr bwMode="auto">
          <a:xfrm>
            <a:off x="231466" y="1507315"/>
            <a:ext cx="8918575" cy="2360579"/>
            <a:chOff x="-50865" y="68377"/>
            <a:chExt cx="11490206" cy="1532399"/>
          </a:xfrm>
        </p:grpSpPr>
        <p:grpSp>
          <p:nvGrpSpPr>
            <p:cNvPr id="10" name="组合 1"/>
            <p:cNvGrpSpPr/>
            <p:nvPr/>
          </p:nvGrpSpPr>
          <p:grpSpPr bwMode="auto">
            <a:xfrm>
              <a:off x="-50865" y="68377"/>
              <a:ext cx="11490206" cy="1532399"/>
              <a:chOff x="-50865" y="68377"/>
              <a:chExt cx="11490206" cy="1532399"/>
            </a:xfrm>
          </p:grpSpPr>
          <p:sp>
            <p:nvSpPr>
              <p:cNvPr id="12" name="Rectangle 379"/>
              <p:cNvSpPr/>
              <p:nvPr/>
            </p:nvSpPr>
            <p:spPr>
              <a:xfrm>
                <a:off x="1219235" y="350725"/>
                <a:ext cx="1218968" cy="83783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Pre-</a:t>
                </a:r>
              </a:p>
              <a:p>
                <a:pPr eaLnBrk="1" hangingPunct="1">
                  <a:buSzPct val="100000"/>
                  <a:buFont typeface="Arial" panose="020B0604020202090204" pitchFamily="34" charset="0"/>
                  <a:buNone/>
                  <a:defRPr/>
                </a:pPr>
                <a:r>
                  <a:rPr lang="en-US" altLang="zh-CN" sz="1400" noProof="1">
                    <a:latin typeface="Calibri" panose="020F0302020204030204" pitchFamily="34" charset="0"/>
                  </a:rPr>
                  <a:t>Processor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预处理器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cpp</a:t>
                </a:r>
                <a:r>
                  <a:rPr lang="en-US" altLang="zh-CN" sz="1400" noProof="1">
                    <a:latin typeface="Calibri" panose="020F0302020204030204" pitchFamily="34" charset="0"/>
                  </a:rPr>
                  <a:t>)</a:t>
                </a:r>
              </a:p>
            </p:txBody>
          </p:sp>
          <p:sp>
            <p:nvSpPr>
              <p:cNvPr id="13" name="Line 382"/>
              <p:cNvSpPr>
                <a:spLocks noChangeShapeType="1"/>
              </p:cNvSpPr>
              <p:nvPr/>
            </p:nvSpPr>
            <p:spPr bwMode="auto">
              <a:xfrm>
                <a:off x="24384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383"/>
              <p:cNvSpPr txBox="1">
                <a:spLocks noChangeArrowheads="1"/>
              </p:cNvSpPr>
              <p:nvPr/>
            </p:nvSpPr>
            <p:spPr bwMode="auto">
              <a:xfrm>
                <a:off x="2438400" y="585222"/>
                <a:ext cx="1103579" cy="17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dirty="0" err="1">
                    <a:latin typeface="Courier New" panose="02070609020205090404" pitchFamily="49" charset="0"/>
                    <a:ea typeface="MS PGothic" panose="020B0600070205080204" pitchFamily="34" charset="-128"/>
                  </a:rPr>
                  <a:t>hello.i</a:t>
                </a:r>
                <a:endParaRPr lang="en-US" altLang="zh-CN" sz="1200" dirty="0">
                  <a:latin typeface="Courier New" panose="02070609020205090404" pitchFamily="49" charset="0"/>
                  <a:ea typeface="MS PGothic" panose="020B0600070205080204" pitchFamily="34" charset="-128"/>
                </a:endParaRPr>
              </a:p>
            </p:txBody>
          </p:sp>
          <p:sp>
            <p:nvSpPr>
              <p:cNvPr id="15" name="Rectangle 390"/>
              <p:cNvSpPr/>
              <p:nvPr/>
            </p:nvSpPr>
            <p:spPr>
              <a:xfrm>
                <a:off x="3657171" y="350725"/>
                <a:ext cx="1218968" cy="83783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 Compiler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编译器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cc1</a:t>
                </a:r>
                <a:r>
                  <a:rPr lang="en-US" altLang="zh-CN" sz="1400" noProof="1">
                    <a:latin typeface="Calibri" panose="020F0302020204030204" pitchFamily="34" charset="0"/>
                  </a:rPr>
                  <a:t>)</a:t>
                </a:r>
              </a:p>
            </p:txBody>
          </p:sp>
          <p:sp>
            <p:nvSpPr>
              <p:cNvPr id="16" name="Line 391"/>
              <p:cNvSpPr>
                <a:spLocks noChangeShapeType="1"/>
              </p:cNvSpPr>
              <p:nvPr/>
            </p:nvSpPr>
            <p:spPr bwMode="auto">
              <a:xfrm>
                <a:off x="48768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392"/>
              <p:cNvSpPr txBox="1">
                <a:spLocks noChangeArrowheads="1"/>
              </p:cNvSpPr>
              <p:nvPr/>
            </p:nvSpPr>
            <p:spPr bwMode="auto">
              <a:xfrm>
                <a:off x="4876800" y="581603"/>
                <a:ext cx="1344216" cy="17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a:latin typeface="Courier New" panose="02070609020205090404" pitchFamily="49" charset="0"/>
                    <a:ea typeface="MS PGothic" panose="020B0600070205080204" pitchFamily="34" charset="-128"/>
                  </a:rPr>
                  <a:t>hello.s</a:t>
                </a:r>
              </a:p>
            </p:txBody>
          </p:sp>
          <p:sp>
            <p:nvSpPr>
              <p:cNvPr id="18" name="Rectangle 393"/>
              <p:cNvSpPr/>
              <p:nvPr/>
            </p:nvSpPr>
            <p:spPr>
              <a:xfrm>
                <a:off x="6095107" y="350725"/>
                <a:ext cx="1221013" cy="83783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Assembler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汇编器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as</a:t>
                </a:r>
                <a:r>
                  <a:rPr lang="en-US" altLang="zh-CN" sz="1400" noProof="1">
                    <a:latin typeface="Calibri" panose="020F0302020204030204" pitchFamily="34" charset="0"/>
                  </a:rPr>
                  <a:t>)</a:t>
                </a:r>
              </a:p>
            </p:txBody>
          </p:sp>
          <p:sp>
            <p:nvSpPr>
              <p:cNvPr id="19" name="Line 394"/>
              <p:cNvSpPr>
                <a:spLocks noChangeShapeType="1"/>
              </p:cNvSpPr>
              <p:nvPr/>
            </p:nvSpPr>
            <p:spPr bwMode="auto">
              <a:xfrm>
                <a:off x="73152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395"/>
              <p:cNvSpPr txBox="1">
                <a:spLocks noChangeArrowheads="1"/>
              </p:cNvSpPr>
              <p:nvPr/>
            </p:nvSpPr>
            <p:spPr bwMode="auto">
              <a:xfrm>
                <a:off x="7315200" y="581603"/>
                <a:ext cx="1344216" cy="17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a:latin typeface="Courier New" panose="02070609020205090404" pitchFamily="49" charset="0"/>
                    <a:ea typeface="MS PGothic" panose="020B0600070205080204" pitchFamily="34" charset="-128"/>
                  </a:rPr>
                  <a:t>hello.o</a:t>
                </a:r>
              </a:p>
            </p:txBody>
          </p:sp>
          <p:sp>
            <p:nvSpPr>
              <p:cNvPr id="21" name="Rectangle 396"/>
              <p:cNvSpPr>
                <a:spLocks noChangeArrowheads="1"/>
              </p:cNvSpPr>
              <p:nvPr/>
            </p:nvSpPr>
            <p:spPr bwMode="auto">
              <a:xfrm>
                <a:off x="8534400" y="350838"/>
                <a:ext cx="1219200" cy="838200"/>
              </a:xfrm>
              <a:prstGeom prst="rect">
                <a:avLst/>
              </a:prstGeom>
              <a:solidFill>
                <a:srgbClr val="FFFF0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Linker</a:t>
                </a:r>
              </a:p>
              <a:p>
                <a:pPr eaLnBrk="1" hangingPunct="1">
                  <a:buSzPct val="100000"/>
                </a:pPr>
                <a:r>
                  <a:rPr lang="zh-CN" altLang="en-US" sz="1400">
                    <a:latin typeface="华文琥珀" panose="02010800040101010101" pitchFamily="2" charset="-122"/>
                    <a:ea typeface="华文琥珀" panose="02010800040101010101" pitchFamily="2" charset="-122"/>
                  </a:rPr>
                  <a:t>链接器</a:t>
                </a:r>
                <a:endParaRPr lang="en-US" altLang="zh-CN" sz="1400">
                  <a:latin typeface="华文琥珀" panose="02010800040101010101" pitchFamily="2" charset="-122"/>
                  <a:ea typeface="华文琥珀" panose="02010800040101010101" pitchFamily="2" charset="-122"/>
                </a:endParaRPr>
              </a:p>
              <a:p>
                <a:pPr eaLnBrk="1" hangingPunct="1">
                  <a:buSzPct val="100000"/>
                </a:pPr>
                <a:r>
                  <a:rPr lang="en-US" altLang="zh-CN" sz="1400">
                    <a:latin typeface="Calibri" panose="020F0302020204030204" pitchFamily="34" charset="0"/>
                  </a:rPr>
                  <a:t>(</a:t>
                </a:r>
                <a:r>
                  <a:rPr lang="en-US" altLang="zh-CN" sz="1400">
                    <a:latin typeface="Courier New" panose="02070609020205090404" pitchFamily="49" charset="0"/>
                  </a:rPr>
                  <a:t>ld</a:t>
                </a:r>
                <a:r>
                  <a:rPr lang="en-US" altLang="zh-CN" sz="1400">
                    <a:latin typeface="Calibri" panose="020F0302020204030204" pitchFamily="34" charset="0"/>
                  </a:rPr>
                  <a:t>)</a:t>
                </a:r>
              </a:p>
            </p:txBody>
          </p:sp>
          <p:sp>
            <p:nvSpPr>
              <p:cNvPr id="22" name="Line 397"/>
              <p:cNvSpPr>
                <a:spLocks noChangeShapeType="1"/>
              </p:cNvSpPr>
              <p:nvPr/>
            </p:nvSpPr>
            <p:spPr bwMode="auto">
              <a:xfrm>
                <a:off x="97536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398"/>
              <p:cNvSpPr txBox="1">
                <a:spLocks noChangeArrowheads="1"/>
              </p:cNvSpPr>
              <p:nvPr/>
            </p:nvSpPr>
            <p:spPr bwMode="auto">
              <a:xfrm>
                <a:off x="9745875" y="496032"/>
                <a:ext cx="1693466" cy="19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fontAlgn="auto" hangingPunct="1">
                  <a:spcBef>
                    <a:spcPct val="0"/>
                  </a:spcBef>
                  <a:buClrTx/>
                  <a:buSzTx/>
                  <a:buFontTx/>
                  <a:buNone/>
                  <a:defRPr/>
                </a:pPr>
                <a:r>
                  <a:rPr lang="en-US" altLang="zh-CN" sz="1350" b="1" noProof="1">
                    <a:solidFill>
                      <a:schemeClr val="tx1"/>
                    </a:solidFill>
                    <a:effectLst>
                      <a:outerShdw blurRad="38100" dist="38100" dir="2700000" algn="tl">
                        <a:srgbClr val="000000">
                          <a:alpha val="43137"/>
                        </a:srgbClr>
                      </a:outerShdw>
                    </a:effectLst>
                    <a:latin typeface="Courier New" panose="02070609020205090404" pitchFamily="49" charset="0"/>
                    <a:ea typeface="MS PGothic" panose="020B0600070205080204" pitchFamily="34" charset="-128"/>
                  </a:rPr>
                  <a:t>hello world</a:t>
                </a:r>
              </a:p>
            </p:txBody>
          </p:sp>
          <p:sp>
            <p:nvSpPr>
              <p:cNvPr id="24" name="Line 399"/>
              <p:cNvSpPr>
                <a:spLocks noChangeShapeType="1"/>
              </p:cNvSpPr>
              <p:nvPr/>
            </p:nvSpPr>
            <p:spPr bwMode="auto">
              <a:xfrm>
                <a:off x="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400"/>
              <p:cNvSpPr txBox="1">
                <a:spLocks noChangeArrowheads="1"/>
              </p:cNvSpPr>
              <p:nvPr/>
            </p:nvSpPr>
            <p:spPr bwMode="auto">
              <a:xfrm>
                <a:off x="-50865" y="511315"/>
                <a:ext cx="1266291" cy="20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500" b="1">
                    <a:latin typeface="Courier New" panose="02070609020205090404" pitchFamily="49" charset="0"/>
                    <a:ea typeface="MS PGothic" panose="020B0600070205080204" pitchFamily="34" charset="-128"/>
                  </a:rPr>
                  <a:t>hello.c</a:t>
                </a:r>
              </a:p>
            </p:txBody>
          </p:sp>
          <p:sp>
            <p:nvSpPr>
              <p:cNvPr id="26" name="Text Box 401"/>
              <p:cNvSpPr txBox="1">
                <a:spLocks noChangeArrowheads="1"/>
              </p:cNvSpPr>
              <p:nvPr/>
            </p:nvSpPr>
            <p:spPr bwMode="auto">
              <a:xfrm>
                <a:off x="106815" y="938430"/>
                <a:ext cx="965260" cy="41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Source</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(text)</a:t>
                </a:r>
              </a:p>
            </p:txBody>
          </p:sp>
          <p:sp>
            <p:nvSpPr>
              <p:cNvPr id="27" name="Text Box 402"/>
              <p:cNvSpPr txBox="1">
                <a:spLocks noChangeArrowheads="1"/>
              </p:cNvSpPr>
              <p:nvPr/>
            </p:nvSpPr>
            <p:spPr bwMode="auto">
              <a:xfrm>
                <a:off x="2540000" y="1182111"/>
                <a:ext cx="791841" cy="41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dirty="0">
                    <a:latin typeface="Helvetica" pitchFamily="34" charset="0"/>
                    <a:ea typeface="MS PGothic" panose="020B0600070205080204" pitchFamily="34" charset="-128"/>
                  </a:rPr>
                  <a:t>Modified</a:t>
                </a:r>
              </a:p>
              <a:p>
                <a:pPr eaLnBrk="1" hangingPunct="1">
                  <a:buSzPct val="100000"/>
                </a:pPr>
                <a:r>
                  <a:rPr lang="en-US" altLang="zh-CN" sz="900" i="1" dirty="0">
                    <a:latin typeface="Helvetica" pitchFamily="34" charset="0"/>
                    <a:ea typeface="MS PGothic" panose="020B0600070205080204" pitchFamily="34" charset="-128"/>
                  </a:rPr>
                  <a:t>source</a:t>
                </a:r>
              </a:p>
              <a:p>
                <a:pPr eaLnBrk="1" hangingPunct="1">
                  <a:buSzPct val="100000"/>
                </a:pPr>
                <a:r>
                  <a:rPr lang="en-US" altLang="zh-CN" sz="900" i="1" dirty="0">
                    <a:latin typeface="Helvetica" pitchFamily="34" charset="0"/>
                    <a:ea typeface="MS PGothic" panose="020B0600070205080204" pitchFamily="34" charset="-128"/>
                  </a:rPr>
                  <a:t>program</a:t>
                </a:r>
              </a:p>
              <a:p>
                <a:pPr eaLnBrk="1" hangingPunct="1">
                  <a:buSzPct val="100000"/>
                </a:pPr>
                <a:r>
                  <a:rPr lang="en-US" altLang="zh-CN" sz="900" i="1" dirty="0">
                    <a:latin typeface="Helvetica" pitchFamily="34" charset="0"/>
                    <a:ea typeface="MS PGothic" panose="020B0600070205080204" pitchFamily="34" charset="-128"/>
                  </a:rPr>
                  <a:t>(text)</a:t>
                </a:r>
              </a:p>
            </p:txBody>
          </p:sp>
          <p:sp>
            <p:nvSpPr>
              <p:cNvPr id="28" name="Text Box 403"/>
              <p:cNvSpPr txBox="1">
                <a:spLocks noChangeArrowheads="1"/>
              </p:cNvSpPr>
              <p:nvPr/>
            </p:nvSpPr>
            <p:spPr bwMode="auto">
              <a:xfrm>
                <a:off x="4919663" y="1119077"/>
                <a:ext cx="873642" cy="328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Assembly</a:t>
                </a:r>
              </a:p>
              <a:p>
                <a:pPr eaLnBrk="1" hangingPunct="1">
                  <a:buSzPct val="100000"/>
                </a:pPr>
                <a:r>
                  <a:rPr lang="en-US" altLang="zh-CN" sz="900" i="1">
                    <a:latin typeface="Helvetica" pitchFamily="34" charset="0"/>
                    <a:ea typeface="MS PGothic" panose="020B0600070205080204" pitchFamily="34" charset="-128"/>
                  </a:rPr>
                  <a:t>program</a:t>
                </a:r>
              </a:p>
              <a:p>
                <a:pPr eaLnBrk="1" hangingPunct="1">
                  <a:buSzPct val="100000"/>
                </a:pPr>
                <a:r>
                  <a:rPr lang="en-US" altLang="zh-CN" sz="900" i="1">
                    <a:latin typeface="Helvetica" pitchFamily="34" charset="0"/>
                    <a:ea typeface="MS PGothic" panose="020B0600070205080204" pitchFamily="34" charset="-128"/>
                  </a:rPr>
                  <a:t>(text)</a:t>
                </a:r>
              </a:p>
            </p:txBody>
          </p:sp>
          <p:sp>
            <p:nvSpPr>
              <p:cNvPr id="29" name="Text Box 404"/>
              <p:cNvSpPr txBox="1">
                <a:spLocks noChangeArrowheads="1"/>
              </p:cNvSpPr>
              <p:nvPr/>
            </p:nvSpPr>
            <p:spPr bwMode="auto">
              <a:xfrm>
                <a:off x="7313614" y="1182111"/>
                <a:ext cx="1012705" cy="41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Relocatable</a:t>
                </a:r>
              </a:p>
              <a:p>
                <a:pPr eaLnBrk="1" hangingPunct="1">
                  <a:buSzPct val="100000"/>
                </a:pPr>
                <a:r>
                  <a:rPr lang="en-US" altLang="zh-CN" sz="900" i="1">
                    <a:latin typeface="Helvetica" pitchFamily="34" charset="0"/>
                    <a:ea typeface="MS PGothic" panose="020B0600070205080204" pitchFamily="34" charset="-128"/>
                  </a:rPr>
                  <a:t>object</a:t>
                </a:r>
              </a:p>
              <a:p>
                <a:pPr eaLnBrk="1" hangingPunct="1">
                  <a:buSzPct val="100000"/>
                </a:pPr>
                <a:r>
                  <a:rPr lang="en-US" altLang="zh-CN" sz="900" i="1">
                    <a:latin typeface="Helvetica" pitchFamily="34" charset="0"/>
                    <a:ea typeface="MS PGothic" panose="020B0600070205080204" pitchFamily="34" charset="-128"/>
                  </a:rPr>
                  <a:t>programs</a:t>
                </a:r>
              </a:p>
              <a:p>
                <a:pPr eaLnBrk="1" hangingPunct="1">
                  <a:buSzPct val="100000"/>
                </a:pPr>
                <a:r>
                  <a:rPr lang="en-US" altLang="zh-CN" sz="900" i="1">
                    <a:latin typeface="Helvetica" pitchFamily="34" charset="0"/>
                    <a:ea typeface="MS PGothic" panose="020B0600070205080204" pitchFamily="34" charset="-128"/>
                  </a:rPr>
                  <a:t>(binary)</a:t>
                </a:r>
              </a:p>
            </p:txBody>
          </p:sp>
          <p:sp>
            <p:nvSpPr>
              <p:cNvPr id="30" name="Text Box 405"/>
              <p:cNvSpPr txBox="1">
                <a:spLocks noChangeArrowheads="1"/>
              </p:cNvSpPr>
              <p:nvPr/>
            </p:nvSpPr>
            <p:spPr bwMode="auto">
              <a:xfrm>
                <a:off x="9868792" y="878473"/>
                <a:ext cx="1204939" cy="5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Executable</a:t>
                </a:r>
              </a:p>
              <a:p>
                <a:pPr eaLnBrk="1" hangingPunct="1">
                  <a:buSzPct val="100000"/>
                </a:pPr>
                <a:r>
                  <a:rPr lang="en-US" altLang="zh-CN" sz="1200" i="1">
                    <a:latin typeface="Helvetica" pitchFamily="34" charset="0"/>
                    <a:ea typeface="MS PGothic" panose="020B0600070205080204" pitchFamily="34" charset="-128"/>
                  </a:rPr>
                  <a:t>object</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(binary)</a:t>
                </a:r>
              </a:p>
            </p:txBody>
          </p:sp>
          <p:sp>
            <p:nvSpPr>
              <p:cNvPr id="31" name="Line 406"/>
              <p:cNvSpPr>
                <a:spLocks noChangeShapeType="1"/>
              </p:cNvSpPr>
              <p:nvPr/>
            </p:nvSpPr>
            <p:spPr bwMode="auto">
              <a:xfrm>
                <a:off x="7823200" y="533400"/>
                <a:ext cx="711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407"/>
              <p:cNvSpPr txBox="1">
                <a:spLocks noChangeArrowheads="1"/>
              </p:cNvSpPr>
              <p:nvPr/>
            </p:nvSpPr>
            <p:spPr bwMode="auto">
              <a:xfrm>
                <a:off x="7213600" y="68377"/>
                <a:ext cx="1344873" cy="1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err="1">
                    <a:latin typeface="Courier New" panose="02070609020205090404" pitchFamily="49" charset="0"/>
                    <a:ea typeface="MS PGothic" panose="020B0600070205080204" pitchFamily="34" charset="-128"/>
                  </a:rPr>
                  <a:t>printf.o</a:t>
                </a:r>
                <a:endParaRPr lang="en-US" altLang="zh-CN" sz="1400" dirty="0">
                  <a:latin typeface="Courier New" panose="02070609020205090404" pitchFamily="49" charset="0"/>
                  <a:ea typeface="MS PGothic" panose="020B0600070205080204" pitchFamily="34" charset="-128"/>
                </a:endParaRPr>
              </a:p>
            </p:txBody>
          </p:sp>
        </p:grpSp>
        <p:sp>
          <p:nvSpPr>
            <p:cNvPr id="11" name="Line 406"/>
            <p:cNvSpPr>
              <a:spLocks noChangeShapeType="1"/>
            </p:cNvSpPr>
            <p:nvPr/>
          </p:nvSpPr>
          <p:spPr bwMode="auto">
            <a:xfrm flipH="1">
              <a:off x="7823200" y="304800"/>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矩形 1"/>
          <p:cNvSpPr/>
          <p:nvPr/>
        </p:nvSpPr>
        <p:spPr>
          <a:xfrm>
            <a:off x="2323257" y="3723878"/>
            <a:ext cx="4572000" cy="1345561"/>
          </a:xfrm>
          <a:prstGeom prst="rect">
            <a:avLst/>
          </a:prstGeom>
        </p:spPr>
        <p:txBody>
          <a:bodyPr>
            <a:spAutoFit/>
          </a:bodyPr>
          <a:lstStyle/>
          <a:p>
            <a:pPr fontAlgn="auto">
              <a:lnSpc>
                <a:spcPct val="150000"/>
              </a:lnSpc>
              <a:defRPr/>
            </a:pPr>
            <a:r>
              <a:rPr lang="zh-CN" altLang="en-US" sz="1400" noProof="1">
                <a:solidFill>
                  <a:srgbClr val="FF0000"/>
                </a:solidFill>
              </a:rPr>
              <a:t>预处理器：处理</a:t>
            </a:r>
            <a:r>
              <a:rPr lang="en-US" altLang="zh-CN" sz="1400" noProof="1">
                <a:solidFill>
                  <a:srgbClr val="FF0000"/>
                </a:solidFill>
              </a:rPr>
              <a:t>#</a:t>
            </a:r>
          </a:p>
          <a:p>
            <a:pPr fontAlgn="auto">
              <a:lnSpc>
                <a:spcPct val="150000"/>
              </a:lnSpc>
              <a:defRPr/>
            </a:pPr>
            <a:r>
              <a:rPr lang="zh-CN" altLang="en-US" sz="1400" noProof="1">
                <a:solidFill>
                  <a:srgbClr val="FF0000"/>
                </a:solidFill>
              </a:rPr>
              <a:t>编译器：语法分析</a:t>
            </a:r>
            <a:endParaRPr lang="en-US" altLang="zh-CN" sz="1400" noProof="1">
              <a:solidFill>
                <a:srgbClr val="FF0000"/>
              </a:solidFill>
            </a:endParaRPr>
          </a:p>
          <a:p>
            <a:pPr fontAlgn="auto">
              <a:lnSpc>
                <a:spcPct val="150000"/>
              </a:lnSpc>
              <a:defRPr/>
            </a:pPr>
            <a:r>
              <a:rPr lang="zh-CN" altLang="en-US" sz="1400" noProof="1">
                <a:solidFill>
                  <a:srgbClr val="FF0000"/>
                </a:solidFill>
              </a:rPr>
              <a:t>汇编器：翻译成机器指令</a:t>
            </a:r>
            <a:endParaRPr lang="en-US" altLang="zh-CN" sz="1400" noProof="1">
              <a:solidFill>
                <a:srgbClr val="FF0000"/>
              </a:solidFill>
            </a:endParaRPr>
          </a:p>
          <a:p>
            <a:pPr fontAlgn="auto">
              <a:lnSpc>
                <a:spcPct val="150000"/>
              </a:lnSpc>
              <a:defRPr/>
            </a:pPr>
            <a:r>
              <a:rPr lang="zh-CN" altLang="en-US" sz="1400" noProof="1">
                <a:solidFill>
                  <a:srgbClr val="FF0000"/>
                </a:solidFill>
              </a:rPr>
              <a:t>链接器：查找库并打包</a:t>
            </a:r>
            <a:endParaRPr lang="en-US" altLang="zh-CN" noProof="1">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6593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mute="1">
                    <p:cTn id="22" fill="hold" display="0">
                      <p:stCondLst>
                        <p:cond delay="indefinite"/>
                      </p:stCondLst>
                      <p:endCondLst>
                        <p:cond evt="onStopAudio" delay="0">
                          <p:tgtEl>
                            <p:sldTgt/>
                          </p:tgtEl>
                        </p:cond>
                      </p:endCondLst>
                    </p:cTn>
                    <p:tgtEl>
                      <p:spTgt spid="6"/>
                    </p:tgtEl>
                  </p:cMediaNode>
                </p:audio>
              </p:childTnLst>
            </p:cTn>
          </p:par>
        </p:tnLst>
        <p:bldLst>
          <p:bldP spid="69"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完整过程</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grpSp>
        <p:nvGrpSpPr>
          <p:cNvPr id="9" name="组合 2"/>
          <p:cNvGrpSpPr/>
          <p:nvPr/>
        </p:nvGrpSpPr>
        <p:grpSpPr bwMode="auto">
          <a:xfrm>
            <a:off x="231466" y="1507315"/>
            <a:ext cx="8918575" cy="2360579"/>
            <a:chOff x="-50865" y="68377"/>
            <a:chExt cx="11490206" cy="1532399"/>
          </a:xfrm>
          <a:solidFill>
            <a:schemeClr val="bg1"/>
          </a:solidFill>
        </p:grpSpPr>
        <p:grpSp>
          <p:nvGrpSpPr>
            <p:cNvPr id="10" name="组合 1"/>
            <p:cNvGrpSpPr/>
            <p:nvPr/>
          </p:nvGrpSpPr>
          <p:grpSpPr bwMode="auto">
            <a:xfrm>
              <a:off x="-50865" y="68377"/>
              <a:ext cx="11490206" cy="1532399"/>
              <a:chOff x="-50865" y="68377"/>
              <a:chExt cx="11490206" cy="1532399"/>
            </a:xfrm>
            <a:grpFill/>
          </p:grpSpPr>
          <p:sp>
            <p:nvSpPr>
              <p:cNvPr id="12" name="Rectangle 379"/>
              <p:cNvSpPr/>
              <p:nvPr/>
            </p:nvSpPr>
            <p:spPr>
              <a:xfrm>
                <a:off x="1219235" y="350725"/>
                <a:ext cx="1218968" cy="837833"/>
              </a:xfrm>
              <a:prstGeom prst="rect">
                <a:avLst/>
              </a:prstGeom>
              <a:grp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Pre-</a:t>
                </a:r>
              </a:p>
              <a:p>
                <a:pPr eaLnBrk="1" hangingPunct="1">
                  <a:buSzPct val="100000"/>
                  <a:buFont typeface="Arial" panose="020B0604020202090204" pitchFamily="34" charset="0"/>
                  <a:buNone/>
                  <a:defRPr/>
                </a:pPr>
                <a:r>
                  <a:rPr lang="en-US" altLang="zh-CN" sz="1400" noProof="1">
                    <a:latin typeface="Calibri" panose="020F0302020204030204" pitchFamily="34" charset="0"/>
                  </a:rPr>
                  <a:t>Processor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预处理器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cpp</a:t>
                </a:r>
                <a:r>
                  <a:rPr lang="en-US" altLang="zh-CN" sz="1400" noProof="1">
                    <a:latin typeface="Calibri" panose="020F0302020204030204" pitchFamily="34" charset="0"/>
                  </a:rPr>
                  <a:t>)</a:t>
                </a:r>
              </a:p>
            </p:txBody>
          </p:sp>
          <p:sp>
            <p:nvSpPr>
              <p:cNvPr id="13" name="Line 382"/>
              <p:cNvSpPr>
                <a:spLocks noChangeShapeType="1"/>
              </p:cNvSpPr>
              <p:nvPr/>
            </p:nvSpPr>
            <p:spPr bwMode="auto">
              <a:xfrm>
                <a:off x="24384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14" name="Text Box 383"/>
              <p:cNvSpPr txBox="1">
                <a:spLocks noChangeArrowheads="1"/>
              </p:cNvSpPr>
              <p:nvPr/>
            </p:nvSpPr>
            <p:spPr bwMode="auto">
              <a:xfrm>
                <a:off x="2438400" y="585222"/>
                <a:ext cx="1103579" cy="1798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dirty="0" err="1">
                    <a:latin typeface="Courier New" panose="02070609020205090404" pitchFamily="49" charset="0"/>
                    <a:ea typeface="MS PGothic" panose="020B0600070205080204" pitchFamily="34" charset="-128"/>
                  </a:rPr>
                  <a:t>hello.i</a:t>
                </a:r>
                <a:endParaRPr lang="en-US" altLang="zh-CN" sz="1200" dirty="0">
                  <a:latin typeface="Courier New" panose="02070609020205090404" pitchFamily="49" charset="0"/>
                  <a:ea typeface="MS PGothic" panose="020B0600070205080204" pitchFamily="34" charset="-128"/>
                </a:endParaRPr>
              </a:p>
            </p:txBody>
          </p:sp>
          <p:sp>
            <p:nvSpPr>
              <p:cNvPr id="15" name="Rectangle 390"/>
              <p:cNvSpPr/>
              <p:nvPr/>
            </p:nvSpPr>
            <p:spPr>
              <a:xfrm>
                <a:off x="3657171" y="350725"/>
                <a:ext cx="1218968" cy="837833"/>
              </a:xfrm>
              <a:prstGeom prst="rect">
                <a:avLst/>
              </a:prstGeom>
              <a:grp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 Compiler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编译器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cc1</a:t>
                </a:r>
                <a:r>
                  <a:rPr lang="en-US" altLang="zh-CN" sz="1400" noProof="1">
                    <a:latin typeface="Calibri" panose="020F0302020204030204" pitchFamily="34" charset="0"/>
                  </a:rPr>
                  <a:t>)</a:t>
                </a:r>
              </a:p>
            </p:txBody>
          </p:sp>
          <p:sp>
            <p:nvSpPr>
              <p:cNvPr id="16" name="Line 391"/>
              <p:cNvSpPr>
                <a:spLocks noChangeShapeType="1"/>
              </p:cNvSpPr>
              <p:nvPr/>
            </p:nvSpPr>
            <p:spPr bwMode="auto">
              <a:xfrm>
                <a:off x="48768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17" name="Text Box 392"/>
              <p:cNvSpPr txBox="1">
                <a:spLocks noChangeArrowheads="1"/>
              </p:cNvSpPr>
              <p:nvPr/>
            </p:nvSpPr>
            <p:spPr bwMode="auto">
              <a:xfrm>
                <a:off x="4876800" y="581603"/>
                <a:ext cx="1344216" cy="1798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a:latin typeface="Courier New" panose="02070609020205090404" pitchFamily="49" charset="0"/>
                    <a:ea typeface="MS PGothic" panose="020B0600070205080204" pitchFamily="34" charset="-128"/>
                  </a:rPr>
                  <a:t>hello.s</a:t>
                </a:r>
              </a:p>
            </p:txBody>
          </p:sp>
          <p:sp>
            <p:nvSpPr>
              <p:cNvPr id="18" name="Rectangle 393"/>
              <p:cNvSpPr/>
              <p:nvPr/>
            </p:nvSpPr>
            <p:spPr>
              <a:xfrm>
                <a:off x="6095107" y="350725"/>
                <a:ext cx="1221013" cy="837833"/>
              </a:xfrm>
              <a:prstGeom prst="rect">
                <a:avLst/>
              </a:prstGeom>
              <a:grp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400" noProof="1">
                    <a:latin typeface="Calibri" panose="020F0302020204030204" pitchFamily="34" charset="0"/>
                  </a:rPr>
                  <a:t>Assembler</a:t>
                </a:r>
              </a:p>
              <a:p>
                <a:pPr eaLnBrk="1" hangingPunct="1">
                  <a:buSzPct val="100000"/>
                  <a:buFont typeface="Arial" panose="020B0604020202090204" pitchFamily="34" charset="0"/>
                  <a:buNone/>
                  <a:defRPr/>
                </a:pPr>
                <a:r>
                  <a:rPr lang="zh-CN" altLang="en-US" sz="1400" noProof="1">
                    <a:latin typeface="华文琥珀" panose="02010800040101010101" pitchFamily="2" charset="-122"/>
                    <a:ea typeface="华文琥珀" panose="02010800040101010101" pitchFamily="2" charset="-122"/>
                  </a:rPr>
                  <a:t>汇编器</a:t>
                </a:r>
                <a:endParaRPr lang="en-US" altLang="zh-CN" sz="140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400" noProof="1">
                    <a:latin typeface="Calibri" panose="020F0302020204030204" pitchFamily="34" charset="0"/>
                  </a:rPr>
                  <a:t>(</a:t>
                </a:r>
                <a:r>
                  <a:rPr lang="en-US" altLang="zh-CN" sz="1400" noProof="1">
                    <a:latin typeface="Courier New" panose="02070609020205090404" pitchFamily="49" charset="0"/>
                  </a:rPr>
                  <a:t>as</a:t>
                </a:r>
                <a:r>
                  <a:rPr lang="en-US" altLang="zh-CN" sz="1400" noProof="1">
                    <a:latin typeface="Calibri" panose="020F0302020204030204" pitchFamily="34" charset="0"/>
                  </a:rPr>
                  <a:t>)</a:t>
                </a:r>
              </a:p>
            </p:txBody>
          </p:sp>
          <p:sp>
            <p:nvSpPr>
              <p:cNvPr id="19" name="Line 394"/>
              <p:cNvSpPr>
                <a:spLocks noChangeShapeType="1"/>
              </p:cNvSpPr>
              <p:nvPr/>
            </p:nvSpPr>
            <p:spPr bwMode="auto">
              <a:xfrm>
                <a:off x="73152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20" name="Text Box 395"/>
              <p:cNvSpPr txBox="1">
                <a:spLocks noChangeArrowheads="1"/>
              </p:cNvSpPr>
              <p:nvPr/>
            </p:nvSpPr>
            <p:spPr bwMode="auto">
              <a:xfrm>
                <a:off x="7315200" y="581603"/>
                <a:ext cx="1344216" cy="1798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a:latin typeface="Courier New" panose="02070609020205090404" pitchFamily="49" charset="0"/>
                    <a:ea typeface="MS PGothic" panose="020B0600070205080204" pitchFamily="34" charset="-128"/>
                  </a:rPr>
                  <a:t>hello.o</a:t>
                </a:r>
              </a:p>
            </p:txBody>
          </p:sp>
          <p:sp>
            <p:nvSpPr>
              <p:cNvPr id="21" name="Rectangle 396"/>
              <p:cNvSpPr>
                <a:spLocks noChangeArrowheads="1"/>
              </p:cNvSpPr>
              <p:nvPr/>
            </p:nvSpPr>
            <p:spPr bwMode="auto">
              <a:xfrm>
                <a:off x="8534400" y="350838"/>
                <a:ext cx="1219200" cy="838200"/>
              </a:xfrm>
              <a:prstGeom prst="rect">
                <a:avLst/>
              </a:prstGeom>
              <a:grp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Linker</a:t>
                </a:r>
              </a:p>
              <a:p>
                <a:pPr eaLnBrk="1" hangingPunct="1">
                  <a:buSzPct val="100000"/>
                </a:pPr>
                <a:r>
                  <a:rPr lang="zh-CN" altLang="en-US" sz="1400">
                    <a:latin typeface="华文琥珀" panose="02010800040101010101" pitchFamily="2" charset="-122"/>
                    <a:ea typeface="华文琥珀" panose="02010800040101010101" pitchFamily="2" charset="-122"/>
                  </a:rPr>
                  <a:t>链接器</a:t>
                </a:r>
                <a:endParaRPr lang="en-US" altLang="zh-CN" sz="1400">
                  <a:latin typeface="华文琥珀" panose="02010800040101010101" pitchFamily="2" charset="-122"/>
                  <a:ea typeface="华文琥珀" panose="02010800040101010101" pitchFamily="2" charset="-122"/>
                </a:endParaRPr>
              </a:p>
              <a:p>
                <a:pPr eaLnBrk="1" hangingPunct="1">
                  <a:buSzPct val="100000"/>
                </a:pPr>
                <a:r>
                  <a:rPr lang="en-US" altLang="zh-CN" sz="1400">
                    <a:latin typeface="Calibri" panose="020F0302020204030204" pitchFamily="34" charset="0"/>
                  </a:rPr>
                  <a:t>(</a:t>
                </a:r>
                <a:r>
                  <a:rPr lang="en-US" altLang="zh-CN" sz="1400">
                    <a:latin typeface="Courier New" panose="02070609020205090404" pitchFamily="49" charset="0"/>
                  </a:rPr>
                  <a:t>ld</a:t>
                </a:r>
                <a:r>
                  <a:rPr lang="en-US" altLang="zh-CN" sz="1400">
                    <a:latin typeface="Calibri" panose="020F0302020204030204" pitchFamily="34" charset="0"/>
                  </a:rPr>
                  <a:t>)</a:t>
                </a:r>
              </a:p>
            </p:txBody>
          </p:sp>
          <p:sp>
            <p:nvSpPr>
              <p:cNvPr id="22" name="Line 397"/>
              <p:cNvSpPr>
                <a:spLocks noChangeShapeType="1"/>
              </p:cNvSpPr>
              <p:nvPr/>
            </p:nvSpPr>
            <p:spPr bwMode="auto">
              <a:xfrm>
                <a:off x="975360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23" name="Text Box 398"/>
              <p:cNvSpPr txBox="1">
                <a:spLocks noChangeArrowheads="1"/>
              </p:cNvSpPr>
              <p:nvPr/>
            </p:nvSpPr>
            <p:spPr bwMode="auto">
              <a:xfrm>
                <a:off x="9745875" y="496032"/>
                <a:ext cx="1693466" cy="1947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fontAlgn="auto" hangingPunct="1">
                  <a:spcBef>
                    <a:spcPct val="0"/>
                  </a:spcBef>
                  <a:buClrTx/>
                  <a:buSzTx/>
                  <a:buFontTx/>
                  <a:buNone/>
                  <a:defRPr/>
                </a:pPr>
                <a:r>
                  <a:rPr lang="en-US" altLang="zh-CN" sz="1350" b="1" noProof="1">
                    <a:solidFill>
                      <a:schemeClr val="tx1"/>
                    </a:solidFill>
                    <a:effectLst>
                      <a:outerShdw blurRad="38100" dist="38100" dir="2700000" algn="tl">
                        <a:srgbClr val="000000">
                          <a:alpha val="43137"/>
                        </a:srgbClr>
                      </a:outerShdw>
                    </a:effectLst>
                    <a:latin typeface="Courier New" panose="02070609020205090404" pitchFamily="49" charset="0"/>
                    <a:ea typeface="MS PGothic" panose="020B0600070205080204" pitchFamily="34" charset="-128"/>
                  </a:rPr>
                  <a:t>hello world</a:t>
                </a:r>
              </a:p>
            </p:txBody>
          </p:sp>
          <p:sp>
            <p:nvSpPr>
              <p:cNvPr id="24" name="Line 399"/>
              <p:cNvSpPr>
                <a:spLocks noChangeShapeType="1"/>
              </p:cNvSpPr>
              <p:nvPr/>
            </p:nvSpPr>
            <p:spPr bwMode="auto">
              <a:xfrm>
                <a:off x="0" y="808038"/>
                <a:ext cx="1219200" cy="0"/>
              </a:xfrm>
              <a:prstGeom prst="line">
                <a:avLst/>
              </a:prstGeom>
              <a:grpFill/>
              <a:ln w="12700">
                <a:solidFill>
                  <a:schemeClr val="tx1"/>
                </a:solidFill>
                <a:round/>
                <a:tailEnd type="triangle" w="med" len="med"/>
              </a:ln>
            </p:spPr>
            <p:txBody>
              <a:bodyPr wrap="none" anchor="ctr"/>
              <a:lstStyle/>
              <a:p>
                <a:endParaRPr lang="zh-CN" altLang="en-US"/>
              </a:p>
            </p:txBody>
          </p:sp>
          <p:sp>
            <p:nvSpPr>
              <p:cNvPr id="25" name="Text Box 400"/>
              <p:cNvSpPr txBox="1">
                <a:spLocks noChangeArrowheads="1"/>
              </p:cNvSpPr>
              <p:nvPr/>
            </p:nvSpPr>
            <p:spPr bwMode="auto">
              <a:xfrm>
                <a:off x="-50865" y="511315"/>
                <a:ext cx="1266291" cy="2089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500" b="1">
                    <a:latin typeface="Courier New" panose="02070609020205090404" pitchFamily="49" charset="0"/>
                    <a:ea typeface="MS PGothic" panose="020B0600070205080204" pitchFamily="34" charset="-128"/>
                  </a:rPr>
                  <a:t>hello.c</a:t>
                </a:r>
              </a:p>
            </p:txBody>
          </p:sp>
          <p:sp>
            <p:nvSpPr>
              <p:cNvPr id="26" name="Text Box 401"/>
              <p:cNvSpPr txBox="1">
                <a:spLocks noChangeArrowheads="1"/>
              </p:cNvSpPr>
              <p:nvPr/>
            </p:nvSpPr>
            <p:spPr bwMode="auto">
              <a:xfrm>
                <a:off x="106815" y="938430"/>
                <a:ext cx="965260" cy="418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Source</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(text)</a:t>
                </a:r>
              </a:p>
            </p:txBody>
          </p:sp>
          <p:sp>
            <p:nvSpPr>
              <p:cNvPr id="27" name="Text Box 402"/>
              <p:cNvSpPr txBox="1">
                <a:spLocks noChangeArrowheads="1"/>
              </p:cNvSpPr>
              <p:nvPr/>
            </p:nvSpPr>
            <p:spPr bwMode="auto">
              <a:xfrm>
                <a:off x="2540000" y="1182111"/>
                <a:ext cx="791841" cy="418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dirty="0">
                    <a:latin typeface="Helvetica" pitchFamily="34" charset="0"/>
                    <a:ea typeface="MS PGothic" panose="020B0600070205080204" pitchFamily="34" charset="-128"/>
                  </a:rPr>
                  <a:t>Modified</a:t>
                </a:r>
              </a:p>
              <a:p>
                <a:pPr eaLnBrk="1" hangingPunct="1">
                  <a:buSzPct val="100000"/>
                </a:pPr>
                <a:r>
                  <a:rPr lang="en-US" altLang="zh-CN" sz="900" i="1" dirty="0">
                    <a:latin typeface="Helvetica" pitchFamily="34" charset="0"/>
                    <a:ea typeface="MS PGothic" panose="020B0600070205080204" pitchFamily="34" charset="-128"/>
                  </a:rPr>
                  <a:t>source</a:t>
                </a:r>
              </a:p>
              <a:p>
                <a:pPr eaLnBrk="1" hangingPunct="1">
                  <a:buSzPct val="100000"/>
                </a:pPr>
                <a:r>
                  <a:rPr lang="en-US" altLang="zh-CN" sz="900" i="1" dirty="0">
                    <a:latin typeface="Helvetica" pitchFamily="34" charset="0"/>
                    <a:ea typeface="MS PGothic" panose="020B0600070205080204" pitchFamily="34" charset="-128"/>
                  </a:rPr>
                  <a:t>program</a:t>
                </a:r>
              </a:p>
              <a:p>
                <a:pPr eaLnBrk="1" hangingPunct="1">
                  <a:buSzPct val="100000"/>
                </a:pPr>
                <a:r>
                  <a:rPr lang="en-US" altLang="zh-CN" sz="900" i="1" dirty="0">
                    <a:latin typeface="Helvetica" pitchFamily="34" charset="0"/>
                    <a:ea typeface="MS PGothic" panose="020B0600070205080204" pitchFamily="34" charset="-128"/>
                  </a:rPr>
                  <a:t>(text)</a:t>
                </a:r>
              </a:p>
            </p:txBody>
          </p:sp>
          <p:sp>
            <p:nvSpPr>
              <p:cNvPr id="28" name="Text Box 403"/>
              <p:cNvSpPr txBox="1">
                <a:spLocks noChangeArrowheads="1"/>
              </p:cNvSpPr>
              <p:nvPr/>
            </p:nvSpPr>
            <p:spPr bwMode="auto">
              <a:xfrm>
                <a:off x="4919663" y="1119077"/>
                <a:ext cx="873642" cy="3288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Assembly</a:t>
                </a:r>
              </a:p>
              <a:p>
                <a:pPr eaLnBrk="1" hangingPunct="1">
                  <a:buSzPct val="100000"/>
                </a:pPr>
                <a:r>
                  <a:rPr lang="en-US" altLang="zh-CN" sz="900" i="1">
                    <a:latin typeface="Helvetica" pitchFamily="34" charset="0"/>
                    <a:ea typeface="MS PGothic" panose="020B0600070205080204" pitchFamily="34" charset="-128"/>
                  </a:rPr>
                  <a:t>program</a:t>
                </a:r>
              </a:p>
              <a:p>
                <a:pPr eaLnBrk="1" hangingPunct="1">
                  <a:buSzPct val="100000"/>
                </a:pPr>
                <a:r>
                  <a:rPr lang="en-US" altLang="zh-CN" sz="900" i="1">
                    <a:latin typeface="Helvetica" pitchFamily="34" charset="0"/>
                    <a:ea typeface="MS PGothic" panose="020B0600070205080204" pitchFamily="34" charset="-128"/>
                  </a:rPr>
                  <a:t>(text)</a:t>
                </a:r>
              </a:p>
            </p:txBody>
          </p:sp>
          <p:sp>
            <p:nvSpPr>
              <p:cNvPr id="29" name="Text Box 404"/>
              <p:cNvSpPr txBox="1">
                <a:spLocks noChangeArrowheads="1"/>
              </p:cNvSpPr>
              <p:nvPr/>
            </p:nvSpPr>
            <p:spPr bwMode="auto">
              <a:xfrm>
                <a:off x="7313614" y="1182111"/>
                <a:ext cx="1012705" cy="418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Relocatable</a:t>
                </a:r>
              </a:p>
              <a:p>
                <a:pPr eaLnBrk="1" hangingPunct="1">
                  <a:buSzPct val="100000"/>
                </a:pPr>
                <a:r>
                  <a:rPr lang="en-US" altLang="zh-CN" sz="900" i="1">
                    <a:latin typeface="Helvetica" pitchFamily="34" charset="0"/>
                    <a:ea typeface="MS PGothic" panose="020B0600070205080204" pitchFamily="34" charset="-128"/>
                  </a:rPr>
                  <a:t>object</a:t>
                </a:r>
              </a:p>
              <a:p>
                <a:pPr eaLnBrk="1" hangingPunct="1">
                  <a:buSzPct val="100000"/>
                </a:pPr>
                <a:r>
                  <a:rPr lang="en-US" altLang="zh-CN" sz="900" i="1">
                    <a:latin typeface="Helvetica" pitchFamily="34" charset="0"/>
                    <a:ea typeface="MS PGothic" panose="020B0600070205080204" pitchFamily="34" charset="-128"/>
                  </a:rPr>
                  <a:t>programs</a:t>
                </a:r>
              </a:p>
              <a:p>
                <a:pPr eaLnBrk="1" hangingPunct="1">
                  <a:buSzPct val="100000"/>
                </a:pPr>
                <a:r>
                  <a:rPr lang="en-US" altLang="zh-CN" sz="900" i="1">
                    <a:latin typeface="Helvetica" pitchFamily="34" charset="0"/>
                    <a:ea typeface="MS PGothic" panose="020B0600070205080204" pitchFamily="34" charset="-128"/>
                  </a:rPr>
                  <a:t>(binary)</a:t>
                </a:r>
              </a:p>
            </p:txBody>
          </p:sp>
          <p:sp>
            <p:nvSpPr>
              <p:cNvPr id="30" name="Text Box 405"/>
              <p:cNvSpPr txBox="1">
                <a:spLocks noChangeArrowheads="1"/>
              </p:cNvSpPr>
              <p:nvPr/>
            </p:nvSpPr>
            <p:spPr bwMode="auto">
              <a:xfrm>
                <a:off x="9868792" y="878473"/>
                <a:ext cx="1204939" cy="5385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Executable</a:t>
                </a:r>
              </a:p>
              <a:p>
                <a:pPr eaLnBrk="1" hangingPunct="1">
                  <a:buSzPct val="100000"/>
                </a:pPr>
                <a:r>
                  <a:rPr lang="en-US" altLang="zh-CN" sz="1200" i="1">
                    <a:latin typeface="Helvetica" pitchFamily="34" charset="0"/>
                    <a:ea typeface="MS PGothic" panose="020B0600070205080204" pitchFamily="34" charset="-128"/>
                  </a:rPr>
                  <a:t>object</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(binary)</a:t>
                </a:r>
              </a:p>
            </p:txBody>
          </p:sp>
          <p:sp>
            <p:nvSpPr>
              <p:cNvPr id="31" name="Line 406"/>
              <p:cNvSpPr>
                <a:spLocks noChangeShapeType="1"/>
              </p:cNvSpPr>
              <p:nvPr/>
            </p:nvSpPr>
            <p:spPr bwMode="auto">
              <a:xfrm>
                <a:off x="7823200" y="533400"/>
                <a:ext cx="711200" cy="0"/>
              </a:xfrm>
              <a:prstGeom prst="line">
                <a:avLst/>
              </a:prstGeom>
              <a:grpFill/>
              <a:ln w="12700">
                <a:solidFill>
                  <a:schemeClr val="tx1"/>
                </a:solidFill>
                <a:round/>
                <a:tailEnd type="triangle" w="med" len="med"/>
              </a:ln>
            </p:spPr>
            <p:txBody>
              <a:bodyPr wrap="none" anchor="ctr"/>
              <a:lstStyle/>
              <a:p>
                <a:endParaRPr lang="zh-CN" altLang="en-US"/>
              </a:p>
            </p:txBody>
          </p:sp>
          <p:sp>
            <p:nvSpPr>
              <p:cNvPr id="32" name="Text Box 407"/>
              <p:cNvSpPr txBox="1">
                <a:spLocks noChangeArrowheads="1"/>
              </p:cNvSpPr>
              <p:nvPr/>
            </p:nvSpPr>
            <p:spPr bwMode="auto">
              <a:xfrm>
                <a:off x="7213600" y="68377"/>
                <a:ext cx="1344873" cy="1997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err="1">
                    <a:latin typeface="Courier New" panose="02070609020205090404" pitchFamily="49" charset="0"/>
                    <a:ea typeface="MS PGothic" panose="020B0600070205080204" pitchFamily="34" charset="-128"/>
                  </a:rPr>
                  <a:t>printf.o</a:t>
                </a:r>
                <a:endParaRPr lang="en-US" altLang="zh-CN" sz="1400" dirty="0">
                  <a:latin typeface="Courier New" panose="02070609020205090404" pitchFamily="49" charset="0"/>
                  <a:ea typeface="MS PGothic" panose="020B0600070205080204" pitchFamily="34" charset="-128"/>
                </a:endParaRPr>
              </a:p>
            </p:txBody>
          </p:sp>
        </p:grpSp>
        <p:sp>
          <p:nvSpPr>
            <p:cNvPr id="11" name="Line 406"/>
            <p:cNvSpPr>
              <a:spLocks noChangeShapeType="1"/>
            </p:cNvSpPr>
            <p:nvPr/>
          </p:nvSpPr>
          <p:spPr bwMode="auto">
            <a:xfrm flipH="1">
              <a:off x="7823200" y="304800"/>
              <a:ext cx="0" cy="228600"/>
            </a:xfrm>
            <a:prstGeom prst="line">
              <a:avLst/>
            </a:prstGeom>
            <a:grpFill/>
            <a:ln w="12700">
              <a:solidFill>
                <a:schemeClr val="tx1"/>
              </a:solidFill>
              <a:round/>
            </a:ln>
          </p:spPr>
          <p:txBody>
            <a:bodyPr wrap="none" anchor="ctr"/>
            <a:lstStyle/>
            <a:p>
              <a:endParaRPr lang="zh-CN" altLang="en-US"/>
            </a:p>
          </p:txBody>
        </p:sp>
      </p:grpSp>
      <p:sp>
        <p:nvSpPr>
          <p:cNvPr id="33" name="内容占位符 2"/>
          <p:cNvSpPr txBox="1">
            <a:spLocks noChangeArrowheads="1"/>
          </p:cNvSpPr>
          <p:nvPr/>
        </p:nvSpPr>
        <p:spPr>
          <a:xfrm>
            <a:off x="2794972" y="3798133"/>
            <a:ext cx="3468920" cy="1562844"/>
          </a:xfrm>
          <a:prstGeom prst="rect">
            <a:avLst/>
          </a:prstGeom>
        </p:spPr>
        <p:txBody>
          <a:bodyPr lIns="68580" tIns="34290" rIns="68580" bIns="34290"/>
          <a:lstStyle>
            <a:lvl1pPr marL="16700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380"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65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505"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a:lstStyle>
          <a:p>
            <a:pPr marL="0" indent="0" defTabSz="457200">
              <a:lnSpc>
                <a:spcPct val="150000"/>
              </a:lnSpc>
              <a:buSzPct val="80000"/>
              <a:buNone/>
            </a:pPr>
            <a:r>
              <a:rPr lang="zh-CN" altLang="en-US" sz="1400" kern="0" dirty="0">
                <a:solidFill>
                  <a:srgbClr val="FF0000"/>
                </a:solidFill>
                <a:latin typeface="Aharoni" panose="02010803020104030203" pitchFamily="2" charset="-79"/>
              </a:rPr>
              <a:t>了解编译系统的工作过程可以帮助我们：</a:t>
            </a:r>
            <a:endParaRPr lang="en-US" altLang="zh-CN" sz="1400" kern="0" dirty="0">
              <a:solidFill>
                <a:srgbClr val="FF0000"/>
              </a:solidFill>
              <a:latin typeface="Aharoni" panose="02010803020104030203" pitchFamily="2" charset="-79"/>
            </a:endParaRPr>
          </a:p>
          <a:p>
            <a:pPr defTabSz="457200">
              <a:buSzPct val="80000"/>
            </a:pPr>
            <a:r>
              <a:rPr lang="zh-CN" altLang="en-US" sz="1400" kern="0" dirty="0">
                <a:latin typeface="Aharoni" panose="02010803020104030203" pitchFamily="2" charset="-79"/>
              </a:rPr>
              <a:t>优化程序性能；</a:t>
            </a:r>
            <a:endParaRPr lang="en-US" altLang="zh-CN" sz="1400" kern="0" dirty="0">
              <a:latin typeface="Aharoni" panose="02010803020104030203" pitchFamily="2" charset="-79"/>
            </a:endParaRPr>
          </a:p>
          <a:p>
            <a:pPr defTabSz="457200">
              <a:buSzPct val="80000"/>
            </a:pPr>
            <a:r>
              <a:rPr lang="zh-CN" altLang="en-US" sz="1400" kern="0" dirty="0">
                <a:latin typeface="Aharoni" panose="02010803020104030203" pitchFamily="2" charset="-79"/>
              </a:rPr>
              <a:t>理解链接时出现的错误；</a:t>
            </a:r>
            <a:endParaRPr lang="en-US" altLang="zh-CN" sz="1400" kern="0" dirty="0">
              <a:latin typeface="Aharoni" panose="02010803020104030203" pitchFamily="2" charset="-79"/>
            </a:endParaRPr>
          </a:p>
          <a:p>
            <a:pPr defTabSz="457200">
              <a:buSzPct val="80000"/>
            </a:pPr>
            <a:r>
              <a:rPr lang="zh-CN" altLang="en-US" sz="1400" kern="0" dirty="0">
                <a:latin typeface="Aharoni" panose="02010803020104030203" pitchFamily="2" charset="-79"/>
              </a:rPr>
              <a:t>避免安全漏洞</a:t>
            </a: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400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400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mediacall" presetSubtype="0" fill="hold" nodeType="clickEffect">
                                      <p:stCondLst>
                                        <p:cond delay="0"/>
                                      </p:stCondLst>
                                      <p:childTnLst>
                                        <p:cmd type="call" cmd="playFrom(0.0)">
                                          <p:cBhvr>
                                            <p:cTn id="25" dur="1280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6" fill="hold" display="0">
                      <p:stCondLst>
                        <p:cond delay="indefinite"/>
                      </p:stCondLst>
                      <p:endCondLst>
                        <p:cond evt="onStopAudio" delay="0">
                          <p:tgtEl>
                            <p:sldTgt/>
                          </p:tgtEl>
                        </p:cond>
                      </p:endCondLst>
                    </p:cTn>
                    <p:tgtEl>
                      <p:spTgt spid="2"/>
                    </p:tgtEl>
                  </p:cMediaNode>
                </p:audio>
              </p:childTnLst>
            </p:cTn>
          </p:par>
        </p:tnLst>
        <p:bldLst>
          <p:bldP spid="69" grpId="0"/>
          <p:bldP spid="33"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系统组成</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34" name="Rectangle 146"/>
          <p:cNvSpPr>
            <a:spLocks noChangeArrowheads="1"/>
          </p:cNvSpPr>
          <p:nvPr/>
        </p:nvSpPr>
        <p:spPr bwMode="auto">
          <a:xfrm>
            <a:off x="6633757" y="1735738"/>
            <a:ext cx="759990" cy="69537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主存</a:t>
            </a:r>
          </a:p>
        </p:txBody>
      </p:sp>
      <p:sp>
        <p:nvSpPr>
          <p:cNvPr id="36" name="Rectangle 202"/>
          <p:cNvSpPr>
            <a:spLocks noChangeArrowheads="1"/>
          </p:cNvSpPr>
          <p:nvPr/>
        </p:nvSpPr>
        <p:spPr bwMode="auto">
          <a:xfrm>
            <a:off x="4461657" y="1855454"/>
            <a:ext cx="589324" cy="48452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dirty="0">
                <a:latin typeface="Calibri" panose="020F0302020204030204" pitchFamily="34" charset="0"/>
              </a:rPr>
              <a:t>I/O</a:t>
            </a:r>
            <a:endParaRPr lang="zh-CN" altLang="en-US" dirty="0">
              <a:latin typeface="Calibri" panose="020F0302020204030204" pitchFamily="34" charset="0"/>
            </a:endParaRPr>
          </a:p>
        </p:txBody>
      </p:sp>
      <p:sp>
        <p:nvSpPr>
          <p:cNvPr id="37" name="AutoShape 205"/>
          <p:cNvSpPr>
            <a:spLocks noChangeArrowheads="1"/>
          </p:cNvSpPr>
          <p:nvPr/>
        </p:nvSpPr>
        <p:spPr bwMode="auto">
          <a:xfrm>
            <a:off x="3044157" y="1903079"/>
            <a:ext cx="1339432" cy="360696"/>
          </a:xfrm>
          <a:prstGeom prst="leftRightArrow">
            <a:avLst>
              <a:gd name="adj1" fmla="val 50000"/>
              <a:gd name="adj2" fmla="val 54389"/>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43" name="Text Box 229"/>
          <p:cNvSpPr txBox="1">
            <a:spLocks noChangeArrowheads="1"/>
          </p:cNvSpPr>
          <p:nvPr/>
        </p:nvSpPr>
        <p:spPr bwMode="auto">
          <a:xfrm>
            <a:off x="3282746" y="1681199"/>
            <a:ext cx="9096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系统总线</a:t>
            </a:r>
            <a:endParaRPr lang="en-US" altLang="zh-CN" sz="1400" dirty="0">
              <a:latin typeface="Calibri" panose="020F0302020204030204" pitchFamily="34" charset="0"/>
            </a:endParaRPr>
          </a:p>
        </p:txBody>
      </p:sp>
      <p:sp>
        <p:nvSpPr>
          <p:cNvPr id="45" name="Text Box 231"/>
          <p:cNvSpPr txBox="1">
            <a:spLocks noChangeArrowheads="1"/>
          </p:cNvSpPr>
          <p:nvPr/>
        </p:nvSpPr>
        <p:spPr bwMode="auto">
          <a:xfrm>
            <a:off x="5312125" y="168119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存储总线</a:t>
            </a:r>
          </a:p>
        </p:txBody>
      </p:sp>
      <p:sp>
        <p:nvSpPr>
          <p:cNvPr id="47" name="AutoShape 236"/>
          <p:cNvSpPr>
            <a:spLocks noChangeArrowheads="1"/>
          </p:cNvSpPr>
          <p:nvPr/>
        </p:nvSpPr>
        <p:spPr bwMode="auto">
          <a:xfrm>
            <a:off x="4513166" y="2355726"/>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8" name="AutoShape 238"/>
          <p:cNvSpPr>
            <a:spLocks noChangeArrowheads="1"/>
          </p:cNvSpPr>
          <p:nvPr/>
        </p:nvSpPr>
        <p:spPr bwMode="auto">
          <a:xfrm flipV="1">
            <a:off x="5618066" y="3161070"/>
            <a:ext cx="495300" cy="617056"/>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9" name="Rectangle 239"/>
          <p:cNvSpPr>
            <a:spLocks noChangeArrowheads="1"/>
          </p:cNvSpPr>
          <p:nvPr/>
        </p:nvSpPr>
        <p:spPr bwMode="auto">
          <a:xfrm>
            <a:off x="5240414" y="3795886"/>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磁盘控制器</a:t>
            </a:r>
          </a:p>
        </p:txBody>
      </p:sp>
      <p:sp>
        <p:nvSpPr>
          <p:cNvPr id="50" name="AutoShape 240"/>
          <p:cNvSpPr>
            <a:spLocks noChangeArrowheads="1"/>
          </p:cNvSpPr>
          <p:nvPr/>
        </p:nvSpPr>
        <p:spPr bwMode="auto">
          <a:xfrm flipV="1">
            <a:off x="3287616" y="3161070"/>
            <a:ext cx="495300" cy="617056"/>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1" name="Rectangle 241"/>
          <p:cNvSpPr>
            <a:spLocks noChangeArrowheads="1"/>
          </p:cNvSpPr>
          <p:nvPr/>
        </p:nvSpPr>
        <p:spPr bwMode="auto">
          <a:xfrm>
            <a:off x="2868516" y="3816226"/>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图形适配器</a:t>
            </a:r>
          </a:p>
        </p:txBody>
      </p:sp>
      <p:sp>
        <p:nvSpPr>
          <p:cNvPr id="52" name="AutoShape 242"/>
          <p:cNvSpPr>
            <a:spLocks noChangeArrowheads="1"/>
          </p:cNvSpPr>
          <p:nvPr/>
        </p:nvSpPr>
        <p:spPr bwMode="auto">
          <a:xfrm flipV="1">
            <a:off x="1611216" y="3161070"/>
            <a:ext cx="495300" cy="617055"/>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3" name="Rectangle 243"/>
          <p:cNvSpPr>
            <a:spLocks noChangeArrowheads="1"/>
          </p:cNvSpPr>
          <p:nvPr/>
        </p:nvSpPr>
        <p:spPr bwMode="auto">
          <a:xfrm>
            <a:off x="1268316" y="3803526"/>
            <a:ext cx="11430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USB</a:t>
            </a:r>
          </a:p>
          <a:p>
            <a:pPr algn="ctr" eaLnBrk="1" hangingPunct="1">
              <a:buSzPct val="100000"/>
            </a:pPr>
            <a:r>
              <a:rPr lang="zh-CN" altLang="en-US" sz="1400">
                <a:latin typeface="Calibri" panose="020F0302020204030204" pitchFamily="34" charset="0"/>
              </a:rPr>
              <a:t>控制器</a:t>
            </a:r>
          </a:p>
        </p:txBody>
      </p:sp>
      <p:sp>
        <p:nvSpPr>
          <p:cNvPr id="54" name="Line 246"/>
          <p:cNvSpPr>
            <a:spLocks noChangeShapeType="1"/>
          </p:cNvSpPr>
          <p:nvPr/>
        </p:nvSpPr>
        <p:spPr bwMode="auto">
          <a:xfrm>
            <a:off x="1496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5" name="Line 247"/>
          <p:cNvSpPr>
            <a:spLocks noChangeShapeType="1"/>
          </p:cNvSpPr>
          <p:nvPr/>
        </p:nvSpPr>
        <p:spPr bwMode="auto">
          <a:xfrm>
            <a:off x="2258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6" name="Text Box 248"/>
          <p:cNvSpPr txBox="1">
            <a:spLocks noChangeArrowheads="1"/>
          </p:cNvSpPr>
          <p:nvPr/>
        </p:nvSpPr>
        <p:spPr bwMode="auto">
          <a:xfrm>
            <a:off x="10841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鼠标</a:t>
            </a:r>
          </a:p>
        </p:txBody>
      </p:sp>
      <p:sp>
        <p:nvSpPr>
          <p:cNvPr id="57" name="Text Box 249"/>
          <p:cNvSpPr txBox="1">
            <a:spLocks noChangeArrowheads="1"/>
          </p:cNvSpPr>
          <p:nvPr/>
        </p:nvSpPr>
        <p:spPr bwMode="auto">
          <a:xfrm>
            <a:off x="17572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键盘</a:t>
            </a:r>
          </a:p>
        </p:txBody>
      </p:sp>
      <p:sp>
        <p:nvSpPr>
          <p:cNvPr id="58" name="Line 250"/>
          <p:cNvSpPr>
            <a:spLocks noChangeShapeType="1"/>
          </p:cNvSpPr>
          <p:nvPr/>
        </p:nvSpPr>
        <p:spPr bwMode="auto">
          <a:xfrm>
            <a:off x="3554316" y="4336926"/>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9" name="Text Box 251"/>
          <p:cNvSpPr txBox="1">
            <a:spLocks noChangeArrowheads="1"/>
          </p:cNvSpPr>
          <p:nvPr/>
        </p:nvSpPr>
        <p:spPr bwMode="auto">
          <a:xfrm>
            <a:off x="3106641" y="4597375"/>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显示器</a:t>
            </a:r>
          </a:p>
        </p:txBody>
      </p:sp>
      <p:sp>
        <p:nvSpPr>
          <p:cNvPr id="60" name="Line 258"/>
          <p:cNvSpPr>
            <a:spLocks noChangeShapeType="1"/>
          </p:cNvSpPr>
          <p:nvPr/>
        </p:nvSpPr>
        <p:spPr bwMode="auto">
          <a:xfrm flipH="1">
            <a:off x="5870006" y="4336926"/>
            <a:ext cx="1" cy="260449"/>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1" name="AutoShape 259"/>
          <p:cNvSpPr>
            <a:spLocks noChangeArrowheads="1"/>
          </p:cNvSpPr>
          <p:nvPr/>
        </p:nvSpPr>
        <p:spPr bwMode="auto">
          <a:xfrm>
            <a:off x="5554565" y="4600352"/>
            <a:ext cx="609600" cy="491678"/>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磁盘</a:t>
            </a:r>
          </a:p>
        </p:txBody>
      </p:sp>
      <p:sp>
        <p:nvSpPr>
          <p:cNvPr id="62" name="AutoShape 235"/>
          <p:cNvSpPr>
            <a:spLocks noChangeArrowheads="1"/>
          </p:cNvSpPr>
          <p:nvPr/>
        </p:nvSpPr>
        <p:spPr bwMode="auto">
          <a:xfrm>
            <a:off x="703166" y="2876426"/>
            <a:ext cx="7277100" cy="393700"/>
          </a:xfrm>
          <a:prstGeom prst="leftRightArrow">
            <a:avLst>
              <a:gd name="adj1" fmla="val 48611"/>
              <a:gd name="adj2" fmla="val 94987"/>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66" name="Text Box 265"/>
          <p:cNvSpPr txBox="1">
            <a:spLocks noChangeArrowheads="1"/>
          </p:cNvSpPr>
          <p:nvPr/>
        </p:nvSpPr>
        <p:spPr bwMode="auto">
          <a:xfrm>
            <a:off x="4392516" y="3213075"/>
            <a:ext cx="83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I/O </a:t>
            </a:r>
            <a:r>
              <a:rPr lang="zh-CN" altLang="en-US" sz="1400">
                <a:latin typeface="Calibri" panose="020F0302020204030204" pitchFamily="34" charset="0"/>
              </a:rPr>
              <a:t>总线</a:t>
            </a:r>
          </a:p>
        </p:txBody>
      </p:sp>
      <p:sp>
        <p:nvSpPr>
          <p:cNvPr id="71" name="Rectangle 267"/>
          <p:cNvSpPr>
            <a:spLocks noChangeArrowheads="1"/>
          </p:cNvSpPr>
          <p:nvPr/>
        </p:nvSpPr>
        <p:spPr bwMode="auto">
          <a:xfrm>
            <a:off x="65705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2" name="Rectangle 268"/>
          <p:cNvSpPr>
            <a:spLocks noChangeArrowheads="1"/>
          </p:cNvSpPr>
          <p:nvPr/>
        </p:nvSpPr>
        <p:spPr bwMode="auto">
          <a:xfrm>
            <a:off x="68753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3" name="Rectangle 269"/>
          <p:cNvSpPr>
            <a:spLocks noChangeArrowheads="1"/>
          </p:cNvSpPr>
          <p:nvPr/>
        </p:nvSpPr>
        <p:spPr bwMode="auto">
          <a:xfrm>
            <a:off x="71801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4" name="Text Box 270"/>
          <p:cNvSpPr txBox="1">
            <a:spLocks noChangeArrowheads="1"/>
          </p:cNvSpPr>
          <p:nvPr/>
        </p:nvSpPr>
        <p:spPr bwMode="auto">
          <a:xfrm>
            <a:off x="6556279" y="3362755"/>
            <a:ext cx="12618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华文楷体" panose="02010600040101010101" pitchFamily="2" charset="-122"/>
                <a:ea typeface="华文楷体" panose="02010600040101010101" pitchFamily="2" charset="-122"/>
              </a:rPr>
              <a:t>扩展槽、留待</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网络适配器一</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类的设备使用</a:t>
            </a:r>
            <a:endParaRPr lang="en-US" altLang="zh-CN" sz="1400">
              <a:latin typeface="华文楷体" panose="02010600040101010101" pitchFamily="2" charset="-122"/>
              <a:ea typeface="华文楷体" panose="02010600040101010101" pitchFamily="2" charset="-122"/>
            </a:endParaRPr>
          </a:p>
        </p:txBody>
      </p:sp>
      <p:sp>
        <p:nvSpPr>
          <p:cNvPr id="75" name="Text Box 271"/>
          <p:cNvSpPr txBox="1">
            <a:spLocks noChangeArrowheads="1"/>
          </p:cNvSpPr>
          <p:nvPr/>
        </p:nvSpPr>
        <p:spPr bwMode="auto">
          <a:xfrm>
            <a:off x="6297915" y="4580736"/>
            <a:ext cx="2018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存储在磁盘上的</a:t>
            </a:r>
            <a:r>
              <a:rPr lang="en-US" altLang="zh-CN" sz="1400" b="1" i="1" dirty="0">
                <a:latin typeface="Courier New" panose="02070609020205090404" pitchFamily="49" charset="0"/>
              </a:rPr>
              <a:t>hello</a:t>
            </a:r>
            <a:r>
              <a:rPr lang="en-US" altLang="zh-CN" sz="1400" b="1" i="1" dirty="0">
                <a:latin typeface="Calibri" panose="020F0302020204030204" pitchFamily="34" charset="0"/>
              </a:rPr>
              <a:t> </a:t>
            </a:r>
          </a:p>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可执行文件</a:t>
            </a:r>
            <a:endParaRPr lang="en-US" altLang="zh-CN" sz="1400" b="1" dirty="0">
              <a:solidFill>
                <a:srgbClr val="FF0000"/>
              </a:solidFill>
              <a:latin typeface="华文楷体" panose="02010600040101010101" pitchFamily="2" charset="-122"/>
              <a:ea typeface="华文楷体" panose="02010600040101010101" pitchFamily="2" charset="-122"/>
            </a:endParaRPr>
          </a:p>
        </p:txBody>
      </p:sp>
      <p:grpSp>
        <p:nvGrpSpPr>
          <p:cNvPr id="2" name="组合 1"/>
          <p:cNvGrpSpPr/>
          <p:nvPr/>
        </p:nvGrpSpPr>
        <p:grpSpPr>
          <a:xfrm>
            <a:off x="1374294" y="472990"/>
            <a:ext cx="2327275" cy="1981234"/>
            <a:chOff x="815975" y="587375"/>
            <a:chExt cx="2971800" cy="2438400"/>
          </a:xfrm>
        </p:grpSpPr>
        <p:sp>
          <p:nvSpPr>
            <p:cNvPr id="38" name="Rectangle 207"/>
            <p:cNvSpPr>
              <a:spLocks noChangeArrowheads="1"/>
            </p:cNvSpPr>
            <p:nvPr/>
          </p:nvSpPr>
          <p:spPr bwMode="auto">
            <a:xfrm>
              <a:off x="1884363" y="9683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39" name="Rectangle 208"/>
            <p:cNvSpPr>
              <a:spLocks noChangeArrowheads="1"/>
            </p:cNvSpPr>
            <p:nvPr/>
          </p:nvSpPr>
          <p:spPr bwMode="auto">
            <a:xfrm>
              <a:off x="1884363" y="11207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0" name="Rectangle 211"/>
            <p:cNvSpPr>
              <a:spLocks noChangeArrowheads="1"/>
            </p:cNvSpPr>
            <p:nvPr/>
          </p:nvSpPr>
          <p:spPr bwMode="auto">
            <a:xfrm>
              <a:off x="1884363" y="14255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1" name="Rectangle 212"/>
            <p:cNvSpPr>
              <a:spLocks noChangeArrowheads="1"/>
            </p:cNvSpPr>
            <p:nvPr/>
          </p:nvSpPr>
          <p:spPr bwMode="auto">
            <a:xfrm>
              <a:off x="1884363" y="15779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2" name="Text Box 225"/>
            <p:cNvSpPr txBox="1">
              <a:spLocks noChangeArrowheads="1"/>
            </p:cNvSpPr>
            <p:nvPr/>
          </p:nvSpPr>
          <p:spPr bwMode="auto">
            <a:xfrm>
              <a:off x="848580" y="659988"/>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CPU</a:t>
              </a:r>
            </a:p>
          </p:txBody>
        </p:sp>
        <p:grpSp>
          <p:nvGrpSpPr>
            <p:cNvPr id="76" name="组合 1"/>
            <p:cNvGrpSpPr/>
            <p:nvPr/>
          </p:nvGrpSpPr>
          <p:grpSpPr bwMode="auto">
            <a:xfrm>
              <a:off x="815975" y="587375"/>
              <a:ext cx="2971800" cy="2438400"/>
              <a:chOff x="1676400" y="228600"/>
              <a:chExt cx="2971800" cy="2438400"/>
            </a:xfrm>
          </p:grpSpPr>
          <p:sp>
            <p:nvSpPr>
              <p:cNvPr id="77" name="Rectangle 206"/>
              <p:cNvSpPr>
                <a:spLocks noChangeArrowheads="1"/>
              </p:cNvSpPr>
              <p:nvPr/>
            </p:nvSpPr>
            <p:spPr bwMode="auto">
              <a:xfrm>
                <a:off x="1828800" y="1936750"/>
                <a:ext cx="1873250"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总线接口</a:t>
                </a:r>
              </a:p>
            </p:txBody>
          </p:sp>
          <p:sp>
            <p:nvSpPr>
              <p:cNvPr id="78" name="Rectangle 210"/>
              <p:cNvSpPr>
                <a:spLocks noChangeArrowheads="1"/>
              </p:cNvSpPr>
              <p:nvPr/>
            </p:nvSpPr>
            <p:spPr bwMode="auto">
              <a:xfrm>
                <a:off x="2744788" y="914400"/>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9" name="AutoShape 214"/>
              <p:cNvSpPr>
                <a:spLocks noChangeArrowheads="1"/>
              </p:cNvSpPr>
              <p:nvPr/>
            </p:nvSpPr>
            <p:spPr bwMode="auto">
              <a:xfrm>
                <a:off x="3517900" y="60960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0" name="AutoShape 215"/>
              <p:cNvSpPr>
                <a:spLocks noChangeArrowheads="1"/>
              </p:cNvSpPr>
              <p:nvPr/>
            </p:nvSpPr>
            <p:spPr bwMode="auto">
              <a:xfrm flipH="1">
                <a:off x="3429000" y="99060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1" name="Rectangle 220"/>
              <p:cNvSpPr>
                <a:spLocks noChangeArrowheads="1"/>
              </p:cNvSpPr>
              <p:nvPr/>
            </p:nvSpPr>
            <p:spPr bwMode="auto">
              <a:xfrm>
                <a:off x="3962400" y="457200"/>
                <a:ext cx="533400"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ALU</a:t>
                </a:r>
              </a:p>
            </p:txBody>
          </p:sp>
          <p:sp>
            <p:nvSpPr>
              <p:cNvPr id="82" name="Text Box 221"/>
              <p:cNvSpPr txBox="1">
                <a:spLocks noChangeArrowheads="1"/>
              </p:cNvSpPr>
              <p:nvPr/>
            </p:nvSpPr>
            <p:spPr bwMode="auto">
              <a:xfrm>
                <a:off x="2476500" y="319980"/>
                <a:ext cx="8435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   </a:t>
                </a:r>
                <a:r>
                  <a:rPr lang="zh-CN" altLang="en-US" sz="1400">
                    <a:latin typeface="Calibri" panose="020F0302020204030204" pitchFamily="34" charset="0"/>
                  </a:rPr>
                  <a:t>寄存器</a:t>
                </a:r>
              </a:p>
            </p:txBody>
          </p:sp>
          <p:sp>
            <p:nvSpPr>
              <p:cNvPr id="83" name="AutoShape 222"/>
              <p:cNvSpPr>
                <a:spLocks noChangeArrowheads="1"/>
              </p:cNvSpPr>
              <p:nvPr/>
            </p:nvSpPr>
            <p:spPr bwMode="auto">
              <a:xfrm>
                <a:off x="2819400" y="1447800"/>
                <a:ext cx="609600"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4" name="Rectangle 223"/>
              <p:cNvSpPr>
                <a:spLocks noChangeArrowheads="1"/>
              </p:cNvSpPr>
              <p:nvPr/>
            </p:nvSpPr>
            <p:spPr bwMode="auto">
              <a:xfrm>
                <a:off x="1676400" y="228600"/>
                <a:ext cx="2971800"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5" name="Rectangle 320"/>
              <p:cNvSpPr>
                <a:spLocks noChangeArrowheads="1"/>
              </p:cNvSpPr>
              <p:nvPr/>
            </p:nvSpPr>
            <p:spPr bwMode="auto">
              <a:xfrm>
                <a:off x="1828800" y="838200"/>
                <a:ext cx="762000" cy="304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PC</a:t>
                </a:r>
              </a:p>
            </p:txBody>
          </p:sp>
        </p:grpSp>
      </p:grpSp>
      <p:sp>
        <p:nvSpPr>
          <p:cNvPr id="86" name="AutoShape 205"/>
          <p:cNvSpPr>
            <a:spLocks noChangeArrowheads="1"/>
          </p:cNvSpPr>
          <p:nvPr/>
        </p:nvSpPr>
        <p:spPr bwMode="auto">
          <a:xfrm>
            <a:off x="5152904" y="1912046"/>
            <a:ext cx="1339432" cy="360696"/>
          </a:xfrm>
          <a:prstGeom prst="leftRightArrow">
            <a:avLst>
              <a:gd name="adj1" fmla="val 50000"/>
              <a:gd name="adj2" fmla="val 54389"/>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7" name="Rectangle 264"/>
          <p:cNvSpPr>
            <a:spLocks noChangeArrowheads="1"/>
          </p:cNvSpPr>
          <p:nvPr/>
        </p:nvSpPr>
        <p:spPr bwMode="auto">
          <a:xfrm>
            <a:off x="1774454" y="3135669"/>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8" name="Rectangle 264"/>
          <p:cNvSpPr>
            <a:spLocks noChangeArrowheads="1"/>
          </p:cNvSpPr>
          <p:nvPr/>
        </p:nvSpPr>
        <p:spPr bwMode="auto">
          <a:xfrm>
            <a:off x="3448866" y="3145624"/>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9" name="Rectangle 264"/>
          <p:cNvSpPr>
            <a:spLocks noChangeArrowheads="1"/>
          </p:cNvSpPr>
          <p:nvPr/>
        </p:nvSpPr>
        <p:spPr bwMode="auto">
          <a:xfrm>
            <a:off x="5780302" y="3128625"/>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90" name="Rectangle 264"/>
          <p:cNvSpPr>
            <a:spLocks noChangeArrowheads="1"/>
          </p:cNvSpPr>
          <p:nvPr/>
        </p:nvSpPr>
        <p:spPr bwMode="auto">
          <a:xfrm>
            <a:off x="4672800" y="2964804"/>
            <a:ext cx="176400" cy="288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5604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3"/>
                    </p:tgtEl>
                  </p:cMediaNode>
                </p:audio>
              </p:childTnLst>
            </p:cTn>
          </p:par>
        </p:tnLst>
        <p:bldLst>
          <p:bldP spid="6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系统组成</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34" name="Rectangle 146"/>
          <p:cNvSpPr>
            <a:spLocks noChangeArrowheads="1"/>
          </p:cNvSpPr>
          <p:nvPr/>
        </p:nvSpPr>
        <p:spPr bwMode="auto">
          <a:xfrm>
            <a:off x="6633757" y="1735738"/>
            <a:ext cx="759990" cy="69537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主存</a:t>
            </a:r>
          </a:p>
        </p:txBody>
      </p:sp>
      <p:sp>
        <p:nvSpPr>
          <p:cNvPr id="36" name="Rectangle 202"/>
          <p:cNvSpPr>
            <a:spLocks noChangeArrowheads="1"/>
          </p:cNvSpPr>
          <p:nvPr/>
        </p:nvSpPr>
        <p:spPr bwMode="auto">
          <a:xfrm>
            <a:off x="4461657" y="1855454"/>
            <a:ext cx="589324" cy="48452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dirty="0">
                <a:latin typeface="Calibri" panose="020F0302020204030204" pitchFamily="34" charset="0"/>
              </a:rPr>
              <a:t>I/O</a:t>
            </a:r>
            <a:endParaRPr lang="zh-CN" altLang="en-US" dirty="0">
              <a:latin typeface="Calibri" panose="020F0302020204030204" pitchFamily="34" charset="0"/>
            </a:endParaRPr>
          </a:p>
        </p:txBody>
      </p:sp>
      <p:sp>
        <p:nvSpPr>
          <p:cNvPr id="37" name="AutoShape 205"/>
          <p:cNvSpPr>
            <a:spLocks noChangeArrowheads="1"/>
          </p:cNvSpPr>
          <p:nvPr/>
        </p:nvSpPr>
        <p:spPr bwMode="auto">
          <a:xfrm>
            <a:off x="3044157" y="1903079"/>
            <a:ext cx="1339432" cy="360696"/>
          </a:xfrm>
          <a:prstGeom prst="leftRightArrow">
            <a:avLst>
              <a:gd name="adj1" fmla="val 50000"/>
              <a:gd name="adj2" fmla="val 54389"/>
            </a:avLst>
          </a:prstGeom>
          <a:solidFill>
            <a:srgbClr val="007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43" name="Text Box 229"/>
          <p:cNvSpPr txBox="1">
            <a:spLocks noChangeArrowheads="1"/>
          </p:cNvSpPr>
          <p:nvPr/>
        </p:nvSpPr>
        <p:spPr bwMode="auto">
          <a:xfrm>
            <a:off x="3282746" y="1681199"/>
            <a:ext cx="9096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系统总线</a:t>
            </a:r>
            <a:endParaRPr lang="en-US" altLang="zh-CN" sz="1400" dirty="0">
              <a:latin typeface="Calibri" panose="020F0302020204030204" pitchFamily="34" charset="0"/>
            </a:endParaRPr>
          </a:p>
        </p:txBody>
      </p:sp>
      <p:sp>
        <p:nvSpPr>
          <p:cNvPr id="45" name="Text Box 231"/>
          <p:cNvSpPr txBox="1">
            <a:spLocks noChangeArrowheads="1"/>
          </p:cNvSpPr>
          <p:nvPr/>
        </p:nvSpPr>
        <p:spPr bwMode="auto">
          <a:xfrm>
            <a:off x="5312125" y="168119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存储总线</a:t>
            </a:r>
          </a:p>
        </p:txBody>
      </p:sp>
      <p:sp>
        <p:nvSpPr>
          <p:cNvPr id="47" name="AutoShape 236"/>
          <p:cNvSpPr>
            <a:spLocks noChangeArrowheads="1"/>
          </p:cNvSpPr>
          <p:nvPr/>
        </p:nvSpPr>
        <p:spPr bwMode="auto">
          <a:xfrm>
            <a:off x="4513166" y="2355726"/>
            <a:ext cx="495300" cy="685800"/>
          </a:xfrm>
          <a:prstGeom prst="upArrow">
            <a:avLst>
              <a:gd name="adj1" fmla="val 36676"/>
              <a:gd name="adj2" fmla="val 44840"/>
            </a:avLst>
          </a:prstGeom>
          <a:solidFill>
            <a:srgbClr val="007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8" name="AutoShape 238"/>
          <p:cNvSpPr>
            <a:spLocks noChangeArrowheads="1"/>
          </p:cNvSpPr>
          <p:nvPr/>
        </p:nvSpPr>
        <p:spPr bwMode="auto">
          <a:xfrm flipV="1">
            <a:off x="5618066" y="3161070"/>
            <a:ext cx="495300" cy="617056"/>
          </a:xfrm>
          <a:prstGeom prst="upArrow">
            <a:avLst>
              <a:gd name="adj1" fmla="val 36676"/>
              <a:gd name="adj2" fmla="val 44840"/>
            </a:avLst>
          </a:prstGeom>
          <a:solidFill>
            <a:srgbClr val="007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9" name="Rectangle 239"/>
          <p:cNvSpPr>
            <a:spLocks noChangeArrowheads="1"/>
          </p:cNvSpPr>
          <p:nvPr/>
        </p:nvSpPr>
        <p:spPr bwMode="auto">
          <a:xfrm>
            <a:off x="5240414" y="3795886"/>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磁盘控制器</a:t>
            </a:r>
          </a:p>
        </p:txBody>
      </p:sp>
      <p:sp>
        <p:nvSpPr>
          <p:cNvPr id="50" name="AutoShape 240"/>
          <p:cNvSpPr>
            <a:spLocks noChangeArrowheads="1"/>
          </p:cNvSpPr>
          <p:nvPr/>
        </p:nvSpPr>
        <p:spPr bwMode="auto">
          <a:xfrm flipV="1">
            <a:off x="3287616" y="3161070"/>
            <a:ext cx="495300" cy="617056"/>
          </a:xfrm>
          <a:prstGeom prst="upArrow">
            <a:avLst>
              <a:gd name="adj1" fmla="val 36676"/>
              <a:gd name="adj2" fmla="val 44840"/>
            </a:avLst>
          </a:prstGeom>
          <a:solidFill>
            <a:srgbClr val="007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1" name="Rectangle 241"/>
          <p:cNvSpPr>
            <a:spLocks noChangeArrowheads="1"/>
          </p:cNvSpPr>
          <p:nvPr/>
        </p:nvSpPr>
        <p:spPr bwMode="auto">
          <a:xfrm>
            <a:off x="2868516" y="3816226"/>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图形适配器</a:t>
            </a:r>
          </a:p>
        </p:txBody>
      </p:sp>
      <p:sp>
        <p:nvSpPr>
          <p:cNvPr id="52" name="AutoShape 242"/>
          <p:cNvSpPr>
            <a:spLocks noChangeArrowheads="1"/>
          </p:cNvSpPr>
          <p:nvPr/>
        </p:nvSpPr>
        <p:spPr bwMode="auto">
          <a:xfrm flipV="1">
            <a:off x="1611216" y="3161070"/>
            <a:ext cx="495300" cy="617055"/>
          </a:xfrm>
          <a:prstGeom prst="upArrow">
            <a:avLst>
              <a:gd name="adj1" fmla="val 36676"/>
              <a:gd name="adj2" fmla="val 44840"/>
            </a:avLst>
          </a:prstGeom>
          <a:solidFill>
            <a:srgbClr val="007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3" name="Rectangle 243"/>
          <p:cNvSpPr>
            <a:spLocks noChangeArrowheads="1"/>
          </p:cNvSpPr>
          <p:nvPr/>
        </p:nvSpPr>
        <p:spPr bwMode="auto">
          <a:xfrm>
            <a:off x="1268316" y="3803526"/>
            <a:ext cx="11430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USB</a:t>
            </a:r>
          </a:p>
          <a:p>
            <a:pPr algn="ctr" eaLnBrk="1" hangingPunct="1">
              <a:buSzPct val="100000"/>
            </a:pPr>
            <a:r>
              <a:rPr lang="zh-CN" altLang="en-US" sz="1400">
                <a:latin typeface="Calibri" panose="020F0302020204030204" pitchFamily="34" charset="0"/>
              </a:rPr>
              <a:t>控制器</a:t>
            </a:r>
          </a:p>
        </p:txBody>
      </p:sp>
      <p:sp>
        <p:nvSpPr>
          <p:cNvPr id="54" name="Line 246"/>
          <p:cNvSpPr>
            <a:spLocks noChangeShapeType="1"/>
          </p:cNvSpPr>
          <p:nvPr/>
        </p:nvSpPr>
        <p:spPr bwMode="auto">
          <a:xfrm>
            <a:off x="1496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5" name="Line 247"/>
          <p:cNvSpPr>
            <a:spLocks noChangeShapeType="1"/>
          </p:cNvSpPr>
          <p:nvPr/>
        </p:nvSpPr>
        <p:spPr bwMode="auto">
          <a:xfrm>
            <a:off x="2258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6" name="Text Box 248"/>
          <p:cNvSpPr txBox="1">
            <a:spLocks noChangeArrowheads="1"/>
          </p:cNvSpPr>
          <p:nvPr/>
        </p:nvSpPr>
        <p:spPr bwMode="auto">
          <a:xfrm>
            <a:off x="10841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鼠标</a:t>
            </a:r>
          </a:p>
        </p:txBody>
      </p:sp>
      <p:sp>
        <p:nvSpPr>
          <p:cNvPr id="57" name="Text Box 249"/>
          <p:cNvSpPr txBox="1">
            <a:spLocks noChangeArrowheads="1"/>
          </p:cNvSpPr>
          <p:nvPr/>
        </p:nvSpPr>
        <p:spPr bwMode="auto">
          <a:xfrm>
            <a:off x="17572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键盘</a:t>
            </a:r>
          </a:p>
        </p:txBody>
      </p:sp>
      <p:sp>
        <p:nvSpPr>
          <p:cNvPr id="58" name="Line 250"/>
          <p:cNvSpPr>
            <a:spLocks noChangeShapeType="1"/>
          </p:cNvSpPr>
          <p:nvPr/>
        </p:nvSpPr>
        <p:spPr bwMode="auto">
          <a:xfrm>
            <a:off x="3554316" y="4336926"/>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9" name="Text Box 251"/>
          <p:cNvSpPr txBox="1">
            <a:spLocks noChangeArrowheads="1"/>
          </p:cNvSpPr>
          <p:nvPr/>
        </p:nvSpPr>
        <p:spPr bwMode="auto">
          <a:xfrm>
            <a:off x="3106641" y="4597375"/>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显示器</a:t>
            </a:r>
          </a:p>
        </p:txBody>
      </p:sp>
      <p:sp>
        <p:nvSpPr>
          <p:cNvPr id="60" name="Line 258"/>
          <p:cNvSpPr>
            <a:spLocks noChangeShapeType="1"/>
          </p:cNvSpPr>
          <p:nvPr/>
        </p:nvSpPr>
        <p:spPr bwMode="auto">
          <a:xfrm flipH="1">
            <a:off x="5870006" y="4336926"/>
            <a:ext cx="1" cy="260449"/>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1" name="AutoShape 259"/>
          <p:cNvSpPr>
            <a:spLocks noChangeArrowheads="1"/>
          </p:cNvSpPr>
          <p:nvPr/>
        </p:nvSpPr>
        <p:spPr bwMode="auto">
          <a:xfrm>
            <a:off x="5554565" y="4600352"/>
            <a:ext cx="609600" cy="491678"/>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磁盘</a:t>
            </a:r>
          </a:p>
        </p:txBody>
      </p:sp>
      <p:sp>
        <p:nvSpPr>
          <p:cNvPr id="62" name="AutoShape 235"/>
          <p:cNvSpPr>
            <a:spLocks noChangeArrowheads="1"/>
          </p:cNvSpPr>
          <p:nvPr/>
        </p:nvSpPr>
        <p:spPr bwMode="auto">
          <a:xfrm>
            <a:off x="703166" y="2876426"/>
            <a:ext cx="7277100" cy="393700"/>
          </a:xfrm>
          <a:prstGeom prst="leftRightArrow">
            <a:avLst>
              <a:gd name="adj1" fmla="val 48611"/>
              <a:gd name="adj2" fmla="val 94987"/>
            </a:avLst>
          </a:prstGeom>
          <a:solidFill>
            <a:srgbClr val="007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66" name="Text Box 265"/>
          <p:cNvSpPr txBox="1">
            <a:spLocks noChangeArrowheads="1"/>
          </p:cNvSpPr>
          <p:nvPr/>
        </p:nvSpPr>
        <p:spPr bwMode="auto">
          <a:xfrm>
            <a:off x="4392516" y="3213075"/>
            <a:ext cx="83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I/O </a:t>
            </a:r>
            <a:r>
              <a:rPr lang="zh-CN" altLang="en-US" sz="1400">
                <a:latin typeface="Calibri" panose="020F0302020204030204" pitchFamily="34" charset="0"/>
              </a:rPr>
              <a:t>总线</a:t>
            </a:r>
          </a:p>
        </p:txBody>
      </p:sp>
      <p:sp>
        <p:nvSpPr>
          <p:cNvPr id="71" name="Rectangle 267"/>
          <p:cNvSpPr>
            <a:spLocks noChangeArrowheads="1"/>
          </p:cNvSpPr>
          <p:nvPr/>
        </p:nvSpPr>
        <p:spPr bwMode="auto">
          <a:xfrm>
            <a:off x="65705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2" name="Rectangle 268"/>
          <p:cNvSpPr>
            <a:spLocks noChangeArrowheads="1"/>
          </p:cNvSpPr>
          <p:nvPr/>
        </p:nvSpPr>
        <p:spPr bwMode="auto">
          <a:xfrm>
            <a:off x="68753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3" name="Rectangle 269"/>
          <p:cNvSpPr>
            <a:spLocks noChangeArrowheads="1"/>
          </p:cNvSpPr>
          <p:nvPr/>
        </p:nvSpPr>
        <p:spPr bwMode="auto">
          <a:xfrm>
            <a:off x="71801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4" name="Text Box 270"/>
          <p:cNvSpPr txBox="1">
            <a:spLocks noChangeArrowheads="1"/>
          </p:cNvSpPr>
          <p:nvPr/>
        </p:nvSpPr>
        <p:spPr bwMode="auto">
          <a:xfrm>
            <a:off x="6556279" y="3362755"/>
            <a:ext cx="12618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华文楷体" panose="02010600040101010101" pitchFamily="2" charset="-122"/>
                <a:ea typeface="华文楷体" panose="02010600040101010101" pitchFamily="2" charset="-122"/>
              </a:rPr>
              <a:t>扩展槽、留待</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网络适配器一</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类的设备使用</a:t>
            </a:r>
            <a:endParaRPr lang="en-US" altLang="zh-CN" sz="1400">
              <a:latin typeface="华文楷体" panose="02010600040101010101" pitchFamily="2" charset="-122"/>
              <a:ea typeface="华文楷体" panose="02010600040101010101" pitchFamily="2" charset="-122"/>
            </a:endParaRPr>
          </a:p>
        </p:txBody>
      </p:sp>
      <p:sp>
        <p:nvSpPr>
          <p:cNvPr id="75" name="Text Box 271"/>
          <p:cNvSpPr txBox="1">
            <a:spLocks noChangeArrowheads="1"/>
          </p:cNvSpPr>
          <p:nvPr/>
        </p:nvSpPr>
        <p:spPr bwMode="auto">
          <a:xfrm>
            <a:off x="6297915" y="4580736"/>
            <a:ext cx="2018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存储在磁盘上的</a:t>
            </a:r>
            <a:r>
              <a:rPr lang="en-US" altLang="zh-CN" sz="1400" b="1" i="1" dirty="0">
                <a:latin typeface="Courier New" panose="02070609020205090404" pitchFamily="49" charset="0"/>
              </a:rPr>
              <a:t>hello</a:t>
            </a:r>
            <a:r>
              <a:rPr lang="en-US" altLang="zh-CN" sz="1400" b="1" i="1" dirty="0">
                <a:latin typeface="Calibri" panose="020F0302020204030204" pitchFamily="34" charset="0"/>
              </a:rPr>
              <a:t> </a:t>
            </a:r>
          </a:p>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可执行文件</a:t>
            </a:r>
            <a:endParaRPr lang="en-US" altLang="zh-CN" sz="1400" b="1" dirty="0">
              <a:solidFill>
                <a:srgbClr val="FF0000"/>
              </a:solidFill>
              <a:latin typeface="华文楷体" panose="02010600040101010101" pitchFamily="2" charset="-122"/>
              <a:ea typeface="华文楷体" panose="02010600040101010101" pitchFamily="2" charset="-122"/>
            </a:endParaRPr>
          </a:p>
        </p:txBody>
      </p:sp>
      <p:grpSp>
        <p:nvGrpSpPr>
          <p:cNvPr id="2" name="组合 1"/>
          <p:cNvGrpSpPr/>
          <p:nvPr/>
        </p:nvGrpSpPr>
        <p:grpSpPr>
          <a:xfrm>
            <a:off x="1374294" y="472990"/>
            <a:ext cx="2327275" cy="1981234"/>
            <a:chOff x="815975" y="587375"/>
            <a:chExt cx="2971800" cy="2438400"/>
          </a:xfrm>
        </p:grpSpPr>
        <p:sp>
          <p:nvSpPr>
            <p:cNvPr id="38" name="Rectangle 207"/>
            <p:cNvSpPr>
              <a:spLocks noChangeArrowheads="1"/>
            </p:cNvSpPr>
            <p:nvPr/>
          </p:nvSpPr>
          <p:spPr bwMode="auto">
            <a:xfrm>
              <a:off x="1884363" y="9683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39" name="Rectangle 208"/>
            <p:cNvSpPr>
              <a:spLocks noChangeArrowheads="1"/>
            </p:cNvSpPr>
            <p:nvPr/>
          </p:nvSpPr>
          <p:spPr bwMode="auto">
            <a:xfrm>
              <a:off x="1884363" y="11207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0" name="Rectangle 211"/>
            <p:cNvSpPr>
              <a:spLocks noChangeArrowheads="1"/>
            </p:cNvSpPr>
            <p:nvPr/>
          </p:nvSpPr>
          <p:spPr bwMode="auto">
            <a:xfrm>
              <a:off x="1884363" y="14255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1" name="Rectangle 212"/>
            <p:cNvSpPr>
              <a:spLocks noChangeArrowheads="1"/>
            </p:cNvSpPr>
            <p:nvPr/>
          </p:nvSpPr>
          <p:spPr bwMode="auto">
            <a:xfrm>
              <a:off x="1884363" y="15779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2" name="Text Box 225"/>
            <p:cNvSpPr txBox="1">
              <a:spLocks noChangeArrowheads="1"/>
            </p:cNvSpPr>
            <p:nvPr/>
          </p:nvSpPr>
          <p:spPr bwMode="auto">
            <a:xfrm>
              <a:off x="848580" y="659988"/>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CPU</a:t>
              </a:r>
            </a:p>
          </p:txBody>
        </p:sp>
        <p:grpSp>
          <p:nvGrpSpPr>
            <p:cNvPr id="76" name="组合 1"/>
            <p:cNvGrpSpPr/>
            <p:nvPr/>
          </p:nvGrpSpPr>
          <p:grpSpPr bwMode="auto">
            <a:xfrm>
              <a:off x="815975" y="587375"/>
              <a:ext cx="2971800" cy="2438400"/>
              <a:chOff x="1676400" y="228600"/>
              <a:chExt cx="2971800" cy="2438400"/>
            </a:xfrm>
          </p:grpSpPr>
          <p:sp>
            <p:nvSpPr>
              <p:cNvPr id="77" name="Rectangle 206"/>
              <p:cNvSpPr>
                <a:spLocks noChangeArrowheads="1"/>
              </p:cNvSpPr>
              <p:nvPr/>
            </p:nvSpPr>
            <p:spPr bwMode="auto">
              <a:xfrm>
                <a:off x="1828800" y="1936750"/>
                <a:ext cx="1873250"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总线接口</a:t>
                </a:r>
              </a:p>
            </p:txBody>
          </p:sp>
          <p:sp>
            <p:nvSpPr>
              <p:cNvPr id="78" name="Rectangle 210"/>
              <p:cNvSpPr>
                <a:spLocks noChangeArrowheads="1"/>
              </p:cNvSpPr>
              <p:nvPr/>
            </p:nvSpPr>
            <p:spPr bwMode="auto">
              <a:xfrm>
                <a:off x="2744788" y="914400"/>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9" name="AutoShape 214"/>
              <p:cNvSpPr>
                <a:spLocks noChangeArrowheads="1"/>
              </p:cNvSpPr>
              <p:nvPr/>
            </p:nvSpPr>
            <p:spPr bwMode="auto">
              <a:xfrm>
                <a:off x="3517900" y="60960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0" name="AutoShape 215"/>
              <p:cNvSpPr>
                <a:spLocks noChangeArrowheads="1"/>
              </p:cNvSpPr>
              <p:nvPr/>
            </p:nvSpPr>
            <p:spPr bwMode="auto">
              <a:xfrm flipH="1">
                <a:off x="3429000" y="99060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1" name="Rectangle 220"/>
              <p:cNvSpPr>
                <a:spLocks noChangeArrowheads="1"/>
              </p:cNvSpPr>
              <p:nvPr/>
            </p:nvSpPr>
            <p:spPr bwMode="auto">
              <a:xfrm>
                <a:off x="3962400" y="457200"/>
                <a:ext cx="533400"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ALU</a:t>
                </a:r>
              </a:p>
            </p:txBody>
          </p:sp>
          <p:sp>
            <p:nvSpPr>
              <p:cNvPr id="82" name="Text Box 221"/>
              <p:cNvSpPr txBox="1">
                <a:spLocks noChangeArrowheads="1"/>
              </p:cNvSpPr>
              <p:nvPr/>
            </p:nvSpPr>
            <p:spPr bwMode="auto">
              <a:xfrm>
                <a:off x="2476500" y="319980"/>
                <a:ext cx="8435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   </a:t>
                </a:r>
                <a:r>
                  <a:rPr lang="zh-CN" altLang="en-US" sz="1400" dirty="0">
                    <a:latin typeface="Calibri" panose="020F0302020204030204" pitchFamily="34" charset="0"/>
                  </a:rPr>
                  <a:t>寄存器</a:t>
                </a:r>
              </a:p>
            </p:txBody>
          </p:sp>
          <p:sp>
            <p:nvSpPr>
              <p:cNvPr id="83" name="AutoShape 222"/>
              <p:cNvSpPr>
                <a:spLocks noChangeArrowheads="1"/>
              </p:cNvSpPr>
              <p:nvPr/>
            </p:nvSpPr>
            <p:spPr bwMode="auto">
              <a:xfrm>
                <a:off x="2819400" y="1447800"/>
                <a:ext cx="609600"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4" name="Rectangle 223"/>
              <p:cNvSpPr>
                <a:spLocks noChangeArrowheads="1"/>
              </p:cNvSpPr>
              <p:nvPr/>
            </p:nvSpPr>
            <p:spPr bwMode="auto">
              <a:xfrm>
                <a:off x="1676400" y="228600"/>
                <a:ext cx="2971800"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5" name="Rectangle 320"/>
              <p:cNvSpPr>
                <a:spLocks noChangeArrowheads="1"/>
              </p:cNvSpPr>
              <p:nvPr/>
            </p:nvSpPr>
            <p:spPr bwMode="auto">
              <a:xfrm>
                <a:off x="1828800" y="838200"/>
                <a:ext cx="762000" cy="304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PC</a:t>
                </a:r>
              </a:p>
            </p:txBody>
          </p:sp>
        </p:grpSp>
      </p:grpSp>
      <p:sp>
        <p:nvSpPr>
          <p:cNvPr id="86" name="AutoShape 205"/>
          <p:cNvSpPr>
            <a:spLocks noChangeArrowheads="1"/>
          </p:cNvSpPr>
          <p:nvPr/>
        </p:nvSpPr>
        <p:spPr bwMode="auto">
          <a:xfrm>
            <a:off x="5189200" y="1903079"/>
            <a:ext cx="1339432" cy="360696"/>
          </a:xfrm>
          <a:prstGeom prst="leftRightArrow">
            <a:avLst>
              <a:gd name="adj1" fmla="val 50000"/>
              <a:gd name="adj2" fmla="val 54389"/>
            </a:avLst>
          </a:prstGeom>
          <a:solidFill>
            <a:srgbClr val="007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7" name="Rectangle 264"/>
          <p:cNvSpPr>
            <a:spLocks noChangeArrowheads="1"/>
          </p:cNvSpPr>
          <p:nvPr/>
        </p:nvSpPr>
        <p:spPr bwMode="auto">
          <a:xfrm>
            <a:off x="1774454" y="3135669"/>
            <a:ext cx="172800" cy="61913"/>
          </a:xfrm>
          <a:prstGeom prst="rect">
            <a:avLst/>
          </a:prstGeom>
          <a:solidFill>
            <a:srgbClr val="0070C0"/>
          </a:solidFill>
          <a:ln>
            <a:noFill/>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8" name="Rectangle 264"/>
          <p:cNvSpPr>
            <a:spLocks noChangeArrowheads="1"/>
          </p:cNvSpPr>
          <p:nvPr/>
        </p:nvSpPr>
        <p:spPr bwMode="auto">
          <a:xfrm>
            <a:off x="3448866" y="3145624"/>
            <a:ext cx="172800" cy="61913"/>
          </a:xfrm>
          <a:prstGeom prst="rect">
            <a:avLst/>
          </a:prstGeom>
          <a:solidFill>
            <a:srgbClr val="0070C0"/>
          </a:solidFill>
          <a:ln>
            <a:noFill/>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9" name="Rectangle 264"/>
          <p:cNvSpPr>
            <a:spLocks noChangeArrowheads="1"/>
          </p:cNvSpPr>
          <p:nvPr/>
        </p:nvSpPr>
        <p:spPr bwMode="auto">
          <a:xfrm>
            <a:off x="5780302" y="3128625"/>
            <a:ext cx="172800" cy="61913"/>
          </a:xfrm>
          <a:prstGeom prst="rect">
            <a:avLst/>
          </a:prstGeom>
          <a:solidFill>
            <a:srgbClr val="0070C0"/>
          </a:solidFill>
          <a:ln>
            <a:noFill/>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90" name="Rectangle 264"/>
          <p:cNvSpPr>
            <a:spLocks noChangeArrowheads="1"/>
          </p:cNvSpPr>
          <p:nvPr/>
        </p:nvSpPr>
        <p:spPr bwMode="auto">
          <a:xfrm>
            <a:off x="4672800" y="2964804"/>
            <a:ext cx="176400" cy="28883"/>
          </a:xfrm>
          <a:prstGeom prst="rect">
            <a:avLst/>
          </a:prstGeom>
          <a:solidFill>
            <a:srgbClr val="0070C0"/>
          </a:solidFill>
          <a:ln>
            <a:noFill/>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2750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3"/>
                    </p:tgtEl>
                  </p:cMediaNode>
                </p:audio>
              </p:childTnLst>
            </p:cTn>
          </p:par>
        </p:tnLst>
        <p:bldLst>
          <p:bldP spid="6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
          <p:cNvSpPr/>
          <p:nvPr/>
        </p:nvSpPr>
        <p:spPr bwMode="auto">
          <a:xfrm>
            <a:off x="1947913" y="1685952"/>
            <a:ext cx="2671025" cy="731790"/>
          </a:xfrm>
          <a:custGeom>
            <a:avLst/>
            <a:gdLst>
              <a:gd name="T0" fmla="*/ 283 w 1810"/>
              <a:gd name="T1" fmla="*/ 0 h 426"/>
              <a:gd name="T2" fmla="*/ 0 w 1810"/>
              <a:gd name="T3" fmla="*/ 426 h 426"/>
              <a:gd name="T4" fmla="*/ 1810 w 1810"/>
              <a:gd name="T5" fmla="*/ 426 h 426"/>
              <a:gd name="T6" fmla="*/ 1528 w 1810"/>
              <a:gd name="T7" fmla="*/ 0 h 426"/>
              <a:gd name="T8" fmla="*/ 283 w 1810"/>
              <a:gd name="T9" fmla="*/ 0 h 426"/>
            </a:gdLst>
            <a:ahLst/>
            <a:cxnLst>
              <a:cxn ang="0">
                <a:pos x="T0" y="T1"/>
              </a:cxn>
              <a:cxn ang="0">
                <a:pos x="T2" y="T3"/>
              </a:cxn>
              <a:cxn ang="0">
                <a:pos x="T4" y="T5"/>
              </a:cxn>
              <a:cxn ang="0">
                <a:pos x="T6" y="T7"/>
              </a:cxn>
              <a:cxn ang="0">
                <a:pos x="T8" y="T9"/>
              </a:cxn>
            </a:cxnLst>
            <a:rect l="0" t="0" r="r" b="b"/>
            <a:pathLst>
              <a:path w="1810" h="426">
                <a:moveTo>
                  <a:pt x="283" y="0"/>
                </a:moveTo>
                <a:lnTo>
                  <a:pt x="0" y="426"/>
                </a:lnTo>
                <a:lnTo>
                  <a:pt x="1810" y="426"/>
                </a:lnTo>
                <a:lnTo>
                  <a:pt x="1528" y="0"/>
                </a:lnTo>
                <a:lnTo>
                  <a:pt x="283" y="0"/>
                </a:lnTo>
                <a:close/>
              </a:path>
            </a:pathLst>
          </a:custGeom>
          <a:solidFill>
            <a:srgbClr val="AC0000"/>
          </a:solidFill>
          <a:ln w="28575">
            <a:solidFill>
              <a:sysClr val="window" lastClr="FFFFFF">
                <a:lumMod val="95000"/>
              </a:sysClr>
            </a:soli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28" name="Freeform 7"/>
          <p:cNvSpPr/>
          <p:nvPr/>
        </p:nvSpPr>
        <p:spPr bwMode="auto">
          <a:xfrm>
            <a:off x="1533239" y="2417743"/>
            <a:ext cx="3500370" cy="730073"/>
          </a:xfrm>
          <a:custGeom>
            <a:avLst/>
            <a:gdLst>
              <a:gd name="T0" fmla="*/ 281 w 2372"/>
              <a:gd name="T1" fmla="*/ 0 h 425"/>
              <a:gd name="T2" fmla="*/ 0 w 2372"/>
              <a:gd name="T3" fmla="*/ 425 h 425"/>
              <a:gd name="T4" fmla="*/ 2372 w 2372"/>
              <a:gd name="T5" fmla="*/ 425 h 425"/>
              <a:gd name="T6" fmla="*/ 2091 w 2372"/>
              <a:gd name="T7" fmla="*/ 0 h 425"/>
              <a:gd name="T8" fmla="*/ 281 w 2372"/>
              <a:gd name="T9" fmla="*/ 0 h 425"/>
            </a:gdLst>
            <a:ahLst/>
            <a:cxnLst>
              <a:cxn ang="0">
                <a:pos x="T0" y="T1"/>
              </a:cxn>
              <a:cxn ang="0">
                <a:pos x="T2" y="T3"/>
              </a:cxn>
              <a:cxn ang="0">
                <a:pos x="T4" y="T5"/>
              </a:cxn>
              <a:cxn ang="0">
                <a:pos x="T6" y="T7"/>
              </a:cxn>
              <a:cxn ang="0">
                <a:pos x="T8" y="T9"/>
              </a:cxn>
            </a:cxnLst>
            <a:rect l="0" t="0" r="r" b="b"/>
            <a:pathLst>
              <a:path w="2372" h="425">
                <a:moveTo>
                  <a:pt x="281" y="0"/>
                </a:moveTo>
                <a:lnTo>
                  <a:pt x="0" y="425"/>
                </a:lnTo>
                <a:lnTo>
                  <a:pt x="2372" y="425"/>
                </a:lnTo>
                <a:lnTo>
                  <a:pt x="2091" y="0"/>
                </a:lnTo>
                <a:lnTo>
                  <a:pt x="281" y="0"/>
                </a:lnTo>
                <a:close/>
              </a:path>
            </a:pathLst>
          </a:custGeom>
          <a:solidFill>
            <a:srgbClr val="AC0000"/>
          </a:solidFill>
          <a:ln w="28575">
            <a:solidFill>
              <a:sysClr val="window" lastClr="FFFFFF">
                <a:lumMod val="95000"/>
              </a:sysClr>
            </a:soli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29" name="Freeform 8"/>
          <p:cNvSpPr/>
          <p:nvPr/>
        </p:nvSpPr>
        <p:spPr bwMode="auto">
          <a:xfrm>
            <a:off x="1115616" y="3147814"/>
            <a:ext cx="4335619" cy="731790"/>
          </a:xfrm>
          <a:custGeom>
            <a:avLst/>
            <a:gdLst>
              <a:gd name="T0" fmla="*/ 283 w 2938"/>
              <a:gd name="T1" fmla="*/ 0 h 426"/>
              <a:gd name="T2" fmla="*/ 2655 w 2938"/>
              <a:gd name="T3" fmla="*/ 0 h 426"/>
              <a:gd name="T4" fmla="*/ 2938 w 2938"/>
              <a:gd name="T5" fmla="*/ 426 h 426"/>
              <a:gd name="T6" fmla="*/ 0 w 2938"/>
              <a:gd name="T7" fmla="*/ 426 h 426"/>
              <a:gd name="T8" fmla="*/ 283 w 2938"/>
              <a:gd name="T9" fmla="*/ 0 h 426"/>
            </a:gdLst>
            <a:ahLst/>
            <a:cxnLst>
              <a:cxn ang="0">
                <a:pos x="T0" y="T1"/>
              </a:cxn>
              <a:cxn ang="0">
                <a:pos x="T2" y="T3"/>
              </a:cxn>
              <a:cxn ang="0">
                <a:pos x="T4" y="T5"/>
              </a:cxn>
              <a:cxn ang="0">
                <a:pos x="T6" y="T7"/>
              </a:cxn>
              <a:cxn ang="0">
                <a:pos x="T8" y="T9"/>
              </a:cxn>
            </a:cxnLst>
            <a:rect l="0" t="0" r="r" b="b"/>
            <a:pathLst>
              <a:path w="2938" h="426">
                <a:moveTo>
                  <a:pt x="283" y="0"/>
                </a:moveTo>
                <a:lnTo>
                  <a:pt x="2655" y="0"/>
                </a:lnTo>
                <a:lnTo>
                  <a:pt x="2938" y="426"/>
                </a:lnTo>
                <a:lnTo>
                  <a:pt x="0" y="426"/>
                </a:lnTo>
                <a:lnTo>
                  <a:pt x="283" y="0"/>
                </a:lnTo>
                <a:close/>
              </a:path>
            </a:pathLst>
          </a:custGeom>
          <a:solidFill>
            <a:srgbClr val="AC0000"/>
          </a:solidFill>
          <a:ln w="28575">
            <a:solidFill>
              <a:sysClr val="window" lastClr="FFFFFF">
                <a:lumMod val="95000"/>
              </a:sysClr>
            </a:soli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30" name="Text Box 10"/>
          <p:cNvSpPr txBox="1">
            <a:spLocks noChangeArrowheads="1"/>
          </p:cNvSpPr>
          <p:nvPr/>
        </p:nvSpPr>
        <p:spPr bwMode="auto">
          <a:xfrm>
            <a:off x="2209809" y="3375210"/>
            <a:ext cx="2147232" cy="276999"/>
          </a:xfrm>
          <a:prstGeom prst="rect">
            <a:avLst/>
          </a:prstGeom>
          <a:noFill/>
          <a:ln w="9525">
            <a:noFill/>
            <a:miter lim="800000"/>
          </a:ln>
        </p:spPr>
        <p:txBody>
          <a:bodyPr wrap="square" lIns="45720" tIns="22860" rIns="45720" bIns="22860">
            <a:spAutoFit/>
          </a:bodyPr>
          <a:lstStyle/>
          <a:p>
            <a:pPr marL="0" marR="0" lvl="0" indent="0" algn="ctr" defTabSz="1087755" eaLnBrk="1" fontAlgn="auto" latinLnBrk="0" hangingPunct="1">
              <a:lnSpc>
                <a:spcPct val="100000"/>
              </a:lnSpc>
              <a:spcBef>
                <a:spcPts val="0"/>
              </a:spcBef>
              <a:spcAft>
                <a:spcPts val="0"/>
              </a:spcAft>
              <a:buClrTx/>
              <a:buSzTx/>
              <a:buFontTx/>
              <a:buNone/>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703020204020201" pitchFamily="34" charset="-122"/>
                <a:ea typeface="微软雅黑" panose="020B0703020204020201" pitchFamily="34" charset="-122"/>
                <a:cs typeface="Open Sans" pitchFamily="34" charset="0"/>
              </a:rPr>
              <a:t>字</a:t>
            </a:r>
            <a:endParaRPr kumimoji="0" lang="en-US" altLang="zh-CN" sz="1500" b="1" i="0" u="none" strike="noStrike" kern="0" cap="none" spc="0" normalizeH="0" baseline="0" noProof="0" dirty="0">
              <a:ln>
                <a:noFill/>
              </a:ln>
              <a:solidFill>
                <a:sysClr val="window" lastClr="FFFFFF"/>
              </a:solidFill>
              <a:effectLst/>
              <a:uLnTx/>
              <a:uFillTx/>
              <a:latin typeface="微软雅黑" panose="020B0703020204020201" pitchFamily="34" charset="-122"/>
              <a:ea typeface="微软雅黑" panose="020B0703020204020201" pitchFamily="34" charset="-122"/>
              <a:cs typeface="Open Sans" pitchFamily="34" charset="0"/>
            </a:endParaRPr>
          </a:p>
        </p:txBody>
      </p:sp>
      <p:sp>
        <p:nvSpPr>
          <p:cNvPr id="31" name="Text Box 10"/>
          <p:cNvSpPr txBox="1">
            <a:spLocks noChangeArrowheads="1"/>
          </p:cNvSpPr>
          <p:nvPr/>
        </p:nvSpPr>
        <p:spPr bwMode="auto">
          <a:xfrm>
            <a:off x="2209809" y="2644280"/>
            <a:ext cx="2147232" cy="276999"/>
          </a:xfrm>
          <a:prstGeom prst="rect">
            <a:avLst/>
          </a:prstGeom>
          <a:noFill/>
          <a:ln w="9525">
            <a:noFill/>
            <a:miter lim="800000"/>
          </a:ln>
        </p:spPr>
        <p:txBody>
          <a:bodyPr wrap="square" lIns="45720" tIns="22860" rIns="45720" bIns="22860">
            <a:spAutoFit/>
          </a:bodyPr>
          <a:lstStyle/>
          <a:p>
            <a:pPr marL="0" marR="0" lvl="0" indent="0" algn="ctr" defTabSz="1087755" eaLnBrk="1" fontAlgn="auto" latinLnBrk="0" hangingPunct="1">
              <a:lnSpc>
                <a:spcPct val="100000"/>
              </a:lnSpc>
              <a:spcBef>
                <a:spcPts val="0"/>
              </a:spcBef>
              <a:spcAft>
                <a:spcPts val="0"/>
              </a:spcAft>
              <a:buClrTx/>
              <a:buSzTx/>
              <a:buFontTx/>
              <a:buNone/>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703020204020201" pitchFamily="34" charset="-122"/>
                <a:ea typeface="微软雅黑" panose="020B0703020204020201" pitchFamily="34" charset="-122"/>
                <a:cs typeface="Open Sans" pitchFamily="34" charset="0"/>
              </a:rPr>
              <a:t>字节</a:t>
            </a:r>
            <a:endParaRPr kumimoji="0" lang="en-US" altLang="zh-CN" sz="1500" b="1" i="0" u="none" strike="noStrike" kern="0" cap="none" spc="0" normalizeH="0" baseline="0" noProof="0" dirty="0">
              <a:ln>
                <a:noFill/>
              </a:ln>
              <a:solidFill>
                <a:sysClr val="window" lastClr="FFFFFF"/>
              </a:solidFill>
              <a:effectLst/>
              <a:uLnTx/>
              <a:uFillTx/>
              <a:latin typeface="微软雅黑" panose="020B0703020204020201" pitchFamily="34" charset="-122"/>
              <a:ea typeface="微软雅黑" panose="020B0703020204020201" pitchFamily="34" charset="-122"/>
              <a:cs typeface="Open Sans" pitchFamily="34" charset="0"/>
            </a:endParaRPr>
          </a:p>
        </p:txBody>
      </p:sp>
      <p:sp>
        <p:nvSpPr>
          <p:cNvPr id="32" name="Text Box 10"/>
          <p:cNvSpPr txBox="1">
            <a:spLocks noChangeArrowheads="1"/>
          </p:cNvSpPr>
          <p:nvPr/>
        </p:nvSpPr>
        <p:spPr bwMode="auto">
          <a:xfrm>
            <a:off x="2463619" y="1913348"/>
            <a:ext cx="1639612" cy="276999"/>
          </a:xfrm>
          <a:prstGeom prst="rect">
            <a:avLst/>
          </a:prstGeom>
          <a:noFill/>
          <a:ln w="9525">
            <a:noFill/>
            <a:miter lim="800000"/>
          </a:ln>
        </p:spPr>
        <p:txBody>
          <a:bodyPr wrap="square" lIns="45720" tIns="22860" rIns="45720" bIns="22860">
            <a:spAutoFit/>
          </a:bodyPr>
          <a:lstStyle/>
          <a:p>
            <a:pPr marL="0" marR="0" lvl="0" indent="0" algn="ctr" defTabSz="1087755" eaLnBrk="1" fontAlgn="auto" latinLnBrk="0" hangingPunct="1">
              <a:lnSpc>
                <a:spcPct val="100000"/>
              </a:lnSpc>
              <a:spcBef>
                <a:spcPts val="0"/>
              </a:spcBef>
              <a:spcAft>
                <a:spcPts val="0"/>
              </a:spcAft>
              <a:buClrTx/>
              <a:buSzTx/>
              <a:buFontTx/>
              <a:buNone/>
              <a:defRPr/>
            </a:pPr>
            <a:r>
              <a:rPr kumimoji="0" lang="zh-CN" altLang="en-US" sz="1500" b="1" i="0" u="none" strike="noStrike" kern="0" cap="none" spc="0" normalizeH="0" baseline="0" noProof="0" dirty="0">
                <a:ln>
                  <a:noFill/>
                </a:ln>
                <a:solidFill>
                  <a:sysClr val="window" lastClr="FFFFFF"/>
                </a:solidFill>
                <a:effectLst/>
                <a:uLnTx/>
                <a:uFillTx/>
                <a:latin typeface="微软雅黑" panose="020B0703020204020201" pitchFamily="34" charset="-122"/>
                <a:ea typeface="微软雅黑" panose="020B0703020204020201" pitchFamily="34" charset="-122"/>
                <a:cs typeface="Open Sans" pitchFamily="34" charset="0"/>
              </a:rPr>
              <a:t>位</a:t>
            </a:r>
            <a:endParaRPr kumimoji="0" lang="en-US" altLang="zh-CN" sz="1500" b="1" i="0" u="none" strike="noStrike" kern="0" cap="none" spc="0" normalizeH="0" baseline="0" noProof="0" dirty="0">
              <a:ln>
                <a:noFill/>
              </a:ln>
              <a:solidFill>
                <a:sysClr val="window" lastClr="FFFFFF"/>
              </a:solidFill>
              <a:effectLst/>
              <a:uLnTx/>
              <a:uFillTx/>
              <a:latin typeface="微软雅黑" panose="020B0703020204020201" pitchFamily="34" charset="-122"/>
              <a:ea typeface="微软雅黑" panose="020B0703020204020201" pitchFamily="34" charset="-122"/>
              <a:cs typeface="Open Sans" pitchFamily="34" charset="0"/>
            </a:endParaRPr>
          </a:p>
        </p:txBody>
      </p:sp>
      <p:sp>
        <p:nvSpPr>
          <p:cNvPr id="35" name="Oval 12"/>
          <p:cNvSpPr/>
          <p:nvPr/>
        </p:nvSpPr>
        <p:spPr>
          <a:xfrm>
            <a:off x="4293779" y="1945743"/>
            <a:ext cx="212210" cy="212210"/>
          </a:xfrm>
          <a:prstGeom prst="ellipse">
            <a:avLst/>
          </a:prstGeom>
          <a:solidFill>
            <a:srgbClr val="AC0000"/>
          </a:solidFill>
          <a:ln w="28575" cap="flat" cmpd="sng" algn="ctr">
            <a:solidFill>
              <a:sysClr val="window" lastClr="FFFFFF">
                <a:lumMod val="95000"/>
              </a:sysClr>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 lastClr="FFFFFF"/>
              </a:solidFill>
              <a:effectLst/>
              <a:uLnTx/>
              <a:uFillTx/>
              <a:latin typeface="Calibri" panose="020F0302020204030204"/>
              <a:ea typeface="+mn-ea"/>
              <a:cs typeface="+mn-cs"/>
            </a:endParaRPr>
          </a:p>
        </p:txBody>
      </p:sp>
      <p:sp>
        <p:nvSpPr>
          <p:cNvPr id="36" name="Oval 13"/>
          <p:cNvSpPr/>
          <p:nvPr/>
        </p:nvSpPr>
        <p:spPr>
          <a:xfrm>
            <a:off x="4719738" y="2676675"/>
            <a:ext cx="212210" cy="212210"/>
          </a:xfrm>
          <a:prstGeom prst="ellipse">
            <a:avLst/>
          </a:prstGeom>
          <a:solidFill>
            <a:srgbClr val="AC0000"/>
          </a:solidFill>
          <a:ln w="28575" cap="flat" cmpd="sng" algn="ctr">
            <a:solidFill>
              <a:sysClr val="window" lastClr="FFFFFF">
                <a:lumMod val="95000"/>
              </a:sysClr>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 lastClr="FFFFFF"/>
              </a:solidFill>
              <a:effectLst/>
              <a:uLnTx/>
              <a:uFillTx/>
              <a:latin typeface="Calibri" panose="020F0302020204030204"/>
              <a:ea typeface="+mn-ea"/>
              <a:cs typeface="+mn-cs"/>
            </a:endParaRPr>
          </a:p>
        </p:txBody>
      </p:sp>
      <p:sp>
        <p:nvSpPr>
          <p:cNvPr id="37" name="Oval 14"/>
          <p:cNvSpPr/>
          <p:nvPr/>
        </p:nvSpPr>
        <p:spPr>
          <a:xfrm>
            <a:off x="5137472" y="3407605"/>
            <a:ext cx="212210" cy="212210"/>
          </a:xfrm>
          <a:prstGeom prst="ellipse">
            <a:avLst/>
          </a:prstGeom>
          <a:solidFill>
            <a:srgbClr val="AC0000"/>
          </a:solidFill>
          <a:ln w="28575" cap="flat" cmpd="sng" algn="ctr">
            <a:solidFill>
              <a:sysClr val="window" lastClr="FFFFFF">
                <a:lumMod val="95000"/>
              </a:sysClr>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 lastClr="FFFFFF"/>
              </a:solidFill>
              <a:effectLst/>
              <a:uLnTx/>
              <a:uFillTx/>
              <a:latin typeface="Calibri" panose="020F0302020204030204"/>
              <a:ea typeface="+mn-ea"/>
              <a:cs typeface="+mn-cs"/>
            </a:endParaRPr>
          </a:p>
        </p:txBody>
      </p:sp>
      <p:sp>
        <p:nvSpPr>
          <p:cNvPr id="41" name="肘形接點 23"/>
          <p:cNvSpPr>
            <a:spLocks noChangeShapeType="1"/>
          </p:cNvSpPr>
          <p:nvPr/>
        </p:nvSpPr>
        <p:spPr bwMode="auto">
          <a:xfrm rot="5400000" flipH="1" flipV="1">
            <a:off x="4955207" y="1198883"/>
            <a:ext cx="343739" cy="1242173"/>
          </a:xfrm>
          <a:custGeom>
            <a:avLst/>
            <a:gdLst>
              <a:gd name="connsiteX0" fmla="*/ 0 w 681038"/>
              <a:gd name="connsiteY0" fmla="*/ 0 h 2268538"/>
              <a:gd name="connsiteX1" fmla="*/ 681038 w 681038"/>
              <a:gd name="connsiteY1" fmla="*/ 0 h 2268538"/>
              <a:gd name="connsiteX2" fmla="*/ 681038 w 681038"/>
              <a:gd name="connsiteY2" fmla="*/ 2268538 h 2268538"/>
              <a:gd name="connsiteX0-1" fmla="*/ 0 w 626447"/>
              <a:gd name="connsiteY0-2" fmla="*/ 0 h 2732562"/>
              <a:gd name="connsiteX1-3" fmla="*/ 626447 w 626447"/>
              <a:gd name="connsiteY1-4" fmla="*/ 464024 h 2732562"/>
              <a:gd name="connsiteX2-5" fmla="*/ 626447 w 626447"/>
              <a:gd name="connsiteY2-6" fmla="*/ 2732562 h 2732562"/>
              <a:gd name="connsiteX0-7" fmla="*/ 0 w 626447"/>
              <a:gd name="connsiteY0-8" fmla="*/ 0 h 2084046"/>
              <a:gd name="connsiteX1-9" fmla="*/ 626447 w 626447"/>
              <a:gd name="connsiteY1-10" fmla="*/ 464024 h 2084046"/>
              <a:gd name="connsiteX2-11" fmla="*/ 626446 w 626447"/>
              <a:gd name="connsiteY2-12" fmla="*/ 2084046 h 2084046"/>
            </a:gdLst>
            <a:ahLst/>
            <a:cxnLst>
              <a:cxn ang="0">
                <a:pos x="connsiteX0-1" y="connsiteY0-2"/>
              </a:cxn>
              <a:cxn ang="0">
                <a:pos x="connsiteX1-3" y="connsiteY1-4"/>
              </a:cxn>
              <a:cxn ang="0">
                <a:pos x="connsiteX2-5" y="connsiteY2-6"/>
              </a:cxn>
            </a:cxnLst>
            <a:rect l="l" t="t" r="r" b="b"/>
            <a:pathLst>
              <a:path w="626447" h="2084046" fill="none">
                <a:moveTo>
                  <a:pt x="0" y="0"/>
                </a:moveTo>
                <a:lnTo>
                  <a:pt x="626447" y="464024"/>
                </a:lnTo>
                <a:cubicBezTo>
                  <a:pt x="626447" y="1220203"/>
                  <a:pt x="626446" y="1327867"/>
                  <a:pt x="626446" y="2084046"/>
                </a:cubicBezTo>
              </a:path>
            </a:pathLst>
          </a:cu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txBody>
          <a:bodyPr lIns="68580" tIns="34290" rIns="68580" bIns="34290"/>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矩形 41"/>
          <p:cNvSpPr/>
          <p:nvPr/>
        </p:nvSpPr>
        <p:spPr>
          <a:xfrm>
            <a:off x="5908466" y="1354835"/>
            <a:ext cx="3200038" cy="438576"/>
          </a:xfrm>
          <a:prstGeom prst="rect">
            <a:avLst/>
          </a:prstGeom>
        </p:spPr>
        <p:txBody>
          <a:bodyPr wrap="square" lIns="68573" tIns="34287" rIns="68573" bIns="34287">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200" kern="0" dirty="0"/>
              <a:t>"位(bit)"是电子计算机中</a:t>
            </a:r>
            <a:r>
              <a:rPr lang="zh-CN" altLang="en-US" sz="1200" kern="0" dirty="0">
                <a:solidFill>
                  <a:srgbClr val="FF0000"/>
                </a:solidFill>
              </a:rPr>
              <a:t>最小的数据单位</a:t>
            </a:r>
            <a:r>
              <a:rPr lang="zh-CN" altLang="en-US" sz="1200" kern="0" dirty="0"/>
              <a:t>。每一位的状态只能是0或1。</a:t>
            </a:r>
            <a:endParaRPr kumimoji="0" lang="en-US" altLang="zh-CN" sz="1400" i="0" u="none" strike="noStrike" kern="0" cap="none" spc="0" normalizeH="0" baseline="0" noProof="0" dirty="0">
              <a:ln>
                <a:noFill/>
              </a:ln>
              <a:solidFill>
                <a:sysClr val="windowText" lastClr="000000">
                  <a:lumMod val="75000"/>
                  <a:lumOff val="25000"/>
                </a:sysClr>
              </a:solidFill>
              <a:effectLst/>
              <a:uLnTx/>
              <a:uFillTx/>
              <a:latin typeface="微软雅黑" panose="020B0703020204020201" pitchFamily="34" charset="-122"/>
              <a:ea typeface="微软雅黑" panose="020B0703020204020201" pitchFamily="34" charset="-122"/>
            </a:endParaRPr>
          </a:p>
        </p:txBody>
      </p:sp>
      <p:cxnSp>
        <p:nvCxnSpPr>
          <p:cNvPr id="44" name="直接连接符 43"/>
          <p:cNvCxnSpPr>
            <a:stCxn id="36" idx="6"/>
          </p:cNvCxnSpPr>
          <p:nvPr/>
        </p:nvCxnSpPr>
        <p:spPr>
          <a:xfrm flipV="1">
            <a:off x="4931948" y="2776913"/>
            <a:ext cx="816215" cy="5867"/>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cxnSp>
      <p:cxnSp>
        <p:nvCxnSpPr>
          <p:cNvPr id="45" name="直接连接符 44"/>
          <p:cNvCxnSpPr/>
          <p:nvPr/>
        </p:nvCxnSpPr>
        <p:spPr>
          <a:xfrm flipV="1">
            <a:off x="5349683" y="3495823"/>
            <a:ext cx="398480" cy="1"/>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cxnSp>
      <p:sp>
        <p:nvSpPr>
          <p:cNvPr id="46" name="矩形 45"/>
          <p:cNvSpPr/>
          <p:nvPr/>
        </p:nvSpPr>
        <p:spPr>
          <a:xfrm>
            <a:off x="5908467" y="2359898"/>
            <a:ext cx="3056021" cy="807907"/>
          </a:xfrm>
          <a:prstGeom prst="rect">
            <a:avLst/>
          </a:prstGeom>
        </p:spPr>
        <p:txBody>
          <a:bodyPr wrap="square" lIns="68573" tIns="34287" rIns="68573" bIns="34287">
            <a:spAutoFit/>
          </a:bodyPr>
          <a:lstStyle/>
          <a:p>
            <a:pPr marL="0" indent="0">
              <a:buFont typeface="Symbol" panose="05050102010706020507" pitchFamily="18" charset="2"/>
              <a:buNone/>
            </a:pPr>
            <a:r>
              <a:rPr lang="zh-CN" altLang="en-US" sz="1200" kern="0" dirty="0">
                <a:solidFill>
                  <a:srgbClr val="FF0000"/>
                </a:solidFill>
              </a:rPr>
              <a:t>8</a:t>
            </a:r>
            <a:r>
              <a:rPr lang="zh-CN" altLang="en-US" sz="1200" kern="0" dirty="0"/>
              <a:t>个二进制位构成1个"字节(Byte)"，它是存储空间的基本计量单位。</a:t>
            </a:r>
            <a:r>
              <a:rPr lang="zh-CN" altLang="en-US" sz="1200" kern="0" dirty="0">
                <a:solidFill>
                  <a:srgbClr val="FF0000"/>
                </a:solidFill>
              </a:rPr>
              <a:t>1个字节可以储存1个英文字母或者半个汉字</a:t>
            </a:r>
            <a:r>
              <a:rPr lang="zh-CN" altLang="en-US" sz="1200" kern="0" dirty="0"/>
              <a:t>，换句话说，1个汉字占据2个字节的存储空间。</a:t>
            </a:r>
          </a:p>
        </p:txBody>
      </p:sp>
      <p:sp>
        <p:nvSpPr>
          <p:cNvPr id="48" name="矩形 47"/>
          <p:cNvSpPr/>
          <p:nvPr/>
        </p:nvSpPr>
        <p:spPr>
          <a:xfrm>
            <a:off x="5908467" y="3364997"/>
            <a:ext cx="3056021" cy="1361905"/>
          </a:xfrm>
          <a:prstGeom prst="rect">
            <a:avLst/>
          </a:prstGeom>
        </p:spPr>
        <p:txBody>
          <a:bodyPr wrap="square" lIns="68573" tIns="34287" rIns="68573" bIns="34287">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200" kern="0" dirty="0">
                <a:latin typeface="华文细黑" panose="02010600040101010101" pitchFamily="2" charset="-122"/>
              </a:rPr>
              <a:t>"</a:t>
            </a:r>
            <a:r>
              <a:rPr lang="zh-CN" altLang="en-US" sz="1200" kern="0" dirty="0">
                <a:latin typeface="华文细黑" panose="02010600040101010101" pitchFamily="2" charset="-122"/>
              </a:rPr>
              <a:t>字</a:t>
            </a:r>
            <a:r>
              <a:rPr lang="en-US" altLang="zh-CN" sz="1200" kern="0" dirty="0">
                <a:latin typeface="华文细黑" panose="02010600040101010101" pitchFamily="2" charset="-122"/>
              </a:rPr>
              <a:t>"</a:t>
            </a:r>
            <a:r>
              <a:rPr lang="zh-CN" altLang="en-US" sz="1200" kern="0" dirty="0">
                <a:latin typeface="华文细黑" panose="02010600040101010101" pitchFamily="2" charset="-122"/>
              </a:rPr>
              <a:t>由若干个字节构成，字的位数叫做字长，不同档次的机器有不同的字长。例如一台</a:t>
            </a:r>
            <a:r>
              <a:rPr lang="en-US" altLang="zh-CN" sz="1200" kern="0" dirty="0">
                <a:latin typeface="华文细黑" panose="02010600040101010101" pitchFamily="2" charset="-122"/>
              </a:rPr>
              <a:t>8</a:t>
            </a:r>
            <a:r>
              <a:rPr lang="zh-CN" altLang="en-US" sz="1200" kern="0" dirty="0">
                <a:latin typeface="华文细黑" panose="02010600040101010101" pitchFamily="2" charset="-122"/>
              </a:rPr>
              <a:t>位机，它的</a:t>
            </a:r>
            <a:r>
              <a:rPr lang="en-US" altLang="zh-CN" sz="1200" kern="0" dirty="0">
                <a:latin typeface="华文细黑" panose="02010600040101010101" pitchFamily="2" charset="-122"/>
              </a:rPr>
              <a:t>1</a:t>
            </a:r>
            <a:r>
              <a:rPr lang="zh-CN" altLang="en-US" sz="1200" kern="0" dirty="0">
                <a:latin typeface="华文细黑" panose="02010600040101010101" pitchFamily="2" charset="-122"/>
              </a:rPr>
              <a:t>个字就等于</a:t>
            </a:r>
            <a:r>
              <a:rPr lang="en-US" altLang="zh-CN" sz="1200" kern="0" dirty="0">
                <a:latin typeface="华文细黑" panose="02010600040101010101" pitchFamily="2" charset="-122"/>
              </a:rPr>
              <a:t>1</a:t>
            </a:r>
            <a:r>
              <a:rPr lang="zh-CN" altLang="en-US" sz="1200" kern="0" dirty="0">
                <a:latin typeface="华文细黑" panose="02010600040101010101" pitchFamily="2" charset="-122"/>
              </a:rPr>
              <a:t>个字节，字长为</a:t>
            </a:r>
            <a:r>
              <a:rPr lang="en-US" altLang="zh-CN" sz="1200" kern="0" dirty="0">
                <a:latin typeface="华文细黑" panose="02010600040101010101" pitchFamily="2" charset="-122"/>
              </a:rPr>
              <a:t>8</a:t>
            </a:r>
            <a:r>
              <a:rPr lang="zh-CN" altLang="en-US" sz="1200" kern="0" dirty="0">
                <a:latin typeface="华文细黑" panose="02010600040101010101" pitchFamily="2" charset="-122"/>
              </a:rPr>
              <a:t>位。如果是一台</a:t>
            </a:r>
            <a:r>
              <a:rPr lang="en-US" altLang="zh-CN" sz="1200" kern="0" dirty="0">
                <a:latin typeface="华文细黑" panose="02010600040101010101" pitchFamily="2" charset="-122"/>
              </a:rPr>
              <a:t>16</a:t>
            </a:r>
            <a:r>
              <a:rPr lang="zh-CN" altLang="en-US" sz="1200" kern="0" dirty="0">
                <a:latin typeface="华文细黑" panose="02010600040101010101" pitchFamily="2" charset="-122"/>
              </a:rPr>
              <a:t>位机，那么，它的</a:t>
            </a:r>
            <a:r>
              <a:rPr lang="en-US" altLang="zh-CN" sz="1200" kern="0" dirty="0">
                <a:latin typeface="华文细黑" panose="02010600040101010101" pitchFamily="2" charset="-122"/>
              </a:rPr>
              <a:t>1</a:t>
            </a:r>
            <a:r>
              <a:rPr lang="zh-CN" altLang="en-US" sz="1200" kern="0" dirty="0">
                <a:latin typeface="华文细黑" panose="02010600040101010101" pitchFamily="2" charset="-122"/>
              </a:rPr>
              <a:t>个字就由</a:t>
            </a:r>
            <a:r>
              <a:rPr lang="en-US" altLang="zh-CN" sz="1200" kern="0" dirty="0">
                <a:latin typeface="华文细黑" panose="02010600040101010101" pitchFamily="2" charset="-122"/>
              </a:rPr>
              <a:t>2</a:t>
            </a:r>
            <a:r>
              <a:rPr lang="zh-CN" altLang="en-US" sz="1200" kern="0" dirty="0">
                <a:latin typeface="华文细黑" panose="02010600040101010101" pitchFamily="2" charset="-122"/>
              </a:rPr>
              <a:t>个字节构成，字长为</a:t>
            </a:r>
            <a:r>
              <a:rPr lang="en-US" altLang="zh-CN" sz="1200" kern="0" dirty="0">
                <a:latin typeface="华文细黑" panose="02010600040101010101" pitchFamily="2" charset="-122"/>
              </a:rPr>
              <a:t>16</a:t>
            </a:r>
            <a:r>
              <a:rPr lang="zh-CN" altLang="en-US" sz="1200" kern="0" dirty="0">
                <a:latin typeface="华文细黑" panose="02010600040101010101" pitchFamily="2" charset="-122"/>
              </a:rPr>
              <a:t>位。在</a:t>
            </a:r>
            <a:r>
              <a:rPr lang="en-US" altLang="zh-CN" sz="1200" kern="0" dirty="0">
                <a:latin typeface="华文细黑" panose="02010600040101010101" pitchFamily="2" charset="-122"/>
              </a:rPr>
              <a:t>32</a:t>
            </a:r>
            <a:r>
              <a:rPr lang="zh-CN" altLang="en-US" sz="1200" kern="0" dirty="0">
                <a:latin typeface="华文细黑" panose="02010600040101010101" pitchFamily="2" charset="-122"/>
              </a:rPr>
              <a:t>位操作系统当中，一个字是</a:t>
            </a:r>
            <a:r>
              <a:rPr lang="en-US" altLang="zh-CN" sz="1200" kern="0" dirty="0">
                <a:latin typeface="华文细黑" panose="02010600040101010101" pitchFamily="2" charset="-122"/>
              </a:rPr>
              <a:t>4</a:t>
            </a:r>
            <a:r>
              <a:rPr lang="zh-CN" altLang="en-US" sz="1200" kern="0" dirty="0">
                <a:latin typeface="华文细黑" panose="02010600040101010101" pitchFamily="2" charset="-122"/>
              </a:rPr>
              <a:t>个字节，字是计算机进行数据处理和运算的单位。</a:t>
            </a:r>
            <a:endParaRPr kumimoji="0" lang="en-US" altLang="zh-CN" sz="1200" b="1" i="0" u="none" strike="noStrike" kern="0" cap="none" spc="0" normalizeH="0" baseline="0" noProof="0" dirty="0">
              <a:ln>
                <a:noFill/>
              </a:ln>
              <a:effectLst/>
              <a:uLnTx/>
              <a:uFillTx/>
              <a:latin typeface="华文细黑" panose="02010600040101010101" pitchFamily="2" charset="-122"/>
            </a:endParaRPr>
          </a:p>
        </p:txBody>
      </p:sp>
      <p:cxnSp>
        <p:nvCxnSpPr>
          <p:cNvPr id="51" name="直接连接符 50"/>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53"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基础知识</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Click="0" advTm="9483"/>
    </mc:Choice>
    <mc:Fallback xmlns="">
      <p:transition advClick="0" advTm="948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1+#ppt_w/2"/>
                                              </p:val>
                                            </p:tav>
                                            <p:tav tm="100000">
                                              <p:val>
                                                <p:strVal val="#ppt_x"/>
                                              </p:val>
                                            </p:tav>
                                          </p:tavLst>
                                        </p:anim>
                                        <p:anim calcmode="lin" valueType="num">
                                          <p:cBhvr additive="base">
                                            <p:cTn id="12" dur="500" fill="hold"/>
                                            <p:tgtEl>
                                              <p:spTgt spid="5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14:bounceEnd="52000">
                                          <p:cBhvr additive="base">
                                            <p:cTn id="16" dur="500" fill="hold"/>
                                            <p:tgtEl>
                                              <p:spTgt spid="53"/>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300"/>
                                            <p:tgtEl>
                                              <p:spTgt spid="26"/>
                                            </p:tgtEl>
                                            <p:attrNameLst>
                                              <p:attrName>ppt_y</p:attrName>
                                            </p:attrNameLst>
                                          </p:cBhvr>
                                          <p:tavLst>
                                            <p:tav tm="0">
                                              <p:val>
                                                <p:strVal val="#ppt_y-#ppt_h*1.125000"/>
                                              </p:val>
                                            </p:tav>
                                            <p:tav tm="100000">
                                              <p:val>
                                                <p:strVal val="#ppt_y"/>
                                              </p:val>
                                            </p:tav>
                                          </p:tavLst>
                                        </p:anim>
                                        <p:animEffect transition="in" filter="wipe(down)">
                                          <p:cBhvr>
                                            <p:cTn id="23" dur="300"/>
                                            <p:tgtEl>
                                              <p:spTgt spid="26"/>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300"/>
                                            <p:tgtEl>
                                              <p:spTgt spid="32"/>
                                            </p:tgtEl>
                                            <p:attrNameLst>
                                              <p:attrName>ppt_y</p:attrName>
                                            </p:attrNameLst>
                                          </p:cBhvr>
                                          <p:tavLst>
                                            <p:tav tm="0">
                                              <p:val>
                                                <p:strVal val="#ppt_y-#ppt_h*1.125000"/>
                                              </p:val>
                                            </p:tav>
                                            <p:tav tm="100000">
                                              <p:val>
                                                <p:strVal val="#ppt_y"/>
                                              </p:val>
                                            </p:tav>
                                          </p:tavLst>
                                        </p:anim>
                                        <p:animEffect transition="in" filter="wipe(down)">
                                          <p:cBhvr>
                                            <p:cTn id="27" dur="300"/>
                                            <p:tgtEl>
                                              <p:spTgt spid="32"/>
                                            </p:tgtEl>
                                          </p:cBhvr>
                                        </p:animEffect>
                                      </p:childTnLst>
                                    </p:cTn>
                                  </p:par>
                                </p:childTnLst>
                              </p:cTn>
                            </p:par>
                            <p:par>
                              <p:cTn id="28" fill="hold">
                                <p:stCondLst>
                                  <p:cond delay="500"/>
                                </p:stCondLst>
                                <p:childTnLst>
                                  <p:par>
                                    <p:cTn id="29" presetID="12" presetClass="entr" presetSubtype="1"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300"/>
                                            <p:tgtEl>
                                              <p:spTgt spid="28"/>
                                            </p:tgtEl>
                                            <p:attrNameLst>
                                              <p:attrName>ppt_y</p:attrName>
                                            </p:attrNameLst>
                                          </p:cBhvr>
                                          <p:tavLst>
                                            <p:tav tm="0">
                                              <p:val>
                                                <p:strVal val="#ppt_y-#ppt_h*1.125000"/>
                                              </p:val>
                                            </p:tav>
                                            <p:tav tm="100000">
                                              <p:val>
                                                <p:strVal val="#ppt_y"/>
                                              </p:val>
                                            </p:tav>
                                          </p:tavLst>
                                        </p:anim>
                                        <p:animEffect transition="in" filter="wipe(down)">
                                          <p:cBhvr>
                                            <p:cTn id="32" dur="300"/>
                                            <p:tgtEl>
                                              <p:spTgt spid="28"/>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300"/>
                                            <p:tgtEl>
                                              <p:spTgt spid="31"/>
                                            </p:tgtEl>
                                            <p:attrNameLst>
                                              <p:attrName>ppt_y</p:attrName>
                                            </p:attrNameLst>
                                          </p:cBhvr>
                                          <p:tavLst>
                                            <p:tav tm="0">
                                              <p:val>
                                                <p:strVal val="#ppt_y-#ppt_h*1.125000"/>
                                              </p:val>
                                            </p:tav>
                                            <p:tav tm="100000">
                                              <p:val>
                                                <p:strVal val="#ppt_y"/>
                                              </p:val>
                                            </p:tav>
                                          </p:tavLst>
                                        </p:anim>
                                        <p:animEffect transition="in" filter="wipe(down)">
                                          <p:cBhvr>
                                            <p:cTn id="36" dur="300"/>
                                            <p:tgtEl>
                                              <p:spTgt spid="31"/>
                                            </p:tgtEl>
                                          </p:cBhvr>
                                        </p:animEffect>
                                      </p:childTnLst>
                                    </p:cTn>
                                  </p:par>
                                </p:childTnLst>
                              </p:cTn>
                            </p:par>
                            <p:par>
                              <p:cTn id="37" fill="hold">
                                <p:stCondLst>
                                  <p:cond delay="1000"/>
                                </p:stCondLst>
                                <p:childTnLst>
                                  <p:par>
                                    <p:cTn id="38" presetID="1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300"/>
                                            <p:tgtEl>
                                              <p:spTgt spid="29"/>
                                            </p:tgtEl>
                                            <p:attrNameLst>
                                              <p:attrName>ppt_y</p:attrName>
                                            </p:attrNameLst>
                                          </p:cBhvr>
                                          <p:tavLst>
                                            <p:tav tm="0">
                                              <p:val>
                                                <p:strVal val="#ppt_y-#ppt_h*1.125000"/>
                                              </p:val>
                                            </p:tav>
                                            <p:tav tm="100000">
                                              <p:val>
                                                <p:strVal val="#ppt_y"/>
                                              </p:val>
                                            </p:tav>
                                          </p:tavLst>
                                        </p:anim>
                                        <p:animEffect transition="in" filter="wipe(down)">
                                          <p:cBhvr>
                                            <p:cTn id="41" dur="300"/>
                                            <p:tgtEl>
                                              <p:spTgt spid="29"/>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300"/>
                                            <p:tgtEl>
                                              <p:spTgt spid="30"/>
                                            </p:tgtEl>
                                            <p:attrNameLst>
                                              <p:attrName>ppt_y</p:attrName>
                                            </p:attrNameLst>
                                          </p:cBhvr>
                                          <p:tavLst>
                                            <p:tav tm="0">
                                              <p:val>
                                                <p:strVal val="#ppt_y-#ppt_h*1.125000"/>
                                              </p:val>
                                            </p:tav>
                                            <p:tav tm="100000">
                                              <p:val>
                                                <p:strVal val="#ppt_y"/>
                                              </p:val>
                                            </p:tav>
                                          </p:tavLst>
                                        </p:anim>
                                        <p:animEffect transition="in" filter="wipe(down)">
                                          <p:cBhvr>
                                            <p:cTn id="45" dur="300"/>
                                            <p:tgtEl>
                                              <p:spTgt spid="30"/>
                                            </p:tgtEl>
                                          </p:cBhvr>
                                        </p:animEffect>
                                      </p:childTnLst>
                                    </p:cTn>
                                  </p:par>
                                </p:childTnLst>
                              </p:cTn>
                            </p:par>
                            <p:par>
                              <p:cTn id="46" fill="hold">
                                <p:stCondLst>
                                  <p:cond delay="1500"/>
                                </p:stCondLst>
                                <p:childTnLst>
                                  <p:par>
                                    <p:cTn id="47" presetID="2" presetClass="entr" presetSubtype="4" fill="hold" grpId="0" nodeType="after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250" fill="hold"/>
                                            <p:tgtEl>
                                              <p:spTgt spid="37"/>
                                            </p:tgtEl>
                                            <p:attrNameLst>
                                              <p:attrName>ppt_x</p:attrName>
                                            </p:attrNameLst>
                                          </p:cBhvr>
                                          <p:tavLst>
                                            <p:tav tm="0">
                                              <p:val>
                                                <p:strVal val="#ppt_x"/>
                                              </p:val>
                                            </p:tav>
                                            <p:tav tm="100000">
                                              <p:val>
                                                <p:strVal val="#ppt_x"/>
                                              </p:val>
                                            </p:tav>
                                          </p:tavLst>
                                        </p:anim>
                                        <p:anim calcmode="lin" valueType="num">
                                          <p:cBhvr additive="base">
                                            <p:cTn id="50" dur="25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2250"/>
                                </p:stCondLst>
                                <p:childTnLst>
                                  <p:par>
                                    <p:cTn id="52" presetID="2" presetClass="entr" presetSubtype="4"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250" fill="hold"/>
                                            <p:tgtEl>
                                              <p:spTgt spid="36"/>
                                            </p:tgtEl>
                                            <p:attrNameLst>
                                              <p:attrName>ppt_x</p:attrName>
                                            </p:attrNameLst>
                                          </p:cBhvr>
                                          <p:tavLst>
                                            <p:tav tm="0">
                                              <p:val>
                                                <p:strVal val="#ppt_x"/>
                                              </p:val>
                                            </p:tav>
                                            <p:tav tm="100000">
                                              <p:val>
                                                <p:strVal val="#ppt_x"/>
                                              </p:val>
                                            </p:tav>
                                          </p:tavLst>
                                        </p:anim>
                                        <p:anim calcmode="lin" valueType="num">
                                          <p:cBhvr additive="base">
                                            <p:cTn id="55" dur="250" fill="hold"/>
                                            <p:tgtEl>
                                              <p:spTgt spid="36"/>
                                            </p:tgtEl>
                                            <p:attrNameLst>
                                              <p:attrName>ppt_y</p:attrName>
                                            </p:attrNameLst>
                                          </p:cBhvr>
                                          <p:tavLst>
                                            <p:tav tm="0">
                                              <p:val>
                                                <p:strVal val="1+#ppt_h/2"/>
                                              </p:val>
                                            </p:tav>
                                            <p:tav tm="100000">
                                              <p:val>
                                                <p:strVal val="#ppt_y"/>
                                              </p:val>
                                            </p:tav>
                                          </p:tavLst>
                                        </p:anim>
                                      </p:childTnLst>
                                    </p:cTn>
                                  </p:par>
                                </p:childTnLst>
                              </p:cTn>
                            </p:par>
                            <p:par>
                              <p:cTn id="56" fill="hold">
                                <p:stCondLst>
                                  <p:cond delay="2750"/>
                                </p:stCondLst>
                                <p:childTnLst>
                                  <p:par>
                                    <p:cTn id="57" presetID="2" presetClass="entr" presetSubtype="4"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250" fill="hold"/>
                                            <p:tgtEl>
                                              <p:spTgt spid="35"/>
                                            </p:tgtEl>
                                            <p:attrNameLst>
                                              <p:attrName>ppt_x</p:attrName>
                                            </p:attrNameLst>
                                          </p:cBhvr>
                                          <p:tavLst>
                                            <p:tav tm="0">
                                              <p:val>
                                                <p:strVal val="#ppt_x"/>
                                              </p:val>
                                            </p:tav>
                                            <p:tav tm="100000">
                                              <p:val>
                                                <p:strVal val="#ppt_x"/>
                                              </p:val>
                                            </p:tav>
                                          </p:tavLst>
                                        </p:anim>
                                        <p:anim calcmode="lin" valueType="num">
                                          <p:cBhvr additive="base">
                                            <p:cTn id="60"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450"/>
                                            <p:tgtEl>
                                              <p:spTgt spid="41"/>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left)">
                                          <p:cBhvr>
                                            <p:cTn id="69" dur="500"/>
                                            <p:tgtEl>
                                              <p:spTgt spid="4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350"/>
                                            <p:tgtEl>
                                              <p:spTgt spid="44"/>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left)">
                                          <p:cBhvr>
                                            <p:cTn id="78" dur="500"/>
                                            <p:tgtEl>
                                              <p:spTgt spid="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left)">
                                          <p:cBhvr>
                                            <p:cTn id="83" dur="250"/>
                                            <p:tgtEl>
                                              <p:spTgt spid="45"/>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left)">
                                          <p:cBhvr>
                                            <p:cTn id="8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30" grpId="0"/>
          <p:bldP spid="31" grpId="0"/>
          <p:bldP spid="32" grpId="0"/>
          <p:bldP spid="35" grpId="0" animBg="1"/>
          <p:bldP spid="36" grpId="0" animBg="1"/>
          <p:bldP spid="37" grpId="0" animBg="1"/>
          <p:bldP spid="41" grpId="0" animBg="1"/>
          <p:bldP spid="42" grpId="0"/>
          <p:bldP spid="46" grpId="0"/>
          <p:bldP spid="48" grpId="0"/>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1+#ppt_w/2"/>
                                              </p:val>
                                            </p:tav>
                                            <p:tav tm="100000">
                                              <p:val>
                                                <p:strVal val="#ppt_x"/>
                                              </p:val>
                                            </p:tav>
                                          </p:tavLst>
                                        </p:anim>
                                        <p:anim calcmode="lin" valueType="num">
                                          <p:cBhvr additive="base">
                                            <p:cTn id="12" dur="500" fill="hold"/>
                                            <p:tgtEl>
                                              <p:spTgt spid="5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fill="hold"/>
                                            <p:tgtEl>
                                              <p:spTgt spid="53"/>
                                            </p:tgtEl>
                                            <p:attrNameLst>
                                              <p:attrName>ppt_x</p:attrName>
                                            </p:attrNameLst>
                                          </p:cBhvr>
                                          <p:tavLst>
                                            <p:tav tm="0">
                                              <p:val>
                                                <p:strVal val="#ppt_x"/>
                                              </p:val>
                                            </p:tav>
                                            <p:tav tm="100000">
                                              <p:val>
                                                <p:strVal val="#ppt_x"/>
                                              </p:val>
                                            </p:tav>
                                          </p:tavLst>
                                        </p:anim>
                                        <p:anim calcmode="lin" valueType="num">
                                          <p:cBhvr additive="base">
                                            <p:cTn id="17"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300"/>
                                            <p:tgtEl>
                                              <p:spTgt spid="26"/>
                                            </p:tgtEl>
                                            <p:attrNameLst>
                                              <p:attrName>ppt_y</p:attrName>
                                            </p:attrNameLst>
                                          </p:cBhvr>
                                          <p:tavLst>
                                            <p:tav tm="0">
                                              <p:val>
                                                <p:strVal val="#ppt_y-#ppt_h*1.125000"/>
                                              </p:val>
                                            </p:tav>
                                            <p:tav tm="100000">
                                              <p:val>
                                                <p:strVal val="#ppt_y"/>
                                              </p:val>
                                            </p:tav>
                                          </p:tavLst>
                                        </p:anim>
                                        <p:animEffect transition="in" filter="wipe(down)">
                                          <p:cBhvr>
                                            <p:cTn id="23" dur="300"/>
                                            <p:tgtEl>
                                              <p:spTgt spid="26"/>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300"/>
                                            <p:tgtEl>
                                              <p:spTgt spid="32"/>
                                            </p:tgtEl>
                                            <p:attrNameLst>
                                              <p:attrName>ppt_y</p:attrName>
                                            </p:attrNameLst>
                                          </p:cBhvr>
                                          <p:tavLst>
                                            <p:tav tm="0">
                                              <p:val>
                                                <p:strVal val="#ppt_y-#ppt_h*1.125000"/>
                                              </p:val>
                                            </p:tav>
                                            <p:tav tm="100000">
                                              <p:val>
                                                <p:strVal val="#ppt_y"/>
                                              </p:val>
                                            </p:tav>
                                          </p:tavLst>
                                        </p:anim>
                                        <p:animEffect transition="in" filter="wipe(down)">
                                          <p:cBhvr>
                                            <p:cTn id="27" dur="300"/>
                                            <p:tgtEl>
                                              <p:spTgt spid="32"/>
                                            </p:tgtEl>
                                          </p:cBhvr>
                                        </p:animEffect>
                                      </p:childTnLst>
                                    </p:cTn>
                                  </p:par>
                                </p:childTnLst>
                              </p:cTn>
                            </p:par>
                            <p:par>
                              <p:cTn id="28" fill="hold">
                                <p:stCondLst>
                                  <p:cond delay="500"/>
                                </p:stCondLst>
                                <p:childTnLst>
                                  <p:par>
                                    <p:cTn id="29" presetID="12" presetClass="entr" presetSubtype="1"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300"/>
                                            <p:tgtEl>
                                              <p:spTgt spid="28"/>
                                            </p:tgtEl>
                                            <p:attrNameLst>
                                              <p:attrName>ppt_y</p:attrName>
                                            </p:attrNameLst>
                                          </p:cBhvr>
                                          <p:tavLst>
                                            <p:tav tm="0">
                                              <p:val>
                                                <p:strVal val="#ppt_y-#ppt_h*1.125000"/>
                                              </p:val>
                                            </p:tav>
                                            <p:tav tm="100000">
                                              <p:val>
                                                <p:strVal val="#ppt_y"/>
                                              </p:val>
                                            </p:tav>
                                          </p:tavLst>
                                        </p:anim>
                                        <p:animEffect transition="in" filter="wipe(down)">
                                          <p:cBhvr>
                                            <p:cTn id="32" dur="300"/>
                                            <p:tgtEl>
                                              <p:spTgt spid="28"/>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300"/>
                                            <p:tgtEl>
                                              <p:spTgt spid="31"/>
                                            </p:tgtEl>
                                            <p:attrNameLst>
                                              <p:attrName>ppt_y</p:attrName>
                                            </p:attrNameLst>
                                          </p:cBhvr>
                                          <p:tavLst>
                                            <p:tav tm="0">
                                              <p:val>
                                                <p:strVal val="#ppt_y-#ppt_h*1.125000"/>
                                              </p:val>
                                            </p:tav>
                                            <p:tav tm="100000">
                                              <p:val>
                                                <p:strVal val="#ppt_y"/>
                                              </p:val>
                                            </p:tav>
                                          </p:tavLst>
                                        </p:anim>
                                        <p:animEffect transition="in" filter="wipe(down)">
                                          <p:cBhvr>
                                            <p:cTn id="36" dur="300"/>
                                            <p:tgtEl>
                                              <p:spTgt spid="31"/>
                                            </p:tgtEl>
                                          </p:cBhvr>
                                        </p:animEffect>
                                      </p:childTnLst>
                                    </p:cTn>
                                  </p:par>
                                </p:childTnLst>
                              </p:cTn>
                            </p:par>
                            <p:par>
                              <p:cTn id="37" fill="hold">
                                <p:stCondLst>
                                  <p:cond delay="1000"/>
                                </p:stCondLst>
                                <p:childTnLst>
                                  <p:par>
                                    <p:cTn id="38" presetID="1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300"/>
                                            <p:tgtEl>
                                              <p:spTgt spid="29"/>
                                            </p:tgtEl>
                                            <p:attrNameLst>
                                              <p:attrName>ppt_y</p:attrName>
                                            </p:attrNameLst>
                                          </p:cBhvr>
                                          <p:tavLst>
                                            <p:tav tm="0">
                                              <p:val>
                                                <p:strVal val="#ppt_y-#ppt_h*1.125000"/>
                                              </p:val>
                                            </p:tav>
                                            <p:tav tm="100000">
                                              <p:val>
                                                <p:strVal val="#ppt_y"/>
                                              </p:val>
                                            </p:tav>
                                          </p:tavLst>
                                        </p:anim>
                                        <p:animEffect transition="in" filter="wipe(down)">
                                          <p:cBhvr>
                                            <p:cTn id="41" dur="300"/>
                                            <p:tgtEl>
                                              <p:spTgt spid="29"/>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300"/>
                                            <p:tgtEl>
                                              <p:spTgt spid="30"/>
                                            </p:tgtEl>
                                            <p:attrNameLst>
                                              <p:attrName>ppt_y</p:attrName>
                                            </p:attrNameLst>
                                          </p:cBhvr>
                                          <p:tavLst>
                                            <p:tav tm="0">
                                              <p:val>
                                                <p:strVal val="#ppt_y-#ppt_h*1.125000"/>
                                              </p:val>
                                            </p:tav>
                                            <p:tav tm="100000">
                                              <p:val>
                                                <p:strVal val="#ppt_y"/>
                                              </p:val>
                                            </p:tav>
                                          </p:tavLst>
                                        </p:anim>
                                        <p:animEffect transition="in" filter="wipe(down)">
                                          <p:cBhvr>
                                            <p:cTn id="45" dur="300"/>
                                            <p:tgtEl>
                                              <p:spTgt spid="30"/>
                                            </p:tgtEl>
                                          </p:cBhvr>
                                        </p:animEffect>
                                      </p:childTnLst>
                                    </p:cTn>
                                  </p:par>
                                </p:childTnLst>
                              </p:cTn>
                            </p:par>
                            <p:par>
                              <p:cTn id="46" fill="hold">
                                <p:stCondLst>
                                  <p:cond delay="1500"/>
                                </p:stCondLst>
                                <p:childTnLst>
                                  <p:par>
                                    <p:cTn id="47" presetID="2" presetClass="entr" presetSubtype="4" fill="hold" grpId="0" nodeType="after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250" fill="hold"/>
                                            <p:tgtEl>
                                              <p:spTgt spid="37"/>
                                            </p:tgtEl>
                                            <p:attrNameLst>
                                              <p:attrName>ppt_x</p:attrName>
                                            </p:attrNameLst>
                                          </p:cBhvr>
                                          <p:tavLst>
                                            <p:tav tm="0">
                                              <p:val>
                                                <p:strVal val="#ppt_x"/>
                                              </p:val>
                                            </p:tav>
                                            <p:tav tm="100000">
                                              <p:val>
                                                <p:strVal val="#ppt_x"/>
                                              </p:val>
                                            </p:tav>
                                          </p:tavLst>
                                        </p:anim>
                                        <p:anim calcmode="lin" valueType="num">
                                          <p:cBhvr additive="base">
                                            <p:cTn id="50" dur="25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2250"/>
                                </p:stCondLst>
                                <p:childTnLst>
                                  <p:par>
                                    <p:cTn id="52" presetID="2" presetClass="entr" presetSubtype="4"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250" fill="hold"/>
                                            <p:tgtEl>
                                              <p:spTgt spid="36"/>
                                            </p:tgtEl>
                                            <p:attrNameLst>
                                              <p:attrName>ppt_x</p:attrName>
                                            </p:attrNameLst>
                                          </p:cBhvr>
                                          <p:tavLst>
                                            <p:tav tm="0">
                                              <p:val>
                                                <p:strVal val="#ppt_x"/>
                                              </p:val>
                                            </p:tav>
                                            <p:tav tm="100000">
                                              <p:val>
                                                <p:strVal val="#ppt_x"/>
                                              </p:val>
                                            </p:tav>
                                          </p:tavLst>
                                        </p:anim>
                                        <p:anim calcmode="lin" valueType="num">
                                          <p:cBhvr additive="base">
                                            <p:cTn id="55" dur="250" fill="hold"/>
                                            <p:tgtEl>
                                              <p:spTgt spid="36"/>
                                            </p:tgtEl>
                                            <p:attrNameLst>
                                              <p:attrName>ppt_y</p:attrName>
                                            </p:attrNameLst>
                                          </p:cBhvr>
                                          <p:tavLst>
                                            <p:tav tm="0">
                                              <p:val>
                                                <p:strVal val="1+#ppt_h/2"/>
                                              </p:val>
                                            </p:tav>
                                            <p:tav tm="100000">
                                              <p:val>
                                                <p:strVal val="#ppt_y"/>
                                              </p:val>
                                            </p:tav>
                                          </p:tavLst>
                                        </p:anim>
                                      </p:childTnLst>
                                    </p:cTn>
                                  </p:par>
                                </p:childTnLst>
                              </p:cTn>
                            </p:par>
                            <p:par>
                              <p:cTn id="56" fill="hold">
                                <p:stCondLst>
                                  <p:cond delay="2750"/>
                                </p:stCondLst>
                                <p:childTnLst>
                                  <p:par>
                                    <p:cTn id="57" presetID="2" presetClass="entr" presetSubtype="4"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250" fill="hold"/>
                                            <p:tgtEl>
                                              <p:spTgt spid="35"/>
                                            </p:tgtEl>
                                            <p:attrNameLst>
                                              <p:attrName>ppt_x</p:attrName>
                                            </p:attrNameLst>
                                          </p:cBhvr>
                                          <p:tavLst>
                                            <p:tav tm="0">
                                              <p:val>
                                                <p:strVal val="#ppt_x"/>
                                              </p:val>
                                            </p:tav>
                                            <p:tav tm="100000">
                                              <p:val>
                                                <p:strVal val="#ppt_x"/>
                                              </p:val>
                                            </p:tav>
                                          </p:tavLst>
                                        </p:anim>
                                        <p:anim calcmode="lin" valueType="num">
                                          <p:cBhvr additive="base">
                                            <p:cTn id="60"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450"/>
                                            <p:tgtEl>
                                              <p:spTgt spid="41"/>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left)">
                                          <p:cBhvr>
                                            <p:cTn id="69" dur="500"/>
                                            <p:tgtEl>
                                              <p:spTgt spid="4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350"/>
                                            <p:tgtEl>
                                              <p:spTgt spid="44"/>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left)">
                                          <p:cBhvr>
                                            <p:cTn id="78" dur="500"/>
                                            <p:tgtEl>
                                              <p:spTgt spid="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left)">
                                          <p:cBhvr>
                                            <p:cTn id="83" dur="250"/>
                                            <p:tgtEl>
                                              <p:spTgt spid="45"/>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left)">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mediacall" presetSubtype="0" fill="hold" nodeType="clickEffect">
                                      <p:stCondLst>
                                        <p:cond delay="0"/>
                                      </p:stCondLst>
                                      <p:childTnLst>
                                        <p:cmd type="call" cmd="playFrom(0.0)">
                                          <p:cBhvr>
                                            <p:cTn id="91" dur="12293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92" fill="hold" display="0">
                      <p:stCondLst>
                        <p:cond delay="indefinite"/>
                      </p:stCondLst>
                      <p:endCondLst>
                        <p:cond evt="onStopAudio" delay="0">
                          <p:tgtEl>
                            <p:sldTgt/>
                          </p:tgtEl>
                        </p:cond>
                      </p:endCondLst>
                    </p:cTn>
                    <p:tgtEl>
                      <p:spTgt spid="2"/>
                    </p:tgtEl>
                  </p:cMediaNode>
                </p:audio>
              </p:childTnLst>
            </p:cTn>
          </p:par>
        </p:tnLst>
        <p:bldLst>
          <p:bldP spid="26" grpId="0" animBg="1"/>
          <p:bldP spid="28" grpId="0" animBg="1"/>
          <p:bldP spid="29" grpId="0" animBg="1"/>
          <p:bldP spid="30" grpId="0"/>
          <p:bldP spid="31" grpId="0"/>
          <p:bldP spid="32" grpId="0"/>
          <p:bldP spid="35" grpId="0" animBg="1"/>
          <p:bldP spid="36" grpId="0" animBg="1"/>
          <p:bldP spid="37" grpId="0" animBg="1"/>
          <p:bldP spid="41" grpId="0" animBg="1"/>
          <p:bldP spid="42" grpId="0"/>
          <p:bldP spid="46" grpId="0"/>
          <p:bldP spid="48" grpId="0"/>
          <p:bldP spid="5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系统组成</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34" name="Rectangle 146"/>
          <p:cNvSpPr>
            <a:spLocks noChangeArrowheads="1"/>
          </p:cNvSpPr>
          <p:nvPr/>
        </p:nvSpPr>
        <p:spPr bwMode="auto">
          <a:xfrm>
            <a:off x="6633757" y="1735738"/>
            <a:ext cx="759990" cy="69537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主存</a:t>
            </a:r>
          </a:p>
        </p:txBody>
      </p:sp>
      <p:sp>
        <p:nvSpPr>
          <p:cNvPr id="36" name="Rectangle 202"/>
          <p:cNvSpPr>
            <a:spLocks noChangeArrowheads="1"/>
          </p:cNvSpPr>
          <p:nvPr/>
        </p:nvSpPr>
        <p:spPr bwMode="auto">
          <a:xfrm>
            <a:off x="4461657" y="1855454"/>
            <a:ext cx="589324" cy="48452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dirty="0">
                <a:latin typeface="Calibri" panose="020F0302020204030204" pitchFamily="34" charset="0"/>
              </a:rPr>
              <a:t>I/O</a:t>
            </a:r>
            <a:endParaRPr lang="zh-CN" altLang="en-US" dirty="0">
              <a:latin typeface="Calibri" panose="020F0302020204030204" pitchFamily="34" charset="0"/>
            </a:endParaRPr>
          </a:p>
        </p:txBody>
      </p:sp>
      <p:sp>
        <p:nvSpPr>
          <p:cNvPr id="37" name="AutoShape 205"/>
          <p:cNvSpPr>
            <a:spLocks noChangeArrowheads="1"/>
          </p:cNvSpPr>
          <p:nvPr/>
        </p:nvSpPr>
        <p:spPr bwMode="auto">
          <a:xfrm>
            <a:off x="3044157" y="1903079"/>
            <a:ext cx="1339432" cy="360696"/>
          </a:xfrm>
          <a:prstGeom prst="leftRightArrow">
            <a:avLst>
              <a:gd name="adj1" fmla="val 50000"/>
              <a:gd name="adj2" fmla="val 54389"/>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43" name="Text Box 229"/>
          <p:cNvSpPr txBox="1">
            <a:spLocks noChangeArrowheads="1"/>
          </p:cNvSpPr>
          <p:nvPr/>
        </p:nvSpPr>
        <p:spPr bwMode="auto">
          <a:xfrm>
            <a:off x="3282746" y="1681199"/>
            <a:ext cx="9096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系统总线</a:t>
            </a:r>
            <a:endParaRPr lang="en-US" altLang="zh-CN" sz="1400" dirty="0">
              <a:latin typeface="Calibri" panose="020F0302020204030204" pitchFamily="34" charset="0"/>
            </a:endParaRPr>
          </a:p>
        </p:txBody>
      </p:sp>
      <p:sp>
        <p:nvSpPr>
          <p:cNvPr id="45" name="Text Box 231"/>
          <p:cNvSpPr txBox="1">
            <a:spLocks noChangeArrowheads="1"/>
          </p:cNvSpPr>
          <p:nvPr/>
        </p:nvSpPr>
        <p:spPr bwMode="auto">
          <a:xfrm>
            <a:off x="5312125" y="168119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存储总线</a:t>
            </a:r>
          </a:p>
        </p:txBody>
      </p:sp>
      <p:sp>
        <p:nvSpPr>
          <p:cNvPr id="47" name="AutoShape 236"/>
          <p:cNvSpPr>
            <a:spLocks noChangeArrowheads="1"/>
          </p:cNvSpPr>
          <p:nvPr/>
        </p:nvSpPr>
        <p:spPr bwMode="auto">
          <a:xfrm>
            <a:off x="4513166" y="2355726"/>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8" name="AutoShape 238"/>
          <p:cNvSpPr>
            <a:spLocks noChangeArrowheads="1"/>
          </p:cNvSpPr>
          <p:nvPr/>
        </p:nvSpPr>
        <p:spPr bwMode="auto">
          <a:xfrm flipV="1">
            <a:off x="5618066" y="3161070"/>
            <a:ext cx="495300" cy="617056"/>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9" name="Rectangle 239"/>
          <p:cNvSpPr>
            <a:spLocks noChangeArrowheads="1"/>
          </p:cNvSpPr>
          <p:nvPr/>
        </p:nvSpPr>
        <p:spPr bwMode="auto">
          <a:xfrm>
            <a:off x="5240414" y="3795886"/>
            <a:ext cx="1295400" cy="520700"/>
          </a:xfrm>
          <a:prstGeom prst="rect">
            <a:avLst/>
          </a:prstGeom>
          <a:solidFill>
            <a:srgbClr val="FFFF0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磁盘控制器</a:t>
            </a:r>
          </a:p>
        </p:txBody>
      </p:sp>
      <p:sp>
        <p:nvSpPr>
          <p:cNvPr id="50" name="AutoShape 240"/>
          <p:cNvSpPr>
            <a:spLocks noChangeArrowheads="1"/>
          </p:cNvSpPr>
          <p:nvPr/>
        </p:nvSpPr>
        <p:spPr bwMode="auto">
          <a:xfrm flipV="1">
            <a:off x="3287616" y="3161070"/>
            <a:ext cx="495300" cy="617056"/>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1" name="Rectangle 241"/>
          <p:cNvSpPr>
            <a:spLocks noChangeArrowheads="1"/>
          </p:cNvSpPr>
          <p:nvPr/>
        </p:nvSpPr>
        <p:spPr bwMode="auto">
          <a:xfrm>
            <a:off x="2868516" y="3816226"/>
            <a:ext cx="1295400" cy="520700"/>
          </a:xfrm>
          <a:prstGeom prst="rect">
            <a:avLst/>
          </a:prstGeom>
          <a:solidFill>
            <a:srgbClr val="FFFF0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图形适配器</a:t>
            </a:r>
          </a:p>
        </p:txBody>
      </p:sp>
      <p:sp>
        <p:nvSpPr>
          <p:cNvPr id="52" name="AutoShape 242"/>
          <p:cNvSpPr>
            <a:spLocks noChangeArrowheads="1"/>
          </p:cNvSpPr>
          <p:nvPr/>
        </p:nvSpPr>
        <p:spPr bwMode="auto">
          <a:xfrm flipV="1">
            <a:off x="1611216" y="3161070"/>
            <a:ext cx="495300" cy="617055"/>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3" name="Rectangle 243"/>
          <p:cNvSpPr>
            <a:spLocks noChangeArrowheads="1"/>
          </p:cNvSpPr>
          <p:nvPr/>
        </p:nvSpPr>
        <p:spPr bwMode="auto">
          <a:xfrm>
            <a:off x="1268316" y="3803526"/>
            <a:ext cx="1143000" cy="520700"/>
          </a:xfrm>
          <a:prstGeom prst="rect">
            <a:avLst/>
          </a:prstGeom>
          <a:solidFill>
            <a:srgbClr val="FFFF0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USB</a:t>
            </a:r>
          </a:p>
          <a:p>
            <a:pPr algn="ctr" eaLnBrk="1" hangingPunct="1">
              <a:buSzPct val="100000"/>
            </a:pPr>
            <a:r>
              <a:rPr lang="zh-CN" altLang="en-US" sz="1400" dirty="0">
                <a:latin typeface="Calibri" panose="020F0302020204030204" pitchFamily="34" charset="0"/>
              </a:rPr>
              <a:t>控制器</a:t>
            </a:r>
          </a:p>
        </p:txBody>
      </p:sp>
      <p:sp>
        <p:nvSpPr>
          <p:cNvPr id="54" name="Line 246"/>
          <p:cNvSpPr>
            <a:spLocks noChangeShapeType="1"/>
          </p:cNvSpPr>
          <p:nvPr/>
        </p:nvSpPr>
        <p:spPr bwMode="auto">
          <a:xfrm>
            <a:off x="1496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5" name="Line 247"/>
          <p:cNvSpPr>
            <a:spLocks noChangeShapeType="1"/>
          </p:cNvSpPr>
          <p:nvPr/>
        </p:nvSpPr>
        <p:spPr bwMode="auto">
          <a:xfrm>
            <a:off x="2258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6" name="Text Box 248"/>
          <p:cNvSpPr txBox="1">
            <a:spLocks noChangeArrowheads="1"/>
          </p:cNvSpPr>
          <p:nvPr/>
        </p:nvSpPr>
        <p:spPr bwMode="auto">
          <a:xfrm>
            <a:off x="10841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鼠标</a:t>
            </a:r>
          </a:p>
        </p:txBody>
      </p:sp>
      <p:sp>
        <p:nvSpPr>
          <p:cNvPr id="57" name="Text Box 249"/>
          <p:cNvSpPr txBox="1">
            <a:spLocks noChangeArrowheads="1"/>
          </p:cNvSpPr>
          <p:nvPr/>
        </p:nvSpPr>
        <p:spPr bwMode="auto">
          <a:xfrm>
            <a:off x="17572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键盘</a:t>
            </a:r>
          </a:p>
        </p:txBody>
      </p:sp>
      <p:sp>
        <p:nvSpPr>
          <p:cNvPr id="58" name="Line 250"/>
          <p:cNvSpPr>
            <a:spLocks noChangeShapeType="1"/>
          </p:cNvSpPr>
          <p:nvPr/>
        </p:nvSpPr>
        <p:spPr bwMode="auto">
          <a:xfrm>
            <a:off x="3554316" y="4336926"/>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9" name="Text Box 251"/>
          <p:cNvSpPr txBox="1">
            <a:spLocks noChangeArrowheads="1"/>
          </p:cNvSpPr>
          <p:nvPr/>
        </p:nvSpPr>
        <p:spPr bwMode="auto">
          <a:xfrm>
            <a:off x="3106641" y="4597375"/>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显示器</a:t>
            </a:r>
          </a:p>
        </p:txBody>
      </p:sp>
      <p:sp>
        <p:nvSpPr>
          <p:cNvPr id="60" name="Line 258"/>
          <p:cNvSpPr>
            <a:spLocks noChangeShapeType="1"/>
          </p:cNvSpPr>
          <p:nvPr/>
        </p:nvSpPr>
        <p:spPr bwMode="auto">
          <a:xfrm flipH="1">
            <a:off x="5870006" y="4336926"/>
            <a:ext cx="1" cy="260449"/>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1" name="AutoShape 259"/>
          <p:cNvSpPr>
            <a:spLocks noChangeArrowheads="1"/>
          </p:cNvSpPr>
          <p:nvPr/>
        </p:nvSpPr>
        <p:spPr bwMode="auto">
          <a:xfrm>
            <a:off x="5554565" y="4600352"/>
            <a:ext cx="609600" cy="491678"/>
          </a:xfrm>
          <a:prstGeom prst="can">
            <a:avLst>
              <a:gd name="adj" fmla="val 25000"/>
            </a:avLst>
          </a:prstGeom>
          <a:solidFill>
            <a:srgbClr val="FFFF00"/>
          </a:solidFill>
          <a:ln w="12700">
            <a:solidFill>
              <a:schemeClr val="tx1"/>
            </a:solidFill>
            <a:round/>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磁盘</a:t>
            </a:r>
          </a:p>
        </p:txBody>
      </p:sp>
      <p:sp>
        <p:nvSpPr>
          <p:cNvPr id="62" name="AutoShape 235"/>
          <p:cNvSpPr>
            <a:spLocks noChangeArrowheads="1"/>
          </p:cNvSpPr>
          <p:nvPr/>
        </p:nvSpPr>
        <p:spPr bwMode="auto">
          <a:xfrm>
            <a:off x="703166" y="2876426"/>
            <a:ext cx="7277100" cy="393700"/>
          </a:xfrm>
          <a:prstGeom prst="leftRightArrow">
            <a:avLst>
              <a:gd name="adj1" fmla="val 48611"/>
              <a:gd name="adj2" fmla="val 94987"/>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66" name="Text Box 265"/>
          <p:cNvSpPr txBox="1">
            <a:spLocks noChangeArrowheads="1"/>
          </p:cNvSpPr>
          <p:nvPr/>
        </p:nvSpPr>
        <p:spPr bwMode="auto">
          <a:xfrm>
            <a:off x="4392516" y="3213075"/>
            <a:ext cx="83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I/O </a:t>
            </a:r>
            <a:r>
              <a:rPr lang="zh-CN" altLang="en-US" sz="1400">
                <a:latin typeface="Calibri" panose="020F0302020204030204" pitchFamily="34" charset="0"/>
              </a:rPr>
              <a:t>总线</a:t>
            </a:r>
          </a:p>
        </p:txBody>
      </p:sp>
      <p:sp>
        <p:nvSpPr>
          <p:cNvPr id="71" name="Rectangle 267"/>
          <p:cNvSpPr>
            <a:spLocks noChangeArrowheads="1"/>
          </p:cNvSpPr>
          <p:nvPr/>
        </p:nvSpPr>
        <p:spPr bwMode="auto">
          <a:xfrm>
            <a:off x="65705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2" name="Rectangle 268"/>
          <p:cNvSpPr>
            <a:spLocks noChangeArrowheads="1"/>
          </p:cNvSpPr>
          <p:nvPr/>
        </p:nvSpPr>
        <p:spPr bwMode="auto">
          <a:xfrm>
            <a:off x="68753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3" name="Rectangle 269"/>
          <p:cNvSpPr>
            <a:spLocks noChangeArrowheads="1"/>
          </p:cNvSpPr>
          <p:nvPr/>
        </p:nvSpPr>
        <p:spPr bwMode="auto">
          <a:xfrm>
            <a:off x="71801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4" name="Text Box 270"/>
          <p:cNvSpPr txBox="1">
            <a:spLocks noChangeArrowheads="1"/>
          </p:cNvSpPr>
          <p:nvPr/>
        </p:nvSpPr>
        <p:spPr bwMode="auto">
          <a:xfrm>
            <a:off x="6556279" y="3362755"/>
            <a:ext cx="12618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华文楷体" panose="02010600040101010101" pitchFamily="2" charset="-122"/>
                <a:ea typeface="华文楷体" panose="02010600040101010101" pitchFamily="2" charset="-122"/>
              </a:rPr>
              <a:t>扩展槽、留待</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网络适配器一</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类的设备使用</a:t>
            </a:r>
            <a:endParaRPr lang="en-US" altLang="zh-CN" sz="1400">
              <a:latin typeface="华文楷体" panose="02010600040101010101" pitchFamily="2" charset="-122"/>
              <a:ea typeface="华文楷体" panose="02010600040101010101" pitchFamily="2" charset="-122"/>
            </a:endParaRPr>
          </a:p>
        </p:txBody>
      </p:sp>
      <p:sp>
        <p:nvSpPr>
          <p:cNvPr id="75" name="Text Box 271"/>
          <p:cNvSpPr txBox="1">
            <a:spLocks noChangeArrowheads="1"/>
          </p:cNvSpPr>
          <p:nvPr/>
        </p:nvSpPr>
        <p:spPr bwMode="auto">
          <a:xfrm>
            <a:off x="6297915" y="4580736"/>
            <a:ext cx="2018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存储在磁盘上的</a:t>
            </a:r>
            <a:r>
              <a:rPr lang="en-US" altLang="zh-CN" sz="1400" b="1" i="1" dirty="0">
                <a:latin typeface="Courier New" panose="02070609020205090404" pitchFamily="49" charset="0"/>
              </a:rPr>
              <a:t>hello</a:t>
            </a:r>
            <a:r>
              <a:rPr lang="en-US" altLang="zh-CN" sz="1400" b="1" i="1" dirty="0">
                <a:latin typeface="Calibri" panose="020F0302020204030204" pitchFamily="34" charset="0"/>
              </a:rPr>
              <a:t> </a:t>
            </a:r>
          </a:p>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可执行文件</a:t>
            </a:r>
            <a:endParaRPr lang="en-US" altLang="zh-CN" sz="1400" b="1" dirty="0">
              <a:solidFill>
                <a:srgbClr val="FF0000"/>
              </a:solidFill>
              <a:latin typeface="华文楷体" panose="02010600040101010101" pitchFamily="2" charset="-122"/>
              <a:ea typeface="华文楷体" panose="02010600040101010101" pitchFamily="2" charset="-122"/>
            </a:endParaRPr>
          </a:p>
        </p:txBody>
      </p:sp>
      <p:grpSp>
        <p:nvGrpSpPr>
          <p:cNvPr id="2" name="组合 1"/>
          <p:cNvGrpSpPr/>
          <p:nvPr/>
        </p:nvGrpSpPr>
        <p:grpSpPr>
          <a:xfrm>
            <a:off x="1374294" y="472990"/>
            <a:ext cx="2327275" cy="1981234"/>
            <a:chOff x="815975" y="587375"/>
            <a:chExt cx="2971800" cy="2438400"/>
          </a:xfrm>
        </p:grpSpPr>
        <p:sp>
          <p:nvSpPr>
            <p:cNvPr id="38" name="Rectangle 207"/>
            <p:cNvSpPr>
              <a:spLocks noChangeArrowheads="1"/>
            </p:cNvSpPr>
            <p:nvPr/>
          </p:nvSpPr>
          <p:spPr bwMode="auto">
            <a:xfrm>
              <a:off x="1884363" y="9683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39" name="Rectangle 208"/>
            <p:cNvSpPr>
              <a:spLocks noChangeArrowheads="1"/>
            </p:cNvSpPr>
            <p:nvPr/>
          </p:nvSpPr>
          <p:spPr bwMode="auto">
            <a:xfrm>
              <a:off x="1884363" y="11207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0" name="Rectangle 211"/>
            <p:cNvSpPr>
              <a:spLocks noChangeArrowheads="1"/>
            </p:cNvSpPr>
            <p:nvPr/>
          </p:nvSpPr>
          <p:spPr bwMode="auto">
            <a:xfrm>
              <a:off x="1884363" y="14255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1" name="Rectangle 212"/>
            <p:cNvSpPr>
              <a:spLocks noChangeArrowheads="1"/>
            </p:cNvSpPr>
            <p:nvPr/>
          </p:nvSpPr>
          <p:spPr bwMode="auto">
            <a:xfrm>
              <a:off x="1884363" y="15779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2" name="Text Box 225"/>
            <p:cNvSpPr txBox="1">
              <a:spLocks noChangeArrowheads="1"/>
            </p:cNvSpPr>
            <p:nvPr/>
          </p:nvSpPr>
          <p:spPr bwMode="auto">
            <a:xfrm>
              <a:off x="848580" y="659988"/>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CPU</a:t>
              </a:r>
            </a:p>
          </p:txBody>
        </p:sp>
        <p:grpSp>
          <p:nvGrpSpPr>
            <p:cNvPr id="76" name="组合 1"/>
            <p:cNvGrpSpPr/>
            <p:nvPr/>
          </p:nvGrpSpPr>
          <p:grpSpPr bwMode="auto">
            <a:xfrm>
              <a:off x="815975" y="587375"/>
              <a:ext cx="2971800" cy="2438400"/>
              <a:chOff x="1676400" y="228600"/>
              <a:chExt cx="2971800" cy="2438400"/>
            </a:xfrm>
          </p:grpSpPr>
          <p:sp>
            <p:nvSpPr>
              <p:cNvPr id="77" name="Rectangle 206"/>
              <p:cNvSpPr>
                <a:spLocks noChangeArrowheads="1"/>
              </p:cNvSpPr>
              <p:nvPr/>
            </p:nvSpPr>
            <p:spPr bwMode="auto">
              <a:xfrm>
                <a:off x="1828800" y="1936750"/>
                <a:ext cx="1873250"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总线接口</a:t>
                </a:r>
              </a:p>
            </p:txBody>
          </p:sp>
          <p:sp>
            <p:nvSpPr>
              <p:cNvPr id="78" name="Rectangle 210"/>
              <p:cNvSpPr>
                <a:spLocks noChangeArrowheads="1"/>
              </p:cNvSpPr>
              <p:nvPr/>
            </p:nvSpPr>
            <p:spPr bwMode="auto">
              <a:xfrm>
                <a:off x="2744788" y="914400"/>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9" name="AutoShape 214"/>
              <p:cNvSpPr>
                <a:spLocks noChangeArrowheads="1"/>
              </p:cNvSpPr>
              <p:nvPr/>
            </p:nvSpPr>
            <p:spPr bwMode="auto">
              <a:xfrm>
                <a:off x="3517900" y="60960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0" name="AutoShape 215"/>
              <p:cNvSpPr>
                <a:spLocks noChangeArrowheads="1"/>
              </p:cNvSpPr>
              <p:nvPr/>
            </p:nvSpPr>
            <p:spPr bwMode="auto">
              <a:xfrm flipH="1">
                <a:off x="3429000" y="99060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1" name="Rectangle 220"/>
              <p:cNvSpPr>
                <a:spLocks noChangeArrowheads="1"/>
              </p:cNvSpPr>
              <p:nvPr/>
            </p:nvSpPr>
            <p:spPr bwMode="auto">
              <a:xfrm>
                <a:off x="3962400" y="457200"/>
                <a:ext cx="533400"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ALU</a:t>
                </a:r>
              </a:p>
            </p:txBody>
          </p:sp>
          <p:sp>
            <p:nvSpPr>
              <p:cNvPr id="82" name="Text Box 221"/>
              <p:cNvSpPr txBox="1">
                <a:spLocks noChangeArrowheads="1"/>
              </p:cNvSpPr>
              <p:nvPr/>
            </p:nvSpPr>
            <p:spPr bwMode="auto">
              <a:xfrm>
                <a:off x="2476500" y="319980"/>
                <a:ext cx="8435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   </a:t>
                </a:r>
                <a:r>
                  <a:rPr lang="zh-CN" altLang="en-US" sz="1400">
                    <a:latin typeface="Calibri" panose="020F0302020204030204" pitchFamily="34" charset="0"/>
                  </a:rPr>
                  <a:t>寄存器</a:t>
                </a:r>
              </a:p>
            </p:txBody>
          </p:sp>
          <p:sp>
            <p:nvSpPr>
              <p:cNvPr id="83" name="AutoShape 222"/>
              <p:cNvSpPr>
                <a:spLocks noChangeArrowheads="1"/>
              </p:cNvSpPr>
              <p:nvPr/>
            </p:nvSpPr>
            <p:spPr bwMode="auto">
              <a:xfrm>
                <a:off x="2819400" y="1447800"/>
                <a:ext cx="609600"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4" name="Rectangle 223"/>
              <p:cNvSpPr>
                <a:spLocks noChangeArrowheads="1"/>
              </p:cNvSpPr>
              <p:nvPr/>
            </p:nvSpPr>
            <p:spPr bwMode="auto">
              <a:xfrm>
                <a:off x="1676400" y="228600"/>
                <a:ext cx="2971800"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5" name="Rectangle 320"/>
              <p:cNvSpPr>
                <a:spLocks noChangeArrowheads="1"/>
              </p:cNvSpPr>
              <p:nvPr/>
            </p:nvSpPr>
            <p:spPr bwMode="auto">
              <a:xfrm>
                <a:off x="1828800" y="838200"/>
                <a:ext cx="762000" cy="304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PC</a:t>
                </a:r>
              </a:p>
            </p:txBody>
          </p:sp>
        </p:grpSp>
      </p:grpSp>
      <p:sp>
        <p:nvSpPr>
          <p:cNvPr id="86" name="AutoShape 205"/>
          <p:cNvSpPr>
            <a:spLocks noChangeArrowheads="1"/>
          </p:cNvSpPr>
          <p:nvPr/>
        </p:nvSpPr>
        <p:spPr bwMode="auto">
          <a:xfrm>
            <a:off x="5189649" y="1923022"/>
            <a:ext cx="1339432" cy="360696"/>
          </a:xfrm>
          <a:prstGeom prst="leftRightArrow">
            <a:avLst>
              <a:gd name="adj1" fmla="val 50000"/>
              <a:gd name="adj2" fmla="val 54389"/>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7" name="Rectangle 264"/>
          <p:cNvSpPr>
            <a:spLocks noChangeArrowheads="1"/>
          </p:cNvSpPr>
          <p:nvPr/>
        </p:nvSpPr>
        <p:spPr bwMode="auto">
          <a:xfrm>
            <a:off x="1774454" y="3135669"/>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8" name="Rectangle 264"/>
          <p:cNvSpPr>
            <a:spLocks noChangeArrowheads="1"/>
          </p:cNvSpPr>
          <p:nvPr/>
        </p:nvSpPr>
        <p:spPr bwMode="auto">
          <a:xfrm>
            <a:off x="3448866" y="3145624"/>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9" name="Rectangle 264"/>
          <p:cNvSpPr>
            <a:spLocks noChangeArrowheads="1"/>
          </p:cNvSpPr>
          <p:nvPr/>
        </p:nvSpPr>
        <p:spPr bwMode="auto">
          <a:xfrm>
            <a:off x="5780302" y="3128625"/>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90" name="Rectangle 264"/>
          <p:cNvSpPr>
            <a:spLocks noChangeArrowheads="1"/>
          </p:cNvSpPr>
          <p:nvPr/>
        </p:nvSpPr>
        <p:spPr bwMode="auto">
          <a:xfrm>
            <a:off x="4672800" y="2964804"/>
            <a:ext cx="176400" cy="288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5295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3"/>
                    </p:tgtEl>
                  </p:cMediaNode>
                </p:audio>
              </p:childTnLst>
            </p:cTn>
          </p:par>
        </p:tnLst>
        <p:bldLst>
          <p:bldP spid="69"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系统组成</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34" name="Rectangle 146"/>
          <p:cNvSpPr>
            <a:spLocks noChangeArrowheads="1"/>
          </p:cNvSpPr>
          <p:nvPr/>
        </p:nvSpPr>
        <p:spPr bwMode="auto">
          <a:xfrm>
            <a:off x="6633757" y="1735738"/>
            <a:ext cx="759990" cy="695378"/>
          </a:xfrm>
          <a:prstGeom prst="rect">
            <a:avLst/>
          </a:prstGeom>
          <a:solidFill>
            <a:srgbClr val="08A81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主存</a:t>
            </a:r>
          </a:p>
        </p:txBody>
      </p:sp>
      <p:sp>
        <p:nvSpPr>
          <p:cNvPr id="36" name="Rectangle 202"/>
          <p:cNvSpPr>
            <a:spLocks noChangeArrowheads="1"/>
          </p:cNvSpPr>
          <p:nvPr/>
        </p:nvSpPr>
        <p:spPr bwMode="auto">
          <a:xfrm>
            <a:off x="4461657" y="1855454"/>
            <a:ext cx="589324" cy="48452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dirty="0">
                <a:latin typeface="Calibri" panose="020F0302020204030204" pitchFamily="34" charset="0"/>
              </a:rPr>
              <a:t>I/O</a:t>
            </a:r>
            <a:endParaRPr lang="zh-CN" altLang="en-US" dirty="0">
              <a:latin typeface="Calibri" panose="020F0302020204030204" pitchFamily="34" charset="0"/>
            </a:endParaRPr>
          </a:p>
        </p:txBody>
      </p:sp>
      <p:sp>
        <p:nvSpPr>
          <p:cNvPr id="37" name="AutoShape 205"/>
          <p:cNvSpPr>
            <a:spLocks noChangeArrowheads="1"/>
          </p:cNvSpPr>
          <p:nvPr/>
        </p:nvSpPr>
        <p:spPr bwMode="auto">
          <a:xfrm>
            <a:off x="3044157" y="1903079"/>
            <a:ext cx="1339432" cy="360696"/>
          </a:xfrm>
          <a:prstGeom prst="leftRightArrow">
            <a:avLst>
              <a:gd name="adj1" fmla="val 50000"/>
              <a:gd name="adj2" fmla="val 54389"/>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43" name="Text Box 229"/>
          <p:cNvSpPr txBox="1">
            <a:spLocks noChangeArrowheads="1"/>
          </p:cNvSpPr>
          <p:nvPr/>
        </p:nvSpPr>
        <p:spPr bwMode="auto">
          <a:xfrm>
            <a:off x="3282746" y="1681199"/>
            <a:ext cx="9096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系统总线</a:t>
            </a:r>
            <a:endParaRPr lang="en-US" altLang="zh-CN" sz="1400" dirty="0">
              <a:latin typeface="Calibri" panose="020F0302020204030204" pitchFamily="34" charset="0"/>
            </a:endParaRPr>
          </a:p>
        </p:txBody>
      </p:sp>
      <p:sp>
        <p:nvSpPr>
          <p:cNvPr id="45" name="Text Box 231"/>
          <p:cNvSpPr txBox="1">
            <a:spLocks noChangeArrowheads="1"/>
          </p:cNvSpPr>
          <p:nvPr/>
        </p:nvSpPr>
        <p:spPr bwMode="auto">
          <a:xfrm>
            <a:off x="5312125" y="168119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存储总线</a:t>
            </a:r>
          </a:p>
        </p:txBody>
      </p:sp>
      <p:sp>
        <p:nvSpPr>
          <p:cNvPr id="47" name="AutoShape 236"/>
          <p:cNvSpPr>
            <a:spLocks noChangeArrowheads="1"/>
          </p:cNvSpPr>
          <p:nvPr/>
        </p:nvSpPr>
        <p:spPr bwMode="auto">
          <a:xfrm>
            <a:off x="4513166" y="2355726"/>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8" name="AutoShape 238"/>
          <p:cNvSpPr>
            <a:spLocks noChangeArrowheads="1"/>
          </p:cNvSpPr>
          <p:nvPr/>
        </p:nvSpPr>
        <p:spPr bwMode="auto">
          <a:xfrm flipV="1">
            <a:off x="5618066" y="3161070"/>
            <a:ext cx="495300" cy="617056"/>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9" name="Rectangle 239"/>
          <p:cNvSpPr>
            <a:spLocks noChangeArrowheads="1"/>
          </p:cNvSpPr>
          <p:nvPr/>
        </p:nvSpPr>
        <p:spPr bwMode="auto">
          <a:xfrm>
            <a:off x="5240414" y="3795886"/>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磁盘控制器</a:t>
            </a:r>
          </a:p>
        </p:txBody>
      </p:sp>
      <p:sp>
        <p:nvSpPr>
          <p:cNvPr id="50" name="AutoShape 240"/>
          <p:cNvSpPr>
            <a:spLocks noChangeArrowheads="1"/>
          </p:cNvSpPr>
          <p:nvPr/>
        </p:nvSpPr>
        <p:spPr bwMode="auto">
          <a:xfrm flipV="1">
            <a:off x="3287616" y="3161070"/>
            <a:ext cx="495300" cy="617056"/>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1" name="Rectangle 241"/>
          <p:cNvSpPr>
            <a:spLocks noChangeArrowheads="1"/>
          </p:cNvSpPr>
          <p:nvPr/>
        </p:nvSpPr>
        <p:spPr bwMode="auto">
          <a:xfrm>
            <a:off x="2868516" y="3816226"/>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图形适配器</a:t>
            </a:r>
          </a:p>
        </p:txBody>
      </p:sp>
      <p:sp>
        <p:nvSpPr>
          <p:cNvPr id="52" name="AutoShape 242"/>
          <p:cNvSpPr>
            <a:spLocks noChangeArrowheads="1"/>
          </p:cNvSpPr>
          <p:nvPr/>
        </p:nvSpPr>
        <p:spPr bwMode="auto">
          <a:xfrm flipV="1">
            <a:off x="1611216" y="3161070"/>
            <a:ext cx="495300" cy="617055"/>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3" name="Rectangle 243"/>
          <p:cNvSpPr>
            <a:spLocks noChangeArrowheads="1"/>
          </p:cNvSpPr>
          <p:nvPr/>
        </p:nvSpPr>
        <p:spPr bwMode="auto">
          <a:xfrm>
            <a:off x="1268316" y="3803526"/>
            <a:ext cx="11430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USB</a:t>
            </a:r>
          </a:p>
          <a:p>
            <a:pPr algn="ctr" eaLnBrk="1" hangingPunct="1">
              <a:buSzPct val="100000"/>
            </a:pPr>
            <a:r>
              <a:rPr lang="zh-CN" altLang="en-US" sz="1400" dirty="0">
                <a:latin typeface="Calibri" panose="020F0302020204030204" pitchFamily="34" charset="0"/>
              </a:rPr>
              <a:t>控制器</a:t>
            </a:r>
          </a:p>
        </p:txBody>
      </p:sp>
      <p:sp>
        <p:nvSpPr>
          <p:cNvPr id="54" name="Line 246"/>
          <p:cNvSpPr>
            <a:spLocks noChangeShapeType="1"/>
          </p:cNvSpPr>
          <p:nvPr/>
        </p:nvSpPr>
        <p:spPr bwMode="auto">
          <a:xfrm>
            <a:off x="1496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5" name="Line 247"/>
          <p:cNvSpPr>
            <a:spLocks noChangeShapeType="1"/>
          </p:cNvSpPr>
          <p:nvPr/>
        </p:nvSpPr>
        <p:spPr bwMode="auto">
          <a:xfrm>
            <a:off x="2258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6" name="Text Box 248"/>
          <p:cNvSpPr txBox="1">
            <a:spLocks noChangeArrowheads="1"/>
          </p:cNvSpPr>
          <p:nvPr/>
        </p:nvSpPr>
        <p:spPr bwMode="auto">
          <a:xfrm>
            <a:off x="10841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鼠标</a:t>
            </a:r>
          </a:p>
        </p:txBody>
      </p:sp>
      <p:sp>
        <p:nvSpPr>
          <p:cNvPr id="57" name="Text Box 249"/>
          <p:cNvSpPr txBox="1">
            <a:spLocks noChangeArrowheads="1"/>
          </p:cNvSpPr>
          <p:nvPr/>
        </p:nvSpPr>
        <p:spPr bwMode="auto">
          <a:xfrm>
            <a:off x="17572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键盘</a:t>
            </a:r>
          </a:p>
        </p:txBody>
      </p:sp>
      <p:sp>
        <p:nvSpPr>
          <p:cNvPr id="58" name="Line 250"/>
          <p:cNvSpPr>
            <a:spLocks noChangeShapeType="1"/>
          </p:cNvSpPr>
          <p:nvPr/>
        </p:nvSpPr>
        <p:spPr bwMode="auto">
          <a:xfrm>
            <a:off x="3554316" y="4336926"/>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9" name="Text Box 251"/>
          <p:cNvSpPr txBox="1">
            <a:spLocks noChangeArrowheads="1"/>
          </p:cNvSpPr>
          <p:nvPr/>
        </p:nvSpPr>
        <p:spPr bwMode="auto">
          <a:xfrm>
            <a:off x="3106641" y="4597375"/>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显示器</a:t>
            </a:r>
          </a:p>
        </p:txBody>
      </p:sp>
      <p:sp>
        <p:nvSpPr>
          <p:cNvPr id="60" name="Line 258"/>
          <p:cNvSpPr>
            <a:spLocks noChangeShapeType="1"/>
          </p:cNvSpPr>
          <p:nvPr/>
        </p:nvSpPr>
        <p:spPr bwMode="auto">
          <a:xfrm flipH="1">
            <a:off x="5870006" y="4336926"/>
            <a:ext cx="1" cy="260449"/>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1" name="AutoShape 259"/>
          <p:cNvSpPr>
            <a:spLocks noChangeArrowheads="1"/>
          </p:cNvSpPr>
          <p:nvPr/>
        </p:nvSpPr>
        <p:spPr bwMode="auto">
          <a:xfrm>
            <a:off x="5554565" y="4600352"/>
            <a:ext cx="609600" cy="491678"/>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磁盘</a:t>
            </a:r>
          </a:p>
        </p:txBody>
      </p:sp>
      <p:sp>
        <p:nvSpPr>
          <p:cNvPr id="62" name="AutoShape 235"/>
          <p:cNvSpPr>
            <a:spLocks noChangeArrowheads="1"/>
          </p:cNvSpPr>
          <p:nvPr/>
        </p:nvSpPr>
        <p:spPr bwMode="auto">
          <a:xfrm>
            <a:off x="703166" y="2876426"/>
            <a:ext cx="7277100" cy="393700"/>
          </a:xfrm>
          <a:prstGeom prst="leftRightArrow">
            <a:avLst>
              <a:gd name="adj1" fmla="val 48611"/>
              <a:gd name="adj2" fmla="val 94987"/>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66" name="Text Box 265"/>
          <p:cNvSpPr txBox="1">
            <a:spLocks noChangeArrowheads="1"/>
          </p:cNvSpPr>
          <p:nvPr/>
        </p:nvSpPr>
        <p:spPr bwMode="auto">
          <a:xfrm>
            <a:off x="4392516" y="3213075"/>
            <a:ext cx="83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I/O </a:t>
            </a:r>
            <a:r>
              <a:rPr lang="zh-CN" altLang="en-US" sz="1400">
                <a:latin typeface="Calibri" panose="020F0302020204030204" pitchFamily="34" charset="0"/>
              </a:rPr>
              <a:t>总线</a:t>
            </a:r>
          </a:p>
        </p:txBody>
      </p:sp>
      <p:sp>
        <p:nvSpPr>
          <p:cNvPr id="71" name="Rectangle 267"/>
          <p:cNvSpPr>
            <a:spLocks noChangeArrowheads="1"/>
          </p:cNvSpPr>
          <p:nvPr/>
        </p:nvSpPr>
        <p:spPr bwMode="auto">
          <a:xfrm>
            <a:off x="65705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2" name="Rectangle 268"/>
          <p:cNvSpPr>
            <a:spLocks noChangeArrowheads="1"/>
          </p:cNvSpPr>
          <p:nvPr/>
        </p:nvSpPr>
        <p:spPr bwMode="auto">
          <a:xfrm>
            <a:off x="68753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3" name="Rectangle 269"/>
          <p:cNvSpPr>
            <a:spLocks noChangeArrowheads="1"/>
          </p:cNvSpPr>
          <p:nvPr/>
        </p:nvSpPr>
        <p:spPr bwMode="auto">
          <a:xfrm>
            <a:off x="71801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4" name="Text Box 270"/>
          <p:cNvSpPr txBox="1">
            <a:spLocks noChangeArrowheads="1"/>
          </p:cNvSpPr>
          <p:nvPr/>
        </p:nvSpPr>
        <p:spPr bwMode="auto">
          <a:xfrm>
            <a:off x="6556279" y="3362755"/>
            <a:ext cx="12618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华文楷体" panose="02010600040101010101" pitchFamily="2" charset="-122"/>
                <a:ea typeface="华文楷体" panose="02010600040101010101" pitchFamily="2" charset="-122"/>
              </a:rPr>
              <a:t>扩展槽、留待</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网络适配器一</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类的设备使用</a:t>
            </a:r>
            <a:endParaRPr lang="en-US" altLang="zh-CN" sz="1400">
              <a:latin typeface="华文楷体" panose="02010600040101010101" pitchFamily="2" charset="-122"/>
              <a:ea typeface="华文楷体" panose="02010600040101010101" pitchFamily="2" charset="-122"/>
            </a:endParaRPr>
          </a:p>
        </p:txBody>
      </p:sp>
      <p:sp>
        <p:nvSpPr>
          <p:cNvPr id="75" name="Text Box 271"/>
          <p:cNvSpPr txBox="1">
            <a:spLocks noChangeArrowheads="1"/>
          </p:cNvSpPr>
          <p:nvPr/>
        </p:nvSpPr>
        <p:spPr bwMode="auto">
          <a:xfrm>
            <a:off x="6297915" y="4580736"/>
            <a:ext cx="2018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存储在磁盘上的</a:t>
            </a:r>
            <a:r>
              <a:rPr lang="en-US" altLang="zh-CN" sz="1400" b="1" i="1" dirty="0">
                <a:latin typeface="Courier New" panose="02070609020205090404" pitchFamily="49" charset="0"/>
              </a:rPr>
              <a:t>hello</a:t>
            </a:r>
            <a:r>
              <a:rPr lang="en-US" altLang="zh-CN" sz="1400" b="1" i="1" dirty="0">
                <a:latin typeface="Calibri" panose="020F0302020204030204" pitchFamily="34" charset="0"/>
              </a:rPr>
              <a:t> </a:t>
            </a:r>
          </a:p>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可执行文件</a:t>
            </a:r>
            <a:endParaRPr lang="en-US" altLang="zh-CN" sz="1400" b="1" dirty="0">
              <a:solidFill>
                <a:srgbClr val="FF0000"/>
              </a:solidFill>
              <a:latin typeface="华文楷体" panose="02010600040101010101" pitchFamily="2" charset="-122"/>
              <a:ea typeface="华文楷体" panose="02010600040101010101" pitchFamily="2" charset="-122"/>
            </a:endParaRPr>
          </a:p>
        </p:txBody>
      </p:sp>
      <p:grpSp>
        <p:nvGrpSpPr>
          <p:cNvPr id="2" name="组合 1"/>
          <p:cNvGrpSpPr/>
          <p:nvPr/>
        </p:nvGrpSpPr>
        <p:grpSpPr>
          <a:xfrm>
            <a:off x="1374294" y="472990"/>
            <a:ext cx="2327275" cy="1981234"/>
            <a:chOff x="815975" y="587375"/>
            <a:chExt cx="2971800" cy="2438400"/>
          </a:xfrm>
        </p:grpSpPr>
        <p:sp>
          <p:nvSpPr>
            <p:cNvPr id="38" name="Rectangle 207"/>
            <p:cNvSpPr>
              <a:spLocks noChangeArrowheads="1"/>
            </p:cNvSpPr>
            <p:nvPr/>
          </p:nvSpPr>
          <p:spPr bwMode="auto">
            <a:xfrm>
              <a:off x="1884363" y="9683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39" name="Rectangle 208"/>
            <p:cNvSpPr>
              <a:spLocks noChangeArrowheads="1"/>
            </p:cNvSpPr>
            <p:nvPr/>
          </p:nvSpPr>
          <p:spPr bwMode="auto">
            <a:xfrm>
              <a:off x="1884363" y="11207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0" name="Rectangle 211"/>
            <p:cNvSpPr>
              <a:spLocks noChangeArrowheads="1"/>
            </p:cNvSpPr>
            <p:nvPr/>
          </p:nvSpPr>
          <p:spPr bwMode="auto">
            <a:xfrm>
              <a:off x="1884363" y="14255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1" name="Rectangle 212"/>
            <p:cNvSpPr>
              <a:spLocks noChangeArrowheads="1"/>
            </p:cNvSpPr>
            <p:nvPr/>
          </p:nvSpPr>
          <p:spPr bwMode="auto">
            <a:xfrm>
              <a:off x="1884363" y="1577975"/>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2" name="Text Box 225"/>
            <p:cNvSpPr txBox="1">
              <a:spLocks noChangeArrowheads="1"/>
            </p:cNvSpPr>
            <p:nvPr/>
          </p:nvSpPr>
          <p:spPr bwMode="auto">
            <a:xfrm>
              <a:off x="848580" y="659988"/>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CPU</a:t>
              </a:r>
            </a:p>
          </p:txBody>
        </p:sp>
        <p:grpSp>
          <p:nvGrpSpPr>
            <p:cNvPr id="76" name="组合 1"/>
            <p:cNvGrpSpPr/>
            <p:nvPr/>
          </p:nvGrpSpPr>
          <p:grpSpPr bwMode="auto">
            <a:xfrm>
              <a:off x="815975" y="587375"/>
              <a:ext cx="2971800" cy="2438400"/>
              <a:chOff x="1676400" y="228600"/>
              <a:chExt cx="2971800" cy="2438400"/>
            </a:xfrm>
          </p:grpSpPr>
          <p:sp>
            <p:nvSpPr>
              <p:cNvPr id="77" name="Rectangle 206"/>
              <p:cNvSpPr>
                <a:spLocks noChangeArrowheads="1"/>
              </p:cNvSpPr>
              <p:nvPr/>
            </p:nvSpPr>
            <p:spPr bwMode="auto">
              <a:xfrm>
                <a:off x="1828800" y="1936750"/>
                <a:ext cx="1873250" cy="577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总线接口</a:t>
                </a:r>
              </a:p>
            </p:txBody>
          </p:sp>
          <p:sp>
            <p:nvSpPr>
              <p:cNvPr id="78" name="Rectangle 210"/>
              <p:cNvSpPr>
                <a:spLocks noChangeArrowheads="1"/>
              </p:cNvSpPr>
              <p:nvPr/>
            </p:nvSpPr>
            <p:spPr bwMode="auto">
              <a:xfrm>
                <a:off x="2744788" y="914400"/>
                <a:ext cx="684212" cy="152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9" name="AutoShape 214"/>
              <p:cNvSpPr>
                <a:spLocks noChangeArrowheads="1"/>
              </p:cNvSpPr>
              <p:nvPr/>
            </p:nvSpPr>
            <p:spPr bwMode="auto">
              <a:xfrm>
                <a:off x="3517900" y="60960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0" name="AutoShape 215"/>
              <p:cNvSpPr>
                <a:spLocks noChangeArrowheads="1"/>
              </p:cNvSpPr>
              <p:nvPr/>
            </p:nvSpPr>
            <p:spPr bwMode="auto">
              <a:xfrm flipH="1">
                <a:off x="3429000" y="99060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1" name="Rectangle 220"/>
              <p:cNvSpPr>
                <a:spLocks noChangeArrowheads="1"/>
              </p:cNvSpPr>
              <p:nvPr/>
            </p:nvSpPr>
            <p:spPr bwMode="auto">
              <a:xfrm>
                <a:off x="3962400" y="457200"/>
                <a:ext cx="533400"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ALU</a:t>
                </a:r>
              </a:p>
            </p:txBody>
          </p:sp>
          <p:sp>
            <p:nvSpPr>
              <p:cNvPr id="82" name="Text Box 221"/>
              <p:cNvSpPr txBox="1">
                <a:spLocks noChangeArrowheads="1"/>
              </p:cNvSpPr>
              <p:nvPr/>
            </p:nvSpPr>
            <p:spPr bwMode="auto">
              <a:xfrm>
                <a:off x="2476500" y="319980"/>
                <a:ext cx="8435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   </a:t>
                </a:r>
                <a:r>
                  <a:rPr lang="zh-CN" altLang="en-US" sz="1400">
                    <a:latin typeface="Calibri" panose="020F0302020204030204" pitchFamily="34" charset="0"/>
                  </a:rPr>
                  <a:t>寄存器</a:t>
                </a:r>
              </a:p>
            </p:txBody>
          </p:sp>
          <p:sp>
            <p:nvSpPr>
              <p:cNvPr id="83" name="AutoShape 222"/>
              <p:cNvSpPr>
                <a:spLocks noChangeArrowheads="1"/>
              </p:cNvSpPr>
              <p:nvPr/>
            </p:nvSpPr>
            <p:spPr bwMode="auto">
              <a:xfrm>
                <a:off x="2819400" y="1447800"/>
                <a:ext cx="609600"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4" name="Rectangle 223"/>
              <p:cNvSpPr>
                <a:spLocks noChangeArrowheads="1"/>
              </p:cNvSpPr>
              <p:nvPr/>
            </p:nvSpPr>
            <p:spPr bwMode="auto">
              <a:xfrm>
                <a:off x="1676400" y="228600"/>
                <a:ext cx="2971800"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5" name="Rectangle 320"/>
              <p:cNvSpPr>
                <a:spLocks noChangeArrowheads="1"/>
              </p:cNvSpPr>
              <p:nvPr/>
            </p:nvSpPr>
            <p:spPr bwMode="auto">
              <a:xfrm>
                <a:off x="1828800" y="838200"/>
                <a:ext cx="762000" cy="304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PC</a:t>
                </a:r>
              </a:p>
            </p:txBody>
          </p:sp>
        </p:grpSp>
      </p:grpSp>
      <p:sp>
        <p:nvSpPr>
          <p:cNvPr id="86" name="AutoShape 205"/>
          <p:cNvSpPr>
            <a:spLocks noChangeArrowheads="1"/>
          </p:cNvSpPr>
          <p:nvPr/>
        </p:nvSpPr>
        <p:spPr bwMode="auto">
          <a:xfrm>
            <a:off x="5189649" y="1923022"/>
            <a:ext cx="1339432" cy="360696"/>
          </a:xfrm>
          <a:prstGeom prst="leftRightArrow">
            <a:avLst>
              <a:gd name="adj1" fmla="val 50000"/>
              <a:gd name="adj2" fmla="val 54389"/>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7" name="Rectangle 264"/>
          <p:cNvSpPr>
            <a:spLocks noChangeArrowheads="1"/>
          </p:cNvSpPr>
          <p:nvPr/>
        </p:nvSpPr>
        <p:spPr bwMode="auto">
          <a:xfrm>
            <a:off x="1774454" y="3135669"/>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8" name="Rectangle 264"/>
          <p:cNvSpPr>
            <a:spLocks noChangeArrowheads="1"/>
          </p:cNvSpPr>
          <p:nvPr/>
        </p:nvSpPr>
        <p:spPr bwMode="auto">
          <a:xfrm>
            <a:off x="3448866" y="3145624"/>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9" name="Rectangle 264"/>
          <p:cNvSpPr>
            <a:spLocks noChangeArrowheads="1"/>
          </p:cNvSpPr>
          <p:nvPr/>
        </p:nvSpPr>
        <p:spPr bwMode="auto">
          <a:xfrm>
            <a:off x="5780302" y="3128625"/>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90" name="Rectangle 264"/>
          <p:cNvSpPr>
            <a:spLocks noChangeArrowheads="1"/>
          </p:cNvSpPr>
          <p:nvPr/>
        </p:nvSpPr>
        <p:spPr bwMode="auto">
          <a:xfrm>
            <a:off x="4672800" y="2964804"/>
            <a:ext cx="176400" cy="288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3858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3"/>
                    </p:tgtEl>
                  </p:cMediaNode>
                </p:audio>
              </p:childTnLst>
            </p:cTn>
          </p:par>
        </p:tnLst>
        <p:bldLst>
          <p:bldP spid="69"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系统组成</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34" name="Rectangle 146"/>
          <p:cNvSpPr>
            <a:spLocks noChangeArrowheads="1"/>
          </p:cNvSpPr>
          <p:nvPr/>
        </p:nvSpPr>
        <p:spPr bwMode="auto">
          <a:xfrm>
            <a:off x="6633757" y="1735738"/>
            <a:ext cx="759990" cy="695378"/>
          </a:xfrm>
          <a:prstGeom prst="rect">
            <a:avLst/>
          </a:prstGeom>
          <a:no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主存</a:t>
            </a:r>
          </a:p>
        </p:txBody>
      </p:sp>
      <p:sp>
        <p:nvSpPr>
          <p:cNvPr id="36" name="Rectangle 202"/>
          <p:cNvSpPr>
            <a:spLocks noChangeArrowheads="1"/>
          </p:cNvSpPr>
          <p:nvPr/>
        </p:nvSpPr>
        <p:spPr bwMode="auto">
          <a:xfrm>
            <a:off x="4461657" y="1855454"/>
            <a:ext cx="589324" cy="484521"/>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dirty="0">
                <a:latin typeface="Calibri" panose="020F0302020204030204" pitchFamily="34" charset="0"/>
              </a:rPr>
              <a:t>I/O</a:t>
            </a:r>
            <a:endParaRPr lang="zh-CN" altLang="en-US" dirty="0">
              <a:latin typeface="Calibri" panose="020F0302020204030204" pitchFamily="34" charset="0"/>
            </a:endParaRPr>
          </a:p>
        </p:txBody>
      </p:sp>
      <p:sp>
        <p:nvSpPr>
          <p:cNvPr id="37" name="AutoShape 205"/>
          <p:cNvSpPr>
            <a:spLocks noChangeArrowheads="1"/>
          </p:cNvSpPr>
          <p:nvPr/>
        </p:nvSpPr>
        <p:spPr bwMode="auto">
          <a:xfrm>
            <a:off x="3044157" y="1903079"/>
            <a:ext cx="1339432" cy="360696"/>
          </a:xfrm>
          <a:prstGeom prst="leftRightArrow">
            <a:avLst>
              <a:gd name="adj1" fmla="val 50000"/>
              <a:gd name="adj2" fmla="val 54389"/>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43" name="Text Box 229"/>
          <p:cNvSpPr txBox="1">
            <a:spLocks noChangeArrowheads="1"/>
          </p:cNvSpPr>
          <p:nvPr/>
        </p:nvSpPr>
        <p:spPr bwMode="auto">
          <a:xfrm>
            <a:off x="3282746" y="1681199"/>
            <a:ext cx="909637" cy="307777"/>
          </a:xfrm>
          <a:prstGeom prst="rect">
            <a:avLst/>
          </a:prstGeom>
          <a:noFill/>
          <a:ln>
            <a:noFill/>
          </a:ln>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系统总线</a:t>
            </a:r>
            <a:endParaRPr lang="en-US" altLang="zh-CN" sz="1400" dirty="0">
              <a:latin typeface="Calibri" panose="020F0302020204030204" pitchFamily="34" charset="0"/>
            </a:endParaRPr>
          </a:p>
        </p:txBody>
      </p:sp>
      <p:sp>
        <p:nvSpPr>
          <p:cNvPr id="45" name="Text Box 231"/>
          <p:cNvSpPr txBox="1">
            <a:spLocks noChangeArrowheads="1"/>
          </p:cNvSpPr>
          <p:nvPr/>
        </p:nvSpPr>
        <p:spPr bwMode="auto">
          <a:xfrm>
            <a:off x="5312125" y="168119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存储总线</a:t>
            </a:r>
          </a:p>
        </p:txBody>
      </p:sp>
      <p:sp>
        <p:nvSpPr>
          <p:cNvPr id="47" name="AutoShape 236"/>
          <p:cNvSpPr>
            <a:spLocks noChangeArrowheads="1"/>
          </p:cNvSpPr>
          <p:nvPr/>
        </p:nvSpPr>
        <p:spPr bwMode="auto">
          <a:xfrm>
            <a:off x="4513166" y="2355726"/>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8" name="AutoShape 238"/>
          <p:cNvSpPr>
            <a:spLocks noChangeArrowheads="1"/>
          </p:cNvSpPr>
          <p:nvPr/>
        </p:nvSpPr>
        <p:spPr bwMode="auto">
          <a:xfrm flipV="1">
            <a:off x="5618066" y="3161070"/>
            <a:ext cx="495300" cy="617056"/>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9" name="Rectangle 239"/>
          <p:cNvSpPr>
            <a:spLocks noChangeArrowheads="1"/>
          </p:cNvSpPr>
          <p:nvPr/>
        </p:nvSpPr>
        <p:spPr bwMode="auto">
          <a:xfrm>
            <a:off x="5240414" y="3795886"/>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磁盘控制器</a:t>
            </a:r>
          </a:p>
        </p:txBody>
      </p:sp>
      <p:sp>
        <p:nvSpPr>
          <p:cNvPr id="50" name="AutoShape 240"/>
          <p:cNvSpPr>
            <a:spLocks noChangeArrowheads="1"/>
          </p:cNvSpPr>
          <p:nvPr/>
        </p:nvSpPr>
        <p:spPr bwMode="auto">
          <a:xfrm flipV="1">
            <a:off x="3287616" y="3161070"/>
            <a:ext cx="495300" cy="617056"/>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1" name="Rectangle 241"/>
          <p:cNvSpPr>
            <a:spLocks noChangeArrowheads="1"/>
          </p:cNvSpPr>
          <p:nvPr/>
        </p:nvSpPr>
        <p:spPr bwMode="auto">
          <a:xfrm>
            <a:off x="2868516" y="3816226"/>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a:latin typeface="Calibri" panose="020F0302020204030204" pitchFamily="34" charset="0"/>
              </a:rPr>
              <a:t>图形适配器</a:t>
            </a:r>
          </a:p>
        </p:txBody>
      </p:sp>
      <p:sp>
        <p:nvSpPr>
          <p:cNvPr id="52" name="AutoShape 242"/>
          <p:cNvSpPr>
            <a:spLocks noChangeArrowheads="1"/>
          </p:cNvSpPr>
          <p:nvPr/>
        </p:nvSpPr>
        <p:spPr bwMode="auto">
          <a:xfrm flipV="1">
            <a:off x="1611216" y="3161070"/>
            <a:ext cx="495300" cy="617055"/>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53" name="Rectangle 243"/>
          <p:cNvSpPr>
            <a:spLocks noChangeArrowheads="1"/>
          </p:cNvSpPr>
          <p:nvPr/>
        </p:nvSpPr>
        <p:spPr bwMode="auto">
          <a:xfrm>
            <a:off x="1268316" y="3803526"/>
            <a:ext cx="11430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USB</a:t>
            </a:r>
          </a:p>
          <a:p>
            <a:pPr algn="ctr" eaLnBrk="1" hangingPunct="1">
              <a:buSzPct val="100000"/>
            </a:pPr>
            <a:r>
              <a:rPr lang="zh-CN" altLang="en-US" sz="1400" dirty="0">
                <a:latin typeface="Calibri" panose="020F0302020204030204" pitchFamily="34" charset="0"/>
              </a:rPr>
              <a:t>控制器</a:t>
            </a:r>
          </a:p>
        </p:txBody>
      </p:sp>
      <p:sp>
        <p:nvSpPr>
          <p:cNvPr id="54" name="Line 246"/>
          <p:cNvSpPr>
            <a:spLocks noChangeShapeType="1"/>
          </p:cNvSpPr>
          <p:nvPr/>
        </p:nvSpPr>
        <p:spPr bwMode="auto">
          <a:xfrm>
            <a:off x="1496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5" name="Line 247"/>
          <p:cNvSpPr>
            <a:spLocks noChangeShapeType="1"/>
          </p:cNvSpPr>
          <p:nvPr/>
        </p:nvSpPr>
        <p:spPr bwMode="auto">
          <a:xfrm>
            <a:off x="2258916" y="4336926"/>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6" name="Text Box 248"/>
          <p:cNvSpPr txBox="1">
            <a:spLocks noChangeArrowheads="1"/>
          </p:cNvSpPr>
          <p:nvPr/>
        </p:nvSpPr>
        <p:spPr bwMode="auto">
          <a:xfrm>
            <a:off x="10841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鼠标</a:t>
            </a:r>
          </a:p>
        </p:txBody>
      </p:sp>
      <p:sp>
        <p:nvSpPr>
          <p:cNvPr id="57" name="Text Box 249"/>
          <p:cNvSpPr txBox="1">
            <a:spLocks noChangeArrowheads="1"/>
          </p:cNvSpPr>
          <p:nvPr/>
        </p:nvSpPr>
        <p:spPr bwMode="auto">
          <a:xfrm>
            <a:off x="1757266" y="4597375"/>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键盘</a:t>
            </a:r>
          </a:p>
        </p:txBody>
      </p:sp>
      <p:sp>
        <p:nvSpPr>
          <p:cNvPr id="58" name="Line 250"/>
          <p:cNvSpPr>
            <a:spLocks noChangeShapeType="1"/>
          </p:cNvSpPr>
          <p:nvPr/>
        </p:nvSpPr>
        <p:spPr bwMode="auto">
          <a:xfrm>
            <a:off x="3554316" y="4336926"/>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9" name="Text Box 251"/>
          <p:cNvSpPr txBox="1">
            <a:spLocks noChangeArrowheads="1"/>
          </p:cNvSpPr>
          <p:nvPr/>
        </p:nvSpPr>
        <p:spPr bwMode="auto">
          <a:xfrm>
            <a:off x="3106641" y="4597375"/>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Calibri" panose="020F0302020204030204" pitchFamily="34" charset="0"/>
              </a:rPr>
              <a:t>显示器</a:t>
            </a:r>
          </a:p>
        </p:txBody>
      </p:sp>
      <p:sp>
        <p:nvSpPr>
          <p:cNvPr id="60" name="Line 258"/>
          <p:cNvSpPr>
            <a:spLocks noChangeShapeType="1"/>
          </p:cNvSpPr>
          <p:nvPr/>
        </p:nvSpPr>
        <p:spPr bwMode="auto">
          <a:xfrm flipH="1">
            <a:off x="5870006" y="4336926"/>
            <a:ext cx="1" cy="260449"/>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1" name="AutoShape 259"/>
          <p:cNvSpPr>
            <a:spLocks noChangeArrowheads="1"/>
          </p:cNvSpPr>
          <p:nvPr/>
        </p:nvSpPr>
        <p:spPr bwMode="auto">
          <a:xfrm>
            <a:off x="5554565" y="4600352"/>
            <a:ext cx="609600" cy="491678"/>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dirty="0">
                <a:latin typeface="Calibri" panose="020F0302020204030204" pitchFamily="34" charset="0"/>
              </a:rPr>
              <a:t>磁盘</a:t>
            </a:r>
          </a:p>
        </p:txBody>
      </p:sp>
      <p:sp>
        <p:nvSpPr>
          <p:cNvPr id="62" name="AutoShape 235"/>
          <p:cNvSpPr>
            <a:spLocks noChangeArrowheads="1"/>
          </p:cNvSpPr>
          <p:nvPr/>
        </p:nvSpPr>
        <p:spPr bwMode="auto">
          <a:xfrm>
            <a:off x="703166" y="2876426"/>
            <a:ext cx="7277100" cy="393700"/>
          </a:xfrm>
          <a:prstGeom prst="leftRightArrow">
            <a:avLst>
              <a:gd name="adj1" fmla="val 48611"/>
              <a:gd name="adj2" fmla="val 94987"/>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66" name="Text Box 265"/>
          <p:cNvSpPr txBox="1">
            <a:spLocks noChangeArrowheads="1"/>
          </p:cNvSpPr>
          <p:nvPr/>
        </p:nvSpPr>
        <p:spPr bwMode="auto">
          <a:xfrm>
            <a:off x="4392516" y="3213075"/>
            <a:ext cx="83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I/O </a:t>
            </a:r>
            <a:r>
              <a:rPr lang="zh-CN" altLang="en-US" sz="1400">
                <a:latin typeface="Calibri" panose="020F0302020204030204" pitchFamily="34" charset="0"/>
              </a:rPr>
              <a:t>总线</a:t>
            </a:r>
          </a:p>
        </p:txBody>
      </p:sp>
      <p:sp>
        <p:nvSpPr>
          <p:cNvPr id="71" name="Rectangle 267"/>
          <p:cNvSpPr>
            <a:spLocks noChangeArrowheads="1"/>
          </p:cNvSpPr>
          <p:nvPr/>
        </p:nvSpPr>
        <p:spPr bwMode="auto">
          <a:xfrm>
            <a:off x="65705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2" name="Rectangle 268"/>
          <p:cNvSpPr>
            <a:spLocks noChangeArrowheads="1"/>
          </p:cNvSpPr>
          <p:nvPr/>
        </p:nvSpPr>
        <p:spPr bwMode="auto">
          <a:xfrm>
            <a:off x="68753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3" name="Rectangle 269"/>
          <p:cNvSpPr>
            <a:spLocks noChangeArrowheads="1"/>
          </p:cNvSpPr>
          <p:nvPr/>
        </p:nvSpPr>
        <p:spPr bwMode="auto">
          <a:xfrm>
            <a:off x="7180166" y="2889126"/>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4" name="Text Box 270"/>
          <p:cNvSpPr txBox="1">
            <a:spLocks noChangeArrowheads="1"/>
          </p:cNvSpPr>
          <p:nvPr/>
        </p:nvSpPr>
        <p:spPr bwMode="auto">
          <a:xfrm>
            <a:off x="6556279" y="3362755"/>
            <a:ext cx="12618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a:latin typeface="华文楷体" panose="02010600040101010101" pitchFamily="2" charset="-122"/>
                <a:ea typeface="华文楷体" panose="02010600040101010101" pitchFamily="2" charset="-122"/>
              </a:rPr>
              <a:t>扩展槽、留待</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网络适配器一</a:t>
            </a:r>
            <a:endParaRPr lang="en-US" altLang="zh-CN" sz="1400">
              <a:latin typeface="华文楷体" panose="02010600040101010101" pitchFamily="2" charset="-122"/>
              <a:ea typeface="华文楷体" panose="02010600040101010101" pitchFamily="2" charset="-122"/>
            </a:endParaRPr>
          </a:p>
          <a:p>
            <a:pPr eaLnBrk="1" hangingPunct="1">
              <a:buSzPct val="100000"/>
            </a:pPr>
            <a:r>
              <a:rPr lang="zh-CN" altLang="en-US" sz="1400">
                <a:latin typeface="华文楷体" panose="02010600040101010101" pitchFamily="2" charset="-122"/>
                <a:ea typeface="华文楷体" panose="02010600040101010101" pitchFamily="2" charset="-122"/>
              </a:rPr>
              <a:t>类的设备使用</a:t>
            </a:r>
            <a:endParaRPr lang="en-US" altLang="zh-CN" sz="1400">
              <a:latin typeface="华文楷体" panose="02010600040101010101" pitchFamily="2" charset="-122"/>
              <a:ea typeface="华文楷体" panose="02010600040101010101" pitchFamily="2" charset="-122"/>
            </a:endParaRPr>
          </a:p>
        </p:txBody>
      </p:sp>
      <p:sp>
        <p:nvSpPr>
          <p:cNvPr id="75" name="Text Box 271"/>
          <p:cNvSpPr txBox="1">
            <a:spLocks noChangeArrowheads="1"/>
          </p:cNvSpPr>
          <p:nvPr/>
        </p:nvSpPr>
        <p:spPr bwMode="auto">
          <a:xfrm>
            <a:off x="6297915" y="4580736"/>
            <a:ext cx="2018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存储在磁盘上的</a:t>
            </a:r>
            <a:r>
              <a:rPr lang="en-US" altLang="zh-CN" sz="1400" b="1" i="1" dirty="0">
                <a:latin typeface="Courier New" panose="02070609020205090404" pitchFamily="49" charset="0"/>
              </a:rPr>
              <a:t>hello</a:t>
            </a:r>
            <a:r>
              <a:rPr lang="en-US" altLang="zh-CN" sz="1400" b="1" i="1" dirty="0">
                <a:latin typeface="Calibri" panose="020F0302020204030204" pitchFamily="34" charset="0"/>
              </a:rPr>
              <a:t> </a:t>
            </a:r>
          </a:p>
          <a:p>
            <a:pPr eaLnBrk="1" hangingPunct="1">
              <a:buSzPct val="100000"/>
            </a:pPr>
            <a:r>
              <a:rPr lang="zh-CN" altLang="en-US" sz="1400" b="1" dirty="0">
                <a:solidFill>
                  <a:srgbClr val="FF0000"/>
                </a:solidFill>
                <a:latin typeface="华文楷体" panose="02010600040101010101" pitchFamily="2" charset="-122"/>
                <a:ea typeface="华文楷体" panose="02010600040101010101" pitchFamily="2" charset="-122"/>
              </a:rPr>
              <a:t>可执行文件</a:t>
            </a:r>
            <a:endParaRPr lang="en-US" altLang="zh-CN" sz="1400" b="1" dirty="0">
              <a:solidFill>
                <a:srgbClr val="FF0000"/>
              </a:solidFill>
              <a:latin typeface="华文楷体" panose="02010600040101010101" pitchFamily="2" charset="-122"/>
              <a:ea typeface="华文楷体" panose="02010600040101010101" pitchFamily="2" charset="-122"/>
            </a:endParaRPr>
          </a:p>
        </p:txBody>
      </p:sp>
      <p:sp>
        <p:nvSpPr>
          <p:cNvPr id="38" name="Rectangle 207"/>
          <p:cNvSpPr>
            <a:spLocks noChangeArrowheads="1"/>
          </p:cNvSpPr>
          <p:nvPr/>
        </p:nvSpPr>
        <p:spPr bwMode="auto">
          <a:xfrm>
            <a:off x="2210970" y="782558"/>
            <a:ext cx="535820" cy="123827"/>
          </a:xfrm>
          <a:prstGeom prst="rect">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39" name="Rectangle 208"/>
          <p:cNvSpPr>
            <a:spLocks noChangeArrowheads="1"/>
          </p:cNvSpPr>
          <p:nvPr/>
        </p:nvSpPr>
        <p:spPr bwMode="auto">
          <a:xfrm>
            <a:off x="2210970" y="906385"/>
            <a:ext cx="535820" cy="123827"/>
          </a:xfrm>
          <a:prstGeom prst="rect">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0" name="Rectangle 211"/>
          <p:cNvSpPr>
            <a:spLocks noChangeArrowheads="1"/>
          </p:cNvSpPr>
          <p:nvPr/>
        </p:nvSpPr>
        <p:spPr bwMode="auto">
          <a:xfrm>
            <a:off x="2210970" y="1154039"/>
            <a:ext cx="535820" cy="123827"/>
          </a:xfrm>
          <a:prstGeom prst="rect">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1" name="Rectangle 212"/>
          <p:cNvSpPr>
            <a:spLocks noChangeArrowheads="1"/>
          </p:cNvSpPr>
          <p:nvPr/>
        </p:nvSpPr>
        <p:spPr bwMode="auto">
          <a:xfrm>
            <a:off x="2210970" y="1277866"/>
            <a:ext cx="535820" cy="123827"/>
          </a:xfrm>
          <a:prstGeom prst="rect">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42" name="Text Box 225"/>
          <p:cNvSpPr txBox="1">
            <a:spLocks noChangeArrowheads="1"/>
          </p:cNvSpPr>
          <p:nvPr/>
        </p:nvSpPr>
        <p:spPr bwMode="auto">
          <a:xfrm>
            <a:off x="643172" y="1185890"/>
            <a:ext cx="535820" cy="307777"/>
          </a:xfrm>
          <a:prstGeom prst="rect">
            <a:avLst/>
          </a:prstGeom>
          <a:noFill/>
          <a:ln>
            <a:noFill/>
          </a:ln>
        </p:spPr>
        <p:txBody>
          <a:bodyPr wrap="squar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CPU</a:t>
            </a:r>
          </a:p>
        </p:txBody>
      </p:sp>
      <p:sp>
        <p:nvSpPr>
          <p:cNvPr id="77" name="Rectangle 206"/>
          <p:cNvSpPr>
            <a:spLocks noChangeArrowheads="1"/>
          </p:cNvSpPr>
          <p:nvPr/>
        </p:nvSpPr>
        <p:spPr bwMode="auto">
          <a:xfrm>
            <a:off x="1493641" y="1860886"/>
            <a:ext cx="1466979" cy="469511"/>
          </a:xfrm>
          <a:prstGeom prst="rect">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zh-CN" altLang="en-US" sz="1400" dirty="0">
                <a:latin typeface="Calibri" panose="020F0302020204030204" pitchFamily="34" charset="0"/>
              </a:rPr>
              <a:t>总线接口</a:t>
            </a:r>
          </a:p>
        </p:txBody>
      </p:sp>
      <p:sp>
        <p:nvSpPr>
          <p:cNvPr id="78" name="Rectangle 210"/>
          <p:cNvSpPr>
            <a:spLocks noChangeArrowheads="1"/>
          </p:cNvSpPr>
          <p:nvPr/>
        </p:nvSpPr>
        <p:spPr bwMode="auto">
          <a:xfrm>
            <a:off x="2210970" y="1030212"/>
            <a:ext cx="535820" cy="123827"/>
          </a:xfrm>
          <a:prstGeom prst="rect">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9" name="AutoShape 214"/>
          <p:cNvSpPr>
            <a:spLocks noChangeArrowheads="1"/>
          </p:cNvSpPr>
          <p:nvPr/>
        </p:nvSpPr>
        <p:spPr bwMode="auto">
          <a:xfrm>
            <a:off x="2816409" y="782558"/>
            <a:ext cx="348097" cy="309568"/>
          </a:xfrm>
          <a:prstGeom prst="rightArrow">
            <a:avLst>
              <a:gd name="adj1" fmla="val 50000"/>
              <a:gd name="adj2" fmla="val 29140"/>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0" name="AutoShape 215"/>
          <p:cNvSpPr>
            <a:spLocks noChangeArrowheads="1"/>
          </p:cNvSpPr>
          <p:nvPr/>
        </p:nvSpPr>
        <p:spPr bwMode="auto">
          <a:xfrm flipH="1">
            <a:off x="2746790" y="1092126"/>
            <a:ext cx="348097" cy="309568"/>
          </a:xfrm>
          <a:prstGeom prst="rightArrow">
            <a:avLst>
              <a:gd name="adj1" fmla="val 50000"/>
              <a:gd name="adj2" fmla="val 29140"/>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1" name="Rectangle 220"/>
          <p:cNvSpPr>
            <a:spLocks noChangeArrowheads="1"/>
          </p:cNvSpPr>
          <p:nvPr/>
        </p:nvSpPr>
        <p:spPr bwMode="auto">
          <a:xfrm>
            <a:off x="3164506" y="658731"/>
            <a:ext cx="417716" cy="866790"/>
          </a:xfrm>
          <a:prstGeom prst="rect">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ALU</a:t>
            </a:r>
          </a:p>
        </p:txBody>
      </p:sp>
      <p:sp>
        <p:nvSpPr>
          <p:cNvPr id="82" name="Text Box 221"/>
          <p:cNvSpPr txBox="1">
            <a:spLocks noChangeArrowheads="1"/>
          </p:cNvSpPr>
          <p:nvPr/>
        </p:nvSpPr>
        <p:spPr bwMode="auto">
          <a:xfrm>
            <a:off x="2139418" y="443472"/>
            <a:ext cx="681597" cy="276999"/>
          </a:xfrm>
          <a:prstGeom prst="rect">
            <a:avLst/>
          </a:prstGeom>
          <a:solidFill>
            <a:srgbClr val="133FC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dirty="0">
                <a:latin typeface="Calibri" panose="020F0302020204030204" pitchFamily="34" charset="0"/>
              </a:rPr>
              <a:t> </a:t>
            </a:r>
            <a:r>
              <a:rPr lang="zh-CN" altLang="en-US" sz="1200" dirty="0">
                <a:latin typeface="Calibri" panose="020F0302020204030204" pitchFamily="34" charset="0"/>
              </a:rPr>
              <a:t>寄存器</a:t>
            </a:r>
          </a:p>
        </p:txBody>
      </p:sp>
      <p:sp>
        <p:nvSpPr>
          <p:cNvPr id="83" name="AutoShape 222"/>
          <p:cNvSpPr>
            <a:spLocks noChangeArrowheads="1"/>
          </p:cNvSpPr>
          <p:nvPr/>
        </p:nvSpPr>
        <p:spPr bwMode="auto">
          <a:xfrm>
            <a:off x="2269400" y="1463607"/>
            <a:ext cx="477390" cy="371481"/>
          </a:xfrm>
          <a:prstGeom prst="upDownArrow">
            <a:avLst>
              <a:gd name="adj1" fmla="val 50000"/>
              <a:gd name="adj2" fmla="val 20000"/>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4" name="Rectangle 223"/>
          <p:cNvSpPr>
            <a:spLocks noChangeArrowheads="1"/>
          </p:cNvSpPr>
          <p:nvPr/>
        </p:nvSpPr>
        <p:spPr bwMode="auto">
          <a:xfrm>
            <a:off x="1374294" y="396842"/>
            <a:ext cx="2327275" cy="2057382"/>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85" name="Rectangle 320"/>
          <p:cNvSpPr>
            <a:spLocks noChangeArrowheads="1"/>
          </p:cNvSpPr>
          <p:nvPr/>
        </p:nvSpPr>
        <p:spPr bwMode="auto">
          <a:xfrm>
            <a:off x="1493640" y="968299"/>
            <a:ext cx="596737" cy="247654"/>
          </a:xfrm>
          <a:prstGeom prst="rect">
            <a:avLst/>
          </a:prstGeom>
          <a:solidFill>
            <a:srgbClr val="133FCB"/>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PC</a:t>
            </a:r>
          </a:p>
        </p:txBody>
      </p:sp>
      <p:sp>
        <p:nvSpPr>
          <p:cNvPr id="86" name="AutoShape 205"/>
          <p:cNvSpPr>
            <a:spLocks noChangeArrowheads="1"/>
          </p:cNvSpPr>
          <p:nvPr/>
        </p:nvSpPr>
        <p:spPr bwMode="auto">
          <a:xfrm>
            <a:off x="5189649" y="1923022"/>
            <a:ext cx="1339432" cy="360696"/>
          </a:xfrm>
          <a:prstGeom prst="leftRightArrow">
            <a:avLst>
              <a:gd name="adj1" fmla="val 50000"/>
              <a:gd name="adj2" fmla="val 54389"/>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7" name="Rectangle 264"/>
          <p:cNvSpPr>
            <a:spLocks noChangeArrowheads="1"/>
          </p:cNvSpPr>
          <p:nvPr/>
        </p:nvSpPr>
        <p:spPr bwMode="auto">
          <a:xfrm>
            <a:off x="1774454" y="3135669"/>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8" name="Rectangle 264"/>
          <p:cNvSpPr>
            <a:spLocks noChangeArrowheads="1"/>
          </p:cNvSpPr>
          <p:nvPr/>
        </p:nvSpPr>
        <p:spPr bwMode="auto">
          <a:xfrm>
            <a:off x="3448866" y="3145624"/>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89" name="Rectangle 264"/>
          <p:cNvSpPr>
            <a:spLocks noChangeArrowheads="1"/>
          </p:cNvSpPr>
          <p:nvPr/>
        </p:nvSpPr>
        <p:spPr bwMode="auto">
          <a:xfrm>
            <a:off x="5780302" y="3128625"/>
            <a:ext cx="1728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90" name="Rectangle 264"/>
          <p:cNvSpPr>
            <a:spLocks noChangeArrowheads="1"/>
          </p:cNvSpPr>
          <p:nvPr/>
        </p:nvSpPr>
        <p:spPr bwMode="auto">
          <a:xfrm>
            <a:off x="4672800" y="2964804"/>
            <a:ext cx="176400" cy="288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11425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2"/>
                    </p:tgtEl>
                  </p:cMediaNode>
                </p:audio>
              </p:childTnLst>
            </p:cTn>
          </p:par>
        </p:tnLst>
        <p:bldLst>
          <p:bldP spid="69"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程序运行</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63" name="Rectangle 146"/>
          <p:cNvSpPr>
            <a:spLocks noChangeArrowheads="1"/>
          </p:cNvSpPr>
          <p:nvPr/>
        </p:nvSpPr>
        <p:spPr bwMode="auto">
          <a:xfrm>
            <a:off x="6739614" y="2001822"/>
            <a:ext cx="909637" cy="914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a:latin typeface="Calibri" panose="020F0302020204030204" pitchFamily="34" charset="0"/>
              </a:rPr>
              <a:t>Main</a:t>
            </a:r>
          </a:p>
          <a:p>
            <a:pPr eaLnBrk="1" hangingPunct="1">
              <a:buSzPct val="100000"/>
            </a:pPr>
            <a:r>
              <a:rPr lang="en-US" altLang="zh-CN" sz="1400" b="1">
                <a:latin typeface="Calibri" panose="020F0302020204030204" pitchFamily="34" charset="0"/>
              </a:rPr>
              <a:t>memory</a:t>
            </a:r>
          </a:p>
        </p:txBody>
      </p:sp>
      <p:sp>
        <p:nvSpPr>
          <p:cNvPr id="64" name="AutoShape 201"/>
          <p:cNvSpPr>
            <a:spLocks noChangeArrowheads="1"/>
          </p:cNvSpPr>
          <p:nvPr/>
        </p:nvSpPr>
        <p:spPr bwMode="auto">
          <a:xfrm>
            <a:off x="5094813" y="2130117"/>
            <a:ext cx="1492250" cy="533400"/>
          </a:xfrm>
          <a:prstGeom prst="leftRightArrow">
            <a:avLst>
              <a:gd name="adj1" fmla="val 50000"/>
              <a:gd name="adj2" fmla="val 55875"/>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65" name="Rectangle 202"/>
          <p:cNvSpPr>
            <a:spLocks noChangeArrowheads="1"/>
          </p:cNvSpPr>
          <p:nvPr/>
        </p:nvSpPr>
        <p:spPr bwMode="auto">
          <a:xfrm>
            <a:off x="4084782" y="2099444"/>
            <a:ext cx="909637" cy="57785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a:latin typeface="Calibri" panose="020F0302020204030204" pitchFamily="34" charset="0"/>
              </a:rPr>
              <a:t>I/O </a:t>
            </a:r>
          </a:p>
          <a:p>
            <a:pPr eaLnBrk="1" hangingPunct="1">
              <a:buSzPct val="100000"/>
            </a:pPr>
            <a:r>
              <a:rPr lang="en-US" altLang="zh-CN" sz="1400" b="1">
                <a:latin typeface="Calibri" panose="020F0302020204030204" pitchFamily="34" charset="0"/>
              </a:rPr>
              <a:t>bridge</a:t>
            </a:r>
          </a:p>
        </p:txBody>
      </p:sp>
      <p:sp>
        <p:nvSpPr>
          <p:cNvPr id="70" name="AutoShape 205"/>
          <p:cNvSpPr>
            <a:spLocks noChangeArrowheads="1"/>
          </p:cNvSpPr>
          <p:nvPr/>
        </p:nvSpPr>
        <p:spPr bwMode="auto">
          <a:xfrm>
            <a:off x="2617335" y="2080059"/>
            <a:ext cx="1452562" cy="533400"/>
          </a:xfrm>
          <a:prstGeom prst="leftRightArrow">
            <a:avLst>
              <a:gd name="adj1" fmla="val 50000"/>
              <a:gd name="adj2" fmla="val 54389"/>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6" name="Rectangle 206"/>
          <p:cNvSpPr>
            <a:spLocks noChangeArrowheads="1"/>
          </p:cNvSpPr>
          <p:nvPr/>
        </p:nvSpPr>
        <p:spPr bwMode="auto">
          <a:xfrm>
            <a:off x="715552" y="2067694"/>
            <a:ext cx="1873250" cy="57785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a:latin typeface="Calibri" panose="020F0302020204030204" pitchFamily="34" charset="0"/>
              </a:rPr>
              <a:t>Bus interface</a:t>
            </a:r>
          </a:p>
        </p:txBody>
      </p:sp>
      <p:sp>
        <p:nvSpPr>
          <p:cNvPr id="91" name="Rectangle 207"/>
          <p:cNvSpPr>
            <a:spLocks noChangeArrowheads="1"/>
          </p:cNvSpPr>
          <p:nvPr/>
        </p:nvSpPr>
        <p:spPr bwMode="auto">
          <a:xfrm>
            <a:off x="1631540" y="7925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2" name="Rectangle 208"/>
          <p:cNvSpPr>
            <a:spLocks noChangeArrowheads="1"/>
          </p:cNvSpPr>
          <p:nvPr/>
        </p:nvSpPr>
        <p:spPr bwMode="auto">
          <a:xfrm>
            <a:off x="1631540" y="9449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3" name="Rectangle 210"/>
          <p:cNvSpPr>
            <a:spLocks noChangeArrowheads="1"/>
          </p:cNvSpPr>
          <p:nvPr/>
        </p:nvSpPr>
        <p:spPr bwMode="auto">
          <a:xfrm>
            <a:off x="1631540" y="10973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4" name="Rectangle 211"/>
          <p:cNvSpPr>
            <a:spLocks noChangeArrowheads="1"/>
          </p:cNvSpPr>
          <p:nvPr/>
        </p:nvSpPr>
        <p:spPr bwMode="auto">
          <a:xfrm>
            <a:off x="1631540" y="12497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5" name="Rectangle 212"/>
          <p:cNvSpPr>
            <a:spLocks noChangeArrowheads="1"/>
          </p:cNvSpPr>
          <p:nvPr/>
        </p:nvSpPr>
        <p:spPr bwMode="auto">
          <a:xfrm>
            <a:off x="1631540" y="14021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6" name="AutoShape 214"/>
          <p:cNvSpPr>
            <a:spLocks noChangeArrowheads="1"/>
          </p:cNvSpPr>
          <p:nvPr/>
        </p:nvSpPr>
        <p:spPr bwMode="auto">
          <a:xfrm>
            <a:off x="2404652" y="79251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7" name="AutoShape 215"/>
          <p:cNvSpPr>
            <a:spLocks noChangeArrowheads="1"/>
          </p:cNvSpPr>
          <p:nvPr/>
        </p:nvSpPr>
        <p:spPr bwMode="auto">
          <a:xfrm flipH="1">
            <a:off x="2315752" y="117351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8" name="Rectangle 220"/>
          <p:cNvSpPr>
            <a:spLocks noChangeArrowheads="1"/>
          </p:cNvSpPr>
          <p:nvPr/>
        </p:nvSpPr>
        <p:spPr bwMode="auto">
          <a:xfrm>
            <a:off x="2849152" y="640110"/>
            <a:ext cx="533400"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ALU</a:t>
            </a:r>
          </a:p>
        </p:txBody>
      </p:sp>
      <p:sp>
        <p:nvSpPr>
          <p:cNvPr id="99" name="Text Box 221"/>
          <p:cNvSpPr txBox="1">
            <a:spLocks noChangeArrowheads="1"/>
          </p:cNvSpPr>
          <p:nvPr/>
        </p:nvSpPr>
        <p:spPr bwMode="auto">
          <a:xfrm>
            <a:off x="1455130" y="492316"/>
            <a:ext cx="1062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dirty="0">
                <a:latin typeface="Calibri" panose="020F0302020204030204" pitchFamily="34" charset="0"/>
              </a:rPr>
              <a:t>Register file</a:t>
            </a:r>
          </a:p>
        </p:txBody>
      </p:sp>
      <p:sp>
        <p:nvSpPr>
          <p:cNvPr id="100" name="AutoShape 222"/>
          <p:cNvSpPr>
            <a:spLocks noChangeArrowheads="1"/>
          </p:cNvSpPr>
          <p:nvPr/>
        </p:nvSpPr>
        <p:spPr bwMode="auto">
          <a:xfrm>
            <a:off x="1706152" y="1563638"/>
            <a:ext cx="609600"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01" name="Rectangle 223"/>
          <p:cNvSpPr>
            <a:spLocks noChangeArrowheads="1"/>
          </p:cNvSpPr>
          <p:nvPr/>
        </p:nvSpPr>
        <p:spPr bwMode="auto">
          <a:xfrm>
            <a:off x="563152" y="411510"/>
            <a:ext cx="2971800"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102" name="Text Box 225"/>
          <p:cNvSpPr txBox="1">
            <a:spLocks noChangeArrowheads="1"/>
          </p:cNvSpPr>
          <p:nvPr/>
        </p:nvSpPr>
        <p:spPr bwMode="auto">
          <a:xfrm>
            <a:off x="47109" y="1094333"/>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CPU</a:t>
            </a:r>
          </a:p>
        </p:txBody>
      </p:sp>
      <p:sp>
        <p:nvSpPr>
          <p:cNvPr id="103" name="Text Box 229"/>
          <p:cNvSpPr txBox="1">
            <a:spLocks noChangeArrowheads="1"/>
          </p:cNvSpPr>
          <p:nvPr/>
        </p:nvSpPr>
        <p:spPr bwMode="auto">
          <a:xfrm>
            <a:off x="2874560" y="1826840"/>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system bus</a:t>
            </a:r>
          </a:p>
        </p:txBody>
      </p:sp>
      <p:sp>
        <p:nvSpPr>
          <p:cNvPr id="105" name="Text Box 231"/>
          <p:cNvSpPr txBox="1">
            <a:spLocks noChangeArrowheads="1"/>
          </p:cNvSpPr>
          <p:nvPr/>
        </p:nvSpPr>
        <p:spPr bwMode="auto">
          <a:xfrm>
            <a:off x="5173038" y="1796530"/>
            <a:ext cx="1116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memory bus</a:t>
            </a:r>
          </a:p>
        </p:txBody>
      </p:sp>
      <p:sp>
        <p:nvSpPr>
          <p:cNvPr id="107" name="AutoShape 236"/>
          <p:cNvSpPr>
            <a:spLocks noChangeArrowheads="1"/>
          </p:cNvSpPr>
          <p:nvPr/>
        </p:nvSpPr>
        <p:spPr bwMode="auto">
          <a:xfrm>
            <a:off x="4308619" y="2753494"/>
            <a:ext cx="495300" cy="685800"/>
          </a:xfrm>
          <a:prstGeom prst="upArrow">
            <a:avLst>
              <a:gd name="adj1" fmla="val 36676"/>
              <a:gd name="adj2" fmla="val 448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08" name="AutoShape 238"/>
          <p:cNvSpPr>
            <a:spLocks noChangeArrowheads="1"/>
          </p:cNvSpPr>
          <p:nvPr/>
        </p:nvSpPr>
        <p:spPr bwMode="auto">
          <a:xfrm flipV="1">
            <a:off x="5413519" y="3490094"/>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09" name="Rectangle 239"/>
          <p:cNvSpPr>
            <a:spLocks noChangeArrowheads="1"/>
          </p:cNvSpPr>
          <p:nvPr/>
        </p:nvSpPr>
        <p:spPr bwMode="auto">
          <a:xfrm>
            <a:off x="4994419" y="4213994"/>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Disk </a:t>
            </a:r>
          </a:p>
          <a:p>
            <a:pPr algn="ctr" eaLnBrk="1" hangingPunct="1">
              <a:buSzPct val="100000"/>
            </a:pPr>
            <a:r>
              <a:rPr lang="en-US" altLang="zh-CN" sz="1400">
                <a:latin typeface="Calibri" panose="020F0302020204030204" pitchFamily="34" charset="0"/>
              </a:rPr>
              <a:t>controller</a:t>
            </a:r>
          </a:p>
        </p:txBody>
      </p:sp>
      <p:sp>
        <p:nvSpPr>
          <p:cNvPr id="110" name="AutoShape 240"/>
          <p:cNvSpPr>
            <a:spLocks noChangeArrowheads="1"/>
          </p:cNvSpPr>
          <p:nvPr/>
        </p:nvSpPr>
        <p:spPr bwMode="auto">
          <a:xfrm flipV="1">
            <a:off x="3083069" y="3490094"/>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11" name="Rectangle 241"/>
          <p:cNvSpPr>
            <a:spLocks noChangeArrowheads="1"/>
          </p:cNvSpPr>
          <p:nvPr/>
        </p:nvSpPr>
        <p:spPr bwMode="auto">
          <a:xfrm>
            <a:off x="2663969" y="4213994"/>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Graphics</a:t>
            </a:r>
          </a:p>
          <a:p>
            <a:pPr algn="ctr" eaLnBrk="1" hangingPunct="1">
              <a:buSzPct val="100000"/>
            </a:pPr>
            <a:r>
              <a:rPr lang="en-US" altLang="zh-CN" sz="1400">
                <a:latin typeface="Calibri" panose="020F0302020204030204" pitchFamily="34" charset="0"/>
              </a:rPr>
              <a:t>adapter</a:t>
            </a:r>
          </a:p>
        </p:txBody>
      </p:sp>
      <p:sp>
        <p:nvSpPr>
          <p:cNvPr id="112" name="AutoShape 242"/>
          <p:cNvSpPr>
            <a:spLocks noChangeArrowheads="1"/>
          </p:cNvSpPr>
          <p:nvPr/>
        </p:nvSpPr>
        <p:spPr bwMode="auto">
          <a:xfrm flipV="1">
            <a:off x="1406669" y="3490094"/>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13" name="Rectangle 243"/>
          <p:cNvSpPr>
            <a:spLocks noChangeArrowheads="1"/>
          </p:cNvSpPr>
          <p:nvPr/>
        </p:nvSpPr>
        <p:spPr bwMode="auto">
          <a:xfrm>
            <a:off x="1063769" y="4201294"/>
            <a:ext cx="1143000" cy="5207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b="1" dirty="0">
                <a:latin typeface="Calibri" panose="020F0302020204030204" pitchFamily="34" charset="0"/>
              </a:rPr>
              <a:t>USB</a:t>
            </a:r>
          </a:p>
          <a:p>
            <a:pPr algn="ctr" eaLnBrk="1" hangingPunct="1">
              <a:buSzPct val="100000"/>
            </a:pPr>
            <a:r>
              <a:rPr lang="en-US" altLang="zh-CN" sz="1400" b="1" dirty="0">
                <a:latin typeface="Calibri" panose="020F0302020204030204" pitchFamily="34" charset="0"/>
              </a:rPr>
              <a:t>controller</a:t>
            </a:r>
          </a:p>
        </p:txBody>
      </p:sp>
      <p:sp>
        <p:nvSpPr>
          <p:cNvPr id="114" name="Line 246"/>
          <p:cNvSpPr>
            <a:spLocks noChangeShapeType="1"/>
          </p:cNvSpPr>
          <p:nvPr/>
        </p:nvSpPr>
        <p:spPr bwMode="auto">
          <a:xfrm>
            <a:off x="1292369" y="4734694"/>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15" name="Line 247"/>
          <p:cNvSpPr>
            <a:spLocks noChangeShapeType="1"/>
          </p:cNvSpPr>
          <p:nvPr/>
        </p:nvSpPr>
        <p:spPr bwMode="auto">
          <a:xfrm>
            <a:off x="2054369" y="4734694"/>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16" name="Text Box 248"/>
          <p:cNvSpPr txBox="1">
            <a:spLocks noChangeArrowheads="1"/>
          </p:cNvSpPr>
          <p:nvPr/>
        </p:nvSpPr>
        <p:spPr bwMode="auto">
          <a:xfrm>
            <a:off x="600718" y="4859820"/>
            <a:ext cx="6848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mouse</a:t>
            </a:r>
          </a:p>
        </p:txBody>
      </p:sp>
      <p:sp>
        <p:nvSpPr>
          <p:cNvPr id="117" name="Text Box 249"/>
          <p:cNvSpPr txBox="1">
            <a:spLocks noChangeArrowheads="1"/>
          </p:cNvSpPr>
          <p:nvPr/>
        </p:nvSpPr>
        <p:spPr bwMode="auto">
          <a:xfrm>
            <a:off x="2029093" y="4859821"/>
            <a:ext cx="8779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keyboard</a:t>
            </a:r>
          </a:p>
        </p:txBody>
      </p:sp>
      <p:sp>
        <p:nvSpPr>
          <p:cNvPr id="118" name="Line 250"/>
          <p:cNvSpPr>
            <a:spLocks noChangeShapeType="1"/>
          </p:cNvSpPr>
          <p:nvPr/>
        </p:nvSpPr>
        <p:spPr bwMode="auto">
          <a:xfrm>
            <a:off x="3349769" y="4734694"/>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19" name="Text Box 251"/>
          <p:cNvSpPr txBox="1">
            <a:spLocks noChangeArrowheads="1"/>
          </p:cNvSpPr>
          <p:nvPr/>
        </p:nvSpPr>
        <p:spPr bwMode="auto">
          <a:xfrm>
            <a:off x="3394880" y="4859819"/>
            <a:ext cx="7087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display</a:t>
            </a:r>
          </a:p>
        </p:txBody>
      </p:sp>
      <p:sp>
        <p:nvSpPr>
          <p:cNvPr id="121" name="AutoShape 259"/>
          <p:cNvSpPr>
            <a:spLocks noChangeArrowheads="1"/>
          </p:cNvSpPr>
          <p:nvPr/>
        </p:nvSpPr>
        <p:spPr bwMode="auto">
          <a:xfrm>
            <a:off x="6383483" y="4734693"/>
            <a:ext cx="609600" cy="381001"/>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Disk</a:t>
            </a:r>
          </a:p>
        </p:txBody>
      </p:sp>
      <p:sp>
        <p:nvSpPr>
          <p:cNvPr id="122" name="AutoShape 235"/>
          <p:cNvSpPr>
            <a:spLocks noChangeArrowheads="1"/>
          </p:cNvSpPr>
          <p:nvPr/>
        </p:nvSpPr>
        <p:spPr bwMode="auto">
          <a:xfrm>
            <a:off x="498619" y="3274194"/>
            <a:ext cx="7277100" cy="393700"/>
          </a:xfrm>
          <a:prstGeom prst="leftRightArrow">
            <a:avLst>
              <a:gd name="adj1" fmla="val 48611"/>
              <a:gd name="adj2" fmla="val 94987"/>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3" name="Rectangle 261"/>
          <p:cNvSpPr>
            <a:spLocks noChangeArrowheads="1"/>
          </p:cNvSpPr>
          <p:nvPr/>
        </p:nvSpPr>
        <p:spPr bwMode="auto">
          <a:xfrm>
            <a:off x="1574944" y="3444057"/>
            <a:ext cx="166688"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4" name="Rectangle 262"/>
          <p:cNvSpPr>
            <a:spLocks noChangeArrowheads="1"/>
          </p:cNvSpPr>
          <p:nvPr/>
        </p:nvSpPr>
        <p:spPr bwMode="auto">
          <a:xfrm>
            <a:off x="3251344" y="3434532"/>
            <a:ext cx="166688"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5" name="Rectangle 264"/>
          <p:cNvSpPr>
            <a:spLocks noChangeArrowheads="1"/>
          </p:cNvSpPr>
          <p:nvPr/>
        </p:nvSpPr>
        <p:spPr bwMode="auto">
          <a:xfrm>
            <a:off x="5584969" y="3425007"/>
            <a:ext cx="16192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6" name="Text Box 265"/>
          <p:cNvSpPr txBox="1">
            <a:spLocks noChangeArrowheads="1"/>
          </p:cNvSpPr>
          <p:nvPr/>
        </p:nvSpPr>
        <p:spPr bwMode="auto">
          <a:xfrm>
            <a:off x="4187969" y="3610049"/>
            <a:ext cx="7360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I/O bus</a:t>
            </a:r>
          </a:p>
        </p:txBody>
      </p:sp>
      <p:sp>
        <p:nvSpPr>
          <p:cNvPr id="127" name="Rectangle 266"/>
          <p:cNvSpPr>
            <a:spLocks noChangeArrowheads="1"/>
          </p:cNvSpPr>
          <p:nvPr/>
        </p:nvSpPr>
        <p:spPr bwMode="auto">
          <a:xfrm>
            <a:off x="4475307" y="3363094"/>
            <a:ext cx="16192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8" name="Rectangle 267"/>
          <p:cNvSpPr>
            <a:spLocks noChangeArrowheads="1"/>
          </p:cNvSpPr>
          <p:nvPr/>
        </p:nvSpPr>
        <p:spPr bwMode="auto">
          <a:xfrm>
            <a:off x="6366019" y="3286894"/>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9" name="Rectangle 268"/>
          <p:cNvSpPr>
            <a:spLocks noChangeArrowheads="1"/>
          </p:cNvSpPr>
          <p:nvPr/>
        </p:nvSpPr>
        <p:spPr bwMode="auto">
          <a:xfrm>
            <a:off x="6670819" y="3286894"/>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30" name="Rectangle 269"/>
          <p:cNvSpPr>
            <a:spLocks noChangeArrowheads="1"/>
          </p:cNvSpPr>
          <p:nvPr/>
        </p:nvSpPr>
        <p:spPr bwMode="auto">
          <a:xfrm>
            <a:off x="6975619" y="3286894"/>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31" name="Text Box 270"/>
          <p:cNvSpPr txBox="1">
            <a:spLocks noChangeArrowheads="1"/>
          </p:cNvSpPr>
          <p:nvPr/>
        </p:nvSpPr>
        <p:spPr bwMode="auto">
          <a:xfrm>
            <a:off x="6351732" y="3790915"/>
            <a:ext cx="17029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Expansion slots for</a:t>
            </a:r>
          </a:p>
          <a:p>
            <a:pPr algn="ctr" eaLnBrk="1" hangingPunct="1">
              <a:buSzPct val="100000"/>
            </a:pPr>
            <a:r>
              <a:rPr lang="en-US" altLang="zh-CN" sz="1400">
                <a:latin typeface="Calibri" panose="020F0302020204030204" pitchFamily="34" charset="0"/>
              </a:rPr>
              <a:t>other devices such</a:t>
            </a:r>
          </a:p>
          <a:p>
            <a:pPr algn="ctr" eaLnBrk="1" hangingPunct="1">
              <a:buSzPct val="100000"/>
            </a:pPr>
            <a:r>
              <a:rPr lang="en-US" altLang="zh-CN" sz="1400">
                <a:latin typeface="Calibri" panose="020F0302020204030204" pitchFamily="34" charset="0"/>
              </a:rPr>
              <a:t>as network adapters</a:t>
            </a:r>
          </a:p>
          <a:p>
            <a:pPr algn="ctr" eaLnBrk="1" hangingPunct="1">
              <a:buSzPct val="100000"/>
            </a:pPr>
            <a:endParaRPr lang="en-US" altLang="zh-CN" sz="1400">
              <a:latin typeface="Calibri" panose="020F0302020204030204" pitchFamily="34" charset="0"/>
            </a:endParaRPr>
          </a:p>
        </p:txBody>
      </p:sp>
      <p:sp>
        <p:nvSpPr>
          <p:cNvPr id="132" name="Rectangle 320"/>
          <p:cNvSpPr>
            <a:spLocks noChangeArrowheads="1"/>
          </p:cNvSpPr>
          <p:nvPr/>
        </p:nvSpPr>
        <p:spPr bwMode="auto">
          <a:xfrm>
            <a:off x="715552" y="1021110"/>
            <a:ext cx="762000" cy="304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PC</a:t>
            </a:r>
          </a:p>
        </p:txBody>
      </p:sp>
      <p:sp>
        <p:nvSpPr>
          <p:cNvPr id="133" name="Line 322"/>
          <p:cNvSpPr>
            <a:spLocks noChangeShapeType="1"/>
          </p:cNvSpPr>
          <p:nvPr/>
        </p:nvSpPr>
        <p:spPr bwMode="auto">
          <a:xfrm flipH="1" flipV="1">
            <a:off x="1641619" y="4125094"/>
            <a:ext cx="381000" cy="60960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34" name="Line 323"/>
          <p:cNvSpPr>
            <a:spLocks noChangeShapeType="1"/>
          </p:cNvSpPr>
          <p:nvPr/>
        </p:nvSpPr>
        <p:spPr bwMode="auto">
          <a:xfrm flipV="1">
            <a:off x="1641619" y="3515494"/>
            <a:ext cx="0" cy="60960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35" name="Line 324"/>
          <p:cNvSpPr>
            <a:spLocks noChangeShapeType="1"/>
          </p:cNvSpPr>
          <p:nvPr/>
        </p:nvSpPr>
        <p:spPr bwMode="auto">
          <a:xfrm>
            <a:off x="1641619" y="3515494"/>
            <a:ext cx="2895600" cy="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36" name="Line 325"/>
          <p:cNvSpPr>
            <a:spLocks noChangeShapeType="1"/>
          </p:cNvSpPr>
          <p:nvPr/>
        </p:nvSpPr>
        <p:spPr bwMode="auto">
          <a:xfrm flipV="1">
            <a:off x="4537219" y="2448694"/>
            <a:ext cx="0" cy="106680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37" name="Line 326"/>
          <p:cNvSpPr>
            <a:spLocks noChangeShapeType="1"/>
          </p:cNvSpPr>
          <p:nvPr/>
        </p:nvSpPr>
        <p:spPr bwMode="auto">
          <a:xfrm flipH="1">
            <a:off x="1946419" y="2448694"/>
            <a:ext cx="2590800" cy="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38" name="Line 327"/>
          <p:cNvSpPr>
            <a:spLocks noChangeShapeType="1"/>
          </p:cNvSpPr>
          <p:nvPr/>
        </p:nvSpPr>
        <p:spPr bwMode="auto">
          <a:xfrm flipV="1">
            <a:off x="1934752" y="1402110"/>
            <a:ext cx="0" cy="1066800"/>
          </a:xfrm>
          <a:prstGeom prst="line">
            <a:avLst/>
          </a:prstGeom>
          <a:noFill/>
          <a:ln w="57150">
            <a:solidFill>
              <a:srgbClr val="C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39" name="Line 328"/>
          <p:cNvSpPr>
            <a:spLocks noChangeShapeType="1"/>
          </p:cNvSpPr>
          <p:nvPr/>
        </p:nvSpPr>
        <p:spPr bwMode="auto">
          <a:xfrm rot="10800000">
            <a:off x="2163352" y="1402110"/>
            <a:ext cx="0" cy="83820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0" name="Line 329"/>
          <p:cNvSpPr>
            <a:spLocks noChangeShapeType="1"/>
          </p:cNvSpPr>
          <p:nvPr/>
        </p:nvSpPr>
        <p:spPr bwMode="auto">
          <a:xfrm>
            <a:off x="2175019" y="2220094"/>
            <a:ext cx="4343400" cy="0"/>
          </a:xfrm>
          <a:prstGeom prst="line">
            <a:avLst/>
          </a:prstGeom>
          <a:noFill/>
          <a:ln w="57150">
            <a:solidFill>
              <a:srgbClr val="C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1" name="Text Box 330"/>
          <p:cNvSpPr txBox="1">
            <a:spLocks noChangeArrowheads="1"/>
          </p:cNvSpPr>
          <p:nvPr/>
        </p:nvSpPr>
        <p:spPr bwMode="auto">
          <a:xfrm>
            <a:off x="6840008" y="2001822"/>
            <a:ext cx="7088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i="1">
                <a:solidFill>
                  <a:srgbClr val="C00000"/>
                </a:solidFill>
                <a:latin typeface="Calibri" panose="020F0302020204030204" pitchFamily="34" charset="0"/>
              </a:rPr>
              <a:t>"hello"</a:t>
            </a:r>
          </a:p>
        </p:txBody>
      </p:sp>
      <p:cxnSp>
        <p:nvCxnSpPr>
          <p:cNvPr id="3" name="连接符: 肘形 2"/>
          <p:cNvCxnSpPr>
            <a:stCxn id="109" idx="2"/>
            <a:endCxn id="121" idx="2"/>
          </p:cNvCxnSpPr>
          <p:nvPr/>
        </p:nvCxnSpPr>
        <p:spPr bwMode="auto">
          <a:xfrm rot="16200000" flipH="1">
            <a:off x="5917551" y="4459262"/>
            <a:ext cx="190500" cy="741364"/>
          </a:xfrm>
          <a:prstGeom prst="bentConnector2">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down)">
                                          <p:cBhvr>
                                            <p:cTn id="22" dur="250"/>
                                            <p:tgtEl>
                                              <p:spTgt spid="133"/>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134"/>
                                            </p:tgtEl>
                                            <p:attrNameLst>
                                              <p:attrName>style.visibility</p:attrName>
                                            </p:attrNameLst>
                                          </p:cBhvr>
                                          <p:to>
                                            <p:strVal val="visible"/>
                                          </p:to>
                                        </p:set>
                                        <p:animEffect transition="in" filter="wipe(down)">
                                          <p:cBhvr>
                                            <p:cTn id="26" dur="250"/>
                                            <p:tgtEl>
                                              <p:spTgt spid="134"/>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35"/>
                                            </p:tgtEl>
                                            <p:attrNameLst>
                                              <p:attrName>style.visibility</p:attrName>
                                            </p:attrNameLst>
                                          </p:cBhvr>
                                          <p:to>
                                            <p:strVal val="visible"/>
                                          </p:to>
                                        </p:set>
                                        <p:animEffect transition="in" filter="wipe(left)">
                                          <p:cBhvr>
                                            <p:cTn id="30" dur="250"/>
                                            <p:tgtEl>
                                              <p:spTgt spid="135"/>
                                            </p:tgtEl>
                                          </p:cBhvr>
                                        </p:animEffect>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wipe(down)">
                                          <p:cBhvr>
                                            <p:cTn id="34" dur="250"/>
                                            <p:tgtEl>
                                              <p:spTgt spid="136"/>
                                            </p:tgtEl>
                                          </p:cBhvr>
                                        </p:animEffect>
                                      </p:childTnLst>
                                    </p:cTn>
                                  </p:par>
                                </p:childTnLst>
                              </p:cTn>
                            </p:par>
                            <p:par>
                              <p:cTn id="35" fill="hold">
                                <p:stCondLst>
                                  <p:cond delay="2000"/>
                                </p:stCondLst>
                                <p:childTnLst>
                                  <p:par>
                                    <p:cTn id="36" presetID="22" presetClass="entr" presetSubtype="2" fill="hold" nodeType="after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wipe(right)">
                                          <p:cBhvr>
                                            <p:cTn id="38" dur="250"/>
                                            <p:tgtEl>
                                              <p:spTgt spid="137"/>
                                            </p:tgtEl>
                                          </p:cBhvr>
                                        </p:animEffect>
                                      </p:childTnLst>
                                    </p:cTn>
                                  </p:par>
                                </p:childTnLst>
                              </p:cTn>
                            </p:par>
                            <p:par>
                              <p:cTn id="39" fill="hold">
                                <p:stCondLst>
                                  <p:cond delay="2500"/>
                                </p:stCondLst>
                                <p:childTnLst>
                                  <p:par>
                                    <p:cTn id="40" presetID="22" presetClass="entr" presetSubtype="4" fill="hold" nodeType="after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wipe(down)">
                                          <p:cBhvr>
                                            <p:cTn id="42" dur="250"/>
                                            <p:tgtEl>
                                              <p:spTgt spid="1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9"/>
                                            </p:tgtEl>
                                            <p:attrNameLst>
                                              <p:attrName>style.visibility</p:attrName>
                                            </p:attrNameLst>
                                          </p:cBhvr>
                                          <p:to>
                                            <p:strVal val="visible"/>
                                          </p:to>
                                        </p:set>
                                        <p:animEffect transition="in" filter="wipe(up)">
                                          <p:cBhvr>
                                            <p:cTn id="47" dur="250"/>
                                            <p:tgtEl>
                                              <p:spTgt spid="139"/>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40"/>
                                            </p:tgtEl>
                                            <p:attrNameLst>
                                              <p:attrName>style.visibility</p:attrName>
                                            </p:attrNameLst>
                                          </p:cBhvr>
                                          <p:to>
                                            <p:strVal val="visible"/>
                                          </p:to>
                                        </p:set>
                                        <p:animEffect transition="in" filter="wipe(left)">
                                          <p:cBhvr>
                                            <p:cTn id="51" dur="250"/>
                                            <p:tgtEl>
                                              <p:spTgt spid="140"/>
                                            </p:tgtEl>
                                          </p:cBhvr>
                                        </p:animEffect>
                                      </p:childTnLst>
                                    </p:cTn>
                                  </p:par>
                                </p:childTnLst>
                              </p:cTn>
                            </p:par>
                            <p:par>
                              <p:cTn id="52" fill="hold">
                                <p:stCondLst>
                                  <p:cond delay="1000"/>
                                </p:stCondLst>
                                <p:childTnLst>
                                  <p:par>
                                    <p:cTn id="53" presetID="6" presetClass="entr" presetSubtype="16" fill="hold" grpId="0" nodeType="afterEffect">
                                      <p:stCondLst>
                                        <p:cond delay="0"/>
                                      </p:stCondLst>
                                      <p:childTnLst>
                                        <p:set>
                                          <p:cBhvr>
                                            <p:cTn id="54" dur="1" fill="hold">
                                              <p:stCondLst>
                                                <p:cond delay="0"/>
                                              </p:stCondLst>
                                            </p:cTn>
                                            <p:tgtEl>
                                              <p:spTgt spid="141"/>
                                            </p:tgtEl>
                                            <p:attrNameLst>
                                              <p:attrName>style.visibility</p:attrName>
                                            </p:attrNameLst>
                                          </p:cBhvr>
                                          <p:to>
                                            <p:strVal val="visible"/>
                                          </p:to>
                                        </p:set>
                                        <p:animEffect transition="in" filter="circle(in)">
                                          <p:cBhvr>
                                            <p:cTn id="55"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1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down)">
                                          <p:cBhvr>
                                            <p:cTn id="22" dur="250"/>
                                            <p:tgtEl>
                                              <p:spTgt spid="133"/>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134"/>
                                            </p:tgtEl>
                                            <p:attrNameLst>
                                              <p:attrName>style.visibility</p:attrName>
                                            </p:attrNameLst>
                                          </p:cBhvr>
                                          <p:to>
                                            <p:strVal val="visible"/>
                                          </p:to>
                                        </p:set>
                                        <p:animEffect transition="in" filter="wipe(down)">
                                          <p:cBhvr>
                                            <p:cTn id="26" dur="250"/>
                                            <p:tgtEl>
                                              <p:spTgt spid="134"/>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35"/>
                                            </p:tgtEl>
                                            <p:attrNameLst>
                                              <p:attrName>style.visibility</p:attrName>
                                            </p:attrNameLst>
                                          </p:cBhvr>
                                          <p:to>
                                            <p:strVal val="visible"/>
                                          </p:to>
                                        </p:set>
                                        <p:animEffect transition="in" filter="wipe(left)">
                                          <p:cBhvr>
                                            <p:cTn id="30" dur="250"/>
                                            <p:tgtEl>
                                              <p:spTgt spid="135"/>
                                            </p:tgtEl>
                                          </p:cBhvr>
                                        </p:animEffect>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wipe(down)">
                                          <p:cBhvr>
                                            <p:cTn id="34" dur="250"/>
                                            <p:tgtEl>
                                              <p:spTgt spid="136"/>
                                            </p:tgtEl>
                                          </p:cBhvr>
                                        </p:animEffect>
                                      </p:childTnLst>
                                    </p:cTn>
                                  </p:par>
                                </p:childTnLst>
                              </p:cTn>
                            </p:par>
                            <p:par>
                              <p:cTn id="35" fill="hold">
                                <p:stCondLst>
                                  <p:cond delay="2000"/>
                                </p:stCondLst>
                                <p:childTnLst>
                                  <p:par>
                                    <p:cTn id="36" presetID="22" presetClass="entr" presetSubtype="2" fill="hold" nodeType="after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wipe(right)">
                                          <p:cBhvr>
                                            <p:cTn id="38" dur="250"/>
                                            <p:tgtEl>
                                              <p:spTgt spid="137"/>
                                            </p:tgtEl>
                                          </p:cBhvr>
                                        </p:animEffect>
                                      </p:childTnLst>
                                    </p:cTn>
                                  </p:par>
                                </p:childTnLst>
                              </p:cTn>
                            </p:par>
                            <p:par>
                              <p:cTn id="39" fill="hold">
                                <p:stCondLst>
                                  <p:cond delay="2500"/>
                                </p:stCondLst>
                                <p:childTnLst>
                                  <p:par>
                                    <p:cTn id="40" presetID="22" presetClass="entr" presetSubtype="4" fill="hold" nodeType="after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wipe(down)">
                                          <p:cBhvr>
                                            <p:cTn id="42" dur="250"/>
                                            <p:tgtEl>
                                              <p:spTgt spid="1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9"/>
                                            </p:tgtEl>
                                            <p:attrNameLst>
                                              <p:attrName>style.visibility</p:attrName>
                                            </p:attrNameLst>
                                          </p:cBhvr>
                                          <p:to>
                                            <p:strVal val="visible"/>
                                          </p:to>
                                        </p:set>
                                        <p:animEffect transition="in" filter="wipe(up)">
                                          <p:cBhvr>
                                            <p:cTn id="47" dur="250"/>
                                            <p:tgtEl>
                                              <p:spTgt spid="139"/>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40"/>
                                            </p:tgtEl>
                                            <p:attrNameLst>
                                              <p:attrName>style.visibility</p:attrName>
                                            </p:attrNameLst>
                                          </p:cBhvr>
                                          <p:to>
                                            <p:strVal val="visible"/>
                                          </p:to>
                                        </p:set>
                                        <p:animEffect transition="in" filter="wipe(left)">
                                          <p:cBhvr>
                                            <p:cTn id="51" dur="250"/>
                                            <p:tgtEl>
                                              <p:spTgt spid="140"/>
                                            </p:tgtEl>
                                          </p:cBhvr>
                                        </p:animEffect>
                                      </p:childTnLst>
                                    </p:cTn>
                                  </p:par>
                                </p:childTnLst>
                              </p:cTn>
                            </p:par>
                            <p:par>
                              <p:cTn id="52" fill="hold">
                                <p:stCondLst>
                                  <p:cond delay="1000"/>
                                </p:stCondLst>
                                <p:childTnLst>
                                  <p:par>
                                    <p:cTn id="53" presetID="6" presetClass="entr" presetSubtype="16" fill="hold" grpId="0" nodeType="afterEffect">
                                      <p:stCondLst>
                                        <p:cond delay="0"/>
                                      </p:stCondLst>
                                      <p:childTnLst>
                                        <p:set>
                                          <p:cBhvr>
                                            <p:cTn id="54" dur="1" fill="hold">
                                              <p:stCondLst>
                                                <p:cond delay="0"/>
                                              </p:stCondLst>
                                            </p:cTn>
                                            <p:tgtEl>
                                              <p:spTgt spid="141"/>
                                            </p:tgtEl>
                                            <p:attrNameLst>
                                              <p:attrName>style.visibility</p:attrName>
                                            </p:attrNameLst>
                                          </p:cBhvr>
                                          <p:to>
                                            <p:strVal val="visible"/>
                                          </p:to>
                                        </p:set>
                                        <p:animEffect transition="in" filter="circle(in)">
                                          <p:cBhvr>
                                            <p:cTn id="55" dur="500"/>
                                            <p:tgtEl>
                                              <p:spTgt spid="14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mediacall" presetSubtype="0" fill="hold" nodeType="clickEffect">
                                      <p:stCondLst>
                                        <p:cond delay="0"/>
                                      </p:stCondLst>
                                      <p:childTnLst>
                                        <p:cmd type="call" cmd="playFrom(0.0)">
                                          <p:cBhvr>
                                            <p:cTn id="59" dur="3472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60" fill="hold" display="0">
                      <p:stCondLst>
                        <p:cond delay="indefinite"/>
                      </p:stCondLst>
                      <p:endCondLst>
                        <p:cond evt="onStopAudio" delay="0">
                          <p:tgtEl>
                            <p:sldTgt/>
                          </p:tgtEl>
                        </p:cond>
                      </p:endCondLst>
                    </p:cTn>
                    <p:tgtEl>
                      <p:spTgt spid="2"/>
                    </p:tgtEl>
                  </p:cMediaNode>
                </p:audio>
              </p:childTnLst>
            </p:cTn>
          </p:par>
        </p:tnLst>
        <p:bldLst>
          <p:bldP spid="69" grpId="0"/>
          <p:bldP spid="14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程序运行</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63" name="Rectangle 146"/>
          <p:cNvSpPr>
            <a:spLocks noChangeArrowheads="1"/>
          </p:cNvSpPr>
          <p:nvPr/>
        </p:nvSpPr>
        <p:spPr bwMode="auto">
          <a:xfrm>
            <a:off x="6754436" y="2023244"/>
            <a:ext cx="909637" cy="914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a:latin typeface="Calibri" panose="020F0302020204030204" pitchFamily="34" charset="0"/>
              </a:rPr>
              <a:t>Main</a:t>
            </a:r>
          </a:p>
          <a:p>
            <a:pPr eaLnBrk="1" hangingPunct="1">
              <a:buSzPct val="100000"/>
            </a:pPr>
            <a:r>
              <a:rPr lang="en-US" altLang="zh-CN" sz="1400" b="1">
                <a:latin typeface="Calibri" panose="020F0302020204030204" pitchFamily="34" charset="0"/>
              </a:rPr>
              <a:t>memory</a:t>
            </a:r>
          </a:p>
        </p:txBody>
      </p:sp>
      <p:sp>
        <p:nvSpPr>
          <p:cNvPr id="64" name="AutoShape 201"/>
          <p:cNvSpPr>
            <a:spLocks noChangeArrowheads="1"/>
          </p:cNvSpPr>
          <p:nvPr/>
        </p:nvSpPr>
        <p:spPr bwMode="auto">
          <a:xfrm>
            <a:off x="5063847" y="2134617"/>
            <a:ext cx="1492250" cy="533400"/>
          </a:xfrm>
          <a:prstGeom prst="leftRightArrow">
            <a:avLst>
              <a:gd name="adj1" fmla="val 50000"/>
              <a:gd name="adj2" fmla="val 55875"/>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65" name="Rectangle 202"/>
          <p:cNvSpPr>
            <a:spLocks noChangeArrowheads="1"/>
          </p:cNvSpPr>
          <p:nvPr/>
        </p:nvSpPr>
        <p:spPr bwMode="auto">
          <a:xfrm>
            <a:off x="4084782" y="2099444"/>
            <a:ext cx="909637" cy="57785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a:latin typeface="Calibri" panose="020F0302020204030204" pitchFamily="34" charset="0"/>
              </a:rPr>
              <a:t>I/O </a:t>
            </a:r>
          </a:p>
          <a:p>
            <a:pPr eaLnBrk="1" hangingPunct="1">
              <a:buSzPct val="100000"/>
            </a:pPr>
            <a:r>
              <a:rPr lang="en-US" altLang="zh-CN" sz="1400" b="1">
                <a:latin typeface="Calibri" panose="020F0302020204030204" pitchFamily="34" charset="0"/>
              </a:rPr>
              <a:t>bridge</a:t>
            </a:r>
          </a:p>
        </p:txBody>
      </p:sp>
      <p:sp>
        <p:nvSpPr>
          <p:cNvPr id="70" name="AutoShape 205"/>
          <p:cNvSpPr>
            <a:spLocks noChangeArrowheads="1"/>
          </p:cNvSpPr>
          <p:nvPr/>
        </p:nvSpPr>
        <p:spPr bwMode="auto">
          <a:xfrm>
            <a:off x="2627457" y="2067694"/>
            <a:ext cx="1452562" cy="533400"/>
          </a:xfrm>
          <a:prstGeom prst="leftRightArrow">
            <a:avLst>
              <a:gd name="adj1" fmla="val 50000"/>
              <a:gd name="adj2" fmla="val 54389"/>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6" name="Rectangle 206"/>
          <p:cNvSpPr>
            <a:spLocks noChangeArrowheads="1"/>
          </p:cNvSpPr>
          <p:nvPr/>
        </p:nvSpPr>
        <p:spPr bwMode="auto">
          <a:xfrm>
            <a:off x="715552" y="2119660"/>
            <a:ext cx="1873250" cy="57785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a:latin typeface="Calibri" panose="020F0302020204030204" pitchFamily="34" charset="0"/>
              </a:rPr>
              <a:t>Bus interface</a:t>
            </a:r>
          </a:p>
        </p:txBody>
      </p:sp>
      <p:sp>
        <p:nvSpPr>
          <p:cNvPr id="91" name="Rectangle 207"/>
          <p:cNvSpPr>
            <a:spLocks noChangeArrowheads="1"/>
          </p:cNvSpPr>
          <p:nvPr/>
        </p:nvSpPr>
        <p:spPr bwMode="auto">
          <a:xfrm>
            <a:off x="1631540" y="7925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2" name="Rectangle 208"/>
          <p:cNvSpPr>
            <a:spLocks noChangeArrowheads="1"/>
          </p:cNvSpPr>
          <p:nvPr/>
        </p:nvSpPr>
        <p:spPr bwMode="auto">
          <a:xfrm>
            <a:off x="1631540" y="9449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3" name="Rectangle 210"/>
          <p:cNvSpPr>
            <a:spLocks noChangeArrowheads="1"/>
          </p:cNvSpPr>
          <p:nvPr/>
        </p:nvSpPr>
        <p:spPr bwMode="auto">
          <a:xfrm>
            <a:off x="1631540" y="10973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4" name="Rectangle 211"/>
          <p:cNvSpPr>
            <a:spLocks noChangeArrowheads="1"/>
          </p:cNvSpPr>
          <p:nvPr/>
        </p:nvSpPr>
        <p:spPr bwMode="auto">
          <a:xfrm>
            <a:off x="1631540" y="12497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5" name="Rectangle 212"/>
          <p:cNvSpPr>
            <a:spLocks noChangeArrowheads="1"/>
          </p:cNvSpPr>
          <p:nvPr/>
        </p:nvSpPr>
        <p:spPr bwMode="auto">
          <a:xfrm>
            <a:off x="1631540" y="14021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6" name="AutoShape 214"/>
          <p:cNvSpPr>
            <a:spLocks noChangeArrowheads="1"/>
          </p:cNvSpPr>
          <p:nvPr/>
        </p:nvSpPr>
        <p:spPr bwMode="auto">
          <a:xfrm>
            <a:off x="2404652" y="79251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7" name="AutoShape 215"/>
          <p:cNvSpPr>
            <a:spLocks noChangeArrowheads="1"/>
          </p:cNvSpPr>
          <p:nvPr/>
        </p:nvSpPr>
        <p:spPr bwMode="auto">
          <a:xfrm flipH="1">
            <a:off x="2315752" y="117351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8" name="Rectangle 220"/>
          <p:cNvSpPr>
            <a:spLocks noChangeArrowheads="1"/>
          </p:cNvSpPr>
          <p:nvPr/>
        </p:nvSpPr>
        <p:spPr bwMode="auto">
          <a:xfrm>
            <a:off x="2849152" y="640110"/>
            <a:ext cx="533400"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ALU</a:t>
            </a:r>
          </a:p>
        </p:txBody>
      </p:sp>
      <p:sp>
        <p:nvSpPr>
          <p:cNvPr id="99" name="Text Box 221"/>
          <p:cNvSpPr txBox="1">
            <a:spLocks noChangeArrowheads="1"/>
          </p:cNvSpPr>
          <p:nvPr/>
        </p:nvSpPr>
        <p:spPr bwMode="auto">
          <a:xfrm>
            <a:off x="1455130" y="492316"/>
            <a:ext cx="1062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dirty="0">
                <a:latin typeface="Calibri" panose="020F0302020204030204" pitchFamily="34" charset="0"/>
              </a:rPr>
              <a:t>Register file</a:t>
            </a:r>
          </a:p>
        </p:txBody>
      </p:sp>
      <p:sp>
        <p:nvSpPr>
          <p:cNvPr id="100" name="AutoShape 222"/>
          <p:cNvSpPr>
            <a:spLocks noChangeArrowheads="1"/>
          </p:cNvSpPr>
          <p:nvPr/>
        </p:nvSpPr>
        <p:spPr bwMode="auto">
          <a:xfrm>
            <a:off x="1706152" y="1630710"/>
            <a:ext cx="609600"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01" name="Rectangle 223"/>
          <p:cNvSpPr>
            <a:spLocks noChangeArrowheads="1"/>
          </p:cNvSpPr>
          <p:nvPr/>
        </p:nvSpPr>
        <p:spPr bwMode="auto">
          <a:xfrm>
            <a:off x="563152" y="411510"/>
            <a:ext cx="2971800"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102" name="Text Box 225"/>
          <p:cNvSpPr txBox="1">
            <a:spLocks noChangeArrowheads="1"/>
          </p:cNvSpPr>
          <p:nvPr/>
        </p:nvSpPr>
        <p:spPr bwMode="auto">
          <a:xfrm>
            <a:off x="47109" y="1094333"/>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CPU</a:t>
            </a:r>
          </a:p>
        </p:txBody>
      </p:sp>
      <p:sp>
        <p:nvSpPr>
          <p:cNvPr id="103" name="Text Box 229"/>
          <p:cNvSpPr txBox="1">
            <a:spLocks noChangeArrowheads="1"/>
          </p:cNvSpPr>
          <p:nvPr/>
        </p:nvSpPr>
        <p:spPr bwMode="auto">
          <a:xfrm>
            <a:off x="2874560" y="1826840"/>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system bus</a:t>
            </a:r>
          </a:p>
        </p:txBody>
      </p:sp>
      <p:sp>
        <p:nvSpPr>
          <p:cNvPr id="105" name="Text Box 231"/>
          <p:cNvSpPr txBox="1">
            <a:spLocks noChangeArrowheads="1"/>
          </p:cNvSpPr>
          <p:nvPr/>
        </p:nvSpPr>
        <p:spPr bwMode="auto">
          <a:xfrm>
            <a:off x="5173038" y="1796530"/>
            <a:ext cx="1116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memory bus</a:t>
            </a:r>
          </a:p>
        </p:txBody>
      </p:sp>
      <p:sp>
        <p:nvSpPr>
          <p:cNvPr id="107" name="AutoShape 236"/>
          <p:cNvSpPr>
            <a:spLocks noChangeArrowheads="1"/>
          </p:cNvSpPr>
          <p:nvPr/>
        </p:nvSpPr>
        <p:spPr bwMode="auto">
          <a:xfrm>
            <a:off x="4308619" y="2753494"/>
            <a:ext cx="495300" cy="685800"/>
          </a:xfrm>
          <a:prstGeom prst="upArrow">
            <a:avLst>
              <a:gd name="adj1" fmla="val 36676"/>
              <a:gd name="adj2" fmla="val 448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08" name="AutoShape 238"/>
          <p:cNvSpPr>
            <a:spLocks noChangeArrowheads="1"/>
          </p:cNvSpPr>
          <p:nvPr/>
        </p:nvSpPr>
        <p:spPr bwMode="auto">
          <a:xfrm flipV="1">
            <a:off x="5413519" y="3490094"/>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09" name="Rectangle 239"/>
          <p:cNvSpPr>
            <a:spLocks noChangeArrowheads="1"/>
          </p:cNvSpPr>
          <p:nvPr/>
        </p:nvSpPr>
        <p:spPr bwMode="auto">
          <a:xfrm>
            <a:off x="4994419" y="4213994"/>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Disk </a:t>
            </a:r>
          </a:p>
          <a:p>
            <a:pPr algn="ctr" eaLnBrk="1" hangingPunct="1">
              <a:buSzPct val="100000"/>
            </a:pPr>
            <a:r>
              <a:rPr lang="en-US" altLang="zh-CN" sz="1400">
                <a:latin typeface="Calibri" panose="020F0302020204030204" pitchFamily="34" charset="0"/>
              </a:rPr>
              <a:t>controller</a:t>
            </a:r>
          </a:p>
        </p:txBody>
      </p:sp>
      <p:sp>
        <p:nvSpPr>
          <p:cNvPr id="110" name="AutoShape 240"/>
          <p:cNvSpPr>
            <a:spLocks noChangeArrowheads="1"/>
          </p:cNvSpPr>
          <p:nvPr/>
        </p:nvSpPr>
        <p:spPr bwMode="auto">
          <a:xfrm flipV="1">
            <a:off x="3083069" y="3490094"/>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11" name="Rectangle 241"/>
          <p:cNvSpPr>
            <a:spLocks noChangeArrowheads="1"/>
          </p:cNvSpPr>
          <p:nvPr/>
        </p:nvSpPr>
        <p:spPr bwMode="auto">
          <a:xfrm>
            <a:off x="2663969" y="4213994"/>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Graphics</a:t>
            </a:r>
          </a:p>
          <a:p>
            <a:pPr algn="ctr" eaLnBrk="1" hangingPunct="1">
              <a:buSzPct val="100000"/>
            </a:pPr>
            <a:r>
              <a:rPr lang="en-US" altLang="zh-CN" sz="1400">
                <a:latin typeface="Calibri" panose="020F0302020204030204" pitchFamily="34" charset="0"/>
              </a:rPr>
              <a:t>adapter</a:t>
            </a:r>
          </a:p>
        </p:txBody>
      </p:sp>
      <p:sp>
        <p:nvSpPr>
          <p:cNvPr id="112" name="AutoShape 242"/>
          <p:cNvSpPr>
            <a:spLocks noChangeArrowheads="1"/>
          </p:cNvSpPr>
          <p:nvPr/>
        </p:nvSpPr>
        <p:spPr bwMode="auto">
          <a:xfrm flipV="1">
            <a:off x="1406669" y="3490094"/>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13" name="Rectangle 243"/>
          <p:cNvSpPr>
            <a:spLocks noChangeArrowheads="1"/>
          </p:cNvSpPr>
          <p:nvPr/>
        </p:nvSpPr>
        <p:spPr bwMode="auto">
          <a:xfrm>
            <a:off x="1063769" y="4201294"/>
            <a:ext cx="1143000" cy="5207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b="1" dirty="0">
                <a:latin typeface="Calibri" panose="020F0302020204030204" pitchFamily="34" charset="0"/>
              </a:rPr>
              <a:t>USB</a:t>
            </a:r>
          </a:p>
          <a:p>
            <a:pPr algn="ctr" eaLnBrk="1" hangingPunct="1">
              <a:buSzPct val="100000"/>
            </a:pPr>
            <a:r>
              <a:rPr lang="en-US" altLang="zh-CN" sz="1400" b="1" dirty="0">
                <a:latin typeface="Calibri" panose="020F0302020204030204" pitchFamily="34" charset="0"/>
              </a:rPr>
              <a:t>controller</a:t>
            </a:r>
          </a:p>
        </p:txBody>
      </p:sp>
      <p:sp>
        <p:nvSpPr>
          <p:cNvPr id="114" name="Line 246"/>
          <p:cNvSpPr>
            <a:spLocks noChangeShapeType="1"/>
          </p:cNvSpPr>
          <p:nvPr/>
        </p:nvSpPr>
        <p:spPr bwMode="auto">
          <a:xfrm>
            <a:off x="1292369" y="4734694"/>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15" name="Line 247"/>
          <p:cNvSpPr>
            <a:spLocks noChangeShapeType="1"/>
          </p:cNvSpPr>
          <p:nvPr/>
        </p:nvSpPr>
        <p:spPr bwMode="auto">
          <a:xfrm>
            <a:off x="2054369" y="4734694"/>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16" name="Text Box 248"/>
          <p:cNvSpPr txBox="1">
            <a:spLocks noChangeArrowheads="1"/>
          </p:cNvSpPr>
          <p:nvPr/>
        </p:nvSpPr>
        <p:spPr bwMode="auto">
          <a:xfrm>
            <a:off x="600718" y="4859820"/>
            <a:ext cx="6848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mouse</a:t>
            </a:r>
          </a:p>
        </p:txBody>
      </p:sp>
      <p:sp>
        <p:nvSpPr>
          <p:cNvPr id="117" name="Text Box 249"/>
          <p:cNvSpPr txBox="1">
            <a:spLocks noChangeArrowheads="1"/>
          </p:cNvSpPr>
          <p:nvPr/>
        </p:nvSpPr>
        <p:spPr bwMode="auto">
          <a:xfrm>
            <a:off x="2029093" y="4859821"/>
            <a:ext cx="8779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keyboard</a:t>
            </a:r>
          </a:p>
        </p:txBody>
      </p:sp>
      <p:sp>
        <p:nvSpPr>
          <p:cNvPr id="118" name="Line 250"/>
          <p:cNvSpPr>
            <a:spLocks noChangeShapeType="1"/>
          </p:cNvSpPr>
          <p:nvPr/>
        </p:nvSpPr>
        <p:spPr bwMode="auto">
          <a:xfrm>
            <a:off x="3349769" y="4734694"/>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19" name="Text Box 251"/>
          <p:cNvSpPr txBox="1">
            <a:spLocks noChangeArrowheads="1"/>
          </p:cNvSpPr>
          <p:nvPr/>
        </p:nvSpPr>
        <p:spPr bwMode="auto">
          <a:xfrm>
            <a:off x="3394880" y="4859819"/>
            <a:ext cx="7087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display</a:t>
            </a:r>
          </a:p>
        </p:txBody>
      </p:sp>
      <p:sp>
        <p:nvSpPr>
          <p:cNvPr id="121" name="AutoShape 259"/>
          <p:cNvSpPr>
            <a:spLocks noChangeArrowheads="1"/>
          </p:cNvSpPr>
          <p:nvPr/>
        </p:nvSpPr>
        <p:spPr bwMode="auto">
          <a:xfrm>
            <a:off x="6383483" y="4734693"/>
            <a:ext cx="609600" cy="381001"/>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Disk</a:t>
            </a:r>
          </a:p>
        </p:txBody>
      </p:sp>
      <p:sp>
        <p:nvSpPr>
          <p:cNvPr id="122" name="AutoShape 235"/>
          <p:cNvSpPr>
            <a:spLocks noChangeArrowheads="1"/>
          </p:cNvSpPr>
          <p:nvPr/>
        </p:nvSpPr>
        <p:spPr bwMode="auto">
          <a:xfrm>
            <a:off x="498619" y="3274194"/>
            <a:ext cx="7277100" cy="393700"/>
          </a:xfrm>
          <a:prstGeom prst="leftRightArrow">
            <a:avLst>
              <a:gd name="adj1" fmla="val 48611"/>
              <a:gd name="adj2" fmla="val 94987"/>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3" name="Rectangle 261"/>
          <p:cNvSpPr>
            <a:spLocks noChangeArrowheads="1"/>
          </p:cNvSpPr>
          <p:nvPr/>
        </p:nvSpPr>
        <p:spPr bwMode="auto">
          <a:xfrm>
            <a:off x="1574944" y="3444057"/>
            <a:ext cx="166688"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4" name="Rectangle 262"/>
          <p:cNvSpPr>
            <a:spLocks noChangeArrowheads="1"/>
          </p:cNvSpPr>
          <p:nvPr/>
        </p:nvSpPr>
        <p:spPr bwMode="auto">
          <a:xfrm>
            <a:off x="3251344" y="3434532"/>
            <a:ext cx="166688"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5" name="Rectangle 264"/>
          <p:cNvSpPr>
            <a:spLocks noChangeArrowheads="1"/>
          </p:cNvSpPr>
          <p:nvPr/>
        </p:nvSpPr>
        <p:spPr bwMode="auto">
          <a:xfrm>
            <a:off x="5584969" y="3425007"/>
            <a:ext cx="16192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6" name="Text Box 265"/>
          <p:cNvSpPr txBox="1">
            <a:spLocks noChangeArrowheads="1"/>
          </p:cNvSpPr>
          <p:nvPr/>
        </p:nvSpPr>
        <p:spPr bwMode="auto">
          <a:xfrm>
            <a:off x="4187969" y="3610049"/>
            <a:ext cx="7360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I/O bus</a:t>
            </a:r>
          </a:p>
        </p:txBody>
      </p:sp>
      <p:sp>
        <p:nvSpPr>
          <p:cNvPr id="127" name="Rectangle 266"/>
          <p:cNvSpPr>
            <a:spLocks noChangeArrowheads="1"/>
          </p:cNvSpPr>
          <p:nvPr/>
        </p:nvSpPr>
        <p:spPr bwMode="auto">
          <a:xfrm>
            <a:off x="4475307" y="3363094"/>
            <a:ext cx="16192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8" name="Rectangle 267"/>
          <p:cNvSpPr>
            <a:spLocks noChangeArrowheads="1"/>
          </p:cNvSpPr>
          <p:nvPr/>
        </p:nvSpPr>
        <p:spPr bwMode="auto">
          <a:xfrm>
            <a:off x="6366019" y="3286894"/>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9" name="Rectangle 268"/>
          <p:cNvSpPr>
            <a:spLocks noChangeArrowheads="1"/>
          </p:cNvSpPr>
          <p:nvPr/>
        </p:nvSpPr>
        <p:spPr bwMode="auto">
          <a:xfrm>
            <a:off x="6670819" y="3286894"/>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30" name="Rectangle 269"/>
          <p:cNvSpPr>
            <a:spLocks noChangeArrowheads="1"/>
          </p:cNvSpPr>
          <p:nvPr/>
        </p:nvSpPr>
        <p:spPr bwMode="auto">
          <a:xfrm>
            <a:off x="6975619" y="3286894"/>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31" name="Text Box 270"/>
          <p:cNvSpPr txBox="1">
            <a:spLocks noChangeArrowheads="1"/>
          </p:cNvSpPr>
          <p:nvPr/>
        </p:nvSpPr>
        <p:spPr bwMode="auto">
          <a:xfrm>
            <a:off x="6351732" y="3790915"/>
            <a:ext cx="17029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Expansion slots for</a:t>
            </a:r>
          </a:p>
          <a:p>
            <a:pPr algn="ctr" eaLnBrk="1" hangingPunct="1">
              <a:buSzPct val="100000"/>
            </a:pPr>
            <a:r>
              <a:rPr lang="en-US" altLang="zh-CN" sz="1400">
                <a:latin typeface="Calibri" panose="020F0302020204030204" pitchFamily="34" charset="0"/>
              </a:rPr>
              <a:t>other devices such</a:t>
            </a:r>
          </a:p>
          <a:p>
            <a:pPr algn="ctr" eaLnBrk="1" hangingPunct="1">
              <a:buSzPct val="100000"/>
            </a:pPr>
            <a:r>
              <a:rPr lang="en-US" altLang="zh-CN" sz="1400">
                <a:latin typeface="Calibri" panose="020F0302020204030204" pitchFamily="34" charset="0"/>
              </a:rPr>
              <a:t>as network adapters</a:t>
            </a:r>
          </a:p>
          <a:p>
            <a:pPr algn="ctr" eaLnBrk="1" hangingPunct="1">
              <a:buSzPct val="100000"/>
            </a:pPr>
            <a:endParaRPr lang="en-US" altLang="zh-CN" sz="1400">
              <a:latin typeface="Calibri" panose="020F0302020204030204" pitchFamily="34" charset="0"/>
            </a:endParaRPr>
          </a:p>
        </p:txBody>
      </p:sp>
      <p:sp>
        <p:nvSpPr>
          <p:cNvPr id="132" name="Rectangle 320"/>
          <p:cNvSpPr>
            <a:spLocks noChangeArrowheads="1"/>
          </p:cNvSpPr>
          <p:nvPr/>
        </p:nvSpPr>
        <p:spPr bwMode="auto">
          <a:xfrm>
            <a:off x="715552" y="1021110"/>
            <a:ext cx="762000" cy="304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PC</a:t>
            </a:r>
          </a:p>
        </p:txBody>
      </p:sp>
      <p:sp>
        <p:nvSpPr>
          <p:cNvPr id="141" name="Text Box 330"/>
          <p:cNvSpPr txBox="1">
            <a:spLocks noChangeArrowheads="1"/>
          </p:cNvSpPr>
          <p:nvPr/>
        </p:nvSpPr>
        <p:spPr bwMode="auto">
          <a:xfrm>
            <a:off x="6854830" y="2023244"/>
            <a:ext cx="7088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i="1">
                <a:solidFill>
                  <a:srgbClr val="C00000"/>
                </a:solidFill>
                <a:latin typeface="Calibri" panose="020F0302020204030204" pitchFamily="34" charset="0"/>
              </a:rPr>
              <a:t>"hello"</a:t>
            </a:r>
          </a:p>
        </p:txBody>
      </p:sp>
      <p:cxnSp>
        <p:nvCxnSpPr>
          <p:cNvPr id="3" name="连接符: 肘形 2"/>
          <p:cNvCxnSpPr>
            <a:stCxn id="109" idx="2"/>
            <a:endCxn id="121" idx="2"/>
          </p:cNvCxnSpPr>
          <p:nvPr/>
        </p:nvCxnSpPr>
        <p:spPr bwMode="auto">
          <a:xfrm rot="16200000" flipH="1">
            <a:off x="5917551" y="4459262"/>
            <a:ext cx="190500" cy="741364"/>
          </a:xfrm>
          <a:prstGeom prst="bentConnector2">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Line 325"/>
          <p:cNvSpPr>
            <a:spLocks noChangeShapeType="1"/>
          </p:cNvSpPr>
          <p:nvPr/>
        </p:nvSpPr>
        <p:spPr bwMode="auto">
          <a:xfrm flipV="1">
            <a:off x="4767407" y="2355601"/>
            <a:ext cx="0" cy="106680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331"/>
          <p:cNvSpPr>
            <a:spLocks noChangeShapeType="1"/>
          </p:cNvSpPr>
          <p:nvPr/>
        </p:nvSpPr>
        <p:spPr bwMode="auto">
          <a:xfrm flipH="1" flipV="1">
            <a:off x="5687210" y="3422399"/>
            <a:ext cx="7296" cy="1497877"/>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332"/>
          <p:cNvSpPr>
            <a:spLocks noChangeShapeType="1"/>
          </p:cNvSpPr>
          <p:nvPr/>
        </p:nvSpPr>
        <p:spPr bwMode="auto">
          <a:xfrm flipH="1" flipV="1">
            <a:off x="4742872" y="3429616"/>
            <a:ext cx="944338" cy="4915"/>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333"/>
          <p:cNvSpPr>
            <a:spLocks noChangeShapeType="1"/>
          </p:cNvSpPr>
          <p:nvPr/>
        </p:nvSpPr>
        <p:spPr bwMode="auto">
          <a:xfrm>
            <a:off x="4767407" y="2355601"/>
            <a:ext cx="1981200" cy="0"/>
          </a:xfrm>
          <a:prstGeom prst="line">
            <a:avLst/>
          </a:prstGeom>
          <a:noFill/>
          <a:ln w="57150">
            <a:solidFill>
              <a:srgbClr val="C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332"/>
          <p:cNvSpPr>
            <a:spLocks noChangeShapeType="1"/>
          </p:cNvSpPr>
          <p:nvPr/>
        </p:nvSpPr>
        <p:spPr bwMode="auto">
          <a:xfrm flipH="1" flipV="1">
            <a:off x="5682585" y="4912150"/>
            <a:ext cx="944338" cy="4915"/>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6" presetClass="entr" presetSubtype="16" fill="hold" grpId="0" nodeType="after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circle(in)">
                                          <p:cBhvr>
                                            <p:cTn id="21" dur="500"/>
                                            <p:tgtEl>
                                              <p:spTgt spid="1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right)">
                                          <p:cBhvr>
                                            <p:cTn id="26" dur="500"/>
                                            <p:tgtEl>
                                              <p:spTgt spid="66"/>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wipe(down)">
                                          <p:cBhvr>
                                            <p:cTn id="30" dur="500"/>
                                            <p:tgtEl>
                                              <p:spTgt spid="60"/>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right)">
                                          <p:cBhvr>
                                            <p:cTn id="34" dur="500"/>
                                            <p:tgtEl>
                                              <p:spTgt spid="61"/>
                                            </p:tgtEl>
                                          </p:cBhvr>
                                        </p:animEffect>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down)">
                                          <p:cBhvr>
                                            <p:cTn id="38" dur="500"/>
                                            <p:tgtEl>
                                              <p:spTgt spid="59"/>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left)">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1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6" presetClass="entr" presetSubtype="16" fill="hold" grpId="0" nodeType="after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circle(in)">
                                          <p:cBhvr>
                                            <p:cTn id="21" dur="500"/>
                                            <p:tgtEl>
                                              <p:spTgt spid="1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right)">
                                          <p:cBhvr>
                                            <p:cTn id="26" dur="500"/>
                                            <p:tgtEl>
                                              <p:spTgt spid="66"/>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wipe(down)">
                                          <p:cBhvr>
                                            <p:cTn id="30" dur="500"/>
                                            <p:tgtEl>
                                              <p:spTgt spid="60"/>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right)">
                                          <p:cBhvr>
                                            <p:cTn id="34" dur="500"/>
                                            <p:tgtEl>
                                              <p:spTgt spid="61"/>
                                            </p:tgtEl>
                                          </p:cBhvr>
                                        </p:animEffect>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down)">
                                          <p:cBhvr>
                                            <p:cTn id="38" dur="500"/>
                                            <p:tgtEl>
                                              <p:spTgt spid="59"/>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left)">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mediacall" presetSubtype="0" fill="hold" nodeType="clickEffect">
                                      <p:stCondLst>
                                        <p:cond delay="0"/>
                                      </p:stCondLst>
                                      <p:childTnLst>
                                        <p:cmd type="call" cmd="playFrom(0.0)">
                                          <p:cBhvr>
                                            <p:cTn id="46" dur="2706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7" fill="hold" display="0">
                      <p:stCondLst>
                        <p:cond delay="indefinite"/>
                      </p:stCondLst>
                      <p:endCondLst>
                        <p:cond evt="onStopAudio" delay="0">
                          <p:tgtEl>
                            <p:sldTgt/>
                          </p:tgtEl>
                        </p:cond>
                      </p:endCondLst>
                    </p:cTn>
                    <p:tgtEl>
                      <p:spTgt spid="2"/>
                    </p:tgtEl>
                  </p:cMediaNode>
                </p:audio>
              </p:childTnLst>
            </p:cTn>
          </p:par>
        </p:tnLst>
        <p:bldLst>
          <p:bldP spid="69" grpId="0"/>
          <p:bldP spid="141"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程序运行</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63" name="Rectangle 146"/>
          <p:cNvSpPr>
            <a:spLocks noChangeArrowheads="1"/>
          </p:cNvSpPr>
          <p:nvPr/>
        </p:nvSpPr>
        <p:spPr bwMode="auto">
          <a:xfrm>
            <a:off x="6797819" y="1869306"/>
            <a:ext cx="909637" cy="914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dirty="0">
                <a:latin typeface="Calibri" panose="020F0302020204030204" pitchFamily="34" charset="0"/>
              </a:rPr>
              <a:t>Main</a:t>
            </a:r>
          </a:p>
          <a:p>
            <a:pPr eaLnBrk="1" hangingPunct="1">
              <a:buSzPct val="100000"/>
            </a:pPr>
            <a:r>
              <a:rPr lang="en-US" altLang="zh-CN" sz="1400" b="1" dirty="0">
                <a:latin typeface="Calibri" panose="020F0302020204030204" pitchFamily="34" charset="0"/>
              </a:rPr>
              <a:t>memory</a:t>
            </a:r>
          </a:p>
        </p:txBody>
      </p:sp>
      <p:sp>
        <p:nvSpPr>
          <p:cNvPr id="64" name="AutoShape 201"/>
          <p:cNvSpPr>
            <a:spLocks noChangeArrowheads="1"/>
          </p:cNvSpPr>
          <p:nvPr/>
        </p:nvSpPr>
        <p:spPr bwMode="auto">
          <a:xfrm>
            <a:off x="5167982" y="2067694"/>
            <a:ext cx="1492250" cy="533400"/>
          </a:xfrm>
          <a:prstGeom prst="leftRightArrow">
            <a:avLst>
              <a:gd name="adj1" fmla="val 50000"/>
              <a:gd name="adj2" fmla="val 55875"/>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65" name="Rectangle 202"/>
          <p:cNvSpPr>
            <a:spLocks noChangeArrowheads="1"/>
          </p:cNvSpPr>
          <p:nvPr/>
        </p:nvSpPr>
        <p:spPr bwMode="auto">
          <a:xfrm>
            <a:off x="4084782" y="2099444"/>
            <a:ext cx="909637" cy="57785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a:latin typeface="Calibri" panose="020F0302020204030204" pitchFamily="34" charset="0"/>
              </a:rPr>
              <a:t>I/O </a:t>
            </a:r>
          </a:p>
          <a:p>
            <a:pPr eaLnBrk="1" hangingPunct="1">
              <a:buSzPct val="100000"/>
            </a:pPr>
            <a:r>
              <a:rPr lang="en-US" altLang="zh-CN" sz="1400" b="1">
                <a:latin typeface="Calibri" panose="020F0302020204030204" pitchFamily="34" charset="0"/>
              </a:rPr>
              <a:t>bridge</a:t>
            </a:r>
          </a:p>
        </p:txBody>
      </p:sp>
      <p:sp>
        <p:nvSpPr>
          <p:cNvPr id="70" name="AutoShape 205"/>
          <p:cNvSpPr>
            <a:spLocks noChangeArrowheads="1"/>
          </p:cNvSpPr>
          <p:nvPr/>
        </p:nvSpPr>
        <p:spPr bwMode="auto">
          <a:xfrm>
            <a:off x="2627457" y="2067694"/>
            <a:ext cx="1452562" cy="533400"/>
          </a:xfrm>
          <a:prstGeom prst="leftRightArrow">
            <a:avLst>
              <a:gd name="adj1" fmla="val 50000"/>
              <a:gd name="adj2" fmla="val 54389"/>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76" name="Rectangle 206"/>
          <p:cNvSpPr>
            <a:spLocks noChangeArrowheads="1"/>
          </p:cNvSpPr>
          <p:nvPr/>
        </p:nvSpPr>
        <p:spPr bwMode="auto">
          <a:xfrm>
            <a:off x="715552" y="2119660"/>
            <a:ext cx="1873250" cy="57785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a:latin typeface="Calibri" panose="020F0302020204030204" pitchFamily="34" charset="0"/>
              </a:rPr>
              <a:t>Bus interface</a:t>
            </a:r>
          </a:p>
        </p:txBody>
      </p:sp>
      <p:sp>
        <p:nvSpPr>
          <p:cNvPr id="91" name="Rectangle 207"/>
          <p:cNvSpPr>
            <a:spLocks noChangeArrowheads="1"/>
          </p:cNvSpPr>
          <p:nvPr/>
        </p:nvSpPr>
        <p:spPr bwMode="auto">
          <a:xfrm>
            <a:off x="1631540" y="7925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2" name="Rectangle 208"/>
          <p:cNvSpPr>
            <a:spLocks noChangeArrowheads="1"/>
          </p:cNvSpPr>
          <p:nvPr/>
        </p:nvSpPr>
        <p:spPr bwMode="auto">
          <a:xfrm>
            <a:off x="1631540" y="9449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3" name="Rectangle 210"/>
          <p:cNvSpPr>
            <a:spLocks noChangeArrowheads="1"/>
          </p:cNvSpPr>
          <p:nvPr/>
        </p:nvSpPr>
        <p:spPr bwMode="auto">
          <a:xfrm>
            <a:off x="1631540" y="10973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4" name="Rectangle 211"/>
          <p:cNvSpPr>
            <a:spLocks noChangeArrowheads="1"/>
          </p:cNvSpPr>
          <p:nvPr/>
        </p:nvSpPr>
        <p:spPr bwMode="auto">
          <a:xfrm>
            <a:off x="1631540" y="12497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5" name="Rectangle 212"/>
          <p:cNvSpPr>
            <a:spLocks noChangeArrowheads="1"/>
          </p:cNvSpPr>
          <p:nvPr/>
        </p:nvSpPr>
        <p:spPr bwMode="auto">
          <a:xfrm>
            <a:off x="1631540" y="1402110"/>
            <a:ext cx="684212" cy="1524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6" name="AutoShape 214"/>
          <p:cNvSpPr>
            <a:spLocks noChangeArrowheads="1"/>
          </p:cNvSpPr>
          <p:nvPr/>
        </p:nvSpPr>
        <p:spPr bwMode="auto">
          <a:xfrm>
            <a:off x="2404652" y="79251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7" name="AutoShape 215"/>
          <p:cNvSpPr>
            <a:spLocks noChangeArrowheads="1"/>
          </p:cNvSpPr>
          <p:nvPr/>
        </p:nvSpPr>
        <p:spPr bwMode="auto">
          <a:xfrm flipH="1">
            <a:off x="2315752" y="1173510"/>
            <a:ext cx="444500" cy="381000"/>
          </a:xfrm>
          <a:prstGeom prst="rightArrow">
            <a:avLst>
              <a:gd name="adj1" fmla="val 50000"/>
              <a:gd name="adj2" fmla="val 291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98" name="Rectangle 220"/>
          <p:cNvSpPr>
            <a:spLocks noChangeArrowheads="1"/>
          </p:cNvSpPr>
          <p:nvPr/>
        </p:nvSpPr>
        <p:spPr bwMode="auto">
          <a:xfrm>
            <a:off x="2849152" y="640110"/>
            <a:ext cx="533400" cy="1066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a:latin typeface="Calibri" panose="020F0302020204030204" pitchFamily="34" charset="0"/>
              </a:rPr>
              <a:t>ALU</a:t>
            </a:r>
          </a:p>
        </p:txBody>
      </p:sp>
      <p:sp>
        <p:nvSpPr>
          <p:cNvPr id="99" name="Text Box 221"/>
          <p:cNvSpPr txBox="1">
            <a:spLocks noChangeArrowheads="1"/>
          </p:cNvSpPr>
          <p:nvPr/>
        </p:nvSpPr>
        <p:spPr bwMode="auto">
          <a:xfrm>
            <a:off x="1455130" y="492316"/>
            <a:ext cx="1062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dirty="0">
                <a:latin typeface="Calibri" panose="020F0302020204030204" pitchFamily="34" charset="0"/>
              </a:rPr>
              <a:t>Register file</a:t>
            </a:r>
          </a:p>
        </p:txBody>
      </p:sp>
      <p:sp>
        <p:nvSpPr>
          <p:cNvPr id="100" name="AutoShape 222"/>
          <p:cNvSpPr>
            <a:spLocks noChangeArrowheads="1"/>
          </p:cNvSpPr>
          <p:nvPr/>
        </p:nvSpPr>
        <p:spPr bwMode="auto">
          <a:xfrm>
            <a:off x="1706152" y="1630710"/>
            <a:ext cx="609600" cy="457200"/>
          </a:xfrm>
          <a:prstGeom prst="upDownArrow">
            <a:avLst>
              <a:gd name="adj1" fmla="val 50000"/>
              <a:gd name="adj2" fmla="val 2000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01" name="Rectangle 223"/>
          <p:cNvSpPr>
            <a:spLocks noChangeArrowheads="1"/>
          </p:cNvSpPr>
          <p:nvPr/>
        </p:nvSpPr>
        <p:spPr bwMode="auto">
          <a:xfrm>
            <a:off x="563152" y="411510"/>
            <a:ext cx="2971800" cy="2438400"/>
          </a:xfrm>
          <a:prstGeom prst="rect">
            <a:avLst/>
          </a:prstGeom>
          <a:noFill/>
          <a:ln w="12700"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a:latin typeface="Calibri" panose="020F0302020204030204" pitchFamily="34" charset="0"/>
            </a:endParaRPr>
          </a:p>
        </p:txBody>
      </p:sp>
      <p:sp>
        <p:nvSpPr>
          <p:cNvPr id="102" name="Text Box 225"/>
          <p:cNvSpPr txBox="1">
            <a:spLocks noChangeArrowheads="1"/>
          </p:cNvSpPr>
          <p:nvPr/>
        </p:nvSpPr>
        <p:spPr bwMode="auto">
          <a:xfrm>
            <a:off x="47109" y="1094333"/>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CPU</a:t>
            </a:r>
          </a:p>
        </p:txBody>
      </p:sp>
      <p:sp>
        <p:nvSpPr>
          <p:cNvPr id="103" name="Text Box 229"/>
          <p:cNvSpPr txBox="1">
            <a:spLocks noChangeArrowheads="1"/>
          </p:cNvSpPr>
          <p:nvPr/>
        </p:nvSpPr>
        <p:spPr bwMode="auto">
          <a:xfrm>
            <a:off x="2874560" y="1826840"/>
            <a:ext cx="10086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system bus</a:t>
            </a:r>
          </a:p>
        </p:txBody>
      </p:sp>
      <p:sp>
        <p:nvSpPr>
          <p:cNvPr id="105" name="Text Box 231"/>
          <p:cNvSpPr txBox="1">
            <a:spLocks noChangeArrowheads="1"/>
          </p:cNvSpPr>
          <p:nvPr/>
        </p:nvSpPr>
        <p:spPr bwMode="auto">
          <a:xfrm>
            <a:off x="5173038" y="1796530"/>
            <a:ext cx="1116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dirty="0">
                <a:latin typeface="Calibri" panose="020F0302020204030204" pitchFamily="34" charset="0"/>
              </a:rPr>
              <a:t>memory bus</a:t>
            </a:r>
          </a:p>
        </p:txBody>
      </p:sp>
      <p:sp>
        <p:nvSpPr>
          <p:cNvPr id="107" name="AutoShape 236"/>
          <p:cNvSpPr>
            <a:spLocks noChangeArrowheads="1"/>
          </p:cNvSpPr>
          <p:nvPr/>
        </p:nvSpPr>
        <p:spPr bwMode="auto">
          <a:xfrm>
            <a:off x="4308619" y="2753494"/>
            <a:ext cx="495300" cy="685800"/>
          </a:xfrm>
          <a:prstGeom prst="upArrow">
            <a:avLst>
              <a:gd name="adj1" fmla="val 36676"/>
              <a:gd name="adj2" fmla="val 4484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08" name="AutoShape 238"/>
          <p:cNvSpPr>
            <a:spLocks noChangeArrowheads="1"/>
          </p:cNvSpPr>
          <p:nvPr/>
        </p:nvSpPr>
        <p:spPr bwMode="auto">
          <a:xfrm flipV="1">
            <a:off x="5413519" y="3490094"/>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09" name="Rectangle 239"/>
          <p:cNvSpPr>
            <a:spLocks noChangeArrowheads="1"/>
          </p:cNvSpPr>
          <p:nvPr/>
        </p:nvSpPr>
        <p:spPr bwMode="auto">
          <a:xfrm>
            <a:off x="4994419" y="4213994"/>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Disk </a:t>
            </a:r>
          </a:p>
          <a:p>
            <a:pPr algn="ctr" eaLnBrk="1" hangingPunct="1">
              <a:buSzPct val="100000"/>
            </a:pPr>
            <a:r>
              <a:rPr lang="en-US" altLang="zh-CN" sz="1400">
                <a:latin typeface="Calibri" panose="020F0302020204030204" pitchFamily="34" charset="0"/>
              </a:rPr>
              <a:t>controller</a:t>
            </a:r>
          </a:p>
        </p:txBody>
      </p:sp>
      <p:sp>
        <p:nvSpPr>
          <p:cNvPr id="110" name="AutoShape 240"/>
          <p:cNvSpPr>
            <a:spLocks noChangeArrowheads="1"/>
          </p:cNvSpPr>
          <p:nvPr/>
        </p:nvSpPr>
        <p:spPr bwMode="auto">
          <a:xfrm flipV="1">
            <a:off x="3083069" y="3490094"/>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11" name="Rectangle 241"/>
          <p:cNvSpPr>
            <a:spLocks noChangeArrowheads="1"/>
          </p:cNvSpPr>
          <p:nvPr/>
        </p:nvSpPr>
        <p:spPr bwMode="auto">
          <a:xfrm>
            <a:off x="2663969" y="4213994"/>
            <a:ext cx="1295400" cy="5207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Graphics</a:t>
            </a:r>
          </a:p>
          <a:p>
            <a:pPr algn="ctr" eaLnBrk="1" hangingPunct="1">
              <a:buSzPct val="100000"/>
            </a:pPr>
            <a:r>
              <a:rPr lang="en-US" altLang="zh-CN" sz="1400">
                <a:latin typeface="Calibri" panose="020F0302020204030204" pitchFamily="34" charset="0"/>
              </a:rPr>
              <a:t>adapter</a:t>
            </a:r>
          </a:p>
        </p:txBody>
      </p:sp>
      <p:sp>
        <p:nvSpPr>
          <p:cNvPr id="112" name="AutoShape 242"/>
          <p:cNvSpPr>
            <a:spLocks noChangeArrowheads="1"/>
          </p:cNvSpPr>
          <p:nvPr/>
        </p:nvSpPr>
        <p:spPr bwMode="auto">
          <a:xfrm flipV="1">
            <a:off x="1406669" y="3490094"/>
            <a:ext cx="495300" cy="685800"/>
          </a:xfrm>
          <a:prstGeom prst="upArrow">
            <a:avLst>
              <a:gd name="adj1" fmla="val 36676"/>
              <a:gd name="adj2" fmla="val 44840"/>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13" name="Rectangle 243"/>
          <p:cNvSpPr>
            <a:spLocks noChangeArrowheads="1"/>
          </p:cNvSpPr>
          <p:nvPr/>
        </p:nvSpPr>
        <p:spPr bwMode="auto">
          <a:xfrm>
            <a:off x="1063769" y="4201294"/>
            <a:ext cx="1143000" cy="520700"/>
          </a:xfrm>
          <a:prstGeom prst="rect">
            <a:avLst/>
          </a:prstGeom>
          <a:solidFill>
            <a:srgbClr val="C0C0C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b="1" dirty="0">
                <a:latin typeface="Calibri" panose="020F0302020204030204" pitchFamily="34" charset="0"/>
              </a:rPr>
              <a:t>USB</a:t>
            </a:r>
          </a:p>
          <a:p>
            <a:pPr algn="ctr" eaLnBrk="1" hangingPunct="1">
              <a:buSzPct val="100000"/>
            </a:pPr>
            <a:r>
              <a:rPr lang="en-US" altLang="zh-CN" sz="1400" b="1" dirty="0">
                <a:latin typeface="Calibri" panose="020F0302020204030204" pitchFamily="34" charset="0"/>
              </a:rPr>
              <a:t>controller</a:t>
            </a:r>
          </a:p>
        </p:txBody>
      </p:sp>
      <p:sp>
        <p:nvSpPr>
          <p:cNvPr id="114" name="Line 246"/>
          <p:cNvSpPr>
            <a:spLocks noChangeShapeType="1"/>
          </p:cNvSpPr>
          <p:nvPr/>
        </p:nvSpPr>
        <p:spPr bwMode="auto">
          <a:xfrm>
            <a:off x="1292369" y="4734694"/>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15" name="Line 247"/>
          <p:cNvSpPr>
            <a:spLocks noChangeShapeType="1"/>
          </p:cNvSpPr>
          <p:nvPr/>
        </p:nvSpPr>
        <p:spPr bwMode="auto">
          <a:xfrm>
            <a:off x="2054369" y="4734694"/>
            <a:ext cx="0" cy="30480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16" name="Text Box 248"/>
          <p:cNvSpPr txBox="1">
            <a:spLocks noChangeArrowheads="1"/>
          </p:cNvSpPr>
          <p:nvPr/>
        </p:nvSpPr>
        <p:spPr bwMode="auto">
          <a:xfrm>
            <a:off x="600718" y="4859820"/>
            <a:ext cx="6848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mouse</a:t>
            </a:r>
          </a:p>
        </p:txBody>
      </p:sp>
      <p:sp>
        <p:nvSpPr>
          <p:cNvPr id="117" name="Text Box 249"/>
          <p:cNvSpPr txBox="1">
            <a:spLocks noChangeArrowheads="1"/>
          </p:cNvSpPr>
          <p:nvPr/>
        </p:nvSpPr>
        <p:spPr bwMode="auto">
          <a:xfrm>
            <a:off x="2029093" y="4859821"/>
            <a:ext cx="8779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keyboard</a:t>
            </a:r>
          </a:p>
        </p:txBody>
      </p:sp>
      <p:sp>
        <p:nvSpPr>
          <p:cNvPr id="118" name="Line 250"/>
          <p:cNvSpPr>
            <a:spLocks noChangeShapeType="1"/>
          </p:cNvSpPr>
          <p:nvPr/>
        </p:nvSpPr>
        <p:spPr bwMode="auto">
          <a:xfrm>
            <a:off x="3349769" y="4734694"/>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lgn="ctr"/>
            <a:endParaRPr lang="zh-CN" altLang="en-US" sz="1400"/>
          </a:p>
        </p:txBody>
      </p:sp>
      <p:sp>
        <p:nvSpPr>
          <p:cNvPr id="119" name="Text Box 251"/>
          <p:cNvSpPr txBox="1">
            <a:spLocks noChangeArrowheads="1"/>
          </p:cNvSpPr>
          <p:nvPr/>
        </p:nvSpPr>
        <p:spPr bwMode="auto">
          <a:xfrm>
            <a:off x="3394880" y="4859819"/>
            <a:ext cx="7087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dirty="0">
                <a:latin typeface="Calibri" panose="020F0302020204030204" pitchFamily="34" charset="0"/>
              </a:rPr>
              <a:t>display</a:t>
            </a:r>
          </a:p>
        </p:txBody>
      </p:sp>
      <p:sp>
        <p:nvSpPr>
          <p:cNvPr id="121" name="AutoShape 259"/>
          <p:cNvSpPr>
            <a:spLocks noChangeArrowheads="1"/>
          </p:cNvSpPr>
          <p:nvPr/>
        </p:nvSpPr>
        <p:spPr bwMode="auto">
          <a:xfrm>
            <a:off x="6383483" y="4734693"/>
            <a:ext cx="609600" cy="381001"/>
          </a:xfrm>
          <a:prstGeom prst="can">
            <a:avLst>
              <a:gd name="adj" fmla="val 250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Disk</a:t>
            </a:r>
          </a:p>
        </p:txBody>
      </p:sp>
      <p:sp>
        <p:nvSpPr>
          <p:cNvPr id="122" name="AutoShape 235"/>
          <p:cNvSpPr>
            <a:spLocks noChangeArrowheads="1"/>
          </p:cNvSpPr>
          <p:nvPr/>
        </p:nvSpPr>
        <p:spPr bwMode="auto">
          <a:xfrm>
            <a:off x="498619" y="3274194"/>
            <a:ext cx="7277100" cy="393700"/>
          </a:xfrm>
          <a:prstGeom prst="leftRightArrow">
            <a:avLst>
              <a:gd name="adj1" fmla="val 48611"/>
              <a:gd name="adj2" fmla="val 94987"/>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3" name="Rectangle 261"/>
          <p:cNvSpPr>
            <a:spLocks noChangeArrowheads="1"/>
          </p:cNvSpPr>
          <p:nvPr/>
        </p:nvSpPr>
        <p:spPr bwMode="auto">
          <a:xfrm>
            <a:off x="1574944" y="3444057"/>
            <a:ext cx="166688"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4" name="Rectangle 262"/>
          <p:cNvSpPr>
            <a:spLocks noChangeArrowheads="1"/>
          </p:cNvSpPr>
          <p:nvPr/>
        </p:nvSpPr>
        <p:spPr bwMode="auto">
          <a:xfrm>
            <a:off x="3251344" y="3434532"/>
            <a:ext cx="166688"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5" name="Rectangle 264"/>
          <p:cNvSpPr>
            <a:spLocks noChangeArrowheads="1"/>
          </p:cNvSpPr>
          <p:nvPr/>
        </p:nvSpPr>
        <p:spPr bwMode="auto">
          <a:xfrm>
            <a:off x="5584969" y="3425007"/>
            <a:ext cx="16192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6" name="Text Box 265"/>
          <p:cNvSpPr txBox="1">
            <a:spLocks noChangeArrowheads="1"/>
          </p:cNvSpPr>
          <p:nvPr/>
        </p:nvSpPr>
        <p:spPr bwMode="auto">
          <a:xfrm>
            <a:off x="4187969" y="3610049"/>
            <a:ext cx="7360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I/O bus</a:t>
            </a:r>
          </a:p>
        </p:txBody>
      </p:sp>
      <p:sp>
        <p:nvSpPr>
          <p:cNvPr id="127" name="Rectangle 266"/>
          <p:cNvSpPr>
            <a:spLocks noChangeArrowheads="1"/>
          </p:cNvSpPr>
          <p:nvPr/>
        </p:nvSpPr>
        <p:spPr bwMode="auto">
          <a:xfrm>
            <a:off x="4475307" y="3363094"/>
            <a:ext cx="16192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8" name="Rectangle 267"/>
          <p:cNvSpPr>
            <a:spLocks noChangeArrowheads="1"/>
          </p:cNvSpPr>
          <p:nvPr/>
        </p:nvSpPr>
        <p:spPr bwMode="auto">
          <a:xfrm>
            <a:off x="6366019" y="3286894"/>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29" name="Rectangle 268"/>
          <p:cNvSpPr>
            <a:spLocks noChangeArrowheads="1"/>
          </p:cNvSpPr>
          <p:nvPr/>
        </p:nvSpPr>
        <p:spPr bwMode="auto">
          <a:xfrm>
            <a:off x="6670819" y="3286894"/>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30" name="Rectangle 269"/>
          <p:cNvSpPr>
            <a:spLocks noChangeArrowheads="1"/>
          </p:cNvSpPr>
          <p:nvPr/>
        </p:nvSpPr>
        <p:spPr bwMode="auto">
          <a:xfrm>
            <a:off x="6975619" y="3286894"/>
            <a:ext cx="127000" cy="406400"/>
          </a:xfrm>
          <a:prstGeom prst="rect">
            <a:avLst/>
          </a:prstGeom>
          <a:solidFill>
            <a:schemeClr val="bg1"/>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endParaRPr lang="en-US" altLang="zh-CN" sz="1400">
              <a:latin typeface="Calibri" panose="020F0302020204030204" pitchFamily="34" charset="0"/>
            </a:endParaRPr>
          </a:p>
        </p:txBody>
      </p:sp>
      <p:sp>
        <p:nvSpPr>
          <p:cNvPr id="131" name="Text Box 270"/>
          <p:cNvSpPr txBox="1">
            <a:spLocks noChangeArrowheads="1"/>
          </p:cNvSpPr>
          <p:nvPr/>
        </p:nvSpPr>
        <p:spPr bwMode="auto">
          <a:xfrm>
            <a:off x="6351732" y="3790915"/>
            <a:ext cx="17029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Expansion slots for</a:t>
            </a:r>
          </a:p>
          <a:p>
            <a:pPr algn="ctr" eaLnBrk="1" hangingPunct="1">
              <a:buSzPct val="100000"/>
            </a:pPr>
            <a:r>
              <a:rPr lang="en-US" altLang="zh-CN" sz="1400">
                <a:latin typeface="Calibri" panose="020F0302020204030204" pitchFamily="34" charset="0"/>
              </a:rPr>
              <a:t>other devices such</a:t>
            </a:r>
          </a:p>
          <a:p>
            <a:pPr algn="ctr" eaLnBrk="1" hangingPunct="1">
              <a:buSzPct val="100000"/>
            </a:pPr>
            <a:r>
              <a:rPr lang="en-US" altLang="zh-CN" sz="1400">
                <a:latin typeface="Calibri" panose="020F0302020204030204" pitchFamily="34" charset="0"/>
              </a:rPr>
              <a:t>as network adapters</a:t>
            </a:r>
          </a:p>
          <a:p>
            <a:pPr algn="ctr" eaLnBrk="1" hangingPunct="1">
              <a:buSzPct val="100000"/>
            </a:pPr>
            <a:endParaRPr lang="en-US" altLang="zh-CN" sz="1400">
              <a:latin typeface="Calibri" panose="020F0302020204030204" pitchFamily="34" charset="0"/>
            </a:endParaRPr>
          </a:p>
        </p:txBody>
      </p:sp>
      <p:sp>
        <p:nvSpPr>
          <p:cNvPr id="132" name="Rectangle 320"/>
          <p:cNvSpPr>
            <a:spLocks noChangeArrowheads="1"/>
          </p:cNvSpPr>
          <p:nvPr/>
        </p:nvSpPr>
        <p:spPr bwMode="auto">
          <a:xfrm>
            <a:off x="715552" y="1021110"/>
            <a:ext cx="762000" cy="3048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algn="ctr" eaLnBrk="1" hangingPunct="1">
              <a:buSzPct val="100000"/>
            </a:pPr>
            <a:r>
              <a:rPr lang="en-US" altLang="zh-CN" sz="1400">
                <a:latin typeface="Calibri" panose="020F0302020204030204" pitchFamily="34" charset="0"/>
              </a:rPr>
              <a:t>PC</a:t>
            </a:r>
          </a:p>
        </p:txBody>
      </p:sp>
      <p:sp>
        <p:nvSpPr>
          <p:cNvPr id="141" name="Text Box 330"/>
          <p:cNvSpPr txBox="1">
            <a:spLocks noChangeArrowheads="1"/>
          </p:cNvSpPr>
          <p:nvPr/>
        </p:nvSpPr>
        <p:spPr bwMode="auto">
          <a:xfrm>
            <a:off x="6898213" y="1881740"/>
            <a:ext cx="7088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400" b="1" i="1" dirty="0">
                <a:solidFill>
                  <a:srgbClr val="C00000"/>
                </a:solidFill>
                <a:latin typeface="Calibri" panose="020F0302020204030204" pitchFamily="34" charset="0"/>
              </a:rPr>
              <a:t>"hello"</a:t>
            </a:r>
          </a:p>
        </p:txBody>
      </p:sp>
      <p:cxnSp>
        <p:nvCxnSpPr>
          <p:cNvPr id="3" name="连接符: 肘形 2"/>
          <p:cNvCxnSpPr>
            <a:stCxn id="109" idx="2"/>
            <a:endCxn id="121" idx="2"/>
          </p:cNvCxnSpPr>
          <p:nvPr/>
        </p:nvCxnSpPr>
        <p:spPr bwMode="auto">
          <a:xfrm rot="16200000" flipH="1">
            <a:off x="5917551" y="4459262"/>
            <a:ext cx="190500" cy="741364"/>
          </a:xfrm>
          <a:prstGeom prst="bentConnector2">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Line 325"/>
          <p:cNvSpPr>
            <a:spLocks noChangeShapeType="1"/>
          </p:cNvSpPr>
          <p:nvPr/>
        </p:nvSpPr>
        <p:spPr bwMode="auto">
          <a:xfrm flipH="1" flipV="1">
            <a:off x="2118705" y="1187715"/>
            <a:ext cx="195" cy="1076760"/>
          </a:xfrm>
          <a:prstGeom prst="line">
            <a:avLst/>
          </a:prstGeom>
          <a:noFill/>
          <a:ln w="57150">
            <a:solidFill>
              <a:srgbClr val="C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333"/>
          <p:cNvSpPr>
            <a:spLocks noChangeShapeType="1"/>
          </p:cNvSpPr>
          <p:nvPr/>
        </p:nvSpPr>
        <p:spPr bwMode="auto">
          <a:xfrm flipV="1">
            <a:off x="1845303" y="2441634"/>
            <a:ext cx="2693533" cy="16285"/>
          </a:xfrm>
          <a:prstGeom prst="line">
            <a:avLst/>
          </a:prstGeom>
          <a:noFill/>
          <a:ln w="57150">
            <a:solidFill>
              <a:srgbClr val="C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332"/>
          <p:cNvSpPr>
            <a:spLocks noChangeShapeType="1"/>
          </p:cNvSpPr>
          <p:nvPr/>
        </p:nvSpPr>
        <p:spPr bwMode="auto">
          <a:xfrm flipH="1">
            <a:off x="2123728" y="2211710"/>
            <a:ext cx="4536504" cy="30310"/>
          </a:xfrm>
          <a:prstGeom prst="line">
            <a:avLst/>
          </a:prstGeom>
          <a:noFill/>
          <a:ln w="57150">
            <a:solidFill>
              <a:srgbClr val="C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325"/>
          <p:cNvSpPr>
            <a:spLocks noChangeShapeType="1"/>
          </p:cNvSpPr>
          <p:nvPr/>
        </p:nvSpPr>
        <p:spPr bwMode="auto">
          <a:xfrm flipH="1" flipV="1">
            <a:off x="1829422" y="1238718"/>
            <a:ext cx="15882" cy="1213350"/>
          </a:xfrm>
          <a:prstGeom prst="line">
            <a:avLst/>
          </a:prstGeom>
          <a:noFill/>
          <a:ln w="57150">
            <a:solidFill>
              <a:srgbClr val="C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325"/>
          <p:cNvSpPr>
            <a:spLocks noChangeShapeType="1"/>
          </p:cNvSpPr>
          <p:nvPr/>
        </p:nvSpPr>
        <p:spPr bwMode="auto">
          <a:xfrm flipH="1" flipV="1">
            <a:off x="4518440" y="2406474"/>
            <a:ext cx="7666" cy="1109020"/>
          </a:xfrm>
          <a:prstGeom prst="line">
            <a:avLst/>
          </a:prstGeom>
          <a:noFill/>
          <a:ln w="57150">
            <a:solidFill>
              <a:srgbClr val="C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333"/>
          <p:cNvSpPr>
            <a:spLocks noChangeShapeType="1"/>
          </p:cNvSpPr>
          <p:nvPr/>
        </p:nvSpPr>
        <p:spPr bwMode="auto">
          <a:xfrm>
            <a:off x="3349769" y="3484922"/>
            <a:ext cx="1189067" cy="7740"/>
          </a:xfrm>
          <a:prstGeom prst="line">
            <a:avLst/>
          </a:prstGeom>
          <a:noFill/>
          <a:ln w="57150">
            <a:solidFill>
              <a:srgbClr val="C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325"/>
          <p:cNvSpPr>
            <a:spLocks noChangeShapeType="1"/>
          </p:cNvSpPr>
          <p:nvPr/>
        </p:nvSpPr>
        <p:spPr bwMode="auto">
          <a:xfrm flipV="1">
            <a:off x="3349769" y="3452190"/>
            <a:ext cx="6486" cy="1585179"/>
          </a:xfrm>
          <a:prstGeom prst="line">
            <a:avLst/>
          </a:prstGeom>
          <a:noFill/>
          <a:ln w="57150">
            <a:solidFill>
              <a:srgbClr val="C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Text Box 336"/>
          <p:cNvSpPr txBox="1">
            <a:spLocks noChangeArrowheads="1"/>
          </p:cNvSpPr>
          <p:nvPr/>
        </p:nvSpPr>
        <p:spPr bwMode="auto">
          <a:xfrm>
            <a:off x="3379459" y="4707419"/>
            <a:ext cx="11922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b="1" i="1" dirty="0">
                <a:solidFill>
                  <a:srgbClr val="C00000"/>
                </a:solidFill>
                <a:latin typeface="Calibri" panose="020F0302020204030204" pitchFamily="34" charset="0"/>
              </a:rPr>
              <a:t>"</a:t>
            </a:r>
            <a:r>
              <a:rPr lang="en-US" altLang="zh-CN" sz="1200" b="1" i="1" dirty="0" err="1">
                <a:solidFill>
                  <a:srgbClr val="C00000"/>
                </a:solidFill>
                <a:latin typeface="Calibri" panose="020F0302020204030204" pitchFamily="34" charset="0"/>
              </a:rPr>
              <a:t>hello,world</a:t>
            </a:r>
            <a:r>
              <a:rPr lang="en-US" altLang="zh-CN" sz="1200" b="1" i="1" dirty="0">
                <a:solidFill>
                  <a:srgbClr val="C00000"/>
                </a:solidFill>
                <a:latin typeface="Calibri" panose="020F0302020204030204" pitchFamily="34" charset="0"/>
              </a:rPr>
              <a:t>\n"</a:t>
            </a:r>
          </a:p>
        </p:txBody>
      </p:sp>
    </p:spTree>
  </p:cSld>
  <p:clrMapOvr>
    <a:masterClrMapping/>
  </p:clrMapOvr>
  <mc:AlternateContent xmlns:mc="http://schemas.openxmlformats.org/markup-compatibility/2006" xmlns:p14="http://schemas.microsoft.com/office/powerpoint/2010/main">
    <mc:Choice Requires="p14">
      <p:transition p14:dur="1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6" presetClass="entr" presetSubtype="16" fill="hold" grpId="0" nodeType="after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circle(in)">
                                          <p:cBhvr>
                                            <p:cTn id="21" dur="500"/>
                                            <p:tgtEl>
                                              <p:spTgt spid="1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right)">
                                          <p:cBhvr>
                                            <p:cTn id="26" dur="500"/>
                                            <p:tgtEl>
                                              <p:spTgt spid="66"/>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down)">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up)">
                                          <p:cBhvr>
                                            <p:cTn id="35" dur="500"/>
                                            <p:tgtEl>
                                              <p:spTgt spid="5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up)">
                                          <p:cBhvr>
                                            <p:cTn id="43" dur="500"/>
                                            <p:tgtEl>
                                              <p:spTgt spid="57"/>
                                            </p:tgtEl>
                                          </p:cBhvr>
                                        </p:animEffect>
                                      </p:childTnLst>
                                    </p:cTn>
                                  </p:par>
                                </p:childTnLst>
                              </p:cTn>
                            </p:par>
                            <p:par>
                              <p:cTn id="44" fill="hold">
                                <p:stCondLst>
                                  <p:cond delay="1500"/>
                                </p:stCondLst>
                                <p:childTnLst>
                                  <p:par>
                                    <p:cTn id="45" presetID="22" presetClass="entr" presetSubtype="2"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right)">
                                          <p:cBhvr>
                                            <p:cTn id="47" dur="500"/>
                                            <p:tgtEl>
                                              <p:spTgt spid="58"/>
                                            </p:tgtEl>
                                          </p:cBhvr>
                                        </p:animEffect>
                                      </p:childTnLst>
                                    </p:cTn>
                                  </p:par>
                                </p:childTnLst>
                              </p:cTn>
                            </p:par>
                            <p:par>
                              <p:cTn id="48" fill="hold">
                                <p:stCondLst>
                                  <p:cond delay="2000"/>
                                </p:stCondLst>
                                <p:childTnLst>
                                  <p:par>
                                    <p:cTn id="49" presetID="22" presetClass="entr" presetSubtype="1"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141" grpId="0"/>
          <p:bldP spid="59" grpId="0" animBg="1"/>
          <p:bldP spid="62" grpId="0" animBg="1"/>
          <p:bldP spid="66" grpId="0" animBg="1"/>
          <p:bldP spid="56" grpId="0" animBg="1"/>
          <p:bldP spid="57" grpId="0" animBg="1"/>
          <p:bldP spid="58" grpId="0" animBg="1"/>
          <p:bldP spid="7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6" presetClass="entr" presetSubtype="16" fill="hold" grpId="0" nodeType="after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circle(in)">
                                          <p:cBhvr>
                                            <p:cTn id="21" dur="500"/>
                                            <p:tgtEl>
                                              <p:spTgt spid="1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right)">
                                          <p:cBhvr>
                                            <p:cTn id="26" dur="500"/>
                                            <p:tgtEl>
                                              <p:spTgt spid="66"/>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down)">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up)">
                                          <p:cBhvr>
                                            <p:cTn id="35" dur="500"/>
                                            <p:tgtEl>
                                              <p:spTgt spid="5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up)">
                                          <p:cBhvr>
                                            <p:cTn id="43" dur="500"/>
                                            <p:tgtEl>
                                              <p:spTgt spid="57"/>
                                            </p:tgtEl>
                                          </p:cBhvr>
                                        </p:animEffect>
                                      </p:childTnLst>
                                    </p:cTn>
                                  </p:par>
                                </p:childTnLst>
                              </p:cTn>
                            </p:par>
                            <p:par>
                              <p:cTn id="44" fill="hold">
                                <p:stCondLst>
                                  <p:cond delay="1500"/>
                                </p:stCondLst>
                                <p:childTnLst>
                                  <p:par>
                                    <p:cTn id="45" presetID="22" presetClass="entr" presetSubtype="2"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right)">
                                          <p:cBhvr>
                                            <p:cTn id="47" dur="500"/>
                                            <p:tgtEl>
                                              <p:spTgt spid="58"/>
                                            </p:tgtEl>
                                          </p:cBhvr>
                                        </p:animEffect>
                                      </p:childTnLst>
                                    </p:cTn>
                                  </p:par>
                                </p:childTnLst>
                              </p:cTn>
                            </p:par>
                            <p:par>
                              <p:cTn id="48" fill="hold">
                                <p:stCondLst>
                                  <p:cond delay="2000"/>
                                </p:stCondLst>
                                <p:childTnLst>
                                  <p:par>
                                    <p:cTn id="49" presetID="22" presetClass="entr" presetSubtype="1"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mediacall" presetSubtype="0" fill="hold" nodeType="clickEffect">
                                      <p:stCondLst>
                                        <p:cond delay="0"/>
                                      </p:stCondLst>
                                      <p:childTnLst>
                                        <p:cmd type="call" cmd="playFrom(0.0)">
                                          <p:cBhvr>
                                            <p:cTn id="55" dur="3669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56" fill="hold" display="0">
                      <p:stCondLst>
                        <p:cond delay="indefinite"/>
                      </p:stCondLst>
                      <p:endCondLst>
                        <p:cond evt="onStopAudio" delay="0">
                          <p:tgtEl>
                            <p:sldTgt/>
                          </p:tgtEl>
                        </p:cond>
                      </p:endCondLst>
                    </p:cTn>
                    <p:tgtEl>
                      <p:spTgt spid="2"/>
                    </p:tgtEl>
                  </p:cMediaNode>
                </p:audio>
              </p:childTnLst>
            </p:cTn>
          </p:par>
        </p:tnLst>
        <p:bldLst>
          <p:bldP spid="69" grpId="0"/>
          <p:bldP spid="141" grpId="0"/>
          <p:bldP spid="59" grpId="0" animBg="1"/>
          <p:bldP spid="62" grpId="0" animBg="1"/>
          <p:bldP spid="66" grpId="0" animBg="1"/>
          <p:bldP spid="56" grpId="0" animBg="1"/>
          <p:bldP spid="57" grpId="0" animBg="1"/>
          <p:bldP spid="58" grpId="0" animBg="1"/>
          <p:bldP spid="71"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a:spLocks noChangeArrowheads="1"/>
          </p:cNvSpPr>
          <p:nvPr/>
        </p:nvSpPr>
        <p:spPr bwMode="auto">
          <a:xfrm>
            <a:off x="2382772" y="959433"/>
            <a:ext cx="64087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r>
              <a:rPr lang="zh-CN" altLang="en-US" sz="4400" b="0" dirty="0">
                <a:solidFill>
                  <a:srgbClr val="AC0000"/>
                </a:solidFill>
                <a:latin typeface="汉仪中圆简" panose="02010609000101010101" pitchFamily="49" charset="-122"/>
                <a:ea typeface="汉仪中圆简" panose="02010609000101010101" pitchFamily="49" charset="-122"/>
              </a:rPr>
              <a:t>下一节：汇编初步</a:t>
            </a:r>
          </a:p>
        </p:txBody>
      </p:sp>
      <p:sp>
        <p:nvSpPr>
          <p:cNvPr id="2" name="矩形 1"/>
          <p:cNvSpPr/>
          <p:nvPr/>
        </p:nvSpPr>
        <p:spPr bwMode="auto">
          <a:xfrm rot="2752233">
            <a:off x="-4388531" y="-340108"/>
            <a:ext cx="5760640" cy="5760640"/>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90204" pitchFamily="34" charset="0"/>
              <a:ea typeface="华文细黑" panose="02010600040101010101" pitchFamily="2" charset="-122"/>
            </a:endParaRPr>
          </a:p>
        </p:txBody>
      </p:sp>
      <p:grpSp>
        <p:nvGrpSpPr>
          <p:cNvPr id="9" name="组合 8"/>
          <p:cNvGrpSpPr/>
          <p:nvPr/>
        </p:nvGrpSpPr>
        <p:grpSpPr>
          <a:xfrm>
            <a:off x="3638769" y="2211710"/>
            <a:ext cx="3529474" cy="1291261"/>
            <a:chOff x="5323766" y="3110479"/>
            <a:chExt cx="4589491" cy="1572116"/>
          </a:xfrm>
        </p:grpSpPr>
        <p:sp>
          <p:nvSpPr>
            <p:cNvPr id="10" name="矩形 9"/>
            <p:cNvSpPr/>
            <p:nvPr/>
          </p:nvSpPr>
          <p:spPr bwMode="auto">
            <a:xfrm>
              <a:off x="5337922" y="3110479"/>
              <a:ext cx="4575335" cy="1572116"/>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913765"/>
              <a:endParaRPr lang="zh-CN" altLang="en-US" dirty="0">
                <a:latin typeface="Arial" panose="020B0604020202090204" pitchFamily="34" charset="0"/>
              </a:endParaRPr>
            </a:p>
          </p:txBody>
        </p:sp>
        <p:sp>
          <p:nvSpPr>
            <p:cNvPr id="11" name="TextBox 27"/>
            <p:cNvSpPr txBox="1">
              <a:spLocks noChangeArrowheads="1"/>
            </p:cNvSpPr>
            <p:nvPr/>
          </p:nvSpPr>
          <p:spPr bwMode="auto">
            <a:xfrm>
              <a:off x="5323766" y="3182770"/>
              <a:ext cx="4575336" cy="1223225"/>
            </a:xfrm>
            <a:prstGeom prst="rect">
              <a:avLst/>
            </a:prstGeom>
            <a:noFill/>
            <a:ln>
              <a:noFill/>
            </a:ln>
          </p:spPr>
          <p:txBody>
            <a:bodyPr wrap="square">
              <a:spAutoFit/>
            </a:bodyPr>
            <a:lstStyle>
              <a:lvl1pPr eaLnBrk="0" hangingPunct="0">
                <a:defRPr b="1">
                  <a:solidFill>
                    <a:schemeClr val="tx1"/>
                  </a:solidFill>
                  <a:latin typeface="Arial" panose="020B0604020202090204" pitchFamily="34" charset="0"/>
                  <a:ea typeface="华文细黑" panose="02010600040101010101" pitchFamily="2" charset="-122"/>
                </a:defRPr>
              </a:lvl1pPr>
              <a:lvl2pPr marL="742950" indent="-285750" eaLnBrk="0" hangingPunct="0">
                <a:defRPr b="1">
                  <a:solidFill>
                    <a:schemeClr val="tx1"/>
                  </a:solidFill>
                  <a:latin typeface="Arial" panose="020B0604020202090204" pitchFamily="34" charset="0"/>
                  <a:ea typeface="华文细黑" panose="02010600040101010101" pitchFamily="2" charset="-122"/>
                </a:defRPr>
              </a:lvl2pPr>
              <a:lvl3pPr marL="1143000" indent="-228600" eaLnBrk="0" hangingPunct="0">
                <a:defRPr b="1">
                  <a:solidFill>
                    <a:schemeClr val="tx1"/>
                  </a:solidFill>
                  <a:latin typeface="Arial" panose="020B0604020202090204" pitchFamily="34" charset="0"/>
                  <a:ea typeface="华文细黑" panose="02010600040101010101" pitchFamily="2" charset="-122"/>
                </a:defRPr>
              </a:lvl3pPr>
              <a:lvl4pPr marL="1600200" indent="-228600" eaLnBrk="0" hangingPunct="0">
                <a:defRPr b="1">
                  <a:solidFill>
                    <a:schemeClr val="tx1"/>
                  </a:solidFill>
                  <a:latin typeface="Arial" panose="020B0604020202090204" pitchFamily="34" charset="0"/>
                  <a:ea typeface="华文细黑" panose="02010600040101010101" pitchFamily="2" charset="-122"/>
                </a:defRPr>
              </a:lvl4pPr>
              <a:lvl5pPr marL="2057400" indent="-228600" eaLnBrk="0" hangingPunct="0">
                <a:defRPr b="1">
                  <a:solidFill>
                    <a:schemeClr val="tx1"/>
                  </a:solidFill>
                  <a:latin typeface="Arial" panose="020B060402020209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90204" pitchFamily="34" charset="0"/>
                  <a:ea typeface="华文细黑" panose="02010600040101010101" pitchFamily="2" charset="-122"/>
                </a:defRPr>
              </a:lvl9pPr>
            </a:lstStyle>
            <a:p>
              <a:pPr algn="ctr">
                <a:lnSpc>
                  <a:spcPct val="150000"/>
                </a:lnSpc>
              </a:pPr>
              <a:r>
                <a:rPr lang="zh-CN" altLang="en-US" sz="2100" dirty="0">
                  <a:solidFill>
                    <a:schemeClr val="bg1"/>
                  </a:solidFill>
                  <a:latin typeface="胡晓波美心常规体" panose="02010600030101010101" pitchFamily="2" charset="-122"/>
                  <a:ea typeface="胡晓波美心常规体" panose="02010600030101010101" pitchFamily="2" charset="-122"/>
                </a:rPr>
                <a:t>湖南大学</a:t>
              </a:r>
              <a:endParaRPr lang="en-US" altLang="zh-CN" sz="2100" dirty="0">
                <a:solidFill>
                  <a:schemeClr val="bg1"/>
                </a:solidFill>
                <a:latin typeface="胡晓波美心常规体" panose="02010600030101010101" pitchFamily="2" charset="-122"/>
                <a:ea typeface="胡晓波美心常规体" panose="02010600030101010101" pitchFamily="2" charset="-122"/>
              </a:endParaRPr>
            </a:p>
            <a:p>
              <a:pPr algn="ctr">
                <a:lnSpc>
                  <a:spcPct val="150000"/>
                </a:lnSpc>
              </a:pP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计算机系统</a:t>
              </a: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课程教学组</a:t>
              </a:r>
            </a:p>
          </p:txBody>
        </p:sp>
      </p:grpSp>
      <p:pic>
        <p:nvPicPr>
          <p:cNvPr id="12" name="图片 11"/>
          <p:cNvPicPr>
            <a:picLocks noChangeAspect="1"/>
          </p:cNvPicPr>
          <p:nvPr/>
        </p:nvPicPr>
        <p:blipFill>
          <a:blip r:embed="rId4"/>
          <a:stretch>
            <a:fillRect/>
          </a:stretch>
        </p:blipFill>
        <p:spPr>
          <a:xfrm>
            <a:off x="4860031" y="3699203"/>
            <a:ext cx="1454195" cy="129126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53"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基础知识</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sp>
        <p:nvSpPr>
          <p:cNvPr id="2" name="Rectangle 2"/>
          <p:cNvSpPr>
            <a:spLocks noChangeArrowheads="1"/>
          </p:cNvSpPr>
          <p:nvPr/>
        </p:nvSpPr>
        <p:spPr bwMode="auto">
          <a:xfrm>
            <a:off x="395536" y="6275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95536" y="627534"/>
          <a:ext cx="3676650" cy="4057650"/>
        </p:xfrm>
        <a:graphic>
          <a:graphicData uri="http://schemas.openxmlformats.org/presentationml/2006/ole">
            <mc:AlternateContent xmlns:mc="http://schemas.openxmlformats.org/markup-compatibility/2006">
              <mc:Choice xmlns:v="urn:schemas-microsoft-com:vml" Requires="v">
                <p:oleObj spid="_x0000_s1083" name="Visio" r:id="rId4" imgW="3183890" imgH="3557270" progId="Visio.Drawing.15">
                  <p:embed/>
                </p:oleObj>
              </mc:Choice>
              <mc:Fallback>
                <p:oleObj name="Visio" r:id="rId4" imgW="3183890" imgH="355727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627534"/>
                        <a:ext cx="3676650" cy="405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4788024" y="602872"/>
          <a:ext cx="3125218" cy="4204691"/>
        </p:xfrm>
        <a:graphic>
          <a:graphicData uri="http://schemas.openxmlformats.org/presentationml/2006/ole">
            <mc:AlternateContent xmlns:mc="http://schemas.openxmlformats.org/markup-compatibility/2006">
              <mc:Choice xmlns:v="urn:schemas-microsoft-com:vml" Requires="v">
                <p:oleObj spid="_x0000_s1084" name="Visio" r:id="rId6" imgW="2462530" imgH="3643630" progId="Visio.Drawing.15">
                  <p:embed/>
                </p:oleObj>
              </mc:Choice>
              <mc:Fallback>
                <p:oleObj name="Visio" r:id="rId6" imgW="2462530" imgH="3643630" progId="Visio.Drawing.15">
                  <p:embed/>
                  <p:pic>
                    <p:nvPicPr>
                      <p:cNvPr id="0" name="图片 1071"/>
                      <p:cNvPicPr/>
                      <p:nvPr/>
                    </p:nvPicPr>
                    <p:blipFill>
                      <a:blip r:embed="rId7"/>
                      <a:stretch>
                        <a:fillRect/>
                      </a:stretch>
                    </p:blipFill>
                    <p:spPr>
                      <a:xfrm>
                        <a:off x="4788024" y="602872"/>
                        <a:ext cx="3125218" cy="4204691"/>
                      </a:xfrm>
                      <a:prstGeom prst="rect">
                        <a:avLst/>
                      </a:prstGeom>
                    </p:spPr>
                  </p:pic>
                </p:oleObj>
              </mc:Fallback>
            </mc:AlternateContent>
          </a:graphicData>
        </a:graphic>
      </p:graphicFrame>
      <p:sp>
        <p:nvSpPr>
          <p:cNvPr id="4" name="文本框 3"/>
          <p:cNvSpPr txBox="1"/>
          <p:nvPr/>
        </p:nvSpPr>
        <p:spPr>
          <a:xfrm>
            <a:off x="611560" y="4731990"/>
            <a:ext cx="3570208" cy="369332"/>
          </a:xfrm>
          <a:prstGeom prst="rect">
            <a:avLst/>
          </a:prstGeom>
          <a:noFill/>
        </p:spPr>
        <p:txBody>
          <a:bodyPr wrap="none" rtlCol="0">
            <a:spAutoFit/>
          </a:bodyPr>
          <a:lstStyle/>
          <a:p>
            <a:r>
              <a:rPr lang="zh-CN" altLang="en-US" dirty="0"/>
              <a:t>地址为</a:t>
            </a:r>
            <a:r>
              <a:rPr lang="en-US" altLang="zh-CN" dirty="0"/>
              <a:t>4</a:t>
            </a:r>
            <a:r>
              <a:rPr lang="zh-CN" altLang="en-US" dirty="0"/>
              <a:t>位，内存容量为</a:t>
            </a:r>
            <a:r>
              <a:rPr lang="en-US" altLang="zh-CN" dirty="0"/>
              <a:t>16</a:t>
            </a:r>
            <a:r>
              <a:rPr lang="zh-CN" altLang="en-US" dirty="0"/>
              <a:t>个字节</a:t>
            </a:r>
          </a:p>
        </p:txBody>
      </p:sp>
    </p:spTree>
  </p:cSld>
  <p:clrMapOvr>
    <a:masterClrMapping/>
  </p:clrMapOvr>
  <mc:AlternateContent xmlns:mc="http://schemas.openxmlformats.org/markup-compatibility/2006" xmlns:p14="http://schemas.microsoft.com/office/powerpoint/2010/main">
    <mc:Choice Requires="p14">
      <p:transition p14:dur="0" advClick="0" advTm="9483"/>
    </mc:Choice>
    <mc:Fallback xmlns="">
      <p:transition advClick="0" advTm="948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1+#ppt_w/2"/>
                                              </p:val>
                                            </p:tav>
                                            <p:tav tm="100000">
                                              <p:val>
                                                <p:strVal val="#ppt_x"/>
                                              </p:val>
                                            </p:tav>
                                          </p:tavLst>
                                        </p:anim>
                                        <p:anim calcmode="lin" valueType="num">
                                          <p:cBhvr additive="base">
                                            <p:cTn id="12" dur="500" fill="hold"/>
                                            <p:tgtEl>
                                              <p:spTgt spid="5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14:bounceEnd="52000">
                                          <p:cBhvr additive="base">
                                            <p:cTn id="16" dur="500" fill="hold"/>
                                            <p:tgtEl>
                                              <p:spTgt spid="53"/>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1+#ppt_w/2"/>
                                              </p:val>
                                            </p:tav>
                                            <p:tav tm="100000">
                                              <p:val>
                                                <p:strVal val="#ppt_x"/>
                                              </p:val>
                                            </p:tav>
                                          </p:tavLst>
                                        </p:anim>
                                        <p:anim calcmode="lin" valueType="num">
                                          <p:cBhvr additive="base">
                                            <p:cTn id="12" dur="500" fill="hold"/>
                                            <p:tgtEl>
                                              <p:spTgt spid="5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fill="hold"/>
                                            <p:tgtEl>
                                              <p:spTgt spid="53"/>
                                            </p:tgtEl>
                                            <p:attrNameLst>
                                              <p:attrName>ppt_x</p:attrName>
                                            </p:attrNameLst>
                                          </p:cBhvr>
                                          <p:tavLst>
                                            <p:tav tm="0">
                                              <p:val>
                                                <p:strVal val="#ppt_x"/>
                                              </p:val>
                                            </p:tav>
                                            <p:tav tm="100000">
                                              <p:val>
                                                <p:strVal val="#ppt_x"/>
                                              </p:val>
                                            </p:tav>
                                          </p:tavLst>
                                        </p:anim>
                                        <p:anim calcmode="lin" valueType="num">
                                          <p:cBhvr additive="base">
                                            <p:cTn id="17"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234971" fill="hold"/>
                                            <p:tgtEl>
                                              <p:spTgt spid="8"/>
                                            </p:tgtEl>
                                          </p:cBhvr>
                                        </p:cmd>
                                      </p:childTnLst>
                                    </p:cTn>
                                  </p:par>
                                </p:childTnLst>
                              </p:cTn>
                            </p:par>
                          </p:childTnLst>
                        </p:cTn>
                      </p:par>
                      <p:par>
                        <p:cTn id="22" fill="hold">
                          <p:stCondLst>
                            <p:cond delay="indefinite"/>
                          </p:stCondLst>
                          <p:childTnLst>
                            <p:par>
                              <p:cTn id="23" fill="hold">
                                <p:stCondLst>
                                  <p:cond delay="0"/>
                                </p:stCondLst>
                                <p:childTnLst>
                                  <p:par>
                                    <p:cTn id="24" presetID="1" presetClass="mediacall" presetSubtype="0" fill="hold" nodeType="clickEffect">
                                      <p:stCondLst>
                                        <p:cond delay="0"/>
                                      </p:stCondLst>
                                      <p:childTnLst>
                                        <p:cmd type="call" cmd="playFrom(0.0)">
                                          <p:cBhvr>
                                            <p:cTn id="25" dur="298522"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6" fill="hold" display="0">
                      <p:stCondLst>
                        <p:cond delay="indefinite"/>
                      </p:stCondLst>
                      <p:endCondLst>
                        <p:cond evt="onStopAudio" delay="0">
                          <p:tgtEl>
                            <p:sldTgt/>
                          </p:tgtEl>
                        </p:cond>
                      </p:endCondLst>
                    </p:cTn>
                    <p:tgtEl>
                      <p:spTgt spid="8"/>
                    </p:tgtEl>
                  </p:cMediaNode>
                </p:audio>
                <p:audio>
                  <p:cMediaNode vol="80000">
                    <p:cTn id="27" fill="hold" display="0">
                      <p:stCondLst>
                        <p:cond delay="indefinite"/>
                      </p:stCondLst>
                      <p:endCondLst>
                        <p:cond evt="onStopAudio" delay="0">
                          <p:tgtEl>
                            <p:sldTgt/>
                          </p:tgtEl>
                        </p:cond>
                      </p:endCondLst>
                    </p:cTn>
                    <p:tgtEl>
                      <p:spTgt spid="10"/>
                    </p:tgtEl>
                  </p:cMediaNode>
                </p:audio>
              </p:childTnLst>
            </p:cTn>
          </p:par>
        </p:tnLst>
        <p:bldLst>
          <p:bldP spid="5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基础知识</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pic>
        <p:nvPicPr>
          <p:cNvPr id="8"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667" y="555526"/>
            <a:ext cx="4227837" cy="454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1"/>
          <p:cNvSpPr txBox="1">
            <a:spLocks noChangeArrowheads="1"/>
          </p:cNvSpPr>
          <p:nvPr/>
        </p:nvSpPr>
        <p:spPr>
          <a:xfrm>
            <a:off x="363126" y="755348"/>
            <a:ext cx="3967163" cy="3632803"/>
          </a:xfrm>
          <a:prstGeom prst="rect">
            <a:avLst/>
          </a:prstGeom>
        </p:spPr>
        <p:txBody>
          <a:bodyPr/>
          <a:lstStyle>
            <a:lvl1pPr marL="16700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380"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65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005"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505"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a:lstStyle>
          <a:p>
            <a:pPr marL="0" indent="0">
              <a:lnSpc>
                <a:spcPct val="150000"/>
              </a:lnSpc>
              <a:buFont typeface="Symbol" panose="05050102010706020507" pitchFamily="18" charset="2"/>
              <a:buNone/>
            </a:pPr>
            <a:r>
              <a:rPr lang="zh-CN" altLang="en-US" sz="1600" kern="0" dirty="0">
                <a:solidFill>
                  <a:srgbClr val="FF0000"/>
                </a:solidFill>
              </a:rPr>
              <a:t>ASCII</a:t>
            </a:r>
            <a:r>
              <a:rPr lang="zh-CN" altLang="en-US" sz="1600" kern="0" dirty="0"/>
              <a:t>：American Standard Code for Information Interchange，美国信息交换标准代码，用指定的7 位或8 位二进制数组合来表示128 或256 种可能的字符。标准ASCII 码也叫基础ASCII码，使用7 位二进制数（剩下的1位二进制为0）来表示所有的大写和小写字母，数字0 到9、标点符号， 以及在美式英语中使用的特殊控制字符。</a:t>
            </a:r>
          </a:p>
          <a:p>
            <a:pPr marL="0" indent="0">
              <a:lnSpc>
                <a:spcPct val="150000"/>
              </a:lnSpc>
              <a:buFont typeface="Symbol" panose="05050102010706020507" pitchFamily="18" charset="2"/>
              <a:buNone/>
            </a:pPr>
            <a:endParaRPr lang="zh-CN" altLang="en-US" sz="1600" kern="0" dirty="0"/>
          </a:p>
          <a:p>
            <a:pPr marL="0" indent="0">
              <a:lnSpc>
                <a:spcPct val="150000"/>
              </a:lnSpc>
              <a:buFont typeface="Symbol" panose="05050102010706020507" pitchFamily="18" charset="2"/>
              <a:buNone/>
            </a:pPr>
            <a:endParaRPr lang="zh-CN" altLang="en-US" sz="1600" kern="0" dirty="0"/>
          </a:p>
          <a:p>
            <a:pPr marL="0" indent="0">
              <a:lnSpc>
                <a:spcPct val="150000"/>
              </a:lnSpc>
              <a:buFont typeface="Symbol" panose="05050102010706020507" pitchFamily="18" charset="2"/>
              <a:buNone/>
            </a:pPr>
            <a:endParaRPr lang="zh-CN" altLang="en-US" sz="1600" kern="0" dirty="0"/>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738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2"/>
                    </p:tgtEl>
                  </p:cMediaNode>
                </p:audio>
              </p:childTnLst>
            </p:cTn>
          </p:par>
        </p:tnLst>
        <p:bldLst>
          <p:bldP spid="6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052603" y="2273081"/>
            <a:ext cx="1113111" cy="1113111"/>
            <a:chOff x="3427660" y="3452388"/>
            <a:chExt cx="1484148" cy="1484148"/>
          </a:xfrm>
        </p:grpSpPr>
        <p:sp>
          <p:nvSpPr>
            <p:cNvPr id="50" name="椭圆 49"/>
            <p:cNvSpPr/>
            <p:nvPr/>
          </p:nvSpPr>
          <p:spPr>
            <a:xfrm>
              <a:off x="3427660" y="3452388"/>
              <a:ext cx="1484148" cy="1484148"/>
            </a:xfrm>
            <a:prstGeom prst="ellipse">
              <a:avLst/>
            </a:prstGeom>
            <a:solidFill>
              <a:srgbClr val="AC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302020204030204"/>
                <a:ea typeface="宋体" panose="02010600030101010101" pitchFamily="2" charset="-122"/>
                <a:cs typeface="+mn-cs"/>
              </a:endParaRPr>
            </a:p>
          </p:txBody>
        </p:sp>
        <p:grpSp>
          <p:nvGrpSpPr>
            <p:cNvPr id="52" name="组合 51"/>
            <p:cNvGrpSpPr>
              <a:grpSpLocks noChangeAspect="1"/>
            </p:cNvGrpSpPr>
            <p:nvPr/>
          </p:nvGrpSpPr>
          <p:grpSpPr>
            <a:xfrm>
              <a:off x="3809886" y="3874477"/>
              <a:ext cx="719696" cy="551771"/>
              <a:chOff x="5611813" y="1835150"/>
              <a:chExt cx="285750" cy="219076"/>
            </a:xfrm>
            <a:solidFill>
              <a:sysClr val="window" lastClr="FFFFFF"/>
            </a:solidFill>
          </p:grpSpPr>
          <p:sp>
            <p:nvSpPr>
              <p:cNvPr id="53"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Rectangle 58"/>
              <p:cNvSpPr>
                <a:spLocks noChangeArrowheads="1"/>
              </p:cNvSpPr>
              <p:nvPr/>
            </p:nvSpPr>
            <p:spPr bwMode="auto">
              <a:xfrm>
                <a:off x="5648326" y="1884363"/>
                <a:ext cx="41275" cy="139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Rectangle 59"/>
              <p:cNvSpPr>
                <a:spLocks noChangeArrowheads="1"/>
              </p:cNvSpPr>
              <p:nvPr/>
            </p:nvSpPr>
            <p:spPr bwMode="auto">
              <a:xfrm>
                <a:off x="5708651" y="1835150"/>
                <a:ext cx="41275" cy="1889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Rectangle 60"/>
              <p:cNvSpPr>
                <a:spLocks noChangeArrowheads="1"/>
              </p:cNvSpPr>
              <p:nvPr/>
            </p:nvSpPr>
            <p:spPr bwMode="auto">
              <a:xfrm>
                <a:off x="5768976" y="1895475"/>
                <a:ext cx="41275" cy="128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Rectangle 61"/>
              <p:cNvSpPr>
                <a:spLocks noChangeArrowheads="1"/>
              </p:cNvSpPr>
              <p:nvPr/>
            </p:nvSpPr>
            <p:spPr bwMode="auto">
              <a:xfrm>
                <a:off x="5829301" y="1936750"/>
                <a:ext cx="41275" cy="8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58" name="组合 57"/>
          <p:cNvGrpSpPr/>
          <p:nvPr/>
        </p:nvGrpSpPr>
        <p:grpSpPr>
          <a:xfrm>
            <a:off x="1043608" y="3736592"/>
            <a:ext cx="1113111" cy="1113111"/>
            <a:chOff x="7270150" y="4604902"/>
            <a:chExt cx="1484148" cy="1484148"/>
          </a:xfrm>
        </p:grpSpPr>
        <p:sp>
          <p:nvSpPr>
            <p:cNvPr id="59" name="椭圆 58"/>
            <p:cNvSpPr/>
            <p:nvPr/>
          </p:nvSpPr>
          <p:spPr>
            <a:xfrm>
              <a:off x="7270150" y="4604902"/>
              <a:ext cx="1484148" cy="1484148"/>
            </a:xfrm>
            <a:prstGeom prst="ellipse">
              <a:avLst/>
            </a:prstGeom>
            <a:solidFill>
              <a:srgbClr val="AC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302020204030204"/>
                <a:ea typeface="宋体" panose="02010600030101010101" pitchFamily="2" charset="-122"/>
                <a:cs typeface="+mn-cs"/>
              </a:endParaRPr>
            </a:p>
          </p:txBody>
        </p:sp>
        <p:sp>
          <p:nvSpPr>
            <p:cNvPr id="60" name="椭圆形标注 71"/>
            <p:cNvSpPr/>
            <p:nvPr/>
          </p:nvSpPr>
          <p:spPr>
            <a:xfrm>
              <a:off x="7640426" y="5076976"/>
              <a:ext cx="743596" cy="540000"/>
            </a:xfrm>
            <a:prstGeom prst="wedgeEllipseCallout">
              <a:avLst>
                <a:gd name="adj1" fmla="val -38188"/>
                <a:gd name="adj2" fmla="val 61829"/>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302020204030204"/>
                <a:ea typeface="宋体" panose="02010600030101010101" pitchFamily="2" charset="-122"/>
                <a:cs typeface="+mn-cs"/>
              </a:endParaRPr>
            </a:p>
          </p:txBody>
        </p:sp>
      </p:grpSp>
      <p:sp>
        <p:nvSpPr>
          <p:cNvPr id="61" name="矩形 60"/>
          <p:cNvSpPr/>
          <p:nvPr/>
        </p:nvSpPr>
        <p:spPr>
          <a:xfrm>
            <a:off x="2487492" y="758753"/>
            <a:ext cx="2698482" cy="1133770"/>
          </a:xfrm>
          <a:prstGeom prst="rect">
            <a:avLst/>
          </a:prstGeom>
        </p:spPr>
        <p:txBody>
          <a:bodyPr wrap="square" lIns="68576" tIns="34289" rIns="68576" bIns="34289">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600" b="1" i="0" u="none" strike="noStrike" kern="0" cap="none" spc="0" normalizeH="0" baseline="0" noProof="0" dirty="0">
                <a:ln>
                  <a:noFill/>
                </a:ln>
                <a:solidFill>
                  <a:sysClr val="windowText" lastClr="000000">
                    <a:lumMod val="75000"/>
                    <a:lumOff val="25000"/>
                  </a:sysClr>
                </a:solidFill>
                <a:effectLst/>
                <a:uLnTx/>
                <a:uFillTx/>
                <a:latin typeface="微软雅黑" panose="020B0703020204020201" pitchFamily="34" charset="-122"/>
                <a:ea typeface="微软雅黑" panose="020B0703020204020201" pitchFamily="34" charset="-122"/>
              </a:rPr>
              <a:t>人与计算机的交流，或者说人给计算机布置任务，是通过计算机语言来实现的。</a:t>
            </a:r>
            <a:endParaRPr kumimoji="0" lang="en-US" altLang="zh-CN" sz="1600" b="1" i="0" u="none" strike="noStrike" kern="0" cap="none" spc="0" normalizeH="0" baseline="0" noProof="0" dirty="0">
              <a:ln>
                <a:noFill/>
              </a:ln>
              <a:solidFill>
                <a:sysClr val="windowText" lastClr="000000">
                  <a:lumMod val="75000"/>
                  <a:lumOff val="25000"/>
                </a:sysClr>
              </a:solidFill>
              <a:effectLst/>
              <a:uLnTx/>
              <a:uFillTx/>
              <a:latin typeface="微软雅黑" panose="020B0703020204020201" pitchFamily="34" charset="-122"/>
              <a:ea typeface="微软雅黑" panose="020B0703020204020201" pitchFamily="34" charset="-122"/>
            </a:endParaRPr>
          </a:p>
        </p:txBody>
      </p:sp>
      <p:grpSp>
        <p:nvGrpSpPr>
          <p:cNvPr id="63" name="组合 62"/>
          <p:cNvGrpSpPr/>
          <p:nvPr/>
        </p:nvGrpSpPr>
        <p:grpSpPr>
          <a:xfrm>
            <a:off x="1052603" y="769082"/>
            <a:ext cx="1113111" cy="1113111"/>
            <a:chOff x="7270150" y="1939337"/>
            <a:chExt cx="1484148" cy="1484148"/>
          </a:xfrm>
        </p:grpSpPr>
        <p:sp>
          <p:nvSpPr>
            <p:cNvPr id="64" name="椭圆 63"/>
            <p:cNvSpPr/>
            <p:nvPr/>
          </p:nvSpPr>
          <p:spPr>
            <a:xfrm>
              <a:off x="7270150" y="1939337"/>
              <a:ext cx="1484148" cy="1484148"/>
            </a:xfrm>
            <a:prstGeom prst="ellipse">
              <a:avLst/>
            </a:prstGeom>
            <a:solidFill>
              <a:srgbClr val="AC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Calibri" panose="020F0302020204030204"/>
                <a:ea typeface="宋体" panose="02010600030101010101" pitchFamily="2" charset="-122"/>
                <a:cs typeface="+mn-cs"/>
              </a:endParaRPr>
            </a:p>
          </p:txBody>
        </p:sp>
        <p:grpSp>
          <p:nvGrpSpPr>
            <p:cNvPr id="65" name="组合 64"/>
            <p:cNvGrpSpPr/>
            <p:nvPr/>
          </p:nvGrpSpPr>
          <p:grpSpPr>
            <a:xfrm>
              <a:off x="7628394" y="2388545"/>
              <a:ext cx="767661" cy="585733"/>
              <a:chOff x="12227116" y="4392007"/>
              <a:chExt cx="627436" cy="478740"/>
            </a:xfrm>
          </p:grpSpPr>
          <p:sp>
            <p:nvSpPr>
              <p:cNvPr id="66" name="Freeform 112"/>
              <p:cNvSpPr>
                <a:spLocks noEditPoints="1"/>
              </p:cNvSpPr>
              <p:nvPr/>
            </p:nvSpPr>
            <p:spPr bwMode="auto">
              <a:xfrm>
                <a:off x="12303279" y="4392007"/>
                <a:ext cx="482364" cy="301026"/>
              </a:xfrm>
              <a:custGeom>
                <a:avLst/>
                <a:gdLst>
                  <a:gd name="T0" fmla="*/ 52 w 56"/>
                  <a:gd name="T1" fmla="*/ 0 h 35"/>
                  <a:gd name="T2" fmla="*/ 4 w 56"/>
                  <a:gd name="T3" fmla="*/ 0 h 35"/>
                  <a:gd name="T4" fmla="*/ 0 w 56"/>
                  <a:gd name="T5" fmla="*/ 4 h 35"/>
                  <a:gd name="T6" fmla="*/ 0 w 56"/>
                  <a:gd name="T7" fmla="*/ 31 h 35"/>
                  <a:gd name="T8" fmla="*/ 4 w 56"/>
                  <a:gd name="T9" fmla="*/ 35 h 35"/>
                  <a:gd name="T10" fmla="*/ 52 w 56"/>
                  <a:gd name="T11" fmla="*/ 35 h 35"/>
                  <a:gd name="T12" fmla="*/ 56 w 56"/>
                  <a:gd name="T13" fmla="*/ 31 h 35"/>
                  <a:gd name="T14" fmla="*/ 56 w 56"/>
                  <a:gd name="T15" fmla="*/ 4 h 35"/>
                  <a:gd name="T16" fmla="*/ 52 w 56"/>
                  <a:gd name="T17" fmla="*/ 0 h 35"/>
                  <a:gd name="T18" fmla="*/ 49 w 56"/>
                  <a:gd name="T19" fmla="*/ 27 h 35"/>
                  <a:gd name="T20" fmla="*/ 46 w 56"/>
                  <a:gd name="T21" fmla="*/ 30 h 35"/>
                  <a:gd name="T22" fmla="*/ 9 w 56"/>
                  <a:gd name="T23" fmla="*/ 30 h 35"/>
                  <a:gd name="T24" fmla="*/ 6 w 56"/>
                  <a:gd name="T25" fmla="*/ 27 h 35"/>
                  <a:gd name="T26" fmla="*/ 6 w 56"/>
                  <a:gd name="T27" fmla="*/ 8 h 35"/>
                  <a:gd name="T28" fmla="*/ 9 w 56"/>
                  <a:gd name="T29" fmla="*/ 5 h 35"/>
                  <a:gd name="T30" fmla="*/ 46 w 56"/>
                  <a:gd name="T31" fmla="*/ 5 h 35"/>
                  <a:gd name="T32" fmla="*/ 49 w 56"/>
                  <a:gd name="T33" fmla="*/ 8 h 35"/>
                  <a:gd name="T34" fmla="*/ 49 w 56"/>
                  <a:gd name="T35"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35">
                    <a:moveTo>
                      <a:pt x="52" y="0"/>
                    </a:moveTo>
                    <a:cubicBezTo>
                      <a:pt x="4" y="0"/>
                      <a:pt x="4" y="0"/>
                      <a:pt x="4" y="0"/>
                    </a:cubicBezTo>
                    <a:cubicBezTo>
                      <a:pt x="2" y="0"/>
                      <a:pt x="0" y="2"/>
                      <a:pt x="0" y="4"/>
                    </a:cubicBezTo>
                    <a:cubicBezTo>
                      <a:pt x="0" y="31"/>
                      <a:pt x="0" y="31"/>
                      <a:pt x="0" y="31"/>
                    </a:cubicBezTo>
                    <a:cubicBezTo>
                      <a:pt x="0" y="33"/>
                      <a:pt x="2" y="35"/>
                      <a:pt x="4" y="35"/>
                    </a:cubicBezTo>
                    <a:cubicBezTo>
                      <a:pt x="52" y="35"/>
                      <a:pt x="52" y="35"/>
                      <a:pt x="52" y="35"/>
                    </a:cubicBezTo>
                    <a:cubicBezTo>
                      <a:pt x="54" y="35"/>
                      <a:pt x="56" y="33"/>
                      <a:pt x="56" y="31"/>
                    </a:cubicBezTo>
                    <a:cubicBezTo>
                      <a:pt x="56" y="4"/>
                      <a:pt x="56" y="4"/>
                      <a:pt x="56" y="4"/>
                    </a:cubicBezTo>
                    <a:cubicBezTo>
                      <a:pt x="56" y="2"/>
                      <a:pt x="54" y="0"/>
                      <a:pt x="52" y="0"/>
                    </a:cubicBezTo>
                    <a:close/>
                    <a:moveTo>
                      <a:pt x="49" y="27"/>
                    </a:moveTo>
                    <a:cubicBezTo>
                      <a:pt x="49" y="29"/>
                      <a:pt x="48" y="30"/>
                      <a:pt x="46" y="30"/>
                    </a:cubicBezTo>
                    <a:cubicBezTo>
                      <a:pt x="9" y="30"/>
                      <a:pt x="9" y="30"/>
                      <a:pt x="9" y="30"/>
                    </a:cubicBezTo>
                    <a:cubicBezTo>
                      <a:pt x="7" y="30"/>
                      <a:pt x="6" y="29"/>
                      <a:pt x="6" y="27"/>
                    </a:cubicBezTo>
                    <a:cubicBezTo>
                      <a:pt x="6" y="8"/>
                      <a:pt x="6" y="8"/>
                      <a:pt x="6" y="8"/>
                    </a:cubicBezTo>
                    <a:cubicBezTo>
                      <a:pt x="6" y="6"/>
                      <a:pt x="7" y="5"/>
                      <a:pt x="9" y="5"/>
                    </a:cubicBezTo>
                    <a:cubicBezTo>
                      <a:pt x="46" y="5"/>
                      <a:pt x="46" y="5"/>
                      <a:pt x="46" y="5"/>
                    </a:cubicBezTo>
                    <a:cubicBezTo>
                      <a:pt x="48" y="5"/>
                      <a:pt x="49" y="6"/>
                      <a:pt x="49" y="8"/>
                    </a:cubicBezTo>
                    <a:lnTo>
                      <a:pt x="49" y="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Freeform 113"/>
              <p:cNvSpPr>
                <a:spLocks noEditPoints="1"/>
              </p:cNvSpPr>
              <p:nvPr/>
            </p:nvSpPr>
            <p:spPr bwMode="auto">
              <a:xfrm>
                <a:off x="12227116" y="4707540"/>
                <a:ext cx="627436" cy="163207"/>
              </a:xfrm>
              <a:custGeom>
                <a:avLst/>
                <a:gdLst>
                  <a:gd name="T0" fmla="*/ 67 w 73"/>
                  <a:gd name="T1" fmla="*/ 3 h 19"/>
                  <a:gd name="T2" fmla="*/ 63 w 73"/>
                  <a:gd name="T3" fmla="*/ 0 h 19"/>
                  <a:gd name="T4" fmla="*/ 10 w 73"/>
                  <a:gd name="T5" fmla="*/ 0 h 19"/>
                  <a:gd name="T6" fmla="*/ 7 w 73"/>
                  <a:gd name="T7" fmla="*/ 3 h 19"/>
                  <a:gd name="T8" fmla="*/ 1 w 73"/>
                  <a:gd name="T9" fmla="*/ 13 h 19"/>
                  <a:gd name="T10" fmla="*/ 73 w 73"/>
                  <a:gd name="T11" fmla="*/ 13 h 19"/>
                  <a:gd name="T12" fmla="*/ 67 w 73"/>
                  <a:gd name="T13" fmla="*/ 3 h 19"/>
                  <a:gd name="T14" fmla="*/ 25 w 73"/>
                  <a:gd name="T15" fmla="*/ 12 h 19"/>
                  <a:gd name="T16" fmla="*/ 27 w 73"/>
                  <a:gd name="T17" fmla="*/ 9 h 19"/>
                  <a:gd name="T18" fmla="*/ 47 w 73"/>
                  <a:gd name="T19" fmla="*/ 9 h 19"/>
                  <a:gd name="T20" fmla="*/ 48 w 73"/>
                  <a:gd name="T21" fmla="*/ 12 h 19"/>
                  <a:gd name="T22" fmla="*/ 25 w 73"/>
                  <a:gd name="T23" fmla="*/ 12 h 19"/>
                  <a:gd name="T24" fmla="*/ 62 w 73"/>
                  <a:gd name="T25" fmla="*/ 7 h 19"/>
                  <a:gd name="T26" fmla="*/ 12 w 73"/>
                  <a:gd name="T27" fmla="*/ 7 h 19"/>
                  <a:gd name="T28" fmla="*/ 9 w 73"/>
                  <a:gd name="T29" fmla="*/ 6 h 19"/>
                  <a:gd name="T30" fmla="*/ 10 w 73"/>
                  <a:gd name="T31" fmla="*/ 3 h 19"/>
                  <a:gd name="T32" fmla="*/ 13 w 73"/>
                  <a:gd name="T33" fmla="*/ 2 h 19"/>
                  <a:gd name="T34" fmla="*/ 61 w 73"/>
                  <a:gd name="T35" fmla="*/ 2 h 19"/>
                  <a:gd name="T36" fmla="*/ 63 w 73"/>
                  <a:gd name="T37" fmla="*/ 3 h 19"/>
                  <a:gd name="T38" fmla="*/ 65 w 73"/>
                  <a:gd name="T39" fmla="*/ 6 h 19"/>
                  <a:gd name="T40" fmla="*/ 62 w 73"/>
                  <a:gd name="T41" fmla="*/ 7 h 19"/>
                  <a:gd name="T42" fmla="*/ 0 w 73"/>
                  <a:gd name="T43" fmla="*/ 15 h 19"/>
                  <a:gd name="T44" fmla="*/ 3 w 73"/>
                  <a:gd name="T45" fmla="*/ 19 h 19"/>
                  <a:gd name="T46" fmla="*/ 70 w 73"/>
                  <a:gd name="T47" fmla="*/ 19 h 19"/>
                  <a:gd name="T48" fmla="*/ 73 w 73"/>
                  <a:gd name="T49" fmla="*/ 15 h 19"/>
                  <a:gd name="T50" fmla="*/ 0 w 73"/>
                  <a:gd name="T5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19">
                    <a:moveTo>
                      <a:pt x="67" y="3"/>
                    </a:moveTo>
                    <a:cubicBezTo>
                      <a:pt x="66" y="1"/>
                      <a:pt x="65" y="0"/>
                      <a:pt x="63" y="0"/>
                    </a:cubicBezTo>
                    <a:cubicBezTo>
                      <a:pt x="10" y="0"/>
                      <a:pt x="10" y="0"/>
                      <a:pt x="10" y="0"/>
                    </a:cubicBezTo>
                    <a:cubicBezTo>
                      <a:pt x="8" y="0"/>
                      <a:pt x="7" y="2"/>
                      <a:pt x="7" y="3"/>
                    </a:cubicBezTo>
                    <a:cubicBezTo>
                      <a:pt x="1" y="13"/>
                      <a:pt x="1" y="13"/>
                      <a:pt x="1" y="13"/>
                    </a:cubicBezTo>
                    <a:cubicBezTo>
                      <a:pt x="73" y="13"/>
                      <a:pt x="73" y="13"/>
                      <a:pt x="73" y="13"/>
                    </a:cubicBezTo>
                    <a:lnTo>
                      <a:pt x="67" y="3"/>
                    </a:lnTo>
                    <a:close/>
                    <a:moveTo>
                      <a:pt x="25" y="12"/>
                    </a:moveTo>
                    <a:cubicBezTo>
                      <a:pt x="27" y="9"/>
                      <a:pt x="27" y="9"/>
                      <a:pt x="27" y="9"/>
                    </a:cubicBezTo>
                    <a:cubicBezTo>
                      <a:pt x="47" y="9"/>
                      <a:pt x="47" y="9"/>
                      <a:pt x="47" y="9"/>
                    </a:cubicBezTo>
                    <a:cubicBezTo>
                      <a:pt x="48" y="12"/>
                      <a:pt x="48" y="12"/>
                      <a:pt x="48" y="12"/>
                    </a:cubicBezTo>
                    <a:lnTo>
                      <a:pt x="25" y="12"/>
                    </a:lnTo>
                    <a:close/>
                    <a:moveTo>
                      <a:pt x="62" y="7"/>
                    </a:moveTo>
                    <a:cubicBezTo>
                      <a:pt x="12" y="7"/>
                      <a:pt x="12" y="7"/>
                      <a:pt x="12" y="7"/>
                    </a:cubicBezTo>
                    <a:cubicBezTo>
                      <a:pt x="9" y="7"/>
                      <a:pt x="9" y="6"/>
                      <a:pt x="9" y="6"/>
                    </a:cubicBezTo>
                    <a:cubicBezTo>
                      <a:pt x="10" y="3"/>
                      <a:pt x="10" y="3"/>
                      <a:pt x="10" y="3"/>
                    </a:cubicBezTo>
                    <a:cubicBezTo>
                      <a:pt x="11" y="3"/>
                      <a:pt x="11" y="2"/>
                      <a:pt x="13" y="2"/>
                    </a:cubicBezTo>
                    <a:cubicBezTo>
                      <a:pt x="61" y="2"/>
                      <a:pt x="61" y="2"/>
                      <a:pt x="61" y="2"/>
                    </a:cubicBezTo>
                    <a:cubicBezTo>
                      <a:pt x="62" y="2"/>
                      <a:pt x="63" y="3"/>
                      <a:pt x="63" y="3"/>
                    </a:cubicBezTo>
                    <a:cubicBezTo>
                      <a:pt x="65" y="6"/>
                      <a:pt x="65" y="6"/>
                      <a:pt x="65" y="6"/>
                    </a:cubicBezTo>
                    <a:cubicBezTo>
                      <a:pt x="65" y="6"/>
                      <a:pt x="65" y="7"/>
                      <a:pt x="62" y="7"/>
                    </a:cubicBezTo>
                    <a:close/>
                    <a:moveTo>
                      <a:pt x="0" y="15"/>
                    </a:moveTo>
                    <a:cubicBezTo>
                      <a:pt x="0" y="16"/>
                      <a:pt x="2" y="17"/>
                      <a:pt x="3" y="19"/>
                    </a:cubicBezTo>
                    <a:cubicBezTo>
                      <a:pt x="70" y="19"/>
                      <a:pt x="70" y="19"/>
                      <a:pt x="70" y="19"/>
                    </a:cubicBezTo>
                    <a:cubicBezTo>
                      <a:pt x="72" y="17"/>
                      <a:pt x="73" y="16"/>
                      <a:pt x="73" y="15"/>
                    </a:cubicBez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sp>
        <p:nvSpPr>
          <p:cNvPr id="68" name="矩形 67"/>
          <p:cNvSpPr/>
          <p:nvPr/>
        </p:nvSpPr>
        <p:spPr>
          <a:xfrm>
            <a:off x="2517319" y="4090648"/>
            <a:ext cx="2822354" cy="592468"/>
          </a:xfrm>
          <a:prstGeom prst="rect">
            <a:avLst/>
          </a:prstGeom>
        </p:spPr>
        <p:txBody>
          <a:bodyPr wrap="square" lIns="68576" tIns="34289" rIns="68576" bIns="34289">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700" b="1" i="0" u="none" strike="noStrike" kern="0" cap="none" spc="0" normalizeH="0" baseline="0" noProof="0" dirty="0">
                <a:ln>
                  <a:noFill/>
                </a:ln>
                <a:solidFill>
                  <a:sysClr val="windowText" lastClr="000000">
                    <a:lumMod val="75000"/>
                    <a:lumOff val="25000"/>
                  </a:sysClr>
                </a:solidFill>
                <a:effectLst/>
                <a:uLnTx/>
                <a:uFillTx/>
                <a:latin typeface="微软雅黑" panose="020B0703020204020201" pitchFamily="34" charset="-122"/>
                <a:ea typeface="微软雅黑" panose="020B0703020204020201" pitchFamily="34" charset="-122"/>
              </a:rPr>
              <a:t>编写程序需要遵循一定的字符及语法规则</a:t>
            </a:r>
            <a:endParaRPr kumimoji="0" lang="en-US" altLang="zh-CN" sz="1700" b="1" i="0" u="none" strike="noStrike" kern="0" cap="none" spc="0" normalizeH="0" baseline="0" noProof="0" dirty="0">
              <a:ln>
                <a:noFill/>
              </a:ln>
              <a:solidFill>
                <a:sysClr val="windowText" lastClr="000000">
                  <a:lumMod val="75000"/>
                  <a:lumOff val="25000"/>
                </a:sysClr>
              </a:solidFill>
              <a:effectLst/>
              <a:uLnTx/>
              <a:uFillTx/>
              <a:latin typeface="微软雅黑" panose="020B0703020204020201" pitchFamily="34" charset="-122"/>
              <a:ea typeface="微软雅黑" panose="020B0703020204020201" pitchFamily="34" charset="-122"/>
            </a:endParaRPr>
          </a:p>
        </p:txBody>
      </p:sp>
      <p:sp>
        <p:nvSpPr>
          <p:cNvPr id="70" name="矩形 69"/>
          <p:cNvSpPr/>
          <p:nvPr/>
        </p:nvSpPr>
        <p:spPr>
          <a:xfrm>
            <a:off x="2517319" y="2067694"/>
            <a:ext cx="1299065" cy="1592678"/>
          </a:xfrm>
          <a:prstGeom prst="rect">
            <a:avLst/>
          </a:prstGeom>
        </p:spPr>
        <p:txBody>
          <a:bodyPr wrap="none" lIns="68576" tIns="34289" rIns="68576" bIns="34289">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1700" kern="0" dirty="0">
                <a:solidFill>
                  <a:sysClr val="windowText" lastClr="000000">
                    <a:lumMod val="75000"/>
                    <a:lumOff val="25000"/>
                  </a:sysClr>
                </a:solidFill>
                <a:latin typeface="微软雅黑" panose="020B0703020204020201" pitchFamily="34" charset="-122"/>
                <a:ea typeface="微软雅黑" panose="020B0703020204020201" pitchFamily="34" charset="-122"/>
              </a:rPr>
              <a:t>基本分类：</a:t>
            </a:r>
            <a:endParaRPr lang="en-US" altLang="zh-CN" sz="1700" kern="0" dirty="0">
              <a:solidFill>
                <a:sysClr val="windowText" lastClr="000000">
                  <a:lumMod val="75000"/>
                  <a:lumOff val="25000"/>
                </a:sysClr>
              </a:solidFill>
              <a:latin typeface="微软雅黑" panose="020B0703020204020201" pitchFamily="34" charset="-122"/>
              <a:ea typeface="微软雅黑" panose="020B0703020204020201" pitchFamily="34" charset="-122"/>
            </a:endParaRPr>
          </a:p>
          <a:p>
            <a:pPr marL="285750" marR="0" lvl="0" indent="-285750" defTabSz="914400" eaLnBrk="1" fontAlgn="auto" latinLnBrk="0" hangingPunct="1">
              <a:lnSpc>
                <a:spcPct val="150000"/>
              </a:lnSpc>
              <a:spcBef>
                <a:spcPts val="0"/>
              </a:spcBef>
              <a:spcAft>
                <a:spcPts val="0"/>
              </a:spcAft>
              <a:buClrTx/>
              <a:buSzTx/>
              <a:buFont typeface="Arial" panose="020B0604020202090204" pitchFamily="34" charset="0"/>
              <a:buChar char="•"/>
              <a:defRPr/>
            </a:pPr>
            <a:r>
              <a:rPr lang="zh-CN" altLang="en-US" sz="1700" kern="0" dirty="0">
                <a:solidFill>
                  <a:sysClr val="windowText" lastClr="000000">
                    <a:lumMod val="75000"/>
                    <a:lumOff val="25000"/>
                  </a:sysClr>
                </a:solidFill>
                <a:latin typeface="微软雅黑" panose="020B0703020204020201" pitchFamily="34" charset="-122"/>
                <a:ea typeface="微软雅黑" panose="020B0703020204020201" pitchFamily="34" charset="-122"/>
              </a:rPr>
              <a:t>机器</a:t>
            </a:r>
            <a:r>
              <a:rPr kumimoji="0" lang="zh-CN" altLang="en-US" sz="1700" b="1" i="0" u="none" strike="noStrike" kern="0" cap="none" spc="0" normalizeH="0" baseline="0" noProof="0" dirty="0">
                <a:ln>
                  <a:noFill/>
                </a:ln>
                <a:solidFill>
                  <a:sysClr val="windowText" lastClr="000000">
                    <a:lumMod val="75000"/>
                    <a:lumOff val="25000"/>
                  </a:sysClr>
                </a:solidFill>
                <a:effectLst/>
                <a:uLnTx/>
                <a:uFillTx/>
                <a:latin typeface="微软雅黑" panose="020B0703020204020201" pitchFamily="34" charset="-122"/>
                <a:ea typeface="微软雅黑" panose="020B0703020204020201" pitchFamily="34" charset="-122"/>
              </a:rPr>
              <a:t>语言</a:t>
            </a:r>
            <a:endParaRPr kumimoji="0" lang="en-US" altLang="zh-CN" sz="1700" b="1" i="0" u="none" strike="noStrike" kern="0" cap="none" spc="0" normalizeH="0" baseline="0" noProof="0" dirty="0">
              <a:ln>
                <a:noFill/>
              </a:ln>
              <a:solidFill>
                <a:sysClr val="windowText" lastClr="000000">
                  <a:lumMod val="75000"/>
                  <a:lumOff val="25000"/>
                </a:sysClr>
              </a:solidFill>
              <a:effectLst/>
              <a:uLnTx/>
              <a:uFillTx/>
              <a:latin typeface="微软雅黑" panose="020B0703020204020201" pitchFamily="34" charset="-122"/>
              <a:ea typeface="微软雅黑" panose="020B0703020204020201" pitchFamily="34" charset="-122"/>
            </a:endParaRPr>
          </a:p>
          <a:p>
            <a:pPr marL="285750" marR="0" lvl="0" indent="-285750" defTabSz="914400" eaLnBrk="1" fontAlgn="auto" latinLnBrk="0" hangingPunct="1">
              <a:lnSpc>
                <a:spcPct val="150000"/>
              </a:lnSpc>
              <a:spcBef>
                <a:spcPts val="0"/>
              </a:spcBef>
              <a:spcAft>
                <a:spcPts val="0"/>
              </a:spcAft>
              <a:buClrTx/>
              <a:buSzTx/>
              <a:buFont typeface="Arial" panose="020B0604020202090204" pitchFamily="34" charset="0"/>
              <a:buChar char="•"/>
              <a:defRPr/>
            </a:pPr>
            <a:r>
              <a:rPr lang="zh-CN" altLang="en-US" sz="1700" kern="0" dirty="0">
                <a:solidFill>
                  <a:sysClr val="windowText" lastClr="000000">
                    <a:lumMod val="75000"/>
                    <a:lumOff val="25000"/>
                  </a:sysClr>
                </a:solidFill>
                <a:latin typeface="微软雅黑" panose="020B0703020204020201" pitchFamily="34" charset="-122"/>
                <a:ea typeface="微软雅黑" panose="020B0703020204020201" pitchFamily="34" charset="-122"/>
              </a:rPr>
              <a:t>汇编语言</a:t>
            </a:r>
            <a:endParaRPr lang="en-US" altLang="zh-CN" sz="1700" kern="0" dirty="0">
              <a:solidFill>
                <a:sysClr val="windowText" lastClr="000000">
                  <a:lumMod val="75000"/>
                  <a:lumOff val="25000"/>
                </a:sysClr>
              </a:solidFill>
              <a:latin typeface="微软雅黑" panose="020B0703020204020201" pitchFamily="34" charset="-122"/>
              <a:ea typeface="微软雅黑" panose="020B0703020204020201" pitchFamily="34" charset="-122"/>
            </a:endParaRPr>
          </a:p>
          <a:p>
            <a:pPr marL="285750" marR="0" lvl="0" indent="-285750" defTabSz="914400" eaLnBrk="1" fontAlgn="auto" latinLnBrk="0" hangingPunct="1">
              <a:lnSpc>
                <a:spcPct val="150000"/>
              </a:lnSpc>
              <a:spcBef>
                <a:spcPts val="0"/>
              </a:spcBef>
              <a:spcAft>
                <a:spcPts val="0"/>
              </a:spcAft>
              <a:buClrTx/>
              <a:buSzTx/>
              <a:buFont typeface="Arial" panose="020B0604020202090204" pitchFamily="34" charset="0"/>
              <a:buChar char="•"/>
              <a:defRPr/>
            </a:pPr>
            <a:r>
              <a:rPr lang="zh-CN" altLang="en-US" sz="1700" kern="0" dirty="0">
                <a:solidFill>
                  <a:sysClr val="windowText" lastClr="000000">
                    <a:lumMod val="75000"/>
                    <a:lumOff val="25000"/>
                  </a:sysClr>
                </a:solidFill>
                <a:latin typeface="微软雅黑" panose="020B0703020204020201" pitchFamily="34" charset="-122"/>
                <a:ea typeface="微软雅黑" panose="020B0703020204020201" pitchFamily="34" charset="-122"/>
              </a:rPr>
              <a:t>高级</a:t>
            </a:r>
            <a:r>
              <a:rPr kumimoji="0" lang="zh-CN" altLang="en-US" sz="1700" b="1" i="0" u="none" strike="noStrike" kern="0" cap="none" spc="0" normalizeH="0" baseline="0" noProof="0" dirty="0">
                <a:ln>
                  <a:noFill/>
                </a:ln>
                <a:solidFill>
                  <a:sysClr val="windowText" lastClr="000000">
                    <a:lumMod val="75000"/>
                    <a:lumOff val="25000"/>
                  </a:sysClr>
                </a:solidFill>
                <a:effectLst/>
                <a:uLnTx/>
                <a:uFillTx/>
                <a:latin typeface="微软雅黑" panose="020B0703020204020201" pitchFamily="34" charset="-122"/>
                <a:ea typeface="微软雅黑" panose="020B0703020204020201" pitchFamily="34" charset="-122"/>
              </a:rPr>
              <a:t>语言</a:t>
            </a:r>
            <a:endParaRPr kumimoji="0" lang="en-US" altLang="zh-CN" sz="1700" b="1" i="0" u="none" strike="noStrike" kern="0" cap="none" spc="0" normalizeH="0" baseline="0" noProof="0" dirty="0">
              <a:ln>
                <a:noFill/>
              </a:ln>
              <a:solidFill>
                <a:sysClr val="windowText" lastClr="000000">
                  <a:lumMod val="75000"/>
                  <a:lumOff val="25000"/>
                </a:sysClr>
              </a:solidFill>
              <a:effectLst/>
              <a:uLnTx/>
              <a:uFillTx/>
              <a:latin typeface="微软雅黑" panose="020B0703020204020201" pitchFamily="34" charset="-122"/>
              <a:ea typeface="微软雅黑" panose="020B0703020204020201" pitchFamily="34" charset="-122"/>
            </a:endParaRPr>
          </a:p>
        </p:txBody>
      </p:sp>
      <p:cxnSp>
        <p:nvCxnSpPr>
          <p:cNvPr id="72" name="直接连接符 71"/>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4"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计算机语言</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650" y="2279835"/>
            <a:ext cx="1893293" cy="1301967"/>
          </a:xfrm>
          <a:prstGeom prst="rect">
            <a:avLst/>
          </a:prstGeom>
        </p:spPr>
      </p:pic>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3278" y="640345"/>
            <a:ext cx="1893293" cy="1283652"/>
          </a:xfrm>
          <a:prstGeom prst="rect">
            <a:avLst/>
          </a:prstGeom>
        </p:spPr>
      </p:pic>
      <p:pic>
        <p:nvPicPr>
          <p:cNvPr id="40" name="图片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58191" y="3792147"/>
            <a:ext cx="2114209" cy="106746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3440"/>
    </mc:Choice>
    <mc:Fallback xmlns="">
      <p:transition advClick="0" advTm="344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1+#ppt_w/2"/>
                                              </p:val>
                                            </p:tav>
                                            <p:tav tm="100000">
                                              <p:val>
                                                <p:strVal val="#ppt_x"/>
                                              </p:val>
                                            </p:tav>
                                          </p:tavLst>
                                        </p:anim>
                                        <p:anim calcmode="lin" valueType="num">
                                          <p:cBhvr additive="base">
                                            <p:cTn id="12" dur="500" fill="hold"/>
                                            <p:tgtEl>
                                              <p:spTgt spid="7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4"/>
                                            </p:tgtEl>
                                            <p:attrNameLst>
                                              <p:attrName>style.visibility</p:attrName>
                                            </p:attrNameLst>
                                          </p:cBhvr>
                                          <p:to>
                                            <p:strVal val="visible"/>
                                          </p:to>
                                        </p:set>
                                        <p:anim calcmode="lin" valueType="num" p14:bounceEnd="52000">
                                          <p:cBhvr additive="base">
                                            <p:cTn id="16" dur="500" fill="hold"/>
                                            <p:tgtEl>
                                              <p:spTgt spid="7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50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nodeType="afterEffect">
                                      <p:stCondLst>
                                        <p:cond delay="50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8"/>
                                            </p:tgtEl>
                                            <p:attrNameLst>
                                              <p:attrName>style.visibility</p:attrName>
                                            </p:attrNameLst>
                                          </p:cBhvr>
                                          <p:to>
                                            <p:strVal val="visible"/>
                                          </p:to>
                                        </p:set>
                                      </p:childTnLst>
                                    </p:cTn>
                                  </p:par>
                                </p:childTnLst>
                              </p:cTn>
                            </p:par>
                            <p:par>
                              <p:cTn id="44" fill="hold">
                                <p:stCondLst>
                                  <p:cond delay="0"/>
                                </p:stCondLst>
                                <p:childTnLst>
                                  <p:par>
                                    <p:cTn id="45" presetID="10" presetClass="entr" presetSubtype="0" fill="hold" nodeType="afterEffect">
                                      <p:stCondLst>
                                        <p:cond delay="50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8" grpId="0"/>
          <p:bldP spid="70" grpId="0"/>
          <p:bldP spid="7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1+#ppt_w/2"/>
                                              </p:val>
                                            </p:tav>
                                            <p:tav tm="100000">
                                              <p:val>
                                                <p:strVal val="#ppt_x"/>
                                              </p:val>
                                            </p:tav>
                                          </p:tavLst>
                                        </p:anim>
                                        <p:anim calcmode="lin" valueType="num">
                                          <p:cBhvr additive="base">
                                            <p:cTn id="12" dur="500" fill="hold"/>
                                            <p:tgtEl>
                                              <p:spTgt spid="7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4"/>
                                            </p:tgtEl>
                                            <p:attrNameLst>
                                              <p:attrName>style.visibility</p:attrName>
                                            </p:attrNameLst>
                                          </p:cBhvr>
                                          <p:to>
                                            <p:strVal val="visible"/>
                                          </p:to>
                                        </p:set>
                                        <p:anim calcmode="lin" valueType="num">
                                          <p:cBhvr additive="base">
                                            <p:cTn id="16" dur="500" fill="hold"/>
                                            <p:tgtEl>
                                              <p:spTgt spid="74"/>
                                            </p:tgtEl>
                                            <p:attrNameLst>
                                              <p:attrName>ppt_x</p:attrName>
                                            </p:attrNameLst>
                                          </p:cBhvr>
                                          <p:tavLst>
                                            <p:tav tm="0">
                                              <p:val>
                                                <p:strVal val="#ppt_x"/>
                                              </p:val>
                                            </p:tav>
                                            <p:tav tm="100000">
                                              <p:val>
                                                <p:strVal val="#ppt_x"/>
                                              </p:val>
                                            </p:tav>
                                          </p:tavLst>
                                        </p:anim>
                                        <p:anim calcmode="lin" valueType="num">
                                          <p:cBhvr additive="base">
                                            <p:cTn id="17" dur="500" fill="hold"/>
                                            <p:tgtEl>
                                              <p:spTgt spid="7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50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nodeType="afterEffect">
                                      <p:stCondLst>
                                        <p:cond delay="50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8"/>
                                            </p:tgtEl>
                                            <p:attrNameLst>
                                              <p:attrName>style.visibility</p:attrName>
                                            </p:attrNameLst>
                                          </p:cBhvr>
                                          <p:to>
                                            <p:strVal val="visible"/>
                                          </p:to>
                                        </p:set>
                                      </p:childTnLst>
                                    </p:cTn>
                                  </p:par>
                                </p:childTnLst>
                              </p:cTn>
                            </p:par>
                            <p:par>
                              <p:cTn id="44" fill="hold">
                                <p:stCondLst>
                                  <p:cond delay="0"/>
                                </p:stCondLst>
                                <p:childTnLst>
                                  <p:par>
                                    <p:cTn id="45" presetID="10" presetClass="entr" presetSubtype="0" fill="hold" nodeType="afterEffect">
                                      <p:stCondLst>
                                        <p:cond delay="50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mediacall" presetSubtype="0" fill="hold" nodeType="clickEffect">
                                      <p:stCondLst>
                                        <p:cond delay="0"/>
                                      </p:stCondLst>
                                      <p:childTnLst>
                                        <p:cmd type="call" cmd="playFrom(0.0)">
                                          <p:cBhvr>
                                            <p:cTn id="51" dur="9259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52" fill="hold" display="0">
                      <p:stCondLst>
                        <p:cond delay="indefinite"/>
                      </p:stCondLst>
                      <p:endCondLst>
                        <p:cond evt="onStopAudio" delay="0">
                          <p:tgtEl>
                            <p:sldTgt/>
                          </p:tgtEl>
                        </p:cond>
                      </p:endCondLst>
                    </p:cTn>
                    <p:tgtEl>
                      <p:spTgt spid="2"/>
                    </p:tgtEl>
                  </p:cMediaNode>
                </p:audio>
              </p:childTnLst>
            </p:cTn>
          </p:par>
        </p:tnLst>
        <p:bldLst>
          <p:bldP spid="61" grpId="0"/>
          <p:bldP spid="68" grpId="0"/>
          <p:bldP spid="70" grpId="0"/>
          <p:bldP spid="7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51470"/>
            <a:ext cx="1584176"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kern="0" dirty="0">
                <a:solidFill>
                  <a:srgbClr val="AC0000"/>
                </a:solidFill>
                <a:latin typeface="微软雅黑" panose="020B0703020204020201" pitchFamily="34" charset="-122"/>
                <a:ea typeface="微软雅黑" panose="020B0703020204020201" pitchFamily="34" charset="-122"/>
              </a:rPr>
              <a:t>Hello World!</a:t>
            </a:r>
          </a:p>
        </p:txBody>
      </p:sp>
      <p:pic>
        <p:nvPicPr>
          <p:cNvPr id="2" name="图片 1"/>
          <p:cNvPicPr>
            <a:picLocks noChangeAspect="1"/>
          </p:cNvPicPr>
          <p:nvPr/>
        </p:nvPicPr>
        <p:blipFill>
          <a:blip r:embed="rId3"/>
          <a:stretch>
            <a:fillRect/>
          </a:stretch>
        </p:blipFill>
        <p:spPr>
          <a:xfrm>
            <a:off x="1750653" y="1335420"/>
            <a:ext cx="5642693" cy="216023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373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4"/>
                    </p:tgtEl>
                  </p:cMediaNode>
                </p:audio>
              </p:childTnLst>
            </p:cTn>
          </p:par>
        </p:tnLst>
        <p:bldLst>
          <p:bldP spid="6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51470"/>
            <a:ext cx="1584176"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kern="0" dirty="0">
                <a:solidFill>
                  <a:srgbClr val="AC0000"/>
                </a:solidFill>
                <a:latin typeface="微软雅黑" panose="020B0703020204020201" pitchFamily="34" charset="-122"/>
                <a:ea typeface="微软雅黑" panose="020B0703020204020201" pitchFamily="34" charset="-122"/>
              </a:rPr>
              <a:t>Hello World!</a:t>
            </a:r>
          </a:p>
        </p:txBody>
      </p:sp>
      <p:grpSp>
        <p:nvGrpSpPr>
          <p:cNvPr id="8" name="组合 3"/>
          <p:cNvGrpSpPr/>
          <p:nvPr/>
        </p:nvGrpSpPr>
        <p:grpSpPr bwMode="auto">
          <a:xfrm>
            <a:off x="4067944" y="1419622"/>
            <a:ext cx="4846637" cy="2703513"/>
            <a:chOff x="1627188" y="3175000"/>
            <a:chExt cx="9207500" cy="349250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88" y="3175000"/>
              <a:ext cx="9207500"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328148" y="6167107"/>
              <a:ext cx="1363181" cy="500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90204" pitchFamily="34" charset="0"/>
                <a:buNone/>
                <a:defRPr/>
              </a:pPr>
              <a:endParaRPr lang="zh-CN" altLang="en-US" sz="100" noProof="1"/>
            </a:p>
          </p:txBody>
        </p:sp>
      </p:grpSp>
      <p:pic>
        <p:nvPicPr>
          <p:cNvPr id="11" name="图片 10"/>
          <p:cNvPicPr>
            <a:picLocks noChangeAspect="1"/>
          </p:cNvPicPr>
          <p:nvPr/>
        </p:nvPicPr>
        <p:blipFill>
          <a:blip r:embed="rId4"/>
          <a:stretch>
            <a:fillRect/>
          </a:stretch>
        </p:blipFill>
        <p:spPr>
          <a:xfrm>
            <a:off x="290063" y="1773669"/>
            <a:ext cx="3524276" cy="159616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mediacall" presetSubtype="0" fill="hold" nodeType="clickEffect">
                                      <p:stCondLst>
                                        <p:cond delay="0"/>
                                      </p:stCondLst>
                                      <p:childTnLst>
                                        <p:cmd type="call" cmd="playFrom(0.0)">
                                          <p:cBhvr>
                                            <p:cTn id="25" dur="364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6" fill="hold" display="0">
                      <p:stCondLst>
                        <p:cond delay="indefinite"/>
                      </p:stCondLst>
                      <p:endCondLst>
                        <p:cond evt="onStopAudio" delay="0">
                          <p:tgtEl>
                            <p:sldTgt/>
                          </p:tgtEl>
                        </p:cond>
                      </p:endCondLst>
                    </p:cTn>
                    <p:tgtEl>
                      <p:spTgt spid="2"/>
                    </p:tgtEl>
                  </p:cMediaNode>
                </p:audio>
              </p:childTnLst>
            </p:cTn>
          </p:par>
        </p:tnLst>
        <p:bldLst>
          <p:bldP spid="6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编译过程</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grpSp>
        <p:nvGrpSpPr>
          <p:cNvPr id="8" name="组合 2"/>
          <p:cNvGrpSpPr/>
          <p:nvPr/>
        </p:nvGrpSpPr>
        <p:grpSpPr bwMode="auto">
          <a:xfrm>
            <a:off x="263525" y="1563638"/>
            <a:ext cx="8918575" cy="2322513"/>
            <a:chOff x="-50865" y="93698"/>
            <a:chExt cx="11490206" cy="1507057"/>
          </a:xfrm>
        </p:grpSpPr>
        <p:grpSp>
          <p:nvGrpSpPr>
            <p:cNvPr id="9" name="组合 1"/>
            <p:cNvGrpSpPr/>
            <p:nvPr/>
          </p:nvGrpSpPr>
          <p:grpSpPr bwMode="auto">
            <a:xfrm>
              <a:off x="-50865" y="93698"/>
              <a:ext cx="11490206" cy="1507057"/>
              <a:chOff x="-50865" y="93698"/>
              <a:chExt cx="11490206" cy="1507057"/>
            </a:xfrm>
          </p:grpSpPr>
          <p:sp>
            <p:nvSpPr>
              <p:cNvPr id="11" name="Rectangle 379"/>
              <p:cNvSpPr/>
              <p:nvPr/>
            </p:nvSpPr>
            <p:spPr>
              <a:xfrm>
                <a:off x="1219235" y="351226"/>
                <a:ext cx="1218968" cy="83748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Pre-</a:t>
                </a:r>
              </a:p>
              <a:p>
                <a:pPr eaLnBrk="1" hangingPunct="1">
                  <a:buSzPct val="100000"/>
                  <a:buFont typeface="Arial" panose="020B0604020202090204" pitchFamily="34" charset="0"/>
                  <a:buNone/>
                  <a:defRPr/>
                </a:pPr>
                <a:r>
                  <a:rPr lang="en-US" altLang="zh-CN" sz="1050" noProof="1">
                    <a:latin typeface="Calibri" panose="020F0302020204030204" pitchFamily="34" charset="0"/>
                  </a:rPr>
                  <a:t>Processor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预处理器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cpp</a:t>
                </a:r>
                <a:r>
                  <a:rPr lang="en-US" altLang="zh-CN" sz="1050" noProof="1">
                    <a:latin typeface="Calibri" panose="020F0302020204030204" pitchFamily="34" charset="0"/>
                  </a:rPr>
                  <a:t>)</a:t>
                </a:r>
              </a:p>
            </p:txBody>
          </p:sp>
          <p:sp>
            <p:nvSpPr>
              <p:cNvPr id="12" name="Line 382"/>
              <p:cNvSpPr>
                <a:spLocks noChangeShapeType="1"/>
              </p:cNvSpPr>
              <p:nvPr/>
            </p:nvSpPr>
            <p:spPr bwMode="auto">
              <a:xfrm>
                <a:off x="24384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383"/>
              <p:cNvSpPr txBox="1">
                <a:spLocks noChangeArrowheads="1"/>
              </p:cNvSpPr>
              <p:nvPr/>
            </p:nvSpPr>
            <p:spPr bwMode="auto">
              <a:xfrm>
                <a:off x="2438400" y="596935"/>
                <a:ext cx="854010" cy="14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a:latin typeface="Courier New" panose="02070609020205090404" pitchFamily="49" charset="0"/>
                    <a:ea typeface="MS PGothic" panose="020B0600070205080204" pitchFamily="34" charset="-128"/>
                  </a:rPr>
                  <a:t>hello.i</a:t>
                </a:r>
              </a:p>
            </p:txBody>
          </p:sp>
          <p:sp>
            <p:nvSpPr>
              <p:cNvPr id="14" name="Rectangle 390"/>
              <p:cNvSpPr/>
              <p:nvPr/>
            </p:nvSpPr>
            <p:spPr>
              <a:xfrm>
                <a:off x="3657171" y="351226"/>
                <a:ext cx="1218968" cy="83748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 Compiler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编译器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cc1</a:t>
                </a:r>
                <a:r>
                  <a:rPr lang="en-US" altLang="zh-CN" sz="1050" noProof="1">
                    <a:latin typeface="Calibri" panose="020F0302020204030204" pitchFamily="34" charset="0"/>
                  </a:rPr>
                  <a:t>)</a:t>
                </a:r>
              </a:p>
            </p:txBody>
          </p:sp>
          <p:sp>
            <p:nvSpPr>
              <p:cNvPr id="15" name="Line 391"/>
              <p:cNvSpPr>
                <a:spLocks noChangeShapeType="1"/>
              </p:cNvSpPr>
              <p:nvPr/>
            </p:nvSpPr>
            <p:spPr bwMode="auto">
              <a:xfrm>
                <a:off x="48768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392"/>
              <p:cNvSpPr txBox="1">
                <a:spLocks noChangeArrowheads="1"/>
              </p:cNvSpPr>
              <p:nvPr/>
            </p:nvSpPr>
            <p:spPr bwMode="auto">
              <a:xfrm>
                <a:off x="4876800" y="596935"/>
                <a:ext cx="854010" cy="14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a:latin typeface="Courier New" panose="02070609020205090404" pitchFamily="49" charset="0"/>
                    <a:ea typeface="MS PGothic" panose="020B0600070205080204" pitchFamily="34" charset="-128"/>
                  </a:rPr>
                  <a:t>hello.s</a:t>
                </a:r>
              </a:p>
            </p:txBody>
          </p:sp>
          <p:sp>
            <p:nvSpPr>
              <p:cNvPr id="17" name="Rectangle 393"/>
              <p:cNvSpPr/>
              <p:nvPr/>
            </p:nvSpPr>
            <p:spPr>
              <a:xfrm>
                <a:off x="6095107" y="351226"/>
                <a:ext cx="1221013" cy="83748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Assembler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汇编器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as</a:t>
                </a:r>
                <a:r>
                  <a:rPr lang="en-US" altLang="zh-CN" sz="1050" noProof="1">
                    <a:latin typeface="Calibri" panose="020F0302020204030204" pitchFamily="34" charset="0"/>
                  </a:rPr>
                  <a:t>)</a:t>
                </a:r>
              </a:p>
            </p:txBody>
          </p:sp>
          <p:sp>
            <p:nvSpPr>
              <p:cNvPr id="18" name="Line 394"/>
              <p:cNvSpPr>
                <a:spLocks noChangeShapeType="1"/>
              </p:cNvSpPr>
              <p:nvPr/>
            </p:nvSpPr>
            <p:spPr bwMode="auto">
              <a:xfrm>
                <a:off x="73152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395"/>
              <p:cNvSpPr txBox="1">
                <a:spLocks noChangeArrowheads="1"/>
              </p:cNvSpPr>
              <p:nvPr/>
            </p:nvSpPr>
            <p:spPr bwMode="auto">
              <a:xfrm>
                <a:off x="7315200" y="596935"/>
                <a:ext cx="854010" cy="14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a:latin typeface="Courier New" panose="02070609020205090404" pitchFamily="49" charset="0"/>
                    <a:ea typeface="MS PGothic" panose="020B0600070205080204" pitchFamily="34" charset="-128"/>
                  </a:rPr>
                  <a:t>hello.o</a:t>
                </a:r>
              </a:p>
            </p:txBody>
          </p:sp>
          <p:sp>
            <p:nvSpPr>
              <p:cNvPr id="20" name="Rectangle 396"/>
              <p:cNvSpPr/>
              <p:nvPr/>
            </p:nvSpPr>
            <p:spPr>
              <a:xfrm>
                <a:off x="8535088" y="351226"/>
                <a:ext cx="1218968" cy="83748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Linker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链接器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ld</a:t>
                </a:r>
                <a:r>
                  <a:rPr lang="en-US" altLang="zh-CN" sz="1050" noProof="1">
                    <a:latin typeface="Calibri" panose="020F0302020204030204" pitchFamily="34" charset="0"/>
                  </a:rPr>
                  <a:t>)</a:t>
                </a:r>
              </a:p>
            </p:txBody>
          </p:sp>
          <p:sp>
            <p:nvSpPr>
              <p:cNvPr id="21" name="Line 397"/>
              <p:cNvSpPr>
                <a:spLocks noChangeShapeType="1"/>
              </p:cNvSpPr>
              <p:nvPr/>
            </p:nvSpPr>
            <p:spPr bwMode="auto">
              <a:xfrm>
                <a:off x="97536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398"/>
              <p:cNvSpPr txBox="1">
                <a:spLocks noChangeArrowheads="1"/>
              </p:cNvSpPr>
              <p:nvPr/>
            </p:nvSpPr>
            <p:spPr bwMode="auto">
              <a:xfrm>
                <a:off x="9745875" y="496473"/>
                <a:ext cx="1693466" cy="19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fontAlgn="auto" hangingPunct="1">
                  <a:spcBef>
                    <a:spcPct val="0"/>
                  </a:spcBef>
                  <a:buClrTx/>
                  <a:buSzTx/>
                  <a:buFontTx/>
                  <a:buNone/>
                  <a:defRPr/>
                </a:pPr>
                <a:r>
                  <a:rPr lang="en-US" altLang="zh-CN" sz="1350" b="1" noProof="1">
                    <a:solidFill>
                      <a:schemeClr val="tx1"/>
                    </a:solidFill>
                    <a:effectLst>
                      <a:outerShdw blurRad="38100" dist="38100" dir="2700000" algn="tl">
                        <a:srgbClr val="000000">
                          <a:alpha val="43137"/>
                        </a:srgbClr>
                      </a:outerShdw>
                    </a:effectLst>
                    <a:latin typeface="Courier New" panose="02070609020205090404" pitchFamily="49" charset="0"/>
                    <a:ea typeface="MS PGothic" panose="020B0600070205080204" pitchFamily="34" charset="-128"/>
                  </a:rPr>
                  <a:t>hello world</a:t>
                </a:r>
              </a:p>
            </p:txBody>
          </p:sp>
          <p:sp>
            <p:nvSpPr>
              <p:cNvPr id="23" name="Line 399"/>
              <p:cNvSpPr>
                <a:spLocks noChangeShapeType="1"/>
              </p:cNvSpPr>
              <p:nvPr/>
            </p:nvSpPr>
            <p:spPr bwMode="auto">
              <a:xfrm>
                <a:off x="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400"/>
              <p:cNvSpPr txBox="1">
                <a:spLocks noChangeArrowheads="1"/>
              </p:cNvSpPr>
              <p:nvPr/>
            </p:nvSpPr>
            <p:spPr bwMode="auto">
              <a:xfrm>
                <a:off x="-50865" y="511326"/>
                <a:ext cx="1266291" cy="20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500" b="1">
                    <a:latin typeface="Courier New" panose="02070609020205090404" pitchFamily="49" charset="0"/>
                    <a:ea typeface="MS PGothic" panose="020B0600070205080204" pitchFamily="34" charset="-128"/>
                  </a:rPr>
                  <a:t>hello.c</a:t>
                </a:r>
              </a:p>
            </p:txBody>
          </p:sp>
          <p:sp>
            <p:nvSpPr>
              <p:cNvPr id="25" name="Text Box 401"/>
              <p:cNvSpPr txBox="1">
                <a:spLocks noChangeArrowheads="1"/>
              </p:cNvSpPr>
              <p:nvPr/>
            </p:nvSpPr>
            <p:spPr bwMode="auto">
              <a:xfrm>
                <a:off x="106815" y="938452"/>
                <a:ext cx="965260" cy="41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dirty="0">
                    <a:latin typeface="Helvetica" pitchFamily="34" charset="0"/>
                    <a:ea typeface="MS PGothic" panose="020B0600070205080204" pitchFamily="34" charset="-128"/>
                  </a:rPr>
                  <a:t>Source</a:t>
                </a:r>
              </a:p>
              <a:p>
                <a:pPr eaLnBrk="1" hangingPunct="1">
                  <a:buSzPct val="100000"/>
                </a:pPr>
                <a:r>
                  <a:rPr lang="en-US" altLang="zh-CN" sz="1200" i="1" dirty="0">
                    <a:latin typeface="Helvetica" pitchFamily="34" charset="0"/>
                    <a:ea typeface="MS PGothic" panose="020B0600070205080204" pitchFamily="34" charset="-128"/>
                  </a:rPr>
                  <a:t>program</a:t>
                </a:r>
              </a:p>
              <a:p>
                <a:pPr eaLnBrk="1" hangingPunct="1">
                  <a:buSzPct val="100000"/>
                </a:pPr>
                <a:r>
                  <a:rPr lang="en-US" altLang="zh-CN" sz="1200" i="1" dirty="0">
                    <a:latin typeface="Helvetica" pitchFamily="34" charset="0"/>
                    <a:ea typeface="MS PGothic" panose="020B0600070205080204" pitchFamily="34" charset="-128"/>
                  </a:rPr>
                  <a:t>(text)</a:t>
                </a:r>
              </a:p>
            </p:txBody>
          </p:sp>
          <p:sp>
            <p:nvSpPr>
              <p:cNvPr id="26" name="Text Box 402"/>
              <p:cNvSpPr txBox="1">
                <a:spLocks noChangeArrowheads="1"/>
              </p:cNvSpPr>
              <p:nvPr/>
            </p:nvSpPr>
            <p:spPr bwMode="auto">
              <a:xfrm>
                <a:off x="2540000" y="1182133"/>
                <a:ext cx="791841" cy="41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Modified</a:t>
                </a:r>
              </a:p>
              <a:p>
                <a:pPr eaLnBrk="1" hangingPunct="1">
                  <a:buSzPct val="100000"/>
                </a:pPr>
                <a:r>
                  <a:rPr lang="en-US" altLang="zh-CN" sz="900" i="1">
                    <a:latin typeface="Helvetica" pitchFamily="34" charset="0"/>
                    <a:ea typeface="MS PGothic" panose="020B0600070205080204" pitchFamily="34" charset="-128"/>
                  </a:rPr>
                  <a:t>source</a:t>
                </a:r>
              </a:p>
              <a:p>
                <a:pPr eaLnBrk="1" hangingPunct="1">
                  <a:buSzPct val="100000"/>
                </a:pPr>
                <a:r>
                  <a:rPr lang="en-US" altLang="zh-CN" sz="900" i="1">
                    <a:latin typeface="Helvetica" pitchFamily="34" charset="0"/>
                    <a:ea typeface="MS PGothic" panose="020B0600070205080204" pitchFamily="34" charset="-128"/>
                  </a:rPr>
                  <a:t>program</a:t>
                </a:r>
              </a:p>
              <a:p>
                <a:pPr eaLnBrk="1" hangingPunct="1">
                  <a:buSzPct val="100000"/>
                </a:pPr>
                <a:r>
                  <a:rPr lang="en-US" altLang="zh-CN" sz="900" i="1">
                    <a:latin typeface="Helvetica" pitchFamily="34" charset="0"/>
                    <a:ea typeface="MS PGothic" panose="020B0600070205080204" pitchFamily="34" charset="-128"/>
                  </a:rPr>
                  <a:t>(text)</a:t>
                </a:r>
              </a:p>
            </p:txBody>
          </p:sp>
          <p:sp>
            <p:nvSpPr>
              <p:cNvPr id="27" name="Text Box 403"/>
              <p:cNvSpPr txBox="1">
                <a:spLocks noChangeArrowheads="1"/>
              </p:cNvSpPr>
              <p:nvPr/>
            </p:nvSpPr>
            <p:spPr bwMode="auto">
              <a:xfrm>
                <a:off x="4919663" y="1119094"/>
                <a:ext cx="873642" cy="32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Assembly</a:t>
                </a:r>
              </a:p>
              <a:p>
                <a:pPr eaLnBrk="1" hangingPunct="1">
                  <a:buSzPct val="100000"/>
                </a:pPr>
                <a:r>
                  <a:rPr lang="en-US" altLang="zh-CN" sz="900" i="1">
                    <a:latin typeface="Helvetica" pitchFamily="34" charset="0"/>
                    <a:ea typeface="MS PGothic" panose="020B0600070205080204" pitchFamily="34" charset="-128"/>
                  </a:rPr>
                  <a:t>program</a:t>
                </a:r>
              </a:p>
              <a:p>
                <a:pPr eaLnBrk="1" hangingPunct="1">
                  <a:buSzPct val="100000"/>
                </a:pPr>
                <a:r>
                  <a:rPr lang="en-US" altLang="zh-CN" sz="900" i="1">
                    <a:latin typeface="Helvetica" pitchFamily="34" charset="0"/>
                    <a:ea typeface="MS PGothic" panose="020B0600070205080204" pitchFamily="34" charset="-128"/>
                  </a:rPr>
                  <a:t>(text)</a:t>
                </a:r>
              </a:p>
            </p:txBody>
          </p:sp>
          <p:sp>
            <p:nvSpPr>
              <p:cNvPr id="28" name="Text Box 404"/>
              <p:cNvSpPr txBox="1">
                <a:spLocks noChangeArrowheads="1"/>
              </p:cNvSpPr>
              <p:nvPr/>
            </p:nvSpPr>
            <p:spPr bwMode="auto">
              <a:xfrm>
                <a:off x="7313614" y="1182133"/>
                <a:ext cx="1012705" cy="41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Relocatable</a:t>
                </a:r>
              </a:p>
              <a:p>
                <a:pPr eaLnBrk="1" hangingPunct="1">
                  <a:buSzPct val="100000"/>
                </a:pPr>
                <a:r>
                  <a:rPr lang="en-US" altLang="zh-CN" sz="900" i="1">
                    <a:latin typeface="Helvetica" pitchFamily="34" charset="0"/>
                    <a:ea typeface="MS PGothic" panose="020B0600070205080204" pitchFamily="34" charset="-128"/>
                  </a:rPr>
                  <a:t>object</a:t>
                </a:r>
              </a:p>
              <a:p>
                <a:pPr eaLnBrk="1" hangingPunct="1">
                  <a:buSzPct val="100000"/>
                </a:pPr>
                <a:r>
                  <a:rPr lang="en-US" altLang="zh-CN" sz="900" i="1">
                    <a:latin typeface="Helvetica" pitchFamily="34" charset="0"/>
                    <a:ea typeface="MS PGothic" panose="020B0600070205080204" pitchFamily="34" charset="-128"/>
                  </a:rPr>
                  <a:t>programs</a:t>
                </a:r>
              </a:p>
              <a:p>
                <a:pPr eaLnBrk="1" hangingPunct="1">
                  <a:buSzPct val="100000"/>
                </a:pPr>
                <a:r>
                  <a:rPr lang="en-US" altLang="zh-CN" sz="900" i="1">
                    <a:latin typeface="Helvetica" pitchFamily="34" charset="0"/>
                    <a:ea typeface="MS PGothic" panose="020B0600070205080204" pitchFamily="34" charset="-128"/>
                  </a:rPr>
                  <a:t>(binary)</a:t>
                </a:r>
              </a:p>
            </p:txBody>
          </p:sp>
          <p:sp>
            <p:nvSpPr>
              <p:cNvPr id="29" name="Text Box 405"/>
              <p:cNvSpPr txBox="1">
                <a:spLocks noChangeArrowheads="1"/>
              </p:cNvSpPr>
              <p:nvPr/>
            </p:nvSpPr>
            <p:spPr bwMode="auto">
              <a:xfrm>
                <a:off x="9868792" y="878501"/>
                <a:ext cx="1204939" cy="5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Executable</a:t>
                </a:r>
              </a:p>
              <a:p>
                <a:pPr eaLnBrk="1" hangingPunct="1">
                  <a:buSzPct val="100000"/>
                </a:pPr>
                <a:r>
                  <a:rPr lang="en-US" altLang="zh-CN" sz="1200" i="1">
                    <a:latin typeface="Helvetica" pitchFamily="34" charset="0"/>
                    <a:ea typeface="MS PGothic" panose="020B0600070205080204" pitchFamily="34" charset="-128"/>
                  </a:rPr>
                  <a:t>object</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(binary)</a:t>
                </a:r>
              </a:p>
            </p:txBody>
          </p:sp>
          <p:sp>
            <p:nvSpPr>
              <p:cNvPr id="30" name="Line 406"/>
              <p:cNvSpPr>
                <a:spLocks noChangeShapeType="1"/>
              </p:cNvSpPr>
              <p:nvPr/>
            </p:nvSpPr>
            <p:spPr bwMode="auto">
              <a:xfrm>
                <a:off x="7823200" y="533400"/>
                <a:ext cx="711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407"/>
              <p:cNvSpPr txBox="1">
                <a:spLocks noChangeArrowheads="1"/>
              </p:cNvSpPr>
              <p:nvPr/>
            </p:nvSpPr>
            <p:spPr bwMode="auto">
              <a:xfrm>
                <a:off x="7213600" y="93698"/>
                <a:ext cx="942356" cy="14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a:latin typeface="Courier New" panose="02070609020205090404" pitchFamily="49" charset="0"/>
                    <a:ea typeface="MS PGothic" panose="020B0600070205080204" pitchFamily="34" charset="-128"/>
                  </a:rPr>
                  <a:t>printf.o</a:t>
                </a:r>
              </a:p>
            </p:txBody>
          </p:sp>
        </p:grpSp>
        <p:sp>
          <p:nvSpPr>
            <p:cNvPr id="10" name="Line 406"/>
            <p:cNvSpPr>
              <a:spLocks noChangeShapeType="1"/>
            </p:cNvSpPr>
            <p:nvPr/>
          </p:nvSpPr>
          <p:spPr bwMode="auto">
            <a:xfrm flipH="1">
              <a:off x="7823200" y="304800"/>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 name="矩形 31"/>
          <p:cNvSpPr/>
          <p:nvPr/>
        </p:nvSpPr>
        <p:spPr>
          <a:xfrm>
            <a:off x="1249363" y="1598563"/>
            <a:ext cx="6713694" cy="24479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90204" pitchFamily="34" charset="0"/>
              <a:buNone/>
              <a:defRPr/>
            </a:pPr>
            <a:endParaRPr lang="zh-CN" altLang="en-US" sz="100" noProof="1"/>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3885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2"/>
                    </p:tgtEl>
                  </p:cMediaNode>
                </p:audio>
              </p:childTnLst>
            </p:cTn>
          </p:par>
        </p:tnLst>
        <p:bldLst>
          <p:bldP spid="6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69"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srgbClr val="AC0000"/>
                </a:solidFill>
                <a:latin typeface="微软雅黑" panose="020B0703020204020201" pitchFamily="34" charset="-122"/>
                <a:ea typeface="微软雅黑" panose="020B0703020204020201" pitchFamily="34" charset="-122"/>
              </a:rPr>
              <a:t>编译过程</a:t>
            </a:r>
            <a:endParaRPr lang="en-US" altLang="zh-CN" sz="2000" kern="0" dirty="0">
              <a:solidFill>
                <a:srgbClr val="AC0000"/>
              </a:solidFill>
              <a:latin typeface="微软雅黑" panose="020B0703020204020201" pitchFamily="34" charset="-122"/>
              <a:ea typeface="微软雅黑" panose="020B0703020204020201" pitchFamily="34" charset="-122"/>
            </a:endParaRPr>
          </a:p>
        </p:txBody>
      </p:sp>
      <p:grpSp>
        <p:nvGrpSpPr>
          <p:cNvPr id="8" name="组合 2"/>
          <p:cNvGrpSpPr/>
          <p:nvPr/>
        </p:nvGrpSpPr>
        <p:grpSpPr bwMode="auto">
          <a:xfrm>
            <a:off x="263525" y="1563638"/>
            <a:ext cx="8918575" cy="2322513"/>
            <a:chOff x="-50865" y="93698"/>
            <a:chExt cx="11490206" cy="1507057"/>
          </a:xfrm>
        </p:grpSpPr>
        <p:grpSp>
          <p:nvGrpSpPr>
            <p:cNvPr id="9" name="组合 1"/>
            <p:cNvGrpSpPr/>
            <p:nvPr/>
          </p:nvGrpSpPr>
          <p:grpSpPr bwMode="auto">
            <a:xfrm>
              <a:off x="-50865" y="93698"/>
              <a:ext cx="11490206" cy="1507057"/>
              <a:chOff x="-50865" y="93698"/>
              <a:chExt cx="11490206" cy="1507057"/>
            </a:xfrm>
          </p:grpSpPr>
          <p:sp>
            <p:nvSpPr>
              <p:cNvPr id="11" name="Rectangle 379"/>
              <p:cNvSpPr>
                <a:spLocks noChangeArrowheads="1"/>
              </p:cNvSpPr>
              <p:nvPr/>
            </p:nvSpPr>
            <p:spPr bwMode="auto">
              <a:xfrm>
                <a:off x="1219200" y="350838"/>
                <a:ext cx="1269619" cy="838200"/>
              </a:xfrm>
              <a:prstGeom prst="rect">
                <a:avLst/>
              </a:prstGeom>
              <a:solidFill>
                <a:srgbClr val="FFFF00"/>
              </a:solidFill>
              <a:ln w="12700">
                <a:solidFill>
                  <a:schemeClr val="tx1"/>
                </a:solidFill>
                <a:miter lim="800000"/>
              </a:ln>
            </p:spPr>
            <p:txBody>
              <a:bodyPr wrap="none" anchor="ct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600" dirty="0">
                    <a:latin typeface="Calibri" panose="020F0302020204030204" pitchFamily="34" charset="0"/>
                  </a:rPr>
                  <a:t>Pre-</a:t>
                </a:r>
              </a:p>
              <a:p>
                <a:pPr eaLnBrk="1" hangingPunct="1">
                  <a:buSzPct val="100000"/>
                </a:pPr>
                <a:r>
                  <a:rPr lang="en-US" altLang="zh-CN" sz="1600" dirty="0">
                    <a:latin typeface="Calibri" panose="020F0302020204030204" pitchFamily="34" charset="0"/>
                  </a:rPr>
                  <a:t>Processor</a:t>
                </a:r>
              </a:p>
              <a:p>
                <a:pPr eaLnBrk="1" hangingPunct="1">
                  <a:buSzPct val="100000"/>
                </a:pPr>
                <a:r>
                  <a:rPr lang="zh-CN" altLang="en-US" sz="1600" dirty="0">
                    <a:latin typeface="华文琥珀" panose="02010800040101010101" pitchFamily="2" charset="-122"/>
                    <a:ea typeface="华文琥珀" panose="02010800040101010101" pitchFamily="2" charset="-122"/>
                  </a:rPr>
                  <a:t>预处理器</a:t>
                </a:r>
                <a:endParaRPr lang="en-US" altLang="zh-CN" dirty="0">
                  <a:latin typeface="华文琥珀" panose="02010800040101010101" pitchFamily="2" charset="-122"/>
                  <a:ea typeface="华文琥珀" panose="02010800040101010101" pitchFamily="2" charset="-122"/>
                </a:endParaRPr>
              </a:p>
              <a:p>
                <a:pPr eaLnBrk="1" hangingPunct="1">
                  <a:buSzPct val="100000"/>
                </a:pPr>
                <a:r>
                  <a:rPr lang="en-US" altLang="zh-CN" dirty="0">
                    <a:latin typeface="Calibri" panose="020F0302020204030204" pitchFamily="34" charset="0"/>
                  </a:rPr>
                  <a:t>(</a:t>
                </a:r>
                <a:r>
                  <a:rPr lang="en-US" altLang="zh-CN" dirty="0" err="1">
                    <a:latin typeface="Courier New" panose="02070609020205090404" pitchFamily="49" charset="0"/>
                  </a:rPr>
                  <a:t>cpp</a:t>
                </a:r>
                <a:r>
                  <a:rPr lang="en-US" altLang="zh-CN" dirty="0">
                    <a:latin typeface="Calibri" panose="020F0302020204030204" pitchFamily="34" charset="0"/>
                  </a:rPr>
                  <a:t>)</a:t>
                </a:r>
              </a:p>
            </p:txBody>
          </p:sp>
          <p:sp>
            <p:nvSpPr>
              <p:cNvPr id="12" name="Line 382"/>
              <p:cNvSpPr>
                <a:spLocks noChangeShapeType="1"/>
              </p:cNvSpPr>
              <p:nvPr/>
            </p:nvSpPr>
            <p:spPr bwMode="auto">
              <a:xfrm>
                <a:off x="24384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383"/>
              <p:cNvSpPr txBox="1">
                <a:spLocks noChangeArrowheads="1"/>
              </p:cNvSpPr>
              <p:nvPr/>
            </p:nvSpPr>
            <p:spPr bwMode="auto">
              <a:xfrm>
                <a:off x="2438400" y="567063"/>
                <a:ext cx="1266291" cy="20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500">
                    <a:latin typeface="Courier New" panose="02070609020205090404" pitchFamily="49" charset="0"/>
                    <a:ea typeface="MS PGothic" panose="020B0600070205080204" pitchFamily="34" charset="-128"/>
                  </a:rPr>
                  <a:t>hello.i</a:t>
                </a:r>
              </a:p>
            </p:txBody>
          </p:sp>
          <p:sp>
            <p:nvSpPr>
              <p:cNvPr id="14" name="Rectangle 390"/>
              <p:cNvSpPr/>
              <p:nvPr/>
            </p:nvSpPr>
            <p:spPr>
              <a:xfrm>
                <a:off x="3657171" y="351226"/>
                <a:ext cx="1218968" cy="83748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 Compiler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编译器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cc1</a:t>
                </a:r>
                <a:r>
                  <a:rPr lang="en-US" altLang="zh-CN" sz="1050" noProof="1">
                    <a:latin typeface="Calibri" panose="020F0302020204030204" pitchFamily="34" charset="0"/>
                  </a:rPr>
                  <a:t>)</a:t>
                </a:r>
              </a:p>
            </p:txBody>
          </p:sp>
          <p:sp>
            <p:nvSpPr>
              <p:cNvPr id="15" name="Line 391"/>
              <p:cNvSpPr>
                <a:spLocks noChangeShapeType="1"/>
              </p:cNvSpPr>
              <p:nvPr/>
            </p:nvSpPr>
            <p:spPr bwMode="auto">
              <a:xfrm>
                <a:off x="48768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392"/>
              <p:cNvSpPr txBox="1">
                <a:spLocks noChangeArrowheads="1"/>
              </p:cNvSpPr>
              <p:nvPr/>
            </p:nvSpPr>
            <p:spPr bwMode="auto">
              <a:xfrm>
                <a:off x="4876800" y="596935"/>
                <a:ext cx="854010" cy="14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a:latin typeface="Courier New" panose="02070609020205090404" pitchFamily="49" charset="0"/>
                    <a:ea typeface="MS PGothic" panose="020B0600070205080204" pitchFamily="34" charset="-128"/>
                  </a:rPr>
                  <a:t>hello.s</a:t>
                </a:r>
              </a:p>
            </p:txBody>
          </p:sp>
          <p:sp>
            <p:nvSpPr>
              <p:cNvPr id="17" name="Rectangle 393"/>
              <p:cNvSpPr/>
              <p:nvPr/>
            </p:nvSpPr>
            <p:spPr>
              <a:xfrm>
                <a:off x="6095107" y="351226"/>
                <a:ext cx="1221013" cy="83748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Assembler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汇编器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as</a:t>
                </a:r>
                <a:r>
                  <a:rPr lang="en-US" altLang="zh-CN" sz="1050" noProof="1">
                    <a:latin typeface="Calibri" panose="020F0302020204030204" pitchFamily="34" charset="0"/>
                  </a:rPr>
                  <a:t>)</a:t>
                </a:r>
              </a:p>
            </p:txBody>
          </p:sp>
          <p:sp>
            <p:nvSpPr>
              <p:cNvPr id="18" name="Line 394"/>
              <p:cNvSpPr>
                <a:spLocks noChangeShapeType="1"/>
              </p:cNvSpPr>
              <p:nvPr/>
            </p:nvSpPr>
            <p:spPr bwMode="auto">
              <a:xfrm>
                <a:off x="73152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395"/>
              <p:cNvSpPr txBox="1">
                <a:spLocks noChangeArrowheads="1"/>
              </p:cNvSpPr>
              <p:nvPr/>
            </p:nvSpPr>
            <p:spPr bwMode="auto">
              <a:xfrm>
                <a:off x="7315200" y="596935"/>
                <a:ext cx="854010" cy="14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a:latin typeface="Courier New" panose="02070609020205090404" pitchFamily="49" charset="0"/>
                    <a:ea typeface="MS PGothic" panose="020B0600070205080204" pitchFamily="34" charset="-128"/>
                  </a:rPr>
                  <a:t>hello.o</a:t>
                </a:r>
              </a:p>
            </p:txBody>
          </p:sp>
          <p:sp>
            <p:nvSpPr>
              <p:cNvPr id="20" name="Rectangle 396"/>
              <p:cNvSpPr/>
              <p:nvPr/>
            </p:nvSpPr>
            <p:spPr>
              <a:xfrm>
                <a:off x="8535088" y="351226"/>
                <a:ext cx="1218968" cy="837483"/>
              </a:xfrm>
              <a:prstGeom prst="rect">
                <a:avLst/>
              </a:prstGeom>
              <a:noFill/>
              <a:ln w="12700" cap="flat" cmpd="sng">
                <a:solidFill>
                  <a:schemeClr val="tx1"/>
                </a:solidFill>
                <a:prstDash val="solid"/>
                <a:miter/>
                <a:headEnd type="none" w="med" len="med"/>
                <a:tailEnd type="none" w="med" len="med"/>
              </a:ln>
            </p:spPr>
            <p:txBody>
              <a:bodyPr wrap="none" anchor="ctr"/>
              <a:lstStyle/>
              <a:p>
                <a:pPr eaLnBrk="1" hangingPunct="1">
                  <a:buSzPct val="100000"/>
                  <a:buFont typeface="Arial" panose="020B0604020202090204" pitchFamily="34" charset="0"/>
                  <a:buNone/>
                  <a:defRPr/>
                </a:pPr>
                <a:r>
                  <a:rPr lang="en-US" altLang="zh-CN" sz="1050" noProof="1">
                    <a:latin typeface="Calibri" panose="020F0302020204030204" pitchFamily="34" charset="0"/>
                  </a:rPr>
                  <a:t>Linker</a:t>
                </a:r>
              </a:p>
              <a:p>
                <a:pPr eaLnBrk="1" hangingPunct="1">
                  <a:buSzPct val="100000"/>
                  <a:buFont typeface="Arial" panose="020B0604020202090204" pitchFamily="34" charset="0"/>
                  <a:buNone/>
                  <a:defRPr/>
                </a:pPr>
                <a:r>
                  <a:rPr lang="zh-CN" altLang="en-US" sz="1050" noProof="1">
                    <a:latin typeface="华文琥珀" panose="02010800040101010101" pitchFamily="2" charset="-122"/>
                    <a:ea typeface="华文琥珀" panose="02010800040101010101" pitchFamily="2" charset="-122"/>
                  </a:rPr>
                  <a:t>链接器</a:t>
                </a:r>
                <a:endParaRPr lang="en-US" altLang="zh-CN" sz="1050" noProof="1">
                  <a:latin typeface="华文琥珀" panose="02010800040101010101" pitchFamily="2" charset="-122"/>
                  <a:ea typeface="华文琥珀" panose="02010800040101010101" pitchFamily="2" charset="-122"/>
                </a:endParaRPr>
              </a:p>
              <a:p>
                <a:pPr eaLnBrk="1" hangingPunct="1">
                  <a:buSzPct val="100000"/>
                  <a:buFont typeface="Arial" panose="020B0604020202090204" pitchFamily="34" charset="0"/>
                  <a:buNone/>
                  <a:defRPr/>
                </a:pPr>
                <a:r>
                  <a:rPr lang="en-US" altLang="zh-CN" sz="1050" noProof="1">
                    <a:latin typeface="Calibri" panose="020F0302020204030204" pitchFamily="34" charset="0"/>
                  </a:rPr>
                  <a:t>(</a:t>
                </a:r>
                <a:r>
                  <a:rPr lang="en-US" altLang="zh-CN" sz="1050" noProof="1">
                    <a:latin typeface="Courier New" panose="02070609020205090404" pitchFamily="49" charset="0"/>
                  </a:rPr>
                  <a:t>ld</a:t>
                </a:r>
                <a:r>
                  <a:rPr lang="en-US" altLang="zh-CN" sz="1050" noProof="1">
                    <a:latin typeface="Calibri" panose="020F0302020204030204" pitchFamily="34" charset="0"/>
                  </a:rPr>
                  <a:t>)</a:t>
                </a:r>
              </a:p>
            </p:txBody>
          </p:sp>
          <p:sp>
            <p:nvSpPr>
              <p:cNvPr id="21" name="Line 397"/>
              <p:cNvSpPr>
                <a:spLocks noChangeShapeType="1"/>
              </p:cNvSpPr>
              <p:nvPr/>
            </p:nvSpPr>
            <p:spPr bwMode="auto">
              <a:xfrm>
                <a:off x="975360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398"/>
              <p:cNvSpPr txBox="1">
                <a:spLocks noChangeArrowheads="1"/>
              </p:cNvSpPr>
              <p:nvPr/>
            </p:nvSpPr>
            <p:spPr bwMode="auto">
              <a:xfrm>
                <a:off x="9745875" y="496473"/>
                <a:ext cx="1693466" cy="19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fontAlgn="auto" hangingPunct="1">
                  <a:spcBef>
                    <a:spcPct val="0"/>
                  </a:spcBef>
                  <a:buClrTx/>
                  <a:buSzTx/>
                  <a:buFontTx/>
                  <a:buNone/>
                  <a:defRPr/>
                </a:pPr>
                <a:r>
                  <a:rPr lang="en-US" altLang="zh-CN" sz="1350" b="1" noProof="1">
                    <a:solidFill>
                      <a:schemeClr val="tx1"/>
                    </a:solidFill>
                    <a:effectLst>
                      <a:outerShdw blurRad="38100" dist="38100" dir="2700000" algn="tl">
                        <a:srgbClr val="000000">
                          <a:alpha val="43137"/>
                        </a:srgbClr>
                      </a:outerShdw>
                    </a:effectLst>
                    <a:latin typeface="Courier New" panose="02070609020205090404" pitchFamily="49" charset="0"/>
                    <a:ea typeface="MS PGothic" panose="020B0600070205080204" pitchFamily="34" charset="-128"/>
                  </a:rPr>
                  <a:t>hello world</a:t>
                </a:r>
              </a:p>
            </p:txBody>
          </p:sp>
          <p:sp>
            <p:nvSpPr>
              <p:cNvPr id="23" name="Line 399"/>
              <p:cNvSpPr>
                <a:spLocks noChangeShapeType="1"/>
              </p:cNvSpPr>
              <p:nvPr/>
            </p:nvSpPr>
            <p:spPr bwMode="auto">
              <a:xfrm>
                <a:off x="0" y="808038"/>
                <a:ext cx="1219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400"/>
              <p:cNvSpPr txBox="1">
                <a:spLocks noChangeArrowheads="1"/>
              </p:cNvSpPr>
              <p:nvPr/>
            </p:nvSpPr>
            <p:spPr bwMode="auto">
              <a:xfrm>
                <a:off x="-50865" y="511326"/>
                <a:ext cx="1266291" cy="20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500" b="1">
                    <a:latin typeface="Courier New" panose="02070609020205090404" pitchFamily="49" charset="0"/>
                    <a:ea typeface="MS PGothic" panose="020B0600070205080204" pitchFamily="34" charset="-128"/>
                  </a:rPr>
                  <a:t>hello.c</a:t>
                </a:r>
              </a:p>
            </p:txBody>
          </p:sp>
          <p:sp>
            <p:nvSpPr>
              <p:cNvPr id="25" name="Text Box 401"/>
              <p:cNvSpPr txBox="1">
                <a:spLocks noChangeArrowheads="1"/>
              </p:cNvSpPr>
              <p:nvPr/>
            </p:nvSpPr>
            <p:spPr bwMode="auto">
              <a:xfrm>
                <a:off x="106815" y="938452"/>
                <a:ext cx="965260" cy="41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Source</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(text)</a:t>
                </a:r>
              </a:p>
            </p:txBody>
          </p:sp>
          <p:sp>
            <p:nvSpPr>
              <p:cNvPr id="27" name="Text Box 403"/>
              <p:cNvSpPr txBox="1">
                <a:spLocks noChangeArrowheads="1"/>
              </p:cNvSpPr>
              <p:nvPr/>
            </p:nvSpPr>
            <p:spPr bwMode="auto">
              <a:xfrm>
                <a:off x="4919663" y="1119094"/>
                <a:ext cx="873642" cy="32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Assembly</a:t>
                </a:r>
              </a:p>
              <a:p>
                <a:pPr eaLnBrk="1" hangingPunct="1">
                  <a:buSzPct val="100000"/>
                </a:pPr>
                <a:r>
                  <a:rPr lang="en-US" altLang="zh-CN" sz="900" i="1">
                    <a:latin typeface="Helvetica" pitchFamily="34" charset="0"/>
                    <a:ea typeface="MS PGothic" panose="020B0600070205080204" pitchFamily="34" charset="-128"/>
                  </a:rPr>
                  <a:t>program</a:t>
                </a:r>
              </a:p>
              <a:p>
                <a:pPr eaLnBrk="1" hangingPunct="1">
                  <a:buSzPct val="100000"/>
                </a:pPr>
                <a:r>
                  <a:rPr lang="en-US" altLang="zh-CN" sz="900" i="1">
                    <a:latin typeface="Helvetica" pitchFamily="34" charset="0"/>
                    <a:ea typeface="MS PGothic" panose="020B0600070205080204" pitchFamily="34" charset="-128"/>
                  </a:rPr>
                  <a:t>(text)</a:t>
                </a:r>
              </a:p>
            </p:txBody>
          </p:sp>
          <p:sp>
            <p:nvSpPr>
              <p:cNvPr id="28" name="Text Box 404"/>
              <p:cNvSpPr txBox="1">
                <a:spLocks noChangeArrowheads="1"/>
              </p:cNvSpPr>
              <p:nvPr/>
            </p:nvSpPr>
            <p:spPr bwMode="auto">
              <a:xfrm>
                <a:off x="7313614" y="1182133"/>
                <a:ext cx="1012705" cy="41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a:latin typeface="Helvetica" pitchFamily="34" charset="0"/>
                    <a:ea typeface="MS PGothic" panose="020B0600070205080204" pitchFamily="34" charset="-128"/>
                  </a:rPr>
                  <a:t>Relocatable</a:t>
                </a:r>
              </a:p>
              <a:p>
                <a:pPr eaLnBrk="1" hangingPunct="1">
                  <a:buSzPct val="100000"/>
                </a:pPr>
                <a:r>
                  <a:rPr lang="en-US" altLang="zh-CN" sz="900" i="1">
                    <a:latin typeface="Helvetica" pitchFamily="34" charset="0"/>
                    <a:ea typeface="MS PGothic" panose="020B0600070205080204" pitchFamily="34" charset="-128"/>
                  </a:rPr>
                  <a:t>object</a:t>
                </a:r>
              </a:p>
              <a:p>
                <a:pPr eaLnBrk="1" hangingPunct="1">
                  <a:buSzPct val="100000"/>
                </a:pPr>
                <a:r>
                  <a:rPr lang="en-US" altLang="zh-CN" sz="900" i="1">
                    <a:latin typeface="Helvetica" pitchFamily="34" charset="0"/>
                    <a:ea typeface="MS PGothic" panose="020B0600070205080204" pitchFamily="34" charset="-128"/>
                  </a:rPr>
                  <a:t>programs</a:t>
                </a:r>
              </a:p>
              <a:p>
                <a:pPr eaLnBrk="1" hangingPunct="1">
                  <a:buSzPct val="100000"/>
                </a:pPr>
                <a:r>
                  <a:rPr lang="en-US" altLang="zh-CN" sz="900" i="1">
                    <a:latin typeface="Helvetica" pitchFamily="34" charset="0"/>
                    <a:ea typeface="MS PGothic" panose="020B0600070205080204" pitchFamily="34" charset="-128"/>
                  </a:rPr>
                  <a:t>(binary)</a:t>
                </a:r>
              </a:p>
            </p:txBody>
          </p:sp>
          <p:sp>
            <p:nvSpPr>
              <p:cNvPr id="29" name="Text Box 405"/>
              <p:cNvSpPr txBox="1">
                <a:spLocks noChangeArrowheads="1"/>
              </p:cNvSpPr>
              <p:nvPr/>
            </p:nvSpPr>
            <p:spPr bwMode="auto">
              <a:xfrm>
                <a:off x="9868792" y="878501"/>
                <a:ext cx="1204939" cy="5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1200" i="1">
                    <a:latin typeface="Helvetica" pitchFamily="34" charset="0"/>
                    <a:ea typeface="MS PGothic" panose="020B0600070205080204" pitchFamily="34" charset="-128"/>
                  </a:rPr>
                  <a:t>Executable</a:t>
                </a:r>
              </a:p>
              <a:p>
                <a:pPr eaLnBrk="1" hangingPunct="1">
                  <a:buSzPct val="100000"/>
                </a:pPr>
                <a:r>
                  <a:rPr lang="en-US" altLang="zh-CN" sz="1200" i="1">
                    <a:latin typeface="Helvetica" pitchFamily="34" charset="0"/>
                    <a:ea typeface="MS PGothic" panose="020B0600070205080204" pitchFamily="34" charset="-128"/>
                  </a:rPr>
                  <a:t>object</a:t>
                </a:r>
              </a:p>
              <a:p>
                <a:pPr eaLnBrk="1" hangingPunct="1">
                  <a:buSzPct val="100000"/>
                </a:pPr>
                <a:r>
                  <a:rPr lang="en-US" altLang="zh-CN" sz="1200" i="1">
                    <a:latin typeface="Helvetica" pitchFamily="34" charset="0"/>
                    <a:ea typeface="MS PGothic" panose="020B0600070205080204" pitchFamily="34" charset="-128"/>
                  </a:rPr>
                  <a:t>program</a:t>
                </a:r>
              </a:p>
              <a:p>
                <a:pPr eaLnBrk="1" hangingPunct="1">
                  <a:buSzPct val="100000"/>
                </a:pPr>
                <a:r>
                  <a:rPr lang="en-US" altLang="zh-CN" sz="1200" i="1">
                    <a:latin typeface="Helvetica" pitchFamily="34" charset="0"/>
                    <a:ea typeface="MS PGothic" panose="020B0600070205080204" pitchFamily="34" charset="-128"/>
                  </a:rPr>
                  <a:t>(binary)</a:t>
                </a:r>
              </a:p>
            </p:txBody>
          </p:sp>
          <p:sp>
            <p:nvSpPr>
              <p:cNvPr id="30" name="Line 406"/>
              <p:cNvSpPr>
                <a:spLocks noChangeShapeType="1"/>
              </p:cNvSpPr>
              <p:nvPr/>
            </p:nvSpPr>
            <p:spPr bwMode="auto">
              <a:xfrm>
                <a:off x="7823200" y="533400"/>
                <a:ext cx="711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407"/>
              <p:cNvSpPr txBox="1">
                <a:spLocks noChangeArrowheads="1"/>
              </p:cNvSpPr>
              <p:nvPr/>
            </p:nvSpPr>
            <p:spPr bwMode="auto">
              <a:xfrm>
                <a:off x="7213600" y="93698"/>
                <a:ext cx="942356" cy="14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a:latin typeface="Courier New" panose="02070609020205090404" pitchFamily="49" charset="0"/>
                    <a:ea typeface="MS PGothic" panose="020B0600070205080204" pitchFamily="34" charset="-128"/>
                  </a:rPr>
                  <a:t>printf.o</a:t>
                </a:r>
              </a:p>
            </p:txBody>
          </p:sp>
        </p:grpSp>
        <p:sp>
          <p:nvSpPr>
            <p:cNvPr id="10" name="Line 406"/>
            <p:cNvSpPr>
              <a:spLocks noChangeShapeType="1"/>
            </p:cNvSpPr>
            <p:nvPr/>
          </p:nvSpPr>
          <p:spPr bwMode="auto">
            <a:xfrm flipH="1">
              <a:off x="7823200" y="304800"/>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 name="组合 31"/>
          <p:cNvGrpSpPr/>
          <p:nvPr/>
        </p:nvGrpSpPr>
        <p:grpSpPr bwMode="auto">
          <a:xfrm>
            <a:off x="3135313" y="1612851"/>
            <a:ext cx="4827744" cy="2447925"/>
            <a:chOff x="4181489" y="1491175"/>
            <a:chExt cx="6439174" cy="3263704"/>
          </a:xfrm>
        </p:grpSpPr>
        <p:sp>
          <p:nvSpPr>
            <p:cNvPr id="33" name="矩形 32"/>
            <p:cNvSpPr/>
            <p:nvPr/>
          </p:nvSpPr>
          <p:spPr>
            <a:xfrm>
              <a:off x="4181489" y="1491175"/>
              <a:ext cx="6439174" cy="32637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90204" pitchFamily="34" charset="0"/>
                <a:buNone/>
                <a:defRPr/>
              </a:pPr>
              <a:endParaRPr lang="zh-CN" altLang="en-US" sz="100" noProof="1"/>
            </a:p>
          </p:txBody>
        </p:sp>
        <p:cxnSp>
          <p:nvCxnSpPr>
            <p:cNvPr id="34" name="直接连接符 33"/>
            <p:cNvCxnSpPr/>
            <p:nvPr/>
          </p:nvCxnSpPr>
          <p:spPr>
            <a:xfrm>
              <a:off x="4189953" y="2911372"/>
              <a:ext cx="63394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35" name="Text Box 402"/>
          <p:cNvSpPr txBox="1">
            <a:spLocks noChangeArrowheads="1"/>
          </p:cNvSpPr>
          <p:nvPr/>
        </p:nvSpPr>
        <p:spPr bwMode="auto">
          <a:xfrm>
            <a:off x="2242468" y="3222963"/>
            <a:ext cx="614619" cy="64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90204" pitchFamily="34" charset="0"/>
              <a:defRPr>
                <a:solidFill>
                  <a:schemeClr val="tx1"/>
                </a:solidFill>
                <a:latin typeface="Candara" panose="020E0502030303020204" pitchFamily="34" charset="0"/>
                <a:ea typeface="宋体" panose="02010600030101010101" pitchFamily="2" charset="-122"/>
              </a:defRPr>
            </a:lvl1pPr>
            <a:lvl2pPr marL="742950" indent="-285750">
              <a:buFont typeface="Arial" panose="020B0604020202090204" pitchFamily="34" charset="0"/>
              <a:defRPr>
                <a:solidFill>
                  <a:schemeClr val="tx1"/>
                </a:solidFill>
                <a:latin typeface="Candara" panose="020E0502030303020204" pitchFamily="34" charset="0"/>
                <a:ea typeface="宋体" panose="02010600030101010101" pitchFamily="2" charset="-122"/>
              </a:defRPr>
            </a:lvl2pPr>
            <a:lvl3pPr marL="11430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3pPr>
            <a:lvl4pPr marL="16002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4pPr>
            <a:lvl5pPr marL="2057400" indent="-228600">
              <a:buFont typeface="Arial" panose="020B0604020202090204" pitchFamily="34" charset="0"/>
              <a:defRPr>
                <a:solidFill>
                  <a:schemeClr val="tx1"/>
                </a:solidFill>
                <a:latin typeface="Candara" panose="020E0502030303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ndara" panose="020E0502030303020204" pitchFamily="34" charset="0"/>
                <a:ea typeface="宋体" panose="02010600030101010101" pitchFamily="2" charset="-122"/>
              </a:defRPr>
            </a:lvl9pPr>
          </a:lstStyle>
          <a:p>
            <a:pPr eaLnBrk="1" hangingPunct="1">
              <a:buSzPct val="100000"/>
            </a:pPr>
            <a:r>
              <a:rPr lang="en-US" altLang="zh-CN" sz="900" i="1" dirty="0">
                <a:latin typeface="Helvetica" pitchFamily="34" charset="0"/>
                <a:ea typeface="MS PGothic" panose="020B0600070205080204" pitchFamily="34" charset="-128"/>
              </a:rPr>
              <a:t>Modified</a:t>
            </a:r>
          </a:p>
          <a:p>
            <a:pPr eaLnBrk="1" hangingPunct="1">
              <a:buSzPct val="100000"/>
            </a:pPr>
            <a:r>
              <a:rPr lang="en-US" altLang="zh-CN" sz="900" i="1" dirty="0">
                <a:latin typeface="Helvetica" pitchFamily="34" charset="0"/>
                <a:ea typeface="MS PGothic" panose="020B0600070205080204" pitchFamily="34" charset="-128"/>
              </a:rPr>
              <a:t>source</a:t>
            </a:r>
          </a:p>
          <a:p>
            <a:pPr eaLnBrk="1" hangingPunct="1">
              <a:buSzPct val="100000"/>
            </a:pPr>
            <a:r>
              <a:rPr lang="en-US" altLang="zh-CN" sz="900" i="1" dirty="0">
                <a:latin typeface="Helvetica" pitchFamily="34" charset="0"/>
                <a:ea typeface="MS PGothic" panose="020B0600070205080204" pitchFamily="34" charset="-128"/>
              </a:rPr>
              <a:t>program</a:t>
            </a:r>
          </a:p>
          <a:p>
            <a:pPr eaLnBrk="1" hangingPunct="1">
              <a:buSzPct val="100000"/>
            </a:pPr>
            <a:r>
              <a:rPr lang="en-US" altLang="zh-CN" sz="900" i="1" dirty="0">
                <a:latin typeface="Helvetica" pitchFamily="34" charset="0"/>
                <a:ea typeface="MS PGothic" panose="020B0600070205080204" pitchFamily="34" charset="-128"/>
              </a:rPr>
              <a:t>(text)</a:t>
            </a:r>
          </a:p>
        </p:txBody>
      </p:sp>
    </p:spTree>
  </p:cSld>
  <p:clrMapOvr>
    <a:masterClrMapping/>
  </p:clrMapOvr>
  <mc:AlternateContent xmlns:mc="http://schemas.openxmlformats.org/markup-compatibility/2006" xmlns:p14="http://schemas.microsoft.com/office/powerpoint/2010/main">
    <mc:Choice Requires="p14">
      <p:transition p14:dur="0" advClick="0" advTm="9443"/>
    </mc:Choice>
    <mc:Fallback xmlns="">
      <p:transition advClick="0" advTm="944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14:bounceEnd="52000">
                                          <p:cBhvr additive="base">
                                            <p:cTn id="16" dur="500" fill="hold"/>
                                            <p:tgtEl>
                                              <p:spTgt spid="6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mediacall" presetSubtype="0" fill="hold" nodeType="clickEffect">
                                      <p:stCondLst>
                                        <p:cond delay="0"/>
                                      </p:stCondLst>
                                      <p:childTnLst>
                                        <p:cmd type="call" cmd="playFrom(0.0)">
                                          <p:cBhvr>
                                            <p:cTn id="21" dur="2360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2" fill="hold" display="0">
                      <p:stCondLst>
                        <p:cond delay="indefinite"/>
                      </p:stCondLst>
                      <p:endCondLst>
                        <p:cond evt="onStopAudio" delay="0">
                          <p:tgtEl>
                            <p:sldTgt/>
                          </p:tgtEl>
                        </p:cond>
                      </p:endCondLst>
                    </p:cTn>
                    <p:tgtEl>
                      <p:spTgt spid="2"/>
                    </p:tgtEl>
                  </p:cMediaNode>
                </p:audio>
              </p:childTnLst>
            </p:cTn>
          </p:par>
        </p:tnLst>
        <p:bldLst>
          <p:bldP spid="69"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4|1.5|1.2|1.4|2.5|2.6"/>
</p:tagLst>
</file>

<file path=ppt/tags/tag2.xml><?xml version="1.0" encoding="utf-8"?>
<p:tagLst xmlns:a="http://schemas.openxmlformats.org/drawingml/2006/main" xmlns:r="http://schemas.openxmlformats.org/officeDocument/2006/relationships" xmlns:p="http://schemas.openxmlformats.org/presentationml/2006/main">
  <p:tag name="TIMING" val="|0.7|1.5|1.1|1.4|0.9|3"/>
</p:tagLst>
</file>

<file path=ppt/theme/theme1.xml><?xml version="1.0" encoding="utf-8"?>
<a:theme xmlns:a="http://schemas.openxmlformats.org/drawingml/2006/main" name="微笑PPT - 小A">
  <a:themeElements>
    <a:clrScheme name="自定义 1">
      <a:dk1>
        <a:sysClr val="windowText" lastClr="000000"/>
      </a:dk1>
      <a:lt1>
        <a:sysClr val="window" lastClr="FFFFFF"/>
      </a:lt1>
      <a:dk2>
        <a:srgbClr val="073E87"/>
      </a:dk2>
      <a:lt2>
        <a:srgbClr val="C6E7FC"/>
      </a:lt2>
      <a:accent1>
        <a:srgbClr val="073E87"/>
      </a:accent1>
      <a:accent2>
        <a:srgbClr val="2D82F4"/>
      </a:accent2>
      <a:accent3>
        <a:srgbClr val="5BD078"/>
      </a:accent3>
      <a:accent4>
        <a:srgbClr val="A5D028"/>
      </a:accent4>
      <a:accent5>
        <a:srgbClr val="F5C040"/>
      </a:accent5>
      <a:accent6>
        <a:srgbClr val="05E0DB"/>
      </a:accent6>
      <a:hlink>
        <a:srgbClr val="0080FF"/>
      </a:hlink>
      <a:folHlink>
        <a:srgbClr val="5EAEFF"/>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9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90204" pitchFamily="34" charset="0"/>
            <a:ea typeface="华文细黑" panose="02010600040101010101"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2377</Words>
  <Application>Microsoft Office PowerPoint</Application>
  <PresentationFormat>全屏显示(16:9)</PresentationFormat>
  <Paragraphs>580</Paragraphs>
  <Slides>26</Slides>
  <Notes>26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2" baseType="lpstr">
      <vt:lpstr>汉仪中圆简</vt:lpstr>
      <vt:lpstr>胡晓波美心常规体</vt:lpstr>
      <vt:lpstr>华文琥珀</vt:lpstr>
      <vt:lpstr>华文楷体</vt:lpstr>
      <vt:lpstr>华文细黑</vt:lpstr>
      <vt:lpstr>微软雅黑</vt:lpstr>
      <vt:lpstr>Aharoni</vt:lpstr>
      <vt:lpstr>Arial</vt:lpstr>
      <vt:lpstr>Calibri</vt:lpstr>
      <vt:lpstr>Courier New</vt:lpstr>
      <vt:lpstr>Helvetica</vt:lpstr>
      <vt:lpstr>Symbol</vt:lpstr>
      <vt:lpstr>Wingdings</vt:lpstr>
      <vt:lpstr>Wingdings 3</vt:lpstr>
      <vt:lpstr>微笑PPT - 小A</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2020-02-22T13:46:23Z</dcterms:created>
  <dcterms:modified xsi:type="dcterms:W3CDTF">2020-02-24T03:43:13Z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