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sldIdLst>
    <p:sldId id="386" r:id="rId3"/>
    <p:sldId id="431" r:id="rId5"/>
    <p:sldId id="339" r:id="rId6"/>
    <p:sldId id="387" r:id="rId7"/>
    <p:sldId id="373" r:id="rId8"/>
    <p:sldId id="389" r:id="rId9"/>
    <p:sldId id="390" r:id="rId10"/>
    <p:sldId id="432" r:id="rId11"/>
    <p:sldId id="434" r:id="rId12"/>
    <p:sldId id="436" r:id="rId13"/>
    <p:sldId id="440" r:id="rId14"/>
    <p:sldId id="442" r:id="rId15"/>
    <p:sldId id="444" r:id="rId16"/>
    <p:sldId id="392" r:id="rId17"/>
    <p:sldId id="445" r:id="rId18"/>
    <p:sldId id="448" r:id="rId19"/>
    <p:sldId id="402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2pPr>
    <a:lvl3pPr marL="846455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3pPr>
    <a:lvl4pPr marL="1271905" indent="-18288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4pPr>
    <a:lvl5pPr marL="1694180" indent="-24320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90204" pitchFamily="34" charset="0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FCB"/>
    <a:srgbClr val="FF0000"/>
    <a:srgbClr val="08A810"/>
    <a:srgbClr val="CC6600"/>
    <a:srgbClr val="067C0C"/>
    <a:srgbClr val="A33909"/>
    <a:srgbClr val="F2F2F2"/>
    <a:srgbClr val="AC0000"/>
    <a:srgbClr val="FFAFAF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78598" autoAdjust="0"/>
  </p:normalViewPr>
  <p:slideViewPr>
    <p:cSldViewPr>
      <p:cViewPr varScale="1">
        <p:scale>
          <a:sx n="115" d="100"/>
          <a:sy n="115" d="100"/>
        </p:scale>
        <p:origin x="3603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dirty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84645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27190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69418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12026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445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799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170" algn="l" defTabSz="8477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EAX 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累加器</a:t>
            </a:r>
            <a:r>
              <a:rPr lang="en-US" altLang="zh-CN" dirty="0"/>
              <a:t>"(accumulator), </a:t>
            </a:r>
            <a:r>
              <a:rPr lang="zh-CN" altLang="en-US" dirty="0"/>
              <a:t>它是很多加法乘法指令的缺省寄存器。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EBX 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基地址</a:t>
            </a:r>
            <a:r>
              <a:rPr lang="en-US" altLang="zh-CN" dirty="0"/>
              <a:t>"(base)</a:t>
            </a:r>
            <a:r>
              <a:rPr lang="zh-CN" altLang="en-US" dirty="0"/>
              <a:t>寄存器</a:t>
            </a:r>
            <a:r>
              <a:rPr lang="en-US" altLang="zh-CN" dirty="0"/>
              <a:t>, </a:t>
            </a:r>
            <a:r>
              <a:rPr lang="zh-CN" altLang="en-US" dirty="0"/>
              <a:t>在内存寻址时存放基地址。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ECX </a:t>
            </a:r>
            <a:r>
              <a:rPr lang="zh-CN" altLang="en-US" dirty="0"/>
              <a:t>是计数器</a:t>
            </a:r>
            <a:r>
              <a:rPr lang="en-US" altLang="zh-CN" dirty="0"/>
              <a:t>(counter), </a:t>
            </a:r>
            <a:r>
              <a:rPr lang="zh-CN" altLang="en-US" dirty="0"/>
              <a:t>是重复</a:t>
            </a:r>
            <a:r>
              <a:rPr lang="en-US" altLang="zh-CN" dirty="0"/>
              <a:t>(REP)</a:t>
            </a:r>
            <a:r>
              <a:rPr lang="zh-CN" altLang="en-US" dirty="0"/>
              <a:t>前缀指令和</a:t>
            </a:r>
            <a:r>
              <a:rPr lang="en-US" altLang="zh-CN" dirty="0"/>
              <a:t>LOOP</a:t>
            </a:r>
            <a:r>
              <a:rPr lang="zh-CN" altLang="en-US" dirty="0"/>
              <a:t>指令的内定计数器。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EDX </a:t>
            </a:r>
            <a:r>
              <a:rPr lang="zh-CN" altLang="en-US" dirty="0"/>
              <a:t>则总是被用来放整数除法产生的余数。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ESI/EDI</a:t>
            </a:r>
            <a:r>
              <a:rPr lang="zh-CN" altLang="en-US" dirty="0"/>
              <a:t>分别叫做</a:t>
            </a:r>
            <a:r>
              <a:rPr lang="en-US" altLang="zh-CN" dirty="0"/>
              <a:t>"</a:t>
            </a:r>
            <a:r>
              <a:rPr lang="zh-CN" altLang="en-US" dirty="0"/>
              <a:t>源</a:t>
            </a:r>
            <a:r>
              <a:rPr lang="en-US" altLang="zh-CN" dirty="0"/>
              <a:t>/</a:t>
            </a:r>
            <a:r>
              <a:rPr lang="zh-CN" altLang="en-US" dirty="0"/>
              <a:t>目标索引寄存器</a:t>
            </a:r>
            <a:r>
              <a:rPr lang="en-US" altLang="zh-CN" dirty="0"/>
              <a:t>"(source/destination index),</a:t>
            </a:r>
            <a:r>
              <a:rPr lang="zh-CN" altLang="en-US" dirty="0"/>
              <a:t>因为在很多字符串操作指令中</a:t>
            </a:r>
            <a:r>
              <a:rPr lang="en-US" altLang="zh-CN" dirty="0"/>
              <a:t>, DS:ESI</a:t>
            </a:r>
            <a:r>
              <a:rPr lang="zh-CN" altLang="en-US" dirty="0"/>
              <a:t>指向源串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en-US" altLang="zh-CN" dirty="0"/>
              <a:t>ES:EDI</a:t>
            </a:r>
            <a:r>
              <a:rPr lang="zh-CN" altLang="en-US" dirty="0"/>
              <a:t>指向目标串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EBP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基址指针</a:t>
            </a:r>
            <a:r>
              <a:rPr lang="en-US" altLang="zh-CN" dirty="0"/>
              <a:t>"(BASE POINTER), </a:t>
            </a:r>
            <a:r>
              <a:rPr lang="zh-CN" altLang="en-US" dirty="0"/>
              <a:t>它最经常被用作高级语言函数调用的</a:t>
            </a:r>
            <a:r>
              <a:rPr lang="en-US" altLang="zh-CN" dirty="0"/>
              <a:t>"</a:t>
            </a:r>
            <a:r>
              <a:rPr lang="zh-CN" altLang="en-US" dirty="0"/>
              <a:t>框架指针</a:t>
            </a:r>
            <a:r>
              <a:rPr lang="en-US" altLang="zh-CN" dirty="0"/>
              <a:t>"(frame pointer). </a:t>
            </a:r>
            <a:r>
              <a:rPr lang="zh-CN" altLang="en-US" dirty="0"/>
              <a:t>在破解的时候</a:t>
            </a:r>
            <a:r>
              <a:rPr lang="en-US" altLang="zh-CN" dirty="0"/>
              <a:t>,</a:t>
            </a:r>
            <a:r>
              <a:rPr lang="zh-CN" altLang="en-US" dirty="0"/>
              <a:t>经常可以看见一个标准的函数起始代码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　　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en-US" altLang="zh-CN" dirty="0"/>
              <a:t>push </a:t>
            </a:r>
            <a:r>
              <a:rPr lang="en-US" altLang="zh-CN" dirty="0" err="1"/>
              <a:t>ebp</a:t>
            </a:r>
            <a:r>
              <a:rPr lang="en-US" altLang="zh-CN" dirty="0"/>
              <a:t> ;</a:t>
            </a:r>
            <a:r>
              <a:rPr lang="zh-CN" altLang="en-US" dirty="0"/>
              <a:t>保存当前</a:t>
            </a:r>
            <a:r>
              <a:rPr lang="en-US" altLang="zh-CN" dirty="0" err="1"/>
              <a:t>ebp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en-US" altLang="zh-CN" dirty="0"/>
              <a:t>mov </a:t>
            </a:r>
            <a:r>
              <a:rPr lang="en-US" altLang="zh-CN" dirty="0" err="1"/>
              <a:t>ebp,esp</a:t>
            </a:r>
            <a:r>
              <a:rPr lang="en-US" altLang="zh-CN" dirty="0"/>
              <a:t> ;EBP</a:t>
            </a:r>
            <a:r>
              <a:rPr lang="zh-CN" altLang="en-US" dirty="0"/>
              <a:t>设为当前堆栈指针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　　</a:t>
            </a:r>
            <a:r>
              <a:rPr lang="en-US" altLang="zh-CN" dirty="0"/>
              <a:t>sub </a:t>
            </a:r>
            <a:r>
              <a:rPr lang="en-US" altLang="zh-CN" dirty="0" err="1"/>
              <a:t>esp</a:t>
            </a:r>
            <a:r>
              <a:rPr lang="en-US" altLang="zh-CN" dirty="0"/>
              <a:t>, xxx ;</a:t>
            </a:r>
            <a:r>
              <a:rPr lang="zh-CN" altLang="en-US" dirty="0"/>
              <a:t>预留</a:t>
            </a:r>
            <a:r>
              <a:rPr lang="en-US" altLang="zh-CN" dirty="0"/>
              <a:t>xxx</a:t>
            </a:r>
            <a:r>
              <a:rPr lang="zh-CN" altLang="en-US" dirty="0"/>
              <a:t>字节给函数临时变量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ESP </a:t>
            </a:r>
            <a:r>
              <a:rPr lang="zh-CN" altLang="en-US" dirty="0"/>
              <a:t>专门用作堆栈指针，被形象地称为栈顶指针，堆栈的顶部是地址小的区域，压入堆栈的数据越多，</a:t>
            </a:r>
            <a:r>
              <a:rPr lang="en-US" altLang="zh-CN" dirty="0"/>
              <a:t>ESP</a:t>
            </a:r>
            <a:r>
              <a:rPr lang="zh-CN" altLang="en-US" dirty="0"/>
              <a:t>也就越来越小。在</a:t>
            </a:r>
            <a:r>
              <a:rPr lang="en-US" altLang="zh-CN" dirty="0"/>
              <a:t>32</a:t>
            </a:r>
            <a:r>
              <a:rPr lang="zh-CN" altLang="en-US" dirty="0"/>
              <a:t>位平台上，</a:t>
            </a:r>
            <a:r>
              <a:rPr lang="en-US" altLang="zh-CN" dirty="0"/>
              <a:t>ESP</a:t>
            </a:r>
            <a:r>
              <a:rPr lang="zh-CN" altLang="en-US" dirty="0"/>
              <a:t>每次减少</a:t>
            </a:r>
            <a:r>
              <a:rPr lang="en-US" altLang="zh-CN" dirty="0"/>
              <a:t>4</a:t>
            </a:r>
            <a:r>
              <a:rPr lang="zh-CN" altLang="en-US" dirty="0"/>
              <a:t>字节。</a:t>
            </a:r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05A16040-DB30-4FD8-A53F-51358118E1D0}" type="slidenum">
              <a:rPr lang="en-US" altLang="zh-CN" b="0"/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180" indent="0">
              <a:buNone/>
              <a:defRPr sz="2600"/>
            </a:lvl2pPr>
            <a:lvl3pPr marL="848360" indent="0">
              <a:buNone/>
              <a:defRPr sz="2200"/>
            </a:lvl3pPr>
            <a:lvl4pPr marL="1271905" indent="0">
              <a:buNone/>
              <a:defRPr sz="1900"/>
            </a:lvl4pPr>
            <a:lvl5pPr marL="1696085" indent="0">
              <a:buNone/>
              <a:defRPr sz="1900"/>
            </a:lvl5pPr>
            <a:lvl6pPr marL="2120265" indent="0">
              <a:buNone/>
              <a:defRPr sz="1900"/>
            </a:lvl6pPr>
            <a:lvl7pPr marL="2544445" indent="0">
              <a:buNone/>
              <a:defRPr sz="1900"/>
            </a:lvl7pPr>
            <a:lvl8pPr marL="2967990" indent="0">
              <a:buNone/>
              <a:defRPr sz="1900"/>
            </a:lvl8pPr>
            <a:lvl9pPr marL="339217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180" indent="0">
              <a:buNone/>
              <a:defRPr sz="1100"/>
            </a:lvl2pPr>
            <a:lvl3pPr marL="848360" indent="0">
              <a:buNone/>
              <a:defRPr sz="1000"/>
            </a:lvl3pPr>
            <a:lvl4pPr marL="1271905" indent="0">
              <a:buNone/>
              <a:defRPr sz="800"/>
            </a:lvl4pPr>
            <a:lvl5pPr marL="1696085" indent="0">
              <a:buNone/>
              <a:defRPr sz="800"/>
            </a:lvl5pPr>
            <a:lvl6pPr marL="2120265" indent="0">
              <a:buNone/>
              <a:defRPr sz="800"/>
            </a:lvl6pPr>
            <a:lvl7pPr marL="2544445" indent="0">
              <a:buNone/>
              <a:defRPr sz="800"/>
            </a:lvl7pPr>
            <a:lvl8pPr marL="2967990" indent="0">
              <a:buNone/>
              <a:defRPr sz="800"/>
            </a:lvl8pPr>
            <a:lvl9pPr marL="33921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5pPr>
      <a:lvl6pPr marL="42418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6pPr>
      <a:lvl7pPr marL="84836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7pPr>
      <a:lvl8pPr marL="127190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8pPr>
      <a:lvl9pPr marL="1696085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90204" pitchFamily="34" charset="0"/>
          <a:ea typeface="微软雅黑" panose="020B0703020204020201" pitchFamily="34" charset="-122"/>
          <a:cs typeface="宋体" panose="02010600030101010101" pitchFamily="2" charset="-122"/>
        </a:defRPr>
      </a:lvl9pPr>
    </p:titleStyle>
    <p:bodyStyle>
      <a:lvl1pPr marL="16700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380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65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955" indent="-16700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505" indent="-1701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95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50135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68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860" indent="-170815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18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36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190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08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6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445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799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170" algn="l" defTabSz="8477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5073" y="699542"/>
            <a:ext cx="777686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4800" b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计算机系统</a:t>
            </a:r>
            <a:endParaRPr lang="en-US" altLang="zh-CN" sz="48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/>
            <a:r>
              <a:rPr lang="zh-CN" altLang="en-US" sz="44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汇编初步</a:t>
            </a:r>
            <a:endParaRPr lang="zh-CN" altLang="en-US" sz="440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3765"/>
            <a:endParaRPr lang="zh-CN" altLang="en-US">
              <a:latin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38769" y="2385285"/>
            <a:ext cx="3529474" cy="1291261"/>
            <a:chOff x="5323766" y="3110479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  <a:endParaRPr lang="zh-CN" altLang="en-US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031" y="3795886"/>
            <a:ext cx="1454195" cy="129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寻址方式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$1,%eax </a:t>
            </a:r>
            <a:r>
              <a:rPr lang="en-US" altLang="zh-CN" sz="1600" kern="0" dirty="0">
                <a:solidFill>
                  <a:srgbClr val="FF0000"/>
                </a:solidFill>
              </a:rPr>
              <a:t>  			#</a:t>
            </a:r>
            <a:r>
              <a:rPr lang="zh-CN" altLang="en-US" sz="1600" kern="0" dirty="0">
                <a:solidFill>
                  <a:srgbClr val="FF0000"/>
                </a:solidFill>
              </a:rPr>
              <a:t>立即数寻址－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1005.s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寄存器寻址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1006.s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</a:t>
            </a:r>
            <a:r>
              <a:rPr lang="en-US" altLang="zh-CN" sz="1600" kern="0" dirty="0">
                <a:solidFill>
                  <a:srgbClr val="133FCB"/>
                </a:solidFill>
              </a:rPr>
              <a:t>0x08048054</a:t>
            </a:r>
            <a:r>
              <a:rPr lang="en-US" altLang="zh-CN" sz="1600" kern="0" dirty="0"/>
              <a:t>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绝对寻址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1007.s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间接寻址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1008.s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0x8(%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	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基址偏移量寻址</a:t>
            </a:r>
            <a:r>
              <a:rPr lang="zh-CN" altLang="en-US" sz="1600" kern="0" dirty="0"/>
              <a:t> 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endParaRPr lang="zh-CN" altLang="en-US" b="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寻址方式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$1,%eax </a:t>
            </a:r>
            <a:r>
              <a:rPr lang="en-US" altLang="zh-CN" sz="1600" kern="0" dirty="0">
                <a:solidFill>
                  <a:srgbClr val="FF0000"/>
                </a:solidFill>
              </a:rPr>
              <a:t>  			#</a:t>
            </a:r>
            <a:r>
              <a:rPr lang="zh-CN" altLang="en-US" sz="1600" kern="0" dirty="0">
                <a:solidFill>
                  <a:srgbClr val="FF0000"/>
                </a:solidFill>
              </a:rPr>
              <a:t>立即数寻址－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1005.s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寄存器寻址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1006.s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</a:t>
            </a:r>
            <a:r>
              <a:rPr lang="en-US" altLang="zh-CN" sz="1600" kern="0" dirty="0">
                <a:solidFill>
                  <a:srgbClr val="133FCB"/>
                </a:solidFill>
              </a:rPr>
              <a:t>0x08048054</a:t>
            </a:r>
            <a:r>
              <a:rPr lang="en-US" altLang="zh-CN" sz="1600" kern="0" dirty="0"/>
              <a:t>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绝对寻址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1007.s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间接寻址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1008.s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0x8(%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	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基址偏移量寻址</a:t>
            </a:r>
            <a:r>
              <a:rPr lang="zh-CN" altLang="en-US" sz="1600" kern="0" dirty="0"/>
              <a:t> 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edx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	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变址寻址－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1009.s</a:t>
            </a:r>
            <a:endParaRPr lang="zh-CN" altLang="en-US" sz="16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寻址方式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$1,%eax </a:t>
            </a:r>
            <a:r>
              <a:rPr lang="en-US" altLang="zh-CN" sz="1600" kern="0" dirty="0">
                <a:solidFill>
                  <a:srgbClr val="FF0000"/>
                </a:solidFill>
              </a:rPr>
              <a:t>  			#</a:t>
            </a:r>
            <a:r>
              <a:rPr lang="zh-CN" altLang="en-US" sz="1600" kern="0" dirty="0">
                <a:solidFill>
                  <a:srgbClr val="FF0000"/>
                </a:solidFill>
              </a:rPr>
              <a:t>立即数寻址－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1005.s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寄存器寻址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1006.s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</a:t>
            </a:r>
            <a:r>
              <a:rPr lang="en-US" altLang="zh-CN" sz="1600" kern="0" dirty="0">
                <a:solidFill>
                  <a:srgbClr val="133FCB"/>
                </a:solidFill>
              </a:rPr>
              <a:t>0x08048054</a:t>
            </a:r>
            <a:r>
              <a:rPr lang="en-US" altLang="zh-CN" sz="1600" kern="0" dirty="0"/>
              <a:t>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绝对寻址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1007.s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间接寻址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1008.s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0x8(%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	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基址偏移量寻址</a:t>
            </a:r>
            <a:r>
              <a:rPr lang="zh-CN" altLang="en-US" sz="1600" kern="0" dirty="0"/>
              <a:t> 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edx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	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变址寻址－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1009.s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0x8(%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edx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变址基址寻址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(%ebx,%ecx,0x2),%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比例变址寻址－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1010.s</a:t>
            </a:r>
            <a:endParaRPr lang="zh-CN" altLang="en-US" sz="16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寻址方式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$1,%eax </a:t>
            </a:r>
            <a:r>
              <a:rPr lang="en-US" altLang="zh-CN" sz="1600" kern="0" dirty="0">
                <a:solidFill>
                  <a:srgbClr val="FF0000"/>
                </a:solidFill>
              </a:rPr>
              <a:t>  			#</a:t>
            </a:r>
            <a:r>
              <a:rPr lang="zh-CN" altLang="en-US" sz="1600" kern="0" dirty="0">
                <a:solidFill>
                  <a:srgbClr val="FF0000"/>
                </a:solidFill>
              </a:rPr>
              <a:t>立即数寻址－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1005.s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寄存器寻址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1006.s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</a:t>
            </a:r>
            <a:r>
              <a:rPr lang="en-US" altLang="zh-CN" sz="1600" kern="0" dirty="0">
                <a:solidFill>
                  <a:srgbClr val="133FCB"/>
                </a:solidFill>
              </a:rPr>
              <a:t>0x08048054</a:t>
            </a:r>
            <a:r>
              <a:rPr lang="en-US" altLang="zh-CN" sz="1600" kern="0" dirty="0"/>
              <a:t>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绝对寻址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1007.s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间接寻址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1008.s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0x8(%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	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基址偏移量寻址</a:t>
            </a:r>
            <a:r>
              <a:rPr lang="zh-CN" altLang="en-US" sz="1600" kern="0" dirty="0"/>
              <a:t> 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edx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	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变址寻址－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1009.s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0x8(%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edx</a:t>
            </a:r>
            <a:r>
              <a:rPr lang="en-US" altLang="zh-CN" sz="1600" kern="0" dirty="0"/>
              <a:t>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变址基址寻址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(%ebx,%ecx,0x2),%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比例变址寻址－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1010.s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 0x8(%ebx,%ecx,0x2),%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	</a:t>
            </a:r>
            <a:r>
              <a:rPr lang="en-US" altLang="zh-CN" sz="1600" kern="0" dirty="0">
                <a:solidFill>
                  <a:srgbClr val="FF0000"/>
                </a:solidFill>
              </a:rPr>
              <a:t>#</a:t>
            </a:r>
            <a:r>
              <a:rPr lang="zh-CN" altLang="en-US" sz="1600" kern="0" dirty="0">
                <a:solidFill>
                  <a:srgbClr val="FF0000"/>
                </a:solidFill>
              </a:rPr>
              <a:t>比例变址基址寻址</a:t>
            </a:r>
            <a:endParaRPr lang="zh-CN" altLang="en-US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endParaRPr lang="zh-CN" altLang="en-US" sz="16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数据传送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</a:rPr>
              <a:t>使用</a:t>
            </a:r>
            <a:r>
              <a:rPr lang="en-US" altLang="zh-CN" sz="2000" kern="0" dirty="0">
                <a:solidFill>
                  <a:srgbClr val="FF0000"/>
                </a:solidFill>
              </a:rPr>
              <a:t>mov</a:t>
            </a:r>
            <a:r>
              <a:rPr lang="zh-CN" altLang="en-US" sz="2000" kern="0" dirty="0">
                <a:solidFill>
                  <a:srgbClr val="FF0000"/>
                </a:solidFill>
              </a:rPr>
              <a:t>指令在内存和寄存器之间传送数据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kern="0" dirty="0"/>
              <a:t>把数据值传送到内存 </a:t>
            </a:r>
            <a:r>
              <a:rPr lang="en-US" altLang="zh-CN" kern="0" dirty="0"/>
              <a:t>(1011.s)</a:t>
            </a:r>
            <a:endParaRPr lang="en-US" altLang="zh-CN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kern="0" dirty="0"/>
              <a:t>	</a:t>
            </a:r>
            <a:r>
              <a:rPr lang="en-US" altLang="zh-CN" sz="1600" kern="0" dirty="0"/>
              <a:t>--</a:t>
            </a:r>
            <a:r>
              <a:rPr lang="zh-CN" altLang="en-US" sz="1600" kern="0" dirty="0"/>
              <a:t>增加了</a:t>
            </a:r>
            <a:r>
              <a:rPr lang="en-US" altLang="zh-CN" sz="1600" kern="0" dirty="0">
                <a:solidFill>
                  <a:srgbClr val="FF0000"/>
                </a:solidFill>
              </a:rPr>
              <a:t>.section .data</a:t>
            </a:r>
            <a:r>
              <a:rPr lang="zh-CN" altLang="en-US" sz="1600" kern="0" dirty="0"/>
              <a:t>段，申明变量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/>
              <a:t>	--</a:t>
            </a:r>
            <a:r>
              <a:rPr lang="en-US" altLang="zh-CN" sz="1600" kern="0" dirty="0">
                <a:solidFill>
                  <a:srgbClr val="FF0000"/>
                </a:solidFill>
              </a:rPr>
              <a:t>print &amp;value</a:t>
            </a:r>
            <a:r>
              <a:rPr lang="zh-CN" altLang="en-US" sz="1600" kern="0" dirty="0"/>
              <a:t>，查看</a:t>
            </a:r>
            <a:r>
              <a:rPr lang="en-US" altLang="zh-CN" sz="1600" kern="0" dirty="0"/>
              <a:t>value</a:t>
            </a:r>
            <a:r>
              <a:rPr lang="zh-CN" altLang="en-US" sz="1600" kern="0" dirty="0"/>
              <a:t>变量在内存中的地址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/>
              <a:t>	--</a:t>
            </a:r>
            <a:r>
              <a:rPr lang="en-US" altLang="zh-CN" sz="1600" kern="0" dirty="0">
                <a:solidFill>
                  <a:srgbClr val="FF0000"/>
                </a:solidFill>
              </a:rPr>
              <a:t>x/4bt </a:t>
            </a:r>
            <a:r>
              <a:rPr lang="zh-CN" altLang="en-US" sz="1600" kern="0" dirty="0"/>
              <a:t>查看内存内容（</a:t>
            </a:r>
            <a:r>
              <a:rPr lang="en-US" altLang="zh-CN" sz="1600" kern="0" dirty="0">
                <a:solidFill>
                  <a:srgbClr val="FF0000"/>
                </a:solidFill>
              </a:rPr>
              <a:t>b</a:t>
            </a:r>
            <a:r>
              <a:rPr lang="en-US" altLang="zh-CN" sz="1600" kern="0" dirty="0"/>
              <a:t>-</a:t>
            </a:r>
            <a:r>
              <a:rPr lang="zh-CN" altLang="en-US" sz="1600" kern="0" dirty="0"/>
              <a:t>单字节，</a:t>
            </a:r>
            <a:r>
              <a:rPr lang="en-US" altLang="zh-CN" sz="1600" kern="0" dirty="0">
                <a:solidFill>
                  <a:srgbClr val="FF0000"/>
                </a:solidFill>
              </a:rPr>
              <a:t>h</a:t>
            </a:r>
            <a:r>
              <a:rPr lang="en-US" altLang="zh-CN" sz="1600" kern="0" dirty="0"/>
              <a:t>-</a:t>
            </a:r>
            <a:r>
              <a:rPr lang="zh-CN" altLang="en-US" sz="1600" kern="0" dirty="0"/>
              <a:t>双字节，</a:t>
            </a:r>
            <a:r>
              <a:rPr lang="en-US" altLang="zh-CN" sz="1600" kern="0" dirty="0">
                <a:solidFill>
                  <a:srgbClr val="FF0000"/>
                </a:solidFill>
              </a:rPr>
              <a:t>w</a:t>
            </a:r>
            <a:r>
              <a:rPr lang="en-US" altLang="zh-CN" sz="1600" kern="0" dirty="0"/>
              <a:t>-</a:t>
            </a:r>
            <a:r>
              <a:rPr lang="zh-CN" altLang="en-US" sz="1600" kern="0" dirty="0"/>
              <a:t>四字 节，</a:t>
            </a:r>
            <a:r>
              <a:rPr lang="en-US" altLang="zh-CN" sz="1600" kern="0" dirty="0">
                <a:solidFill>
                  <a:srgbClr val="FF0000"/>
                </a:solidFill>
              </a:rPr>
              <a:t>g</a:t>
            </a:r>
            <a:r>
              <a:rPr lang="en-US" altLang="zh-CN" sz="1600" kern="0" dirty="0"/>
              <a:t>-</a:t>
            </a:r>
            <a:r>
              <a:rPr lang="zh-CN" altLang="en-US" sz="1600" kern="0" dirty="0"/>
              <a:t>八字节）</a:t>
            </a:r>
            <a:endParaRPr lang="en-US" altLang="zh-CN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endParaRPr lang="zh-CN" altLang="en-US" b="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数据传送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</a:rPr>
              <a:t>使用</a:t>
            </a:r>
            <a:r>
              <a:rPr lang="en-US" altLang="zh-CN" sz="2000" kern="0" dirty="0">
                <a:solidFill>
                  <a:srgbClr val="FF0000"/>
                </a:solidFill>
              </a:rPr>
              <a:t>mov</a:t>
            </a:r>
            <a:r>
              <a:rPr lang="zh-CN" altLang="en-US" sz="2000" kern="0" dirty="0">
                <a:solidFill>
                  <a:srgbClr val="FF0000"/>
                </a:solidFill>
              </a:rPr>
              <a:t>指令在内存和寄存器之间传送数据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kern="0" dirty="0"/>
              <a:t>把数据值传送到内存 </a:t>
            </a:r>
            <a:r>
              <a:rPr lang="en-US" altLang="zh-CN" kern="0" dirty="0"/>
              <a:t>(1011.s)</a:t>
            </a:r>
            <a:endParaRPr lang="en-US" altLang="zh-CN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kern="0" dirty="0"/>
              <a:t>	</a:t>
            </a:r>
            <a:r>
              <a:rPr lang="en-US" altLang="zh-CN" sz="1600" kern="0" dirty="0"/>
              <a:t>--</a:t>
            </a:r>
            <a:r>
              <a:rPr lang="zh-CN" altLang="en-US" sz="1600" kern="0" dirty="0"/>
              <a:t>增加了</a:t>
            </a:r>
            <a:r>
              <a:rPr lang="en-US" altLang="zh-CN" sz="1600" kern="0" dirty="0">
                <a:solidFill>
                  <a:srgbClr val="FF0000"/>
                </a:solidFill>
              </a:rPr>
              <a:t>.section .data</a:t>
            </a:r>
            <a:r>
              <a:rPr lang="zh-CN" altLang="en-US" sz="1600" kern="0" dirty="0"/>
              <a:t>段，申明变量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/>
              <a:t>	--</a:t>
            </a:r>
            <a:r>
              <a:rPr lang="en-US" altLang="zh-CN" sz="1600" kern="0" dirty="0">
                <a:solidFill>
                  <a:srgbClr val="FF0000"/>
                </a:solidFill>
              </a:rPr>
              <a:t>print &amp;value</a:t>
            </a:r>
            <a:r>
              <a:rPr lang="zh-CN" altLang="en-US" sz="1600" kern="0" dirty="0"/>
              <a:t>，查看</a:t>
            </a:r>
            <a:r>
              <a:rPr lang="en-US" altLang="zh-CN" sz="1600" kern="0" dirty="0"/>
              <a:t>value</a:t>
            </a:r>
            <a:r>
              <a:rPr lang="zh-CN" altLang="en-US" sz="1600" kern="0" dirty="0"/>
              <a:t>变量在内存中的地址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/>
              <a:t>	</a:t>
            </a:r>
            <a:endParaRPr lang="zh-CN" altLang="en-US" b="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数据传送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</a:rPr>
              <a:t>获取变量的地址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kern="0" dirty="0"/>
              <a:t>获得变量在内存中的地址并传送给寄存器 </a:t>
            </a:r>
            <a:r>
              <a:rPr lang="en-US" altLang="zh-CN" kern="0" dirty="0"/>
              <a:t>(1012.s)</a:t>
            </a:r>
            <a:endParaRPr lang="en-US" altLang="zh-CN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kern="0" dirty="0"/>
              <a:t>	</a:t>
            </a:r>
            <a:r>
              <a:rPr lang="zh-CN" altLang="en-US" kern="0" dirty="0"/>
              <a:t>两种方法</a:t>
            </a:r>
            <a:endParaRPr lang="en-US" altLang="zh-CN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/>
              <a:t>	--</a:t>
            </a:r>
            <a:r>
              <a:rPr lang="zh-CN" altLang="en-US" sz="1600" kern="0" dirty="0"/>
              <a:t>（</a:t>
            </a:r>
            <a:r>
              <a:rPr lang="en-US" altLang="zh-CN" sz="1600" kern="0" dirty="0"/>
              <a:t>1</a:t>
            </a:r>
            <a:r>
              <a:rPr lang="zh-CN" altLang="en-US" sz="1600" kern="0" dirty="0"/>
              <a:t>）</a:t>
            </a:r>
            <a:r>
              <a:rPr lang="en-US" altLang="zh-CN" sz="1600" kern="0" dirty="0" err="1">
                <a:solidFill>
                  <a:srgbClr val="FF0000"/>
                </a:solidFill>
              </a:rPr>
              <a:t>movl</a:t>
            </a:r>
            <a:r>
              <a:rPr lang="en-US" altLang="zh-CN" sz="1600" kern="0" dirty="0">
                <a:solidFill>
                  <a:srgbClr val="FF0000"/>
                </a:solidFill>
              </a:rPr>
              <a:t> $value1,%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600" kern="0" dirty="0"/>
              <a:t>	--  (2)   </a:t>
            </a:r>
            <a:r>
              <a:rPr lang="en-US" altLang="zh-CN" sz="1600" kern="0" dirty="0">
                <a:solidFill>
                  <a:srgbClr val="FF0000"/>
                </a:solidFill>
              </a:rPr>
              <a:t>lea value1,%edi</a:t>
            </a:r>
            <a:r>
              <a:rPr lang="en-US" altLang="zh-CN" sz="1600" kern="0" dirty="0"/>
              <a:t>	lea—Load Effective Address</a:t>
            </a:r>
            <a:endParaRPr lang="en-US" altLang="zh-CN" sz="16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endParaRPr lang="zh-CN" altLang="en-US" b="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382772" y="959433"/>
            <a:ext cx="64087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44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下一节：汇编进阶</a:t>
            </a:r>
            <a:endParaRPr lang="zh-CN" altLang="en-US" sz="44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38769" y="2211710"/>
            <a:ext cx="3529474" cy="1291261"/>
            <a:chOff x="5323766" y="3110479"/>
            <a:chExt cx="4589491" cy="1572116"/>
          </a:xfrm>
        </p:grpSpPr>
        <p:sp>
          <p:nvSpPr>
            <p:cNvPr id="10" name="矩形 9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defTabSz="913765"/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1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9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  <a:endParaRPr lang="zh-CN" altLang="en-US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031" y="3699203"/>
            <a:ext cx="1454195" cy="129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115616" y="1922675"/>
            <a:ext cx="1841991" cy="1592674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700" kern="0" dirty="0">
                <a:solidFill>
                  <a:srgbClr val="08A81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缺点</a:t>
            </a:r>
            <a:r>
              <a:rPr lang="zh-CN" altLang="en-US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：用机器语言编写程序有很高的要求和许多不便。</a:t>
            </a:r>
            <a:endParaRPr kumimoji="0" lang="en-US" altLang="zh-CN" sz="17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29640" y="2638508"/>
            <a:ext cx="2430683" cy="1592674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700" kern="0" dirty="0">
                <a:solidFill>
                  <a:srgbClr val="FF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优点</a:t>
            </a:r>
            <a:r>
              <a:rPr lang="zh-CN" altLang="en-US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：编写出来的程序执行效率高，</a:t>
            </a:r>
            <a:r>
              <a:rPr lang="en-US" altLang="zh-CN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CPU</a:t>
            </a:r>
            <a:r>
              <a:rPr lang="zh-CN" altLang="en-US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严格按照程序员的要求去做，没有多余的额外操作。</a:t>
            </a:r>
            <a:endParaRPr lang="zh-CN" altLang="en-US" sz="17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58947" y="912319"/>
            <a:ext cx="2797170" cy="1592674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机器指令是</a:t>
            </a:r>
            <a:r>
              <a:rPr lang="en-US" altLang="zh-CN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CPU</a:t>
            </a:r>
            <a:r>
              <a:rPr lang="zh-CN" altLang="en-US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能直接识别并执行的指令，它的表现形式是二进制编码。</a:t>
            </a:r>
            <a:r>
              <a:rPr lang="en-US" altLang="zh-CN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CPU</a:t>
            </a:r>
            <a:r>
              <a:rPr lang="zh-CN" altLang="en-US" sz="17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只能执行机器指令。</a:t>
            </a:r>
            <a:endParaRPr lang="zh-CN" altLang="en-US" sz="17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44" name="等腰三角形 43"/>
          <p:cNvSpPr>
            <a:spLocks noChangeAspect="1" noChangeArrowheads="1"/>
          </p:cNvSpPr>
          <p:nvPr/>
        </p:nvSpPr>
        <p:spPr bwMode="auto">
          <a:xfrm rot="5400000" flipV="1">
            <a:off x="5376164" y="1710961"/>
            <a:ext cx="179437" cy="154736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5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703020204020201" pitchFamily="34" charset="-122"/>
              <a:ea typeface="微软雅黑" panose="020B0703020204020201" pitchFamily="34" charset="-122"/>
              <a:sym typeface="微软雅黑" panose="020B0703020204020201" pitchFamily="34" charset="-122"/>
            </a:endParaRPr>
          </a:p>
        </p:txBody>
      </p:sp>
      <p:sp>
        <p:nvSpPr>
          <p:cNvPr id="46" name="等腰三角形 18"/>
          <p:cNvSpPr>
            <a:spLocks noChangeAspect="1" noChangeArrowheads="1"/>
          </p:cNvSpPr>
          <p:nvPr/>
        </p:nvSpPr>
        <p:spPr bwMode="auto">
          <a:xfrm rot="5400000" flipV="1">
            <a:off x="5376164" y="3348262"/>
            <a:ext cx="179437" cy="154736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5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703020204020201" pitchFamily="34" charset="-122"/>
              <a:ea typeface="微软雅黑" panose="020B0703020204020201" pitchFamily="34" charset="-122"/>
              <a:sym typeface="微软雅黑" panose="020B0703020204020201" pitchFamily="34" charset="-122"/>
            </a:endParaRPr>
          </a:p>
        </p:txBody>
      </p:sp>
      <p:sp>
        <p:nvSpPr>
          <p:cNvPr id="48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3073431" y="2500795"/>
            <a:ext cx="179437" cy="154736"/>
          </a:xfrm>
          <a:prstGeom prst="triangle">
            <a:avLst>
              <a:gd name="adj" fmla="val 50000"/>
            </a:avLst>
          </a:prstGeom>
          <a:solidFill>
            <a:srgbClr val="AC0000"/>
          </a:solidFill>
          <a:ln>
            <a:noFill/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Calibri" panose="020F03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5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703020204020201" pitchFamily="34" charset="-122"/>
              <a:ea typeface="微软雅黑" panose="020B0703020204020201" pitchFamily="34" charset="-122"/>
              <a:sym typeface="微软雅黑" panose="020B0703020204020201" pitchFamily="34" charset="-122"/>
            </a:endParaRPr>
          </a:p>
        </p:txBody>
      </p:sp>
      <p:sp>
        <p:nvSpPr>
          <p:cNvPr id="50" name="形状 49"/>
          <p:cNvSpPr/>
          <p:nvPr/>
        </p:nvSpPr>
        <p:spPr>
          <a:xfrm>
            <a:off x="3347864" y="2067694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AC0000"/>
          </a:solidFill>
          <a:ln>
            <a:noFill/>
          </a:ln>
          <a:effectLst/>
        </p:spPr>
      </p:sp>
      <p:sp>
        <p:nvSpPr>
          <p:cNvPr id="51" name="空心弧 50"/>
          <p:cNvSpPr/>
          <p:nvPr/>
        </p:nvSpPr>
        <p:spPr>
          <a:xfrm>
            <a:off x="3850552" y="2984602"/>
            <a:ext cx="1203665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AC0000"/>
          </a:solidFill>
          <a:ln>
            <a:noFill/>
          </a:ln>
          <a:effectLst/>
        </p:spPr>
      </p:sp>
      <p:grpSp>
        <p:nvGrpSpPr>
          <p:cNvPr id="52" name="组合 51"/>
          <p:cNvGrpSpPr/>
          <p:nvPr/>
        </p:nvGrpSpPr>
        <p:grpSpPr>
          <a:xfrm rot="2736489">
            <a:off x="4261797" y="1721009"/>
            <a:ext cx="433670" cy="380074"/>
            <a:chOff x="4212441" y="1835306"/>
            <a:chExt cx="645570" cy="565784"/>
          </a:xfrm>
          <a:solidFill>
            <a:srgbClr val="AC0000"/>
          </a:solidFill>
        </p:grpSpPr>
        <p:sp>
          <p:nvSpPr>
            <p:cNvPr id="53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29368" y="2587867"/>
            <a:ext cx="415802" cy="331624"/>
            <a:chOff x="3009633" y="2833220"/>
            <a:chExt cx="591168" cy="471487"/>
          </a:xfrm>
          <a:solidFill>
            <a:srgbClr val="AC0000"/>
          </a:solidFill>
        </p:grpSpPr>
        <p:sp>
          <p:nvSpPr>
            <p:cNvPr id="58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69510" y="3378772"/>
            <a:ext cx="318868" cy="415805"/>
            <a:chOff x="6889388" y="2720789"/>
            <a:chExt cx="453350" cy="591172"/>
          </a:xfrm>
          <a:solidFill>
            <a:srgbClr val="AC0000"/>
          </a:solidFill>
        </p:grpSpPr>
        <p:sp>
          <p:nvSpPr>
            <p:cNvPr id="62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98"/>
            <p:cNvSpPr/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" name="空心弧 63"/>
          <p:cNvSpPr/>
          <p:nvPr/>
        </p:nvSpPr>
        <p:spPr>
          <a:xfrm>
            <a:off x="3850552" y="2984602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AC0000"/>
          </a:solidFill>
          <a:ln>
            <a:noFill/>
          </a:ln>
          <a:effectLst/>
        </p:spPr>
      </p:sp>
      <p:sp>
        <p:nvSpPr>
          <p:cNvPr id="65" name="任意多边形 80"/>
          <p:cNvSpPr/>
          <p:nvPr/>
        </p:nvSpPr>
        <p:spPr>
          <a:xfrm rot="17307692">
            <a:off x="4118676" y="1679989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AC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任意多边形 81"/>
          <p:cNvSpPr/>
          <p:nvPr/>
        </p:nvSpPr>
        <p:spPr>
          <a:xfrm rot="17307692">
            <a:off x="3821620" y="1341630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AC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3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机器指令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6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 tmFilter="0, 0; .2, .5; .8, .5; 1, 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9" dur="250" autoRev="1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" dur="5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1" dur="25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5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4" grpId="0" animBg="1"/>
          <p:bldP spid="44" grpId="1" animBg="1"/>
          <p:bldP spid="46" grpId="0" animBg="1"/>
          <p:bldP spid="46" grpId="1" animBg="1"/>
          <p:bldP spid="48" grpId="0" animBg="1"/>
          <p:bldP spid="48" grpId="1" animBg="1"/>
          <p:bldP spid="65" grpId="0" animBg="1"/>
          <p:bldP spid="66" grpId="0" animBg="1"/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3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6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1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 tmFilter="0, 0; .2, .5; .8, .5; 1, 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9" dur="250" autoRev="1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0" dur="5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1" dur="25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2" grpId="0"/>
          <p:bldP spid="43" grpId="0"/>
          <p:bldP spid="44" grpId="0" animBg="1"/>
          <p:bldP spid="44" grpId="1" animBg="1"/>
          <p:bldP spid="46" grpId="0" animBg="1"/>
          <p:bldP spid="46" grpId="1" animBg="1"/>
          <p:bldP spid="48" grpId="0" animBg="1"/>
          <p:bldP spid="48" grpId="1" animBg="1"/>
          <p:bldP spid="65" grpId="0" animBg="1"/>
          <p:bldP spid="66" grpId="0" animBg="1"/>
          <p:bldP spid="6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机器指令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2976" y="623331"/>
            <a:ext cx="3252358" cy="2550604"/>
          </a:xfrm>
          <a:prstGeom prst="rect">
            <a:avLst/>
          </a:prstGeom>
        </p:spPr>
      </p:pic>
      <p:sp>
        <p:nvSpPr>
          <p:cNvPr id="9" name="内容占位符 1"/>
          <p:cNvSpPr txBox="1"/>
          <p:nvPr/>
        </p:nvSpPr>
        <p:spPr>
          <a:xfrm>
            <a:off x="527553" y="656416"/>
            <a:ext cx="3252359" cy="2550599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kern="0" dirty="0"/>
              <a:t>机器指令举例：</a:t>
            </a:r>
            <a:endParaRPr lang="en-US" altLang="zh-CN" sz="2000" kern="0" dirty="0"/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2000" kern="0" dirty="0">
                <a:solidFill>
                  <a:srgbClr val="00B050"/>
                </a:solidFill>
              </a:rPr>
              <a:t>00001001010101100110010000101011</a:t>
            </a:r>
            <a:endParaRPr lang="en-US" altLang="zh-CN" sz="2000" kern="0" dirty="0">
              <a:solidFill>
                <a:srgbClr val="00B050"/>
              </a:solidFill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2000" kern="0" dirty="0">
                <a:solidFill>
                  <a:srgbClr val="00B050"/>
                </a:solidFill>
              </a:rPr>
              <a:t>01101000110101111110000110011000</a:t>
            </a:r>
            <a:endParaRPr lang="en-US" altLang="zh-CN" sz="2000" kern="0" dirty="0">
              <a:solidFill>
                <a:srgbClr val="00B050"/>
              </a:solidFill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sz="2000" kern="0" dirty="0"/>
              <a:t>………………</a:t>
            </a:r>
            <a:endParaRPr lang="zh-CN" altLang="en-US" sz="2000" kern="0" dirty="0"/>
          </a:p>
        </p:txBody>
      </p:sp>
      <p:sp>
        <p:nvSpPr>
          <p:cNvPr id="10" name="内容占位符 1"/>
          <p:cNvSpPr txBox="1">
            <a:spLocks noChangeArrowheads="1"/>
          </p:cNvSpPr>
          <p:nvPr/>
        </p:nvSpPr>
        <p:spPr>
          <a:xfrm>
            <a:off x="1425625" y="3379913"/>
            <a:ext cx="6292750" cy="1392147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kern="0" dirty="0"/>
              <a:t>为了改善机器指令的可读性，选用了一些能反映机器指令功能的单词或词组来代表该机器指令：</a:t>
            </a:r>
            <a:r>
              <a:rPr lang="en-US" altLang="zh-CN" sz="1600" kern="0" dirty="0">
                <a:solidFill>
                  <a:srgbClr val="FF0000"/>
                </a:solidFill>
              </a:rPr>
              <a:t>MOV, ADD, SUB</a:t>
            </a:r>
            <a:r>
              <a:rPr lang="zh-CN" altLang="en-US" sz="1600" kern="0" dirty="0"/>
              <a:t>等等</a:t>
            </a:r>
            <a:endParaRPr lang="en-US" altLang="zh-CN" sz="1600" kern="0" dirty="0"/>
          </a:p>
          <a:p>
            <a:r>
              <a:rPr lang="zh-CN" altLang="en-US" sz="1600" kern="0" dirty="0"/>
              <a:t>不再关心机器指令的具体二进制编码。与此同时，也把</a:t>
            </a:r>
            <a:r>
              <a:rPr lang="en-US" altLang="zh-CN" sz="1600" kern="0" dirty="0"/>
              <a:t>CPU</a:t>
            </a:r>
            <a:r>
              <a:rPr lang="zh-CN" altLang="en-US" sz="1600" kern="0" dirty="0"/>
              <a:t>内部的各种资源</a:t>
            </a:r>
            <a:r>
              <a:rPr lang="zh-CN" altLang="en-US" sz="1600" kern="0" dirty="0">
                <a:solidFill>
                  <a:srgbClr val="FF0000"/>
                </a:solidFill>
              </a:rPr>
              <a:t>符号化</a:t>
            </a:r>
            <a:r>
              <a:rPr lang="zh-CN" altLang="en-US" sz="1600" kern="0" dirty="0"/>
              <a:t>，使用该符号名也等于引用了该具体的物理资源，如</a:t>
            </a:r>
            <a:r>
              <a:rPr lang="en-US" altLang="zh-CN" sz="1600" kern="0" dirty="0">
                <a:solidFill>
                  <a:srgbClr val="FF0000"/>
                </a:solidFill>
              </a:rPr>
              <a:t>EAX, ESP</a:t>
            </a:r>
            <a:r>
              <a:rPr lang="zh-CN" altLang="en-US" sz="1600" kern="0" dirty="0"/>
              <a:t>等等。</a:t>
            </a:r>
            <a:endParaRPr lang="zh-CN" altLang="en-US" sz="11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1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通用寄存器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4" name="内容占位符 1"/>
          <p:cNvSpPr txBox="1"/>
          <p:nvPr/>
        </p:nvSpPr>
        <p:spPr>
          <a:xfrm>
            <a:off x="-36512" y="1240892"/>
            <a:ext cx="5688632" cy="2661716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anose="05050102010706020507" pitchFamily="18" charset="2"/>
              <a:buNone/>
              <a:defRPr/>
            </a:pPr>
            <a:r>
              <a:rPr lang="en-US" altLang="zh-CN" kern="0" dirty="0">
                <a:latin typeface="+mn-ea"/>
              </a:rPr>
              <a:t>80386</a:t>
            </a:r>
            <a:r>
              <a:rPr lang="zh-CN" altLang="en-US" kern="0" dirty="0">
                <a:latin typeface="+mn-ea"/>
              </a:rPr>
              <a:t>有如下通用寄存器：</a:t>
            </a:r>
            <a:endParaRPr lang="en-US" altLang="zh-CN" kern="0" dirty="0">
              <a:latin typeface="+mn-ea"/>
            </a:endParaRPr>
          </a:p>
          <a:p>
            <a:pPr>
              <a:defRPr/>
            </a:pPr>
            <a:r>
              <a:rPr lang="en-US" altLang="zh-CN" kern="0" dirty="0">
                <a:latin typeface="+mn-ea"/>
              </a:rPr>
              <a:t>AX,BX,CX,DX  ; SI,DI  ;  SP,BP; </a:t>
            </a:r>
            <a:r>
              <a:rPr lang="zh-CN" altLang="en-US" kern="0" dirty="0">
                <a:latin typeface="+mn-ea"/>
              </a:rPr>
              <a:t>（</a:t>
            </a:r>
            <a:r>
              <a:rPr lang="en-US" altLang="zh-CN" kern="0" dirty="0">
                <a:latin typeface="+mn-ea"/>
              </a:rPr>
              <a:t>16</a:t>
            </a:r>
            <a:r>
              <a:rPr lang="zh-CN" altLang="en-US" kern="0" dirty="0">
                <a:latin typeface="+mn-ea"/>
              </a:rPr>
              <a:t>位）</a:t>
            </a:r>
            <a:endParaRPr lang="en-US" altLang="zh-CN" kern="0" dirty="0">
              <a:latin typeface="+mn-ea"/>
            </a:endParaRPr>
          </a:p>
          <a:p>
            <a:pPr>
              <a:defRPr/>
            </a:pPr>
            <a:r>
              <a:rPr lang="en-US" altLang="zh-CN" kern="0" dirty="0">
                <a:solidFill>
                  <a:srgbClr val="FF0000"/>
                </a:solidFill>
                <a:latin typeface="+mn-ea"/>
              </a:rPr>
              <a:t>AH,AL ; BH,BL; CH,CL; DH,DL</a:t>
            </a:r>
            <a:r>
              <a:rPr lang="zh-CN" altLang="en-US" kern="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kern="0" dirty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en-US" kern="0" dirty="0">
                <a:solidFill>
                  <a:srgbClr val="FF0000"/>
                </a:solidFill>
                <a:latin typeface="+mn-ea"/>
              </a:rPr>
              <a:t>位）</a:t>
            </a:r>
            <a:endParaRPr lang="en-US" altLang="zh-CN" kern="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en-US" altLang="zh-CN" kern="0" dirty="0">
                <a:solidFill>
                  <a:srgbClr val="FF0000"/>
                </a:solidFill>
                <a:latin typeface="+mn-ea"/>
              </a:rPr>
              <a:t>EAX,EBX,ECX,EDX; ESI,EDI; ESP,EBP</a:t>
            </a:r>
            <a:r>
              <a:rPr lang="zh-CN" altLang="en-US" kern="0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kern="0" dirty="0">
                <a:solidFill>
                  <a:srgbClr val="FF0000"/>
                </a:solidFill>
                <a:latin typeface="+mn-ea"/>
              </a:rPr>
              <a:t>32</a:t>
            </a:r>
            <a:r>
              <a:rPr lang="zh-CN" altLang="en-US" kern="0" dirty="0">
                <a:solidFill>
                  <a:srgbClr val="FF0000"/>
                </a:solidFill>
                <a:latin typeface="+mn-ea"/>
              </a:rPr>
              <a:t>位）</a:t>
            </a:r>
            <a:endParaRPr lang="en-US" altLang="zh-CN" kern="0" dirty="0">
              <a:solidFill>
                <a:srgbClr val="FF0000"/>
              </a:solidFill>
              <a:latin typeface="+mn-ea"/>
            </a:endParaRPr>
          </a:p>
          <a:p>
            <a:pPr marL="0" indent="0">
              <a:buFont typeface="Symbol" panose="05050102010706020507" pitchFamily="18" charset="2"/>
              <a:buNone/>
              <a:defRPr/>
            </a:pPr>
            <a:r>
              <a:rPr lang="zh-CN" altLang="en-US" kern="0" dirty="0">
                <a:latin typeface="+mn-ea"/>
              </a:rPr>
              <a:t>段寄存器：</a:t>
            </a:r>
            <a:r>
              <a:rPr lang="en-US" altLang="zh-CN" kern="0" dirty="0">
                <a:latin typeface="+mn-ea"/>
              </a:rPr>
              <a:t>DS</a:t>
            </a:r>
            <a:r>
              <a:rPr lang="zh-CN" altLang="en-US" kern="0" dirty="0">
                <a:latin typeface="+mn-ea"/>
              </a:rPr>
              <a:t>，</a:t>
            </a:r>
            <a:r>
              <a:rPr lang="en-US" altLang="zh-CN" kern="0" dirty="0">
                <a:latin typeface="+mn-ea"/>
              </a:rPr>
              <a:t>ES</a:t>
            </a:r>
            <a:r>
              <a:rPr lang="zh-CN" altLang="en-US" kern="0" dirty="0">
                <a:latin typeface="+mn-ea"/>
              </a:rPr>
              <a:t>，</a:t>
            </a:r>
            <a:r>
              <a:rPr lang="en-US" altLang="zh-CN" kern="0" dirty="0">
                <a:latin typeface="+mn-ea"/>
              </a:rPr>
              <a:t>SS ……</a:t>
            </a:r>
            <a:endParaRPr lang="en-US" altLang="zh-CN" kern="0" dirty="0">
              <a:latin typeface="+mn-ea"/>
            </a:endParaRPr>
          </a:p>
        </p:txBody>
      </p:sp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8860"/>
            <a:ext cx="3635895" cy="415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779912" y="51470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AT&amp;T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汇编代码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22" name="内容占位符 2"/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kern="0" dirty="0"/>
              <a:t>格式：                       指令  源操作数 </a:t>
            </a:r>
            <a:r>
              <a:rPr lang="en-US" altLang="zh-CN" kern="0" dirty="0"/>
              <a:t>,</a:t>
            </a:r>
            <a:r>
              <a:rPr lang="zh-CN" altLang="en-US" kern="0" dirty="0"/>
              <a:t>目的操作数 </a:t>
            </a:r>
            <a:endParaRPr lang="en-US" altLang="zh-CN" kern="0" dirty="0"/>
          </a:p>
          <a:p>
            <a:pPr marL="0" indent="0">
              <a:buNone/>
            </a:pPr>
            <a:r>
              <a:rPr lang="zh-CN" altLang="en-US" kern="0" dirty="0"/>
              <a:t>示例：</a:t>
            </a:r>
            <a:endParaRPr lang="en-US" altLang="zh-CN" kern="0" dirty="0"/>
          </a:p>
        </p:txBody>
      </p:sp>
      <p:sp>
        <p:nvSpPr>
          <p:cNvPr id="23" name="矩形 22"/>
          <p:cNvSpPr/>
          <p:nvPr/>
        </p:nvSpPr>
        <p:spPr>
          <a:xfrm>
            <a:off x="2419723" y="1787351"/>
            <a:ext cx="4503737" cy="9921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000" b="1" noProof="1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movl  $8 , %eax</a:t>
            </a:r>
            <a:endParaRPr lang="zh-CN" altLang="en-US" sz="3000" b="1" noProof="1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203848" y="1482477"/>
            <a:ext cx="379413" cy="6572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211960" y="1482477"/>
            <a:ext cx="322313" cy="58744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427141" y="1445661"/>
            <a:ext cx="334963" cy="6572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12"/>
          <p:cNvSpPr/>
          <p:nvPr/>
        </p:nvSpPr>
        <p:spPr>
          <a:xfrm>
            <a:off x="4873204" y="3118409"/>
            <a:ext cx="2192338" cy="13827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1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lang="zh-CN" altLang="en-US" b="1" noProof="1">
                <a:solidFill>
                  <a:schemeClr val="tx1"/>
                </a:solidFill>
              </a:rPr>
              <a:t>：</a:t>
            </a:r>
            <a:r>
              <a:rPr lang="en-US" altLang="zh-CN" b="1" noProof="1">
                <a:solidFill>
                  <a:schemeClr val="tx1"/>
                </a:solidFill>
              </a:rPr>
              <a:t>CPU</a:t>
            </a:r>
            <a:r>
              <a:rPr lang="zh-CN" altLang="en-US" b="1" noProof="1">
                <a:solidFill>
                  <a:schemeClr val="tx1"/>
                </a:solidFill>
              </a:rPr>
              <a:t>计算总是</a:t>
            </a:r>
            <a:r>
              <a:rPr lang="zh-CN" altLang="en-US" b="1" noProof="1">
                <a:solidFill>
                  <a:srgbClr val="FF0000"/>
                </a:solidFill>
              </a:rPr>
              <a:t>仅从寄存器</a:t>
            </a:r>
            <a:r>
              <a:rPr lang="zh-CN" altLang="en-US" b="1" noProof="1">
                <a:solidFill>
                  <a:schemeClr val="tx1"/>
                </a:solidFill>
              </a:rPr>
              <a:t>直接存</a:t>
            </a:r>
            <a:r>
              <a:rPr lang="en-US" altLang="zh-CN" b="1" noProof="1">
                <a:solidFill>
                  <a:schemeClr val="tx1"/>
                </a:solidFill>
              </a:rPr>
              <a:t>/</a:t>
            </a:r>
            <a:r>
              <a:rPr lang="zh-CN" altLang="en-US" b="1" noProof="1">
                <a:solidFill>
                  <a:schemeClr val="tx1"/>
                </a:solidFill>
              </a:rPr>
              <a:t>取数据</a:t>
            </a:r>
            <a:endParaRPr lang="zh-CN" altLang="en-US" b="1" noProof="1">
              <a:solidFill>
                <a:schemeClr val="tx1"/>
              </a:solidFill>
            </a:endParaRPr>
          </a:p>
        </p:txBody>
      </p:sp>
      <p:sp>
        <p:nvSpPr>
          <p:cNvPr id="34" name="内容占位符 2"/>
          <p:cNvSpPr txBox="1"/>
          <p:nvPr/>
        </p:nvSpPr>
        <p:spPr>
          <a:xfrm>
            <a:off x="611560" y="2885901"/>
            <a:ext cx="7918450" cy="186848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方正喵呜体" pitchFamily="2" charset="-122"/>
                <a:ea typeface="方正喵呜体" pitchFamily="2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noProof="1"/>
              <a:t> </a:t>
            </a:r>
            <a:r>
              <a:rPr lang="zh-CN" altLang="en-US" sz="2000" noProof="1"/>
              <a:t>操作数</a:t>
            </a:r>
            <a:endParaRPr lang="en-US" altLang="zh-CN" sz="2000" noProof="1"/>
          </a:p>
          <a:p>
            <a:pPr lvl="1"/>
            <a:r>
              <a:rPr lang="zh-CN" altLang="en-US" sz="2000" noProof="1"/>
              <a:t> 立即数（</a:t>
            </a:r>
            <a:r>
              <a:rPr lang="en-US" altLang="zh-CN" sz="2000" noProof="1"/>
              <a:t>immediate</a:t>
            </a:r>
            <a:r>
              <a:rPr lang="zh-CN" altLang="en-US" sz="2000" noProof="1"/>
              <a:t>）</a:t>
            </a:r>
            <a:endParaRPr lang="en-US" altLang="zh-CN" sz="2000" noProof="1"/>
          </a:p>
          <a:p>
            <a:pPr lvl="1"/>
            <a:r>
              <a:rPr lang="zh-CN" altLang="en-US" sz="2000" noProof="1"/>
              <a:t> 寄存器（</a:t>
            </a:r>
            <a:r>
              <a:rPr lang="en-US" altLang="zh-CN" sz="2000" noProof="1"/>
              <a:t>register</a:t>
            </a:r>
            <a:r>
              <a:rPr lang="zh-CN" altLang="en-US" sz="2000" noProof="1"/>
              <a:t>）</a:t>
            </a:r>
            <a:endParaRPr lang="en-US" altLang="zh-CN" sz="2000" noProof="1"/>
          </a:p>
          <a:p>
            <a:pPr lvl="1"/>
            <a:r>
              <a:rPr lang="zh-CN" altLang="en-US" sz="2000" noProof="1"/>
              <a:t> 存储器（</a:t>
            </a:r>
            <a:r>
              <a:rPr lang="en-US" altLang="zh-CN" sz="2000" noProof="1"/>
              <a:t>memory</a:t>
            </a:r>
            <a:r>
              <a:rPr lang="zh-CN" altLang="en-US" sz="2000" noProof="1"/>
              <a:t>）  </a:t>
            </a:r>
            <a:endParaRPr lang="zh-CN" altLang="en-US" sz="2000" noProof="1"/>
          </a:p>
          <a:p>
            <a:endParaRPr lang="zh-CN" altLang="en-US" sz="2000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83"/>
    </mc:Choice>
    <mc:Fallback>
      <p:transition advClick="0" advTm="948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  <p:bldP spid="23" grpId="0" bldLvl="0" animBg="1"/>
          <p:bldP spid="33" grpId="0" bldLvl="0" animBg="1"/>
          <p:bldP spid="34" grpId="0" build="p"/>
          <p:bldP spid="3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10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  <p:bldP spid="23" grpId="0" bldLvl="0" animBg="1"/>
          <p:bldP spid="33" grpId="0" bldLvl="0" animBg="1"/>
          <p:bldP spid="34" grpId="0" build="p"/>
          <p:bldP spid="34" grpId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汇编示例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7" name="内容占位符 1"/>
          <p:cNvSpPr txBox="1">
            <a:spLocks noChangeArrowheads="1"/>
          </p:cNvSpPr>
          <p:nvPr/>
        </p:nvSpPr>
        <p:spPr>
          <a:xfrm>
            <a:off x="2879812" y="595596"/>
            <a:ext cx="3384376" cy="4352418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anose="05050102010706020507" pitchFamily="18" charset="2"/>
              <a:buNone/>
            </a:pPr>
            <a:r>
              <a:rPr lang="en-US" altLang="zh-CN" sz="2000" kern="0" dirty="0">
                <a:solidFill>
                  <a:srgbClr val="FF0000"/>
                </a:solidFill>
              </a:rPr>
              <a:t>1005.s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/>
              <a:t> 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.section .text    </a:t>
            </a: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.global _start   </a:t>
            </a: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_start:      </a:t>
            </a: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   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movl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$4, %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eax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</a:t>
            </a: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   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movl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$1, %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ebx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</a:t>
            </a: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   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movl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$5, %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ecx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</a:t>
            </a: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   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movl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$13, %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edx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</a:t>
            </a: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   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movl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$1, %</a:t>
            </a:r>
            <a:r>
              <a:rPr lang="en-US" altLang="zh-CN" sz="1800" kern="0" dirty="0" err="1">
                <a:latin typeface="Courier New" panose="02070609020205090404" pitchFamily="49" charset="0"/>
                <a:cs typeface="Courier New" panose="02070609020205090404" pitchFamily="49" charset="0"/>
              </a:rPr>
              <a:t>eax</a:t>
            </a: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</a:t>
            </a:r>
            <a:endParaRPr lang="en-US" altLang="zh-CN" sz="1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sz="1800" kern="0" dirty="0">
                <a:latin typeface="Courier New" panose="02070609020205090404" pitchFamily="49" charset="0"/>
                <a:cs typeface="Courier New" panose="02070609020205090404" pitchFamily="49" charset="0"/>
              </a:rPr>
              <a:t>     int  $0x80</a:t>
            </a:r>
            <a:endParaRPr lang="zh-CN" altLang="en-US" sz="2800" kern="0" dirty="0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数据传送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5676" y="587465"/>
            <a:ext cx="5832648" cy="2794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zh-CN" sz="2400" dirty="0" err="1">
                <a:latin typeface="Courier New" panose="02070609020205090404" pitchFamily="49" charset="0"/>
                <a:cs typeface="Courier New" panose="02070609020205090404" pitchFamily="49" charset="0"/>
              </a:rPr>
              <a:t>movl</a:t>
            </a:r>
            <a:r>
              <a:rPr lang="en-US" altLang="zh-CN" sz="2400" dirty="0"/>
              <a:t>:    </a:t>
            </a:r>
            <a:r>
              <a:rPr lang="zh-CN" altLang="en-US" sz="2400" dirty="0"/>
              <a:t>用于传送</a:t>
            </a:r>
            <a:r>
              <a:rPr lang="en-US" altLang="zh-CN" sz="2400" dirty="0">
                <a:solidFill>
                  <a:srgbClr val="FF0000"/>
                </a:solidFill>
              </a:rPr>
              <a:t>32</a:t>
            </a:r>
            <a:r>
              <a:rPr lang="zh-CN" altLang="en-US" sz="2400" dirty="0"/>
              <a:t>位的长字值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zh-CN" sz="2400" dirty="0" err="1">
                <a:latin typeface="Courier New" panose="02070609020205090404" pitchFamily="49" charset="0"/>
                <a:cs typeface="Courier New" panose="02070609020205090404" pitchFamily="49" charset="0"/>
              </a:rPr>
              <a:t>movw</a:t>
            </a:r>
            <a:r>
              <a:rPr lang="zh-CN" altLang="en-US" sz="2400" dirty="0"/>
              <a:t>：  用于传送</a:t>
            </a:r>
            <a:r>
              <a:rPr lang="en-US" altLang="zh-CN" sz="2400" dirty="0">
                <a:solidFill>
                  <a:srgbClr val="FF0000"/>
                </a:solidFill>
              </a:rPr>
              <a:t>16</a:t>
            </a:r>
            <a:r>
              <a:rPr lang="zh-CN" altLang="en-US" sz="2400" dirty="0"/>
              <a:t>位的字值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en-US" altLang="zh-CN" sz="2400" dirty="0" err="1">
                <a:latin typeface="Courier New" panose="02070609020205090404" pitchFamily="49" charset="0"/>
                <a:cs typeface="Courier New" panose="02070609020205090404" pitchFamily="49" charset="0"/>
              </a:rPr>
              <a:t>movb</a:t>
            </a:r>
            <a:r>
              <a:rPr lang="zh-CN" altLang="en-US" sz="2400" dirty="0"/>
              <a:t>：  用于传送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/>
              <a:t>位的字值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400" dirty="0"/>
              <a:t>示例：</a:t>
            </a:r>
            <a:r>
              <a:rPr lang="en-US" altLang="zh-CN" sz="2400" dirty="0"/>
              <a:t>1006.s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寻址方式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kern="0" dirty="0" err="1"/>
              <a:t>movl</a:t>
            </a:r>
            <a:r>
              <a:rPr lang="en-US" altLang="zh-CN" sz="2000" kern="0" dirty="0"/>
              <a:t> $1,%eax </a:t>
            </a:r>
            <a:r>
              <a:rPr lang="en-US" altLang="zh-CN" sz="2000" kern="0" dirty="0">
                <a:solidFill>
                  <a:srgbClr val="FF0000"/>
                </a:solidFill>
              </a:rPr>
              <a:t>  		#</a:t>
            </a:r>
            <a:r>
              <a:rPr lang="zh-CN" altLang="en-US" sz="2000" kern="0" dirty="0">
                <a:solidFill>
                  <a:srgbClr val="FF0000"/>
                </a:solidFill>
              </a:rPr>
              <a:t>立即数寻址－</a:t>
            </a:r>
            <a:r>
              <a:rPr lang="en-US" altLang="zh-CN" sz="2000" kern="0" dirty="0">
                <a:solidFill>
                  <a:srgbClr val="FF0000"/>
                </a:solidFill>
              </a:rPr>
              <a:t>1005.s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kern="0" dirty="0" err="1"/>
              <a:t>movl</a:t>
            </a:r>
            <a:r>
              <a:rPr lang="en-US" altLang="zh-CN" sz="2000" kern="0" dirty="0"/>
              <a:t> %</a:t>
            </a:r>
            <a:r>
              <a:rPr lang="en-US" altLang="zh-CN" sz="2000" kern="0" dirty="0" err="1"/>
              <a:t>ebx</a:t>
            </a:r>
            <a:r>
              <a:rPr lang="en-US" altLang="zh-CN" sz="2000" kern="0" dirty="0"/>
              <a:t>,%</a:t>
            </a:r>
            <a:r>
              <a:rPr lang="en-US" altLang="zh-CN" sz="2000" kern="0" dirty="0" err="1"/>
              <a:t>eax</a:t>
            </a:r>
            <a:r>
              <a:rPr lang="en-US" altLang="zh-CN" sz="2000" kern="0" dirty="0"/>
              <a:t>    </a:t>
            </a:r>
            <a:r>
              <a:rPr lang="en-US" altLang="zh-CN" sz="1800" kern="0" dirty="0">
                <a:solidFill>
                  <a:srgbClr val="FF0000"/>
                </a:solidFill>
              </a:rPr>
              <a:t>		</a:t>
            </a:r>
            <a:r>
              <a:rPr lang="en-US" altLang="zh-CN" sz="2000" kern="0" dirty="0">
                <a:solidFill>
                  <a:srgbClr val="FF0000"/>
                </a:solidFill>
              </a:rPr>
              <a:t>#</a:t>
            </a:r>
            <a:r>
              <a:rPr lang="zh-CN" altLang="en-US" sz="2000" kern="0" dirty="0">
                <a:solidFill>
                  <a:srgbClr val="FF0000"/>
                </a:solidFill>
              </a:rPr>
              <a:t>寄存器寻址 </a:t>
            </a:r>
            <a:r>
              <a:rPr lang="en-US" altLang="zh-CN" sz="2000" kern="0" dirty="0">
                <a:solidFill>
                  <a:srgbClr val="FF0000"/>
                </a:solidFill>
              </a:rPr>
              <a:t>-  1006.s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000" kern="0" dirty="0" err="1"/>
              <a:t>movl</a:t>
            </a:r>
            <a:r>
              <a:rPr lang="en-US" altLang="zh-CN" sz="2000" kern="0" dirty="0"/>
              <a:t> </a:t>
            </a:r>
            <a:r>
              <a:rPr lang="en-US" altLang="zh-CN" sz="2000" kern="0" dirty="0">
                <a:solidFill>
                  <a:srgbClr val="133FCB"/>
                </a:solidFill>
              </a:rPr>
              <a:t>0x08048054</a:t>
            </a:r>
            <a:r>
              <a:rPr lang="en-US" altLang="zh-CN" sz="2000" kern="0" dirty="0"/>
              <a:t>,%eax</a:t>
            </a:r>
            <a:r>
              <a:rPr lang="en-US" altLang="zh-CN" sz="1800" kern="0" dirty="0"/>
              <a:t>   </a:t>
            </a:r>
            <a:r>
              <a:rPr lang="en-US" altLang="zh-CN" sz="1600" kern="0" dirty="0">
                <a:solidFill>
                  <a:srgbClr val="FF0000"/>
                </a:solidFill>
              </a:rPr>
              <a:t>	</a:t>
            </a:r>
            <a:r>
              <a:rPr lang="en-US" altLang="zh-CN" sz="2000" kern="0" dirty="0">
                <a:solidFill>
                  <a:srgbClr val="FF0000"/>
                </a:solidFill>
              </a:rPr>
              <a:t>#</a:t>
            </a:r>
            <a:r>
              <a:rPr lang="zh-CN" altLang="en-US" sz="2000" kern="0" dirty="0">
                <a:solidFill>
                  <a:srgbClr val="FF0000"/>
                </a:solidFill>
              </a:rPr>
              <a:t>绝对寻址 </a:t>
            </a:r>
            <a:r>
              <a:rPr lang="en-US" altLang="zh-CN" sz="2000" kern="0" dirty="0">
                <a:solidFill>
                  <a:srgbClr val="FF0000"/>
                </a:solidFill>
              </a:rPr>
              <a:t>-  1007.s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</a:rPr>
              <a:t>x/4bt </a:t>
            </a:r>
            <a:r>
              <a:rPr lang="zh-CN" altLang="en-US" sz="1800" kern="0" dirty="0"/>
              <a:t>查看内存内容（</a:t>
            </a:r>
            <a:r>
              <a:rPr lang="en-US" altLang="zh-CN" sz="1800" kern="0" dirty="0">
                <a:solidFill>
                  <a:srgbClr val="FF0000"/>
                </a:solidFill>
              </a:rPr>
              <a:t>b</a:t>
            </a:r>
            <a:r>
              <a:rPr lang="en-US" altLang="zh-CN" sz="1800" kern="0" dirty="0"/>
              <a:t>-</a:t>
            </a:r>
            <a:r>
              <a:rPr lang="zh-CN" altLang="en-US" sz="1800" kern="0" dirty="0"/>
              <a:t>单字节，</a:t>
            </a:r>
            <a:r>
              <a:rPr lang="en-US" altLang="zh-CN" sz="1800" kern="0" dirty="0">
                <a:solidFill>
                  <a:srgbClr val="FF0000"/>
                </a:solidFill>
              </a:rPr>
              <a:t>h</a:t>
            </a:r>
            <a:r>
              <a:rPr lang="en-US" altLang="zh-CN" sz="1800" kern="0" dirty="0"/>
              <a:t>-</a:t>
            </a:r>
            <a:r>
              <a:rPr lang="zh-CN" altLang="en-US" sz="1800" kern="0" dirty="0"/>
              <a:t>双字节，</a:t>
            </a:r>
            <a:r>
              <a:rPr lang="en-US" altLang="zh-CN" sz="1800" kern="0" dirty="0">
                <a:solidFill>
                  <a:srgbClr val="FF0000"/>
                </a:solidFill>
              </a:rPr>
              <a:t>w</a:t>
            </a:r>
            <a:r>
              <a:rPr lang="en-US" altLang="zh-CN" sz="1800" kern="0" dirty="0"/>
              <a:t>-</a:t>
            </a:r>
            <a:r>
              <a:rPr lang="zh-CN" altLang="en-US" sz="1800" kern="0" dirty="0"/>
              <a:t>四字 节，</a:t>
            </a:r>
            <a:r>
              <a:rPr lang="en-US" altLang="zh-CN" sz="1800" kern="0" dirty="0">
                <a:solidFill>
                  <a:srgbClr val="FF0000"/>
                </a:solidFill>
              </a:rPr>
              <a:t>g</a:t>
            </a:r>
            <a:r>
              <a:rPr lang="en-US" altLang="zh-CN" sz="1800" kern="0" dirty="0"/>
              <a:t>-</a:t>
            </a:r>
            <a:r>
              <a:rPr lang="zh-CN" altLang="en-US" sz="1800" kern="0" dirty="0"/>
              <a:t>八字节）</a:t>
            </a:r>
            <a:endParaRPr lang="en-US" altLang="zh-CN" sz="18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</a:rPr>
              <a:t>x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按十六进制格式显示变量。</a:t>
            </a:r>
            <a:r>
              <a:rPr lang="en-US" altLang="zh-CN" sz="1800" kern="0" dirty="0">
                <a:solidFill>
                  <a:srgbClr val="FF0000"/>
                </a:solidFill>
              </a:rPr>
              <a:t>d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按十进制格式显示变量。</a:t>
            </a:r>
            <a:endParaRPr lang="zh-CN" altLang="en-US" sz="18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</a:rPr>
              <a:t>u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按十六进制格式显示无符号整型。</a:t>
            </a:r>
            <a:r>
              <a:rPr lang="en-US" altLang="zh-CN" sz="1800" kern="0" dirty="0">
                <a:solidFill>
                  <a:srgbClr val="FF0000"/>
                </a:solidFill>
              </a:rPr>
              <a:t>o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按八进制格式显示变量。</a:t>
            </a:r>
            <a:endParaRPr lang="zh-CN" altLang="en-US" sz="18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</a:rPr>
              <a:t>t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按二进制格式显示变量。</a:t>
            </a:r>
            <a:r>
              <a:rPr lang="en-US" altLang="zh-CN" sz="1800" kern="0" dirty="0">
                <a:solidFill>
                  <a:srgbClr val="FF0000"/>
                </a:solidFill>
              </a:rPr>
              <a:t>a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按十六进制格式显示变量。</a:t>
            </a:r>
            <a:endParaRPr lang="zh-CN" altLang="en-US" sz="1800" kern="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</a:rPr>
              <a:t>c </a:t>
            </a:r>
            <a:r>
              <a:rPr lang="zh-CN" altLang="en-US" sz="1800" kern="0" dirty="0"/>
              <a:t>按字符格式显示变量。</a:t>
            </a:r>
            <a:r>
              <a:rPr lang="en-US" altLang="zh-CN" sz="1800" kern="0" dirty="0">
                <a:solidFill>
                  <a:srgbClr val="FF0000"/>
                </a:solidFill>
              </a:rPr>
              <a:t>f</a:t>
            </a:r>
            <a:r>
              <a:rPr lang="en-US" altLang="zh-CN" sz="1800" kern="0" dirty="0"/>
              <a:t> </a:t>
            </a:r>
            <a:r>
              <a:rPr lang="zh-CN" altLang="en-US" sz="1800" kern="0" dirty="0"/>
              <a:t>按浮点数格式显示变量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endParaRPr lang="zh-CN" altLang="en-US" b="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0"/>
          <p:cNvSpPr txBox="1"/>
          <p:nvPr/>
        </p:nvSpPr>
        <p:spPr>
          <a:xfrm>
            <a:off x="3779912" y="19548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寻址方式</a:t>
            </a:r>
            <a:endParaRPr lang="en-US" altLang="zh-CN" sz="2000" kern="0" dirty="0">
              <a:solidFill>
                <a:srgbClr val="AC0000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67568" y="555526"/>
            <a:ext cx="8276431" cy="4392485"/>
          </a:xfrm>
          <a:prstGeom prst="rect">
            <a:avLst/>
          </a:prstGeom>
        </p:spPr>
        <p:txBody>
          <a:bodyPr/>
          <a:lstStyle>
            <a:lvl1pPr marL="16700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380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65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955" indent="-167005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505" indent="-170180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95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0135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68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860" indent="-170815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$1,%eax </a:t>
            </a:r>
            <a:r>
              <a:rPr lang="en-US" altLang="zh-CN" sz="1600" kern="0" dirty="0">
                <a:solidFill>
                  <a:srgbClr val="FF0000"/>
                </a:solidFill>
              </a:rPr>
              <a:t>  			#</a:t>
            </a:r>
            <a:r>
              <a:rPr lang="zh-CN" altLang="en-US" sz="1600" kern="0" dirty="0">
                <a:solidFill>
                  <a:srgbClr val="FF0000"/>
                </a:solidFill>
              </a:rPr>
              <a:t>立即数寻址－</a:t>
            </a:r>
            <a:r>
              <a:rPr lang="en-US" altLang="zh-CN" sz="1600" kern="0" dirty="0">
                <a:solidFill>
                  <a:srgbClr val="FF0000"/>
                </a:solidFill>
              </a:rPr>
              <a:t>1005.s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,%</a:t>
            </a:r>
            <a:r>
              <a:rPr lang="en-US" altLang="zh-CN" sz="1600" kern="0" dirty="0" err="1"/>
              <a:t>eax</a:t>
            </a:r>
            <a:r>
              <a:rPr lang="en-US" altLang="zh-CN" sz="1600" kern="0" dirty="0"/>
              <a:t> 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寄存器寻址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1006.s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</a:t>
            </a:r>
            <a:r>
              <a:rPr lang="en-US" altLang="zh-CN" sz="1600" kern="0" dirty="0">
                <a:solidFill>
                  <a:srgbClr val="133FCB"/>
                </a:solidFill>
              </a:rPr>
              <a:t>0x08048054</a:t>
            </a:r>
            <a:r>
              <a:rPr lang="en-US" altLang="zh-CN" sz="1600" kern="0" dirty="0"/>
              <a:t>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绝对寻址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1007.s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600" kern="0" dirty="0" err="1"/>
              <a:t>movl</a:t>
            </a:r>
            <a:r>
              <a:rPr lang="en-US" altLang="zh-CN" sz="1600" kern="0" dirty="0"/>
              <a:t> (%</a:t>
            </a:r>
            <a:r>
              <a:rPr lang="en-US" altLang="zh-CN" sz="1600" kern="0" dirty="0" err="1"/>
              <a:t>ebx</a:t>
            </a:r>
            <a:r>
              <a:rPr lang="en-US" altLang="zh-CN" sz="1600" kern="0" dirty="0"/>
              <a:t>),%eax   </a:t>
            </a:r>
            <a:r>
              <a:rPr lang="en-US" altLang="zh-CN" sz="1600" kern="0" dirty="0">
                <a:solidFill>
                  <a:srgbClr val="FF0000"/>
                </a:solidFill>
              </a:rPr>
              <a:t>		#</a:t>
            </a:r>
            <a:r>
              <a:rPr lang="zh-CN" altLang="en-US" sz="1600" kern="0" dirty="0">
                <a:solidFill>
                  <a:srgbClr val="FF0000"/>
                </a:solidFill>
              </a:rPr>
              <a:t>间接寻址 </a:t>
            </a:r>
            <a:r>
              <a:rPr lang="en-US" altLang="zh-CN" sz="1600" kern="0" dirty="0">
                <a:solidFill>
                  <a:srgbClr val="FF0000"/>
                </a:solidFill>
              </a:rPr>
              <a:t>-  1008.s</a:t>
            </a:r>
            <a:endParaRPr lang="en-US" altLang="zh-CN" sz="1600" kern="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Font typeface="Symbol" panose="05050102010706020507" pitchFamily="18" charset="2"/>
              <a:buNone/>
              <a:defRPr/>
            </a:pPr>
            <a:endParaRPr lang="zh-CN" altLang="en-US" b="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443"/>
    </mc:Choice>
    <mc:Fallback>
      <p:transition advClick="0" advTm="9443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</p:bldLst>
      </p:timing>
    </mc:Fallback>
  </mc:AlternateContent>
</p:sld>
</file>

<file path=ppt/tags/tag1.xml><?xml version="1.0" encoding="utf-8"?>
<p:tagLst xmlns:p="http://schemas.openxmlformats.org/presentationml/2006/main">
  <p:tag name="TIMING" val="|0.4|1.5|1.2|1.4|2.5|2.6"/>
</p:tagLst>
</file>

<file path=ppt/tags/tag2.xml><?xml version="1.0" encoding="utf-8"?>
<p:tagLst xmlns:p="http://schemas.openxmlformats.org/presentationml/2006/main">
  <p:tag name="TIMING" val="|0.7|1.5|1.1|1.4|0.9|3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WPS 表格</Application>
  <PresentationFormat>全屏显示(16:9)</PresentationFormat>
  <Paragraphs>173</Paragraphs>
  <Slides>17</Slides>
  <Notes>17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方正书宋_GBK</vt:lpstr>
      <vt:lpstr>Wingdings</vt:lpstr>
      <vt:lpstr>华文细黑</vt:lpstr>
      <vt:lpstr>黑体-简</vt:lpstr>
      <vt:lpstr>微软雅黑</vt:lpstr>
      <vt:lpstr>宋体</vt:lpstr>
      <vt:lpstr>汉仪中圆简</vt:lpstr>
      <vt:lpstr>华文宋体</vt:lpstr>
      <vt:lpstr>胡晓波美心常规体</vt:lpstr>
      <vt:lpstr>Calibri</vt:lpstr>
      <vt:lpstr>Calibri</vt:lpstr>
      <vt:lpstr>Symbol</vt:lpstr>
      <vt:lpstr>Microsoft YaHei UI</vt:lpstr>
      <vt:lpstr>Wingdings 3</vt:lpstr>
      <vt:lpstr>方正喵呜体</vt:lpstr>
      <vt:lpstr>苹方-简</vt:lpstr>
      <vt:lpstr>Courier New</vt:lpstr>
      <vt:lpstr>Arial Unicode MS</vt:lpstr>
      <vt:lpstr>汉仪书宋二KW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khyang</cp:lastModifiedBy>
  <cp:revision>2</cp:revision>
  <dcterms:created xsi:type="dcterms:W3CDTF">2020-03-02T03:49:20Z</dcterms:created>
  <dcterms:modified xsi:type="dcterms:W3CDTF">2020-03-02T03:49:20Z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