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3.xml" ContentType="application/vnd.openxmlformats-officedocument.presentationml.tags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>
  <p:sldMasterIdLst>
    <p:sldMasterId id="2147483657" r:id="rId1"/>
  </p:sldMasterIdLst>
  <p:notesMasterIdLst>
    <p:notesMasterId r:id="rId23"/>
  </p:notesMasterIdLst>
  <p:sldIdLst>
    <p:sldId id="386" r:id="rId2"/>
    <p:sldId id="389" r:id="rId3"/>
    <p:sldId id="403" r:id="rId4"/>
    <p:sldId id="424" r:id="rId5"/>
    <p:sldId id="423" r:id="rId6"/>
    <p:sldId id="425" r:id="rId7"/>
    <p:sldId id="426" r:id="rId8"/>
    <p:sldId id="405" r:id="rId9"/>
    <p:sldId id="406" r:id="rId10"/>
    <p:sldId id="408" r:id="rId11"/>
    <p:sldId id="410" r:id="rId12"/>
    <p:sldId id="412" r:id="rId13"/>
    <p:sldId id="413" r:id="rId14"/>
    <p:sldId id="411" r:id="rId15"/>
    <p:sldId id="416" r:id="rId16"/>
    <p:sldId id="417" r:id="rId17"/>
    <p:sldId id="419" r:id="rId18"/>
    <p:sldId id="420" r:id="rId19"/>
    <p:sldId id="421" r:id="rId20"/>
    <p:sldId id="422" r:id="rId21"/>
    <p:sldId id="402" r:id="rId22"/>
  </p:sldIdLst>
  <p:sldSz cx="9144000" cy="5143500" type="screen16x9"/>
  <p:notesSz cx="6858000" cy="9144000"/>
  <p:custDataLst>
    <p:tags r:id="rId2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1pPr>
    <a:lvl2pPr marL="422275" indent="-60325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2pPr>
    <a:lvl3pPr marL="846138" indent="-12065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3pPr>
    <a:lvl4pPr marL="1271588" indent="-182563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4pPr>
    <a:lvl5pPr marL="1693863" indent="-242888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3FCB"/>
    <a:srgbClr val="FF33CC"/>
    <a:srgbClr val="A33909"/>
    <a:srgbClr val="067C0C"/>
    <a:srgbClr val="FF0000"/>
    <a:srgbClr val="08A810"/>
    <a:srgbClr val="CC6600"/>
    <a:srgbClr val="F2F2F2"/>
    <a:srgbClr val="AC0000"/>
    <a:srgbClr val="FFAF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 autoAdjust="0"/>
    <p:restoredTop sz="87085" autoAdjust="0"/>
  </p:normalViewPr>
  <p:slideViewPr>
    <p:cSldViewPr showGuides="1">
      <p:cViewPr varScale="1">
        <p:scale>
          <a:sx n="131" d="100"/>
          <a:sy n="131" d="100"/>
        </p:scale>
        <p:origin x="1359" y="6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notesViewPr>
    <p:cSldViewPr showGuides="1">
      <p:cViewPr varScale="1">
        <p:scale>
          <a:sx n="63" d="100"/>
          <a:sy n="63" d="100"/>
        </p:scale>
        <p:origin x="-214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dirty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dirty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dirty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A41FEA25-C0EA-413D-8D1D-7325EEED996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22275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846138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271588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693863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120204" algn="l" defTabSz="84808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44247" algn="l" defTabSz="84808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68288" algn="l" defTabSz="84808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392328" algn="l" defTabSz="848081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D4C3ED17-4C1F-47E3-BE3D-69553E812EEA}" type="slidenum">
              <a:rPr lang="zh-CN" altLang="en-US" b="0"/>
              <a:pPr eaLnBrk="1" hangingPunct="1"/>
              <a:t>0</a:t>
            </a:fld>
            <a:endParaRPr lang="zh-CN" altLang="en-US" b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86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CDF15751-AB47-48C3-BFCF-1E5FD32A178D}" type="slidenum">
              <a:rPr lang="en-US" altLang="zh-CN" b="0"/>
              <a:pPr eaLnBrk="1" hangingPunct="1"/>
              <a:t>10</a:t>
            </a:fld>
            <a:endParaRPr lang="en-US" altLang="zh-CN" b="0"/>
          </a:p>
        </p:txBody>
      </p:sp>
    </p:spTree>
    <p:extLst>
      <p:ext uri="{BB962C8B-B14F-4D97-AF65-F5344CB8AC3E}">
        <p14:creationId xmlns:p14="http://schemas.microsoft.com/office/powerpoint/2010/main" val="2626227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86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CDF15751-AB47-48C3-BFCF-1E5FD32A178D}" type="slidenum">
              <a:rPr lang="en-US" altLang="zh-CN" b="0"/>
              <a:pPr eaLnBrk="1" hangingPunct="1"/>
              <a:t>11</a:t>
            </a:fld>
            <a:endParaRPr lang="en-US" altLang="zh-CN" b="0"/>
          </a:p>
        </p:txBody>
      </p:sp>
    </p:spTree>
    <p:extLst>
      <p:ext uri="{BB962C8B-B14F-4D97-AF65-F5344CB8AC3E}">
        <p14:creationId xmlns:p14="http://schemas.microsoft.com/office/powerpoint/2010/main" val="36248717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86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CDF15751-AB47-48C3-BFCF-1E5FD32A178D}" type="slidenum">
              <a:rPr lang="en-US" altLang="zh-CN" b="0"/>
              <a:pPr eaLnBrk="1" hangingPunct="1"/>
              <a:t>12</a:t>
            </a:fld>
            <a:endParaRPr lang="en-US" altLang="zh-CN" b="0"/>
          </a:p>
        </p:txBody>
      </p:sp>
    </p:spTree>
    <p:extLst>
      <p:ext uri="{BB962C8B-B14F-4D97-AF65-F5344CB8AC3E}">
        <p14:creationId xmlns:p14="http://schemas.microsoft.com/office/powerpoint/2010/main" val="9884476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86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CDF15751-AB47-48C3-BFCF-1E5FD32A178D}" type="slidenum">
              <a:rPr lang="en-US" altLang="zh-CN" b="0"/>
              <a:pPr eaLnBrk="1" hangingPunct="1"/>
              <a:t>13</a:t>
            </a:fld>
            <a:endParaRPr lang="en-US" altLang="zh-CN" b="0"/>
          </a:p>
        </p:txBody>
      </p:sp>
    </p:spTree>
    <p:extLst>
      <p:ext uri="{BB962C8B-B14F-4D97-AF65-F5344CB8AC3E}">
        <p14:creationId xmlns:p14="http://schemas.microsoft.com/office/powerpoint/2010/main" val="16876868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86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CDF15751-AB47-48C3-BFCF-1E5FD32A178D}" type="slidenum">
              <a:rPr lang="en-US" altLang="zh-CN" b="0"/>
              <a:pPr eaLnBrk="1" hangingPunct="1"/>
              <a:t>16</a:t>
            </a:fld>
            <a:endParaRPr lang="en-US" altLang="zh-CN" b="0"/>
          </a:p>
        </p:txBody>
      </p:sp>
    </p:spTree>
    <p:extLst>
      <p:ext uri="{BB962C8B-B14F-4D97-AF65-F5344CB8AC3E}">
        <p14:creationId xmlns:p14="http://schemas.microsoft.com/office/powerpoint/2010/main" val="19095360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86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CDF15751-AB47-48C3-BFCF-1E5FD32A178D}" type="slidenum">
              <a:rPr lang="en-US" altLang="zh-CN" b="0"/>
              <a:pPr eaLnBrk="1" hangingPunct="1"/>
              <a:t>17</a:t>
            </a:fld>
            <a:endParaRPr lang="en-US" altLang="zh-CN" b="0"/>
          </a:p>
        </p:txBody>
      </p:sp>
    </p:spTree>
    <p:extLst>
      <p:ext uri="{BB962C8B-B14F-4D97-AF65-F5344CB8AC3E}">
        <p14:creationId xmlns:p14="http://schemas.microsoft.com/office/powerpoint/2010/main" val="16343068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86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CDF15751-AB47-48C3-BFCF-1E5FD32A178D}" type="slidenum">
              <a:rPr lang="en-US" altLang="zh-CN" b="0"/>
              <a:pPr eaLnBrk="1" hangingPunct="1"/>
              <a:t>18</a:t>
            </a:fld>
            <a:endParaRPr lang="en-US" altLang="zh-CN" b="0"/>
          </a:p>
        </p:txBody>
      </p:sp>
    </p:spTree>
    <p:extLst>
      <p:ext uri="{BB962C8B-B14F-4D97-AF65-F5344CB8AC3E}">
        <p14:creationId xmlns:p14="http://schemas.microsoft.com/office/powerpoint/2010/main" val="20613965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86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CDF15751-AB47-48C3-BFCF-1E5FD32A178D}" type="slidenum">
              <a:rPr lang="en-US" altLang="zh-CN" b="0"/>
              <a:pPr eaLnBrk="1" hangingPunct="1"/>
              <a:t>19</a:t>
            </a:fld>
            <a:endParaRPr lang="en-US" altLang="zh-CN" b="0"/>
          </a:p>
        </p:txBody>
      </p:sp>
    </p:spTree>
    <p:extLst>
      <p:ext uri="{BB962C8B-B14F-4D97-AF65-F5344CB8AC3E}">
        <p14:creationId xmlns:p14="http://schemas.microsoft.com/office/powerpoint/2010/main" val="9527318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D4C3ED17-4C1F-47E3-BE3D-69553E812EEA}" type="slidenum">
              <a:rPr lang="zh-CN" altLang="en-US" b="0"/>
              <a:pPr eaLnBrk="1" hangingPunct="1"/>
              <a:t>20</a:t>
            </a:fld>
            <a:endParaRPr lang="zh-CN" altLang="en-US" b="0"/>
          </a:p>
        </p:txBody>
      </p:sp>
    </p:spTree>
    <p:extLst>
      <p:ext uri="{BB962C8B-B14F-4D97-AF65-F5344CB8AC3E}">
        <p14:creationId xmlns:p14="http://schemas.microsoft.com/office/powerpoint/2010/main" val="1642277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</a:rPr>
              <a:t>超市</a:t>
            </a:r>
            <a:r>
              <a:rPr lang="en-US" altLang="zh-CN" dirty="0">
                <a:latin typeface="Arial" panose="020B0604020202020204" pitchFamily="34" charset="0"/>
              </a:rPr>
              <a:t>-</a:t>
            </a:r>
            <a:r>
              <a:rPr lang="zh-CN" altLang="en-US" dirty="0">
                <a:latin typeface="Arial" panose="020B0604020202020204" pitchFamily="34" charset="0"/>
              </a:rPr>
              <a:t>便利了货物的交换；栈帧</a:t>
            </a:r>
            <a:r>
              <a:rPr lang="en-US" altLang="zh-CN" dirty="0">
                <a:latin typeface="Arial" panose="020B0604020202020204" pitchFamily="34" charset="0"/>
              </a:rPr>
              <a:t>-</a:t>
            </a:r>
            <a:r>
              <a:rPr lang="zh-CN" altLang="en-US" dirty="0">
                <a:latin typeface="Arial" panose="020B0604020202020204" pitchFamily="34" charset="0"/>
              </a:rPr>
              <a:t>便利了数据的传送。考卷</a:t>
            </a:r>
            <a:r>
              <a:rPr lang="en-US" altLang="zh-CN" dirty="0">
                <a:latin typeface="Arial" panose="020B0604020202020204" pitchFamily="34" charset="0"/>
              </a:rPr>
              <a:t>-</a:t>
            </a:r>
            <a:r>
              <a:rPr lang="zh-CN" altLang="en-US" dirty="0">
                <a:latin typeface="Arial" panose="020B0604020202020204" pitchFamily="34" charset="0"/>
              </a:rPr>
              <a:t>草稿纸对应着调用者</a:t>
            </a:r>
            <a:r>
              <a:rPr lang="en-US" altLang="zh-CN" dirty="0">
                <a:latin typeface="Arial" panose="020B0604020202020204" pitchFamily="34" charset="0"/>
              </a:rPr>
              <a:t>P</a:t>
            </a:r>
            <a:r>
              <a:rPr lang="zh-CN" altLang="en-US" dirty="0">
                <a:latin typeface="Arial" panose="020B0604020202020204" pitchFamily="34" charset="0"/>
              </a:rPr>
              <a:t>和被调用者</a:t>
            </a:r>
            <a:r>
              <a:rPr lang="en-US" altLang="zh-CN" dirty="0">
                <a:latin typeface="Arial" panose="020B0604020202020204" pitchFamily="34" charset="0"/>
              </a:rPr>
              <a:t>Q</a:t>
            </a:r>
            <a:r>
              <a:rPr lang="zh-CN" altLang="en-US" dirty="0">
                <a:latin typeface="Arial" panose="020B0604020202020204" pitchFamily="34" charset="0"/>
              </a:rPr>
              <a:t>。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 err="1">
                <a:latin typeface="Arial" panose="020B0604020202020204" pitchFamily="34" charset="0"/>
              </a:rPr>
              <a:t>esp</a:t>
            </a:r>
            <a:r>
              <a:rPr lang="zh-CN" altLang="en-US" dirty="0">
                <a:latin typeface="Arial" panose="020B0604020202020204" pitchFamily="34" charset="0"/>
              </a:rPr>
              <a:t>和</a:t>
            </a:r>
            <a:r>
              <a:rPr lang="en-US" altLang="zh-CN" dirty="0" err="1">
                <a:latin typeface="Arial" panose="020B0604020202020204" pitchFamily="34" charset="0"/>
              </a:rPr>
              <a:t>ebp</a:t>
            </a:r>
            <a:r>
              <a:rPr lang="zh-CN" altLang="en-US" dirty="0">
                <a:latin typeface="Arial" panose="020B0604020202020204" pitchFamily="34" charset="0"/>
              </a:rPr>
              <a:t>就像游标卡尺的尺头和游标一样，界定出当前栈帧的范围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553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7239201A-21B3-41FA-B33F-BF2CFD6FAAA6}" type="slidenum">
              <a:rPr lang="en-US" altLang="zh-CN" b="0"/>
              <a:pPr eaLnBrk="1" hangingPunct="1"/>
              <a:t>1</a:t>
            </a:fld>
            <a:endParaRPr lang="en-US" altLang="zh-CN" b="0"/>
          </a:p>
        </p:txBody>
      </p:sp>
    </p:spTree>
    <p:extLst>
      <p:ext uri="{BB962C8B-B14F-4D97-AF65-F5344CB8AC3E}">
        <p14:creationId xmlns:p14="http://schemas.microsoft.com/office/powerpoint/2010/main" val="2102523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86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CDF15751-AB47-48C3-BFCF-1E5FD32A178D}" type="slidenum">
              <a:rPr lang="en-US" altLang="zh-CN" b="0"/>
              <a:pPr eaLnBrk="1" hangingPunct="1"/>
              <a:t>3</a:t>
            </a:fld>
            <a:endParaRPr lang="en-US" altLang="zh-CN" b="0"/>
          </a:p>
        </p:txBody>
      </p:sp>
    </p:spTree>
    <p:extLst>
      <p:ext uri="{BB962C8B-B14F-4D97-AF65-F5344CB8AC3E}">
        <p14:creationId xmlns:p14="http://schemas.microsoft.com/office/powerpoint/2010/main" val="2259251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86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CDF15751-AB47-48C3-BFCF-1E5FD32A178D}" type="slidenum">
              <a:rPr lang="en-US" altLang="zh-CN" b="0"/>
              <a:pPr eaLnBrk="1" hangingPunct="1"/>
              <a:t>4</a:t>
            </a:fld>
            <a:endParaRPr lang="en-US" altLang="zh-CN" b="0"/>
          </a:p>
        </p:txBody>
      </p:sp>
    </p:spTree>
    <p:extLst>
      <p:ext uri="{BB962C8B-B14F-4D97-AF65-F5344CB8AC3E}">
        <p14:creationId xmlns:p14="http://schemas.microsoft.com/office/powerpoint/2010/main" val="3205497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92BAF508-7672-47FF-83E3-FDC87A4BE6FA}" type="slidenum">
              <a:rPr lang="en-US" altLang="zh-CN" b="0"/>
              <a:pPr eaLnBrk="1" hangingPunct="1"/>
              <a:t>5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92BAF508-7672-47FF-83E3-FDC87A4BE6FA}" type="slidenum">
              <a:rPr lang="en-US" altLang="zh-CN" b="0"/>
              <a:pPr eaLnBrk="1" hangingPunct="1"/>
              <a:t>6</a:t>
            </a:fld>
            <a:endParaRPr lang="en-US" altLang="zh-CN" b="0"/>
          </a:p>
        </p:txBody>
      </p:sp>
    </p:spTree>
    <p:extLst>
      <p:ext uri="{BB962C8B-B14F-4D97-AF65-F5344CB8AC3E}">
        <p14:creationId xmlns:p14="http://schemas.microsoft.com/office/powerpoint/2010/main" val="7322649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86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CDF15751-AB47-48C3-BFCF-1E5FD32A178D}" type="slidenum">
              <a:rPr lang="en-US" altLang="zh-CN" b="0"/>
              <a:pPr eaLnBrk="1" hangingPunct="1"/>
              <a:t>7</a:t>
            </a:fld>
            <a:endParaRPr lang="en-US" altLang="zh-CN" b="0"/>
          </a:p>
        </p:txBody>
      </p:sp>
    </p:spTree>
    <p:extLst>
      <p:ext uri="{BB962C8B-B14F-4D97-AF65-F5344CB8AC3E}">
        <p14:creationId xmlns:p14="http://schemas.microsoft.com/office/powerpoint/2010/main" val="4126093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86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CDF15751-AB47-48C3-BFCF-1E5FD32A178D}" type="slidenum">
              <a:rPr lang="en-US" altLang="zh-CN" b="0"/>
              <a:pPr eaLnBrk="1" hangingPunct="1"/>
              <a:t>8</a:t>
            </a:fld>
            <a:endParaRPr lang="en-US" altLang="zh-CN" b="0"/>
          </a:p>
        </p:txBody>
      </p:sp>
    </p:spTree>
    <p:extLst>
      <p:ext uri="{BB962C8B-B14F-4D97-AF65-F5344CB8AC3E}">
        <p14:creationId xmlns:p14="http://schemas.microsoft.com/office/powerpoint/2010/main" val="3116102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86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CDF15751-AB47-48C3-BFCF-1E5FD32A178D}" type="slidenum">
              <a:rPr lang="en-US" altLang="zh-CN" b="0"/>
              <a:pPr eaLnBrk="1" hangingPunct="1"/>
              <a:t>9</a:t>
            </a:fld>
            <a:endParaRPr lang="en-US" altLang="zh-CN" b="0"/>
          </a:p>
        </p:txBody>
      </p:sp>
    </p:spTree>
    <p:extLst>
      <p:ext uri="{BB962C8B-B14F-4D97-AF65-F5344CB8AC3E}">
        <p14:creationId xmlns:p14="http://schemas.microsoft.com/office/powerpoint/2010/main" val="651331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12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430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256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6994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4790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296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4"/>
            <a:ext cx="5486400" cy="425055"/>
          </a:xfrm>
          <a:prstGeom prst="rect">
            <a:avLst/>
          </a:prstGeom>
        </p:spPr>
        <p:txBody>
          <a:bodyPr lIns="72545" tIns="36273" rIns="72545" bIns="36273" anchor="b"/>
          <a:lstStyle>
            <a:lvl1pPr algn="l">
              <a:defRPr sz="19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 lIns="72545" tIns="36273" rIns="72545" bIns="36273"/>
          <a:lstStyle>
            <a:lvl1pPr marL="0" indent="0">
              <a:buNone/>
              <a:defRPr sz="2900"/>
            </a:lvl1pPr>
            <a:lvl2pPr marL="424041" indent="0">
              <a:buNone/>
              <a:defRPr sz="2600"/>
            </a:lvl2pPr>
            <a:lvl3pPr marL="848081" indent="0">
              <a:buNone/>
              <a:defRPr sz="2200"/>
            </a:lvl3pPr>
            <a:lvl4pPr marL="1272122" indent="0">
              <a:buNone/>
              <a:defRPr sz="1900"/>
            </a:lvl4pPr>
            <a:lvl5pPr marL="1696164" indent="0">
              <a:buNone/>
              <a:defRPr sz="1900"/>
            </a:lvl5pPr>
            <a:lvl6pPr marL="2120204" indent="0">
              <a:buNone/>
              <a:defRPr sz="1900"/>
            </a:lvl6pPr>
            <a:lvl7pPr marL="2544247" indent="0">
              <a:buNone/>
              <a:defRPr sz="1900"/>
            </a:lvl7pPr>
            <a:lvl8pPr marL="2968288" indent="0">
              <a:buNone/>
              <a:defRPr sz="1900"/>
            </a:lvl8pPr>
            <a:lvl9pPr marL="3392328" indent="0">
              <a:buNone/>
              <a:defRPr sz="19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9"/>
            <a:ext cx="5486400" cy="603645"/>
          </a:xfrm>
          <a:prstGeom prst="rect">
            <a:avLst/>
          </a:prstGeom>
        </p:spPr>
        <p:txBody>
          <a:bodyPr lIns="72545" tIns="36273" rIns="72545" bIns="36273"/>
          <a:lstStyle>
            <a:lvl1pPr marL="0" indent="0">
              <a:buNone/>
              <a:defRPr sz="1300"/>
            </a:lvl1pPr>
            <a:lvl2pPr marL="424041" indent="0">
              <a:buNone/>
              <a:defRPr sz="1100"/>
            </a:lvl2pPr>
            <a:lvl3pPr marL="848081" indent="0">
              <a:buNone/>
              <a:defRPr sz="1000"/>
            </a:lvl3pPr>
            <a:lvl4pPr marL="1272122" indent="0">
              <a:buNone/>
              <a:defRPr sz="800"/>
            </a:lvl4pPr>
            <a:lvl5pPr marL="1696164" indent="0">
              <a:buNone/>
              <a:defRPr sz="800"/>
            </a:lvl5pPr>
            <a:lvl6pPr marL="2120204" indent="0">
              <a:buNone/>
              <a:defRPr sz="800"/>
            </a:lvl6pPr>
            <a:lvl7pPr marL="2544247" indent="0">
              <a:buNone/>
              <a:defRPr sz="800"/>
            </a:lvl7pPr>
            <a:lvl8pPr marL="2968288" indent="0">
              <a:buNone/>
              <a:defRPr sz="800"/>
            </a:lvl8pPr>
            <a:lvl9pPr marL="3392328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4294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671" y="87314"/>
            <a:ext cx="8206671" cy="486455"/>
          </a:xfrm>
          <a:prstGeom prst="rect">
            <a:avLst/>
          </a:prstGeom>
        </p:spPr>
        <p:txBody>
          <a:bodyPr lIns="72545" tIns="36273" rIns="72545" bIns="36273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671" y="735920"/>
            <a:ext cx="8206671" cy="4029982"/>
          </a:xfrm>
          <a:prstGeom prst="rect">
            <a:avLst/>
          </a:prstGeom>
        </p:spPr>
        <p:txBody>
          <a:bodyPr vert="eaVert" lIns="72545" tIns="36273" rIns="72545" bIns="36273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501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4638" y="86922"/>
            <a:ext cx="2051050" cy="4679156"/>
          </a:xfrm>
          <a:prstGeom prst="rect">
            <a:avLst/>
          </a:prstGeom>
        </p:spPr>
        <p:txBody>
          <a:bodyPr vert="eaVert" lIns="72545" tIns="36273" rIns="72545" bIns="36273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8" y="86922"/>
            <a:ext cx="6003925" cy="4679156"/>
          </a:xfrm>
          <a:prstGeom prst="rect">
            <a:avLst/>
          </a:prstGeom>
        </p:spPr>
        <p:txBody>
          <a:bodyPr vert="eaVert" lIns="72545" tIns="36273" rIns="72545" bIns="36273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1960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</p:sldLayoutIdLst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ea typeface="微软雅黑" pitchFamily="34" charset="-122"/>
          <a:cs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ea typeface="微软雅黑" pitchFamily="34" charset="-122"/>
          <a:cs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ea typeface="微软雅黑" pitchFamily="34" charset="-122"/>
          <a:cs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ea typeface="微软雅黑" pitchFamily="34" charset="-122"/>
          <a:cs typeface="宋体" pitchFamily="2" charset="-122"/>
        </a:defRPr>
      </a:lvl5pPr>
      <a:lvl6pPr marL="424041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ea typeface="微软雅黑" pitchFamily="34" charset="-122"/>
          <a:cs typeface="宋体" pitchFamily="2" charset="-122"/>
        </a:defRPr>
      </a:lvl6pPr>
      <a:lvl7pPr marL="848081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ea typeface="微软雅黑" pitchFamily="34" charset="-122"/>
          <a:cs typeface="宋体" pitchFamily="2" charset="-122"/>
        </a:defRPr>
      </a:lvl7pPr>
      <a:lvl8pPr marL="1272122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ea typeface="微软雅黑" pitchFamily="34" charset="-122"/>
          <a:cs typeface="宋体" pitchFamily="2" charset="-122"/>
        </a:defRPr>
      </a:lvl8pPr>
      <a:lvl9pPr marL="1696164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ea typeface="微软雅黑" pitchFamily="34" charset="-122"/>
          <a:cs typeface="宋体" pitchFamily="2" charset="-122"/>
        </a:defRPr>
      </a:lvl9pPr>
    </p:titleStyle>
    <p:bodyStyle>
      <a:lvl1pPr marL="166688" indent="-166688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900" b="1">
          <a:solidFill>
            <a:schemeClr val="tx1"/>
          </a:solidFill>
          <a:latin typeface="+mn-lt"/>
          <a:ea typeface="+mn-ea"/>
          <a:cs typeface="+mn-cs"/>
        </a:defRPr>
      </a:lvl1pPr>
      <a:lvl2pPr marL="500063" indent="-166688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828675" indent="-160338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1163638" indent="-166688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300">
          <a:solidFill>
            <a:schemeClr val="tx1"/>
          </a:solidFill>
          <a:latin typeface="+mn-lt"/>
          <a:ea typeface="+mn-ea"/>
          <a:cs typeface="+mn-cs"/>
        </a:defRPr>
      </a:lvl4pPr>
      <a:lvl5pPr marL="1500188" indent="-169863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100">
          <a:solidFill>
            <a:schemeClr val="tx1"/>
          </a:solidFill>
          <a:latin typeface="+mn-lt"/>
          <a:ea typeface="+mn-ea"/>
          <a:cs typeface="+mn-cs"/>
        </a:defRPr>
      </a:lvl5pPr>
      <a:lvl6pPr marL="1925853" indent="-170794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100">
          <a:solidFill>
            <a:schemeClr val="tx1"/>
          </a:solidFill>
          <a:latin typeface="+mn-lt"/>
          <a:ea typeface="+mn-ea"/>
          <a:cs typeface="+mn-cs"/>
        </a:defRPr>
      </a:lvl6pPr>
      <a:lvl7pPr marL="2349895" indent="-170794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100">
          <a:solidFill>
            <a:schemeClr val="tx1"/>
          </a:solidFill>
          <a:latin typeface="+mn-lt"/>
          <a:ea typeface="+mn-ea"/>
          <a:cs typeface="+mn-cs"/>
        </a:defRPr>
      </a:lvl7pPr>
      <a:lvl8pPr marL="2773937" indent="-170794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100">
          <a:solidFill>
            <a:schemeClr val="tx1"/>
          </a:solidFill>
          <a:latin typeface="+mn-lt"/>
          <a:ea typeface="+mn-ea"/>
          <a:cs typeface="+mn-cs"/>
        </a:defRPr>
      </a:lvl8pPr>
      <a:lvl9pPr marL="3197976" indent="-170794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1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4808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4041" algn="l" defTabSz="84808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48081" algn="l" defTabSz="84808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72122" algn="l" defTabSz="84808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96164" algn="l" defTabSz="84808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20204" algn="l" defTabSz="84808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44247" algn="l" defTabSz="84808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68288" algn="l" defTabSz="84808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92328" algn="l" defTabSz="84808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1515073" y="699542"/>
            <a:ext cx="7776866" cy="150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/>
            <a:r>
              <a:rPr lang="zh-CN" altLang="en-US" sz="4800" b="0" dirty="0">
                <a:solidFill>
                  <a:srgbClr val="AC0000"/>
                </a:solidFill>
                <a:latin typeface="汉仪中圆简" panose="02010609000101010101" pitchFamily="49" charset="-122"/>
                <a:ea typeface="汉仪中圆简" panose="02010609000101010101" pitchFamily="49" charset="-122"/>
              </a:rPr>
              <a:t>计算机系统</a:t>
            </a:r>
            <a:endParaRPr lang="en-US" altLang="zh-CN" sz="4800" b="0" dirty="0">
              <a:solidFill>
                <a:srgbClr val="AC0000"/>
              </a:solidFill>
              <a:latin typeface="汉仪中圆简" panose="02010609000101010101" pitchFamily="49" charset="-122"/>
              <a:ea typeface="汉仪中圆简" panose="02010609000101010101" pitchFamily="49" charset="-122"/>
            </a:endParaRPr>
          </a:p>
          <a:p>
            <a:pPr algn="ctr"/>
            <a:r>
              <a:rPr lang="zh-CN" altLang="en-US" sz="4400" dirty="0">
                <a:solidFill>
                  <a:srgbClr val="AC0000"/>
                </a:solidFill>
                <a:latin typeface="汉仪中圆简" panose="02010609000101010101" pitchFamily="49" charset="-122"/>
                <a:ea typeface="汉仪中圆简" panose="02010609000101010101" pitchFamily="49" charset="-122"/>
              </a:rPr>
              <a:t>汇编进阶</a:t>
            </a:r>
          </a:p>
        </p:txBody>
      </p:sp>
      <p:sp>
        <p:nvSpPr>
          <p:cNvPr id="2" name="矩形 1"/>
          <p:cNvSpPr/>
          <p:nvPr/>
        </p:nvSpPr>
        <p:spPr bwMode="auto">
          <a:xfrm rot="2752233">
            <a:off x="-4388531" y="-340108"/>
            <a:ext cx="5760640" cy="5760640"/>
          </a:xfrm>
          <a:prstGeom prst="rect">
            <a:avLst/>
          </a:prstGeom>
          <a:solidFill>
            <a:srgbClr val="AC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8"/>
            <a:endParaRPr lang="zh-CN" altLang="en-US">
              <a:latin typeface="Arial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C018D4E7-212D-4896-B8B2-9FA6A906B8D3}"/>
              </a:ext>
            </a:extLst>
          </p:cNvPr>
          <p:cNvGrpSpPr/>
          <p:nvPr/>
        </p:nvGrpSpPr>
        <p:grpSpPr>
          <a:xfrm>
            <a:off x="3638769" y="2385285"/>
            <a:ext cx="3529474" cy="1291261"/>
            <a:chOff x="5323766" y="3110479"/>
            <a:chExt cx="4589491" cy="1572116"/>
          </a:xfrm>
        </p:grpSpPr>
        <p:sp>
          <p:nvSpPr>
            <p:cNvPr id="3" name="矩形 2"/>
            <p:cNvSpPr/>
            <p:nvPr/>
          </p:nvSpPr>
          <p:spPr bwMode="auto">
            <a:xfrm>
              <a:off x="5337922" y="3110479"/>
              <a:ext cx="4575335" cy="1572116"/>
            </a:xfrm>
            <a:prstGeom prst="rect">
              <a:avLst/>
            </a:prstGeom>
            <a:solidFill>
              <a:srgbClr val="AC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378"/>
              <a:endParaRPr lang="zh-CN" altLang="en-US" dirty="0">
                <a:latin typeface="Arial" charset="0"/>
              </a:endParaRPr>
            </a:p>
          </p:txBody>
        </p:sp>
        <p:sp>
          <p:nvSpPr>
            <p:cNvPr id="14" name="TextBox 27"/>
            <p:cNvSpPr txBox="1">
              <a:spLocks noChangeArrowheads="1"/>
            </p:cNvSpPr>
            <p:nvPr/>
          </p:nvSpPr>
          <p:spPr bwMode="auto">
            <a:xfrm>
              <a:off x="5323766" y="3182770"/>
              <a:ext cx="4575336" cy="12232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100" dirty="0">
                  <a:solidFill>
                    <a:schemeClr val="bg1"/>
                  </a:solidFill>
                  <a:latin typeface="胡晓波美心常规体" panose="02010600030101010101" pitchFamily="2" charset="-122"/>
                  <a:ea typeface="胡晓波美心常规体" panose="02010600030101010101" pitchFamily="2" charset="-122"/>
                </a:rPr>
                <a:t>湖南大学</a:t>
              </a:r>
              <a:endParaRPr lang="en-US" altLang="zh-CN" sz="2100" dirty="0">
                <a:solidFill>
                  <a:schemeClr val="bg1"/>
                </a:solidFill>
                <a:latin typeface="胡晓波美心常规体" panose="02010600030101010101" pitchFamily="2" charset="-122"/>
                <a:ea typeface="胡晓波美心常规体" panose="02010600030101010101" pitchFamily="2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sz="2100" dirty="0">
                  <a:solidFill>
                    <a:schemeClr val="bg1"/>
                  </a:solidFill>
                  <a:latin typeface="胡晓波美心常规体" panose="02010600030101010101" pitchFamily="2" charset="-122"/>
                  <a:ea typeface="胡晓波美心常规体" panose="02010600030101010101" pitchFamily="2" charset="-122"/>
                </a:rPr>
                <a:t>《</a:t>
              </a:r>
              <a:r>
                <a:rPr lang="zh-CN" altLang="en-US" sz="2100" dirty="0">
                  <a:solidFill>
                    <a:schemeClr val="bg1"/>
                  </a:solidFill>
                  <a:latin typeface="胡晓波美心常规体" panose="02010600030101010101" pitchFamily="2" charset="-122"/>
                  <a:ea typeface="胡晓波美心常规体" panose="02010600030101010101" pitchFamily="2" charset="-122"/>
                </a:rPr>
                <a:t>计算机系统</a:t>
              </a:r>
              <a:r>
                <a:rPr lang="en-US" altLang="zh-CN" sz="2100" dirty="0">
                  <a:solidFill>
                    <a:schemeClr val="bg1"/>
                  </a:solidFill>
                  <a:latin typeface="胡晓波美心常规体" panose="02010600030101010101" pitchFamily="2" charset="-122"/>
                  <a:ea typeface="胡晓波美心常规体" panose="02010600030101010101" pitchFamily="2" charset="-122"/>
                </a:rPr>
                <a:t>》</a:t>
              </a:r>
              <a:r>
                <a:rPr lang="zh-CN" altLang="en-US" sz="2100" dirty="0">
                  <a:solidFill>
                    <a:schemeClr val="bg1"/>
                  </a:solidFill>
                  <a:latin typeface="胡晓波美心常规体" panose="02010600030101010101" pitchFamily="2" charset="-122"/>
                  <a:ea typeface="胡晓波美心常规体" panose="02010600030101010101" pitchFamily="2" charset="-122"/>
                </a:rPr>
                <a:t>课程教学组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5CF7CF73-B6C8-4000-83A6-DE2619C86A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1" y="3795886"/>
            <a:ext cx="1454195" cy="129126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0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5364088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00"/>
          <p:cNvSpPr txBox="1"/>
          <p:nvPr/>
        </p:nvSpPr>
        <p:spPr>
          <a:xfrm>
            <a:off x="3779912" y="155416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kern="0" dirty="0">
                <a:solidFill>
                  <a:srgbClr val="AC0000"/>
                </a:solidFill>
                <a:latin typeface="微软雅黑" pitchFamily="34" charset="-122"/>
                <a:ea typeface="微软雅黑" pitchFamily="34" charset="-122"/>
              </a:rPr>
              <a:t>跳转指令</a:t>
            </a:r>
            <a:endParaRPr lang="en-US" altLang="zh-CN" sz="2000" kern="0" dirty="0">
              <a:solidFill>
                <a:srgbClr val="A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>
            <a:extLst>
              <a:ext uri="{FF2B5EF4-FFF2-40B4-BE49-F238E27FC236}">
                <a16:creationId xmlns:a16="http://schemas.microsoft.com/office/drawing/2014/main" id="{93DE620A-A15D-4DBC-8598-51B7382F5F75}"/>
              </a:ext>
            </a:extLst>
          </p:cNvPr>
          <p:cNvSpPr txBox="1">
            <a:spLocks noChangeArrowheads="1"/>
          </p:cNvSpPr>
          <p:nvPr/>
        </p:nvSpPr>
        <p:spPr>
          <a:xfrm>
            <a:off x="611560" y="1079326"/>
            <a:ext cx="8280400" cy="1700212"/>
          </a:xfrm>
          <a:prstGeom prst="rect">
            <a:avLst/>
          </a:prstGeom>
        </p:spPr>
        <p:txBody>
          <a:bodyPr/>
          <a:lstStyle>
            <a:lvl1pPr marL="166688" indent="-16668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9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0063" indent="-16668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675" indent="-16033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3638" indent="-16668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0188" indent="-169863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25853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9895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73937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97976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kern="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9AB6DCC-59DE-4F17-9D5E-72BE248FF11E}"/>
              </a:ext>
            </a:extLst>
          </p:cNvPr>
          <p:cNvSpPr txBox="1"/>
          <p:nvPr/>
        </p:nvSpPr>
        <p:spPr>
          <a:xfrm>
            <a:off x="971600" y="915565"/>
            <a:ext cx="676875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直接跳转指令：</a:t>
            </a:r>
            <a:r>
              <a:rPr lang="en-US" altLang="zh-CN" sz="2400" dirty="0" err="1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jmp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（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1014.s)</a:t>
            </a:r>
          </a:p>
          <a:p>
            <a:endParaRPr lang="en-US" altLang="zh-CN" dirty="0"/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lable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AutoNum type="arabicParenBoth" startAt="2"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0x0804909a</a:t>
            </a:r>
          </a:p>
          <a:p>
            <a:pPr marL="342900" indent="-342900">
              <a:buAutoNum type="arabicParenBoth" startAt="2"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*%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AutoNum type="arabicParenBoth" startAt="2"/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lable</a:t>
            </a:r>
            <a:endParaRPr lang="zh-CN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27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6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7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1" presetClass="entr" presetSubtype="0" fill="hold" grpId="0" nodeType="click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0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3" grpId="0"/>
          <p:bldP spid="22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1" presetClass="entr" presetSubtype="0" fill="hold" grpId="0" nodeType="click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0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" fill="hold">
                          <p:stCondLst>
                            <p:cond delay="indefinite"/>
                          </p:stCondLst>
                          <p:childTnLst>
                            <p:par>
                              <p:cTn id="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" presetID="1" presetClass="mediacall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25" dur="58983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audio>
                  <p:cMediaNode vol="80000">
                    <p:cTn id="26" fill="hold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2"/>
                    </p:tgtEl>
                  </p:cMediaNode>
                </p:audio>
              </p:childTnLst>
            </p:cTn>
          </p:par>
        </p:tnLst>
        <p:bldLst>
          <p:bldP spid="53" grpId="0"/>
          <p:bldP spid="22" grpId="0" build="p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0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5364088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00"/>
          <p:cNvSpPr txBox="1"/>
          <p:nvPr/>
        </p:nvSpPr>
        <p:spPr>
          <a:xfrm>
            <a:off x="3682843" y="171385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kern="0" dirty="0">
                <a:solidFill>
                  <a:srgbClr val="AC0000"/>
                </a:solidFill>
                <a:latin typeface="微软雅黑" pitchFamily="34" charset="-122"/>
                <a:ea typeface="微软雅黑" pitchFamily="34" charset="-122"/>
              </a:rPr>
              <a:t>条件跳转指令</a:t>
            </a:r>
            <a:endParaRPr lang="en-US" altLang="zh-CN" sz="2000" kern="0" dirty="0">
              <a:solidFill>
                <a:srgbClr val="A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>
            <a:extLst>
              <a:ext uri="{FF2B5EF4-FFF2-40B4-BE49-F238E27FC236}">
                <a16:creationId xmlns:a16="http://schemas.microsoft.com/office/drawing/2014/main" id="{93DE620A-A15D-4DBC-8598-51B7382F5F75}"/>
              </a:ext>
            </a:extLst>
          </p:cNvPr>
          <p:cNvSpPr txBox="1">
            <a:spLocks noChangeArrowheads="1"/>
          </p:cNvSpPr>
          <p:nvPr/>
        </p:nvSpPr>
        <p:spPr>
          <a:xfrm>
            <a:off x="611560" y="1079326"/>
            <a:ext cx="8280400" cy="1700212"/>
          </a:xfrm>
          <a:prstGeom prst="rect">
            <a:avLst/>
          </a:prstGeom>
        </p:spPr>
        <p:txBody>
          <a:bodyPr/>
          <a:lstStyle>
            <a:lvl1pPr marL="166688" indent="-16668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9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0063" indent="-16668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675" indent="-16033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3638" indent="-16668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0188" indent="-169863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25853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9895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73937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97976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kern="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9AB6DCC-59DE-4F17-9D5E-72BE248FF11E}"/>
              </a:ext>
            </a:extLst>
          </p:cNvPr>
          <p:cNvSpPr txBox="1"/>
          <p:nvPr/>
        </p:nvSpPr>
        <p:spPr>
          <a:xfrm>
            <a:off x="971600" y="915565"/>
            <a:ext cx="6768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+mn-ea"/>
                <a:ea typeface="+mn-ea"/>
                <a:cs typeface="Courier New" panose="02070309020205020404" pitchFamily="49" charset="0"/>
              </a:rPr>
              <a:t>条件</a:t>
            </a:r>
            <a:r>
              <a:rPr lang="zh-CN" altLang="en-US" sz="2000" dirty="0">
                <a:latin typeface="+mn-ea"/>
                <a:ea typeface="+mn-ea"/>
                <a:cs typeface="Courier New" panose="02070309020205020404" pitchFamily="49" charset="0"/>
              </a:rPr>
              <a:t>在</a:t>
            </a:r>
            <a:r>
              <a:rPr lang="en-US" altLang="zh-CN" sz="2000" dirty="0">
                <a:latin typeface="+mn-ea"/>
                <a:ea typeface="+mn-ea"/>
                <a:cs typeface="Courier New" panose="02070309020205020404" pitchFamily="49" charset="0"/>
              </a:rPr>
              <a:t>%</a:t>
            </a:r>
            <a:r>
              <a:rPr lang="en-US" altLang="zh-CN" sz="2000" dirty="0" err="1">
                <a:latin typeface="+mn-ea"/>
                <a:ea typeface="+mn-ea"/>
                <a:cs typeface="Courier New" panose="02070309020205020404" pitchFamily="49" charset="0"/>
              </a:rPr>
              <a:t>eflags</a:t>
            </a:r>
            <a:r>
              <a:rPr lang="zh-CN" altLang="en-US" sz="2000" dirty="0">
                <a:latin typeface="+mn-ea"/>
                <a:ea typeface="+mn-ea"/>
                <a:cs typeface="Courier New" panose="02070309020205020404" pitchFamily="49" charset="0"/>
              </a:rPr>
              <a:t>寄存器中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F54C1B4-ECC3-4508-A1BC-D8A6DB9C2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906" y="1432866"/>
            <a:ext cx="7417181" cy="125736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67C6805-2AA8-4698-864D-8C6A232619B7}"/>
              </a:ext>
            </a:extLst>
          </p:cNvPr>
          <p:cNvSpPr/>
          <p:nvPr/>
        </p:nvSpPr>
        <p:spPr>
          <a:xfrm>
            <a:off x="955177" y="2896729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Font typeface="Symbol" panose="05050102010706020507" pitchFamily="18" charset="2"/>
              <a:buNone/>
            </a:pPr>
            <a:r>
              <a:rPr lang="en-US" altLang="zh-CN" dirty="0">
                <a:latin typeface="+mn-ea"/>
                <a:ea typeface="+mn-ea"/>
              </a:rPr>
              <a:t>SF 	</a:t>
            </a:r>
            <a:r>
              <a:rPr lang="zh-CN" altLang="en-US" dirty="0">
                <a:latin typeface="+mn-ea"/>
                <a:ea typeface="+mn-ea"/>
              </a:rPr>
              <a:t>符号位</a:t>
            </a:r>
            <a:r>
              <a:rPr lang="en-US" altLang="zh-CN" dirty="0">
                <a:latin typeface="+mn-ea"/>
                <a:ea typeface="+mn-ea"/>
              </a:rPr>
              <a:t>		</a:t>
            </a:r>
            <a:r>
              <a:rPr lang="zh-CN" altLang="en-US" dirty="0">
                <a:latin typeface="+mn-ea"/>
                <a:ea typeface="+mn-ea"/>
              </a:rPr>
              <a:t>第</a:t>
            </a:r>
            <a:r>
              <a:rPr lang="en-US" altLang="zh-CN" dirty="0">
                <a:latin typeface="+mn-ea"/>
                <a:ea typeface="+mn-ea"/>
              </a:rPr>
              <a:t>7</a:t>
            </a:r>
            <a:r>
              <a:rPr lang="zh-CN" altLang="en-US" dirty="0">
                <a:latin typeface="+mn-ea"/>
                <a:ea typeface="+mn-ea"/>
              </a:rPr>
              <a:t>位</a:t>
            </a:r>
            <a:endParaRPr lang="en-US" altLang="zh-CN" dirty="0">
              <a:latin typeface="+mn-ea"/>
              <a:ea typeface="+mn-ea"/>
            </a:endParaRP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zh-CN" dirty="0">
                <a:latin typeface="+mn-ea"/>
                <a:ea typeface="+mn-ea"/>
              </a:rPr>
              <a:t>ZF 	</a:t>
            </a:r>
            <a:r>
              <a:rPr lang="zh-CN" altLang="en-US" dirty="0">
                <a:latin typeface="+mn-ea"/>
                <a:ea typeface="+mn-ea"/>
              </a:rPr>
              <a:t>零标志位 </a:t>
            </a:r>
            <a:r>
              <a:rPr lang="en-US" altLang="zh-CN" dirty="0">
                <a:latin typeface="+mn-ea"/>
                <a:ea typeface="+mn-ea"/>
              </a:rPr>
              <a:t>	</a:t>
            </a:r>
            <a:r>
              <a:rPr lang="zh-CN" altLang="en-US" dirty="0">
                <a:latin typeface="+mn-ea"/>
                <a:ea typeface="+mn-ea"/>
              </a:rPr>
              <a:t>第</a:t>
            </a:r>
            <a:r>
              <a:rPr lang="en-US" altLang="zh-CN" dirty="0">
                <a:latin typeface="+mn-ea"/>
                <a:ea typeface="+mn-ea"/>
              </a:rPr>
              <a:t>6</a:t>
            </a:r>
            <a:r>
              <a:rPr lang="zh-CN" altLang="en-US" dirty="0">
                <a:latin typeface="+mn-ea"/>
                <a:ea typeface="+mn-ea"/>
              </a:rPr>
              <a:t>位</a:t>
            </a:r>
            <a:endParaRPr lang="en-US" altLang="zh-CN" dirty="0">
              <a:latin typeface="+mn-ea"/>
              <a:ea typeface="+mn-ea"/>
            </a:endParaRP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zh-CN" dirty="0">
                <a:latin typeface="+mn-ea"/>
                <a:ea typeface="+mn-ea"/>
              </a:rPr>
              <a:t>CF 	</a:t>
            </a:r>
            <a:r>
              <a:rPr lang="zh-CN" altLang="en-US" dirty="0">
                <a:latin typeface="+mn-ea"/>
                <a:ea typeface="+mn-ea"/>
              </a:rPr>
              <a:t>进位 </a:t>
            </a:r>
            <a:r>
              <a:rPr lang="en-US" altLang="zh-CN" dirty="0">
                <a:latin typeface="+mn-ea"/>
                <a:ea typeface="+mn-ea"/>
              </a:rPr>
              <a:t>		</a:t>
            </a:r>
            <a:r>
              <a:rPr lang="zh-CN" altLang="en-US" dirty="0">
                <a:latin typeface="+mn-ea"/>
                <a:ea typeface="+mn-ea"/>
              </a:rPr>
              <a:t>第</a:t>
            </a:r>
            <a:r>
              <a:rPr lang="en-US" altLang="zh-CN" dirty="0">
                <a:latin typeface="+mn-ea"/>
                <a:ea typeface="+mn-ea"/>
              </a:rPr>
              <a:t>0</a:t>
            </a:r>
            <a:r>
              <a:rPr lang="zh-CN" altLang="en-US" dirty="0">
                <a:latin typeface="+mn-ea"/>
                <a:ea typeface="+mn-ea"/>
              </a:rPr>
              <a:t>位</a:t>
            </a:r>
            <a:endParaRPr lang="en-US" altLang="zh-CN" dirty="0">
              <a:latin typeface="+mn-ea"/>
              <a:ea typeface="+mn-ea"/>
            </a:endParaRP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zh-CN" dirty="0">
                <a:latin typeface="+mn-ea"/>
                <a:ea typeface="+mn-ea"/>
              </a:rPr>
              <a:t>OF	</a:t>
            </a:r>
            <a:r>
              <a:rPr lang="zh-CN" altLang="en-US" dirty="0">
                <a:latin typeface="+mn-ea"/>
                <a:ea typeface="+mn-ea"/>
              </a:rPr>
              <a:t>溢出 </a:t>
            </a:r>
            <a:r>
              <a:rPr lang="en-US" altLang="zh-CN" dirty="0">
                <a:latin typeface="+mn-ea"/>
                <a:ea typeface="+mn-ea"/>
              </a:rPr>
              <a:t>		</a:t>
            </a:r>
            <a:r>
              <a:rPr lang="zh-CN" altLang="en-US" dirty="0">
                <a:latin typeface="+mn-ea"/>
                <a:ea typeface="+mn-ea"/>
              </a:rPr>
              <a:t>第</a:t>
            </a:r>
            <a:r>
              <a:rPr lang="en-US" altLang="zh-CN" dirty="0">
                <a:latin typeface="+mn-ea"/>
                <a:ea typeface="+mn-ea"/>
              </a:rPr>
              <a:t>11</a:t>
            </a:r>
            <a:r>
              <a:rPr lang="zh-CN" altLang="en-US" dirty="0">
                <a:latin typeface="+mn-ea"/>
                <a:ea typeface="+mn-ea"/>
              </a:rPr>
              <a:t>位</a:t>
            </a:r>
            <a:endParaRPr lang="en-US" altLang="zh-CN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2838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6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7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1" presetClass="entr" presetSubtype="0" fill="hold" grpId="0" nodeType="click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0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3" grpId="0"/>
          <p:bldP spid="22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1" presetClass="entr" presetSubtype="0" fill="hold" grpId="0" nodeType="click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0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" fill="hold">
                          <p:stCondLst>
                            <p:cond delay="indefinite"/>
                          </p:stCondLst>
                          <p:childTnLst>
                            <p:par>
                              <p:cTn id="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" presetID="1" presetClass="mediacall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25" dur="9576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audio>
                  <p:cMediaNode vol="80000">
                    <p:cTn id="26" fill="hold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4"/>
                    </p:tgtEl>
                  </p:cMediaNode>
                </p:audio>
              </p:childTnLst>
            </p:cTn>
          </p:par>
        </p:tnLst>
        <p:bldLst>
          <p:bldP spid="53" grpId="0"/>
          <p:bldP spid="22" grpId="0" build="p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0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5364088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00"/>
          <p:cNvSpPr txBox="1"/>
          <p:nvPr/>
        </p:nvSpPr>
        <p:spPr>
          <a:xfrm>
            <a:off x="3682843" y="171385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kern="0" dirty="0">
                <a:solidFill>
                  <a:srgbClr val="AC0000"/>
                </a:solidFill>
                <a:latin typeface="微软雅黑" pitchFamily="34" charset="-122"/>
                <a:ea typeface="微软雅黑" pitchFamily="34" charset="-122"/>
              </a:rPr>
              <a:t>条件跳转指令</a:t>
            </a:r>
            <a:endParaRPr lang="en-US" altLang="zh-CN" sz="2000" kern="0" dirty="0">
              <a:solidFill>
                <a:srgbClr val="A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>
            <a:extLst>
              <a:ext uri="{FF2B5EF4-FFF2-40B4-BE49-F238E27FC236}">
                <a16:creationId xmlns:a16="http://schemas.microsoft.com/office/drawing/2014/main" id="{93DE620A-A15D-4DBC-8598-51B7382F5F75}"/>
              </a:ext>
            </a:extLst>
          </p:cNvPr>
          <p:cNvSpPr txBox="1">
            <a:spLocks noChangeArrowheads="1"/>
          </p:cNvSpPr>
          <p:nvPr/>
        </p:nvSpPr>
        <p:spPr>
          <a:xfrm>
            <a:off x="611560" y="1079326"/>
            <a:ext cx="8280400" cy="1700212"/>
          </a:xfrm>
          <a:prstGeom prst="rect">
            <a:avLst/>
          </a:prstGeom>
        </p:spPr>
        <p:txBody>
          <a:bodyPr/>
          <a:lstStyle>
            <a:lvl1pPr marL="166688" indent="-16668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9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0063" indent="-16668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675" indent="-16033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3638" indent="-16668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0188" indent="-169863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25853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9895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73937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97976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kern="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7FF6F63-6C32-49D5-A217-C2E96183E74C}"/>
              </a:ext>
            </a:extLst>
          </p:cNvPr>
          <p:cNvSpPr txBox="1"/>
          <p:nvPr/>
        </p:nvSpPr>
        <p:spPr>
          <a:xfrm>
            <a:off x="323528" y="771550"/>
            <a:ext cx="835292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例：四位数字运算</a:t>
            </a:r>
            <a:endParaRPr lang="en-US" altLang="zh-CN" sz="2000" b="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r>
              <a:rPr lang="zh-CN" altLang="en-US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无符号数，最小为</a:t>
            </a:r>
            <a:r>
              <a:rPr lang="en-US" altLang="zh-CN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0000</a:t>
            </a:r>
            <a:r>
              <a:rPr lang="zh-CN" altLang="en-US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（</a:t>
            </a:r>
            <a:r>
              <a:rPr lang="en-US" altLang="zh-CN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0</a:t>
            </a:r>
            <a:r>
              <a:rPr lang="zh-CN" altLang="en-US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），最大为</a:t>
            </a:r>
            <a:r>
              <a:rPr lang="en-US" altLang="zh-CN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1111</a:t>
            </a:r>
            <a:r>
              <a:rPr lang="zh-CN" altLang="en-US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（</a:t>
            </a:r>
            <a:r>
              <a:rPr lang="en-US" altLang="zh-CN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15</a:t>
            </a:r>
            <a:r>
              <a:rPr lang="zh-CN" altLang="en-US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）</a:t>
            </a:r>
            <a:endParaRPr lang="en-US" altLang="zh-CN" sz="2000" b="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r>
              <a:rPr lang="zh-CN" altLang="en-US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有符号数，最小为</a:t>
            </a:r>
            <a:r>
              <a:rPr lang="en-US" altLang="zh-CN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1000</a:t>
            </a:r>
            <a:r>
              <a:rPr lang="zh-CN" altLang="en-US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（－</a:t>
            </a:r>
            <a:r>
              <a:rPr lang="en-US" altLang="zh-CN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8</a:t>
            </a:r>
            <a:r>
              <a:rPr lang="zh-CN" altLang="en-US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），最大为</a:t>
            </a:r>
            <a:r>
              <a:rPr lang="en-US" altLang="zh-CN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0111</a:t>
            </a:r>
            <a:r>
              <a:rPr lang="zh-CN" altLang="en-US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（</a:t>
            </a:r>
            <a:r>
              <a:rPr lang="en-US" altLang="zh-CN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7</a:t>
            </a:r>
            <a:r>
              <a:rPr lang="zh-CN" altLang="en-US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）</a:t>
            </a:r>
            <a:endParaRPr lang="en-US" altLang="zh-CN" sz="2000" b="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endParaRPr lang="en-US" altLang="zh-CN" sz="2000" b="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r>
              <a:rPr lang="en-US" altLang="zh-CN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x=1010</a:t>
            </a:r>
            <a:r>
              <a:rPr lang="zh-CN" altLang="en-US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（</a:t>
            </a:r>
            <a:r>
              <a:rPr lang="en-US" altLang="zh-CN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10</a:t>
            </a:r>
            <a:r>
              <a:rPr lang="zh-CN" altLang="en-US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或－</a:t>
            </a:r>
            <a:r>
              <a:rPr lang="en-US" altLang="zh-CN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6</a:t>
            </a:r>
            <a:r>
              <a:rPr lang="zh-CN" altLang="en-US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）</a:t>
            </a:r>
            <a:r>
              <a:rPr lang="en-US" altLang="zh-CN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,y=0111</a:t>
            </a:r>
            <a:r>
              <a:rPr lang="zh-CN" altLang="en-US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（</a:t>
            </a:r>
            <a:r>
              <a:rPr lang="en-US" altLang="zh-CN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7</a:t>
            </a:r>
            <a:r>
              <a:rPr lang="zh-CN" altLang="en-US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）</a:t>
            </a:r>
            <a:endParaRPr lang="en-US" altLang="zh-CN" sz="2000" b="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endParaRPr lang="en-US" altLang="zh-CN" sz="2000" b="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r>
              <a:rPr lang="en-US" altLang="zh-CN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x-y=1010 – 0111=0011</a:t>
            </a:r>
            <a:r>
              <a:rPr lang="zh-CN" altLang="en-US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（</a:t>
            </a:r>
            <a:r>
              <a:rPr lang="en-US" altLang="zh-CN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3</a:t>
            </a:r>
            <a:r>
              <a:rPr lang="zh-CN" altLang="en-US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）</a:t>
            </a:r>
            <a:endParaRPr lang="en-US" altLang="zh-CN" sz="2000" b="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endParaRPr lang="en-US" altLang="zh-CN" sz="2000" b="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r>
              <a:rPr lang="en-US" altLang="zh-CN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ZF=0  </a:t>
            </a:r>
            <a:r>
              <a:rPr lang="zh-CN" altLang="en-US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不是零</a:t>
            </a:r>
            <a:endParaRPr lang="en-US" altLang="zh-CN" sz="2000" b="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r>
              <a:rPr lang="en-US" altLang="zh-CN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CF=0	</a:t>
            </a:r>
            <a:r>
              <a:rPr lang="zh-CN" altLang="en-US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做</a:t>
            </a:r>
            <a:r>
              <a:rPr lang="zh-CN" altLang="en-US" sz="2000" b="0" dirty="0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无符号数减法</a:t>
            </a:r>
            <a:r>
              <a:rPr lang="zh-CN" altLang="en-US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时没有借位</a:t>
            </a:r>
            <a:endParaRPr lang="en-US" altLang="zh-CN" sz="2000" b="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r>
              <a:rPr lang="en-US" altLang="zh-CN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SF=0	</a:t>
            </a:r>
            <a:r>
              <a:rPr lang="zh-CN" altLang="en-US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结果的第一位为</a:t>
            </a:r>
            <a:r>
              <a:rPr lang="en-US" altLang="zh-CN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0</a:t>
            </a:r>
          </a:p>
          <a:p>
            <a:r>
              <a:rPr lang="en-US" altLang="zh-CN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OF=1  </a:t>
            </a:r>
            <a:r>
              <a:rPr lang="zh-CN" altLang="en-US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做</a:t>
            </a:r>
            <a:r>
              <a:rPr lang="zh-CN" altLang="en-US" sz="2000" b="0" dirty="0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有符号数减法</a:t>
            </a:r>
            <a:r>
              <a:rPr lang="zh-CN" altLang="en-US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时有溢出</a:t>
            </a:r>
            <a:endParaRPr lang="en-US" altLang="zh-CN" sz="2000" b="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r>
              <a:rPr lang="en-US" altLang="zh-CN" sz="2000" b="0" dirty="0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</a:t>
            </a:r>
            <a:r>
              <a:rPr lang="en-US" altLang="zh-CN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1010– </a:t>
            </a:r>
            <a:r>
              <a:rPr lang="en-US" altLang="zh-CN" sz="2000" b="0" dirty="0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0</a:t>
            </a:r>
            <a:r>
              <a:rPr lang="en-US" altLang="zh-CN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0111</a:t>
            </a:r>
            <a:r>
              <a:rPr lang="zh-CN" altLang="en-US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＝</a:t>
            </a:r>
            <a:r>
              <a:rPr lang="en-US" altLang="zh-CN" sz="2000" b="0" dirty="0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10 </a:t>
            </a:r>
            <a:r>
              <a:rPr lang="en-US" altLang="zh-CN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011 </a:t>
            </a:r>
            <a:r>
              <a:rPr lang="zh-CN" altLang="en-US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符号不是</a:t>
            </a:r>
            <a:r>
              <a:rPr lang="en-US" altLang="zh-CN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00</a:t>
            </a:r>
            <a:r>
              <a:rPr lang="zh-CN" altLang="en-US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或</a:t>
            </a:r>
            <a:r>
              <a:rPr lang="en-US" altLang="zh-CN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84066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6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7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1" presetClass="entr" presetSubtype="0" fill="hold" grpId="0" nodeType="click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0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3" grpId="0"/>
          <p:bldP spid="22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1" presetClass="entr" presetSubtype="0" fill="hold" grpId="0" nodeType="click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0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" fill="hold">
                          <p:stCondLst>
                            <p:cond delay="indefinite"/>
                          </p:stCondLst>
                          <p:childTnLst>
                            <p:par>
                              <p:cTn id="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" presetID="1" presetClass="mediacall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25" dur="168659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audio>
                  <p:cMediaNode vol="80000">
                    <p:cTn id="26" fill="hold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5"/>
                    </p:tgtEl>
                  </p:cMediaNode>
                </p:audio>
              </p:childTnLst>
            </p:cTn>
          </p:par>
        </p:tnLst>
        <p:bldLst>
          <p:bldP spid="53" grpId="0"/>
          <p:bldP spid="22" grpId="0" build="p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0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5364088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00"/>
          <p:cNvSpPr txBox="1"/>
          <p:nvPr/>
        </p:nvSpPr>
        <p:spPr>
          <a:xfrm>
            <a:off x="3682843" y="171385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kern="0" dirty="0">
                <a:solidFill>
                  <a:srgbClr val="AC0000"/>
                </a:solidFill>
                <a:latin typeface="微软雅黑" pitchFamily="34" charset="-122"/>
                <a:ea typeface="微软雅黑" pitchFamily="34" charset="-122"/>
              </a:rPr>
              <a:t>条件跳转指令</a:t>
            </a:r>
            <a:endParaRPr lang="en-US" altLang="zh-CN" sz="2000" kern="0" dirty="0">
              <a:solidFill>
                <a:srgbClr val="A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>
            <a:extLst>
              <a:ext uri="{FF2B5EF4-FFF2-40B4-BE49-F238E27FC236}">
                <a16:creationId xmlns:a16="http://schemas.microsoft.com/office/drawing/2014/main" id="{93DE620A-A15D-4DBC-8598-51B7382F5F75}"/>
              </a:ext>
            </a:extLst>
          </p:cNvPr>
          <p:cNvSpPr txBox="1">
            <a:spLocks noChangeArrowheads="1"/>
          </p:cNvSpPr>
          <p:nvPr/>
        </p:nvSpPr>
        <p:spPr>
          <a:xfrm>
            <a:off x="611560" y="1079326"/>
            <a:ext cx="8280400" cy="1700212"/>
          </a:xfrm>
          <a:prstGeom prst="rect">
            <a:avLst/>
          </a:prstGeom>
        </p:spPr>
        <p:txBody>
          <a:bodyPr/>
          <a:lstStyle>
            <a:lvl1pPr marL="166688" indent="-16668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9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0063" indent="-16668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675" indent="-16033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3638" indent="-16668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0188" indent="-169863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25853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9895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73937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97976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kern="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7FF6F63-6C32-49D5-A217-C2E96183E74C}"/>
              </a:ext>
            </a:extLst>
          </p:cNvPr>
          <p:cNvSpPr txBox="1"/>
          <p:nvPr/>
        </p:nvSpPr>
        <p:spPr>
          <a:xfrm>
            <a:off x="323528" y="771550"/>
            <a:ext cx="835292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例：四位数字运算</a:t>
            </a:r>
            <a:endParaRPr lang="en-US" altLang="zh-CN" sz="2000" b="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r>
              <a:rPr lang="zh-CN" altLang="en-US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无符号数，最小为</a:t>
            </a:r>
            <a:r>
              <a:rPr lang="en-US" altLang="zh-CN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0000</a:t>
            </a:r>
            <a:r>
              <a:rPr lang="zh-CN" altLang="en-US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（</a:t>
            </a:r>
            <a:r>
              <a:rPr lang="en-US" altLang="zh-CN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0</a:t>
            </a:r>
            <a:r>
              <a:rPr lang="zh-CN" altLang="en-US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），最大为</a:t>
            </a:r>
            <a:r>
              <a:rPr lang="en-US" altLang="zh-CN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1111</a:t>
            </a:r>
            <a:r>
              <a:rPr lang="zh-CN" altLang="en-US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（</a:t>
            </a:r>
            <a:r>
              <a:rPr lang="en-US" altLang="zh-CN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15</a:t>
            </a:r>
            <a:r>
              <a:rPr lang="zh-CN" altLang="en-US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）</a:t>
            </a:r>
            <a:endParaRPr lang="en-US" altLang="zh-CN" sz="2000" b="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r>
              <a:rPr lang="zh-CN" altLang="en-US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有符号数，最小为</a:t>
            </a:r>
            <a:r>
              <a:rPr lang="en-US" altLang="zh-CN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1000</a:t>
            </a:r>
            <a:r>
              <a:rPr lang="zh-CN" altLang="en-US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（－</a:t>
            </a:r>
            <a:r>
              <a:rPr lang="en-US" altLang="zh-CN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8</a:t>
            </a:r>
            <a:r>
              <a:rPr lang="zh-CN" altLang="en-US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），最大为</a:t>
            </a:r>
            <a:r>
              <a:rPr lang="en-US" altLang="zh-CN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0111</a:t>
            </a:r>
            <a:r>
              <a:rPr lang="zh-CN" altLang="en-US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（</a:t>
            </a:r>
            <a:r>
              <a:rPr lang="en-US" altLang="zh-CN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7</a:t>
            </a:r>
            <a:r>
              <a:rPr lang="zh-CN" altLang="en-US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）</a:t>
            </a:r>
            <a:endParaRPr lang="en-US" altLang="zh-CN" sz="2000" b="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endParaRPr lang="en-US" altLang="zh-CN" sz="2000" b="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r>
              <a:rPr lang="en-US" altLang="zh-CN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x=1010</a:t>
            </a:r>
            <a:r>
              <a:rPr lang="zh-CN" altLang="en-US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（</a:t>
            </a:r>
            <a:r>
              <a:rPr lang="en-US" altLang="zh-CN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10</a:t>
            </a:r>
            <a:r>
              <a:rPr lang="zh-CN" altLang="en-US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或－</a:t>
            </a:r>
            <a:r>
              <a:rPr lang="en-US" altLang="zh-CN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6</a:t>
            </a:r>
            <a:r>
              <a:rPr lang="zh-CN" altLang="en-US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）</a:t>
            </a:r>
            <a:r>
              <a:rPr lang="en-US" altLang="zh-CN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,y=0111</a:t>
            </a:r>
            <a:r>
              <a:rPr lang="zh-CN" altLang="en-US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（</a:t>
            </a:r>
            <a:r>
              <a:rPr lang="en-US" altLang="zh-CN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7</a:t>
            </a:r>
            <a:r>
              <a:rPr lang="zh-CN" altLang="en-US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）</a:t>
            </a:r>
            <a:endParaRPr lang="en-US" altLang="zh-CN" sz="2000" b="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endParaRPr lang="en-US" altLang="zh-CN" sz="2000" b="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r>
              <a:rPr lang="en-US" altLang="zh-CN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y-x=0111-1010=1101</a:t>
            </a:r>
            <a:r>
              <a:rPr lang="zh-CN" altLang="en-US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（</a:t>
            </a:r>
            <a:r>
              <a:rPr lang="en-US" altLang="zh-CN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13</a:t>
            </a:r>
            <a:r>
              <a:rPr lang="zh-CN" altLang="en-US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）</a:t>
            </a:r>
            <a:endParaRPr lang="en-US" altLang="zh-CN" sz="2000" b="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endParaRPr lang="en-US" altLang="zh-CN" sz="2000" b="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r>
              <a:rPr lang="en-US" altLang="zh-CN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ZF=0  </a:t>
            </a:r>
            <a:r>
              <a:rPr lang="zh-CN" altLang="en-US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不是零</a:t>
            </a:r>
            <a:endParaRPr lang="en-US" altLang="zh-CN" sz="2000" b="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r>
              <a:rPr lang="en-US" altLang="zh-CN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CF=1	</a:t>
            </a:r>
            <a:r>
              <a:rPr lang="zh-CN" altLang="en-US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做</a:t>
            </a:r>
            <a:r>
              <a:rPr lang="zh-CN" altLang="en-US" sz="2000" b="0" dirty="0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无符号数减法</a:t>
            </a:r>
            <a:r>
              <a:rPr lang="zh-CN" altLang="en-US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时有借位</a:t>
            </a:r>
            <a:endParaRPr lang="en-US" altLang="zh-CN" sz="2000" b="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r>
              <a:rPr lang="en-US" altLang="zh-CN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SF=1	</a:t>
            </a:r>
            <a:r>
              <a:rPr lang="zh-CN" altLang="en-US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结果的第一位为</a:t>
            </a:r>
            <a:r>
              <a:rPr lang="en-US" altLang="zh-CN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</a:t>
            </a:r>
          </a:p>
          <a:p>
            <a:r>
              <a:rPr lang="en-US" altLang="zh-CN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OF=1: </a:t>
            </a:r>
            <a:r>
              <a:rPr lang="zh-CN" altLang="en-US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做</a:t>
            </a:r>
            <a:r>
              <a:rPr lang="zh-CN" altLang="en-US" sz="2000" b="0" dirty="0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有符号数减法时</a:t>
            </a:r>
            <a:r>
              <a:rPr lang="zh-CN" altLang="en-US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有溢出</a:t>
            </a:r>
            <a:endParaRPr lang="en-US" altLang="zh-CN" sz="2000" b="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r>
              <a:rPr lang="en-US" altLang="zh-CN" sz="2000" b="0" dirty="0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0</a:t>
            </a:r>
            <a:r>
              <a:rPr lang="en-US" altLang="zh-CN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0111 - </a:t>
            </a:r>
            <a:r>
              <a:rPr lang="en-US" altLang="zh-CN" sz="20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zh-CN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1010 </a:t>
            </a:r>
            <a:r>
              <a:rPr lang="zh-CN" altLang="en-US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＝</a:t>
            </a:r>
            <a:r>
              <a:rPr lang="en-US" altLang="zh-CN" sz="2000" b="0" dirty="0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01 </a:t>
            </a:r>
            <a:r>
              <a:rPr lang="en-US" altLang="zh-CN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101</a:t>
            </a:r>
            <a:r>
              <a:rPr lang="zh-CN" altLang="en-US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符号不是</a:t>
            </a:r>
            <a:r>
              <a:rPr lang="en-US" altLang="zh-CN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00</a:t>
            </a:r>
            <a:r>
              <a:rPr lang="zh-CN" altLang="en-US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或</a:t>
            </a:r>
            <a:r>
              <a:rPr lang="en-US" altLang="zh-CN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78285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6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7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1" presetClass="entr" presetSubtype="0" fill="hold" grpId="0" nodeType="click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0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3" grpId="0"/>
          <p:bldP spid="22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1" presetClass="entr" presetSubtype="0" fill="hold" grpId="0" nodeType="click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0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" fill="hold">
                          <p:stCondLst>
                            <p:cond delay="indefinite"/>
                          </p:stCondLst>
                          <p:childTnLst>
                            <p:par>
                              <p:cTn id="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" presetID="1" presetClass="mediacall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25" dur="56112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audio>
                  <p:cMediaNode vol="80000">
                    <p:cTn id="26" fill="hold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2"/>
                    </p:tgtEl>
                  </p:cMediaNode>
                </p:audio>
              </p:childTnLst>
            </p:cTn>
          </p:par>
        </p:tnLst>
        <p:bldLst>
          <p:bldP spid="53" grpId="0"/>
          <p:bldP spid="22" grpId="0" build="p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0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5364088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00"/>
          <p:cNvSpPr txBox="1"/>
          <p:nvPr/>
        </p:nvSpPr>
        <p:spPr>
          <a:xfrm>
            <a:off x="3682843" y="171385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kern="0" dirty="0">
                <a:solidFill>
                  <a:srgbClr val="AC0000"/>
                </a:solidFill>
                <a:latin typeface="微软雅黑" pitchFamily="34" charset="-122"/>
                <a:ea typeface="微软雅黑" pitchFamily="34" charset="-122"/>
              </a:rPr>
              <a:t>条件跳转指令</a:t>
            </a:r>
            <a:endParaRPr lang="en-US" altLang="zh-CN" sz="2000" kern="0" dirty="0">
              <a:solidFill>
                <a:srgbClr val="A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>
            <a:extLst>
              <a:ext uri="{FF2B5EF4-FFF2-40B4-BE49-F238E27FC236}">
                <a16:creationId xmlns:a16="http://schemas.microsoft.com/office/drawing/2014/main" id="{93DE620A-A15D-4DBC-8598-51B7382F5F75}"/>
              </a:ext>
            </a:extLst>
          </p:cNvPr>
          <p:cNvSpPr txBox="1">
            <a:spLocks noChangeArrowheads="1"/>
          </p:cNvSpPr>
          <p:nvPr/>
        </p:nvSpPr>
        <p:spPr>
          <a:xfrm>
            <a:off x="611560" y="1079326"/>
            <a:ext cx="8280400" cy="1700212"/>
          </a:xfrm>
          <a:prstGeom prst="rect">
            <a:avLst/>
          </a:prstGeom>
        </p:spPr>
        <p:txBody>
          <a:bodyPr/>
          <a:lstStyle>
            <a:lvl1pPr marL="166688" indent="-16668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9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0063" indent="-16668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675" indent="-16033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3638" indent="-16668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0188" indent="-169863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25853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9895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73937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97976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kern="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9AB6DCC-59DE-4F17-9D5E-72BE248FF11E}"/>
              </a:ext>
            </a:extLst>
          </p:cNvPr>
          <p:cNvSpPr txBox="1"/>
          <p:nvPr/>
        </p:nvSpPr>
        <p:spPr>
          <a:xfrm>
            <a:off x="755576" y="1347614"/>
            <a:ext cx="266429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 code</a:t>
            </a:r>
            <a:endParaRPr lang="en-US" altLang="zh-CN" sz="2000" b="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endParaRPr lang="en-US" altLang="zh-CN" sz="2000" b="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r>
              <a:rPr lang="en-US" altLang="zh-CN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if (x&gt;y)</a:t>
            </a:r>
          </a:p>
          <a:p>
            <a:r>
              <a:rPr lang="en-US" altLang="zh-CN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A;</a:t>
            </a:r>
          </a:p>
          <a:p>
            <a:r>
              <a:rPr lang="en-US" altLang="zh-CN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else</a:t>
            </a:r>
          </a:p>
          <a:p>
            <a:r>
              <a:rPr lang="en-US" altLang="zh-CN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B;</a:t>
            </a:r>
            <a:endParaRPr lang="zh-CN" altLang="en-US" sz="2000" b="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7FF6F63-6C32-49D5-A217-C2E96183E74C}"/>
              </a:ext>
            </a:extLst>
          </p:cNvPr>
          <p:cNvSpPr txBox="1"/>
          <p:nvPr/>
        </p:nvSpPr>
        <p:spPr>
          <a:xfrm>
            <a:off x="4211960" y="1347614"/>
            <a:ext cx="446449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汇编执行思路</a:t>
            </a:r>
            <a:endParaRPr lang="en-US" altLang="zh-CN" sz="2000" b="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endParaRPr lang="en-US" altLang="zh-CN" sz="2000" b="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r>
              <a:rPr lang="zh-CN" altLang="en-US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做减法</a:t>
            </a:r>
            <a:r>
              <a:rPr lang="en-US" altLang="zh-CN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x-y</a:t>
            </a:r>
            <a:r>
              <a:rPr lang="zh-CN" altLang="en-US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或比较</a:t>
            </a:r>
            <a:r>
              <a:rPr lang="en-US" altLang="zh-CN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x</a:t>
            </a:r>
            <a:r>
              <a:rPr lang="zh-CN" altLang="en-US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与</a:t>
            </a:r>
            <a:r>
              <a:rPr lang="en-US" altLang="zh-CN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y(</a:t>
            </a:r>
            <a:r>
              <a:rPr lang="en-US" altLang="zh-CN" sz="2000" b="0" dirty="0" err="1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cmp</a:t>
            </a:r>
            <a:r>
              <a:rPr lang="en-US" altLang="zh-CN" sz="2000" b="0" dirty="0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2000" b="0" dirty="0" err="1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y,x</a:t>
            </a:r>
            <a:r>
              <a:rPr lang="en-US" altLang="zh-CN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</a:t>
            </a:r>
          </a:p>
          <a:p>
            <a:r>
              <a:rPr lang="zh-CN" altLang="en-US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根据</a:t>
            </a:r>
            <a:r>
              <a:rPr lang="en-US" altLang="zh-CN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x-y</a:t>
            </a:r>
            <a:r>
              <a:rPr lang="zh-CN" altLang="en-US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的结果，设置</a:t>
            </a:r>
            <a:r>
              <a:rPr lang="en-US" altLang="zh-CN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CF,OF,SF,ZF</a:t>
            </a:r>
            <a:r>
              <a:rPr lang="zh-CN" altLang="en-US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各个位；</a:t>
            </a:r>
            <a:endParaRPr lang="en-US" altLang="zh-CN" sz="2000" b="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r>
              <a:rPr lang="zh-CN" altLang="en-US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根据程序需求来判断用到的位</a:t>
            </a:r>
            <a:endParaRPr lang="en-US" altLang="zh-CN" sz="2000" b="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911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6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7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1" presetClass="entr" presetSubtype="0" fill="hold" grpId="0" nodeType="click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0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3" grpId="0"/>
          <p:bldP spid="22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1" presetClass="entr" presetSubtype="0" fill="hold" grpId="0" nodeType="click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0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" fill="hold">
                          <p:stCondLst>
                            <p:cond delay="indefinite"/>
                          </p:stCondLst>
                          <p:childTnLst>
                            <p:par>
                              <p:cTn id="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" presetID="1" presetClass="mediacall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25" dur="42765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audio>
                  <p:cMediaNode vol="80000">
                    <p:cTn id="26" fill="hold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2"/>
                    </p:tgtEl>
                  </p:cMediaNode>
                </p:audio>
              </p:childTnLst>
            </p:cTn>
          </p:par>
        </p:tnLst>
        <p:bldLst>
          <p:bldP spid="53" grpId="0"/>
          <p:bldP spid="22" grpId="0" build="p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>
            <a:extLst>
              <a:ext uri="{FF2B5EF4-FFF2-40B4-BE49-F238E27FC236}">
                <a16:creationId xmlns:a16="http://schemas.microsoft.com/office/drawing/2014/main" id="{5B8BA742-EFA8-48E9-A963-CB355B6479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540" y="51470"/>
            <a:ext cx="7801964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D543488-0078-49A0-9D23-D741C3FAA958}"/>
              </a:ext>
            </a:extLst>
          </p:cNvPr>
          <p:cNvSpPr txBox="1"/>
          <p:nvPr/>
        </p:nvSpPr>
        <p:spPr>
          <a:xfrm>
            <a:off x="107504" y="267494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无符号数：</a:t>
            </a:r>
            <a:endParaRPr lang="en-US" altLang="zh-CN" dirty="0">
              <a:latin typeface="+mn-ea"/>
              <a:ea typeface="+mn-ea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above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below</a:t>
            </a:r>
            <a:endParaRPr lang="zh-CN" alt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5515E02-3BA3-4842-8CC4-BA282483937E}"/>
              </a:ext>
            </a:extLst>
          </p:cNvPr>
          <p:cNvSpPr txBox="1"/>
          <p:nvPr/>
        </p:nvSpPr>
        <p:spPr>
          <a:xfrm>
            <a:off x="107504" y="1851670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有符号数：</a:t>
            </a:r>
            <a:endParaRPr lang="en-US" altLang="zh-CN" dirty="0">
              <a:latin typeface="+mn-ea"/>
              <a:ea typeface="+mn-ea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great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less</a:t>
            </a:r>
            <a:endParaRPr lang="zh-CN" alt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32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3">
            <a:extLst>
              <a:ext uri="{FF2B5EF4-FFF2-40B4-BE49-F238E27FC236}">
                <a16:creationId xmlns:a16="http://schemas.microsoft.com/office/drawing/2014/main" id="{55E71D24-1699-4C34-972F-CA6DF8680E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0331" y="555526"/>
            <a:ext cx="8923337" cy="395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338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0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5364088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00"/>
          <p:cNvSpPr txBox="1"/>
          <p:nvPr/>
        </p:nvSpPr>
        <p:spPr>
          <a:xfrm>
            <a:off x="3682843" y="171385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kern="0" dirty="0">
                <a:solidFill>
                  <a:srgbClr val="AC0000"/>
                </a:solidFill>
                <a:latin typeface="微软雅黑" pitchFamily="34" charset="-122"/>
                <a:ea typeface="微软雅黑" pitchFamily="34" charset="-122"/>
              </a:rPr>
              <a:t>标志位指令</a:t>
            </a:r>
            <a:endParaRPr lang="en-US" altLang="zh-CN" sz="2000" kern="0" dirty="0">
              <a:solidFill>
                <a:srgbClr val="A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>
            <a:extLst>
              <a:ext uri="{FF2B5EF4-FFF2-40B4-BE49-F238E27FC236}">
                <a16:creationId xmlns:a16="http://schemas.microsoft.com/office/drawing/2014/main" id="{93DE620A-A15D-4DBC-8598-51B7382F5F75}"/>
              </a:ext>
            </a:extLst>
          </p:cNvPr>
          <p:cNvSpPr txBox="1">
            <a:spLocks noChangeArrowheads="1"/>
          </p:cNvSpPr>
          <p:nvPr/>
        </p:nvSpPr>
        <p:spPr>
          <a:xfrm>
            <a:off x="611560" y="1079326"/>
            <a:ext cx="8280400" cy="1700212"/>
          </a:xfrm>
          <a:prstGeom prst="rect">
            <a:avLst/>
          </a:prstGeom>
        </p:spPr>
        <p:txBody>
          <a:bodyPr/>
          <a:lstStyle>
            <a:lvl1pPr marL="166688" indent="-16668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9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0063" indent="-16668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675" indent="-16033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3638" indent="-16668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0188" indent="-169863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25853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9895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73937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97976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kern="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F006E8E-186E-45CA-B748-BEF5EE988682}"/>
              </a:ext>
            </a:extLst>
          </p:cNvPr>
          <p:cNvSpPr txBox="1"/>
          <p:nvPr/>
        </p:nvSpPr>
        <p:spPr>
          <a:xfrm>
            <a:off x="179512" y="878187"/>
            <a:ext cx="5852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根据标志位设置值 ，为一个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8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位寄存器</a:t>
            </a:r>
            <a:r>
              <a:rPr lang="zh-CN" altLang="en-US" dirty="0">
                <a:latin typeface="+mn-ea"/>
                <a:ea typeface="+mn-ea"/>
              </a:rPr>
              <a:t>或一个内存地址</a:t>
            </a:r>
          </a:p>
        </p:txBody>
      </p:sp>
      <p:graphicFrame>
        <p:nvGraphicFramePr>
          <p:cNvPr id="8" name="表格 4">
            <a:extLst>
              <a:ext uri="{FF2B5EF4-FFF2-40B4-BE49-F238E27FC236}">
                <a16:creationId xmlns:a16="http://schemas.microsoft.com/office/drawing/2014/main" id="{89197D2F-4230-4E11-BD9F-74D108D310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204431"/>
              </p:ext>
            </p:extLst>
          </p:nvPr>
        </p:nvGraphicFramePr>
        <p:xfrm>
          <a:off x="252040" y="1347614"/>
          <a:ext cx="8639921" cy="318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592">
                  <a:extLst>
                    <a:ext uri="{9D8B030D-6E8A-4147-A177-3AD203B41FA5}">
                      <a16:colId xmlns:a16="http://schemas.microsoft.com/office/drawing/2014/main" val="1962821894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920764871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3506383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35303250"/>
                    </a:ext>
                  </a:extLst>
                </a:gridCol>
                <a:gridCol w="1655838">
                  <a:extLst>
                    <a:ext uri="{9D8B030D-6E8A-4147-A177-3AD203B41FA5}">
                      <a16:colId xmlns:a16="http://schemas.microsoft.com/office/drawing/2014/main" val="3358552132"/>
                    </a:ext>
                  </a:extLst>
                </a:gridCol>
                <a:gridCol w="1439987">
                  <a:extLst>
                    <a:ext uri="{9D8B030D-6E8A-4147-A177-3AD203B41FA5}">
                      <a16:colId xmlns:a16="http://schemas.microsoft.com/office/drawing/2014/main" val="615409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848081" rtl="0" eaLnBrk="1" latinLnBrk="0" hangingPunct="1"/>
                      <a:r>
                        <a:rPr lang="en-US" altLang="zh-CN" sz="1700" b="1" kern="1200" dirty="0" err="1">
                          <a:solidFill>
                            <a:srgbClr val="133FCB"/>
                          </a:solidFill>
                          <a:highlight>
                            <a:srgbClr val="C0C0C0"/>
                          </a:highlight>
                          <a:latin typeface="+mn-lt"/>
                          <a:ea typeface="+mn-ea"/>
                          <a:cs typeface="+mn-cs"/>
                        </a:rPr>
                        <a:t>sete</a:t>
                      </a:r>
                      <a:endParaRPr lang="zh-CN" altLang="en-US" sz="1700" b="1" kern="1200" dirty="0">
                        <a:solidFill>
                          <a:srgbClr val="133FCB"/>
                        </a:solidFill>
                        <a:highlight>
                          <a:srgbClr val="C0C0C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="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C0C0C0"/>
                          </a:highlight>
                          <a:latin typeface="+mn-lt"/>
                          <a:ea typeface="+mn-ea"/>
                          <a:cs typeface="+mn-cs"/>
                        </a:rPr>
                        <a:t>=ZF</a:t>
                      </a:r>
                      <a:endParaRPr lang="zh-CN" altLang="en-US" sz="1700" b="0" i="0" kern="1200" dirty="0">
                        <a:solidFill>
                          <a:schemeClr val="dk1"/>
                        </a:solidFill>
                        <a:effectLst/>
                        <a:highlight>
                          <a:srgbClr val="C0C0C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b="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C0C0C0"/>
                          </a:highlight>
                          <a:latin typeface="+mn-lt"/>
                          <a:ea typeface="+mn-ea"/>
                          <a:cs typeface="+mn-cs"/>
                        </a:rPr>
                        <a:t>相等</a:t>
                      </a:r>
                      <a:r>
                        <a:rPr lang="en-US" altLang="zh-CN" sz="1700" b="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C0C0C0"/>
                          </a:highlight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700" b="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C0C0C0"/>
                          </a:highlight>
                          <a:latin typeface="+mn-lt"/>
                          <a:ea typeface="+mn-ea"/>
                          <a:cs typeface="+mn-cs"/>
                        </a:rPr>
                        <a:t>零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>
                          <a:solidFill>
                            <a:srgbClr val="133FCB"/>
                          </a:solidFill>
                          <a:highlight>
                            <a:srgbClr val="C0C0C0"/>
                          </a:highlight>
                        </a:rPr>
                        <a:t>setne</a:t>
                      </a:r>
                      <a:r>
                        <a:rPr lang="en-US" altLang="zh-CN" b="1" dirty="0">
                          <a:solidFill>
                            <a:srgbClr val="133FCB"/>
                          </a:solidFill>
                          <a:highlight>
                            <a:srgbClr val="C0C0C0"/>
                          </a:highlight>
                        </a:rPr>
                        <a:t> </a:t>
                      </a:r>
                      <a:endParaRPr lang="zh-CN" altLang="en-US" b="1" dirty="0">
                        <a:solidFill>
                          <a:srgbClr val="133FCB"/>
                        </a:solidFill>
                        <a:highlight>
                          <a:srgbClr val="C0C0C0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="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C0C0C0"/>
                          </a:highlight>
                          <a:latin typeface="+mn-lt"/>
                          <a:ea typeface="+mn-ea"/>
                          <a:cs typeface="+mn-cs"/>
                        </a:rPr>
                        <a:t>=~ZF</a:t>
                      </a:r>
                      <a:endParaRPr lang="zh-CN" altLang="en-US" sz="1700" b="0" i="0" kern="1200" dirty="0">
                        <a:solidFill>
                          <a:schemeClr val="dk1"/>
                        </a:solidFill>
                        <a:effectLst/>
                        <a:highlight>
                          <a:srgbClr val="C0C0C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b="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C0C0C0"/>
                          </a:highlight>
                          <a:latin typeface="+mn-lt"/>
                          <a:ea typeface="+mn-ea"/>
                          <a:cs typeface="+mn-cs"/>
                        </a:rPr>
                        <a:t>不相等</a:t>
                      </a:r>
                      <a:r>
                        <a:rPr lang="en-US" altLang="zh-CN" sz="1700" b="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C0C0C0"/>
                          </a:highlight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700" b="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C0C0C0"/>
                          </a:highlight>
                          <a:latin typeface="+mn-lt"/>
                          <a:ea typeface="+mn-ea"/>
                          <a:cs typeface="+mn-cs"/>
                        </a:rPr>
                        <a:t>非零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960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848081" rtl="0" eaLnBrk="1" latinLnBrk="0" hangingPunct="1"/>
                      <a:r>
                        <a:rPr lang="en-US" altLang="zh-CN" sz="1700" b="1" kern="1200" dirty="0">
                          <a:solidFill>
                            <a:srgbClr val="133FCB"/>
                          </a:solidFill>
                          <a:highlight>
                            <a:srgbClr val="C0C0C0"/>
                          </a:highlight>
                          <a:latin typeface="+mn-lt"/>
                          <a:ea typeface="+mn-ea"/>
                          <a:cs typeface="+mn-cs"/>
                        </a:rPr>
                        <a:t>sets </a:t>
                      </a:r>
                      <a:endParaRPr lang="zh-CN" altLang="en-US" sz="1700" b="1" kern="1200" dirty="0">
                        <a:solidFill>
                          <a:srgbClr val="133FCB"/>
                        </a:solidFill>
                        <a:highlight>
                          <a:srgbClr val="C0C0C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="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C0C0C0"/>
                          </a:highlight>
                          <a:latin typeface="+mn-lt"/>
                          <a:ea typeface="+mn-ea"/>
                          <a:cs typeface="+mn-cs"/>
                        </a:rPr>
                        <a:t> = SF</a:t>
                      </a:r>
                      <a:endParaRPr lang="zh-CN" altLang="en-US" dirty="0">
                        <a:highlight>
                          <a:srgbClr val="C0C0C0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负数</a:t>
                      </a:r>
                      <a:endParaRPr lang="zh-CN" altLang="en-US" dirty="0">
                        <a:highlight>
                          <a:srgbClr val="C0C0C0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="1" i="0" kern="1200" dirty="0" err="1">
                          <a:solidFill>
                            <a:srgbClr val="133FCB"/>
                          </a:solidFill>
                          <a:effectLst/>
                          <a:highlight>
                            <a:srgbClr val="C0C0C0"/>
                          </a:highlight>
                          <a:latin typeface="+mn-lt"/>
                          <a:ea typeface="+mn-ea"/>
                          <a:cs typeface="+mn-cs"/>
                        </a:rPr>
                        <a:t>setns</a:t>
                      </a:r>
                      <a:r>
                        <a:rPr lang="en-US" altLang="zh-CN" sz="1700" b="1" i="0" kern="1200" dirty="0">
                          <a:solidFill>
                            <a:srgbClr val="133FCB"/>
                          </a:solidFill>
                          <a:effectLst/>
                          <a:highlight>
                            <a:srgbClr val="C0C0C0"/>
                          </a:highligh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zh-CN" altLang="en-US" b="1" dirty="0">
                        <a:solidFill>
                          <a:srgbClr val="133FCB"/>
                        </a:solidFill>
                        <a:highlight>
                          <a:srgbClr val="C0C0C0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="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C0C0C0"/>
                          </a:highlight>
                          <a:latin typeface="+mn-lt"/>
                          <a:ea typeface="+mn-ea"/>
                          <a:cs typeface="+mn-cs"/>
                        </a:rPr>
                        <a:t> = ~SF</a:t>
                      </a:r>
                      <a:endParaRPr lang="zh-CN" altLang="en-US" dirty="0">
                        <a:highlight>
                          <a:srgbClr val="C0C0C0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非负数</a:t>
                      </a:r>
                      <a:endParaRPr lang="zh-CN" altLang="en-US" dirty="0">
                        <a:highlight>
                          <a:srgbClr val="C0C0C0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475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848081" rtl="0" eaLnBrk="1" latinLnBrk="0" hangingPunct="1"/>
                      <a:r>
                        <a:rPr lang="en-US" altLang="zh-CN" sz="1700" b="1" kern="1200" dirty="0" err="1">
                          <a:solidFill>
                            <a:srgbClr val="133FCB"/>
                          </a:solidFill>
                          <a:highlight>
                            <a:srgbClr val="C0C0C0"/>
                          </a:highlight>
                          <a:latin typeface="+mn-lt"/>
                          <a:ea typeface="+mn-ea"/>
                          <a:cs typeface="+mn-cs"/>
                        </a:rPr>
                        <a:t>setg</a:t>
                      </a:r>
                      <a:r>
                        <a:rPr lang="en-US" altLang="zh-CN" sz="1700" b="1" kern="1200" dirty="0">
                          <a:solidFill>
                            <a:srgbClr val="133FCB"/>
                          </a:solidFill>
                          <a:highlight>
                            <a:srgbClr val="C0C0C0"/>
                          </a:highligh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zh-CN" altLang="en-US" sz="1700" b="1" kern="1200" dirty="0">
                        <a:solidFill>
                          <a:srgbClr val="133FCB"/>
                        </a:solidFill>
                        <a:highlight>
                          <a:srgbClr val="C0C0C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="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C0C0C0"/>
                          </a:highlight>
                          <a:latin typeface="+mn-lt"/>
                          <a:ea typeface="+mn-ea"/>
                          <a:cs typeface="+mn-cs"/>
                        </a:rPr>
                        <a:t> = ~(SF ^ OF) &amp; ~ZF</a:t>
                      </a:r>
                      <a:endParaRPr lang="zh-CN" altLang="en-US" dirty="0">
                        <a:highlight>
                          <a:srgbClr val="C0C0C0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b="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C0C0C0"/>
                          </a:highlight>
                          <a:latin typeface="+mn-lt"/>
                          <a:ea typeface="+mn-ea"/>
                          <a:cs typeface="+mn-cs"/>
                        </a:rPr>
                        <a:t>大于 </a:t>
                      </a:r>
                      <a:r>
                        <a:rPr lang="en-US" altLang="zh-CN" sz="1700" b="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C0C0C0"/>
                          </a:highlight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700" b="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C0C0C0"/>
                          </a:highlight>
                          <a:latin typeface="+mn-lt"/>
                          <a:ea typeface="+mn-ea"/>
                          <a:cs typeface="+mn-cs"/>
                        </a:rPr>
                        <a:t>有符号</a:t>
                      </a:r>
                      <a:r>
                        <a:rPr lang="en-US" altLang="zh-CN" sz="1700" b="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C0C0C0"/>
                          </a:highlight>
                          <a:latin typeface="+mn-lt"/>
                          <a:ea typeface="+mn-ea"/>
                          <a:cs typeface="+mn-cs"/>
                        </a:rPr>
                        <a:t>&gt;)</a:t>
                      </a:r>
                      <a:endParaRPr lang="zh-CN" altLang="en-US" dirty="0">
                        <a:highlight>
                          <a:srgbClr val="C0C0C0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>
                          <a:solidFill>
                            <a:srgbClr val="133FCB"/>
                          </a:solidFill>
                        </a:rPr>
                        <a:t>setge</a:t>
                      </a:r>
                      <a:r>
                        <a:rPr lang="en-US" altLang="zh-CN" b="1" dirty="0">
                          <a:solidFill>
                            <a:srgbClr val="133FCB"/>
                          </a:solidFill>
                        </a:rPr>
                        <a:t> </a:t>
                      </a:r>
                      <a:endParaRPr lang="zh-CN" altLang="en-US" b="1" dirty="0">
                        <a:solidFill>
                          <a:srgbClr val="133FCB"/>
                        </a:solidFill>
                        <a:highlight>
                          <a:srgbClr val="C0C0C0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="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C0C0C0"/>
                          </a:highlight>
                          <a:latin typeface="+mn-lt"/>
                          <a:ea typeface="+mn-ea"/>
                          <a:cs typeface="+mn-cs"/>
                        </a:rPr>
                        <a:t> = ~(SF ^ OF)</a:t>
                      </a:r>
                      <a:endParaRPr lang="zh-CN" altLang="en-US" dirty="0">
                        <a:highlight>
                          <a:srgbClr val="C0C0C0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大于等于 </a:t>
                      </a:r>
                      <a:r>
                        <a:rPr lang="en-US" altLang="zh-CN" dirty="0"/>
                        <a:t>(</a:t>
                      </a:r>
                      <a:r>
                        <a:rPr lang="zh-CN" altLang="en-US" dirty="0"/>
                        <a:t>有符号</a:t>
                      </a:r>
                      <a:r>
                        <a:rPr lang="en-US" altLang="zh-CN" dirty="0"/>
                        <a:t>&gt;=)</a:t>
                      </a:r>
                      <a:endParaRPr lang="zh-CN" altLang="en-US" dirty="0">
                        <a:highlight>
                          <a:srgbClr val="C0C0C0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265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848081" rtl="0" eaLnBrk="1" latinLnBrk="0" hangingPunct="1"/>
                      <a:r>
                        <a:rPr lang="en-US" altLang="zh-CN" sz="1700" b="1" kern="1200" dirty="0" err="1">
                          <a:solidFill>
                            <a:srgbClr val="133FCB"/>
                          </a:solidFill>
                          <a:highlight>
                            <a:srgbClr val="C0C0C0"/>
                          </a:highlight>
                          <a:latin typeface="+mn-lt"/>
                          <a:ea typeface="+mn-ea"/>
                          <a:cs typeface="+mn-cs"/>
                        </a:rPr>
                        <a:t>setl</a:t>
                      </a:r>
                      <a:r>
                        <a:rPr lang="en-US" altLang="zh-CN" sz="1700" b="1" kern="1200" dirty="0">
                          <a:solidFill>
                            <a:srgbClr val="133FCB"/>
                          </a:solidFill>
                          <a:highlight>
                            <a:srgbClr val="C0C0C0"/>
                          </a:highligh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zh-CN" altLang="en-US" sz="1700" b="1" kern="1200" dirty="0">
                        <a:solidFill>
                          <a:srgbClr val="133FCB"/>
                        </a:solidFill>
                        <a:highlight>
                          <a:srgbClr val="C0C0C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="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C0C0C0"/>
                          </a:highlight>
                          <a:latin typeface="+mn-lt"/>
                          <a:ea typeface="+mn-ea"/>
                          <a:cs typeface="+mn-cs"/>
                        </a:rPr>
                        <a:t> = SF ^ OF</a:t>
                      </a:r>
                      <a:endParaRPr lang="zh-CN" altLang="en-US" dirty="0">
                        <a:highlight>
                          <a:srgbClr val="C0C0C0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b="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C0C0C0"/>
                          </a:highlight>
                          <a:latin typeface="+mn-lt"/>
                          <a:ea typeface="+mn-ea"/>
                          <a:cs typeface="+mn-cs"/>
                        </a:rPr>
                        <a:t>小于 </a:t>
                      </a:r>
                      <a:r>
                        <a:rPr lang="en-US" altLang="zh-CN" sz="1700" b="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C0C0C0"/>
                          </a:highlight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700" b="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C0C0C0"/>
                          </a:highlight>
                          <a:latin typeface="+mn-lt"/>
                          <a:ea typeface="+mn-ea"/>
                          <a:cs typeface="+mn-cs"/>
                        </a:rPr>
                        <a:t>有符号</a:t>
                      </a:r>
                      <a:r>
                        <a:rPr lang="en-US" altLang="zh-CN" sz="1700" b="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C0C0C0"/>
                          </a:highlight>
                          <a:latin typeface="+mn-lt"/>
                          <a:ea typeface="+mn-ea"/>
                          <a:cs typeface="+mn-cs"/>
                        </a:rPr>
                        <a:t>&lt;)</a:t>
                      </a:r>
                      <a:endParaRPr lang="zh-CN" altLang="en-US" dirty="0">
                        <a:highlight>
                          <a:srgbClr val="C0C0C0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="1" i="0" kern="1200" dirty="0" err="1">
                          <a:solidFill>
                            <a:srgbClr val="133FCB"/>
                          </a:solidFill>
                          <a:effectLst/>
                          <a:highlight>
                            <a:srgbClr val="C0C0C0"/>
                          </a:highlight>
                          <a:latin typeface="+mn-lt"/>
                          <a:ea typeface="+mn-ea"/>
                          <a:cs typeface="+mn-cs"/>
                        </a:rPr>
                        <a:t>setle</a:t>
                      </a:r>
                      <a:r>
                        <a:rPr lang="en-US" altLang="zh-CN" sz="1700" b="1" i="0" kern="1200" dirty="0">
                          <a:solidFill>
                            <a:srgbClr val="133FCB"/>
                          </a:solidFill>
                          <a:effectLst/>
                          <a:highlight>
                            <a:srgbClr val="C0C0C0"/>
                          </a:highligh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zh-CN" altLang="en-US" b="1" dirty="0">
                        <a:solidFill>
                          <a:srgbClr val="133FCB"/>
                        </a:solidFill>
                        <a:highlight>
                          <a:srgbClr val="C0C0C0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="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C0C0C0"/>
                          </a:highlight>
                          <a:latin typeface="+mn-lt"/>
                          <a:ea typeface="+mn-ea"/>
                          <a:cs typeface="+mn-cs"/>
                        </a:rPr>
                        <a:t> = (SF ^ OF) | ZF</a:t>
                      </a:r>
                      <a:endParaRPr lang="zh-CN" altLang="en-US" dirty="0">
                        <a:highlight>
                          <a:srgbClr val="C0C0C0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小于等于 </a:t>
                      </a:r>
                      <a:r>
                        <a:rPr lang="en-US" altLang="zh-CN" dirty="0"/>
                        <a:t>(</a:t>
                      </a:r>
                      <a:r>
                        <a:rPr lang="zh-CN" altLang="en-US" dirty="0"/>
                        <a:t>有符号</a:t>
                      </a:r>
                      <a:r>
                        <a:rPr lang="en-US" altLang="zh-CN" dirty="0"/>
                        <a:t>&lt;=)</a:t>
                      </a:r>
                      <a:endParaRPr lang="zh-CN" altLang="en-US" dirty="0">
                        <a:highlight>
                          <a:srgbClr val="C0C0C0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574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848081" rtl="0" eaLnBrk="1" latinLnBrk="0" hangingPunct="1"/>
                      <a:r>
                        <a:rPr lang="en-US" altLang="zh-CN" sz="1700" b="1" kern="1200" dirty="0">
                          <a:solidFill>
                            <a:srgbClr val="133FCB"/>
                          </a:solidFill>
                          <a:highlight>
                            <a:srgbClr val="C0C0C0"/>
                          </a:highlight>
                          <a:latin typeface="+mn-lt"/>
                          <a:ea typeface="+mn-ea"/>
                          <a:cs typeface="+mn-cs"/>
                        </a:rPr>
                        <a:t>seta </a:t>
                      </a:r>
                      <a:endParaRPr lang="zh-CN" altLang="en-US" sz="1700" b="1" kern="1200" dirty="0">
                        <a:solidFill>
                          <a:srgbClr val="133FCB"/>
                        </a:solidFill>
                        <a:highlight>
                          <a:srgbClr val="C0C0C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 = ~CF &amp; ~ZF</a:t>
                      </a:r>
                      <a:endParaRPr lang="zh-CN" altLang="en-US" dirty="0">
                        <a:highlight>
                          <a:srgbClr val="C0C0C0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b="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C0C0C0"/>
                          </a:highlight>
                          <a:latin typeface="+mn-lt"/>
                          <a:ea typeface="+mn-ea"/>
                          <a:cs typeface="+mn-cs"/>
                        </a:rPr>
                        <a:t>超过 </a:t>
                      </a:r>
                      <a:r>
                        <a:rPr lang="en-US" altLang="zh-CN" sz="1700" b="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C0C0C0"/>
                          </a:highlight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700" b="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C0C0C0"/>
                          </a:highlight>
                          <a:latin typeface="+mn-lt"/>
                          <a:ea typeface="+mn-ea"/>
                          <a:cs typeface="+mn-cs"/>
                        </a:rPr>
                        <a:t>无符号</a:t>
                      </a:r>
                      <a:r>
                        <a:rPr lang="en-US" altLang="zh-CN" sz="1700" b="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C0C0C0"/>
                          </a:highlight>
                          <a:latin typeface="+mn-lt"/>
                          <a:ea typeface="+mn-ea"/>
                          <a:cs typeface="+mn-cs"/>
                        </a:rPr>
                        <a:t>&gt;)</a:t>
                      </a:r>
                      <a:endParaRPr lang="zh-CN" altLang="en-US" dirty="0">
                        <a:highlight>
                          <a:srgbClr val="C0C0C0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133FCB"/>
                          </a:solidFill>
                        </a:rPr>
                        <a:t>setae </a:t>
                      </a:r>
                      <a:endParaRPr lang="zh-CN" altLang="en-US" b="1" dirty="0">
                        <a:solidFill>
                          <a:srgbClr val="133FCB"/>
                        </a:solidFill>
                        <a:highlight>
                          <a:srgbClr val="C0C0C0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="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C0C0C0"/>
                          </a:highlight>
                          <a:latin typeface="+mn-lt"/>
                          <a:ea typeface="+mn-ea"/>
                          <a:cs typeface="+mn-cs"/>
                        </a:rPr>
                        <a:t> = ~CF</a:t>
                      </a:r>
                      <a:endParaRPr lang="zh-CN" altLang="en-US" dirty="0">
                        <a:highlight>
                          <a:srgbClr val="C0C0C0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超过或相等 </a:t>
                      </a:r>
                      <a:r>
                        <a:rPr lang="en-US" altLang="zh-CN" dirty="0"/>
                        <a:t>(</a:t>
                      </a:r>
                      <a:r>
                        <a:rPr lang="zh-CN" altLang="en-US" dirty="0"/>
                        <a:t>无符号</a:t>
                      </a:r>
                      <a:r>
                        <a:rPr lang="en-US" altLang="zh-CN" dirty="0"/>
                        <a:t>&gt;=)</a:t>
                      </a:r>
                      <a:endParaRPr lang="zh-CN" altLang="en-US" dirty="0">
                        <a:highlight>
                          <a:srgbClr val="C0C0C0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215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848081" rtl="0" eaLnBrk="1" latinLnBrk="0" hangingPunct="1"/>
                      <a:r>
                        <a:rPr lang="en-US" altLang="zh-CN" sz="1700" b="1" kern="1200" dirty="0" err="1">
                          <a:solidFill>
                            <a:srgbClr val="133FCB"/>
                          </a:solidFill>
                          <a:highlight>
                            <a:srgbClr val="C0C0C0"/>
                          </a:highlight>
                          <a:latin typeface="+mn-lt"/>
                          <a:ea typeface="+mn-ea"/>
                          <a:cs typeface="+mn-cs"/>
                        </a:rPr>
                        <a:t>setb</a:t>
                      </a:r>
                      <a:r>
                        <a:rPr lang="en-US" altLang="zh-CN" sz="1700" b="1" kern="1200" dirty="0">
                          <a:solidFill>
                            <a:srgbClr val="133FCB"/>
                          </a:solidFill>
                          <a:highlight>
                            <a:srgbClr val="C0C0C0"/>
                          </a:highligh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zh-CN" altLang="en-US" sz="1700" b="1" kern="1200" dirty="0">
                        <a:solidFill>
                          <a:srgbClr val="133FCB"/>
                        </a:solidFill>
                        <a:highlight>
                          <a:srgbClr val="C0C0C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 = CF</a:t>
                      </a:r>
                      <a:endParaRPr lang="zh-CN" altLang="en-US" dirty="0">
                        <a:highlight>
                          <a:srgbClr val="C0C0C0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b="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C0C0C0"/>
                          </a:highlight>
                          <a:latin typeface="+mn-lt"/>
                          <a:ea typeface="+mn-ea"/>
                          <a:cs typeface="+mn-cs"/>
                        </a:rPr>
                        <a:t>低于 </a:t>
                      </a:r>
                      <a:r>
                        <a:rPr lang="en-US" altLang="zh-CN" sz="1700" b="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C0C0C0"/>
                          </a:highlight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700" b="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C0C0C0"/>
                          </a:highlight>
                          <a:latin typeface="+mn-lt"/>
                          <a:ea typeface="+mn-ea"/>
                          <a:cs typeface="+mn-cs"/>
                        </a:rPr>
                        <a:t>无符号</a:t>
                      </a:r>
                      <a:r>
                        <a:rPr lang="en-US" altLang="zh-CN" sz="1700" b="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C0C0C0"/>
                          </a:highlight>
                          <a:latin typeface="+mn-lt"/>
                          <a:ea typeface="+mn-ea"/>
                          <a:cs typeface="+mn-cs"/>
                        </a:rPr>
                        <a:t>&lt;)</a:t>
                      </a:r>
                      <a:endParaRPr lang="zh-CN" altLang="en-US" dirty="0">
                        <a:highlight>
                          <a:srgbClr val="C0C0C0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="1" i="0" kern="1200" dirty="0" err="1">
                          <a:solidFill>
                            <a:srgbClr val="133FCB"/>
                          </a:solidFill>
                          <a:effectLst/>
                          <a:highlight>
                            <a:srgbClr val="C0C0C0"/>
                          </a:highlight>
                          <a:latin typeface="+mn-lt"/>
                          <a:ea typeface="+mn-ea"/>
                          <a:cs typeface="+mn-cs"/>
                        </a:rPr>
                        <a:t>setbe</a:t>
                      </a:r>
                      <a:r>
                        <a:rPr lang="en-US" altLang="zh-CN" sz="1700" b="1" i="0" kern="1200" dirty="0">
                          <a:solidFill>
                            <a:srgbClr val="133FCB"/>
                          </a:solidFill>
                          <a:effectLst/>
                          <a:highlight>
                            <a:srgbClr val="C0C0C0"/>
                          </a:highligh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zh-CN" altLang="en-US" b="1" dirty="0">
                        <a:solidFill>
                          <a:srgbClr val="133FCB"/>
                        </a:solidFill>
                        <a:highlight>
                          <a:srgbClr val="C0C0C0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="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C0C0C0"/>
                          </a:highlight>
                          <a:latin typeface="+mn-lt"/>
                          <a:ea typeface="+mn-ea"/>
                          <a:cs typeface="+mn-cs"/>
                        </a:rPr>
                        <a:t> = CF |ZF</a:t>
                      </a:r>
                      <a:endParaRPr lang="zh-CN" altLang="en-US" dirty="0">
                        <a:highlight>
                          <a:srgbClr val="C0C0C0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b="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C0C0C0"/>
                          </a:highlight>
                          <a:latin typeface="+mn-lt"/>
                          <a:ea typeface="+mn-ea"/>
                          <a:cs typeface="+mn-cs"/>
                        </a:rPr>
                        <a:t>低于或等于 </a:t>
                      </a:r>
                      <a:r>
                        <a:rPr lang="en-US" altLang="zh-CN" sz="1700" b="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C0C0C0"/>
                          </a:highlight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700" b="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C0C0C0"/>
                          </a:highlight>
                          <a:latin typeface="+mn-lt"/>
                          <a:ea typeface="+mn-ea"/>
                          <a:cs typeface="+mn-cs"/>
                        </a:rPr>
                        <a:t>无符号</a:t>
                      </a:r>
                      <a:r>
                        <a:rPr lang="en-US" altLang="zh-CN" sz="1700" b="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C0C0C0"/>
                          </a:highlight>
                          <a:latin typeface="+mn-lt"/>
                          <a:ea typeface="+mn-ea"/>
                          <a:cs typeface="+mn-cs"/>
                        </a:rPr>
                        <a:t>&lt;=)</a:t>
                      </a:r>
                      <a:endParaRPr lang="zh-CN" altLang="en-US" dirty="0">
                        <a:highlight>
                          <a:srgbClr val="C0C0C0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659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492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6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7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1" presetClass="entr" presetSubtype="0" fill="hold" grpId="0" nodeType="click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0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3" grpId="0"/>
          <p:bldP spid="22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1" presetClass="entr" presetSubtype="0" fill="hold" grpId="0" nodeType="click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0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3" grpId="0"/>
          <p:bldP spid="22" grpId="0" build="p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0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5364088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00"/>
          <p:cNvSpPr txBox="1"/>
          <p:nvPr/>
        </p:nvSpPr>
        <p:spPr>
          <a:xfrm>
            <a:off x="3491880" y="171385"/>
            <a:ext cx="2088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kern="0" dirty="0">
                <a:solidFill>
                  <a:srgbClr val="AC0000"/>
                </a:solidFill>
                <a:latin typeface="微软雅黑" pitchFamily="34" charset="-122"/>
                <a:ea typeface="微软雅黑" pitchFamily="34" charset="-122"/>
              </a:rPr>
              <a:t>有条件传送指令</a:t>
            </a:r>
            <a:endParaRPr lang="en-US" altLang="zh-CN" sz="2000" kern="0" dirty="0">
              <a:solidFill>
                <a:srgbClr val="A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>
            <a:extLst>
              <a:ext uri="{FF2B5EF4-FFF2-40B4-BE49-F238E27FC236}">
                <a16:creationId xmlns:a16="http://schemas.microsoft.com/office/drawing/2014/main" id="{93DE620A-A15D-4DBC-8598-51B7382F5F75}"/>
              </a:ext>
            </a:extLst>
          </p:cNvPr>
          <p:cNvSpPr txBox="1">
            <a:spLocks noChangeArrowheads="1"/>
          </p:cNvSpPr>
          <p:nvPr/>
        </p:nvSpPr>
        <p:spPr>
          <a:xfrm>
            <a:off x="611560" y="1079326"/>
            <a:ext cx="8280400" cy="1700212"/>
          </a:xfrm>
          <a:prstGeom prst="rect">
            <a:avLst/>
          </a:prstGeom>
        </p:spPr>
        <p:txBody>
          <a:bodyPr/>
          <a:lstStyle>
            <a:lvl1pPr marL="166688" indent="-16668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9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0063" indent="-16668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675" indent="-16033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3638" indent="-16668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0188" indent="-169863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25853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9895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73937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97976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kern="0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6D6105F9-9B4A-4E91-90F7-88AF4D988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943326"/>
              </p:ext>
            </p:extLst>
          </p:nvPr>
        </p:nvGraphicFramePr>
        <p:xfrm>
          <a:off x="252040" y="1347614"/>
          <a:ext cx="8639921" cy="318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592">
                  <a:extLst>
                    <a:ext uri="{9D8B030D-6E8A-4147-A177-3AD203B41FA5}">
                      <a16:colId xmlns:a16="http://schemas.microsoft.com/office/drawing/2014/main" val="1962821894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920764871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3506383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35303250"/>
                    </a:ext>
                  </a:extLst>
                </a:gridCol>
                <a:gridCol w="1511822">
                  <a:extLst>
                    <a:ext uri="{9D8B030D-6E8A-4147-A177-3AD203B41FA5}">
                      <a16:colId xmlns:a16="http://schemas.microsoft.com/office/drawing/2014/main" val="3358552132"/>
                    </a:ext>
                  </a:extLst>
                </a:gridCol>
                <a:gridCol w="1439987">
                  <a:extLst>
                    <a:ext uri="{9D8B030D-6E8A-4147-A177-3AD203B41FA5}">
                      <a16:colId xmlns:a16="http://schemas.microsoft.com/office/drawing/2014/main" val="615409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848081" rtl="0" eaLnBrk="1" latinLnBrk="0" hangingPunct="1"/>
                      <a:r>
                        <a:rPr lang="en-US" altLang="zh-CN" sz="1700" b="1" kern="1200" dirty="0" err="1">
                          <a:solidFill>
                            <a:srgbClr val="133FCB"/>
                          </a:solidFill>
                          <a:highlight>
                            <a:srgbClr val="C0C0C0"/>
                          </a:highlight>
                          <a:latin typeface="+mn-lt"/>
                          <a:ea typeface="+mn-ea"/>
                          <a:cs typeface="+mn-cs"/>
                        </a:rPr>
                        <a:t>cmove</a:t>
                      </a:r>
                      <a:r>
                        <a:rPr lang="en-US" altLang="zh-CN" sz="1700" b="1" kern="1200" dirty="0">
                          <a:solidFill>
                            <a:srgbClr val="133FCB"/>
                          </a:solidFill>
                          <a:highlight>
                            <a:srgbClr val="C0C0C0"/>
                          </a:highligh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zh-CN" altLang="en-US" sz="1700" b="1" kern="1200" dirty="0">
                        <a:solidFill>
                          <a:srgbClr val="133FCB"/>
                        </a:solidFill>
                        <a:highlight>
                          <a:srgbClr val="C0C0C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="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C0C0C0"/>
                          </a:highlight>
                          <a:latin typeface="+mn-lt"/>
                          <a:ea typeface="+mn-ea"/>
                          <a:cs typeface="+mn-cs"/>
                        </a:rPr>
                        <a:t>=ZF</a:t>
                      </a:r>
                      <a:endParaRPr lang="zh-CN" altLang="en-US" sz="1700" b="0" i="0" kern="1200" dirty="0">
                        <a:solidFill>
                          <a:schemeClr val="dk1"/>
                        </a:solidFill>
                        <a:effectLst/>
                        <a:highlight>
                          <a:srgbClr val="C0C0C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b="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C0C0C0"/>
                          </a:highlight>
                          <a:latin typeface="+mn-lt"/>
                          <a:ea typeface="+mn-ea"/>
                          <a:cs typeface="+mn-cs"/>
                        </a:rPr>
                        <a:t>相等</a:t>
                      </a:r>
                      <a:r>
                        <a:rPr lang="en-US" altLang="zh-CN" sz="1700" b="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C0C0C0"/>
                          </a:highlight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700" b="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C0C0C0"/>
                          </a:highlight>
                          <a:latin typeface="+mn-lt"/>
                          <a:ea typeface="+mn-ea"/>
                          <a:cs typeface="+mn-cs"/>
                        </a:rPr>
                        <a:t>零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rgbClr val="133FCB"/>
                          </a:solidFill>
                          <a:highlight>
                            <a:srgbClr val="C0C0C0"/>
                          </a:highlight>
                        </a:rPr>
                        <a:t>cmovne </a:t>
                      </a:r>
                      <a:endParaRPr lang="zh-CN" altLang="en-US" b="1" dirty="0">
                        <a:solidFill>
                          <a:srgbClr val="133FCB"/>
                        </a:solidFill>
                        <a:highlight>
                          <a:srgbClr val="C0C0C0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="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C0C0C0"/>
                          </a:highlight>
                          <a:latin typeface="+mn-lt"/>
                          <a:ea typeface="+mn-ea"/>
                          <a:cs typeface="+mn-cs"/>
                        </a:rPr>
                        <a:t>=~ZF</a:t>
                      </a:r>
                      <a:endParaRPr lang="zh-CN" altLang="en-US" sz="1700" b="0" i="0" kern="1200" dirty="0">
                        <a:solidFill>
                          <a:schemeClr val="dk1"/>
                        </a:solidFill>
                        <a:effectLst/>
                        <a:highlight>
                          <a:srgbClr val="C0C0C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b="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C0C0C0"/>
                          </a:highlight>
                          <a:latin typeface="+mn-lt"/>
                          <a:ea typeface="+mn-ea"/>
                          <a:cs typeface="+mn-cs"/>
                        </a:rPr>
                        <a:t>不相等</a:t>
                      </a:r>
                      <a:r>
                        <a:rPr lang="en-US" altLang="zh-CN" sz="1700" b="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C0C0C0"/>
                          </a:highlight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700" b="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C0C0C0"/>
                          </a:highlight>
                          <a:latin typeface="+mn-lt"/>
                          <a:ea typeface="+mn-ea"/>
                          <a:cs typeface="+mn-cs"/>
                        </a:rPr>
                        <a:t>非零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960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848081" rtl="0" eaLnBrk="1" latinLnBrk="0" hangingPunct="1"/>
                      <a:r>
                        <a:rPr lang="en-US" altLang="zh-CN" sz="1700" b="1" kern="1200" dirty="0" err="1">
                          <a:solidFill>
                            <a:srgbClr val="133FCB"/>
                          </a:solidFill>
                          <a:highlight>
                            <a:srgbClr val="C0C0C0"/>
                          </a:highlight>
                          <a:latin typeface="+mn-lt"/>
                          <a:ea typeface="+mn-ea"/>
                          <a:cs typeface="+mn-cs"/>
                        </a:rPr>
                        <a:t>cmovs</a:t>
                      </a:r>
                      <a:r>
                        <a:rPr lang="en-US" altLang="zh-CN" sz="1700" b="1" kern="1200" dirty="0">
                          <a:solidFill>
                            <a:srgbClr val="133FCB"/>
                          </a:solidFill>
                          <a:highlight>
                            <a:srgbClr val="C0C0C0"/>
                          </a:highligh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zh-CN" altLang="en-US" sz="1700" b="1" kern="1200" dirty="0">
                        <a:solidFill>
                          <a:srgbClr val="133FCB"/>
                        </a:solidFill>
                        <a:highlight>
                          <a:srgbClr val="C0C0C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="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C0C0C0"/>
                          </a:highlight>
                          <a:latin typeface="+mn-lt"/>
                          <a:ea typeface="+mn-ea"/>
                          <a:cs typeface="+mn-cs"/>
                        </a:rPr>
                        <a:t> = SF</a:t>
                      </a:r>
                      <a:endParaRPr lang="zh-CN" altLang="en-US" dirty="0">
                        <a:highlight>
                          <a:srgbClr val="C0C0C0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负数</a:t>
                      </a:r>
                      <a:endParaRPr lang="zh-CN" altLang="en-US" dirty="0">
                        <a:highlight>
                          <a:srgbClr val="C0C0C0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="1" i="0" kern="1200" dirty="0" err="1">
                          <a:solidFill>
                            <a:srgbClr val="133FCB"/>
                          </a:solidFill>
                          <a:effectLst/>
                          <a:highlight>
                            <a:srgbClr val="C0C0C0"/>
                          </a:highlight>
                          <a:latin typeface="+mn-lt"/>
                          <a:ea typeface="+mn-ea"/>
                          <a:cs typeface="+mn-cs"/>
                        </a:rPr>
                        <a:t>cmovns</a:t>
                      </a:r>
                      <a:r>
                        <a:rPr lang="en-US" altLang="zh-CN" sz="1700" b="1" i="0" kern="1200" dirty="0">
                          <a:solidFill>
                            <a:srgbClr val="133FCB"/>
                          </a:solidFill>
                          <a:effectLst/>
                          <a:highlight>
                            <a:srgbClr val="C0C0C0"/>
                          </a:highligh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zh-CN" altLang="en-US" b="1" dirty="0">
                        <a:solidFill>
                          <a:srgbClr val="133FCB"/>
                        </a:solidFill>
                        <a:highlight>
                          <a:srgbClr val="C0C0C0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="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C0C0C0"/>
                          </a:highlight>
                          <a:latin typeface="+mn-lt"/>
                          <a:ea typeface="+mn-ea"/>
                          <a:cs typeface="+mn-cs"/>
                        </a:rPr>
                        <a:t> = ~SF</a:t>
                      </a:r>
                      <a:endParaRPr lang="zh-CN" altLang="en-US" dirty="0">
                        <a:highlight>
                          <a:srgbClr val="C0C0C0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非负数</a:t>
                      </a:r>
                      <a:endParaRPr lang="zh-CN" altLang="en-US" dirty="0">
                        <a:highlight>
                          <a:srgbClr val="C0C0C0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475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848081" rtl="0" eaLnBrk="1" latinLnBrk="0" hangingPunct="1"/>
                      <a:r>
                        <a:rPr lang="en-US" altLang="zh-CN" sz="1700" b="1" kern="1200" dirty="0" err="1">
                          <a:solidFill>
                            <a:srgbClr val="133FCB"/>
                          </a:solidFill>
                          <a:highlight>
                            <a:srgbClr val="C0C0C0"/>
                          </a:highlight>
                          <a:latin typeface="+mn-lt"/>
                          <a:ea typeface="+mn-ea"/>
                          <a:cs typeface="+mn-cs"/>
                        </a:rPr>
                        <a:t>cmovg</a:t>
                      </a:r>
                      <a:r>
                        <a:rPr lang="en-US" altLang="zh-CN" sz="1700" b="1" kern="1200" dirty="0">
                          <a:solidFill>
                            <a:srgbClr val="133FCB"/>
                          </a:solidFill>
                          <a:highlight>
                            <a:srgbClr val="C0C0C0"/>
                          </a:highligh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zh-CN" altLang="en-US" sz="1700" b="1" kern="1200" dirty="0">
                        <a:solidFill>
                          <a:srgbClr val="133FCB"/>
                        </a:solidFill>
                        <a:highlight>
                          <a:srgbClr val="C0C0C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="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C0C0C0"/>
                          </a:highlight>
                          <a:latin typeface="+mn-lt"/>
                          <a:ea typeface="+mn-ea"/>
                          <a:cs typeface="+mn-cs"/>
                        </a:rPr>
                        <a:t> = ~(SF ^ OF) &amp; ~ZF</a:t>
                      </a:r>
                      <a:endParaRPr lang="zh-CN" altLang="en-US" dirty="0">
                        <a:highlight>
                          <a:srgbClr val="C0C0C0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b="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C0C0C0"/>
                          </a:highlight>
                          <a:latin typeface="+mn-lt"/>
                          <a:ea typeface="+mn-ea"/>
                          <a:cs typeface="+mn-cs"/>
                        </a:rPr>
                        <a:t>大于 </a:t>
                      </a:r>
                      <a:r>
                        <a:rPr lang="en-US" altLang="zh-CN" sz="1700" b="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C0C0C0"/>
                          </a:highlight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700" b="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C0C0C0"/>
                          </a:highlight>
                          <a:latin typeface="+mn-lt"/>
                          <a:ea typeface="+mn-ea"/>
                          <a:cs typeface="+mn-cs"/>
                        </a:rPr>
                        <a:t>有符号</a:t>
                      </a:r>
                      <a:r>
                        <a:rPr lang="en-US" altLang="zh-CN" sz="1700" b="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C0C0C0"/>
                          </a:highlight>
                          <a:latin typeface="+mn-lt"/>
                          <a:ea typeface="+mn-ea"/>
                          <a:cs typeface="+mn-cs"/>
                        </a:rPr>
                        <a:t>&gt;)</a:t>
                      </a:r>
                      <a:endParaRPr lang="zh-CN" altLang="en-US" dirty="0">
                        <a:highlight>
                          <a:srgbClr val="C0C0C0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>
                          <a:solidFill>
                            <a:srgbClr val="133FCB"/>
                          </a:solidFill>
                        </a:rPr>
                        <a:t>cmovge</a:t>
                      </a:r>
                      <a:r>
                        <a:rPr lang="en-US" altLang="zh-CN" b="1" dirty="0">
                          <a:solidFill>
                            <a:srgbClr val="133FCB"/>
                          </a:solidFill>
                        </a:rPr>
                        <a:t> </a:t>
                      </a:r>
                      <a:endParaRPr lang="zh-CN" altLang="en-US" b="1" dirty="0">
                        <a:solidFill>
                          <a:srgbClr val="133FCB"/>
                        </a:solidFill>
                        <a:highlight>
                          <a:srgbClr val="C0C0C0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="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C0C0C0"/>
                          </a:highlight>
                          <a:latin typeface="+mn-lt"/>
                          <a:ea typeface="+mn-ea"/>
                          <a:cs typeface="+mn-cs"/>
                        </a:rPr>
                        <a:t> = ~(SF ^ OF)</a:t>
                      </a:r>
                      <a:endParaRPr lang="zh-CN" altLang="en-US" dirty="0">
                        <a:highlight>
                          <a:srgbClr val="C0C0C0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大于等于 </a:t>
                      </a:r>
                      <a:r>
                        <a:rPr lang="en-US" altLang="zh-CN" dirty="0"/>
                        <a:t>(</a:t>
                      </a:r>
                      <a:r>
                        <a:rPr lang="zh-CN" altLang="en-US" dirty="0"/>
                        <a:t>有符号</a:t>
                      </a:r>
                      <a:r>
                        <a:rPr lang="en-US" altLang="zh-CN" dirty="0"/>
                        <a:t>&gt;=)</a:t>
                      </a:r>
                      <a:endParaRPr lang="zh-CN" altLang="en-US" dirty="0">
                        <a:highlight>
                          <a:srgbClr val="C0C0C0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265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848081" rtl="0" eaLnBrk="1" latinLnBrk="0" hangingPunct="1"/>
                      <a:r>
                        <a:rPr lang="en-US" altLang="zh-CN" sz="1700" b="1" kern="1200" dirty="0" err="1">
                          <a:solidFill>
                            <a:srgbClr val="133FCB"/>
                          </a:solidFill>
                          <a:highlight>
                            <a:srgbClr val="C0C0C0"/>
                          </a:highlight>
                          <a:latin typeface="+mn-lt"/>
                          <a:ea typeface="+mn-ea"/>
                          <a:cs typeface="+mn-cs"/>
                        </a:rPr>
                        <a:t>cmovl</a:t>
                      </a:r>
                      <a:r>
                        <a:rPr lang="en-US" altLang="zh-CN" sz="1700" b="1" kern="1200" dirty="0">
                          <a:solidFill>
                            <a:srgbClr val="133FCB"/>
                          </a:solidFill>
                          <a:highlight>
                            <a:srgbClr val="C0C0C0"/>
                          </a:highligh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zh-CN" altLang="en-US" sz="1700" b="1" kern="1200" dirty="0">
                        <a:solidFill>
                          <a:srgbClr val="133FCB"/>
                        </a:solidFill>
                        <a:highlight>
                          <a:srgbClr val="C0C0C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="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C0C0C0"/>
                          </a:highlight>
                          <a:latin typeface="+mn-lt"/>
                          <a:ea typeface="+mn-ea"/>
                          <a:cs typeface="+mn-cs"/>
                        </a:rPr>
                        <a:t> = SF ^ OF</a:t>
                      </a:r>
                      <a:endParaRPr lang="zh-CN" altLang="en-US" dirty="0">
                        <a:highlight>
                          <a:srgbClr val="C0C0C0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b="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C0C0C0"/>
                          </a:highlight>
                          <a:latin typeface="+mn-lt"/>
                          <a:ea typeface="+mn-ea"/>
                          <a:cs typeface="+mn-cs"/>
                        </a:rPr>
                        <a:t>小于 </a:t>
                      </a:r>
                      <a:r>
                        <a:rPr lang="en-US" altLang="zh-CN" sz="1700" b="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C0C0C0"/>
                          </a:highlight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700" b="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C0C0C0"/>
                          </a:highlight>
                          <a:latin typeface="+mn-lt"/>
                          <a:ea typeface="+mn-ea"/>
                          <a:cs typeface="+mn-cs"/>
                        </a:rPr>
                        <a:t>有符号</a:t>
                      </a:r>
                      <a:r>
                        <a:rPr lang="en-US" altLang="zh-CN" sz="1700" b="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C0C0C0"/>
                          </a:highlight>
                          <a:latin typeface="+mn-lt"/>
                          <a:ea typeface="+mn-ea"/>
                          <a:cs typeface="+mn-cs"/>
                        </a:rPr>
                        <a:t>&lt;)</a:t>
                      </a:r>
                      <a:endParaRPr lang="zh-CN" altLang="en-US" dirty="0">
                        <a:highlight>
                          <a:srgbClr val="C0C0C0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="1" i="0" kern="1200" dirty="0" err="1">
                          <a:solidFill>
                            <a:srgbClr val="133FCB"/>
                          </a:solidFill>
                          <a:effectLst/>
                          <a:highlight>
                            <a:srgbClr val="C0C0C0"/>
                          </a:highlight>
                          <a:latin typeface="+mn-lt"/>
                          <a:ea typeface="+mn-ea"/>
                          <a:cs typeface="+mn-cs"/>
                        </a:rPr>
                        <a:t>cmovle</a:t>
                      </a:r>
                      <a:r>
                        <a:rPr lang="en-US" altLang="zh-CN" sz="1700" b="1" i="0" kern="1200" dirty="0">
                          <a:solidFill>
                            <a:srgbClr val="133FCB"/>
                          </a:solidFill>
                          <a:effectLst/>
                          <a:highlight>
                            <a:srgbClr val="C0C0C0"/>
                          </a:highligh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zh-CN" altLang="en-US" b="1" dirty="0">
                        <a:solidFill>
                          <a:srgbClr val="133FCB"/>
                        </a:solidFill>
                        <a:highlight>
                          <a:srgbClr val="C0C0C0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="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C0C0C0"/>
                          </a:highlight>
                          <a:latin typeface="+mn-lt"/>
                          <a:ea typeface="+mn-ea"/>
                          <a:cs typeface="+mn-cs"/>
                        </a:rPr>
                        <a:t> = (SF ^ OF) | ZF</a:t>
                      </a:r>
                      <a:endParaRPr lang="zh-CN" altLang="en-US" dirty="0">
                        <a:highlight>
                          <a:srgbClr val="C0C0C0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小于等于 </a:t>
                      </a:r>
                      <a:r>
                        <a:rPr lang="en-US" altLang="zh-CN" dirty="0"/>
                        <a:t>(</a:t>
                      </a:r>
                      <a:r>
                        <a:rPr lang="zh-CN" altLang="en-US" dirty="0"/>
                        <a:t>有符号</a:t>
                      </a:r>
                      <a:r>
                        <a:rPr lang="en-US" altLang="zh-CN" dirty="0"/>
                        <a:t>&lt;=)</a:t>
                      </a:r>
                      <a:endParaRPr lang="zh-CN" altLang="en-US" dirty="0">
                        <a:highlight>
                          <a:srgbClr val="C0C0C0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574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848081" rtl="0" eaLnBrk="1" latinLnBrk="0" hangingPunct="1"/>
                      <a:r>
                        <a:rPr lang="en-US" altLang="zh-CN" sz="1700" b="1" kern="1200" dirty="0" err="1">
                          <a:solidFill>
                            <a:srgbClr val="133FCB"/>
                          </a:solidFill>
                          <a:highlight>
                            <a:srgbClr val="C0C0C0"/>
                          </a:highlight>
                          <a:latin typeface="+mn-lt"/>
                          <a:ea typeface="+mn-ea"/>
                          <a:cs typeface="+mn-cs"/>
                        </a:rPr>
                        <a:t>cmova</a:t>
                      </a:r>
                      <a:r>
                        <a:rPr lang="en-US" altLang="zh-CN" sz="1700" b="1" kern="1200" dirty="0">
                          <a:solidFill>
                            <a:srgbClr val="133FCB"/>
                          </a:solidFill>
                          <a:highlight>
                            <a:srgbClr val="C0C0C0"/>
                          </a:highligh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zh-CN" altLang="en-US" sz="1700" b="1" kern="1200" dirty="0">
                        <a:solidFill>
                          <a:srgbClr val="133FCB"/>
                        </a:solidFill>
                        <a:highlight>
                          <a:srgbClr val="C0C0C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 = ~CF &amp; ~ZF</a:t>
                      </a:r>
                      <a:endParaRPr lang="zh-CN" altLang="en-US" dirty="0">
                        <a:highlight>
                          <a:srgbClr val="C0C0C0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b="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C0C0C0"/>
                          </a:highlight>
                          <a:latin typeface="+mn-lt"/>
                          <a:ea typeface="+mn-ea"/>
                          <a:cs typeface="+mn-cs"/>
                        </a:rPr>
                        <a:t>超过 </a:t>
                      </a:r>
                      <a:r>
                        <a:rPr lang="en-US" altLang="zh-CN" sz="1700" b="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C0C0C0"/>
                          </a:highlight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700" b="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C0C0C0"/>
                          </a:highlight>
                          <a:latin typeface="+mn-lt"/>
                          <a:ea typeface="+mn-ea"/>
                          <a:cs typeface="+mn-cs"/>
                        </a:rPr>
                        <a:t>无符号</a:t>
                      </a:r>
                      <a:r>
                        <a:rPr lang="en-US" altLang="zh-CN" sz="1700" b="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C0C0C0"/>
                          </a:highlight>
                          <a:latin typeface="+mn-lt"/>
                          <a:ea typeface="+mn-ea"/>
                          <a:cs typeface="+mn-cs"/>
                        </a:rPr>
                        <a:t>&gt;)</a:t>
                      </a:r>
                      <a:endParaRPr lang="zh-CN" altLang="en-US" dirty="0">
                        <a:highlight>
                          <a:srgbClr val="C0C0C0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>
                          <a:solidFill>
                            <a:srgbClr val="133FCB"/>
                          </a:solidFill>
                        </a:rPr>
                        <a:t>cmovae</a:t>
                      </a:r>
                      <a:r>
                        <a:rPr lang="en-US" altLang="zh-CN" b="1" dirty="0">
                          <a:solidFill>
                            <a:srgbClr val="133FCB"/>
                          </a:solidFill>
                        </a:rPr>
                        <a:t> </a:t>
                      </a:r>
                      <a:endParaRPr lang="zh-CN" altLang="en-US" b="1" dirty="0">
                        <a:solidFill>
                          <a:srgbClr val="133FCB"/>
                        </a:solidFill>
                        <a:highlight>
                          <a:srgbClr val="C0C0C0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="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C0C0C0"/>
                          </a:highlight>
                          <a:latin typeface="+mn-lt"/>
                          <a:ea typeface="+mn-ea"/>
                          <a:cs typeface="+mn-cs"/>
                        </a:rPr>
                        <a:t> = ~CF</a:t>
                      </a:r>
                      <a:endParaRPr lang="zh-CN" altLang="en-US" dirty="0">
                        <a:highlight>
                          <a:srgbClr val="C0C0C0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超过或相等 </a:t>
                      </a:r>
                      <a:r>
                        <a:rPr lang="en-US" altLang="zh-CN" dirty="0"/>
                        <a:t>(</a:t>
                      </a:r>
                      <a:r>
                        <a:rPr lang="zh-CN" altLang="en-US" dirty="0"/>
                        <a:t>无符号</a:t>
                      </a:r>
                      <a:r>
                        <a:rPr lang="en-US" altLang="zh-CN" dirty="0"/>
                        <a:t>&gt;=)</a:t>
                      </a:r>
                      <a:endParaRPr lang="zh-CN" altLang="en-US" dirty="0">
                        <a:highlight>
                          <a:srgbClr val="C0C0C0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215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848081" rtl="0" eaLnBrk="1" latinLnBrk="0" hangingPunct="1"/>
                      <a:r>
                        <a:rPr lang="en-US" altLang="zh-CN" sz="1700" b="1" kern="1200" dirty="0" err="1">
                          <a:solidFill>
                            <a:srgbClr val="133FCB"/>
                          </a:solidFill>
                          <a:highlight>
                            <a:srgbClr val="C0C0C0"/>
                          </a:highlight>
                          <a:latin typeface="+mn-lt"/>
                          <a:ea typeface="+mn-ea"/>
                          <a:cs typeface="+mn-cs"/>
                        </a:rPr>
                        <a:t>cmovb</a:t>
                      </a:r>
                      <a:r>
                        <a:rPr lang="en-US" altLang="zh-CN" sz="1700" b="1" kern="1200" dirty="0">
                          <a:solidFill>
                            <a:srgbClr val="133FCB"/>
                          </a:solidFill>
                          <a:highlight>
                            <a:srgbClr val="C0C0C0"/>
                          </a:highligh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zh-CN" altLang="en-US" sz="1700" b="1" kern="1200" dirty="0">
                        <a:solidFill>
                          <a:srgbClr val="133FCB"/>
                        </a:solidFill>
                        <a:highlight>
                          <a:srgbClr val="C0C0C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 = CF</a:t>
                      </a:r>
                      <a:endParaRPr lang="zh-CN" altLang="en-US" dirty="0">
                        <a:highlight>
                          <a:srgbClr val="C0C0C0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b="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C0C0C0"/>
                          </a:highlight>
                          <a:latin typeface="+mn-lt"/>
                          <a:ea typeface="+mn-ea"/>
                          <a:cs typeface="+mn-cs"/>
                        </a:rPr>
                        <a:t>低于 </a:t>
                      </a:r>
                      <a:r>
                        <a:rPr lang="en-US" altLang="zh-CN" sz="1700" b="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C0C0C0"/>
                          </a:highlight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700" b="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C0C0C0"/>
                          </a:highlight>
                          <a:latin typeface="+mn-lt"/>
                          <a:ea typeface="+mn-ea"/>
                          <a:cs typeface="+mn-cs"/>
                        </a:rPr>
                        <a:t>无符号</a:t>
                      </a:r>
                      <a:r>
                        <a:rPr lang="en-US" altLang="zh-CN" sz="1700" b="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C0C0C0"/>
                          </a:highlight>
                          <a:latin typeface="+mn-lt"/>
                          <a:ea typeface="+mn-ea"/>
                          <a:cs typeface="+mn-cs"/>
                        </a:rPr>
                        <a:t>&lt;)</a:t>
                      </a:r>
                      <a:endParaRPr lang="zh-CN" altLang="en-US" dirty="0">
                        <a:highlight>
                          <a:srgbClr val="C0C0C0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="1" i="0" kern="1200" dirty="0" err="1">
                          <a:solidFill>
                            <a:srgbClr val="133FCB"/>
                          </a:solidFill>
                          <a:effectLst/>
                          <a:highlight>
                            <a:srgbClr val="C0C0C0"/>
                          </a:highlight>
                          <a:latin typeface="+mn-lt"/>
                          <a:ea typeface="+mn-ea"/>
                          <a:cs typeface="+mn-cs"/>
                        </a:rPr>
                        <a:t>cmovbe</a:t>
                      </a:r>
                      <a:r>
                        <a:rPr lang="en-US" altLang="zh-CN" sz="1700" b="1" i="0" kern="1200" dirty="0">
                          <a:solidFill>
                            <a:srgbClr val="133FCB"/>
                          </a:solidFill>
                          <a:effectLst/>
                          <a:highlight>
                            <a:srgbClr val="C0C0C0"/>
                          </a:highligh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zh-CN" altLang="en-US" b="1" dirty="0">
                        <a:solidFill>
                          <a:srgbClr val="133FCB"/>
                        </a:solidFill>
                        <a:highlight>
                          <a:srgbClr val="C0C0C0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="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C0C0C0"/>
                          </a:highlight>
                          <a:latin typeface="+mn-lt"/>
                          <a:ea typeface="+mn-ea"/>
                          <a:cs typeface="+mn-cs"/>
                        </a:rPr>
                        <a:t> = CF |ZF</a:t>
                      </a:r>
                      <a:endParaRPr lang="zh-CN" altLang="en-US" dirty="0">
                        <a:highlight>
                          <a:srgbClr val="C0C0C0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b="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C0C0C0"/>
                          </a:highlight>
                          <a:latin typeface="+mn-lt"/>
                          <a:ea typeface="+mn-ea"/>
                          <a:cs typeface="+mn-cs"/>
                        </a:rPr>
                        <a:t>低于或等于 </a:t>
                      </a:r>
                      <a:r>
                        <a:rPr lang="en-US" altLang="zh-CN" sz="1700" b="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C0C0C0"/>
                          </a:highlight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700" b="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C0C0C0"/>
                          </a:highlight>
                          <a:latin typeface="+mn-lt"/>
                          <a:ea typeface="+mn-ea"/>
                          <a:cs typeface="+mn-cs"/>
                        </a:rPr>
                        <a:t>无符号</a:t>
                      </a:r>
                      <a:r>
                        <a:rPr lang="en-US" altLang="zh-CN" sz="1700" b="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C0C0C0"/>
                          </a:highlight>
                          <a:latin typeface="+mn-lt"/>
                          <a:ea typeface="+mn-ea"/>
                          <a:cs typeface="+mn-cs"/>
                        </a:rPr>
                        <a:t>&lt;=)</a:t>
                      </a:r>
                      <a:endParaRPr lang="zh-CN" altLang="en-US" dirty="0">
                        <a:highlight>
                          <a:srgbClr val="C0C0C0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659873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6F006E8E-186E-45CA-B748-BEF5EE988682}"/>
              </a:ext>
            </a:extLst>
          </p:cNvPr>
          <p:cNvSpPr txBox="1"/>
          <p:nvPr/>
        </p:nvSpPr>
        <p:spPr>
          <a:xfrm>
            <a:off x="204768" y="878187"/>
            <a:ext cx="849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有条件传送指令与传送指令类似，后面跟两个操作数，但只有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在满足条件时</a:t>
            </a:r>
            <a:r>
              <a:rPr lang="zh-CN" altLang="en-US" dirty="0">
                <a:latin typeface="+mn-ea"/>
                <a:ea typeface="+mn-ea"/>
              </a:rPr>
              <a:t>才传送</a:t>
            </a:r>
          </a:p>
        </p:txBody>
      </p:sp>
    </p:spTree>
    <p:extLst>
      <p:ext uri="{BB962C8B-B14F-4D97-AF65-F5344CB8AC3E}">
        <p14:creationId xmlns:p14="http://schemas.microsoft.com/office/powerpoint/2010/main" val="2807426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6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7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1" presetClass="entr" presetSubtype="0" fill="hold" grpId="0" nodeType="click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0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3" grpId="0"/>
          <p:bldP spid="22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1" presetClass="entr" presetSubtype="0" fill="hold" grpId="0" nodeType="click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0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3" grpId="0"/>
          <p:bldP spid="22" grpId="0" build="p"/>
        </p:bld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0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5364088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00"/>
          <p:cNvSpPr txBox="1"/>
          <p:nvPr/>
        </p:nvSpPr>
        <p:spPr>
          <a:xfrm>
            <a:off x="3491880" y="171385"/>
            <a:ext cx="2088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kern="0" dirty="0">
                <a:solidFill>
                  <a:srgbClr val="AC0000"/>
                </a:solidFill>
                <a:latin typeface="微软雅黑" pitchFamily="34" charset="-122"/>
                <a:ea typeface="微软雅黑" pitchFamily="34" charset="-122"/>
              </a:rPr>
              <a:t>条件码相关知识</a:t>
            </a:r>
            <a:endParaRPr lang="en-US" altLang="zh-CN" sz="2000" kern="0" dirty="0">
              <a:solidFill>
                <a:srgbClr val="A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>
            <a:extLst>
              <a:ext uri="{FF2B5EF4-FFF2-40B4-BE49-F238E27FC236}">
                <a16:creationId xmlns:a16="http://schemas.microsoft.com/office/drawing/2014/main" id="{93DE620A-A15D-4DBC-8598-51B7382F5F75}"/>
              </a:ext>
            </a:extLst>
          </p:cNvPr>
          <p:cNvSpPr txBox="1">
            <a:spLocks noChangeArrowheads="1"/>
          </p:cNvSpPr>
          <p:nvPr/>
        </p:nvSpPr>
        <p:spPr>
          <a:xfrm>
            <a:off x="611560" y="1079326"/>
            <a:ext cx="8280400" cy="1700212"/>
          </a:xfrm>
          <a:prstGeom prst="rect">
            <a:avLst/>
          </a:prstGeom>
        </p:spPr>
        <p:txBody>
          <a:bodyPr/>
          <a:lstStyle>
            <a:lvl1pPr marL="166688" indent="-16668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9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0063" indent="-16668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675" indent="-16033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3638" indent="-16668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0188" indent="-169863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25853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9895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73937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97976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kern="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F006E8E-186E-45CA-B748-BEF5EE988682}"/>
              </a:ext>
            </a:extLst>
          </p:cNvPr>
          <p:cNvSpPr txBox="1"/>
          <p:nvPr/>
        </p:nvSpPr>
        <p:spPr>
          <a:xfrm>
            <a:off x="204769" y="878187"/>
            <a:ext cx="883172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2000" b="0" dirty="0" err="1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inc</a:t>
            </a:r>
            <a:r>
              <a:rPr lang="zh-CN" altLang="en-US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和</a:t>
            </a:r>
            <a:r>
              <a:rPr lang="en-US" altLang="zh-CN" sz="2000" b="0" dirty="0" err="1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dec</a:t>
            </a:r>
            <a:r>
              <a:rPr lang="zh-CN" altLang="en-US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指令不影响进位标志位，而</a:t>
            </a:r>
            <a:r>
              <a:rPr lang="en-US" altLang="zh-CN" sz="2000" b="0" dirty="0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add</a:t>
            </a:r>
            <a:r>
              <a:rPr lang="en-US" altLang="zh-CN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$1,%eax</a:t>
            </a:r>
            <a:r>
              <a:rPr lang="zh-CN" altLang="en-US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与</a:t>
            </a:r>
            <a:r>
              <a:rPr lang="en-US" altLang="zh-CN" sz="2000" b="0" dirty="0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sub</a:t>
            </a:r>
            <a:r>
              <a:rPr lang="en-US" altLang="zh-CN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$1,%eax</a:t>
            </a:r>
            <a:r>
              <a:rPr lang="zh-CN" altLang="en-US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等指令会影响进位标志位</a:t>
            </a:r>
            <a:endParaRPr lang="en-US" altLang="zh-CN" sz="2000" b="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2000" b="0" dirty="0" err="1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cmp</a:t>
            </a:r>
            <a:r>
              <a:rPr lang="zh-CN" altLang="en-US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指令是对两个数做减法，但不保留结果，仅根据结果设置标志位</a:t>
            </a:r>
            <a:endParaRPr lang="en-US" altLang="zh-CN" sz="2000" b="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2000" b="0" dirty="0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</a:t>
            </a:r>
            <a:r>
              <a:rPr lang="zh-CN" altLang="en-US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指令对两个操作数做逻辑与运算，但不保留结果</a:t>
            </a:r>
            <a:endParaRPr lang="en-US" altLang="zh-CN" sz="2000" b="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r>
              <a:rPr lang="en-US" altLang="zh-CN" sz="2000" b="0" dirty="0" err="1">
                <a:solidFill>
                  <a:srgbClr val="067C0C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testl</a:t>
            </a:r>
            <a:r>
              <a:rPr lang="en-US" altLang="zh-CN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$0x4,%eax #0x4=00000000 00000000 00000000 00000100</a:t>
            </a:r>
          </a:p>
          <a:p>
            <a:r>
              <a:rPr lang="en-US" altLang="zh-CN" sz="2000" b="0" dirty="0" err="1">
                <a:solidFill>
                  <a:srgbClr val="067C0C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jnz</a:t>
            </a:r>
            <a:r>
              <a:rPr lang="en-US" altLang="zh-CN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*** #</a:t>
            </a:r>
            <a:r>
              <a:rPr lang="zh-CN" altLang="en-US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如果</a:t>
            </a:r>
            <a:r>
              <a:rPr lang="en-US" altLang="zh-CN" sz="2000" b="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eax</a:t>
            </a:r>
            <a:r>
              <a:rPr lang="zh-CN" altLang="en-US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的倒数第三个</a:t>
            </a:r>
            <a:r>
              <a:rPr lang="en-US" altLang="zh-CN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bit</a:t>
            </a:r>
            <a:r>
              <a:rPr lang="zh-CN" altLang="en-US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为</a:t>
            </a:r>
            <a:r>
              <a:rPr lang="en-US" altLang="zh-CN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</a:t>
            </a:r>
            <a:r>
              <a:rPr lang="zh-CN" altLang="en-US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，则跳转</a:t>
            </a:r>
            <a:endParaRPr lang="en-US" altLang="zh-CN" sz="2000" b="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r>
              <a:rPr lang="en-US" altLang="zh-CN" sz="2000" b="0" dirty="0" err="1">
                <a:solidFill>
                  <a:srgbClr val="133FCB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testl</a:t>
            </a:r>
            <a:r>
              <a:rPr lang="en-US" altLang="zh-CN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%</a:t>
            </a:r>
            <a:r>
              <a:rPr lang="en-US" altLang="zh-CN" sz="2000" b="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ecx</a:t>
            </a:r>
            <a:r>
              <a:rPr lang="en-US" altLang="zh-CN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 %</a:t>
            </a:r>
            <a:r>
              <a:rPr lang="en-US" altLang="zh-CN" sz="2000" b="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ecx</a:t>
            </a:r>
            <a:br>
              <a:rPr lang="en-US" altLang="zh-CN" sz="20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r>
              <a:rPr lang="en-US" altLang="zh-CN" sz="2000" b="0" dirty="0" err="1">
                <a:solidFill>
                  <a:srgbClr val="133FCB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jz</a:t>
            </a:r>
            <a:r>
              <a:rPr lang="en-US" altLang="zh-CN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**	#</a:t>
            </a:r>
            <a:r>
              <a:rPr lang="zh-CN" altLang="en-US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如果</a:t>
            </a:r>
            <a:r>
              <a:rPr lang="en-US" altLang="zh-CN" sz="2000" b="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ecx</a:t>
            </a:r>
            <a:r>
              <a:rPr lang="zh-CN" altLang="en-US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为零，则跳转</a:t>
            </a:r>
            <a:endParaRPr lang="en-US" altLang="zh-CN" sz="2000" b="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对于</a:t>
            </a:r>
            <a:r>
              <a:rPr lang="en-US" altLang="zh-CN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CF</a:t>
            </a:r>
            <a:r>
              <a:rPr lang="zh-CN" altLang="en-US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标志位，有三条专门的指令</a:t>
            </a:r>
            <a:endParaRPr lang="en-US" altLang="zh-CN" sz="2000" b="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r>
              <a:rPr lang="en-US" altLang="zh-CN" sz="2000" b="0" dirty="0" err="1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clc</a:t>
            </a:r>
            <a:r>
              <a:rPr lang="zh-CN" altLang="en-US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：将</a:t>
            </a:r>
            <a:r>
              <a:rPr lang="en-US" altLang="zh-CN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CF</a:t>
            </a:r>
            <a:r>
              <a:rPr lang="zh-CN" altLang="en-US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标志位清零</a:t>
            </a:r>
            <a:endParaRPr lang="en-US" altLang="zh-CN" sz="2000" b="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r>
              <a:rPr lang="en-US" altLang="zh-CN" sz="2000" b="0" dirty="0" err="1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stc</a:t>
            </a:r>
            <a:r>
              <a:rPr lang="zh-CN" altLang="en-US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：将</a:t>
            </a:r>
            <a:r>
              <a:rPr lang="en-US" altLang="zh-CN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CF</a:t>
            </a:r>
            <a:r>
              <a:rPr lang="zh-CN" altLang="en-US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标志位设置为</a:t>
            </a:r>
            <a:r>
              <a:rPr lang="en-US" altLang="zh-CN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</a:t>
            </a:r>
          </a:p>
          <a:p>
            <a:r>
              <a:rPr lang="en-US" altLang="zh-CN" sz="2000" b="0" dirty="0" err="1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cmc</a:t>
            </a:r>
            <a:r>
              <a:rPr lang="zh-CN" altLang="en-US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：将</a:t>
            </a:r>
            <a:r>
              <a:rPr lang="en-US" altLang="zh-CN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CF</a:t>
            </a:r>
            <a:r>
              <a:rPr lang="zh-CN" altLang="en-US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标志位置反</a:t>
            </a:r>
            <a:endParaRPr lang="en-US" altLang="zh-CN" sz="2000" b="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35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6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7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1" presetClass="entr" presetSubtype="0" fill="hold" grpId="0" nodeType="click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0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3" grpId="0"/>
          <p:bldP spid="22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1" presetClass="entr" presetSubtype="0" fill="hold" grpId="0" nodeType="click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0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3" grpId="0"/>
          <p:bldP spid="22" grpId="0" build="p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直接连接符 37"/>
          <p:cNvCxnSpPr/>
          <p:nvPr/>
        </p:nvCxnSpPr>
        <p:spPr>
          <a:xfrm>
            <a:off x="1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5364088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500"/>
          <p:cNvSpPr txBox="1"/>
          <p:nvPr/>
        </p:nvSpPr>
        <p:spPr>
          <a:xfrm>
            <a:off x="3707905" y="195486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>
              <a:defRPr/>
            </a:pPr>
            <a:r>
              <a:rPr lang="zh-CN" altLang="en-US" sz="2000" kern="0" dirty="0">
                <a:solidFill>
                  <a:srgbClr val="AC0000"/>
                </a:solidFill>
                <a:latin typeface="微软雅黑" pitchFamily="34" charset="-122"/>
                <a:ea typeface="微软雅黑" pitchFamily="34" charset="-122"/>
              </a:rPr>
              <a:t>函数的栈帧</a:t>
            </a:r>
            <a:endParaRPr lang="en-US" altLang="zh-CN" sz="2000" kern="0" dirty="0">
              <a:solidFill>
                <a:srgbClr val="A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401603D-D298-43F7-BEFE-462B67432A46}"/>
              </a:ext>
            </a:extLst>
          </p:cNvPr>
          <p:cNvSpPr txBox="1"/>
          <p:nvPr/>
        </p:nvSpPr>
        <p:spPr>
          <a:xfrm>
            <a:off x="83824" y="498966"/>
            <a:ext cx="4626421" cy="4552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  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每一个函数或过程在执行时，都需要在内存中分配一个空间来保存运行时数据，这个空间由于是采用栈的方式进行操作，所以也称为</a:t>
            </a:r>
            <a:r>
              <a:rPr lang="zh-CN" altLang="en-US" sz="15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栈帧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。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5743" indent="-285743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当前函数或过程的栈顶地址保存在</a:t>
            </a:r>
            <a:r>
              <a:rPr lang="en-US" altLang="zh-CN" sz="1500" dirty="0">
                <a:solidFill>
                  <a:srgbClr val="08A81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%</a:t>
            </a:r>
            <a:r>
              <a:rPr lang="en-US" altLang="zh-CN" sz="1500" dirty="0" err="1">
                <a:solidFill>
                  <a:srgbClr val="08A81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esp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中，栈底地址保存在</a:t>
            </a:r>
            <a:r>
              <a:rPr lang="en-US" altLang="zh-CN" sz="1500" dirty="0">
                <a:solidFill>
                  <a:srgbClr val="133FC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%</a:t>
            </a:r>
            <a:r>
              <a:rPr lang="en-US" altLang="zh-CN" sz="1500" dirty="0" err="1">
                <a:solidFill>
                  <a:srgbClr val="133FC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ebp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中；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5743" indent="-28574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5743" indent="-285743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栈是向“</a:t>
            </a:r>
            <a:r>
              <a:rPr lang="zh-CN" altLang="en-US" sz="15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下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”增长的，或者说是向地址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0x0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处增加的，因此</a:t>
            </a:r>
            <a:r>
              <a:rPr lang="en-US" altLang="zh-CN" sz="15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%</a:t>
            </a:r>
            <a:r>
              <a:rPr lang="en-US" altLang="zh-CN" sz="15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esp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中的值小于或等于</a:t>
            </a:r>
            <a:r>
              <a:rPr lang="en-US" altLang="zh-CN" sz="1500" dirty="0">
                <a:solidFill>
                  <a:srgbClr val="133FC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%</a:t>
            </a:r>
            <a:r>
              <a:rPr lang="en-US" altLang="zh-CN" sz="1500" dirty="0" err="1">
                <a:solidFill>
                  <a:srgbClr val="133FC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ebp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中的值；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5743" indent="-28574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5743" indent="-285743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栈帧是内存中一段</a:t>
            </a:r>
            <a:r>
              <a:rPr lang="zh-CN" altLang="en-US" sz="15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连续的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内存空间；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5743" indent="-285743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5743" indent="-285743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被调用者的栈帧</a:t>
            </a:r>
            <a:r>
              <a:rPr lang="zh-CN" altLang="en-US" sz="15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紧挨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着调用者的栈帧；</a:t>
            </a:r>
          </a:p>
        </p:txBody>
      </p:sp>
      <p:graphicFrame>
        <p:nvGraphicFramePr>
          <p:cNvPr id="6" name="对象 3">
            <a:extLst>
              <a:ext uri="{FF2B5EF4-FFF2-40B4-BE49-F238E27FC236}">
                <a16:creationId xmlns:a16="http://schemas.microsoft.com/office/drawing/2014/main" id="{0C78893C-2A08-47C6-B9DB-4CAF0605D68F}"/>
              </a:ext>
            </a:extLst>
          </p:cNvPr>
          <p:cNvGraphicFramePr>
            <a:graphicFrameLocks/>
          </p:cNvGraphicFramePr>
          <p:nvPr/>
        </p:nvGraphicFramePr>
        <p:xfrm>
          <a:off x="5796136" y="371441"/>
          <a:ext cx="3240360" cy="4682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Visio" r:id="rId4" imgW="3491685" imgH="4982164" progId="Visio.Drawing.11">
                  <p:embed/>
                </p:oleObj>
              </mc:Choice>
              <mc:Fallback>
                <p:oleObj name="Visio" r:id="rId4" imgW="3491685" imgH="4982164" progId="Visio.Drawing.11">
                  <p:embed/>
                  <p:pic>
                    <p:nvPicPr>
                      <p:cNvPr id="6" name="对象 3">
                        <a:extLst>
                          <a:ext uri="{FF2B5EF4-FFF2-40B4-BE49-F238E27FC236}">
                            <a16:creationId xmlns:a16="http://schemas.microsoft.com/office/drawing/2014/main" id="{0C78893C-2A08-47C6-B9DB-4CAF0605D68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371441"/>
                        <a:ext cx="3240360" cy="46825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747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0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5364088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00"/>
          <p:cNvSpPr txBox="1"/>
          <p:nvPr/>
        </p:nvSpPr>
        <p:spPr>
          <a:xfrm>
            <a:off x="3491880" y="171385"/>
            <a:ext cx="2088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kern="0" dirty="0">
                <a:solidFill>
                  <a:srgbClr val="AC0000"/>
                </a:solidFill>
                <a:latin typeface="微软雅黑" pitchFamily="34" charset="-122"/>
                <a:ea typeface="微软雅黑" pitchFamily="34" charset="-122"/>
              </a:rPr>
              <a:t>循环指令</a:t>
            </a:r>
            <a:endParaRPr lang="en-US" altLang="zh-CN" sz="2000" kern="0" dirty="0">
              <a:solidFill>
                <a:srgbClr val="A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>
            <a:extLst>
              <a:ext uri="{FF2B5EF4-FFF2-40B4-BE49-F238E27FC236}">
                <a16:creationId xmlns:a16="http://schemas.microsoft.com/office/drawing/2014/main" id="{93DE620A-A15D-4DBC-8598-51B7382F5F75}"/>
              </a:ext>
            </a:extLst>
          </p:cNvPr>
          <p:cNvSpPr txBox="1">
            <a:spLocks noChangeArrowheads="1"/>
          </p:cNvSpPr>
          <p:nvPr/>
        </p:nvSpPr>
        <p:spPr>
          <a:xfrm>
            <a:off x="611560" y="1079326"/>
            <a:ext cx="8280400" cy="1700212"/>
          </a:xfrm>
          <a:prstGeom prst="rect">
            <a:avLst/>
          </a:prstGeom>
        </p:spPr>
        <p:txBody>
          <a:bodyPr/>
          <a:lstStyle>
            <a:lvl1pPr marL="166688" indent="-16668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9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0063" indent="-16668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675" indent="-16033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3638" indent="-16668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0188" indent="-169863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25853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9895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73937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97976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kern="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F006E8E-186E-45CA-B748-BEF5EE988682}"/>
              </a:ext>
            </a:extLst>
          </p:cNvPr>
          <p:cNvSpPr txBox="1"/>
          <p:nvPr/>
        </p:nvSpPr>
        <p:spPr>
          <a:xfrm>
            <a:off x="204769" y="878187"/>
            <a:ext cx="883172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循环可以通过跳转指令来实现</a:t>
            </a:r>
            <a:endParaRPr lang="en-US" altLang="zh-CN" sz="2000" b="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r>
              <a:rPr lang="zh-CN" altLang="en-US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也可以利用</a:t>
            </a:r>
            <a:r>
              <a:rPr lang="en-US" altLang="zh-CN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loop</a:t>
            </a:r>
            <a:r>
              <a:rPr lang="zh-CN" altLang="en-US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指令来实现</a:t>
            </a:r>
            <a:endParaRPr lang="en-US" altLang="zh-CN" sz="2000" b="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endParaRPr lang="en-US" altLang="zh-CN" sz="2000" b="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r>
              <a:rPr lang="zh-CN" altLang="en-US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计算一个整数数组中数字的和</a:t>
            </a:r>
            <a:endParaRPr lang="en-US" altLang="zh-CN" sz="2000" b="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r>
              <a:rPr lang="en-US" altLang="zh-CN" sz="2000" b="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1019.s</a:t>
            </a:r>
          </a:p>
        </p:txBody>
      </p:sp>
    </p:spTree>
    <p:extLst>
      <p:ext uri="{BB962C8B-B14F-4D97-AF65-F5344CB8AC3E}">
        <p14:creationId xmlns:p14="http://schemas.microsoft.com/office/powerpoint/2010/main" val="212694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6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7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1" presetClass="entr" presetSubtype="0" fill="hold" grpId="0" nodeType="click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0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3" grpId="0"/>
          <p:bldP spid="22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1" presetClass="entr" presetSubtype="0" fill="hold" grpId="0" nodeType="click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0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" fill="hold">
                          <p:stCondLst>
                            <p:cond delay="indefinite"/>
                          </p:stCondLst>
                          <p:childTnLst>
                            <p:par>
                              <p:cTn id="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" presetID="1" presetClass="mediacall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25" dur="43916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audio>
                  <p:cMediaNode vol="80000">
                    <p:cTn id="26" fill="hold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2"/>
                    </p:tgtEl>
                  </p:cMediaNode>
                </p:audio>
              </p:childTnLst>
            </p:cTn>
          </p:par>
        </p:tnLst>
        <p:bldLst>
          <p:bldP spid="53" grpId="0"/>
          <p:bldP spid="22" grpId="0" build="p"/>
        </p:bld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 rot="2752233">
            <a:off x="-4388531" y="-340108"/>
            <a:ext cx="5760640" cy="5760640"/>
          </a:xfrm>
          <a:prstGeom prst="rect">
            <a:avLst/>
          </a:prstGeom>
          <a:solidFill>
            <a:srgbClr val="AC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华文细黑" pitchFamily="2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921F7BB0-37A2-41BF-9E34-34F4E6007999}"/>
              </a:ext>
            </a:extLst>
          </p:cNvPr>
          <p:cNvGrpSpPr/>
          <p:nvPr/>
        </p:nvGrpSpPr>
        <p:grpSpPr>
          <a:xfrm>
            <a:off x="3638769" y="2211710"/>
            <a:ext cx="3529474" cy="1291261"/>
            <a:chOff x="5323766" y="3110479"/>
            <a:chExt cx="4589491" cy="1572116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4606093-89DA-44B5-AE4D-4AE180F15C38}"/>
                </a:ext>
              </a:extLst>
            </p:cNvPr>
            <p:cNvSpPr/>
            <p:nvPr/>
          </p:nvSpPr>
          <p:spPr bwMode="auto">
            <a:xfrm>
              <a:off x="5337922" y="3110479"/>
              <a:ext cx="4575335" cy="1572116"/>
            </a:xfrm>
            <a:prstGeom prst="rect">
              <a:avLst/>
            </a:prstGeom>
            <a:solidFill>
              <a:srgbClr val="AC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378"/>
              <a:endParaRPr lang="zh-CN" altLang="en-US" dirty="0">
                <a:latin typeface="Arial" charset="0"/>
              </a:endParaRPr>
            </a:p>
          </p:txBody>
        </p:sp>
        <p:sp>
          <p:nvSpPr>
            <p:cNvPr id="11" name="TextBox 27">
              <a:extLst>
                <a:ext uri="{FF2B5EF4-FFF2-40B4-BE49-F238E27FC236}">
                  <a16:creationId xmlns:a16="http://schemas.microsoft.com/office/drawing/2014/main" id="{454AF36A-DF9E-4255-9AB6-C68E9924DC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3766" y="3182770"/>
              <a:ext cx="4575336" cy="12232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2100" dirty="0">
                  <a:solidFill>
                    <a:schemeClr val="bg1"/>
                  </a:solidFill>
                  <a:latin typeface="胡晓波美心常规体" panose="02010600030101010101" pitchFamily="2" charset="-122"/>
                  <a:ea typeface="胡晓波美心常规体" panose="02010600030101010101" pitchFamily="2" charset="-122"/>
                </a:rPr>
                <a:t>湖南大学</a:t>
              </a:r>
              <a:endParaRPr lang="en-US" altLang="zh-CN" sz="2100" dirty="0">
                <a:solidFill>
                  <a:schemeClr val="bg1"/>
                </a:solidFill>
                <a:latin typeface="胡晓波美心常规体" panose="02010600030101010101" pitchFamily="2" charset="-122"/>
                <a:ea typeface="胡晓波美心常规体" panose="02010600030101010101" pitchFamily="2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sz="2100" dirty="0">
                  <a:solidFill>
                    <a:schemeClr val="bg1"/>
                  </a:solidFill>
                  <a:latin typeface="胡晓波美心常规体" panose="02010600030101010101" pitchFamily="2" charset="-122"/>
                  <a:ea typeface="胡晓波美心常规体" panose="02010600030101010101" pitchFamily="2" charset="-122"/>
                </a:rPr>
                <a:t>《</a:t>
              </a:r>
              <a:r>
                <a:rPr lang="zh-CN" altLang="en-US" sz="2100" dirty="0">
                  <a:solidFill>
                    <a:schemeClr val="bg1"/>
                  </a:solidFill>
                  <a:latin typeface="胡晓波美心常规体" panose="02010600030101010101" pitchFamily="2" charset="-122"/>
                  <a:ea typeface="胡晓波美心常规体" panose="02010600030101010101" pitchFamily="2" charset="-122"/>
                </a:rPr>
                <a:t>计算机系统</a:t>
              </a:r>
              <a:r>
                <a:rPr lang="en-US" altLang="zh-CN" sz="2100" dirty="0">
                  <a:solidFill>
                    <a:schemeClr val="bg1"/>
                  </a:solidFill>
                  <a:latin typeface="胡晓波美心常规体" panose="02010600030101010101" pitchFamily="2" charset="-122"/>
                  <a:ea typeface="胡晓波美心常规体" panose="02010600030101010101" pitchFamily="2" charset="-122"/>
                </a:rPr>
                <a:t>》</a:t>
              </a:r>
              <a:r>
                <a:rPr lang="zh-CN" altLang="en-US" sz="2100" dirty="0">
                  <a:solidFill>
                    <a:schemeClr val="bg1"/>
                  </a:solidFill>
                  <a:latin typeface="胡晓波美心常规体" panose="02010600030101010101" pitchFamily="2" charset="-122"/>
                  <a:ea typeface="胡晓波美心常规体" panose="02010600030101010101" pitchFamily="2" charset="-122"/>
                </a:rPr>
                <a:t>课程教学组</a:t>
              </a:r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5C8E3916-4BE2-4DB3-A911-3AA29DDC22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1" y="3699203"/>
            <a:ext cx="1454195" cy="129126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9584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5A613AC6-CFD6-411B-B333-B799029A23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362732"/>
              </p:ext>
            </p:extLst>
          </p:nvPr>
        </p:nvGraphicFramePr>
        <p:xfrm>
          <a:off x="2987824" y="42862"/>
          <a:ext cx="5872163" cy="510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" name="Visio" r:id="rId3" imgW="5872308" imgH="5100793" progId="Visio.Drawing.15">
                  <p:embed/>
                </p:oleObj>
              </mc:Choice>
              <mc:Fallback>
                <p:oleObj name="Visio" r:id="rId3" imgW="5872308" imgH="5100793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87824" y="42862"/>
                        <a:ext cx="5872163" cy="5100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EEEE2FBC-C5AC-443C-A46F-B96CEACB398C}"/>
              </a:ext>
            </a:extLst>
          </p:cNvPr>
          <p:cNvSpPr txBox="1"/>
          <p:nvPr/>
        </p:nvSpPr>
        <p:spPr>
          <a:xfrm>
            <a:off x="-36512" y="699542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栈顶是朝着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低地址</a:t>
            </a:r>
            <a:r>
              <a:rPr lang="zh-CN" altLang="en-US" dirty="0">
                <a:latin typeface="+mn-ea"/>
                <a:ea typeface="+mn-ea"/>
              </a:rPr>
              <a:t>方向</a:t>
            </a:r>
            <a:endParaRPr lang="en-US" altLang="zh-CN" dirty="0">
              <a:latin typeface="+mn-ea"/>
              <a:ea typeface="+mn-ea"/>
            </a:endParaRPr>
          </a:p>
          <a:p>
            <a:r>
              <a:rPr lang="zh-CN" altLang="en-US" dirty="0">
                <a:latin typeface="+mn-ea"/>
                <a:ea typeface="+mn-ea"/>
              </a:rPr>
              <a:t>（栈是向着零地址方向增长）</a:t>
            </a:r>
          </a:p>
        </p:txBody>
      </p:sp>
    </p:spTree>
    <p:extLst>
      <p:ext uri="{BB962C8B-B14F-4D97-AF65-F5344CB8AC3E}">
        <p14:creationId xmlns:p14="http://schemas.microsoft.com/office/powerpoint/2010/main" val="315440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0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5364088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00"/>
          <p:cNvSpPr txBox="1"/>
          <p:nvPr/>
        </p:nvSpPr>
        <p:spPr>
          <a:xfrm>
            <a:off x="3779912" y="199135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kern="0" dirty="0">
                <a:solidFill>
                  <a:srgbClr val="AC0000"/>
                </a:solidFill>
                <a:latin typeface="微软雅黑" pitchFamily="34" charset="-122"/>
                <a:ea typeface="微软雅黑" pitchFamily="34" charset="-122"/>
              </a:rPr>
              <a:t>栈操作示例</a:t>
            </a:r>
            <a:endParaRPr lang="en-US" altLang="zh-CN" sz="2000" kern="0" dirty="0">
              <a:solidFill>
                <a:srgbClr val="A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>
            <a:extLst>
              <a:ext uri="{FF2B5EF4-FFF2-40B4-BE49-F238E27FC236}">
                <a16:creationId xmlns:a16="http://schemas.microsoft.com/office/drawing/2014/main" id="{93DE620A-A15D-4DBC-8598-51B7382F5F75}"/>
              </a:ext>
            </a:extLst>
          </p:cNvPr>
          <p:cNvSpPr txBox="1">
            <a:spLocks noChangeArrowheads="1"/>
          </p:cNvSpPr>
          <p:nvPr/>
        </p:nvSpPr>
        <p:spPr>
          <a:xfrm>
            <a:off x="611560" y="1079326"/>
            <a:ext cx="8280400" cy="1700212"/>
          </a:xfrm>
          <a:prstGeom prst="rect">
            <a:avLst/>
          </a:prstGeom>
        </p:spPr>
        <p:txBody>
          <a:bodyPr/>
          <a:lstStyle>
            <a:lvl1pPr marL="166688" indent="-16668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9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0063" indent="-16668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675" indent="-16033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3638" indent="-16668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0188" indent="-169863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25853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9895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73937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97976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kern="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53DE97E-6B95-4D0E-9660-014DD0FBE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165" y="844901"/>
            <a:ext cx="2610683" cy="403105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FB9E32B-744C-44A7-9674-02F80BC35A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3848" y="844901"/>
            <a:ext cx="2220120" cy="415728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A330517-AC6E-4DE6-B512-0AF84D59E3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2790" y="935181"/>
            <a:ext cx="2483586" cy="4156849"/>
          </a:xfrm>
          <a:prstGeom prst="rect">
            <a:avLst/>
          </a:prstGeom>
        </p:spPr>
      </p:pic>
      <p:sp>
        <p:nvSpPr>
          <p:cNvPr id="10" name="TextBox 500">
            <a:extLst>
              <a:ext uri="{FF2B5EF4-FFF2-40B4-BE49-F238E27FC236}">
                <a16:creationId xmlns:a16="http://schemas.microsoft.com/office/drawing/2014/main" id="{3E422C12-D710-48B9-8731-6214F6D07885}"/>
              </a:ext>
            </a:extLst>
          </p:cNvPr>
          <p:cNvSpPr txBox="1"/>
          <p:nvPr/>
        </p:nvSpPr>
        <p:spPr>
          <a:xfrm>
            <a:off x="611560" y="429263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>
                <a:solidFill>
                  <a:srgbClr val="AC0000"/>
                </a:solidFill>
                <a:latin typeface="微软雅黑" pitchFamily="34" charset="-122"/>
                <a:ea typeface="微软雅黑" pitchFamily="34" charset="-122"/>
              </a:rPr>
              <a:t>0x123</a:t>
            </a:r>
            <a:r>
              <a:rPr lang="zh-CN" altLang="en-US" kern="0" dirty="0">
                <a:solidFill>
                  <a:srgbClr val="AC0000"/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kern="0" dirty="0">
                <a:solidFill>
                  <a:srgbClr val="AC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kern="0" dirty="0">
                <a:solidFill>
                  <a:srgbClr val="AC0000"/>
                </a:solidFill>
                <a:latin typeface="微软雅黑" pitchFamily="34" charset="-122"/>
                <a:ea typeface="微软雅黑" pitchFamily="34" charset="-122"/>
              </a:rPr>
              <a:t>字节整形数据</a:t>
            </a:r>
            <a:endParaRPr lang="en-US" altLang="zh-CN" kern="0" dirty="0">
              <a:solidFill>
                <a:srgbClr val="A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129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6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7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1" presetClass="entr" presetSubtype="0" fill="hold" grpId="0" nodeType="click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0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" fill="hold">
                          <p:stCondLst>
                            <p:cond delay="indefinite"/>
                          </p:stCondLst>
                          <p:childTnLst>
                            <p:par>
                              <p:cTn id="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" presetClass="entr" presetSubtype="1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3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3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3" grpId="0"/>
          <p:bldP spid="22" grpId="0" build="p"/>
          <p:bldP spid="1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1" presetClass="entr" presetSubtype="0" fill="hold" grpId="0" nodeType="click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0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" fill="hold">
                          <p:stCondLst>
                            <p:cond delay="indefinite"/>
                          </p:stCondLst>
                          <p:childTnLst>
                            <p:par>
                              <p:cTn id="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3" grpId="0"/>
          <p:bldP spid="22" grpId="0" build="p"/>
          <p:bldP spid="10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0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5364088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00"/>
          <p:cNvSpPr txBox="1"/>
          <p:nvPr/>
        </p:nvSpPr>
        <p:spPr>
          <a:xfrm>
            <a:off x="3787592" y="171385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kern="0" dirty="0">
                <a:solidFill>
                  <a:srgbClr val="AC0000"/>
                </a:solidFill>
                <a:latin typeface="微软雅黑" pitchFamily="34" charset="-122"/>
                <a:ea typeface="微软雅黑" pitchFamily="34" charset="-122"/>
              </a:rPr>
              <a:t>栈操作指令</a:t>
            </a:r>
            <a:endParaRPr lang="en-US" altLang="zh-CN" sz="2000" kern="0" dirty="0">
              <a:solidFill>
                <a:srgbClr val="A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>
            <a:extLst>
              <a:ext uri="{FF2B5EF4-FFF2-40B4-BE49-F238E27FC236}">
                <a16:creationId xmlns:a16="http://schemas.microsoft.com/office/drawing/2014/main" id="{93DE620A-A15D-4DBC-8598-51B7382F5F75}"/>
              </a:ext>
            </a:extLst>
          </p:cNvPr>
          <p:cNvSpPr txBox="1">
            <a:spLocks noChangeArrowheads="1"/>
          </p:cNvSpPr>
          <p:nvPr/>
        </p:nvSpPr>
        <p:spPr>
          <a:xfrm>
            <a:off x="611560" y="1079326"/>
            <a:ext cx="8280400" cy="1700212"/>
          </a:xfrm>
          <a:prstGeom prst="rect">
            <a:avLst/>
          </a:prstGeom>
        </p:spPr>
        <p:txBody>
          <a:bodyPr/>
          <a:lstStyle>
            <a:lvl1pPr marL="166688" indent="-16668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9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0063" indent="-16668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8675" indent="-16033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3638" indent="-166688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0188" indent="-169863" algn="l" rtl="0" eaLnBrk="0" fontAlgn="ctr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25853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9895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73937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97976" indent="-170794" algn="l" rtl="0" fontAlgn="ctr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kern="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9AB6DCC-59DE-4F17-9D5E-72BE248FF11E}"/>
              </a:ext>
            </a:extLst>
          </p:cNvPr>
          <p:cNvSpPr txBox="1"/>
          <p:nvPr/>
        </p:nvSpPr>
        <p:spPr>
          <a:xfrm>
            <a:off x="971600" y="915565"/>
            <a:ext cx="676875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在每个程序所分配的内存中，划分出一段连续的区域，作为</a:t>
            </a:r>
            <a:r>
              <a:rPr lang="zh-CN" altLang="en-US" sz="2400" dirty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栈空间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（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1013.s)</a:t>
            </a:r>
          </a:p>
          <a:p>
            <a:endParaRPr lang="en-US" altLang="zh-CN" sz="2400" dirty="0">
              <a:latin typeface="新宋体" panose="02010609030101010101" pitchFamily="49" charset="-122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zh-CN" altLang="en-US" sz="2400" dirty="0">
                <a:latin typeface="新宋体" panose="02010609030101010101" pitchFamily="49" charset="-122"/>
                <a:ea typeface="新宋体" panose="02010609030101010101" pitchFamily="49" charset="-122"/>
                <a:cs typeface="Courier New" panose="02070309020205020404" pitchFamily="49" charset="0"/>
              </a:rPr>
              <a:t>栈：先进后出</a:t>
            </a:r>
            <a:endParaRPr lang="en-US" altLang="zh-CN" sz="2400" dirty="0">
              <a:latin typeface="新宋体" panose="02010609030101010101" pitchFamily="49" charset="-122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zh-CN" altLang="en-US" sz="2400" dirty="0">
                <a:latin typeface="新宋体" panose="02010609030101010101" pitchFamily="49" charset="-122"/>
                <a:ea typeface="新宋体" panose="02010609030101010101" pitchFamily="49" charset="-122"/>
                <a:cs typeface="Courier New" panose="02070309020205020404" pitchFamily="49" charset="0"/>
              </a:rPr>
              <a:t>栈顶指针：保存在</a:t>
            </a:r>
            <a:r>
              <a:rPr lang="en-US" altLang="zh-CN" sz="2400" dirty="0">
                <a:solidFill>
                  <a:srgbClr val="FF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%</a:t>
            </a:r>
            <a:r>
              <a:rPr lang="en-US" altLang="zh-CN" sz="2400" dirty="0" err="1">
                <a:solidFill>
                  <a:srgbClr val="FF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esp</a:t>
            </a:r>
            <a:r>
              <a:rPr lang="zh-CN" altLang="en-US" sz="2400" dirty="0">
                <a:latin typeface="新宋体" panose="02010609030101010101" pitchFamily="49" charset="-122"/>
                <a:ea typeface="新宋体" panose="02010609030101010101" pitchFamily="49" charset="-122"/>
                <a:cs typeface="Courier New" panose="02070309020205020404" pitchFamily="49" charset="0"/>
              </a:rPr>
              <a:t>寄存器中</a:t>
            </a:r>
            <a:endParaRPr lang="en-US" altLang="zh-CN" sz="2400" dirty="0">
              <a:latin typeface="新宋体" panose="02010609030101010101" pitchFamily="49" charset="-122"/>
              <a:ea typeface="新宋体" panose="02010609030101010101" pitchFamily="49" charset="-122"/>
              <a:cs typeface="Courier New" panose="02070309020205020404" pitchFamily="49" charset="0"/>
            </a:endParaRPr>
          </a:p>
          <a:p>
            <a:r>
              <a:rPr lang="zh-CN" altLang="en-US" sz="2400" dirty="0">
                <a:latin typeface="新宋体" panose="02010609030101010101" pitchFamily="49" charset="-122"/>
                <a:ea typeface="新宋体" panose="02010609030101010101" pitchFamily="49" charset="-122"/>
                <a:cs typeface="Courier New" panose="02070309020205020404" pitchFamily="49" charset="0"/>
              </a:rPr>
              <a:t>压栈：</a:t>
            </a:r>
            <a:r>
              <a:rPr lang="en-US" altLang="zh-CN" sz="2400" dirty="0">
                <a:solidFill>
                  <a:srgbClr val="FF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push</a:t>
            </a:r>
          </a:p>
          <a:p>
            <a:r>
              <a:rPr lang="zh-CN" altLang="en-US" sz="2400" dirty="0">
                <a:latin typeface="新宋体" panose="02010609030101010101" pitchFamily="49" charset="-122"/>
                <a:ea typeface="新宋体" panose="02010609030101010101" pitchFamily="49" charset="-122"/>
                <a:cs typeface="Courier New" panose="02070309020205020404" pitchFamily="49" charset="0"/>
              </a:rPr>
              <a:t>出栈：</a:t>
            </a:r>
            <a:r>
              <a:rPr lang="en-US" altLang="zh-CN" sz="2400" dirty="0">
                <a:solidFill>
                  <a:srgbClr val="FF0000"/>
                </a:solidFill>
                <a:latin typeface="Courier New" panose="02070309020205020404" pitchFamily="49" charset="0"/>
                <a:ea typeface="新宋体" panose="02010609030101010101" pitchFamily="49" charset="-122"/>
                <a:cs typeface="Courier New" panose="02070309020205020404" pitchFamily="49" charset="0"/>
              </a:rPr>
              <a:t>pop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674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6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7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1" presetClass="entr" presetSubtype="0" fill="hold" grpId="0" nodeType="click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0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3" grpId="0"/>
          <p:bldP spid="22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1" presetClass="entr" presetSubtype="0" fill="hold" grpId="0" nodeType="click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0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" fill="hold">
                          <p:stCondLst>
                            <p:cond delay="indefinite"/>
                          </p:stCondLst>
                          <p:childTnLst>
                            <p:par>
                              <p:cTn id="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" presetID="1" presetClass="mediacall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25" dur="49553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audio>
                  <p:cMediaNode vol="80000">
                    <p:cTn id="26" fill="hold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4"/>
                    </p:tgtEl>
                  </p:cMediaNode>
                </p:audio>
              </p:childTnLst>
            </p:cTn>
          </p:par>
        </p:tnLst>
        <p:bldLst>
          <p:bldP spid="53" grpId="0"/>
          <p:bldP spid="22" grpId="0" build="p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表格 3">
            <a:extLst>
              <a:ext uri="{FF2B5EF4-FFF2-40B4-BE49-F238E27FC236}">
                <a16:creationId xmlns:a16="http://schemas.microsoft.com/office/drawing/2014/main" id="{E6BA92B4-1431-42E9-B0C0-1373DF6F20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492079"/>
              </p:ext>
            </p:extLst>
          </p:nvPr>
        </p:nvGraphicFramePr>
        <p:xfrm>
          <a:off x="1380550" y="52819"/>
          <a:ext cx="1548000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8000">
                  <a:extLst>
                    <a:ext uri="{9D8B030D-6E8A-4147-A177-3AD203B41FA5}">
                      <a16:colId xmlns:a16="http://schemas.microsoft.com/office/drawing/2014/main" val="3843476591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？？？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804446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105719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684760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975944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231651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52399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274013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790925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680959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rgbClr val="067C0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778239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rgbClr val="067C0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757462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067505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701181"/>
                  </a:ext>
                </a:extLst>
              </a:tr>
            </a:tbl>
          </a:graphicData>
        </a:graphic>
      </p:graphicFrame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46806408-1A32-45D5-AA3B-77EA337D55F4}"/>
              </a:ext>
            </a:extLst>
          </p:cNvPr>
          <p:cNvCxnSpPr/>
          <p:nvPr/>
        </p:nvCxnSpPr>
        <p:spPr bwMode="auto">
          <a:xfrm flipH="1">
            <a:off x="2988035" y="235355"/>
            <a:ext cx="50405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6A81A9C7-31A3-4626-8D09-2BC0E23EA86B}"/>
              </a:ext>
            </a:extLst>
          </p:cNvPr>
          <p:cNvSpPr txBox="1"/>
          <p:nvPr/>
        </p:nvSpPr>
        <p:spPr>
          <a:xfrm>
            <a:off x="48402" y="73752"/>
            <a:ext cx="133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cs typeface="Arial" panose="020B0604020202020204" pitchFamily="34" charset="0"/>
              </a:rPr>
              <a:t>0xbffff190</a:t>
            </a:r>
            <a:endParaRPr lang="zh-CN" altLang="en-US" dirty="0">
              <a:cs typeface="Arial" panose="020B0604020202020204" pitchFamily="34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CEAC20D-7ABC-4582-8ECB-3E04EB13B38C}"/>
              </a:ext>
            </a:extLst>
          </p:cNvPr>
          <p:cNvSpPr txBox="1"/>
          <p:nvPr/>
        </p:nvSpPr>
        <p:spPr>
          <a:xfrm>
            <a:off x="58856" y="1144497"/>
            <a:ext cx="133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cs typeface="Arial" panose="020B0604020202020204" pitchFamily="34" charset="0"/>
              </a:rPr>
              <a:t>0xbffff18d</a:t>
            </a:r>
            <a:endParaRPr lang="zh-CN" altLang="en-US" dirty="0">
              <a:cs typeface="Arial" panose="020B0604020202020204" pitchFamily="34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A7A9DB9-F1B6-4DE5-A7E5-8DDBF44BC0D8}"/>
              </a:ext>
            </a:extLst>
          </p:cNvPr>
          <p:cNvSpPr txBox="1"/>
          <p:nvPr/>
        </p:nvSpPr>
        <p:spPr>
          <a:xfrm>
            <a:off x="3490622" y="51470"/>
            <a:ext cx="846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67C0C"/>
                </a:solidFill>
                <a:cs typeface="Arial" panose="020B0604020202020204" pitchFamily="34" charset="0"/>
              </a:rPr>
              <a:t>%</a:t>
            </a:r>
            <a:r>
              <a:rPr lang="en-US" altLang="zh-CN" dirty="0" err="1">
                <a:solidFill>
                  <a:srgbClr val="067C0C"/>
                </a:solidFill>
                <a:cs typeface="Arial" panose="020B0604020202020204" pitchFamily="34" charset="0"/>
              </a:rPr>
              <a:t>esp</a:t>
            </a:r>
            <a:endParaRPr lang="zh-CN" altLang="en-US" dirty="0">
              <a:solidFill>
                <a:srgbClr val="067C0C"/>
              </a:solidFill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81DEBAB-C080-4081-8305-BF88DA16324D}"/>
              </a:ext>
            </a:extLst>
          </p:cNvPr>
          <p:cNvSpPr txBox="1"/>
          <p:nvPr/>
        </p:nvSpPr>
        <p:spPr>
          <a:xfrm>
            <a:off x="48402" y="437412"/>
            <a:ext cx="133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cs typeface="Arial" panose="020B0604020202020204" pitchFamily="34" charset="0"/>
              </a:rPr>
              <a:t>0xbffff18f</a:t>
            </a:r>
            <a:endParaRPr lang="zh-CN" altLang="en-US" dirty="0">
              <a:cs typeface="Arial" panose="020B060402020202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1860D65-D543-4ED8-A502-CB66ECD61750}"/>
              </a:ext>
            </a:extLst>
          </p:cNvPr>
          <p:cNvSpPr txBox="1"/>
          <p:nvPr/>
        </p:nvSpPr>
        <p:spPr>
          <a:xfrm>
            <a:off x="58856" y="801072"/>
            <a:ext cx="133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cs typeface="Arial" panose="020B0604020202020204" pitchFamily="34" charset="0"/>
              </a:rPr>
              <a:t>0xbffff18e</a:t>
            </a:r>
            <a:endParaRPr lang="zh-CN" altLang="en-US" dirty="0">
              <a:cs typeface="Arial" panose="020B060402020202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434D207-729C-473B-BAF8-D24A7BF08977}"/>
              </a:ext>
            </a:extLst>
          </p:cNvPr>
          <p:cNvSpPr txBox="1"/>
          <p:nvPr/>
        </p:nvSpPr>
        <p:spPr>
          <a:xfrm>
            <a:off x="48402" y="1519967"/>
            <a:ext cx="133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cs typeface="Arial" panose="020B0604020202020204" pitchFamily="34" charset="0"/>
              </a:rPr>
              <a:t>0xbffff18c</a:t>
            </a:r>
            <a:endParaRPr lang="zh-CN" altLang="en-US" dirty="0">
              <a:cs typeface="Arial" panose="020B060402020202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C7EDB9B-251C-4842-BBC5-B9D58452B828}"/>
              </a:ext>
            </a:extLst>
          </p:cNvPr>
          <p:cNvSpPr txBox="1"/>
          <p:nvPr/>
        </p:nvSpPr>
        <p:spPr>
          <a:xfrm>
            <a:off x="48402" y="1857720"/>
            <a:ext cx="133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cs typeface="Arial" panose="020B0604020202020204" pitchFamily="34" charset="0"/>
              </a:rPr>
              <a:t>0xbffff18b</a:t>
            </a:r>
            <a:endParaRPr lang="zh-CN" altLang="en-US" dirty="0">
              <a:cs typeface="Arial" panose="020B060402020202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84BC9BF-1633-4238-BC17-C9655EA074D7}"/>
              </a:ext>
            </a:extLst>
          </p:cNvPr>
          <p:cNvSpPr txBox="1"/>
          <p:nvPr/>
        </p:nvSpPr>
        <p:spPr>
          <a:xfrm>
            <a:off x="48402" y="2227052"/>
            <a:ext cx="133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cs typeface="Arial" panose="020B0604020202020204" pitchFamily="34" charset="0"/>
              </a:rPr>
              <a:t>0xbffff18a</a:t>
            </a:r>
            <a:endParaRPr lang="zh-CN" altLang="en-US" dirty="0">
              <a:cs typeface="Arial" panose="020B0604020202020204" pitchFamily="34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BE2122F-738C-4DDD-84EF-C9B40094C6F2}"/>
              </a:ext>
            </a:extLst>
          </p:cNvPr>
          <p:cNvSpPr txBox="1"/>
          <p:nvPr/>
        </p:nvSpPr>
        <p:spPr>
          <a:xfrm>
            <a:off x="38714" y="2594299"/>
            <a:ext cx="133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cs typeface="Arial" panose="020B0604020202020204" pitchFamily="34" charset="0"/>
              </a:rPr>
              <a:t>0xbffff189</a:t>
            </a:r>
            <a:endParaRPr lang="zh-CN" altLang="en-US" dirty="0">
              <a:cs typeface="Arial" panose="020B0604020202020204" pitchFamily="3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7D46673-F67B-4ADD-8FE9-C2F87C6F2BC2}"/>
              </a:ext>
            </a:extLst>
          </p:cNvPr>
          <p:cNvSpPr txBox="1"/>
          <p:nvPr/>
        </p:nvSpPr>
        <p:spPr>
          <a:xfrm>
            <a:off x="40306" y="2966949"/>
            <a:ext cx="133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cs typeface="Arial" panose="020B0604020202020204" pitchFamily="34" charset="0"/>
              </a:rPr>
              <a:t>0xbffff188</a:t>
            </a:r>
            <a:endParaRPr lang="zh-CN" altLang="en-US" dirty="0">
              <a:cs typeface="Arial" panose="020B0604020202020204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E5361F7-A8E6-415D-96AC-310339A04374}"/>
              </a:ext>
            </a:extLst>
          </p:cNvPr>
          <p:cNvSpPr txBox="1"/>
          <p:nvPr/>
        </p:nvSpPr>
        <p:spPr>
          <a:xfrm>
            <a:off x="45204" y="3339599"/>
            <a:ext cx="133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cs typeface="Arial" panose="020B0604020202020204" pitchFamily="34" charset="0"/>
              </a:rPr>
              <a:t>0xbffff187</a:t>
            </a:r>
            <a:endParaRPr lang="zh-CN" altLang="en-US" dirty="0">
              <a:cs typeface="Arial" panose="020B0604020202020204" pitchFamily="34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4128462-85D0-444D-B804-9129310356D4}"/>
              </a:ext>
            </a:extLst>
          </p:cNvPr>
          <p:cNvSpPr txBox="1"/>
          <p:nvPr/>
        </p:nvSpPr>
        <p:spPr>
          <a:xfrm>
            <a:off x="35496" y="3700999"/>
            <a:ext cx="133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cs typeface="Arial" panose="020B0604020202020204" pitchFamily="34" charset="0"/>
              </a:rPr>
              <a:t>0xbffff186</a:t>
            </a:r>
            <a:endParaRPr lang="zh-CN" altLang="en-US" dirty="0">
              <a:cs typeface="Arial" panose="020B0604020202020204" pitchFamily="34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525D192-0BD9-45B6-920C-68CAB9D05176}"/>
              </a:ext>
            </a:extLst>
          </p:cNvPr>
          <p:cNvSpPr txBox="1"/>
          <p:nvPr/>
        </p:nvSpPr>
        <p:spPr>
          <a:xfrm>
            <a:off x="35496" y="4070331"/>
            <a:ext cx="133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cs typeface="Arial" panose="020B0604020202020204" pitchFamily="34" charset="0"/>
              </a:rPr>
              <a:t>0xbffff185</a:t>
            </a:r>
            <a:endParaRPr lang="zh-CN" altLang="en-US" dirty="0">
              <a:cs typeface="Arial" panose="020B0604020202020204" pitchFamily="34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63C8CD4-E041-405A-91FE-541BF60DAED3}"/>
              </a:ext>
            </a:extLst>
          </p:cNvPr>
          <p:cNvSpPr txBox="1"/>
          <p:nvPr/>
        </p:nvSpPr>
        <p:spPr>
          <a:xfrm>
            <a:off x="35496" y="4430155"/>
            <a:ext cx="133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cs typeface="Arial" panose="020B0604020202020204" pitchFamily="34" charset="0"/>
              </a:rPr>
              <a:t>0xbffff184</a:t>
            </a:r>
            <a:endParaRPr lang="zh-CN" altLang="en-US" dirty="0">
              <a:cs typeface="Arial" panose="020B0604020202020204" pitchFamily="34" charset="0"/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B3489078-8183-4858-82FA-2B3EBC6F01D0}"/>
              </a:ext>
            </a:extLst>
          </p:cNvPr>
          <p:cNvCxnSpPr/>
          <p:nvPr/>
        </p:nvCxnSpPr>
        <p:spPr bwMode="auto">
          <a:xfrm flipH="1">
            <a:off x="2994543" y="1703852"/>
            <a:ext cx="50405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51C10CDF-A5D7-45C4-B903-E63F1F86841A}"/>
              </a:ext>
            </a:extLst>
          </p:cNvPr>
          <p:cNvSpPr txBox="1"/>
          <p:nvPr/>
        </p:nvSpPr>
        <p:spPr>
          <a:xfrm>
            <a:off x="3497130" y="1519967"/>
            <a:ext cx="846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67C0C"/>
                </a:solidFill>
                <a:cs typeface="Arial" panose="020B0604020202020204" pitchFamily="34" charset="0"/>
              </a:rPr>
              <a:t>%</a:t>
            </a:r>
            <a:r>
              <a:rPr lang="en-US" altLang="zh-CN" dirty="0" err="1">
                <a:solidFill>
                  <a:srgbClr val="067C0C"/>
                </a:solidFill>
                <a:cs typeface="Arial" panose="020B0604020202020204" pitchFamily="34" charset="0"/>
              </a:rPr>
              <a:t>esp</a:t>
            </a:r>
            <a:endParaRPr lang="zh-CN" altLang="en-US" dirty="0">
              <a:solidFill>
                <a:srgbClr val="067C0C"/>
              </a:solidFill>
              <a:cs typeface="Arial" panose="020B0604020202020204" pitchFamily="34" charset="0"/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6E8A2E9-D550-4488-8003-AC9F1A93CA94}"/>
              </a:ext>
            </a:extLst>
          </p:cNvPr>
          <p:cNvCxnSpPr/>
          <p:nvPr/>
        </p:nvCxnSpPr>
        <p:spPr bwMode="auto">
          <a:xfrm flipH="1">
            <a:off x="2988035" y="3174715"/>
            <a:ext cx="50405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3ADF7D93-5AB8-4D47-97A0-F213D235E385}"/>
              </a:ext>
            </a:extLst>
          </p:cNvPr>
          <p:cNvSpPr txBox="1"/>
          <p:nvPr/>
        </p:nvSpPr>
        <p:spPr>
          <a:xfrm>
            <a:off x="3490622" y="2990830"/>
            <a:ext cx="846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67C0C"/>
                </a:solidFill>
                <a:cs typeface="Arial" panose="020B0604020202020204" pitchFamily="34" charset="0"/>
              </a:rPr>
              <a:t>%</a:t>
            </a:r>
            <a:r>
              <a:rPr lang="en-US" altLang="zh-CN" dirty="0" err="1">
                <a:solidFill>
                  <a:srgbClr val="067C0C"/>
                </a:solidFill>
                <a:cs typeface="Arial" panose="020B0604020202020204" pitchFamily="34" charset="0"/>
              </a:rPr>
              <a:t>esp</a:t>
            </a:r>
            <a:endParaRPr lang="zh-CN" altLang="en-US" dirty="0">
              <a:solidFill>
                <a:srgbClr val="067C0C"/>
              </a:solidFill>
              <a:cs typeface="Arial" panose="020B0604020202020204" pitchFamily="34" charset="0"/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E556E768-D50D-4409-BEC6-5334A6F7ACF5}"/>
              </a:ext>
            </a:extLst>
          </p:cNvPr>
          <p:cNvCxnSpPr/>
          <p:nvPr/>
        </p:nvCxnSpPr>
        <p:spPr bwMode="auto">
          <a:xfrm flipH="1">
            <a:off x="2988035" y="3942822"/>
            <a:ext cx="50405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7399AF28-8486-4C99-A623-B69BA6B3A9CF}"/>
              </a:ext>
            </a:extLst>
          </p:cNvPr>
          <p:cNvSpPr txBox="1"/>
          <p:nvPr/>
        </p:nvSpPr>
        <p:spPr>
          <a:xfrm>
            <a:off x="3490622" y="3758937"/>
            <a:ext cx="846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67C0C"/>
                </a:solidFill>
                <a:cs typeface="Arial" panose="020B0604020202020204" pitchFamily="34" charset="0"/>
              </a:rPr>
              <a:t>%</a:t>
            </a:r>
            <a:r>
              <a:rPr lang="en-US" altLang="zh-CN" dirty="0" err="1">
                <a:solidFill>
                  <a:srgbClr val="067C0C"/>
                </a:solidFill>
                <a:cs typeface="Arial" panose="020B0604020202020204" pitchFamily="34" charset="0"/>
              </a:rPr>
              <a:t>esp</a:t>
            </a:r>
            <a:endParaRPr lang="zh-CN" altLang="en-US" dirty="0">
              <a:solidFill>
                <a:srgbClr val="067C0C"/>
              </a:solidFill>
              <a:cs typeface="Arial" panose="020B0604020202020204" pitchFamily="34" charset="0"/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8ECAF945-B970-4617-B4CE-533AB38A821A}"/>
              </a:ext>
            </a:extLst>
          </p:cNvPr>
          <p:cNvCxnSpPr/>
          <p:nvPr/>
        </p:nvCxnSpPr>
        <p:spPr bwMode="auto">
          <a:xfrm flipH="1">
            <a:off x="2989742" y="4645578"/>
            <a:ext cx="50405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16BCED97-32F5-4AEF-996E-DE8F8679B0F1}"/>
              </a:ext>
            </a:extLst>
          </p:cNvPr>
          <p:cNvSpPr txBox="1"/>
          <p:nvPr/>
        </p:nvSpPr>
        <p:spPr>
          <a:xfrm>
            <a:off x="3492329" y="4461693"/>
            <a:ext cx="846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67C0C"/>
                </a:solidFill>
                <a:cs typeface="Arial" panose="020B0604020202020204" pitchFamily="34" charset="0"/>
              </a:rPr>
              <a:t>%</a:t>
            </a:r>
            <a:r>
              <a:rPr lang="en-US" altLang="zh-CN" dirty="0" err="1">
                <a:solidFill>
                  <a:srgbClr val="067C0C"/>
                </a:solidFill>
                <a:cs typeface="Arial" panose="020B0604020202020204" pitchFamily="34" charset="0"/>
              </a:rPr>
              <a:t>esp</a:t>
            </a:r>
            <a:endParaRPr lang="zh-CN" altLang="en-US" dirty="0">
              <a:solidFill>
                <a:srgbClr val="067C0C"/>
              </a:solidFill>
              <a:cs typeface="Arial" panose="020B0604020202020204" pitchFamily="34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B014BB71-A6BF-447E-9381-DF09080AD77A}"/>
              </a:ext>
            </a:extLst>
          </p:cNvPr>
          <p:cNvSpPr txBox="1"/>
          <p:nvPr/>
        </p:nvSpPr>
        <p:spPr>
          <a:xfrm>
            <a:off x="1765931" y="420802"/>
            <a:ext cx="77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dirty="0">
                <a:solidFill>
                  <a:srgbClr val="FF0000"/>
                </a:solidFill>
                <a:cs typeface="Arial" panose="020B0604020202020204" pitchFamily="34" charset="0"/>
              </a:rPr>
              <a:t>x88</a:t>
            </a:r>
            <a:endParaRPr lang="zh-CN" altLang="en-US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7396CCF9-ED2C-48EE-BA62-D1A25B411E9A}"/>
              </a:ext>
            </a:extLst>
          </p:cNvPr>
          <p:cNvSpPr txBox="1"/>
          <p:nvPr/>
        </p:nvSpPr>
        <p:spPr>
          <a:xfrm>
            <a:off x="1765931" y="775165"/>
            <a:ext cx="77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dirty="0">
                <a:solidFill>
                  <a:srgbClr val="FF0000"/>
                </a:solidFill>
                <a:cs typeface="Arial" panose="020B0604020202020204" pitchFamily="34" charset="0"/>
              </a:rPr>
              <a:t>x88</a:t>
            </a:r>
            <a:endParaRPr lang="zh-CN" altLang="en-US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B8B4975-23FF-43FE-8428-D39138DC73FA}"/>
              </a:ext>
            </a:extLst>
          </p:cNvPr>
          <p:cNvSpPr txBox="1"/>
          <p:nvPr/>
        </p:nvSpPr>
        <p:spPr>
          <a:xfrm>
            <a:off x="1765931" y="1144497"/>
            <a:ext cx="77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dirty="0">
                <a:solidFill>
                  <a:srgbClr val="FF0000"/>
                </a:solidFill>
                <a:cs typeface="Arial" panose="020B0604020202020204" pitchFamily="34" charset="0"/>
              </a:rPr>
              <a:t>x88</a:t>
            </a:r>
            <a:endParaRPr lang="zh-CN" altLang="en-US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C4DD66E-48D9-42AB-B40C-70CA184601CA}"/>
              </a:ext>
            </a:extLst>
          </p:cNvPr>
          <p:cNvSpPr txBox="1"/>
          <p:nvPr/>
        </p:nvSpPr>
        <p:spPr>
          <a:xfrm>
            <a:off x="1760654" y="1513829"/>
            <a:ext cx="77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dirty="0">
                <a:solidFill>
                  <a:srgbClr val="FF0000"/>
                </a:solidFill>
                <a:cs typeface="Arial" panose="020B0604020202020204" pitchFamily="34" charset="0"/>
              </a:rPr>
              <a:t>x88</a:t>
            </a:r>
            <a:endParaRPr lang="zh-CN" altLang="en-US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E148CD8A-27A5-4DCE-976F-E86BED662751}"/>
              </a:ext>
            </a:extLst>
          </p:cNvPr>
          <p:cNvSpPr txBox="1"/>
          <p:nvPr/>
        </p:nvSpPr>
        <p:spPr>
          <a:xfrm>
            <a:off x="1765931" y="1905180"/>
            <a:ext cx="77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133FC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dirty="0">
                <a:solidFill>
                  <a:srgbClr val="133FCB"/>
                </a:solidFill>
                <a:cs typeface="Arial" panose="020B0604020202020204" pitchFamily="34" charset="0"/>
              </a:rPr>
              <a:t>x12</a:t>
            </a:r>
            <a:endParaRPr lang="zh-CN" altLang="en-US" dirty="0">
              <a:solidFill>
                <a:srgbClr val="133FCB"/>
              </a:solidFill>
              <a:cs typeface="Arial" panose="020B0604020202020204" pitchFamily="34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3664BE36-53E8-45D6-97A3-17CC50E6BED4}"/>
              </a:ext>
            </a:extLst>
          </p:cNvPr>
          <p:cNvSpPr txBox="1"/>
          <p:nvPr/>
        </p:nvSpPr>
        <p:spPr>
          <a:xfrm>
            <a:off x="1765931" y="2259543"/>
            <a:ext cx="77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133FC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dirty="0">
                <a:solidFill>
                  <a:srgbClr val="133FCB"/>
                </a:solidFill>
                <a:cs typeface="Arial" panose="020B0604020202020204" pitchFamily="34" charset="0"/>
              </a:rPr>
              <a:t>x34</a:t>
            </a:r>
            <a:endParaRPr lang="zh-CN" altLang="en-US" dirty="0">
              <a:solidFill>
                <a:srgbClr val="133FCB"/>
              </a:solidFill>
              <a:cs typeface="Arial" panose="020B0604020202020204" pitchFamily="34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4D700D10-F21E-4AE2-9563-082630F7D998}"/>
              </a:ext>
            </a:extLst>
          </p:cNvPr>
          <p:cNvSpPr txBox="1"/>
          <p:nvPr/>
        </p:nvSpPr>
        <p:spPr>
          <a:xfrm>
            <a:off x="1765931" y="2628875"/>
            <a:ext cx="77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133FC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dirty="0">
                <a:solidFill>
                  <a:srgbClr val="133FCB"/>
                </a:solidFill>
                <a:cs typeface="Arial" panose="020B0604020202020204" pitchFamily="34" charset="0"/>
              </a:rPr>
              <a:t>x56</a:t>
            </a:r>
            <a:endParaRPr lang="zh-CN" altLang="en-US" dirty="0">
              <a:solidFill>
                <a:srgbClr val="133FCB"/>
              </a:solidFill>
              <a:cs typeface="Arial" panose="020B0604020202020204" pitchFamily="34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9A3E8411-B6B2-4D0D-A21C-7B96DB8E8079}"/>
              </a:ext>
            </a:extLst>
          </p:cNvPr>
          <p:cNvSpPr txBox="1"/>
          <p:nvPr/>
        </p:nvSpPr>
        <p:spPr>
          <a:xfrm>
            <a:off x="1760654" y="2998207"/>
            <a:ext cx="77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133FC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dirty="0">
                <a:solidFill>
                  <a:srgbClr val="133FCB"/>
                </a:solidFill>
                <a:cs typeface="Arial" panose="020B0604020202020204" pitchFamily="34" charset="0"/>
              </a:rPr>
              <a:t>x78</a:t>
            </a:r>
            <a:endParaRPr lang="zh-CN" altLang="en-US" dirty="0">
              <a:solidFill>
                <a:srgbClr val="133FCB"/>
              </a:solidFill>
              <a:cs typeface="Arial" panose="020B0604020202020204" pitchFamily="34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607970CC-7BE7-448F-8E75-96BE1965922C}"/>
              </a:ext>
            </a:extLst>
          </p:cNvPr>
          <p:cNvSpPr txBox="1"/>
          <p:nvPr/>
        </p:nvSpPr>
        <p:spPr>
          <a:xfrm>
            <a:off x="1755377" y="3354568"/>
            <a:ext cx="77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A339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dirty="0">
                <a:solidFill>
                  <a:srgbClr val="A33909"/>
                </a:solidFill>
                <a:cs typeface="Arial" panose="020B0604020202020204" pitchFamily="34" charset="0"/>
              </a:rPr>
              <a:t>x56</a:t>
            </a:r>
            <a:endParaRPr lang="zh-CN" altLang="en-US" dirty="0">
              <a:solidFill>
                <a:srgbClr val="A33909"/>
              </a:solidFill>
              <a:cs typeface="Arial" panose="020B0604020202020204" pitchFamily="34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9CBB9446-1082-4848-82AE-996F60C6E8C2}"/>
              </a:ext>
            </a:extLst>
          </p:cNvPr>
          <p:cNvSpPr txBox="1"/>
          <p:nvPr/>
        </p:nvSpPr>
        <p:spPr>
          <a:xfrm>
            <a:off x="1755377" y="3708931"/>
            <a:ext cx="77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A339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dirty="0">
                <a:solidFill>
                  <a:srgbClr val="A33909"/>
                </a:solidFill>
                <a:cs typeface="Arial" panose="020B0604020202020204" pitchFamily="34" charset="0"/>
              </a:rPr>
              <a:t>x78</a:t>
            </a:r>
            <a:endParaRPr lang="zh-CN" altLang="en-US" dirty="0">
              <a:solidFill>
                <a:srgbClr val="A33909"/>
              </a:solidFill>
              <a:cs typeface="Arial" panose="020B0604020202020204" pitchFamily="34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559790F0-C4C6-4814-9E87-FA79769CFC13}"/>
              </a:ext>
            </a:extLst>
          </p:cNvPr>
          <p:cNvSpPr txBox="1"/>
          <p:nvPr/>
        </p:nvSpPr>
        <p:spPr>
          <a:xfrm>
            <a:off x="1755853" y="4085300"/>
            <a:ext cx="77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dirty="0">
                <a:solidFill>
                  <a:srgbClr val="7030A0"/>
                </a:solidFill>
                <a:cs typeface="Arial" panose="020B0604020202020204" pitchFamily="34" charset="0"/>
              </a:rPr>
              <a:t>x43</a:t>
            </a:r>
            <a:endParaRPr lang="zh-CN" altLang="en-US" dirty="0">
              <a:solidFill>
                <a:srgbClr val="7030A0"/>
              </a:solidFill>
              <a:cs typeface="Arial" panose="020B0604020202020204" pitchFamily="34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3020D5B8-7CCC-4FFB-8510-3E9992415427}"/>
              </a:ext>
            </a:extLst>
          </p:cNvPr>
          <p:cNvSpPr txBox="1"/>
          <p:nvPr/>
        </p:nvSpPr>
        <p:spPr>
          <a:xfrm>
            <a:off x="1755853" y="4439663"/>
            <a:ext cx="77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dirty="0">
                <a:solidFill>
                  <a:srgbClr val="7030A0"/>
                </a:solidFill>
                <a:cs typeface="Arial" panose="020B0604020202020204" pitchFamily="34" charset="0"/>
              </a:rPr>
              <a:t>x21</a:t>
            </a:r>
            <a:endParaRPr lang="zh-CN" altLang="en-US" dirty="0">
              <a:solidFill>
                <a:srgbClr val="7030A0"/>
              </a:solidFill>
              <a:cs typeface="Arial" panose="020B0604020202020204" pitchFamily="34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C3567E65-4003-44B8-80BB-2BB8D852DB94}"/>
              </a:ext>
            </a:extLst>
          </p:cNvPr>
          <p:cNvSpPr txBox="1"/>
          <p:nvPr/>
        </p:nvSpPr>
        <p:spPr>
          <a:xfrm>
            <a:off x="2920294" y="790134"/>
            <a:ext cx="1450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cs typeface="Arial" panose="020B0604020202020204" pitchFamily="34" charset="0"/>
              </a:rPr>
              <a:t>push </a:t>
            </a:r>
          </a:p>
          <a:p>
            <a:r>
              <a:rPr lang="en-US" altLang="zh-CN" sz="1600" dirty="0">
                <a:solidFill>
                  <a:srgbClr val="FF0000"/>
                </a:solidFill>
                <a:cs typeface="Arial" panose="020B0604020202020204" pitchFamily="34" charset="0"/>
              </a:rPr>
              <a:t>0x88888888</a:t>
            </a:r>
            <a:endParaRPr lang="zh-CN" altLang="en-US" sz="16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792B4FB2-16CA-460B-99F0-A5BA9BD48793}"/>
              </a:ext>
            </a:extLst>
          </p:cNvPr>
          <p:cNvSpPr txBox="1"/>
          <p:nvPr/>
        </p:nvSpPr>
        <p:spPr>
          <a:xfrm>
            <a:off x="2892966" y="2336992"/>
            <a:ext cx="1450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133FCB"/>
                </a:solidFill>
                <a:cs typeface="Arial" panose="020B0604020202020204" pitchFamily="34" charset="0"/>
              </a:rPr>
              <a:t>push %</a:t>
            </a:r>
            <a:r>
              <a:rPr lang="en-US" altLang="zh-CN" sz="1600" dirty="0" err="1">
                <a:solidFill>
                  <a:srgbClr val="133FCB"/>
                </a:solidFill>
                <a:cs typeface="Arial" panose="020B0604020202020204" pitchFamily="34" charset="0"/>
              </a:rPr>
              <a:t>ebx</a:t>
            </a:r>
            <a:endParaRPr lang="zh-CN" altLang="en-US" sz="1600" dirty="0">
              <a:solidFill>
                <a:srgbClr val="133FCB"/>
              </a:solidFill>
              <a:cs typeface="Arial" panose="020B0604020202020204" pitchFamily="34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B0908D99-4DA1-4D7D-8270-D1B766194638}"/>
              </a:ext>
            </a:extLst>
          </p:cNvPr>
          <p:cNvSpPr txBox="1"/>
          <p:nvPr/>
        </p:nvSpPr>
        <p:spPr>
          <a:xfrm>
            <a:off x="2907442" y="3411961"/>
            <a:ext cx="1450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solidFill>
                  <a:srgbClr val="A33909"/>
                </a:solidFill>
                <a:cs typeface="Arial" panose="020B0604020202020204" pitchFamily="34" charset="0"/>
              </a:rPr>
              <a:t>pushw</a:t>
            </a:r>
            <a:r>
              <a:rPr lang="en-US" altLang="zh-CN" sz="1600" dirty="0">
                <a:solidFill>
                  <a:srgbClr val="A33909"/>
                </a:solidFill>
                <a:cs typeface="Arial" panose="020B0604020202020204" pitchFamily="34" charset="0"/>
              </a:rPr>
              <a:t> %bx</a:t>
            </a:r>
            <a:endParaRPr lang="zh-CN" altLang="en-US" sz="1600" dirty="0">
              <a:solidFill>
                <a:srgbClr val="A33909"/>
              </a:solidFill>
              <a:cs typeface="Arial" panose="020B0604020202020204" pitchFamily="34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90632B89-2016-4DE4-B4B2-AAF8CE4389F0}"/>
              </a:ext>
            </a:extLst>
          </p:cNvPr>
          <p:cNvSpPr txBox="1"/>
          <p:nvPr/>
        </p:nvSpPr>
        <p:spPr>
          <a:xfrm>
            <a:off x="2917996" y="4145495"/>
            <a:ext cx="1450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solidFill>
                  <a:srgbClr val="7030A0"/>
                </a:solidFill>
                <a:cs typeface="Arial" panose="020B0604020202020204" pitchFamily="34" charset="0"/>
              </a:rPr>
              <a:t>pushw</a:t>
            </a:r>
            <a:r>
              <a:rPr lang="en-US" altLang="zh-CN" sz="1600" dirty="0">
                <a:solidFill>
                  <a:srgbClr val="7030A0"/>
                </a:solidFill>
                <a:cs typeface="Arial" panose="020B0604020202020204" pitchFamily="34" charset="0"/>
              </a:rPr>
              <a:t> value</a:t>
            </a:r>
            <a:endParaRPr lang="zh-CN" altLang="en-US" sz="1600" dirty="0">
              <a:solidFill>
                <a:srgbClr val="7030A0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68" name="表格 3">
            <a:extLst>
              <a:ext uri="{FF2B5EF4-FFF2-40B4-BE49-F238E27FC236}">
                <a16:creationId xmlns:a16="http://schemas.microsoft.com/office/drawing/2014/main" id="{C3B8B3F7-8F10-457E-BE26-A45BBEEEAF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383946"/>
              </p:ext>
            </p:extLst>
          </p:nvPr>
        </p:nvGraphicFramePr>
        <p:xfrm>
          <a:off x="6279898" y="51470"/>
          <a:ext cx="154800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8000">
                  <a:extLst>
                    <a:ext uri="{9D8B030D-6E8A-4147-A177-3AD203B41FA5}">
                      <a16:colId xmlns:a16="http://schemas.microsoft.com/office/drawing/2014/main" val="3843476591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+mn-lt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804446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rgbClr val="FF0000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105719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rgbClr val="FF0000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684760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rgbClr val="FF0000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975944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rgbClr val="FF0000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231651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rgbClr val="0070C0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52399"/>
                  </a:ext>
                </a:extLst>
              </a:tr>
            </a:tbl>
          </a:graphicData>
        </a:graphic>
      </p:graphicFrame>
      <p:sp>
        <p:nvSpPr>
          <p:cNvPr id="69" name="文本框 68">
            <a:extLst>
              <a:ext uri="{FF2B5EF4-FFF2-40B4-BE49-F238E27FC236}">
                <a16:creationId xmlns:a16="http://schemas.microsoft.com/office/drawing/2014/main" id="{35652A46-296F-40C4-998B-7FFE9FA20033}"/>
              </a:ext>
            </a:extLst>
          </p:cNvPr>
          <p:cNvSpPr txBox="1"/>
          <p:nvPr/>
        </p:nvSpPr>
        <p:spPr>
          <a:xfrm>
            <a:off x="4920057" y="68080"/>
            <a:ext cx="133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cs typeface="Arial" panose="020B0604020202020204" pitchFamily="34" charset="0"/>
              </a:rPr>
              <a:t>0xbffff183</a:t>
            </a:r>
            <a:endParaRPr lang="zh-CN" altLang="en-US" dirty="0">
              <a:cs typeface="Arial" panose="020B0604020202020204" pitchFamily="34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F8E85CA4-A64C-442D-A880-6B705884805D}"/>
              </a:ext>
            </a:extLst>
          </p:cNvPr>
          <p:cNvSpPr txBox="1"/>
          <p:nvPr/>
        </p:nvSpPr>
        <p:spPr>
          <a:xfrm>
            <a:off x="4920057" y="423984"/>
            <a:ext cx="133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cs typeface="Arial" panose="020B0604020202020204" pitchFamily="34" charset="0"/>
              </a:rPr>
              <a:t>0xbffff182</a:t>
            </a:r>
            <a:endParaRPr lang="zh-CN" altLang="en-US" dirty="0">
              <a:cs typeface="Arial" panose="020B0604020202020204" pitchFamily="34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3F26E96E-077E-4370-882D-859B00510450}"/>
              </a:ext>
            </a:extLst>
          </p:cNvPr>
          <p:cNvSpPr txBox="1"/>
          <p:nvPr/>
        </p:nvSpPr>
        <p:spPr>
          <a:xfrm>
            <a:off x="4920057" y="790134"/>
            <a:ext cx="133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cs typeface="Arial" panose="020B0604020202020204" pitchFamily="34" charset="0"/>
              </a:rPr>
              <a:t>0xbffff181</a:t>
            </a:r>
            <a:endParaRPr lang="zh-CN" altLang="en-US" dirty="0">
              <a:cs typeface="Arial" panose="020B0604020202020204" pitchFamily="34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80F93B03-748E-4F77-8DCD-4F34B750909B}"/>
              </a:ext>
            </a:extLst>
          </p:cNvPr>
          <p:cNvSpPr txBox="1"/>
          <p:nvPr/>
        </p:nvSpPr>
        <p:spPr>
          <a:xfrm>
            <a:off x="4928124" y="1159466"/>
            <a:ext cx="133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cs typeface="Arial" panose="020B0604020202020204" pitchFamily="34" charset="0"/>
              </a:rPr>
              <a:t>0xbffff180</a:t>
            </a:r>
            <a:endParaRPr lang="zh-CN" altLang="en-US" dirty="0">
              <a:cs typeface="Arial" panose="020B0604020202020204" pitchFamily="34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6E9DEE4C-776E-42B4-B59E-8312BDC233EC}"/>
              </a:ext>
            </a:extLst>
          </p:cNvPr>
          <p:cNvSpPr txBox="1"/>
          <p:nvPr/>
        </p:nvSpPr>
        <p:spPr>
          <a:xfrm>
            <a:off x="6665279" y="68080"/>
            <a:ext cx="77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dirty="0">
                <a:solidFill>
                  <a:srgbClr val="FF33CC"/>
                </a:solidFill>
                <a:cs typeface="Arial" panose="020B0604020202020204" pitchFamily="34" charset="0"/>
              </a:rPr>
              <a:t>x08</a:t>
            </a:r>
            <a:endParaRPr lang="zh-CN" altLang="en-US" dirty="0">
              <a:solidFill>
                <a:srgbClr val="FF33CC"/>
              </a:solidFill>
              <a:cs typeface="Arial" panose="020B0604020202020204" pitchFamily="34" charset="0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3EF20FA1-EF4C-4228-8CB2-68D60A39320A}"/>
              </a:ext>
            </a:extLst>
          </p:cNvPr>
          <p:cNvSpPr txBox="1"/>
          <p:nvPr/>
        </p:nvSpPr>
        <p:spPr>
          <a:xfrm>
            <a:off x="6665279" y="420802"/>
            <a:ext cx="77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dirty="0">
                <a:solidFill>
                  <a:srgbClr val="FF33CC"/>
                </a:solidFill>
                <a:cs typeface="Arial" panose="020B0604020202020204" pitchFamily="34" charset="0"/>
              </a:rPr>
              <a:t>x04</a:t>
            </a:r>
            <a:endParaRPr lang="zh-CN" altLang="en-US" dirty="0">
              <a:solidFill>
                <a:srgbClr val="FF33CC"/>
              </a:solidFill>
              <a:cs typeface="Arial" panose="020B0604020202020204" pitchFamily="34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DBF93A89-A7A1-4E97-BEA5-AB365946256A}"/>
              </a:ext>
            </a:extLst>
          </p:cNvPr>
          <p:cNvSpPr txBox="1"/>
          <p:nvPr/>
        </p:nvSpPr>
        <p:spPr>
          <a:xfrm>
            <a:off x="6665279" y="801072"/>
            <a:ext cx="77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dirty="0">
                <a:solidFill>
                  <a:srgbClr val="FF33CC"/>
                </a:solidFill>
                <a:cs typeface="Arial" panose="020B0604020202020204" pitchFamily="34" charset="0"/>
              </a:rPr>
              <a:t>x90</a:t>
            </a:r>
            <a:endParaRPr lang="zh-CN" altLang="en-US" dirty="0">
              <a:solidFill>
                <a:srgbClr val="FF33CC"/>
              </a:solidFill>
              <a:cs typeface="Arial" panose="020B0604020202020204" pitchFamily="34" charset="0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FAD4AC8A-E413-466D-A01F-B9959C7C5373}"/>
              </a:ext>
            </a:extLst>
          </p:cNvPr>
          <p:cNvSpPr txBox="1"/>
          <p:nvPr/>
        </p:nvSpPr>
        <p:spPr>
          <a:xfrm>
            <a:off x="6671620" y="1144497"/>
            <a:ext cx="77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dirty="0">
                <a:solidFill>
                  <a:srgbClr val="FF33CC"/>
                </a:solidFill>
                <a:cs typeface="Arial" panose="020B0604020202020204" pitchFamily="34" charset="0"/>
              </a:rPr>
              <a:t>x99</a:t>
            </a:r>
            <a:endParaRPr lang="zh-CN" altLang="en-US" dirty="0">
              <a:solidFill>
                <a:srgbClr val="FF33CC"/>
              </a:solidFill>
              <a:cs typeface="Arial" panose="020B0604020202020204" pitchFamily="34" charset="0"/>
            </a:endParaRPr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E788E272-9C58-42ED-9AF6-122B2F82AFF5}"/>
              </a:ext>
            </a:extLst>
          </p:cNvPr>
          <p:cNvCxnSpPr/>
          <p:nvPr/>
        </p:nvCxnSpPr>
        <p:spPr bwMode="auto">
          <a:xfrm flipH="1">
            <a:off x="7885837" y="1328382"/>
            <a:ext cx="50405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E3C7C7F8-3436-44A9-AFC9-12EBF2FD5B80}"/>
              </a:ext>
            </a:extLst>
          </p:cNvPr>
          <p:cNvSpPr txBox="1"/>
          <p:nvPr/>
        </p:nvSpPr>
        <p:spPr>
          <a:xfrm>
            <a:off x="8388424" y="1144497"/>
            <a:ext cx="846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67C0C"/>
                </a:solidFill>
                <a:cs typeface="Arial" panose="020B0604020202020204" pitchFamily="34" charset="0"/>
              </a:rPr>
              <a:t>%</a:t>
            </a:r>
            <a:r>
              <a:rPr lang="en-US" altLang="zh-CN" dirty="0" err="1">
                <a:solidFill>
                  <a:srgbClr val="067C0C"/>
                </a:solidFill>
                <a:cs typeface="Arial" panose="020B0604020202020204" pitchFamily="34" charset="0"/>
              </a:rPr>
              <a:t>esp</a:t>
            </a:r>
            <a:endParaRPr lang="zh-CN" altLang="en-US" dirty="0">
              <a:solidFill>
                <a:srgbClr val="067C0C"/>
              </a:solidFill>
              <a:cs typeface="Arial" panose="020B0604020202020204" pitchFamily="34" charset="0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50C4A5BB-E236-40C2-9B12-88C3F700A8A0}"/>
              </a:ext>
            </a:extLst>
          </p:cNvPr>
          <p:cNvSpPr txBox="1"/>
          <p:nvPr/>
        </p:nvSpPr>
        <p:spPr>
          <a:xfrm>
            <a:off x="7784528" y="573759"/>
            <a:ext cx="1391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33CC"/>
                </a:solidFill>
                <a:cs typeface="Arial" panose="020B0604020202020204" pitchFamily="34" charset="0"/>
              </a:rPr>
              <a:t>push $value</a:t>
            </a:r>
            <a:endParaRPr lang="zh-CN" altLang="en-US" sz="1600" dirty="0">
              <a:solidFill>
                <a:srgbClr val="FF33CC"/>
              </a:solidFill>
              <a:cs typeface="Arial" panose="020B0604020202020204" pitchFamily="34" charset="0"/>
            </a:endParaRPr>
          </a:p>
        </p:txBody>
      </p:sp>
      <p:sp>
        <p:nvSpPr>
          <p:cNvPr id="83" name="TextBox 500">
            <a:extLst>
              <a:ext uri="{FF2B5EF4-FFF2-40B4-BE49-F238E27FC236}">
                <a16:creationId xmlns:a16="http://schemas.microsoft.com/office/drawing/2014/main" id="{4C8E130E-E1CB-412B-AE03-037C857D5E07}"/>
              </a:ext>
            </a:extLst>
          </p:cNvPr>
          <p:cNvSpPr txBox="1"/>
          <p:nvPr/>
        </p:nvSpPr>
        <p:spPr>
          <a:xfrm>
            <a:off x="6011665" y="4546089"/>
            <a:ext cx="3096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>
              <a:defRPr/>
            </a:pPr>
            <a:r>
              <a:rPr lang="en-US" altLang="zh-CN" sz="2800" kern="0" dirty="0">
                <a:solidFill>
                  <a:srgbClr val="AC0000"/>
                </a:solidFill>
                <a:latin typeface="微软雅黑" pitchFamily="34" charset="-122"/>
                <a:ea typeface="微软雅黑" pitchFamily="34" charset="-122"/>
              </a:rPr>
              <a:t>1013.S </a:t>
            </a:r>
            <a:r>
              <a:rPr lang="zh-CN" altLang="en-US" sz="2800" kern="0" dirty="0">
                <a:solidFill>
                  <a:srgbClr val="AC0000"/>
                </a:solidFill>
                <a:latin typeface="微软雅黑" pitchFamily="34" charset="-122"/>
                <a:ea typeface="微软雅黑" pitchFamily="34" charset="-122"/>
              </a:rPr>
              <a:t>压栈操作</a:t>
            </a:r>
            <a:endParaRPr lang="en-US" altLang="zh-CN" sz="2800" kern="0" dirty="0">
              <a:solidFill>
                <a:srgbClr val="A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500"/>
                            </p:stCondLst>
                            <p:childTnLst>
                              <p:par>
                                <p:cTn id="196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7" grpId="0"/>
      <p:bldP spid="37" grpId="1"/>
      <p:bldP spid="16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9" grpId="0"/>
      <p:bldP spid="40" grpId="0"/>
      <p:bldP spid="42" grpId="0"/>
      <p:bldP spid="42" grpId="1"/>
      <p:bldP spid="44" grpId="0"/>
      <p:bldP spid="44" grpId="1"/>
      <p:bldP spid="46" grpId="0"/>
      <p:bldP spid="46" grpId="1"/>
      <p:bldP spid="48" grpId="0"/>
      <p:bldP spid="48" grpId="1"/>
      <p:bldP spid="49" grpId="0"/>
      <p:bldP spid="50" grpId="0"/>
      <p:bldP spid="51" grpId="0"/>
      <p:bldP spid="52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8" grpId="0"/>
      <p:bldP spid="8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500"/>
          <p:cNvSpPr txBox="1"/>
          <p:nvPr/>
        </p:nvSpPr>
        <p:spPr>
          <a:xfrm>
            <a:off x="6011665" y="4546089"/>
            <a:ext cx="3096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>
              <a:defRPr/>
            </a:pPr>
            <a:r>
              <a:rPr lang="en-US" altLang="zh-CN" sz="2800" kern="0" dirty="0">
                <a:solidFill>
                  <a:srgbClr val="AC0000"/>
                </a:solidFill>
                <a:latin typeface="微软雅黑" pitchFamily="34" charset="-122"/>
                <a:ea typeface="微软雅黑" pitchFamily="34" charset="-122"/>
              </a:rPr>
              <a:t>1013.S </a:t>
            </a:r>
            <a:r>
              <a:rPr lang="zh-CN" altLang="en-US" sz="2800" kern="0" dirty="0">
                <a:solidFill>
                  <a:srgbClr val="AC0000"/>
                </a:solidFill>
                <a:latin typeface="微软雅黑" pitchFamily="34" charset="-122"/>
                <a:ea typeface="微软雅黑" pitchFamily="34" charset="-122"/>
              </a:rPr>
              <a:t>弹栈操作</a:t>
            </a:r>
            <a:endParaRPr lang="en-US" altLang="zh-CN" sz="2800" kern="0" dirty="0">
              <a:solidFill>
                <a:srgbClr val="A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0" name="表格 3">
            <a:extLst>
              <a:ext uri="{FF2B5EF4-FFF2-40B4-BE49-F238E27FC236}">
                <a16:creationId xmlns:a16="http://schemas.microsoft.com/office/drawing/2014/main" id="{E6BA92B4-1431-42E9-B0C0-1373DF6F2031}"/>
              </a:ext>
            </a:extLst>
          </p:cNvPr>
          <p:cNvGraphicFramePr>
            <a:graphicFrameLocks noGrp="1"/>
          </p:cNvGraphicFramePr>
          <p:nvPr/>
        </p:nvGraphicFramePr>
        <p:xfrm>
          <a:off x="1380550" y="52819"/>
          <a:ext cx="1548000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8000">
                  <a:extLst>
                    <a:ext uri="{9D8B030D-6E8A-4147-A177-3AD203B41FA5}">
                      <a16:colId xmlns:a16="http://schemas.microsoft.com/office/drawing/2014/main" val="3843476591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？？？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804446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105719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684760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975944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231651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52399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274013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790925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680959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rgbClr val="067C0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778239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rgbClr val="067C0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757462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067505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701181"/>
                  </a:ext>
                </a:extLst>
              </a:tr>
            </a:tbl>
          </a:graphicData>
        </a:graphic>
      </p:graphicFrame>
      <p:sp>
        <p:nvSpPr>
          <p:cNvPr id="33" name="文本框 32">
            <a:extLst>
              <a:ext uri="{FF2B5EF4-FFF2-40B4-BE49-F238E27FC236}">
                <a16:creationId xmlns:a16="http://schemas.microsoft.com/office/drawing/2014/main" id="{6A81A9C7-31A3-4626-8D09-2BC0E23EA86B}"/>
              </a:ext>
            </a:extLst>
          </p:cNvPr>
          <p:cNvSpPr txBox="1"/>
          <p:nvPr/>
        </p:nvSpPr>
        <p:spPr>
          <a:xfrm>
            <a:off x="48402" y="73752"/>
            <a:ext cx="133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cs typeface="Arial" panose="020B0604020202020204" pitchFamily="34" charset="0"/>
              </a:rPr>
              <a:t>0xbffff190</a:t>
            </a:r>
            <a:endParaRPr lang="zh-CN" altLang="en-US" dirty="0">
              <a:cs typeface="Arial" panose="020B0604020202020204" pitchFamily="34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CEAC20D-7ABC-4582-8ECB-3E04EB13B38C}"/>
              </a:ext>
            </a:extLst>
          </p:cNvPr>
          <p:cNvSpPr txBox="1"/>
          <p:nvPr/>
        </p:nvSpPr>
        <p:spPr>
          <a:xfrm>
            <a:off x="58856" y="1144497"/>
            <a:ext cx="133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cs typeface="Arial" panose="020B0604020202020204" pitchFamily="34" charset="0"/>
              </a:rPr>
              <a:t>0xbffff18d</a:t>
            </a:r>
            <a:endParaRPr lang="zh-CN" altLang="en-US" dirty="0"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81DEBAB-C080-4081-8305-BF88DA16324D}"/>
              </a:ext>
            </a:extLst>
          </p:cNvPr>
          <p:cNvSpPr txBox="1"/>
          <p:nvPr/>
        </p:nvSpPr>
        <p:spPr>
          <a:xfrm>
            <a:off x="48402" y="437412"/>
            <a:ext cx="133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cs typeface="Arial" panose="020B0604020202020204" pitchFamily="34" charset="0"/>
              </a:rPr>
              <a:t>0xbffff18f</a:t>
            </a:r>
            <a:endParaRPr lang="zh-CN" altLang="en-US" dirty="0">
              <a:cs typeface="Arial" panose="020B060402020202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1860D65-D543-4ED8-A502-CB66ECD61750}"/>
              </a:ext>
            </a:extLst>
          </p:cNvPr>
          <p:cNvSpPr txBox="1"/>
          <p:nvPr/>
        </p:nvSpPr>
        <p:spPr>
          <a:xfrm>
            <a:off x="58856" y="801072"/>
            <a:ext cx="133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cs typeface="Arial" panose="020B0604020202020204" pitchFamily="34" charset="0"/>
              </a:rPr>
              <a:t>0xbffff18e</a:t>
            </a:r>
            <a:endParaRPr lang="zh-CN" altLang="en-US" dirty="0">
              <a:cs typeface="Arial" panose="020B060402020202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434D207-729C-473B-BAF8-D24A7BF08977}"/>
              </a:ext>
            </a:extLst>
          </p:cNvPr>
          <p:cNvSpPr txBox="1"/>
          <p:nvPr/>
        </p:nvSpPr>
        <p:spPr>
          <a:xfrm>
            <a:off x="48402" y="1519967"/>
            <a:ext cx="133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cs typeface="Arial" panose="020B0604020202020204" pitchFamily="34" charset="0"/>
              </a:rPr>
              <a:t>0xbffff18c</a:t>
            </a:r>
            <a:endParaRPr lang="zh-CN" altLang="en-US" dirty="0">
              <a:cs typeface="Arial" panose="020B060402020202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C7EDB9B-251C-4842-BBC5-B9D58452B828}"/>
              </a:ext>
            </a:extLst>
          </p:cNvPr>
          <p:cNvSpPr txBox="1"/>
          <p:nvPr/>
        </p:nvSpPr>
        <p:spPr>
          <a:xfrm>
            <a:off x="48402" y="1857720"/>
            <a:ext cx="133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cs typeface="Arial" panose="020B0604020202020204" pitchFamily="34" charset="0"/>
              </a:rPr>
              <a:t>0xbffff18b</a:t>
            </a:r>
            <a:endParaRPr lang="zh-CN" altLang="en-US" dirty="0">
              <a:cs typeface="Arial" panose="020B060402020202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84BC9BF-1633-4238-BC17-C9655EA074D7}"/>
              </a:ext>
            </a:extLst>
          </p:cNvPr>
          <p:cNvSpPr txBox="1"/>
          <p:nvPr/>
        </p:nvSpPr>
        <p:spPr>
          <a:xfrm>
            <a:off x="48402" y="2227052"/>
            <a:ext cx="133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cs typeface="Arial" panose="020B0604020202020204" pitchFamily="34" charset="0"/>
              </a:rPr>
              <a:t>0xbffff18a</a:t>
            </a:r>
            <a:endParaRPr lang="zh-CN" altLang="en-US" dirty="0">
              <a:cs typeface="Arial" panose="020B0604020202020204" pitchFamily="34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BE2122F-738C-4DDD-84EF-C9B40094C6F2}"/>
              </a:ext>
            </a:extLst>
          </p:cNvPr>
          <p:cNvSpPr txBox="1"/>
          <p:nvPr/>
        </p:nvSpPr>
        <p:spPr>
          <a:xfrm>
            <a:off x="38714" y="2594299"/>
            <a:ext cx="133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cs typeface="Arial" panose="020B0604020202020204" pitchFamily="34" charset="0"/>
              </a:rPr>
              <a:t>0xbffff189</a:t>
            </a:r>
            <a:endParaRPr lang="zh-CN" altLang="en-US" dirty="0">
              <a:cs typeface="Arial" panose="020B0604020202020204" pitchFamily="3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7D46673-F67B-4ADD-8FE9-C2F87C6F2BC2}"/>
              </a:ext>
            </a:extLst>
          </p:cNvPr>
          <p:cNvSpPr txBox="1"/>
          <p:nvPr/>
        </p:nvSpPr>
        <p:spPr>
          <a:xfrm>
            <a:off x="40306" y="2966949"/>
            <a:ext cx="133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cs typeface="Arial" panose="020B0604020202020204" pitchFamily="34" charset="0"/>
              </a:rPr>
              <a:t>0xbffff188</a:t>
            </a:r>
            <a:endParaRPr lang="zh-CN" altLang="en-US" dirty="0">
              <a:cs typeface="Arial" panose="020B0604020202020204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E5361F7-A8E6-415D-96AC-310339A04374}"/>
              </a:ext>
            </a:extLst>
          </p:cNvPr>
          <p:cNvSpPr txBox="1"/>
          <p:nvPr/>
        </p:nvSpPr>
        <p:spPr>
          <a:xfrm>
            <a:off x="45204" y="3339599"/>
            <a:ext cx="133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cs typeface="Arial" panose="020B0604020202020204" pitchFamily="34" charset="0"/>
              </a:rPr>
              <a:t>0xbffff187</a:t>
            </a:r>
            <a:endParaRPr lang="zh-CN" altLang="en-US" dirty="0">
              <a:cs typeface="Arial" panose="020B0604020202020204" pitchFamily="34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4128462-85D0-444D-B804-9129310356D4}"/>
              </a:ext>
            </a:extLst>
          </p:cNvPr>
          <p:cNvSpPr txBox="1"/>
          <p:nvPr/>
        </p:nvSpPr>
        <p:spPr>
          <a:xfrm>
            <a:off x="35496" y="3700999"/>
            <a:ext cx="133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cs typeface="Arial" panose="020B0604020202020204" pitchFamily="34" charset="0"/>
              </a:rPr>
              <a:t>0xbffff186</a:t>
            </a:r>
            <a:endParaRPr lang="zh-CN" altLang="en-US" dirty="0">
              <a:cs typeface="Arial" panose="020B0604020202020204" pitchFamily="34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525D192-0BD9-45B6-920C-68CAB9D05176}"/>
              </a:ext>
            </a:extLst>
          </p:cNvPr>
          <p:cNvSpPr txBox="1"/>
          <p:nvPr/>
        </p:nvSpPr>
        <p:spPr>
          <a:xfrm>
            <a:off x="35496" y="4070331"/>
            <a:ext cx="133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cs typeface="Arial" panose="020B0604020202020204" pitchFamily="34" charset="0"/>
              </a:rPr>
              <a:t>0xbffff185</a:t>
            </a:r>
            <a:endParaRPr lang="zh-CN" altLang="en-US" dirty="0">
              <a:cs typeface="Arial" panose="020B0604020202020204" pitchFamily="34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63C8CD4-E041-405A-91FE-541BF60DAED3}"/>
              </a:ext>
            </a:extLst>
          </p:cNvPr>
          <p:cNvSpPr txBox="1"/>
          <p:nvPr/>
        </p:nvSpPr>
        <p:spPr>
          <a:xfrm>
            <a:off x="35496" y="4430155"/>
            <a:ext cx="133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cs typeface="Arial" panose="020B0604020202020204" pitchFamily="34" charset="0"/>
              </a:rPr>
              <a:t>0xbffff184</a:t>
            </a:r>
            <a:endParaRPr lang="zh-CN" altLang="en-US" dirty="0">
              <a:cs typeface="Arial" panose="020B0604020202020204" pitchFamily="34" charset="0"/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B3489078-8183-4858-82FA-2B3EBC6F01D0}"/>
              </a:ext>
            </a:extLst>
          </p:cNvPr>
          <p:cNvCxnSpPr/>
          <p:nvPr/>
        </p:nvCxnSpPr>
        <p:spPr bwMode="auto">
          <a:xfrm flipH="1">
            <a:off x="2988035" y="2443428"/>
            <a:ext cx="50405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51C10CDF-A5D7-45C4-B903-E63F1F86841A}"/>
              </a:ext>
            </a:extLst>
          </p:cNvPr>
          <p:cNvSpPr txBox="1"/>
          <p:nvPr/>
        </p:nvSpPr>
        <p:spPr>
          <a:xfrm>
            <a:off x="3490622" y="2259543"/>
            <a:ext cx="846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67C0C"/>
                </a:solidFill>
                <a:cs typeface="Arial" panose="020B0604020202020204" pitchFamily="34" charset="0"/>
              </a:rPr>
              <a:t>%</a:t>
            </a:r>
            <a:r>
              <a:rPr lang="en-US" altLang="zh-CN" dirty="0" err="1">
                <a:solidFill>
                  <a:srgbClr val="067C0C"/>
                </a:solidFill>
                <a:cs typeface="Arial" panose="020B0604020202020204" pitchFamily="34" charset="0"/>
              </a:rPr>
              <a:t>esp</a:t>
            </a:r>
            <a:endParaRPr lang="zh-CN" altLang="en-US" dirty="0">
              <a:solidFill>
                <a:srgbClr val="067C0C"/>
              </a:solidFill>
              <a:cs typeface="Arial" panose="020B0604020202020204" pitchFamily="34" charset="0"/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6E8A2E9-D550-4488-8003-AC9F1A93CA94}"/>
              </a:ext>
            </a:extLst>
          </p:cNvPr>
          <p:cNvCxnSpPr/>
          <p:nvPr/>
        </p:nvCxnSpPr>
        <p:spPr bwMode="auto">
          <a:xfrm flipH="1">
            <a:off x="2988035" y="3174715"/>
            <a:ext cx="50405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3ADF7D93-5AB8-4D47-97A0-F213D235E385}"/>
              </a:ext>
            </a:extLst>
          </p:cNvPr>
          <p:cNvSpPr txBox="1"/>
          <p:nvPr/>
        </p:nvSpPr>
        <p:spPr>
          <a:xfrm>
            <a:off x="3490622" y="2990830"/>
            <a:ext cx="846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67C0C"/>
                </a:solidFill>
                <a:cs typeface="Arial" panose="020B0604020202020204" pitchFamily="34" charset="0"/>
              </a:rPr>
              <a:t>%</a:t>
            </a:r>
            <a:r>
              <a:rPr lang="en-US" altLang="zh-CN" dirty="0" err="1">
                <a:solidFill>
                  <a:srgbClr val="067C0C"/>
                </a:solidFill>
                <a:cs typeface="Arial" panose="020B0604020202020204" pitchFamily="34" charset="0"/>
              </a:rPr>
              <a:t>esp</a:t>
            </a:r>
            <a:endParaRPr lang="zh-CN" altLang="en-US" dirty="0">
              <a:solidFill>
                <a:srgbClr val="067C0C"/>
              </a:solidFill>
              <a:cs typeface="Arial" panose="020B0604020202020204" pitchFamily="34" charset="0"/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8ECAF945-B970-4617-B4CE-533AB38A821A}"/>
              </a:ext>
            </a:extLst>
          </p:cNvPr>
          <p:cNvCxnSpPr/>
          <p:nvPr/>
        </p:nvCxnSpPr>
        <p:spPr bwMode="auto">
          <a:xfrm flipH="1">
            <a:off x="2989742" y="4645578"/>
            <a:ext cx="50405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16BCED97-32F5-4AEF-996E-DE8F8679B0F1}"/>
              </a:ext>
            </a:extLst>
          </p:cNvPr>
          <p:cNvSpPr txBox="1"/>
          <p:nvPr/>
        </p:nvSpPr>
        <p:spPr>
          <a:xfrm>
            <a:off x="3492329" y="4461693"/>
            <a:ext cx="846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67C0C"/>
                </a:solidFill>
                <a:cs typeface="Arial" panose="020B0604020202020204" pitchFamily="34" charset="0"/>
              </a:rPr>
              <a:t>%</a:t>
            </a:r>
            <a:r>
              <a:rPr lang="en-US" altLang="zh-CN" dirty="0" err="1">
                <a:solidFill>
                  <a:srgbClr val="067C0C"/>
                </a:solidFill>
                <a:cs typeface="Arial" panose="020B0604020202020204" pitchFamily="34" charset="0"/>
              </a:rPr>
              <a:t>esp</a:t>
            </a:r>
            <a:endParaRPr lang="zh-CN" altLang="en-US" dirty="0">
              <a:solidFill>
                <a:srgbClr val="067C0C"/>
              </a:solidFill>
              <a:cs typeface="Arial" panose="020B0604020202020204" pitchFamily="34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B014BB71-A6BF-447E-9381-DF09080AD77A}"/>
              </a:ext>
            </a:extLst>
          </p:cNvPr>
          <p:cNvSpPr txBox="1"/>
          <p:nvPr/>
        </p:nvSpPr>
        <p:spPr>
          <a:xfrm>
            <a:off x="1765931" y="420802"/>
            <a:ext cx="77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dirty="0">
                <a:solidFill>
                  <a:srgbClr val="FF0000"/>
                </a:solidFill>
                <a:cs typeface="Arial" panose="020B0604020202020204" pitchFamily="34" charset="0"/>
              </a:rPr>
              <a:t>x88</a:t>
            </a:r>
            <a:endParaRPr lang="zh-CN" altLang="en-US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7396CCF9-ED2C-48EE-BA62-D1A25B411E9A}"/>
              </a:ext>
            </a:extLst>
          </p:cNvPr>
          <p:cNvSpPr txBox="1"/>
          <p:nvPr/>
        </p:nvSpPr>
        <p:spPr>
          <a:xfrm>
            <a:off x="1765931" y="775165"/>
            <a:ext cx="77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dirty="0">
                <a:solidFill>
                  <a:srgbClr val="FF0000"/>
                </a:solidFill>
                <a:cs typeface="Arial" panose="020B0604020202020204" pitchFamily="34" charset="0"/>
              </a:rPr>
              <a:t>x88</a:t>
            </a:r>
            <a:endParaRPr lang="zh-CN" altLang="en-US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B8B4975-23FF-43FE-8428-D39138DC73FA}"/>
              </a:ext>
            </a:extLst>
          </p:cNvPr>
          <p:cNvSpPr txBox="1"/>
          <p:nvPr/>
        </p:nvSpPr>
        <p:spPr>
          <a:xfrm>
            <a:off x="1765931" y="1144497"/>
            <a:ext cx="77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dirty="0">
                <a:solidFill>
                  <a:srgbClr val="FF0000"/>
                </a:solidFill>
                <a:cs typeface="Arial" panose="020B0604020202020204" pitchFamily="34" charset="0"/>
              </a:rPr>
              <a:t>x88</a:t>
            </a:r>
            <a:endParaRPr lang="zh-CN" altLang="en-US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C4DD66E-48D9-42AB-B40C-70CA184601CA}"/>
              </a:ext>
            </a:extLst>
          </p:cNvPr>
          <p:cNvSpPr txBox="1"/>
          <p:nvPr/>
        </p:nvSpPr>
        <p:spPr>
          <a:xfrm>
            <a:off x="1760654" y="1513829"/>
            <a:ext cx="77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dirty="0">
                <a:solidFill>
                  <a:srgbClr val="FF0000"/>
                </a:solidFill>
                <a:cs typeface="Arial" panose="020B0604020202020204" pitchFamily="34" charset="0"/>
              </a:rPr>
              <a:t>x88</a:t>
            </a:r>
            <a:endParaRPr lang="zh-CN" altLang="en-US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E148CD8A-27A5-4DCE-976F-E86BED662751}"/>
              </a:ext>
            </a:extLst>
          </p:cNvPr>
          <p:cNvSpPr txBox="1"/>
          <p:nvPr/>
        </p:nvSpPr>
        <p:spPr>
          <a:xfrm>
            <a:off x="1765931" y="1905180"/>
            <a:ext cx="77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133FC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dirty="0">
                <a:solidFill>
                  <a:srgbClr val="133FCB"/>
                </a:solidFill>
                <a:cs typeface="Arial" panose="020B0604020202020204" pitchFamily="34" charset="0"/>
              </a:rPr>
              <a:t>x12</a:t>
            </a:r>
            <a:endParaRPr lang="zh-CN" altLang="en-US" dirty="0">
              <a:solidFill>
                <a:srgbClr val="133FCB"/>
              </a:solidFill>
              <a:cs typeface="Arial" panose="020B0604020202020204" pitchFamily="34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3664BE36-53E8-45D6-97A3-17CC50E6BED4}"/>
              </a:ext>
            </a:extLst>
          </p:cNvPr>
          <p:cNvSpPr txBox="1"/>
          <p:nvPr/>
        </p:nvSpPr>
        <p:spPr>
          <a:xfrm>
            <a:off x="1765931" y="2259543"/>
            <a:ext cx="77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133FC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dirty="0">
                <a:solidFill>
                  <a:srgbClr val="133FCB"/>
                </a:solidFill>
                <a:cs typeface="Arial" panose="020B0604020202020204" pitchFamily="34" charset="0"/>
              </a:rPr>
              <a:t>x34</a:t>
            </a:r>
            <a:endParaRPr lang="zh-CN" altLang="en-US" dirty="0">
              <a:solidFill>
                <a:srgbClr val="133FCB"/>
              </a:solidFill>
              <a:cs typeface="Arial" panose="020B0604020202020204" pitchFamily="34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4D700D10-F21E-4AE2-9563-082630F7D998}"/>
              </a:ext>
            </a:extLst>
          </p:cNvPr>
          <p:cNvSpPr txBox="1"/>
          <p:nvPr/>
        </p:nvSpPr>
        <p:spPr>
          <a:xfrm>
            <a:off x="1765931" y="2628875"/>
            <a:ext cx="77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133FC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dirty="0">
                <a:solidFill>
                  <a:srgbClr val="133FCB"/>
                </a:solidFill>
                <a:cs typeface="Arial" panose="020B0604020202020204" pitchFamily="34" charset="0"/>
              </a:rPr>
              <a:t>x56</a:t>
            </a:r>
            <a:endParaRPr lang="zh-CN" altLang="en-US" dirty="0">
              <a:solidFill>
                <a:srgbClr val="133FCB"/>
              </a:solidFill>
              <a:cs typeface="Arial" panose="020B0604020202020204" pitchFamily="34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9A3E8411-B6B2-4D0D-A21C-7B96DB8E8079}"/>
              </a:ext>
            </a:extLst>
          </p:cNvPr>
          <p:cNvSpPr txBox="1"/>
          <p:nvPr/>
        </p:nvSpPr>
        <p:spPr>
          <a:xfrm>
            <a:off x="1760654" y="2998207"/>
            <a:ext cx="77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133FC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dirty="0">
                <a:solidFill>
                  <a:srgbClr val="133FCB"/>
                </a:solidFill>
                <a:cs typeface="Arial" panose="020B0604020202020204" pitchFamily="34" charset="0"/>
              </a:rPr>
              <a:t>x78</a:t>
            </a:r>
            <a:endParaRPr lang="zh-CN" altLang="en-US" dirty="0">
              <a:solidFill>
                <a:srgbClr val="133FCB"/>
              </a:solidFill>
              <a:cs typeface="Arial" panose="020B0604020202020204" pitchFamily="34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607970CC-7BE7-448F-8E75-96BE1965922C}"/>
              </a:ext>
            </a:extLst>
          </p:cNvPr>
          <p:cNvSpPr txBox="1"/>
          <p:nvPr/>
        </p:nvSpPr>
        <p:spPr>
          <a:xfrm>
            <a:off x="1755377" y="3354568"/>
            <a:ext cx="77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A339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dirty="0">
                <a:solidFill>
                  <a:srgbClr val="A33909"/>
                </a:solidFill>
                <a:cs typeface="Arial" panose="020B0604020202020204" pitchFamily="34" charset="0"/>
              </a:rPr>
              <a:t>x56</a:t>
            </a:r>
            <a:endParaRPr lang="zh-CN" altLang="en-US" dirty="0">
              <a:solidFill>
                <a:srgbClr val="A33909"/>
              </a:solidFill>
              <a:cs typeface="Arial" panose="020B0604020202020204" pitchFamily="34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9CBB9446-1082-4848-82AE-996F60C6E8C2}"/>
              </a:ext>
            </a:extLst>
          </p:cNvPr>
          <p:cNvSpPr txBox="1"/>
          <p:nvPr/>
        </p:nvSpPr>
        <p:spPr>
          <a:xfrm>
            <a:off x="1755377" y="3708931"/>
            <a:ext cx="77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A3390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dirty="0">
                <a:solidFill>
                  <a:srgbClr val="A33909"/>
                </a:solidFill>
                <a:cs typeface="Arial" panose="020B0604020202020204" pitchFamily="34" charset="0"/>
              </a:rPr>
              <a:t>x78</a:t>
            </a:r>
            <a:endParaRPr lang="zh-CN" altLang="en-US" dirty="0">
              <a:solidFill>
                <a:srgbClr val="A33909"/>
              </a:solidFill>
              <a:cs typeface="Arial" panose="020B0604020202020204" pitchFamily="34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559790F0-C4C6-4814-9E87-FA79769CFC13}"/>
              </a:ext>
            </a:extLst>
          </p:cNvPr>
          <p:cNvSpPr txBox="1"/>
          <p:nvPr/>
        </p:nvSpPr>
        <p:spPr>
          <a:xfrm>
            <a:off x="1755853" y="4085300"/>
            <a:ext cx="77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dirty="0">
                <a:solidFill>
                  <a:srgbClr val="7030A0"/>
                </a:solidFill>
                <a:cs typeface="Arial" panose="020B0604020202020204" pitchFamily="34" charset="0"/>
              </a:rPr>
              <a:t>x43</a:t>
            </a:r>
            <a:endParaRPr lang="zh-CN" altLang="en-US" dirty="0">
              <a:solidFill>
                <a:srgbClr val="7030A0"/>
              </a:solidFill>
              <a:cs typeface="Arial" panose="020B0604020202020204" pitchFamily="34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3020D5B8-7CCC-4FFB-8510-3E9992415427}"/>
              </a:ext>
            </a:extLst>
          </p:cNvPr>
          <p:cNvSpPr txBox="1"/>
          <p:nvPr/>
        </p:nvSpPr>
        <p:spPr>
          <a:xfrm>
            <a:off x="1755853" y="4439663"/>
            <a:ext cx="77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dirty="0">
                <a:solidFill>
                  <a:srgbClr val="7030A0"/>
                </a:solidFill>
                <a:cs typeface="Arial" panose="020B0604020202020204" pitchFamily="34" charset="0"/>
              </a:rPr>
              <a:t>x21</a:t>
            </a:r>
            <a:endParaRPr lang="zh-CN" altLang="en-US" dirty="0">
              <a:solidFill>
                <a:srgbClr val="7030A0"/>
              </a:solidFill>
              <a:cs typeface="Arial" panose="020B0604020202020204" pitchFamily="34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792B4FB2-16CA-460B-99F0-A5BA9BD48793}"/>
              </a:ext>
            </a:extLst>
          </p:cNvPr>
          <p:cNvSpPr txBox="1"/>
          <p:nvPr/>
        </p:nvSpPr>
        <p:spPr>
          <a:xfrm>
            <a:off x="2907441" y="2675546"/>
            <a:ext cx="1450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solidFill>
                  <a:srgbClr val="133FCB"/>
                </a:solidFill>
                <a:cs typeface="Arial" panose="020B0604020202020204" pitchFamily="34" charset="0"/>
              </a:rPr>
              <a:t>popw</a:t>
            </a:r>
            <a:r>
              <a:rPr lang="en-US" altLang="zh-CN" sz="1600" dirty="0">
                <a:solidFill>
                  <a:srgbClr val="133FCB"/>
                </a:solidFill>
                <a:cs typeface="Arial" panose="020B0604020202020204" pitchFamily="34" charset="0"/>
              </a:rPr>
              <a:t> %cx</a:t>
            </a:r>
            <a:endParaRPr lang="zh-CN" altLang="en-US" sz="1600" dirty="0">
              <a:solidFill>
                <a:srgbClr val="133FCB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68" name="表格 3">
            <a:extLst>
              <a:ext uri="{FF2B5EF4-FFF2-40B4-BE49-F238E27FC236}">
                <a16:creationId xmlns:a16="http://schemas.microsoft.com/office/drawing/2014/main" id="{C3B8B3F7-8F10-457E-BE26-A45BBEEEAF73}"/>
              </a:ext>
            </a:extLst>
          </p:cNvPr>
          <p:cNvGraphicFramePr>
            <a:graphicFrameLocks noGrp="1"/>
          </p:cNvGraphicFramePr>
          <p:nvPr/>
        </p:nvGraphicFramePr>
        <p:xfrm>
          <a:off x="6279898" y="51470"/>
          <a:ext cx="154800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8000">
                  <a:extLst>
                    <a:ext uri="{9D8B030D-6E8A-4147-A177-3AD203B41FA5}">
                      <a16:colId xmlns:a16="http://schemas.microsoft.com/office/drawing/2014/main" val="3843476591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+mn-lt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804446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rgbClr val="FF0000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105719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rgbClr val="FF0000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684760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rgbClr val="FF0000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975944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rgbClr val="FF0000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231651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rgbClr val="0070C0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52399"/>
                  </a:ext>
                </a:extLst>
              </a:tr>
            </a:tbl>
          </a:graphicData>
        </a:graphic>
      </p:graphicFrame>
      <p:sp>
        <p:nvSpPr>
          <p:cNvPr id="69" name="文本框 68">
            <a:extLst>
              <a:ext uri="{FF2B5EF4-FFF2-40B4-BE49-F238E27FC236}">
                <a16:creationId xmlns:a16="http://schemas.microsoft.com/office/drawing/2014/main" id="{35652A46-296F-40C4-998B-7FFE9FA20033}"/>
              </a:ext>
            </a:extLst>
          </p:cNvPr>
          <p:cNvSpPr txBox="1"/>
          <p:nvPr/>
        </p:nvSpPr>
        <p:spPr>
          <a:xfrm>
            <a:off x="4920057" y="68080"/>
            <a:ext cx="133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cs typeface="Arial" panose="020B0604020202020204" pitchFamily="34" charset="0"/>
              </a:rPr>
              <a:t>0xbffff183</a:t>
            </a:r>
            <a:endParaRPr lang="zh-CN" altLang="en-US" dirty="0">
              <a:cs typeface="Arial" panose="020B0604020202020204" pitchFamily="34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F8E85CA4-A64C-442D-A880-6B705884805D}"/>
              </a:ext>
            </a:extLst>
          </p:cNvPr>
          <p:cNvSpPr txBox="1"/>
          <p:nvPr/>
        </p:nvSpPr>
        <p:spPr>
          <a:xfrm>
            <a:off x="4920057" y="423984"/>
            <a:ext cx="133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cs typeface="Arial" panose="020B0604020202020204" pitchFamily="34" charset="0"/>
              </a:rPr>
              <a:t>0xbffff182</a:t>
            </a:r>
            <a:endParaRPr lang="zh-CN" altLang="en-US" dirty="0">
              <a:cs typeface="Arial" panose="020B0604020202020204" pitchFamily="34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3F26E96E-077E-4370-882D-859B00510450}"/>
              </a:ext>
            </a:extLst>
          </p:cNvPr>
          <p:cNvSpPr txBox="1"/>
          <p:nvPr/>
        </p:nvSpPr>
        <p:spPr>
          <a:xfrm>
            <a:off x="4920057" y="790134"/>
            <a:ext cx="133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cs typeface="Arial" panose="020B0604020202020204" pitchFamily="34" charset="0"/>
              </a:rPr>
              <a:t>0xbffff181</a:t>
            </a:r>
            <a:endParaRPr lang="zh-CN" altLang="en-US" dirty="0">
              <a:cs typeface="Arial" panose="020B0604020202020204" pitchFamily="34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80F93B03-748E-4F77-8DCD-4F34B750909B}"/>
              </a:ext>
            </a:extLst>
          </p:cNvPr>
          <p:cNvSpPr txBox="1"/>
          <p:nvPr/>
        </p:nvSpPr>
        <p:spPr>
          <a:xfrm>
            <a:off x="4928124" y="1159466"/>
            <a:ext cx="133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cs typeface="Arial" panose="020B0604020202020204" pitchFamily="34" charset="0"/>
              </a:rPr>
              <a:t>0xbffff180</a:t>
            </a:r>
            <a:endParaRPr lang="zh-CN" altLang="en-US" dirty="0">
              <a:cs typeface="Arial" panose="020B0604020202020204" pitchFamily="34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6E9DEE4C-776E-42B4-B59E-8312BDC233EC}"/>
              </a:ext>
            </a:extLst>
          </p:cNvPr>
          <p:cNvSpPr txBox="1"/>
          <p:nvPr/>
        </p:nvSpPr>
        <p:spPr>
          <a:xfrm>
            <a:off x="6665279" y="68080"/>
            <a:ext cx="77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dirty="0">
                <a:solidFill>
                  <a:srgbClr val="FF33CC"/>
                </a:solidFill>
                <a:cs typeface="Arial" panose="020B0604020202020204" pitchFamily="34" charset="0"/>
              </a:rPr>
              <a:t>x08</a:t>
            </a:r>
            <a:endParaRPr lang="zh-CN" altLang="en-US" dirty="0">
              <a:solidFill>
                <a:srgbClr val="FF33CC"/>
              </a:solidFill>
              <a:cs typeface="Arial" panose="020B0604020202020204" pitchFamily="34" charset="0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3EF20FA1-EF4C-4228-8CB2-68D60A39320A}"/>
              </a:ext>
            </a:extLst>
          </p:cNvPr>
          <p:cNvSpPr txBox="1"/>
          <p:nvPr/>
        </p:nvSpPr>
        <p:spPr>
          <a:xfrm>
            <a:off x="6665279" y="420802"/>
            <a:ext cx="77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dirty="0">
                <a:solidFill>
                  <a:srgbClr val="FF33CC"/>
                </a:solidFill>
                <a:cs typeface="Arial" panose="020B0604020202020204" pitchFamily="34" charset="0"/>
              </a:rPr>
              <a:t>x04</a:t>
            </a:r>
            <a:endParaRPr lang="zh-CN" altLang="en-US" dirty="0">
              <a:solidFill>
                <a:srgbClr val="FF33CC"/>
              </a:solidFill>
              <a:cs typeface="Arial" panose="020B0604020202020204" pitchFamily="34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DBF93A89-A7A1-4E97-BEA5-AB365946256A}"/>
              </a:ext>
            </a:extLst>
          </p:cNvPr>
          <p:cNvSpPr txBox="1"/>
          <p:nvPr/>
        </p:nvSpPr>
        <p:spPr>
          <a:xfrm>
            <a:off x="6665279" y="801072"/>
            <a:ext cx="77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dirty="0">
                <a:solidFill>
                  <a:srgbClr val="FF33CC"/>
                </a:solidFill>
                <a:cs typeface="Arial" panose="020B0604020202020204" pitchFamily="34" charset="0"/>
              </a:rPr>
              <a:t>x90</a:t>
            </a:r>
            <a:endParaRPr lang="zh-CN" altLang="en-US" dirty="0">
              <a:solidFill>
                <a:srgbClr val="FF33CC"/>
              </a:solidFill>
              <a:cs typeface="Arial" panose="020B0604020202020204" pitchFamily="34" charset="0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FAD4AC8A-E413-466D-A01F-B9959C7C5373}"/>
              </a:ext>
            </a:extLst>
          </p:cNvPr>
          <p:cNvSpPr txBox="1"/>
          <p:nvPr/>
        </p:nvSpPr>
        <p:spPr>
          <a:xfrm>
            <a:off x="6671620" y="1144497"/>
            <a:ext cx="77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dirty="0">
                <a:solidFill>
                  <a:srgbClr val="FF33CC"/>
                </a:solidFill>
                <a:cs typeface="Arial" panose="020B0604020202020204" pitchFamily="34" charset="0"/>
              </a:rPr>
              <a:t>x99</a:t>
            </a:r>
            <a:endParaRPr lang="zh-CN" altLang="en-US" dirty="0">
              <a:solidFill>
                <a:srgbClr val="FF33CC"/>
              </a:solidFill>
              <a:cs typeface="Arial" panose="020B0604020202020204" pitchFamily="34" charset="0"/>
            </a:endParaRPr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E788E272-9C58-42ED-9AF6-122B2F82AFF5}"/>
              </a:ext>
            </a:extLst>
          </p:cNvPr>
          <p:cNvCxnSpPr/>
          <p:nvPr/>
        </p:nvCxnSpPr>
        <p:spPr bwMode="auto">
          <a:xfrm flipH="1">
            <a:off x="7885837" y="1328382"/>
            <a:ext cx="50405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E3C7C7F8-3436-44A9-AFC9-12EBF2FD5B80}"/>
              </a:ext>
            </a:extLst>
          </p:cNvPr>
          <p:cNvSpPr txBox="1"/>
          <p:nvPr/>
        </p:nvSpPr>
        <p:spPr>
          <a:xfrm>
            <a:off x="8388424" y="1144497"/>
            <a:ext cx="846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67C0C"/>
                </a:solidFill>
                <a:cs typeface="Arial" panose="020B0604020202020204" pitchFamily="34" charset="0"/>
              </a:rPr>
              <a:t>%</a:t>
            </a:r>
            <a:r>
              <a:rPr lang="en-US" altLang="zh-CN" dirty="0" err="1">
                <a:solidFill>
                  <a:srgbClr val="067C0C"/>
                </a:solidFill>
                <a:cs typeface="Arial" panose="020B0604020202020204" pitchFamily="34" charset="0"/>
              </a:rPr>
              <a:t>esp</a:t>
            </a:r>
            <a:endParaRPr lang="zh-CN" altLang="en-US" dirty="0">
              <a:solidFill>
                <a:srgbClr val="067C0C"/>
              </a:solidFill>
              <a:cs typeface="Arial" panose="020B0604020202020204" pitchFamily="34" charset="0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50C4A5BB-E236-40C2-9B12-88C3F700A8A0}"/>
              </a:ext>
            </a:extLst>
          </p:cNvPr>
          <p:cNvSpPr txBox="1"/>
          <p:nvPr/>
        </p:nvSpPr>
        <p:spPr>
          <a:xfrm>
            <a:off x="7784528" y="573759"/>
            <a:ext cx="1391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solidFill>
                  <a:srgbClr val="FF33CC"/>
                </a:solidFill>
                <a:cs typeface="Arial" panose="020B0604020202020204" pitchFamily="34" charset="0"/>
              </a:rPr>
              <a:t>popl</a:t>
            </a:r>
            <a:r>
              <a:rPr lang="en-US" altLang="zh-CN" sz="1600" dirty="0">
                <a:solidFill>
                  <a:srgbClr val="FF33CC"/>
                </a:solidFill>
                <a:cs typeface="Arial" panose="020B0604020202020204" pitchFamily="34" charset="0"/>
              </a:rPr>
              <a:t> %</a:t>
            </a:r>
            <a:r>
              <a:rPr lang="en-US" altLang="zh-CN" sz="1600" dirty="0" err="1">
                <a:solidFill>
                  <a:srgbClr val="FF33CC"/>
                </a:solidFill>
                <a:cs typeface="Arial" panose="020B0604020202020204" pitchFamily="34" charset="0"/>
              </a:rPr>
              <a:t>ebx</a:t>
            </a:r>
            <a:endParaRPr lang="zh-CN" altLang="en-US" sz="1600" dirty="0">
              <a:solidFill>
                <a:srgbClr val="FF33CC"/>
              </a:solidFill>
              <a:cs typeface="Arial" panose="020B0604020202020204" pitchFamily="34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47C624A3-E62B-4F1D-B107-042AE32D5CF4}"/>
              </a:ext>
            </a:extLst>
          </p:cNvPr>
          <p:cNvSpPr txBox="1"/>
          <p:nvPr/>
        </p:nvSpPr>
        <p:spPr>
          <a:xfrm>
            <a:off x="6309402" y="2506269"/>
            <a:ext cx="2295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33CC"/>
                </a:solidFill>
                <a:cs typeface="Arial" panose="020B0604020202020204" pitchFamily="34" charset="0"/>
              </a:rPr>
              <a:t>1. %</a:t>
            </a:r>
            <a:r>
              <a:rPr lang="en-US" altLang="zh-CN" sz="1600" dirty="0" err="1">
                <a:solidFill>
                  <a:srgbClr val="FF33CC"/>
                </a:solidFill>
                <a:cs typeface="Arial" panose="020B0604020202020204" pitchFamily="34" charset="0"/>
              </a:rPr>
              <a:t>ebx</a:t>
            </a:r>
            <a:r>
              <a:rPr lang="en-US" altLang="zh-CN" sz="1600" dirty="0">
                <a:solidFill>
                  <a:srgbClr val="FF33CC"/>
                </a:solidFill>
                <a:cs typeface="Arial" panose="020B0604020202020204" pitchFamily="34" charset="0"/>
              </a:rPr>
              <a:t>=0x08049099</a:t>
            </a:r>
            <a:endParaRPr lang="zh-CN" altLang="en-US" sz="1600" dirty="0">
              <a:solidFill>
                <a:srgbClr val="FF33CC"/>
              </a:solidFill>
              <a:cs typeface="Arial" panose="020B0604020202020204" pitchFamily="34" charset="0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BF435444-C2E4-46D0-901C-7D65FADB7A4A}"/>
              </a:ext>
            </a:extLst>
          </p:cNvPr>
          <p:cNvSpPr txBox="1"/>
          <p:nvPr/>
        </p:nvSpPr>
        <p:spPr>
          <a:xfrm>
            <a:off x="2907442" y="3697851"/>
            <a:ext cx="1450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solidFill>
                  <a:srgbClr val="7030A0"/>
                </a:solidFill>
                <a:cs typeface="Arial" panose="020B0604020202020204" pitchFamily="34" charset="0"/>
              </a:rPr>
              <a:t>popl</a:t>
            </a:r>
            <a:r>
              <a:rPr lang="en-US" altLang="zh-CN" sz="1600" dirty="0">
                <a:solidFill>
                  <a:srgbClr val="7030A0"/>
                </a:solidFill>
                <a:cs typeface="Arial" panose="020B0604020202020204" pitchFamily="34" charset="0"/>
              </a:rPr>
              <a:t> %</a:t>
            </a:r>
            <a:r>
              <a:rPr lang="en-US" altLang="zh-CN" sz="1600" dirty="0" err="1">
                <a:solidFill>
                  <a:srgbClr val="7030A0"/>
                </a:solidFill>
                <a:cs typeface="Arial" panose="020B0604020202020204" pitchFamily="34" charset="0"/>
              </a:rPr>
              <a:t>eax</a:t>
            </a:r>
            <a:endParaRPr lang="zh-CN" altLang="en-US" sz="1600" dirty="0">
              <a:solidFill>
                <a:srgbClr val="7030A0"/>
              </a:solidFill>
              <a:cs typeface="Arial" panose="020B0604020202020204" pitchFamily="34" charset="0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1F5E8A7A-AEAD-4A3F-AD21-DD970CE3615C}"/>
              </a:ext>
            </a:extLst>
          </p:cNvPr>
          <p:cNvSpPr txBox="1"/>
          <p:nvPr/>
        </p:nvSpPr>
        <p:spPr>
          <a:xfrm>
            <a:off x="6319348" y="3102015"/>
            <a:ext cx="2295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7030A0"/>
                </a:solidFill>
                <a:cs typeface="Arial" panose="020B0604020202020204" pitchFamily="34" charset="0"/>
              </a:rPr>
              <a:t>2. %</a:t>
            </a:r>
            <a:r>
              <a:rPr lang="en-US" altLang="zh-CN" sz="1600" dirty="0" err="1">
                <a:solidFill>
                  <a:srgbClr val="7030A0"/>
                </a:solidFill>
                <a:cs typeface="Arial" panose="020B0604020202020204" pitchFamily="34" charset="0"/>
              </a:rPr>
              <a:t>eax</a:t>
            </a:r>
            <a:r>
              <a:rPr lang="en-US" altLang="zh-CN" sz="1600" dirty="0">
                <a:solidFill>
                  <a:srgbClr val="7030A0"/>
                </a:solidFill>
                <a:cs typeface="Arial" panose="020B0604020202020204" pitchFamily="34" charset="0"/>
              </a:rPr>
              <a:t>=0x56784321</a:t>
            </a:r>
            <a:endParaRPr lang="zh-CN" altLang="en-US" sz="1600" dirty="0">
              <a:solidFill>
                <a:srgbClr val="7030A0"/>
              </a:solidFill>
              <a:cs typeface="Arial" panose="020B0604020202020204" pitchFamily="34" charset="0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23185D77-8C68-4C3D-A756-765099DF27CC}"/>
              </a:ext>
            </a:extLst>
          </p:cNvPr>
          <p:cNvSpPr txBox="1"/>
          <p:nvPr/>
        </p:nvSpPr>
        <p:spPr>
          <a:xfrm>
            <a:off x="6334377" y="3697761"/>
            <a:ext cx="2295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133FCB"/>
                </a:solidFill>
                <a:cs typeface="Arial" panose="020B0604020202020204" pitchFamily="34" charset="0"/>
              </a:rPr>
              <a:t>3. %</a:t>
            </a:r>
            <a:r>
              <a:rPr lang="en-US" altLang="zh-CN" sz="1600" dirty="0" err="1">
                <a:solidFill>
                  <a:srgbClr val="133FCB"/>
                </a:solidFill>
                <a:cs typeface="Arial" panose="020B0604020202020204" pitchFamily="34" charset="0"/>
              </a:rPr>
              <a:t>ecx</a:t>
            </a:r>
            <a:r>
              <a:rPr lang="en-US" altLang="zh-CN" sz="1600" dirty="0">
                <a:solidFill>
                  <a:srgbClr val="133FCB"/>
                </a:solidFill>
                <a:cs typeface="Arial" panose="020B0604020202020204" pitchFamily="34" charset="0"/>
              </a:rPr>
              <a:t>=0x5678</a:t>
            </a:r>
            <a:endParaRPr lang="zh-CN" altLang="en-US" sz="1600" dirty="0">
              <a:solidFill>
                <a:srgbClr val="133FCB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50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4" grpId="0"/>
      <p:bldP spid="44" grpId="1"/>
      <p:bldP spid="48" grpId="0"/>
      <p:bldP spid="48" grpId="1"/>
      <p:bldP spid="56" grpId="0"/>
      <p:bldP spid="57" grpId="0"/>
      <p:bldP spid="58" grpId="0"/>
      <p:bldP spid="59" grpId="0"/>
      <p:bldP spid="60" grpId="0"/>
      <p:bldP spid="61" grpId="0"/>
      <p:bldP spid="63" grpId="0"/>
      <p:bldP spid="73" grpId="0"/>
      <p:bldP spid="74" grpId="0"/>
      <p:bldP spid="75" grpId="0"/>
      <p:bldP spid="76" grpId="0"/>
      <p:bldP spid="78" grpId="0"/>
      <p:bldP spid="82" grpId="0"/>
      <p:bldP spid="66" grpId="0"/>
      <p:bldP spid="79" grpId="0"/>
      <p:bldP spid="80" grpId="0"/>
      <p:bldP spid="8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0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5364088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00"/>
          <p:cNvSpPr txBox="1"/>
          <p:nvPr/>
        </p:nvSpPr>
        <p:spPr>
          <a:xfrm>
            <a:off x="3563888" y="171385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kern="0" dirty="0">
                <a:solidFill>
                  <a:srgbClr val="AC0000"/>
                </a:solidFill>
                <a:latin typeface="微软雅黑" pitchFamily="34" charset="-122"/>
                <a:ea typeface="微软雅黑" pitchFamily="34" charset="-122"/>
              </a:rPr>
              <a:t>算术逻辑操作指令</a:t>
            </a:r>
            <a:endParaRPr lang="en-US" altLang="zh-CN" sz="1600" kern="0" dirty="0">
              <a:solidFill>
                <a:srgbClr val="A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表格 4">
            <a:extLst>
              <a:ext uri="{FF2B5EF4-FFF2-40B4-BE49-F238E27FC236}">
                <a16:creationId xmlns:a16="http://schemas.microsoft.com/office/drawing/2014/main" id="{90033E05-4BE6-4468-BE10-E2A9D7A8A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766791"/>
              </p:ext>
            </p:extLst>
          </p:nvPr>
        </p:nvGraphicFramePr>
        <p:xfrm>
          <a:off x="1403648" y="483518"/>
          <a:ext cx="763284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3702141138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181634169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941228567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599490141"/>
                    </a:ext>
                  </a:extLst>
                </a:gridCol>
                <a:gridCol w="833018">
                  <a:extLst>
                    <a:ext uri="{9D8B030D-6E8A-4147-A177-3AD203B41FA5}">
                      <a16:colId xmlns:a16="http://schemas.microsoft.com/office/drawing/2014/main" val="1749350296"/>
                    </a:ext>
                  </a:extLst>
                </a:gridCol>
                <a:gridCol w="1687261">
                  <a:extLst>
                    <a:ext uri="{9D8B030D-6E8A-4147-A177-3AD203B41FA5}">
                      <a16:colId xmlns:a16="http://schemas.microsoft.com/office/drawing/2014/main" val="3205282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="1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incl</a:t>
                      </a:r>
                      <a:endParaRPr lang="zh-CN" altLang="en-US" sz="1700" b="1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b="1" kern="1200" dirty="0">
                          <a:solidFill>
                            <a:srgbClr val="067C0C"/>
                          </a:solidFill>
                          <a:latin typeface="+mn-lt"/>
                          <a:ea typeface="+mn-ea"/>
                          <a:cs typeface="+mn-cs"/>
                        </a:rPr>
                        <a:t>加</a:t>
                      </a:r>
                      <a:r>
                        <a:rPr lang="en-US" altLang="zh-CN" sz="1700" b="1" kern="1200" dirty="0">
                          <a:solidFill>
                            <a:srgbClr val="067C0C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700" b="1" kern="1200" dirty="0">
                          <a:solidFill>
                            <a:srgbClr val="067C0C"/>
                          </a:solidFill>
                          <a:latin typeface="+mn-lt"/>
                          <a:ea typeface="+mn-ea"/>
                          <a:cs typeface="+mn-cs"/>
                        </a:rPr>
                        <a:t>操作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="1" kern="1200" dirty="0" err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decl</a:t>
                      </a:r>
                      <a:r>
                        <a:rPr lang="en-US" altLang="zh-CN" sz="1700" b="1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zh-CN" altLang="en-US" sz="1700" b="1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48081" rtl="0" eaLnBrk="1" latinLnBrk="0" hangingPunct="1"/>
                      <a:r>
                        <a:rPr lang="zh-CN" altLang="en-US" sz="1700" b="1" kern="1200" dirty="0">
                          <a:solidFill>
                            <a:srgbClr val="067C0C"/>
                          </a:solidFill>
                          <a:latin typeface="+mn-lt"/>
                          <a:ea typeface="+mn-ea"/>
                          <a:cs typeface="+mn-cs"/>
                        </a:rPr>
                        <a:t>减</a:t>
                      </a:r>
                      <a:r>
                        <a:rPr lang="en-US" altLang="zh-CN" sz="1700" b="1" kern="1200" dirty="0">
                          <a:solidFill>
                            <a:srgbClr val="067C0C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700" b="1" kern="1200" dirty="0">
                          <a:solidFill>
                            <a:srgbClr val="067C0C"/>
                          </a:solidFill>
                          <a:latin typeface="+mn-lt"/>
                          <a:ea typeface="+mn-ea"/>
                          <a:cs typeface="+mn-cs"/>
                        </a:rPr>
                        <a:t>操作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48081" rtl="0" eaLnBrk="1" latinLnBrk="0" hangingPunct="1"/>
                      <a:r>
                        <a:rPr lang="en-US" altLang="zh-CN" sz="1700" b="1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SHR</a:t>
                      </a:r>
                      <a:endParaRPr lang="zh-CN" altLang="en-US" sz="1700" b="1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48081" rtl="0" eaLnBrk="1" latinLnBrk="0" hangingPunct="1"/>
                      <a:r>
                        <a:rPr lang="zh-CN" altLang="en-US" sz="1700" b="1" kern="1200" dirty="0">
                          <a:solidFill>
                            <a:srgbClr val="067C0C"/>
                          </a:solidFill>
                          <a:latin typeface="+mn-lt"/>
                          <a:ea typeface="+mn-ea"/>
                          <a:cs typeface="+mn-cs"/>
                        </a:rPr>
                        <a:t>逻辑右移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08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="1" kern="1200" dirty="0" err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negl</a:t>
                      </a:r>
                      <a:r>
                        <a:rPr lang="en-US" altLang="zh-CN" sz="1700" b="1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zh-CN" altLang="en-US" sz="1700" b="1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b="1" kern="1200" dirty="0">
                          <a:solidFill>
                            <a:srgbClr val="067C0C"/>
                          </a:solidFill>
                          <a:latin typeface="+mn-lt"/>
                          <a:ea typeface="+mn-ea"/>
                          <a:cs typeface="+mn-cs"/>
                        </a:rPr>
                        <a:t>取负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="1" kern="1200" dirty="0" err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notl</a:t>
                      </a:r>
                      <a:r>
                        <a:rPr lang="en-US" altLang="zh-CN" sz="1700" b="1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zh-CN" altLang="en-US" sz="1700" b="1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48081" rtl="0" eaLnBrk="1" latinLnBrk="0" hangingPunct="1"/>
                      <a:r>
                        <a:rPr lang="zh-CN" altLang="en-US" sz="1700" b="1" kern="1200" dirty="0">
                          <a:solidFill>
                            <a:srgbClr val="067C0C"/>
                          </a:solidFill>
                          <a:latin typeface="+mn-lt"/>
                          <a:ea typeface="+mn-ea"/>
                          <a:cs typeface="+mn-cs"/>
                        </a:rPr>
                        <a:t>取反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48081" rtl="0" eaLnBrk="1" latinLnBrk="0" hangingPunct="1"/>
                      <a:r>
                        <a:rPr lang="en-US" altLang="zh-CN" sz="1700" b="1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SHL</a:t>
                      </a:r>
                      <a:endParaRPr lang="zh-CN" altLang="en-US" sz="1700" b="1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48081" rtl="0" eaLnBrk="1" latinLnBrk="0" hangingPunct="1"/>
                      <a:r>
                        <a:rPr lang="zh-CN" altLang="en-US" sz="1700" b="1" kern="1200" dirty="0">
                          <a:solidFill>
                            <a:srgbClr val="067C0C"/>
                          </a:solidFill>
                          <a:latin typeface="+mn-lt"/>
                          <a:ea typeface="+mn-ea"/>
                          <a:cs typeface="+mn-cs"/>
                        </a:rPr>
                        <a:t>逻辑左移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029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="1" kern="1200" dirty="0" err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addl</a:t>
                      </a:r>
                      <a:r>
                        <a:rPr lang="en-US" altLang="zh-CN" sz="1700" b="1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S,D</a:t>
                      </a:r>
                      <a:endParaRPr lang="zh-CN" altLang="en-US" sz="1700" b="1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b="1" kern="1200" dirty="0">
                          <a:solidFill>
                            <a:srgbClr val="067C0C"/>
                          </a:solidFill>
                          <a:latin typeface="+mn-lt"/>
                          <a:ea typeface="+mn-ea"/>
                          <a:cs typeface="+mn-cs"/>
                        </a:rPr>
                        <a:t>加法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="1" kern="1200" dirty="0" err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subl</a:t>
                      </a:r>
                      <a:r>
                        <a:rPr lang="en-US" altLang="zh-CN" sz="1700" b="1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S,D</a:t>
                      </a:r>
                      <a:endParaRPr lang="zh-CN" altLang="en-US" sz="1700" b="1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48081" rtl="0" eaLnBrk="1" latinLnBrk="0" hangingPunct="1"/>
                      <a:r>
                        <a:rPr lang="zh-CN" altLang="en-US" sz="1700" b="1" kern="1200" dirty="0">
                          <a:solidFill>
                            <a:srgbClr val="067C0C"/>
                          </a:solidFill>
                          <a:latin typeface="+mn-lt"/>
                          <a:ea typeface="+mn-ea"/>
                          <a:cs typeface="+mn-cs"/>
                        </a:rPr>
                        <a:t>减法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48081" rtl="0" eaLnBrk="1" latinLnBrk="0" hangingPunct="1"/>
                      <a:r>
                        <a:rPr lang="en-US" altLang="zh-CN" sz="1700" b="1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SHA</a:t>
                      </a:r>
                      <a:endParaRPr lang="zh-CN" altLang="en-US" sz="1700" b="1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48081" rtl="0" eaLnBrk="1" latinLnBrk="0" hangingPunct="1"/>
                      <a:r>
                        <a:rPr lang="zh-CN" altLang="en-US" sz="1700" b="1" kern="1200" dirty="0">
                          <a:solidFill>
                            <a:srgbClr val="067C0C"/>
                          </a:solidFill>
                          <a:latin typeface="+mn-lt"/>
                          <a:ea typeface="+mn-ea"/>
                          <a:cs typeface="+mn-cs"/>
                        </a:rPr>
                        <a:t>算术右移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155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="1" kern="1200" dirty="0" err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imull</a:t>
                      </a:r>
                      <a:r>
                        <a:rPr lang="en-US" altLang="zh-CN" sz="1700" b="1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S,D</a:t>
                      </a:r>
                      <a:endParaRPr lang="zh-CN" altLang="en-US" sz="1700" b="1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b="1" kern="1200" dirty="0">
                          <a:solidFill>
                            <a:srgbClr val="067C0C"/>
                          </a:solidFill>
                          <a:latin typeface="+mn-lt"/>
                          <a:ea typeface="+mn-ea"/>
                          <a:cs typeface="+mn-cs"/>
                        </a:rPr>
                        <a:t>乘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="1" kern="1200" dirty="0" err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xorl</a:t>
                      </a:r>
                      <a:r>
                        <a:rPr lang="en-US" altLang="zh-CN" sz="1700" b="1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S,D</a:t>
                      </a:r>
                      <a:endParaRPr lang="zh-CN" altLang="en-US" sz="1700" b="1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48081" rtl="0" eaLnBrk="1" latinLnBrk="0" hangingPunct="1"/>
                      <a:r>
                        <a:rPr lang="zh-CN" altLang="en-US" sz="1700" b="1" kern="1200" dirty="0">
                          <a:solidFill>
                            <a:srgbClr val="067C0C"/>
                          </a:solidFill>
                          <a:latin typeface="+mn-lt"/>
                          <a:ea typeface="+mn-ea"/>
                          <a:cs typeface="+mn-cs"/>
                        </a:rPr>
                        <a:t>异或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48081" rtl="0" eaLnBrk="1" latinLnBrk="0" hangingPunct="1"/>
                      <a:r>
                        <a:rPr lang="en-US" altLang="zh-CN" sz="1700" b="1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SAL</a:t>
                      </a:r>
                      <a:endParaRPr lang="zh-CN" altLang="en-US" sz="1700" b="1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48081" rtl="0" eaLnBrk="1" latinLnBrk="0" hangingPunct="1"/>
                      <a:r>
                        <a:rPr lang="zh-CN" altLang="en-US" sz="1700" b="1" kern="1200" dirty="0">
                          <a:solidFill>
                            <a:srgbClr val="067C0C"/>
                          </a:solidFill>
                          <a:latin typeface="+mn-lt"/>
                          <a:ea typeface="+mn-ea"/>
                          <a:cs typeface="+mn-cs"/>
                        </a:rPr>
                        <a:t>算术左移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662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="1" kern="1200" dirty="0" err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orl</a:t>
                      </a:r>
                      <a:r>
                        <a:rPr lang="en-US" altLang="zh-CN" sz="1700" b="1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S,D</a:t>
                      </a:r>
                      <a:endParaRPr lang="zh-CN" altLang="en-US" sz="1700" b="1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b="1" kern="1200" dirty="0">
                          <a:solidFill>
                            <a:srgbClr val="067C0C"/>
                          </a:solidFill>
                          <a:latin typeface="+mn-lt"/>
                          <a:ea typeface="+mn-ea"/>
                          <a:cs typeface="+mn-cs"/>
                        </a:rPr>
                        <a:t>或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="1" kern="1200" dirty="0" err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andl</a:t>
                      </a:r>
                      <a:r>
                        <a:rPr lang="en-US" altLang="zh-CN" sz="1700" b="1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S,D</a:t>
                      </a:r>
                      <a:endParaRPr lang="zh-CN" altLang="en-US" sz="1700" b="1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48081" rtl="0" eaLnBrk="1" latinLnBrk="0" hangingPunct="1"/>
                      <a:r>
                        <a:rPr lang="zh-CN" altLang="en-US" sz="1700" b="1" kern="1200" dirty="0">
                          <a:solidFill>
                            <a:srgbClr val="067C0C"/>
                          </a:solidFill>
                          <a:latin typeface="+mn-lt"/>
                          <a:ea typeface="+mn-ea"/>
                          <a:cs typeface="+mn-cs"/>
                        </a:rPr>
                        <a:t>与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48081" rtl="0" eaLnBrk="1" latinLnBrk="0" hangingPunct="1"/>
                      <a:endParaRPr lang="zh-CN" altLang="en-US" sz="1700" b="1" kern="1200" dirty="0">
                        <a:solidFill>
                          <a:srgbClr val="067C0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48081" rtl="0" eaLnBrk="1" latinLnBrk="0" hangingPunct="1"/>
                      <a:endParaRPr lang="zh-CN" altLang="en-US" sz="1700" b="1" kern="1200" dirty="0">
                        <a:solidFill>
                          <a:srgbClr val="067C0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363309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6168DAE5-F389-4352-99F3-02BE4FA612D3}"/>
              </a:ext>
            </a:extLst>
          </p:cNvPr>
          <p:cNvSpPr txBox="1"/>
          <p:nvPr/>
        </p:nvSpPr>
        <p:spPr>
          <a:xfrm>
            <a:off x="-36512" y="548412"/>
            <a:ext cx="111761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700" dirty="0">
                <a:solidFill>
                  <a:srgbClr val="FF0000"/>
                </a:solidFill>
                <a:latin typeface="+mn-lt"/>
                <a:ea typeface="+mn-ea"/>
              </a:rPr>
              <a:t>一般算术</a:t>
            </a:r>
            <a:r>
              <a:rPr lang="en-US" altLang="zh-CN" sz="1700" dirty="0">
                <a:solidFill>
                  <a:srgbClr val="FF0000"/>
                </a:solidFill>
                <a:latin typeface="+mn-lt"/>
                <a:ea typeface="+mn-ea"/>
              </a:rPr>
              <a:t>/</a:t>
            </a:r>
          </a:p>
          <a:p>
            <a:r>
              <a:rPr lang="zh-CN" altLang="en-US" sz="1700" dirty="0">
                <a:solidFill>
                  <a:srgbClr val="FF0000"/>
                </a:solidFill>
                <a:latin typeface="+mn-lt"/>
                <a:ea typeface="+mn-ea"/>
              </a:rPr>
              <a:t>逻辑指令</a:t>
            </a: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FE6E2C3C-B85A-42E8-991A-6C45BCA80F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007026"/>
              </p:ext>
            </p:extLst>
          </p:nvPr>
        </p:nvGraphicFramePr>
        <p:xfrm>
          <a:off x="1403648" y="2355726"/>
          <a:ext cx="7632848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3365014810"/>
                    </a:ext>
                  </a:extLst>
                </a:gridCol>
                <a:gridCol w="6696744">
                  <a:extLst>
                    <a:ext uri="{9D8B030D-6E8A-4147-A177-3AD203B41FA5}">
                      <a16:colId xmlns:a16="http://schemas.microsoft.com/office/drawing/2014/main" val="904796511"/>
                    </a:ext>
                  </a:extLst>
                </a:gridCol>
              </a:tblGrid>
              <a:tr h="4656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="1" kern="1200" dirty="0" err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imull</a:t>
                      </a:r>
                      <a:r>
                        <a:rPr lang="en-US" altLang="zh-CN" sz="1700" b="1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S</a:t>
                      </a:r>
                      <a:endParaRPr lang="zh-CN" altLang="en-US" sz="1700" b="1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rgbClr val="067C0C"/>
                          </a:solidFill>
                        </a:rPr>
                        <a:t>有符号乘法</a:t>
                      </a:r>
                      <a:r>
                        <a:rPr lang="en-US" altLang="zh-CN" sz="1400" dirty="0">
                          <a:solidFill>
                            <a:srgbClr val="067C0C"/>
                          </a:solidFill>
                        </a:rPr>
                        <a:t>——</a:t>
                      </a:r>
                      <a:r>
                        <a:rPr lang="zh-CN" altLang="en-US" sz="1400" dirty="0">
                          <a:solidFill>
                            <a:srgbClr val="067C0C"/>
                          </a:solidFill>
                        </a:rPr>
                        <a:t>将</a:t>
                      </a:r>
                      <a:r>
                        <a:rPr lang="en-US" altLang="zh-CN" sz="1400" dirty="0">
                          <a:solidFill>
                            <a:srgbClr val="067C0C"/>
                          </a:solidFill>
                        </a:rPr>
                        <a:t>S</a:t>
                      </a:r>
                      <a:r>
                        <a:rPr lang="zh-CN" altLang="en-US" sz="1400" dirty="0">
                          <a:solidFill>
                            <a:srgbClr val="067C0C"/>
                          </a:solidFill>
                        </a:rPr>
                        <a:t>与</a:t>
                      </a:r>
                      <a:r>
                        <a:rPr lang="en-US" altLang="zh-CN" sz="1400" dirty="0">
                          <a:solidFill>
                            <a:srgbClr val="067C0C"/>
                          </a:solidFill>
                        </a:rPr>
                        <a:t>%</a:t>
                      </a:r>
                      <a:r>
                        <a:rPr lang="en-US" altLang="zh-CN" sz="1400" dirty="0" err="1">
                          <a:solidFill>
                            <a:srgbClr val="067C0C"/>
                          </a:solidFill>
                        </a:rPr>
                        <a:t>eax</a:t>
                      </a:r>
                      <a:r>
                        <a:rPr lang="zh-CN" altLang="en-US" sz="1400" dirty="0">
                          <a:solidFill>
                            <a:srgbClr val="067C0C"/>
                          </a:solidFill>
                        </a:rPr>
                        <a:t>中的值相乘，</a:t>
                      </a:r>
                      <a:r>
                        <a:rPr lang="en-US" altLang="zh-CN" sz="1400" dirty="0">
                          <a:solidFill>
                            <a:srgbClr val="067C0C"/>
                          </a:solidFill>
                        </a:rPr>
                        <a:t>64</a:t>
                      </a:r>
                      <a:r>
                        <a:rPr lang="zh-CN" altLang="en-US" sz="1400" dirty="0">
                          <a:solidFill>
                            <a:srgbClr val="067C0C"/>
                          </a:solidFill>
                        </a:rPr>
                        <a:t>位结果的高</a:t>
                      </a:r>
                      <a:r>
                        <a:rPr lang="en-US" altLang="zh-CN" sz="1400" dirty="0">
                          <a:solidFill>
                            <a:srgbClr val="067C0C"/>
                          </a:solidFill>
                        </a:rPr>
                        <a:t>32</a:t>
                      </a:r>
                      <a:r>
                        <a:rPr lang="zh-CN" altLang="en-US" sz="1400" dirty="0">
                          <a:solidFill>
                            <a:srgbClr val="067C0C"/>
                          </a:solidFill>
                        </a:rPr>
                        <a:t>位放</a:t>
                      </a:r>
                      <a:r>
                        <a:rPr lang="en-US" altLang="zh-CN" sz="1400" dirty="0">
                          <a:solidFill>
                            <a:srgbClr val="067C0C"/>
                          </a:solidFill>
                        </a:rPr>
                        <a:t>%</a:t>
                      </a:r>
                      <a:r>
                        <a:rPr lang="en-US" altLang="zh-CN" sz="1400" dirty="0" err="1">
                          <a:solidFill>
                            <a:srgbClr val="067C0C"/>
                          </a:solidFill>
                        </a:rPr>
                        <a:t>edx</a:t>
                      </a:r>
                      <a:r>
                        <a:rPr lang="zh-CN" altLang="en-US" sz="1400" dirty="0">
                          <a:solidFill>
                            <a:srgbClr val="067C0C"/>
                          </a:solidFill>
                        </a:rPr>
                        <a:t>，低</a:t>
                      </a:r>
                      <a:r>
                        <a:rPr lang="en-US" altLang="zh-CN" sz="1400" dirty="0">
                          <a:solidFill>
                            <a:srgbClr val="067C0C"/>
                          </a:solidFill>
                        </a:rPr>
                        <a:t>32</a:t>
                      </a:r>
                      <a:r>
                        <a:rPr lang="zh-CN" altLang="en-US" sz="1400" dirty="0">
                          <a:solidFill>
                            <a:srgbClr val="067C0C"/>
                          </a:solidFill>
                        </a:rPr>
                        <a:t>位放</a:t>
                      </a:r>
                      <a:r>
                        <a:rPr lang="en-US" altLang="zh-CN" sz="1400" dirty="0">
                          <a:solidFill>
                            <a:srgbClr val="067C0C"/>
                          </a:solidFill>
                        </a:rPr>
                        <a:t>%</a:t>
                      </a:r>
                      <a:r>
                        <a:rPr lang="en-US" altLang="zh-CN" sz="1400" dirty="0" err="1">
                          <a:solidFill>
                            <a:srgbClr val="067C0C"/>
                          </a:solidFill>
                        </a:rPr>
                        <a:t>eax</a:t>
                      </a:r>
                      <a:endParaRPr lang="zh-CN" altLang="en-US" sz="1400" dirty="0">
                        <a:solidFill>
                          <a:srgbClr val="067C0C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938175"/>
                  </a:ext>
                </a:extLst>
              </a:tr>
              <a:tr h="4656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="1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mull S</a:t>
                      </a:r>
                      <a:endParaRPr lang="zh-CN" altLang="en-US" sz="1700" b="1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80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>
                          <a:solidFill>
                            <a:srgbClr val="067C0C"/>
                          </a:solidFill>
                          <a:latin typeface="+mn-lt"/>
                          <a:ea typeface="+mn-ea"/>
                          <a:cs typeface="+mn-cs"/>
                        </a:rPr>
                        <a:t>无符号乘法</a:t>
                      </a:r>
                      <a:r>
                        <a:rPr lang="en-US" altLang="zh-CN" sz="1400" b="1" kern="1200" dirty="0">
                          <a:solidFill>
                            <a:srgbClr val="067C0C"/>
                          </a:solidFill>
                          <a:latin typeface="+mn-lt"/>
                          <a:ea typeface="+mn-ea"/>
                          <a:cs typeface="+mn-cs"/>
                        </a:rPr>
                        <a:t>——</a:t>
                      </a:r>
                      <a:r>
                        <a:rPr lang="zh-CN" altLang="en-US" sz="1400" b="1" kern="1200" dirty="0">
                          <a:solidFill>
                            <a:srgbClr val="067C0C"/>
                          </a:solidFill>
                          <a:latin typeface="+mn-lt"/>
                          <a:ea typeface="+mn-ea"/>
                          <a:cs typeface="+mn-cs"/>
                        </a:rPr>
                        <a:t>将</a:t>
                      </a:r>
                      <a:r>
                        <a:rPr lang="en-US" altLang="zh-CN" sz="1400" b="1" kern="1200" dirty="0">
                          <a:solidFill>
                            <a:srgbClr val="067C0C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zh-CN" altLang="en-US" sz="1400" b="1" kern="1200" dirty="0">
                          <a:solidFill>
                            <a:srgbClr val="067C0C"/>
                          </a:solidFill>
                          <a:latin typeface="+mn-lt"/>
                          <a:ea typeface="+mn-ea"/>
                          <a:cs typeface="+mn-cs"/>
                        </a:rPr>
                        <a:t>与</a:t>
                      </a:r>
                      <a:r>
                        <a:rPr lang="en-US" altLang="zh-CN" sz="1400" b="1" kern="1200" dirty="0">
                          <a:solidFill>
                            <a:srgbClr val="067C0C"/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US" altLang="zh-CN" sz="1400" b="1" kern="1200" dirty="0" err="1">
                          <a:solidFill>
                            <a:srgbClr val="067C0C"/>
                          </a:solidFill>
                          <a:latin typeface="+mn-lt"/>
                          <a:ea typeface="+mn-ea"/>
                          <a:cs typeface="+mn-cs"/>
                        </a:rPr>
                        <a:t>eax</a:t>
                      </a:r>
                      <a:r>
                        <a:rPr lang="zh-CN" altLang="en-US" sz="1400" b="1" kern="1200" dirty="0">
                          <a:solidFill>
                            <a:srgbClr val="067C0C"/>
                          </a:solidFill>
                          <a:latin typeface="+mn-lt"/>
                          <a:ea typeface="+mn-ea"/>
                          <a:cs typeface="+mn-cs"/>
                        </a:rPr>
                        <a:t>中的值相乘，</a:t>
                      </a:r>
                      <a:r>
                        <a:rPr lang="en-US" altLang="zh-CN" sz="1400" b="1" kern="1200" dirty="0">
                          <a:solidFill>
                            <a:srgbClr val="067C0C"/>
                          </a:solidFill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  <a:r>
                        <a:rPr lang="zh-CN" altLang="en-US" sz="1400" b="1" kern="1200" dirty="0">
                          <a:solidFill>
                            <a:srgbClr val="067C0C"/>
                          </a:solidFill>
                          <a:latin typeface="+mn-lt"/>
                          <a:ea typeface="+mn-ea"/>
                          <a:cs typeface="+mn-cs"/>
                        </a:rPr>
                        <a:t>位结果的高</a:t>
                      </a:r>
                      <a:r>
                        <a:rPr lang="en-US" altLang="zh-CN" sz="1400" b="1" kern="1200" dirty="0">
                          <a:solidFill>
                            <a:srgbClr val="067C0C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r>
                        <a:rPr lang="zh-CN" altLang="en-US" sz="1400" b="1" kern="1200" dirty="0">
                          <a:solidFill>
                            <a:srgbClr val="067C0C"/>
                          </a:solidFill>
                          <a:latin typeface="+mn-lt"/>
                          <a:ea typeface="+mn-ea"/>
                          <a:cs typeface="+mn-cs"/>
                        </a:rPr>
                        <a:t>位放</a:t>
                      </a:r>
                      <a:r>
                        <a:rPr lang="en-US" altLang="zh-CN" sz="1400" b="1" kern="1200" dirty="0">
                          <a:solidFill>
                            <a:srgbClr val="067C0C"/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US" altLang="zh-CN" sz="1400" b="1" kern="1200" dirty="0" err="1">
                          <a:solidFill>
                            <a:srgbClr val="067C0C"/>
                          </a:solidFill>
                          <a:latin typeface="+mn-lt"/>
                          <a:ea typeface="+mn-ea"/>
                          <a:cs typeface="+mn-cs"/>
                        </a:rPr>
                        <a:t>edx</a:t>
                      </a:r>
                      <a:r>
                        <a:rPr lang="zh-CN" altLang="en-US" sz="1400" b="1" kern="1200" dirty="0">
                          <a:solidFill>
                            <a:srgbClr val="067C0C"/>
                          </a:solidFill>
                          <a:latin typeface="+mn-lt"/>
                          <a:ea typeface="+mn-ea"/>
                          <a:cs typeface="+mn-cs"/>
                        </a:rPr>
                        <a:t>，低</a:t>
                      </a:r>
                      <a:r>
                        <a:rPr lang="en-US" altLang="zh-CN" sz="1400" b="1" kern="1200" dirty="0">
                          <a:solidFill>
                            <a:srgbClr val="067C0C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r>
                        <a:rPr lang="zh-CN" altLang="en-US" sz="1400" b="1" kern="1200" dirty="0">
                          <a:solidFill>
                            <a:srgbClr val="067C0C"/>
                          </a:solidFill>
                          <a:latin typeface="+mn-lt"/>
                          <a:ea typeface="+mn-ea"/>
                          <a:cs typeface="+mn-cs"/>
                        </a:rPr>
                        <a:t>位放</a:t>
                      </a:r>
                      <a:r>
                        <a:rPr lang="en-US" altLang="zh-CN" sz="1400" b="1" kern="1200" dirty="0">
                          <a:solidFill>
                            <a:srgbClr val="067C0C"/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US" altLang="zh-CN" sz="1400" b="1" kern="1200" dirty="0" err="1">
                          <a:solidFill>
                            <a:srgbClr val="067C0C"/>
                          </a:solidFill>
                          <a:latin typeface="+mn-lt"/>
                          <a:ea typeface="+mn-ea"/>
                          <a:cs typeface="+mn-cs"/>
                        </a:rPr>
                        <a:t>eax</a:t>
                      </a:r>
                      <a:endParaRPr lang="zh-CN" altLang="en-US" sz="1400" b="1" kern="1200" dirty="0">
                        <a:solidFill>
                          <a:srgbClr val="067C0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524001"/>
                  </a:ext>
                </a:extLst>
              </a:tr>
              <a:tr h="4656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="1" kern="1200" dirty="0" err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cltd</a:t>
                      </a:r>
                      <a:r>
                        <a:rPr lang="en-US" altLang="zh-CN" sz="1700" b="1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S</a:t>
                      </a:r>
                      <a:endParaRPr lang="zh-CN" altLang="en-US" sz="1700" b="1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48081" rtl="0" eaLnBrk="1" latinLnBrk="0" hangingPunct="1"/>
                      <a:r>
                        <a:rPr lang="zh-CN" altLang="en-US" sz="1400" b="1" kern="1200" dirty="0">
                          <a:solidFill>
                            <a:srgbClr val="067C0C"/>
                          </a:solidFill>
                          <a:latin typeface="+mn-lt"/>
                          <a:ea typeface="+mn-ea"/>
                          <a:cs typeface="+mn-cs"/>
                        </a:rPr>
                        <a:t>将</a:t>
                      </a:r>
                      <a:r>
                        <a:rPr lang="en-US" altLang="zh-CN" sz="1400" b="1" kern="1200" dirty="0">
                          <a:solidFill>
                            <a:srgbClr val="067C0C"/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US" altLang="zh-CN" sz="1400" b="1" kern="1200" dirty="0" err="1">
                          <a:solidFill>
                            <a:srgbClr val="067C0C"/>
                          </a:solidFill>
                          <a:latin typeface="+mn-lt"/>
                          <a:ea typeface="+mn-ea"/>
                          <a:cs typeface="+mn-cs"/>
                        </a:rPr>
                        <a:t>eax</a:t>
                      </a:r>
                      <a:r>
                        <a:rPr lang="zh-CN" altLang="en-US" sz="1400" b="1" kern="1200" dirty="0">
                          <a:solidFill>
                            <a:srgbClr val="067C0C"/>
                          </a:solidFill>
                          <a:latin typeface="+mn-lt"/>
                          <a:ea typeface="+mn-ea"/>
                          <a:cs typeface="+mn-cs"/>
                        </a:rPr>
                        <a:t>中的值按符号位扩展的方式转换为</a:t>
                      </a:r>
                      <a:r>
                        <a:rPr lang="en-US" altLang="zh-CN" sz="1400" b="1" kern="1200" dirty="0">
                          <a:solidFill>
                            <a:srgbClr val="067C0C"/>
                          </a:solidFill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  <a:r>
                        <a:rPr lang="zh-CN" altLang="en-US" sz="1400" b="1" kern="1200" dirty="0">
                          <a:solidFill>
                            <a:srgbClr val="067C0C"/>
                          </a:solidFill>
                          <a:latin typeface="+mn-lt"/>
                          <a:ea typeface="+mn-ea"/>
                          <a:cs typeface="+mn-cs"/>
                        </a:rPr>
                        <a:t>位值，高</a:t>
                      </a:r>
                      <a:r>
                        <a:rPr lang="en-US" altLang="zh-CN" sz="1400" b="1" kern="1200" dirty="0">
                          <a:solidFill>
                            <a:srgbClr val="067C0C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r>
                        <a:rPr lang="zh-CN" altLang="en-US" sz="1400" b="1" kern="1200" dirty="0">
                          <a:solidFill>
                            <a:srgbClr val="067C0C"/>
                          </a:solidFill>
                          <a:latin typeface="+mn-lt"/>
                          <a:ea typeface="+mn-ea"/>
                          <a:cs typeface="+mn-cs"/>
                        </a:rPr>
                        <a:t>位放</a:t>
                      </a:r>
                      <a:r>
                        <a:rPr lang="en-US" altLang="zh-CN" sz="1400" b="1" kern="1200" dirty="0">
                          <a:solidFill>
                            <a:srgbClr val="067C0C"/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US" altLang="zh-CN" sz="1400" b="1" kern="1200" dirty="0" err="1">
                          <a:solidFill>
                            <a:srgbClr val="067C0C"/>
                          </a:solidFill>
                          <a:latin typeface="+mn-lt"/>
                          <a:ea typeface="+mn-ea"/>
                          <a:cs typeface="+mn-cs"/>
                        </a:rPr>
                        <a:t>edx</a:t>
                      </a:r>
                      <a:r>
                        <a:rPr lang="zh-CN" altLang="en-US" sz="1400" b="1" kern="1200" dirty="0">
                          <a:solidFill>
                            <a:srgbClr val="067C0C"/>
                          </a:solidFill>
                          <a:latin typeface="+mn-lt"/>
                          <a:ea typeface="+mn-ea"/>
                          <a:cs typeface="+mn-cs"/>
                        </a:rPr>
                        <a:t>，低</a:t>
                      </a:r>
                      <a:r>
                        <a:rPr lang="en-US" altLang="zh-CN" sz="1400" b="1" kern="1200" dirty="0">
                          <a:solidFill>
                            <a:srgbClr val="067C0C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r>
                        <a:rPr lang="zh-CN" altLang="en-US" sz="1400" b="1" kern="1200" dirty="0">
                          <a:solidFill>
                            <a:srgbClr val="067C0C"/>
                          </a:solidFill>
                          <a:latin typeface="+mn-lt"/>
                          <a:ea typeface="+mn-ea"/>
                          <a:cs typeface="+mn-cs"/>
                        </a:rPr>
                        <a:t>位放</a:t>
                      </a:r>
                      <a:r>
                        <a:rPr lang="en-US" altLang="zh-CN" sz="1400" b="1" kern="1200" dirty="0">
                          <a:solidFill>
                            <a:srgbClr val="067C0C"/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US" altLang="zh-CN" sz="1400" b="1" kern="1200" dirty="0" err="1">
                          <a:solidFill>
                            <a:srgbClr val="067C0C"/>
                          </a:solidFill>
                          <a:latin typeface="+mn-lt"/>
                          <a:ea typeface="+mn-ea"/>
                          <a:cs typeface="+mn-cs"/>
                        </a:rPr>
                        <a:t>eax</a:t>
                      </a:r>
                      <a:endParaRPr lang="zh-CN" altLang="en-US" sz="1400" b="1" kern="1200" dirty="0">
                        <a:solidFill>
                          <a:srgbClr val="067C0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639478"/>
                  </a:ext>
                </a:extLst>
              </a:tr>
              <a:tr h="4656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="1" kern="1200" dirty="0" err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idivl</a:t>
                      </a:r>
                      <a:r>
                        <a:rPr lang="en-US" altLang="zh-CN" sz="1700" b="1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S</a:t>
                      </a:r>
                      <a:endParaRPr lang="zh-CN" altLang="en-US" sz="1700" b="1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48081" rtl="0" eaLnBrk="1" latinLnBrk="0" hangingPunct="1"/>
                      <a:r>
                        <a:rPr lang="zh-CN" altLang="en-US" sz="1400" b="1" kern="1200" dirty="0">
                          <a:solidFill>
                            <a:srgbClr val="067C0C"/>
                          </a:solidFill>
                          <a:latin typeface="+mn-lt"/>
                          <a:ea typeface="+mn-ea"/>
                          <a:cs typeface="+mn-cs"/>
                        </a:rPr>
                        <a:t>有符号除法</a:t>
                      </a:r>
                      <a:r>
                        <a:rPr lang="en-US" altLang="zh-CN" sz="1400" b="1" kern="1200" dirty="0">
                          <a:solidFill>
                            <a:srgbClr val="067C0C"/>
                          </a:solidFill>
                          <a:latin typeface="+mn-lt"/>
                          <a:ea typeface="+mn-ea"/>
                          <a:cs typeface="+mn-cs"/>
                        </a:rPr>
                        <a:t>——</a:t>
                      </a:r>
                      <a:r>
                        <a:rPr lang="pt-BR" altLang="zh-CN" sz="1400" b="1" kern="1200" dirty="0">
                          <a:solidFill>
                            <a:srgbClr val="067C0C"/>
                          </a:solidFill>
                          <a:latin typeface="+mn-lt"/>
                          <a:ea typeface="+mn-ea"/>
                          <a:cs typeface="+mn-cs"/>
                        </a:rPr>
                        <a:t>R[%edx] = R[%edx]:R[%eax] % S;</a:t>
                      </a:r>
                    </a:p>
                    <a:p>
                      <a:pPr marL="0" algn="l" defTabSz="848081" rtl="0" eaLnBrk="1" latinLnBrk="0" hangingPunct="1"/>
                      <a:r>
                        <a:rPr lang="pt-BR" altLang="zh-CN" sz="1400" b="1" kern="1200" dirty="0">
                          <a:solidFill>
                            <a:srgbClr val="067C0C"/>
                          </a:solidFill>
                          <a:latin typeface="+mn-lt"/>
                          <a:ea typeface="+mn-ea"/>
                          <a:cs typeface="+mn-cs"/>
                        </a:rPr>
                        <a:t>R[%eax] = R[%edx]:R[%eax] / S;</a:t>
                      </a:r>
                      <a:endParaRPr lang="zh-CN" altLang="en-US" sz="1400" b="1" kern="1200" dirty="0">
                        <a:solidFill>
                          <a:srgbClr val="067C0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454109"/>
                  </a:ext>
                </a:extLst>
              </a:tr>
              <a:tr h="4656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="1" kern="1200" dirty="0" err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divl</a:t>
                      </a:r>
                      <a:r>
                        <a:rPr lang="en-US" altLang="zh-CN" sz="1700" b="1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S</a:t>
                      </a:r>
                      <a:endParaRPr lang="zh-CN" altLang="en-US" sz="1700" b="1" kern="12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848081" rtl="0" eaLnBrk="1" latinLnBrk="0" hangingPunct="1"/>
                      <a:r>
                        <a:rPr lang="zh-CN" altLang="en-US" sz="1400" b="1" kern="1200" dirty="0">
                          <a:solidFill>
                            <a:srgbClr val="067C0C"/>
                          </a:solidFill>
                          <a:latin typeface="+mn-lt"/>
                          <a:ea typeface="+mn-ea"/>
                          <a:cs typeface="+mn-cs"/>
                        </a:rPr>
                        <a:t>无符号除法</a:t>
                      </a:r>
                      <a:r>
                        <a:rPr lang="en-US" altLang="zh-CN" sz="1400" b="1" kern="1200" dirty="0">
                          <a:solidFill>
                            <a:srgbClr val="067C0C"/>
                          </a:solidFill>
                          <a:latin typeface="+mn-lt"/>
                          <a:ea typeface="+mn-ea"/>
                          <a:cs typeface="+mn-cs"/>
                        </a:rPr>
                        <a:t>——</a:t>
                      </a:r>
                      <a:r>
                        <a:rPr lang="pt-BR" altLang="zh-CN" sz="1400" b="1" kern="1200" dirty="0">
                          <a:solidFill>
                            <a:srgbClr val="067C0C"/>
                          </a:solidFill>
                          <a:latin typeface="+mn-lt"/>
                          <a:ea typeface="+mn-ea"/>
                          <a:cs typeface="+mn-cs"/>
                        </a:rPr>
                        <a:t>R[%edx] = R[%ex]:R[%eax] % S;</a:t>
                      </a:r>
                    </a:p>
                    <a:p>
                      <a:pPr marL="0" algn="l" defTabSz="848081" rtl="0" eaLnBrk="1" latinLnBrk="0" hangingPunct="1"/>
                      <a:r>
                        <a:rPr lang="pt-BR" altLang="zh-CN" sz="1400" b="1" kern="1200" dirty="0">
                          <a:solidFill>
                            <a:srgbClr val="067C0C"/>
                          </a:solidFill>
                          <a:latin typeface="+mn-lt"/>
                          <a:ea typeface="+mn-ea"/>
                          <a:cs typeface="+mn-cs"/>
                        </a:rPr>
                        <a:t>R[%eax] = R[%edx]:R[%eax] / S;</a:t>
                      </a:r>
                      <a:endParaRPr lang="zh-CN" altLang="en-US" sz="1400" b="1" kern="1200" dirty="0">
                        <a:solidFill>
                          <a:srgbClr val="067C0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5622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B6947628-3219-4615-AB3C-726DD85A6C0C}"/>
              </a:ext>
            </a:extLst>
          </p:cNvPr>
          <p:cNvSpPr txBox="1"/>
          <p:nvPr/>
        </p:nvSpPr>
        <p:spPr>
          <a:xfrm>
            <a:off x="-36512" y="2991029"/>
            <a:ext cx="149271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700" dirty="0">
                <a:solidFill>
                  <a:srgbClr val="FF0000"/>
                </a:solidFill>
                <a:latin typeface="+mn-lt"/>
                <a:ea typeface="+mn-ea"/>
              </a:rPr>
              <a:t>特殊算术指令</a:t>
            </a:r>
          </a:p>
        </p:txBody>
      </p:sp>
    </p:spTree>
    <p:extLst>
      <p:ext uri="{BB962C8B-B14F-4D97-AF65-F5344CB8AC3E}">
        <p14:creationId xmlns:p14="http://schemas.microsoft.com/office/powerpoint/2010/main" val="250359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6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7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1" presetClass="mediacall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21" dur="205894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audio>
                  <p:cMediaNode vol="80000">
                    <p:cTn id="22" fill="hold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12"/>
                    </p:tgtEl>
                  </p:cMediaNode>
                </p:audio>
              </p:childTnLst>
            </p:cTn>
          </p:par>
        </p:tnLst>
        <p:bldLst>
          <p:bldP spid="53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0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5364088" y="371440"/>
            <a:ext cx="3779912" cy="0"/>
          </a:xfrm>
          <a:prstGeom prst="line">
            <a:avLst/>
          </a:prstGeom>
          <a:ln w="25400">
            <a:solidFill>
              <a:srgbClr val="A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00"/>
          <p:cNvSpPr txBox="1"/>
          <p:nvPr/>
        </p:nvSpPr>
        <p:spPr>
          <a:xfrm>
            <a:off x="3563888" y="171385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kern="0" dirty="0">
                <a:solidFill>
                  <a:srgbClr val="AC0000"/>
                </a:solidFill>
                <a:latin typeface="微软雅黑" pitchFamily="34" charset="-122"/>
                <a:ea typeface="微软雅黑" pitchFamily="34" charset="-122"/>
              </a:rPr>
              <a:t>跳转指令</a:t>
            </a:r>
            <a:endParaRPr lang="en-US" altLang="zh-CN" sz="1600" kern="0" dirty="0">
              <a:solidFill>
                <a:srgbClr val="A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168DAE5-F389-4352-99F3-02BE4FA612D3}"/>
              </a:ext>
            </a:extLst>
          </p:cNvPr>
          <p:cNvSpPr txBox="1"/>
          <p:nvPr/>
        </p:nvSpPr>
        <p:spPr>
          <a:xfrm>
            <a:off x="611560" y="548412"/>
            <a:ext cx="806489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" dirty="0">
                <a:solidFill>
                  <a:srgbClr val="FF0000"/>
                </a:solidFill>
                <a:latin typeface="+mn-lt"/>
                <a:ea typeface="+mn-ea"/>
              </a:rPr>
              <a:t>%</a:t>
            </a:r>
            <a:r>
              <a:rPr lang="en-US" altLang="zh-CN" sz="1700" dirty="0" err="1">
                <a:solidFill>
                  <a:srgbClr val="FF0000"/>
                </a:solidFill>
                <a:latin typeface="+mn-lt"/>
                <a:ea typeface="+mn-ea"/>
              </a:rPr>
              <a:t>eip</a:t>
            </a:r>
            <a:r>
              <a:rPr lang="zh-CN" altLang="en-US" sz="1700" dirty="0">
                <a:solidFill>
                  <a:srgbClr val="FF0000"/>
                </a:solidFill>
                <a:latin typeface="+mn-lt"/>
                <a:ea typeface="+mn-ea"/>
              </a:rPr>
              <a:t>－－存放下一条要执行指令的地址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27C4324-6210-440E-85A0-06F77D9B0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915565"/>
            <a:ext cx="1512168" cy="417646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A7AE7A9-5BC7-4B23-8836-B70C5B987F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72" y="559375"/>
            <a:ext cx="3024336" cy="452392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41EE5715-B2CE-4248-BB0F-A3A11C4B7C1A}"/>
              </a:ext>
            </a:extLst>
          </p:cNvPr>
          <p:cNvSpPr txBox="1"/>
          <p:nvPr/>
        </p:nvSpPr>
        <p:spPr>
          <a:xfrm>
            <a:off x="3779912" y="1578119"/>
            <a:ext cx="135976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00" dirty="0">
                <a:solidFill>
                  <a:srgbClr val="FF0000"/>
                </a:solidFill>
                <a:latin typeface="+mn-lt"/>
                <a:ea typeface="+mn-ea"/>
              </a:rPr>
              <a:t>变长指令集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DB7547C-3E09-4D52-8835-29DF33C678BC}"/>
              </a:ext>
            </a:extLst>
          </p:cNvPr>
          <p:cNvSpPr txBox="1"/>
          <p:nvPr/>
        </p:nvSpPr>
        <p:spPr>
          <a:xfrm>
            <a:off x="403920" y="1932062"/>
            <a:ext cx="108012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00" dirty="0">
                <a:solidFill>
                  <a:srgbClr val="FF0000"/>
                </a:solidFill>
                <a:latin typeface="+mn-lt"/>
                <a:ea typeface="+mn-ea"/>
              </a:rPr>
              <a:t>定长指令集（假设为</a:t>
            </a:r>
            <a:r>
              <a:rPr lang="en-US" altLang="zh-CN" sz="1700" dirty="0">
                <a:solidFill>
                  <a:srgbClr val="FF0000"/>
                </a:solidFill>
                <a:latin typeface="+mn-lt"/>
                <a:ea typeface="+mn-ea"/>
              </a:rPr>
              <a:t>32</a:t>
            </a:r>
            <a:r>
              <a:rPr lang="zh-CN" altLang="en-US" sz="1700" dirty="0">
                <a:solidFill>
                  <a:srgbClr val="FF0000"/>
                </a:solidFill>
                <a:latin typeface="+mn-lt"/>
                <a:ea typeface="+mn-ea"/>
              </a:rPr>
              <a:t>位）</a:t>
            </a:r>
          </a:p>
        </p:txBody>
      </p:sp>
    </p:spTree>
    <p:extLst>
      <p:ext uri="{BB962C8B-B14F-4D97-AF65-F5344CB8AC3E}">
        <p14:creationId xmlns:p14="http://schemas.microsoft.com/office/powerpoint/2010/main" val="77227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6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7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8" fill="hold">
                          <p:stCondLst>
                            <p:cond delay="indefinite"/>
                          </p:stCondLst>
                          <p:childTnLst>
                            <p:par>
                              <p:cTn id="1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0" presetID="1" presetClass="mediacall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21" dur="141224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audio>
                  <p:cMediaNode vol="80000">
                    <p:cTn id="22" fill="hold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5"/>
                    </p:tgtEl>
                  </p:cMediaNode>
                </p:audio>
              </p:childTnLst>
            </p:cTn>
          </p:par>
        </p:tnLst>
        <p:bldLst>
          <p:bldP spid="53" grpId="0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SLIDE_COUNT" val="1"/>
  <p:tag name="ISPRING_SCORM_RATE_SLIDES" val="0"/>
  <p:tag name="ISPRING_SCORM_RATE_QUIZZES" val="0"/>
  <p:tag name="ISPRING_SCORM_PASSING_SCORE" val="0.0000000000"/>
  <p:tag name="GENSWF_OUTPUT_FILE_NAME" val="22-"/>
  <p:tag name="ISPRING_RESOURCE_PATHS_HASH_2" val="dd605faedef9b7b7285347d268bb89f5f81ab715"/>
  <p:tag name="ISPRING_PRESENTATION_TITLE" val="红色预览视频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1.5|1.2|1.4|2.5|2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.5|1.1|1.4|0.9|3"/>
</p:tagLst>
</file>

<file path=ppt/theme/theme1.xml><?xml version="1.0" encoding="utf-8"?>
<a:theme xmlns:a="http://schemas.openxmlformats.org/drawingml/2006/main" name="微笑PPT - 小A">
  <a:themeElements>
    <a:clrScheme name="自定义 1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073E87"/>
      </a:accent1>
      <a:accent2>
        <a:srgbClr val="2D82F4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微笑PPT - 小A">
      <a:majorFont>
        <a:latin typeface="Arial"/>
        <a:ea typeface="微软雅黑"/>
        <a:cs typeface="宋体"/>
      </a:majorFont>
      <a:minorFont>
        <a:latin typeface="Arial"/>
        <a:ea typeface="微软雅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华文细黑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华文细黑" pitchFamily="2" charset="-122"/>
          </a:defRPr>
        </a:defPPr>
      </a:lstStyle>
    </a:lnDef>
  </a:objectDefaults>
  <a:extraClrSchemeLst>
    <a:extraClrScheme>
      <a:clrScheme name="微笑PPT - 小A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E20000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EEAAAA"/>
        </a:accent5>
        <a:accent6>
          <a:srgbClr val="B90000"/>
        </a:accent6>
        <a:hlink>
          <a:srgbClr val="8000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1546</Words>
  <Application>Microsoft Office PowerPoint</Application>
  <PresentationFormat>全屏显示(16:9)</PresentationFormat>
  <Paragraphs>339</Paragraphs>
  <Slides>21</Slides>
  <Notes>18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汉仪中圆简</vt:lpstr>
      <vt:lpstr>胡晓波美心常规体</vt:lpstr>
      <vt:lpstr>微软雅黑</vt:lpstr>
      <vt:lpstr>新宋体</vt:lpstr>
      <vt:lpstr>Arial</vt:lpstr>
      <vt:lpstr>Courier New</vt:lpstr>
      <vt:lpstr>Symbol</vt:lpstr>
      <vt:lpstr>Wingdings</vt:lpstr>
      <vt:lpstr>微笑PPT - 小A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2017-04-10T11:53:55Z</dcterms:created>
  <dcterms:modified xsi:type="dcterms:W3CDTF">2020-03-06T03:58:18Z</dcterms:modified>
</cp:coreProperties>
</file>