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>
  <p:sldMasterIdLst>
    <p:sldMasterId id="2147483648" r:id="rId1"/>
  </p:sldMasterIdLst>
  <p:notesMasterIdLst>
    <p:notesMasterId r:id="rId18"/>
  </p:notesMasterIdLst>
  <p:sldIdLst>
    <p:sldId id="386" r:id="rId2"/>
    <p:sldId id="388" r:id="rId3"/>
    <p:sldId id="389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385" r:id="rId17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1pPr>
    <a:lvl2pPr marL="422275" indent="-60325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2pPr>
    <a:lvl3pPr marL="846455" indent="-12065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3pPr>
    <a:lvl4pPr marL="1271905" indent="-18288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4pPr>
    <a:lvl5pPr marL="1694180" indent="-243205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7C0C"/>
    <a:srgbClr val="AC0000"/>
    <a:srgbClr val="FFAFAF"/>
    <a:srgbClr val="FF0000"/>
    <a:srgbClr val="DE0000"/>
    <a:srgbClr val="133FCB"/>
    <a:srgbClr val="08A81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9" autoAdjust="0"/>
    <p:restoredTop sz="80971" autoAdjust="0"/>
  </p:normalViewPr>
  <p:slideViewPr>
    <p:cSldViewPr showGuides="1">
      <p:cViewPr varScale="1">
        <p:scale>
          <a:sx n="163" d="100"/>
          <a:sy n="163" d="100"/>
        </p:scale>
        <p:origin x="1736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-214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 dirty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dirty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dirty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fld id="{A41FEA25-C0EA-413D-8D1D-7325EEED996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2227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84645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27190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69418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120265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44445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67990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92170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D4C3ED17-4C1F-47E3-BE3D-69553E812EEA}" type="slidenum">
              <a:rPr lang="zh-CN" altLang="en-US" b="0"/>
              <a:t>0</a:t>
            </a:fld>
            <a:endParaRPr lang="zh-CN" altLang="en-US"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E2FD711B-DB76-470F-844F-51C9BBAEC6EB}" type="slidenum">
              <a:rPr lang="en-US" altLang="zh-CN" b="0"/>
              <a:t>9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E2FD711B-DB76-470F-844F-51C9BBAEC6EB}" type="slidenum">
              <a:rPr lang="en-US" altLang="zh-CN" b="0"/>
              <a:t>10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E2FD711B-DB76-470F-844F-51C9BBAEC6EB}" type="slidenum">
              <a:rPr lang="en-US" altLang="zh-CN" b="0"/>
              <a:t>11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E2FD711B-DB76-470F-844F-51C9BBAEC6EB}" type="slidenum">
              <a:rPr lang="en-US" altLang="zh-CN" b="0"/>
              <a:t>12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980002"/>
                </a:solidFill>
              </a:rPr>
              <a:t>Early termination </a:t>
            </a:r>
            <a:r>
              <a:rPr lang="zh-CN" altLang="en-US" dirty="0">
                <a:solidFill>
                  <a:srgbClr val="980002"/>
                </a:solidFill>
              </a:rPr>
              <a:t>（</a:t>
            </a:r>
            <a:r>
              <a:rPr lang="en-US" altLang="zh-CN" dirty="0">
                <a:solidFill>
                  <a:srgbClr val="980002"/>
                </a:solidFill>
              </a:rPr>
              <a:t>1020.c</a:t>
            </a:r>
            <a:r>
              <a:rPr lang="zh-CN" altLang="en-US" dirty="0">
                <a:solidFill>
                  <a:srgbClr val="980002"/>
                </a:solidFill>
              </a:rPr>
              <a:t>）</a:t>
            </a:r>
            <a:endParaRPr lang="en-US" altLang="zh-CN" dirty="0">
              <a:solidFill>
                <a:srgbClr val="980002"/>
              </a:solidFill>
            </a:endParaRPr>
          </a:p>
          <a:p>
            <a:endParaRPr lang="en-US" altLang="zh-CN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E2FD711B-DB76-470F-844F-51C9BBAEC6EB}" type="slidenum">
              <a:rPr lang="en-US" altLang="zh-CN" b="0"/>
              <a:t>13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980002"/>
                </a:solidFill>
              </a:rPr>
              <a:t>Early termination </a:t>
            </a:r>
            <a:r>
              <a:rPr lang="zh-CN" altLang="en-US" dirty="0">
                <a:solidFill>
                  <a:srgbClr val="980002"/>
                </a:solidFill>
              </a:rPr>
              <a:t>（</a:t>
            </a:r>
            <a:r>
              <a:rPr lang="en-US" altLang="zh-CN" dirty="0">
                <a:solidFill>
                  <a:srgbClr val="980002"/>
                </a:solidFill>
              </a:rPr>
              <a:t>1020.c</a:t>
            </a:r>
            <a:r>
              <a:rPr lang="zh-CN" altLang="en-US" dirty="0">
                <a:solidFill>
                  <a:srgbClr val="980002"/>
                </a:solidFill>
              </a:rPr>
              <a:t>）</a:t>
            </a:r>
            <a:endParaRPr lang="en-US" altLang="zh-CN" dirty="0">
              <a:solidFill>
                <a:srgbClr val="980002"/>
              </a:solidFill>
            </a:endParaRPr>
          </a:p>
          <a:p>
            <a:endParaRPr lang="en-US" altLang="zh-CN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E2FD711B-DB76-470F-844F-51C9BBAEC6EB}" type="slidenum">
              <a:rPr lang="en-US" altLang="zh-CN" b="0"/>
              <a:t>14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D4C3ED17-4C1F-47E3-BE3D-69553E812EEA}" type="slidenum">
              <a:rPr lang="zh-CN" altLang="en-US" b="0"/>
              <a:t>15</a:t>
            </a:fld>
            <a:endParaRPr lang="zh-CN" altLang="en-US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92BAF508-7672-47FF-83E3-FDC87A4BE6FA}" type="slidenum">
              <a:rPr lang="en-US" altLang="zh-CN" b="0"/>
              <a:t>1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E2FD711B-DB76-470F-844F-51C9BBAEC6EB}" type="slidenum">
              <a:rPr lang="en-US" altLang="zh-CN" b="0"/>
              <a:t>2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E2FD711B-DB76-470F-844F-51C9BBAEC6EB}" type="slidenum">
              <a:rPr lang="en-US" altLang="zh-CN" b="0"/>
              <a:t>3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1013.c </a:t>
            </a:r>
            <a:r>
              <a:rPr lang="zh-CN" altLang="en-US" dirty="0"/>
              <a:t>代码演示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E2FD711B-DB76-470F-844F-51C9BBAEC6EB}" type="slidenum">
              <a:rPr lang="en-US" altLang="zh-CN" b="0"/>
              <a:t>4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E2FD711B-DB76-470F-844F-51C9BBAEC6EB}" type="slidenum">
              <a:rPr lang="en-US" altLang="zh-CN" b="0"/>
              <a:t>5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E2FD711B-DB76-470F-844F-51C9BBAEC6EB}" type="slidenum">
              <a:rPr lang="en-US" altLang="zh-CN" b="0"/>
              <a:t>6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E2FD711B-DB76-470F-844F-51C9BBAEC6EB}" type="slidenum">
              <a:rPr lang="en-US" altLang="zh-CN" b="0"/>
              <a:t>7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E2FD711B-DB76-470F-844F-51C9BBAEC6EB}" type="slidenum">
              <a:rPr lang="en-US" altLang="zh-CN" b="0"/>
              <a:t>8</a:t>
            </a:fld>
            <a:endParaRPr lang="en-US" altLang="zh-CN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5"/>
          </a:xfrm>
          <a:prstGeom prst="rect">
            <a:avLst/>
          </a:prstGeom>
        </p:spPr>
        <p:txBody>
          <a:bodyPr lIns="72545" tIns="36273" rIns="72545" bIns="36273"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2900"/>
            </a:lvl1pPr>
            <a:lvl2pPr marL="424180" indent="0">
              <a:buNone/>
              <a:defRPr sz="2600"/>
            </a:lvl2pPr>
            <a:lvl3pPr marL="848360" indent="0">
              <a:buNone/>
              <a:defRPr sz="2200"/>
            </a:lvl3pPr>
            <a:lvl4pPr marL="1271905" indent="0">
              <a:buNone/>
              <a:defRPr sz="1900"/>
            </a:lvl4pPr>
            <a:lvl5pPr marL="1696085" indent="0">
              <a:buNone/>
              <a:defRPr sz="1900"/>
            </a:lvl5pPr>
            <a:lvl6pPr marL="2120265" indent="0">
              <a:buNone/>
              <a:defRPr sz="1900"/>
            </a:lvl6pPr>
            <a:lvl7pPr marL="2544445" indent="0">
              <a:buNone/>
              <a:defRPr sz="1900"/>
            </a:lvl7pPr>
            <a:lvl8pPr marL="2967990" indent="0">
              <a:buNone/>
              <a:defRPr sz="1900"/>
            </a:lvl8pPr>
            <a:lvl9pPr marL="3392170" indent="0">
              <a:buNone/>
              <a:defRPr sz="19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5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1300"/>
            </a:lvl1pPr>
            <a:lvl2pPr marL="424180" indent="0">
              <a:buNone/>
              <a:defRPr sz="1100"/>
            </a:lvl2pPr>
            <a:lvl3pPr marL="848360" indent="0">
              <a:buNone/>
              <a:defRPr sz="1000"/>
            </a:lvl3pPr>
            <a:lvl4pPr marL="1271905" indent="0">
              <a:buNone/>
              <a:defRPr sz="800"/>
            </a:lvl4pPr>
            <a:lvl5pPr marL="1696085" indent="0">
              <a:buNone/>
              <a:defRPr sz="800"/>
            </a:lvl5pPr>
            <a:lvl6pPr marL="2120265" indent="0">
              <a:buNone/>
              <a:defRPr sz="800"/>
            </a:lvl6pPr>
            <a:lvl7pPr marL="2544445" indent="0">
              <a:buNone/>
              <a:defRPr sz="800"/>
            </a:lvl7pPr>
            <a:lvl8pPr marL="2967990" indent="0">
              <a:buNone/>
              <a:defRPr sz="800"/>
            </a:lvl8pPr>
            <a:lvl9pPr marL="339217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671" y="87314"/>
            <a:ext cx="8206671" cy="486455"/>
          </a:xfrm>
          <a:prstGeom prst="rect">
            <a:avLst/>
          </a:prstGeom>
        </p:spPr>
        <p:txBody>
          <a:bodyPr lIns="72545" tIns="36273" rIns="72545" bIns="36273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671" y="735920"/>
            <a:ext cx="8206671" cy="4029982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86922"/>
            <a:ext cx="2051050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86922"/>
            <a:ext cx="6003925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5pPr>
      <a:lvl6pPr marL="42418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6pPr>
      <a:lvl7pPr marL="84836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7pPr>
      <a:lvl8pPr marL="1271905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8pPr>
      <a:lvl9pPr marL="1696085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9pPr>
    </p:titleStyle>
    <p:bodyStyle>
      <a:lvl1pPr marL="167005" indent="-16700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500380" indent="-16700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28675" indent="-16065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163955" indent="-16700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1500505" indent="-17018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1925955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6pPr>
      <a:lvl7pPr marL="2350135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7pPr>
      <a:lvl8pPr marL="2773680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8pPr>
      <a:lvl9pPr marL="3197860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18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36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1905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6085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0265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4445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799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217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wav"/><Relationship Id="rId7" Type="http://schemas.openxmlformats.org/officeDocument/2006/relationships/image" Target="../media/image9.png"/><Relationship Id="rId2" Type="http://schemas.microsoft.com/office/2007/relationships/media" Target="../media/media1.wav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515073" y="699542"/>
            <a:ext cx="777686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ctr"/>
            <a:r>
              <a:rPr lang="en-US" altLang="zh-CN" sz="4800" b="0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《</a:t>
            </a:r>
            <a:r>
              <a:rPr lang="zh-CN" altLang="en-US" sz="4800" b="0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计算机系统</a:t>
            </a:r>
            <a:r>
              <a:rPr lang="en-US" altLang="zh-CN" sz="4800" b="0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》</a:t>
            </a:r>
          </a:p>
          <a:p>
            <a:pPr algn="ctr"/>
            <a:r>
              <a:rPr lang="en-US" altLang="zh-CN" sz="4800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——</a:t>
            </a:r>
            <a:r>
              <a:rPr lang="zh-CN" altLang="en-US" sz="4800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位、字节、信息存储</a:t>
            </a:r>
          </a:p>
        </p:txBody>
      </p:sp>
      <p:sp>
        <p:nvSpPr>
          <p:cNvPr id="2" name="矩形 1"/>
          <p:cNvSpPr/>
          <p:nvPr/>
        </p:nvSpPr>
        <p:spPr bwMode="auto">
          <a:xfrm rot="2752233">
            <a:off x="-4388531" y="-340108"/>
            <a:ext cx="5760640" cy="5760640"/>
          </a:xfrm>
          <a:prstGeom prst="rect">
            <a:avLst/>
          </a:prstGeom>
          <a:solidFill>
            <a:srgbClr val="A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defTabSz="913765"/>
            <a:endParaRPr lang="zh-CN" altLang="en-US">
              <a:latin typeface="Arial" panose="020B060402020209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638769" y="2313277"/>
            <a:ext cx="3529474" cy="1291261"/>
            <a:chOff x="5323766" y="3110479"/>
            <a:chExt cx="4589491" cy="1572116"/>
          </a:xfrm>
        </p:grpSpPr>
        <p:sp>
          <p:nvSpPr>
            <p:cNvPr id="3" name="矩形 2"/>
            <p:cNvSpPr/>
            <p:nvPr/>
          </p:nvSpPr>
          <p:spPr bwMode="auto">
            <a:xfrm>
              <a:off x="5337922" y="3110479"/>
              <a:ext cx="4575335" cy="1572116"/>
            </a:xfrm>
            <a:prstGeom prst="rect">
              <a:avLst/>
            </a:prstGeom>
            <a:solidFill>
              <a:srgbClr val="A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defTabSz="913765"/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4" name="TextBox 27"/>
            <p:cNvSpPr txBox="1">
              <a:spLocks noChangeArrowheads="1"/>
            </p:cNvSpPr>
            <p:nvPr/>
          </p:nvSpPr>
          <p:spPr bwMode="auto">
            <a:xfrm>
              <a:off x="5323766" y="3182770"/>
              <a:ext cx="4575336" cy="12232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湖南大学</a:t>
              </a:r>
              <a:endParaRPr lang="en-US" altLang="zh-CN" sz="2100" dirty="0">
                <a:solidFill>
                  <a:schemeClr val="bg1"/>
                </a:solidFill>
                <a:latin typeface="胡晓波美心常规体" panose="02010600030101010101" pitchFamily="2" charset="-122"/>
                <a:ea typeface="胡晓波美心常规体" panose="0201060003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《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计算机系统</a:t>
              </a: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》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课程教学组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1" y="3800770"/>
            <a:ext cx="1454195" cy="12912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30"/>
    </mc:Choice>
    <mc:Fallback xmlns="">
      <p:transition spd="slow" advTm="98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68"/>
          <p:cNvSpPr txBox="1"/>
          <p:nvPr/>
        </p:nvSpPr>
        <p:spPr>
          <a:xfrm>
            <a:off x="4476939" y="2657142"/>
            <a:ext cx="468503" cy="407800"/>
          </a:xfrm>
          <a:prstGeom prst="rect">
            <a:avLst/>
          </a:prstGeom>
          <a:noFill/>
        </p:spPr>
        <p:txBody>
          <a:bodyPr wrap="square" lIns="68576" tIns="34288" rIns="68576" bIns="3428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703020204020201" pitchFamily="34" charset="-122"/>
                <a:ea typeface="微软雅黑" panose="020B0703020204020201" pitchFamily="34" charset="-122"/>
              </a:rPr>
              <a:t>标签文字</a:t>
            </a:r>
          </a:p>
        </p:txBody>
      </p:sp>
      <p:sp>
        <p:nvSpPr>
          <p:cNvPr id="88" name="TextBox 69"/>
          <p:cNvSpPr txBox="1"/>
          <p:nvPr/>
        </p:nvSpPr>
        <p:spPr>
          <a:xfrm>
            <a:off x="2399904" y="2641413"/>
            <a:ext cx="468503" cy="407800"/>
          </a:xfrm>
          <a:prstGeom prst="rect">
            <a:avLst/>
          </a:prstGeom>
          <a:noFill/>
        </p:spPr>
        <p:txBody>
          <a:bodyPr wrap="square" lIns="68576" tIns="34288" rIns="68576" bIns="3428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703020204020201" pitchFamily="34" charset="-122"/>
                <a:ea typeface="微软雅黑" panose="020B0703020204020201" pitchFamily="34" charset="-122"/>
              </a:rPr>
              <a:t>标签文字</a:t>
            </a:r>
          </a:p>
        </p:txBody>
      </p:sp>
      <p:cxnSp>
        <p:nvCxnSpPr>
          <p:cNvPr id="91" name="直接连接符 90"/>
          <p:cNvCxnSpPr/>
          <p:nvPr/>
        </p:nvCxnSpPr>
        <p:spPr>
          <a:xfrm flipV="1">
            <a:off x="0" y="355471"/>
            <a:ext cx="3491880" cy="1597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436096" y="355471"/>
            <a:ext cx="3707904" cy="15969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500"/>
          <p:cNvSpPr txBox="1"/>
          <p:nvPr/>
        </p:nvSpPr>
        <p:spPr>
          <a:xfrm>
            <a:off x="2627784" y="155416"/>
            <a:ext cx="3685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大</a:t>
            </a:r>
            <a:r>
              <a:rPr lang="en-US" altLang="zh-CN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/</a:t>
            </a: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小端法示例</a:t>
            </a:r>
            <a:r>
              <a:rPr lang="en-US" altLang="zh-CN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2</a:t>
            </a:r>
          </a:p>
        </p:txBody>
      </p:sp>
      <p:sp>
        <p:nvSpPr>
          <p:cNvPr id="9" name="Rectangle 7"/>
          <p:cNvSpPr/>
          <p:nvPr/>
        </p:nvSpPr>
        <p:spPr bwMode="auto">
          <a:xfrm>
            <a:off x="-8004" y="556270"/>
            <a:ext cx="4580004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/>
          <a:lstStyle/>
          <a:p>
            <a:pPr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noProof="1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Decimal(</a:t>
            </a:r>
            <a:r>
              <a:rPr lang="zh-CN" altLang="en-US" noProof="1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十进制</a:t>
            </a:r>
            <a:r>
              <a:rPr lang="en-US" altLang="zh-CN" noProof="1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):</a:t>
            </a:r>
            <a:r>
              <a:rPr lang="en-US" noProof="1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noProof="1">
                <a:solidFill>
                  <a:srgbClr val="000066"/>
                </a:solidFill>
                <a:latin typeface="Courier New Bold" panose="02070609020205090404" charset="0"/>
                <a:ea typeface="Courier New Bold" panose="02070609020205090404" charset="0"/>
                <a:cs typeface="Courier New Bold" panose="02070609020205090404" charset="0"/>
                <a:sym typeface="Courier New Bold" panose="02070609020205090404" charset="0"/>
              </a:rPr>
              <a:t>15213</a:t>
            </a:r>
          </a:p>
          <a:p>
            <a:pPr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noProof="1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Binary(</a:t>
            </a:r>
            <a:r>
              <a:rPr lang="zh-CN" altLang="en-US" noProof="1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二进制</a:t>
            </a:r>
            <a:r>
              <a:rPr lang="en-US" altLang="zh-CN" noProof="1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): </a:t>
            </a:r>
            <a:r>
              <a:rPr lang="en-US" noProof="1">
                <a:solidFill>
                  <a:srgbClr val="000066"/>
                </a:solidFill>
                <a:latin typeface="Courier New Bold" panose="02070609020205090404" charset="0"/>
                <a:ea typeface="Courier New Bold" panose="02070609020205090404" charset="0"/>
                <a:cs typeface="Courier New Bold" panose="02070609020205090404" charset="0"/>
                <a:sym typeface="Courier New Bold" panose="02070609020205090404" charset="0"/>
              </a:rPr>
              <a:t> 0011 1011 0110 1101</a:t>
            </a:r>
          </a:p>
          <a:p>
            <a:pPr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noProof="1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Hex(</a:t>
            </a:r>
            <a:r>
              <a:rPr lang="zh-CN" altLang="en-US" noProof="1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十六进制</a:t>
            </a:r>
            <a:r>
              <a:rPr lang="en-US" altLang="zh-CN" noProof="1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):</a:t>
            </a:r>
            <a:r>
              <a:rPr lang="en-US" noProof="1">
                <a:solidFill>
                  <a:srgbClr val="000066"/>
                </a:solidFill>
                <a:latin typeface="Courier New Bold" panose="02070609020205090404" charset="0"/>
                <a:ea typeface="Courier New Bold" panose="02070609020205090404" charset="0"/>
                <a:cs typeface="Courier New Bold" panose="02070609020205090404" charset="0"/>
                <a:sym typeface="Courier New Bold" panose="02070609020205090404" charset="0"/>
              </a:rPr>
              <a:t>   3    B    6    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04" y="1855013"/>
            <a:ext cx="4251750" cy="3204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75606"/>
            <a:ext cx="4572000" cy="377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31"/>
    </mc:Choice>
    <mc:Fallback xmlns="">
      <p:transition spd="slow" advTm="4203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68"/>
          <p:cNvSpPr txBox="1"/>
          <p:nvPr/>
        </p:nvSpPr>
        <p:spPr>
          <a:xfrm>
            <a:off x="4476939" y="2657142"/>
            <a:ext cx="468503" cy="407800"/>
          </a:xfrm>
          <a:prstGeom prst="rect">
            <a:avLst/>
          </a:prstGeom>
          <a:noFill/>
        </p:spPr>
        <p:txBody>
          <a:bodyPr wrap="square" lIns="68576" tIns="34288" rIns="68576" bIns="3428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703020204020201" pitchFamily="34" charset="-122"/>
                <a:ea typeface="微软雅黑" panose="020B0703020204020201" pitchFamily="34" charset="-122"/>
              </a:rPr>
              <a:t>标签文字</a:t>
            </a:r>
          </a:p>
        </p:txBody>
      </p:sp>
      <p:sp>
        <p:nvSpPr>
          <p:cNvPr id="88" name="TextBox 69"/>
          <p:cNvSpPr txBox="1"/>
          <p:nvPr/>
        </p:nvSpPr>
        <p:spPr>
          <a:xfrm>
            <a:off x="2399904" y="2641413"/>
            <a:ext cx="468503" cy="407800"/>
          </a:xfrm>
          <a:prstGeom prst="rect">
            <a:avLst/>
          </a:prstGeom>
          <a:noFill/>
        </p:spPr>
        <p:txBody>
          <a:bodyPr wrap="square" lIns="68576" tIns="34288" rIns="68576" bIns="3428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703020204020201" pitchFamily="34" charset="-122"/>
                <a:ea typeface="微软雅黑" panose="020B0703020204020201" pitchFamily="34" charset="-122"/>
              </a:rPr>
              <a:t>标签文字</a:t>
            </a:r>
          </a:p>
        </p:txBody>
      </p:sp>
      <p:cxnSp>
        <p:nvCxnSpPr>
          <p:cNvPr id="91" name="直接连接符 90"/>
          <p:cNvCxnSpPr/>
          <p:nvPr/>
        </p:nvCxnSpPr>
        <p:spPr>
          <a:xfrm flipV="1">
            <a:off x="0" y="355471"/>
            <a:ext cx="3491880" cy="1597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436096" y="355471"/>
            <a:ext cx="3707904" cy="15969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500"/>
          <p:cNvSpPr txBox="1"/>
          <p:nvPr/>
        </p:nvSpPr>
        <p:spPr>
          <a:xfrm>
            <a:off x="2627784" y="155416"/>
            <a:ext cx="3685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大</a:t>
            </a:r>
            <a:r>
              <a:rPr lang="en-US" altLang="zh-CN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/</a:t>
            </a: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小端法示例</a:t>
            </a:r>
            <a:r>
              <a:rPr lang="en-US" altLang="zh-CN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3</a:t>
            </a:r>
          </a:p>
        </p:txBody>
      </p:sp>
      <p:sp>
        <p:nvSpPr>
          <p:cNvPr id="10" name="Rectangle 3"/>
          <p:cNvSpPr/>
          <p:nvPr/>
        </p:nvSpPr>
        <p:spPr bwMode="auto">
          <a:xfrm>
            <a:off x="-8004" y="818406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/>
          <a:lstStyle/>
          <a:p>
            <a:pPr marL="398780" indent="-386080" algn="ctr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noProof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panose="02070609020205090404"/>
                <a:ea typeface="Monaco" charset="0"/>
                <a:cs typeface="Courier New" panose="02070609020205090404"/>
                <a:sym typeface="Monaco" charset="0"/>
              </a:rPr>
              <a:t>char S[6] = "18243";</a:t>
            </a:r>
          </a:p>
        </p:txBody>
      </p:sp>
      <p:sp>
        <p:nvSpPr>
          <p:cNvPr id="2" name="矩形 1"/>
          <p:cNvSpPr/>
          <p:nvPr/>
        </p:nvSpPr>
        <p:spPr>
          <a:xfrm>
            <a:off x="408532" y="1479892"/>
            <a:ext cx="502756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dirty="0">
                <a:latin typeface="+mn-ea"/>
                <a:ea typeface="+mn-ea"/>
              </a:rPr>
              <a:t>C</a:t>
            </a:r>
            <a:r>
              <a:rPr lang="zh-CN" altLang="en-US" sz="2800" dirty="0">
                <a:latin typeface="+mn-ea"/>
                <a:ea typeface="+mn-ea"/>
              </a:rPr>
              <a:t>中的字符串</a:t>
            </a:r>
            <a:endParaRPr lang="en-US" altLang="zh-CN" sz="2800" dirty="0">
              <a:latin typeface="+mn-ea"/>
              <a:ea typeface="+mn-ea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ea typeface="+mn-ea"/>
              </a:rPr>
              <a:t>字符串是一个字符序列</a:t>
            </a:r>
            <a:endParaRPr lang="en-US" altLang="zh-CN" sz="2000" dirty="0">
              <a:latin typeface="+mn-ea"/>
              <a:ea typeface="+mn-ea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ea typeface="+mn-ea"/>
              </a:rPr>
              <a:t>每个字符以</a:t>
            </a:r>
            <a:r>
              <a:rPr lang="en-US" altLang="zh-CN" sz="2000" dirty="0">
                <a:latin typeface="+mn-ea"/>
                <a:ea typeface="+mn-ea"/>
              </a:rPr>
              <a:t>ASCII</a:t>
            </a:r>
            <a:r>
              <a:rPr lang="zh-CN" altLang="en-US" sz="2000" dirty="0">
                <a:latin typeface="+mn-ea"/>
                <a:ea typeface="+mn-ea"/>
              </a:rPr>
              <a:t>格式存储</a:t>
            </a:r>
            <a:endParaRPr lang="en-US" altLang="zh-CN" sz="2000" dirty="0">
              <a:latin typeface="+mn-ea"/>
              <a:ea typeface="+mn-ea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ea typeface="+mn-ea"/>
              </a:rPr>
              <a:t>字符串以</a:t>
            </a:r>
            <a:r>
              <a:rPr lang="en-US" altLang="zh-CN" sz="2000" dirty="0">
                <a:latin typeface="+mn-ea"/>
                <a:ea typeface="+mn-ea"/>
              </a:rPr>
              <a:t>null</a:t>
            </a:r>
            <a:r>
              <a:rPr lang="zh-CN" altLang="en-US" sz="2000" dirty="0">
                <a:latin typeface="+mn-ea"/>
                <a:ea typeface="+mn-ea"/>
              </a:rPr>
              <a:t>（值为</a:t>
            </a:r>
            <a:r>
              <a:rPr lang="en-US" altLang="zh-CN" sz="2000" dirty="0">
                <a:latin typeface="+mn-ea"/>
                <a:ea typeface="+mn-ea"/>
              </a:rPr>
              <a:t>0</a:t>
            </a:r>
            <a:r>
              <a:rPr lang="zh-CN" altLang="en-US" sz="2000" dirty="0">
                <a:latin typeface="+mn-ea"/>
                <a:ea typeface="+mn-ea"/>
              </a:rPr>
              <a:t>），或</a:t>
            </a:r>
            <a:r>
              <a:rPr lang="en-US" altLang="zh-CN" sz="2000" dirty="0">
                <a:latin typeface="+mn-ea"/>
                <a:ea typeface="+mn-ea"/>
              </a:rPr>
              <a:t>'\0'</a:t>
            </a:r>
            <a:r>
              <a:rPr lang="zh-CN" altLang="en-US" sz="2000" dirty="0">
                <a:latin typeface="+mn-ea"/>
                <a:ea typeface="+mn-ea"/>
              </a:rPr>
              <a:t>结束</a:t>
            </a:r>
            <a:endParaRPr lang="en-US" altLang="zh-CN" sz="2000" dirty="0">
              <a:latin typeface="+mn-ea"/>
              <a:ea typeface="+mn-ea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lang="zh-CN" altLang="en-US" sz="2000" dirty="0">
              <a:latin typeface="+mn-ea"/>
              <a:ea typeface="+mn-ea"/>
            </a:endParaRPr>
          </a:p>
          <a:p>
            <a:pPr eaLnBrk="1" hangingPunct="1"/>
            <a:r>
              <a:rPr lang="zh-CN" altLang="en-US" sz="2800" dirty="0">
                <a:latin typeface="+mn-ea"/>
                <a:ea typeface="+mn-ea"/>
              </a:rPr>
              <a:t>平台独立性</a:t>
            </a:r>
            <a:endParaRPr lang="en-US" altLang="zh-CN" sz="2800" dirty="0">
              <a:latin typeface="+mn-ea"/>
              <a:ea typeface="+mn-ea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ea typeface="+mn-ea"/>
              </a:rPr>
              <a:t>在任何系统上都可得到相同的结果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31590"/>
            <a:ext cx="31432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35"/>
    </mc:Choice>
    <mc:Fallback xmlns="">
      <p:transition spd="slow" advTm="1543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68"/>
          <p:cNvSpPr txBox="1"/>
          <p:nvPr/>
        </p:nvSpPr>
        <p:spPr>
          <a:xfrm>
            <a:off x="4476939" y="2657142"/>
            <a:ext cx="468503" cy="407800"/>
          </a:xfrm>
          <a:prstGeom prst="rect">
            <a:avLst/>
          </a:prstGeom>
          <a:noFill/>
        </p:spPr>
        <p:txBody>
          <a:bodyPr wrap="square" lIns="68576" tIns="34288" rIns="68576" bIns="3428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703020204020201" pitchFamily="34" charset="-122"/>
                <a:ea typeface="微软雅黑" panose="020B0703020204020201" pitchFamily="34" charset="-122"/>
              </a:rPr>
              <a:t>标签文字</a:t>
            </a:r>
          </a:p>
        </p:txBody>
      </p:sp>
      <p:sp>
        <p:nvSpPr>
          <p:cNvPr id="88" name="TextBox 69"/>
          <p:cNvSpPr txBox="1"/>
          <p:nvPr/>
        </p:nvSpPr>
        <p:spPr>
          <a:xfrm>
            <a:off x="2399904" y="2641413"/>
            <a:ext cx="468503" cy="407800"/>
          </a:xfrm>
          <a:prstGeom prst="rect">
            <a:avLst/>
          </a:prstGeom>
          <a:noFill/>
        </p:spPr>
        <p:txBody>
          <a:bodyPr wrap="square" lIns="68576" tIns="34288" rIns="68576" bIns="3428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703020204020201" pitchFamily="34" charset="-122"/>
                <a:ea typeface="微软雅黑" panose="020B0703020204020201" pitchFamily="34" charset="-122"/>
              </a:rPr>
              <a:t>标签文字</a:t>
            </a:r>
          </a:p>
        </p:txBody>
      </p:sp>
      <p:cxnSp>
        <p:nvCxnSpPr>
          <p:cNvPr id="91" name="直接连接符 90"/>
          <p:cNvCxnSpPr/>
          <p:nvPr/>
        </p:nvCxnSpPr>
        <p:spPr>
          <a:xfrm>
            <a:off x="0" y="371441"/>
            <a:ext cx="3903596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076056" y="371441"/>
            <a:ext cx="4067944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500"/>
          <p:cNvSpPr txBox="1"/>
          <p:nvPr/>
        </p:nvSpPr>
        <p:spPr>
          <a:xfrm>
            <a:off x="2627784" y="155416"/>
            <a:ext cx="3685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位级操作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>
          <a:xfrm>
            <a:off x="323528" y="555526"/>
            <a:ext cx="7408862" cy="538977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kern="0" dirty="0"/>
              <a:t>George Boole </a:t>
            </a:r>
            <a:r>
              <a:rPr lang="zh-CN" altLang="en-US" kern="0" dirty="0"/>
              <a:t>在</a:t>
            </a:r>
            <a:r>
              <a:rPr lang="en-US" altLang="zh-CN" kern="0" dirty="0"/>
              <a:t>19</a:t>
            </a:r>
            <a:r>
              <a:rPr lang="zh-CN" altLang="en-US" kern="0" dirty="0"/>
              <a:t>世纪提出：</a:t>
            </a:r>
            <a:r>
              <a:rPr lang="en-US" altLang="zh-CN" sz="2000" kern="0" dirty="0"/>
              <a:t>True</a:t>
            </a:r>
            <a:r>
              <a:rPr lang="zh-CN" altLang="zh-CN" sz="2000" kern="0" dirty="0"/>
              <a:t> </a:t>
            </a:r>
            <a:r>
              <a:rPr lang="en-US" altLang="zh-CN" sz="2000" kern="0" dirty="0"/>
              <a:t>--&gt;  1</a:t>
            </a:r>
            <a:r>
              <a:rPr lang="zh-CN" altLang="en-US" sz="2000" kern="0" dirty="0"/>
              <a:t>；</a:t>
            </a:r>
            <a:r>
              <a:rPr lang="en-US" altLang="zh-CN" sz="2000" kern="0" dirty="0"/>
              <a:t>False--&gt; 0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35" y="1059582"/>
            <a:ext cx="8784853" cy="408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89"/>
    </mc:Choice>
    <mc:Fallback xmlns="">
      <p:transition spd="slow" advTm="1948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68"/>
          <p:cNvSpPr txBox="1"/>
          <p:nvPr/>
        </p:nvSpPr>
        <p:spPr>
          <a:xfrm>
            <a:off x="4476939" y="2657142"/>
            <a:ext cx="468503" cy="407800"/>
          </a:xfrm>
          <a:prstGeom prst="rect">
            <a:avLst/>
          </a:prstGeom>
          <a:noFill/>
        </p:spPr>
        <p:txBody>
          <a:bodyPr wrap="square" lIns="68576" tIns="34288" rIns="68576" bIns="3428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703020204020201" pitchFamily="34" charset="-122"/>
                <a:ea typeface="微软雅黑" panose="020B0703020204020201" pitchFamily="34" charset="-122"/>
              </a:rPr>
              <a:t>标签文字</a:t>
            </a:r>
          </a:p>
        </p:txBody>
      </p:sp>
      <p:sp>
        <p:nvSpPr>
          <p:cNvPr id="88" name="TextBox 69"/>
          <p:cNvSpPr txBox="1"/>
          <p:nvPr/>
        </p:nvSpPr>
        <p:spPr>
          <a:xfrm>
            <a:off x="2399904" y="2641413"/>
            <a:ext cx="468503" cy="407800"/>
          </a:xfrm>
          <a:prstGeom prst="rect">
            <a:avLst/>
          </a:prstGeom>
          <a:noFill/>
        </p:spPr>
        <p:txBody>
          <a:bodyPr wrap="square" lIns="68576" tIns="34288" rIns="68576" bIns="3428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703020204020201" pitchFamily="34" charset="-122"/>
                <a:ea typeface="微软雅黑" panose="020B0703020204020201" pitchFamily="34" charset="-122"/>
              </a:rPr>
              <a:t>标签文字</a:t>
            </a:r>
          </a:p>
        </p:txBody>
      </p:sp>
      <p:cxnSp>
        <p:nvCxnSpPr>
          <p:cNvPr id="91" name="直接连接符 90"/>
          <p:cNvCxnSpPr/>
          <p:nvPr/>
        </p:nvCxnSpPr>
        <p:spPr>
          <a:xfrm flipV="1">
            <a:off x="0" y="355471"/>
            <a:ext cx="3275856" cy="1597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652120" y="371441"/>
            <a:ext cx="3491880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500"/>
          <p:cNvSpPr txBox="1"/>
          <p:nvPr/>
        </p:nvSpPr>
        <p:spPr>
          <a:xfrm>
            <a:off x="2627784" y="155416"/>
            <a:ext cx="3685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C</a:t>
            </a: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语言中的位级运算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564231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>
                <a:latin typeface="+mn-ea"/>
                <a:ea typeface="+mn-ea"/>
              </a:rPr>
              <a:t>C</a:t>
            </a:r>
            <a:r>
              <a:rPr lang="zh-CN" altLang="en-US" sz="2400" dirty="0">
                <a:latin typeface="+mn-ea"/>
                <a:ea typeface="+mn-ea"/>
              </a:rPr>
              <a:t>语言中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>
                <a:latin typeface="+mn-ea"/>
                <a:ea typeface="+mn-ea"/>
                <a:sym typeface="Monaco" charset="0"/>
              </a:rPr>
              <a:t>&amp;</a:t>
            </a:r>
            <a:r>
              <a:rPr lang="en-US" altLang="zh-CN" sz="2400" dirty="0">
                <a:latin typeface="+mn-ea"/>
                <a:ea typeface="+mn-ea"/>
              </a:rPr>
              <a:t>,  </a:t>
            </a:r>
            <a:r>
              <a:rPr lang="en-US" altLang="zh-CN" sz="2400" dirty="0">
                <a:latin typeface="+mn-ea"/>
                <a:ea typeface="+mn-ea"/>
                <a:sym typeface="Monaco" charset="0"/>
              </a:rPr>
              <a:t>|</a:t>
            </a:r>
            <a:r>
              <a:rPr lang="en-US" altLang="zh-CN" sz="2400" dirty="0">
                <a:latin typeface="+mn-ea"/>
                <a:ea typeface="+mn-ea"/>
              </a:rPr>
              <a:t>,  </a:t>
            </a:r>
            <a:r>
              <a:rPr lang="en-US" altLang="zh-CN" sz="2400" dirty="0">
                <a:latin typeface="+mn-ea"/>
                <a:ea typeface="+mn-ea"/>
                <a:sym typeface="Monaco" charset="0"/>
              </a:rPr>
              <a:t>~</a:t>
            </a:r>
            <a:r>
              <a:rPr lang="en-US" altLang="zh-CN" sz="2400" dirty="0">
                <a:latin typeface="+mn-ea"/>
                <a:ea typeface="+mn-ea"/>
              </a:rPr>
              <a:t>,  </a:t>
            </a:r>
            <a:r>
              <a:rPr lang="en-US" altLang="zh-CN" sz="2400" dirty="0">
                <a:latin typeface="+mn-ea"/>
                <a:ea typeface="+mn-ea"/>
                <a:sym typeface="Monaco" charset="0"/>
              </a:rPr>
              <a:t>^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zh-CN" altLang="en-US" sz="2400" dirty="0">
                <a:latin typeface="+mn-ea"/>
                <a:ea typeface="+mn-ea"/>
              </a:rPr>
              <a:t>操作可以应用于整数类型 </a:t>
            </a:r>
            <a:r>
              <a:rPr lang="zh-CN" altLang="en-US" sz="2400" dirty="0">
                <a:latin typeface="+mn-ea"/>
                <a:ea typeface="+mn-ea"/>
                <a:sym typeface="Monaco" charset="0"/>
              </a:rPr>
              <a:t>long, int, short, char, unsigned，</a:t>
            </a:r>
            <a:r>
              <a:rPr lang="zh-CN" altLang="en-US" sz="2400" dirty="0">
                <a:latin typeface="+mn-ea"/>
                <a:ea typeface="+mn-ea"/>
              </a:rPr>
              <a:t>将整数看成是字节向量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/>
            <a:endParaRPr lang="en-US" altLang="zh-CN" sz="2400" dirty="0">
              <a:latin typeface="+mn-ea"/>
              <a:ea typeface="+mn-ea"/>
            </a:endParaRPr>
          </a:p>
          <a:p>
            <a:pPr eaLnBrk="1" hangingPunct="1"/>
            <a:r>
              <a:rPr lang="zh-CN" altLang="en-US" sz="2400" dirty="0">
                <a:latin typeface="+mn-ea"/>
                <a:ea typeface="+mn-ea"/>
              </a:rPr>
              <a:t>示例</a:t>
            </a:r>
            <a:r>
              <a:rPr lang="en-US" altLang="zh-CN" sz="2400" dirty="0">
                <a:latin typeface="+mn-ea"/>
                <a:ea typeface="+mn-ea"/>
              </a:rPr>
              <a:t> (Char data type)</a:t>
            </a:r>
          </a:p>
          <a:p>
            <a:pPr lvl="1" eaLnBrk="1" hangingPunct="1"/>
            <a:r>
              <a:rPr lang="en-US" altLang="zh-CN" sz="2400" dirty="0">
                <a:latin typeface="+mn-ea"/>
                <a:ea typeface="+mn-ea"/>
                <a:sym typeface="Monaco" charset="0"/>
              </a:rPr>
              <a:t>~0x41</a:t>
            </a:r>
            <a:r>
              <a:rPr lang="zh-CN" altLang="en-US" sz="2400" dirty="0">
                <a:latin typeface="+mn-ea"/>
                <a:ea typeface="+mn-ea"/>
                <a:sym typeface="Monaco" charset="0"/>
              </a:rPr>
              <a:t>→ </a:t>
            </a:r>
            <a:r>
              <a:rPr lang="en-US" altLang="zh-CN" sz="2400" dirty="0">
                <a:latin typeface="+mn-ea"/>
                <a:ea typeface="+mn-ea"/>
                <a:sym typeface="Monaco" charset="0"/>
              </a:rPr>
              <a:t>0xBE</a:t>
            </a:r>
          </a:p>
          <a:p>
            <a:pPr marL="838200" lvl="2" eaLnBrk="1" hangingPunct="1"/>
            <a:r>
              <a:rPr lang="en-US" altLang="zh-CN" sz="2400" dirty="0">
                <a:latin typeface="+mn-ea"/>
                <a:ea typeface="+mn-ea"/>
                <a:sym typeface="Monaco" charset="0"/>
              </a:rPr>
              <a:t>~01000001</a:t>
            </a:r>
            <a:r>
              <a:rPr lang="en-US" altLang="zh-CN" sz="2400" baseline="-6000" dirty="0">
                <a:latin typeface="+mn-ea"/>
                <a:ea typeface="+mn-ea"/>
                <a:sym typeface="Monaco" charset="0"/>
              </a:rPr>
              <a:t>2</a:t>
            </a:r>
            <a:r>
              <a:rPr lang="en-US" altLang="zh-CN" sz="2400" dirty="0">
                <a:latin typeface="+mn-ea"/>
                <a:ea typeface="+mn-ea"/>
                <a:sym typeface="Monaco" charset="0"/>
              </a:rPr>
              <a:t> </a:t>
            </a:r>
            <a:r>
              <a:rPr lang="zh-CN" altLang="en-US" sz="2400" dirty="0">
                <a:latin typeface="+mn-ea"/>
                <a:ea typeface="+mn-ea"/>
                <a:sym typeface="Monaco" charset="0"/>
              </a:rPr>
              <a:t>→</a:t>
            </a:r>
            <a:r>
              <a:rPr lang="en-US" altLang="zh-CN" sz="2400" dirty="0">
                <a:latin typeface="+mn-ea"/>
                <a:ea typeface="+mn-ea"/>
                <a:sym typeface="Monaco" charset="0"/>
              </a:rPr>
              <a:t> 10111110</a:t>
            </a:r>
            <a:r>
              <a:rPr lang="en-US" altLang="zh-CN" sz="2400" baseline="-6000" dirty="0">
                <a:latin typeface="+mn-ea"/>
                <a:ea typeface="+mn-ea"/>
                <a:sym typeface="Monaco" charset="0"/>
              </a:rPr>
              <a:t>2</a:t>
            </a:r>
            <a:endParaRPr lang="en-US" altLang="zh-CN" sz="2400" dirty="0">
              <a:latin typeface="+mn-ea"/>
              <a:ea typeface="+mn-ea"/>
              <a:sym typeface="Monaco" charset="0"/>
            </a:endParaRPr>
          </a:p>
          <a:p>
            <a:pPr lvl="1" eaLnBrk="1" hangingPunct="1"/>
            <a:r>
              <a:rPr lang="en-US" altLang="zh-CN" sz="2400" dirty="0">
                <a:latin typeface="+mn-ea"/>
                <a:ea typeface="+mn-ea"/>
                <a:sym typeface="Monaco" charset="0"/>
              </a:rPr>
              <a:t>~0x00 </a:t>
            </a:r>
            <a:r>
              <a:rPr lang="zh-CN" altLang="en-US" sz="2400" dirty="0">
                <a:latin typeface="+mn-ea"/>
                <a:ea typeface="+mn-ea"/>
                <a:sym typeface="Monaco" charset="0"/>
              </a:rPr>
              <a:t>→</a:t>
            </a:r>
            <a:r>
              <a:rPr lang="en-US" altLang="zh-CN" sz="2400" dirty="0">
                <a:latin typeface="+mn-ea"/>
                <a:ea typeface="+mn-ea"/>
                <a:sym typeface="Monaco" charset="0"/>
              </a:rPr>
              <a:t> 0xFF</a:t>
            </a:r>
          </a:p>
          <a:p>
            <a:pPr marL="838200" lvl="2" eaLnBrk="1" hangingPunct="1"/>
            <a:r>
              <a:rPr lang="en-US" altLang="zh-CN" sz="2400" dirty="0">
                <a:latin typeface="+mn-ea"/>
                <a:ea typeface="+mn-ea"/>
                <a:sym typeface="Monaco" charset="0"/>
              </a:rPr>
              <a:t>~00000000</a:t>
            </a:r>
            <a:r>
              <a:rPr lang="en-US" altLang="zh-CN" sz="2400" baseline="-6000" dirty="0">
                <a:latin typeface="+mn-ea"/>
                <a:ea typeface="+mn-ea"/>
                <a:sym typeface="Monaco" charset="0"/>
              </a:rPr>
              <a:t>2</a:t>
            </a:r>
            <a:r>
              <a:rPr lang="en-US" altLang="zh-CN" sz="2400" dirty="0">
                <a:latin typeface="+mn-ea"/>
                <a:ea typeface="+mn-ea"/>
                <a:sym typeface="Monaco" charset="0"/>
              </a:rPr>
              <a:t> </a:t>
            </a:r>
            <a:r>
              <a:rPr lang="zh-CN" altLang="en-US" sz="2400" dirty="0">
                <a:latin typeface="+mn-ea"/>
                <a:ea typeface="+mn-ea"/>
                <a:sym typeface="Monaco" charset="0"/>
              </a:rPr>
              <a:t>→</a:t>
            </a:r>
            <a:r>
              <a:rPr lang="en-US" altLang="zh-CN" sz="2400" dirty="0">
                <a:latin typeface="+mn-ea"/>
                <a:ea typeface="+mn-ea"/>
                <a:sym typeface="Monaco" charset="0"/>
              </a:rPr>
              <a:t> 11111111</a:t>
            </a:r>
            <a:r>
              <a:rPr lang="en-US" altLang="zh-CN" sz="2400" baseline="-6000" dirty="0">
                <a:latin typeface="+mn-ea"/>
                <a:ea typeface="+mn-ea"/>
                <a:sym typeface="Monaco" charset="0"/>
              </a:rPr>
              <a:t>2</a:t>
            </a:r>
            <a:endParaRPr lang="en-US" altLang="zh-CN" sz="2400" dirty="0">
              <a:latin typeface="+mn-ea"/>
              <a:ea typeface="+mn-ea"/>
              <a:sym typeface="Monaco" charset="0"/>
            </a:endParaRPr>
          </a:p>
          <a:p>
            <a:pPr lvl="1" eaLnBrk="1" hangingPunct="1"/>
            <a:r>
              <a:rPr lang="en-US" altLang="zh-CN" sz="2400" dirty="0">
                <a:latin typeface="+mn-ea"/>
                <a:ea typeface="+mn-ea"/>
                <a:sym typeface="Monaco" charset="0"/>
              </a:rPr>
              <a:t>0x69 &amp; 0x55 </a:t>
            </a:r>
            <a:r>
              <a:rPr lang="zh-CN" altLang="en-US" sz="2400" dirty="0">
                <a:latin typeface="+mn-ea"/>
                <a:ea typeface="+mn-ea"/>
                <a:sym typeface="Monaco" charset="0"/>
              </a:rPr>
              <a:t>→</a:t>
            </a:r>
            <a:r>
              <a:rPr lang="en-US" altLang="zh-CN" sz="2400" dirty="0">
                <a:latin typeface="+mn-ea"/>
                <a:ea typeface="+mn-ea"/>
                <a:sym typeface="Monaco" charset="0"/>
              </a:rPr>
              <a:t> 0x41</a:t>
            </a:r>
          </a:p>
          <a:p>
            <a:pPr marL="838200" lvl="2" eaLnBrk="1" hangingPunct="1"/>
            <a:r>
              <a:rPr lang="en-US" altLang="zh-CN" sz="2400" dirty="0">
                <a:latin typeface="+mn-ea"/>
                <a:ea typeface="+mn-ea"/>
                <a:sym typeface="Monaco" charset="0"/>
              </a:rPr>
              <a:t>01101001</a:t>
            </a:r>
            <a:r>
              <a:rPr lang="en-US" altLang="zh-CN" sz="2400" baseline="-6000" dirty="0">
                <a:latin typeface="+mn-ea"/>
                <a:ea typeface="+mn-ea"/>
                <a:sym typeface="Monaco" charset="0"/>
              </a:rPr>
              <a:t>2</a:t>
            </a:r>
            <a:r>
              <a:rPr lang="en-US" altLang="zh-CN" sz="2400" dirty="0">
                <a:latin typeface="+mn-ea"/>
                <a:ea typeface="+mn-ea"/>
                <a:sym typeface="Monaco" charset="0"/>
              </a:rPr>
              <a:t> &amp; 01010101</a:t>
            </a:r>
            <a:r>
              <a:rPr lang="en-US" altLang="zh-CN" sz="2400" baseline="-6000" dirty="0">
                <a:latin typeface="+mn-ea"/>
                <a:ea typeface="+mn-ea"/>
                <a:sym typeface="Monaco" charset="0"/>
              </a:rPr>
              <a:t>2</a:t>
            </a:r>
            <a:r>
              <a:rPr lang="en-US" altLang="zh-CN" sz="2400" dirty="0">
                <a:latin typeface="+mn-ea"/>
                <a:ea typeface="+mn-ea"/>
                <a:sym typeface="Monaco" charset="0"/>
              </a:rPr>
              <a:t> </a:t>
            </a:r>
            <a:r>
              <a:rPr lang="zh-CN" altLang="en-US" sz="2400" dirty="0">
                <a:latin typeface="+mn-ea"/>
                <a:ea typeface="+mn-ea"/>
                <a:sym typeface="Monaco" charset="0"/>
              </a:rPr>
              <a:t>→</a:t>
            </a:r>
            <a:r>
              <a:rPr lang="en-US" altLang="zh-CN" sz="2400" dirty="0">
                <a:latin typeface="+mn-ea"/>
                <a:ea typeface="+mn-ea"/>
                <a:sym typeface="Monaco" charset="0"/>
              </a:rPr>
              <a:t> 01000001</a:t>
            </a:r>
            <a:r>
              <a:rPr lang="en-US" altLang="zh-CN" sz="2400" baseline="-6000" dirty="0">
                <a:latin typeface="+mn-ea"/>
                <a:ea typeface="+mn-ea"/>
                <a:sym typeface="Monaco" charset="0"/>
              </a:rPr>
              <a:t>2</a:t>
            </a:r>
            <a:endParaRPr lang="en-US" altLang="zh-CN" sz="2400" dirty="0">
              <a:latin typeface="+mn-ea"/>
              <a:ea typeface="+mn-ea"/>
              <a:sym typeface="Monaco" charset="0"/>
            </a:endParaRPr>
          </a:p>
          <a:p>
            <a:pPr lvl="1" eaLnBrk="1" hangingPunct="1"/>
            <a:r>
              <a:rPr lang="en-US" altLang="zh-CN" sz="2400" dirty="0">
                <a:latin typeface="+mn-ea"/>
                <a:ea typeface="+mn-ea"/>
                <a:sym typeface="Monaco" charset="0"/>
              </a:rPr>
              <a:t>0x69 | 0x55 </a:t>
            </a:r>
            <a:r>
              <a:rPr lang="zh-CN" altLang="en-US" sz="2400" dirty="0">
                <a:latin typeface="+mn-ea"/>
                <a:ea typeface="+mn-ea"/>
                <a:sym typeface="Monaco" charset="0"/>
              </a:rPr>
              <a:t>→</a:t>
            </a:r>
            <a:r>
              <a:rPr lang="en-US" altLang="zh-CN" sz="2400" dirty="0">
                <a:latin typeface="+mn-ea"/>
                <a:ea typeface="+mn-ea"/>
                <a:sym typeface="Monaco" charset="0"/>
              </a:rPr>
              <a:t> 0x7D</a:t>
            </a:r>
          </a:p>
          <a:p>
            <a:pPr marL="838200" lvl="2" eaLnBrk="1" hangingPunct="1"/>
            <a:r>
              <a:rPr lang="en-US" altLang="zh-CN" sz="2400" dirty="0">
                <a:latin typeface="+mn-ea"/>
                <a:ea typeface="+mn-ea"/>
                <a:sym typeface="Monaco" charset="0"/>
              </a:rPr>
              <a:t>01101001</a:t>
            </a:r>
            <a:r>
              <a:rPr lang="en-US" altLang="zh-CN" sz="2400" baseline="-6000" dirty="0">
                <a:latin typeface="+mn-ea"/>
                <a:ea typeface="+mn-ea"/>
                <a:sym typeface="Monaco" charset="0"/>
              </a:rPr>
              <a:t>2</a:t>
            </a:r>
            <a:r>
              <a:rPr lang="en-US" altLang="zh-CN" sz="2400" dirty="0">
                <a:latin typeface="+mn-ea"/>
                <a:ea typeface="+mn-ea"/>
                <a:sym typeface="Monaco" charset="0"/>
              </a:rPr>
              <a:t> | 01010101</a:t>
            </a:r>
            <a:r>
              <a:rPr lang="en-US" altLang="zh-CN" sz="2400" baseline="-6000" dirty="0">
                <a:latin typeface="+mn-ea"/>
                <a:ea typeface="+mn-ea"/>
                <a:sym typeface="Monaco" charset="0"/>
              </a:rPr>
              <a:t>2</a:t>
            </a:r>
            <a:r>
              <a:rPr lang="en-US" altLang="zh-CN" sz="2400" dirty="0">
                <a:latin typeface="+mn-ea"/>
                <a:ea typeface="+mn-ea"/>
                <a:sym typeface="Monaco" charset="0"/>
              </a:rPr>
              <a:t> </a:t>
            </a:r>
            <a:r>
              <a:rPr lang="zh-CN" altLang="en-US" sz="2400" dirty="0">
                <a:latin typeface="+mn-ea"/>
                <a:ea typeface="+mn-ea"/>
                <a:sym typeface="Monaco" charset="0"/>
              </a:rPr>
              <a:t>→</a:t>
            </a:r>
            <a:r>
              <a:rPr lang="en-US" altLang="zh-CN" sz="2400" dirty="0">
                <a:latin typeface="+mn-ea"/>
                <a:ea typeface="+mn-ea"/>
                <a:sym typeface="Monaco" charset="0"/>
              </a:rPr>
              <a:t> 01111101</a:t>
            </a:r>
            <a:r>
              <a:rPr lang="en-US" altLang="zh-CN" sz="2400" baseline="-6000" dirty="0">
                <a:latin typeface="+mn-ea"/>
                <a:ea typeface="+mn-ea"/>
                <a:sym typeface="Monaco" charset="0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38"/>
    </mc:Choice>
    <mc:Fallback xmlns="">
      <p:transition spd="slow" advTm="2573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68"/>
          <p:cNvSpPr txBox="1"/>
          <p:nvPr/>
        </p:nvSpPr>
        <p:spPr>
          <a:xfrm>
            <a:off x="4476939" y="2657142"/>
            <a:ext cx="468503" cy="407800"/>
          </a:xfrm>
          <a:prstGeom prst="rect">
            <a:avLst/>
          </a:prstGeom>
          <a:noFill/>
        </p:spPr>
        <p:txBody>
          <a:bodyPr wrap="square" lIns="68576" tIns="34288" rIns="68576" bIns="3428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703020204020201" pitchFamily="34" charset="-122"/>
                <a:ea typeface="微软雅黑" panose="020B0703020204020201" pitchFamily="34" charset="-122"/>
              </a:rPr>
              <a:t>标签文字</a:t>
            </a:r>
          </a:p>
        </p:txBody>
      </p:sp>
      <p:sp>
        <p:nvSpPr>
          <p:cNvPr id="88" name="TextBox 69"/>
          <p:cNvSpPr txBox="1"/>
          <p:nvPr/>
        </p:nvSpPr>
        <p:spPr>
          <a:xfrm>
            <a:off x="2399904" y="2641413"/>
            <a:ext cx="468503" cy="407800"/>
          </a:xfrm>
          <a:prstGeom prst="rect">
            <a:avLst/>
          </a:prstGeom>
          <a:noFill/>
        </p:spPr>
        <p:txBody>
          <a:bodyPr wrap="square" lIns="68576" tIns="34288" rIns="68576" bIns="3428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703020204020201" pitchFamily="34" charset="-122"/>
                <a:ea typeface="微软雅黑" panose="020B0703020204020201" pitchFamily="34" charset="-122"/>
              </a:rPr>
              <a:t>标签文字</a:t>
            </a:r>
          </a:p>
        </p:txBody>
      </p:sp>
      <p:cxnSp>
        <p:nvCxnSpPr>
          <p:cNvPr id="91" name="直接连接符 90"/>
          <p:cNvCxnSpPr/>
          <p:nvPr/>
        </p:nvCxnSpPr>
        <p:spPr>
          <a:xfrm flipV="1">
            <a:off x="0" y="355471"/>
            <a:ext cx="3275856" cy="1597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652120" y="371441"/>
            <a:ext cx="3491880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500"/>
          <p:cNvSpPr txBox="1"/>
          <p:nvPr/>
        </p:nvSpPr>
        <p:spPr>
          <a:xfrm>
            <a:off x="2627784" y="155416"/>
            <a:ext cx="3685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C</a:t>
            </a: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语言中的逻辑运算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564231"/>
            <a:ext cx="8712968" cy="368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2450" lvl="1" eaLnBrk="1" hangingPunct="1"/>
            <a:r>
              <a:rPr lang="en-US" altLang="zh-CN" sz="2400" dirty="0">
                <a:latin typeface="+mn-ea"/>
                <a:ea typeface="+mn-ea"/>
                <a:sym typeface="Monaco" charset="0"/>
              </a:rPr>
              <a:t> &amp;&amp;, ||, !</a:t>
            </a:r>
            <a:r>
              <a:rPr lang="zh-CN" altLang="en-US" sz="2400" dirty="0">
                <a:latin typeface="+mn-ea"/>
                <a:ea typeface="+mn-ea"/>
                <a:sym typeface="Monaco" charset="0"/>
              </a:rPr>
              <a:t>－－与，或，非：</a:t>
            </a:r>
            <a:r>
              <a:rPr lang="zh-CN" altLang="en-US" sz="2400" dirty="0">
                <a:latin typeface="+mn-ea"/>
                <a:ea typeface="+mn-ea"/>
              </a:rPr>
              <a:t>整数值</a:t>
            </a:r>
            <a:r>
              <a:rPr lang="en-US" altLang="zh-CN" sz="2400" dirty="0">
                <a:latin typeface="+mn-ea"/>
                <a:ea typeface="+mn-ea"/>
              </a:rPr>
              <a:t>0 </a:t>
            </a:r>
            <a:r>
              <a:rPr lang="zh-CN" altLang="en-US" sz="2400" dirty="0">
                <a:latin typeface="+mn-ea"/>
                <a:ea typeface="+mn-ea"/>
              </a:rPr>
              <a:t>为</a:t>
            </a:r>
            <a:r>
              <a:rPr lang="en-US" altLang="zh-CN" sz="2400" dirty="0">
                <a:latin typeface="+mn-ea"/>
                <a:ea typeface="+mn-ea"/>
              </a:rPr>
              <a:t>False</a:t>
            </a:r>
            <a:r>
              <a:rPr lang="zh-CN" altLang="en-US" sz="2400" dirty="0">
                <a:latin typeface="+mn-ea"/>
                <a:ea typeface="+mn-ea"/>
              </a:rPr>
              <a:t>，其他任何非零值为</a:t>
            </a:r>
            <a:r>
              <a:rPr lang="en-US" altLang="zh-CN" sz="2400" dirty="0">
                <a:latin typeface="+mn-ea"/>
                <a:ea typeface="+mn-ea"/>
              </a:rPr>
              <a:t>True</a:t>
            </a:r>
            <a:r>
              <a:rPr lang="zh-CN" altLang="en-US" sz="2400" dirty="0">
                <a:latin typeface="+mn-ea"/>
                <a:ea typeface="+mn-ea"/>
              </a:rPr>
              <a:t>，总是返回</a:t>
            </a:r>
            <a:r>
              <a:rPr lang="en-US" altLang="zh-CN" sz="2400" dirty="0">
                <a:latin typeface="+mn-ea"/>
                <a:ea typeface="+mn-ea"/>
              </a:rPr>
              <a:t> 0 </a:t>
            </a:r>
            <a:r>
              <a:rPr lang="zh-CN" altLang="en-US" sz="2400" dirty="0">
                <a:latin typeface="+mn-ea"/>
                <a:ea typeface="+mn-ea"/>
              </a:rPr>
              <a:t>或</a:t>
            </a:r>
            <a:r>
              <a:rPr lang="en-US" altLang="zh-CN" sz="2400" dirty="0">
                <a:latin typeface="+mn-ea"/>
                <a:ea typeface="+mn-ea"/>
              </a:rPr>
              <a:t> 1</a:t>
            </a:r>
          </a:p>
          <a:p>
            <a:pPr marL="552450" lvl="1" eaLnBrk="1" hangingPunct="1"/>
            <a:endParaRPr lang="en-US" altLang="zh-CN" sz="2400" noProof="1">
              <a:latin typeface="+mn-ea"/>
              <a:ea typeface="+mn-ea"/>
            </a:endParaRPr>
          </a:p>
          <a:p>
            <a:pPr marL="552450" lvl="1" eaLnBrk="1" hangingPunct="1"/>
            <a:r>
              <a:rPr lang="en-US" altLang="zh-CN" sz="2400" noProof="1">
                <a:latin typeface="+mn-ea"/>
                <a:ea typeface="+mn-ea"/>
              </a:rPr>
              <a:t> </a:t>
            </a:r>
            <a:r>
              <a:rPr lang="zh-CN" altLang="en-US" sz="2400" noProof="1">
                <a:latin typeface="+mn-ea"/>
                <a:ea typeface="+mn-ea"/>
              </a:rPr>
              <a:t>示例</a:t>
            </a:r>
            <a:endParaRPr lang="en-US" altLang="zh-CN" sz="2400" noProof="1">
              <a:latin typeface="+mn-ea"/>
              <a:ea typeface="+mn-ea"/>
            </a:endParaRPr>
          </a:p>
          <a:p>
            <a:pPr marL="552450" lvl="1" eaLnBrk="1" hangingPunct="1"/>
            <a:r>
              <a:rPr lang="en-US" altLang="zh-CN" sz="2400" noProof="1">
                <a:latin typeface="+mn-ea"/>
                <a:ea typeface="+mn-ea"/>
                <a:sym typeface="Monaco" charset="0"/>
              </a:rPr>
              <a:t>    !0x41  </a:t>
            </a:r>
            <a:r>
              <a:rPr lang="zh-CN" altLang="en-US" sz="2400" noProof="1">
                <a:latin typeface="+mn-ea"/>
                <a:ea typeface="+mn-ea"/>
                <a:sym typeface="Monaco" charset="0"/>
              </a:rPr>
              <a:t>→</a:t>
            </a:r>
            <a:r>
              <a:rPr lang="en-US" altLang="zh-CN" sz="2400" noProof="1">
                <a:latin typeface="+mn-ea"/>
                <a:ea typeface="+mn-ea"/>
                <a:sym typeface="Monaco" charset="0"/>
              </a:rPr>
              <a:t>  0x00</a:t>
            </a:r>
          </a:p>
          <a:p>
            <a:pPr marL="552450" lvl="1"/>
            <a:r>
              <a:rPr lang="en-US" altLang="zh-CN" sz="2400" noProof="1">
                <a:latin typeface="+mn-ea"/>
                <a:ea typeface="+mn-ea"/>
                <a:sym typeface="Monaco" charset="0"/>
              </a:rPr>
              <a:t>    !0x00  </a:t>
            </a:r>
            <a:r>
              <a:rPr lang="zh-CN" altLang="en-US" sz="2400" noProof="1">
                <a:latin typeface="+mn-ea"/>
                <a:ea typeface="+mn-ea"/>
                <a:sym typeface="Monaco" charset="0"/>
              </a:rPr>
              <a:t>→</a:t>
            </a:r>
            <a:r>
              <a:rPr lang="en-US" altLang="zh-CN" sz="2400" noProof="1">
                <a:latin typeface="+mn-ea"/>
                <a:ea typeface="+mn-ea"/>
                <a:sym typeface="Monaco" charset="0"/>
              </a:rPr>
              <a:t>  0x01</a:t>
            </a:r>
          </a:p>
          <a:p>
            <a:pPr marL="552450" lvl="1"/>
            <a:r>
              <a:rPr lang="en-US" altLang="zh-CN" sz="2400" noProof="1">
                <a:latin typeface="+mn-ea"/>
                <a:ea typeface="+mn-ea"/>
                <a:sym typeface="Monaco" charset="0"/>
              </a:rPr>
              <a:t>    !!0x41  </a:t>
            </a:r>
            <a:r>
              <a:rPr lang="zh-CN" altLang="en-US" sz="2400" noProof="1">
                <a:latin typeface="+mn-ea"/>
                <a:ea typeface="+mn-ea"/>
                <a:sym typeface="Monaco" charset="0"/>
              </a:rPr>
              <a:t>→</a:t>
            </a:r>
            <a:r>
              <a:rPr lang="en-US" altLang="zh-CN" sz="2400" noProof="1">
                <a:latin typeface="+mn-ea"/>
                <a:ea typeface="+mn-ea"/>
                <a:sym typeface="Monaco" charset="0"/>
              </a:rPr>
              <a:t>  0x01</a:t>
            </a:r>
          </a:p>
          <a:p>
            <a:pPr marL="552450" lvl="1">
              <a:spcBef>
                <a:spcPts val="2100"/>
              </a:spcBef>
            </a:pPr>
            <a:r>
              <a:rPr lang="en-US" altLang="zh-CN" sz="2400" noProof="1">
                <a:latin typeface="+mn-ea"/>
                <a:ea typeface="+mn-ea"/>
                <a:sym typeface="Monaco" charset="0"/>
              </a:rPr>
              <a:t>    0x69 &amp;&amp; 0x55  </a:t>
            </a:r>
            <a:r>
              <a:rPr lang="zh-CN" altLang="en-US" sz="2400" noProof="1">
                <a:latin typeface="+mn-ea"/>
                <a:ea typeface="+mn-ea"/>
                <a:sym typeface="Monaco" charset="0"/>
              </a:rPr>
              <a:t>→</a:t>
            </a:r>
            <a:r>
              <a:rPr lang="en-US" altLang="zh-CN" sz="2400" noProof="1">
                <a:latin typeface="+mn-ea"/>
                <a:ea typeface="+mn-ea"/>
                <a:sym typeface="Monaco" charset="0"/>
              </a:rPr>
              <a:t>  0x01</a:t>
            </a:r>
          </a:p>
          <a:p>
            <a:pPr marL="552450" lvl="1"/>
            <a:r>
              <a:rPr lang="en-US" altLang="zh-CN" sz="2400" noProof="1">
                <a:latin typeface="+mn-ea"/>
                <a:ea typeface="+mn-ea"/>
                <a:sym typeface="Monaco" charset="0"/>
              </a:rPr>
              <a:t>    0x69 || 0x55  </a:t>
            </a:r>
            <a:r>
              <a:rPr lang="zh-CN" altLang="en-US" sz="2400" noProof="1">
                <a:latin typeface="+mn-ea"/>
                <a:ea typeface="+mn-ea"/>
                <a:sym typeface="Monaco" charset="0"/>
              </a:rPr>
              <a:t>→</a:t>
            </a:r>
            <a:r>
              <a:rPr lang="en-US" altLang="zh-CN" sz="2400" noProof="1">
                <a:latin typeface="+mn-ea"/>
                <a:ea typeface="+mn-ea"/>
                <a:sym typeface="Monaco" charset="0"/>
              </a:rPr>
              <a:t>  0x01</a:t>
            </a:r>
            <a:endParaRPr lang="en-US" altLang="zh-CN" sz="2400" dirty="0">
              <a:latin typeface="+mn-ea"/>
              <a:ea typeface="+mn-ea"/>
              <a:sym typeface="Monac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92"/>
    </mc:Choice>
    <mc:Fallback xmlns="">
      <p:transition spd="slow" advTm="1569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68"/>
          <p:cNvSpPr txBox="1"/>
          <p:nvPr/>
        </p:nvSpPr>
        <p:spPr>
          <a:xfrm>
            <a:off x="4476939" y="2657142"/>
            <a:ext cx="468503" cy="407800"/>
          </a:xfrm>
          <a:prstGeom prst="rect">
            <a:avLst/>
          </a:prstGeom>
          <a:noFill/>
        </p:spPr>
        <p:txBody>
          <a:bodyPr wrap="square" lIns="68576" tIns="34288" rIns="68576" bIns="3428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703020204020201" pitchFamily="34" charset="-122"/>
                <a:ea typeface="微软雅黑" panose="020B0703020204020201" pitchFamily="34" charset="-122"/>
              </a:rPr>
              <a:t>标签文字</a:t>
            </a:r>
          </a:p>
        </p:txBody>
      </p:sp>
      <p:sp>
        <p:nvSpPr>
          <p:cNvPr id="88" name="TextBox 69"/>
          <p:cNvSpPr txBox="1"/>
          <p:nvPr/>
        </p:nvSpPr>
        <p:spPr>
          <a:xfrm>
            <a:off x="2399904" y="2641413"/>
            <a:ext cx="468503" cy="407800"/>
          </a:xfrm>
          <a:prstGeom prst="rect">
            <a:avLst/>
          </a:prstGeom>
          <a:noFill/>
        </p:spPr>
        <p:txBody>
          <a:bodyPr wrap="square" lIns="68576" tIns="34288" rIns="68576" bIns="3428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703020204020201" pitchFamily="34" charset="-122"/>
                <a:ea typeface="微软雅黑" panose="020B0703020204020201" pitchFamily="34" charset="-122"/>
              </a:rPr>
              <a:t>标签文字</a:t>
            </a:r>
          </a:p>
        </p:txBody>
      </p:sp>
      <p:cxnSp>
        <p:nvCxnSpPr>
          <p:cNvPr id="91" name="直接连接符 90"/>
          <p:cNvCxnSpPr/>
          <p:nvPr/>
        </p:nvCxnSpPr>
        <p:spPr>
          <a:xfrm>
            <a:off x="0" y="371441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5076056" y="355471"/>
            <a:ext cx="4067944" cy="1597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500"/>
          <p:cNvSpPr txBox="1"/>
          <p:nvPr/>
        </p:nvSpPr>
        <p:spPr>
          <a:xfrm>
            <a:off x="2627784" y="155416"/>
            <a:ext cx="3685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位移操作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564231"/>
            <a:ext cx="445967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latin typeface="+mn-ea"/>
                <a:ea typeface="+mn-ea"/>
              </a:rPr>
              <a:t>左移</a:t>
            </a:r>
            <a:r>
              <a:rPr lang="en-US" altLang="zh-CN" sz="2400" dirty="0">
                <a:latin typeface="+mn-ea"/>
                <a:ea typeface="+mn-ea"/>
              </a:rPr>
              <a:t>: 	</a:t>
            </a:r>
            <a:r>
              <a:rPr lang="en-US" altLang="zh-CN" sz="2400" dirty="0">
                <a:latin typeface="+mn-ea"/>
                <a:ea typeface="+mn-ea"/>
                <a:sym typeface="Monaco" charset="0"/>
              </a:rPr>
              <a:t>x &lt;&lt; y</a:t>
            </a:r>
            <a:endParaRPr lang="en-US" altLang="zh-CN" sz="2400" dirty="0">
              <a:latin typeface="+mn-ea"/>
              <a:ea typeface="+mn-ea"/>
            </a:endParaRPr>
          </a:p>
          <a:p>
            <a:pPr marL="552450" lvl="1" eaLnBrk="1" hangingPunct="1"/>
            <a:r>
              <a:rPr lang="zh-CN" altLang="en-US" sz="2400" dirty="0">
                <a:latin typeface="+mn-ea"/>
                <a:ea typeface="+mn-ea"/>
              </a:rPr>
              <a:t>将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>
                <a:latin typeface="+mn-ea"/>
                <a:ea typeface="+mn-ea"/>
                <a:sym typeface="Monaco" charset="0"/>
              </a:rPr>
              <a:t>x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zh-CN" altLang="en-US" sz="2400" dirty="0">
                <a:latin typeface="+mn-ea"/>
                <a:ea typeface="+mn-ea"/>
              </a:rPr>
              <a:t>左移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>
                <a:latin typeface="+mn-ea"/>
                <a:ea typeface="+mn-ea"/>
                <a:sym typeface="Monaco" charset="0"/>
              </a:rPr>
              <a:t>y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zh-CN" altLang="en-US" sz="2400" dirty="0">
                <a:latin typeface="+mn-ea"/>
                <a:ea typeface="+mn-ea"/>
              </a:rPr>
              <a:t>位</a:t>
            </a:r>
          </a:p>
          <a:p>
            <a:pPr marL="552450" lvl="1" eaLnBrk="1" hangingPunct="1"/>
            <a:r>
              <a:rPr lang="zh-CN" altLang="en-US" sz="2400" dirty="0">
                <a:latin typeface="+mn-ea"/>
                <a:ea typeface="+mn-ea"/>
              </a:rPr>
              <a:t>左边的位全都丢弃</a:t>
            </a:r>
          </a:p>
          <a:p>
            <a:pPr marL="552450" lvl="1" eaLnBrk="1" hangingPunct="1"/>
            <a:r>
              <a:rPr lang="zh-CN" altLang="en-US" sz="2400" dirty="0">
                <a:latin typeface="+mn-ea"/>
                <a:ea typeface="+mn-ea"/>
              </a:rPr>
              <a:t>在右边填</a:t>
            </a:r>
            <a:r>
              <a:rPr lang="en-US" altLang="zh-CN" sz="2400" dirty="0">
                <a:latin typeface="+mn-ea"/>
                <a:ea typeface="+mn-ea"/>
              </a:rPr>
              <a:t>0</a:t>
            </a:r>
          </a:p>
          <a:p>
            <a:pPr eaLnBrk="1" hangingPunct="1"/>
            <a:r>
              <a:rPr lang="zh-CN" altLang="en-US" sz="2400" dirty="0">
                <a:latin typeface="+mn-ea"/>
                <a:ea typeface="+mn-ea"/>
              </a:rPr>
              <a:t>右移</a:t>
            </a:r>
            <a:r>
              <a:rPr lang="en-US" altLang="zh-CN" sz="2400" dirty="0">
                <a:latin typeface="+mn-ea"/>
                <a:ea typeface="+mn-ea"/>
              </a:rPr>
              <a:t>: 	</a:t>
            </a:r>
            <a:r>
              <a:rPr lang="en-US" altLang="zh-CN" sz="2400" dirty="0">
                <a:latin typeface="+mn-ea"/>
                <a:ea typeface="+mn-ea"/>
                <a:sym typeface="Monaco" charset="0"/>
              </a:rPr>
              <a:t>x &gt;&gt; y</a:t>
            </a:r>
            <a:endParaRPr lang="en-US" altLang="zh-CN" sz="2400" dirty="0">
              <a:latin typeface="+mn-ea"/>
              <a:ea typeface="+mn-ea"/>
            </a:endParaRPr>
          </a:p>
          <a:p>
            <a:pPr marL="552450" lvl="1" eaLnBrk="1" hangingPunct="1"/>
            <a:r>
              <a:rPr lang="zh-CN" altLang="en-US" sz="2400" dirty="0">
                <a:latin typeface="+mn-ea"/>
                <a:ea typeface="+mn-ea"/>
              </a:rPr>
              <a:t>将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>
                <a:latin typeface="+mn-ea"/>
                <a:ea typeface="+mn-ea"/>
                <a:sym typeface="Monaco" charset="0"/>
              </a:rPr>
              <a:t>x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zh-CN" altLang="en-US" sz="2400" dirty="0">
                <a:latin typeface="+mn-ea"/>
                <a:ea typeface="+mn-ea"/>
              </a:rPr>
              <a:t>右移</a:t>
            </a:r>
            <a:r>
              <a:rPr lang="en-US" altLang="zh-CN" sz="2400" dirty="0">
                <a:latin typeface="+mn-ea"/>
                <a:ea typeface="+mn-ea"/>
                <a:sym typeface="Monaco" charset="0"/>
              </a:rPr>
              <a:t>y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zh-CN" altLang="en-US" sz="2400" dirty="0">
                <a:latin typeface="+mn-ea"/>
                <a:ea typeface="+mn-ea"/>
              </a:rPr>
              <a:t>位</a:t>
            </a:r>
          </a:p>
          <a:p>
            <a:pPr marL="838200" lvl="2" eaLnBrk="1" hangingPunct="1"/>
            <a:r>
              <a:rPr lang="zh-CN" altLang="en-US" sz="2400" dirty="0">
                <a:latin typeface="+mn-ea"/>
                <a:ea typeface="+mn-ea"/>
              </a:rPr>
              <a:t>右边的位全都丢弃</a:t>
            </a:r>
            <a:endParaRPr lang="en-US" altLang="zh-CN" sz="2400" dirty="0">
              <a:latin typeface="+mn-ea"/>
              <a:ea typeface="+mn-ea"/>
            </a:endParaRPr>
          </a:p>
          <a:p>
            <a:pPr marL="552450" lvl="1" eaLnBrk="1" hangingPunct="1"/>
            <a:r>
              <a:rPr lang="zh-CN" altLang="en-US" sz="2400" dirty="0">
                <a:latin typeface="+mn-ea"/>
                <a:ea typeface="+mn-ea"/>
              </a:rPr>
              <a:t>逻辑移位：左边填</a:t>
            </a:r>
            <a:r>
              <a:rPr lang="en-US" altLang="zh-CN" sz="2400" dirty="0">
                <a:latin typeface="+mn-ea"/>
                <a:ea typeface="+mn-ea"/>
              </a:rPr>
              <a:t>0</a:t>
            </a:r>
          </a:p>
          <a:p>
            <a:pPr marL="552450" lvl="1" eaLnBrk="1" hangingPunct="1"/>
            <a:r>
              <a:rPr lang="zh-CN" altLang="en-US" sz="2400" dirty="0">
                <a:latin typeface="+mn-ea"/>
                <a:ea typeface="+mn-ea"/>
              </a:rPr>
              <a:t>算术移位：填充符号位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未定义</a:t>
            </a:r>
            <a:r>
              <a:rPr lang="zh-CN" altLang="en-US" sz="2400" dirty="0">
                <a:latin typeface="+mn-ea"/>
                <a:ea typeface="+mn-ea"/>
              </a:rPr>
              <a:t>行为</a:t>
            </a:r>
          </a:p>
          <a:p>
            <a:pPr marL="552450" lvl="1" eaLnBrk="1" hangingPunct="1"/>
            <a:r>
              <a:rPr lang="zh-CN" altLang="en-US" sz="2400" dirty="0">
                <a:latin typeface="+mn-ea"/>
                <a:ea typeface="+mn-ea"/>
              </a:rPr>
              <a:t>移位数字小于</a:t>
            </a:r>
            <a:r>
              <a:rPr lang="en-US" altLang="zh-CN" sz="24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或</a:t>
            </a:r>
            <a:r>
              <a:rPr lang="zh-CN" altLang="en-US" sz="2400">
                <a:latin typeface="+mn-ea"/>
                <a:ea typeface="+mn-ea"/>
              </a:rPr>
              <a:t>大于字长</a:t>
            </a:r>
            <a:endParaRPr lang="en-US" altLang="zh-CN" sz="2400" dirty="0">
              <a:latin typeface="+mn-ea"/>
              <a:ea typeface="+mn-ea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990" y="429029"/>
            <a:ext cx="3314506" cy="465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79"/>
    </mc:Choice>
    <mc:Fallback xmlns="">
      <p:transition spd="slow" advTm="3557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382772" y="959433"/>
            <a:ext cx="64087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ctr"/>
            <a:r>
              <a:rPr lang="zh-CN" altLang="en-US" sz="4400" b="0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下一</a:t>
            </a:r>
            <a:r>
              <a:rPr lang="zh-CN" altLang="en-US" sz="4400" b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节：整数</a:t>
            </a:r>
            <a:endParaRPr lang="zh-CN" altLang="en-US" sz="4400" b="0" dirty="0">
              <a:solidFill>
                <a:srgbClr val="AC0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 rot="2752233">
            <a:off x="-4388531" y="-340108"/>
            <a:ext cx="5760640" cy="5760640"/>
          </a:xfrm>
          <a:prstGeom prst="rect">
            <a:avLst/>
          </a:prstGeom>
          <a:solidFill>
            <a:srgbClr val="A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华文细黑" panose="0201060004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638769" y="2211710"/>
            <a:ext cx="3529474" cy="1291261"/>
            <a:chOff x="5323766" y="3110479"/>
            <a:chExt cx="4589491" cy="1572116"/>
          </a:xfrm>
        </p:grpSpPr>
        <p:sp>
          <p:nvSpPr>
            <p:cNvPr id="10" name="矩形 9"/>
            <p:cNvSpPr/>
            <p:nvPr/>
          </p:nvSpPr>
          <p:spPr bwMode="auto">
            <a:xfrm>
              <a:off x="5337922" y="3110479"/>
              <a:ext cx="4575335" cy="1572116"/>
            </a:xfrm>
            <a:prstGeom prst="rect">
              <a:avLst/>
            </a:prstGeom>
            <a:solidFill>
              <a:srgbClr val="A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defTabSz="913765"/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1" name="TextBox 27"/>
            <p:cNvSpPr txBox="1">
              <a:spLocks noChangeArrowheads="1"/>
            </p:cNvSpPr>
            <p:nvPr/>
          </p:nvSpPr>
          <p:spPr bwMode="auto">
            <a:xfrm>
              <a:off x="5323766" y="3182770"/>
              <a:ext cx="4575336" cy="12232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湖南大学</a:t>
              </a:r>
              <a:endParaRPr lang="en-US" altLang="zh-CN" sz="2100" dirty="0">
                <a:solidFill>
                  <a:schemeClr val="bg1"/>
                </a:solidFill>
                <a:latin typeface="胡晓波美心常规体" panose="02010600030101010101" pitchFamily="2" charset="-122"/>
                <a:ea typeface="胡晓波美心常规体" panose="0201060003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《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计算机系统</a:t>
              </a: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》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课程教学组</a:t>
              </a: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31" y="3699203"/>
            <a:ext cx="1454195" cy="1291260"/>
          </a:xfrm>
          <a:prstGeom prst="rect">
            <a:avLst/>
          </a:prstGeom>
        </p:spPr>
      </p:pic>
      <p:pic>
        <p:nvPicPr>
          <p:cNvPr id="3" name="音频 2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1"/>
    </mc:Choice>
    <mc:Fallback xmlns="">
      <p:transition spd="slow" advTm="60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/>
          <p:cNvCxnSpPr>
            <a:endCxn id="81" idx="1"/>
          </p:cNvCxnSpPr>
          <p:nvPr/>
        </p:nvCxnSpPr>
        <p:spPr>
          <a:xfrm flipV="1">
            <a:off x="0" y="355471"/>
            <a:ext cx="3419872" cy="1597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5391097" y="371440"/>
            <a:ext cx="375290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500"/>
          <p:cNvSpPr txBox="1"/>
          <p:nvPr/>
        </p:nvSpPr>
        <p:spPr>
          <a:xfrm>
            <a:off x="3419872" y="15541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用位来表示信息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grpSp>
        <p:nvGrpSpPr>
          <p:cNvPr id="34" name="Group 4"/>
          <p:cNvGrpSpPr/>
          <p:nvPr/>
        </p:nvGrpSpPr>
        <p:grpSpPr bwMode="auto">
          <a:xfrm>
            <a:off x="1096963" y="741363"/>
            <a:ext cx="6858000" cy="2209800"/>
            <a:chOff x="0" y="0"/>
            <a:chExt cx="4320" cy="1392"/>
          </a:xfrm>
        </p:grpSpPr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4200">
                <a:solidFill>
                  <a:srgbClr val="000000"/>
                </a:solidFill>
                <a:latin typeface="Gill Sans" panose="020B0502020104020203" charset="0"/>
                <a:ea typeface="ヒラギノ角ゴ ProN W3" panose="020B0300000000000000" charset="-128"/>
                <a:sym typeface="Gill Sans" panose="020B0502020104020203" charset="0"/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4200">
                <a:solidFill>
                  <a:srgbClr val="000000"/>
                </a:solidFill>
                <a:latin typeface="Gill Sans" panose="020B0502020104020203" charset="0"/>
                <a:ea typeface="ヒラギノ角ゴ ProN W3" panose="020B0300000000000000" charset="-128"/>
                <a:sym typeface="Gill Sans" panose="020B0502020104020203" charset="0"/>
              </a:endParaRPr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4200">
                <a:solidFill>
                  <a:srgbClr val="000000"/>
                </a:solidFill>
                <a:latin typeface="Gill Sans" panose="020B0502020104020203" charset="0"/>
                <a:ea typeface="ヒラギノ角ゴ ProN W3" panose="020B0300000000000000" charset="-128"/>
                <a:sym typeface="Gill Sans" panose="020B0502020104020203" charset="0"/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4200">
                <a:solidFill>
                  <a:srgbClr val="000000"/>
                </a:solidFill>
                <a:latin typeface="Gill Sans" panose="020B0502020104020203" charset="0"/>
                <a:ea typeface="ヒラギノ角ゴ ProN W3" panose="020B0300000000000000" charset="-128"/>
                <a:sym typeface="Gill Sans" panose="020B0502020104020203" charset="0"/>
              </a:endParaRPr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0800" tIns="50800" bIns="50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000066"/>
                  </a:solidFill>
                  <a:latin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0" y="912"/>
              <a:ext cx="39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0800" tIns="50800" bIns="50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000066"/>
                  </a:solidFill>
                  <a:latin typeface="Helvetica" charset="0"/>
                  <a:sym typeface="Helvetica" charset="0"/>
                </a:rPr>
                <a:t>0.5V</a:t>
              </a:r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0" y="528"/>
              <a:ext cx="39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0800" tIns="50800" bIns="50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000066"/>
                  </a:solidFill>
                  <a:latin typeface="Helvetica" charset="0"/>
                  <a:sym typeface="Helvetica" charset="0"/>
                </a:rPr>
                <a:t>2.8V</a:t>
              </a:r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0" y="288"/>
              <a:ext cx="39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0800" tIns="50800" bIns="50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000066"/>
                  </a:solidFill>
                  <a:latin typeface="Helvetica" charset="0"/>
                  <a:sym typeface="Helvetica" charset="0"/>
                </a:rPr>
                <a:t>3.3V</a:t>
              </a:r>
            </a:p>
          </p:txBody>
        </p: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4200">
                <a:solidFill>
                  <a:srgbClr val="000000"/>
                </a:solidFill>
                <a:latin typeface="Gill Sans" panose="020B0502020104020203" charset="0"/>
                <a:ea typeface="ヒラギノ角ゴ ProN W3" panose="020B0300000000000000" charset="-128"/>
                <a:sym typeface="Gill Sans" panose="020B0502020104020203" charset="0"/>
              </a:endParaRPr>
            </a:p>
          </p:txBody>
        </p:sp>
        <p:sp>
          <p:nvSpPr>
            <p:cNvPr id="45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4200">
                <a:solidFill>
                  <a:srgbClr val="000000"/>
                </a:solidFill>
                <a:latin typeface="Gill Sans" panose="020B0502020104020203" charset="0"/>
                <a:ea typeface="ヒラギノ角ゴ ProN W3" panose="020B0300000000000000" charset="-128"/>
                <a:sym typeface="Gill Sans" panose="020B0502020104020203" charset="0"/>
              </a:endParaRPr>
            </a:p>
          </p:txBody>
        </p:sp>
        <p:sp>
          <p:nvSpPr>
            <p:cNvPr id="46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4200">
                <a:solidFill>
                  <a:srgbClr val="000000"/>
                </a:solidFill>
                <a:latin typeface="Gill Sans" panose="020B0502020104020203" charset="0"/>
                <a:ea typeface="ヒラギノ角ゴ ProN W3" panose="020B0300000000000000" charset="-128"/>
                <a:sym typeface="Gill Sans" panose="020B0502020104020203" charset="0"/>
              </a:endParaRPr>
            </a:p>
          </p:txBody>
        </p:sp>
        <p:sp>
          <p:nvSpPr>
            <p:cNvPr id="47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4200">
                <a:solidFill>
                  <a:srgbClr val="000000"/>
                </a:solidFill>
                <a:latin typeface="Gill Sans" panose="020B0502020104020203" charset="0"/>
                <a:ea typeface="ヒラギノ角ゴ ProN W3" panose="020B0300000000000000" charset="-128"/>
                <a:sym typeface="Gill Sans" panose="020B0502020104020203" charset="0"/>
              </a:endParaRPr>
            </a:p>
          </p:txBody>
        </p:sp>
        <p:sp>
          <p:nvSpPr>
            <p:cNvPr id="48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4200">
                <a:solidFill>
                  <a:srgbClr val="000000"/>
                </a:solidFill>
                <a:latin typeface="Gill Sans" panose="020B0502020104020203" charset="0"/>
                <a:ea typeface="ヒラギノ角ゴ ProN W3" panose="020B0300000000000000" charset="-128"/>
                <a:sym typeface="Gill Sans" panose="020B0502020104020203" charset="0"/>
              </a:endParaRPr>
            </a:p>
          </p:txBody>
        </p: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4200">
                <a:solidFill>
                  <a:srgbClr val="000000"/>
                </a:solidFill>
                <a:latin typeface="Gill Sans" panose="020B0502020104020203" charset="0"/>
                <a:ea typeface="ヒラギノ角ゴ ProN W3" panose="020B0300000000000000" charset="-128"/>
                <a:sym typeface="Gill Sans" panose="020B0502020104020203" charset="0"/>
              </a:endParaRPr>
            </a:p>
          </p:txBody>
        </p:sp>
        <p:sp>
          <p:nvSpPr>
            <p:cNvPr id="50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4200">
                <a:solidFill>
                  <a:srgbClr val="000000"/>
                </a:solidFill>
                <a:latin typeface="Gill Sans" panose="020B0502020104020203" charset="0"/>
                <a:ea typeface="ヒラギノ角ゴ ProN W3" panose="020B0300000000000000" charset="-128"/>
                <a:sym typeface="Gill Sans" panose="020B0502020104020203" charset="0"/>
              </a:endParaRPr>
            </a:p>
          </p:txBody>
        </p:sp>
        <p:sp>
          <p:nvSpPr>
            <p:cNvPr id="51" name="Rectangle 21"/>
            <p:cNvSpPr>
              <a:spLocks noChangeArrowheads="1"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bIns="50800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66"/>
                  </a:solidFill>
                  <a:latin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52" name="Rectangle 22"/>
            <p:cNvSpPr>
              <a:spLocks noChangeArrowheads="1"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bIns="50800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66"/>
                  </a:solidFill>
                  <a:latin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78" name="Rectangle 23"/>
            <p:cNvSpPr>
              <a:spLocks noChangeArrowheads="1"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bIns="50800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66"/>
                  </a:solidFill>
                  <a:latin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82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4200">
                <a:solidFill>
                  <a:srgbClr val="000000"/>
                </a:solidFill>
                <a:latin typeface="Gill Sans" panose="020B0502020104020203" charset="0"/>
                <a:ea typeface="ヒラギノ角ゴ ProN W3" panose="020B0300000000000000" charset="-128"/>
                <a:sym typeface="Gill Sans" panose="020B0502020104020203" charset="0"/>
              </a:endParaRPr>
            </a:p>
          </p:txBody>
        </p:sp>
        <p:sp>
          <p:nvSpPr>
            <p:cNvPr id="83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4200">
                <a:solidFill>
                  <a:srgbClr val="000000"/>
                </a:solidFill>
                <a:latin typeface="Gill Sans" panose="020B0502020104020203" charset="0"/>
                <a:ea typeface="ヒラギノ角ゴ ProN W3" panose="020B0300000000000000" charset="-128"/>
                <a:sym typeface="Gill Sans" panose="020B0502020104020203" charset="0"/>
              </a:endParaRPr>
            </a:p>
          </p:txBody>
        </p:sp>
      </p:grpSp>
      <p:sp>
        <p:nvSpPr>
          <p:cNvPr id="84" name="内容占位符 1"/>
          <p:cNvSpPr txBox="1">
            <a:spLocks noChangeArrowheads="1"/>
          </p:cNvSpPr>
          <p:nvPr/>
        </p:nvSpPr>
        <p:spPr>
          <a:xfrm>
            <a:off x="654906" y="2954346"/>
            <a:ext cx="5717293" cy="1816494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zh-CN" altLang="en-US" kern="0" dirty="0"/>
              <a:t>二进制表示示例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kern="0" dirty="0"/>
              <a:t>15213</a:t>
            </a:r>
            <a:r>
              <a:rPr lang="en-US" altLang="zh-CN" sz="1800" kern="0" baseline="-25000" dirty="0"/>
              <a:t>10</a:t>
            </a:r>
            <a:r>
              <a:rPr lang="en-US" altLang="zh-CN" kern="0" dirty="0"/>
              <a:t> --&gt; 11101101101101</a:t>
            </a:r>
            <a:r>
              <a:rPr lang="en-US" altLang="zh-CN" kern="0" baseline="-25000" dirty="0"/>
              <a:t>2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kern="0" dirty="0"/>
              <a:t>1.20</a:t>
            </a:r>
            <a:r>
              <a:rPr lang="en-US" altLang="zh-CN" kern="0" baseline="-25000" dirty="0"/>
              <a:t>10</a:t>
            </a:r>
            <a:r>
              <a:rPr lang="en-US" altLang="zh-CN" kern="0" dirty="0"/>
              <a:t>   --&gt; 1.0011001100110011[0011]…</a:t>
            </a:r>
            <a:r>
              <a:rPr lang="en-US" altLang="zh-CN" kern="0" baseline="-25000" dirty="0"/>
              <a:t>2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kern="0" dirty="0"/>
              <a:t>1.5213 X 10</a:t>
            </a:r>
            <a:r>
              <a:rPr lang="en-US" altLang="zh-CN" kern="0" baseline="30000" dirty="0"/>
              <a:t>4</a:t>
            </a:r>
            <a:r>
              <a:rPr lang="en-US" altLang="zh-CN" kern="0" dirty="0"/>
              <a:t>  --&gt; 1.1101101101101</a:t>
            </a:r>
            <a:r>
              <a:rPr lang="en-US" altLang="zh-CN" kern="0" baseline="-25000" dirty="0"/>
              <a:t>2</a:t>
            </a:r>
            <a:r>
              <a:rPr lang="en-US" altLang="zh-CN" kern="0" dirty="0"/>
              <a:t> X 2</a:t>
            </a:r>
            <a:r>
              <a:rPr lang="en-US" altLang="zh-CN" kern="0" baseline="30000" dirty="0"/>
              <a:t>13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zh-CN" altLang="en-US" kern="0" dirty="0"/>
          </a:p>
        </p:txBody>
      </p:sp>
      <p:sp>
        <p:nvSpPr>
          <p:cNvPr id="85" name="内容占位符 1"/>
          <p:cNvSpPr txBox="1">
            <a:spLocks noChangeArrowheads="1"/>
          </p:cNvSpPr>
          <p:nvPr/>
        </p:nvSpPr>
        <p:spPr>
          <a:xfrm>
            <a:off x="6012160" y="3125908"/>
            <a:ext cx="2808312" cy="1644932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endParaRPr lang="zh-CN" altLang="en-US" kern="0" dirty="0"/>
          </a:p>
        </p:txBody>
      </p:sp>
      <p:sp>
        <p:nvSpPr>
          <p:cNvPr id="6" name="矩形 5"/>
          <p:cNvSpPr/>
          <p:nvPr/>
        </p:nvSpPr>
        <p:spPr>
          <a:xfrm>
            <a:off x="6300192" y="3003798"/>
            <a:ext cx="176792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900" kern="0" dirty="0">
                <a:latin typeface="+mn-lt"/>
                <a:ea typeface="+mn-ea"/>
              </a:rPr>
              <a:t>优点：</a:t>
            </a:r>
          </a:p>
          <a:p>
            <a:pPr lvl="1"/>
            <a:r>
              <a:rPr lang="zh-CN" altLang="en-US" sz="1900" kern="0" dirty="0">
                <a:latin typeface="+mn-lt"/>
                <a:ea typeface="+mn-ea"/>
              </a:rPr>
              <a:t>易于存储</a:t>
            </a:r>
          </a:p>
          <a:p>
            <a:pPr lvl="1"/>
            <a:r>
              <a:rPr lang="zh-CN" altLang="en-US" sz="1900" kern="0" dirty="0">
                <a:latin typeface="+mn-lt"/>
                <a:ea typeface="+mn-ea"/>
              </a:rPr>
              <a:t>可靠传输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52"/>
    </mc:Choice>
    <mc:Fallback xmlns="">
      <p:transition spd="slow" advTm="294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68"/>
          <p:cNvSpPr txBox="1"/>
          <p:nvPr/>
        </p:nvSpPr>
        <p:spPr>
          <a:xfrm>
            <a:off x="4476939" y="2657142"/>
            <a:ext cx="468503" cy="407800"/>
          </a:xfrm>
          <a:prstGeom prst="rect">
            <a:avLst/>
          </a:prstGeom>
          <a:noFill/>
        </p:spPr>
        <p:txBody>
          <a:bodyPr wrap="square" lIns="68576" tIns="34288" rIns="68576" bIns="3428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703020204020201" pitchFamily="34" charset="-122"/>
                <a:ea typeface="微软雅黑" panose="020B0703020204020201" pitchFamily="34" charset="-122"/>
              </a:rPr>
              <a:t>标签文字</a:t>
            </a:r>
          </a:p>
        </p:txBody>
      </p:sp>
      <p:sp>
        <p:nvSpPr>
          <p:cNvPr id="88" name="TextBox 69"/>
          <p:cNvSpPr txBox="1"/>
          <p:nvPr/>
        </p:nvSpPr>
        <p:spPr>
          <a:xfrm>
            <a:off x="2399904" y="2641413"/>
            <a:ext cx="468503" cy="407800"/>
          </a:xfrm>
          <a:prstGeom prst="rect">
            <a:avLst/>
          </a:prstGeom>
          <a:noFill/>
        </p:spPr>
        <p:txBody>
          <a:bodyPr wrap="square" lIns="68576" tIns="34288" rIns="68576" bIns="3428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703020204020201" pitchFamily="34" charset="-122"/>
                <a:ea typeface="微软雅黑" panose="020B0703020204020201" pitchFamily="34" charset="-122"/>
              </a:rPr>
              <a:t>标签文字</a:t>
            </a:r>
          </a:p>
        </p:txBody>
      </p:sp>
      <p:cxnSp>
        <p:nvCxnSpPr>
          <p:cNvPr id="91" name="直接连接符 90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031870" y="371440"/>
            <a:ext cx="4112130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500"/>
          <p:cNvSpPr txBox="1"/>
          <p:nvPr/>
        </p:nvSpPr>
        <p:spPr>
          <a:xfrm>
            <a:off x="3347864" y="155416"/>
            <a:ext cx="208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字节编码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grpSp>
        <p:nvGrpSpPr>
          <p:cNvPr id="38" name="Group 5"/>
          <p:cNvGrpSpPr/>
          <p:nvPr/>
        </p:nvGrpSpPr>
        <p:grpSpPr bwMode="auto">
          <a:xfrm>
            <a:off x="6475413" y="619918"/>
            <a:ext cx="2036762" cy="4256088"/>
            <a:chOff x="-49" y="211"/>
            <a:chExt cx="1283" cy="2680"/>
          </a:xfrm>
        </p:grpSpPr>
        <p:grpSp>
          <p:nvGrpSpPr>
            <p:cNvPr id="39" name="Group 6"/>
            <p:cNvGrpSpPr/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43" name="Group 7"/>
              <p:cNvGrpSpPr/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220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221" name="Rectangle 9"/>
                <p:cNvSpPr>
                  <a:spLocks noChangeArrowheads="1"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0</a:t>
                  </a:r>
                </a:p>
              </p:txBody>
            </p:sp>
          </p:grpSp>
          <p:grpSp>
            <p:nvGrpSpPr>
              <p:cNvPr id="44" name="Group 10"/>
              <p:cNvGrpSpPr/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218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219" name="Rectangle 12"/>
                <p:cNvSpPr>
                  <a:spLocks noChangeArrowheads="1"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0</a:t>
                  </a:r>
                </a:p>
              </p:txBody>
            </p:sp>
          </p:grpSp>
          <p:grpSp>
            <p:nvGrpSpPr>
              <p:cNvPr id="45" name="Group 13"/>
              <p:cNvGrpSpPr/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216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217" name="Rectangle 15"/>
                <p:cNvSpPr>
                  <a:spLocks noChangeArrowheads="1"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0000</a:t>
                  </a:r>
                </a:p>
              </p:txBody>
            </p:sp>
          </p:grpSp>
          <p:grpSp>
            <p:nvGrpSpPr>
              <p:cNvPr id="46" name="Group 16"/>
              <p:cNvGrpSpPr/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214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215" name="Rectangle 18"/>
                <p:cNvSpPr>
                  <a:spLocks noChangeArrowheads="1"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1</a:t>
                  </a:r>
                </a:p>
              </p:txBody>
            </p:sp>
          </p:grpSp>
          <p:grpSp>
            <p:nvGrpSpPr>
              <p:cNvPr id="47" name="Group 19"/>
              <p:cNvGrpSpPr/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212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213" name="Rectangle 21"/>
                <p:cNvSpPr>
                  <a:spLocks noChangeArrowheads="1"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1</a:t>
                  </a:r>
                </a:p>
              </p:txBody>
            </p:sp>
          </p:grpSp>
          <p:grpSp>
            <p:nvGrpSpPr>
              <p:cNvPr id="48" name="Group 22"/>
              <p:cNvGrpSpPr/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210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211" name="Rectangle 24"/>
                <p:cNvSpPr>
                  <a:spLocks noChangeArrowheads="1"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0001</a:t>
                  </a:r>
                </a:p>
              </p:txBody>
            </p:sp>
          </p:grpSp>
          <p:grpSp>
            <p:nvGrpSpPr>
              <p:cNvPr id="49" name="Group 25"/>
              <p:cNvGrpSpPr/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208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209" name="Rectangle 27"/>
                <p:cNvSpPr>
                  <a:spLocks noChangeArrowheads="1"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2</a:t>
                  </a:r>
                </a:p>
              </p:txBody>
            </p:sp>
          </p:grpSp>
          <p:grpSp>
            <p:nvGrpSpPr>
              <p:cNvPr id="50" name="Group 28"/>
              <p:cNvGrpSpPr/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206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207" name="Rectangle 30"/>
                <p:cNvSpPr>
                  <a:spLocks noChangeArrowheads="1"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2</a:t>
                  </a:r>
                </a:p>
              </p:txBody>
            </p:sp>
          </p:grpSp>
          <p:grpSp>
            <p:nvGrpSpPr>
              <p:cNvPr id="51" name="Group 31"/>
              <p:cNvGrpSpPr/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204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205" name="Rectangle 33"/>
                <p:cNvSpPr>
                  <a:spLocks noChangeArrowheads="1"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0010</a:t>
                  </a:r>
                </a:p>
              </p:txBody>
            </p:sp>
          </p:grpSp>
          <p:grpSp>
            <p:nvGrpSpPr>
              <p:cNvPr id="52" name="Group 34"/>
              <p:cNvGrpSpPr/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202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203" name="Rectangle 36"/>
                <p:cNvSpPr>
                  <a:spLocks noChangeArrowheads="1"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3</a:t>
                  </a:r>
                </a:p>
              </p:txBody>
            </p:sp>
          </p:grpSp>
          <p:grpSp>
            <p:nvGrpSpPr>
              <p:cNvPr id="53" name="Group 37"/>
              <p:cNvGrpSpPr/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200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201" name="Rectangle 39"/>
                <p:cNvSpPr>
                  <a:spLocks noChangeArrowheads="1"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3</a:t>
                  </a:r>
                </a:p>
              </p:txBody>
            </p:sp>
          </p:grpSp>
          <p:grpSp>
            <p:nvGrpSpPr>
              <p:cNvPr id="54" name="Group 40"/>
              <p:cNvGrpSpPr/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198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99" name="Rectangle 42"/>
                <p:cNvSpPr>
                  <a:spLocks noChangeArrowheads="1"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0011</a:t>
                  </a:r>
                </a:p>
              </p:txBody>
            </p:sp>
          </p:grpSp>
          <p:grpSp>
            <p:nvGrpSpPr>
              <p:cNvPr id="55" name="Group 43"/>
              <p:cNvGrpSpPr/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196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97" name="Rectangle 45"/>
                <p:cNvSpPr>
                  <a:spLocks noChangeArrowheads="1"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4</a:t>
                  </a:r>
                </a:p>
              </p:txBody>
            </p:sp>
          </p:grpSp>
          <p:grpSp>
            <p:nvGrpSpPr>
              <p:cNvPr id="56" name="Group 46"/>
              <p:cNvGrpSpPr/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194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95" name="Rectangle 48"/>
                <p:cNvSpPr>
                  <a:spLocks noChangeArrowheads="1"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4</a:t>
                  </a:r>
                </a:p>
              </p:txBody>
            </p:sp>
          </p:grpSp>
          <p:grpSp>
            <p:nvGrpSpPr>
              <p:cNvPr id="57" name="Group 49"/>
              <p:cNvGrpSpPr/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192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93" name="Rectangle 51"/>
                <p:cNvSpPr>
                  <a:spLocks noChangeArrowheads="1"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0100</a:t>
                  </a:r>
                </a:p>
              </p:txBody>
            </p:sp>
          </p:grpSp>
          <p:grpSp>
            <p:nvGrpSpPr>
              <p:cNvPr id="58" name="Group 52"/>
              <p:cNvGrpSpPr/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190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91" name="Rectangle 54"/>
                <p:cNvSpPr>
                  <a:spLocks noChangeArrowheads="1"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5</a:t>
                  </a:r>
                </a:p>
              </p:txBody>
            </p:sp>
          </p:grpSp>
          <p:grpSp>
            <p:nvGrpSpPr>
              <p:cNvPr id="59" name="Group 55"/>
              <p:cNvGrpSpPr/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188" name="Rectangle 56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89" name="Rectangle 57"/>
                <p:cNvSpPr>
                  <a:spLocks noChangeArrowheads="1"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5</a:t>
                  </a:r>
                </a:p>
              </p:txBody>
            </p:sp>
          </p:grpSp>
          <p:grpSp>
            <p:nvGrpSpPr>
              <p:cNvPr id="60" name="Group 58"/>
              <p:cNvGrpSpPr/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186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87" name="Rectangle 60"/>
                <p:cNvSpPr>
                  <a:spLocks noChangeArrowheads="1"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0101</a:t>
                  </a:r>
                </a:p>
              </p:txBody>
            </p:sp>
          </p:grpSp>
          <p:grpSp>
            <p:nvGrpSpPr>
              <p:cNvPr id="96" name="Group 61"/>
              <p:cNvGrpSpPr/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184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85" name="Rectangle 63"/>
                <p:cNvSpPr>
                  <a:spLocks noChangeArrowheads="1"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6</a:t>
                  </a:r>
                </a:p>
              </p:txBody>
            </p:sp>
          </p:grpSp>
          <p:grpSp>
            <p:nvGrpSpPr>
              <p:cNvPr id="97" name="Group 64"/>
              <p:cNvGrpSpPr/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182" name="Rectangle 65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83" name="Rectangle 66"/>
                <p:cNvSpPr>
                  <a:spLocks noChangeArrowheads="1"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6</a:t>
                  </a:r>
                </a:p>
              </p:txBody>
            </p:sp>
          </p:grpSp>
          <p:grpSp>
            <p:nvGrpSpPr>
              <p:cNvPr id="98" name="Group 67"/>
              <p:cNvGrpSpPr/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180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81" name="Rectangle 69"/>
                <p:cNvSpPr>
                  <a:spLocks noChangeArrowheads="1"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0110</a:t>
                  </a:r>
                </a:p>
              </p:txBody>
            </p:sp>
          </p:grpSp>
          <p:grpSp>
            <p:nvGrpSpPr>
              <p:cNvPr id="99" name="Group 70"/>
              <p:cNvGrpSpPr/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178" name="Rectangle 71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79" name="Rectangle 72"/>
                <p:cNvSpPr>
                  <a:spLocks noChangeArrowheads="1"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7</a:t>
                  </a:r>
                </a:p>
              </p:txBody>
            </p:sp>
          </p:grpSp>
          <p:grpSp>
            <p:nvGrpSpPr>
              <p:cNvPr id="100" name="Group 73"/>
              <p:cNvGrpSpPr/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176" name="Rectangle 74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77" name="Rectangle 75"/>
                <p:cNvSpPr>
                  <a:spLocks noChangeArrowheads="1"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7</a:t>
                  </a:r>
                </a:p>
              </p:txBody>
            </p:sp>
          </p:grpSp>
          <p:grpSp>
            <p:nvGrpSpPr>
              <p:cNvPr id="101" name="Group 76"/>
              <p:cNvGrpSpPr/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174" name="Rectangle 77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75" name="Rectangle 78"/>
                <p:cNvSpPr>
                  <a:spLocks noChangeArrowheads="1"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0111</a:t>
                  </a:r>
                </a:p>
              </p:txBody>
            </p:sp>
          </p:grpSp>
          <p:grpSp>
            <p:nvGrpSpPr>
              <p:cNvPr id="102" name="Group 79"/>
              <p:cNvGrpSpPr/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172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73" name="Rectangle 81"/>
                <p:cNvSpPr>
                  <a:spLocks noChangeArrowheads="1"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8</a:t>
                  </a:r>
                </a:p>
              </p:txBody>
            </p:sp>
          </p:grpSp>
          <p:grpSp>
            <p:nvGrpSpPr>
              <p:cNvPr id="103" name="Group 82"/>
              <p:cNvGrpSpPr/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170" name="Rectangle 83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71" name="Rectangle 84"/>
                <p:cNvSpPr>
                  <a:spLocks noChangeArrowheads="1"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8</a:t>
                  </a:r>
                </a:p>
              </p:txBody>
            </p:sp>
          </p:grpSp>
          <p:grpSp>
            <p:nvGrpSpPr>
              <p:cNvPr id="104" name="Group 85"/>
              <p:cNvGrpSpPr/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168" name="Rectangle 86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69" name="Rectangle 87"/>
                <p:cNvSpPr>
                  <a:spLocks noChangeArrowheads="1"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1000</a:t>
                  </a:r>
                </a:p>
              </p:txBody>
            </p:sp>
          </p:grpSp>
          <p:grpSp>
            <p:nvGrpSpPr>
              <p:cNvPr id="105" name="Group 88"/>
              <p:cNvGrpSpPr/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166" name="Rectangle 89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67" name="Rectangle 90"/>
                <p:cNvSpPr>
                  <a:spLocks noChangeArrowheads="1"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9</a:t>
                  </a:r>
                </a:p>
              </p:txBody>
            </p:sp>
          </p:grpSp>
          <p:grpSp>
            <p:nvGrpSpPr>
              <p:cNvPr id="106" name="Group 91"/>
              <p:cNvGrpSpPr/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164" name="Rectangle 92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65" name="Rectangle 93"/>
                <p:cNvSpPr>
                  <a:spLocks noChangeArrowheads="1"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9</a:t>
                  </a:r>
                </a:p>
              </p:txBody>
            </p:sp>
          </p:grpSp>
          <p:grpSp>
            <p:nvGrpSpPr>
              <p:cNvPr id="107" name="Group 94"/>
              <p:cNvGrpSpPr/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162" name="Rectangle 95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63" name="Rectangle 96"/>
                <p:cNvSpPr>
                  <a:spLocks noChangeArrowheads="1"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1001</a:t>
                  </a:r>
                </a:p>
              </p:txBody>
            </p:sp>
          </p:grpSp>
          <p:grpSp>
            <p:nvGrpSpPr>
              <p:cNvPr id="108" name="Group 97"/>
              <p:cNvGrpSpPr/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160" name="Rectangle 98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61" name="Rectangle 99"/>
                <p:cNvSpPr>
                  <a:spLocks noChangeArrowheads="1"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A</a:t>
                  </a:r>
                </a:p>
              </p:txBody>
            </p:sp>
          </p:grpSp>
          <p:grpSp>
            <p:nvGrpSpPr>
              <p:cNvPr id="109" name="Group 100"/>
              <p:cNvGrpSpPr/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158" name="Rectangle 101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59" name="Rectangle 102"/>
                <p:cNvSpPr>
                  <a:spLocks noChangeArrowheads="1"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10</a:t>
                  </a:r>
                </a:p>
              </p:txBody>
            </p:sp>
          </p:grpSp>
          <p:grpSp>
            <p:nvGrpSpPr>
              <p:cNvPr id="110" name="Group 103"/>
              <p:cNvGrpSpPr/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156" name="Rectangle 104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57" name="Rectangle 105"/>
                <p:cNvSpPr>
                  <a:spLocks noChangeArrowheads="1"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1010</a:t>
                  </a:r>
                </a:p>
              </p:txBody>
            </p:sp>
          </p:grpSp>
          <p:grpSp>
            <p:nvGrpSpPr>
              <p:cNvPr id="111" name="Group 106"/>
              <p:cNvGrpSpPr/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154" name="Rectangle 107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55" name="Rectangle 108"/>
                <p:cNvSpPr>
                  <a:spLocks noChangeArrowheads="1"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B</a:t>
                  </a:r>
                </a:p>
              </p:txBody>
            </p:sp>
          </p:grpSp>
          <p:grpSp>
            <p:nvGrpSpPr>
              <p:cNvPr id="112" name="Group 109"/>
              <p:cNvGrpSpPr/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152" name="Rectangle 110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53" name="Rectangle 111"/>
                <p:cNvSpPr>
                  <a:spLocks noChangeArrowheads="1"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11</a:t>
                  </a:r>
                </a:p>
              </p:txBody>
            </p:sp>
          </p:grpSp>
          <p:grpSp>
            <p:nvGrpSpPr>
              <p:cNvPr id="113" name="Group 112"/>
              <p:cNvGrpSpPr/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150" name="Rectangle 113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51" name="Rectangle 114"/>
                <p:cNvSpPr>
                  <a:spLocks noChangeArrowheads="1"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1011</a:t>
                  </a:r>
                </a:p>
              </p:txBody>
            </p:sp>
          </p:grpSp>
          <p:grpSp>
            <p:nvGrpSpPr>
              <p:cNvPr id="114" name="Group 115"/>
              <p:cNvGrpSpPr/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148" name="Rectangle 116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49" name="Rectangle 117"/>
                <p:cNvSpPr>
                  <a:spLocks noChangeArrowheads="1"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C</a:t>
                  </a:r>
                </a:p>
              </p:txBody>
            </p:sp>
          </p:grpSp>
          <p:grpSp>
            <p:nvGrpSpPr>
              <p:cNvPr id="115" name="Group 118"/>
              <p:cNvGrpSpPr/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146" name="Rectangle 119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47" name="Rectangle 120"/>
                <p:cNvSpPr>
                  <a:spLocks noChangeArrowheads="1"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12</a:t>
                  </a:r>
                </a:p>
              </p:txBody>
            </p:sp>
          </p:grpSp>
          <p:grpSp>
            <p:nvGrpSpPr>
              <p:cNvPr id="116" name="Group 121"/>
              <p:cNvGrpSpPr/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144" name="Rectangle 122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45" name="Rectangle 123"/>
                <p:cNvSpPr>
                  <a:spLocks noChangeArrowheads="1"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1100</a:t>
                  </a:r>
                </a:p>
              </p:txBody>
            </p:sp>
          </p:grpSp>
          <p:grpSp>
            <p:nvGrpSpPr>
              <p:cNvPr id="117" name="Group 124"/>
              <p:cNvGrpSpPr/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142" name="Rectangle 125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43" name="Rectangle 126"/>
                <p:cNvSpPr>
                  <a:spLocks noChangeArrowheads="1"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D</a:t>
                  </a:r>
                </a:p>
              </p:txBody>
            </p:sp>
          </p:grpSp>
          <p:grpSp>
            <p:nvGrpSpPr>
              <p:cNvPr id="118" name="Group 127"/>
              <p:cNvGrpSpPr/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140" name="Rectangle 128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41" name="Rectangle 129"/>
                <p:cNvSpPr>
                  <a:spLocks noChangeArrowheads="1"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13</a:t>
                  </a:r>
                </a:p>
              </p:txBody>
            </p:sp>
          </p:grpSp>
          <p:grpSp>
            <p:nvGrpSpPr>
              <p:cNvPr id="119" name="Group 130"/>
              <p:cNvGrpSpPr/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138" name="Rectangle 131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39" name="Rectangle 132"/>
                <p:cNvSpPr>
                  <a:spLocks noChangeArrowheads="1"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1101</a:t>
                  </a:r>
                </a:p>
              </p:txBody>
            </p:sp>
          </p:grpSp>
          <p:grpSp>
            <p:nvGrpSpPr>
              <p:cNvPr id="120" name="Group 133"/>
              <p:cNvGrpSpPr/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136" name="Rectangle 134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37" name="Rectangle 135"/>
                <p:cNvSpPr>
                  <a:spLocks noChangeArrowheads="1"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E</a:t>
                  </a:r>
                </a:p>
              </p:txBody>
            </p:sp>
          </p:grpSp>
          <p:grpSp>
            <p:nvGrpSpPr>
              <p:cNvPr id="121" name="Group 136"/>
              <p:cNvGrpSpPr/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134" name="Rectangle 137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35" name="Rectangle 138"/>
                <p:cNvSpPr>
                  <a:spLocks noChangeArrowheads="1"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14</a:t>
                  </a:r>
                </a:p>
              </p:txBody>
            </p:sp>
          </p:grpSp>
          <p:grpSp>
            <p:nvGrpSpPr>
              <p:cNvPr id="122" name="Group 139"/>
              <p:cNvGrpSpPr/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132" name="Rectangle 140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33" name="Rectangle 141"/>
                <p:cNvSpPr>
                  <a:spLocks noChangeArrowheads="1"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1110</a:t>
                  </a:r>
                </a:p>
              </p:txBody>
            </p:sp>
          </p:grpSp>
          <p:grpSp>
            <p:nvGrpSpPr>
              <p:cNvPr id="123" name="Group 142"/>
              <p:cNvGrpSpPr/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130" name="Rectangle 143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31" name="Rectangle 144"/>
                <p:cNvSpPr>
                  <a:spLocks noChangeArrowheads="1"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F</a:t>
                  </a:r>
                </a:p>
              </p:txBody>
            </p:sp>
          </p:grpSp>
          <p:grpSp>
            <p:nvGrpSpPr>
              <p:cNvPr id="124" name="Group 145"/>
              <p:cNvGrpSpPr/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128" name="Rectangle 146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29" name="Rectangle 147"/>
                <p:cNvSpPr>
                  <a:spLocks noChangeArrowheads="1"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15</a:t>
                  </a:r>
                </a:p>
              </p:txBody>
            </p:sp>
          </p:grpSp>
          <p:grpSp>
            <p:nvGrpSpPr>
              <p:cNvPr id="125" name="Group 148"/>
              <p:cNvGrpSpPr/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126" name="Rectangle 149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4200">
                    <a:solidFill>
                      <a:srgbClr val="000000"/>
                    </a:solidFill>
                    <a:latin typeface="Gill Sans" panose="020B0502020104020203" charset="0"/>
                    <a:ea typeface="ヒラギノ角ゴ ProN W3" panose="020B0300000000000000" charset="-128"/>
                    <a:sym typeface="Gill Sans" panose="020B0502020104020203" charset="0"/>
                  </a:endParaRPr>
                </a:p>
              </p:txBody>
            </p:sp>
            <p:sp>
              <p:nvSpPr>
                <p:cNvPr id="127" name="Rectangle 150"/>
                <p:cNvSpPr>
                  <a:spLocks noChangeArrowheads="1"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800" tIns="50800" bIns="50800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>
                      <a:solidFill>
                        <a:srgbClr val="000066"/>
                      </a:solidFill>
                      <a:latin typeface="Courier New Bold" panose="02070609020205090404" charset="0"/>
                      <a:sym typeface="Courier New Bold" panose="02070609020205090404" charset="0"/>
                    </a:rPr>
                    <a:t>1111</a:t>
                  </a:r>
                </a:p>
              </p:txBody>
            </p:sp>
          </p:grpSp>
        </p:grpSp>
        <p:sp>
          <p:nvSpPr>
            <p:cNvPr id="40" name="Rectangle 151"/>
            <p:cNvSpPr>
              <a:spLocks noChangeArrowheads="1"/>
            </p:cNvSpPr>
            <p:nvPr/>
          </p:nvSpPr>
          <p:spPr bwMode="auto">
            <a:xfrm rot="-2340000">
              <a:off x="-49" y="211"/>
              <a:ext cx="66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0800" tIns="50800" bIns="50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000066"/>
                  </a:solidFill>
                  <a:latin typeface="Helvetica" charset="0"/>
                  <a:sym typeface="Helvetica" charset="0"/>
                </a:rPr>
                <a:t>十六进制</a:t>
              </a:r>
            </a:p>
          </p:txBody>
        </p:sp>
        <p:sp>
          <p:nvSpPr>
            <p:cNvPr id="41" name="Rectangle 152"/>
            <p:cNvSpPr>
              <a:spLocks noChangeArrowheads="1"/>
            </p:cNvSpPr>
            <p:nvPr/>
          </p:nvSpPr>
          <p:spPr bwMode="auto">
            <a:xfrm rot="-2340000">
              <a:off x="356" y="211"/>
              <a:ext cx="52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0800" tIns="50800" bIns="50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000066"/>
                  </a:solidFill>
                  <a:latin typeface="Helvetica" charset="0"/>
                  <a:sym typeface="Helvetica" charset="0"/>
                </a:rPr>
                <a:t>十进制</a:t>
              </a:r>
            </a:p>
          </p:txBody>
        </p:sp>
        <p:sp>
          <p:nvSpPr>
            <p:cNvPr id="42" name="Rectangle 153"/>
            <p:cNvSpPr>
              <a:spLocks noChangeArrowheads="1"/>
            </p:cNvSpPr>
            <p:nvPr/>
          </p:nvSpPr>
          <p:spPr bwMode="auto">
            <a:xfrm rot="-2340000">
              <a:off x="712" y="211"/>
              <a:ext cx="52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0800" tIns="50800" bIns="50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000066"/>
                  </a:solidFill>
                  <a:latin typeface="Helvetica" charset="0"/>
                  <a:sym typeface="Helvetica" charset="0"/>
                </a:rPr>
                <a:t>二进制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582406" y="839120"/>
            <a:ext cx="564577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noProof="1"/>
              <a:t>1 Byte = 8 bits</a:t>
            </a:r>
          </a:p>
          <a:p>
            <a:pPr eaLnBrk="1" hangingPunct="1"/>
            <a:endParaRPr lang="en-US" altLang="zh-CN" sz="2000" noProof="1"/>
          </a:p>
          <a:p>
            <a:pPr eaLnBrk="1" hangingPunct="1"/>
            <a:r>
              <a:rPr lang="zh-CN" altLang="en-US" sz="2000" noProof="1"/>
              <a:t>二进制</a:t>
            </a:r>
            <a:r>
              <a:rPr lang="en-US" altLang="zh-CN" sz="2000" noProof="1"/>
              <a:t> 00000000</a:t>
            </a:r>
            <a:r>
              <a:rPr lang="en-US" altLang="zh-CN" sz="2000" baseline="-6000" noProof="1"/>
              <a:t>2</a:t>
            </a:r>
            <a:r>
              <a:rPr lang="en-US" altLang="zh-CN" sz="2000" noProof="1"/>
              <a:t> to 11111111</a:t>
            </a:r>
            <a:r>
              <a:rPr lang="en-US" altLang="zh-CN" sz="2000" baseline="-6000" noProof="1"/>
              <a:t>2</a:t>
            </a:r>
            <a:endParaRPr lang="en-US" altLang="zh-CN" sz="2000" noProof="1"/>
          </a:p>
          <a:p>
            <a:pPr eaLnBrk="1" hangingPunct="1"/>
            <a:endParaRPr lang="en-US" altLang="zh-CN" sz="2000" noProof="1"/>
          </a:p>
          <a:p>
            <a:pPr eaLnBrk="1" hangingPunct="1"/>
            <a:r>
              <a:rPr lang="zh-CN" altLang="en-US" sz="2000" noProof="1"/>
              <a:t>十进制</a:t>
            </a:r>
            <a:r>
              <a:rPr lang="en-US" altLang="zh-CN" sz="2000" noProof="1"/>
              <a:t> 0</a:t>
            </a:r>
            <a:r>
              <a:rPr lang="en-US" altLang="zh-CN" sz="2000" baseline="-6000" noProof="1"/>
              <a:t>10</a:t>
            </a:r>
            <a:r>
              <a:rPr lang="en-US" altLang="zh-CN" sz="2000" noProof="1"/>
              <a:t> to 255</a:t>
            </a:r>
            <a:r>
              <a:rPr lang="en-US" altLang="zh-CN" sz="2000" baseline="-6000" noProof="1"/>
              <a:t>10</a:t>
            </a:r>
            <a:endParaRPr lang="en-US" altLang="zh-CN" sz="2000" noProof="1"/>
          </a:p>
          <a:p>
            <a:pPr eaLnBrk="1" hangingPunct="1"/>
            <a:endParaRPr lang="en-US" altLang="zh-CN" sz="2000" noProof="1"/>
          </a:p>
          <a:p>
            <a:pPr eaLnBrk="1" hangingPunct="1"/>
            <a:r>
              <a:rPr lang="zh-CN" altLang="en-US" sz="2000" noProof="1"/>
              <a:t>十六进制</a:t>
            </a:r>
            <a:r>
              <a:rPr lang="en-US" altLang="zh-CN" sz="2000" noProof="1"/>
              <a:t> 00</a:t>
            </a:r>
            <a:r>
              <a:rPr lang="en-US" altLang="zh-CN" sz="2000" baseline="-6000" noProof="1"/>
              <a:t>16</a:t>
            </a:r>
            <a:r>
              <a:rPr lang="en-US" altLang="zh-CN" sz="2000" noProof="1"/>
              <a:t> to FF</a:t>
            </a:r>
            <a:r>
              <a:rPr lang="en-US" altLang="zh-CN" sz="2000" baseline="-6000" noProof="1"/>
              <a:t>16</a:t>
            </a:r>
            <a:r>
              <a:rPr lang="en-US" altLang="zh-CN" sz="2000" noProof="1"/>
              <a:t>16</a:t>
            </a:r>
            <a:r>
              <a:rPr lang="zh-CN" altLang="en-US" sz="2000" noProof="1"/>
              <a:t>个字符</a:t>
            </a:r>
            <a:endParaRPr lang="en-US" altLang="zh-CN" sz="2000" noProof="1"/>
          </a:p>
          <a:p>
            <a:pPr eaLnBrk="1" hangingPunct="1"/>
            <a:endParaRPr lang="en-US" altLang="zh-CN" sz="2000" noProof="1"/>
          </a:p>
          <a:p>
            <a:pPr eaLnBrk="1" hangingPunct="1"/>
            <a:r>
              <a:rPr lang="en-US" altLang="zh-CN" sz="2000" noProof="1"/>
              <a:t> ‘0’ to ‘9’ and ‘A’ to ‘F’</a:t>
            </a:r>
          </a:p>
          <a:p>
            <a:pPr eaLnBrk="1" hangingPunct="1"/>
            <a:endParaRPr lang="en-US" altLang="zh-CN" sz="2000" noProof="1"/>
          </a:p>
          <a:p>
            <a:pPr eaLnBrk="1" hangingPunct="1"/>
            <a:r>
              <a:rPr lang="zh-CN" altLang="en-US" sz="2000" noProof="1"/>
              <a:t>在</a:t>
            </a:r>
            <a:r>
              <a:rPr lang="en-US" altLang="zh-CN" sz="2000" noProof="1"/>
              <a:t>C</a:t>
            </a:r>
            <a:r>
              <a:rPr lang="zh-CN" altLang="en-US" sz="2000" noProof="1"/>
              <a:t>语言中</a:t>
            </a:r>
            <a:r>
              <a:rPr lang="en-US" altLang="zh-CN" sz="2000" noProof="1"/>
              <a:t> FA1D37B</a:t>
            </a:r>
            <a:r>
              <a:rPr lang="en-US" altLang="zh-CN" sz="2000" baseline="-6000" noProof="1"/>
              <a:t>16</a:t>
            </a:r>
            <a:r>
              <a:rPr lang="en-US" altLang="zh-CN" sz="2000" noProof="1"/>
              <a:t> </a:t>
            </a:r>
            <a:r>
              <a:rPr lang="zh-CN" altLang="en-US" sz="2000" noProof="1"/>
              <a:t>可表示为：</a:t>
            </a:r>
            <a:endParaRPr lang="en-US" altLang="zh-CN" sz="2000" noProof="1"/>
          </a:p>
          <a:p>
            <a:pPr eaLnBrk="1" hangingPunct="1"/>
            <a:r>
              <a:rPr lang="en-US" altLang="zh-CN" sz="2000" noProof="1"/>
              <a:t>       0xFA1D37B </a:t>
            </a:r>
            <a:r>
              <a:rPr lang="zh-CN" altLang="en-US" sz="2000" noProof="1"/>
              <a:t>或 </a:t>
            </a:r>
            <a:r>
              <a:rPr lang="en-US" altLang="zh-CN" sz="2000" noProof="1"/>
              <a:t>0xfa1d37b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86"/>
    </mc:Choice>
    <mc:Fallback xmlns="">
      <p:transition spd="slow" advTm="2758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68"/>
          <p:cNvSpPr txBox="1"/>
          <p:nvPr/>
        </p:nvSpPr>
        <p:spPr>
          <a:xfrm>
            <a:off x="4476939" y="2657142"/>
            <a:ext cx="468503" cy="407800"/>
          </a:xfrm>
          <a:prstGeom prst="rect">
            <a:avLst/>
          </a:prstGeom>
          <a:noFill/>
        </p:spPr>
        <p:txBody>
          <a:bodyPr wrap="square" lIns="68576" tIns="34288" rIns="68576" bIns="3428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703020204020201" pitchFamily="34" charset="-122"/>
                <a:ea typeface="微软雅黑" panose="020B0703020204020201" pitchFamily="34" charset="-122"/>
              </a:rPr>
              <a:t>标签文字</a:t>
            </a:r>
          </a:p>
        </p:txBody>
      </p:sp>
      <p:sp>
        <p:nvSpPr>
          <p:cNvPr id="88" name="TextBox 69"/>
          <p:cNvSpPr txBox="1"/>
          <p:nvPr/>
        </p:nvSpPr>
        <p:spPr>
          <a:xfrm>
            <a:off x="2399904" y="2641413"/>
            <a:ext cx="468503" cy="407800"/>
          </a:xfrm>
          <a:prstGeom prst="rect">
            <a:avLst/>
          </a:prstGeom>
          <a:noFill/>
        </p:spPr>
        <p:txBody>
          <a:bodyPr wrap="square" lIns="68576" tIns="34288" rIns="68576" bIns="3428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703020204020201" pitchFamily="34" charset="-122"/>
                <a:ea typeface="微软雅黑" panose="020B0703020204020201" pitchFamily="34" charset="-122"/>
              </a:rPr>
              <a:t>标签文字</a:t>
            </a:r>
          </a:p>
        </p:txBody>
      </p:sp>
      <p:cxnSp>
        <p:nvCxnSpPr>
          <p:cNvPr id="91" name="直接连接符 90"/>
          <p:cNvCxnSpPr/>
          <p:nvPr/>
        </p:nvCxnSpPr>
        <p:spPr>
          <a:xfrm>
            <a:off x="0" y="371440"/>
            <a:ext cx="3405294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868144" y="371440"/>
            <a:ext cx="3275856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500"/>
          <p:cNvSpPr txBox="1"/>
          <p:nvPr/>
        </p:nvSpPr>
        <p:spPr>
          <a:xfrm>
            <a:off x="3118310" y="155416"/>
            <a:ext cx="3037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典型数据类型的长度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graphicFrame>
        <p:nvGraphicFramePr>
          <p:cNvPr id="222" name="Group 4"/>
          <p:cNvGraphicFramePr>
            <a:graphicFrameLocks noGrp="1"/>
          </p:cNvGraphicFramePr>
          <p:nvPr/>
        </p:nvGraphicFramePr>
        <p:xfrm>
          <a:off x="1707853" y="574616"/>
          <a:ext cx="5960491" cy="4373399"/>
        </p:xfrm>
        <a:graphic>
          <a:graphicData uri="http://schemas.openxmlformats.org/drawingml/2006/table">
            <a:tbl>
              <a:tblPr/>
              <a:tblGrid>
                <a:gridCol w="1631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3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5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panose="020B07060202020A0204" charset="0"/>
                          <a:ea typeface="Arial Narrow Bold" panose="020B07060202020A0204" charset="0"/>
                          <a:cs typeface="Arial Narrow Bold" panose="020B07060202020A0204" charset="0"/>
                          <a:sym typeface="Arial Narrow Bold" panose="020B07060202020A0204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panose="020B07060202020A0204" charset="0"/>
                          <a:ea typeface="Arial Narrow Bold" panose="020B07060202020A0204" charset="0"/>
                          <a:cs typeface="Arial Narrow Bold" panose="020B07060202020A0204" charset="0"/>
                          <a:sym typeface="Arial Narrow Bold" panose="020B07060202020A0204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panose="020B07060202020A0204" charset="0"/>
                          <a:ea typeface="Arial Narrow Bold" panose="020B07060202020A0204" charset="0"/>
                          <a:cs typeface="Arial Narrow Bold" panose="020B07060202020A0204" charset="0"/>
                          <a:sym typeface="Arial Narrow Bold" panose="020B07060202020A0204" charset="0"/>
                        </a:rPr>
                        <a:t>Intel IA32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panose="020B07060202020A0204" charset="0"/>
                          <a:ea typeface="Arial Narrow Bold" panose="020B07060202020A0204" charset="0"/>
                          <a:cs typeface="Arial Narrow Bold" panose="020B07060202020A0204" charset="0"/>
                          <a:sym typeface="Arial Narrow Bold" panose="020B07060202020A0204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int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long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long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Arial Narrow" panose="020B07060202020A0204" pitchFamily="34" charset="0"/>
                        <a:cs typeface="Arial Narrow" panose="020B07060202020A0204" pitchFamily="34" charset="0"/>
                        <a:sym typeface="Arial Narrow" panose="020B07060202020A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10/12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37"/>
    </mc:Choice>
    <mc:Fallback xmlns="">
      <p:transition spd="slow" advTm="1733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68"/>
          <p:cNvSpPr txBox="1"/>
          <p:nvPr/>
        </p:nvSpPr>
        <p:spPr>
          <a:xfrm>
            <a:off x="4476939" y="2657142"/>
            <a:ext cx="468503" cy="407800"/>
          </a:xfrm>
          <a:prstGeom prst="rect">
            <a:avLst/>
          </a:prstGeom>
          <a:noFill/>
        </p:spPr>
        <p:txBody>
          <a:bodyPr wrap="square" lIns="68576" tIns="34288" rIns="68576" bIns="3428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703020204020201" pitchFamily="34" charset="-122"/>
                <a:ea typeface="微软雅黑" panose="020B0703020204020201" pitchFamily="34" charset="-122"/>
              </a:rPr>
              <a:t>标签文字</a:t>
            </a:r>
          </a:p>
        </p:txBody>
      </p:sp>
      <p:sp>
        <p:nvSpPr>
          <p:cNvPr id="88" name="TextBox 69"/>
          <p:cNvSpPr txBox="1"/>
          <p:nvPr/>
        </p:nvSpPr>
        <p:spPr>
          <a:xfrm>
            <a:off x="2399904" y="2641413"/>
            <a:ext cx="468503" cy="407800"/>
          </a:xfrm>
          <a:prstGeom prst="rect">
            <a:avLst/>
          </a:prstGeom>
          <a:noFill/>
        </p:spPr>
        <p:txBody>
          <a:bodyPr wrap="square" lIns="68576" tIns="34288" rIns="68576" bIns="3428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703020204020201" pitchFamily="34" charset="-122"/>
                <a:ea typeface="微软雅黑" panose="020B0703020204020201" pitchFamily="34" charset="-122"/>
              </a:rPr>
              <a:t>标签文字</a:t>
            </a:r>
          </a:p>
        </p:txBody>
      </p:sp>
      <p:cxnSp>
        <p:nvCxnSpPr>
          <p:cNvPr id="91" name="直接连接符 90"/>
          <p:cNvCxnSpPr/>
          <p:nvPr/>
        </p:nvCxnSpPr>
        <p:spPr>
          <a:xfrm>
            <a:off x="0" y="371440"/>
            <a:ext cx="3405294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868144" y="371440"/>
            <a:ext cx="3275856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500"/>
          <p:cNvSpPr txBox="1"/>
          <p:nvPr/>
        </p:nvSpPr>
        <p:spPr>
          <a:xfrm>
            <a:off x="2771800" y="155416"/>
            <a:ext cx="3685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内存、指针与字符串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grpSp>
        <p:nvGrpSpPr>
          <p:cNvPr id="11" name="Group 5"/>
          <p:cNvGrpSpPr/>
          <p:nvPr/>
        </p:nvGrpSpPr>
        <p:grpSpPr bwMode="auto">
          <a:xfrm>
            <a:off x="1192213" y="1419622"/>
            <a:ext cx="6416675" cy="1239837"/>
            <a:chOff x="0" y="0"/>
            <a:chExt cx="4042" cy="780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4200">
                <a:solidFill>
                  <a:srgbClr val="000000"/>
                </a:solidFill>
                <a:latin typeface="Gill Sans" panose="020B0502020104020203" charset="0"/>
                <a:ea typeface="ヒラギノ角ゴ ProN W3" panose="020B0300000000000000" charset="-128"/>
                <a:sym typeface="Gill Sans" panose="020B0502020104020203" charset="0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4200">
                <a:solidFill>
                  <a:srgbClr val="000000"/>
                </a:solidFill>
                <a:latin typeface="Gill Sans" panose="020B0502020104020203" charset="0"/>
                <a:ea typeface="ヒラギノ角ゴ ProN W3" panose="020B0300000000000000" charset="-128"/>
                <a:sym typeface="Gill Sans" panose="020B0502020104020203" charset="0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4200">
                <a:solidFill>
                  <a:srgbClr val="000000"/>
                </a:solidFill>
                <a:latin typeface="Gill Sans" panose="020B0502020104020203" charset="0"/>
                <a:ea typeface="ヒラギノ角ゴ ProN W3" panose="020B0300000000000000" charset="-128"/>
                <a:sym typeface="Gill Sans" panose="020B0502020104020203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4200">
                <a:solidFill>
                  <a:srgbClr val="000000"/>
                </a:solidFill>
                <a:latin typeface="Gill Sans" panose="020B0502020104020203" charset="0"/>
                <a:ea typeface="ヒラギノ角ゴ ProN W3" panose="020B0300000000000000" charset="-128"/>
                <a:sym typeface="Gill Sans" panose="020B0502020104020203" charset="0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4200">
                <a:solidFill>
                  <a:srgbClr val="000000"/>
                </a:solidFill>
                <a:latin typeface="Gill Sans" panose="020B0502020104020203" charset="0"/>
                <a:ea typeface="ヒラギノ角ゴ ProN W3" panose="020B0300000000000000" charset="-128"/>
                <a:sym typeface="Gill Sans" panose="020B0502020104020203" charset="0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4200">
                <a:solidFill>
                  <a:srgbClr val="000000"/>
                </a:solidFill>
                <a:latin typeface="Gill Sans" panose="020B0502020104020203" charset="0"/>
                <a:ea typeface="ヒラギノ角ゴ ProN W3" panose="020B0300000000000000" charset="-128"/>
                <a:sym typeface="Gill Sans" panose="020B0502020104020203" charset="0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4200">
                <a:solidFill>
                  <a:srgbClr val="000000"/>
                </a:solidFill>
                <a:latin typeface="Gill Sans" panose="020B0502020104020203" charset="0"/>
                <a:ea typeface="ヒラギノ角ゴ ProN W3" panose="020B0300000000000000" charset="-128"/>
                <a:sym typeface="Gill Sans" panose="020B0502020104020203" charset="0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4200">
                <a:solidFill>
                  <a:srgbClr val="000000"/>
                </a:solidFill>
                <a:latin typeface="Gill Sans" panose="020B0502020104020203" charset="0"/>
                <a:ea typeface="ヒラギノ角ゴ ProN W3" panose="020B0300000000000000" charset="-128"/>
                <a:sym typeface="Gill Sans" panose="020B0502020104020203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4200">
                <a:solidFill>
                  <a:srgbClr val="000000"/>
                </a:solidFill>
                <a:latin typeface="Gill Sans" panose="020B0502020104020203" charset="0"/>
                <a:ea typeface="ヒラギノ角ゴ ProN W3" panose="020B0300000000000000" charset="-128"/>
                <a:sym typeface="Gill Sans" panose="020B0502020104020203" charset="0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4200">
                <a:solidFill>
                  <a:srgbClr val="000000"/>
                </a:solidFill>
                <a:latin typeface="Gill Sans" panose="020B0502020104020203" charset="0"/>
                <a:ea typeface="ヒラギノ角ゴ ProN W3" panose="020B0300000000000000" charset="-128"/>
                <a:sym typeface="Gill Sans" panose="020B0502020104020203" charset="0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4200">
                <a:solidFill>
                  <a:srgbClr val="000000"/>
                </a:solidFill>
                <a:latin typeface="Gill Sans" panose="020B0502020104020203" charset="0"/>
                <a:ea typeface="ヒラギノ角ゴ ProN W3" panose="020B0300000000000000" charset="-128"/>
                <a:sym typeface="Gill Sans" panose="020B0502020104020203" charset="0"/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4200">
                <a:solidFill>
                  <a:srgbClr val="000000"/>
                </a:solidFill>
                <a:latin typeface="Gill Sans" panose="020B0502020104020203" charset="0"/>
                <a:ea typeface="ヒラギノ角ゴ ProN W3" panose="020B0300000000000000" charset="-128"/>
                <a:sym typeface="Gill Sans" panose="020B0502020104020203" charset="0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45720" bIns="50800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zh-CN">
                  <a:solidFill>
                    <a:srgbClr val="000066"/>
                  </a:solidFill>
                  <a:latin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0800" tIns="50800" rIns="45720" bIns="50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>
                  <a:solidFill>
                    <a:srgbClr val="000066"/>
                  </a:solidFill>
                  <a:latin typeface="Courier New Bold" panose="02070609020205090404" charset="0"/>
                  <a:sym typeface="Courier New Bold" panose="02070609020205090404" charset="0"/>
                </a:rPr>
                <a:t>00•••0</a:t>
              </a: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0800" tIns="50800" rIns="45720" bIns="50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>
                  <a:solidFill>
                    <a:srgbClr val="000066"/>
                  </a:solidFill>
                  <a:latin typeface="Courier New Bold" panose="02070609020205090404" charset="0"/>
                  <a:sym typeface="Courier New Bold" panose="02070609020205090404" charset="0"/>
                </a:rPr>
                <a:t>FF•••F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1099894" y="771550"/>
            <a:ext cx="3472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面向字节的内存存储</a:t>
            </a:r>
          </a:p>
        </p:txBody>
      </p:sp>
      <p:sp>
        <p:nvSpPr>
          <p:cNvPr id="6" name="矩形 5"/>
          <p:cNvSpPr/>
          <p:nvPr/>
        </p:nvSpPr>
        <p:spPr>
          <a:xfrm>
            <a:off x="1193220" y="3219822"/>
            <a:ext cx="61150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ea typeface="+mn-ea"/>
              </a:rPr>
              <a:t>内存可以看成一个非常大的字节数组；</a:t>
            </a:r>
            <a:endParaRPr lang="en-US" altLang="zh-CN" dirty="0">
              <a:latin typeface="+mn-ea"/>
              <a:ea typeface="+mn-ea"/>
            </a:endParaRPr>
          </a:p>
          <a:p>
            <a:endParaRPr lang="zh-CN" altLang="en-US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ea typeface="+mn-ea"/>
              </a:rPr>
              <a:t>每个进程都可以有自己的“私有”内存空间；</a:t>
            </a:r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ea typeface="+mn-ea"/>
              </a:rPr>
              <a:t>指针就是内存的地址；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2"/>
    </mc:Choice>
    <mc:Fallback xmlns="">
      <p:transition spd="slow" advTm="1951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68"/>
          <p:cNvSpPr txBox="1"/>
          <p:nvPr/>
        </p:nvSpPr>
        <p:spPr>
          <a:xfrm>
            <a:off x="4476939" y="2657142"/>
            <a:ext cx="468503" cy="407800"/>
          </a:xfrm>
          <a:prstGeom prst="rect">
            <a:avLst/>
          </a:prstGeom>
          <a:noFill/>
        </p:spPr>
        <p:txBody>
          <a:bodyPr wrap="square" lIns="68576" tIns="34288" rIns="68576" bIns="3428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703020204020201" pitchFamily="34" charset="-122"/>
                <a:ea typeface="微软雅黑" panose="020B0703020204020201" pitchFamily="34" charset="-122"/>
              </a:rPr>
              <a:t>标签文字</a:t>
            </a:r>
          </a:p>
        </p:txBody>
      </p:sp>
      <p:sp>
        <p:nvSpPr>
          <p:cNvPr id="88" name="TextBox 69"/>
          <p:cNvSpPr txBox="1"/>
          <p:nvPr/>
        </p:nvSpPr>
        <p:spPr>
          <a:xfrm>
            <a:off x="2399904" y="2641413"/>
            <a:ext cx="468503" cy="407800"/>
          </a:xfrm>
          <a:prstGeom prst="rect">
            <a:avLst/>
          </a:prstGeom>
          <a:noFill/>
        </p:spPr>
        <p:txBody>
          <a:bodyPr wrap="square" lIns="68576" tIns="34288" rIns="68576" bIns="3428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703020204020201" pitchFamily="34" charset="-122"/>
                <a:ea typeface="微软雅黑" panose="020B0703020204020201" pitchFamily="34" charset="-122"/>
              </a:rPr>
              <a:t>标签文字</a:t>
            </a:r>
          </a:p>
        </p:txBody>
      </p:sp>
      <p:cxnSp>
        <p:nvCxnSpPr>
          <p:cNvPr id="91" name="直接连接符 90"/>
          <p:cNvCxnSpPr/>
          <p:nvPr/>
        </p:nvCxnSpPr>
        <p:spPr>
          <a:xfrm flipV="1">
            <a:off x="0" y="355471"/>
            <a:ext cx="3851920" cy="15969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037138" y="371440"/>
            <a:ext cx="410686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500"/>
          <p:cNvSpPr txBox="1"/>
          <p:nvPr/>
        </p:nvSpPr>
        <p:spPr>
          <a:xfrm>
            <a:off x="2627784" y="155416"/>
            <a:ext cx="3685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机器字长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699542"/>
            <a:ext cx="84249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9400" lvl="1" indent="0" eaLnBrk="1" hangingPunct="1"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lang="zh-CN" altLang="en-US" sz="2800" dirty="0">
                <a:latin typeface="+mn-ea"/>
                <a:ea typeface="+mn-ea"/>
              </a:rPr>
              <a:t>每台计算机都有一个字长（</a:t>
            </a:r>
            <a:r>
              <a:rPr lang="en-US" altLang="zh-CN" sz="2800" dirty="0">
                <a:latin typeface="+mn-ea"/>
                <a:ea typeface="+mn-ea"/>
              </a:rPr>
              <a:t>Word Size</a:t>
            </a:r>
            <a:r>
              <a:rPr lang="zh-CN" altLang="en-US" sz="2800" dirty="0">
                <a:latin typeface="+mn-ea"/>
                <a:ea typeface="+mn-ea"/>
              </a:rPr>
              <a:t>）：</a:t>
            </a:r>
            <a:endParaRPr lang="en-US" altLang="zh-CN" sz="2800" dirty="0">
              <a:latin typeface="+mn-ea"/>
              <a:ea typeface="+mn-ea"/>
            </a:endParaRPr>
          </a:p>
          <a:p>
            <a:pPr marL="1174750" lvl="2" indent="-4572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  <a:ea typeface="+mn-ea"/>
              </a:rPr>
              <a:t>指明了整数和指针数据的标称大小</a:t>
            </a:r>
          </a:p>
          <a:p>
            <a:pPr marL="1174750" lvl="2" indent="-4572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  <a:ea typeface="+mn-ea"/>
              </a:rPr>
              <a:t>决定了虚拟地址空间的最大大小</a:t>
            </a:r>
          </a:p>
          <a:p>
            <a:pPr marL="1174750" lvl="2" indent="-4572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+mn-ea"/>
                <a:ea typeface="+mn-ea"/>
              </a:rPr>
              <a:t>32</a:t>
            </a:r>
            <a:r>
              <a:rPr lang="zh-CN" altLang="en-US" sz="2800" dirty="0">
                <a:latin typeface="+mn-ea"/>
                <a:ea typeface="+mn-ea"/>
              </a:rPr>
              <a:t>位字长限定了虚拟地址空间为</a:t>
            </a:r>
            <a:r>
              <a:rPr lang="en-US" altLang="zh-CN" sz="2800" dirty="0">
                <a:latin typeface="+mn-ea"/>
                <a:ea typeface="+mn-ea"/>
              </a:rPr>
              <a:t> 4GB</a:t>
            </a:r>
            <a:r>
              <a:rPr lang="zh-CN" altLang="en-US" sz="2800" dirty="0">
                <a:latin typeface="+mn-ea"/>
                <a:ea typeface="+mn-ea"/>
              </a:rPr>
              <a:t>，即</a:t>
            </a:r>
            <a:r>
              <a:rPr lang="en-US" altLang="zh-CN" sz="2800" dirty="0">
                <a:latin typeface="+mn-ea"/>
                <a:ea typeface="+mn-ea"/>
              </a:rPr>
              <a:t>2</a:t>
            </a:r>
            <a:r>
              <a:rPr lang="en-US" altLang="zh-CN" sz="2800" baseline="30000" dirty="0">
                <a:latin typeface="+mn-ea"/>
                <a:ea typeface="+mn-ea"/>
              </a:rPr>
              <a:t>32</a:t>
            </a:r>
            <a:r>
              <a:rPr lang="en-US" altLang="zh-CN" sz="2800" dirty="0">
                <a:latin typeface="+mn-ea"/>
                <a:ea typeface="+mn-ea"/>
              </a:rPr>
              <a:t> bytes=4GB</a:t>
            </a:r>
          </a:p>
          <a:p>
            <a:pPr marL="1174750" lvl="2" indent="-4572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  <a:ea typeface="+mn-ea"/>
              </a:rPr>
              <a:t>字长为</a:t>
            </a:r>
            <a:r>
              <a:rPr lang="en-US" altLang="zh-CN" sz="2800" dirty="0">
                <a:latin typeface="+mn-ea"/>
                <a:ea typeface="+mn-ea"/>
              </a:rPr>
              <a:t>64</a:t>
            </a:r>
            <a:r>
              <a:rPr lang="zh-CN" altLang="en-US" sz="2800" dirty="0">
                <a:latin typeface="+mn-ea"/>
                <a:ea typeface="+mn-ea"/>
              </a:rPr>
              <a:t>位的机器成为主流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18"/>
    </mc:Choice>
    <mc:Fallback xmlns="">
      <p:transition spd="slow" advTm="2771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68"/>
          <p:cNvSpPr txBox="1"/>
          <p:nvPr/>
        </p:nvSpPr>
        <p:spPr>
          <a:xfrm>
            <a:off x="4476939" y="2657142"/>
            <a:ext cx="468503" cy="407800"/>
          </a:xfrm>
          <a:prstGeom prst="rect">
            <a:avLst/>
          </a:prstGeom>
          <a:noFill/>
        </p:spPr>
        <p:txBody>
          <a:bodyPr wrap="square" lIns="68576" tIns="34288" rIns="68576" bIns="3428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703020204020201" pitchFamily="34" charset="-122"/>
                <a:ea typeface="微软雅黑" panose="020B0703020204020201" pitchFamily="34" charset="-122"/>
              </a:rPr>
              <a:t>标签文字</a:t>
            </a:r>
          </a:p>
        </p:txBody>
      </p:sp>
      <p:sp>
        <p:nvSpPr>
          <p:cNvPr id="88" name="TextBox 69"/>
          <p:cNvSpPr txBox="1"/>
          <p:nvPr/>
        </p:nvSpPr>
        <p:spPr>
          <a:xfrm>
            <a:off x="2399904" y="2641413"/>
            <a:ext cx="468503" cy="407800"/>
          </a:xfrm>
          <a:prstGeom prst="rect">
            <a:avLst/>
          </a:prstGeom>
          <a:noFill/>
        </p:spPr>
        <p:txBody>
          <a:bodyPr wrap="square" lIns="68576" tIns="34288" rIns="68576" bIns="3428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703020204020201" pitchFamily="34" charset="-122"/>
                <a:ea typeface="微软雅黑" panose="020B0703020204020201" pitchFamily="34" charset="-122"/>
              </a:rPr>
              <a:t>标签文字</a:t>
            </a:r>
          </a:p>
        </p:txBody>
      </p:sp>
      <p:cxnSp>
        <p:nvCxnSpPr>
          <p:cNvPr id="91" name="直接连接符 90"/>
          <p:cNvCxnSpPr/>
          <p:nvPr/>
        </p:nvCxnSpPr>
        <p:spPr>
          <a:xfrm flipV="1">
            <a:off x="0" y="355471"/>
            <a:ext cx="3851920" cy="15969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037138" y="371440"/>
            <a:ext cx="410686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500"/>
          <p:cNvSpPr txBox="1"/>
          <p:nvPr/>
        </p:nvSpPr>
        <p:spPr>
          <a:xfrm>
            <a:off x="2627784" y="155416"/>
            <a:ext cx="3685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内存组织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699542"/>
            <a:ext cx="525658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9400" lvl="1" indent="0" eaLnBrk="1" hangingPunct="1">
              <a:lnSpc>
                <a:spcPct val="150000"/>
              </a:lnSpc>
              <a:buFont typeface="Symbol" panose="05050102010706020507" pitchFamily="18" charset="2"/>
              <a:buNone/>
            </a:pPr>
            <a:endParaRPr lang="zh-CN" altLang="en-US" sz="2800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15085"/>
            <a:ext cx="2880320" cy="470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-36512" y="339502"/>
            <a:ext cx="4104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32</a:t>
            </a:r>
            <a:r>
              <a:rPr lang="zh-CN" altLang="en-US" sz="2400" dirty="0">
                <a:latin typeface="+mn-ea"/>
                <a:ea typeface="+mn-ea"/>
              </a:rPr>
              <a:t>位机器与</a:t>
            </a:r>
            <a:r>
              <a:rPr lang="en-US" altLang="zh-CN" sz="2400" dirty="0">
                <a:latin typeface="+mn-ea"/>
                <a:ea typeface="+mn-ea"/>
              </a:rPr>
              <a:t>64</a:t>
            </a:r>
            <a:r>
              <a:rPr lang="zh-CN" altLang="en-US" sz="2400" dirty="0">
                <a:latin typeface="+mn-ea"/>
                <a:ea typeface="+mn-ea"/>
              </a:rPr>
              <a:t>位机器中，数据在内存中的存储方式对比</a:t>
            </a:r>
          </a:p>
        </p:txBody>
      </p:sp>
      <p:graphicFrame>
        <p:nvGraphicFramePr>
          <p:cNvPr id="81" name="Group 4"/>
          <p:cNvGraphicFramePr>
            <a:graphicFrameLocks noGrp="1"/>
          </p:cNvGraphicFramePr>
          <p:nvPr/>
        </p:nvGraphicFramePr>
        <p:xfrm>
          <a:off x="251519" y="1131590"/>
          <a:ext cx="5616624" cy="3986050"/>
        </p:xfrm>
        <a:graphic>
          <a:graphicData uri="http://schemas.openxmlformats.org/drawingml/2006/table">
            <a:tbl>
              <a:tblPr/>
              <a:tblGrid>
                <a:gridCol w="153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9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9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2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panose="020B07060202020A0204" charset="0"/>
                          <a:ea typeface="Arial Narrow Bold" panose="020B07060202020A0204" charset="0"/>
                          <a:cs typeface="Arial Narrow Bold" panose="020B07060202020A0204" charset="0"/>
                          <a:sym typeface="Arial Narrow Bold" panose="020B07060202020A0204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panose="020B07060202020A0204" charset="0"/>
                          <a:ea typeface="Arial Narrow Bold" panose="020B07060202020A0204" charset="0"/>
                          <a:cs typeface="Arial Narrow Bold" panose="020B07060202020A0204" charset="0"/>
                          <a:sym typeface="Arial Narrow Bold" panose="020B07060202020A0204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panose="020B07060202020A0204" charset="0"/>
                          <a:ea typeface="Arial Narrow Bold" panose="020B07060202020A0204" charset="0"/>
                          <a:cs typeface="Arial Narrow Bold" panose="020B07060202020A0204" charset="0"/>
                          <a:sym typeface="Arial Narrow Bold" panose="020B07060202020A0204" charset="0"/>
                        </a:rPr>
                        <a:t>Intel IA32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panose="020B07060202020A0204" charset="0"/>
                          <a:ea typeface="Arial Narrow Bold" panose="020B07060202020A0204" charset="0"/>
                          <a:cs typeface="Arial Narrow Bold" panose="020B07060202020A0204" charset="0"/>
                          <a:sym typeface="Arial Narrow Bold" panose="020B07060202020A0204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int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Arial Narrow" panose="020B07060202020A0204" pitchFamily="34" charset="0"/>
                        <a:cs typeface="Arial Narrow" panose="020B07060202020A0204" pitchFamily="34" charset="0"/>
                        <a:sym typeface="Arial Narrow" panose="020B07060202020A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long 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10/12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Narrow" panose="020B07060202020A0204" pitchFamily="34" charset="0"/>
                          <a:ea typeface="Arial Narrow" panose="020B07060202020A0204" pitchFamily="34" charset="0"/>
                          <a:cs typeface="Arial Narrow" panose="020B07060202020A0204" pitchFamily="34" charset="0"/>
                          <a:sym typeface="Arial Narrow" panose="020B07060202020A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81"/>
    </mc:Choice>
    <mc:Fallback xmlns="">
      <p:transition spd="slow" advTm="2308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68"/>
          <p:cNvSpPr txBox="1"/>
          <p:nvPr/>
        </p:nvSpPr>
        <p:spPr>
          <a:xfrm>
            <a:off x="4476939" y="2657142"/>
            <a:ext cx="468503" cy="407800"/>
          </a:xfrm>
          <a:prstGeom prst="rect">
            <a:avLst/>
          </a:prstGeom>
          <a:noFill/>
        </p:spPr>
        <p:txBody>
          <a:bodyPr wrap="square" lIns="68576" tIns="34288" rIns="68576" bIns="3428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703020204020201" pitchFamily="34" charset="-122"/>
                <a:ea typeface="微软雅黑" panose="020B0703020204020201" pitchFamily="34" charset="-122"/>
              </a:rPr>
              <a:t>标签文字</a:t>
            </a:r>
          </a:p>
        </p:txBody>
      </p:sp>
      <p:sp>
        <p:nvSpPr>
          <p:cNvPr id="88" name="TextBox 69"/>
          <p:cNvSpPr txBox="1"/>
          <p:nvPr/>
        </p:nvSpPr>
        <p:spPr>
          <a:xfrm>
            <a:off x="2399904" y="2641413"/>
            <a:ext cx="468503" cy="407800"/>
          </a:xfrm>
          <a:prstGeom prst="rect">
            <a:avLst/>
          </a:prstGeom>
          <a:noFill/>
        </p:spPr>
        <p:txBody>
          <a:bodyPr wrap="square" lIns="68576" tIns="34288" rIns="68576" bIns="3428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703020204020201" pitchFamily="34" charset="-122"/>
                <a:ea typeface="微软雅黑" panose="020B0703020204020201" pitchFamily="34" charset="-122"/>
              </a:rPr>
              <a:t>标签文字</a:t>
            </a:r>
          </a:p>
        </p:txBody>
      </p:sp>
      <p:cxnSp>
        <p:nvCxnSpPr>
          <p:cNvPr id="91" name="直接连接符 90"/>
          <p:cNvCxnSpPr/>
          <p:nvPr/>
        </p:nvCxnSpPr>
        <p:spPr>
          <a:xfrm flipV="1">
            <a:off x="0" y="355471"/>
            <a:ext cx="3851920" cy="15969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037138" y="371440"/>
            <a:ext cx="410686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500"/>
          <p:cNvSpPr txBox="1"/>
          <p:nvPr/>
        </p:nvSpPr>
        <p:spPr>
          <a:xfrm>
            <a:off x="2627784" y="155416"/>
            <a:ext cx="3685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字节顺序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632758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2450" lvl="1" eaLnBrk="1" hangingPunct="1"/>
            <a:r>
              <a:rPr lang="zh-CN" altLang="en-US" sz="2400" dirty="0">
                <a:latin typeface="+mn-ea"/>
                <a:ea typeface="+mn-ea"/>
              </a:rPr>
              <a:t>大端法</a:t>
            </a:r>
            <a:r>
              <a:rPr lang="en-US" altLang="zh-CN" sz="2400" dirty="0">
                <a:latin typeface="+mn-ea"/>
                <a:ea typeface="+mn-ea"/>
              </a:rPr>
              <a:t>: Sun, PPC Mac, Internet</a:t>
            </a:r>
            <a:r>
              <a:rPr lang="zh-CN" altLang="en-US" sz="2400" dirty="0">
                <a:latin typeface="+mn-ea"/>
                <a:ea typeface="+mn-ea"/>
              </a:rPr>
              <a:t>：</a:t>
            </a:r>
            <a:endParaRPr lang="en-US" altLang="zh-CN" sz="2400" dirty="0">
              <a:latin typeface="+mn-ea"/>
              <a:ea typeface="+mn-ea"/>
            </a:endParaRPr>
          </a:p>
          <a:p>
            <a:pPr marL="552450" lvl="1" eaLnBrk="1" hangingPunct="1"/>
            <a:r>
              <a:rPr lang="en-US" altLang="zh-CN" sz="2400" dirty="0">
                <a:latin typeface="+mn-ea"/>
                <a:ea typeface="+mn-ea"/>
              </a:rPr>
              <a:t>       </a:t>
            </a:r>
            <a:r>
              <a:rPr lang="zh-CN" altLang="en-US" sz="2400" dirty="0">
                <a:latin typeface="+mn-ea"/>
                <a:ea typeface="+mn-ea"/>
              </a:rPr>
              <a:t>最高有效字节在最前面</a:t>
            </a:r>
            <a:endParaRPr lang="en-US" altLang="zh-CN" sz="2400" dirty="0">
              <a:latin typeface="+mn-ea"/>
              <a:ea typeface="+mn-ea"/>
            </a:endParaRPr>
          </a:p>
          <a:p>
            <a:pPr marL="552450" lvl="1" eaLnBrk="1" hangingPunct="1"/>
            <a:endParaRPr lang="zh-CN" altLang="en-US" sz="2400" dirty="0">
              <a:latin typeface="+mn-ea"/>
              <a:ea typeface="+mn-ea"/>
            </a:endParaRPr>
          </a:p>
          <a:p>
            <a:pPr marL="552450" lvl="1" eaLnBrk="1" hangingPunct="1"/>
            <a:r>
              <a:rPr lang="zh-CN" altLang="en-US" sz="2400" dirty="0">
                <a:latin typeface="+mn-ea"/>
                <a:ea typeface="+mn-ea"/>
              </a:rPr>
              <a:t>小端法</a:t>
            </a:r>
            <a:r>
              <a:rPr lang="en-US" altLang="zh-CN" sz="2400" dirty="0">
                <a:latin typeface="+mn-ea"/>
                <a:ea typeface="+mn-ea"/>
              </a:rPr>
              <a:t>: x86:</a:t>
            </a:r>
          </a:p>
          <a:p>
            <a:pPr marL="552450" lvl="1" eaLnBrk="1" hangingPunct="1"/>
            <a:r>
              <a:rPr lang="en-US" altLang="zh-CN" sz="2400" dirty="0">
                <a:latin typeface="+mn-ea"/>
                <a:ea typeface="+mn-ea"/>
              </a:rPr>
              <a:t>       </a:t>
            </a:r>
            <a:r>
              <a:rPr lang="zh-CN" altLang="en-US" sz="2400" dirty="0">
                <a:latin typeface="+mn-ea"/>
                <a:ea typeface="+mn-ea"/>
              </a:rPr>
              <a:t>最低有效字节在最前面</a:t>
            </a:r>
          </a:p>
        </p:txBody>
      </p:sp>
      <p:sp>
        <p:nvSpPr>
          <p:cNvPr id="5" name="矩形 4"/>
          <p:cNvSpPr/>
          <p:nvPr/>
        </p:nvSpPr>
        <p:spPr>
          <a:xfrm>
            <a:off x="971600" y="2861523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最低有效位</a:t>
            </a:r>
            <a:r>
              <a:rPr lang="zh-CN" altLang="en-US" b="0" dirty="0"/>
              <a:t>（</a:t>
            </a:r>
            <a:r>
              <a:rPr lang="en-US" altLang="zh-CN" dirty="0"/>
              <a:t>the least significant bit</a:t>
            </a:r>
            <a:r>
              <a:rPr lang="zh-CN" altLang="en-US" b="0" dirty="0"/>
              <a:t>，</a:t>
            </a:r>
            <a:r>
              <a:rPr lang="en-US" altLang="zh-CN" dirty="0" err="1"/>
              <a:t>lsb</a:t>
            </a:r>
            <a:r>
              <a:rPr lang="zh-CN" altLang="en-US" b="0" dirty="0"/>
              <a:t>）是指一个二进制数字中的第</a:t>
            </a:r>
            <a:r>
              <a:rPr lang="en-US" altLang="zh-CN" b="0" dirty="0"/>
              <a:t>0</a:t>
            </a:r>
            <a:r>
              <a:rPr lang="zh-CN" altLang="en-US" b="0" dirty="0"/>
              <a:t>位（即最低位），具有权值为</a:t>
            </a:r>
            <a:r>
              <a:rPr lang="en-US" altLang="zh-CN" b="0" dirty="0"/>
              <a:t>2^0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71600" y="3723878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最高有效位</a:t>
            </a:r>
            <a:r>
              <a:rPr lang="zh-CN" altLang="en-US" b="0" dirty="0"/>
              <a:t>（</a:t>
            </a:r>
            <a:r>
              <a:rPr lang="en-US" altLang="zh-CN" dirty="0"/>
              <a:t>the Most Significant Bit</a:t>
            </a:r>
            <a:r>
              <a:rPr lang="zh-CN" altLang="en-US" b="0" dirty="0"/>
              <a:t>，</a:t>
            </a:r>
            <a:r>
              <a:rPr lang="en-US" altLang="zh-CN" dirty="0" err="1"/>
              <a:t>msb</a:t>
            </a:r>
            <a:r>
              <a:rPr lang="zh-CN" altLang="en-US" b="0" dirty="0"/>
              <a:t>），是指一个</a:t>
            </a:r>
            <a:r>
              <a:rPr lang="en-US" altLang="zh-CN" b="0" dirty="0"/>
              <a:t>n</a:t>
            </a:r>
            <a:r>
              <a:rPr lang="zh-CN" altLang="en-US" b="0" dirty="0"/>
              <a:t>位二进制数字中的</a:t>
            </a:r>
            <a:r>
              <a:rPr lang="en-US" altLang="zh-CN" b="0" dirty="0"/>
              <a:t>n-1</a:t>
            </a:r>
            <a:r>
              <a:rPr lang="zh-CN" altLang="en-US" b="0" dirty="0"/>
              <a:t>位，具有最高的权值</a:t>
            </a:r>
            <a:r>
              <a:rPr lang="en-US" altLang="zh-CN" b="0" dirty="0"/>
              <a:t>2^n − 1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96"/>
    </mc:Choice>
    <mc:Fallback xmlns="">
      <p:transition spd="slow" advTm="2489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68"/>
          <p:cNvSpPr txBox="1"/>
          <p:nvPr/>
        </p:nvSpPr>
        <p:spPr>
          <a:xfrm>
            <a:off x="4476939" y="2657142"/>
            <a:ext cx="468503" cy="407800"/>
          </a:xfrm>
          <a:prstGeom prst="rect">
            <a:avLst/>
          </a:prstGeom>
          <a:noFill/>
        </p:spPr>
        <p:txBody>
          <a:bodyPr wrap="square" lIns="68576" tIns="34288" rIns="68576" bIns="3428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703020204020201" pitchFamily="34" charset="-122"/>
                <a:ea typeface="微软雅黑" panose="020B0703020204020201" pitchFamily="34" charset="-122"/>
              </a:rPr>
              <a:t>标签文字</a:t>
            </a:r>
          </a:p>
        </p:txBody>
      </p:sp>
      <p:sp>
        <p:nvSpPr>
          <p:cNvPr id="88" name="TextBox 69"/>
          <p:cNvSpPr txBox="1"/>
          <p:nvPr/>
        </p:nvSpPr>
        <p:spPr>
          <a:xfrm>
            <a:off x="2399904" y="2641413"/>
            <a:ext cx="468503" cy="407800"/>
          </a:xfrm>
          <a:prstGeom prst="rect">
            <a:avLst/>
          </a:prstGeom>
          <a:noFill/>
        </p:spPr>
        <p:txBody>
          <a:bodyPr wrap="square" lIns="68576" tIns="34288" rIns="68576" bIns="3428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703020204020201" pitchFamily="34" charset="-122"/>
                <a:ea typeface="微软雅黑" panose="020B0703020204020201" pitchFamily="34" charset="-122"/>
              </a:rPr>
              <a:t>标签文字</a:t>
            </a:r>
          </a:p>
        </p:txBody>
      </p:sp>
      <p:cxnSp>
        <p:nvCxnSpPr>
          <p:cNvPr id="91" name="直接连接符 90"/>
          <p:cNvCxnSpPr/>
          <p:nvPr/>
        </p:nvCxnSpPr>
        <p:spPr>
          <a:xfrm flipV="1">
            <a:off x="0" y="355471"/>
            <a:ext cx="3491880" cy="1597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436096" y="355471"/>
            <a:ext cx="3707904" cy="15969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500"/>
          <p:cNvSpPr txBox="1"/>
          <p:nvPr/>
        </p:nvSpPr>
        <p:spPr>
          <a:xfrm>
            <a:off x="2627784" y="155416"/>
            <a:ext cx="3685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大</a:t>
            </a:r>
            <a:r>
              <a:rPr lang="en-US" altLang="zh-CN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/</a:t>
            </a: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小端法示例</a:t>
            </a:r>
            <a:r>
              <a:rPr lang="en-US" altLang="zh-CN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1</a:t>
            </a:r>
          </a:p>
        </p:txBody>
      </p:sp>
      <p:sp>
        <p:nvSpPr>
          <p:cNvPr id="7" name="矩形 6"/>
          <p:cNvSpPr/>
          <p:nvPr/>
        </p:nvSpPr>
        <p:spPr>
          <a:xfrm>
            <a:off x="669555" y="1029965"/>
            <a:ext cx="76468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latin typeface="+mn-ea"/>
                <a:ea typeface="+mn-ea"/>
              </a:rPr>
              <a:t>从</a:t>
            </a:r>
            <a:r>
              <a:rPr lang="en-US" altLang="zh-CN" sz="2400" dirty="0">
                <a:latin typeface="+mn-ea"/>
                <a:ea typeface="+mn-ea"/>
              </a:rPr>
              <a:t> 0x100</a:t>
            </a:r>
            <a:r>
              <a:rPr lang="zh-CN" altLang="en-US" sz="2400" dirty="0">
                <a:latin typeface="+mn-ea"/>
                <a:ea typeface="+mn-ea"/>
              </a:rPr>
              <a:t>地址处存储值</a:t>
            </a: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0x01234567</a:t>
            </a:r>
            <a:endParaRPr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80444"/>
            <a:ext cx="8802379" cy="229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22"/>
    </mc:Choice>
    <mc:Fallback xmlns="">
      <p:transition spd="slow" advTm="3242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1"/>
  <p:tag name="ISPRING_SCORM_RATE_SLIDES" val="0"/>
  <p:tag name="ISPRING_SCORM_RATE_QUIZZES" val="0"/>
  <p:tag name="ISPRING_SCORM_PASSING_SCORE" val="0.0000000000"/>
  <p:tag name="GENSWF_OUTPUT_FILE_NAME" val="22-"/>
  <p:tag name="ISPRING_RESOURCE_PATHS_HASH_2" val="dd605faedef9b7b7285347d268bb89f5f81ab715"/>
  <p:tag name="ISPRING_PRESENTATION_TITLE" val="红色预览视频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5|1.2|1.4|2.5|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5|1.1|1.4|0.9|3"/>
</p:tagLst>
</file>

<file path=ppt/theme/theme1.xml><?xml version="1.0" encoding="utf-8"?>
<a:theme xmlns:a="http://schemas.openxmlformats.org/drawingml/2006/main" name="微笑PPT - 小A">
  <a:themeElements>
    <a:clrScheme name="自定义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73E87"/>
      </a:accent1>
      <a:accent2>
        <a:srgbClr val="2D82F4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927</Words>
  <Application>Microsoft Macintosh PowerPoint</Application>
  <PresentationFormat>全屏显示(16:9)</PresentationFormat>
  <Paragraphs>288</Paragraphs>
  <Slides>16</Slides>
  <Notes>16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汉仪中圆简</vt:lpstr>
      <vt:lpstr>胡晓波美心常规体</vt:lpstr>
      <vt:lpstr>微软雅黑</vt:lpstr>
      <vt:lpstr>Arial</vt:lpstr>
      <vt:lpstr>Arial Narrow</vt:lpstr>
      <vt:lpstr>Arial Narrow Bold</vt:lpstr>
      <vt:lpstr>Candara</vt:lpstr>
      <vt:lpstr>Courier New</vt:lpstr>
      <vt:lpstr>Courier New Bold</vt:lpstr>
      <vt:lpstr>Gill Sans</vt:lpstr>
      <vt:lpstr>Helvetica</vt:lpstr>
      <vt:lpstr>Symbol</vt:lpstr>
      <vt:lpstr>Wingdings</vt:lpstr>
      <vt:lpstr>Wingdings 2</vt:lpstr>
      <vt:lpstr>微笑PPT - 小A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khyang</cp:lastModifiedBy>
  <cp:revision>3</cp:revision>
  <dcterms:created xsi:type="dcterms:W3CDTF">2022-03-07T23:30:25Z</dcterms:created>
  <dcterms:modified xsi:type="dcterms:W3CDTF">2022-03-07T23:51:29Z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