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45"/>
  </p:handoutMasterIdLst>
  <p:sldIdLst>
    <p:sldId id="415" r:id="rId5"/>
    <p:sldId id="332" r:id="rId7"/>
    <p:sldId id="333" r:id="rId8"/>
    <p:sldId id="334" r:id="rId9"/>
    <p:sldId id="335" r:id="rId10"/>
    <p:sldId id="336" r:id="rId11"/>
    <p:sldId id="382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83" r:id="rId21"/>
    <p:sldId id="347" r:id="rId22"/>
    <p:sldId id="348" r:id="rId23"/>
    <p:sldId id="416" r:id="rId24"/>
    <p:sldId id="349" r:id="rId25"/>
    <p:sldId id="350" r:id="rId26"/>
    <p:sldId id="351" r:id="rId27"/>
    <p:sldId id="384" r:id="rId28"/>
    <p:sldId id="354" r:id="rId29"/>
    <p:sldId id="355" r:id="rId30"/>
    <p:sldId id="356" r:id="rId31"/>
    <p:sldId id="357" r:id="rId32"/>
    <p:sldId id="358" r:id="rId33"/>
    <p:sldId id="359" r:id="rId34"/>
    <p:sldId id="372" r:id="rId35"/>
    <p:sldId id="373" r:id="rId36"/>
    <p:sldId id="374" r:id="rId37"/>
    <p:sldId id="360" r:id="rId38"/>
    <p:sldId id="361" r:id="rId39"/>
    <p:sldId id="385" r:id="rId40"/>
    <p:sldId id="363" r:id="rId41"/>
    <p:sldId id="364" r:id="rId42"/>
    <p:sldId id="386" r:id="rId43"/>
    <p:sldId id="366" r:id="rId4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561" autoAdjust="0"/>
  </p:normalViewPr>
  <p:slideViewPr>
    <p:cSldViewPr>
      <p:cViewPr varScale="1">
        <p:scale>
          <a:sx n="96" d="100"/>
          <a:sy n="96" d="100"/>
        </p:scale>
        <p:origin x="1122" y="51"/>
      </p:cViewPr>
      <p:guideLst>
        <p:guide orient="horz" pos="2160"/>
        <p:guide pos="37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69942196531792"/>
          <c:y val="0.00980392156862745"/>
          <c:w val="0.928323699421965"/>
          <c:h val="0.0686274509803922"/>
        </c:manualLayout>
      </c:layout>
      <c:scatterChart>
        <c:scatterStyle val="lineMarker"/>
        <c:varyColors val="0"/>
        <c:ser>
          <c:idx val="0"/>
          <c:order val="0"/>
          <c:tx>
            <c:strRef>
              <c:f>Denormalized</c:f>
              <c:strCache>
                <c:ptCount val="1"/>
                <c:pt idx="0">
                  <c:v>Denormalized</c:v>
                </c:pt>
              </c:strCache>
            </c:strRef>
          </c:tx>
          <c:spPr>
            <a:ln w="30213" cap="rnd" cmpd="sng" algn="ctr">
              <a:noFill/>
              <a:prstDash val="solid"/>
              <a:round/>
            </a:ln>
          </c:spPr>
          <c:marker>
            <c:symbol val="diamond"/>
            <c:size val="10"/>
            <c:spPr>
              <a:solidFill>
                <a:srgbClr val="000080"/>
              </a:solidFill>
              <a:ln w="9525" cap="flat" cmpd="sng" algn="ctr">
                <a:solidFill>
                  <a:srgbClr val="000080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Sheet2!$15:$15</c:f>
              <c:numCache>
                <c:formatCode>General</c:formatCode>
                <c:ptCount val="256"/>
                <c:pt idx="0">
                  <c:v>0.005</c:v>
                </c:pt>
                <c:pt idx="1">
                  <c:v>0.0625</c:v>
                </c:pt>
                <c:pt idx="2">
                  <c:v>0.125</c:v>
                </c:pt>
                <c:pt idx="3">
                  <c:v>0.1875</c:v>
                </c:pt>
                <c:pt idx="4">
                  <c:v>-0.005</c:v>
                </c:pt>
                <c:pt idx="5">
                  <c:v>-0.0625</c:v>
                </c:pt>
                <c:pt idx="6">
                  <c:v>-0.125</c:v>
                </c:pt>
                <c:pt idx="7">
                  <c:v>-0.1875</c:v>
                </c:pt>
              </c:numCache>
            </c:numRef>
          </c:xVal>
          <c:yVal>
            <c:numRef>
              <c:f>Sheet2!$16:$16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Normalized</c:f>
              <c:strCache>
                <c:ptCount val="1"/>
                <c:pt idx="0">
                  <c:v>Normalized</c:v>
                </c:pt>
              </c:strCache>
            </c:strRef>
          </c:tx>
          <c:spPr>
            <a:ln w="30213" cap="rnd" cmpd="sng" algn="ctr">
              <a:noFill/>
              <a:prstDash val="solid"/>
              <a:round/>
            </a:ln>
          </c:spPr>
          <c:marker>
            <c:symbol val="triangle"/>
            <c:size val="10"/>
            <c:spPr>
              <a:solidFill>
                <a:srgbClr val="FF00FF"/>
              </a:solidFill>
              <a:ln w="9525" cap="flat" cmpd="sng" algn="ctr">
                <a:solidFill>
                  <a:srgbClr val="FF00FF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Sheet2!$17:$17</c:f>
              <c:numCache>
                <c:formatCode>General</c:formatCode>
                <c:ptCount val="256"/>
                <c:pt idx="0">
                  <c:v>0.25</c:v>
                </c:pt>
                <c:pt idx="1">
                  <c:v>0.3125</c:v>
                </c:pt>
                <c:pt idx="2">
                  <c:v>0.375</c:v>
                </c:pt>
                <c:pt idx="3">
                  <c:v>0.4375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1.25</c:v>
                </c:pt>
                <c:pt idx="10">
                  <c:v>1.5</c:v>
                </c:pt>
                <c:pt idx="11">
                  <c:v>1.75</c:v>
                </c:pt>
                <c:pt idx="12">
                  <c:v>2</c:v>
                </c:pt>
                <c:pt idx="13">
                  <c:v>2.5</c:v>
                </c:pt>
                <c:pt idx="14">
                  <c:v>3</c:v>
                </c:pt>
                <c:pt idx="15">
                  <c:v>3.5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8</c:v>
                </c:pt>
                <c:pt idx="21">
                  <c:v>10</c:v>
                </c:pt>
                <c:pt idx="22">
                  <c:v>12</c:v>
                </c:pt>
                <c:pt idx="23">
                  <c:v>14</c:v>
                </c:pt>
                <c:pt idx="24">
                  <c:v>-0.25</c:v>
                </c:pt>
                <c:pt idx="25">
                  <c:v>-0.3125</c:v>
                </c:pt>
                <c:pt idx="26">
                  <c:v>-0.375</c:v>
                </c:pt>
                <c:pt idx="27">
                  <c:v>-0.4375</c:v>
                </c:pt>
                <c:pt idx="28">
                  <c:v>-0.5</c:v>
                </c:pt>
                <c:pt idx="29">
                  <c:v>-0.625</c:v>
                </c:pt>
                <c:pt idx="30">
                  <c:v>-0.75</c:v>
                </c:pt>
                <c:pt idx="31">
                  <c:v>-0.875</c:v>
                </c:pt>
                <c:pt idx="32">
                  <c:v>-1</c:v>
                </c:pt>
                <c:pt idx="33">
                  <c:v>-1.25</c:v>
                </c:pt>
                <c:pt idx="34">
                  <c:v>-1.5</c:v>
                </c:pt>
                <c:pt idx="35">
                  <c:v>-1.75</c:v>
                </c:pt>
                <c:pt idx="36">
                  <c:v>-2</c:v>
                </c:pt>
                <c:pt idx="37">
                  <c:v>-2.5</c:v>
                </c:pt>
                <c:pt idx="38">
                  <c:v>-3</c:v>
                </c:pt>
                <c:pt idx="39">
                  <c:v>-3.5</c:v>
                </c:pt>
                <c:pt idx="40">
                  <c:v>-4</c:v>
                </c:pt>
                <c:pt idx="41">
                  <c:v>-5</c:v>
                </c:pt>
                <c:pt idx="42">
                  <c:v>-6</c:v>
                </c:pt>
                <c:pt idx="43">
                  <c:v>-7</c:v>
                </c:pt>
                <c:pt idx="44">
                  <c:v>-8</c:v>
                </c:pt>
                <c:pt idx="45">
                  <c:v>-10</c:v>
                </c:pt>
                <c:pt idx="46">
                  <c:v>-12</c:v>
                </c:pt>
                <c:pt idx="47">
                  <c:v>-14</c:v>
                </c:pt>
              </c:numCache>
            </c:numRef>
          </c:xVal>
          <c:yVal>
            <c:numRef>
              <c:f>Sheet2!$18:$18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Infinity</c:f>
              <c:strCache>
                <c:ptCount val="1"/>
                <c:pt idx="0">
                  <c:v>Infinity</c:v>
                </c:pt>
              </c:strCache>
            </c:strRef>
          </c:tx>
          <c:spPr>
            <a:ln w="30213" cap="rnd" cmpd="sng" algn="ctr">
              <a:noFill/>
              <a:prstDash val="solid"/>
              <a:round/>
            </a:ln>
          </c:spPr>
          <c:marker>
            <c:symbol val="square"/>
            <c:size val="10"/>
            <c:spPr>
              <a:solidFill>
                <a:srgbClr val="FFFF00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Sheet2!$19:$19</c:f>
              <c:numCache>
                <c:formatCode>General</c:formatCode>
                <c:ptCount val="256"/>
                <c:pt idx="0">
                  <c:v>15</c:v>
                </c:pt>
                <c:pt idx="1">
                  <c:v>-15</c:v>
                </c:pt>
              </c:numCache>
            </c:numRef>
          </c:xVal>
          <c:yVal>
            <c:numRef>
              <c:f>Sheet2!$20:$20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852672"/>
        <c:axId val="249854208"/>
      </c:scatterChart>
      <c:valAx>
        <c:axId val="249852672"/>
        <c:scaling>
          <c:orientation val="minMax"/>
          <c:max val="15"/>
          <c:min val="-1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357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875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  <c:crossAx val="249854208"/>
        <c:crosses val="autoZero"/>
        <c:crossBetween val="midCat"/>
        <c:minorUnit val="0.2"/>
      </c:valAx>
      <c:valAx>
        <c:axId val="249854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395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  <c:crossAx val="249852672"/>
        <c:crosses val="autoZero"/>
        <c:crossBetween val="midCat"/>
      </c:valAx>
      <c:spPr>
        <a:noFill/>
        <a:ln w="26856">
          <a:noFill/>
        </a:ln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725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725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750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</c:legendEntry>
      <c:layout>
        <c:manualLayout>
          <c:xMode val="edge"/>
          <c:yMode val="edge"/>
          <c:x val="0.24393063583815"/>
          <c:y val="0.598039215686274"/>
          <c:w val="0.512138728323699"/>
          <c:h val="0.372549019607843"/>
        </c:manualLayout>
      </c:layout>
      <c:overlay val="0"/>
      <c:spPr>
        <a:solidFill>
          <a:srgbClr val="FFFFFF"/>
        </a:solidFill>
        <a:ln w="3357">
          <a:solidFill>
            <a:srgbClr val="000000"/>
          </a:solidFill>
          <a:prstDash val="solid"/>
        </a:ln>
      </c:spPr>
      <c:txPr>
        <a:bodyPr rot="0" spcFirstLastPara="0" vertOverflow="ellipsis" vert="horz" wrap="square" anchor="ctr" anchorCtr="1"/>
        <a:lstStyle/>
        <a:p>
          <a:pPr>
            <a:defRPr lang="zh-CN" sz="995" b="0" i="0" u="none" strike="noStrike" kern="1200" baseline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</a:defRPr>
          </a:pPr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lang="zh-CN" sz="395" b="0" i="0" u="none" strike="noStrike" baseline="0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04624277456647"/>
          <c:y val="0.00970873786407767"/>
          <c:w val="0.921387283236994"/>
          <c:h val="0.0679611650485437"/>
        </c:manualLayout>
      </c:layout>
      <c:scatterChart>
        <c:scatterStyle val="lineMarker"/>
        <c:varyColors val="0"/>
        <c:ser>
          <c:idx val="0"/>
          <c:order val="0"/>
          <c:tx>
            <c:strRef>
              <c:f>Denormalized</c:f>
              <c:strCache>
                <c:ptCount val="1"/>
                <c:pt idx="0">
                  <c:v>Denormalized</c:v>
                </c:pt>
              </c:strCache>
            </c:strRef>
          </c:tx>
          <c:spPr>
            <a:ln w="30248" cap="rnd" cmpd="sng" algn="ctr">
              <a:noFill/>
              <a:prstDash val="solid"/>
              <a:round/>
            </a:ln>
          </c:spPr>
          <c:marker>
            <c:symbol val="diamond"/>
            <c:size val="10"/>
            <c:spPr>
              <a:solidFill>
                <a:srgbClr val="000080"/>
              </a:solidFill>
              <a:ln w="9525" cap="flat" cmpd="sng" algn="ctr">
                <a:solidFill>
                  <a:srgbClr val="000080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Sheet2!$15:$15</c:f>
              <c:numCache>
                <c:formatCode>General</c:formatCode>
                <c:ptCount val="256"/>
                <c:pt idx="0">
                  <c:v>0.005</c:v>
                </c:pt>
                <c:pt idx="1">
                  <c:v>0.0625</c:v>
                </c:pt>
                <c:pt idx="2">
                  <c:v>0.125</c:v>
                </c:pt>
                <c:pt idx="3">
                  <c:v>0.1875</c:v>
                </c:pt>
                <c:pt idx="4">
                  <c:v>-0.005</c:v>
                </c:pt>
                <c:pt idx="5">
                  <c:v>-0.0625</c:v>
                </c:pt>
                <c:pt idx="6">
                  <c:v>-0.125</c:v>
                </c:pt>
                <c:pt idx="7">
                  <c:v>-0.1875</c:v>
                </c:pt>
              </c:numCache>
            </c:numRef>
          </c:xVal>
          <c:yVal>
            <c:numRef>
              <c:f>Sheet2!$16:$16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Normalized</c:f>
              <c:strCache>
                <c:ptCount val="1"/>
                <c:pt idx="0">
                  <c:v>Normalized</c:v>
                </c:pt>
              </c:strCache>
            </c:strRef>
          </c:tx>
          <c:spPr>
            <a:ln w="30248" cap="rnd" cmpd="sng" algn="ctr">
              <a:noFill/>
              <a:prstDash val="solid"/>
              <a:round/>
            </a:ln>
          </c:spPr>
          <c:marker>
            <c:symbol val="triangle"/>
            <c:size val="10"/>
            <c:spPr>
              <a:solidFill>
                <a:srgbClr val="FF00FF"/>
              </a:solidFill>
              <a:ln w="9525" cap="flat" cmpd="sng" algn="ctr">
                <a:solidFill>
                  <a:srgbClr val="FF00FF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Sheet2!$17:$17</c:f>
              <c:numCache>
                <c:formatCode>General</c:formatCode>
                <c:ptCount val="256"/>
                <c:pt idx="0">
                  <c:v>0.25</c:v>
                </c:pt>
                <c:pt idx="1">
                  <c:v>0.3125</c:v>
                </c:pt>
                <c:pt idx="2">
                  <c:v>0.375</c:v>
                </c:pt>
                <c:pt idx="3">
                  <c:v>0.4375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1.25</c:v>
                </c:pt>
                <c:pt idx="10">
                  <c:v>1.5</c:v>
                </c:pt>
                <c:pt idx="11">
                  <c:v>1.75</c:v>
                </c:pt>
                <c:pt idx="12">
                  <c:v>2</c:v>
                </c:pt>
                <c:pt idx="13">
                  <c:v>2.5</c:v>
                </c:pt>
                <c:pt idx="14">
                  <c:v>3</c:v>
                </c:pt>
                <c:pt idx="15">
                  <c:v>3.5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8</c:v>
                </c:pt>
                <c:pt idx="21">
                  <c:v>10</c:v>
                </c:pt>
                <c:pt idx="22">
                  <c:v>12</c:v>
                </c:pt>
                <c:pt idx="23">
                  <c:v>14</c:v>
                </c:pt>
                <c:pt idx="24">
                  <c:v>-0.25</c:v>
                </c:pt>
                <c:pt idx="25">
                  <c:v>-0.3125</c:v>
                </c:pt>
                <c:pt idx="26">
                  <c:v>-0.375</c:v>
                </c:pt>
                <c:pt idx="27">
                  <c:v>-0.4375</c:v>
                </c:pt>
                <c:pt idx="28">
                  <c:v>-0.5</c:v>
                </c:pt>
                <c:pt idx="29">
                  <c:v>-0.625</c:v>
                </c:pt>
                <c:pt idx="30">
                  <c:v>-0.75</c:v>
                </c:pt>
                <c:pt idx="31">
                  <c:v>-0.875</c:v>
                </c:pt>
                <c:pt idx="32">
                  <c:v>-1</c:v>
                </c:pt>
                <c:pt idx="33">
                  <c:v>-1.25</c:v>
                </c:pt>
                <c:pt idx="34">
                  <c:v>-1.5</c:v>
                </c:pt>
                <c:pt idx="35">
                  <c:v>-1.75</c:v>
                </c:pt>
                <c:pt idx="36">
                  <c:v>-2</c:v>
                </c:pt>
                <c:pt idx="37">
                  <c:v>-2.5</c:v>
                </c:pt>
                <c:pt idx="38">
                  <c:v>-3</c:v>
                </c:pt>
                <c:pt idx="39">
                  <c:v>-3.5</c:v>
                </c:pt>
                <c:pt idx="40">
                  <c:v>-4</c:v>
                </c:pt>
                <c:pt idx="41">
                  <c:v>-5</c:v>
                </c:pt>
                <c:pt idx="42">
                  <c:v>-6</c:v>
                </c:pt>
                <c:pt idx="43">
                  <c:v>-7</c:v>
                </c:pt>
                <c:pt idx="44">
                  <c:v>-8</c:v>
                </c:pt>
                <c:pt idx="45">
                  <c:v>-10</c:v>
                </c:pt>
                <c:pt idx="46">
                  <c:v>-12</c:v>
                </c:pt>
                <c:pt idx="47">
                  <c:v>-14</c:v>
                </c:pt>
              </c:numCache>
            </c:numRef>
          </c:xVal>
          <c:yVal>
            <c:numRef>
              <c:f>Sheet2!$18:$18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Infinity</c:f>
              <c:strCache>
                <c:ptCount val="1"/>
                <c:pt idx="0">
                  <c:v>Infinity</c:v>
                </c:pt>
              </c:strCache>
            </c:strRef>
          </c:tx>
          <c:spPr>
            <a:ln w="30248" cap="rnd" cmpd="sng" algn="ctr">
              <a:noFill/>
              <a:prstDash val="solid"/>
              <a:round/>
            </a:ln>
          </c:spPr>
          <c:marker>
            <c:symbol val="square"/>
            <c:size val="10"/>
            <c:spPr>
              <a:solidFill>
                <a:srgbClr val="808080"/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Sheet2!$19:$19</c:f>
              <c:numCache>
                <c:formatCode>General</c:formatCode>
                <c:ptCount val="256"/>
                <c:pt idx="0">
                  <c:v>15</c:v>
                </c:pt>
                <c:pt idx="1">
                  <c:v>-15</c:v>
                </c:pt>
              </c:numCache>
            </c:numRef>
          </c:xVal>
          <c:yVal>
            <c:numRef>
              <c:f>Sheet2!$20:$20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606144"/>
        <c:axId val="249608064"/>
      </c:scatterChart>
      <c:valAx>
        <c:axId val="249606144"/>
        <c:scaling>
          <c:orientation val="minMax"/>
          <c:max val="1"/>
          <c:min val="-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361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905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  <c:crossAx val="249608064"/>
        <c:crosses val="autoZero"/>
        <c:crossBetween val="midCat"/>
      </c:valAx>
      <c:valAx>
        <c:axId val="249608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395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  <c:crossAx val="249606144"/>
        <c:crosses val="autoZero"/>
        <c:crossBetween val="midCat"/>
      </c:valAx>
      <c:spPr>
        <a:noFill/>
        <a:ln w="26887">
          <a:noFill/>
        </a:ln>
      </c:spPr>
    </c:plotArea>
    <c:legend>
      <c:legendPos val="b"/>
      <c:layout>
        <c:manualLayout>
          <c:xMode val="edge"/>
          <c:yMode val="edge"/>
          <c:x val="0.260115606936416"/>
          <c:y val="0.631067961165049"/>
          <c:w val="0.479768786127168"/>
          <c:h val="0.339805825242718"/>
        </c:manualLayout>
      </c:layout>
      <c:overlay val="0"/>
      <c:spPr>
        <a:solidFill>
          <a:srgbClr val="FFFFFF"/>
        </a:solidFill>
        <a:ln w="3361">
          <a:solidFill>
            <a:srgbClr val="000000"/>
          </a:solidFill>
          <a:prstDash val="solid"/>
        </a:ln>
      </c:spPr>
      <c:txPr>
        <a:bodyPr rot="0" spcFirstLastPara="0" vertOverflow="ellipsis" vert="horz" wrap="square" anchor="ctr" anchorCtr="1"/>
        <a:lstStyle/>
        <a:p>
          <a:pPr>
            <a:defRPr lang="zh-CN" sz="1705" b="0" i="0" u="none" strike="noStrike" kern="1200" baseline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</a:defRPr>
          </a:pPr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lang="zh-CN" sz="395" b="0" i="0" u="none" strike="noStrike" baseline="0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>
              <a:defRPr/>
            </a:pPr>
            <a:fld id="{94BD54C5-0454-4CFE-94DA-E466BBC5F7B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9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200" noProof="1" smtClean="0"/>
            </a:lvl1pPr>
          </a:lstStyle>
          <a:p>
            <a:pPr>
              <a:defRPr/>
            </a:pPr>
            <a:fld id="{11FA10EE-C7C8-4C26-A2B1-618F09943EB3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200" noProof="1" smtClean="0"/>
            </a:lvl1pPr>
          </a:lstStyle>
          <a:p>
            <a:pPr>
              <a:defRPr/>
            </a:pPr>
            <a:fld id="{45323BA3-C285-42D0-A874-AFEC84322DC1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53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E215A4B2-5F26-4572-8CDD-13B5991303B6}" type="slidenum">
              <a:rPr altLang="en-US">
                <a:latin typeface="Arial" panose="020B0604020202090204" pitchFamily="34" charset="0"/>
                <a:ea typeface="华文细黑" panose="02010600040101010101" pitchFamily="2" charset="-122"/>
              </a:rPr>
            </a:fld>
            <a:endParaRPr lang="zh-CN" altLang="en-US"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3" name="Rectangle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ts val="425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Latex source for equation: </a:t>
            </a:r>
            <a:r>
              <a:rPr lang="en-US" altLang="zh-CN">
                <a:latin typeface="Monaco" charset="0"/>
                <a:sym typeface="Monaco" charset="0"/>
              </a:rPr>
              <a:t>\sum_{k=-j}^i b_k \times 2^k</a:t>
            </a:r>
            <a:endParaRPr lang="en-US" altLang="zh-CN">
              <a:latin typeface="Monaco" charset="0"/>
              <a:sym typeface="Monaco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3EC35EAA-9AFB-4355-95C7-F00E82776340}" type="slidenum">
              <a:rPr altLang="zh-CN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304800" y="228600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80988" y="5354638"/>
            <a:ext cx="116316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 noChangeArrowheads="1"/>
            </p:cNvSpPr>
            <p:nvPr/>
          </p:nvSpPr>
          <p:spPr bwMode="auto">
            <a:xfrm>
              <a:off x="4810285" y="4499676"/>
              <a:ext cx="4295615" cy="1016152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Freeform 18"/>
            <p:cNvSpPr>
              <a:spLocks noChangeArrowheads="1"/>
            </p:cNvSpPr>
            <p:nvPr/>
          </p:nvSpPr>
          <p:spPr bwMode="auto">
            <a:xfrm>
              <a:off x="-309293" y="4319027"/>
              <a:ext cx="8280469" cy="1208092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Freeform 22"/>
            <p:cNvSpPr>
              <a:spLocks noChangeArrowheads="1"/>
            </p:cNvSpPr>
            <p:nvPr/>
          </p:nvSpPr>
          <p:spPr bwMode="auto">
            <a:xfrm>
              <a:off x="3244" y="4334834"/>
              <a:ext cx="8166819" cy="1101960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Freeform 26"/>
            <p:cNvSpPr>
              <a:spLocks noChangeArrowheads="1"/>
            </p:cNvSpPr>
            <p:nvPr/>
          </p:nvSpPr>
          <p:spPr bwMode="auto">
            <a:xfrm>
              <a:off x="4156798" y="4316769"/>
              <a:ext cx="4940224" cy="925827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E2BD47-FDDA-40E9-9656-56B6D1CA7ED1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8FCFD-C3C1-4CAB-8CDA-DBF4A1806C4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304800" y="228600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80988" y="714375"/>
            <a:ext cx="116316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 noChangeArrowheads="1"/>
            </p:cNvSpPr>
            <p:nvPr/>
          </p:nvSpPr>
          <p:spPr bwMode="auto">
            <a:xfrm>
              <a:off x="4810285" y="4501687"/>
              <a:ext cx="4295615" cy="101494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Freeform 18"/>
            <p:cNvSpPr>
              <a:spLocks noChangeArrowheads="1"/>
            </p:cNvSpPr>
            <p:nvPr/>
          </p:nvSpPr>
          <p:spPr bwMode="auto">
            <a:xfrm>
              <a:off x="-309293" y="4318998"/>
              <a:ext cx="8280469" cy="1208906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Freeform 22"/>
            <p:cNvSpPr>
              <a:spLocks noChangeArrowheads="1"/>
            </p:cNvSpPr>
            <p:nvPr/>
          </p:nvSpPr>
          <p:spPr bwMode="auto">
            <a:xfrm>
              <a:off x="3244" y="4334786"/>
              <a:ext cx="8166819" cy="1102902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Freeform 26"/>
            <p:cNvSpPr>
              <a:spLocks noChangeArrowheads="1"/>
            </p:cNvSpPr>
            <p:nvPr/>
          </p:nvSpPr>
          <p:spPr bwMode="auto">
            <a:xfrm>
              <a:off x="4156798" y="4316742"/>
              <a:ext cx="4940224" cy="926979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10" name="Freeform 19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382845-C8B2-4068-89FA-C6BE587978C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304800" y="228600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80988" y="5354638"/>
            <a:ext cx="116316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 noChangeArrowheads="1"/>
            </p:cNvSpPr>
            <p:nvPr/>
          </p:nvSpPr>
          <p:spPr bwMode="auto">
            <a:xfrm>
              <a:off x="4810285" y="4499676"/>
              <a:ext cx="4295615" cy="1016152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Freeform 18"/>
            <p:cNvSpPr>
              <a:spLocks noChangeArrowheads="1"/>
            </p:cNvSpPr>
            <p:nvPr/>
          </p:nvSpPr>
          <p:spPr bwMode="auto">
            <a:xfrm>
              <a:off x="-309293" y="4319027"/>
              <a:ext cx="8280469" cy="1208092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Freeform 22"/>
            <p:cNvSpPr>
              <a:spLocks noChangeArrowheads="1"/>
            </p:cNvSpPr>
            <p:nvPr/>
          </p:nvSpPr>
          <p:spPr bwMode="auto">
            <a:xfrm>
              <a:off x="3244" y="4334834"/>
              <a:ext cx="8166819" cy="1101960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Freeform 26"/>
            <p:cNvSpPr>
              <a:spLocks noChangeArrowheads="1"/>
            </p:cNvSpPr>
            <p:nvPr/>
          </p:nvSpPr>
          <p:spPr bwMode="auto">
            <a:xfrm>
              <a:off x="4156798" y="4316769"/>
              <a:ext cx="4940224" cy="925827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01C055-0840-4619-B343-EB728236BA0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9EBA5-1C41-49F6-BB52-4A3D3D389EA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304800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 noChangeArrowheads="1"/>
          </p:cNvSpPr>
          <p:nvPr/>
        </p:nvSpPr>
        <p:spPr bwMode="auto">
          <a:xfrm>
            <a:off x="8062913" y="4203700"/>
            <a:ext cx="383540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472 w 2706"/>
              <a:gd name="T21" fmla="*/ 252 h 640"/>
              <a:gd name="T22" fmla="*/ 1236 w 2706"/>
              <a:gd name="T23" fmla="*/ 304 h 640"/>
              <a:gd name="T24" fmla="*/ 1010 w 2706"/>
              <a:gd name="T25" fmla="*/ 352 h 640"/>
              <a:gd name="T26" fmla="*/ 792 w 2706"/>
              <a:gd name="T27" fmla="*/ 398 h 640"/>
              <a:gd name="T28" fmla="*/ 584 w 2706"/>
              <a:gd name="T29" fmla="*/ 438 h 640"/>
              <a:gd name="T30" fmla="*/ 382 w 2706"/>
              <a:gd name="T31" fmla="*/ 474 h 640"/>
              <a:gd name="T32" fmla="*/ 188 w 2706"/>
              <a:gd name="T33" fmla="*/ 508 h 640"/>
              <a:gd name="T34" fmla="*/ 0 w 2706"/>
              <a:gd name="T35" fmla="*/ 538 h 640"/>
              <a:gd name="T36" fmla="*/ 130 w 2706"/>
              <a:gd name="T37" fmla="*/ 556 h 640"/>
              <a:gd name="T38" fmla="*/ 254 w 2706"/>
              <a:gd name="T39" fmla="*/ 572 h 640"/>
              <a:gd name="T40" fmla="*/ 374 w 2706"/>
              <a:gd name="T41" fmla="*/ 586 h 640"/>
              <a:gd name="T42" fmla="*/ 492 w 2706"/>
              <a:gd name="T43" fmla="*/ 598 h 640"/>
              <a:gd name="T44" fmla="*/ 606 w 2706"/>
              <a:gd name="T45" fmla="*/ 610 h 640"/>
              <a:gd name="T46" fmla="*/ 716 w 2706"/>
              <a:gd name="T47" fmla="*/ 618 h 640"/>
              <a:gd name="T48" fmla="*/ 822 w 2706"/>
              <a:gd name="T49" fmla="*/ 626 h 640"/>
              <a:gd name="T50" fmla="*/ 926 w 2706"/>
              <a:gd name="T51" fmla="*/ 632 h 640"/>
              <a:gd name="T52" fmla="*/ 1028 w 2706"/>
              <a:gd name="T53" fmla="*/ 636 h 640"/>
              <a:gd name="T54" fmla="*/ 1126 w 2706"/>
              <a:gd name="T55" fmla="*/ 638 h 640"/>
              <a:gd name="T56" fmla="*/ 1220 w 2706"/>
              <a:gd name="T57" fmla="*/ 640 h 640"/>
              <a:gd name="T58" fmla="*/ 1312 w 2706"/>
              <a:gd name="T59" fmla="*/ 640 h 640"/>
              <a:gd name="T60" fmla="*/ 1402 w 2706"/>
              <a:gd name="T61" fmla="*/ 638 h 640"/>
              <a:gd name="T62" fmla="*/ 1490 w 2706"/>
              <a:gd name="T63" fmla="*/ 636 h 640"/>
              <a:gd name="T64" fmla="*/ 1574 w 2706"/>
              <a:gd name="T65" fmla="*/ 632 h 640"/>
              <a:gd name="T66" fmla="*/ 1656 w 2706"/>
              <a:gd name="T67" fmla="*/ 626 h 640"/>
              <a:gd name="T68" fmla="*/ 1734 w 2706"/>
              <a:gd name="T69" fmla="*/ 620 h 640"/>
              <a:gd name="T70" fmla="*/ 1812 w 2706"/>
              <a:gd name="T71" fmla="*/ 612 h 640"/>
              <a:gd name="T72" fmla="*/ 1886 w 2706"/>
              <a:gd name="T73" fmla="*/ 602 h 640"/>
              <a:gd name="T74" fmla="*/ 1960 w 2706"/>
              <a:gd name="T75" fmla="*/ 592 h 640"/>
              <a:gd name="T76" fmla="*/ 2030 w 2706"/>
              <a:gd name="T77" fmla="*/ 580 h 640"/>
              <a:gd name="T78" fmla="*/ 2100 w 2706"/>
              <a:gd name="T79" fmla="*/ 568 h 640"/>
              <a:gd name="T80" fmla="*/ 2166 w 2706"/>
              <a:gd name="T81" fmla="*/ 554 h 640"/>
              <a:gd name="T82" fmla="*/ 2232 w 2706"/>
              <a:gd name="T83" fmla="*/ 540 h 640"/>
              <a:gd name="T84" fmla="*/ 2296 w 2706"/>
              <a:gd name="T85" fmla="*/ 524 h 640"/>
              <a:gd name="T86" fmla="*/ 2358 w 2706"/>
              <a:gd name="T87" fmla="*/ 508 h 640"/>
              <a:gd name="T88" fmla="*/ 2418 w 2706"/>
              <a:gd name="T89" fmla="*/ 490 h 640"/>
              <a:gd name="T90" fmla="*/ 2478 w 2706"/>
              <a:gd name="T91" fmla="*/ 472 h 640"/>
              <a:gd name="T92" fmla="*/ 2592 w 2706"/>
              <a:gd name="T93" fmla="*/ 432 h 640"/>
              <a:gd name="T94" fmla="*/ 2702 w 2706"/>
              <a:gd name="T95" fmla="*/ 390 h 640"/>
              <a:gd name="T96" fmla="*/ 2706 w 2706"/>
              <a:gd name="T97" fmla="*/ 388 h 640"/>
              <a:gd name="T98" fmla="*/ 2706 w 2706"/>
              <a:gd name="T99" fmla="*/ 0 h 640"/>
              <a:gd name="T100" fmla="*/ 2700 w 2706"/>
              <a:gd name="T101" fmla="*/ 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Freeform 18"/>
          <p:cNvSpPr>
            <a:spLocks noChangeArrowheads="1"/>
          </p:cNvSpPr>
          <p:nvPr/>
        </p:nvSpPr>
        <p:spPr bwMode="auto">
          <a:xfrm>
            <a:off x="3492500" y="4075113"/>
            <a:ext cx="739298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812 w 5216"/>
              <a:gd name="T11" fmla="*/ 266 h 762"/>
              <a:gd name="T12" fmla="*/ 2556 w 5216"/>
              <a:gd name="T13" fmla="*/ 210 h 762"/>
              <a:gd name="T14" fmla="*/ 2308 w 5216"/>
              <a:gd name="T15" fmla="*/ 162 h 762"/>
              <a:gd name="T16" fmla="*/ 2074 w 5216"/>
              <a:gd name="T17" fmla="*/ 120 h 762"/>
              <a:gd name="T18" fmla="*/ 1850 w 5216"/>
              <a:gd name="T19" fmla="*/ 86 h 762"/>
              <a:gd name="T20" fmla="*/ 1532 w 5216"/>
              <a:gd name="T21" fmla="*/ 46 h 762"/>
              <a:gd name="T22" fmla="*/ 1148 w 5216"/>
              <a:gd name="T23" fmla="*/ 14 h 762"/>
              <a:gd name="T24" fmla="*/ 802 w 5216"/>
              <a:gd name="T25" fmla="*/ 0 h 762"/>
              <a:gd name="T26" fmla="*/ 496 w 5216"/>
              <a:gd name="T27" fmla="*/ 4 h 762"/>
              <a:gd name="T28" fmla="*/ 230 w 5216"/>
              <a:gd name="T29" fmla="*/ 20 h 762"/>
              <a:gd name="T30" fmla="*/ 0 w 5216"/>
              <a:gd name="T31" fmla="*/ 48 h 762"/>
              <a:gd name="T32" fmla="*/ 314 w 5216"/>
              <a:gd name="T33" fmla="*/ 86 h 762"/>
              <a:gd name="T34" fmla="*/ 652 w 5216"/>
              <a:gd name="T35" fmla="*/ 140 h 762"/>
              <a:gd name="T36" fmla="*/ 1014 w 5216"/>
              <a:gd name="T37" fmla="*/ 210 h 762"/>
              <a:gd name="T38" fmla="*/ 1402 w 5216"/>
              <a:gd name="T39" fmla="*/ 296 h 762"/>
              <a:gd name="T40" fmla="*/ 2092 w 5216"/>
              <a:gd name="T41" fmla="*/ 450 h 762"/>
              <a:gd name="T42" fmla="*/ 2562 w 5216"/>
              <a:gd name="T43" fmla="*/ 544 h 762"/>
              <a:gd name="T44" fmla="*/ 2852 w 5216"/>
              <a:gd name="T45" fmla="*/ 598 h 762"/>
              <a:gd name="T46" fmla="*/ 3128 w 5216"/>
              <a:gd name="T47" fmla="*/ 642 h 762"/>
              <a:gd name="T48" fmla="*/ 3388 w 5216"/>
              <a:gd name="T49" fmla="*/ 678 h 762"/>
              <a:gd name="T50" fmla="*/ 3632 w 5216"/>
              <a:gd name="T51" fmla="*/ 708 h 762"/>
              <a:gd name="T52" fmla="*/ 3864 w 5216"/>
              <a:gd name="T53" fmla="*/ 732 h 762"/>
              <a:gd name="T54" fmla="*/ 4080 w 5216"/>
              <a:gd name="T55" fmla="*/ 748 h 762"/>
              <a:gd name="T56" fmla="*/ 4286 w 5216"/>
              <a:gd name="T57" fmla="*/ 758 h 762"/>
              <a:gd name="T58" fmla="*/ 4478 w 5216"/>
              <a:gd name="T59" fmla="*/ 762 h 762"/>
              <a:gd name="T60" fmla="*/ 4660 w 5216"/>
              <a:gd name="T61" fmla="*/ 760 h 762"/>
              <a:gd name="T62" fmla="*/ 4830 w 5216"/>
              <a:gd name="T63" fmla="*/ 754 h 762"/>
              <a:gd name="T64" fmla="*/ 4992 w 5216"/>
              <a:gd name="T65" fmla="*/ 740 h 762"/>
              <a:gd name="T66" fmla="*/ 5144 w 5216"/>
              <a:gd name="T67" fmla="*/ 724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Freeform 26"/>
          <p:cNvSpPr>
            <a:spLocks noChangeArrowheads="1"/>
          </p:cNvSpPr>
          <p:nvPr/>
        </p:nvSpPr>
        <p:spPr bwMode="auto">
          <a:xfrm>
            <a:off x="7480300" y="4073525"/>
            <a:ext cx="4408488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 useBgFill="1">
        <p:nvSpPr>
          <p:cNvPr id="9" name="Freeform 10"/>
          <p:cNvSpPr>
            <a:spLocks noChangeArrowheads="1"/>
          </p:cNvSpPr>
          <p:nvPr/>
        </p:nvSpPr>
        <p:spPr bwMode="auto">
          <a:xfrm>
            <a:off x="280988" y="4059238"/>
            <a:ext cx="116316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160 w 8196"/>
              <a:gd name="T35" fmla="*/ 192 h 1192"/>
              <a:gd name="T36" fmla="*/ 2718 w 8196"/>
              <a:gd name="T37" fmla="*/ 112 h 1192"/>
              <a:gd name="T38" fmla="*/ 2314 w 8196"/>
              <a:gd name="T39" fmla="*/ 56 h 1192"/>
              <a:gd name="T40" fmla="*/ 1948 w 8196"/>
              <a:gd name="T41" fmla="*/ 20 h 1192"/>
              <a:gd name="T42" fmla="*/ 1616 w 8196"/>
              <a:gd name="T43" fmla="*/ 2 h 1192"/>
              <a:gd name="T44" fmla="*/ 1318 w 8196"/>
              <a:gd name="T45" fmla="*/ 0 h 1192"/>
              <a:gd name="T46" fmla="*/ 1054 w 8196"/>
              <a:gd name="T47" fmla="*/ 10 h 1192"/>
              <a:gd name="T48" fmla="*/ 822 w 8196"/>
              <a:gd name="T49" fmla="*/ 30 h 1192"/>
              <a:gd name="T50" fmla="*/ 620 w 8196"/>
              <a:gd name="T51" fmla="*/ 58 h 1192"/>
              <a:gd name="T52" fmla="*/ 450 w 8196"/>
              <a:gd name="T53" fmla="*/ 92 h 1192"/>
              <a:gd name="T54" fmla="*/ 308 w 8196"/>
              <a:gd name="T55" fmla="*/ 126 h 1192"/>
              <a:gd name="T56" fmla="*/ 194 w 8196"/>
              <a:gd name="T57" fmla="*/ 160 h 1192"/>
              <a:gd name="T58" fmla="*/ 108 w 8196"/>
              <a:gd name="T59" fmla="*/ 192 h 1192"/>
              <a:gd name="T60" fmla="*/ 12 w 8196"/>
              <a:gd name="T61" fmla="*/ 234 h 1192"/>
              <a:gd name="T62" fmla="*/ 0 w 8196"/>
              <a:gd name="T63" fmla="*/ 1192 h 1192"/>
              <a:gd name="T64" fmla="*/ 8196 w 8196"/>
              <a:gd name="T65" fmla="*/ 1186 h 1192"/>
              <a:gd name="T66" fmla="*/ 8192 w 8196"/>
              <a:gd name="T67" fmla="*/ 512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8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7ECFCB-2228-4F4A-B667-DF14541FD99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3EEE9-641A-45ED-8CD5-44A7B6491C6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09" y="3429000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0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49F1C-49F7-4050-9FA9-B8EF1618651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F3935-F23F-4A60-91D2-2C9C72E46E9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0" y="228600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0988" y="714375"/>
            <a:ext cx="116316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 noChangeArrowheads="1"/>
            </p:cNvSpPr>
            <p:nvPr/>
          </p:nvSpPr>
          <p:spPr bwMode="auto">
            <a:xfrm>
              <a:off x="4810795" y="4499677"/>
              <a:ext cx="4295791" cy="1016152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5" name="Freeform 18"/>
            <p:cNvSpPr>
              <a:spLocks noChangeArrowheads="1"/>
            </p:cNvSpPr>
            <p:nvPr/>
          </p:nvSpPr>
          <p:spPr bwMode="auto">
            <a:xfrm>
              <a:off x="-310015" y="4319028"/>
              <a:ext cx="8280421" cy="1208091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Freeform 22"/>
            <p:cNvSpPr>
              <a:spLocks noChangeArrowheads="1"/>
            </p:cNvSpPr>
            <p:nvPr/>
          </p:nvSpPr>
          <p:spPr bwMode="auto">
            <a:xfrm>
              <a:off x="2923" y="4334834"/>
              <a:ext cx="8166625" cy="1101960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Freeform 26"/>
            <p:cNvSpPr>
              <a:spLocks noChangeArrowheads="1"/>
            </p:cNvSpPr>
            <p:nvPr/>
          </p:nvSpPr>
          <p:spPr bwMode="auto">
            <a:xfrm>
              <a:off x="4156469" y="4316769"/>
              <a:ext cx="4939448" cy="925827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BBFEDC-4E9E-4F51-A6D4-B55C6C4000E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0" y="228600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0988" y="714375"/>
            <a:ext cx="116316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 noChangeArrowheads="1"/>
            </p:cNvSpPr>
            <p:nvPr/>
          </p:nvSpPr>
          <p:spPr bwMode="auto">
            <a:xfrm>
              <a:off x="4810285" y="4501687"/>
              <a:ext cx="4295615" cy="101494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Freeform 18"/>
            <p:cNvSpPr>
              <a:spLocks noChangeArrowheads="1"/>
            </p:cNvSpPr>
            <p:nvPr/>
          </p:nvSpPr>
          <p:spPr bwMode="auto">
            <a:xfrm>
              <a:off x="-309293" y="4318998"/>
              <a:ext cx="8280469" cy="1208906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Freeform 22"/>
            <p:cNvSpPr>
              <a:spLocks noChangeArrowheads="1"/>
            </p:cNvSpPr>
            <p:nvPr/>
          </p:nvSpPr>
          <p:spPr bwMode="auto">
            <a:xfrm>
              <a:off x="3244" y="4334786"/>
              <a:ext cx="8166819" cy="1102902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Freeform 26"/>
            <p:cNvSpPr>
              <a:spLocks noChangeArrowheads="1"/>
            </p:cNvSpPr>
            <p:nvPr/>
          </p:nvSpPr>
          <p:spPr bwMode="auto">
            <a:xfrm>
              <a:off x="4156798" y="4316742"/>
              <a:ext cx="4940224" cy="926979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11" name="Freeform 28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0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695E07-B7CD-46BC-A873-106783C3DD71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792E0-56F3-4A6B-87D1-A99188F3785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0" y="228600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0988" y="5354638"/>
            <a:ext cx="116316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 noChangeArrowheads="1"/>
            </p:cNvSpPr>
            <p:nvPr/>
          </p:nvSpPr>
          <p:spPr bwMode="auto">
            <a:xfrm>
              <a:off x="4810285" y="4499676"/>
              <a:ext cx="4295615" cy="1016152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Freeform 18"/>
            <p:cNvSpPr>
              <a:spLocks noChangeArrowheads="1"/>
            </p:cNvSpPr>
            <p:nvPr/>
          </p:nvSpPr>
          <p:spPr bwMode="auto">
            <a:xfrm>
              <a:off x="-309293" y="4319027"/>
              <a:ext cx="8280469" cy="1208092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Freeform 22"/>
            <p:cNvSpPr>
              <a:spLocks noChangeArrowheads="1"/>
            </p:cNvSpPr>
            <p:nvPr/>
          </p:nvSpPr>
          <p:spPr bwMode="auto">
            <a:xfrm>
              <a:off x="3244" y="4334834"/>
              <a:ext cx="8166819" cy="1101960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Freeform 26"/>
            <p:cNvSpPr>
              <a:spLocks noChangeArrowheads="1"/>
            </p:cNvSpPr>
            <p:nvPr/>
          </p:nvSpPr>
          <p:spPr bwMode="auto">
            <a:xfrm>
              <a:off x="4156798" y="4316769"/>
              <a:ext cx="4940224" cy="925827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3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1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261434-B479-4496-8176-71E9DDEFCD4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1568B-0F4D-4578-842D-E0B979D3A0D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304800" y="228600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80988" y="714375"/>
            <a:ext cx="116316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 noChangeArrowheads="1"/>
            </p:cNvSpPr>
            <p:nvPr/>
          </p:nvSpPr>
          <p:spPr bwMode="auto">
            <a:xfrm>
              <a:off x="4810285" y="4501687"/>
              <a:ext cx="4295615" cy="101494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Freeform 18"/>
            <p:cNvSpPr>
              <a:spLocks noChangeArrowheads="1"/>
            </p:cNvSpPr>
            <p:nvPr/>
          </p:nvSpPr>
          <p:spPr bwMode="auto">
            <a:xfrm>
              <a:off x="-309293" y="4318998"/>
              <a:ext cx="8280469" cy="1208906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Freeform 22"/>
            <p:cNvSpPr>
              <a:spLocks noChangeArrowheads="1"/>
            </p:cNvSpPr>
            <p:nvPr/>
          </p:nvSpPr>
          <p:spPr bwMode="auto">
            <a:xfrm>
              <a:off x="3244" y="4334786"/>
              <a:ext cx="8166819" cy="1102902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Freeform 26"/>
            <p:cNvSpPr>
              <a:spLocks noChangeArrowheads="1"/>
            </p:cNvSpPr>
            <p:nvPr/>
          </p:nvSpPr>
          <p:spPr bwMode="auto">
            <a:xfrm>
              <a:off x="4156798" y="4316742"/>
              <a:ext cx="4940224" cy="926979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10" name="Freeform 19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88FD3B-F7A4-46E1-B3C5-22FC5FEB7A5E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5"/>
            <a:ext cx="7315200" cy="566740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2535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3865"/>
            </a:lvl1pPr>
            <a:lvl2pPr marL="565785" indent="0">
              <a:buNone/>
              <a:defRPr sz="3465"/>
            </a:lvl2pPr>
            <a:lvl3pPr marL="1130935" indent="0">
              <a:buNone/>
              <a:defRPr sz="2935"/>
            </a:lvl3pPr>
            <a:lvl4pPr marL="1696085" indent="0">
              <a:buNone/>
              <a:defRPr sz="2535"/>
            </a:lvl4pPr>
            <a:lvl5pPr marL="2261235" indent="0">
              <a:buNone/>
              <a:defRPr sz="2535"/>
            </a:lvl5pPr>
            <a:lvl6pPr marL="2827020" indent="0">
              <a:buNone/>
              <a:defRPr sz="2535"/>
            </a:lvl6pPr>
            <a:lvl7pPr marL="3392805" indent="0">
              <a:buNone/>
              <a:defRPr sz="2535"/>
            </a:lvl7pPr>
            <a:lvl8pPr marL="3957320" indent="0">
              <a:buNone/>
              <a:defRPr sz="2535"/>
            </a:lvl8pPr>
            <a:lvl9pPr marL="4523105" indent="0">
              <a:buNone/>
              <a:defRPr sz="253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5"/>
            <a:ext cx="7315200" cy="80486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735"/>
            </a:lvl1pPr>
            <a:lvl2pPr marL="565785" indent="0">
              <a:buNone/>
              <a:defRPr sz="1465"/>
            </a:lvl2pPr>
            <a:lvl3pPr marL="1130935" indent="0">
              <a:buNone/>
              <a:defRPr sz="1335"/>
            </a:lvl3pPr>
            <a:lvl4pPr marL="1696085" indent="0">
              <a:buNone/>
              <a:defRPr sz="1065"/>
            </a:lvl4pPr>
            <a:lvl5pPr marL="2261235" indent="0">
              <a:buNone/>
              <a:defRPr sz="1065"/>
            </a:lvl5pPr>
            <a:lvl6pPr marL="2827020" indent="0">
              <a:buNone/>
              <a:defRPr sz="1065"/>
            </a:lvl6pPr>
            <a:lvl7pPr marL="3392805" indent="0">
              <a:buNone/>
              <a:defRPr sz="1065"/>
            </a:lvl7pPr>
            <a:lvl8pPr marL="3957320" indent="0">
              <a:buNone/>
              <a:defRPr sz="1065"/>
            </a:lvl8pPr>
            <a:lvl9pPr marL="4523105" indent="0">
              <a:buNone/>
              <a:defRPr sz="106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304800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 noChangeArrowheads="1"/>
          </p:cNvSpPr>
          <p:nvPr/>
        </p:nvSpPr>
        <p:spPr bwMode="auto">
          <a:xfrm>
            <a:off x="8062913" y="4203700"/>
            <a:ext cx="383540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472 w 2706"/>
              <a:gd name="T21" fmla="*/ 252 h 640"/>
              <a:gd name="T22" fmla="*/ 1236 w 2706"/>
              <a:gd name="T23" fmla="*/ 304 h 640"/>
              <a:gd name="T24" fmla="*/ 1010 w 2706"/>
              <a:gd name="T25" fmla="*/ 352 h 640"/>
              <a:gd name="T26" fmla="*/ 792 w 2706"/>
              <a:gd name="T27" fmla="*/ 398 h 640"/>
              <a:gd name="T28" fmla="*/ 584 w 2706"/>
              <a:gd name="T29" fmla="*/ 438 h 640"/>
              <a:gd name="T30" fmla="*/ 382 w 2706"/>
              <a:gd name="T31" fmla="*/ 474 h 640"/>
              <a:gd name="T32" fmla="*/ 188 w 2706"/>
              <a:gd name="T33" fmla="*/ 508 h 640"/>
              <a:gd name="T34" fmla="*/ 0 w 2706"/>
              <a:gd name="T35" fmla="*/ 538 h 640"/>
              <a:gd name="T36" fmla="*/ 130 w 2706"/>
              <a:gd name="T37" fmla="*/ 556 h 640"/>
              <a:gd name="T38" fmla="*/ 254 w 2706"/>
              <a:gd name="T39" fmla="*/ 572 h 640"/>
              <a:gd name="T40" fmla="*/ 374 w 2706"/>
              <a:gd name="T41" fmla="*/ 586 h 640"/>
              <a:gd name="T42" fmla="*/ 492 w 2706"/>
              <a:gd name="T43" fmla="*/ 598 h 640"/>
              <a:gd name="T44" fmla="*/ 606 w 2706"/>
              <a:gd name="T45" fmla="*/ 610 h 640"/>
              <a:gd name="T46" fmla="*/ 716 w 2706"/>
              <a:gd name="T47" fmla="*/ 618 h 640"/>
              <a:gd name="T48" fmla="*/ 822 w 2706"/>
              <a:gd name="T49" fmla="*/ 626 h 640"/>
              <a:gd name="T50" fmla="*/ 926 w 2706"/>
              <a:gd name="T51" fmla="*/ 632 h 640"/>
              <a:gd name="T52" fmla="*/ 1028 w 2706"/>
              <a:gd name="T53" fmla="*/ 636 h 640"/>
              <a:gd name="T54" fmla="*/ 1126 w 2706"/>
              <a:gd name="T55" fmla="*/ 638 h 640"/>
              <a:gd name="T56" fmla="*/ 1220 w 2706"/>
              <a:gd name="T57" fmla="*/ 640 h 640"/>
              <a:gd name="T58" fmla="*/ 1312 w 2706"/>
              <a:gd name="T59" fmla="*/ 640 h 640"/>
              <a:gd name="T60" fmla="*/ 1402 w 2706"/>
              <a:gd name="T61" fmla="*/ 638 h 640"/>
              <a:gd name="T62" fmla="*/ 1490 w 2706"/>
              <a:gd name="T63" fmla="*/ 636 h 640"/>
              <a:gd name="T64" fmla="*/ 1574 w 2706"/>
              <a:gd name="T65" fmla="*/ 632 h 640"/>
              <a:gd name="T66" fmla="*/ 1656 w 2706"/>
              <a:gd name="T67" fmla="*/ 626 h 640"/>
              <a:gd name="T68" fmla="*/ 1734 w 2706"/>
              <a:gd name="T69" fmla="*/ 620 h 640"/>
              <a:gd name="T70" fmla="*/ 1812 w 2706"/>
              <a:gd name="T71" fmla="*/ 612 h 640"/>
              <a:gd name="T72" fmla="*/ 1886 w 2706"/>
              <a:gd name="T73" fmla="*/ 602 h 640"/>
              <a:gd name="T74" fmla="*/ 1960 w 2706"/>
              <a:gd name="T75" fmla="*/ 592 h 640"/>
              <a:gd name="T76" fmla="*/ 2030 w 2706"/>
              <a:gd name="T77" fmla="*/ 580 h 640"/>
              <a:gd name="T78" fmla="*/ 2100 w 2706"/>
              <a:gd name="T79" fmla="*/ 568 h 640"/>
              <a:gd name="T80" fmla="*/ 2166 w 2706"/>
              <a:gd name="T81" fmla="*/ 554 h 640"/>
              <a:gd name="T82" fmla="*/ 2232 w 2706"/>
              <a:gd name="T83" fmla="*/ 540 h 640"/>
              <a:gd name="T84" fmla="*/ 2296 w 2706"/>
              <a:gd name="T85" fmla="*/ 524 h 640"/>
              <a:gd name="T86" fmla="*/ 2358 w 2706"/>
              <a:gd name="T87" fmla="*/ 508 h 640"/>
              <a:gd name="T88" fmla="*/ 2418 w 2706"/>
              <a:gd name="T89" fmla="*/ 490 h 640"/>
              <a:gd name="T90" fmla="*/ 2478 w 2706"/>
              <a:gd name="T91" fmla="*/ 472 h 640"/>
              <a:gd name="T92" fmla="*/ 2592 w 2706"/>
              <a:gd name="T93" fmla="*/ 432 h 640"/>
              <a:gd name="T94" fmla="*/ 2702 w 2706"/>
              <a:gd name="T95" fmla="*/ 390 h 640"/>
              <a:gd name="T96" fmla="*/ 2706 w 2706"/>
              <a:gd name="T97" fmla="*/ 388 h 640"/>
              <a:gd name="T98" fmla="*/ 2706 w 2706"/>
              <a:gd name="T99" fmla="*/ 0 h 640"/>
              <a:gd name="T100" fmla="*/ 2700 w 2706"/>
              <a:gd name="T101" fmla="*/ 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Freeform 18"/>
          <p:cNvSpPr>
            <a:spLocks noChangeArrowheads="1"/>
          </p:cNvSpPr>
          <p:nvPr/>
        </p:nvSpPr>
        <p:spPr bwMode="auto">
          <a:xfrm>
            <a:off x="3492500" y="4075113"/>
            <a:ext cx="739298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812 w 5216"/>
              <a:gd name="T11" fmla="*/ 266 h 762"/>
              <a:gd name="T12" fmla="*/ 2556 w 5216"/>
              <a:gd name="T13" fmla="*/ 210 h 762"/>
              <a:gd name="T14" fmla="*/ 2308 w 5216"/>
              <a:gd name="T15" fmla="*/ 162 h 762"/>
              <a:gd name="T16" fmla="*/ 2074 w 5216"/>
              <a:gd name="T17" fmla="*/ 120 h 762"/>
              <a:gd name="T18" fmla="*/ 1850 w 5216"/>
              <a:gd name="T19" fmla="*/ 86 h 762"/>
              <a:gd name="T20" fmla="*/ 1532 w 5216"/>
              <a:gd name="T21" fmla="*/ 46 h 762"/>
              <a:gd name="T22" fmla="*/ 1148 w 5216"/>
              <a:gd name="T23" fmla="*/ 14 h 762"/>
              <a:gd name="T24" fmla="*/ 802 w 5216"/>
              <a:gd name="T25" fmla="*/ 0 h 762"/>
              <a:gd name="T26" fmla="*/ 496 w 5216"/>
              <a:gd name="T27" fmla="*/ 4 h 762"/>
              <a:gd name="T28" fmla="*/ 230 w 5216"/>
              <a:gd name="T29" fmla="*/ 20 h 762"/>
              <a:gd name="T30" fmla="*/ 0 w 5216"/>
              <a:gd name="T31" fmla="*/ 48 h 762"/>
              <a:gd name="T32" fmla="*/ 314 w 5216"/>
              <a:gd name="T33" fmla="*/ 86 h 762"/>
              <a:gd name="T34" fmla="*/ 652 w 5216"/>
              <a:gd name="T35" fmla="*/ 140 h 762"/>
              <a:gd name="T36" fmla="*/ 1014 w 5216"/>
              <a:gd name="T37" fmla="*/ 210 h 762"/>
              <a:gd name="T38" fmla="*/ 1402 w 5216"/>
              <a:gd name="T39" fmla="*/ 296 h 762"/>
              <a:gd name="T40" fmla="*/ 2092 w 5216"/>
              <a:gd name="T41" fmla="*/ 450 h 762"/>
              <a:gd name="T42" fmla="*/ 2562 w 5216"/>
              <a:gd name="T43" fmla="*/ 544 h 762"/>
              <a:gd name="T44" fmla="*/ 2852 w 5216"/>
              <a:gd name="T45" fmla="*/ 598 h 762"/>
              <a:gd name="T46" fmla="*/ 3128 w 5216"/>
              <a:gd name="T47" fmla="*/ 642 h 762"/>
              <a:gd name="T48" fmla="*/ 3388 w 5216"/>
              <a:gd name="T49" fmla="*/ 678 h 762"/>
              <a:gd name="T50" fmla="*/ 3632 w 5216"/>
              <a:gd name="T51" fmla="*/ 708 h 762"/>
              <a:gd name="T52" fmla="*/ 3864 w 5216"/>
              <a:gd name="T53" fmla="*/ 732 h 762"/>
              <a:gd name="T54" fmla="*/ 4080 w 5216"/>
              <a:gd name="T55" fmla="*/ 748 h 762"/>
              <a:gd name="T56" fmla="*/ 4286 w 5216"/>
              <a:gd name="T57" fmla="*/ 758 h 762"/>
              <a:gd name="T58" fmla="*/ 4478 w 5216"/>
              <a:gd name="T59" fmla="*/ 762 h 762"/>
              <a:gd name="T60" fmla="*/ 4660 w 5216"/>
              <a:gd name="T61" fmla="*/ 760 h 762"/>
              <a:gd name="T62" fmla="*/ 4830 w 5216"/>
              <a:gd name="T63" fmla="*/ 754 h 762"/>
              <a:gd name="T64" fmla="*/ 4992 w 5216"/>
              <a:gd name="T65" fmla="*/ 740 h 762"/>
              <a:gd name="T66" fmla="*/ 5144 w 5216"/>
              <a:gd name="T67" fmla="*/ 724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Freeform 26"/>
          <p:cNvSpPr>
            <a:spLocks noChangeArrowheads="1"/>
          </p:cNvSpPr>
          <p:nvPr/>
        </p:nvSpPr>
        <p:spPr bwMode="auto">
          <a:xfrm>
            <a:off x="7480300" y="4073525"/>
            <a:ext cx="4408488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 useBgFill="1">
        <p:nvSpPr>
          <p:cNvPr id="9" name="Freeform 10"/>
          <p:cNvSpPr>
            <a:spLocks noChangeArrowheads="1"/>
          </p:cNvSpPr>
          <p:nvPr/>
        </p:nvSpPr>
        <p:spPr bwMode="auto">
          <a:xfrm>
            <a:off x="280988" y="4059238"/>
            <a:ext cx="116316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160 w 8196"/>
              <a:gd name="T35" fmla="*/ 192 h 1192"/>
              <a:gd name="T36" fmla="*/ 2718 w 8196"/>
              <a:gd name="T37" fmla="*/ 112 h 1192"/>
              <a:gd name="T38" fmla="*/ 2314 w 8196"/>
              <a:gd name="T39" fmla="*/ 56 h 1192"/>
              <a:gd name="T40" fmla="*/ 1948 w 8196"/>
              <a:gd name="T41" fmla="*/ 20 h 1192"/>
              <a:gd name="T42" fmla="*/ 1616 w 8196"/>
              <a:gd name="T43" fmla="*/ 2 h 1192"/>
              <a:gd name="T44" fmla="*/ 1318 w 8196"/>
              <a:gd name="T45" fmla="*/ 0 h 1192"/>
              <a:gd name="T46" fmla="*/ 1054 w 8196"/>
              <a:gd name="T47" fmla="*/ 10 h 1192"/>
              <a:gd name="T48" fmla="*/ 822 w 8196"/>
              <a:gd name="T49" fmla="*/ 30 h 1192"/>
              <a:gd name="T50" fmla="*/ 620 w 8196"/>
              <a:gd name="T51" fmla="*/ 58 h 1192"/>
              <a:gd name="T52" fmla="*/ 450 w 8196"/>
              <a:gd name="T53" fmla="*/ 92 h 1192"/>
              <a:gd name="T54" fmla="*/ 308 w 8196"/>
              <a:gd name="T55" fmla="*/ 126 h 1192"/>
              <a:gd name="T56" fmla="*/ 194 w 8196"/>
              <a:gd name="T57" fmla="*/ 160 h 1192"/>
              <a:gd name="T58" fmla="*/ 108 w 8196"/>
              <a:gd name="T59" fmla="*/ 192 h 1192"/>
              <a:gd name="T60" fmla="*/ 12 w 8196"/>
              <a:gd name="T61" fmla="*/ 234 h 1192"/>
              <a:gd name="T62" fmla="*/ 0 w 8196"/>
              <a:gd name="T63" fmla="*/ 1192 h 1192"/>
              <a:gd name="T64" fmla="*/ 8196 w 8196"/>
              <a:gd name="T65" fmla="*/ 1186 h 1192"/>
              <a:gd name="T66" fmla="*/ 8192 w 8196"/>
              <a:gd name="T67" fmla="*/ 512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8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A6CECC-A9DE-4875-B990-A7B69D4E4690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95" y="116419"/>
            <a:ext cx="10942228" cy="648607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895" y="981227"/>
            <a:ext cx="10942228" cy="5373309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2851" y="115896"/>
            <a:ext cx="2734733" cy="6238875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24" y="115896"/>
            <a:ext cx="8005233" cy="6238875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08B31-544E-4784-8856-5689377C9AF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09" y="3429000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0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CB0DB-8F33-4E7D-83A7-DD0502108F50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34A8A-342B-4C25-9091-2D7E29223399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0" y="228600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0988" y="714375"/>
            <a:ext cx="116316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 noChangeArrowheads="1"/>
            </p:cNvSpPr>
            <p:nvPr/>
          </p:nvSpPr>
          <p:spPr bwMode="auto">
            <a:xfrm>
              <a:off x="4810795" y="4499677"/>
              <a:ext cx="4295791" cy="1016152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5" name="Freeform 18"/>
            <p:cNvSpPr>
              <a:spLocks noChangeArrowheads="1"/>
            </p:cNvSpPr>
            <p:nvPr/>
          </p:nvSpPr>
          <p:spPr bwMode="auto">
            <a:xfrm>
              <a:off x="-310015" y="4319028"/>
              <a:ext cx="8280421" cy="1208091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Freeform 22"/>
            <p:cNvSpPr>
              <a:spLocks noChangeArrowheads="1"/>
            </p:cNvSpPr>
            <p:nvPr/>
          </p:nvSpPr>
          <p:spPr bwMode="auto">
            <a:xfrm>
              <a:off x="2923" y="4334834"/>
              <a:ext cx="8166625" cy="1101960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Freeform 26"/>
            <p:cNvSpPr>
              <a:spLocks noChangeArrowheads="1"/>
            </p:cNvSpPr>
            <p:nvPr/>
          </p:nvSpPr>
          <p:spPr bwMode="auto">
            <a:xfrm>
              <a:off x="4156469" y="4316769"/>
              <a:ext cx="4939448" cy="925827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DDC43F-F250-47B1-8D08-D2EAEB6653A9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0" y="228600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0988" y="714375"/>
            <a:ext cx="116316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 noChangeArrowheads="1"/>
            </p:cNvSpPr>
            <p:nvPr/>
          </p:nvSpPr>
          <p:spPr bwMode="auto">
            <a:xfrm>
              <a:off x="4810285" y="4501687"/>
              <a:ext cx="4295615" cy="101494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Freeform 18"/>
            <p:cNvSpPr>
              <a:spLocks noChangeArrowheads="1"/>
            </p:cNvSpPr>
            <p:nvPr/>
          </p:nvSpPr>
          <p:spPr bwMode="auto">
            <a:xfrm>
              <a:off x="-309293" y="4318998"/>
              <a:ext cx="8280469" cy="1208906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Freeform 22"/>
            <p:cNvSpPr>
              <a:spLocks noChangeArrowheads="1"/>
            </p:cNvSpPr>
            <p:nvPr/>
          </p:nvSpPr>
          <p:spPr bwMode="auto">
            <a:xfrm>
              <a:off x="3244" y="4334786"/>
              <a:ext cx="8166819" cy="1102902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Freeform 26"/>
            <p:cNvSpPr>
              <a:spLocks noChangeArrowheads="1"/>
            </p:cNvSpPr>
            <p:nvPr/>
          </p:nvSpPr>
          <p:spPr bwMode="auto">
            <a:xfrm>
              <a:off x="4156798" y="4316742"/>
              <a:ext cx="4940224" cy="926979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11" name="Freeform 28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0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4D9996-81A6-48D3-9A8F-4C1FE8E608DC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0" y="228600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0988" y="5354638"/>
            <a:ext cx="116316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 noChangeArrowheads="1"/>
            </p:cNvSpPr>
            <p:nvPr/>
          </p:nvSpPr>
          <p:spPr bwMode="auto">
            <a:xfrm>
              <a:off x="4810285" y="4499676"/>
              <a:ext cx="4295615" cy="1016152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Freeform 18"/>
            <p:cNvSpPr>
              <a:spLocks noChangeArrowheads="1"/>
            </p:cNvSpPr>
            <p:nvPr/>
          </p:nvSpPr>
          <p:spPr bwMode="auto">
            <a:xfrm>
              <a:off x="-309293" y="4319027"/>
              <a:ext cx="8280469" cy="1208092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Freeform 22"/>
            <p:cNvSpPr>
              <a:spLocks noChangeArrowheads="1"/>
            </p:cNvSpPr>
            <p:nvPr/>
          </p:nvSpPr>
          <p:spPr bwMode="auto">
            <a:xfrm>
              <a:off x="3244" y="4334834"/>
              <a:ext cx="8166819" cy="1101960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Freeform 26"/>
            <p:cNvSpPr>
              <a:spLocks noChangeArrowheads="1"/>
            </p:cNvSpPr>
            <p:nvPr/>
          </p:nvSpPr>
          <p:spPr bwMode="auto">
            <a:xfrm>
              <a:off x="4156798" y="4316769"/>
              <a:ext cx="4940224" cy="925827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3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1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8C2E97-FCEC-4CB2-A580-8ED69BFE2E81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80988" y="1679575"/>
            <a:ext cx="11631612" cy="1330325"/>
            <a:chOff x="-3905251" y="4294188"/>
            <a:chExt cx="13027839" cy="1892300"/>
          </a:xfrm>
        </p:grpSpPr>
        <p:sp>
          <p:nvSpPr>
            <p:cNvPr id="2" name="Freeform 14"/>
            <p:cNvSpPr>
              <a:spLocks noChangeArrowheads="1"/>
            </p:cNvSpPr>
            <p:nvPr/>
          </p:nvSpPr>
          <p:spPr bwMode="auto">
            <a:xfrm>
              <a:off x="4810795" y="4499677"/>
              <a:ext cx="4295791" cy="1016152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29" name="Freeform 18"/>
            <p:cNvSpPr>
              <a:spLocks noChangeArrowheads="1"/>
            </p:cNvSpPr>
            <p:nvPr/>
          </p:nvSpPr>
          <p:spPr bwMode="auto">
            <a:xfrm>
              <a:off x="-310015" y="4319028"/>
              <a:ext cx="8280421" cy="1208091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0" name="Freeform 22"/>
            <p:cNvSpPr>
              <a:spLocks noChangeArrowheads="1"/>
            </p:cNvSpPr>
            <p:nvPr/>
          </p:nvSpPr>
          <p:spPr bwMode="auto">
            <a:xfrm>
              <a:off x="2923" y="4334834"/>
              <a:ext cx="8166625" cy="1101960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1" name="Freeform 26"/>
            <p:cNvSpPr>
              <a:spLocks noChangeArrowheads="1"/>
            </p:cNvSpPr>
            <p:nvPr/>
          </p:nvSpPr>
          <p:spPr bwMode="auto">
            <a:xfrm>
              <a:off x="4156469" y="4316769"/>
              <a:ext cx="4939448" cy="925827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3" name="Freeform 10"/>
            <p:cNvSpPr>
              <a:spLocks noChangeArrowheads="1"/>
            </p:cNvSpPr>
            <p:nvPr/>
          </p:nvSpPr>
          <p:spPr bwMode="auto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02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38138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988" y="6249988"/>
            <a:ext cx="5048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63" y="6249988"/>
            <a:ext cx="5048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8"/>
            <a:ext cx="1549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90204" pitchFamily="34" charset="0"/>
              <a:buNone/>
              <a:defRPr sz="1000" noProof="1" smtClean="0">
                <a:solidFill>
                  <a:schemeClr val="tx2"/>
                </a:solidFill>
                <a:ea typeface="华文楷体" panose="02010600040101010101" pitchFamily="2" charset="-122"/>
              </a:defRPr>
            </a:lvl1pPr>
          </a:lstStyle>
          <a:p>
            <a:pPr>
              <a:defRPr/>
            </a:pPr>
            <a:fld id="{8D6A7C07-8981-4BB8-B12F-ABE4FE7888FC}" type="slidenum">
              <a:rPr altLang="en-US"/>
            </a:fld>
            <a:endParaRPr lang="zh-CN" altLang="en-US"/>
          </a:p>
        </p:txBody>
      </p:sp>
      <p:sp>
        <p:nvSpPr>
          <p:cNvPr id="1032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1162050" y="2674938"/>
            <a:ext cx="987901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1" name="Group 15"/>
          <p:cNvGrpSpPr>
            <a:grpSpLocks noChangeAspect="1"/>
          </p:cNvGrpSpPr>
          <p:nvPr/>
        </p:nvGrpSpPr>
        <p:grpSpPr bwMode="auto">
          <a:xfrm>
            <a:off x="280988" y="1679575"/>
            <a:ext cx="11631612" cy="1330325"/>
            <a:chOff x="-3905251" y="4294188"/>
            <a:chExt cx="13027839" cy="1892300"/>
          </a:xfrm>
        </p:grpSpPr>
        <p:sp>
          <p:nvSpPr>
            <p:cNvPr id="1028" name="Freeform 14"/>
            <p:cNvSpPr>
              <a:spLocks noChangeArrowheads="1"/>
            </p:cNvSpPr>
            <p:nvPr/>
          </p:nvSpPr>
          <p:spPr bwMode="auto">
            <a:xfrm>
              <a:off x="4810795" y="4499677"/>
              <a:ext cx="4295791" cy="1016152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472 w 2706"/>
                <a:gd name="T21" fmla="*/ 252 h 640"/>
                <a:gd name="T22" fmla="*/ 1236 w 2706"/>
                <a:gd name="T23" fmla="*/ 304 h 640"/>
                <a:gd name="T24" fmla="*/ 1010 w 2706"/>
                <a:gd name="T25" fmla="*/ 352 h 640"/>
                <a:gd name="T26" fmla="*/ 792 w 2706"/>
                <a:gd name="T27" fmla="*/ 398 h 640"/>
                <a:gd name="T28" fmla="*/ 584 w 2706"/>
                <a:gd name="T29" fmla="*/ 438 h 640"/>
                <a:gd name="T30" fmla="*/ 382 w 2706"/>
                <a:gd name="T31" fmla="*/ 474 h 640"/>
                <a:gd name="T32" fmla="*/ 188 w 2706"/>
                <a:gd name="T33" fmla="*/ 508 h 640"/>
                <a:gd name="T34" fmla="*/ 0 w 2706"/>
                <a:gd name="T35" fmla="*/ 538 h 640"/>
                <a:gd name="T36" fmla="*/ 130 w 2706"/>
                <a:gd name="T37" fmla="*/ 556 h 640"/>
                <a:gd name="T38" fmla="*/ 254 w 2706"/>
                <a:gd name="T39" fmla="*/ 572 h 640"/>
                <a:gd name="T40" fmla="*/ 374 w 2706"/>
                <a:gd name="T41" fmla="*/ 586 h 640"/>
                <a:gd name="T42" fmla="*/ 492 w 2706"/>
                <a:gd name="T43" fmla="*/ 598 h 640"/>
                <a:gd name="T44" fmla="*/ 606 w 2706"/>
                <a:gd name="T45" fmla="*/ 610 h 640"/>
                <a:gd name="T46" fmla="*/ 716 w 2706"/>
                <a:gd name="T47" fmla="*/ 618 h 640"/>
                <a:gd name="T48" fmla="*/ 822 w 2706"/>
                <a:gd name="T49" fmla="*/ 626 h 640"/>
                <a:gd name="T50" fmla="*/ 926 w 2706"/>
                <a:gd name="T51" fmla="*/ 632 h 640"/>
                <a:gd name="T52" fmla="*/ 1028 w 2706"/>
                <a:gd name="T53" fmla="*/ 636 h 640"/>
                <a:gd name="T54" fmla="*/ 1126 w 2706"/>
                <a:gd name="T55" fmla="*/ 638 h 640"/>
                <a:gd name="T56" fmla="*/ 1220 w 2706"/>
                <a:gd name="T57" fmla="*/ 640 h 640"/>
                <a:gd name="T58" fmla="*/ 1312 w 2706"/>
                <a:gd name="T59" fmla="*/ 640 h 640"/>
                <a:gd name="T60" fmla="*/ 1402 w 2706"/>
                <a:gd name="T61" fmla="*/ 638 h 640"/>
                <a:gd name="T62" fmla="*/ 1490 w 2706"/>
                <a:gd name="T63" fmla="*/ 636 h 640"/>
                <a:gd name="T64" fmla="*/ 1574 w 2706"/>
                <a:gd name="T65" fmla="*/ 632 h 640"/>
                <a:gd name="T66" fmla="*/ 1656 w 2706"/>
                <a:gd name="T67" fmla="*/ 626 h 640"/>
                <a:gd name="T68" fmla="*/ 1734 w 2706"/>
                <a:gd name="T69" fmla="*/ 620 h 640"/>
                <a:gd name="T70" fmla="*/ 1812 w 2706"/>
                <a:gd name="T71" fmla="*/ 612 h 640"/>
                <a:gd name="T72" fmla="*/ 1886 w 2706"/>
                <a:gd name="T73" fmla="*/ 602 h 640"/>
                <a:gd name="T74" fmla="*/ 1960 w 2706"/>
                <a:gd name="T75" fmla="*/ 592 h 640"/>
                <a:gd name="T76" fmla="*/ 2030 w 2706"/>
                <a:gd name="T77" fmla="*/ 580 h 640"/>
                <a:gd name="T78" fmla="*/ 2100 w 2706"/>
                <a:gd name="T79" fmla="*/ 568 h 640"/>
                <a:gd name="T80" fmla="*/ 2166 w 2706"/>
                <a:gd name="T81" fmla="*/ 554 h 640"/>
                <a:gd name="T82" fmla="*/ 2232 w 2706"/>
                <a:gd name="T83" fmla="*/ 540 h 640"/>
                <a:gd name="T84" fmla="*/ 2296 w 2706"/>
                <a:gd name="T85" fmla="*/ 524 h 640"/>
                <a:gd name="T86" fmla="*/ 2358 w 2706"/>
                <a:gd name="T87" fmla="*/ 508 h 640"/>
                <a:gd name="T88" fmla="*/ 2418 w 2706"/>
                <a:gd name="T89" fmla="*/ 490 h 640"/>
                <a:gd name="T90" fmla="*/ 2478 w 2706"/>
                <a:gd name="T91" fmla="*/ 472 h 640"/>
                <a:gd name="T92" fmla="*/ 2592 w 2706"/>
                <a:gd name="T93" fmla="*/ 432 h 640"/>
                <a:gd name="T94" fmla="*/ 2702 w 2706"/>
                <a:gd name="T95" fmla="*/ 390 h 640"/>
                <a:gd name="T96" fmla="*/ 2706 w 2706"/>
                <a:gd name="T97" fmla="*/ 388 h 640"/>
                <a:gd name="T98" fmla="*/ 2706 w 2706"/>
                <a:gd name="T99" fmla="*/ 0 h 640"/>
                <a:gd name="T100" fmla="*/ 2700 w 2706"/>
                <a:gd name="T10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29" name="Freeform 18"/>
            <p:cNvSpPr>
              <a:spLocks noChangeArrowheads="1"/>
            </p:cNvSpPr>
            <p:nvPr/>
          </p:nvSpPr>
          <p:spPr bwMode="auto">
            <a:xfrm>
              <a:off x="-310015" y="4319028"/>
              <a:ext cx="8280421" cy="1208091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812 w 5216"/>
                <a:gd name="T11" fmla="*/ 266 h 762"/>
                <a:gd name="T12" fmla="*/ 2556 w 5216"/>
                <a:gd name="T13" fmla="*/ 210 h 762"/>
                <a:gd name="T14" fmla="*/ 2308 w 5216"/>
                <a:gd name="T15" fmla="*/ 162 h 762"/>
                <a:gd name="T16" fmla="*/ 2074 w 5216"/>
                <a:gd name="T17" fmla="*/ 120 h 762"/>
                <a:gd name="T18" fmla="*/ 1850 w 5216"/>
                <a:gd name="T19" fmla="*/ 86 h 762"/>
                <a:gd name="T20" fmla="*/ 1532 w 5216"/>
                <a:gd name="T21" fmla="*/ 46 h 762"/>
                <a:gd name="T22" fmla="*/ 1148 w 5216"/>
                <a:gd name="T23" fmla="*/ 14 h 762"/>
                <a:gd name="T24" fmla="*/ 802 w 5216"/>
                <a:gd name="T25" fmla="*/ 0 h 762"/>
                <a:gd name="T26" fmla="*/ 496 w 5216"/>
                <a:gd name="T27" fmla="*/ 4 h 762"/>
                <a:gd name="T28" fmla="*/ 230 w 5216"/>
                <a:gd name="T29" fmla="*/ 20 h 762"/>
                <a:gd name="T30" fmla="*/ 0 w 5216"/>
                <a:gd name="T31" fmla="*/ 48 h 762"/>
                <a:gd name="T32" fmla="*/ 314 w 5216"/>
                <a:gd name="T33" fmla="*/ 86 h 762"/>
                <a:gd name="T34" fmla="*/ 652 w 5216"/>
                <a:gd name="T35" fmla="*/ 140 h 762"/>
                <a:gd name="T36" fmla="*/ 1014 w 5216"/>
                <a:gd name="T37" fmla="*/ 210 h 762"/>
                <a:gd name="T38" fmla="*/ 1402 w 5216"/>
                <a:gd name="T39" fmla="*/ 296 h 762"/>
                <a:gd name="T40" fmla="*/ 2092 w 5216"/>
                <a:gd name="T41" fmla="*/ 450 h 762"/>
                <a:gd name="T42" fmla="*/ 2562 w 5216"/>
                <a:gd name="T43" fmla="*/ 544 h 762"/>
                <a:gd name="T44" fmla="*/ 2852 w 5216"/>
                <a:gd name="T45" fmla="*/ 598 h 762"/>
                <a:gd name="T46" fmla="*/ 3128 w 5216"/>
                <a:gd name="T47" fmla="*/ 642 h 762"/>
                <a:gd name="T48" fmla="*/ 3388 w 5216"/>
                <a:gd name="T49" fmla="*/ 678 h 762"/>
                <a:gd name="T50" fmla="*/ 3632 w 5216"/>
                <a:gd name="T51" fmla="*/ 708 h 762"/>
                <a:gd name="T52" fmla="*/ 3864 w 5216"/>
                <a:gd name="T53" fmla="*/ 732 h 762"/>
                <a:gd name="T54" fmla="*/ 4080 w 5216"/>
                <a:gd name="T55" fmla="*/ 748 h 762"/>
                <a:gd name="T56" fmla="*/ 4286 w 5216"/>
                <a:gd name="T57" fmla="*/ 758 h 762"/>
                <a:gd name="T58" fmla="*/ 4478 w 5216"/>
                <a:gd name="T59" fmla="*/ 762 h 762"/>
                <a:gd name="T60" fmla="*/ 4660 w 5216"/>
                <a:gd name="T61" fmla="*/ 760 h 762"/>
                <a:gd name="T62" fmla="*/ 4830 w 5216"/>
                <a:gd name="T63" fmla="*/ 754 h 762"/>
                <a:gd name="T64" fmla="*/ 4992 w 5216"/>
                <a:gd name="T65" fmla="*/ 740 h 762"/>
                <a:gd name="T66" fmla="*/ 5144 w 5216"/>
                <a:gd name="T67" fmla="*/ 7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0" name="Freeform 22"/>
            <p:cNvSpPr>
              <a:spLocks noChangeArrowheads="1"/>
            </p:cNvSpPr>
            <p:nvPr/>
          </p:nvSpPr>
          <p:spPr bwMode="auto">
            <a:xfrm>
              <a:off x="2923" y="4334834"/>
              <a:ext cx="8166625" cy="1101960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1" name="Freeform 26"/>
            <p:cNvSpPr>
              <a:spLocks noChangeArrowheads="1"/>
            </p:cNvSpPr>
            <p:nvPr/>
          </p:nvSpPr>
          <p:spPr bwMode="auto">
            <a:xfrm>
              <a:off x="4156469" y="4316769"/>
              <a:ext cx="4939448" cy="925827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  <p:sp useBgFill="1">
          <p:nvSpPr>
            <p:cNvPr id="1032" name="Freeform 10"/>
            <p:cNvSpPr>
              <a:spLocks noChangeArrowheads="1"/>
            </p:cNvSpPr>
            <p:nvPr/>
          </p:nvSpPr>
          <p:spPr bwMode="auto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160 w 8196"/>
                <a:gd name="T35" fmla="*/ 192 h 1192"/>
                <a:gd name="T36" fmla="*/ 2718 w 8196"/>
                <a:gd name="T37" fmla="*/ 112 h 1192"/>
                <a:gd name="T38" fmla="*/ 2314 w 8196"/>
                <a:gd name="T39" fmla="*/ 56 h 1192"/>
                <a:gd name="T40" fmla="*/ 1948 w 8196"/>
                <a:gd name="T41" fmla="*/ 20 h 1192"/>
                <a:gd name="T42" fmla="*/ 1616 w 8196"/>
                <a:gd name="T43" fmla="*/ 2 h 1192"/>
                <a:gd name="T44" fmla="*/ 1318 w 8196"/>
                <a:gd name="T45" fmla="*/ 0 h 1192"/>
                <a:gd name="T46" fmla="*/ 1054 w 8196"/>
                <a:gd name="T47" fmla="*/ 10 h 1192"/>
                <a:gd name="T48" fmla="*/ 822 w 8196"/>
                <a:gd name="T49" fmla="*/ 30 h 1192"/>
                <a:gd name="T50" fmla="*/ 620 w 8196"/>
                <a:gd name="T51" fmla="*/ 58 h 1192"/>
                <a:gd name="T52" fmla="*/ 450 w 8196"/>
                <a:gd name="T53" fmla="*/ 92 h 1192"/>
                <a:gd name="T54" fmla="*/ 308 w 8196"/>
                <a:gd name="T55" fmla="*/ 126 h 1192"/>
                <a:gd name="T56" fmla="*/ 194 w 8196"/>
                <a:gd name="T57" fmla="*/ 160 h 1192"/>
                <a:gd name="T58" fmla="*/ 108 w 8196"/>
                <a:gd name="T59" fmla="*/ 192 h 1192"/>
                <a:gd name="T60" fmla="*/ 12 w 8196"/>
                <a:gd name="T61" fmla="*/ 234 h 1192"/>
                <a:gd name="T62" fmla="*/ 0 w 8196"/>
                <a:gd name="T63" fmla="*/ 1192 h 1192"/>
                <a:gd name="T64" fmla="*/ 8196 w 8196"/>
                <a:gd name="T65" fmla="*/ 1186 h 1192"/>
                <a:gd name="T66" fmla="*/ 8192 w 8196"/>
                <a:gd name="T67" fmla="*/ 51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38138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988" y="6249988"/>
            <a:ext cx="5048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63" y="6249988"/>
            <a:ext cx="5048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8"/>
            <a:ext cx="1549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90204" pitchFamily="34" charset="0"/>
              <a:buNone/>
              <a:defRPr sz="1000" noProof="1" smtClean="0">
                <a:solidFill>
                  <a:schemeClr val="tx2"/>
                </a:solidFill>
                <a:ea typeface="华文楷体" panose="02010600040101010101" pitchFamily="2" charset="-122"/>
              </a:defRPr>
            </a:lvl1pPr>
          </a:lstStyle>
          <a:p>
            <a:pPr>
              <a:defRPr/>
            </a:pPr>
            <a:fld id="{D13C5320-63E5-45D6-8F7F-C48E629A5A99}" type="slidenum">
              <a:rPr altLang="en-US"/>
            </a:fld>
            <a:endParaRPr lang="zh-CN" altLang="en-US"/>
          </a:p>
        </p:txBody>
      </p:sp>
      <p:sp>
        <p:nvSpPr>
          <p:cNvPr id="2056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1162050" y="2674938"/>
            <a:ext cx="987901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9pPr>
    </p:titleStyle>
    <p:bodyStyle>
      <a:lvl1pPr marL="222250" indent="-222250" algn="l" rtl="0" eaLnBrk="0" fontAlgn="ctr" hangingPunct="0">
        <a:lnSpc>
          <a:spcPct val="120000"/>
        </a:lnSpc>
        <a:spcBef>
          <a:spcPts val="125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666750" indent="-222250" algn="l" rtl="0" eaLnBrk="0" fontAlgn="ctr" hangingPunct="0">
        <a:lnSpc>
          <a:spcPct val="120000"/>
        </a:lnSpc>
        <a:spcBef>
          <a:spcPts val="125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14630" algn="l" rtl="0" eaLnBrk="0" fontAlgn="ctr" hangingPunct="0">
        <a:lnSpc>
          <a:spcPct val="120000"/>
        </a:lnSpc>
        <a:spcBef>
          <a:spcPts val="125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52575" indent="-224155" algn="l" rtl="0" eaLnBrk="0" fontAlgn="ctr" hangingPunct="0">
        <a:lnSpc>
          <a:spcPct val="120000"/>
        </a:lnSpc>
        <a:spcBef>
          <a:spcPts val="125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225425" algn="l" rtl="0" eaLnBrk="0" fontAlgn="ctr" hangingPunct="0">
        <a:lnSpc>
          <a:spcPct val="120000"/>
        </a:lnSpc>
        <a:spcBef>
          <a:spcPts val="125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fontAlgn="ctr">
        <a:lnSpc>
          <a:spcPct val="120000"/>
        </a:lnSpc>
        <a:spcBef>
          <a:spcPts val="13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725" indent="-227965" algn="l" rtl="0" fontAlgn="ctr">
        <a:lnSpc>
          <a:spcPct val="120000"/>
        </a:lnSpc>
        <a:spcBef>
          <a:spcPts val="13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fontAlgn="ctr">
        <a:lnSpc>
          <a:spcPct val="120000"/>
        </a:lnSpc>
        <a:spcBef>
          <a:spcPts val="13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fontAlgn="ctr">
        <a:lnSpc>
          <a:spcPct val="120000"/>
        </a:lnSpc>
        <a:spcBef>
          <a:spcPts val="13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80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020888" y="933450"/>
            <a:ext cx="10367962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en-US" altLang="zh-CN" sz="6400">
                <a:solidFill>
                  <a:srgbClr val="AC0000"/>
                </a:solidFill>
                <a:latin typeface="汉仪中圆简" pitchFamily="49" charset="-122"/>
                <a:ea typeface="汉仪中圆简" pitchFamily="49" charset="-122"/>
                <a:sym typeface="汉仪中圆简" pitchFamily="49" charset="-122"/>
              </a:rPr>
              <a:t>《</a:t>
            </a:r>
            <a:r>
              <a:rPr lang="zh-CN" altLang="en-US" sz="6400">
                <a:solidFill>
                  <a:srgbClr val="AC0000"/>
                </a:solidFill>
                <a:latin typeface="汉仪中圆简" pitchFamily="49" charset="-122"/>
                <a:ea typeface="汉仪中圆简" pitchFamily="49" charset="-122"/>
                <a:sym typeface="汉仪中圆简" pitchFamily="49" charset="-122"/>
              </a:rPr>
              <a:t>计算机系统</a:t>
            </a:r>
            <a:r>
              <a:rPr lang="en-US" altLang="zh-CN" sz="6400">
                <a:solidFill>
                  <a:srgbClr val="AC0000"/>
                </a:solidFill>
                <a:latin typeface="汉仪中圆简" pitchFamily="49" charset="-122"/>
                <a:ea typeface="汉仪中圆简" pitchFamily="49" charset="-122"/>
                <a:sym typeface="汉仪中圆简" pitchFamily="49" charset="-122"/>
              </a:rPr>
              <a:t>》</a:t>
            </a:r>
            <a:endParaRPr lang="en-US" altLang="zh-CN" sz="6400">
              <a:solidFill>
                <a:srgbClr val="AC0000"/>
              </a:solidFill>
              <a:latin typeface="汉仪中圆简" pitchFamily="49" charset="-122"/>
              <a:ea typeface="汉仪中圆简" pitchFamily="49" charset="-122"/>
              <a:sym typeface="汉仪中圆简" pitchFamily="49" charset="-122"/>
            </a:endParaRPr>
          </a:p>
          <a:p>
            <a:pPr algn="ctr">
              <a:buFont typeface="Arial" panose="020B0604020202090204" pitchFamily="34" charset="0"/>
              <a:buNone/>
            </a:pPr>
            <a:r>
              <a:rPr lang="en-US" altLang="zh-CN" sz="6400" b="1">
                <a:solidFill>
                  <a:srgbClr val="AC0000"/>
                </a:solidFill>
                <a:latin typeface="汉仪中圆简" pitchFamily="49" charset="-122"/>
                <a:ea typeface="汉仪中圆简" pitchFamily="49" charset="-122"/>
                <a:sym typeface="汉仪中圆简" pitchFamily="49" charset="-122"/>
              </a:rPr>
              <a:t>——</a:t>
            </a:r>
            <a:r>
              <a:rPr lang="zh-CN" altLang="en-US" sz="6400" b="1">
                <a:solidFill>
                  <a:srgbClr val="AC0000"/>
                </a:solidFill>
                <a:latin typeface="汉仪中圆简" pitchFamily="49" charset="-122"/>
                <a:ea typeface="汉仪中圆简" pitchFamily="49" charset="-122"/>
                <a:sym typeface="汉仪中圆简" pitchFamily="49" charset="-122"/>
              </a:rPr>
              <a:t>浮点数</a:t>
            </a:r>
            <a:endParaRPr lang="zh-CN" altLang="en-US" sz="6400" b="1">
              <a:solidFill>
                <a:srgbClr val="AC0000"/>
              </a:solidFill>
              <a:latin typeface="汉仪中圆简" pitchFamily="49" charset="-122"/>
              <a:ea typeface="汉仪中圆简" pitchFamily="49" charset="-122"/>
              <a:sym typeface="汉仪中圆简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 rot="2752233">
            <a:off x="-5850732" y="-451644"/>
            <a:ext cx="7681913" cy="7680326"/>
          </a:xfrm>
          <a:prstGeom prst="rect">
            <a:avLst/>
          </a:prstGeom>
          <a:solidFill>
            <a:srgbClr val="A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endParaRPr lang="zh-CN" altLang="en-US" sz="100">
              <a:latin typeface="Arial" panose="020B060402020209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4851400" y="3084513"/>
            <a:ext cx="4706938" cy="1720850"/>
            <a:chOff x="5323766" y="3110479"/>
            <a:chExt cx="4589491" cy="1572116"/>
          </a:xfrm>
        </p:grpSpPr>
        <p:sp>
          <p:nvSpPr>
            <p:cNvPr id="15366" name="矩形 2"/>
            <p:cNvSpPr>
              <a:spLocks noChangeArrowheads="1"/>
            </p:cNvSpPr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sz="100">
                <a:latin typeface="Arial" panose="020B0604020202090204" pitchFamily="34" charset="0"/>
              </a:endParaRPr>
            </a:p>
          </p:txBody>
        </p:sp>
        <p:sp>
          <p:nvSpPr>
            <p:cNvPr id="15367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63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字心坊小令体常规体" charset="-122"/>
                  <a:ea typeface="字心坊小令体常规体" charset="-122"/>
                </a:rPr>
                <a:t>湖南大学</a:t>
              </a:r>
              <a:endParaRPr lang="en-US" altLang="zh-CN" sz="2800" b="1">
                <a:solidFill>
                  <a:schemeClr val="bg1"/>
                </a:solidFill>
                <a:latin typeface="字心坊小令体常规体" charset="-122"/>
                <a:ea typeface="字心坊小令体常规体" charset="-122"/>
              </a:endParaRPr>
            </a:p>
            <a:p>
              <a:pPr algn="ctr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字心坊小令体常规体" charset="-122"/>
                  <a:ea typeface="字心坊小令体常规体" charset="-122"/>
                </a:rPr>
                <a:t>《</a:t>
              </a:r>
              <a:r>
                <a:rPr lang="zh-CN" altLang="en-US" sz="2800" b="1">
                  <a:solidFill>
                    <a:schemeClr val="bg1"/>
                  </a:solidFill>
                  <a:latin typeface="字心坊小令体常规体" charset="-122"/>
                  <a:ea typeface="字心坊小令体常规体" charset="-122"/>
                </a:rPr>
                <a:t>计算机系统</a:t>
              </a:r>
              <a:r>
                <a:rPr lang="en-US" altLang="zh-CN" sz="2800" b="1">
                  <a:solidFill>
                    <a:schemeClr val="bg1"/>
                  </a:solidFill>
                  <a:latin typeface="字心坊小令体常规体" charset="-122"/>
                  <a:ea typeface="字心坊小令体常规体" charset="-122"/>
                </a:rPr>
                <a:t>》</a:t>
              </a:r>
              <a:r>
                <a:rPr lang="zh-CN" altLang="en-US" sz="2800" b="1">
                  <a:solidFill>
                    <a:schemeClr val="bg1"/>
                  </a:solidFill>
                  <a:latin typeface="字心坊小令体常规体" charset="-122"/>
                  <a:ea typeface="字心坊小令体常规体" charset="-122"/>
                </a:rPr>
                <a:t>课程教学组</a:t>
              </a:r>
              <a:endParaRPr lang="zh-CN" altLang="en-US" sz="2800" b="1">
                <a:solidFill>
                  <a:schemeClr val="bg1"/>
                </a:solidFill>
                <a:latin typeface="字心坊小令体常规体" charset="-122"/>
                <a:ea typeface="字心坊小令体常规体" charset="-122"/>
              </a:endParaRPr>
            </a:p>
          </p:txBody>
        </p:sp>
      </p:grp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5067300"/>
            <a:ext cx="1938338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"/>
    </mc:Choice>
    <mc:Fallback>
      <p:transition spd="slow" advTm="5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4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单精度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: 32 bits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spcBef>
                <a:spcPts val="10000"/>
              </a:spcBef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双精度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: 64 bits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spcBef>
                <a:spcPts val="10000"/>
              </a:spcBef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扩展精度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: 80 bits (Intel only)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2400300" y="1836738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2419350" y="32766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2419350" y="4860925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63 or 64-bits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47625" y="511175"/>
            <a:ext cx="4381500" cy="23813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4620" idx="3"/>
          </p:cNvCxnSpPr>
          <p:nvPr/>
        </p:nvCxnSpPr>
        <p:spPr>
          <a:xfrm flipV="1">
            <a:off x="7669213" y="552450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20" name="TextBox 500"/>
          <p:cNvSpPr txBox="1">
            <a:spLocks noChangeArrowheads="1"/>
          </p:cNvSpPr>
          <p:nvPr/>
        </p:nvSpPr>
        <p:spPr bwMode="auto">
          <a:xfrm>
            <a:off x="4429125" y="328613"/>
            <a:ext cx="3240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精度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362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/>
          <p:cNvSpPr>
            <a:spLocks noGrp="1"/>
          </p:cNvSpPr>
          <p:nvPr>
            <p:ph idx="1"/>
          </p:nvPr>
        </p:nvSpPr>
        <p:spPr>
          <a:xfrm>
            <a:off x="2344420" y="1703705"/>
            <a:ext cx="7408863" cy="34512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判断条件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: exp ≠ 000…0 and exp ≠ 111…1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阶码字段被解释为以偏置（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biased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）形式表示的有符号整数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: 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E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 =  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Exp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– 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Bias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Italic" panose="020F0302020204030204" charset="0"/>
              </a:rPr>
              <a:t>Exp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: 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无符号数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Monaco" charset="0"/>
              </a:rPr>
              <a:t>exp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Italic" panose="020F0302020204030204" charset="0"/>
              </a:rPr>
              <a:t>Bias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= 2</a:t>
            </a:r>
            <a:r>
              <a:rPr lang="en-US" altLang="zh-CN" b="1" baseline="320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k-1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- 1, 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其中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Italic" panose="020F0302020204030204" charset="0"/>
              </a:rPr>
              <a:t>k</a:t>
            </a:r>
            <a:r>
              <a:rPr lang="zh-CN" altLang="en-US" sz="24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Italic" panose="020F0302020204030204" charset="0"/>
              </a:rPr>
              <a:t>为阶码位数（单精度：</a:t>
            </a:r>
            <a:r>
              <a:rPr lang="en-US" altLang="zh-CN" sz="24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Italic" panose="020F0302020204030204" charset="0"/>
              </a:rPr>
              <a:t>127</a:t>
            </a:r>
            <a:r>
              <a:rPr lang="zh-CN" altLang="en-US" sz="24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Italic" panose="020F0302020204030204" charset="0"/>
              </a:rPr>
              <a:t>，双精度：</a:t>
            </a:r>
            <a:r>
              <a:rPr lang="en-US" altLang="zh-CN" sz="24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Italic" panose="020F0302020204030204" charset="0"/>
              </a:rPr>
              <a:t>1023</a:t>
            </a:r>
            <a:r>
              <a:rPr lang="zh-CN" altLang="en-US" sz="24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Italic" panose="020F0302020204030204" charset="0"/>
              </a:rPr>
              <a:t>）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尾数：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M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 =  </a:t>
            </a:r>
            <a:r>
              <a:rPr lang="en-US" altLang="zh-CN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Monaco" charset="0"/>
              </a:rPr>
              <a:t>1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Monaco" charset="0"/>
              </a:rPr>
              <a:t>.xxx…x</a:t>
            </a:r>
            <a:r>
              <a:rPr lang="en-US" altLang="zh-CN" b="1" baseline="-60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Monaco" charset="0"/>
              </a:rPr>
              <a:t>2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 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Monaco" charset="0"/>
              </a:rPr>
              <a:t>xxx…x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: 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Monaco" charset="0"/>
              </a:rPr>
              <a:t>frac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Monaco" charset="0"/>
              </a:rPr>
              <a:t>的位表示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最小值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Monaco" charset="0"/>
              </a:rPr>
              <a:t>000…0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(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Italic" panose="020F0302020204030204" charset="0"/>
              </a:rPr>
              <a:t>M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= 1.0)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最大值：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Monaco" charset="0"/>
              </a:rPr>
              <a:t>111…1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(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Italic" panose="020F0302020204030204" charset="0"/>
              </a:rPr>
              <a:t>M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= 2.0 – ε)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7625" y="511175"/>
            <a:ext cx="4381500" cy="23813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5605" idx="3"/>
          </p:cNvCxnSpPr>
          <p:nvPr/>
        </p:nvCxnSpPr>
        <p:spPr>
          <a:xfrm flipV="1">
            <a:off x="7669213" y="552450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TextBox 500"/>
          <p:cNvSpPr txBox="1">
            <a:spLocks noChangeArrowheads="1"/>
          </p:cNvSpPr>
          <p:nvPr/>
        </p:nvSpPr>
        <p:spPr bwMode="auto">
          <a:xfrm>
            <a:off x="4429125" y="328613"/>
            <a:ext cx="3240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规格化值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8005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7738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endParaRPr lang="en-US" altLang="zh-CN" sz="2400">
              <a:latin typeface="Courier New" panose="020706090202050904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6525" y="5816600"/>
            <a:ext cx="1779588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endParaRPr lang="en-US" altLang="zh-CN" sz="2400">
              <a:latin typeface="Courier New" panose="02070609020205090404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72000" y="5816600"/>
            <a:ext cx="5067300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 anchor="ctr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2400" dirty="0">
              <a:latin typeface="Courier New" panose="02070609020205090404" pitchFamily="49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55000" cy="5029200"/>
          </a:xfrm>
        </p:spPr>
        <p:txBody>
          <a:bodyPr/>
          <a:lstStyle/>
          <a:p>
            <a:pPr marL="224155" indent="-224155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值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Float F = 15213;</a:t>
            </a:r>
            <a:endParaRPr lang="en-US" altLang="zh-CN" sz="18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60705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15213</a:t>
            </a:r>
            <a:r>
              <a:rPr lang="en-US" altLang="zh-CN" sz="1800" baseline="-25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10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= 11101101101101</a:t>
            </a:r>
            <a:r>
              <a:rPr lang="en-US" altLang="zh-CN" sz="1800" baseline="-25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 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60705" lvl="1" indent="-222250" defTabSz="895350">
              <a:lnSpc>
                <a:spcPct val="90000"/>
              </a:lnSpc>
              <a:buFont typeface="Symbol" panose="05050102010706020507" pitchFamily="18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                  = 1.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1101101101101</a:t>
            </a:r>
            <a:r>
              <a:rPr lang="en-US" altLang="zh-CN" sz="1800" baseline="-25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x 2</a:t>
            </a:r>
            <a:r>
              <a:rPr lang="en-US" altLang="zh-CN" sz="1800" baseline="30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13</a:t>
            </a:r>
            <a:endParaRPr lang="en-US" altLang="zh-CN" sz="18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24155" indent="-224155" defTabSz="895350">
              <a:lnSpc>
                <a:spcPct val="85000"/>
              </a:lnSpc>
              <a:buFont typeface="Symbol" panose="05050102010706020507" pitchFamily="18" charset="2"/>
              <a:buChar char="•"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zh-CN" sz="20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24155" indent="-224155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尾数</a:t>
            </a:r>
            <a:endParaRPr lang="en-US" altLang="zh-CN" sz="20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60705" lvl="1" indent="-222250" defTabSz="895350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i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M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	= 	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1.</a:t>
            </a:r>
            <a:r>
              <a:rPr lang="en-US" altLang="zh-CN" sz="1800" b="1" u="sng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1101101101101</a:t>
            </a:r>
            <a:r>
              <a:rPr lang="en-US" altLang="zh-CN" sz="1800" b="1" baseline="-25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endParaRPr lang="en-US" altLang="zh-CN" sz="18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60705" lvl="1" indent="-222250" defTabSz="895350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frac	= 	  </a:t>
            </a:r>
            <a:r>
              <a:rPr lang="en-US" altLang="zh-CN" sz="1800" b="1" u="sng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1101101101101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0000000000</a:t>
            </a:r>
            <a:r>
              <a:rPr lang="en-US" altLang="zh-CN" sz="1800" b="1" baseline="-25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endParaRPr lang="en-US" altLang="zh-CN" sz="18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24155" indent="-224155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zh-CN" sz="20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24155" indent="-224155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阶码</a:t>
            </a:r>
            <a:endParaRPr lang="en-US" altLang="zh-CN" sz="20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60705" lvl="1" indent="-222250" defTabSz="895350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i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	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	= 	13</a:t>
            </a:r>
            <a:endParaRPr lang="en-US" altLang="zh-CN" sz="18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60705" lvl="1" indent="-222250" defTabSz="895350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i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Bias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	= 	127</a:t>
            </a:r>
            <a:endParaRPr lang="en-US" altLang="zh-CN" sz="1800" dirty="0">
              <a:solidFill>
                <a:srgbClr val="FF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60705" lvl="1" indent="-222250" defTabSz="895350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1800" i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Exp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	= 	140 	=	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10001100</a:t>
            </a:r>
            <a:r>
              <a:rPr lang="en-US" altLang="zh-CN" sz="1800" b="1" baseline="-25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endParaRPr lang="en-US" altLang="zh-CN" sz="1800" b="1" baseline="-250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60705" lvl="1" indent="-222250" defTabSz="895350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zh-CN" sz="1800" b="1" baseline="-250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224155" indent="-224155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Result:</a:t>
            </a:r>
            <a:br>
              <a:rPr lang="en-US" altLang="zh-CN" sz="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</a:br>
            <a:br>
              <a:rPr lang="en-US" altLang="zh-CN" sz="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0 10001100 11011011011010000000000 </a:t>
            </a:r>
            <a:endParaRPr lang="en-US" altLang="zh-CN" sz="28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60705" lvl="1" indent="-222250" defTabSz="895350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zh-CN" sz="18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9800" y="6172200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 b="1">
                <a:latin typeface="Courier New" panose="02070609020205090404" pitchFamily="49" charset="0"/>
              </a:rPr>
              <a:t>s</a:t>
            </a:r>
            <a:endParaRPr lang="en-US" altLang="zh-CN" sz="2400" b="1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48013" y="6172200"/>
            <a:ext cx="731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 b="1">
                <a:latin typeface="Courier New" panose="02070609020205090404" pitchFamily="49" charset="0"/>
              </a:rPr>
              <a:t>exp</a:t>
            </a:r>
            <a:endParaRPr lang="en-US" altLang="zh-CN" sz="2400" b="1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92863" y="6172200"/>
            <a:ext cx="914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 b="1">
                <a:latin typeface="Courier New" panose="02070609020205090404" pitchFamily="49" charset="0"/>
              </a:rPr>
              <a:t>frac</a:t>
            </a:r>
            <a:endParaRPr lang="en-US" altLang="zh-CN" sz="2400" b="1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7625" y="511175"/>
            <a:ext cx="4381500" cy="23813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6635" idx="3"/>
          </p:cNvCxnSpPr>
          <p:nvPr/>
        </p:nvCxnSpPr>
        <p:spPr>
          <a:xfrm flipV="1">
            <a:off x="7669213" y="552450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5" name="TextBox 500"/>
          <p:cNvSpPr txBox="1">
            <a:spLocks noChangeArrowheads="1"/>
          </p:cNvSpPr>
          <p:nvPr/>
        </p:nvSpPr>
        <p:spPr bwMode="auto">
          <a:xfrm>
            <a:off x="4429125" y="328613"/>
            <a:ext cx="3240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规格化</a:t>
            </a:r>
            <a:r>
              <a:rPr lang="en-US" altLang="zh-CN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-</a:t>
            </a: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例子</a:t>
            </a:r>
            <a:endParaRPr lang="zh-CN" altLang="en-US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advTm="9720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idx="1"/>
          </p:nvPr>
        </p:nvSpPr>
        <p:spPr>
          <a:xfrm>
            <a:off x="2392363" y="1628775"/>
            <a:ext cx="7407275" cy="345122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判断条件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exp = 000…0</a:t>
            </a:r>
            <a:endParaRPr lang="en-US" altLang="zh-CN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阶码值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= –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Bias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+ 1 (</a:t>
            </a:r>
            <a:r>
              <a:rPr lang="zh-CN" altLang="en-US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不是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= 0 – 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Bias</a:t>
            </a:r>
            <a:r>
              <a:rPr lang="zh-CN" altLang="en-US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！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)</a:t>
            </a:r>
            <a:endParaRPr lang="en-US" altLang="zh-CN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尾数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= </a:t>
            </a:r>
            <a:r>
              <a:rPr lang="en-US" altLang="zh-CN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.xxx…x</a:t>
            </a:r>
            <a:r>
              <a:rPr lang="en-US" altLang="zh-CN" baseline="-6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endParaRPr lang="en-US" altLang="zh-CN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xxx…x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frac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值</a:t>
            </a:r>
            <a:endParaRPr lang="en-US" altLang="zh-CN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例子</a:t>
            </a:r>
            <a:endParaRPr lang="en-US" altLang="zh-CN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exp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=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000…0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frac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=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000…0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+0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与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-0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有不同之处）</a:t>
            </a:r>
            <a:endParaRPr lang="en-US" altLang="zh-CN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exp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=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000…0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frac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≠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000…0</a:t>
            </a:r>
            <a:endParaRPr lang="en-US" altLang="zh-CN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838200" lvl="2"/>
            <a:r>
              <a:rPr lang="zh-CN" altLang="en-US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非常接近</a:t>
            </a:r>
            <a:r>
              <a:rPr lang="en-US" altLang="zh-CN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0.0</a:t>
            </a:r>
            <a:r>
              <a:rPr lang="zh-CN" altLang="en-US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的数</a:t>
            </a:r>
            <a:endParaRPr lang="zh-CN" altLang="en-US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7653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3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非规格化值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5493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idx="1"/>
          </p:nvPr>
        </p:nvSpPr>
        <p:spPr>
          <a:xfrm>
            <a:off x="2398713" y="1628775"/>
            <a:ext cx="7407275" cy="3451225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判断条件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exp</a:t>
            </a:r>
            <a:r>
              <a:rPr lang="en-US" altLang="zh-CN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111…1</a:t>
            </a:r>
            <a:endParaRPr lang="en-US" altLang="zh-CN" b="1" dirty="0">
              <a:solidFill>
                <a:srgbClr val="FF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例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=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111…1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frac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=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000…0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表示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ymbol" panose="05050102010706020507" pitchFamily="18" charset="2"/>
              </a:rPr>
              <a:t>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(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无穷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时负无穷，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时正无穷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能表示溢出的结果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E.g., 1.0/0.0 = −1.0/−0.0 = +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ymbol" panose="05050102010706020507" pitchFamily="18" charset="2"/>
              </a:rPr>
              <a:t>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  1.0/−0.0 = −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ymbol" panose="05050102010706020507" pitchFamily="18" charset="2"/>
              </a:rPr>
              <a:t>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例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=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111…1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frac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≠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000…0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不是一个数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NaN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)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一些无法表示的数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Apple Symbols" panose="02000000000000000000"/>
              </a:rPr>
              <a:t>E.g., sqrt(–1),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ymbol" panose="05050102010706020507" pitchFamily="18" charset="2"/>
              </a:rPr>
              <a:t>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−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ymbol" panose="05050102010706020507" pitchFamily="18" charset="2"/>
              </a:rPr>
              <a:t>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ymbol" panose="05050102010706020507" pitchFamily="18" charset="2"/>
              </a:rPr>
              <a:t>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0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8677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7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特殊值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3362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362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362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9677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967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791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9677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0210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828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828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362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9296400" y="2451100"/>
            <a:ext cx="355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/>
              <a:t>+</a:t>
            </a:r>
            <a:r>
              <a:rPr lang="en-US" altLang="zh-CN">
                <a:sym typeface="Symbol" panose="05050102010706020507" pitchFamily="18" charset="2"/>
              </a:rPr>
              <a:t>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9709" name="Rectangle 15"/>
          <p:cNvSpPr>
            <a:spLocks noChangeArrowheads="1"/>
          </p:cNvSpPr>
          <p:nvPr/>
        </p:nvSpPr>
        <p:spPr bwMode="auto">
          <a:xfrm>
            <a:off x="2239963" y="2427288"/>
            <a:ext cx="355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/>
              <a:t>−</a:t>
            </a:r>
            <a:r>
              <a:rPr lang="en-US" altLang="zh-CN">
                <a:sym typeface="Symbol" panose="05050102010706020507" pitchFamily="18" charset="2"/>
              </a:rPr>
              <a:t>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5410200" y="3405188"/>
            <a:ext cx="327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>
                <a:sym typeface="Calibri" panose="020F0302020204030204" pitchFamily="34" charset="0"/>
              </a:rPr>
              <a:t>0</a:t>
            </a:r>
            <a:endParaRPr lang="en-US" altLang="zh-CN">
              <a:cs typeface="Calibri" panose="020F0302020204030204" pitchFamily="34" charset="0"/>
              <a:sym typeface="Calibri" panose="020F0302020204030204" pitchFamily="34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391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18" name="Rectangle 18"/>
          <p:cNvSpPr/>
          <p:nvPr/>
        </p:nvSpPr>
        <p:spPr bwMode="auto">
          <a:xfrm>
            <a:off x="6261100" y="2579688"/>
            <a:ext cx="976313" cy="35242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r>
              <a:rPr lang="en-US">
                <a:latin typeface="+mn-lt"/>
                <a:ea typeface="Calibri" panose="020F0302020204030204" pitchFamily="34" charset="0"/>
                <a:cs typeface="Calibri" panose="020F0302020204030204" pitchFamily="34" charset="0"/>
                <a:sym typeface="Calibri" panose="020F0302020204030204" pitchFamily="34" charset="0"/>
              </a:rPr>
              <a:t>+Denorm</a:t>
            </a:r>
            <a:endParaRPr lang="en-US">
              <a:latin typeface="+mn-lt"/>
              <a:ea typeface="Calibri" panose="020F0302020204030204" pitchFamily="34" charset="0"/>
              <a:cs typeface="Calibri" panose="020F0302020204030204" pitchFamily="34" charset="0"/>
              <a:sym typeface="Calibri" panose="020F0302020204030204" pitchFamily="34" charset="0"/>
            </a:endParaRPr>
          </a:p>
        </p:txBody>
      </p:sp>
      <p:sp>
        <p:nvSpPr>
          <p:cNvPr id="25619" name="Rectangle 19"/>
          <p:cNvSpPr/>
          <p:nvPr/>
        </p:nvSpPr>
        <p:spPr bwMode="auto">
          <a:xfrm>
            <a:off x="7620000" y="2579688"/>
            <a:ext cx="1303338" cy="35242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r>
              <a:rPr lang="en-US">
                <a:latin typeface="+mn-lt"/>
                <a:ea typeface="Calibri" panose="020F0302020204030204" pitchFamily="34" charset="0"/>
                <a:cs typeface="Calibri" panose="020F0302020204030204" pitchFamily="34" charset="0"/>
                <a:sym typeface="Calibri" panose="020F0302020204030204" pitchFamily="34" charset="0"/>
              </a:rPr>
              <a:t>+Normalized</a:t>
            </a:r>
            <a:endParaRPr lang="en-US">
              <a:latin typeface="+mn-lt"/>
              <a:ea typeface="Calibri" panose="020F0302020204030204" pitchFamily="34" charset="0"/>
              <a:cs typeface="Calibri" panose="020F0302020204030204" pitchFamily="34" charset="0"/>
              <a:sym typeface="Calibri" panose="020F0302020204030204" pitchFamily="34" charset="0"/>
            </a:endParaRPr>
          </a:p>
        </p:txBody>
      </p:sp>
      <p:sp>
        <p:nvSpPr>
          <p:cNvPr id="25620" name="Rectangle 20"/>
          <p:cNvSpPr/>
          <p:nvPr/>
        </p:nvSpPr>
        <p:spPr bwMode="auto">
          <a:xfrm>
            <a:off x="4572000" y="2593975"/>
            <a:ext cx="976313" cy="35242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r>
              <a:rPr lang="en-US" dirty="0">
                <a:latin typeface="+mn-lt"/>
              </a:rPr>
              <a:t>−</a:t>
            </a:r>
            <a:r>
              <a:rPr lang="en-US" dirty="0" err="1">
                <a:latin typeface="+mn-lt"/>
                <a:ea typeface="Calibri" panose="020F0302020204030204" pitchFamily="34" charset="0"/>
                <a:cs typeface="Calibri" panose="020F0302020204030204" pitchFamily="34" charset="0"/>
                <a:sym typeface="Calibri" panose="020F0302020204030204" pitchFamily="34" charset="0"/>
              </a:rPr>
              <a:t>Denorm</a:t>
            </a:r>
            <a:endParaRPr lang="en-US" dirty="0">
              <a:latin typeface="+mn-lt"/>
              <a:ea typeface="Calibri" panose="020F0302020204030204" pitchFamily="34" charset="0"/>
              <a:cs typeface="Calibri" panose="020F0302020204030204" pitchFamily="34" charset="0"/>
              <a:sym typeface="Calibri" panose="020F0302020204030204" pitchFamily="34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4572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2" name="Rectangle 22"/>
          <p:cNvSpPr/>
          <p:nvPr/>
        </p:nvSpPr>
        <p:spPr bwMode="auto">
          <a:xfrm>
            <a:off x="2927350" y="2579688"/>
            <a:ext cx="1303338" cy="35242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r>
              <a:rPr lang="en-US" dirty="0">
                <a:latin typeface="+mn-lt"/>
              </a:rPr>
              <a:t>−</a:t>
            </a:r>
            <a:r>
              <a:rPr lang="en-US" dirty="0">
                <a:latin typeface="+mn-lt"/>
                <a:ea typeface="Calibri" panose="020F0302020204030204" pitchFamily="34" charset="0"/>
                <a:cs typeface="Calibri" panose="020F0302020204030204" pitchFamily="34" charset="0"/>
                <a:sym typeface="Calibri" panose="020F0302020204030204" pitchFamily="34" charset="0"/>
              </a:rPr>
              <a:t>Normalized</a:t>
            </a:r>
            <a:endParaRPr lang="en-US" dirty="0">
              <a:latin typeface="+mn-lt"/>
              <a:ea typeface="Calibri" panose="020F0302020204030204" pitchFamily="34" charset="0"/>
              <a:cs typeface="Calibri" panose="020F0302020204030204" pitchFamily="34" charset="0"/>
              <a:sym typeface="Calibri" panose="020F0302020204030204" pitchFamily="34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6248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6019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9448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2667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5715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6096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5629" name="Rectangle 29"/>
          <p:cNvSpPr/>
          <p:nvPr/>
        </p:nvSpPr>
        <p:spPr bwMode="auto">
          <a:xfrm>
            <a:off x="6096000" y="3408363"/>
            <a:ext cx="317500" cy="35242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r>
              <a:rPr lang="en-US">
                <a:latin typeface="+mn-lt"/>
                <a:ea typeface="Calibri" panose="020F0302020204030204" pitchFamily="34" charset="0"/>
                <a:cs typeface="Calibri" panose="020F0302020204030204" pitchFamily="34" charset="0"/>
                <a:sym typeface="Calibri" panose="020F0302020204030204" pitchFamily="34" charset="0"/>
              </a:rPr>
              <a:t>+0</a:t>
            </a:r>
            <a:endParaRPr lang="en-US">
              <a:latin typeface="+mn-lt"/>
              <a:ea typeface="Calibri" panose="020F0302020204030204" pitchFamily="34" charset="0"/>
              <a:cs typeface="Calibri" panose="020F0302020204030204" pitchFamily="34" charset="0"/>
              <a:sym typeface="Calibri" panose="020F0302020204030204" pitchFamily="34" charset="0"/>
            </a:endParaRPr>
          </a:p>
        </p:txBody>
      </p:sp>
      <p:sp>
        <p:nvSpPr>
          <p:cNvPr id="25630" name="Rectangle 30"/>
          <p:cNvSpPr/>
          <p:nvPr/>
        </p:nvSpPr>
        <p:spPr bwMode="auto">
          <a:xfrm>
            <a:off x="1844675" y="3255963"/>
            <a:ext cx="496888" cy="35242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r>
              <a:rPr lang="en-US">
                <a:latin typeface="+mn-lt"/>
                <a:ea typeface="Calibri" panose="020F0302020204030204" pitchFamily="34" charset="0"/>
                <a:cs typeface="Calibri" panose="020F0302020204030204" pitchFamily="34" charset="0"/>
                <a:sym typeface="Calibri" panose="020F0302020204030204" pitchFamily="34" charset="0"/>
              </a:rPr>
              <a:t>NaN</a:t>
            </a:r>
            <a:endParaRPr lang="en-US">
              <a:latin typeface="+mn-lt"/>
              <a:ea typeface="Calibri" panose="020F0302020204030204" pitchFamily="34" charset="0"/>
              <a:cs typeface="Calibri" panose="020F0302020204030204" pitchFamily="34" charset="0"/>
              <a:sym typeface="Calibri" panose="020F0302020204030204" pitchFamily="34" charset="0"/>
            </a:endParaRPr>
          </a:p>
        </p:txBody>
      </p:sp>
      <p:sp>
        <p:nvSpPr>
          <p:cNvPr id="25631" name="Rectangle 31"/>
          <p:cNvSpPr/>
          <p:nvPr/>
        </p:nvSpPr>
        <p:spPr bwMode="auto">
          <a:xfrm>
            <a:off x="9685338" y="3179763"/>
            <a:ext cx="496887" cy="35242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r>
              <a:rPr lang="en-US">
                <a:latin typeface="+mn-lt"/>
                <a:ea typeface="Calibri" panose="020F0302020204030204" pitchFamily="34" charset="0"/>
                <a:cs typeface="Calibri" panose="020F0302020204030204" pitchFamily="34" charset="0"/>
                <a:sym typeface="Calibri" panose="020F0302020204030204" pitchFamily="34" charset="0"/>
              </a:rPr>
              <a:t>NaN</a:t>
            </a:r>
            <a:endParaRPr lang="en-US">
              <a:latin typeface="+mn-lt"/>
              <a:ea typeface="Calibri" panose="020F0302020204030204" pitchFamily="34" charset="0"/>
              <a:cs typeface="Calibri" panose="020F0302020204030204" pitchFamily="34" charset="0"/>
              <a:sym typeface="Calibri" panose="020F030202020403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9728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8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浮点法表示范围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24071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idx="1"/>
          </p:nvPr>
        </p:nvSpPr>
        <p:spPr>
          <a:xfrm>
            <a:off x="1774825" y="1703388"/>
            <a:ext cx="9879013" cy="3451225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二进制小数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IEEE 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浮点数标准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例子与性质</a:t>
            </a:r>
            <a:endParaRPr lang="zh-CN" altLang="en-US" b="1">
              <a:solidFill>
                <a:srgbClr val="FF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舍入与运算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语言中的浮点数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总结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725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5622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idx="1"/>
          </p:nvPr>
        </p:nvSpPr>
        <p:spPr>
          <a:xfrm>
            <a:off x="1905000" y="2449513"/>
            <a:ext cx="8382000" cy="40767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8-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位浮点数表示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一位符号位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四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位阶码位 </a:t>
            </a:r>
            <a:r>
              <a:rPr lang="en-US" altLang="zh-CN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bias=2^(4-1)-1=7</a:t>
            </a:r>
            <a:endParaRPr lang="en-US" altLang="zh-CN" b="1" dirty="0">
              <a:solidFill>
                <a:srgbClr val="FF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三位尾数位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IEEE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规范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规格化数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非规格化数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能够表示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0,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NaN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无穷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/>
        </p:nvGraphicFramePr>
        <p:xfrm>
          <a:off x="3863975" y="120015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1762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2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浮点数例子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2401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Carnegie Mellon</a:t>
            </a:r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24000" y="6019800"/>
            <a:ext cx="8928100" cy="381000"/>
          </a:xfrm>
          <a:prstGeom prst="rect">
            <a:avLst/>
          </a:prstGeom>
          <a:solidFill>
            <a:srgbClr val="E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endParaRPr lang="en-US" altLang="zh-CN" sz="4000" b="1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84325" y="3032125"/>
            <a:ext cx="8928100" cy="2981325"/>
          </a:xfrm>
          <a:prstGeom prst="rect">
            <a:avLst/>
          </a:prstGeom>
          <a:solidFill>
            <a:srgbClr val="F6F5B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endParaRPr lang="en-US" altLang="zh-CN" sz="4000" b="1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28677" name="Rectangle 5"/>
          <p:cNvSpPr/>
          <p:nvPr/>
        </p:nvSpPr>
        <p:spPr bwMode="auto">
          <a:xfrm>
            <a:off x="3048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s</a:t>
            </a: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 exp  </a:t>
            </a: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frac</a:t>
            </a: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	</a:t>
            </a:r>
            <a:r>
              <a:rPr lang="en-US" sz="1600" b="1" dirty="0">
                <a:latin typeface="Courier New" panose="02070609020205090404" pitchFamily="49" charset="0"/>
                <a:ea typeface="Stymie Std Light Italic" panose="02010600010101010101" charset="-122"/>
                <a:cs typeface="Courier New" panose="02070609020205090404" pitchFamily="49" charset="0"/>
                <a:sym typeface="Stymie Std Light Italic" panose="02010600010101010101" charset="-122"/>
              </a:rPr>
              <a:t>E</a:t>
            </a:r>
            <a:r>
              <a:rPr lang="en-US" sz="1600" b="1" dirty="0">
                <a:latin typeface="Courier New" panose="02070609020205090404" pitchFamily="49" charset="0"/>
                <a:ea typeface="Monaco" charset="0"/>
                <a:cs typeface="Courier New" panose="02070609020205090404" pitchFamily="49" charset="0"/>
                <a:sym typeface="Courier New Bold" panose="02070609020205090404" charset="0"/>
              </a:rPr>
              <a:t>	</a:t>
            </a:r>
            <a:r>
              <a:rPr lang="en-US" sz="1600" b="1" dirty="0">
                <a:latin typeface="Courier New" panose="02070609020205090404" pitchFamily="49" charset="0"/>
                <a:ea typeface="Calibri Bold" panose="020F0302020204030204" charset="0"/>
                <a:cs typeface="Courier New" panose="02070609020205090404" pitchFamily="49" charset="0"/>
                <a:sym typeface="Calibri Bold" panose="020F0302020204030204" charset="0"/>
              </a:rPr>
              <a:t>Value</a:t>
            </a:r>
            <a:r>
              <a:rPr lang="en-US" sz="1600" b="1" dirty="0">
                <a:latin typeface="Courier New" panose="02070609020205090404" pitchFamily="49" charset="0"/>
                <a:ea typeface="Monaco" charset="0"/>
                <a:cs typeface="Courier New" panose="02070609020205090404" pitchFamily="49" charset="0"/>
                <a:sym typeface="Courier New Bold" panose="02070609020205090404" charset="0"/>
              </a:rPr>
              <a:t>	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0000 000	-6	0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0000 001	-6	1/8*1/64 = </a:t>
            </a:r>
            <a:r>
              <a:rPr lang="en-US" sz="1600" b="1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1/512</a:t>
            </a:r>
            <a:endParaRPr lang="en-US" sz="1600" b="1" dirty="0">
              <a:solidFill>
                <a:srgbClr val="FF0000"/>
              </a:solidFill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0000 010	-6	2/8*1/64 = 2/512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…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0000 110	-6	6/8*1/64 = 6/512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0000 111	-6	7/8*1/64 = </a:t>
            </a:r>
            <a:r>
              <a:rPr lang="en-US" sz="1600" b="1" dirty="0">
                <a:solidFill>
                  <a:schemeClr val="accent3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7/512</a:t>
            </a:r>
            <a:endParaRPr lang="en-US" sz="1600" b="1" dirty="0">
              <a:solidFill>
                <a:schemeClr val="accent3"/>
              </a:solidFill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0001 000	-6	8/8*1/64 =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8/512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0001 001  	-6	9/8*1/64 = 9/512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…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0110 110	-1	14/8*1/2 = 14/16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0110 111	-1	15/8*1/2 = 15/16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0111 000	0	8/8*1    = 1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0111 001	0	9/8*1    = 9/8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0111 010	0	10/8*1   = 10/8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…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1110 110	7	14/8*128 = 224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1110 111	7	15/8*128 = </a:t>
            </a:r>
            <a:r>
              <a:rPr lang="en-US" sz="1600" b="1" dirty="0">
                <a:solidFill>
                  <a:srgbClr val="7030A0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240</a:t>
            </a:r>
            <a:endParaRPr lang="en-US" sz="1600" b="1" dirty="0">
              <a:solidFill>
                <a:srgbClr val="7030A0"/>
              </a:solidFill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1111 000	n/a	</a:t>
            </a: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inf</a:t>
            </a:r>
            <a:endParaRPr lang="en-US" sz="1600" b="1" dirty="0">
              <a:latin typeface="Courier New" panose="02070609020205090404" pitchFamily="49" charset="0"/>
              <a:cs typeface="Courier New" panose="02070609020205090404" pitchFamily="49" charset="0"/>
              <a:sym typeface="Courier New Bold" panose="02070609020205090404" charset="0"/>
            </a:endParaRP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7967663" y="1647825"/>
            <a:ext cx="26673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sym typeface="Calibri Bold" panose="020F0302020204030204" charset="0"/>
              </a:rPr>
              <a:t>最小的非规格化数（接近</a:t>
            </a:r>
            <a:r>
              <a:rPr lang="en-US" altLang="zh-CN" sz="1600" b="1" dirty="0">
                <a:solidFill>
                  <a:srgbClr val="FF0000"/>
                </a:solidFill>
                <a:sym typeface="Calibri Bold" panose="020F0302020204030204" charset="0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sym typeface="Calibri Bold" panose="020F0302020204030204" charset="0"/>
              </a:rPr>
              <a:t>）</a:t>
            </a:r>
            <a:endParaRPr lang="en-US" altLang="zh-CN" sz="1600" b="1" dirty="0">
              <a:solidFill>
                <a:srgbClr val="FF0000"/>
              </a:solidFill>
              <a:sym typeface="Calibri Bold" panose="020F0302020204030204" charset="0"/>
            </a:endParaRP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8382000" y="2708275"/>
            <a:ext cx="17113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1600" b="1" dirty="0">
                <a:solidFill>
                  <a:srgbClr val="5BD078"/>
                </a:solidFill>
                <a:sym typeface="Calibri Bold" panose="020F0302020204030204" charset="0"/>
              </a:rPr>
              <a:t>最大的非规格化数</a:t>
            </a:r>
            <a:endParaRPr lang="en-US" altLang="zh-CN" sz="1600" b="1" dirty="0">
              <a:solidFill>
                <a:srgbClr val="5BD078"/>
              </a:solidFill>
              <a:sym typeface="Calibri Bold" panose="020F0302020204030204" charset="0"/>
            </a:endParaRPr>
          </a:p>
        </p:txBody>
      </p:sp>
      <p:sp>
        <p:nvSpPr>
          <p:cNvPr id="28682" name="Rectangle 10"/>
          <p:cNvSpPr/>
          <p:nvPr/>
        </p:nvSpPr>
        <p:spPr bwMode="auto">
          <a:xfrm>
            <a:off x="8467725" y="2997200"/>
            <a:ext cx="1508125" cy="32226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Calibri Bold" panose="020F0302020204030204" charset="0"/>
              </a:rPr>
              <a:t>最小的规格化数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anose="02070609020205090404" pitchFamily="49" charset="0"/>
              <a:cs typeface="Courier New" panose="02070609020205090404" pitchFamily="49" charset="0"/>
              <a:sym typeface="Calibri Bold" panose="020F0302020204030204" charset="0"/>
            </a:endParaRPr>
          </a:p>
        </p:txBody>
      </p:sp>
      <p:sp>
        <p:nvSpPr>
          <p:cNvPr id="28683" name="Rectangle 11"/>
          <p:cNvSpPr/>
          <p:nvPr/>
        </p:nvSpPr>
        <p:spPr bwMode="auto">
          <a:xfrm>
            <a:off x="8382000" y="4041775"/>
            <a:ext cx="1611313" cy="32226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r>
              <a:rPr lang="en-US" sz="1600" b="1" dirty="0">
                <a:latin typeface="+mn-lt"/>
                <a:ea typeface="Calibri Bold" panose="020F0302020204030204" charset="0"/>
                <a:cs typeface="Courier New" panose="02070609020205090404" pitchFamily="49" charset="0"/>
                <a:sym typeface="Calibri Bold" panose="020F0302020204030204" charset="0"/>
              </a:rPr>
              <a:t>closest to 1 below</a:t>
            </a:r>
            <a:endParaRPr lang="en-US" sz="1600" b="1" dirty="0">
              <a:latin typeface="+mn-lt"/>
              <a:ea typeface="Calibri Bold" panose="020F0302020204030204" charset="0"/>
              <a:cs typeface="Courier New" panose="02070609020205090404" pitchFamily="49" charset="0"/>
              <a:sym typeface="Calibri Bold" panose="020F0302020204030204" charset="0"/>
            </a:endParaRPr>
          </a:p>
        </p:txBody>
      </p:sp>
      <p:sp>
        <p:nvSpPr>
          <p:cNvPr id="28684" name="Rectangle 12"/>
          <p:cNvSpPr/>
          <p:nvPr/>
        </p:nvSpPr>
        <p:spPr bwMode="auto">
          <a:xfrm>
            <a:off x="8382000" y="4581525"/>
            <a:ext cx="1598613" cy="32226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1" hangingPunct="1">
              <a:buFont typeface="Arial" panose="020B0604020202090204" pitchFamily="34" charset="0"/>
              <a:buNone/>
              <a:defRPr/>
            </a:pPr>
            <a:r>
              <a:rPr lang="en-US" sz="1600" b="1" dirty="0">
                <a:latin typeface="+mn-lt"/>
                <a:ea typeface="Calibri Bold" panose="020F0302020204030204" charset="0"/>
                <a:cs typeface="Courier New" panose="02070609020205090404" pitchFamily="49" charset="0"/>
                <a:sym typeface="Calibri Bold" panose="020F0302020204030204" charset="0"/>
              </a:rPr>
              <a:t>closest to 1 above</a:t>
            </a:r>
            <a:endParaRPr lang="en-US" sz="1600" b="1" dirty="0">
              <a:latin typeface="+mn-lt"/>
              <a:ea typeface="Calibri Bold" panose="020F0302020204030204" charset="0"/>
              <a:cs typeface="Courier New" panose="02070609020205090404" pitchFamily="49" charset="0"/>
              <a:sym typeface="Calibri Bold" panose="020F0302020204030204" charset="0"/>
            </a:endParaRPr>
          </a:p>
        </p:txBody>
      </p:sp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8485188" y="5661025"/>
            <a:ext cx="15081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1600" b="1" dirty="0">
                <a:solidFill>
                  <a:srgbClr val="7030A0"/>
                </a:solidFill>
                <a:latin typeface="Courier New" panose="02070609020205090404" pitchFamily="49" charset="0"/>
                <a:sym typeface="Calibri Bold" panose="020F0302020204030204" charset="0"/>
              </a:rPr>
              <a:t>最大的规格化数</a:t>
            </a:r>
            <a:endParaRPr lang="en-US" altLang="zh-CN" sz="1600" b="1" dirty="0">
              <a:solidFill>
                <a:srgbClr val="7030A0"/>
              </a:solidFill>
              <a:latin typeface="Courier New" panose="02070609020205090404" pitchFamily="49" charset="0"/>
              <a:cs typeface="Courier New" panose="02070609020205090404" pitchFamily="49" charset="0"/>
              <a:sym typeface="Calibri Bold" panose="020F0302020204030204" charset="0"/>
            </a:endParaRPr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1584325" y="1981200"/>
            <a:ext cx="1102866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1600" b="1" dirty="0">
                <a:ea typeface="Lucida Casual Regular" panose="02010600010101010101" charset="-122"/>
                <a:sym typeface="Calibri Bold" panose="020F0302020204030204" charset="0"/>
              </a:rPr>
              <a:t>非规格化数</a:t>
            </a:r>
            <a:endParaRPr lang="en-US" altLang="zh-CN" sz="1600" b="1" dirty="0">
              <a:ea typeface="Lucida Casual Regular" panose="02010600010101010101" charset="-122"/>
              <a:sym typeface="Calibri Bold" panose="020F0302020204030204" charset="0"/>
            </a:endParaRP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600" b="1" dirty="0">
                <a:ea typeface="Lucida Casual Regular" panose="02010600010101010101" charset="-122"/>
                <a:sym typeface="Calibri Bold" panose="020F0302020204030204" charset="0"/>
              </a:rPr>
              <a:t>bias=7</a:t>
            </a:r>
            <a:endParaRPr lang="en-US" altLang="zh-CN" sz="1600" b="1" dirty="0">
              <a:ea typeface="Lucida Casual Regular" panose="02010600010101010101" charset="-122"/>
              <a:sym typeface="Arial Narrow Bold" panose="020B07060202020A0204" charset="0"/>
            </a:endParaRP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1597025" y="4343400"/>
            <a:ext cx="8937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zh-CN" altLang="en-US" sz="1600" b="1">
                <a:sym typeface="Calibri Bold" panose="020F0302020204030204" charset="0"/>
              </a:rPr>
              <a:t>规格化数</a:t>
            </a:r>
            <a:endParaRPr lang="en-US" altLang="zh-CN" sz="1600" b="1">
              <a:sym typeface="Calibri Bold" panose="020F030202020403020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2784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4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表示范围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5777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Carnegie Mellon</a:t>
            </a:r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28677" name="Rectangle 5"/>
          <p:cNvSpPr/>
          <p:nvPr/>
        </p:nvSpPr>
        <p:spPr bwMode="auto">
          <a:xfrm>
            <a:off x="3048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s</a:t>
            </a: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 exp  </a:t>
            </a: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frac</a:t>
            </a: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	</a:t>
            </a:r>
            <a:r>
              <a:rPr lang="en-US" sz="1600" b="1" dirty="0">
                <a:latin typeface="Courier New" panose="02070609020205090404" pitchFamily="49" charset="0"/>
                <a:ea typeface="Stymie Std Light Italic" panose="02010600010101010101" charset="-122"/>
                <a:cs typeface="Courier New" panose="02070609020205090404" pitchFamily="49" charset="0"/>
                <a:sym typeface="Stymie Std Light Italic" panose="02010600010101010101" charset="-122"/>
              </a:rPr>
              <a:t>E</a:t>
            </a:r>
            <a:r>
              <a:rPr lang="en-US" sz="1600" b="1" dirty="0">
                <a:latin typeface="Courier New" panose="02070609020205090404" pitchFamily="49" charset="0"/>
                <a:ea typeface="Monaco" charset="0"/>
                <a:cs typeface="Courier New" panose="02070609020205090404" pitchFamily="49" charset="0"/>
                <a:sym typeface="Courier New Bold" panose="02070609020205090404" charset="0"/>
              </a:rPr>
              <a:t>	</a:t>
            </a:r>
            <a:r>
              <a:rPr lang="en-US" sz="1600" b="1" dirty="0">
                <a:latin typeface="Courier New" panose="02070609020205090404" pitchFamily="49" charset="0"/>
                <a:ea typeface="Calibri Bold" panose="020F0302020204030204" charset="0"/>
                <a:cs typeface="Courier New" panose="02070609020205090404" pitchFamily="49" charset="0"/>
                <a:sym typeface="Calibri Bold" panose="020F0302020204030204" charset="0"/>
              </a:rPr>
              <a:t>Value</a:t>
            </a:r>
            <a:r>
              <a:rPr lang="en-US" sz="1600" b="1" dirty="0">
                <a:latin typeface="Courier New" panose="02070609020205090404" pitchFamily="49" charset="0"/>
                <a:ea typeface="Monaco" charset="0"/>
                <a:cs typeface="Courier New" panose="02070609020205090404" pitchFamily="49" charset="0"/>
                <a:sym typeface="Courier New Bold" panose="02070609020205090404" charset="0"/>
              </a:rPr>
              <a:t>	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0110 111	-1	15/8*1/2 = 15/16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0111 000	0	8/8*1    = 1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0111 001	0	9/8*1    = 9/8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0111 010	0	10/8*1   = 10/8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ea typeface="Lucida Casual Regular" panose="02010600010101010101" charset="-122"/>
                <a:cs typeface="Courier New" panose="02070609020205090404" pitchFamily="49" charset="0"/>
                <a:sym typeface="Arial Narrow Bold" panose="020B07060202020A0204" charset="0"/>
              </a:rPr>
              <a:t>0 1010 000     3     1*8     =8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ea typeface="Lucida Casual Regular" panose="02010600010101010101" charset="-122"/>
                <a:cs typeface="Courier New" panose="02070609020205090404" pitchFamily="49" charset="0"/>
                <a:sym typeface="Arial Narrow Bold" panose="020B07060202020A0204" charset="0"/>
              </a:rPr>
              <a:t>0 1010 001     3     9/8*8   =9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ea typeface="Lucida Casual Regular" panose="02010600010101010101" charset="-122"/>
                <a:cs typeface="Courier New" panose="02070609020205090404" pitchFamily="49" charset="0"/>
                <a:sym typeface="Arial Narrow Bold" panose="020B07060202020A0204" charset="0"/>
              </a:rPr>
              <a:t>0 1010 010     3     10/8*8  =10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altLang="zh-CN" sz="1600" b="1" dirty="0">
                <a:latin typeface="Courier New" panose="02070609020205090404" pitchFamily="49" charset="0"/>
                <a:ea typeface="Lucida Casual Regular" panose="02010600010101010101" charset="-122"/>
                <a:cs typeface="Courier New" panose="02070609020205090404" pitchFamily="49" charset="0"/>
                <a:sym typeface="Arial Narrow Bold" panose="020B07060202020A0204" charset="0"/>
              </a:rPr>
              <a:t>……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ea typeface="Lucida Casual Regular" panose="02010600010101010101" charset="-122"/>
                <a:cs typeface="Courier New" panose="02070609020205090404" pitchFamily="49" charset="0"/>
                <a:sym typeface="Arial Narrow Bold" panose="020B07060202020A0204" charset="0"/>
              </a:rPr>
              <a:t>0 1010 111     3     15/8*8  =15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ea typeface="Lucida Casual Regular" panose="02010600010101010101" charset="-122"/>
                <a:cs typeface="Courier New" panose="02070609020205090404" pitchFamily="49" charset="0"/>
                <a:sym typeface="Arial Narrow Bold" panose="020B07060202020A0204" charset="0"/>
              </a:rPr>
              <a:t>0 1011 000     4     1*16    =16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ea typeface="Lucida Casual Regular" panose="02010600010101010101" charset="-122"/>
                <a:cs typeface="Courier New" panose="02070609020205090404" pitchFamily="49" charset="0"/>
                <a:sym typeface="Arial Narrow Bold" panose="020B07060202020A0204" charset="0"/>
              </a:rPr>
              <a:t>0 1011 001     4     9/8*16  =18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1110 110	7	14/8*128 = 224</a:t>
            </a:r>
            <a:endParaRPr lang="en-US" sz="1600" b="1" dirty="0"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1110 111	7	15/8*128 = </a:t>
            </a:r>
            <a:r>
              <a:rPr lang="en-US" sz="1600" b="1" dirty="0">
                <a:solidFill>
                  <a:srgbClr val="7030A0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240</a:t>
            </a:r>
            <a:endParaRPr lang="en-US" sz="1600" b="1" dirty="0">
              <a:solidFill>
                <a:srgbClr val="7030A0"/>
              </a:solidFill>
              <a:latin typeface="Courier New" panose="02070609020205090404" pitchFamily="49" charset="0"/>
              <a:ea typeface="Lucida Casual Regular" panose="02010600010101010101" charset="-122"/>
              <a:cs typeface="Courier New" panose="02070609020205090404" pitchFamily="49" charset="0"/>
              <a:sym typeface="Arial Narrow Bold" panose="020B07060202020A0204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90204" pitchFamily="34" charset="0"/>
              <a:buNone/>
              <a:tabLst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  <a:tab pos="1762125" algn="l"/>
                <a:tab pos="2493645" algn="l"/>
              </a:tabLst>
              <a:defRPr/>
            </a:pPr>
            <a:r>
              <a:rPr lang="en-US" sz="1600" b="1" dirty="0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0 1111 000	n/a	</a:t>
            </a:r>
            <a:r>
              <a:rPr lang="en-US" sz="1600" b="1" dirty="0" err="1">
                <a:latin typeface="Courier New" panose="02070609020205090404" pitchFamily="49" charset="0"/>
                <a:cs typeface="Courier New" panose="02070609020205090404" pitchFamily="49" charset="0"/>
                <a:sym typeface="Courier New Bold" panose="02070609020205090404" charset="0"/>
              </a:rPr>
              <a:t>inf</a:t>
            </a:r>
            <a:endParaRPr lang="en-US" sz="1600" b="1" dirty="0">
              <a:latin typeface="Courier New" panose="02070609020205090404" pitchFamily="49" charset="0"/>
              <a:cs typeface="Courier New" panose="02070609020205090404" pitchFamily="49" charset="0"/>
              <a:sym typeface="Courier New Bold" panose="0207060902020509040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2784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4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表示范围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392" y="227687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Bias=7</a:t>
            </a:r>
            <a:endParaRPr lang="zh-CN" altLang="en-US" dirty="0"/>
          </a:p>
        </p:txBody>
      </p:sp>
    </p:spTree>
  </p:cSld>
  <p:clrMapOvr>
    <a:masterClrMapping/>
  </p:clrMapOvr>
  <p:transition spd="slow" advTm="5777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/>
          </p:cNvSpPr>
          <p:nvPr>
            <p:ph idx="1"/>
          </p:nvPr>
        </p:nvSpPr>
        <p:spPr>
          <a:xfrm>
            <a:off x="1584325" y="1703388"/>
            <a:ext cx="9877425" cy="34512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lang="zh-CN" altLang="en-US" b="1" noProof="1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二进制小数</a:t>
            </a:r>
            <a:endParaRPr lang="zh-CN" altLang="en-US" b="1" noProof="1">
              <a:solidFill>
                <a:srgbClr val="FF0000"/>
              </a:solidFill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IEEE 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浮点数标准</a:t>
            </a:r>
            <a:endParaRPr lang="zh-CN" altLang="en-US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例子与性质</a:t>
            </a:r>
            <a:endParaRPr lang="zh-CN" altLang="en-US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舍入与运算</a:t>
            </a:r>
            <a:endParaRPr lang="zh-CN" altLang="en-US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C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语言中的浮点数</a:t>
            </a:r>
            <a:endParaRPr lang="zh-CN" altLang="en-US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总结</a:t>
            </a:r>
            <a:endParaRPr lang="zh-CN" altLang="en-US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47625" y="511175"/>
            <a:ext cx="4381500" cy="23813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6389" idx="3"/>
          </p:cNvCxnSpPr>
          <p:nvPr/>
        </p:nvCxnSpPr>
        <p:spPr>
          <a:xfrm flipV="1">
            <a:off x="7669213" y="552450"/>
            <a:ext cx="4522787" cy="3810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TextBox 500"/>
          <p:cNvSpPr txBox="1">
            <a:spLocks noChangeArrowheads="1"/>
          </p:cNvSpPr>
          <p:nvPr/>
        </p:nvSpPr>
        <p:spPr bwMode="auto">
          <a:xfrm>
            <a:off x="4429125" y="328613"/>
            <a:ext cx="324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zh-CN" sz="28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</a:t>
            </a:r>
            <a:endParaRPr lang="zh-CN" altLang="zh-CN" sz="28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7399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1955800" y="4470400"/>
          <a:ext cx="8224838" cy="99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6-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位浮点数表示</a:t>
            </a:r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 = 3 3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位阶码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f = 2  2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位尾数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Bias 3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7010400" y="3810000"/>
            <a:ext cx="1073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>
                <a:latin typeface="Calibri" panose="020F0302020204030204" pitchFamily="34" charset="0"/>
                <a:sym typeface="Calibri" panose="020F0302020204030204" pitchFamily="34" charset="0"/>
              </a:rPr>
              <a:t> 8 values</a:t>
            </a:r>
            <a:endParaRPr lang="en-US" altLang="zh-CN" sz="2400">
              <a:latin typeface="Calibri" panose="020F0302020204030204" pitchFamily="34" charset="0"/>
              <a:cs typeface="Calibri" panose="020F0302020204030204" pitchFamily="34" charset="0"/>
              <a:sym typeface="Calibri" panose="020F0302020204030204" pitchFamily="34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5715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810" name="Straight Arrow Connector 35"/>
          <p:cNvCxnSpPr>
            <a:cxnSpLocks noChangeShapeType="1"/>
            <a:stCxn id="33796" idx="1"/>
          </p:cNvCxnSpPr>
          <p:nvPr/>
        </p:nvCxnSpPr>
        <p:spPr bwMode="auto">
          <a:xfrm rot="10800000" flipV="1">
            <a:off x="7620000" y="3994150"/>
            <a:ext cx="914400" cy="4254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9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33813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3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值分布情况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8371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idx="1"/>
          </p:nvPr>
        </p:nvSpPr>
        <p:spPr>
          <a:xfrm>
            <a:off x="1155700" y="2198688"/>
            <a:ext cx="9879013" cy="3451225"/>
          </a:xfrm>
        </p:spPr>
        <p:txBody>
          <a:bodyPr/>
          <a:lstStyle/>
          <a:p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6-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位浮点数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 = 3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f = 2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Bias is 3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/>
        </p:nvGraphicFramePr>
        <p:xfrm>
          <a:off x="5715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Object 1024"/>
          <p:cNvGraphicFramePr>
            <a:graphicFrameLocks noChangeAspect="1"/>
          </p:cNvGraphicFramePr>
          <p:nvPr/>
        </p:nvGraphicFramePr>
        <p:xfrm>
          <a:off x="1979613" y="3975100"/>
          <a:ext cx="8234362" cy="100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4835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5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值分布情况（局部）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33651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1631950" y="1357313"/>
            <a:ext cx="8382000" cy="5275262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  <a:tabLst>
                <a:tab pos="3511550" algn="l"/>
                <a:tab pos="4518025" algn="l"/>
                <a:tab pos="5706745" algn="l"/>
              </a:tabLst>
            </a:pPr>
            <a:r>
              <a:rPr lang="en-US" altLang="zh-CN" sz="2000" b="1" i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Description	exp	frac	Numeric Value</a:t>
            </a:r>
            <a:endParaRPr lang="en-US" altLang="zh-CN" sz="2000" b="1" i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3511550" algn="l"/>
                <a:tab pos="4518025" algn="l"/>
                <a:tab pos="5706745" algn="l"/>
              </a:tabLst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0	00…00	00…00	0.0</a:t>
            </a:r>
            <a:endParaRPr lang="en-US" altLang="zh-CN" sz="20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3511550" algn="l"/>
                <a:tab pos="4518025" algn="l"/>
                <a:tab pos="5706745" algn="l"/>
              </a:tabLst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最小的非规格化正数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00…00	00…01	2</a:t>
            </a:r>
            <a:r>
              <a:rPr lang="en-US" altLang="zh-CN" sz="2000" b="1" baseline="3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– {23,52}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x 2</a:t>
            </a:r>
            <a:r>
              <a:rPr lang="en-US" altLang="zh-CN" sz="2000" b="1" baseline="3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– {126,1022}</a:t>
            </a:r>
            <a:endParaRPr lang="en-US" altLang="zh-CN" sz="20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3511550" algn="l"/>
                <a:tab pos="4518025" algn="l"/>
                <a:tab pos="5706745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Single ≈ 1.4 x 10</a:t>
            </a:r>
            <a:r>
              <a:rPr lang="en-US" altLang="zh-CN" sz="1800" b="1" baseline="3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–45</a:t>
            </a:r>
            <a:endParaRPr lang="en-US" altLang="zh-CN" sz="18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3511550" algn="l"/>
                <a:tab pos="4518025" algn="l"/>
                <a:tab pos="5706745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Double ≈ 4.9 x 10</a:t>
            </a:r>
            <a:r>
              <a:rPr lang="en-US" altLang="zh-CN" sz="1800" b="1" baseline="3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–324</a:t>
            </a:r>
            <a:endParaRPr lang="en-US" altLang="zh-CN" sz="18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3511550" algn="l"/>
                <a:tab pos="4518025" algn="l"/>
                <a:tab pos="5706745" algn="l"/>
              </a:tabLst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最大的非规格化正数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00…00	11…11	(1.0 – ε) x 2</a:t>
            </a:r>
            <a:r>
              <a:rPr lang="en-US" altLang="zh-CN" sz="2000" b="1" baseline="3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– {126,1022}</a:t>
            </a:r>
            <a:endParaRPr lang="en-US" altLang="zh-CN" sz="20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3511550" algn="l"/>
                <a:tab pos="4518025" algn="l"/>
                <a:tab pos="5706745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Single ≈ 1.18 x 10</a:t>
            </a:r>
            <a:r>
              <a:rPr lang="en-US" altLang="zh-CN" sz="1800" b="1" baseline="3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–38</a:t>
            </a:r>
            <a:endParaRPr lang="en-US" altLang="zh-CN" sz="18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3511550" algn="l"/>
                <a:tab pos="4518025" algn="l"/>
                <a:tab pos="5706745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Double ≈ 2.2 x 10</a:t>
            </a:r>
            <a:r>
              <a:rPr lang="en-US" altLang="zh-CN" sz="1800" b="1" baseline="3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–308</a:t>
            </a:r>
            <a:endParaRPr lang="en-US" altLang="zh-CN" sz="18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3511550" algn="l"/>
                <a:tab pos="4518025" algn="l"/>
                <a:tab pos="5706745" algn="l"/>
              </a:tabLst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最小的规格化正数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00…01	00…00	1.0 x 2</a:t>
            </a:r>
            <a:r>
              <a:rPr lang="en-US" altLang="zh-CN" sz="2000" b="1" baseline="3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– {126,1022}</a:t>
            </a:r>
            <a:endParaRPr lang="en-US" altLang="zh-CN" sz="20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3511550" algn="l"/>
                <a:tab pos="4518025" algn="l"/>
                <a:tab pos="5706745" algn="l"/>
              </a:tabLst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正好比最大的非规格化正数大</a:t>
            </a:r>
            <a:endParaRPr lang="en-US" altLang="zh-CN" sz="18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3511550" algn="l"/>
                <a:tab pos="4518025" algn="l"/>
                <a:tab pos="5706745" algn="l"/>
              </a:tabLst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	01…11	00…00	1.0</a:t>
            </a:r>
            <a:endParaRPr lang="en-US" altLang="zh-CN" sz="20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3511550" algn="l"/>
                <a:tab pos="4518025" algn="l"/>
                <a:tab pos="5706745" algn="l"/>
              </a:tabLst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最大的规格化正数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11…10	11…11	(2.0 – ε) x 2</a:t>
            </a:r>
            <a:r>
              <a:rPr lang="en-US" altLang="zh-CN" sz="2000" b="1" baseline="3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{127,1023}</a:t>
            </a:r>
            <a:endParaRPr lang="en-US" altLang="zh-CN" sz="20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3511550" algn="l"/>
                <a:tab pos="4518025" algn="l"/>
                <a:tab pos="5706745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Single ≈ 3.4 x 10</a:t>
            </a:r>
            <a:r>
              <a:rPr lang="en-US" altLang="zh-CN" sz="1800" b="1" baseline="3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38</a:t>
            </a:r>
            <a:endParaRPr lang="en-US" altLang="zh-CN" sz="18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3511550" algn="l"/>
                <a:tab pos="4518025" algn="l"/>
                <a:tab pos="5706745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Double ≈ 1.8 x 10</a:t>
            </a:r>
            <a:r>
              <a:rPr lang="en-US" altLang="zh-CN" sz="1800" b="1" baseline="32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308</a:t>
            </a:r>
            <a:endParaRPr lang="en-US" altLang="zh-CN" sz="1800" b="1" baseline="32000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1870075" y="822325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>
                <a:latin typeface="Calibri Bold" panose="020F0302020204030204" charset="0"/>
                <a:sym typeface="Calibri Bold" panose="020F0302020204030204" charset="0"/>
              </a:rPr>
              <a:t>{</a:t>
            </a:r>
            <a:r>
              <a:rPr lang="en-US" altLang="zh-CN" sz="2400">
                <a:latin typeface="Courier New Bold" panose="02070609020205090404" charset="0"/>
                <a:sym typeface="Courier New Bold" panose="02070609020205090404" charset="0"/>
              </a:rPr>
              <a:t>single,double</a:t>
            </a:r>
            <a:r>
              <a:rPr lang="en-US" altLang="zh-CN" sz="2400">
                <a:latin typeface="Calibri Bold" panose="020F0302020204030204" charset="0"/>
                <a:sym typeface="Calibri Bold" panose="020F0302020204030204" charset="0"/>
              </a:rPr>
              <a:t>}</a:t>
            </a:r>
            <a:endParaRPr lang="en-US" altLang="zh-CN" sz="2400">
              <a:latin typeface="Calibri Bold" panose="020F0302020204030204" charset="0"/>
              <a:sym typeface="Calibri Bold" panose="020F030202020403020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5846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6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一般属性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32004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Carnegie Mellon</a:t>
            </a:r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idx="1"/>
          </p:nvPr>
        </p:nvSpPr>
        <p:spPr>
          <a:xfrm>
            <a:off x="1487488" y="1773238"/>
            <a:ext cx="9879012" cy="3451225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二进制小数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IEEE 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浮点数标准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例子与性质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舍入与运算</a:t>
            </a:r>
            <a:endParaRPr lang="zh-CN" altLang="en-US" b="1">
              <a:solidFill>
                <a:srgbClr val="FF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语言中的浮点数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总结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6870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0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1318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idx="1"/>
          </p:nvPr>
        </p:nvSpPr>
        <p:spPr>
          <a:xfrm>
            <a:off x="1487488" y="1773238"/>
            <a:ext cx="9879012" cy="3451225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x +</a:t>
            </a:r>
            <a:r>
              <a:rPr lang="en-US" altLang="zh-CN" b="1" baseline="-6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 y = Round(x + y)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Courier New Bold" panose="02070609020205090404" charset="0"/>
            </a:endParaRPr>
          </a:p>
          <a:p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Courier New Bold" panose="0207060902020509040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ymbol" panose="05050102010706020507" pitchFamily="18" charset="2"/>
              </a:rPr>
              <a:t></a:t>
            </a:r>
            <a:r>
              <a:rPr lang="en-US" altLang="zh-CN" b="1" baseline="-6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 y = Round(x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 y)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Courier New Bold" panose="02070609020205090404" charset="0"/>
            </a:endParaRPr>
          </a:p>
          <a:p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基本思路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首先计算精确结果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然后通过“舍入”来得到近似结果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Courier New Bold" panose="0207060902020509040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7893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3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浮点数运算思路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12434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>
          <a:xfrm>
            <a:off x="1631950" y="1590675"/>
            <a:ext cx="8712200" cy="3451225"/>
          </a:xfrm>
        </p:spPr>
        <p:txBody>
          <a:bodyPr/>
          <a:lstStyle/>
          <a:p>
            <a:pPr>
              <a:tabLst>
                <a:tab pos="3146425" algn="l"/>
                <a:tab pos="4152900" algn="l"/>
                <a:tab pos="5157470" algn="l"/>
                <a:tab pos="6163945" algn="l"/>
                <a:tab pos="7169150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舍入方式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()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3146425" algn="l"/>
                <a:tab pos="4152900" algn="l"/>
                <a:tab pos="5157470" algn="l"/>
                <a:tab pos="6163945" algn="l"/>
                <a:tab pos="7169150" algn="l"/>
              </a:tabLst>
            </a:pP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3146425" algn="l"/>
                <a:tab pos="4152900" algn="l"/>
                <a:tab pos="5157470" algn="l"/>
                <a:tab pos="6163945" algn="l"/>
                <a:tab pos="7169150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$1.40	$1.60	$1.50	$2.50	–$1.50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3146425" algn="l"/>
                <a:tab pos="4152900" algn="l"/>
                <a:tab pos="5157470" algn="l"/>
                <a:tab pos="6163945" algn="l"/>
                <a:tab pos="7169150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Towards zero	$1	$1	$1	$2	–$1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3146425" algn="l"/>
                <a:tab pos="4152900" algn="l"/>
                <a:tab pos="5157470" algn="l"/>
                <a:tab pos="6163945" algn="l"/>
                <a:tab pos="7169150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Round down (−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ymbol" panose="05050102010706020507" pitchFamily="18" charset="2"/>
              </a:rPr>
              <a:t>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)	$1	$1	$1	$2	–$2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3146425" algn="l"/>
                <a:tab pos="4152900" algn="l"/>
                <a:tab pos="5157470" algn="l"/>
                <a:tab pos="6163945" algn="l"/>
                <a:tab pos="7169150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Round up (+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ymbol" panose="05050102010706020507" pitchFamily="18" charset="2"/>
              </a:rPr>
              <a:t>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) 	$2	$2	$2	$3	–$1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3146425" algn="l"/>
                <a:tab pos="4152900" algn="l"/>
                <a:tab pos="5157470" algn="l"/>
                <a:tab pos="6163945" algn="l"/>
                <a:tab pos="7169150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Nearest Even 	$1	$2	$2	$2	–$2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3146425" algn="l"/>
                <a:tab pos="4152900" algn="l"/>
                <a:tab pos="5157470" algn="l"/>
                <a:tab pos="6163945" algn="l"/>
                <a:tab pos="7169150" algn="l"/>
              </a:tabLst>
            </a:pP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3146425" algn="l"/>
                <a:tab pos="4152900" algn="l"/>
                <a:tab pos="5157470" algn="l"/>
                <a:tab pos="6163945" algn="l"/>
                <a:tab pos="7169150" algn="l"/>
              </a:tabLst>
            </a:pP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3146425" algn="l"/>
                <a:tab pos="4152900" algn="l"/>
                <a:tab pos="5157470" algn="l"/>
                <a:tab pos="6163945" algn="l"/>
                <a:tab pos="7169150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What are the advantages of the modes?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8917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7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舍入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13513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endParaRPr lang="en-US" altLang="zh-CN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Carnegie Mellon</a:t>
            </a:r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>
                <a:solidFill>
                  <a:schemeClr val="tx1"/>
                </a:solidFill>
              </a:rPr>
              <a:t>向偶数舍入方法分析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941" name="Rectangle 4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382000" cy="5435600"/>
          </a:xfrm>
        </p:spPr>
        <p:txBody>
          <a:bodyPr/>
          <a:lstStyle/>
          <a:p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缺省的舍入方案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其他的方案都会产生统计偏差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也可以舍入到其他数位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中间值舍入到偶数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E.g.,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舍入到百分位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838200" lvl="2"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1.23 49999	1.23	(Less than half way)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838200" lvl="2"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1.23 50001	1.24	(Greater than half way)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838200" lvl="2"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1.23 50000	1.24	(Half way—round up)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838200" lvl="2"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1.24 50000	1.24	(Half way—round down)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72902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endParaRPr lang="en-US" altLang="zh-CN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Carnegie Mellon</a:t>
            </a:r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>
                <a:solidFill>
                  <a:schemeClr val="tx1"/>
                </a:solidFill>
              </a:rPr>
              <a:t>二进制数舍入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965" name="Rectangle 4"/>
          <p:cNvSpPr>
            <a:spLocks noGrp="1" noChangeArrowheads="1"/>
          </p:cNvSpPr>
          <p:nvPr>
            <p:ph idx="1"/>
          </p:nvPr>
        </p:nvSpPr>
        <p:spPr>
          <a:xfrm>
            <a:off x="2203450" y="1268413"/>
            <a:ext cx="7408863" cy="3451225"/>
          </a:xfrm>
        </p:spPr>
        <p:txBody>
          <a:bodyPr/>
          <a:lstStyle/>
          <a:p>
            <a:pPr>
              <a:tabLst>
                <a:tab pos="1682750" algn="l"/>
                <a:tab pos="3238500" algn="l"/>
                <a:tab pos="4700270" algn="l"/>
                <a:tab pos="662114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二进制数舍入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1682750" algn="l"/>
                <a:tab pos="3238500" algn="l"/>
                <a:tab pos="4700270" algn="l"/>
                <a:tab pos="6621145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偶数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”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是指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0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1682750" algn="l"/>
                <a:tab pos="3238500" algn="l"/>
                <a:tab pos="4700270" algn="l"/>
                <a:tab pos="6621145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中间值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”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是指舍入位的右边正好是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100…</a:t>
            </a:r>
            <a:r>
              <a:rPr lang="en-US" altLang="zh-CN" sz="1800" b="1" baseline="-6000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Monaco" charset="0"/>
              </a:rPr>
              <a:t>的形式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1682750" algn="l"/>
                <a:tab pos="3238500" algn="l"/>
                <a:tab pos="4700270" algn="l"/>
                <a:tab pos="662114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例子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tabLst>
                <a:tab pos="1682750" algn="l"/>
                <a:tab pos="3238500" algn="l"/>
                <a:tab pos="4700270" algn="l"/>
                <a:tab pos="662114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舍入到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1/4 (2 bits right of binary point)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buFont typeface="Symbol" panose="05050102010706020507" pitchFamily="18" charset="2"/>
              <a:buNone/>
              <a:tabLst>
                <a:tab pos="1682750" algn="l"/>
                <a:tab pos="3238500" algn="l"/>
                <a:tab pos="4700270" algn="l"/>
                <a:tab pos="6621145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Value	Binary	Rounded	Action	Rounded Value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buFont typeface="Symbol" panose="05050102010706020507" pitchFamily="18" charset="2"/>
              <a:buNone/>
              <a:tabLst>
                <a:tab pos="1682750" algn="l"/>
                <a:tab pos="3238500" algn="l"/>
                <a:tab pos="4700270" algn="l"/>
                <a:tab pos="6621145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 3/32	10.00 </a:t>
            </a:r>
            <a:r>
              <a:rPr lang="en-US" altLang="zh-CN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011</a:t>
            </a:r>
            <a:r>
              <a:rPr lang="en-US" altLang="zh-CN" b="1" baseline="-6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10.00</a:t>
            </a:r>
            <a:r>
              <a:rPr lang="en-US" altLang="zh-CN" b="1" baseline="-6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(&lt;1/2—down)	2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buFont typeface="Symbol" panose="05050102010706020507" pitchFamily="18" charset="2"/>
              <a:buNone/>
              <a:tabLst>
                <a:tab pos="1682750" algn="l"/>
                <a:tab pos="3238500" algn="l"/>
                <a:tab pos="4700270" algn="l"/>
                <a:tab pos="6621145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 3/16	10.00 </a:t>
            </a:r>
            <a:r>
              <a:rPr lang="en-US" altLang="zh-CN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110</a:t>
            </a:r>
            <a:r>
              <a:rPr lang="en-US" altLang="zh-CN" b="1" baseline="-6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10.01</a:t>
            </a:r>
            <a:r>
              <a:rPr lang="en-US" altLang="zh-CN" b="1" baseline="-6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(&gt;1/2—up)	2 1/4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buFont typeface="Symbol" panose="05050102010706020507" pitchFamily="18" charset="2"/>
              <a:buNone/>
              <a:tabLst>
                <a:tab pos="1682750" algn="l"/>
                <a:tab pos="3238500" algn="l"/>
                <a:tab pos="4700270" algn="l"/>
                <a:tab pos="6621145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 7/8	10.11 </a:t>
            </a:r>
            <a:r>
              <a:rPr lang="en-US" altLang="zh-CN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100</a:t>
            </a:r>
            <a:r>
              <a:rPr lang="en-US" altLang="zh-CN" b="1" baseline="-6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11.00</a:t>
            </a:r>
            <a:r>
              <a:rPr lang="en-US" altLang="zh-CN" b="1" baseline="-6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(  1/2—up)	3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>
              <a:buFont typeface="Symbol" panose="05050102010706020507" pitchFamily="18" charset="2"/>
              <a:buNone/>
              <a:tabLst>
                <a:tab pos="1682750" algn="l"/>
                <a:tab pos="3238500" algn="l"/>
                <a:tab pos="4700270" algn="l"/>
                <a:tab pos="6621145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 5/8	10.10 </a:t>
            </a:r>
            <a:r>
              <a:rPr lang="en-US" altLang="zh-CN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100</a:t>
            </a:r>
            <a:r>
              <a:rPr lang="en-US" altLang="zh-CN" b="1" baseline="-6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10.10</a:t>
            </a:r>
            <a:r>
              <a:rPr lang="en-US" altLang="zh-CN" b="1" baseline="-6000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(  1/2—down)	2 1/2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67644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endParaRPr lang="en-US" altLang="zh-CN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Carnegie Mellon</a:t>
            </a:r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>
                <a:solidFill>
                  <a:schemeClr val="tx1"/>
                </a:solidFill>
              </a:rPr>
              <a:t>浮点数乘法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idx="1"/>
          </p:nvPr>
        </p:nvSpPr>
        <p:spPr>
          <a:xfrm>
            <a:off x="1416050" y="1412875"/>
            <a:ext cx="9879013" cy="3451225"/>
          </a:xfrm>
        </p:spPr>
        <p:txBody>
          <a:bodyPr/>
          <a:lstStyle/>
          <a:p>
            <a:r>
              <a:rPr lang="en-US" altLang="zh-CN" b="1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(–1)</a:t>
            </a:r>
            <a:r>
              <a:rPr lang="en-US" altLang="zh-CN" b="1" baseline="32000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s1</a:t>
            </a:r>
            <a:r>
              <a:rPr lang="en-US" altLang="zh-CN" b="1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b="1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M1</a:t>
            </a:r>
            <a:r>
              <a:rPr lang="en-US" altLang="zh-CN" b="1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2</a:t>
            </a:r>
            <a:r>
              <a:rPr lang="en-US" altLang="zh-CN" b="1" baseline="32000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E1</a:t>
            </a:r>
            <a:r>
              <a:rPr lang="en-US" altLang="zh-CN" b="1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 x   (–1)</a:t>
            </a:r>
            <a:r>
              <a:rPr lang="en-US" altLang="zh-CN" b="1" baseline="32000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s2</a:t>
            </a:r>
            <a:r>
              <a:rPr lang="en-US" altLang="zh-CN" b="1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b="1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M2</a:t>
            </a:r>
            <a:r>
              <a:rPr lang="en-US" altLang="zh-CN" b="1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2</a:t>
            </a:r>
            <a:r>
              <a:rPr lang="en-US" altLang="zh-CN" b="1" baseline="32000" dirty="0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E2</a:t>
            </a:r>
            <a:endParaRPr lang="en-US" altLang="zh-CN" b="1" dirty="0">
              <a:solidFill>
                <a:srgbClr val="980002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精确结果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</a:t>
            </a:r>
            <a:r>
              <a:rPr lang="en-US" altLang="zh-CN" b="1" dirty="0">
                <a:solidFill>
                  <a:srgbClr val="C0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(–1)</a:t>
            </a:r>
            <a:r>
              <a:rPr lang="en-US" altLang="zh-CN" b="1" baseline="32000" dirty="0">
                <a:solidFill>
                  <a:srgbClr val="C0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s</a:t>
            </a:r>
            <a:r>
              <a:rPr lang="en-US" altLang="zh-CN" b="1" dirty="0">
                <a:solidFill>
                  <a:srgbClr val="C0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M</a:t>
            </a:r>
            <a:r>
              <a:rPr lang="en-US" altLang="zh-CN" b="1" dirty="0">
                <a:solidFill>
                  <a:srgbClr val="C0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2</a:t>
            </a:r>
            <a:r>
              <a:rPr lang="en-US" altLang="zh-CN" b="1" baseline="32000" dirty="0">
                <a:solidFill>
                  <a:srgbClr val="C00000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Stymie Std Light Italic" panose="02010600010101010101" charset="-122"/>
              </a:rPr>
              <a:t>E</a:t>
            </a:r>
            <a:endParaRPr lang="en-US" altLang="zh-CN" b="1" dirty="0">
              <a:solidFill>
                <a:srgbClr val="C0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符号位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		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s1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^ 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s2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尾数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M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	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M1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x  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M2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阶码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E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: 	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E1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+ 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E2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调整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如果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M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≥ 2,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M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右移一位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E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E+1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如果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E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超出表示范围，溢出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将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M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舍入到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frac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的位数范围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Implementation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Biggest chore is multiplying significands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3379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xfrm>
            <a:off x="2152650" y="1773238"/>
            <a:ext cx="8094663" cy="3451225"/>
          </a:xfrm>
        </p:spPr>
        <p:txBody>
          <a:bodyPr/>
          <a:lstStyle/>
          <a:p>
            <a:pPr>
              <a:buSzTx/>
              <a:tabLst>
                <a:tab pos="2049145" algn="l"/>
              </a:tabLst>
              <a:defRPr/>
            </a:pP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buSzTx/>
              <a:tabLst>
                <a:tab pos="2049145" algn="l"/>
              </a:tabLst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①对阶，小阶向大阶对齐</a:t>
            </a:r>
            <a:endParaRPr lang="en-US" altLang="zh-CN" sz="32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buSzTx/>
              <a:tabLst>
                <a:tab pos="2049145" algn="l"/>
              </a:tabLst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②尾数进行加法运算</a:t>
            </a:r>
            <a:endParaRPr lang="en-US" altLang="zh-CN" sz="32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buSzTx/>
              <a:tabLst>
                <a:tab pos="2049145" algn="l"/>
              </a:tabLst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③结果规格化并进行舍入处理</a:t>
            </a:r>
            <a:endParaRPr lang="en-US" altLang="zh-CN" sz="32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buSzTx/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④判断溢出</a:t>
            </a:r>
            <a:endParaRPr lang="zh-CN" altLang="en-US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0" indent="0">
              <a:buSzTx/>
              <a:buFont typeface="Symbol" panose="05050102010706020507" pitchFamily="18" charset="2"/>
              <a:buNone/>
              <a:defRPr/>
            </a:pPr>
            <a:endParaRPr lang="en-US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3013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浮点数加法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189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Carnegie Mellon</a:t>
            </a:r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19460" name="Rectangle 4"/>
          <p:cNvSpPr>
            <a:spLocks noGrp="1"/>
          </p:cNvSpPr>
          <p:nvPr>
            <p:ph idx="1"/>
          </p:nvPr>
        </p:nvSpPr>
        <p:spPr>
          <a:xfrm>
            <a:off x="1733550" y="2378075"/>
            <a:ext cx="9877425" cy="3451225"/>
          </a:xfrm>
        </p:spPr>
        <p:txBody>
          <a:bodyPr/>
          <a:lstStyle/>
          <a:p>
            <a:pPr>
              <a:buSzTx/>
              <a:defRPr/>
            </a:pPr>
            <a:r>
              <a:rPr lang="zh-CN" altLang="en-US" sz="32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思考：</a:t>
            </a:r>
            <a:r>
              <a:rPr lang="en-US" altLang="zh-CN" sz="32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1011.101</a:t>
            </a:r>
            <a:r>
              <a:rPr lang="en-US" altLang="zh-CN" sz="3200" b="1" baseline="-250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2</a:t>
            </a:r>
            <a:r>
              <a:rPr lang="en-US" altLang="zh-CN" sz="32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?</a:t>
            </a:r>
            <a:endParaRPr lang="en-US" altLang="zh-CN" sz="32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7625" y="511175"/>
            <a:ext cx="4381500" cy="23813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7414" idx="3"/>
          </p:cNvCxnSpPr>
          <p:nvPr/>
        </p:nvCxnSpPr>
        <p:spPr>
          <a:xfrm flipV="1">
            <a:off x="7669213" y="552450"/>
            <a:ext cx="4522787" cy="3810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TextBox 500"/>
          <p:cNvSpPr txBox="1">
            <a:spLocks noChangeArrowheads="1"/>
          </p:cNvSpPr>
          <p:nvPr/>
        </p:nvSpPr>
        <p:spPr bwMode="auto">
          <a:xfrm>
            <a:off x="4429125" y="328613"/>
            <a:ext cx="324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zh-CN" sz="28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二进制小数</a:t>
            </a:r>
            <a:endParaRPr lang="zh-CN" altLang="zh-CN" sz="28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747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xfrm>
            <a:off x="2152650" y="1773238"/>
            <a:ext cx="8094663" cy="3451225"/>
          </a:xfrm>
        </p:spPr>
        <p:txBody>
          <a:bodyPr/>
          <a:lstStyle/>
          <a:p>
            <a:pPr>
              <a:buSzTx/>
              <a:tabLst>
                <a:tab pos="2049145" algn="l"/>
              </a:tabLst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①对阶，小阶向大阶对齐</a:t>
            </a:r>
            <a:endParaRPr lang="en-US" altLang="zh-CN" sz="32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buSzTx/>
              <a:tabLst>
                <a:tab pos="2049145" algn="l"/>
              </a:tabLst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 两个浮点数进行加减运算时，首先要使两个数的阶码相同，即小数点的位置对齐。若两个数的阶码相同，表示小数点的位置是对齐的，就可以对尾数进行加减运算。反之，若两个数的阶码不相同，表示小数点的位置没有对齐，此时必须使两个数的阶码相同，这个过程称为对阶。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buSzTx/>
              <a:tabLst>
                <a:tab pos="2049145" algn="l"/>
              </a:tabLst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将原来阶码小的数的尾数右移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|△E|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位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其阶码值加上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|△E|,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即每右移一次尾数要使阶码加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1,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则该浮点数的值不变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但精度变差了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)</a:t>
            </a:r>
            <a:endParaRPr lang="zh-CN" altLang="en-US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0" indent="0">
              <a:buSzTx/>
              <a:buFont typeface="Symbol" panose="05050102010706020507" pitchFamily="18" charset="2"/>
              <a:buNone/>
              <a:defRPr/>
            </a:pPr>
            <a:endParaRPr lang="en-US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037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7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浮点数加法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39728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idx="1"/>
          </p:nvPr>
        </p:nvSpPr>
        <p:spPr>
          <a:xfrm>
            <a:off x="2152650" y="1773238"/>
            <a:ext cx="8094663" cy="3451225"/>
          </a:xfrm>
        </p:spPr>
        <p:txBody>
          <a:bodyPr/>
          <a:lstStyle/>
          <a:p>
            <a:pPr>
              <a:tabLst>
                <a:tab pos="2049145" algn="l"/>
              </a:tabLst>
            </a:pPr>
            <a:r>
              <a:rPr lang="zh-CN" altLang="en-US" sz="3200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②尾数进行加法运算</a:t>
            </a:r>
            <a:endParaRPr lang="en-US" altLang="zh-CN" sz="3200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2049145" algn="l"/>
              </a:tabLst>
            </a:pP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 实现尾数的加运算</a:t>
            </a:r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对两个完成对阶后的浮点数执行求和操作。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5061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1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浮点数加法</a:t>
            </a:r>
            <a:endParaRPr lang="en-US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12837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idx="1"/>
          </p:nvPr>
        </p:nvSpPr>
        <p:spPr>
          <a:xfrm>
            <a:off x="2152650" y="1773238"/>
            <a:ext cx="8094663" cy="3451225"/>
          </a:xfrm>
        </p:spPr>
        <p:txBody>
          <a:bodyPr/>
          <a:lstStyle/>
          <a:p>
            <a:pPr>
              <a:tabLst>
                <a:tab pos="2049145" algn="l"/>
              </a:tabLst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③结果规格化并进行舍入处理</a:t>
            </a:r>
            <a:endParaRPr lang="en-US" altLang="zh-CN" sz="32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204914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 如果尾数不是规格化数，则需要进行规格化处理，并进行舍入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2049145" algn="l"/>
              </a:tabLst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④判断溢出</a:t>
            </a:r>
            <a:endParaRPr lang="en-US" altLang="zh-CN" sz="3200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tabLst>
                <a:tab pos="204914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根据阶码来判断是否溢出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6085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5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浮点数加法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22175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idx="1"/>
          </p:nvPr>
        </p:nvSpPr>
        <p:spPr>
          <a:xfrm>
            <a:off x="2351088" y="1916113"/>
            <a:ext cx="7408862" cy="3451225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与阿贝尔群比较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有交换性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没有结合性（由于舍入）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3.14+1e10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－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1e10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＝</a:t>
            </a:r>
            <a:r>
              <a:rPr lang="en-US" altLang="zh-CN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3.14+(1e10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－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1e10)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＝</a:t>
            </a:r>
            <a:r>
              <a:rPr lang="en-US" altLang="zh-CN" b="1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3.14</a:t>
            </a:r>
            <a:endParaRPr lang="en-US" altLang="zh-CN" b="1" dirty="0">
              <a:solidFill>
                <a:srgbClr val="FF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单调性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1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≥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⇒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a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+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≥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b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+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?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lvl="2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Except for infinities &amp;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NaNs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7109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9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加法的数学特性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1687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idx="1"/>
          </p:nvPr>
        </p:nvSpPr>
        <p:spPr>
          <a:xfrm>
            <a:off x="2398713" y="1916113"/>
            <a:ext cx="7407275" cy="3451225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可交换性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不可结合性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不具备分配性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单调性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≥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&amp;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≥ 0  ⇒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*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≥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*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 Italic" panose="020F0302020204030204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?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838200" lvl="2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Except for infinities &amp;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NaNs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8131" name="Rectangle 9"/>
          <p:cNvSpPr>
            <a:spLocks noChangeArrowheads="1"/>
          </p:cNvSpPr>
          <p:nvPr/>
        </p:nvSpPr>
        <p:spPr bwMode="auto">
          <a:xfrm>
            <a:off x="7831138" y="1790700"/>
            <a:ext cx="4730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C00000"/>
                </a:solidFill>
                <a:latin typeface="Stymie Std Light Italic" panose="02010600010101010101" charset="-122"/>
                <a:sym typeface="Stymie Std Light Italic" panose="02010600010101010101" charset="-122"/>
              </a:rPr>
              <a:t>Yes</a:t>
            </a:r>
            <a:endParaRPr lang="en-US" altLang="zh-CN" sz="2400">
              <a:solidFill>
                <a:srgbClr val="C00000"/>
              </a:solidFill>
              <a:latin typeface="Stymie Std Light Italic" panose="02010600010101010101" charset="-122"/>
              <a:sym typeface="Stymie Std Light Italic" panose="02010600010101010101" charset="-122"/>
            </a:endParaRP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7831138" y="2522538"/>
            <a:ext cx="4730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C00000"/>
                </a:solidFill>
                <a:latin typeface="Stymie Std Light Italic" panose="02010600010101010101" charset="-122"/>
                <a:sym typeface="Stymie Std Light Italic" panose="02010600010101010101" charset="-122"/>
              </a:rPr>
              <a:t>Yes</a:t>
            </a:r>
            <a:endParaRPr lang="en-US" altLang="zh-CN" sz="2400">
              <a:solidFill>
                <a:srgbClr val="C00000"/>
              </a:solidFill>
              <a:latin typeface="Stymie Std Light Italic" panose="02010600010101010101" charset="-122"/>
              <a:sym typeface="Stymie Std Light Italic" panose="02010600010101010101" charset="-122"/>
            </a:endParaRPr>
          </a:p>
        </p:txBody>
      </p:sp>
      <p:sp>
        <p:nvSpPr>
          <p:cNvPr id="48133" name="Rectangle 11"/>
          <p:cNvSpPr>
            <a:spLocks noChangeArrowheads="1"/>
          </p:cNvSpPr>
          <p:nvPr/>
        </p:nvSpPr>
        <p:spPr bwMode="auto">
          <a:xfrm>
            <a:off x="7827963" y="2895600"/>
            <a:ext cx="43338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C00000"/>
                </a:solidFill>
                <a:latin typeface="Stymie Std Light Italic" panose="02010600010101010101" charset="-122"/>
                <a:sym typeface="Stymie Std Light Italic" panose="02010600010101010101" charset="-122"/>
              </a:rPr>
              <a:t>No</a:t>
            </a:r>
            <a:endParaRPr lang="en-US" altLang="zh-CN" sz="2400">
              <a:solidFill>
                <a:srgbClr val="C00000"/>
              </a:solidFill>
              <a:latin typeface="Stymie Std Light Italic" panose="02010600010101010101" charset="-122"/>
              <a:sym typeface="Stymie Std Light Italic" panose="02010600010101010101" charset="-122"/>
            </a:endParaRPr>
          </a:p>
        </p:txBody>
      </p: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7831138" y="3606800"/>
            <a:ext cx="4730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C00000"/>
                </a:solidFill>
                <a:latin typeface="Stymie Std Light Italic" panose="02010600010101010101" charset="-122"/>
                <a:sym typeface="Stymie Std Light Italic" panose="02010600010101010101" charset="-122"/>
              </a:rPr>
              <a:t>Yes</a:t>
            </a:r>
            <a:endParaRPr lang="en-US" altLang="zh-CN" sz="2400">
              <a:solidFill>
                <a:srgbClr val="C00000"/>
              </a:solidFill>
              <a:latin typeface="Stymie Std Light Italic" panose="02010600010101010101" charset="-122"/>
              <a:sym typeface="Stymie Std Light Italic" panose="02010600010101010101" charset="-122"/>
            </a:endParaRPr>
          </a:p>
        </p:txBody>
      </p:sp>
      <p:sp>
        <p:nvSpPr>
          <p:cNvPr id="48135" name="Rectangle 13"/>
          <p:cNvSpPr>
            <a:spLocks noChangeArrowheads="1"/>
          </p:cNvSpPr>
          <p:nvPr/>
        </p:nvSpPr>
        <p:spPr bwMode="auto">
          <a:xfrm>
            <a:off x="7827963" y="3990975"/>
            <a:ext cx="43338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C00000"/>
                </a:solidFill>
                <a:latin typeface="Stymie Std Light Italic" panose="02010600010101010101" charset="-122"/>
                <a:sym typeface="Stymie Std Light Italic" panose="02010600010101010101" charset="-122"/>
              </a:rPr>
              <a:t>No</a:t>
            </a:r>
            <a:endParaRPr lang="en-US" altLang="zh-CN" sz="2400">
              <a:solidFill>
                <a:srgbClr val="C00000"/>
              </a:solidFill>
              <a:latin typeface="Stymie Std Light Italic" panose="02010600010101010101" charset="-122"/>
              <a:sym typeface="Stymie Std Light Italic" panose="02010600010101010101" charset="-122"/>
            </a:endParaRPr>
          </a:p>
        </p:txBody>
      </p:sp>
      <p:sp>
        <p:nvSpPr>
          <p:cNvPr id="48136" name="Rectangle 14"/>
          <p:cNvSpPr>
            <a:spLocks noChangeArrowheads="1"/>
          </p:cNvSpPr>
          <p:nvPr/>
        </p:nvSpPr>
        <p:spPr bwMode="auto">
          <a:xfrm>
            <a:off x="7829550" y="5583238"/>
            <a:ext cx="94456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C00000"/>
                </a:solidFill>
                <a:latin typeface="Stymie Std Light Italic" panose="02010600010101010101" charset="-122"/>
                <a:sym typeface="Stymie Std Light Italic" panose="02010600010101010101" charset="-122"/>
              </a:rPr>
              <a:t>Almost</a:t>
            </a:r>
            <a:endParaRPr lang="en-US" altLang="zh-CN" sz="2400">
              <a:solidFill>
                <a:srgbClr val="C00000"/>
              </a:solidFill>
              <a:latin typeface="Stymie Std Light Italic" panose="02010600010101010101" charset="-122"/>
              <a:sym typeface="Stymie Std Light Italic" panose="02010600010101010101" charset="-122"/>
            </a:endParaRPr>
          </a:p>
        </p:txBody>
      </p:sp>
      <p:sp>
        <p:nvSpPr>
          <p:cNvPr id="48137" name="Rectangle 15"/>
          <p:cNvSpPr>
            <a:spLocks noChangeArrowheads="1"/>
          </p:cNvSpPr>
          <p:nvPr/>
        </p:nvSpPr>
        <p:spPr bwMode="auto">
          <a:xfrm>
            <a:off x="7645400" y="1790700"/>
            <a:ext cx="1358900" cy="424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8140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0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浮点数乘法特性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13796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idx="1"/>
          </p:nvPr>
        </p:nvSpPr>
        <p:spPr>
          <a:xfrm>
            <a:off x="1689100" y="1844675"/>
            <a:ext cx="9879013" cy="3451225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二进制小数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IEEE 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浮点数标准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例子与性质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舍入与运算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C语言中的浮点数</a:t>
            </a:r>
            <a:endParaRPr lang="zh-CN" altLang="en-US" b="1">
              <a:solidFill>
                <a:srgbClr val="FF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总结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9157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7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4067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idx="1"/>
          </p:nvPr>
        </p:nvSpPr>
        <p:spPr>
          <a:xfrm>
            <a:off x="2238375" y="1052513"/>
            <a:ext cx="7408863" cy="3451225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提供了两种浮点数表示方式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317500" lvl="1" indent="0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float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single precision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317500" lvl="1" indent="0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double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	double precision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转换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317500" lvl="1" indent="0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在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float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, and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double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的转换过程中位级表示会改变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317500" lvl="1" indent="0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double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/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float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→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int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838200" lvl="2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值向零舍入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838200" lvl="2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对于无法表示或超出范围的值没有进行定义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317500" lvl="1" indent="0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→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double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838200" lvl="2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能够保留精确值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317500" lvl="1" indent="0"/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→ </a:t>
            </a:r>
            <a:r>
              <a:rPr lang="en-US" altLang="zh-CN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ourier New Bold" panose="02070609020205090404" charset="0"/>
              </a:rPr>
              <a:t>float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838200" lvl="2"/>
            <a:r>
              <a:rPr lang="zh-CN" altLang="en-US" b="1" dirty="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数字不会溢出，但可能被舍入</a:t>
            </a:r>
            <a:endParaRPr lang="en-US" altLang="zh-CN" b="1" dirty="0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0181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1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</a:t>
            </a: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语言中的浮点数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61176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>
          <a:xfrm>
            <a:off x="2046288" y="115888"/>
            <a:ext cx="8294687" cy="642937"/>
          </a:xfrm>
        </p:spPr>
        <p:txBody>
          <a:bodyPr/>
          <a:lstStyle/>
          <a:p>
            <a:pPr marL="119380" indent="-119380"/>
            <a:r>
              <a:rPr lang="en-US" altLang="zh-CN">
                <a:solidFill>
                  <a:srgbClr val="C00000"/>
                </a:solidFill>
              </a:rPr>
              <a:t>Floating Point Puzzles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1203" name="Rectangle 4"/>
          <p:cNvSpPr>
            <a:spLocks noGrp="1" noChangeArrowheads="1"/>
          </p:cNvSpPr>
          <p:nvPr>
            <p:ph idx="1"/>
          </p:nvPr>
        </p:nvSpPr>
        <p:spPr>
          <a:xfrm>
            <a:off x="1905000" y="1290638"/>
            <a:ext cx="8382000" cy="1270000"/>
          </a:xfrm>
        </p:spPr>
        <p:txBody>
          <a:bodyPr/>
          <a:lstStyle/>
          <a:p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For each of the following C expressions, either: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Argue that it is true for all argument values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552450" lvl="1"/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Explain why not true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5260975" y="2446338"/>
            <a:ext cx="48895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254000" indent="-254000">
              <a:tabLst>
                <a:tab pos="1828800" algn="l"/>
                <a:tab pos="2463800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828800" algn="l"/>
                <a:tab pos="2463800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828800" algn="l"/>
                <a:tab pos="2463800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828800" algn="l"/>
                <a:tab pos="2463800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828800" algn="l"/>
                <a:tab pos="2463800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463800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463800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463800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  <a:tab pos="2463800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SzPct val="100000"/>
              <a:buFont typeface="Helvetica" charset="0"/>
              <a:buChar char="•"/>
            </a:pPr>
            <a:r>
              <a:rPr lang="en-US" altLang="zh-CN" dirty="0">
                <a:latin typeface="Monaco" charset="0"/>
                <a:sym typeface="Monaco" charset="0"/>
              </a:rPr>
              <a:t>x == (int)(float) x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eaLnBrk="1" hangingPunct="1">
              <a:spcBef>
                <a:spcPts val="575"/>
              </a:spcBef>
              <a:buSzPct val="100000"/>
              <a:buFont typeface="Helvetica" charset="0"/>
              <a:buChar char="•"/>
            </a:pPr>
            <a:r>
              <a:rPr lang="en-US" altLang="zh-CN" dirty="0">
                <a:latin typeface="Monaco" charset="0"/>
                <a:sym typeface="Monaco" charset="0"/>
              </a:rPr>
              <a:t>x == (int)(double) x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eaLnBrk="1" hangingPunct="1">
              <a:spcBef>
                <a:spcPts val="575"/>
              </a:spcBef>
              <a:buSzPct val="100000"/>
              <a:buFont typeface="Helvetica" charset="0"/>
              <a:buChar char="•"/>
            </a:pPr>
            <a:r>
              <a:rPr lang="en-US" altLang="zh-CN" dirty="0">
                <a:latin typeface="Monaco" charset="0"/>
                <a:sym typeface="Monaco" charset="0"/>
              </a:rPr>
              <a:t>f == (float)(double) f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eaLnBrk="1" hangingPunct="1">
              <a:spcBef>
                <a:spcPts val="575"/>
              </a:spcBef>
              <a:buSzPct val="100000"/>
              <a:buFont typeface="Helvetica" charset="0"/>
              <a:buChar char="•"/>
            </a:pPr>
            <a:r>
              <a:rPr lang="en-US" altLang="zh-CN" dirty="0">
                <a:latin typeface="Monaco" charset="0"/>
                <a:sym typeface="Monaco" charset="0"/>
              </a:rPr>
              <a:t>d == (float) d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eaLnBrk="1" hangingPunct="1">
              <a:spcBef>
                <a:spcPts val="575"/>
              </a:spcBef>
              <a:buSzPct val="100000"/>
              <a:buFont typeface="Helvetica" charset="0"/>
              <a:buChar char="•"/>
            </a:pPr>
            <a:r>
              <a:rPr lang="en-US" altLang="zh-CN" dirty="0">
                <a:latin typeface="Monaco" charset="0"/>
                <a:sym typeface="Monaco" charset="0"/>
              </a:rPr>
              <a:t>f == -(-f);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eaLnBrk="1" hangingPunct="1">
              <a:spcBef>
                <a:spcPts val="575"/>
              </a:spcBef>
              <a:buSzPct val="100000"/>
              <a:buFont typeface="Helvetica" charset="0"/>
              <a:buChar char="•"/>
            </a:pPr>
            <a:r>
              <a:rPr lang="en-US" altLang="zh-CN" dirty="0">
                <a:latin typeface="Monaco" charset="0"/>
                <a:sym typeface="Monaco" charset="0"/>
              </a:rPr>
              <a:t>2/3 == 2/3.0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eaLnBrk="1" hangingPunct="1">
              <a:spcBef>
                <a:spcPts val="575"/>
              </a:spcBef>
              <a:buSzPct val="100000"/>
              <a:buFont typeface="Helvetica" charset="0"/>
              <a:buChar char="•"/>
            </a:pPr>
            <a:r>
              <a:rPr lang="en-US" altLang="zh-CN" dirty="0">
                <a:latin typeface="Monaco" charset="0"/>
                <a:sym typeface="Monaco" charset="0"/>
              </a:rPr>
              <a:t>d &lt; 0.0	 ⇒ 	((d*2) &lt; 0.0)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eaLnBrk="1" hangingPunct="1">
              <a:spcBef>
                <a:spcPts val="575"/>
              </a:spcBef>
              <a:buSzPct val="100000"/>
              <a:buFont typeface="Helvetica" charset="0"/>
              <a:buChar char="•"/>
            </a:pPr>
            <a:r>
              <a:rPr lang="en-US" altLang="zh-CN" dirty="0">
                <a:latin typeface="Monaco" charset="0"/>
                <a:sym typeface="Monaco" charset="0"/>
              </a:rPr>
              <a:t>d &gt; f	 ⇒ 	-f &gt; -d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eaLnBrk="1" hangingPunct="1">
              <a:spcBef>
                <a:spcPts val="575"/>
              </a:spcBef>
              <a:buSzPct val="100000"/>
              <a:buFont typeface="Helvetica" charset="0"/>
              <a:buChar char="•"/>
            </a:pPr>
            <a:r>
              <a:rPr lang="en-US" altLang="zh-CN" dirty="0">
                <a:latin typeface="Monaco" charset="0"/>
                <a:sym typeface="Monaco" charset="0"/>
              </a:rPr>
              <a:t>d * d &gt;= 0.0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eaLnBrk="1" hangingPunct="1">
              <a:spcBef>
                <a:spcPts val="575"/>
              </a:spcBef>
              <a:buSzPct val="100000"/>
              <a:buFont typeface="Helvetica" charset="0"/>
              <a:buChar char="•"/>
            </a:pPr>
            <a:r>
              <a:rPr lang="en-US" altLang="zh-CN" dirty="0">
                <a:latin typeface="Monaco" charset="0"/>
                <a:sym typeface="Monaco" charset="0"/>
              </a:rPr>
              <a:t>(</a:t>
            </a:r>
            <a:r>
              <a:rPr lang="en-US" altLang="zh-CN" dirty="0" err="1">
                <a:latin typeface="Monaco" charset="0"/>
                <a:sym typeface="Monaco" charset="0"/>
              </a:rPr>
              <a:t>d+f</a:t>
            </a:r>
            <a:r>
              <a:rPr lang="en-US" altLang="zh-CN" dirty="0">
                <a:latin typeface="Monaco" charset="0"/>
                <a:sym typeface="Monaco" charset="0"/>
              </a:rPr>
              <a:t>)-d == f</a:t>
            </a:r>
            <a:endParaRPr lang="en-US" altLang="zh-CN" dirty="0">
              <a:latin typeface="Monaco" charset="0"/>
              <a:sym typeface="Monaco" charset="0"/>
            </a:endParaRP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2046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>
            <a:solidFill>
              <a:srgbClr val="ADADEA"/>
            </a:solidFill>
            <a:miter lim="800000"/>
          </a:ln>
        </p:spPr>
        <p:txBody>
          <a:bodyPr lIns="38100" tIns="38100" rIns="38100" bIns="38100"/>
          <a:lstStyle>
            <a:lvl1pPr>
              <a:tabLst>
                <a:tab pos="1371600" algn="l"/>
                <a:tab pos="22860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371600" algn="l"/>
                <a:tab pos="22860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371600" algn="l"/>
                <a:tab pos="22860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371600" algn="l"/>
                <a:tab pos="22860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371600" algn="l"/>
                <a:tab pos="22860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2860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2860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2860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2860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Arial" panose="020B0604020202090204" pitchFamily="34" charset="0"/>
              <a:buNone/>
            </a:pPr>
            <a:r>
              <a:rPr lang="en-US" altLang="zh-CN">
                <a:latin typeface="Monaco" charset="0"/>
                <a:sym typeface="Monaco" charset="0"/>
              </a:rPr>
              <a:t>int x = …;</a:t>
            </a:r>
            <a:endParaRPr lang="en-US" altLang="zh-CN" sz="2400">
              <a:latin typeface="Monaco" charset="0"/>
              <a:sym typeface="Monaco" charset="0"/>
            </a:endParaRPr>
          </a:p>
          <a:p>
            <a:pPr eaLnBrk="1" hangingPunct="1">
              <a:spcBef>
                <a:spcPts val="475"/>
              </a:spcBef>
              <a:buFont typeface="Arial" panose="020B0604020202090204" pitchFamily="34" charset="0"/>
              <a:buNone/>
            </a:pPr>
            <a:r>
              <a:rPr lang="en-US" altLang="zh-CN">
                <a:latin typeface="Monaco" charset="0"/>
                <a:sym typeface="Monaco" charset="0"/>
              </a:rPr>
              <a:t>float f = …;</a:t>
            </a:r>
            <a:endParaRPr lang="en-US" altLang="zh-CN" sz="2400">
              <a:latin typeface="Monaco" charset="0"/>
              <a:sym typeface="Monaco" charset="0"/>
            </a:endParaRPr>
          </a:p>
          <a:p>
            <a:pPr eaLnBrk="1" hangingPunct="1">
              <a:spcBef>
                <a:spcPts val="475"/>
              </a:spcBef>
              <a:buFont typeface="Arial" panose="020B0604020202090204" pitchFamily="34" charset="0"/>
              <a:buNone/>
            </a:pPr>
            <a:r>
              <a:rPr lang="en-US" altLang="zh-CN">
                <a:latin typeface="Monaco" charset="0"/>
                <a:sym typeface="Monaco" charset="0"/>
              </a:rPr>
              <a:t>double d = …;</a:t>
            </a:r>
            <a:endParaRPr lang="en-US" altLang="zh-CN">
              <a:latin typeface="Monaco" charset="0"/>
              <a:sym typeface="Monaco" charset="0"/>
            </a:endParaRP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1981200" y="4581525"/>
            <a:ext cx="16922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000" dirty="0">
                <a:latin typeface="Calibri" panose="020F0302020204030204" pitchFamily="34" charset="0"/>
                <a:sym typeface="Calibri" panose="020F0302020204030204" pitchFamily="34" charset="0"/>
              </a:rPr>
              <a:t>Assume neither</a:t>
            </a:r>
            <a:endParaRPr lang="en-US" altLang="zh-CN" dirty="0">
              <a:latin typeface="Arial Narrow" panose="020B07060202020A0204" pitchFamily="34" charset="0"/>
              <a:ea typeface="Lucida Casual Regular" panose="02010600010101010101" charset="-122"/>
              <a:sym typeface="Arial Narrow" panose="020B07060202020A0204" pitchFamily="34" charset="0"/>
            </a:endParaRPr>
          </a:p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000" dirty="0">
                <a:latin typeface="Courier New Bold" panose="02070609020205090404" charset="0"/>
                <a:sym typeface="Courier New Bold" panose="02070609020205090404" charset="0"/>
              </a:rPr>
              <a:t>d</a:t>
            </a:r>
            <a:r>
              <a:rPr lang="en-US" altLang="zh-CN" sz="2000" dirty="0">
                <a:latin typeface="Calibri" panose="020F0302020204030204" pitchFamily="34" charset="0"/>
                <a:sym typeface="Calibri" panose="020F0302020204030204" pitchFamily="34" charset="0"/>
              </a:rPr>
              <a:t> nor </a:t>
            </a:r>
            <a:r>
              <a:rPr lang="en-US" altLang="zh-CN" sz="2000" dirty="0">
                <a:latin typeface="Courier New Bold" panose="02070609020205090404" charset="0"/>
                <a:sym typeface="Courier New Bold" panose="02070609020205090404" charset="0"/>
              </a:rPr>
              <a:t>f</a:t>
            </a:r>
            <a:r>
              <a:rPr lang="en-US" altLang="zh-CN" sz="2000" dirty="0">
                <a:latin typeface="Calibri" panose="020F0302020204030204" pitchFamily="34" charset="0"/>
                <a:sym typeface="Calibri" panose="020F0302020204030204" pitchFamily="34" charset="0"/>
              </a:rPr>
              <a:t> is </a:t>
            </a:r>
            <a:r>
              <a:rPr lang="en-US" altLang="zh-CN" sz="2000" dirty="0" err="1">
                <a:latin typeface="Calibri" panose="020F0302020204030204" pitchFamily="34" charset="0"/>
                <a:sym typeface="Calibri" panose="020F0302020204030204" pitchFamily="34" charset="0"/>
              </a:rPr>
              <a:t>NaN</a:t>
            </a:r>
            <a:endParaRPr lang="en-US" altLang="zh-CN" sz="2000" dirty="0">
              <a:latin typeface="Calibri" panose="020F0302020204030204" pitchFamily="34" charset="0"/>
              <a:cs typeface="Calibri" panose="020F0302020204030204" pitchFamily="34" charset="0"/>
              <a:sym typeface="Calibri" panose="020F0302020204030204" pitchFamily="34" charset="0"/>
            </a:endParaRPr>
          </a:p>
        </p:txBody>
      </p:sp>
    </p:spTree>
  </p:cSld>
  <p:clrMapOvr>
    <a:masterClrMapping/>
  </p:clrMapOvr>
  <p:transition spd="slow" advTm="16883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idx="1"/>
          </p:nvPr>
        </p:nvSpPr>
        <p:spPr>
          <a:xfrm>
            <a:off x="2424113" y="1773238"/>
            <a:ext cx="9879012" cy="3451225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二进制小数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IEEE 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浮点数标准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例子与性质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舍入与运算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语言中的浮点数</a:t>
            </a:r>
            <a:endParaRPr lang="zh-CN" altLang="en-US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总结</a:t>
            </a:r>
            <a:endParaRPr lang="zh-CN" altLang="en-US" b="1">
              <a:solidFill>
                <a:srgbClr val="FF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2229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9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4951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idx="1"/>
          </p:nvPr>
        </p:nvSpPr>
        <p:spPr>
          <a:xfrm>
            <a:off x="1162050" y="1916113"/>
            <a:ext cx="9879013" cy="3451225"/>
          </a:xfrm>
        </p:spPr>
        <p:txBody>
          <a:bodyPr/>
          <a:lstStyle/>
          <a:p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IEEE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浮点数采用</a:t>
            </a:r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M x 2</a:t>
            </a:r>
            <a:r>
              <a:rPr lang="en-US" altLang="zh-CN" b="1" baseline="3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E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的形式表示（近似表示）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提供了表示一些特殊值（正负无穷，</a:t>
            </a:r>
            <a:r>
              <a:rPr lang="en-US" altLang="zh-CN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NaN</a:t>
            </a:r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）的方法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只有有限的范围和精度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不遵守普遍的算术属性（例如结合性）</a:t>
            </a:r>
            <a:endParaRPr lang="en-US" altLang="zh-CN" b="1">
              <a:solidFill>
                <a:schemeClr val="tx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29051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3253" idx="3"/>
          </p:cNvCxnSpPr>
          <p:nvPr/>
        </p:nvCxnSpPr>
        <p:spPr>
          <a:xfrm flipV="1">
            <a:off x="7669213" y="331788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3" name="TextBox 500"/>
          <p:cNvSpPr txBox="1">
            <a:spLocks noChangeArrowheads="1"/>
          </p:cNvSpPr>
          <p:nvPr/>
        </p:nvSpPr>
        <p:spPr bwMode="auto">
          <a:xfrm>
            <a:off x="4429125" y="107950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总结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3950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5638800" y="1079500"/>
          <a:ext cx="584200" cy="2130425"/>
        </p:xfrm>
        <a:graphic>
          <a:graphicData uri="http://schemas.openxmlformats.org/drawingml/2006/table">
            <a:tbl>
              <a:tblPr/>
              <a:tblGrid>
                <a:gridCol w="584200"/>
              </a:tblGrid>
              <a:tr h="429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anose="020F0302020204030204" pitchFamily="34" charset="0"/>
                          <a:ea typeface="Calibri" panose="020F0302020204030204" pitchFamily="34" charset="0"/>
                          <a:cs typeface="Calibri" panose="020F0302020204030204" pitchFamily="34" charset="0"/>
                          <a:sym typeface="Calibri" panose="020F0302020204030204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panose="020F0302020204030204" charset="0"/>
                          <a:ea typeface="Calibri Italic" panose="020F0302020204030204" charset="0"/>
                          <a:cs typeface="Calibri Italic" panose="020F0302020204030204" charset="0"/>
                          <a:sym typeface="Calibri Italic" panose="020F0302020204030204" charset="0"/>
                        </a:rPr>
                        <a:t>i</a:t>
                      </a:r>
                      <a:endParaRPr kumimoji="0" lang="en-US" sz="1800" b="0" i="0" u="none" strike="noStrike" cap="none" normalizeH="0" baseline="3200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 Italic" panose="020F0302020204030204" charset="0"/>
                        <a:ea typeface="Calibri Italic" panose="020F0302020204030204" charset="0"/>
                        <a:cs typeface="Calibri Italic" panose="020F0302020204030204" charset="0"/>
                        <a:sym typeface="Calibri Italic" panose="020F030202020403020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anose="020F0302020204030204" pitchFamily="34" charset="0"/>
                          <a:ea typeface="Calibri" panose="020F0302020204030204" pitchFamily="34" charset="0"/>
                          <a:cs typeface="Calibri" panose="020F0302020204030204" pitchFamily="34" charset="0"/>
                          <a:sym typeface="Calibri" panose="020F0302020204030204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panose="020F0302020204030204" charset="0"/>
                          <a:ea typeface="Calibri Italic" panose="020F0302020204030204" charset="0"/>
                          <a:cs typeface="Calibri Italic" panose="020F0302020204030204" charset="0"/>
                          <a:sym typeface="Calibri Italic" panose="020F0302020204030204" charset="0"/>
                        </a:rPr>
                        <a:t>i-1</a:t>
                      </a:r>
                      <a:endParaRPr kumimoji="0" lang="en-US" sz="1800" b="0" i="0" u="none" strike="noStrike" cap="none" normalizeH="0" baseline="3200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 Italic" panose="020F0302020204030204" charset="0"/>
                        <a:ea typeface="Calibri Italic" panose="020F0302020204030204" charset="0"/>
                        <a:cs typeface="Calibri Italic" panose="020F0302020204030204" charset="0"/>
                        <a:sym typeface="Calibri Italic" panose="020F030202020403020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panose="020F0302020204030204" pitchFamily="34" charset="0"/>
                        <a:ea typeface="華康金文體W3(P)" panose="030F0300000000000000" charset="-120"/>
                        <a:cs typeface="華康金文體W3(P)" panose="030F0300000000000000" charset="-120"/>
                        <a:sym typeface="Calibri" panose="020F03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anose="020F0302020204030204" pitchFamily="34" charset="0"/>
                          <a:ea typeface="Calibri" panose="020F0302020204030204" pitchFamily="34" charset="0"/>
                          <a:cs typeface="Calibri" panose="020F0302020204030204" pitchFamily="34" charset="0"/>
                          <a:sym typeface="Calibri" panose="020F0302020204030204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panose="020F0302020204030204" pitchFamily="34" charset="0"/>
                        <a:ea typeface="Calibri" panose="020F0302020204030204" pitchFamily="34" charset="0"/>
                        <a:cs typeface="Calibri" panose="020F0302020204030204" pitchFamily="34" charset="0"/>
                        <a:sym typeface="Calibri" panose="020F03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anose="020F0302020204030204" pitchFamily="34" charset="0"/>
                          <a:ea typeface="Calibri" panose="020F0302020204030204" pitchFamily="34" charset="0"/>
                          <a:cs typeface="Calibri" panose="020F0302020204030204" pitchFamily="34" charset="0"/>
                          <a:sym typeface="Calibri" panose="020F030202020403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panose="020F0302020204030204" pitchFamily="34" charset="0"/>
                        <a:ea typeface="Calibri" panose="020F0302020204030204" pitchFamily="34" charset="0"/>
                        <a:cs typeface="Calibri" panose="020F0302020204030204" pitchFamily="34" charset="0"/>
                        <a:sym typeface="Calibri" panose="020F03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anose="020F0302020204030204" pitchFamily="34" charset="0"/>
                          <a:ea typeface="Calibri" panose="020F0302020204030204" pitchFamily="34" charset="0"/>
                          <a:cs typeface="Calibri" panose="020F0302020204030204" pitchFamily="34" charset="0"/>
                          <a:sym typeface="Calibri" panose="020F030202020403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panose="020F0302020204030204" pitchFamily="34" charset="0"/>
                        <a:ea typeface="Calibri" panose="020F0302020204030204" pitchFamily="34" charset="0"/>
                        <a:cs typeface="Calibri" panose="020F0302020204030204" pitchFamily="34" charset="0"/>
                        <a:sym typeface="Calibri" panose="020F03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5105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anose="020F0302020204030204" pitchFamily="34" charset="0"/>
                          <a:ea typeface="Calibri" panose="020F0302020204030204" pitchFamily="34" charset="0"/>
                          <a:cs typeface="Calibri" panose="020F0302020204030204" pitchFamily="34" charset="0"/>
                          <a:sym typeface="Calibri" panose="020F0302020204030204" pitchFamily="34" charset="0"/>
                        </a:rPr>
                        <a:t>1/2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panose="020F0302020204030204" pitchFamily="34" charset="0"/>
                        <a:ea typeface="Calibri" panose="020F0302020204030204" pitchFamily="34" charset="0"/>
                        <a:cs typeface="Calibri" panose="020F0302020204030204" pitchFamily="34" charset="0"/>
                        <a:sym typeface="Calibri" panose="020F03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anose="020F0302020204030204" pitchFamily="34" charset="0"/>
                          <a:ea typeface="Calibri" panose="020F0302020204030204" pitchFamily="34" charset="0"/>
                          <a:cs typeface="Calibri" panose="020F0302020204030204" pitchFamily="34" charset="0"/>
                          <a:sym typeface="Calibri" panose="020F0302020204030204" pitchFamily="34" charset="0"/>
                        </a:rPr>
                        <a:t>1/4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panose="020F0302020204030204" pitchFamily="34" charset="0"/>
                        <a:ea typeface="Calibri" panose="020F0302020204030204" pitchFamily="34" charset="0"/>
                        <a:cs typeface="Calibri" panose="020F0302020204030204" pitchFamily="34" charset="0"/>
                        <a:sym typeface="Calibri" panose="020F03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anose="020F0302020204030204" pitchFamily="34" charset="0"/>
                          <a:ea typeface="Calibri" panose="020F0302020204030204" pitchFamily="34" charset="0"/>
                          <a:cs typeface="Calibri" panose="020F0302020204030204" pitchFamily="34" charset="0"/>
                          <a:sym typeface="Calibri" panose="020F0302020204030204" pitchFamily="34" charset="0"/>
                        </a:rPr>
                        <a:t>1/8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panose="020F0302020204030204" pitchFamily="34" charset="0"/>
                        <a:ea typeface="Calibri" panose="020F0302020204030204" pitchFamily="34" charset="0"/>
                        <a:cs typeface="Calibri" panose="020F0302020204030204" pitchFamily="34" charset="0"/>
                        <a:sym typeface="Calibri" panose="020F03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panose="020F0302020204030204" pitchFamily="34" charset="0"/>
                        <a:ea typeface="華康金文體W3(P)" panose="030F0300000000000000" charset="-120"/>
                        <a:cs typeface="華康金文體W3(P)" panose="030F0300000000000000" charset="-120"/>
                        <a:sym typeface="Calibri" panose="020F03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panose="020F0302020204030204" pitchFamily="34" charset="0"/>
                          <a:ea typeface="Calibri" panose="020F0302020204030204" pitchFamily="34" charset="0"/>
                          <a:cs typeface="Calibri" panose="020F0302020204030204" pitchFamily="34" charset="0"/>
                          <a:sym typeface="Calibri" panose="020F0302020204030204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panose="020F0302020204030204" charset="0"/>
                          <a:ea typeface="Calibri Italic" panose="020F0302020204030204" charset="0"/>
                          <a:cs typeface="Calibri Italic" panose="020F0302020204030204" charset="0"/>
                          <a:sym typeface="Calibri Italic" panose="020F0302020204030204" charset="0"/>
                        </a:rPr>
                        <a:t>-j</a:t>
                      </a:r>
                      <a:endParaRPr kumimoji="0" lang="en-US" sz="2000" b="0" i="0" u="none" strike="noStrike" cap="none" normalizeH="0" baseline="3200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 Italic" panose="020F0302020204030204" charset="0"/>
                        <a:ea typeface="Calibri Italic" panose="020F0302020204030204" charset="0"/>
                        <a:cs typeface="Calibri Italic" panose="020F0302020204030204" charset="0"/>
                        <a:sym typeface="Calibri Italic" panose="020F030202020403020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12" name="表格 20511"/>
          <p:cNvGraphicFramePr>
            <a:graphicFrameLocks noGrp="1"/>
          </p:cNvGraphicFramePr>
          <p:nvPr/>
        </p:nvGraphicFramePr>
        <p:xfrm>
          <a:off x="2425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i</a:t>
                      </a:r>
                      <a:endParaRPr kumimoji="0" lang="en-US" altLang="zh-CN" sz="2800" b="0" i="0" u="none" strike="noStrike" cap="none" normalizeH="0" baseline="-6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panose="020F0302020204030204" charset="0"/>
                        <a:ea typeface="宋体" panose="02010600030101010101" pitchFamily="2" charset="-122"/>
                        <a:sym typeface="Calibri Italic" panose="020F030202020403020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i-1</a:t>
                      </a:r>
                      <a:endParaRPr kumimoji="0" lang="en-US" altLang="zh-CN" sz="2800" b="0" i="0" u="none" strike="noStrike" cap="none" normalizeH="0" baseline="-6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panose="020F0302020204030204" charset="0"/>
                        <a:ea typeface="宋体" panose="02010600030101010101" pitchFamily="2" charset="-122"/>
                        <a:sym typeface="Calibri Italic" panose="020F030202020403020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•••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panose="020F0302020204030204" charset="0"/>
                        <a:ea typeface="宋体" panose="02010600030101010101" pitchFamily="2" charset="-122"/>
                        <a:sym typeface="Calibri Italic" panose="020F030202020403020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2</a:t>
                      </a:r>
                      <a:endParaRPr kumimoji="0" lang="en-US" altLang="zh-CN" sz="2800" b="0" i="0" u="none" strike="noStrike" cap="none" normalizeH="0" baseline="-6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panose="020F0302020204030204" charset="0"/>
                        <a:ea typeface="宋体" panose="02010600030101010101" pitchFamily="2" charset="-122"/>
                        <a:sym typeface="Calibri Italic" panose="020F030202020403020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1</a:t>
                      </a:r>
                      <a:endParaRPr kumimoji="0" lang="en-US" altLang="zh-CN" sz="2800" b="0" i="0" u="none" strike="noStrike" cap="none" normalizeH="0" baseline="-6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panose="020F0302020204030204" charset="0"/>
                        <a:ea typeface="宋体" panose="02010600030101010101" pitchFamily="2" charset="-122"/>
                        <a:sym typeface="Calibri Italic" panose="020F030202020403020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0</a:t>
                      </a:r>
                      <a:endParaRPr kumimoji="0" lang="en-US" altLang="zh-CN" sz="2800" b="0" i="0" u="none" strike="noStrike" cap="none" normalizeH="0" baseline="-6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panose="020F0302020204030204" charset="0"/>
                        <a:ea typeface="宋体" panose="02010600030101010101" pitchFamily="2" charset="-122"/>
                        <a:sym typeface="Calibri Italic" panose="020F030202020403020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-1</a:t>
                      </a:r>
                      <a:endParaRPr kumimoji="0" lang="en-US" altLang="zh-CN" sz="2800" b="0" i="0" u="none" strike="noStrike" cap="none" normalizeH="0" baseline="-6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panose="020F0302020204030204" charset="0"/>
                        <a:ea typeface="宋体" panose="02010600030101010101" pitchFamily="2" charset="-122"/>
                        <a:sym typeface="Calibri Italic" panose="020F030202020403020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-2</a:t>
                      </a:r>
                      <a:endParaRPr kumimoji="0" lang="en-US" altLang="zh-CN" sz="2800" b="0" i="0" u="none" strike="noStrike" cap="none" normalizeH="0" baseline="-6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panose="020F0302020204030204" charset="0"/>
                        <a:ea typeface="宋体" panose="02010600030101010101" pitchFamily="2" charset="-122"/>
                        <a:sym typeface="Calibri Italic" panose="020F030202020403020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-3</a:t>
                      </a:r>
                      <a:endParaRPr kumimoji="0" lang="en-US" altLang="zh-CN" sz="2800" b="0" i="0" u="none" strike="noStrike" cap="none" normalizeH="0" baseline="-6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panose="020F0302020204030204" charset="0"/>
                        <a:ea typeface="宋体" panose="02010600030101010101" pitchFamily="2" charset="-122"/>
                        <a:sym typeface="Calibri Italic" panose="020F030202020403020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•••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panose="020F0302020204030204" charset="0"/>
                        <a:ea typeface="宋体" panose="02010600030101010101" pitchFamily="2" charset="-122"/>
                        <a:sym typeface="Calibri Italic" panose="020F030202020403020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panose="020F0302020204030204" charset="0"/>
                          <a:ea typeface="宋体" panose="02010600030101010101" pitchFamily="2" charset="-122"/>
                          <a:sym typeface="Calibri Italic" panose="020F0302020204030204" charset="0"/>
                        </a:rPr>
                        <a:t>-j</a:t>
                      </a:r>
                      <a:endParaRPr kumimoji="0" lang="en-US" altLang="zh-CN" sz="2800" b="0" i="0" u="none" strike="noStrike" cap="none" normalizeH="0" baseline="-6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panose="020F0302020204030204" charset="0"/>
                        <a:ea typeface="宋体" panose="02010600030101010101" pitchFamily="2" charset="-122"/>
                        <a:sym typeface="Calibri Italic" panose="020F030202020403020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90" name="Rectangle 97"/>
          <p:cNvSpPr>
            <a:spLocks noChangeArrowheads="1"/>
          </p:cNvSpPr>
          <p:nvPr/>
        </p:nvSpPr>
        <p:spPr bwMode="auto">
          <a:xfrm rot="10800000">
            <a:off x="7729538" y="4057650"/>
            <a:ext cx="561975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>
                <a:latin typeface="Times" panose="00000500000000020000" pitchFamily="18" charset="0"/>
                <a:sym typeface="Times" panose="00000500000000020000" pitchFamily="18" charset="0"/>
              </a:rPr>
              <a:t>• • •</a:t>
            </a:r>
            <a:endParaRPr lang="en-US" altLang="zh-CN" sz="2400">
              <a:latin typeface="Times" panose="00000500000000020000" pitchFamily="18" charset="0"/>
              <a:sym typeface="Times" panose="00000500000000020000" pitchFamily="18" charset="0"/>
            </a:endParaRPr>
          </a:p>
        </p:txBody>
      </p:sp>
      <p:sp>
        <p:nvSpPr>
          <p:cNvPr id="20541" name="Rectangle 99"/>
          <p:cNvSpPr>
            <a:spLocks noGrp="1"/>
          </p:cNvSpPr>
          <p:nvPr>
            <p:ph idx="1"/>
          </p:nvPr>
        </p:nvSpPr>
        <p:spPr>
          <a:xfrm>
            <a:off x="1966913" y="5008563"/>
            <a:ext cx="8472487" cy="1849437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215900" indent="-215900">
              <a:spcBef>
                <a:spcPct val="0"/>
              </a:spcBef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</a:t>
            </a:r>
            <a:endParaRPr lang="en-US" altLang="zh-CN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6580" lvl="1"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 to right of “binary point” represent fractional powers of 2</a:t>
            </a:r>
            <a:endParaRPr lang="en-US" altLang="zh-CN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6580" lvl="1"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Represents rational number:</a:t>
            </a:r>
            <a:endParaRPr lang="en-US" altLang="zh-CN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92" name="Freeform 100"/>
          <p:cNvSpPr>
            <a:spLocks noChangeArrowheads="1"/>
          </p:cNvSpPr>
          <p:nvPr/>
        </p:nvSpPr>
        <p:spPr bwMode="auto">
          <a:xfrm>
            <a:off x="5564188" y="3017838"/>
            <a:ext cx="165100" cy="101600"/>
          </a:xfrm>
          <a:custGeom>
            <a:avLst/>
            <a:gdLst>
              <a:gd name="T0" fmla="*/ 1261945 w 21600"/>
              <a:gd name="T1" fmla="*/ 0 h 21600"/>
              <a:gd name="T2" fmla="*/ 0 w 21600"/>
              <a:gd name="T3" fmla="*/ 0 h 21600"/>
              <a:gd name="T4" fmla="*/ 0 w 21600"/>
              <a:gd name="T5" fmla="*/ 4778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" name="Freeform 101"/>
          <p:cNvSpPr>
            <a:spLocks noChangeArrowheads="1"/>
          </p:cNvSpPr>
          <p:nvPr/>
        </p:nvSpPr>
        <p:spPr bwMode="auto">
          <a:xfrm>
            <a:off x="5029200" y="2586038"/>
            <a:ext cx="698500" cy="533400"/>
          </a:xfrm>
          <a:custGeom>
            <a:avLst/>
            <a:gdLst>
              <a:gd name="T0" fmla="*/ 22588067 w 21600"/>
              <a:gd name="T1" fmla="*/ 0 h 21600"/>
              <a:gd name="T2" fmla="*/ 0 w 21600"/>
              <a:gd name="T3" fmla="*/ 0 h 21600"/>
              <a:gd name="T4" fmla="*/ 0 w 21600"/>
              <a:gd name="T5" fmla="*/ 13172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4" name="Freeform 102"/>
          <p:cNvSpPr>
            <a:spLocks noChangeArrowheads="1"/>
          </p:cNvSpPr>
          <p:nvPr/>
        </p:nvSpPr>
        <p:spPr bwMode="auto">
          <a:xfrm>
            <a:off x="4479925" y="2344738"/>
            <a:ext cx="1244600" cy="774700"/>
          </a:xfrm>
          <a:custGeom>
            <a:avLst/>
            <a:gdLst>
              <a:gd name="T0" fmla="*/ 71714313 w 21600"/>
              <a:gd name="T1" fmla="*/ 0 h 21600"/>
              <a:gd name="T2" fmla="*/ 0 w 21600"/>
              <a:gd name="T3" fmla="*/ 0 h 21600"/>
              <a:gd name="T4" fmla="*/ 0 w 21600"/>
              <a:gd name="T5" fmla="*/ 277851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5" name="Freeform 103"/>
          <p:cNvSpPr>
            <a:spLocks noChangeArrowheads="1"/>
          </p:cNvSpPr>
          <p:nvPr/>
        </p:nvSpPr>
        <p:spPr bwMode="auto">
          <a:xfrm>
            <a:off x="3302000" y="1671638"/>
            <a:ext cx="2425700" cy="1447800"/>
          </a:xfrm>
          <a:custGeom>
            <a:avLst/>
            <a:gdLst>
              <a:gd name="T0" fmla="*/ 272408356 w 21600"/>
              <a:gd name="T1" fmla="*/ 0 h 21600"/>
              <a:gd name="T2" fmla="*/ 0 w 21600"/>
              <a:gd name="T3" fmla="*/ 0 h 21600"/>
              <a:gd name="T4" fmla="*/ 0 w 21600"/>
              <a:gd name="T5" fmla="*/ 970428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6" name="Freeform 104"/>
          <p:cNvSpPr>
            <a:spLocks noChangeArrowheads="1"/>
          </p:cNvSpPr>
          <p:nvPr/>
        </p:nvSpPr>
        <p:spPr bwMode="auto">
          <a:xfrm>
            <a:off x="2552700" y="1316038"/>
            <a:ext cx="3175000" cy="1803400"/>
          </a:xfrm>
          <a:custGeom>
            <a:avLst/>
            <a:gdLst>
              <a:gd name="T0" fmla="*/ 466695602 w 21600"/>
              <a:gd name="T1" fmla="*/ 0 h 21600"/>
              <a:gd name="T2" fmla="*/ 0 w 21600"/>
              <a:gd name="T3" fmla="*/ 0 h 21600"/>
              <a:gd name="T4" fmla="*/ 0 w 21600"/>
              <a:gd name="T5" fmla="*/ 15056720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7" name="Rectangle 105"/>
          <p:cNvSpPr>
            <a:spLocks noChangeArrowheads="1"/>
          </p:cNvSpPr>
          <p:nvPr/>
        </p:nvSpPr>
        <p:spPr bwMode="auto">
          <a:xfrm>
            <a:off x="3635375" y="2420938"/>
            <a:ext cx="560388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2400">
                <a:latin typeface="Times" panose="00000500000000020000" pitchFamily="18" charset="0"/>
                <a:sym typeface="Times" panose="00000500000000020000" pitchFamily="18" charset="0"/>
              </a:rPr>
              <a:t>• • •</a:t>
            </a:r>
            <a:endParaRPr lang="en-US" altLang="zh-CN" sz="2400">
              <a:latin typeface="Times" panose="00000500000000020000" pitchFamily="18" charset="0"/>
              <a:sym typeface="Times" panose="00000500000000020000" pitchFamily="18" charset="0"/>
            </a:endParaRPr>
          </a:p>
        </p:txBody>
      </p:sp>
      <p:sp>
        <p:nvSpPr>
          <p:cNvPr id="18498" name="Freeform 106"/>
          <p:cNvSpPr>
            <a:spLocks noChangeArrowheads="1"/>
          </p:cNvSpPr>
          <p:nvPr/>
        </p:nvSpPr>
        <p:spPr bwMode="auto">
          <a:xfrm rot="10800000">
            <a:off x="5822950" y="3778250"/>
            <a:ext cx="342900" cy="101600"/>
          </a:xfrm>
          <a:custGeom>
            <a:avLst/>
            <a:gdLst>
              <a:gd name="T0" fmla="*/ 5443538 w 21600"/>
              <a:gd name="T1" fmla="*/ 0 h 21600"/>
              <a:gd name="T2" fmla="*/ 0 w 21600"/>
              <a:gd name="T3" fmla="*/ 0 h 21600"/>
              <a:gd name="T4" fmla="*/ 0 w 21600"/>
              <a:gd name="T5" fmla="*/ 4778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9" name="Freeform 107"/>
          <p:cNvSpPr>
            <a:spLocks noChangeArrowheads="1"/>
          </p:cNvSpPr>
          <p:nvPr/>
        </p:nvSpPr>
        <p:spPr bwMode="auto">
          <a:xfrm rot="10800000">
            <a:off x="5810250" y="3778250"/>
            <a:ext cx="977900" cy="393700"/>
          </a:xfrm>
          <a:custGeom>
            <a:avLst/>
            <a:gdLst>
              <a:gd name="T0" fmla="*/ 44272612 w 21600"/>
              <a:gd name="T1" fmla="*/ 0 h 21600"/>
              <a:gd name="T2" fmla="*/ 0 w 21600"/>
              <a:gd name="T3" fmla="*/ 0 h 21600"/>
              <a:gd name="T4" fmla="*/ 0 w 21600"/>
              <a:gd name="T5" fmla="*/ 71759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0" name="Freeform 108"/>
          <p:cNvSpPr>
            <a:spLocks noChangeArrowheads="1"/>
          </p:cNvSpPr>
          <p:nvPr/>
        </p:nvSpPr>
        <p:spPr bwMode="auto">
          <a:xfrm rot="10800000">
            <a:off x="5808663" y="3790950"/>
            <a:ext cx="1574800" cy="774700"/>
          </a:xfrm>
          <a:custGeom>
            <a:avLst/>
            <a:gdLst>
              <a:gd name="T0" fmla="*/ 114814585 w 21600"/>
              <a:gd name="T1" fmla="*/ 0 h 21600"/>
              <a:gd name="T2" fmla="*/ 0 w 21600"/>
              <a:gd name="T3" fmla="*/ 0 h 21600"/>
              <a:gd name="T4" fmla="*/ 0 w 21600"/>
              <a:gd name="T5" fmla="*/ 277851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1" name="Freeform 109"/>
          <p:cNvSpPr>
            <a:spLocks noChangeArrowheads="1"/>
          </p:cNvSpPr>
          <p:nvPr/>
        </p:nvSpPr>
        <p:spPr bwMode="auto">
          <a:xfrm rot="10800000">
            <a:off x="5799138" y="3752850"/>
            <a:ext cx="2717800" cy="1371600"/>
          </a:xfrm>
          <a:custGeom>
            <a:avLst/>
            <a:gdLst>
              <a:gd name="T0" fmla="*/ 341964669 w 21600"/>
              <a:gd name="T1" fmla="*/ 0 h 21600"/>
              <a:gd name="T2" fmla="*/ 0 w 21600"/>
              <a:gd name="T3" fmla="*/ 0 h 21600"/>
              <a:gd name="T4" fmla="*/ 0 w 21600"/>
              <a:gd name="T5" fmla="*/ 87096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2" name="Oval 110"/>
          <p:cNvSpPr>
            <a:spLocks noChangeArrowheads="1"/>
          </p:cNvSpPr>
          <p:nvPr/>
        </p:nvSpPr>
        <p:spPr bwMode="auto">
          <a:xfrm>
            <a:off x="5865813" y="3629025"/>
            <a:ext cx="165100" cy="165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miter lim="800000"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endParaRPr lang="en-US" altLang="zh-CN"/>
          </a:p>
        </p:txBody>
      </p:sp>
      <p:pic>
        <p:nvPicPr>
          <p:cNvPr id="18503" name="Picture 1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5810250"/>
            <a:ext cx="13208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直接连接符 78"/>
          <p:cNvCxnSpPr/>
          <p:nvPr/>
        </p:nvCxnSpPr>
        <p:spPr>
          <a:xfrm flipV="1">
            <a:off x="47625" y="511175"/>
            <a:ext cx="4381500" cy="23813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8506" idx="3"/>
          </p:cNvCxnSpPr>
          <p:nvPr/>
        </p:nvCxnSpPr>
        <p:spPr>
          <a:xfrm>
            <a:off x="7669213" y="527050"/>
            <a:ext cx="4522787" cy="2540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6" name="TextBox 500"/>
          <p:cNvSpPr txBox="1">
            <a:spLocks noChangeArrowheads="1"/>
          </p:cNvSpPr>
          <p:nvPr/>
        </p:nvSpPr>
        <p:spPr bwMode="auto">
          <a:xfrm>
            <a:off x="4429125" y="328613"/>
            <a:ext cx="32400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zh-CN" sz="20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二进制小数</a:t>
            </a:r>
            <a:endParaRPr lang="zh-CN" altLang="zh-CN" sz="20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3120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ChangeArrowheads="1"/>
          </p:cNvSpPr>
          <p:nvPr/>
        </p:nvSpPr>
        <p:spPr bwMode="auto">
          <a:xfrm>
            <a:off x="1992313" y="1196975"/>
            <a:ext cx="83820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4000" indent="-254000">
              <a:tabLst>
                <a:tab pos="239839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520700" indent="-203200">
              <a:tabLst>
                <a:tab pos="239839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39839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39839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39839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839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839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839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839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r>
              <a:rPr lang="zh-CN" altLang="en-US" sz="2400" b="1" dirty="0">
                <a:latin typeface="Calibri Bold" panose="020F0302020204030204" charset="0"/>
                <a:sym typeface="Calibri Bold" panose="020F0302020204030204" charset="0"/>
              </a:rPr>
              <a:t>值</a:t>
            </a:r>
            <a:r>
              <a:rPr lang="en-US" altLang="zh-CN" sz="2400" b="1" dirty="0">
                <a:latin typeface="Calibri Bold" panose="020F0302020204030204" charset="0"/>
                <a:sym typeface="Calibri Bold" panose="020F0302020204030204" charset="0"/>
              </a:rPr>
              <a:t>	</a:t>
            </a:r>
            <a:r>
              <a:rPr lang="zh-CN" altLang="en-US" sz="2400" b="1" dirty="0">
                <a:latin typeface="Calibri Bold" panose="020F0302020204030204" charset="0"/>
                <a:sym typeface="Calibri Bold" panose="020F0302020204030204" charset="0"/>
              </a:rPr>
              <a:t>表示</a:t>
            </a:r>
            <a:endParaRPr lang="en-US" altLang="zh-CN" sz="2400" b="1" dirty="0">
              <a:latin typeface="Calibri Bold" panose="020F0302020204030204" charset="0"/>
              <a:sym typeface="Calibri Bold" panose="020F0302020204030204" charset="0"/>
            </a:endParaRPr>
          </a:p>
          <a:p>
            <a:pPr eaLnBrk="1" hangingPunct="1">
              <a:spcBef>
                <a:spcPts val="600"/>
              </a:spcBef>
              <a:buFont typeface="Arial" panose="020B0604020202090204" pitchFamily="34" charset="0"/>
              <a:buNone/>
            </a:pPr>
            <a:r>
              <a:rPr lang="en-US" altLang="zh-CN" sz="2400" b="1" dirty="0">
                <a:latin typeface="Monaco" charset="0"/>
                <a:sym typeface="Monaco" charset="0"/>
              </a:rPr>
              <a:t>	5 3/4	101.11</a:t>
            </a:r>
            <a:r>
              <a:rPr lang="en-US" altLang="zh-CN" sz="2400" b="1" baseline="-6000" dirty="0">
                <a:latin typeface="Monaco" charset="0"/>
                <a:sym typeface="Monaco" charset="0"/>
              </a:rPr>
              <a:t>2</a:t>
            </a:r>
            <a:endParaRPr lang="en-US" altLang="zh-CN" sz="2400" b="1" dirty="0">
              <a:latin typeface="Calibri" panose="020F0302020204030204" pitchFamily="34" charset="0"/>
              <a:sym typeface="Calibri" panose="020F0302020204030204" pitchFamily="34" charset="0"/>
            </a:endParaRPr>
          </a:p>
          <a:p>
            <a:pPr eaLnBrk="1" hangingPunct="1">
              <a:spcBef>
                <a:spcPts val="600"/>
              </a:spcBef>
              <a:buFont typeface="Arial" panose="020B0604020202090204" pitchFamily="34" charset="0"/>
              <a:buNone/>
            </a:pPr>
            <a:r>
              <a:rPr lang="en-US" altLang="zh-CN" sz="2400" b="1" dirty="0">
                <a:latin typeface="Monaco" charset="0"/>
                <a:sym typeface="Monaco" charset="0"/>
              </a:rPr>
              <a:t> 	2 7/8	10.111</a:t>
            </a:r>
            <a:r>
              <a:rPr lang="en-US" altLang="zh-CN" sz="2400" b="1" baseline="-6000" dirty="0">
                <a:latin typeface="Monaco" charset="0"/>
                <a:sym typeface="Monaco" charset="0"/>
              </a:rPr>
              <a:t>2</a:t>
            </a:r>
            <a:endParaRPr lang="en-US" altLang="zh-CN" sz="2400" b="1" dirty="0">
              <a:latin typeface="Calibri" panose="020F0302020204030204" pitchFamily="34" charset="0"/>
              <a:sym typeface="Calibri" panose="020F0302020204030204" pitchFamily="34" charset="0"/>
            </a:endParaRPr>
          </a:p>
          <a:p>
            <a:pPr eaLnBrk="1" hangingPunct="1">
              <a:spcBef>
                <a:spcPts val="600"/>
              </a:spcBef>
              <a:buFont typeface="Arial" panose="020B0604020202090204" pitchFamily="34" charset="0"/>
              <a:buNone/>
            </a:pPr>
            <a:r>
              <a:rPr lang="en-US" altLang="zh-CN" sz="2400" b="1" dirty="0">
                <a:latin typeface="Monaco" charset="0"/>
                <a:sym typeface="Monaco" charset="0"/>
              </a:rPr>
              <a:t>  	1 13/16	</a:t>
            </a:r>
            <a:r>
              <a:rPr lang="en-US" altLang="zh-CN" sz="2400" b="1" dirty="0">
                <a:solidFill>
                  <a:schemeClr val="bg1"/>
                </a:solidFill>
                <a:latin typeface="Monaco" charset="0"/>
                <a:sym typeface="Monaco" charset="0"/>
              </a:rPr>
              <a:t>0</a:t>
            </a:r>
            <a:r>
              <a:rPr lang="en-US" altLang="zh-CN" sz="2400" b="1" dirty="0">
                <a:latin typeface="Monaco" charset="0"/>
                <a:sym typeface="Monaco" charset="0"/>
              </a:rPr>
              <a:t>1.0111</a:t>
            </a:r>
            <a:r>
              <a:rPr lang="en-US" altLang="zh-CN" sz="2400" b="1" baseline="-6000" dirty="0">
                <a:latin typeface="Monaco" charset="0"/>
                <a:sym typeface="Monaco" charset="0"/>
              </a:rPr>
              <a:t>2</a:t>
            </a:r>
            <a:endParaRPr lang="en-US" altLang="zh-CN" sz="2400" b="1" dirty="0">
              <a:latin typeface="Calibri" panose="020F0302020204030204" pitchFamily="34" charset="0"/>
              <a:sym typeface="Calibri" panose="020F0302020204030204" pitchFamily="34" charset="0"/>
            </a:endParaRPr>
          </a:p>
          <a:p>
            <a:pPr eaLnBrk="1" hangingPunct="1">
              <a:spcBef>
                <a:spcPts val="41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r>
              <a:rPr lang="zh-CN" altLang="en-US" sz="2400" b="1" dirty="0">
                <a:latin typeface="Calibri Bold" panose="020F0302020204030204" charset="0"/>
                <a:sym typeface="Calibri Bold" panose="020F0302020204030204" charset="0"/>
              </a:rPr>
              <a:t>观察</a:t>
            </a:r>
            <a:endParaRPr lang="en-US" altLang="zh-CN" sz="2400" b="1" dirty="0">
              <a:latin typeface="Calibri Bold" panose="020F0302020204030204" charset="0"/>
              <a:sym typeface="Calibri Bold" panose="020F0302020204030204" charset="0"/>
            </a:endParaRPr>
          </a:p>
          <a:p>
            <a:pPr eaLnBrk="1" hangingPunct="1">
              <a:spcBef>
                <a:spcPts val="475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Calibri" panose="020F0302020204030204" pitchFamily="34" charset="0"/>
                <a:sym typeface="Calibri" panose="020F0302020204030204" pitchFamily="34" charset="0"/>
              </a:rPr>
              <a:t>小数点右移一位</a:t>
            </a:r>
            <a:r>
              <a:rPr lang="en-US" altLang="zh-CN" sz="2400" b="1" dirty="0">
                <a:latin typeface="Calibri" panose="020F0302020204030204" pitchFamily="34" charset="0"/>
                <a:cs typeface="Calibri" panose="020F0302020204030204" pitchFamily="34" charset="0"/>
                <a:sym typeface="Calibri" panose="020F0302020204030204" pitchFamily="34" charset="0"/>
              </a:rPr>
              <a:t>——</a:t>
            </a:r>
            <a:r>
              <a:rPr lang="zh-CN" altLang="en-US" sz="2400" b="1" dirty="0">
                <a:latin typeface="Calibri" panose="020F0302020204030204" pitchFamily="34" charset="0"/>
                <a:sym typeface="Calibri" panose="020F0302020204030204" pitchFamily="34" charset="0"/>
              </a:rPr>
              <a:t>乘</a:t>
            </a:r>
            <a:r>
              <a:rPr lang="en-US" altLang="zh-CN" sz="2400" b="1" dirty="0">
                <a:latin typeface="Calibri" panose="020F0302020204030204" pitchFamily="34" charset="0"/>
                <a:sym typeface="Calibri" panose="020F0302020204030204" pitchFamily="34" charset="0"/>
              </a:rPr>
              <a:t>2</a:t>
            </a:r>
            <a:endParaRPr lang="en-US" altLang="zh-CN" sz="2400" b="1" dirty="0">
              <a:latin typeface="Calibri" panose="020F0302020204030204" pitchFamily="34" charset="0"/>
              <a:sym typeface="Calibri" panose="020F0302020204030204" pitchFamily="34" charset="0"/>
            </a:endParaRPr>
          </a:p>
          <a:p>
            <a:pPr eaLnBrk="1" hangingPunct="1">
              <a:spcBef>
                <a:spcPts val="475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Calibri" panose="020F0302020204030204" pitchFamily="34" charset="0"/>
                <a:sym typeface="Calibri" panose="020F0302020204030204" pitchFamily="34" charset="0"/>
              </a:rPr>
              <a:t>小数点左移一位</a:t>
            </a:r>
            <a:r>
              <a:rPr lang="en-US" altLang="zh-CN" sz="2400" b="1" dirty="0">
                <a:latin typeface="Calibri" panose="020F0302020204030204" pitchFamily="34" charset="0"/>
                <a:sym typeface="Calibri" panose="020F0302020204030204" pitchFamily="34" charset="0"/>
              </a:rPr>
              <a:t>——</a:t>
            </a:r>
            <a:r>
              <a:rPr lang="zh-CN" altLang="en-US" sz="2400" b="1" dirty="0">
                <a:latin typeface="Calibri" panose="020F0302020204030204" pitchFamily="34" charset="0"/>
                <a:sym typeface="Calibri" panose="020F0302020204030204" pitchFamily="34" charset="0"/>
              </a:rPr>
              <a:t>除</a:t>
            </a:r>
            <a:r>
              <a:rPr lang="en-US" altLang="zh-CN" sz="2400" b="1" dirty="0">
                <a:latin typeface="Calibri" panose="020F0302020204030204" pitchFamily="34" charset="0"/>
                <a:sym typeface="Calibri" panose="020F0302020204030204" pitchFamily="34" charset="0"/>
              </a:rPr>
              <a:t>2</a:t>
            </a:r>
            <a:endParaRPr lang="en-US" altLang="zh-CN" sz="2400" b="1" dirty="0">
              <a:latin typeface="Calibri" panose="020F0302020204030204" pitchFamily="34" charset="0"/>
              <a:sym typeface="Calibri" panose="020F0302020204030204" pitchFamily="34" charset="0"/>
            </a:endParaRPr>
          </a:p>
          <a:p>
            <a:pPr eaLnBrk="1" hangingPunct="1">
              <a:spcBef>
                <a:spcPts val="475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Calibri" panose="020F0302020204030204" pitchFamily="34" charset="0"/>
                <a:sym typeface="Calibri" panose="020F0302020204030204" pitchFamily="34" charset="0"/>
              </a:rPr>
              <a:t>形如</a:t>
            </a:r>
            <a:r>
              <a:rPr lang="en-US" altLang="zh-CN" sz="2400" b="1" dirty="0">
                <a:latin typeface="Calibri" panose="020F0302020204030204" pitchFamily="34" charset="0"/>
                <a:sym typeface="Calibri" panose="020F0302020204030204" pitchFamily="34" charset="0"/>
              </a:rPr>
              <a:t> 0.111111…</a:t>
            </a:r>
            <a:r>
              <a:rPr lang="en-US" altLang="zh-CN" sz="2400" b="1" baseline="-6000" dirty="0">
                <a:latin typeface="Calibri" panose="020F0302020204030204" pitchFamily="34" charset="0"/>
                <a:sym typeface="Calibri" panose="020F0302020204030204" pitchFamily="34" charset="0"/>
              </a:rPr>
              <a:t>2</a:t>
            </a:r>
            <a:r>
              <a:rPr lang="en-US" altLang="zh-CN" sz="2400" b="1" dirty="0">
                <a:latin typeface="Calibri" panose="020F0302020204030204" pitchFamily="34" charset="0"/>
                <a:sym typeface="Calibri" panose="020F0302020204030204" pitchFamily="34" charset="0"/>
              </a:rPr>
              <a:t> </a:t>
            </a:r>
            <a:r>
              <a:rPr lang="zh-CN" altLang="en-US" sz="2400" b="1" dirty="0">
                <a:latin typeface="Calibri" panose="020F0302020204030204" pitchFamily="34" charset="0"/>
                <a:sym typeface="Calibri" panose="020F0302020204030204" pitchFamily="34" charset="0"/>
              </a:rPr>
              <a:t>表示刚好小于</a:t>
            </a:r>
            <a:r>
              <a:rPr lang="en-US" altLang="zh-CN" sz="2400" b="1" dirty="0">
                <a:latin typeface="Calibri" panose="020F0302020204030204" pitchFamily="34" charset="0"/>
                <a:sym typeface="Calibri" panose="020F0302020204030204" pitchFamily="34" charset="0"/>
              </a:rPr>
              <a:t>1.0</a:t>
            </a:r>
            <a:r>
              <a:rPr lang="zh-CN" altLang="en-US" sz="2400" b="1" dirty="0">
                <a:latin typeface="Calibri" panose="020F0302020204030204" pitchFamily="34" charset="0"/>
                <a:sym typeface="Calibri" panose="020F0302020204030204" pitchFamily="34" charset="0"/>
              </a:rPr>
              <a:t>的数</a:t>
            </a:r>
            <a:endParaRPr lang="en-US" altLang="zh-CN" sz="2400" b="1" dirty="0">
              <a:latin typeface="Calibri" panose="020F0302020204030204" pitchFamily="34" charset="0"/>
              <a:sym typeface="Calibri" panose="020F0302020204030204" pitchFamily="34" charset="0"/>
            </a:endParaRPr>
          </a:p>
          <a:p>
            <a:pPr lvl="1" eaLnBrk="1" hangingPunct="1">
              <a:spcBef>
                <a:spcPts val="475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Calibri" panose="020F0302020204030204" pitchFamily="34" charset="0"/>
                <a:sym typeface="Calibri" panose="020F0302020204030204" pitchFamily="34" charset="0"/>
              </a:rPr>
              <a:t>1/2 + 1/4 + 1/8 + … + 1/2</a:t>
            </a:r>
            <a:r>
              <a:rPr lang="en-US" altLang="zh-CN" sz="2400" b="1" baseline="32000" dirty="0">
                <a:latin typeface="Calibri" panose="020F0302020204030204" pitchFamily="34" charset="0"/>
                <a:sym typeface="Calibri" panose="020F0302020204030204" pitchFamily="34" charset="0"/>
              </a:rPr>
              <a:t>i</a:t>
            </a:r>
            <a:r>
              <a:rPr lang="en-US" altLang="zh-CN" sz="2400" b="1" dirty="0">
                <a:latin typeface="Calibri" panose="020F0302020204030204" pitchFamily="34" charset="0"/>
                <a:sym typeface="Calibri" panose="020F0302020204030204" pitchFamily="34" charset="0"/>
              </a:rPr>
              <a:t> + … ➙ 1.0</a:t>
            </a:r>
            <a:endParaRPr lang="en-US" altLang="zh-CN" sz="2400" b="1" dirty="0">
              <a:latin typeface="Calibri" panose="020F0302020204030204" pitchFamily="34" charset="0"/>
              <a:sym typeface="Calibri" panose="020F0302020204030204" pitchFamily="34" charset="0"/>
            </a:endParaRPr>
          </a:p>
          <a:p>
            <a:pPr lvl="1" eaLnBrk="1" hangingPunct="1">
              <a:spcBef>
                <a:spcPts val="475"/>
              </a:spcBef>
              <a:buSzPct val="80000"/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Calibri" panose="020F0302020204030204" pitchFamily="34" charset="0"/>
                <a:sym typeface="Calibri" panose="020F0302020204030204" pitchFamily="34" charset="0"/>
              </a:rPr>
              <a:t>也可以简单的用</a:t>
            </a:r>
            <a:r>
              <a:rPr lang="en-US" altLang="zh-CN" sz="2400" b="1" dirty="0">
                <a:latin typeface="Calibri" panose="020F0302020204030204" pitchFamily="34" charset="0"/>
                <a:sym typeface="Calibri" panose="020F0302020204030204" pitchFamily="34" charset="0"/>
              </a:rPr>
              <a:t> 1.0 – ε</a:t>
            </a:r>
            <a:r>
              <a:rPr lang="zh-CN" altLang="en-US" sz="2400" b="1" dirty="0">
                <a:latin typeface="Calibri" panose="020F0302020204030204" pitchFamily="34" charset="0"/>
                <a:sym typeface="Calibri" panose="020F0302020204030204" pitchFamily="34" charset="0"/>
              </a:rPr>
              <a:t>来表示</a:t>
            </a:r>
            <a:endParaRPr lang="en-US" altLang="zh-CN" sz="2400" b="1" dirty="0">
              <a:latin typeface="Calibri" panose="020F0302020204030204" pitchFamily="34" charset="0"/>
              <a:sym typeface="Calibri" panose="020F03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625" y="511175"/>
            <a:ext cx="4381500" cy="23813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9461" idx="3"/>
          </p:cNvCxnSpPr>
          <p:nvPr/>
        </p:nvCxnSpPr>
        <p:spPr>
          <a:xfrm flipV="1">
            <a:off x="7669213" y="552450"/>
            <a:ext cx="4522787" cy="3810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1" name="TextBox 500"/>
          <p:cNvSpPr txBox="1">
            <a:spLocks noChangeArrowheads="1"/>
          </p:cNvSpPr>
          <p:nvPr/>
        </p:nvSpPr>
        <p:spPr bwMode="auto">
          <a:xfrm>
            <a:off x="4429125" y="328613"/>
            <a:ext cx="324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二进制小数</a:t>
            </a:r>
            <a:r>
              <a:rPr lang="en-US" altLang="zh-CN" sz="28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-</a:t>
            </a:r>
            <a:r>
              <a:rPr lang="zh-CN" altLang="en-US" sz="28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例子</a:t>
            </a:r>
            <a:endParaRPr lang="zh-CN" altLang="zh-CN" sz="28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5261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/>
          </p:cNvSpPr>
          <p:nvPr>
            <p:ph idx="1"/>
          </p:nvPr>
        </p:nvSpPr>
        <p:spPr>
          <a:xfrm>
            <a:off x="2518728" y="1478598"/>
            <a:ext cx="7408862" cy="34512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>
              <a:tabLst>
                <a:tab pos="1828800" algn="l"/>
              </a:tabLst>
              <a:defRPr/>
            </a:pP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限制</a:t>
            </a:r>
            <a:endParaRPr lang="en-US" altLang="zh-CN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52450" lvl="1">
              <a:tabLst>
                <a:tab pos="1828800" algn="l"/>
              </a:tabLst>
              <a:defRPr/>
            </a:pP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只能精确表示诸如</a:t>
            </a: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x/2</a:t>
            </a:r>
            <a:r>
              <a:rPr lang="en-US" altLang="zh-CN" sz="2800" b="1" baseline="320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的数</a:t>
            </a:r>
            <a:endParaRPr lang="en-US" altLang="zh-CN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52450" lvl="1">
              <a:tabLst>
                <a:tab pos="1828800" algn="l"/>
              </a:tabLst>
              <a:defRPr/>
            </a:pP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其他的值只能近似表示</a:t>
            </a:r>
            <a:endParaRPr lang="en-US" altLang="zh-CN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tabLst>
                <a:tab pos="1828800" algn="l"/>
              </a:tabLst>
              <a:defRPr/>
            </a:pP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	Representation</a:t>
            </a:r>
            <a:endParaRPr lang="en-US" altLang="zh-CN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52450" lvl="1">
              <a:tabLst>
                <a:tab pos="1828800" algn="l"/>
              </a:tabLst>
              <a:defRPr/>
            </a:pP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	</a:t>
            </a: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aco" charset="0"/>
                <a:sym typeface="Monaco" charset="0"/>
              </a:rPr>
              <a:t>0.0101010101[01]…</a:t>
            </a:r>
            <a:r>
              <a:rPr lang="en-US" altLang="zh-CN" sz="2800" b="1" baseline="-60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aco" charset="0"/>
                <a:sym typeface="Monaco" charset="0"/>
              </a:rPr>
              <a:t>2</a:t>
            </a:r>
            <a:endParaRPr lang="en-US" altLang="zh-CN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aco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  <a:defRPr/>
            </a:pP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1/5	</a:t>
            </a: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aco" charset="0"/>
                <a:sym typeface="Monaco" charset="0"/>
              </a:rPr>
              <a:t>0.001100110011[0011]…</a:t>
            </a:r>
            <a:r>
              <a:rPr lang="en-US" altLang="zh-CN" sz="2800" b="1" baseline="-60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aco" charset="0"/>
                <a:sym typeface="Monaco" charset="0"/>
              </a:rPr>
              <a:t>2</a:t>
            </a:r>
            <a:endParaRPr lang="en-US" altLang="zh-CN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aco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  <a:defRPr/>
            </a:pP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1/10	</a:t>
            </a: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aco" charset="0"/>
                <a:sym typeface="Monaco" charset="0"/>
              </a:rPr>
              <a:t>0.0001100110011[0011]…</a:t>
            </a:r>
            <a:r>
              <a:rPr lang="en-US" altLang="zh-CN" sz="2800" b="1" baseline="-60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aco" charset="0"/>
                <a:sym typeface="Monaco" charset="0"/>
              </a:rPr>
              <a:t>2</a:t>
            </a:r>
            <a:endParaRPr lang="en-US" altLang="zh-CN" sz="2800" b="1" baseline="-60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aco" charset="0"/>
              <a:sym typeface="Monaco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7625" y="511175"/>
            <a:ext cx="4381500" cy="23813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0485" idx="3"/>
          </p:cNvCxnSpPr>
          <p:nvPr/>
        </p:nvCxnSpPr>
        <p:spPr>
          <a:xfrm flipV="1">
            <a:off x="7669213" y="552450"/>
            <a:ext cx="4522787" cy="635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TextBox 500"/>
          <p:cNvSpPr txBox="1">
            <a:spLocks noChangeArrowheads="1"/>
          </p:cNvSpPr>
          <p:nvPr/>
        </p:nvSpPr>
        <p:spPr bwMode="auto">
          <a:xfrm>
            <a:off x="4429125" y="328613"/>
            <a:ext cx="3240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二进制小数表示范围</a:t>
            </a:r>
            <a:endParaRPr lang="zh-CN" altLang="zh-CN" sz="24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2590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Carnegie Mellon</a:t>
            </a:r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24581" name="Rectangle 4"/>
          <p:cNvSpPr>
            <a:spLocks noGrp="1"/>
          </p:cNvSpPr>
          <p:nvPr>
            <p:ph idx="1"/>
          </p:nvPr>
        </p:nvSpPr>
        <p:spPr>
          <a:xfrm>
            <a:off x="1355725" y="2043113"/>
            <a:ext cx="9879013" cy="3451225"/>
          </a:xfrm>
        </p:spPr>
        <p:txBody>
          <a:bodyPr/>
          <a:lstStyle/>
          <a:p>
            <a:pPr>
              <a:defRPr/>
            </a:pP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二进制小数</a:t>
            </a:r>
            <a:endParaRPr lang="zh-CN" altLang="en-US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defRPr/>
            </a:pPr>
            <a:r>
              <a:rPr lang="zh-CN" altLang="en-US" sz="2800" b="1" noProof="1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IEEE 浮点数标准</a:t>
            </a:r>
            <a:endParaRPr lang="zh-CN" altLang="en-US" sz="2800" b="1" noProof="1">
              <a:solidFill>
                <a:srgbClr val="FF0000"/>
              </a:solidFill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defRPr/>
            </a:pP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例子与性质</a:t>
            </a:r>
            <a:endParaRPr lang="zh-CN" altLang="en-US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defRPr/>
            </a:pP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舍入与运算</a:t>
            </a:r>
            <a:endParaRPr lang="zh-CN" altLang="en-US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defRPr/>
            </a:pP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C</a:t>
            </a: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语言中的浮点数</a:t>
            </a:r>
            <a:endParaRPr lang="zh-CN" altLang="en-US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defRPr/>
            </a:pP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总结</a:t>
            </a:r>
            <a:endParaRPr lang="zh-CN" altLang="en-US" sz="2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93663" y="520700"/>
            <a:ext cx="4381500" cy="23813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1510" idx="3"/>
          </p:cNvCxnSpPr>
          <p:nvPr/>
        </p:nvCxnSpPr>
        <p:spPr>
          <a:xfrm flipV="1">
            <a:off x="7715250" y="561975"/>
            <a:ext cx="4522788" cy="3810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500"/>
          <p:cNvSpPr txBox="1">
            <a:spLocks noChangeArrowheads="1"/>
          </p:cNvSpPr>
          <p:nvPr/>
        </p:nvSpPr>
        <p:spPr bwMode="auto">
          <a:xfrm>
            <a:off x="4475163" y="338138"/>
            <a:ext cx="3240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zh-CN" sz="28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</a:t>
            </a:r>
            <a:endParaRPr lang="zh-CN" altLang="zh-CN" sz="28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597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4"/>
          <p:cNvSpPr>
            <a:spLocks noGrp="1"/>
          </p:cNvSpPr>
          <p:nvPr>
            <p:ph idx="1"/>
          </p:nvPr>
        </p:nvSpPr>
        <p:spPr>
          <a:xfrm>
            <a:off x="1156335" y="1703388"/>
            <a:ext cx="9879013" cy="34512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IEEE 754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标准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于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1985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建立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838200" lvl="2"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之前由每个计算机制造商设计自己的规则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支持所有主流的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CPU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defRPr/>
            </a:pP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面向数字运算的精确性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支持舍入，溢出等操作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定义在一组小而一致的规则上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——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相当优雅，容易理解</a:t>
            </a:r>
            <a:endParaRPr lang="zh-CN" altLang="en-US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48736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2533" idx="3"/>
          </p:cNvCxnSpPr>
          <p:nvPr/>
        </p:nvCxnSpPr>
        <p:spPr>
          <a:xfrm flipV="1">
            <a:off x="7553325" y="487363"/>
            <a:ext cx="4522788" cy="3810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TextBox 500"/>
          <p:cNvSpPr txBox="1">
            <a:spLocks noChangeArrowheads="1"/>
          </p:cNvSpPr>
          <p:nvPr/>
        </p:nvSpPr>
        <p:spPr bwMode="auto">
          <a:xfrm>
            <a:off x="4313238" y="263525"/>
            <a:ext cx="32400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IEEE</a:t>
            </a:r>
            <a:r>
              <a:rPr lang="zh-CN" altLang="zh-CN" sz="28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浮点数</a:t>
            </a:r>
            <a:endParaRPr lang="zh-CN" altLang="zh-CN" sz="28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39337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1155700" y="1874838"/>
            <a:ext cx="9879013" cy="3451225"/>
          </a:xfrm>
        </p:spPr>
        <p:txBody>
          <a:bodyPr/>
          <a:lstStyle/>
          <a:p>
            <a:pPr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数学形式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: </a:t>
            </a:r>
            <a:b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</a:b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			(–1)</a:t>
            </a:r>
            <a:r>
              <a:rPr lang="en-US" altLang="zh-CN" b="1" baseline="320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s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M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 2</a:t>
            </a:r>
            <a:r>
              <a:rPr lang="en-US" altLang="zh-CN" b="1" baseline="320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E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Bold" panose="020F0302020204030204" charset="0"/>
              </a:rPr>
              <a:t>符号位</a:t>
            </a:r>
            <a:r>
              <a:rPr lang="en-US" altLang="zh-CN" b="1" noProof="1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s </a:t>
            </a:r>
            <a:r>
              <a:rPr lang="en-US" altLang="zh-CN" b="1" noProof="1"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确定了这个数是负数还是正数，数值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0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的符号位特殊处理</a:t>
            </a:r>
            <a:endParaRPr lang="en-US" altLang="zh-CN" b="1" noProof="1"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Bold" panose="020F0302020204030204" charset="0"/>
              </a:rPr>
              <a:t>尾数</a:t>
            </a:r>
            <a:r>
              <a:rPr lang="en-US" altLang="zh-CN" b="1" noProof="1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M</a:t>
            </a:r>
            <a:r>
              <a:rPr lang="zh-CN" altLang="en-US" b="1" noProof="1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（</a:t>
            </a:r>
            <a:r>
              <a:rPr lang="en-US" altLang="zh-CN" b="1" noProof="1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Significand</a:t>
            </a:r>
            <a:r>
              <a:rPr lang="zh-CN" altLang="en-US" b="1" noProof="1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）</a:t>
            </a:r>
            <a:r>
              <a:rPr lang="en-US" altLang="zh-CN" b="1" noProof="1"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是一个二进制小数，通常规定在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范围中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[1.0,2.0).</a:t>
            </a:r>
            <a:endParaRPr lang="en-US" altLang="zh-CN" b="1" noProof="1"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Calibri Bold" panose="020F0302020204030204" charset="0"/>
              </a:rPr>
              <a:t>阶码</a:t>
            </a:r>
            <a:r>
              <a:rPr lang="en-US" altLang="zh-CN" b="1" noProof="1"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</a:t>
            </a:r>
            <a:r>
              <a:rPr lang="en-US" altLang="zh-CN" b="1" noProof="1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E</a:t>
            </a:r>
            <a:r>
              <a:rPr lang="en-US" altLang="zh-CN" b="1" noProof="1"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 </a:t>
            </a:r>
            <a:r>
              <a:rPr lang="zh-CN" altLang="en-US" b="1" noProof="1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（</a:t>
            </a:r>
            <a:r>
              <a:rPr lang="en-US" altLang="zh-CN" b="1" noProof="1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Exponent</a:t>
            </a:r>
            <a:r>
              <a:rPr lang="zh-CN" altLang="en-US" b="1" noProof="1">
                <a:solidFill>
                  <a:srgbClr val="980002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  <a:sym typeface="Stymie Std Light Italic" panose="02010600010101010101" charset="-122"/>
              </a:rPr>
              <a:t>）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表示</a:t>
            </a:r>
            <a:r>
              <a:rPr lang="en-US" altLang="zh-CN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2</a:t>
            </a:r>
            <a:r>
              <a:rPr lang="zh-CN" altLang="en-US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pitchFamily="34" charset="-122"/>
                <a:ea typeface="微软雅黑" panose="020B0703020204020201" pitchFamily="34" charset="-122"/>
                <a:cs typeface="微软雅黑" panose="020B0703020204020201" pitchFamily="34" charset="-122"/>
              </a:rPr>
              <a:t>的幂</a:t>
            </a: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 marL="552450" lvl="1">
              <a:defRPr/>
            </a:pPr>
            <a:endParaRPr lang="en-US" altLang="zh-CN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defRPr/>
            </a:pPr>
            <a:endParaRPr lang="en-US" altLang="zh-CN" b="1" noProof="1"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  <a:p>
            <a:pPr>
              <a:defRPr/>
            </a:pPr>
            <a:endParaRPr lang="en-US" altLang="zh-CN" b="1" noProof="1">
              <a:latin typeface="微软雅黑" panose="020B0703020204020201" pitchFamily="34" charset="-122"/>
              <a:ea typeface="微软雅黑" panose="020B0703020204020201" pitchFamily="34" charset="-122"/>
              <a:cs typeface="微软雅黑" panose="020B0703020204020201" pitchFamily="34" charset="-122"/>
            </a:endParaRP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2654300" y="4360863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0" y="487363"/>
            <a:ext cx="4381500" cy="23812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3567" idx="3"/>
          </p:cNvCxnSpPr>
          <p:nvPr/>
        </p:nvCxnSpPr>
        <p:spPr>
          <a:xfrm flipV="1">
            <a:off x="7553325" y="487363"/>
            <a:ext cx="4522788" cy="3810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7" name="TextBox 500"/>
          <p:cNvSpPr txBox="1">
            <a:spLocks noChangeArrowheads="1"/>
          </p:cNvSpPr>
          <p:nvPr/>
        </p:nvSpPr>
        <p:spPr bwMode="auto">
          <a:xfrm>
            <a:off x="4313238" y="263525"/>
            <a:ext cx="32400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IEEE</a:t>
            </a:r>
            <a:r>
              <a:rPr lang="zh-CN" altLang="zh-CN" sz="2800" b="1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浮点表示</a:t>
            </a:r>
            <a:endParaRPr lang="zh-CN" altLang="zh-CN" sz="2800" b="1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p:transition spd="slow" advTm="50665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4|1.5|1.2|1.4|2.5|2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5848</Words>
  <Application>WPS 文字</Application>
  <PresentationFormat>宽屏</PresentationFormat>
  <Paragraphs>616</Paragraphs>
  <Slides>39</Slides>
  <Notes>4</Notes>
  <HiddenSlides>0</HiddenSlides>
  <MMClips>38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77" baseType="lpstr">
      <vt:lpstr>Arial</vt:lpstr>
      <vt:lpstr>方正书宋_GBK</vt:lpstr>
      <vt:lpstr>Wingdings</vt:lpstr>
      <vt:lpstr>Candara</vt:lpstr>
      <vt:lpstr>宋体</vt:lpstr>
      <vt:lpstr>华文楷体</vt:lpstr>
      <vt:lpstr>华文新魏</vt:lpstr>
      <vt:lpstr>Symbol</vt:lpstr>
      <vt:lpstr>华文细黑</vt:lpstr>
      <vt:lpstr>黑体-简</vt:lpstr>
      <vt:lpstr>微软雅黑</vt:lpstr>
      <vt:lpstr>汉仪中圆简</vt:lpstr>
      <vt:lpstr>华文宋体</vt:lpstr>
      <vt:lpstr>字心坊小令体常规体</vt:lpstr>
      <vt:lpstr>Wingdings 2</vt:lpstr>
      <vt:lpstr>Calibri</vt:lpstr>
      <vt:lpstr>Calibri Italic</vt:lpstr>
      <vt:lpstr>華康金文體W3(P)</vt:lpstr>
      <vt:lpstr>Times</vt:lpstr>
      <vt:lpstr>Times New Roman</vt:lpstr>
      <vt:lpstr>Monaco</vt:lpstr>
      <vt:lpstr>Calibri Bold</vt:lpstr>
      <vt:lpstr>Stymie Std Light Italic</vt:lpstr>
      <vt:lpstr>Courier New</vt:lpstr>
      <vt:lpstr>Courier New Bold</vt:lpstr>
      <vt:lpstr>Apple Symbols</vt:lpstr>
      <vt:lpstr>Lucida Casual Regular</vt:lpstr>
      <vt:lpstr>Arial Narrow Bold</vt:lpstr>
      <vt:lpstr>Arial</vt:lpstr>
      <vt:lpstr>Helvetica</vt:lpstr>
      <vt:lpstr>Arial Narrow</vt:lpstr>
      <vt:lpstr>Arial Unicode MS</vt:lpstr>
      <vt:lpstr>苹方-简</vt:lpstr>
      <vt:lpstr>Wingdings</vt:lpstr>
      <vt:lpstr>明兰</vt:lpstr>
      <vt:lpstr>波形</vt:lpstr>
      <vt:lpstr>1_波形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向偶数舍入方法分析</vt:lpstr>
      <vt:lpstr>二进制数舍入</vt:lpstr>
      <vt:lpstr>浮点数乘法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Floating Point Puzzles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深入理解黑客攻击</dc:title>
  <dc:creator>Win7InMac</dc:creator>
  <cp:lastModifiedBy>khyang</cp:lastModifiedBy>
  <cp:revision>277</cp:revision>
  <dcterms:created xsi:type="dcterms:W3CDTF">2022-03-09T14:55:46Z</dcterms:created>
  <dcterms:modified xsi:type="dcterms:W3CDTF">2022-03-09T14:55:46Z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