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20.xml" ContentType="application/vnd.openxmlformats-officedocument.presentationml.tags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57" r:id="rId1"/>
  </p:sldMasterIdLst>
  <p:notesMasterIdLst>
    <p:notesMasterId r:id="rId33"/>
  </p:notesMasterIdLst>
  <p:sldIdLst>
    <p:sldId id="386" r:id="rId2"/>
    <p:sldId id="375" r:id="rId3"/>
    <p:sldId id="339" r:id="rId4"/>
    <p:sldId id="387" r:id="rId5"/>
    <p:sldId id="373" r:id="rId6"/>
    <p:sldId id="389" r:id="rId7"/>
    <p:sldId id="390" r:id="rId8"/>
    <p:sldId id="391" r:id="rId9"/>
    <p:sldId id="392" r:id="rId10"/>
    <p:sldId id="393" r:id="rId11"/>
    <p:sldId id="431" r:id="rId12"/>
    <p:sldId id="432" r:id="rId13"/>
    <p:sldId id="394" r:id="rId14"/>
    <p:sldId id="395" r:id="rId15"/>
    <p:sldId id="433" r:id="rId16"/>
    <p:sldId id="413" r:id="rId17"/>
    <p:sldId id="414" r:id="rId18"/>
    <p:sldId id="415" r:id="rId19"/>
    <p:sldId id="417" r:id="rId20"/>
    <p:sldId id="371" r:id="rId21"/>
    <p:sldId id="435" r:id="rId22"/>
    <p:sldId id="434" r:id="rId23"/>
    <p:sldId id="351" r:id="rId24"/>
    <p:sldId id="695" r:id="rId25"/>
    <p:sldId id="696" r:id="rId26"/>
    <p:sldId id="697" r:id="rId27"/>
    <p:sldId id="698" r:id="rId28"/>
    <p:sldId id="352" r:id="rId29"/>
    <p:sldId id="420" r:id="rId30"/>
    <p:sldId id="421" r:id="rId31"/>
    <p:sldId id="402" r:id="rId32"/>
  </p:sldIdLst>
  <p:sldSz cx="9144000" cy="5143500" type="screen16x9"/>
  <p:notesSz cx="6858000" cy="9144000"/>
  <p:custDataLst>
    <p:tags r:id="rId3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22275" indent="-60325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846138" indent="-12065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271588" indent="-182563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693863" indent="-242888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FCB"/>
    <a:srgbClr val="067C0C"/>
    <a:srgbClr val="FFAFAF"/>
    <a:srgbClr val="FF0000"/>
    <a:srgbClr val="08A810"/>
    <a:srgbClr val="CC6600"/>
    <a:srgbClr val="A33909"/>
    <a:srgbClr val="F2F2F2"/>
    <a:srgbClr val="AC0000"/>
    <a:srgbClr val="D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1" autoAdjust="0"/>
    <p:restoredTop sz="85240" autoAdjust="0"/>
  </p:normalViewPr>
  <p:slideViewPr>
    <p:cSldViewPr showGuides="1">
      <p:cViewPr varScale="1">
        <p:scale>
          <a:sx n="78" d="100"/>
          <a:sy n="78" d="100"/>
        </p:scale>
        <p:origin x="2676" y="9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-214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dirty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dirty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dirty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A41FEA25-C0EA-413D-8D1D-7325EEED996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2227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846138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271588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693863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120204" algn="l" defTabSz="8480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44247" algn="l" defTabSz="8480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68288" algn="l" defTabSz="8480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92328" algn="l" defTabSz="8480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D4C3ED17-4C1F-47E3-BE3D-69553E812EEA}" type="slidenum">
              <a:rPr lang="zh-CN" altLang="en-US" b="0"/>
              <a:pPr eaLnBrk="1" hangingPunct="1"/>
              <a:t>0</a:t>
            </a:fld>
            <a:endParaRPr lang="zh-CN" altLang="en-US" b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  <a:pPr eaLnBrk="1" hangingPunct="1"/>
              <a:t>9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3819592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  <a:pPr eaLnBrk="1" hangingPunct="1"/>
              <a:t>10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2032381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CBFC2BDA-E9EE-47B7-A9DE-E6D2B712059D}" type="slidenum">
              <a:rPr lang="en-US" altLang="zh-CN" b="0"/>
              <a:pPr eaLnBrk="1" hangingPunct="1"/>
              <a:t>11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641393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  <a:pPr eaLnBrk="1" hangingPunct="1"/>
              <a:t>12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2608188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  <a:pPr eaLnBrk="1" hangingPunct="1"/>
              <a:t>13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32511338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  <a:pPr eaLnBrk="1" hangingPunct="1"/>
              <a:t>14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1822530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  <a:pPr eaLnBrk="1" hangingPunct="1"/>
              <a:t>15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  <a:pPr eaLnBrk="1" hangingPunct="1"/>
              <a:t>16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3953967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  <a:pPr eaLnBrk="1" hangingPunct="1"/>
              <a:t>17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41290117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  <a:pPr eaLnBrk="1" hangingPunct="1"/>
              <a:t>18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4139680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CBFC2BDA-E9EE-47B7-A9DE-E6D2B712059D}" type="slidenum">
              <a:rPr lang="en-US" altLang="zh-CN" b="0"/>
              <a:pPr eaLnBrk="1" hangingPunct="1"/>
              <a:t>1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840BBD33-9EB9-4AC0-BC29-D29C79B9D169}" type="slidenum">
              <a:rPr lang="en-US" altLang="zh-CN" b="0"/>
              <a:pPr eaLnBrk="1" hangingPunct="1"/>
              <a:t>19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板书举例：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tabLst>
                <a:tab pos="860425" algn="l"/>
              </a:tabLst>
            </a:pPr>
            <a:r>
              <a:rPr lang="en-US" altLang="zh-CN" sz="1100" dirty="0">
                <a:ea typeface="宋体" panose="02010600030101010101" pitchFamily="2" charset="-122"/>
              </a:rPr>
              <a:t>(</a:t>
            </a:r>
            <a:r>
              <a:rPr lang="en-US" altLang="zh-CN" sz="1100" dirty="0" err="1">
                <a:ea typeface="宋体" panose="02010600030101010101" pitchFamily="2" charset="-122"/>
              </a:rPr>
              <a:t>Eb,Ri</a:t>
            </a:r>
            <a:r>
              <a:rPr lang="en-US" altLang="zh-CN" sz="1100" dirty="0">
                <a:ea typeface="宋体" panose="02010600030101010101" pitchFamily="2" charset="-122"/>
              </a:rPr>
              <a:t>)	   Mem[Reg[Eb]+Reg[</a:t>
            </a:r>
            <a:r>
              <a:rPr lang="en-US" altLang="zh-CN" sz="1100" dirty="0" err="1">
                <a:ea typeface="宋体" panose="02010600030101010101" pitchFamily="2" charset="-122"/>
              </a:rPr>
              <a:t>Ei</a:t>
            </a:r>
            <a:r>
              <a:rPr lang="en-US" altLang="zh-CN" sz="1100" dirty="0">
                <a:ea typeface="宋体" panose="02010600030101010101" pitchFamily="2" charset="-122"/>
              </a:rPr>
              <a:t>]]</a:t>
            </a:r>
          </a:p>
          <a:p>
            <a:pPr>
              <a:tabLst>
                <a:tab pos="860425" algn="l"/>
              </a:tabLst>
            </a:pPr>
            <a:r>
              <a:rPr lang="en-US" altLang="zh-CN" sz="1100" dirty="0">
                <a:ea typeface="宋体" panose="02010600030101010101" pitchFamily="2" charset="-122"/>
              </a:rPr>
              <a:t>D(</a:t>
            </a:r>
            <a:r>
              <a:rPr lang="en-US" altLang="zh-CN" sz="1100" dirty="0" err="1">
                <a:ea typeface="宋体" panose="02010600030101010101" pitchFamily="2" charset="-122"/>
              </a:rPr>
              <a:t>Eb,Ei</a:t>
            </a:r>
            <a:r>
              <a:rPr lang="en-US" altLang="zh-CN" sz="1100" dirty="0">
                <a:ea typeface="宋体" panose="02010600030101010101" pitchFamily="2" charset="-122"/>
              </a:rPr>
              <a:t>)	   Mem[Reg[Eb]+Reg[</a:t>
            </a:r>
            <a:r>
              <a:rPr lang="en-US" altLang="zh-CN" sz="1100" dirty="0" err="1">
                <a:ea typeface="宋体" panose="02010600030101010101" pitchFamily="2" charset="-122"/>
              </a:rPr>
              <a:t>Ei</a:t>
            </a:r>
            <a:r>
              <a:rPr lang="en-US" altLang="zh-CN" sz="1100" dirty="0">
                <a:ea typeface="宋体" panose="02010600030101010101" pitchFamily="2" charset="-122"/>
              </a:rPr>
              <a:t>]+D]</a:t>
            </a:r>
          </a:p>
          <a:p>
            <a:pPr>
              <a:tabLst>
                <a:tab pos="860425" algn="l"/>
              </a:tabLst>
            </a:pPr>
            <a:r>
              <a:rPr lang="en-US" altLang="zh-CN" sz="1100" dirty="0">
                <a:ea typeface="宋体" panose="02010600030101010101" pitchFamily="2" charset="-122"/>
              </a:rPr>
              <a:t>(</a:t>
            </a:r>
            <a:r>
              <a:rPr lang="en-US" altLang="zh-CN" sz="1100" dirty="0" err="1">
                <a:ea typeface="宋体" panose="02010600030101010101" pitchFamily="2" charset="-122"/>
              </a:rPr>
              <a:t>Eb,Ei,S</a:t>
            </a:r>
            <a:r>
              <a:rPr lang="en-US" altLang="zh-CN" sz="1100" dirty="0">
                <a:ea typeface="宋体" panose="02010600030101010101" pitchFamily="2" charset="-122"/>
              </a:rPr>
              <a:t>)	   Mem[Reg[Eb]+S*Reg[</a:t>
            </a:r>
            <a:r>
              <a:rPr lang="en-US" altLang="zh-CN" sz="1100" dirty="0" err="1">
                <a:ea typeface="宋体" panose="02010600030101010101" pitchFamily="2" charset="-122"/>
              </a:rPr>
              <a:t>Ei</a:t>
            </a:r>
            <a:r>
              <a:rPr lang="en-US" altLang="zh-CN" sz="1100" dirty="0">
                <a:ea typeface="宋体" panose="02010600030101010101" pitchFamily="2" charset="-122"/>
              </a:rPr>
              <a:t>]]</a:t>
            </a: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  <a:pPr eaLnBrk="1" hangingPunct="1"/>
              <a:t>20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28732289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0xf000 + 0x8 = 0xf008</a:t>
            </a:r>
          </a:p>
          <a:p>
            <a:r>
              <a:rPr lang="en-US" altLang="zh-CN" dirty="0"/>
              <a:t>0xf000 + 0x0100 = 0xf100</a:t>
            </a:r>
          </a:p>
          <a:p>
            <a:r>
              <a:rPr lang="en-US" altLang="zh-CN" dirty="0"/>
              <a:t>0xf000 + 4*0x0100 = 0xf400</a:t>
            </a:r>
          </a:p>
          <a:p>
            <a:r>
              <a:rPr lang="en-US" altLang="zh-CN" dirty="0"/>
              <a:t>2*0xf000 + 0x80 = 0x1d080</a:t>
            </a: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  <a:pPr eaLnBrk="1" hangingPunct="1"/>
              <a:t>21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8128526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E84C149E-EAFD-435A-A814-2ADCF0D76AB7}" type="slidenum">
              <a:rPr lang="en-US" altLang="zh-CN" b="0"/>
              <a:pPr eaLnBrk="1" hangingPunct="1"/>
              <a:t>22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CBFC2BDA-E9EE-47B7-A9DE-E6D2B712059D}" type="slidenum">
              <a:rPr lang="en-US" altLang="zh-CN" b="0"/>
              <a:pPr eaLnBrk="1" hangingPunct="1"/>
              <a:t>24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34464336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  <a:pPr eaLnBrk="1" hangingPunct="1"/>
              <a:t>25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39776837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A=0x0fffffff. </a:t>
            </a:r>
            <a:r>
              <a:rPr lang="zh-CN" altLang="en-US" dirty="0">
                <a:latin typeface="Arial" panose="020B0604020202020204" pitchFamily="34" charset="0"/>
              </a:rPr>
              <a:t>如果</a:t>
            </a:r>
            <a:r>
              <a:rPr lang="en-US" altLang="zh-CN" dirty="0">
                <a:latin typeface="Arial" panose="020B0604020202020204" pitchFamily="34" charset="0"/>
              </a:rPr>
              <a:t> A </a:t>
            </a:r>
            <a:r>
              <a:rPr lang="zh-CN" altLang="en-US" dirty="0">
                <a:latin typeface="Arial" panose="020B0604020202020204" pitchFamily="34" charset="0"/>
              </a:rPr>
              <a:t>是有符号数，那么</a:t>
            </a:r>
            <a:r>
              <a:rPr lang="en-US" altLang="zh-CN" dirty="0">
                <a:latin typeface="Arial" panose="020B0604020202020204" pitchFamily="34" charset="0"/>
              </a:rPr>
              <a:t> incl A </a:t>
            </a:r>
            <a:r>
              <a:rPr lang="zh-CN" altLang="en-US" dirty="0">
                <a:latin typeface="Arial" panose="020B0604020202020204" pitchFamily="34" charset="0"/>
              </a:rPr>
              <a:t>会变成一个很大的负数（补码加法正溢出），而对于无符号数就没有这个问题。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A=0X10000000</a:t>
            </a:r>
            <a:r>
              <a:rPr lang="zh-CN" altLang="en-US" dirty="0">
                <a:latin typeface="Arial" panose="020B0604020202020204" pitchFamily="34" charset="0"/>
              </a:rPr>
              <a:t>，如果</a:t>
            </a:r>
            <a:r>
              <a:rPr lang="en-US" altLang="zh-CN" dirty="0">
                <a:latin typeface="Arial" panose="020B0604020202020204" pitchFamily="34" charset="0"/>
              </a:rPr>
              <a:t>A</a:t>
            </a:r>
            <a:r>
              <a:rPr lang="zh-CN" altLang="en-US" dirty="0">
                <a:latin typeface="Arial" panose="020B0604020202020204" pitchFamily="34" charset="0"/>
              </a:rPr>
              <a:t>是有符号数，那么</a:t>
            </a:r>
            <a:r>
              <a:rPr lang="en-US" altLang="zh-CN" dirty="0" err="1">
                <a:latin typeface="Arial" panose="020B0604020202020204" pitchFamily="34" charset="0"/>
              </a:rPr>
              <a:t>decl</a:t>
            </a:r>
            <a:r>
              <a:rPr lang="en-US" altLang="zh-CN" dirty="0">
                <a:latin typeface="Arial" panose="020B0604020202020204" pitchFamily="34" charset="0"/>
              </a:rPr>
              <a:t> A </a:t>
            </a:r>
            <a:r>
              <a:rPr lang="zh-CN" altLang="en-US" dirty="0">
                <a:latin typeface="Arial" panose="020B0604020202020204" pitchFamily="34" charset="0"/>
              </a:rPr>
              <a:t>会变成一个很大的正数（补码加法负溢出）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注意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</a:rPr>
              <a:t>negl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</a:rPr>
              <a:t>和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</a:rPr>
              <a:t>notl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</a:rPr>
              <a:t>的区别</a:t>
            </a: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  <a:pPr eaLnBrk="1" hangingPunct="1"/>
              <a:t>26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39767510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F7B8BAD8-A75C-4FC5-BBFF-6CEFF2D6559C}" type="slidenum">
              <a:rPr lang="en-US" altLang="zh-CN" b="0"/>
              <a:pPr eaLnBrk="1" hangingPunct="1"/>
              <a:t>27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  <a:pPr eaLnBrk="1" hangingPunct="1"/>
              <a:t>28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31875979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冒号是“拼接”的意思</a:t>
            </a: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  <a:pPr eaLnBrk="1" hangingPunct="1"/>
              <a:t>29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3114133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  <a:pPr eaLnBrk="1" hangingPunct="1"/>
              <a:t>2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D4C3ED17-4C1F-47E3-BE3D-69553E812EEA}" type="slidenum">
              <a:rPr lang="zh-CN" altLang="en-US" b="0"/>
              <a:pPr eaLnBrk="1" hangingPunct="1"/>
              <a:t>30</a:t>
            </a:fld>
            <a:endParaRPr lang="zh-CN" altLang="en-US" b="0"/>
          </a:p>
        </p:txBody>
      </p:sp>
    </p:spTree>
    <p:extLst>
      <p:ext uri="{BB962C8B-B14F-4D97-AF65-F5344CB8AC3E}">
        <p14:creationId xmlns:p14="http://schemas.microsoft.com/office/powerpoint/2010/main" val="1642277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  <a:pPr eaLnBrk="1" hangingPunct="1"/>
              <a:t>3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2318892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CDF15751-AB47-48C3-BFCF-1E5FD32A178D}" type="slidenum">
              <a:rPr lang="en-US" altLang="zh-CN" b="0"/>
              <a:pPr eaLnBrk="1" hangingPunct="1"/>
              <a:t>4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  <a:pPr eaLnBrk="1" hangingPunct="1"/>
              <a:t>5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3528408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  <a:pPr eaLnBrk="1" hangingPunct="1"/>
              <a:t>6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650615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使用反汇编可以观察已经编译完成的机器指令对应的汇编代码。</a:t>
            </a:r>
            <a:r>
              <a:rPr lang="en-US" altLang="zh-CN" dirty="0">
                <a:latin typeface="Arial" panose="020B0604020202020204" pitchFamily="34" charset="0"/>
              </a:rPr>
              <a:t>-d </a:t>
            </a:r>
            <a:r>
              <a:rPr lang="zh-CN" altLang="en-US" dirty="0">
                <a:latin typeface="Arial" panose="020B0604020202020204" pitchFamily="34" charset="0"/>
              </a:rPr>
              <a:t>是指仅仅反汇编需要执行指令的</a:t>
            </a:r>
            <a:r>
              <a:rPr lang="en-US" altLang="zh-CN" dirty="0">
                <a:latin typeface="Arial" panose="020B0604020202020204" pitchFamily="34" charset="0"/>
              </a:rPr>
              <a:t>section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  <a:pPr eaLnBrk="1" hangingPunct="1"/>
              <a:t>7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182253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  <a:pPr eaLnBrk="1" hangingPunct="1"/>
              <a:t>8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3482799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12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161"/>
    </mc:Choice>
    <mc:Fallback xmlns="">
      <p:transition advClick="0" advTm="6161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430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161"/>
    </mc:Choice>
    <mc:Fallback xmlns="">
      <p:transition advClick="0" advTm="6161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256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161"/>
    </mc:Choice>
    <mc:Fallback xmlns="">
      <p:transition advClick="0" advTm="6161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699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161"/>
    </mc:Choice>
    <mc:Fallback xmlns="">
      <p:transition advClick="0" advTm="6161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479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161"/>
    </mc:Choice>
    <mc:Fallback xmlns="">
      <p:transition advClick="0" advTm="6161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296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161"/>
    </mc:Choice>
    <mc:Fallback xmlns="">
      <p:transition advClick="0" advTm="6161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4"/>
            <a:ext cx="5486400" cy="425055"/>
          </a:xfrm>
          <a:prstGeom prst="rect">
            <a:avLst/>
          </a:prstGeom>
        </p:spPr>
        <p:txBody>
          <a:bodyPr lIns="72545" tIns="36273" rIns="72545" bIns="36273" anchor="b"/>
          <a:lstStyle>
            <a:lvl1pPr algn="l">
              <a:defRPr sz="19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lIns="72545" tIns="36273" rIns="72545" bIns="36273"/>
          <a:lstStyle>
            <a:lvl1pPr marL="0" indent="0">
              <a:buNone/>
              <a:defRPr sz="2900"/>
            </a:lvl1pPr>
            <a:lvl2pPr marL="424041" indent="0">
              <a:buNone/>
              <a:defRPr sz="2600"/>
            </a:lvl2pPr>
            <a:lvl3pPr marL="848081" indent="0">
              <a:buNone/>
              <a:defRPr sz="2200"/>
            </a:lvl3pPr>
            <a:lvl4pPr marL="1272122" indent="0">
              <a:buNone/>
              <a:defRPr sz="1900"/>
            </a:lvl4pPr>
            <a:lvl5pPr marL="1696164" indent="0">
              <a:buNone/>
              <a:defRPr sz="1900"/>
            </a:lvl5pPr>
            <a:lvl6pPr marL="2120204" indent="0">
              <a:buNone/>
              <a:defRPr sz="1900"/>
            </a:lvl6pPr>
            <a:lvl7pPr marL="2544247" indent="0">
              <a:buNone/>
              <a:defRPr sz="1900"/>
            </a:lvl7pPr>
            <a:lvl8pPr marL="2968288" indent="0">
              <a:buNone/>
              <a:defRPr sz="1900"/>
            </a:lvl8pPr>
            <a:lvl9pPr marL="3392328" indent="0">
              <a:buNone/>
              <a:defRPr sz="19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9"/>
            <a:ext cx="5486400" cy="603645"/>
          </a:xfrm>
          <a:prstGeom prst="rect">
            <a:avLst/>
          </a:prstGeom>
        </p:spPr>
        <p:txBody>
          <a:bodyPr lIns="72545" tIns="36273" rIns="72545" bIns="36273"/>
          <a:lstStyle>
            <a:lvl1pPr marL="0" indent="0">
              <a:buNone/>
              <a:defRPr sz="1300"/>
            </a:lvl1pPr>
            <a:lvl2pPr marL="424041" indent="0">
              <a:buNone/>
              <a:defRPr sz="1100"/>
            </a:lvl2pPr>
            <a:lvl3pPr marL="848081" indent="0">
              <a:buNone/>
              <a:defRPr sz="1000"/>
            </a:lvl3pPr>
            <a:lvl4pPr marL="1272122" indent="0">
              <a:buNone/>
              <a:defRPr sz="800"/>
            </a:lvl4pPr>
            <a:lvl5pPr marL="1696164" indent="0">
              <a:buNone/>
              <a:defRPr sz="800"/>
            </a:lvl5pPr>
            <a:lvl6pPr marL="2120204" indent="0">
              <a:buNone/>
              <a:defRPr sz="800"/>
            </a:lvl6pPr>
            <a:lvl7pPr marL="2544247" indent="0">
              <a:buNone/>
              <a:defRPr sz="800"/>
            </a:lvl7pPr>
            <a:lvl8pPr marL="2968288" indent="0">
              <a:buNone/>
              <a:defRPr sz="800"/>
            </a:lvl8pPr>
            <a:lvl9pPr marL="3392328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4294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161"/>
    </mc:Choice>
    <mc:Fallback xmlns="">
      <p:transition advClick="0" advTm="6161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671" y="87314"/>
            <a:ext cx="8206671" cy="486455"/>
          </a:xfrm>
          <a:prstGeom prst="rect">
            <a:avLst/>
          </a:prstGeom>
        </p:spPr>
        <p:txBody>
          <a:bodyPr lIns="72545" tIns="36273" rIns="72545" bIns="36273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671" y="735920"/>
            <a:ext cx="8206671" cy="4029982"/>
          </a:xfrm>
          <a:prstGeom prst="rect">
            <a:avLst/>
          </a:prstGeom>
        </p:spPr>
        <p:txBody>
          <a:bodyPr vert="eaVert" lIns="72545" tIns="36273" rIns="72545" bIns="36273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501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161"/>
    </mc:Choice>
    <mc:Fallback xmlns="">
      <p:transition advClick="0" advTm="6161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86922"/>
            <a:ext cx="2051050" cy="4679156"/>
          </a:xfrm>
          <a:prstGeom prst="rect">
            <a:avLst/>
          </a:prstGeom>
        </p:spPr>
        <p:txBody>
          <a:bodyPr vert="eaVert" lIns="72545" tIns="36273" rIns="72545" bIns="36273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8" y="86922"/>
            <a:ext cx="6003925" cy="4679156"/>
          </a:xfrm>
          <a:prstGeom prst="rect">
            <a:avLst/>
          </a:prstGeom>
        </p:spPr>
        <p:txBody>
          <a:bodyPr vert="eaVert" lIns="72545" tIns="36273" rIns="72545" bIns="36273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1960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161"/>
    </mc:Choice>
    <mc:Fallback xmlns="">
      <p:transition advClick="0" advTm="6161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mc:AlternateContent xmlns:mc="http://schemas.openxmlformats.org/markup-compatibility/2006" xmlns:p14="http://schemas.microsoft.com/office/powerpoint/2010/main">
    <mc:Choice Requires="p14">
      <p:transition p14:dur="0" advClick="0" advTm="6161"/>
    </mc:Choice>
    <mc:Fallback xmlns="">
      <p:transition advClick="0" advTm="6161"/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5pPr>
      <a:lvl6pPr marL="424041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6pPr>
      <a:lvl7pPr marL="848081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7pPr>
      <a:lvl8pPr marL="1272122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8pPr>
      <a:lvl9pPr marL="1696164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9pPr>
    </p:titleStyle>
    <p:bodyStyle>
      <a:lvl1pPr marL="166688" indent="-166688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900" b="1">
          <a:solidFill>
            <a:schemeClr val="tx1"/>
          </a:solidFill>
          <a:latin typeface="+mn-lt"/>
          <a:ea typeface="+mn-ea"/>
          <a:cs typeface="+mn-cs"/>
        </a:defRPr>
      </a:lvl1pPr>
      <a:lvl2pPr marL="500063" indent="-166688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828675" indent="-160338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1163638" indent="-166688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300">
          <a:solidFill>
            <a:schemeClr val="tx1"/>
          </a:solidFill>
          <a:latin typeface="+mn-lt"/>
          <a:ea typeface="+mn-ea"/>
          <a:cs typeface="+mn-cs"/>
        </a:defRPr>
      </a:lvl4pPr>
      <a:lvl5pPr marL="1500188" indent="-169863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5pPr>
      <a:lvl6pPr marL="1925853" indent="-170794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6pPr>
      <a:lvl7pPr marL="2349895" indent="-170794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7pPr>
      <a:lvl8pPr marL="2773937" indent="-170794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8pPr>
      <a:lvl9pPr marL="3197976" indent="-170794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4808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4041" algn="l" defTabSz="84808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8081" algn="l" defTabSz="84808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2122" algn="l" defTabSz="84808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6164" algn="l" defTabSz="84808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0204" algn="l" defTabSz="84808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4247" algn="l" defTabSz="84808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68288" algn="l" defTabSz="84808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2328" algn="l" defTabSz="84808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slideLayout" Target="../slideLayouts/slideLayout5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image" Target="../media/image8.tmp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10" Type="http://schemas.openxmlformats.org/officeDocument/2006/relationships/tags" Target="../tags/tag12.xml"/><Relationship Id="rId19" Type="http://schemas.openxmlformats.org/officeDocument/2006/relationships/image" Target="../media/image7.png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0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515073" y="699542"/>
            <a:ext cx="7776866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/>
            <a:r>
              <a:rPr lang="zh-CN" altLang="en-US" sz="4800" b="0" dirty="0">
                <a:solidFill>
                  <a:srgbClr val="AC0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计算机系统</a:t>
            </a:r>
            <a:endParaRPr lang="en-US" altLang="zh-CN" sz="4800" b="0" dirty="0">
              <a:solidFill>
                <a:srgbClr val="AC0000"/>
              </a:solidFill>
              <a:latin typeface="汉仪中圆简" panose="02010609000101010101" pitchFamily="49" charset="-122"/>
              <a:ea typeface="汉仪中圆简" panose="02010609000101010101" pitchFamily="49" charset="-122"/>
            </a:endParaRPr>
          </a:p>
          <a:p>
            <a:pPr algn="ctr"/>
            <a:r>
              <a:rPr lang="zh-CN" altLang="en-US" sz="4400" dirty="0">
                <a:solidFill>
                  <a:srgbClr val="AC0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程序的机器级表示：基本</a:t>
            </a:r>
          </a:p>
        </p:txBody>
      </p:sp>
      <p:sp>
        <p:nvSpPr>
          <p:cNvPr id="2" name="矩形 1"/>
          <p:cNvSpPr/>
          <p:nvPr/>
        </p:nvSpPr>
        <p:spPr bwMode="auto">
          <a:xfrm rot="2752233">
            <a:off x="-4388531" y="-340108"/>
            <a:ext cx="5760640" cy="5760640"/>
          </a:xfrm>
          <a:prstGeom prst="rect">
            <a:avLst/>
          </a:prstGeom>
          <a:solidFill>
            <a:srgbClr val="AC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8"/>
            <a:endParaRPr lang="zh-CN" altLang="en-US">
              <a:latin typeface="Arial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018D4E7-212D-4896-B8B2-9FA6A906B8D3}"/>
              </a:ext>
            </a:extLst>
          </p:cNvPr>
          <p:cNvGrpSpPr/>
          <p:nvPr/>
        </p:nvGrpSpPr>
        <p:grpSpPr>
          <a:xfrm>
            <a:off x="3638769" y="2385285"/>
            <a:ext cx="3529474" cy="1291261"/>
            <a:chOff x="5323766" y="3110479"/>
            <a:chExt cx="4589491" cy="1572116"/>
          </a:xfrm>
        </p:grpSpPr>
        <p:sp>
          <p:nvSpPr>
            <p:cNvPr id="3" name="矩形 2"/>
            <p:cNvSpPr/>
            <p:nvPr/>
          </p:nvSpPr>
          <p:spPr bwMode="auto">
            <a:xfrm>
              <a:off x="5337922" y="3110479"/>
              <a:ext cx="4575335" cy="1572116"/>
            </a:xfrm>
            <a:prstGeom prst="rect">
              <a:avLst/>
            </a:prstGeom>
            <a:solidFill>
              <a:srgbClr val="AC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78"/>
              <a:endParaRPr lang="zh-CN" altLang="en-US" dirty="0">
                <a:latin typeface="Arial" charset="0"/>
              </a:endParaRPr>
            </a:p>
          </p:txBody>
        </p:sp>
        <p:sp>
          <p:nvSpPr>
            <p:cNvPr id="14" name="TextBox 27"/>
            <p:cNvSpPr txBox="1">
              <a:spLocks noChangeArrowheads="1"/>
            </p:cNvSpPr>
            <p:nvPr/>
          </p:nvSpPr>
          <p:spPr bwMode="auto">
            <a:xfrm>
              <a:off x="5323766" y="3182770"/>
              <a:ext cx="4575336" cy="12232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湖南大学</a:t>
              </a:r>
              <a:endParaRPr lang="en-US" altLang="zh-CN" sz="2100" dirty="0">
                <a:solidFill>
                  <a:schemeClr val="bg1"/>
                </a:solidFill>
                <a:latin typeface="胡晓波美心常规体" panose="02010600030101010101" pitchFamily="2" charset="-122"/>
                <a:ea typeface="胡晓波美心常规体" panose="02010600030101010101" pitchFamily="2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《</a:t>
              </a:r>
              <a:r>
                <a:rPr lang="zh-CN" altLang="en-US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计算机系统</a:t>
              </a:r>
              <a:r>
                <a:rPr lang="en-US" altLang="zh-CN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》</a:t>
              </a:r>
              <a:r>
                <a:rPr lang="zh-CN" altLang="en-US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课程教学组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5CF7CF73-B6C8-4000-83A6-DE2619C86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1" y="3795886"/>
            <a:ext cx="1454195" cy="12912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60772" y="4735"/>
            <a:ext cx="1584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kern="0" dirty="0" err="1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test.s</a:t>
            </a:r>
            <a:r>
              <a:rPr lang="en-US" altLang="zh-CN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反汇编代码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E18EBECB-99A4-4AA8-B7F5-78703FF1E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37" y="409453"/>
            <a:ext cx="1583376" cy="141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2">
            <a:extLst>
              <a:ext uri="{FF2B5EF4-FFF2-40B4-BE49-F238E27FC236}">
                <a16:creationId xmlns:a16="http://schemas.microsoft.com/office/drawing/2014/main" id="{774A5E5E-B008-4111-9CE4-06B336B270AB}"/>
              </a:ext>
            </a:extLst>
          </p:cNvPr>
          <p:cNvSpPr>
            <a:spLocks noChangeShapeType="1"/>
          </p:cNvSpPr>
          <p:nvPr/>
        </p:nvSpPr>
        <p:spPr bwMode="auto">
          <a:xfrm>
            <a:off x="968364" y="1824139"/>
            <a:ext cx="3235" cy="89162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381D0D65-04F5-4A93-9DD4-F3E79190B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840" y="1906567"/>
            <a:ext cx="21878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 err="1">
                <a:solidFill>
                  <a:srgbClr val="FF3300"/>
                </a:solidFill>
                <a:latin typeface="Arial" panose="020B0604020202020204" pitchFamily="34" charset="0"/>
              </a:rPr>
              <a:t>gcc</a:t>
            </a:r>
            <a:r>
              <a:rPr lang="en-US" altLang="zh-CN" sz="1400" dirty="0">
                <a:solidFill>
                  <a:srgbClr val="FF3300"/>
                </a:solidFill>
                <a:latin typeface="Arial" panose="020B0604020202020204" pitchFamily="34" charset="0"/>
              </a:rPr>
              <a:t> -E </a:t>
            </a:r>
            <a:r>
              <a:rPr lang="en-US" altLang="zh-CN" sz="1400" dirty="0" err="1">
                <a:solidFill>
                  <a:srgbClr val="FF3300"/>
                </a:solidFill>
                <a:latin typeface="Arial" panose="020B0604020202020204" pitchFamily="34" charset="0"/>
              </a:rPr>
              <a:t>test.c</a:t>
            </a:r>
            <a:r>
              <a:rPr lang="en-US" altLang="zh-CN" sz="1400" dirty="0">
                <a:solidFill>
                  <a:srgbClr val="FF3300"/>
                </a:solidFill>
                <a:latin typeface="Arial" panose="020B0604020202020204" pitchFamily="34" charset="0"/>
              </a:rPr>
              <a:t> -o </a:t>
            </a:r>
            <a:r>
              <a:rPr lang="en-US" altLang="zh-CN" sz="1400" dirty="0" err="1">
                <a:solidFill>
                  <a:srgbClr val="FF3300"/>
                </a:solidFill>
                <a:latin typeface="Arial" panose="020B0604020202020204" pitchFamily="34" charset="0"/>
              </a:rPr>
              <a:t>test.i</a:t>
            </a:r>
            <a:r>
              <a:rPr lang="en-US" altLang="zh-CN" sz="1400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</a:p>
          <a:p>
            <a:pPr eaLnBrk="1" hangingPunct="1"/>
            <a:r>
              <a:rPr lang="en-US" altLang="zh-CN" sz="1400" dirty="0" err="1">
                <a:solidFill>
                  <a:srgbClr val="FF3300"/>
                </a:solidFill>
                <a:latin typeface="Arial" panose="020B0604020202020204" pitchFamily="34" charset="0"/>
              </a:rPr>
              <a:t>gcc</a:t>
            </a:r>
            <a:r>
              <a:rPr lang="en-US" altLang="zh-CN" sz="1400" dirty="0">
                <a:solidFill>
                  <a:srgbClr val="FF3300"/>
                </a:solidFill>
                <a:latin typeface="Arial" panose="020B0604020202020204" pitchFamily="34" charset="0"/>
              </a:rPr>
              <a:t> -S </a:t>
            </a:r>
            <a:r>
              <a:rPr lang="en-US" altLang="zh-CN" sz="1400" dirty="0" err="1">
                <a:solidFill>
                  <a:srgbClr val="FF3300"/>
                </a:solidFill>
                <a:latin typeface="Arial" panose="020B0604020202020204" pitchFamily="34" charset="0"/>
              </a:rPr>
              <a:t>test.i</a:t>
            </a:r>
            <a:r>
              <a:rPr lang="en-US" altLang="zh-CN" sz="1400" dirty="0">
                <a:solidFill>
                  <a:srgbClr val="FF3300"/>
                </a:solidFill>
                <a:latin typeface="Arial" panose="020B0604020202020204" pitchFamily="34" charset="0"/>
              </a:rPr>
              <a:t> -o </a:t>
            </a:r>
            <a:r>
              <a:rPr lang="en-US" altLang="zh-CN" sz="1400" dirty="0" err="1">
                <a:solidFill>
                  <a:srgbClr val="FF3300"/>
                </a:solidFill>
                <a:latin typeface="Arial" panose="020B0604020202020204" pitchFamily="34" charset="0"/>
              </a:rPr>
              <a:t>test.s</a:t>
            </a:r>
            <a:r>
              <a:rPr lang="en-US" altLang="zh-CN" sz="1400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98BA03EF-AFE0-4DA8-AA93-DE686DD5A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2335981"/>
            <a:ext cx="23340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rgbClr val="3333CC"/>
                </a:solidFill>
                <a:latin typeface="Arial" panose="020B0604020202020204" pitchFamily="34" charset="0"/>
              </a:rPr>
              <a:t>or </a:t>
            </a:r>
            <a:r>
              <a:rPr lang="en-US" altLang="zh-CN" sz="1400" dirty="0" err="1">
                <a:solidFill>
                  <a:srgbClr val="3333CC"/>
                </a:solidFill>
                <a:latin typeface="Arial" panose="020B0604020202020204" pitchFamily="34" charset="0"/>
              </a:rPr>
              <a:t>gcc</a:t>
            </a:r>
            <a:r>
              <a:rPr lang="en-US" altLang="zh-CN" sz="1400" dirty="0">
                <a:solidFill>
                  <a:srgbClr val="3333CC"/>
                </a:solidFill>
                <a:latin typeface="Arial" panose="020B0604020202020204" pitchFamily="34" charset="0"/>
              </a:rPr>
              <a:t> –S </a:t>
            </a:r>
            <a:r>
              <a:rPr lang="en-US" altLang="zh-CN" sz="1400" dirty="0" err="1">
                <a:solidFill>
                  <a:srgbClr val="3333CC"/>
                </a:solidFill>
                <a:latin typeface="Arial" panose="020B0604020202020204" pitchFamily="34" charset="0"/>
              </a:rPr>
              <a:t>test.c</a:t>
            </a:r>
            <a:r>
              <a:rPr lang="en-US" altLang="zh-CN" sz="1400" dirty="0">
                <a:solidFill>
                  <a:srgbClr val="3333CC"/>
                </a:solidFill>
                <a:latin typeface="Arial" panose="020B0604020202020204" pitchFamily="34" charset="0"/>
              </a:rPr>
              <a:t> –o </a:t>
            </a:r>
            <a:r>
              <a:rPr lang="en-US" altLang="zh-CN" sz="1400" dirty="0" err="1">
                <a:solidFill>
                  <a:srgbClr val="3333CC"/>
                </a:solidFill>
                <a:latin typeface="Arial" panose="020B0604020202020204" pitchFamily="34" charset="0"/>
              </a:rPr>
              <a:t>test.s</a:t>
            </a:r>
            <a:r>
              <a:rPr lang="en-US" altLang="zh-CN" sz="1400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02F43950-72D1-4F6E-BAF2-935687E8F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1" y="2626648"/>
            <a:ext cx="2838977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288925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latin typeface="Arial" panose="020B0604020202020204" pitchFamily="34" charset="0"/>
              </a:rPr>
              <a:t>add: </a:t>
            </a:r>
          </a:p>
          <a:p>
            <a:pPr eaLnBrk="1" hangingPunct="1"/>
            <a:r>
              <a:rPr lang="en-US" altLang="zh-CN" sz="1400" dirty="0" err="1">
                <a:latin typeface="Arial" panose="020B0604020202020204" pitchFamily="34" charset="0"/>
              </a:rPr>
              <a:t>pushl</a:t>
            </a:r>
            <a:r>
              <a:rPr lang="en-US" altLang="zh-CN" sz="1400" dirty="0">
                <a:latin typeface="Arial" panose="020B0604020202020204" pitchFamily="34" charset="0"/>
              </a:rPr>
              <a:t>	%</a:t>
            </a:r>
            <a:r>
              <a:rPr lang="en-US" altLang="zh-CN" sz="1400" dirty="0" err="1">
                <a:latin typeface="Arial" panose="020B0604020202020204" pitchFamily="34" charset="0"/>
              </a:rPr>
              <a:t>ebp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400" dirty="0" err="1">
                <a:latin typeface="Arial" panose="020B0604020202020204" pitchFamily="34" charset="0"/>
              </a:rPr>
              <a:t>movl</a:t>
            </a:r>
            <a:r>
              <a:rPr lang="en-US" altLang="zh-CN" sz="1400" dirty="0">
                <a:latin typeface="Arial" panose="020B0604020202020204" pitchFamily="34" charset="0"/>
              </a:rPr>
              <a:t>	%</a:t>
            </a:r>
            <a:r>
              <a:rPr lang="en-US" altLang="zh-CN" sz="1400" dirty="0" err="1">
                <a:latin typeface="Arial" panose="020B0604020202020204" pitchFamily="34" charset="0"/>
              </a:rPr>
              <a:t>esp</a:t>
            </a:r>
            <a:r>
              <a:rPr lang="en-US" altLang="zh-CN" sz="1400" dirty="0">
                <a:latin typeface="Arial" panose="020B0604020202020204" pitchFamily="34" charset="0"/>
              </a:rPr>
              <a:t>, %</a:t>
            </a:r>
            <a:r>
              <a:rPr lang="en-US" altLang="zh-CN" sz="1400" dirty="0" err="1">
                <a:latin typeface="Arial" panose="020B0604020202020204" pitchFamily="34" charset="0"/>
              </a:rPr>
              <a:t>ebp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400" dirty="0" err="1">
                <a:latin typeface="Arial" panose="020B0604020202020204" pitchFamily="34" charset="0"/>
              </a:rPr>
              <a:t>subl</a:t>
            </a:r>
            <a:r>
              <a:rPr lang="en-US" altLang="zh-CN" sz="1400" dirty="0">
                <a:latin typeface="Arial" panose="020B0604020202020204" pitchFamily="34" charset="0"/>
              </a:rPr>
              <a:t> 	$16, %</a:t>
            </a:r>
            <a:r>
              <a:rPr lang="en-US" altLang="zh-CN" sz="1400" dirty="0" err="1">
                <a:latin typeface="Arial" panose="020B0604020202020204" pitchFamily="34" charset="0"/>
              </a:rPr>
              <a:t>esp</a:t>
            </a:r>
            <a:r>
              <a:rPr lang="en-US" altLang="zh-CN" sz="1400" dirty="0">
                <a:latin typeface="Arial" panose="020B0604020202020204" pitchFamily="34" charset="0"/>
              </a:rPr>
              <a:t> </a:t>
            </a:r>
          </a:p>
          <a:p>
            <a:pPr eaLnBrk="1" hangingPunct="1"/>
            <a:r>
              <a:rPr lang="en-US" altLang="zh-CN" sz="1400" dirty="0" err="1">
                <a:latin typeface="Arial" panose="020B0604020202020204" pitchFamily="34" charset="0"/>
              </a:rPr>
              <a:t>movl</a:t>
            </a:r>
            <a:r>
              <a:rPr lang="en-US" altLang="zh-CN" sz="1400" dirty="0">
                <a:latin typeface="Arial" panose="020B0604020202020204" pitchFamily="34" charset="0"/>
              </a:rPr>
              <a:t>	12(%</a:t>
            </a:r>
            <a:r>
              <a:rPr lang="en-US" altLang="zh-CN" sz="1400" dirty="0" err="1">
                <a:latin typeface="Arial" panose="020B0604020202020204" pitchFamily="34" charset="0"/>
              </a:rPr>
              <a:t>ebp</a:t>
            </a:r>
            <a:r>
              <a:rPr lang="en-US" altLang="zh-CN" sz="1400" dirty="0">
                <a:latin typeface="Arial" panose="020B0604020202020204" pitchFamily="34" charset="0"/>
              </a:rPr>
              <a:t>), %</a:t>
            </a:r>
            <a:r>
              <a:rPr lang="en-US" altLang="zh-CN" sz="1400" dirty="0" err="1">
                <a:latin typeface="Arial" panose="020B0604020202020204" pitchFamily="34" charset="0"/>
              </a:rPr>
              <a:t>eax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400" dirty="0" err="1">
                <a:latin typeface="Arial" panose="020B0604020202020204" pitchFamily="34" charset="0"/>
              </a:rPr>
              <a:t>movl</a:t>
            </a:r>
            <a:r>
              <a:rPr lang="en-US" altLang="zh-CN" sz="1400" dirty="0">
                <a:latin typeface="Arial" panose="020B0604020202020204" pitchFamily="34" charset="0"/>
              </a:rPr>
              <a:t>	8(%</a:t>
            </a:r>
            <a:r>
              <a:rPr lang="en-US" altLang="zh-CN" sz="1400" dirty="0" err="1">
                <a:latin typeface="Arial" panose="020B0604020202020204" pitchFamily="34" charset="0"/>
              </a:rPr>
              <a:t>ebp</a:t>
            </a:r>
            <a:r>
              <a:rPr lang="en-US" altLang="zh-CN" sz="1400" dirty="0">
                <a:latin typeface="Arial" panose="020B0604020202020204" pitchFamily="34" charset="0"/>
              </a:rPr>
              <a:t>), %</a:t>
            </a:r>
            <a:r>
              <a:rPr lang="en-US" altLang="zh-CN" sz="1400" dirty="0" err="1">
                <a:latin typeface="Arial" panose="020B0604020202020204" pitchFamily="34" charset="0"/>
              </a:rPr>
              <a:t>edx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400" dirty="0" err="1">
                <a:latin typeface="Arial" panose="020B0604020202020204" pitchFamily="34" charset="0"/>
              </a:rPr>
              <a:t>leal</a:t>
            </a:r>
            <a:r>
              <a:rPr lang="en-US" altLang="zh-CN" sz="1400" dirty="0">
                <a:latin typeface="Arial" panose="020B0604020202020204" pitchFamily="34" charset="0"/>
              </a:rPr>
              <a:t>  	(%</a:t>
            </a:r>
            <a:r>
              <a:rPr lang="en-US" altLang="zh-CN" sz="1400" dirty="0" err="1">
                <a:latin typeface="Arial" panose="020B0604020202020204" pitchFamily="34" charset="0"/>
              </a:rPr>
              <a:t>edx</a:t>
            </a:r>
            <a:r>
              <a:rPr lang="en-US" altLang="zh-CN" sz="1400" dirty="0">
                <a:latin typeface="Arial" panose="020B0604020202020204" pitchFamily="34" charset="0"/>
              </a:rPr>
              <a:t>, %</a:t>
            </a:r>
            <a:r>
              <a:rPr lang="en-US" altLang="zh-CN" sz="1400" dirty="0" err="1">
                <a:latin typeface="Arial" panose="020B0604020202020204" pitchFamily="34" charset="0"/>
              </a:rPr>
              <a:t>eax</a:t>
            </a:r>
            <a:r>
              <a:rPr lang="en-US" altLang="zh-CN" sz="1400" dirty="0">
                <a:latin typeface="Arial" panose="020B0604020202020204" pitchFamily="34" charset="0"/>
              </a:rPr>
              <a:t>), %</a:t>
            </a:r>
            <a:r>
              <a:rPr lang="en-US" altLang="zh-CN" sz="1400" dirty="0" err="1">
                <a:latin typeface="Arial" panose="020B0604020202020204" pitchFamily="34" charset="0"/>
              </a:rPr>
              <a:t>eax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400" dirty="0" err="1">
                <a:latin typeface="Arial" panose="020B0604020202020204" pitchFamily="34" charset="0"/>
              </a:rPr>
              <a:t>movl</a:t>
            </a:r>
            <a:r>
              <a:rPr lang="en-US" altLang="zh-CN" sz="1400" dirty="0">
                <a:latin typeface="Arial" panose="020B0604020202020204" pitchFamily="34" charset="0"/>
              </a:rPr>
              <a:t>	%</a:t>
            </a:r>
            <a:r>
              <a:rPr lang="en-US" altLang="zh-CN" sz="1400" dirty="0" err="1">
                <a:latin typeface="Arial" panose="020B0604020202020204" pitchFamily="34" charset="0"/>
              </a:rPr>
              <a:t>eax</a:t>
            </a:r>
            <a:r>
              <a:rPr lang="en-US" altLang="zh-CN" sz="1400" dirty="0">
                <a:latin typeface="Arial" panose="020B0604020202020204" pitchFamily="34" charset="0"/>
              </a:rPr>
              <a:t>, -4(%</a:t>
            </a:r>
            <a:r>
              <a:rPr lang="en-US" altLang="zh-CN" sz="1400" dirty="0" err="1">
                <a:latin typeface="Arial" panose="020B0604020202020204" pitchFamily="34" charset="0"/>
              </a:rPr>
              <a:t>ebp</a:t>
            </a:r>
            <a:r>
              <a:rPr lang="en-US" altLang="zh-CN" sz="1400" dirty="0">
                <a:latin typeface="Arial" panose="020B0604020202020204" pitchFamily="34" charset="0"/>
              </a:rPr>
              <a:t>)</a:t>
            </a:r>
          </a:p>
          <a:p>
            <a:pPr eaLnBrk="1" hangingPunct="1"/>
            <a:r>
              <a:rPr lang="en-US" altLang="zh-CN" sz="1400" dirty="0" err="1">
                <a:latin typeface="Arial" panose="020B0604020202020204" pitchFamily="34" charset="0"/>
              </a:rPr>
              <a:t>movl</a:t>
            </a:r>
            <a:r>
              <a:rPr lang="en-US" altLang="zh-CN" sz="1400" dirty="0">
                <a:latin typeface="Arial" panose="020B0604020202020204" pitchFamily="34" charset="0"/>
              </a:rPr>
              <a:t>	-4(%</a:t>
            </a:r>
            <a:r>
              <a:rPr lang="en-US" altLang="zh-CN" sz="1400" dirty="0" err="1">
                <a:latin typeface="Arial" panose="020B0604020202020204" pitchFamily="34" charset="0"/>
              </a:rPr>
              <a:t>ebp</a:t>
            </a:r>
            <a:r>
              <a:rPr lang="en-US" altLang="zh-CN" sz="1400" dirty="0">
                <a:latin typeface="Arial" panose="020B0604020202020204" pitchFamily="34" charset="0"/>
              </a:rPr>
              <a:t>), %</a:t>
            </a:r>
            <a:r>
              <a:rPr lang="en-US" altLang="zh-CN" sz="1400" dirty="0" err="1">
                <a:latin typeface="Arial" panose="020B0604020202020204" pitchFamily="34" charset="0"/>
              </a:rPr>
              <a:t>eax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400" dirty="0">
                <a:latin typeface="Arial" panose="020B0604020202020204" pitchFamily="34" charset="0"/>
              </a:rPr>
              <a:t>leave</a:t>
            </a:r>
          </a:p>
          <a:p>
            <a:pPr eaLnBrk="1" hangingPunct="1"/>
            <a:r>
              <a:rPr lang="en-US" altLang="zh-CN" sz="1400" dirty="0">
                <a:latin typeface="Arial" panose="020B0604020202020204" pitchFamily="34" charset="0"/>
              </a:rPr>
              <a:t>ret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7DFACFF-5C47-4317-9D52-03080DB8E22C}"/>
              </a:ext>
            </a:extLst>
          </p:cNvPr>
          <p:cNvSpPr/>
          <p:nvPr/>
        </p:nvSpPr>
        <p:spPr>
          <a:xfrm>
            <a:off x="-36512" y="2438767"/>
            <a:ext cx="651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solidFill>
                  <a:srgbClr val="3333CC"/>
                </a:solidFill>
              </a:rPr>
              <a:t>test.s</a:t>
            </a:r>
            <a:endParaRPr lang="zh-CN" altLang="en-US" sz="1400" dirty="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DDB645C4-3B1D-4572-86AC-819C7D324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912" y="1100306"/>
            <a:ext cx="5221288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88925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lang="en-US" altLang="zh-CN" dirty="0">
                <a:latin typeface="Arial" panose="020B0604020202020204" pitchFamily="34" charset="0"/>
              </a:rPr>
              <a:t>00000000 &lt;add&gt;: 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dirty="0">
                <a:latin typeface="Arial" panose="020B0604020202020204" pitchFamily="34" charset="0"/>
              </a:rPr>
              <a:t>   0:    55	   push   %</a:t>
            </a:r>
            <a:r>
              <a:rPr lang="en-US" altLang="zh-CN" dirty="0" err="1">
                <a:latin typeface="Arial" panose="020B0604020202020204" pitchFamily="34" charset="0"/>
              </a:rPr>
              <a:t>ebp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5000"/>
              </a:lnSpc>
            </a:pPr>
            <a:r>
              <a:rPr lang="en-US" altLang="zh-CN" dirty="0">
                <a:latin typeface="Arial" panose="020B0604020202020204" pitchFamily="34" charset="0"/>
              </a:rPr>
              <a:t>   1:    89 e5	   mov   %</a:t>
            </a:r>
            <a:r>
              <a:rPr lang="en-US" altLang="zh-CN" dirty="0" err="1">
                <a:latin typeface="Arial" panose="020B0604020202020204" pitchFamily="34" charset="0"/>
              </a:rPr>
              <a:t>esp</a:t>
            </a:r>
            <a:r>
              <a:rPr lang="en-US" altLang="zh-CN" dirty="0">
                <a:latin typeface="Arial" panose="020B0604020202020204" pitchFamily="34" charset="0"/>
              </a:rPr>
              <a:t>, %</a:t>
            </a:r>
            <a:r>
              <a:rPr lang="en-US" altLang="zh-CN" dirty="0" err="1">
                <a:latin typeface="Arial" panose="020B0604020202020204" pitchFamily="34" charset="0"/>
              </a:rPr>
              <a:t>ebp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5000"/>
              </a:lnSpc>
            </a:pPr>
            <a:r>
              <a:rPr lang="en-US" altLang="zh-CN" dirty="0">
                <a:latin typeface="Arial" panose="020B0604020202020204" pitchFamily="34" charset="0"/>
              </a:rPr>
              <a:t>   3:    83 </a:t>
            </a:r>
            <a:r>
              <a:rPr lang="en-US" altLang="zh-CN" dirty="0" err="1">
                <a:latin typeface="Arial" panose="020B0604020202020204" pitchFamily="34" charset="0"/>
              </a:rPr>
              <a:t>ec</a:t>
            </a:r>
            <a:r>
              <a:rPr lang="en-US" altLang="zh-CN" dirty="0">
                <a:latin typeface="Arial" panose="020B0604020202020204" pitchFamily="34" charset="0"/>
              </a:rPr>
              <a:t> 10   sub    $0x10, %</a:t>
            </a:r>
            <a:r>
              <a:rPr lang="en-US" altLang="zh-CN" dirty="0" err="1">
                <a:latin typeface="Arial" panose="020B0604020202020204" pitchFamily="34" charset="0"/>
              </a:rPr>
              <a:t>esp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5000"/>
              </a:lnSpc>
            </a:pPr>
            <a:r>
              <a:rPr lang="en-US" altLang="zh-CN" dirty="0">
                <a:latin typeface="Arial" panose="020B0604020202020204" pitchFamily="34" charset="0"/>
              </a:rPr>
              <a:t>   6:    8b 45 0c   mov   0xc(%</a:t>
            </a:r>
            <a:r>
              <a:rPr lang="en-US" altLang="zh-CN" dirty="0" err="1">
                <a:latin typeface="Arial" panose="020B0604020202020204" pitchFamily="34" charset="0"/>
              </a:rPr>
              <a:t>ebp</a:t>
            </a:r>
            <a:r>
              <a:rPr lang="en-US" altLang="zh-CN" dirty="0">
                <a:latin typeface="Arial" panose="020B0604020202020204" pitchFamily="34" charset="0"/>
              </a:rPr>
              <a:t>), %</a:t>
            </a:r>
            <a:r>
              <a:rPr lang="en-US" altLang="zh-CN" dirty="0" err="1">
                <a:latin typeface="Arial" panose="020B0604020202020204" pitchFamily="34" charset="0"/>
              </a:rPr>
              <a:t>eax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5000"/>
              </a:lnSpc>
            </a:pPr>
            <a:r>
              <a:rPr lang="en-US" altLang="zh-CN" dirty="0">
                <a:latin typeface="Arial" panose="020B0604020202020204" pitchFamily="34" charset="0"/>
              </a:rPr>
              <a:t>   9:    8b 55 08   mov   0x8(%</a:t>
            </a:r>
            <a:r>
              <a:rPr lang="en-US" altLang="zh-CN" dirty="0" err="1">
                <a:latin typeface="Arial" panose="020B0604020202020204" pitchFamily="34" charset="0"/>
              </a:rPr>
              <a:t>ebp</a:t>
            </a:r>
            <a:r>
              <a:rPr lang="en-US" altLang="zh-CN" dirty="0">
                <a:latin typeface="Arial" panose="020B0604020202020204" pitchFamily="34" charset="0"/>
              </a:rPr>
              <a:t>), %</a:t>
            </a:r>
            <a:r>
              <a:rPr lang="en-US" altLang="zh-CN" dirty="0" err="1">
                <a:latin typeface="Arial" panose="020B0604020202020204" pitchFamily="34" charset="0"/>
              </a:rPr>
              <a:t>edx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5000"/>
              </a:lnSpc>
            </a:pPr>
            <a:r>
              <a:rPr lang="en-US" altLang="zh-CN" dirty="0">
                <a:latin typeface="Arial" panose="020B0604020202020204" pitchFamily="34" charset="0"/>
              </a:rPr>
              <a:t>   c:    8d 04 02   lea     (%edx,%eax,1), %</a:t>
            </a:r>
            <a:r>
              <a:rPr lang="en-US" altLang="zh-CN" dirty="0" err="1">
                <a:latin typeface="Arial" panose="020B0604020202020204" pitchFamily="34" charset="0"/>
              </a:rPr>
              <a:t>eax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5000"/>
              </a:lnSpc>
            </a:pPr>
            <a:r>
              <a:rPr lang="en-US" altLang="zh-CN" dirty="0">
                <a:latin typeface="Arial" panose="020B0604020202020204" pitchFamily="34" charset="0"/>
              </a:rPr>
              <a:t>   f:     89 45 fc    mov   %</a:t>
            </a:r>
            <a:r>
              <a:rPr lang="en-US" altLang="zh-CN" dirty="0" err="1">
                <a:latin typeface="Arial" panose="020B0604020202020204" pitchFamily="34" charset="0"/>
              </a:rPr>
              <a:t>eax</a:t>
            </a:r>
            <a:r>
              <a:rPr lang="en-US" altLang="zh-CN" dirty="0">
                <a:latin typeface="Arial" panose="020B0604020202020204" pitchFamily="34" charset="0"/>
              </a:rPr>
              <a:t>, -0x4(%</a:t>
            </a:r>
            <a:r>
              <a:rPr lang="en-US" altLang="zh-CN" dirty="0" err="1">
                <a:latin typeface="Arial" panose="020B0604020202020204" pitchFamily="34" charset="0"/>
              </a:rPr>
              <a:t>ebp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dirty="0">
                <a:latin typeface="Arial" panose="020B0604020202020204" pitchFamily="34" charset="0"/>
              </a:rPr>
              <a:t>   12:  8b 45 fc    mov   -0x4(%</a:t>
            </a:r>
            <a:r>
              <a:rPr lang="en-US" altLang="zh-CN" dirty="0" err="1">
                <a:latin typeface="Arial" panose="020B0604020202020204" pitchFamily="34" charset="0"/>
              </a:rPr>
              <a:t>ebp</a:t>
            </a:r>
            <a:r>
              <a:rPr lang="en-US" altLang="zh-CN" dirty="0">
                <a:latin typeface="Arial" panose="020B0604020202020204" pitchFamily="34" charset="0"/>
              </a:rPr>
              <a:t>), %</a:t>
            </a:r>
            <a:r>
              <a:rPr lang="en-US" altLang="zh-CN" dirty="0" err="1">
                <a:latin typeface="Arial" panose="020B0604020202020204" pitchFamily="34" charset="0"/>
              </a:rPr>
              <a:t>eax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5000"/>
              </a:lnSpc>
            </a:pPr>
            <a:r>
              <a:rPr lang="en-US" altLang="zh-CN" dirty="0">
                <a:latin typeface="Arial" panose="020B0604020202020204" pitchFamily="34" charset="0"/>
              </a:rPr>
              <a:t>   15:  c9             leave  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dirty="0">
                <a:latin typeface="Arial" panose="020B0604020202020204" pitchFamily="34" charset="0"/>
              </a:rPr>
              <a:t>   16:  c3             ret </a:t>
            </a:r>
          </a:p>
        </p:txBody>
      </p:sp>
      <p:sp>
        <p:nvSpPr>
          <p:cNvPr id="15" name="Rectangle 20">
            <a:extLst>
              <a:ext uri="{FF2B5EF4-FFF2-40B4-BE49-F238E27FC236}">
                <a16:creationId xmlns:a16="http://schemas.microsoft.com/office/drawing/2014/main" id="{5E5FF3ED-4BB8-4C15-8B33-FB20C888A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4725" y="1500356"/>
            <a:ext cx="495300" cy="2790016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Text Box 21">
            <a:extLst>
              <a:ext uri="{FF2B5EF4-FFF2-40B4-BE49-F238E27FC236}">
                <a16:creationId xmlns:a16="http://schemas.microsoft.com/office/drawing/2014/main" id="{02C9DB6E-D0BB-44E6-8027-3F5252B26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4644" y="4752176"/>
            <a:ext cx="9520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Arial" panose="020B0604020202020204" pitchFamily="34" charset="0"/>
              </a:rPr>
              <a:t>位移量</a:t>
            </a:r>
          </a:p>
        </p:txBody>
      </p:sp>
      <p:sp>
        <p:nvSpPr>
          <p:cNvPr id="18" name="Line 22">
            <a:extLst>
              <a:ext uri="{FF2B5EF4-FFF2-40B4-BE49-F238E27FC236}">
                <a16:creationId xmlns:a16="http://schemas.microsoft.com/office/drawing/2014/main" id="{FF31F071-D4F1-42A8-8197-7221F86AB0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44820" y="4331944"/>
            <a:ext cx="254195" cy="40849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Rectangle 17">
            <a:extLst>
              <a:ext uri="{FF2B5EF4-FFF2-40B4-BE49-F238E27FC236}">
                <a16:creationId xmlns:a16="http://schemas.microsoft.com/office/drawing/2014/main" id="{1258DB41-BB74-46FF-8426-77704AAB4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0025" y="1500356"/>
            <a:ext cx="1079500" cy="2790016"/>
          </a:xfrm>
          <a:prstGeom prst="rect">
            <a:avLst/>
          </a:prstGeom>
          <a:solidFill>
            <a:schemeClr val="accent1">
              <a:alpha val="25882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Text Box 25">
            <a:extLst>
              <a:ext uri="{FF2B5EF4-FFF2-40B4-BE49-F238E27FC236}">
                <a16:creationId xmlns:a16="http://schemas.microsoft.com/office/drawing/2014/main" id="{82FD51B8-13DE-485B-9F35-485A780D4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8562" y="4743927"/>
            <a:ext cx="11723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Arial" panose="020B0604020202020204" pitchFamily="34" charset="0"/>
              </a:rPr>
              <a:t>机器指令</a:t>
            </a:r>
          </a:p>
        </p:txBody>
      </p:sp>
      <p:sp>
        <p:nvSpPr>
          <p:cNvPr id="23" name="Line 26">
            <a:extLst>
              <a:ext uri="{FF2B5EF4-FFF2-40B4-BE49-F238E27FC236}">
                <a16:creationId xmlns:a16="http://schemas.microsoft.com/office/drawing/2014/main" id="{475AF845-D6CE-4218-B0A2-9ABA091F1E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9893" y="4335436"/>
            <a:ext cx="254195" cy="40849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29F34949-9392-48F0-818C-188B4BF77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9525" y="1500357"/>
            <a:ext cx="3149600" cy="2790016"/>
          </a:xfrm>
          <a:prstGeom prst="rect">
            <a:avLst/>
          </a:prstGeom>
          <a:solidFill>
            <a:srgbClr val="FF0000">
              <a:alpha val="1686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" name="Text Box 28">
            <a:extLst>
              <a:ext uri="{FF2B5EF4-FFF2-40B4-BE49-F238E27FC236}">
                <a16:creationId xmlns:a16="http://schemas.microsoft.com/office/drawing/2014/main" id="{BDF9CDDA-36E5-4A24-8F12-B80366472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825" y="4745037"/>
            <a:ext cx="11723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Arial" panose="020B0604020202020204" pitchFamily="34" charset="0"/>
              </a:rPr>
              <a:t>汇编指令</a:t>
            </a:r>
          </a:p>
        </p:txBody>
      </p:sp>
      <p:sp>
        <p:nvSpPr>
          <p:cNvPr id="28" name="Line 29">
            <a:extLst>
              <a:ext uri="{FF2B5EF4-FFF2-40B4-BE49-F238E27FC236}">
                <a16:creationId xmlns:a16="http://schemas.microsoft.com/office/drawing/2014/main" id="{759C5790-4D89-42EE-800D-7E95055171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56431" y="4335435"/>
            <a:ext cx="254195" cy="409601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TextBox 500">
            <a:extLst>
              <a:ext uri="{FF2B5EF4-FFF2-40B4-BE49-F238E27FC236}">
                <a16:creationId xmlns:a16="http://schemas.microsoft.com/office/drawing/2014/main" id="{D9F1E805-777C-4515-8605-04DAFEEAF0C5}"/>
              </a:ext>
            </a:extLst>
          </p:cNvPr>
          <p:cNvSpPr txBox="1"/>
          <p:nvPr/>
        </p:nvSpPr>
        <p:spPr>
          <a:xfrm>
            <a:off x="4922851" y="735153"/>
            <a:ext cx="2935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反汇编目标代码的结果</a:t>
            </a:r>
            <a:endParaRPr lang="en-US" altLang="zh-CN" sz="16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702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4" presetID="22" presetClass="entr" presetSubtype="1" fill="hold" grpId="0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10" presetClass="entr" presetSubtype="0" fill="hold" grpId="0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2" presetID="10" presetClass="entr" presetSubtype="0" fill="hold" grpId="0" nodeType="after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3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40" presetID="10" presetClass="entr" presetSubtype="0" fill="hold" grpId="0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4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48" presetID="10" presetClass="entr" presetSubtype="0" fill="hold" grpId="0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11000"/>
                                </p:stCondLst>
                                <p:childTnLst>
                                  <p:par>
                                    <p:cTn id="6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11500"/>
                                </p:stCondLst>
                                <p:childTnLst>
                                  <p:par>
                                    <p:cTn id="6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12000"/>
                                </p:stCondLst>
                                <p:childTnLst>
                                  <p:par>
                                    <p:cTn id="6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12500"/>
                                </p:stCondLst>
                                <p:childTnLst>
                                  <p:par>
                                    <p:cTn id="73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5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13000"/>
                                </p:stCondLst>
                                <p:childTnLst>
                                  <p:par>
                                    <p:cTn id="7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13500"/>
                                </p:stCondLst>
                                <p:childTnLst>
                                  <p:par>
                                    <p:cTn id="81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  <p:bldP spid="8" grpId="0" animBg="1"/>
          <p:bldP spid="9" grpId="0"/>
          <p:bldP spid="10" grpId="0"/>
          <p:bldP spid="11" grpId="0"/>
          <p:bldP spid="4" grpId="0"/>
          <p:bldP spid="13" grpId="0"/>
          <p:bldP spid="15" grpId="0" animBg="1"/>
          <p:bldP spid="17" grpId="0"/>
          <p:bldP spid="18" grpId="0" animBg="1"/>
          <p:bldP spid="20" grpId="0" animBg="1"/>
          <p:bldP spid="22" grpId="0"/>
          <p:bldP spid="23" grpId="0" animBg="1"/>
          <p:bldP spid="25" grpId="0" animBg="1"/>
          <p:bldP spid="27" grpId="0"/>
          <p:bldP spid="28" grpId="0" animBg="1"/>
          <p:bldP spid="2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4" presetID="22" presetClass="entr" presetSubtype="1" fill="hold" grpId="0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10" presetClass="entr" presetSubtype="0" fill="hold" grpId="0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2" presetID="10" presetClass="entr" presetSubtype="0" fill="hold" grpId="0" nodeType="after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3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40" presetID="10" presetClass="entr" presetSubtype="0" fill="hold" grpId="0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4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48" presetID="10" presetClass="entr" presetSubtype="0" fill="hold" grpId="0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11000"/>
                                </p:stCondLst>
                                <p:childTnLst>
                                  <p:par>
                                    <p:cTn id="6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11500"/>
                                </p:stCondLst>
                                <p:childTnLst>
                                  <p:par>
                                    <p:cTn id="6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12000"/>
                                </p:stCondLst>
                                <p:childTnLst>
                                  <p:par>
                                    <p:cTn id="6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12500"/>
                                </p:stCondLst>
                                <p:childTnLst>
                                  <p:par>
                                    <p:cTn id="73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5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13000"/>
                                </p:stCondLst>
                                <p:childTnLst>
                                  <p:par>
                                    <p:cTn id="7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13500"/>
                                </p:stCondLst>
                                <p:childTnLst>
                                  <p:par>
                                    <p:cTn id="81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  <p:bldP spid="8" grpId="0" animBg="1"/>
          <p:bldP spid="9" grpId="0"/>
          <p:bldP spid="10" grpId="0"/>
          <p:bldP spid="11" grpId="0"/>
          <p:bldP spid="4" grpId="0"/>
          <p:bldP spid="13" grpId="0"/>
          <p:bldP spid="15" grpId="0" animBg="1"/>
          <p:bldP spid="17" grpId="0"/>
          <p:bldP spid="18" grpId="0" animBg="1"/>
          <p:bldP spid="20" grpId="0" animBg="1"/>
          <p:bldP spid="22" grpId="0"/>
          <p:bldP spid="23" grpId="0" animBg="1"/>
          <p:bldP spid="25" grpId="0" animBg="1"/>
          <p:bldP spid="27" grpId="0"/>
          <p:bldP spid="28" grpId="0" animBg="1"/>
          <p:bldP spid="29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04124" y="49123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两种目标文件反汇编对比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E18EBECB-99A4-4AA8-B7F5-78703FF1E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37" y="409453"/>
            <a:ext cx="1583376" cy="141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2">
            <a:extLst>
              <a:ext uri="{FF2B5EF4-FFF2-40B4-BE49-F238E27FC236}">
                <a16:creationId xmlns:a16="http://schemas.microsoft.com/office/drawing/2014/main" id="{774A5E5E-B008-4111-9CE4-06B336B270AB}"/>
              </a:ext>
            </a:extLst>
          </p:cNvPr>
          <p:cNvSpPr>
            <a:spLocks noChangeShapeType="1"/>
          </p:cNvSpPr>
          <p:nvPr/>
        </p:nvSpPr>
        <p:spPr bwMode="auto">
          <a:xfrm>
            <a:off x="968364" y="1824139"/>
            <a:ext cx="3235" cy="89162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98BA03EF-AFE0-4DA8-AA93-DE686DD5A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685" y="1848933"/>
            <a:ext cx="2222927" cy="7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dirty="0" err="1">
                <a:latin typeface="Arial" panose="020B0604020202020204" pitchFamily="34" charset="0"/>
              </a:rPr>
              <a:t>objdump</a:t>
            </a:r>
            <a:r>
              <a:rPr lang="en-US" altLang="zh-CN" sz="1600" dirty="0">
                <a:latin typeface="Arial" panose="020B0604020202020204" pitchFamily="34" charset="0"/>
              </a:rPr>
              <a:t> –d </a:t>
            </a:r>
            <a:r>
              <a:rPr lang="en-US" altLang="zh-CN" sz="1600" dirty="0" err="1">
                <a:latin typeface="Arial" panose="020B0604020202020204" pitchFamily="34" charset="0"/>
              </a:rPr>
              <a:t>test.o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反汇编 </a:t>
            </a:r>
            <a:r>
              <a:rPr lang="en-US" altLang="zh-CN" sz="1600" dirty="0" err="1">
                <a:solidFill>
                  <a:srgbClr val="FF0000"/>
                </a:solidFill>
                <a:latin typeface="Arial" panose="020B0604020202020204" pitchFamily="34" charset="0"/>
              </a:rPr>
              <a:t>test.o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文件</a:t>
            </a:r>
            <a:endParaRPr lang="en-US" altLang="zh-CN" sz="16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 Box 21">
            <a:extLst>
              <a:ext uri="{FF2B5EF4-FFF2-40B4-BE49-F238E27FC236}">
                <a16:creationId xmlns:a16="http://schemas.microsoft.com/office/drawing/2014/main" id="{02C9DB6E-D0BB-44E6-8027-3F5252B26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9759" y="4752176"/>
            <a:ext cx="11723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Arial" panose="020B0604020202020204" pitchFamily="34" charset="0"/>
              </a:rPr>
              <a:t>内存地址</a:t>
            </a:r>
          </a:p>
        </p:txBody>
      </p:sp>
      <p:sp>
        <p:nvSpPr>
          <p:cNvPr id="18" name="Line 22">
            <a:extLst>
              <a:ext uri="{FF2B5EF4-FFF2-40B4-BE49-F238E27FC236}">
                <a16:creationId xmlns:a16="http://schemas.microsoft.com/office/drawing/2014/main" id="{FF31F071-D4F1-42A8-8197-7221F86AB0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90250" y="4331944"/>
            <a:ext cx="254195" cy="40849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Text Box 25">
            <a:extLst>
              <a:ext uri="{FF2B5EF4-FFF2-40B4-BE49-F238E27FC236}">
                <a16:creationId xmlns:a16="http://schemas.microsoft.com/office/drawing/2014/main" id="{82FD51B8-13DE-485B-9F35-485A780D4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3895" y="4743927"/>
            <a:ext cx="11723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Arial" panose="020B0604020202020204" pitchFamily="34" charset="0"/>
              </a:rPr>
              <a:t>机器指令</a:t>
            </a:r>
          </a:p>
        </p:txBody>
      </p:sp>
      <p:sp>
        <p:nvSpPr>
          <p:cNvPr id="23" name="Line 26">
            <a:extLst>
              <a:ext uri="{FF2B5EF4-FFF2-40B4-BE49-F238E27FC236}">
                <a16:creationId xmlns:a16="http://schemas.microsoft.com/office/drawing/2014/main" id="{475AF845-D6CE-4218-B0A2-9ABA091F1E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45226" y="4335436"/>
            <a:ext cx="254195" cy="40849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Text Box 28">
            <a:extLst>
              <a:ext uri="{FF2B5EF4-FFF2-40B4-BE49-F238E27FC236}">
                <a16:creationId xmlns:a16="http://schemas.microsoft.com/office/drawing/2014/main" id="{BDF9CDDA-36E5-4A24-8F12-B80366472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4055" y="4745037"/>
            <a:ext cx="11723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Arial" panose="020B0604020202020204" pitchFamily="34" charset="0"/>
              </a:rPr>
              <a:t>汇编指令</a:t>
            </a:r>
          </a:p>
        </p:txBody>
      </p:sp>
      <p:sp>
        <p:nvSpPr>
          <p:cNvPr id="28" name="Line 29">
            <a:extLst>
              <a:ext uri="{FF2B5EF4-FFF2-40B4-BE49-F238E27FC236}">
                <a16:creationId xmlns:a16="http://schemas.microsoft.com/office/drawing/2014/main" id="{759C5790-4D89-42EE-800D-7E95055171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85661" y="4335435"/>
            <a:ext cx="254195" cy="409601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TextBox 500">
            <a:extLst>
              <a:ext uri="{FF2B5EF4-FFF2-40B4-BE49-F238E27FC236}">
                <a16:creationId xmlns:a16="http://schemas.microsoft.com/office/drawing/2014/main" id="{D9F1E805-777C-4515-8605-04DAFEEAF0C5}"/>
              </a:ext>
            </a:extLst>
          </p:cNvPr>
          <p:cNvSpPr txBox="1"/>
          <p:nvPr/>
        </p:nvSpPr>
        <p:spPr>
          <a:xfrm>
            <a:off x="4527302" y="555526"/>
            <a:ext cx="3969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 err="1"/>
              <a:t>objdump</a:t>
            </a:r>
            <a:r>
              <a:rPr lang="en-US" altLang="zh-CN" sz="1600" dirty="0"/>
              <a:t> –d test</a:t>
            </a:r>
            <a:endParaRPr lang="en-US" altLang="zh-CN" sz="16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反汇编可执行目标文件“</a:t>
            </a:r>
            <a:r>
              <a:rPr lang="en-US" altLang="zh-CN" sz="16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test</a:t>
            </a:r>
            <a:r>
              <a:rPr lang="zh-CN" altLang="en-US" sz="16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endParaRPr lang="en-US" altLang="zh-CN" sz="16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2F0F4052-DB36-41B5-9A0B-AFCE384B8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70060" y="2641652"/>
            <a:ext cx="4104680" cy="2564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288925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lang="en-US" altLang="zh-CN" sz="1400" dirty="0">
                <a:solidFill>
                  <a:srgbClr val="FF3300"/>
                </a:solidFill>
                <a:latin typeface="Arial" panose="020B0604020202020204" pitchFamily="34" charset="0"/>
              </a:rPr>
              <a:t>00000000</a:t>
            </a:r>
            <a:r>
              <a:rPr lang="en-US" altLang="zh-CN" sz="1400" dirty="0">
                <a:latin typeface="Arial" panose="020B0604020202020204" pitchFamily="34" charset="0"/>
              </a:rPr>
              <a:t> &lt;add&gt;: 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1400" dirty="0">
                <a:latin typeface="Arial" panose="020B0604020202020204" pitchFamily="34" charset="0"/>
              </a:rPr>
              <a:t>   0:    55             push   %</a:t>
            </a:r>
            <a:r>
              <a:rPr lang="en-US" altLang="zh-CN" sz="1400" dirty="0" err="1">
                <a:latin typeface="Arial" panose="020B0604020202020204" pitchFamily="34" charset="0"/>
              </a:rPr>
              <a:t>ebp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5000"/>
              </a:lnSpc>
            </a:pPr>
            <a:r>
              <a:rPr lang="en-US" altLang="zh-CN" sz="1400" dirty="0">
                <a:latin typeface="Arial" panose="020B0604020202020204" pitchFamily="34" charset="0"/>
              </a:rPr>
              <a:t>   1:    89 e5        mov   %</a:t>
            </a:r>
            <a:r>
              <a:rPr lang="en-US" altLang="zh-CN" sz="1400" dirty="0" err="1">
                <a:latin typeface="Arial" panose="020B0604020202020204" pitchFamily="34" charset="0"/>
              </a:rPr>
              <a:t>esp</a:t>
            </a:r>
            <a:r>
              <a:rPr lang="en-US" altLang="zh-CN" sz="1400" dirty="0">
                <a:latin typeface="Arial" panose="020B0604020202020204" pitchFamily="34" charset="0"/>
              </a:rPr>
              <a:t>, %</a:t>
            </a:r>
            <a:r>
              <a:rPr lang="en-US" altLang="zh-CN" sz="1400" dirty="0" err="1">
                <a:latin typeface="Arial" panose="020B0604020202020204" pitchFamily="34" charset="0"/>
              </a:rPr>
              <a:t>ebp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5000"/>
              </a:lnSpc>
            </a:pPr>
            <a:r>
              <a:rPr lang="en-US" altLang="zh-CN" sz="1400" dirty="0">
                <a:latin typeface="Arial" panose="020B0604020202020204" pitchFamily="34" charset="0"/>
              </a:rPr>
              <a:t>   3:    83 </a:t>
            </a:r>
            <a:r>
              <a:rPr lang="en-US" altLang="zh-CN" sz="1400" dirty="0" err="1">
                <a:latin typeface="Arial" panose="020B0604020202020204" pitchFamily="34" charset="0"/>
              </a:rPr>
              <a:t>ec</a:t>
            </a:r>
            <a:r>
              <a:rPr lang="en-US" altLang="zh-CN" sz="1400" dirty="0">
                <a:latin typeface="Arial" panose="020B0604020202020204" pitchFamily="34" charset="0"/>
              </a:rPr>
              <a:t> 10   sub    $0x10, %</a:t>
            </a:r>
            <a:r>
              <a:rPr lang="en-US" altLang="zh-CN" sz="1400" dirty="0" err="1">
                <a:latin typeface="Arial" panose="020B0604020202020204" pitchFamily="34" charset="0"/>
              </a:rPr>
              <a:t>esp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5000"/>
              </a:lnSpc>
            </a:pPr>
            <a:r>
              <a:rPr lang="en-US" altLang="zh-CN" sz="1400" dirty="0">
                <a:latin typeface="Arial" panose="020B0604020202020204" pitchFamily="34" charset="0"/>
              </a:rPr>
              <a:t>   6:    8b 45 0c   mov   0xc(%</a:t>
            </a:r>
            <a:r>
              <a:rPr lang="en-US" altLang="zh-CN" sz="1400" dirty="0" err="1">
                <a:latin typeface="Arial" panose="020B0604020202020204" pitchFamily="34" charset="0"/>
              </a:rPr>
              <a:t>ebp</a:t>
            </a:r>
            <a:r>
              <a:rPr lang="en-US" altLang="zh-CN" sz="1400" dirty="0">
                <a:latin typeface="Arial" panose="020B0604020202020204" pitchFamily="34" charset="0"/>
              </a:rPr>
              <a:t>), %</a:t>
            </a:r>
            <a:r>
              <a:rPr lang="en-US" altLang="zh-CN" sz="1400" dirty="0" err="1">
                <a:latin typeface="Arial" panose="020B0604020202020204" pitchFamily="34" charset="0"/>
              </a:rPr>
              <a:t>eax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5000"/>
              </a:lnSpc>
            </a:pPr>
            <a:r>
              <a:rPr lang="en-US" altLang="zh-CN" sz="1400" dirty="0">
                <a:latin typeface="Arial" panose="020B0604020202020204" pitchFamily="34" charset="0"/>
              </a:rPr>
              <a:t>   9:    8b 55 08   mov   0x8(%</a:t>
            </a:r>
            <a:r>
              <a:rPr lang="en-US" altLang="zh-CN" sz="1400" dirty="0" err="1">
                <a:latin typeface="Arial" panose="020B0604020202020204" pitchFamily="34" charset="0"/>
              </a:rPr>
              <a:t>ebp</a:t>
            </a:r>
            <a:r>
              <a:rPr lang="en-US" altLang="zh-CN" sz="1400" dirty="0">
                <a:latin typeface="Arial" panose="020B0604020202020204" pitchFamily="34" charset="0"/>
              </a:rPr>
              <a:t>), %</a:t>
            </a:r>
            <a:r>
              <a:rPr lang="en-US" altLang="zh-CN" sz="1400" dirty="0" err="1">
                <a:latin typeface="Arial" panose="020B0604020202020204" pitchFamily="34" charset="0"/>
              </a:rPr>
              <a:t>edx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5000"/>
              </a:lnSpc>
            </a:pPr>
            <a:r>
              <a:rPr lang="en-US" altLang="zh-CN" sz="1400" dirty="0">
                <a:latin typeface="Arial" panose="020B0604020202020204" pitchFamily="34" charset="0"/>
              </a:rPr>
              <a:t>   c:    8d 04 02   lea     (%edx,%eax,1), %</a:t>
            </a:r>
            <a:r>
              <a:rPr lang="en-US" altLang="zh-CN" sz="1400" dirty="0" err="1">
                <a:latin typeface="Arial" panose="020B0604020202020204" pitchFamily="34" charset="0"/>
              </a:rPr>
              <a:t>eax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5000"/>
              </a:lnSpc>
            </a:pPr>
            <a:r>
              <a:rPr lang="en-US" altLang="zh-CN" sz="1400" dirty="0">
                <a:latin typeface="Arial" panose="020B0604020202020204" pitchFamily="34" charset="0"/>
              </a:rPr>
              <a:t>   f:     89 45 fc    mov   %</a:t>
            </a:r>
            <a:r>
              <a:rPr lang="en-US" altLang="zh-CN" sz="1400" dirty="0" err="1">
                <a:latin typeface="Arial" panose="020B0604020202020204" pitchFamily="34" charset="0"/>
              </a:rPr>
              <a:t>eax</a:t>
            </a:r>
            <a:r>
              <a:rPr lang="en-US" altLang="zh-CN" sz="1400" dirty="0">
                <a:latin typeface="Arial" panose="020B0604020202020204" pitchFamily="34" charset="0"/>
              </a:rPr>
              <a:t>, -0x4(%</a:t>
            </a:r>
            <a:r>
              <a:rPr lang="en-US" altLang="zh-CN" sz="1400" dirty="0" err="1">
                <a:latin typeface="Arial" panose="020B0604020202020204" pitchFamily="34" charset="0"/>
              </a:rPr>
              <a:t>ebp</a:t>
            </a:r>
            <a:r>
              <a:rPr lang="en-US" altLang="zh-CN" sz="1400" dirty="0">
                <a:latin typeface="Arial" panose="020B0604020202020204" pitchFamily="34" charset="0"/>
              </a:rPr>
              <a:t>)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1400" dirty="0">
                <a:latin typeface="Arial" panose="020B0604020202020204" pitchFamily="34" charset="0"/>
              </a:rPr>
              <a:t>   12:  8b 45 fc    mov   -0x4(%</a:t>
            </a:r>
            <a:r>
              <a:rPr lang="en-US" altLang="zh-CN" sz="1400" dirty="0" err="1">
                <a:latin typeface="Arial" panose="020B0604020202020204" pitchFamily="34" charset="0"/>
              </a:rPr>
              <a:t>ebp</a:t>
            </a:r>
            <a:r>
              <a:rPr lang="en-US" altLang="zh-CN" sz="1400" dirty="0">
                <a:latin typeface="Arial" panose="020B0604020202020204" pitchFamily="34" charset="0"/>
              </a:rPr>
              <a:t>), %</a:t>
            </a:r>
            <a:r>
              <a:rPr lang="en-US" altLang="zh-CN" sz="1400" dirty="0" err="1">
                <a:latin typeface="Arial" panose="020B0604020202020204" pitchFamily="34" charset="0"/>
              </a:rPr>
              <a:t>eax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5000"/>
              </a:lnSpc>
            </a:pPr>
            <a:r>
              <a:rPr lang="en-US" altLang="zh-CN" sz="1400" dirty="0">
                <a:latin typeface="Arial" panose="020B0604020202020204" pitchFamily="34" charset="0"/>
              </a:rPr>
              <a:t>   15:  c9             leave  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1400" dirty="0">
                <a:latin typeface="Arial" panose="020B0604020202020204" pitchFamily="34" charset="0"/>
              </a:rPr>
              <a:t>   16:  c3             ret </a:t>
            </a:r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72A053D8-303E-4373-9558-545A4C106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302" y="1116077"/>
            <a:ext cx="3779837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88925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</a:rPr>
              <a:t>080483d4 </a:t>
            </a:r>
            <a:r>
              <a:rPr lang="en-US" altLang="zh-CN" dirty="0">
                <a:latin typeface="Arial" panose="020B0604020202020204" pitchFamily="34" charset="0"/>
              </a:rPr>
              <a:t>&lt;add&gt;: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dirty="0">
                <a:latin typeface="Arial" panose="020B0604020202020204" pitchFamily="34" charset="0"/>
              </a:rPr>
              <a:t> 80483d4:    55                push ...  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dirty="0">
                <a:latin typeface="Arial" panose="020B0604020202020204" pitchFamily="34" charset="0"/>
              </a:rPr>
              <a:t> 80483d5:    89 e5            …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dirty="0">
                <a:latin typeface="Arial" panose="020B0604020202020204" pitchFamily="34" charset="0"/>
              </a:rPr>
              <a:t> 80483d7:    83 </a:t>
            </a:r>
            <a:r>
              <a:rPr lang="en-US" altLang="zh-CN" dirty="0" err="1">
                <a:latin typeface="Arial" panose="020B0604020202020204" pitchFamily="34" charset="0"/>
              </a:rPr>
              <a:t>ec</a:t>
            </a:r>
            <a:r>
              <a:rPr lang="en-US" altLang="zh-CN" dirty="0">
                <a:latin typeface="Arial" panose="020B0604020202020204" pitchFamily="34" charset="0"/>
              </a:rPr>
              <a:t> 10       …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dirty="0">
                <a:latin typeface="Arial" panose="020B0604020202020204" pitchFamily="34" charset="0"/>
              </a:rPr>
              <a:t> 80483da:    8b 45 0c       …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dirty="0">
                <a:latin typeface="Arial" panose="020B0604020202020204" pitchFamily="34" charset="0"/>
              </a:rPr>
              <a:t> 80483dd:    8b 55 08       …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dirty="0">
                <a:latin typeface="Arial" panose="020B0604020202020204" pitchFamily="34" charset="0"/>
              </a:rPr>
              <a:t> 80483e0:    8d 04 02       …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dirty="0">
                <a:latin typeface="Arial" panose="020B0604020202020204" pitchFamily="34" charset="0"/>
              </a:rPr>
              <a:t> 80483e3:    89 45 fc        …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dirty="0">
                <a:latin typeface="Arial" panose="020B0604020202020204" pitchFamily="34" charset="0"/>
              </a:rPr>
              <a:t> 80483e6:    8b 45 fc        …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dirty="0">
                <a:latin typeface="Arial" panose="020B0604020202020204" pitchFamily="34" charset="0"/>
              </a:rPr>
              <a:t> 80483e9:    c9                 …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dirty="0">
                <a:latin typeface="Arial" panose="020B0604020202020204" pitchFamily="34" charset="0"/>
              </a:rPr>
              <a:t> 80483ea:    c3                 ret       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DE98972A-1D9E-4CCE-B882-EF3E07261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6794" y="1497901"/>
            <a:ext cx="1148431" cy="2790016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6B8FB5E3-CE96-4C72-8C36-FDCAA3606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25" y="1501096"/>
            <a:ext cx="1079500" cy="2790016"/>
          </a:xfrm>
          <a:prstGeom prst="rect">
            <a:avLst/>
          </a:prstGeom>
          <a:solidFill>
            <a:schemeClr val="accent1">
              <a:alpha val="25882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" name="Rectangle 18">
            <a:extLst>
              <a:ext uri="{FF2B5EF4-FFF2-40B4-BE49-F238E27FC236}">
                <a16:creationId xmlns:a16="http://schemas.microsoft.com/office/drawing/2014/main" id="{61C2C829-9465-4852-AEC0-DD132A953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725" y="1500357"/>
            <a:ext cx="1784400" cy="2790016"/>
          </a:xfrm>
          <a:prstGeom prst="rect">
            <a:avLst/>
          </a:prstGeom>
          <a:solidFill>
            <a:srgbClr val="FF0000">
              <a:alpha val="1686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" name="Rectangle 20">
            <a:extLst>
              <a:ext uri="{FF2B5EF4-FFF2-40B4-BE49-F238E27FC236}">
                <a16:creationId xmlns:a16="http://schemas.microsoft.com/office/drawing/2014/main" id="{714350EE-C5D3-4358-ADB8-3D9D41B38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405" y="2931790"/>
            <a:ext cx="472950" cy="2189718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992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4" presetID="22" presetClass="entr" presetSubtype="1" fill="hold" grpId="0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10" presetClass="entr" presetSubtype="0" fill="hold" grpId="0" nodeType="after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2" presetID="3" presetClass="entr" presetSubtype="10" fill="hold" grpId="0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34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36" presetID="10" presetClass="entr" presetSubtype="0" fill="hold" grpId="0" nodeType="after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40" presetID="3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42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5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10500"/>
                                </p:stCondLst>
                                <p:childTnLst>
                                  <p:par>
                                    <p:cTn id="57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11000"/>
                                </p:stCondLst>
                                <p:childTnLst>
                                  <p:par>
                                    <p:cTn id="6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11500"/>
                                </p:stCondLst>
                                <p:childTnLst>
                                  <p:par>
                                    <p:cTn id="6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12000"/>
                                </p:stCondLst>
                                <p:childTnLst>
                                  <p:par>
                                    <p:cTn id="6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12500"/>
                                </p:stCondLst>
                                <p:childTnLst>
                                  <p:par>
                                    <p:cTn id="73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13500"/>
                                </p:stCondLst>
                                <p:childTnLst>
                                  <p:par>
                                    <p:cTn id="80" presetID="8" presetClass="emph" presetSubtype="0" fill="hold" grpId="1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81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  <p:bldP spid="8" grpId="0" animBg="1"/>
          <p:bldP spid="10" grpId="0"/>
          <p:bldP spid="17" grpId="0"/>
          <p:bldP spid="18" grpId="0" animBg="1"/>
          <p:bldP spid="22" grpId="0"/>
          <p:bldP spid="23" grpId="0" animBg="1"/>
          <p:bldP spid="27" grpId="0"/>
          <p:bldP spid="28" grpId="0" animBg="1"/>
          <p:bldP spid="29" grpId="0"/>
          <p:bldP spid="24" grpId="0"/>
          <p:bldP spid="26" grpId="0"/>
          <p:bldP spid="30" grpId="0" animBg="1"/>
          <p:bldP spid="31" grpId="0" animBg="1"/>
          <p:bldP spid="32" grpId="0" animBg="1"/>
          <p:bldP spid="33" grpId="0" animBg="1"/>
          <p:bldP spid="33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4" presetID="22" presetClass="entr" presetSubtype="1" fill="hold" grpId="0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10" presetClass="entr" presetSubtype="0" fill="hold" grpId="0" nodeType="after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2" presetID="3" presetClass="entr" presetSubtype="10" fill="hold" grpId="0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34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36" presetID="10" presetClass="entr" presetSubtype="0" fill="hold" grpId="0" nodeType="after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40" presetID="3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42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5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10500"/>
                                </p:stCondLst>
                                <p:childTnLst>
                                  <p:par>
                                    <p:cTn id="57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11000"/>
                                </p:stCondLst>
                                <p:childTnLst>
                                  <p:par>
                                    <p:cTn id="6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11500"/>
                                </p:stCondLst>
                                <p:childTnLst>
                                  <p:par>
                                    <p:cTn id="6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12000"/>
                                </p:stCondLst>
                                <p:childTnLst>
                                  <p:par>
                                    <p:cTn id="6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12500"/>
                                </p:stCondLst>
                                <p:childTnLst>
                                  <p:par>
                                    <p:cTn id="73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13500"/>
                                </p:stCondLst>
                                <p:childTnLst>
                                  <p:par>
                                    <p:cTn id="80" presetID="8" presetClass="emph" presetSubtype="0" fill="hold" grpId="1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81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  <p:bldP spid="8" grpId="0" animBg="1"/>
          <p:bldP spid="10" grpId="0"/>
          <p:bldP spid="17" grpId="0"/>
          <p:bldP spid="18" grpId="0" animBg="1"/>
          <p:bldP spid="22" grpId="0"/>
          <p:bldP spid="23" grpId="0" animBg="1"/>
          <p:bldP spid="27" grpId="0"/>
          <p:bldP spid="28" grpId="0" animBg="1"/>
          <p:bldP spid="29" grpId="0"/>
          <p:bldP spid="24" grpId="0"/>
          <p:bldP spid="26" grpId="0"/>
          <p:bldP spid="30" grpId="0" animBg="1"/>
          <p:bldP spid="31" grpId="0" animBg="1"/>
          <p:bldP spid="32" grpId="0" animBg="1"/>
          <p:bldP spid="33" grpId="0" animBg="1"/>
          <p:bldP spid="33" grpId="1" animBg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3"/>
          <p:cNvSpPr>
            <a:spLocks/>
          </p:cNvSpPr>
          <p:nvPr/>
        </p:nvSpPr>
        <p:spPr bwMode="auto">
          <a:xfrm>
            <a:off x="3284181" y="1343574"/>
            <a:ext cx="1143803" cy="1091236"/>
          </a:xfrm>
          <a:custGeom>
            <a:avLst/>
            <a:gdLst>
              <a:gd name="T0" fmla="*/ 45 w 45"/>
              <a:gd name="T1" fmla="*/ 43 h 43"/>
              <a:gd name="T2" fmla="*/ 22 w 45"/>
              <a:gd name="T3" fmla="*/ 43 h 43"/>
              <a:gd name="T4" fmla="*/ 0 w 45"/>
              <a:gd name="T5" fmla="*/ 21 h 43"/>
              <a:gd name="T6" fmla="*/ 22 w 45"/>
              <a:gd name="T7" fmla="*/ 0 h 43"/>
              <a:gd name="T8" fmla="*/ 45 w 45"/>
              <a:gd name="T9" fmla="*/ 0 h 43"/>
              <a:gd name="T10" fmla="*/ 45 w 45"/>
              <a:gd name="T11" fmla="*/ 13 h 43"/>
              <a:gd name="T12" fmla="*/ 22 w 45"/>
              <a:gd name="T13" fmla="*/ 13 h 43"/>
              <a:gd name="T14" fmla="*/ 13 w 45"/>
              <a:gd name="T15" fmla="*/ 21 h 43"/>
              <a:gd name="T16" fmla="*/ 22 w 45"/>
              <a:gd name="T17" fmla="*/ 30 h 43"/>
              <a:gd name="T18" fmla="*/ 45 w 45"/>
              <a:gd name="T19" fmla="*/ 30 h 43"/>
              <a:gd name="T20" fmla="*/ 45 w 45"/>
              <a:gd name="T2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43">
                <a:moveTo>
                  <a:pt x="45" y="43"/>
                </a:moveTo>
                <a:cubicBezTo>
                  <a:pt x="22" y="43"/>
                  <a:pt x="22" y="43"/>
                  <a:pt x="22" y="43"/>
                </a:cubicBezTo>
                <a:cubicBezTo>
                  <a:pt x="10" y="43"/>
                  <a:pt x="0" y="33"/>
                  <a:pt x="0" y="21"/>
                </a:cubicBezTo>
                <a:cubicBezTo>
                  <a:pt x="0" y="9"/>
                  <a:pt x="10" y="0"/>
                  <a:pt x="22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13"/>
                  <a:pt x="45" y="13"/>
                  <a:pt x="45" y="13"/>
                </a:cubicBezTo>
                <a:cubicBezTo>
                  <a:pt x="22" y="13"/>
                  <a:pt x="22" y="13"/>
                  <a:pt x="22" y="13"/>
                </a:cubicBezTo>
                <a:cubicBezTo>
                  <a:pt x="17" y="13"/>
                  <a:pt x="13" y="17"/>
                  <a:pt x="13" y="21"/>
                </a:cubicBezTo>
                <a:cubicBezTo>
                  <a:pt x="13" y="26"/>
                  <a:pt x="17" y="30"/>
                  <a:pt x="22" y="30"/>
                </a:cubicBezTo>
                <a:cubicBezTo>
                  <a:pt x="45" y="30"/>
                  <a:pt x="45" y="30"/>
                  <a:pt x="45" y="30"/>
                </a:cubicBezTo>
                <a:lnTo>
                  <a:pt x="45" y="43"/>
                </a:lnTo>
                <a:close/>
              </a:path>
            </a:pathLst>
          </a:custGeom>
          <a:solidFill>
            <a:srgbClr val="AC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vert="horz" wrap="square" lIns="63715" tIns="31857" rIns="63715" bIns="3185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zh-CN" altLang="en-US" sz="1255">
              <a:cs typeface="+mn-ea"/>
              <a:sym typeface="+mn-lt"/>
            </a:endParaRPr>
          </a:p>
        </p:txBody>
      </p:sp>
      <p:sp>
        <p:nvSpPr>
          <p:cNvPr id="26" name="Freeform 24"/>
          <p:cNvSpPr>
            <a:spLocks/>
          </p:cNvSpPr>
          <p:nvPr/>
        </p:nvSpPr>
        <p:spPr bwMode="auto">
          <a:xfrm>
            <a:off x="5241881" y="2104901"/>
            <a:ext cx="1143803" cy="1116613"/>
          </a:xfrm>
          <a:custGeom>
            <a:avLst/>
            <a:gdLst>
              <a:gd name="T0" fmla="*/ 0 w 45"/>
              <a:gd name="T1" fmla="*/ 44 h 44"/>
              <a:gd name="T2" fmla="*/ 22 w 45"/>
              <a:gd name="T3" fmla="*/ 44 h 44"/>
              <a:gd name="T4" fmla="*/ 45 w 45"/>
              <a:gd name="T5" fmla="*/ 22 h 44"/>
              <a:gd name="T6" fmla="*/ 22 w 45"/>
              <a:gd name="T7" fmla="*/ 0 h 44"/>
              <a:gd name="T8" fmla="*/ 0 w 45"/>
              <a:gd name="T9" fmla="*/ 0 h 44"/>
              <a:gd name="T10" fmla="*/ 0 w 45"/>
              <a:gd name="T11" fmla="*/ 13 h 44"/>
              <a:gd name="T12" fmla="*/ 22 w 45"/>
              <a:gd name="T13" fmla="*/ 13 h 44"/>
              <a:gd name="T14" fmla="*/ 32 w 45"/>
              <a:gd name="T15" fmla="*/ 22 h 44"/>
              <a:gd name="T16" fmla="*/ 22 w 45"/>
              <a:gd name="T17" fmla="*/ 30 h 44"/>
              <a:gd name="T18" fmla="*/ 0 w 45"/>
              <a:gd name="T19" fmla="*/ 30 h 44"/>
              <a:gd name="T20" fmla="*/ 0 w 45"/>
              <a:gd name="T21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44">
                <a:moveTo>
                  <a:pt x="0" y="44"/>
                </a:moveTo>
                <a:cubicBezTo>
                  <a:pt x="22" y="44"/>
                  <a:pt x="22" y="44"/>
                  <a:pt x="22" y="44"/>
                </a:cubicBezTo>
                <a:cubicBezTo>
                  <a:pt x="35" y="44"/>
                  <a:pt x="45" y="34"/>
                  <a:pt x="45" y="22"/>
                </a:cubicBezTo>
                <a:cubicBezTo>
                  <a:pt x="45" y="10"/>
                  <a:pt x="35" y="0"/>
                  <a:pt x="2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3"/>
                  <a:pt x="0" y="13"/>
                  <a:pt x="0" y="13"/>
                </a:cubicBezTo>
                <a:cubicBezTo>
                  <a:pt x="22" y="13"/>
                  <a:pt x="22" y="13"/>
                  <a:pt x="22" y="13"/>
                </a:cubicBezTo>
                <a:cubicBezTo>
                  <a:pt x="28" y="13"/>
                  <a:pt x="32" y="17"/>
                  <a:pt x="32" y="22"/>
                </a:cubicBezTo>
                <a:cubicBezTo>
                  <a:pt x="32" y="26"/>
                  <a:pt x="28" y="30"/>
                  <a:pt x="22" y="30"/>
                </a:cubicBezTo>
                <a:cubicBezTo>
                  <a:pt x="0" y="30"/>
                  <a:pt x="0" y="30"/>
                  <a:pt x="0" y="30"/>
                </a:cubicBezTo>
                <a:lnTo>
                  <a:pt x="0" y="44"/>
                </a:lnTo>
                <a:close/>
              </a:path>
            </a:pathLst>
          </a:custGeom>
          <a:solidFill>
            <a:srgbClr val="AC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vert="horz" wrap="square" lIns="63715" tIns="31857" rIns="63715" bIns="3185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zh-CN" altLang="en-US" sz="1255">
              <a:cs typeface="+mn-ea"/>
              <a:sym typeface="+mn-lt"/>
            </a:endParaRPr>
          </a:p>
        </p:txBody>
      </p:sp>
      <p:sp>
        <p:nvSpPr>
          <p:cNvPr id="27" name="Freeform 25"/>
          <p:cNvSpPr>
            <a:spLocks/>
          </p:cNvSpPr>
          <p:nvPr/>
        </p:nvSpPr>
        <p:spPr bwMode="auto">
          <a:xfrm>
            <a:off x="3284181" y="2866228"/>
            <a:ext cx="1143803" cy="1116613"/>
          </a:xfrm>
          <a:custGeom>
            <a:avLst/>
            <a:gdLst>
              <a:gd name="T0" fmla="*/ 45 w 45"/>
              <a:gd name="T1" fmla="*/ 44 h 44"/>
              <a:gd name="T2" fmla="*/ 23 w 45"/>
              <a:gd name="T3" fmla="*/ 44 h 44"/>
              <a:gd name="T4" fmla="*/ 0 w 45"/>
              <a:gd name="T5" fmla="*/ 22 h 44"/>
              <a:gd name="T6" fmla="*/ 23 w 45"/>
              <a:gd name="T7" fmla="*/ 0 h 44"/>
              <a:gd name="T8" fmla="*/ 45 w 45"/>
              <a:gd name="T9" fmla="*/ 0 h 44"/>
              <a:gd name="T10" fmla="*/ 45 w 45"/>
              <a:gd name="T11" fmla="*/ 13 h 44"/>
              <a:gd name="T12" fmla="*/ 23 w 45"/>
              <a:gd name="T13" fmla="*/ 13 h 44"/>
              <a:gd name="T14" fmla="*/ 13 w 45"/>
              <a:gd name="T15" fmla="*/ 22 h 44"/>
              <a:gd name="T16" fmla="*/ 23 w 45"/>
              <a:gd name="T17" fmla="*/ 30 h 44"/>
              <a:gd name="T18" fmla="*/ 45 w 45"/>
              <a:gd name="T19" fmla="*/ 30 h 44"/>
              <a:gd name="T20" fmla="*/ 45 w 45"/>
              <a:gd name="T21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44">
                <a:moveTo>
                  <a:pt x="45" y="44"/>
                </a:moveTo>
                <a:cubicBezTo>
                  <a:pt x="23" y="44"/>
                  <a:pt x="23" y="44"/>
                  <a:pt x="23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3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13"/>
                  <a:pt x="45" y="13"/>
                  <a:pt x="45" y="13"/>
                </a:cubicBezTo>
                <a:cubicBezTo>
                  <a:pt x="23" y="13"/>
                  <a:pt x="23" y="13"/>
                  <a:pt x="23" y="13"/>
                </a:cubicBezTo>
                <a:cubicBezTo>
                  <a:pt x="17" y="13"/>
                  <a:pt x="13" y="17"/>
                  <a:pt x="13" y="22"/>
                </a:cubicBezTo>
                <a:cubicBezTo>
                  <a:pt x="13" y="27"/>
                  <a:pt x="17" y="30"/>
                  <a:pt x="23" y="30"/>
                </a:cubicBezTo>
                <a:cubicBezTo>
                  <a:pt x="45" y="30"/>
                  <a:pt x="45" y="30"/>
                  <a:pt x="45" y="30"/>
                </a:cubicBezTo>
                <a:lnTo>
                  <a:pt x="45" y="44"/>
                </a:lnTo>
                <a:close/>
              </a:path>
            </a:pathLst>
          </a:custGeom>
          <a:solidFill>
            <a:srgbClr val="AC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vert="horz" wrap="square" lIns="63715" tIns="31857" rIns="63715" bIns="3185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zh-CN" altLang="en-US" sz="1255">
              <a:cs typeface="+mn-ea"/>
              <a:sym typeface="+mn-lt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5466697" y="2526582"/>
            <a:ext cx="353474" cy="234742"/>
            <a:chOff x="4254500" y="1266825"/>
            <a:chExt cx="619126" cy="411163"/>
          </a:xfrm>
          <a:solidFill>
            <a:srgbClr val="AC0000"/>
          </a:solidFill>
        </p:grpSpPr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254500" y="1276350"/>
              <a:ext cx="411163" cy="390525"/>
            </a:xfrm>
            <a:custGeom>
              <a:avLst/>
              <a:gdLst>
                <a:gd name="T0" fmla="*/ 182 w 192"/>
                <a:gd name="T1" fmla="*/ 0 h 182"/>
                <a:gd name="T2" fmla="*/ 10 w 192"/>
                <a:gd name="T3" fmla="*/ 0 h 182"/>
                <a:gd name="T4" fmla="*/ 0 w 192"/>
                <a:gd name="T5" fmla="*/ 10 h 182"/>
                <a:gd name="T6" fmla="*/ 0 w 192"/>
                <a:gd name="T7" fmla="*/ 128 h 182"/>
                <a:gd name="T8" fmla="*/ 10 w 192"/>
                <a:gd name="T9" fmla="*/ 138 h 182"/>
                <a:gd name="T10" fmla="*/ 80 w 192"/>
                <a:gd name="T11" fmla="*/ 138 h 182"/>
                <a:gd name="T12" fmla="*/ 80 w 192"/>
                <a:gd name="T13" fmla="*/ 170 h 182"/>
                <a:gd name="T14" fmla="*/ 38 w 192"/>
                <a:gd name="T15" fmla="*/ 170 h 182"/>
                <a:gd name="T16" fmla="*/ 34 w 192"/>
                <a:gd name="T17" fmla="*/ 176 h 182"/>
                <a:gd name="T18" fmla="*/ 38 w 192"/>
                <a:gd name="T19" fmla="*/ 182 h 182"/>
                <a:gd name="T20" fmla="*/ 162 w 192"/>
                <a:gd name="T21" fmla="*/ 182 h 182"/>
                <a:gd name="T22" fmla="*/ 167 w 192"/>
                <a:gd name="T23" fmla="*/ 176 h 182"/>
                <a:gd name="T24" fmla="*/ 162 w 192"/>
                <a:gd name="T25" fmla="*/ 170 h 182"/>
                <a:gd name="T26" fmla="*/ 119 w 192"/>
                <a:gd name="T27" fmla="*/ 170 h 182"/>
                <a:gd name="T28" fmla="*/ 119 w 192"/>
                <a:gd name="T29" fmla="*/ 138 h 182"/>
                <a:gd name="T30" fmla="*/ 182 w 192"/>
                <a:gd name="T31" fmla="*/ 138 h 182"/>
                <a:gd name="T32" fmla="*/ 192 w 192"/>
                <a:gd name="T33" fmla="*/ 128 h 182"/>
                <a:gd name="T34" fmla="*/ 192 w 192"/>
                <a:gd name="T35" fmla="*/ 10 h 182"/>
                <a:gd name="T36" fmla="*/ 182 w 192"/>
                <a:gd name="T37" fmla="*/ 0 h 182"/>
                <a:gd name="T38" fmla="*/ 183 w 192"/>
                <a:gd name="T39" fmla="*/ 130 h 182"/>
                <a:gd name="T40" fmla="*/ 10 w 192"/>
                <a:gd name="T41" fmla="*/ 130 h 182"/>
                <a:gd name="T42" fmla="*/ 10 w 192"/>
                <a:gd name="T43" fmla="*/ 6 h 182"/>
                <a:gd name="T44" fmla="*/ 183 w 192"/>
                <a:gd name="T45" fmla="*/ 6 h 182"/>
                <a:gd name="T46" fmla="*/ 183 w 192"/>
                <a:gd name="T47" fmla="*/ 13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2" h="182">
                  <a:moveTo>
                    <a:pt x="18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3"/>
                    <a:pt x="4" y="138"/>
                    <a:pt x="10" y="138"/>
                  </a:cubicBezTo>
                  <a:cubicBezTo>
                    <a:pt x="80" y="138"/>
                    <a:pt x="80" y="138"/>
                    <a:pt x="80" y="138"/>
                  </a:cubicBezTo>
                  <a:cubicBezTo>
                    <a:pt x="80" y="170"/>
                    <a:pt x="80" y="170"/>
                    <a:pt x="80" y="170"/>
                  </a:cubicBezTo>
                  <a:cubicBezTo>
                    <a:pt x="38" y="170"/>
                    <a:pt x="38" y="170"/>
                    <a:pt x="38" y="170"/>
                  </a:cubicBezTo>
                  <a:cubicBezTo>
                    <a:pt x="36" y="170"/>
                    <a:pt x="34" y="173"/>
                    <a:pt x="34" y="176"/>
                  </a:cubicBezTo>
                  <a:cubicBezTo>
                    <a:pt x="34" y="179"/>
                    <a:pt x="36" y="182"/>
                    <a:pt x="38" y="182"/>
                  </a:cubicBezTo>
                  <a:cubicBezTo>
                    <a:pt x="162" y="182"/>
                    <a:pt x="162" y="182"/>
                    <a:pt x="162" y="182"/>
                  </a:cubicBezTo>
                  <a:cubicBezTo>
                    <a:pt x="165" y="182"/>
                    <a:pt x="167" y="179"/>
                    <a:pt x="167" y="176"/>
                  </a:cubicBezTo>
                  <a:cubicBezTo>
                    <a:pt x="167" y="173"/>
                    <a:pt x="165" y="170"/>
                    <a:pt x="162" y="170"/>
                  </a:cubicBezTo>
                  <a:cubicBezTo>
                    <a:pt x="119" y="170"/>
                    <a:pt x="119" y="170"/>
                    <a:pt x="119" y="170"/>
                  </a:cubicBezTo>
                  <a:cubicBezTo>
                    <a:pt x="119" y="138"/>
                    <a:pt x="119" y="138"/>
                    <a:pt x="119" y="138"/>
                  </a:cubicBezTo>
                  <a:cubicBezTo>
                    <a:pt x="182" y="138"/>
                    <a:pt x="182" y="138"/>
                    <a:pt x="182" y="138"/>
                  </a:cubicBezTo>
                  <a:cubicBezTo>
                    <a:pt x="187" y="138"/>
                    <a:pt x="192" y="133"/>
                    <a:pt x="192" y="128"/>
                  </a:cubicBezTo>
                  <a:cubicBezTo>
                    <a:pt x="192" y="10"/>
                    <a:pt x="192" y="10"/>
                    <a:pt x="192" y="10"/>
                  </a:cubicBezTo>
                  <a:cubicBezTo>
                    <a:pt x="192" y="4"/>
                    <a:pt x="187" y="0"/>
                    <a:pt x="182" y="0"/>
                  </a:cubicBezTo>
                  <a:close/>
                  <a:moveTo>
                    <a:pt x="183" y="130"/>
                  </a:moveTo>
                  <a:cubicBezTo>
                    <a:pt x="10" y="130"/>
                    <a:pt x="10" y="130"/>
                    <a:pt x="10" y="13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3" y="6"/>
                    <a:pt x="183" y="6"/>
                    <a:pt x="183" y="6"/>
                  </a:cubicBezTo>
                  <a:lnTo>
                    <a:pt x="183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715" tIns="31857" rIns="63715" bIns="3185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 sz="125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681538" y="1266825"/>
              <a:ext cx="192088" cy="411163"/>
            </a:xfrm>
            <a:custGeom>
              <a:avLst/>
              <a:gdLst>
                <a:gd name="T0" fmla="*/ 74 w 90"/>
                <a:gd name="T1" fmla="*/ 0 h 192"/>
                <a:gd name="T2" fmla="*/ 16 w 90"/>
                <a:gd name="T3" fmla="*/ 0 h 192"/>
                <a:gd name="T4" fmla="*/ 0 w 90"/>
                <a:gd name="T5" fmla="*/ 9 h 192"/>
                <a:gd name="T6" fmla="*/ 0 w 90"/>
                <a:gd name="T7" fmla="*/ 182 h 192"/>
                <a:gd name="T8" fmla="*/ 16 w 90"/>
                <a:gd name="T9" fmla="*/ 192 h 192"/>
                <a:gd name="T10" fmla="*/ 74 w 90"/>
                <a:gd name="T11" fmla="*/ 192 h 192"/>
                <a:gd name="T12" fmla="*/ 90 w 90"/>
                <a:gd name="T13" fmla="*/ 182 h 192"/>
                <a:gd name="T14" fmla="*/ 90 w 90"/>
                <a:gd name="T15" fmla="*/ 9 h 192"/>
                <a:gd name="T16" fmla="*/ 74 w 90"/>
                <a:gd name="T17" fmla="*/ 0 h 192"/>
                <a:gd name="T18" fmla="*/ 45 w 90"/>
                <a:gd name="T19" fmla="*/ 160 h 192"/>
                <a:gd name="T20" fmla="*/ 32 w 90"/>
                <a:gd name="T21" fmla="*/ 148 h 192"/>
                <a:gd name="T22" fmla="*/ 45 w 90"/>
                <a:gd name="T23" fmla="*/ 135 h 192"/>
                <a:gd name="T24" fmla="*/ 57 w 90"/>
                <a:gd name="T25" fmla="*/ 148 h 192"/>
                <a:gd name="T26" fmla="*/ 45 w 90"/>
                <a:gd name="T27" fmla="*/ 16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" h="192">
                  <a:moveTo>
                    <a:pt x="7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8"/>
                    <a:pt x="7" y="192"/>
                    <a:pt x="16" y="192"/>
                  </a:cubicBezTo>
                  <a:cubicBezTo>
                    <a:pt x="74" y="192"/>
                    <a:pt x="74" y="192"/>
                    <a:pt x="74" y="192"/>
                  </a:cubicBezTo>
                  <a:cubicBezTo>
                    <a:pt x="83" y="192"/>
                    <a:pt x="90" y="188"/>
                    <a:pt x="90" y="182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4"/>
                    <a:pt x="83" y="0"/>
                    <a:pt x="74" y="0"/>
                  </a:cubicBezTo>
                  <a:close/>
                  <a:moveTo>
                    <a:pt x="45" y="160"/>
                  </a:moveTo>
                  <a:cubicBezTo>
                    <a:pt x="38" y="160"/>
                    <a:pt x="32" y="155"/>
                    <a:pt x="32" y="148"/>
                  </a:cubicBezTo>
                  <a:cubicBezTo>
                    <a:pt x="32" y="141"/>
                    <a:pt x="38" y="135"/>
                    <a:pt x="45" y="135"/>
                  </a:cubicBezTo>
                  <a:cubicBezTo>
                    <a:pt x="52" y="135"/>
                    <a:pt x="57" y="141"/>
                    <a:pt x="57" y="148"/>
                  </a:cubicBezTo>
                  <a:cubicBezTo>
                    <a:pt x="57" y="155"/>
                    <a:pt x="52" y="160"/>
                    <a:pt x="45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715" tIns="31857" rIns="63715" bIns="3185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 sz="125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861417" y="1722490"/>
            <a:ext cx="332628" cy="287310"/>
            <a:chOff x="7408863" y="1169988"/>
            <a:chExt cx="582613" cy="503237"/>
          </a:xfrm>
          <a:solidFill>
            <a:srgbClr val="AC0000"/>
          </a:solidFill>
        </p:grpSpPr>
        <p:sp>
          <p:nvSpPr>
            <p:cNvPr id="34" name="Freeform 13"/>
            <p:cNvSpPr>
              <a:spLocks/>
            </p:cNvSpPr>
            <p:nvPr/>
          </p:nvSpPr>
          <p:spPr bwMode="auto">
            <a:xfrm>
              <a:off x="7546975" y="1404938"/>
              <a:ext cx="304800" cy="115888"/>
            </a:xfrm>
            <a:custGeom>
              <a:avLst/>
              <a:gdLst>
                <a:gd name="T0" fmla="*/ 16 w 142"/>
                <a:gd name="T1" fmla="*/ 53 h 54"/>
                <a:gd name="T2" fmla="*/ 6 w 142"/>
                <a:gd name="T3" fmla="*/ 48 h 54"/>
                <a:gd name="T4" fmla="*/ 6 w 142"/>
                <a:gd name="T5" fmla="*/ 27 h 54"/>
                <a:gd name="T6" fmla="*/ 71 w 142"/>
                <a:gd name="T7" fmla="*/ 0 h 54"/>
                <a:gd name="T8" fmla="*/ 71 w 142"/>
                <a:gd name="T9" fmla="*/ 0 h 54"/>
                <a:gd name="T10" fmla="*/ 136 w 142"/>
                <a:gd name="T11" fmla="*/ 26 h 54"/>
                <a:gd name="T12" fmla="*/ 136 w 142"/>
                <a:gd name="T13" fmla="*/ 48 h 54"/>
                <a:gd name="T14" fmla="*/ 114 w 142"/>
                <a:gd name="T15" fmla="*/ 48 h 54"/>
                <a:gd name="T16" fmla="*/ 71 w 142"/>
                <a:gd name="T17" fmla="*/ 30 h 54"/>
                <a:gd name="T18" fmla="*/ 71 w 142"/>
                <a:gd name="T19" fmla="*/ 30 h 54"/>
                <a:gd name="T20" fmla="*/ 27 w 142"/>
                <a:gd name="T21" fmla="*/ 48 h 54"/>
                <a:gd name="T22" fmla="*/ 16 w 142"/>
                <a:gd name="T23" fmla="*/ 5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2" h="54">
                  <a:moveTo>
                    <a:pt x="16" y="53"/>
                  </a:moveTo>
                  <a:cubicBezTo>
                    <a:pt x="13" y="53"/>
                    <a:pt x="9" y="51"/>
                    <a:pt x="6" y="48"/>
                  </a:cubicBezTo>
                  <a:cubicBezTo>
                    <a:pt x="0" y="42"/>
                    <a:pt x="0" y="33"/>
                    <a:pt x="6" y="27"/>
                  </a:cubicBezTo>
                  <a:cubicBezTo>
                    <a:pt x="23" y="9"/>
                    <a:pt x="46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95" y="0"/>
                    <a:pt x="118" y="9"/>
                    <a:pt x="136" y="26"/>
                  </a:cubicBezTo>
                  <a:cubicBezTo>
                    <a:pt x="142" y="32"/>
                    <a:pt x="142" y="42"/>
                    <a:pt x="136" y="48"/>
                  </a:cubicBezTo>
                  <a:cubicBezTo>
                    <a:pt x="130" y="54"/>
                    <a:pt x="120" y="54"/>
                    <a:pt x="114" y="48"/>
                  </a:cubicBezTo>
                  <a:cubicBezTo>
                    <a:pt x="102" y="37"/>
                    <a:pt x="87" y="30"/>
                    <a:pt x="71" y="30"/>
                  </a:cubicBezTo>
                  <a:cubicBezTo>
                    <a:pt x="71" y="30"/>
                    <a:pt x="71" y="30"/>
                    <a:pt x="71" y="30"/>
                  </a:cubicBezTo>
                  <a:cubicBezTo>
                    <a:pt x="54" y="30"/>
                    <a:pt x="39" y="37"/>
                    <a:pt x="27" y="48"/>
                  </a:cubicBezTo>
                  <a:cubicBezTo>
                    <a:pt x="24" y="51"/>
                    <a:pt x="20" y="53"/>
                    <a:pt x="1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715" tIns="31857" rIns="63715" bIns="3185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 sz="125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5" name="Freeform 14"/>
            <p:cNvSpPr>
              <a:spLocks/>
            </p:cNvSpPr>
            <p:nvPr/>
          </p:nvSpPr>
          <p:spPr bwMode="auto">
            <a:xfrm>
              <a:off x="7477125" y="1306513"/>
              <a:ext cx="442913" cy="146050"/>
            </a:xfrm>
            <a:custGeom>
              <a:avLst/>
              <a:gdLst>
                <a:gd name="T0" fmla="*/ 17 w 207"/>
                <a:gd name="T1" fmla="*/ 66 h 68"/>
                <a:gd name="T2" fmla="*/ 6 w 207"/>
                <a:gd name="T3" fmla="*/ 62 h 68"/>
                <a:gd name="T4" fmla="*/ 6 w 207"/>
                <a:gd name="T5" fmla="*/ 40 h 68"/>
                <a:gd name="T6" fmla="*/ 104 w 207"/>
                <a:gd name="T7" fmla="*/ 0 h 68"/>
                <a:gd name="T8" fmla="*/ 104 w 207"/>
                <a:gd name="T9" fmla="*/ 0 h 68"/>
                <a:gd name="T10" fmla="*/ 201 w 207"/>
                <a:gd name="T11" fmla="*/ 40 h 68"/>
                <a:gd name="T12" fmla="*/ 201 w 207"/>
                <a:gd name="T13" fmla="*/ 62 h 68"/>
                <a:gd name="T14" fmla="*/ 180 w 207"/>
                <a:gd name="T15" fmla="*/ 62 h 68"/>
                <a:gd name="T16" fmla="*/ 104 w 207"/>
                <a:gd name="T17" fmla="*/ 30 h 68"/>
                <a:gd name="T18" fmla="*/ 104 w 207"/>
                <a:gd name="T19" fmla="*/ 30 h 68"/>
                <a:gd name="T20" fmla="*/ 28 w 207"/>
                <a:gd name="T21" fmla="*/ 62 h 68"/>
                <a:gd name="T22" fmla="*/ 17 w 207"/>
                <a:gd name="T23" fmla="*/ 6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68">
                  <a:moveTo>
                    <a:pt x="17" y="66"/>
                  </a:moveTo>
                  <a:cubicBezTo>
                    <a:pt x="13" y="66"/>
                    <a:pt x="9" y="65"/>
                    <a:pt x="6" y="62"/>
                  </a:cubicBezTo>
                  <a:cubicBezTo>
                    <a:pt x="0" y="56"/>
                    <a:pt x="0" y="46"/>
                    <a:pt x="6" y="40"/>
                  </a:cubicBezTo>
                  <a:cubicBezTo>
                    <a:pt x="32" y="14"/>
                    <a:pt x="67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41" y="0"/>
                    <a:pt x="175" y="14"/>
                    <a:pt x="201" y="40"/>
                  </a:cubicBezTo>
                  <a:cubicBezTo>
                    <a:pt x="207" y="46"/>
                    <a:pt x="207" y="56"/>
                    <a:pt x="201" y="62"/>
                  </a:cubicBezTo>
                  <a:cubicBezTo>
                    <a:pt x="195" y="68"/>
                    <a:pt x="186" y="68"/>
                    <a:pt x="180" y="62"/>
                  </a:cubicBezTo>
                  <a:cubicBezTo>
                    <a:pt x="159" y="41"/>
                    <a:pt x="132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75" y="30"/>
                    <a:pt x="48" y="41"/>
                    <a:pt x="28" y="62"/>
                  </a:cubicBezTo>
                  <a:cubicBezTo>
                    <a:pt x="25" y="65"/>
                    <a:pt x="21" y="66"/>
                    <a:pt x="17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715" tIns="31857" rIns="63715" bIns="3185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 sz="125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" name="Freeform 15"/>
            <p:cNvSpPr>
              <a:spLocks/>
            </p:cNvSpPr>
            <p:nvPr/>
          </p:nvSpPr>
          <p:spPr bwMode="auto">
            <a:xfrm>
              <a:off x="7408863" y="1169988"/>
              <a:ext cx="582613" cy="211138"/>
            </a:xfrm>
            <a:custGeom>
              <a:avLst/>
              <a:gdLst>
                <a:gd name="T0" fmla="*/ 16 w 272"/>
                <a:gd name="T1" fmla="*/ 98 h 99"/>
                <a:gd name="T2" fmla="*/ 6 w 272"/>
                <a:gd name="T3" fmla="*/ 93 h 99"/>
                <a:gd name="T4" fmla="*/ 6 w 272"/>
                <a:gd name="T5" fmla="*/ 72 h 99"/>
                <a:gd name="T6" fmla="*/ 266 w 272"/>
                <a:gd name="T7" fmla="*/ 71 h 99"/>
                <a:gd name="T8" fmla="*/ 266 w 272"/>
                <a:gd name="T9" fmla="*/ 93 h 99"/>
                <a:gd name="T10" fmla="*/ 244 w 272"/>
                <a:gd name="T11" fmla="*/ 93 h 99"/>
                <a:gd name="T12" fmla="*/ 27 w 272"/>
                <a:gd name="T13" fmla="*/ 93 h 99"/>
                <a:gd name="T14" fmla="*/ 16 w 272"/>
                <a:gd name="T15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99">
                  <a:moveTo>
                    <a:pt x="16" y="98"/>
                  </a:moveTo>
                  <a:cubicBezTo>
                    <a:pt x="12" y="98"/>
                    <a:pt x="9" y="96"/>
                    <a:pt x="6" y="93"/>
                  </a:cubicBezTo>
                  <a:cubicBezTo>
                    <a:pt x="0" y="87"/>
                    <a:pt x="0" y="78"/>
                    <a:pt x="6" y="72"/>
                  </a:cubicBezTo>
                  <a:cubicBezTo>
                    <a:pt x="77" y="0"/>
                    <a:pt x="194" y="0"/>
                    <a:pt x="266" y="71"/>
                  </a:cubicBezTo>
                  <a:cubicBezTo>
                    <a:pt x="272" y="77"/>
                    <a:pt x="272" y="87"/>
                    <a:pt x="266" y="93"/>
                  </a:cubicBezTo>
                  <a:cubicBezTo>
                    <a:pt x="260" y="99"/>
                    <a:pt x="250" y="99"/>
                    <a:pt x="244" y="93"/>
                  </a:cubicBezTo>
                  <a:cubicBezTo>
                    <a:pt x="184" y="33"/>
                    <a:pt x="87" y="33"/>
                    <a:pt x="27" y="93"/>
                  </a:cubicBezTo>
                  <a:cubicBezTo>
                    <a:pt x="24" y="96"/>
                    <a:pt x="20" y="98"/>
                    <a:pt x="16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715" tIns="31857" rIns="63715" bIns="3185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 sz="125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7" name="Freeform 16"/>
            <p:cNvSpPr>
              <a:spLocks/>
            </p:cNvSpPr>
            <p:nvPr/>
          </p:nvSpPr>
          <p:spPr bwMode="auto">
            <a:xfrm>
              <a:off x="7626350" y="1530350"/>
              <a:ext cx="144463" cy="142875"/>
            </a:xfrm>
            <a:custGeom>
              <a:avLst/>
              <a:gdLst>
                <a:gd name="T0" fmla="*/ 55 w 67"/>
                <a:gd name="T1" fmla="*/ 12 h 67"/>
                <a:gd name="T2" fmla="*/ 55 w 67"/>
                <a:gd name="T3" fmla="*/ 55 h 67"/>
                <a:gd name="T4" fmla="*/ 12 w 67"/>
                <a:gd name="T5" fmla="*/ 55 h 67"/>
                <a:gd name="T6" fmla="*/ 12 w 67"/>
                <a:gd name="T7" fmla="*/ 12 h 67"/>
                <a:gd name="T8" fmla="*/ 55 w 67"/>
                <a:gd name="T9" fmla="*/ 1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55" y="12"/>
                  </a:moveTo>
                  <a:cubicBezTo>
                    <a:pt x="67" y="24"/>
                    <a:pt x="67" y="43"/>
                    <a:pt x="55" y="55"/>
                  </a:cubicBezTo>
                  <a:cubicBezTo>
                    <a:pt x="43" y="67"/>
                    <a:pt x="24" y="67"/>
                    <a:pt x="12" y="55"/>
                  </a:cubicBezTo>
                  <a:cubicBezTo>
                    <a:pt x="0" y="43"/>
                    <a:pt x="0" y="24"/>
                    <a:pt x="12" y="12"/>
                  </a:cubicBezTo>
                  <a:cubicBezTo>
                    <a:pt x="24" y="0"/>
                    <a:pt x="43" y="0"/>
                    <a:pt x="5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715" tIns="31857" rIns="63715" bIns="3185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 sz="125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8" name="Freeform 17"/>
            <p:cNvSpPr>
              <a:spLocks/>
            </p:cNvSpPr>
            <p:nvPr/>
          </p:nvSpPr>
          <p:spPr bwMode="auto">
            <a:xfrm>
              <a:off x="7786688" y="1558925"/>
              <a:ext cx="57150" cy="84138"/>
            </a:xfrm>
            <a:custGeom>
              <a:avLst/>
              <a:gdLst>
                <a:gd name="T0" fmla="*/ 11 w 26"/>
                <a:gd name="T1" fmla="*/ 1 h 39"/>
                <a:gd name="T2" fmla="*/ 0 w 26"/>
                <a:gd name="T3" fmla="*/ 17 h 39"/>
                <a:gd name="T4" fmla="*/ 2 w 26"/>
                <a:gd name="T5" fmla="*/ 18 h 39"/>
                <a:gd name="T6" fmla="*/ 6 w 26"/>
                <a:gd name="T7" fmla="*/ 18 h 39"/>
                <a:gd name="T8" fmla="*/ 6 w 26"/>
                <a:gd name="T9" fmla="*/ 38 h 39"/>
                <a:gd name="T10" fmla="*/ 7 w 26"/>
                <a:gd name="T11" fmla="*/ 39 h 39"/>
                <a:gd name="T12" fmla="*/ 18 w 26"/>
                <a:gd name="T13" fmla="*/ 39 h 39"/>
                <a:gd name="T14" fmla="*/ 20 w 26"/>
                <a:gd name="T15" fmla="*/ 38 h 39"/>
                <a:gd name="T16" fmla="*/ 20 w 26"/>
                <a:gd name="T17" fmla="*/ 18 h 39"/>
                <a:gd name="T18" fmla="*/ 24 w 26"/>
                <a:gd name="T19" fmla="*/ 18 h 39"/>
                <a:gd name="T20" fmla="*/ 26 w 26"/>
                <a:gd name="T21" fmla="*/ 17 h 39"/>
                <a:gd name="T22" fmla="*/ 14 w 26"/>
                <a:gd name="T23" fmla="*/ 1 h 39"/>
                <a:gd name="T24" fmla="*/ 13 w 26"/>
                <a:gd name="T25" fmla="*/ 0 h 39"/>
                <a:gd name="T26" fmla="*/ 11 w 26"/>
                <a:gd name="T27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39">
                  <a:moveTo>
                    <a:pt x="11" y="1"/>
                  </a:moveTo>
                  <a:cubicBezTo>
                    <a:pt x="11" y="1"/>
                    <a:pt x="0" y="16"/>
                    <a:pt x="0" y="17"/>
                  </a:cubicBezTo>
                  <a:cubicBezTo>
                    <a:pt x="0" y="18"/>
                    <a:pt x="1" y="18"/>
                    <a:pt x="2" y="18"/>
                  </a:cubicBezTo>
                  <a:cubicBezTo>
                    <a:pt x="2" y="18"/>
                    <a:pt x="3" y="18"/>
                    <a:pt x="6" y="1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9"/>
                    <a:pt x="6" y="39"/>
                    <a:pt x="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9" y="39"/>
                    <a:pt x="20" y="39"/>
                    <a:pt x="20" y="3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2" y="18"/>
                    <a:pt x="24" y="18"/>
                    <a:pt x="24" y="18"/>
                  </a:cubicBezTo>
                  <a:cubicBezTo>
                    <a:pt x="25" y="18"/>
                    <a:pt x="26" y="18"/>
                    <a:pt x="26" y="17"/>
                  </a:cubicBezTo>
                  <a:cubicBezTo>
                    <a:pt x="26" y="16"/>
                    <a:pt x="15" y="1"/>
                    <a:pt x="14" y="1"/>
                  </a:cubicBezTo>
                  <a:cubicBezTo>
                    <a:pt x="14" y="0"/>
                    <a:pt x="14" y="0"/>
                    <a:pt x="13" y="0"/>
                  </a:cubicBezTo>
                  <a:cubicBezTo>
                    <a:pt x="12" y="0"/>
                    <a:pt x="12" y="0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715" tIns="31857" rIns="63715" bIns="3185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 sz="125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9" name="Freeform 18"/>
            <p:cNvSpPr>
              <a:spLocks/>
            </p:cNvSpPr>
            <p:nvPr/>
          </p:nvSpPr>
          <p:spPr bwMode="auto">
            <a:xfrm>
              <a:off x="7556500" y="1558925"/>
              <a:ext cx="52388" cy="84138"/>
            </a:xfrm>
            <a:custGeom>
              <a:avLst/>
              <a:gdLst>
                <a:gd name="T0" fmla="*/ 14 w 25"/>
                <a:gd name="T1" fmla="*/ 38 h 39"/>
                <a:gd name="T2" fmla="*/ 25 w 25"/>
                <a:gd name="T3" fmla="*/ 22 h 39"/>
                <a:gd name="T4" fmla="*/ 24 w 25"/>
                <a:gd name="T5" fmla="*/ 21 h 39"/>
                <a:gd name="T6" fmla="*/ 20 w 25"/>
                <a:gd name="T7" fmla="*/ 21 h 39"/>
                <a:gd name="T8" fmla="*/ 20 w 25"/>
                <a:gd name="T9" fmla="*/ 1 h 39"/>
                <a:gd name="T10" fmla="*/ 18 w 25"/>
                <a:gd name="T11" fmla="*/ 0 h 39"/>
                <a:gd name="T12" fmla="*/ 7 w 25"/>
                <a:gd name="T13" fmla="*/ 0 h 39"/>
                <a:gd name="T14" fmla="*/ 5 w 25"/>
                <a:gd name="T15" fmla="*/ 1 h 39"/>
                <a:gd name="T16" fmla="*/ 5 w 25"/>
                <a:gd name="T17" fmla="*/ 21 h 39"/>
                <a:gd name="T18" fmla="*/ 1 w 25"/>
                <a:gd name="T19" fmla="*/ 21 h 39"/>
                <a:gd name="T20" fmla="*/ 0 w 25"/>
                <a:gd name="T21" fmla="*/ 22 h 39"/>
                <a:gd name="T22" fmla="*/ 11 w 25"/>
                <a:gd name="T23" fmla="*/ 38 h 39"/>
                <a:gd name="T24" fmla="*/ 12 w 25"/>
                <a:gd name="T25" fmla="*/ 39 h 39"/>
                <a:gd name="T26" fmla="*/ 14 w 25"/>
                <a:gd name="T27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39">
                  <a:moveTo>
                    <a:pt x="14" y="38"/>
                  </a:moveTo>
                  <a:cubicBezTo>
                    <a:pt x="14" y="38"/>
                    <a:pt x="25" y="23"/>
                    <a:pt x="25" y="22"/>
                  </a:cubicBezTo>
                  <a:cubicBezTo>
                    <a:pt x="25" y="21"/>
                    <a:pt x="25" y="21"/>
                    <a:pt x="24" y="21"/>
                  </a:cubicBezTo>
                  <a:cubicBezTo>
                    <a:pt x="24" y="21"/>
                    <a:pt x="22" y="21"/>
                    <a:pt x="20" y="2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19" y="0"/>
                    <a:pt x="1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3" y="21"/>
                    <a:pt x="1" y="21"/>
                    <a:pt x="1" y="21"/>
                  </a:cubicBezTo>
                  <a:cubicBezTo>
                    <a:pt x="0" y="21"/>
                    <a:pt x="0" y="21"/>
                    <a:pt x="0" y="22"/>
                  </a:cubicBezTo>
                  <a:cubicBezTo>
                    <a:pt x="0" y="23"/>
                    <a:pt x="11" y="38"/>
                    <a:pt x="11" y="38"/>
                  </a:cubicBezTo>
                  <a:cubicBezTo>
                    <a:pt x="11" y="39"/>
                    <a:pt x="12" y="39"/>
                    <a:pt x="12" y="39"/>
                  </a:cubicBezTo>
                  <a:cubicBezTo>
                    <a:pt x="13" y="39"/>
                    <a:pt x="14" y="39"/>
                    <a:pt x="14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715" tIns="31857" rIns="63715" bIns="3185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 sz="125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0" name="Freeform 19"/>
          <p:cNvSpPr>
            <a:spLocks/>
          </p:cNvSpPr>
          <p:nvPr/>
        </p:nvSpPr>
        <p:spPr bwMode="auto">
          <a:xfrm>
            <a:off x="3819831" y="3244079"/>
            <a:ext cx="293654" cy="293654"/>
          </a:xfrm>
          <a:custGeom>
            <a:avLst/>
            <a:gdLst>
              <a:gd name="T0" fmla="*/ 194 w 240"/>
              <a:gd name="T1" fmla="*/ 157 h 240"/>
              <a:gd name="T2" fmla="*/ 163 w 240"/>
              <a:gd name="T3" fmla="*/ 167 h 240"/>
              <a:gd name="T4" fmla="*/ 92 w 240"/>
              <a:gd name="T5" fmla="*/ 127 h 240"/>
              <a:gd name="T6" fmla="*/ 92 w 240"/>
              <a:gd name="T7" fmla="*/ 120 h 240"/>
              <a:gd name="T8" fmla="*/ 165 w 240"/>
              <a:gd name="T9" fmla="*/ 78 h 240"/>
              <a:gd name="T10" fmla="*/ 189 w 240"/>
              <a:gd name="T11" fmla="*/ 84 h 240"/>
              <a:gd name="T12" fmla="*/ 235 w 240"/>
              <a:gd name="T13" fmla="*/ 42 h 240"/>
              <a:gd name="T14" fmla="*/ 189 w 240"/>
              <a:gd name="T15" fmla="*/ 0 h 240"/>
              <a:gd name="T16" fmla="*/ 143 w 240"/>
              <a:gd name="T17" fmla="*/ 42 h 240"/>
              <a:gd name="T18" fmla="*/ 145 w 240"/>
              <a:gd name="T19" fmla="*/ 55 h 240"/>
              <a:gd name="T20" fmla="*/ 75 w 240"/>
              <a:gd name="T21" fmla="*/ 95 h 240"/>
              <a:gd name="T22" fmla="*/ 46 w 240"/>
              <a:gd name="T23" fmla="*/ 85 h 240"/>
              <a:gd name="T24" fmla="*/ 0 w 240"/>
              <a:gd name="T25" fmla="*/ 127 h 240"/>
              <a:gd name="T26" fmla="*/ 46 w 240"/>
              <a:gd name="T27" fmla="*/ 169 h 240"/>
              <a:gd name="T28" fmla="*/ 81 w 240"/>
              <a:gd name="T29" fmla="*/ 155 h 240"/>
              <a:gd name="T30" fmla="*/ 148 w 240"/>
              <a:gd name="T31" fmla="*/ 193 h 240"/>
              <a:gd name="T32" fmla="*/ 148 w 240"/>
              <a:gd name="T33" fmla="*/ 198 h 240"/>
              <a:gd name="T34" fmla="*/ 194 w 240"/>
              <a:gd name="T35" fmla="*/ 240 h 240"/>
              <a:gd name="T36" fmla="*/ 240 w 240"/>
              <a:gd name="T37" fmla="*/ 198 h 240"/>
              <a:gd name="T38" fmla="*/ 194 w 240"/>
              <a:gd name="T39" fmla="*/ 15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0" h="240">
                <a:moveTo>
                  <a:pt x="194" y="157"/>
                </a:moveTo>
                <a:cubicBezTo>
                  <a:pt x="182" y="157"/>
                  <a:pt x="171" y="161"/>
                  <a:pt x="163" y="167"/>
                </a:cubicBezTo>
                <a:cubicBezTo>
                  <a:pt x="92" y="127"/>
                  <a:pt x="92" y="127"/>
                  <a:pt x="92" y="127"/>
                </a:cubicBezTo>
                <a:cubicBezTo>
                  <a:pt x="92" y="124"/>
                  <a:pt x="92" y="122"/>
                  <a:pt x="92" y="120"/>
                </a:cubicBezTo>
                <a:cubicBezTo>
                  <a:pt x="165" y="78"/>
                  <a:pt x="165" y="78"/>
                  <a:pt x="165" y="78"/>
                </a:cubicBezTo>
                <a:cubicBezTo>
                  <a:pt x="172" y="82"/>
                  <a:pt x="180" y="84"/>
                  <a:pt x="189" y="84"/>
                </a:cubicBezTo>
                <a:cubicBezTo>
                  <a:pt x="215" y="84"/>
                  <a:pt x="235" y="65"/>
                  <a:pt x="235" y="42"/>
                </a:cubicBezTo>
                <a:cubicBezTo>
                  <a:pt x="235" y="19"/>
                  <a:pt x="215" y="0"/>
                  <a:pt x="189" y="0"/>
                </a:cubicBezTo>
                <a:cubicBezTo>
                  <a:pt x="164" y="0"/>
                  <a:pt x="143" y="19"/>
                  <a:pt x="143" y="42"/>
                </a:cubicBezTo>
                <a:cubicBezTo>
                  <a:pt x="143" y="47"/>
                  <a:pt x="144" y="51"/>
                  <a:pt x="145" y="55"/>
                </a:cubicBezTo>
                <a:cubicBezTo>
                  <a:pt x="75" y="95"/>
                  <a:pt x="75" y="95"/>
                  <a:pt x="75" y="95"/>
                </a:cubicBezTo>
                <a:cubicBezTo>
                  <a:pt x="67" y="89"/>
                  <a:pt x="57" y="85"/>
                  <a:pt x="46" y="85"/>
                </a:cubicBezTo>
                <a:cubicBezTo>
                  <a:pt x="21" y="85"/>
                  <a:pt x="0" y="104"/>
                  <a:pt x="0" y="127"/>
                </a:cubicBezTo>
                <a:cubicBezTo>
                  <a:pt x="0" y="150"/>
                  <a:pt x="21" y="169"/>
                  <a:pt x="46" y="169"/>
                </a:cubicBezTo>
                <a:cubicBezTo>
                  <a:pt x="60" y="169"/>
                  <a:pt x="73" y="164"/>
                  <a:pt x="81" y="155"/>
                </a:cubicBezTo>
                <a:cubicBezTo>
                  <a:pt x="148" y="193"/>
                  <a:pt x="148" y="193"/>
                  <a:pt x="148" y="193"/>
                </a:cubicBezTo>
                <a:cubicBezTo>
                  <a:pt x="148" y="195"/>
                  <a:pt x="148" y="197"/>
                  <a:pt x="148" y="198"/>
                </a:cubicBezTo>
                <a:cubicBezTo>
                  <a:pt x="148" y="221"/>
                  <a:pt x="168" y="240"/>
                  <a:pt x="194" y="240"/>
                </a:cubicBezTo>
                <a:cubicBezTo>
                  <a:pt x="219" y="240"/>
                  <a:pt x="240" y="221"/>
                  <a:pt x="240" y="198"/>
                </a:cubicBezTo>
                <a:cubicBezTo>
                  <a:pt x="240" y="175"/>
                  <a:pt x="219" y="157"/>
                  <a:pt x="194" y="157"/>
                </a:cubicBezTo>
                <a:close/>
              </a:path>
            </a:pathLst>
          </a:custGeom>
          <a:solidFill>
            <a:srgbClr val="AC0000"/>
          </a:solidFill>
          <a:ln>
            <a:noFill/>
          </a:ln>
        </p:spPr>
        <p:txBody>
          <a:bodyPr vert="horz" wrap="square" lIns="63715" tIns="31857" rIns="63715" bIns="3185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zh-CN" altLang="en-US" sz="1255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TextBox 19"/>
          <p:cNvSpPr txBox="1">
            <a:spLocks noChangeArrowheads="1"/>
          </p:cNvSpPr>
          <p:nvPr/>
        </p:nvSpPr>
        <p:spPr bwMode="auto">
          <a:xfrm>
            <a:off x="919839" y="1386155"/>
            <a:ext cx="1834493" cy="828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183" tIns="33591" rIns="67183" bIns="33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C00000"/>
                </a:solidFill>
                <a:cs typeface="+mn-ea"/>
                <a:sym typeface="+mn-lt"/>
              </a:rPr>
              <a:t>从</a:t>
            </a:r>
            <a:r>
              <a:rPr lang="en-US" altLang="zh-CN" sz="2000" b="1" dirty="0">
                <a:solidFill>
                  <a:srgbClr val="C00000"/>
                </a:solidFill>
                <a:cs typeface="+mn-ea"/>
                <a:sym typeface="+mn-lt"/>
              </a:rPr>
              <a:t>C</a:t>
            </a:r>
            <a:r>
              <a:rPr lang="zh-CN" altLang="en-US" sz="2000" b="1" dirty="0">
                <a:solidFill>
                  <a:srgbClr val="C00000"/>
                </a:solidFill>
                <a:cs typeface="+mn-ea"/>
                <a:sym typeface="+mn-lt"/>
              </a:rPr>
              <a:t>代码</a:t>
            </a:r>
            <a:endParaRPr lang="en-US" altLang="zh-CN" sz="2000" b="1" dirty="0">
              <a:solidFill>
                <a:srgbClr val="C00000"/>
              </a:solidFill>
              <a:cs typeface="+mn-ea"/>
              <a:sym typeface="+mn-lt"/>
            </a:endParaRPr>
          </a:p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C00000"/>
                </a:solidFill>
                <a:cs typeface="+mn-ea"/>
                <a:sym typeface="+mn-lt"/>
              </a:rPr>
              <a:t>到机器代码</a:t>
            </a:r>
            <a:endParaRPr lang="zh-CN" altLang="zh-CN" sz="2000" b="1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49" name="TextBox 19"/>
          <p:cNvSpPr txBox="1">
            <a:spLocks noChangeArrowheads="1"/>
          </p:cNvSpPr>
          <p:nvPr/>
        </p:nvSpPr>
        <p:spPr bwMode="auto">
          <a:xfrm>
            <a:off x="6835082" y="2288590"/>
            <a:ext cx="1614119" cy="828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183" tIns="33591" rIns="67183" bIns="33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C00000"/>
                </a:solidFill>
                <a:cs typeface="+mn-ea"/>
                <a:sym typeface="+mn-lt"/>
              </a:rPr>
              <a:t>数据传送与寻址方式</a:t>
            </a:r>
            <a:endParaRPr lang="zh-CN" altLang="zh-CN" sz="2000" b="1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51" name="TextBox 19"/>
          <p:cNvSpPr txBox="1">
            <a:spLocks noChangeArrowheads="1"/>
          </p:cNvSpPr>
          <p:nvPr/>
        </p:nvSpPr>
        <p:spPr bwMode="auto">
          <a:xfrm>
            <a:off x="1030025" y="3244079"/>
            <a:ext cx="1614119" cy="426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183" tIns="33591" rIns="67183" bIns="33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C00000"/>
                </a:solidFill>
                <a:cs typeface="+mn-ea"/>
                <a:sym typeface="+mn-lt"/>
              </a:rPr>
              <a:t>算术操作</a:t>
            </a:r>
            <a:endParaRPr lang="zh-CN" altLang="zh-CN" sz="2000" b="1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54" name="圆角矩形 3"/>
          <p:cNvSpPr/>
          <p:nvPr/>
        </p:nvSpPr>
        <p:spPr>
          <a:xfrm>
            <a:off x="4427984" y="1131590"/>
            <a:ext cx="813896" cy="3222496"/>
          </a:xfrm>
          <a:prstGeom prst="roundRect">
            <a:avLst>
              <a:gd name="adj" fmla="val 50000"/>
            </a:avLst>
          </a:prstGeom>
          <a:solidFill>
            <a:srgbClr val="AC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55">
              <a:cs typeface="+mn-ea"/>
              <a:sym typeface="+mn-lt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613847" y="1655420"/>
            <a:ext cx="502061" cy="538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3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23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613847" y="2433630"/>
            <a:ext cx="502061" cy="538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3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23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613847" y="3211841"/>
            <a:ext cx="502061" cy="538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3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23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500"/>
          <p:cNvSpPr txBox="1"/>
          <p:nvPr/>
        </p:nvSpPr>
        <p:spPr>
          <a:xfrm>
            <a:off x="3779912" y="19548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内容提要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3598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0" presetClass="entr" presetSubtype="0" fill="hold" grpId="0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0" presetClass="exit" presetSubtype="0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1" presetID="10" presetClass="exit" presetSubtype="0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 animBg="1"/>
          <p:bldP spid="27" grpId="0" animBg="1"/>
          <p:bldP spid="40" grpId="0" animBg="1"/>
          <p:bldP spid="47" grpId="0"/>
          <p:bldP spid="47" grpId="1"/>
          <p:bldP spid="49" grpId="0"/>
          <p:bldP spid="51" grpId="0"/>
          <p:bldP spid="51" grpId="1"/>
          <p:bldP spid="54" grpId="0" animBg="1"/>
          <p:bldP spid="55" grpId="0"/>
          <p:bldP spid="56" grpId="0"/>
          <p:bldP spid="61" grpId="0"/>
          <p:bldP spid="7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0" presetClass="entr" presetSubtype="0" fill="hold" grpId="0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0" presetClass="exit" presetSubtype="0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1" presetID="10" presetClass="exit" presetSubtype="0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 animBg="1"/>
          <p:bldP spid="27" grpId="0" animBg="1"/>
          <p:bldP spid="40" grpId="0" animBg="1"/>
          <p:bldP spid="47" grpId="0"/>
          <p:bldP spid="47" grpId="1"/>
          <p:bldP spid="49" grpId="0"/>
          <p:bldP spid="51" grpId="0"/>
          <p:bldP spid="51" grpId="1"/>
          <p:bldP spid="54" grpId="0" animBg="1"/>
          <p:bldP spid="55" grpId="0"/>
          <p:bldP spid="56" grpId="0"/>
          <p:bldP spid="61" grpId="0"/>
          <p:bldP spid="75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07904" y="19548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基本数据类型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5E50FFC-5261-4B02-BC61-4BEAE824AEB4}"/>
              </a:ext>
            </a:extLst>
          </p:cNvPr>
          <p:cNvSpPr/>
          <p:nvPr/>
        </p:nvSpPr>
        <p:spPr>
          <a:xfrm>
            <a:off x="1249363" y="1598563"/>
            <a:ext cx="6713694" cy="24479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sz="100" noProof="1"/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9B0DFF17-B3FD-419F-9D04-0A66502187C1}"/>
              </a:ext>
            </a:extLst>
          </p:cNvPr>
          <p:cNvSpPr txBox="1">
            <a:spLocks noChangeArrowheads="1"/>
          </p:cNvSpPr>
          <p:nvPr/>
        </p:nvSpPr>
        <p:spPr>
          <a:xfrm>
            <a:off x="297656" y="492038"/>
            <a:ext cx="8548687" cy="4651460"/>
          </a:xfrm>
          <a:prstGeom prst="rect">
            <a:avLst/>
          </a:prstGeom>
        </p:spPr>
        <p:txBody>
          <a:bodyPr/>
          <a:lstStyle>
            <a:lvl1pPr marL="16668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063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33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63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188" indent="-169863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853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9895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937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976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</a:pPr>
            <a:r>
              <a:rPr lang="en-US" altLang="zh-CN" sz="2000" kern="0" dirty="0">
                <a:solidFill>
                  <a:srgbClr val="C00000"/>
                </a:solidFill>
                <a:ea typeface="宋体" panose="02010600030101010101" pitchFamily="2" charset="-122"/>
              </a:rPr>
              <a:t>“</a:t>
            </a:r>
            <a:r>
              <a:rPr lang="zh-CN" altLang="en-US" sz="2000" kern="0" dirty="0">
                <a:solidFill>
                  <a:srgbClr val="C00000"/>
                </a:solidFill>
                <a:ea typeface="宋体" panose="02010600030101010101" pitchFamily="2" charset="-122"/>
              </a:rPr>
              <a:t>整数</a:t>
            </a:r>
            <a:r>
              <a:rPr lang="en-US" altLang="zh-CN" sz="2000" kern="0" dirty="0">
                <a:solidFill>
                  <a:srgbClr val="C00000"/>
                </a:solidFill>
                <a:ea typeface="宋体" panose="02010600030101010101" pitchFamily="2" charset="-122"/>
              </a:rPr>
              <a:t>” 1</a:t>
            </a:r>
            <a:r>
              <a:rPr lang="zh-CN" altLang="en-US" sz="2000" kern="0" dirty="0">
                <a:solidFill>
                  <a:srgbClr val="C0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000" kern="0" dirty="0">
                <a:solidFill>
                  <a:srgbClr val="C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000" kern="0" dirty="0">
                <a:solidFill>
                  <a:srgbClr val="C0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000" kern="0" dirty="0">
                <a:solidFill>
                  <a:srgbClr val="C0000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000" kern="0" dirty="0">
                <a:solidFill>
                  <a:srgbClr val="C0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000" kern="0" dirty="0">
                <a:solidFill>
                  <a:srgbClr val="C00000"/>
                </a:solidFill>
                <a:ea typeface="宋体" panose="02010600030101010101" pitchFamily="2" charset="-122"/>
              </a:rPr>
              <a:t>8 bytes</a:t>
            </a:r>
          </a:p>
          <a:p>
            <a:pPr lvl="1">
              <a:buClr>
                <a:srgbClr val="C00000"/>
              </a:buClr>
            </a:pPr>
            <a:r>
              <a:rPr lang="zh-CN" altLang="en-US" sz="2000" kern="0" dirty="0">
                <a:ea typeface="宋体" panose="02010600030101010101" pitchFamily="2" charset="-122"/>
              </a:rPr>
              <a:t>数据值</a:t>
            </a:r>
            <a:endParaRPr lang="en-US" altLang="zh-CN" sz="2000" kern="0" dirty="0">
              <a:ea typeface="宋体" panose="02010600030101010101" pitchFamily="2" charset="-122"/>
            </a:endParaRPr>
          </a:p>
          <a:p>
            <a:pPr lvl="1">
              <a:buClr>
                <a:srgbClr val="C00000"/>
              </a:buClr>
            </a:pPr>
            <a:r>
              <a:rPr lang="zh-CN" altLang="en-US" sz="2000" kern="0" dirty="0">
                <a:ea typeface="宋体" panose="02010600030101010101" pitchFamily="2" charset="-122"/>
              </a:rPr>
              <a:t>地址</a:t>
            </a:r>
            <a:r>
              <a:rPr lang="en-US" altLang="zh-CN" sz="2000" kern="0" dirty="0">
                <a:ea typeface="宋体" panose="02010600030101010101" pitchFamily="2" charset="-122"/>
              </a:rPr>
              <a:t> (untyped pointers)</a:t>
            </a:r>
          </a:p>
          <a:p>
            <a:pPr>
              <a:buClr>
                <a:srgbClr val="C00000"/>
              </a:buClr>
            </a:pPr>
            <a:endParaRPr lang="en-US" altLang="zh-CN" sz="1800" kern="0" dirty="0">
              <a:ea typeface="宋体" panose="02010600030101010101" pitchFamily="2" charset="-122"/>
            </a:endParaRPr>
          </a:p>
          <a:p>
            <a:pPr>
              <a:buClr>
                <a:srgbClr val="C00000"/>
              </a:buClr>
            </a:pPr>
            <a:r>
              <a:rPr lang="zh-CN" altLang="en-US" sz="2000" kern="0" dirty="0">
                <a:solidFill>
                  <a:srgbClr val="C00000"/>
                </a:solidFill>
                <a:ea typeface="宋体" panose="02010600030101010101" pitchFamily="2" charset="-122"/>
              </a:rPr>
              <a:t>浮点数</a:t>
            </a:r>
            <a:r>
              <a:rPr lang="en-US" altLang="zh-CN" sz="2000" kern="0" dirty="0">
                <a:solidFill>
                  <a:srgbClr val="C00000"/>
                </a:solidFill>
                <a:ea typeface="宋体" panose="02010600030101010101" pitchFamily="2" charset="-122"/>
              </a:rPr>
              <a:t>  4, 8, or 10 bytes</a:t>
            </a:r>
          </a:p>
          <a:p>
            <a:pPr lvl="1">
              <a:buClr>
                <a:srgbClr val="C00000"/>
              </a:buClr>
            </a:pPr>
            <a:r>
              <a:rPr lang="zh-CN" altLang="en-US" sz="1900" kern="0" dirty="0">
                <a:ea typeface="宋体" panose="02010600030101010101" pitchFamily="2" charset="-122"/>
              </a:rPr>
              <a:t>单精度（</a:t>
            </a:r>
            <a:r>
              <a:rPr lang="en-US" altLang="zh-CN" sz="1900" kern="0" dirty="0">
                <a:ea typeface="宋体" panose="02010600030101010101" pitchFamily="2" charset="-122"/>
              </a:rPr>
              <a:t>float: 4 bytes</a:t>
            </a:r>
            <a:r>
              <a:rPr lang="zh-CN" altLang="en-US" sz="1900" kern="0" dirty="0">
                <a:ea typeface="宋体" panose="02010600030101010101" pitchFamily="2" charset="-122"/>
              </a:rPr>
              <a:t>）</a:t>
            </a:r>
            <a:endParaRPr lang="en-US" altLang="zh-CN" sz="1900" kern="0" dirty="0">
              <a:ea typeface="宋体" panose="02010600030101010101" pitchFamily="2" charset="-122"/>
            </a:endParaRPr>
          </a:p>
          <a:p>
            <a:pPr lvl="1">
              <a:buClr>
                <a:srgbClr val="C00000"/>
              </a:buClr>
            </a:pPr>
            <a:r>
              <a:rPr lang="zh-CN" altLang="en-US" sz="1900" kern="0" dirty="0">
                <a:ea typeface="宋体" panose="02010600030101010101" pitchFamily="2" charset="-122"/>
              </a:rPr>
              <a:t>双精度（</a:t>
            </a:r>
            <a:r>
              <a:rPr lang="en-US" altLang="zh-CN" sz="1900" kern="0" dirty="0">
                <a:ea typeface="宋体" panose="02010600030101010101" pitchFamily="2" charset="-122"/>
              </a:rPr>
              <a:t>double: 8 bytes</a:t>
            </a:r>
            <a:r>
              <a:rPr lang="zh-CN" altLang="en-US" sz="1900" kern="0" dirty="0">
                <a:ea typeface="宋体" panose="02010600030101010101" pitchFamily="2" charset="-122"/>
              </a:rPr>
              <a:t>）</a:t>
            </a:r>
            <a:endParaRPr lang="en-US" altLang="zh-CN" sz="1900" kern="0" dirty="0">
              <a:ea typeface="宋体" panose="02010600030101010101" pitchFamily="2" charset="-122"/>
            </a:endParaRPr>
          </a:p>
          <a:p>
            <a:pPr lvl="1">
              <a:buClr>
                <a:srgbClr val="C00000"/>
              </a:buClr>
            </a:pPr>
            <a:r>
              <a:rPr lang="zh-CN" altLang="en-US" sz="1900" kern="0" dirty="0">
                <a:ea typeface="宋体" panose="02010600030101010101" pitchFamily="2" charset="-122"/>
              </a:rPr>
              <a:t>长双精度（</a:t>
            </a:r>
            <a:r>
              <a:rPr lang="en-US" altLang="zh-CN" sz="1900" kern="0" dirty="0">
                <a:ea typeface="宋体" panose="02010600030101010101" pitchFamily="2" charset="-122"/>
              </a:rPr>
              <a:t>long double or extended: 10 bytes</a:t>
            </a:r>
            <a:r>
              <a:rPr lang="zh-CN" altLang="en-US" sz="1900" kern="0" dirty="0">
                <a:ea typeface="宋体" panose="02010600030101010101" pitchFamily="2" charset="-122"/>
              </a:rPr>
              <a:t>）</a:t>
            </a:r>
            <a:endParaRPr lang="en-US" altLang="zh-CN" sz="1900" kern="0" dirty="0">
              <a:ea typeface="宋体" panose="02010600030101010101" pitchFamily="2" charset="-122"/>
            </a:endParaRPr>
          </a:p>
          <a:p>
            <a:pPr>
              <a:buClr>
                <a:srgbClr val="C00000"/>
              </a:buClr>
            </a:pPr>
            <a:endParaRPr lang="en-US" altLang="zh-CN" sz="1800" kern="0" dirty="0">
              <a:ea typeface="宋体" panose="02010600030101010101" pitchFamily="2" charset="-122"/>
            </a:endParaRPr>
          </a:p>
          <a:p>
            <a:pPr>
              <a:buClr>
                <a:srgbClr val="C00000"/>
              </a:buClr>
            </a:pPr>
            <a:r>
              <a:rPr lang="zh-CN" altLang="en-US" sz="2000" kern="0" dirty="0">
                <a:solidFill>
                  <a:srgbClr val="C00000"/>
                </a:solidFill>
                <a:ea typeface="宋体" panose="02010600030101010101" pitchFamily="2" charset="-122"/>
              </a:rPr>
              <a:t>数组与结构</a:t>
            </a:r>
            <a:endParaRPr lang="en-US" altLang="zh-CN" sz="2000" kern="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1">
              <a:buClr>
                <a:srgbClr val="C00000"/>
              </a:buClr>
            </a:pPr>
            <a:r>
              <a:rPr lang="zh-CN" altLang="en-US" sz="2000" kern="0" dirty="0">
                <a:ea typeface="宋体" panose="02010600030101010101" pitchFamily="2" charset="-122"/>
              </a:rPr>
              <a:t>内存中一组连续分配的字节</a:t>
            </a:r>
            <a:endParaRPr lang="en-US" altLang="zh-CN" sz="2000" kern="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7586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79912" y="19548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基本操作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A99F4445-B87A-4837-A187-33E8DE5DBA34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771550"/>
            <a:ext cx="9106023" cy="2668537"/>
          </a:xfrm>
          <a:prstGeom prst="rect">
            <a:avLst/>
          </a:prstGeom>
        </p:spPr>
        <p:txBody>
          <a:bodyPr/>
          <a:lstStyle>
            <a:lvl1pPr marL="16668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063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33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63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188" indent="-169863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853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9895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937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976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</a:pPr>
            <a:r>
              <a:rPr lang="zh-CN" altLang="en-US" sz="2000" kern="0" dirty="0">
                <a:solidFill>
                  <a:srgbClr val="C00000"/>
                </a:solidFill>
                <a:ea typeface="宋体" panose="02010600030101010101" pitchFamily="2" charset="-122"/>
              </a:rPr>
              <a:t>对寄存器或内存数据进行操作的</a:t>
            </a:r>
            <a:r>
              <a:rPr lang="zh-CN" altLang="en-US" sz="2000" kern="0" dirty="0">
                <a:solidFill>
                  <a:srgbClr val="7030A0"/>
                </a:solidFill>
                <a:ea typeface="宋体" panose="02010600030101010101" pitchFamily="2" charset="-122"/>
              </a:rPr>
              <a:t>运算类指令</a:t>
            </a:r>
            <a:endParaRPr lang="en-US" altLang="zh-CN" sz="2000" kern="0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>
              <a:buClr>
                <a:srgbClr val="C00000"/>
              </a:buClr>
            </a:pPr>
            <a:endParaRPr lang="en-US" altLang="zh-CN" sz="2000" kern="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buClr>
                <a:srgbClr val="C00000"/>
              </a:buClr>
            </a:pPr>
            <a:r>
              <a:rPr lang="zh-CN" altLang="en-US" sz="2000" kern="0" dirty="0">
                <a:solidFill>
                  <a:srgbClr val="C00000"/>
                </a:solidFill>
                <a:ea typeface="宋体" panose="02010600030101010101" pitchFamily="2" charset="-122"/>
              </a:rPr>
              <a:t>在内存与寄存器中之间传送数据的</a:t>
            </a:r>
            <a:r>
              <a:rPr lang="zh-CN" altLang="en-US" sz="2000" kern="0" dirty="0">
                <a:solidFill>
                  <a:srgbClr val="7030A0"/>
                </a:solidFill>
                <a:ea typeface="宋体" panose="02010600030101010101" pitchFamily="2" charset="-122"/>
              </a:rPr>
              <a:t>传送类指令</a:t>
            </a:r>
            <a:endParaRPr lang="en-US" altLang="zh-CN" sz="2000" kern="0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>
              <a:buClr>
                <a:srgbClr val="C00000"/>
              </a:buClr>
            </a:pPr>
            <a:r>
              <a:rPr lang="zh-CN" altLang="en-US" sz="2000" kern="0" dirty="0">
                <a:ea typeface="宋体" panose="02010600030101010101" pitchFamily="2" charset="-122"/>
              </a:rPr>
              <a:t>将数据从内存加载到寄存器中</a:t>
            </a:r>
            <a:endParaRPr lang="en-US" altLang="zh-CN" sz="2000" kern="0" dirty="0">
              <a:ea typeface="宋体" panose="02010600030101010101" pitchFamily="2" charset="-122"/>
            </a:endParaRPr>
          </a:p>
          <a:p>
            <a:pPr lvl="1">
              <a:buClr>
                <a:srgbClr val="C00000"/>
              </a:buClr>
            </a:pPr>
            <a:r>
              <a:rPr lang="zh-CN" altLang="en-US" sz="2000" kern="0" dirty="0">
                <a:ea typeface="宋体" panose="02010600030101010101" pitchFamily="2" charset="-122"/>
              </a:rPr>
              <a:t>将寄存器数据保存到内存中</a:t>
            </a:r>
            <a:endParaRPr lang="en-US" altLang="zh-CN" sz="2000" kern="0" dirty="0">
              <a:ea typeface="宋体" panose="02010600030101010101" pitchFamily="2" charset="-122"/>
            </a:endParaRPr>
          </a:p>
          <a:p>
            <a:endParaRPr lang="en-US" altLang="zh-CN" sz="2000" kern="0" dirty="0">
              <a:ea typeface="宋体" panose="02010600030101010101" pitchFamily="2" charset="-122"/>
            </a:endParaRPr>
          </a:p>
          <a:p>
            <a:pPr>
              <a:buClr>
                <a:srgbClr val="C00000"/>
              </a:buClr>
            </a:pPr>
            <a:r>
              <a:rPr lang="zh-CN" altLang="en-US" sz="2000" kern="0" dirty="0">
                <a:solidFill>
                  <a:srgbClr val="C00000"/>
                </a:solidFill>
                <a:ea typeface="宋体" panose="02010600030101010101" pitchFamily="2" charset="-122"/>
              </a:rPr>
              <a:t>决定程序走向的</a:t>
            </a:r>
            <a:r>
              <a:rPr lang="zh-CN" altLang="en-US" sz="2000" kern="0" dirty="0">
                <a:solidFill>
                  <a:srgbClr val="7030A0"/>
                </a:solidFill>
                <a:ea typeface="宋体" panose="02010600030101010101" pitchFamily="2" charset="-122"/>
              </a:rPr>
              <a:t>控制类指令</a:t>
            </a:r>
            <a:endParaRPr lang="en-US" altLang="zh-CN" sz="2000" kern="0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>
              <a:buClr>
                <a:srgbClr val="C00000"/>
              </a:buClr>
            </a:pPr>
            <a:r>
              <a:rPr lang="zh-CN" altLang="en-US" sz="2000" kern="0" dirty="0">
                <a:ea typeface="宋体" panose="02010600030101010101" pitchFamily="2" charset="-122"/>
              </a:rPr>
              <a:t>无条件</a:t>
            </a:r>
            <a:r>
              <a:rPr lang="en-US" altLang="zh-CN" sz="2000" kern="0" dirty="0">
                <a:ea typeface="宋体" panose="02010600030101010101" pitchFamily="2" charset="-122"/>
              </a:rPr>
              <a:t>/</a:t>
            </a:r>
            <a:r>
              <a:rPr lang="zh-CN" altLang="en-US" sz="2000" kern="0" dirty="0">
                <a:ea typeface="宋体" panose="02010600030101010101" pitchFamily="2" charset="-122"/>
              </a:rPr>
              <a:t>有条件跳转</a:t>
            </a:r>
            <a:endParaRPr lang="en-US" altLang="zh-CN" sz="2000" kern="0" dirty="0">
              <a:ea typeface="宋体" panose="02010600030101010101" pitchFamily="2" charset="-122"/>
            </a:endParaRPr>
          </a:p>
          <a:p>
            <a:pPr lvl="1">
              <a:buClr>
                <a:srgbClr val="C00000"/>
              </a:buClr>
            </a:pPr>
            <a:r>
              <a:rPr lang="zh-CN" altLang="en-US" sz="2000" kern="0" dirty="0">
                <a:ea typeface="宋体" panose="02010600030101010101" pitchFamily="2" charset="-122"/>
              </a:rPr>
              <a:t>分支</a:t>
            </a:r>
            <a:r>
              <a:rPr lang="en-US" altLang="zh-CN" sz="2000" kern="0" dirty="0">
                <a:ea typeface="宋体" panose="02010600030101010101" pitchFamily="2" charset="-122"/>
              </a:rPr>
              <a:t>/</a:t>
            </a:r>
            <a:r>
              <a:rPr lang="zh-CN" altLang="en-US" sz="2000" kern="0" dirty="0">
                <a:ea typeface="宋体" panose="02010600030101010101" pitchFamily="2" charset="-122"/>
              </a:rPr>
              <a:t>循环</a:t>
            </a:r>
            <a:endParaRPr lang="en-US" altLang="zh-CN" sz="2000" kern="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7742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79912" y="15541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IA32</a:t>
            </a: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寄存器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F31EF58-B195-46A3-BBBA-694A57F512F0}"/>
              </a:ext>
            </a:extLst>
          </p:cNvPr>
          <p:cNvGrpSpPr/>
          <p:nvPr/>
        </p:nvGrpSpPr>
        <p:grpSpPr>
          <a:xfrm>
            <a:off x="986684" y="555525"/>
            <a:ext cx="5592488" cy="3980503"/>
            <a:chOff x="872108" y="519658"/>
            <a:chExt cx="5715000" cy="4572000"/>
          </a:xfrm>
        </p:grpSpPr>
        <p:grpSp>
          <p:nvGrpSpPr>
            <p:cNvPr id="12" name="Group 12">
              <a:extLst>
                <a:ext uri="{FF2B5EF4-FFF2-40B4-BE49-F238E27FC236}">
                  <a16:creationId xmlns:a16="http://schemas.microsoft.com/office/drawing/2014/main" id="{7B2233AE-04CF-47FB-9AC0-640320DF94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2108" y="519658"/>
              <a:ext cx="5715000" cy="4533900"/>
              <a:chOff x="3984" y="1008"/>
              <a:chExt cx="1584" cy="2256"/>
            </a:xfrm>
          </p:grpSpPr>
          <p:sp>
            <p:nvSpPr>
              <p:cNvPr id="13" name="Rectangle 4">
                <a:extLst>
                  <a:ext uri="{FF2B5EF4-FFF2-40B4-BE49-F238E27FC236}">
                    <a16:creationId xmlns:a16="http://schemas.microsoft.com/office/drawing/2014/main" id="{CA6CDFD4-60F3-48BA-828A-75A1E2AABA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008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lang="en-US" altLang="zh-CN">
                    <a:latin typeface="Courier New" panose="02070309020205020404" pitchFamily="49" charset="0"/>
                  </a:rPr>
                  <a:t>%eax</a:t>
                </a:r>
              </a:p>
            </p:txBody>
          </p:sp>
          <p:sp>
            <p:nvSpPr>
              <p:cNvPr id="14" name="Rectangle 5">
                <a:extLst>
                  <a:ext uri="{FF2B5EF4-FFF2-40B4-BE49-F238E27FC236}">
                    <a16:creationId xmlns:a16="http://schemas.microsoft.com/office/drawing/2014/main" id="{BF21FEEA-0A55-4D28-9770-A518FD9D5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296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lang="en-US" altLang="zh-CN">
                    <a:latin typeface="Courier New" panose="02070309020205020404" pitchFamily="49" charset="0"/>
                  </a:rPr>
                  <a:t>%ecx</a:t>
                </a:r>
              </a:p>
            </p:txBody>
          </p:sp>
          <p:sp>
            <p:nvSpPr>
              <p:cNvPr id="15" name="Rectangle 6">
                <a:extLst>
                  <a:ext uri="{FF2B5EF4-FFF2-40B4-BE49-F238E27FC236}">
                    <a16:creationId xmlns:a16="http://schemas.microsoft.com/office/drawing/2014/main" id="{0110795C-B957-4AE5-AF68-14DF8E959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584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lang="en-US" altLang="zh-CN" dirty="0">
                    <a:latin typeface="Courier New" panose="02070309020205020404" pitchFamily="49" charset="0"/>
                  </a:rPr>
                  <a:t>%</a:t>
                </a:r>
                <a:r>
                  <a:rPr lang="en-US" altLang="zh-CN" dirty="0" err="1">
                    <a:latin typeface="Courier New" panose="02070309020205020404" pitchFamily="49" charset="0"/>
                  </a:rPr>
                  <a:t>edx</a:t>
                </a:r>
                <a:endParaRPr lang="en-US" altLang="zh-CN" dirty="0">
                  <a:latin typeface="Courier New" panose="02070309020205020404" pitchFamily="49" charset="0"/>
                </a:endParaRPr>
              </a:p>
            </p:txBody>
          </p:sp>
          <p:sp>
            <p:nvSpPr>
              <p:cNvPr id="16" name="Rectangle 7">
                <a:extLst>
                  <a:ext uri="{FF2B5EF4-FFF2-40B4-BE49-F238E27FC236}">
                    <a16:creationId xmlns:a16="http://schemas.microsoft.com/office/drawing/2014/main" id="{4C0C8F3A-2626-4E03-A73E-3F99CB986B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872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lang="en-US" altLang="zh-CN">
                    <a:latin typeface="Courier New" panose="02070309020205020404" pitchFamily="49" charset="0"/>
                  </a:rPr>
                  <a:t>%ebx</a:t>
                </a:r>
              </a:p>
            </p:txBody>
          </p:sp>
          <p:sp>
            <p:nvSpPr>
              <p:cNvPr id="17" name="Rectangle 8">
                <a:extLst>
                  <a:ext uri="{FF2B5EF4-FFF2-40B4-BE49-F238E27FC236}">
                    <a16:creationId xmlns:a16="http://schemas.microsoft.com/office/drawing/2014/main" id="{1F3B23D8-D798-4F5B-B0D0-EDD8C2E93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2160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lang="en-US" altLang="zh-CN">
                    <a:latin typeface="Courier New" panose="02070309020205020404" pitchFamily="49" charset="0"/>
                  </a:rPr>
                  <a:t>%esi</a:t>
                </a:r>
              </a:p>
            </p:txBody>
          </p:sp>
          <p:sp>
            <p:nvSpPr>
              <p:cNvPr id="18" name="Rectangle 9">
                <a:extLst>
                  <a:ext uri="{FF2B5EF4-FFF2-40B4-BE49-F238E27FC236}">
                    <a16:creationId xmlns:a16="http://schemas.microsoft.com/office/drawing/2014/main" id="{94B7EAE3-A386-40DF-88B8-27792E88A3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2448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lang="en-US" altLang="zh-CN">
                    <a:latin typeface="Courier New" panose="02070309020205020404" pitchFamily="49" charset="0"/>
                  </a:rPr>
                  <a:t>%edi</a:t>
                </a:r>
              </a:p>
            </p:txBody>
          </p:sp>
          <p:sp>
            <p:nvSpPr>
              <p:cNvPr id="19" name="Rectangle 10">
                <a:extLst>
                  <a:ext uri="{FF2B5EF4-FFF2-40B4-BE49-F238E27FC236}">
                    <a16:creationId xmlns:a16="http://schemas.microsoft.com/office/drawing/2014/main" id="{0473F239-268C-478B-9EB6-059EF4690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2736"/>
                <a:ext cx="1584" cy="240"/>
              </a:xfrm>
              <a:prstGeom prst="rect">
                <a:avLst/>
              </a:prstGeom>
              <a:solidFill>
                <a:srgbClr val="EFBFB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lang="en-US" altLang="zh-CN">
                    <a:latin typeface="Courier New" panose="02070309020205020404" pitchFamily="49" charset="0"/>
                  </a:rPr>
                  <a:t>%esp</a:t>
                </a:r>
              </a:p>
            </p:txBody>
          </p:sp>
          <p:sp>
            <p:nvSpPr>
              <p:cNvPr id="20" name="Rectangle 11">
                <a:extLst>
                  <a:ext uri="{FF2B5EF4-FFF2-40B4-BE49-F238E27FC236}">
                    <a16:creationId xmlns:a16="http://schemas.microsoft.com/office/drawing/2014/main" id="{15A8E6B8-7A3E-4F76-A72C-DAD06CE653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3024"/>
                <a:ext cx="1584" cy="240"/>
              </a:xfrm>
              <a:prstGeom prst="rect">
                <a:avLst/>
              </a:prstGeom>
              <a:solidFill>
                <a:srgbClr val="EFBFB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lang="en-US" altLang="zh-CN">
                    <a:latin typeface="Courier New" panose="02070309020205020404" pitchFamily="49" charset="0"/>
                  </a:rPr>
                  <a:t>%ebp</a:t>
                </a:r>
              </a:p>
            </p:txBody>
          </p:sp>
        </p:grpSp>
        <p:grpSp>
          <p:nvGrpSpPr>
            <p:cNvPr id="21" name="Group 21">
              <a:extLst>
                <a:ext uri="{FF2B5EF4-FFF2-40B4-BE49-F238E27FC236}">
                  <a16:creationId xmlns:a16="http://schemas.microsoft.com/office/drawing/2014/main" id="{14855E51-ED1D-47FE-A578-B488588E6A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1358" y="591096"/>
              <a:ext cx="2819400" cy="344487"/>
              <a:chOff x="4495800" y="1404970"/>
              <a:chExt cx="2819400" cy="343694"/>
            </a:xfrm>
          </p:grpSpPr>
          <p:sp>
            <p:nvSpPr>
              <p:cNvPr id="22" name="Rectangle 12">
                <a:extLst>
                  <a:ext uri="{FF2B5EF4-FFF2-40B4-BE49-F238E27FC236}">
                    <a16:creationId xmlns:a16="http://schemas.microsoft.com/office/drawing/2014/main" id="{9EAB23AC-4C30-418B-AD69-9A3CCAE0A4CF}"/>
                  </a:ext>
                </a:extLst>
              </p:cNvPr>
              <p:cNvSpPr/>
              <p:nvPr/>
            </p:nvSpPr>
            <p:spPr bwMode="auto">
              <a:xfrm>
                <a:off x="4495800" y="1404970"/>
                <a:ext cx="2819400" cy="34211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ea typeface="+mn-ea"/>
                </a:endParaRPr>
              </a:p>
            </p:txBody>
          </p:sp>
          <p:cxnSp>
            <p:nvCxnSpPr>
              <p:cNvPr id="23" name="Straight Connector 18">
                <a:extLst>
                  <a:ext uri="{FF2B5EF4-FFF2-40B4-BE49-F238E27FC236}">
                    <a16:creationId xmlns:a16="http://schemas.microsoft.com/office/drawing/2014/main" id="{C3BAE249-BBB3-46C0-8115-ED9919D55E04}"/>
                  </a:ext>
                </a:extLst>
              </p:cNvPr>
              <p:cNvCxnSpPr>
                <a:cxnSpLocks noChangeShapeType="1"/>
                <a:stCxn id="22" idx="0"/>
                <a:endCxn id="22" idx="2"/>
              </p:cNvCxnSpPr>
              <p:nvPr/>
            </p:nvCxnSpPr>
            <p:spPr bwMode="auto">
              <a:xfrm rot="16200000" flipH="1">
                <a:off x="5734050" y="1576420"/>
                <a:ext cx="342900" cy="1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4" name="Group 22">
              <a:extLst>
                <a:ext uri="{FF2B5EF4-FFF2-40B4-BE49-F238E27FC236}">
                  <a16:creationId xmlns:a16="http://schemas.microsoft.com/office/drawing/2014/main" id="{38D374E9-554F-42DC-930B-9DC7947181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1358" y="1175296"/>
              <a:ext cx="2819400" cy="342900"/>
              <a:chOff x="4495800" y="1404970"/>
              <a:chExt cx="2819400" cy="343694"/>
            </a:xfrm>
          </p:grpSpPr>
          <p:sp>
            <p:nvSpPr>
              <p:cNvPr id="25" name="Rectangle 23">
                <a:extLst>
                  <a:ext uri="{FF2B5EF4-FFF2-40B4-BE49-F238E27FC236}">
                    <a16:creationId xmlns:a16="http://schemas.microsoft.com/office/drawing/2014/main" id="{11A273D2-7DFF-4E77-A5AB-C2C8E5E33B48}"/>
                  </a:ext>
                </a:extLst>
              </p:cNvPr>
              <p:cNvSpPr/>
              <p:nvPr/>
            </p:nvSpPr>
            <p:spPr bwMode="auto">
              <a:xfrm>
                <a:off x="4495800" y="1404970"/>
                <a:ext cx="2819400" cy="34369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ea typeface="+mn-ea"/>
                </a:endParaRPr>
              </a:p>
            </p:txBody>
          </p:sp>
          <p:cxnSp>
            <p:nvCxnSpPr>
              <p:cNvPr id="26" name="Straight Connector 24">
                <a:extLst>
                  <a:ext uri="{FF2B5EF4-FFF2-40B4-BE49-F238E27FC236}">
                    <a16:creationId xmlns:a16="http://schemas.microsoft.com/office/drawing/2014/main" id="{ED53EAC7-71A8-479A-81F5-4FFA9C7A4E9B}"/>
                  </a:ext>
                </a:extLst>
              </p:cNvPr>
              <p:cNvCxnSpPr>
                <a:cxnSpLocks noChangeShapeType="1"/>
                <a:stCxn id="25" idx="0"/>
                <a:endCxn id="25" idx="2"/>
              </p:cNvCxnSpPr>
              <p:nvPr/>
            </p:nvCxnSpPr>
            <p:spPr bwMode="auto">
              <a:xfrm rot="16200000" flipH="1">
                <a:off x="5734050" y="1576420"/>
                <a:ext cx="342900" cy="1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7" name="Group 25">
              <a:extLst>
                <a:ext uri="{FF2B5EF4-FFF2-40B4-BE49-F238E27FC236}">
                  <a16:creationId xmlns:a16="http://schemas.microsoft.com/office/drawing/2014/main" id="{3AD49C96-354C-4A31-A437-C52E21CFF8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1358" y="1745208"/>
              <a:ext cx="2819400" cy="342900"/>
              <a:chOff x="4495800" y="1404970"/>
              <a:chExt cx="2819400" cy="343694"/>
            </a:xfrm>
          </p:grpSpPr>
          <p:sp>
            <p:nvSpPr>
              <p:cNvPr id="28" name="Rectangle 26">
                <a:extLst>
                  <a:ext uri="{FF2B5EF4-FFF2-40B4-BE49-F238E27FC236}">
                    <a16:creationId xmlns:a16="http://schemas.microsoft.com/office/drawing/2014/main" id="{C63A13E7-3D04-47E3-92BE-46C9F3479FFF}"/>
                  </a:ext>
                </a:extLst>
              </p:cNvPr>
              <p:cNvSpPr/>
              <p:nvPr/>
            </p:nvSpPr>
            <p:spPr bwMode="auto">
              <a:xfrm>
                <a:off x="4495800" y="1404970"/>
                <a:ext cx="2819400" cy="34369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ea typeface="+mn-ea"/>
                </a:endParaRPr>
              </a:p>
            </p:txBody>
          </p:sp>
          <p:cxnSp>
            <p:nvCxnSpPr>
              <p:cNvPr id="29" name="Straight Connector 27">
                <a:extLst>
                  <a:ext uri="{FF2B5EF4-FFF2-40B4-BE49-F238E27FC236}">
                    <a16:creationId xmlns:a16="http://schemas.microsoft.com/office/drawing/2014/main" id="{A6D4A703-13D3-47B1-9C4F-77FDC094C04F}"/>
                  </a:ext>
                </a:extLst>
              </p:cNvPr>
              <p:cNvCxnSpPr>
                <a:cxnSpLocks noChangeShapeType="1"/>
                <a:stCxn id="28" idx="0"/>
                <a:endCxn id="28" idx="2"/>
              </p:cNvCxnSpPr>
              <p:nvPr/>
            </p:nvCxnSpPr>
            <p:spPr bwMode="auto">
              <a:xfrm rot="16200000" flipH="1">
                <a:off x="5734050" y="1576420"/>
                <a:ext cx="342900" cy="1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0" name="Group 28">
              <a:extLst>
                <a:ext uri="{FF2B5EF4-FFF2-40B4-BE49-F238E27FC236}">
                  <a16:creationId xmlns:a16="http://schemas.microsoft.com/office/drawing/2014/main" id="{88F046EE-5DB8-4484-A73E-A45E3142CB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1358" y="2327821"/>
              <a:ext cx="2819400" cy="342900"/>
              <a:chOff x="4495800" y="1404970"/>
              <a:chExt cx="2819400" cy="343694"/>
            </a:xfrm>
          </p:grpSpPr>
          <p:sp>
            <p:nvSpPr>
              <p:cNvPr id="31" name="Rectangle 29">
                <a:extLst>
                  <a:ext uri="{FF2B5EF4-FFF2-40B4-BE49-F238E27FC236}">
                    <a16:creationId xmlns:a16="http://schemas.microsoft.com/office/drawing/2014/main" id="{B00B4F1D-1B5B-46A5-9824-A8942392E404}"/>
                  </a:ext>
                </a:extLst>
              </p:cNvPr>
              <p:cNvSpPr/>
              <p:nvPr/>
            </p:nvSpPr>
            <p:spPr bwMode="auto">
              <a:xfrm>
                <a:off x="4495800" y="1404970"/>
                <a:ext cx="2819400" cy="34369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ea typeface="+mn-ea"/>
                </a:endParaRPr>
              </a:p>
            </p:txBody>
          </p:sp>
          <p:cxnSp>
            <p:nvCxnSpPr>
              <p:cNvPr id="32" name="Straight Connector 30">
                <a:extLst>
                  <a:ext uri="{FF2B5EF4-FFF2-40B4-BE49-F238E27FC236}">
                    <a16:creationId xmlns:a16="http://schemas.microsoft.com/office/drawing/2014/main" id="{C49FD1B2-F2B4-42F1-96AE-913BFAAD1845}"/>
                  </a:ext>
                </a:extLst>
              </p:cNvPr>
              <p:cNvCxnSpPr>
                <a:cxnSpLocks noChangeShapeType="1"/>
                <a:stCxn id="31" idx="0"/>
                <a:endCxn id="31" idx="2"/>
              </p:cNvCxnSpPr>
              <p:nvPr/>
            </p:nvCxnSpPr>
            <p:spPr bwMode="auto">
              <a:xfrm rot="16200000" flipH="1">
                <a:off x="5734050" y="1576420"/>
                <a:ext cx="342900" cy="1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05E5E7A-48B1-4074-9444-5EF5CF9C3070}"/>
                </a:ext>
              </a:extLst>
            </p:cNvPr>
            <p:cNvSpPr/>
            <p:nvPr/>
          </p:nvSpPr>
          <p:spPr bwMode="auto">
            <a:xfrm>
              <a:off x="3761358" y="2904083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34" name="Rectangle 35">
              <a:extLst>
                <a:ext uri="{FF2B5EF4-FFF2-40B4-BE49-F238E27FC236}">
                  <a16:creationId xmlns:a16="http://schemas.microsoft.com/office/drawing/2014/main" id="{8A01BDEC-8684-488B-86A6-F0054561F804}"/>
                </a:ext>
              </a:extLst>
            </p:cNvPr>
            <p:cNvSpPr/>
            <p:nvPr/>
          </p:nvSpPr>
          <p:spPr bwMode="auto">
            <a:xfrm>
              <a:off x="3761358" y="3488283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35" name="Rectangle 38">
              <a:extLst>
                <a:ext uri="{FF2B5EF4-FFF2-40B4-BE49-F238E27FC236}">
                  <a16:creationId xmlns:a16="http://schemas.microsoft.com/office/drawing/2014/main" id="{20DA57B3-E4F4-4054-87E8-4B2D3718F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1358" y="4058196"/>
              <a:ext cx="2819400" cy="342900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en-US" altLang="zh-CN"/>
            </a:p>
          </p:txBody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7DB787FD-900F-40F2-8120-2DD28DACE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1358" y="4640808"/>
              <a:ext cx="2819400" cy="342900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en-US" altLang="zh-CN"/>
            </a:p>
          </p:txBody>
        </p:sp>
        <p:sp>
          <p:nvSpPr>
            <p:cNvPr id="37" name="TextBox 52">
              <a:extLst>
                <a:ext uri="{FF2B5EF4-FFF2-40B4-BE49-F238E27FC236}">
                  <a16:creationId xmlns:a16="http://schemas.microsoft.com/office/drawing/2014/main" id="{C4758D18-2B0A-4DF7-BE21-5805F04C6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9521" y="578396"/>
              <a:ext cx="738187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>
                  <a:latin typeface="Courier New" panose="02070309020205020404" pitchFamily="49" charset="0"/>
                </a:rPr>
                <a:t>%ax</a:t>
              </a:r>
              <a:endParaRPr lang="en-US" altLang="zh-CN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TextBox 53">
              <a:extLst>
                <a:ext uri="{FF2B5EF4-FFF2-40B4-BE49-F238E27FC236}">
                  <a16:creationId xmlns:a16="http://schemas.microsoft.com/office/drawing/2014/main" id="{FE65936B-74FB-4ED9-9A59-EBEC85937D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9521" y="1161008"/>
              <a:ext cx="73818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>
                  <a:latin typeface="Courier New" panose="02070309020205020404" pitchFamily="49" charset="0"/>
                </a:rPr>
                <a:t>%cx</a:t>
              </a:r>
              <a:endParaRPr lang="en-US" altLang="zh-CN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9" name="TextBox 54">
              <a:extLst>
                <a:ext uri="{FF2B5EF4-FFF2-40B4-BE49-F238E27FC236}">
                  <a16:creationId xmlns:a16="http://schemas.microsoft.com/office/drawing/2014/main" id="{37AC2911-862E-4C83-A4C5-888305E996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9521" y="1727746"/>
              <a:ext cx="73818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>
                  <a:latin typeface="Courier New" panose="02070309020205020404" pitchFamily="49" charset="0"/>
                </a:rPr>
                <a:t>%dx</a:t>
              </a:r>
              <a:endParaRPr lang="en-US" altLang="zh-CN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TextBox 55">
              <a:extLst>
                <a:ext uri="{FF2B5EF4-FFF2-40B4-BE49-F238E27FC236}">
                  <a16:creationId xmlns:a16="http://schemas.microsoft.com/office/drawing/2014/main" id="{4D36F93A-FD6B-46C8-858D-8FACDB46F6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9521" y="2318296"/>
              <a:ext cx="73818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dirty="0">
                  <a:latin typeface="Courier New" panose="02070309020205020404" pitchFamily="49" charset="0"/>
                </a:rPr>
                <a:t>%bx</a:t>
              </a:r>
              <a:endParaRPr lang="en-US" altLang="zh-CN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TextBox 56">
              <a:extLst>
                <a:ext uri="{FF2B5EF4-FFF2-40B4-BE49-F238E27FC236}">
                  <a16:creationId xmlns:a16="http://schemas.microsoft.com/office/drawing/2014/main" id="{F12AC495-4C3F-40F2-9923-0BDDC2FD1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9521" y="2894558"/>
              <a:ext cx="73818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>
                  <a:latin typeface="Courier New" panose="02070309020205020404" pitchFamily="49" charset="0"/>
                </a:rPr>
                <a:t>%si</a:t>
              </a:r>
              <a:endParaRPr lang="en-US" altLang="zh-CN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TextBox 57">
              <a:extLst>
                <a:ext uri="{FF2B5EF4-FFF2-40B4-BE49-F238E27FC236}">
                  <a16:creationId xmlns:a16="http://schemas.microsoft.com/office/drawing/2014/main" id="{575FF320-3D57-4B3F-891C-D88477870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9521" y="3473996"/>
              <a:ext cx="738187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>
                  <a:latin typeface="Courier New" panose="02070309020205020404" pitchFamily="49" charset="0"/>
                </a:rPr>
                <a:t>%di</a:t>
              </a:r>
              <a:endParaRPr lang="en-US" altLang="zh-CN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TextBox 58">
              <a:extLst>
                <a:ext uri="{FF2B5EF4-FFF2-40B4-BE49-F238E27FC236}">
                  <a16:creationId xmlns:a16="http://schemas.microsoft.com/office/drawing/2014/main" id="{3D6C9894-60BF-4610-9EA7-17B4703F12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9521" y="4043908"/>
              <a:ext cx="73818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>
                  <a:latin typeface="Courier New" panose="02070309020205020404" pitchFamily="49" charset="0"/>
                </a:rPr>
                <a:t>%sp</a:t>
              </a:r>
              <a:endParaRPr lang="en-US" altLang="zh-CN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4" name="TextBox 59">
              <a:extLst>
                <a:ext uri="{FF2B5EF4-FFF2-40B4-BE49-F238E27FC236}">
                  <a16:creationId xmlns:a16="http://schemas.microsoft.com/office/drawing/2014/main" id="{5B6F9A40-89D8-4FB8-B90C-9AB90D1DE6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9521" y="4629696"/>
              <a:ext cx="73818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>
                  <a:latin typeface="Courier New" panose="02070309020205020404" pitchFamily="49" charset="0"/>
                </a:rPr>
                <a:t>%bp</a:t>
              </a:r>
              <a:endParaRPr lang="en-US" altLang="zh-CN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" name="TextBox 60">
              <a:extLst>
                <a:ext uri="{FF2B5EF4-FFF2-40B4-BE49-F238E27FC236}">
                  <a16:creationId xmlns:a16="http://schemas.microsoft.com/office/drawing/2014/main" id="{D193F63C-94E8-4FB1-A590-89DD49DCE1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8708" y="578396"/>
              <a:ext cx="738188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>
                  <a:latin typeface="Courier New" panose="02070309020205020404" pitchFamily="49" charset="0"/>
                </a:rPr>
                <a:t>%ah</a:t>
              </a:r>
              <a:endParaRPr lang="en-US" altLang="zh-CN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" name="TextBox 61">
              <a:extLst>
                <a:ext uri="{FF2B5EF4-FFF2-40B4-BE49-F238E27FC236}">
                  <a16:creationId xmlns:a16="http://schemas.microsoft.com/office/drawing/2014/main" id="{F747BA34-EF05-4B0B-A85D-D19D6D207A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8708" y="1161008"/>
              <a:ext cx="73818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>
                  <a:latin typeface="Courier New" panose="02070309020205020404" pitchFamily="49" charset="0"/>
                </a:rPr>
                <a:t>%ch</a:t>
              </a:r>
              <a:endParaRPr lang="en-US" altLang="zh-CN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" name="TextBox 62">
              <a:extLst>
                <a:ext uri="{FF2B5EF4-FFF2-40B4-BE49-F238E27FC236}">
                  <a16:creationId xmlns:a16="http://schemas.microsoft.com/office/drawing/2014/main" id="{0271ADAC-2379-4AEA-9689-33473DEC3F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8708" y="1727746"/>
              <a:ext cx="73818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>
                  <a:latin typeface="Courier New" panose="02070309020205020404" pitchFamily="49" charset="0"/>
                </a:rPr>
                <a:t>%dh</a:t>
              </a:r>
              <a:endParaRPr lang="en-US" altLang="zh-CN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TextBox 63">
              <a:extLst>
                <a:ext uri="{FF2B5EF4-FFF2-40B4-BE49-F238E27FC236}">
                  <a16:creationId xmlns:a16="http://schemas.microsoft.com/office/drawing/2014/main" id="{0D7D6DD6-275E-41EF-AD77-5612AAAD99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8708" y="2318296"/>
              <a:ext cx="73818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>
                  <a:latin typeface="Courier New" panose="02070309020205020404" pitchFamily="49" charset="0"/>
                </a:rPr>
                <a:t>%bh</a:t>
              </a:r>
              <a:endParaRPr lang="en-US" altLang="zh-CN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9" name="TextBox 68">
              <a:extLst>
                <a:ext uri="{FF2B5EF4-FFF2-40B4-BE49-F238E27FC236}">
                  <a16:creationId xmlns:a16="http://schemas.microsoft.com/office/drawing/2014/main" id="{0DE84625-378B-44F2-88F0-70D0EBC7DA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0308" y="578396"/>
              <a:ext cx="738188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>
                  <a:latin typeface="Courier New" panose="02070309020205020404" pitchFamily="49" charset="0"/>
                </a:rPr>
                <a:t>%al</a:t>
              </a:r>
              <a:endParaRPr lang="en-US" altLang="zh-CN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0" name="TextBox 69">
              <a:extLst>
                <a:ext uri="{FF2B5EF4-FFF2-40B4-BE49-F238E27FC236}">
                  <a16:creationId xmlns:a16="http://schemas.microsoft.com/office/drawing/2014/main" id="{671A0A28-129F-4A50-9F94-2A64D8D89F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0308" y="1161008"/>
              <a:ext cx="73818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>
                  <a:latin typeface="Courier New" panose="02070309020205020404" pitchFamily="49" charset="0"/>
                </a:rPr>
                <a:t>%cl</a:t>
              </a:r>
              <a:endParaRPr lang="en-US" altLang="zh-CN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1" name="TextBox 70">
              <a:extLst>
                <a:ext uri="{FF2B5EF4-FFF2-40B4-BE49-F238E27FC236}">
                  <a16:creationId xmlns:a16="http://schemas.microsoft.com/office/drawing/2014/main" id="{3D26BE71-9138-4B7A-9A82-3E5F04E84B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0308" y="1727746"/>
              <a:ext cx="73818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>
                  <a:latin typeface="Courier New" panose="02070309020205020404" pitchFamily="49" charset="0"/>
                </a:rPr>
                <a:t>%dl</a:t>
              </a:r>
              <a:endParaRPr lang="en-US" altLang="zh-CN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2" name="TextBox 71">
              <a:extLst>
                <a:ext uri="{FF2B5EF4-FFF2-40B4-BE49-F238E27FC236}">
                  <a16:creationId xmlns:a16="http://schemas.microsoft.com/office/drawing/2014/main" id="{5C109C9F-49D5-4642-9822-DD68A81A7A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0308" y="2318296"/>
              <a:ext cx="73818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>
                  <a:latin typeface="Courier New" panose="02070309020205020404" pitchFamily="49" charset="0"/>
                </a:rPr>
                <a:t>%bl</a:t>
              </a:r>
              <a:endParaRPr lang="en-US" altLang="zh-CN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53" name="AutoShape 7">
            <a:extLst>
              <a:ext uri="{FF2B5EF4-FFF2-40B4-BE49-F238E27FC236}">
                <a16:creationId xmlns:a16="http://schemas.microsoft.com/office/drawing/2014/main" id="{65477A76-DB40-4D71-A3FB-56B1CC2B48EA}"/>
              </a:ext>
            </a:extLst>
          </p:cNvPr>
          <p:cNvSpPr>
            <a:spLocks/>
          </p:cNvSpPr>
          <p:nvPr/>
        </p:nvSpPr>
        <p:spPr bwMode="auto">
          <a:xfrm rot="5400000">
            <a:off x="5096568" y="3248804"/>
            <a:ext cx="209228" cy="2743551"/>
          </a:xfrm>
          <a:prstGeom prst="rightBrace">
            <a:avLst>
              <a:gd name="adj1" fmla="val 24896"/>
              <a:gd name="adj2" fmla="val 50116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54" name="TextBox 73">
            <a:extLst>
              <a:ext uri="{FF2B5EF4-FFF2-40B4-BE49-F238E27FC236}">
                <a16:creationId xmlns:a16="http://schemas.microsoft.com/office/drawing/2014/main" id="{A357ADA0-15F5-4540-BEDF-A0512695F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6384" y="4725192"/>
            <a:ext cx="13676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lang="en-US" altLang="zh-CN" sz="1200" dirty="0">
                <a:latin typeface="Calibri" panose="020F0502020204030204" pitchFamily="34" charset="0"/>
              </a:rPr>
              <a:t>16-bit </a:t>
            </a:r>
            <a:r>
              <a:rPr lang="zh-CN" altLang="en-US" sz="1200" dirty="0">
                <a:latin typeface="Calibri" panose="020F0502020204030204" pitchFamily="34" charset="0"/>
              </a:rPr>
              <a:t>虚拟寄存器</a:t>
            </a:r>
            <a:endParaRPr lang="en-US" altLang="zh-CN" sz="1200" dirty="0">
              <a:latin typeface="Calibri" panose="020F0502020204030204" pitchFamily="34" charset="0"/>
            </a:endParaRPr>
          </a:p>
          <a:p>
            <a:pPr algn="ctr" eaLnBrk="0" hangingPunct="0"/>
            <a:r>
              <a:rPr lang="en-US" altLang="zh-CN" sz="1200" dirty="0">
                <a:latin typeface="Calibri" panose="020F0502020204030204" pitchFamily="34" charset="0"/>
              </a:rPr>
              <a:t>(</a:t>
            </a:r>
            <a:r>
              <a:rPr lang="zh-CN" altLang="en-US" sz="1200" dirty="0">
                <a:latin typeface="Calibri" panose="020F0502020204030204" pitchFamily="34" charset="0"/>
              </a:rPr>
              <a:t>为了向下兼容</a:t>
            </a:r>
            <a:r>
              <a:rPr lang="en-US" altLang="zh-CN" sz="12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55" name="AutoShape 7">
            <a:extLst>
              <a:ext uri="{FF2B5EF4-FFF2-40B4-BE49-F238E27FC236}">
                <a16:creationId xmlns:a16="http://schemas.microsoft.com/office/drawing/2014/main" id="{9D507D70-C11D-450F-961D-CD30BA3A29FD}"/>
              </a:ext>
            </a:extLst>
          </p:cNvPr>
          <p:cNvSpPr>
            <a:spLocks/>
          </p:cNvSpPr>
          <p:nvPr/>
        </p:nvSpPr>
        <p:spPr bwMode="auto">
          <a:xfrm rot="10800000">
            <a:off x="491108" y="519658"/>
            <a:ext cx="285520" cy="2975360"/>
          </a:xfrm>
          <a:prstGeom prst="rightBrace">
            <a:avLst>
              <a:gd name="adj1" fmla="val 2489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56" name="TextBox 75">
            <a:extLst>
              <a:ext uri="{FF2B5EF4-FFF2-40B4-BE49-F238E27FC236}">
                <a16:creationId xmlns:a16="http://schemas.microsoft.com/office/drawing/2014/main" id="{BFC66631-9559-400F-80C5-A5D506A63BFA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450279" y="1997621"/>
            <a:ext cx="1339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>
                <a:latin typeface="Calibri" panose="020F0502020204030204" pitchFamily="34" charset="0"/>
              </a:rPr>
              <a:t>通用寄存器</a:t>
            </a:r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57" name="TextBox 76">
            <a:extLst>
              <a:ext uri="{FF2B5EF4-FFF2-40B4-BE49-F238E27FC236}">
                <a16:creationId xmlns:a16="http://schemas.microsoft.com/office/drawing/2014/main" id="{85837664-3683-4532-9D8F-5D05ABB77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908" y="578396"/>
            <a:ext cx="15636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i="1" dirty="0">
                <a:solidFill>
                  <a:srgbClr val="0D0D0D"/>
                </a:solidFill>
                <a:latin typeface="Courier New" panose="02070309020205020404" pitchFamily="49" charset="0"/>
              </a:rPr>
              <a:t>accumulate</a:t>
            </a:r>
          </a:p>
        </p:txBody>
      </p:sp>
      <p:sp>
        <p:nvSpPr>
          <p:cNvPr id="58" name="TextBox 77">
            <a:extLst>
              <a:ext uri="{FF2B5EF4-FFF2-40B4-BE49-F238E27FC236}">
                <a16:creationId xmlns:a16="http://schemas.microsoft.com/office/drawing/2014/main" id="{C58659DF-5661-4984-AE67-E540397BF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2871" y="1130055"/>
            <a:ext cx="1149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i="1" dirty="0">
                <a:solidFill>
                  <a:srgbClr val="0D0D0D"/>
                </a:solidFill>
                <a:latin typeface="Courier New" panose="02070309020205020404" pitchFamily="49" charset="0"/>
              </a:rPr>
              <a:t>counter</a:t>
            </a:r>
          </a:p>
        </p:txBody>
      </p:sp>
      <p:sp>
        <p:nvSpPr>
          <p:cNvPr id="59" name="TextBox 78">
            <a:extLst>
              <a:ext uri="{FF2B5EF4-FFF2-40B4-BE49-F238E27FC236}">
                <a16:creationId xmlns:a16="http://schemas.microsoft.com/office/drawing/2014/main" id="{5048BFDF-5F38-4C8F-9F8D-FB8B8636B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5894" y="1609082"/>
            <a:ext cx="736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i="1" dirty="0">
                <a:solidFill>
                  <a:srgbClr val="0D0D0D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60" name="TextBox 79">
            <a:extLst>
              <a:ext uri="{FF2B5EF4-FFF2-40B4-BE49-F238E27FC236}">
                <a16:creationId xmlns:a16="http://schemas.microsoft.com/office/drawing/2014/main" id="{CEC1F7D8-B0F9-4CC9-BE31-1F0F65F46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7152" y="2129759"/>
            <a:ext cx="736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i="1" dirty="0">
                <a:solidFill>
                  <a:srgbClr val="0D0D0D"/>
                </a:solidFill>
                <a:latin typeface="Courier New" panose="02070309020205020404" pitchFamily="49" charset="0"/>
              </a:rPr>
              <a:t>base</a:t>
            </a:r>
          </a:p>
        </p:txBody>
      </p:sp>
      <p:sp>
        <p:nvSpPr>
          <p:cNvPr id="61" name="TextBox 80">
            <a:extLst>
              <a:ext uri="{FF2B5EF4-FFF2-40B4-BE49-F238E27FC236}">
                <a16:creationId xmlns:a16="http://schemas.microsoft.com/office/drawing/2014/main" id="{0F840D53-A574-4F36-B784-97B6466D3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908" y="2571184"/>
            <a:ext cx="12954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80000"/>
              </a:lnSpc>
            </a:pPr>
            <a:r>
              <a:rPr lang="en-US" altLang="zh-CN" i="1" dirty="0">
                <a:solidFill>
                  <a:srgbClr val="0D0D0D"/>
                </a:solidFill>
                <a:latin typeface="Courier New" panose="02070309020205020404" pitchFamily="49" charset="0"/>
              </a:rPr>
              <a:t>source 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i="1" dirty="0">
                <a:solidFill>
                  <a:srgbClr val="0D0D0D"/>
                </a:solidFill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62" name="TextBox 81">
            <a:extLst>
              <a:ext uri="{FF2B5EF4-FFF2-40B4-BE49-F238E27FC236}">
                <a16:creationId xmlns:a16="http://schemas.microsoft.com/office/drawing/2014/main" id="{90087051-161F-4918-BE8C-483E72C00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908" y="3074554"/>
            <a:ext cx="17018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80000"/>
              </a:lnSpc>
            </a:pPr>
            <a:r>
              <a:rPr lang="en-US" altLang="zh-CN" i="1" dirty="0">
                <a:solidFill>
                  <a:srgbClr val="0D0D0D"/>
                </a:solidFill>
                <a:latin typeface="Courier New" panose="02070309020205020404" pitchFamily="49" charset="0"/>
              </a:rPr>
              <a:t>destination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i="1" dirty="0">
                <a:solidFill>
                  <a:srgbClr val="0D0D0D"/>
                </a:solidFill>
                <a:latin typeface="Courier New" panose="02070309020205020404" pitchFamily="49" charset="0"/>
              </a:rPr>
              <a:t>index</a:t>
            </a:r>
          </a:p>
        </p:txBody>
      </p:sp>
      <p:sp>
        <p:nvSpPr>
          <p:cNvPr id="63" name="TextBox 82">
            <a:extLst>
              <a:ext uri="{FF2B5EF4-FFF2-40B4-BE49-F238E27FC236}">
                <a16:creationId xmlns:a16="http://schemas.microsoft.com/office/drawing/2014/main" id="{B60FF24C-39AF-4D63-BFE3-B13FD64E5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5894" y="3584557"/>
            <a:ext cx="11493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80000"/>
              </a:lnSpc>
            </a:pPr>
            <a:r>
              <a:rPr lang="en-US" altLang="zh-CN" i="1" dirty="0">
                <a:solidFill>
                  <a:srgbClr val="0D0D0D"/>
                </a:solidFill>
                <a:latin typeface="Courier New" panose="02070309020205020404" pitchFamily="49" charset="0"/>
              </a:rPr>
              <a:t>stack 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i="1" dirty="0">
                <a:solidFill>
                  <a:srgbClr val="0D0D0D"/>
                </a:solidFill>
                <a:latin typeface="Courier New" panose="02070309020205020404" pitchFamily="49" charset="0"/>
              </a:rPr>
              <a:t>pointer</a:t>
            </a:r>
          </a:p>
        </p:txBody>
      </p:sp>
      <p:sp>
        <p:nvSpPr>
          <p:cNvPr id="64" name="TextBox 83">
            <a:extLst>
              <a:ext uri="{FF2B5EF4-FFF2-40B4-BE49-F238E27FC236}">
                <a16:creationId xmlns:a16="http://schemas.microsoft.com/office/drawing/2014/main" id="{186C3894-C660-41F1-9296-CF5B958D2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8438" y="4106827"/>
            <a:ext cx="11493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80000"/>
              </a:lnSpc>
            </a:pPr>
            <a:r>
              <a:rPr lang="en-US" altLang="zh-CN" i="1" dirty="0">
                <a:solidFill>
                  <a:srgbClr val="0D0D0D"/>
                </a:solidFill>
                <a:latin typeface="Courier New" panose="02070309020205020404" pitchFamily="49" charset="0"/>
              </a:rPr>
              <a:t>base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i="1" dirty="0">
                <a:solidFill>
                  <a:srgbClr val="0D0D0D"/>
                </a:solidFill>
                <a:latin typeface="Courier New" panose="02070309020205020404" pitchFamily="49" charset="0"/>
              </a:rPr>
              <a:t>pointer</a:t>
            </a:r>
          </a:p>
        </p:txBody>
      </p:sp>
      <p:sp>
        <p:nvSpPr>
          <p:cNvPr id="65" name="TextBox 84">
            <a:extLst>
              <a:ext uri="{FF2B5EF4-FFF2-40B4-BE49-F238E27FC236}">
                <a16:creationId xmlns:a16="http://schemas.microsoft.com/office/drawing/2014/main" id="{E6C14408-CA6F-4766-B192-D962965AC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8438" y="4625917"/>
            <a:ext cx="14848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lang="en-US" altLang="zh-CN" sz="1400" dirty="0">
                <a:latin typeface="Calibri" panose="020F0502020204030204" pitchFamily="34" charset="0"/>
              </a:rPr>
              <a:t>Origin</a:t>
            </a:r>
          </a:p>
          <a:p>
            <a:pPr algn="ctr" eaLnBrk="0" hangingPunct="0"/>
            <a:r>
              <a:rPr lang="en-US" altLang="zh-CN" sz="1400" dirty="0">
                <a:latin typeface="Calibri" panose="020F0502020204030204" pitchFamily="34" charset="0"/>
              </a:rPr>
              <a:t>(mostly obsolete)</a:t>
            </a:r>
          </a:p>
        </p:txBody>
      </p:sp>
    </p:spTree>
    <p:extLst>
      <p:ext uri="{BB962C8B-B14F-4D97-AF65-F5344CB8AC3E}">
        <p14:creationId xmlns:p14="http://schemas.microsoft.com/office/powerpoint/2010/main" val="3617842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ldLvl="0" animBg="1"/>
      <p:bldP spid="54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79912" y="195486"/>
            <a:ext cx="1584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传送数据</a:t>
            </a:r>
            <a:r>
              <a:rPr lang="en-US" altLang="zh-CN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 IA32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811F186-F313-4A9A-ADFD-782115624409}"/>
              </a:ext>
            </a:extLst>
          </p:cNvPr>
          <p:cNvSpPr txBox="1">
            <a:spLocks noChangeArrowheads="1"/>
          </p:cNvSpPr>
          <p:nvPr/>
        </p:nvSpPr>
        <p:spPr>
          <a:xfrm>
            <a:off x="107505" y="371441"/>
            <a:ext cx="4968552" cy="4772060"/>
          </a:xfrm>
          <a:prstGeom prst="rect">
            <a:avLst/>
          </a:prstGeom>
        </p:spPr>
        <p:txBody>
          <a:bodyPr/>
          <a:lstStyle>
            <a:lvl1pPr marL="16668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063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33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63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188" indent="-169863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853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9895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937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976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</a:pPr>
            <a:r>
              <a:rPr lang="en-US" altLang="zh-CN" sz="2000" kern="0" dirty="0">
                <a:ea typeface="宋体" panose="02010600030101010101" pitchFamily="2" charset="-122"/>
              </a:rPr>
              <a:t>MOV </a:t>
            </a:r>
            <a:r>
              <a:rPr lang="zh-CN" altLang="en-US" sz="2000" kern="0" dirty="0">
                <a:ea typeface="宋体" panose="02010600030101010101" pitchFamily="2" charset="-122"/>
              </a:rPr>
              <a:t>指令</a:t>
            </a:r>
            <a:endParaRPr lang="en-US" altLang="zh-CN" sz="2000" kern="0" dirty="0">
              <a:ea typeface="宋体" panose="02010600030101010101" pitchFamily="2" charset="-122"/>
            </a:endParaRPr>
          </a:p>
          <a:p>
            <a:pPr lvl="1">
              <a:buClr>
                <a:srgbClr val="C00000"/>
              </a:buClr>
            </a:pP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</a:rPr>
              <a:t>movl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i="1" kern="0" dirty="0">
                <a:ea typeface="宋体" panose="02010600030101010101" pitchFamily="2" charset="-122"/>
              </a:rPr>
              <a:t>Source</a:t>
            </a:r>
            <a:r>
              <a:rPr lang="en-US" altLang="zh-CN" b="1" kern="0" dirty="0">
                <a:ea typeface="宋体" panose="02010600030101010101" pitchFamily="2" charset="-122"/>
              </a:rPr>
              <a:t>, </a:t>
            </a:r>
            <a:r>
              <a:rPr lang="en-US" altLang="zh-CN" b="1" i="1" kern="0" dirty="0" err="1">
                <a:ea typeface="宋体" panose="02010600030101010101" pitchFamily="2" charset="-122"/>
              </a:rPr>
              <a:t>Dest</a:t>
            </a:r>
            <a:r>
              <a:rPr lang="en-US" altLang="zh-CN" b="1" kern="0" dirty="0">
                <a:ea typeface="宋体" panose="02010600030101010101" pitchFamily="2" charset="-122"/>
              </a:rPr>
              <a:t>:</a:t>
            </a:r>
            <a:endParaRPr lang="en-US" altLang="zh-CN" b="0" kern="0" dirty="0">
              <a:ea typeface="宋体" panose="02010600030101010101" pitchFamily="2" charset="-122"/>
            </a:endParaRPr>
          </a:p>
          <a:p>
            <a:pPr>
              <a:spcBef>
                <a:spcPts val="1800"/>
              </a:spcBef>
              <a:buClr>
                <a:srgbClr val="C00000"/>
              </a:buClr>
            </a:pPr>
            <a:r>
              <a:rPr lang="zh-CN" altLang="zh-CN" sz="2000" kern="0" dirty="0">
                <a:ea typeface="宋体" panose="02010600030101010101" pitchFamily="2" charset="-122"/>
              </a:rPr>
              <a:t>操作数类型</a:t>
            </a:r>
          </a:p>
          <a:p>
            <a:pPr lvl="1">
              <a:buClr>
                <a:srgbClr val="C00000"/>
              </a:buClr>
            </a:pPr>
            <a:r>
              <a:rPr lang="en-US" altLang="zh-CN" i="1" kern="0" dirty="0">
                <a:solidFill>
                  <a:srgbClr val="C00000"/>
                </a:solidFill>
                <a:ea typeface="宋体" panose="02010600030101010101" pitchFamily="2" charset="-122"/>
              </a:rPr>
              <a:t>Immediate:</a:t>
            </a:r>
            <a:r>
              <a:rPr lang="zh-CN" altLang="en-US" i="1" kern="0" dirty="0">
                <a:solidFill>
                  <a:srgbClr val="C00000"/>
                </a:solidFill>
                <a:ea typeface="宋体" panose="02010600030101010101" pitchFamily="2" charset="-122"/>
              </a:rPr>
              <a:t>立即数</a:t>
            </a:r>
            <a:r>
              <a:rPr lang="en-US" altLang="zh-CN" kern="0" dirty="0">
                <a:ea typeface="宋体" panose="02010600030101010101" pitchFamily="2" charset="-122"/>
              </a:rPr>
              <a:t> </a:t>
            </a:r>
          </a:p>
          <a:p>
            <a:pPr lvl="2">
              <a:buClr>
                <a:srgbClr val="C00000"/>
              </a:buClr>
            </a:pPr>
            <a:r>
              <a:rPr lang="zh-CN" altLang="en-US" kern="0" dirty="0">
                <a:ea typeface="宋体" panose="02010600030101010101" pitchFamily="2" charset="-122"/>
              </a:rPr>
              <a:t>例</a:t>
            </a:r>
            <a:r>
              <a:rPr lang="en-US" altLang="zh-CN" kern="0" dirty="0">
                <a:ea typeface="宋体" panose="02010600030101010101" pitchFamily="2" charset="-122"/>
              </a:rPr>
              <a:t>: </a:t>
            </a:r>
            <a:r>
              <a:rPr lang="en-US" altLang="zh-CN" kern="0" dirty="0">
                <a:latin typeface="Courier New" panose="02070309020205020404" pitchFamily="49" charset="0"/>
                <a:ea typeface="宋体" panose="02010600030101010101" pitchFamily="2" charset="-122"/>
              </a:rPr>
              <a:t>$0x400</a:t>
            </a:r>
            <a:r>
              <a:rPr lang="en-US" altLang="zh-CN" kern="0" dirty="0">
                <a:ea typeface="宋体" panose="02010600030101010101" pitchFamily="2" charset="-122"/>
              </a:rPr>
              <a:t>, </a:t>
            </a:r>
            <a:r>
              <a:rPr lang="en-US" altLang="zh-CN" kern="0" dirty="0">
                <a:latin typeface="Courier New" panose="02070309020205020404" pitchFamily="49" charset="0"/>
                <a:ea typeface="宋体" panose="02010600030101010101" pitchFamily="2" charset="-122"/>
              </a:rPr>
              <a:t>$-533</a:t>
            </a:r>
            <a:endParaRPr lang="en-US" altLang="zh-CN" kern="0" dirty="0">
              <a:ea typeface="宋体" panose="02010600030101010101" pitchFamily="2" charset="-122"/>
            </a:endParaRPr>
          </a:p>
          <a:p>
            <a:pPr lvl="2">
              <a:buClr>
                <a:srgbClr val="C00000"/>
              </a:buClr>
            </a:pPr>
            <a:r>
              <a:rPr lang="zh-CN" altLang="en-US" kern="0" dirty="0">
                <a:ea typeface="宋体" panose="02010600030101010101" pitchFamily="2" charset="-122"/>
              </a:rPr>
              <a:t>占用</a:t>
            </a:r>
            <a:r>
              <a:rPr lang="en-US" altLang="zh-CN" kern="0" dirty="0">
                <a:ea typeface="宋体" panose="02010600030101010101" pitchFamily="2" charset="-122"/>
              </a:rPr>
              <a:t> 1, 2, or 4 </a:t>
            </a:r>
            <a:r>
              <a:rPr lang="zh-CN" altLang="en-US" kern="0" dirty="0">
                <a:ea typeface="宋体" panose="02010600030101010101" pitchFamily="2" charset="-122"/>
              </a:rPr>
              <a:t>字节</a:t>
            </a:r>
          </a:p>
          <a:p>
            <a:pPr lvl="1">
              <a:buClr>
                <a:srgbClr val="C00000"/>
              </a:buClr>
            </a:pPr>
            <a:r>
              <a:rPr lang="en-US" altLang="zh-CN" i="1" kern="0" dirty="0">
                <a:solidFill>
                  <a:srgbClr val="C00000"/>
                </a:solidFill>
                <a:ea typeface="宋体" panose="02010600030101010101" pitchFamily="2" charset="-122"/>
              </a:rPr>
              <a:t>Register: </a:t>
            </a:r>
            <a:r>
              <a:rPr lang="en-US" altLang="zh-CN" kern="0" dirty="0">
                <a:ea typeface="宋体" panose="02010600030101010101" pitchFamily="2" charset="-122"/>
              </a:rPr>
              <a:t> 8</a:t>
            </a:r>
            <a:r>
              <a:rPr lang="zh-CN" altLang="en-US" kern="0" dirty="0">
                <a:ea typeface="宋体" panose="02010600030101010101" pitchFamily="2" charset="-122"/>
              </a:rPr>
              <a:t>个整数寄存器之一</a:t>
            </a:r>
            <a:endParaRPr lang="en-US" altLang="zh-CN" kern="0" dirty="0">
              <a:ea typeface="宋体" panose="02010600030101010101" pitchFamily="2" charset="-122"/>
            </a:endParaRPr>
          </a:p>
          <a:p>
            <a:pPr lvl="2">
              <a:buClr>
                <a:srgbClr val="C00000"/>
              </a:buClr>
            </a:pPr>
            <a:r>
              <a:rPr lang="zh-CN" altLang="en-US" kern="0" dirty="0">
                <a:ea typeface="宋体" panose="02010600030101010101" pitchFamily="2" charset="-122"/>
              </a:rPr>
              <a:t>例</a:t>
            </a:r>
            <a:r>
              <a:rPr lang="en-US" altLang="zh-CN" kern="0" dirty="0">
                <a:ea typeface="宋体" panose="02010600030101010101" pitchFamily="2" charset="-122"/>
              </a:rPr>
              <a:t>: </a:t>
            </a:r>
            <a:r>
              <a:rPr lang="en-US" altLang="zh-CN" kern="0" dirty="0">
                <a:latin typeface="Courier New" panose="02070309020205020404" pitchFamily="49" charset="0"/>
                <a:ea typeface="宋体" panose="02010600030101010101" pitchFamily="2" charset="-122"/>
              </a:rPr>
              <a:t>%</a:t>
            </a:r>
            <a:r>
              <a:rPr lang="en-US" altLang="zh-CN" kern="0" dirty="0" err="1">
                <a:latin typeface="Courier New" panose="02070309020205020404" pitchFamily="49" charset="0"/>
                <a:ea typeface="宋体" panose="02010600030101010101" pitchFamily="2" charset="-122"/>
              </a:rPr>
              <a:t>eax</a:t>
            </a:r>
            <a:r>
              <a:rPr lang="en-US" altLang="zh-CN" kern="0" dirty="0">
                <a:latin typeface="Courier New" panose="02070309020205020404" pitchFamily="49" charset="0"/>
                <a:ea typeface="宋体" panose="02010600030101010101" pitchFamily="2" charset="-122"/>
              </a:rPr>
              <a:t>, %</a:t>
            </a:r>
            <a:r>
              <a:rPr lang="en-US" altLang="zh-CN" kern="0" dirty="0" err="1">
                <a:latin typeface="Courier New" panose="02070309020205020404" pitchFamily="49" charset="0"/>
                <a:ea typeface="宋体" panose="02010600030101010101" pitchFamily="2" charset="-122"/>
              </a:rPr>
              <a:t>edx</a:t>
            </a:r>
            <a:endParaRPr lang="en-US" altLang="zh-CN" kern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>
              <a:buClr>
                <a:srgbClr val="C00000"/>
              </a:buClr>
            </a:pPr>
            <a:r>
              <a:rPr lang="en-US" altLang="zh-CN" kern="0" dirty="0"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latin typeface="Courier New" panose="02070309020205020404" pitchFamily="49" charset="0"/>
                <a:ea typeface="宋体" panose="02010600030101010101" pitchFamily="2" charset="-122"/>
              </a:rPr>
              <a:t>%</a:t>
            </a:r>
            <a:r>
              <a:rPr lang="en-US" altLang="zh-CN" kern="0" dirty="0" err="1">
                <a:latin typeface="Courier New" panose="02070309020205020404" pitchFamily="49" charset="0"/>
                <a:ea typeface="宋体" panose="02010600030101010101" pitchFamily="2" charset="-122"/>
              </a:rPr>
              <a:t>esp</a:t>
            </a:r>
            <a:r>
              <a:rPr lang="zh-CN" altLang="en-US" kern="0" dirty="0">
                <a:latin typeface="Courier New" panose="02070309020205020404" pitchFamily="49" charset="0"/>
                <a:ea typeface="宋体" panose="02010600030101010101" pitchFamily="2" charset="-122"/>
              </a:rPr>
              <a:t>与</a:t>
            </a:r>
            <a:r>
              <a:rPr lang="en-US" altLang="zh-CN" kern="0" dirty="0">
                <a:latin typeface="Courier New" panose="02070309020205020404" pitchFamily="49" charset="0"/>
                <a:ea typeface="宋体" panose="02010600030101010101" pitchFamily="2" charset="-122"/>
              </a:rPr>
              <a:t>%</a:t>
            </a:r>
            <a:r>
              <a:rPr lang="en-US" altLang="zh-CN" kern="0" dirty="0" err="1">
                <a:latin typeface="Courier New" panose="02070309020205020404" pitchFamily="49" charset="0"/>
                <a:ea typeface="宋体" panose="02010600030101010101" pitchFamily="2" charset="-122"/>
              </a:rPr>
              <a:t>ebp</a:t>
            </a:r>
            <a:r>
              <a:rPr lang="zh-CN" altLang="en-US" kern="0" dirty="0">
                <a:latin typeface="Courier New" panose="02070309020205020404" pitchFamily="49" charset="0"/>
                <a:ea typeface="宋体" panose="02010600030101010101" pitchFamily="2" charset="-122"/>
              </a:rPr>
              <a:t>保留作为特殊用途</a:t>
            </a:r>
          </a:p>
          <a:p>
            <a:pPr lvl="2">
              <a:buClr>
                <a:srgbClr val="C00000"/>
              </a:buClr>
            </a:pPr>
            <a:r>
              <a:rPr lang="zh-CN" altLang="en-US" kern="0" dirty="0">
                <a:latin typeface="Courier New" panose="02070309020205020404" pitchFamily="49" charset="0"/>
                <a:ea typeface="宋体" panose="02010600030101010101" pitchFamily="2" charset="-122"/>
              </a:rPr>
              <a:t>其他通用寄存器可能会在某些操作时有特定用途</a:t>
            </a:r>
            <a:endParaRPr lang="en-US" altLang="zh-CN" kern="0" dirty="0">
              <a:ea typeface="宋体" panose="02010600030101010101" pitchFamily="2" charset="-122"/>
            </a:endParaRPr>
          </a:p>
          <a:p>
            <a:pPr lvl="1">
              <a:buClr>
                <a:srgbClr val="C00000"/>
              </a:buClr>
            </a:pPr>
            <a:r>
              <a:rPr lang="en-US" altLang="zh-CN" i="1" kern="0" dirty="0">
                <a:solidFill>
                  <a:srgbClr val="C00000"/>
                </a:solidFill>
                <a:ea typeface="宋体" panose="02010600030101010101" pitchFamily="2" charset="-122"/>
              </a:rPr>
              <a:t>Memory:</a:t>
            </a:r>
            <a:r>
              <a:rPr lang="en-US" altLang="zh-CN" kern="0" dirty="0">
                <a:ea typeface="宋体" panose="02010600030101010101" pitchFamily="2" charset="-122"/>
              </a:rPr>
              <a:t> </a:t>
            </a:r>
            <a:r>
              <a:rPr lang="zh-CN" altLang="en-US" kern="0" dirty="0">
                <a:ea typeface="宋体" panose="02010600030101010101" pitchFamily="2" charset="-122"/>
              </a:rPr>
              <a:t>内存地址</a:t>
            </a:r>
          </a:p>
          <a:p>
            <a:pPr lvl="2">
              <a:buClr>
                <a:srgbClr val="C00000"/>
              </a:buClr>
            </a:pPr>
            <a:r>
              <a:rPr lang="zh-CN" altLang="en-US" kern="0" dirty="0">
                <a:ea typeface="宋体" panose="02010600030101010101" pitchFamily="2" charset="-122"/>
              </a:rPr>
              <a:t>简单例子</a:t>
            </a:r>
            <a:r>
              <a:rPr lang="en-US" altLang="zh-CN" kern="0" dirty="0">
                <a:ea typeface="宋体" panose="02010600030101010101" pitchFamily="2" charset="-122"/>
              </a:rPr>
              <a:t>: </a:t>
            </a:r>
            <a:r>
              <a:rPr lang="en-US" altLang="zh-CN" kern="0" dirty="0">
                <a:latin typeface="Courier New" panose="02070309020205020404" pitchFamily="49" charset="0"/>
                <a:ea typeface="宋体" panose="02010600030101010101" pitchFamily="2" charset="-122"/>
              </a:rPr>
              <a:t>(%</a:t>
            </a:r>
            <a:r>
              <a:rPr lang="en-US" altLang="zh-CN" kern="0" dirty="0" err="1">
                <a:latin typeface="Courier New" panose="02070309020205020404" pitchFamily="49" charset="0"/>
                <a:ea typeface="宋体" panose="02010600030101010101" pitchFamily="2" charset="-122"/>
              </a:rPr>
              <a:t>eax</a:t>
            </a:r>
            <a:r>
              <a:rPr lang="en-US" altLang="zh-CN" kern="0" dirty="0"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</a:p>
          <a:p>
            <a:pPr lvl="2">
              <a:buClr>
                <a:srgbClr val="C00000"/>
              </a:buClr>
            </a:pPr>
            <a:r>
              <a:rPr lang="zh-CN" altLang="en-US" kern="0" dirty="0">
                <a:ea typeface="宋体" panose="02010600030101010101" pitchFamily="2" charset="-122"/>
              </a:rPr>
              <a:t>有非常多的寻址模式</a:t>
            </a:r>
            <a:endParaRPr lang="en-US" altLang="zh-CN" sz="1200" kern="0" dirty="0">
              <a:ea typeface="宋体" panose="02010600030101010101" pitchFamily="2" charset="-122"/>
            </a:endParaRPr>
          </a:p>
        </p:txBody>
      </p:sp>
      <p:grpSp>
        <p:nvGrpSpPr>
          <p:cNvPr id="7" name="Group 12">
            <a:extLst>
              <a:ext uri="{FF2B5EF4-FFF2-40B4-BE49-F238E27FC236}">
                <a16:creationId xmlns:a16="http://schemas.microsoft.com/office/drawing/2014/main" id="{F32F75BF-1612-4265-936C-24114DB6B5E9}"/>
              </a:ext>
            </a:extLst>
          </p:cNvPr>
          <p:cNvGrpSpPr>
            <a:grpSpLocks/>
          </p:cNvGrpSpPr>
          <p:nvPr/>
        </p:nvGrpSpPr>
        <p:grpSpPr bwMode="auto">
          <a:xfrm>
            <a:off x="5996744" y="966771"/>
            <a:ext cx="2514600" cy="3581400"/>
            <a:chOff x="3984" y="1008"/>
            <a:chExt cx="1584" cy="2256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497D6E56-1E12-41AB-95FF-A5B564A20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latin typeface="Courier New" panose="02070309020205020404" pitchFamily="49" charset="0"/>
                </a:rPr>
                <a:t>%eax</a:t>
              </a:r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0ECA2ECC-A1E0-430A-9496-92EFBE857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latin typeface="Courier New" panose="02070309020205020404" pitchFamily="49" charset="0"/>
                </a:rPr>
                <a:t>%ecx</a:t>
              </a:r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26275530-9E27-4E9F-BFDF-634BE16C6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latin typeface="Courier New" panose="02070309020205020404" pitchFamily="49" charset="0"/>
                </a:rPr>
                <a:t>%edx</a:t>
              </a: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E3BC8676-5767-4969-8119-92F8D6387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latin typeface="Courier New" panose="02070309020205020404" pitchFamily="49" charset="0"/>
                </a:rPr>
                <a:t>%ebx</a:t>
              </a:r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00738AC0-3C12-4E29-AF1A-9D0241B1A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latin typeface="Courier New" panose="02070309020205020404" pitchFamily="49" charset="0"/>
                </a:rPr>
                <a:t>%esi</a:t>
              </a:r>
            </a:p>
          </p:txBody>
        </p:sp>
        <p:sp>
          <p:nvSpPr>
            <p:cNvPr id="13" name="Rectangle 9">
              <a:extLst>
                <a:ext uri="{FF2B5EF4-FFF2-40B4-BE49-F238E27FC236}">
                  <a16:creationId xmlns:a16="http://schemas.microsoft.com/office/drawing/2014/main" id="{57DA90B1-7B1D-4F1B-AF3A-CB6D1F9B3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latin typeface="Courier New" panose="02070309020205020404" pitchFamily="49" charset="0"/>
                </a:rPr>
                <a:t>%edi</a:t>
              </a:r>
            </a:p>
          </p:txBody>
        </p:sp>
        <p:sp>
          <p:nvSpPr>
            <p:cNvPr id="14" name="Rectangle 10">
              <a:extLst>
                <a:ext uri="{FF2B5EF4-FFF2-40B4-BE49-F238E27FC236}">
                  <a16:creationId xmlns:a16="http://schemas.microsoft.com/office/drawing/2014/main" id="{0F135B0B-36C8-4816-849B-FE0F2CAE6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latin typeface="Courier New" panose="02070309020205020404" pitchFamily="49" charset="0"/>
                </a:rPr>
                <a:t>%esp</a:t>
              </a:r>
            </a:p>
          </p:txBody>
        </p:sp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BFD9DAD8-C0FB-4060-8974-F5F342947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latin typeface="Courier New" panose="02070309020205020404" pitchFamily="49" charset="0"/>
                </a:rPr>
                <a:t>%ebp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6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6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2" presetID="10" presetClass="entr" presetSubtype="0" fill="hold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6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6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6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6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6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6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9" end="9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6">
                                                <p:txEl>
                                                  <p:pRg st="9" end="9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5" presetID="10" presetClass="entr" presetSubtype="0" fill="hold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10" end="1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6">
                                                <p:txEl>
                                                  <p:pRg st="10" end="1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11" end="1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6">
                                                <p:txEl>
                                                  <p:pRg st="11" end="1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12" end="1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6">
                                                <p:txEl>
                                                  <p:pRg st="12" end="1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6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6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2" presetID="10" presetClass="entr" presetSubtype="0" fill="hold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6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6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6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6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6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6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9" end="9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6">
                                                <p:txEl>
                                                  <p:pRg st="9" end="9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5" presetID="10" presetClass="entr" presetSubtype="0" fill="hold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10" end="1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6">
                                                <p:txEl>
                                                  <p:pRg st="10" end="1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11" end="1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6">
                                                <p:txEl>
                                                  <p:pRg st="11" end="1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12" end="1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6">
                                                <p:txEl>
                                                  <p:pRg st="12" end="1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79912" y="19548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操作数组合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787B4D63-FCCD-4131-AC31-B90A4CA30C9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371950"/>
            <a:ext cx="8140700" cy="533400"/>
          </a:xfrm>
          <a:prstGeom prst="rect">
            <a:avLst/>
          </a:prstGeom>
        </p:spPr>
        <p:txBody>
          <a:bodyPr lIns="0" tIns="0" rIns="0" bIns="0"/>
          <a:lstStyle>
            <a:lvl1pPr marL="16668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063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33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63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188" indent="-169863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853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9895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937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976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zh-CN" altLang="en-US" i="1" kern="0" dirty="0">
                <a:solidFill>
                  <a:srgbClr val="C00000"/>
                </a:solidFill>
                <a:ea typeface="宋体" panose="02010600030101010101" pitchFamily="2" charset="-122"/>
              </a:rPr>
              <a:t>没有</a:t>
            </a:r>
            <a:r>
              <a:rPr lang="zh-CN" altLang="en-US" i="1" kern="0" dirty="0">
                <a:solidFill>
                  <a:srgbClr val="133FCB"/>
                </a:solidFill>
                <a:ea typeface="宋体" panose="02010600030101010101" pitchFamily="2" charset="-122"/>
              </a:rPr>
              <a:t>内存</a:t>
            </a:r>
            <a:r>
              <a:rPr lang="zh-CN" altLang="en-US" i="1" kern="0" dirty="0">
                <a:solidFill>
                  <a:srgbClr val="C00000"/>
                </a:solidFill>
                <a:ea typeface="宋体" panose="02010600030101010101" pitchFamily="2" charset="-122"/>
              </a:rPr>
              <a:t>到</a:t>
            </a:r>
            <a:r>
              <a:rPr lang="zh-CN" altLang="en-US" i="1" kern="0" dirty="0">
                <a:solidFill>
                  <a:srgbClr val="133FCB"/>
                </a:solidFill>
                <a:ea typeface="宋体" panose="02010600030101010101" pitchFamily="2" charset="-122"/>
              </a:rPr>
              <a:t>内存</a:t>
            </a:r>
            <a:r>
              <a:rPr lang="zh-CN" altLang="en-US" i="1" kern="0" dirty="0">
                <a:solidFill>
                  <a:srgbClr val="C00000"/>
                </a:solidFill>
                <a:ea typeface="宋体" panose="02010600030101010101" pitchFamily="2" charset="-122"/>
              </a:rPr>
              <a:t>的数据传送指令</a:t>
            </a:r>
          </a:p>
        </p:txBody>
      </p:sp>
      <p:sp>
        <p:nvSpPr>
          <p:cNvPr id="38" name="Text Box 4">
            <a:extLst>
              <a:ext uri="{FF2B5EF4-FFF2-40B4-BE49-F238E27FC236}">
                <a16:creationId xmlns:a16="http://schemas.microsoft.com/office/drawing/2014/main" id="{701C0344-6F92-45E2-A580-0161975D3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502818"/>
            <a:ext cx="8175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err="1">
                <a:latin typeface="Courier New" panose="02070309020205020404" pitchFamily="49" charset="0"/>
              </a:rPr>
              <a:t>movl</a:t>
            </a:r>
            <a:endParaRPr lang="en-US" altLang="zh-CN" dirty="0">
              <a:latin typeface="Courier New" panose="02070309020205020404" pitchFamily="49" charset="0"/>
            </a:endParaRPr>
          </a:p>
        </p:txBody>
      </p:sp>
      <p:sp>
        <p:nvSpPr>
          <p:cNvPr id="39" name="Text Box 5">
            <a:extLst>
              <a:ext uri="{FF2B5EF4-FFF2-40B4-BE49-F238E27FC236}">
                <a16:creationId xmlns:a16="http://schemas.microsoft.com/office/drawing/2014/main" id="{EDC4C942-AB22-474A-B3E2-C52B92963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219994"/>
            <a:ext cx="760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 dirty="0" err="1">
                <a:latin typeface="Calibri" panose="020F0502020204030204" pitchFamily="34" charset="0"/>
              </a:rPr>
              <a:t>Imm</a:t>
            </a:r>
            <a:endParaRPr lang="en-US" altLang="zh-CN" i="1" dirty="0">
              <a:latin typeface="Calibri" panose="020F0502020204030204" pitchFamily="34" charset="0"/>
            </a:endParaRPr>
          </a:p>
        </p:txBody>
      </p:sp>
      <p:sp>
        <p:nvSpPr>
          <p:cNvPr id="40" name="Text Box 6">
            <a:extLst>
              <a:ext uri="{FF2B5EF4-FFF2-40B4-BE49-F238E27FC236}">
                <a16:creationId xmlns:a16="http://schemas.microsoft.com/office/drawing/2014/main" id="{91BEC346-FAD1-48F6-8CA8-880AB99CD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502818"/>
            <a:ext cx="665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 dirty="0">
                <a:latin typeface="Calibri" panose="020F0502020204030204" pitchFamily="34" charset="0"/>
              </a:rPr>
              <a:t>Reg</a:t>
            </a:r>
          </a:p>
        </p:txBody>
      </p:sp>
      <p:sp>
        <p:nvSpPr>
          <p:cNvPr id="41" name="Text Box 7">
            <a:extLst>
              <a:ext uri="{FF2B5EF4-FFF2-40B4-BE49-F238E27FC236}">
                <a16:creationId xmlns:a16="http://schemas.microsoft.com/office/drawing/2014/main" id="{49876054-7E57-438F-84F1-474DCF017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909987"/>
            <a:ext cx="876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 dirty="0">
                <a:latin typeface="Calibri" panose="020F0502020204030204" pitchFamily="34" charset="0"/>
              </a:rPr>
              <a:t>Mem</a:t>
            </a:r>
          </a:p>
        </p:txBody>
      </p:sp>
      <p:sp>
        <p:nvSpPr>
          <p:cNvPr id="42" name="Text Box 8">
            <a:extLst>
              <a:ext uri="{FF2B5EF4-FFF2-40B4-BE49-F238E27FC236}">
                <a16:creationId xmlns:a16="http://schemas.microsoft.com/office/drawing/2014/main" id="{723BC5A9-2529-4022-87B4-DC6BA4FB3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915566"/>
            <a:ext cx="665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 dirty="0">
                <a:latin typeface="Calibri" panose="020F0502020204030204" pitchFamily="34" charset="0"/>
              </a:rPr>
              <a:t>Reg</a:t>
            </a:r>
          </a:p>
        </p:txBody>
      </p:sp>
      <p:sp>
        <p:nvSpPr>
          <p:cNvPr id="43" name="Text Box 9">
            <a:extLst>
              <a:ext uri="{FF2B5EF4-FFF2-40B4-BE49-F238E27FC236}">
                <a16:creationId xmlns:a16="http://schemas.microsoft.com/office/drawing/2014/main" id="{B801A1A8-64AC-4A79-AEC8-5EE552395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568648"/>
            <a:ext cx="7493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 dirty="0">
                <a:latin typeface="Calibri" panose="020F0502020204030204" pitchFamily="34" charset="0"/>
              </a:rPr>
              <a:t>Mem</a:t>
            </a:r>
          </a:p>
        </p:txBody>
      </p:sp>
      <p:sp>
        <p:nvSpPr>
          <p:cNvPr id="44" name="Text Box 10">
            <a:extLst>
              <a:ext uri="{FF2B5EF4-FFF2-40B4-BE49-F238E27FC236}">
                <a16:creationId xmlns:a16="http://schemas.microsoft.com/office/drawing/2014/main" id="{47847AA9-1C98-4706-80D1-CAE3E8C3F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211710"/>
            <a:ext cx="665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 dirty="0">
                <a:latin typeface="Calibri" panose="020F0502020204030204" pitchFamily="34" charset="0"/>
              </a:rPr>
              <a:t>Reg</a:t>
            </a:r>
          </a:p>
        </p:txBody>
      </p:sp>
      <p:sp>
        <p:nvSpPr>
          <p:cNvPr id="45" name="Text Box 11">
            <a:extLst>
              <a:ext uri="{FF2B5EF4-FFF2-40B4-BE49-F238E27FC236}">
                <a16:creationId xmlns:a16="http://schemas.microsoft.com/office/drawing/2014/main" id="{979D2511-29E8-4F1E-B680-6B3E5CAD3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978646"/>
            <a:ext cx="876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 dirty="0">
                <a:latin typeface="Calibri" panose="020F0502020204030204" pitchFamily="34" charset="0"/>
              </a:rPr>
              <a:t>Mem</a:t>
            </a:r>
          </a:p>
        </p:txBody>
      </p:sp>
      <p:sp>
        <p:nvSpPr>
          <p:cNvPr id="46" name="Text Box 12">
            <a:extLst>
              <a:ext uri="{FF2B5EF4-FFF2-40B4-BE49-F238E27FC236}">
                <a16:creationId xmlns:a16="http://schemas.microsoft.com/office/drawing/2014/main" id="{99D116F3-E64D-4234-8F01-EF8372BCC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909987"/>
            <a:ext cx="665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>
                <a:latin typeface="Calibri" panose="020F0502020204030204" pitchFamily="34" charset="0"/>
              </a:rPr>
              <a:t>Reg</a:t>
            </a:r>
          </a:p>
        </p:txBody>
      </p:sp>
      <p:sp>
        <p:nvSpPr>
          <p:cNvPr id="47" name="Text Box 13">
            <a:extLst>
              <a:ext uri="{FF2B5EF4-FFF2-40B4-BE49-F238E27FC236}">
                <a16:creationId xmlns:a16="http://schemas.microsoft.com/office/drawing/2014/main" id="{3E20BD40-0FC7-48D8-A048-926080FF1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83518"/>
            <a:ext cx="8835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Calibri" panose="020F0502020204030204" pitchFamily="34" charset="0"/>
              </a:rPr>
              <a:t> Source</a:t>
            </a:r>
          </a:p>
        </p:txBody>
      </p:sp>
      <p:sp>
        <p:nvSpPr>
          <p:cNvPr id="48" name="Text Box 14">
            <a:extLst>
              <a:ext uri="{FF2B5EF4-FFF2-40B4-BE49-F238E27FC236}">
                <a16:creationId xmlns:a16="http://schemas.microsoft.com/office/drawing/2014/main" id="{199586AB-D882-432C-A44C-F6EFD7902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83518"/>
            <a:ext cx="76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latin typeface="Calibri" panose="020F0502020204030204" pitchFamily="34" charset="0"/>
              </a:rPr>
              <a:t>Dest</a:t>
            </a:r>
          </a:p>
        </p:txBody>
      </p:sp>
      <p:sp>
        <p:nvSpPr>
          <p:cNvPr id="49" name="AutoShape 20">
            <a:extLst>
              <a:ext uri="{FF2B5EF4-FFF2-40B4-BE49-F238E27FC236}">
                <a16:creationId xmlns:a16="http://schemas.microsoft.com/office/drawing/2014/main" id="{C6A2267F-5377-4C41-9D8B-B70B33192E14}"/>
              </a:ext>
            </a:extLst>
          </p:cNvPr>
          <p:cNvSpPr>
            <a:spLocks/>
          </p:cNvSpPr>
          <p:nvPr/>
        </p:nvSpPr>
        <p:spPr bwMode="auto">
          <a:xfrm>
            <a:off x="1295400" y="1359818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50" name="AutoShape 21">
            <a:extLst>
              <a:ext uri="{FF2B5EF4-FFF2-40B4-BE49-F238E27FC236}">
                <a16:creationId xmlns:a16="http://schemas.microsoft.com/office/drawing/2014/main" id="{1F151CCC-353B-4515-AF60-740F4C5C9414}"/>
              </a:ext>
            </a:extLst>
          </p:cNvPr>
          <p:cNvSpPr>
            <a:spLocks/>
          </p:cNvSpPr>
          <p:nvPr/>
        </p:nvSpPr>
        <p:spPr bwMode="auto">
          <a:xfrm>
            <a:off x="2514600" y="1067594"/>
            <a:ext cx="304800" cy="762000"/>
          </a:xfrm>
          <a:prstGeom prst="leftBrace">
            <a:avLst>
              <a:gd name="adj1" fmla="val 208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51" name="AutoShape 22">
            <a:extLst>
              <a:ext uri="{FF2B5EF4-FFF2-40B4-BE49-F238E27FC236}">
                <a16:creationId xmlns:a16="http://schemas.microsoft.com/office/drawing/2014/main" id="{A015600E-0057-4FAD-B5C3-5C064F1A2DE8}"/>
              </a:ext>
            </a:extLst>
          </p:cNvPr>
          <p:cNvSpPr>
            <a:spLocks/>
          </p:cNvSpPr>
          <p:nvPr/>
        </p:nvSpPr>
        <p:spPr bwMode="auto">
          <a:xfrm>
            <a:off x="2514600" y="2426618"/>
            <a:ext cx="304800" cy="762000"/>
          </a:xfrm>
          <a:prstGeom prst="leftBrace">
            <a:avLst>
              <a:gd name="adj1" fmla="val 208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52" name="Text Box 23">
            <a:extLst>
              <a:ext uri="{FF2B5EF4-FFF2-40B4-BE49-F238E27FC236}">
                <a16:creationId xmlns:a16="http://schemas.microsoft.com/office/drawing/2014/main" id="{DD195C71-8164-49AF-8B91-EBCDEE782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83518"/>
            <a:ext cx="1306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latin typeface="Calibri" panose="020F0502020204030204" pitchFamily="34" charset="0"/>
              </a:rPr>
              <a:t>C Analog</a:t>
            </a:r>
          </a:p>
        </p:txBody>
      </p:sp>
      <p:sp>
        <p:nvSpPr>
          <p:cNvPr id="53" name="Text Box 15">
            <a:extLst>
              <a:ext uri="{FF2B5EF4-FFF2-40B4-BE49-F238E27FC236}">
                <a16:creationId xmlns:a16="http://schemas.microsoft.com/office/drawing/2014/main" id="{BF4EED65-CA72-422C-AA55-902D4C14F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945729"/>
            <a:ext cx="2317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 err="1">
                <a:latin typeface="Courier New" panose="02070309020205020404" pitchFamily="49" charset="0"/>
              </a:rPr>
              <a:t>movl</a:t>
            </a:r>
            <a:r>
              <a:rPr lang="en-US" altLang="zh-CN" sz="2000" dirty="0">
                <a:latin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Courier New" panose="02070309020205020404" pitchFamily="49" charset="0"/>
              </a:rPr>
              <a:t>$0x4</a:t>
            </a:r>
            <a:r>
              <a:rPr lang="en-US" altLang="zh-CN" sz="2000" dirty="0">
                <a:latin typeface="Courier New" panose="02070309020205020404" pitchFamily="49" charset="0"/>
              </a:rPr>
              <a:t>,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%eax</a:t>
            </a:r>
          </a:p>
        </p:txBody>
      </p:sp>
      <p:sp>
        <p:nvSpPr>
          <p:cNvPr id="54" name="Text Box 24">
            <a:extLst>
              <a:ext uri="{FF2B5EF4-FFF2-40B4-BE49-F238E27FC236}">
                <a16:creationId xmlns:a16="http://schemas.microsoft.com/office/drawing/2014/main" id="{DDD76C24-7D4E-4EB5-93E9-307756E91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3850" y="945729"/>
            <a:ext cx="1860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temp</a:t>
            </a:r>
            <a:r>
              <a:rPr lang="en-US" altLang="zh-CN" sz="2000" dirty="0">
                <a:latin typeface="Courier New" panose="02070309020205020404" pitchFamily="49" charset="0"/>
              </a:rPr>
              <a:t> = </a:t>
            </a:r>
            <a:r>
              <a:rPr lang="en-US" altLang="zh-CN" sz="2000" dirty="0">
                <a:solidFill>
                  <a:srgbClr val="C00000"/>
                </a:solidFill>
                <a:latin typeface="Courier New" panose="02070309020205020404" pitchFamily="49" charset="0"/>
              </a:rPr>
              <a:t>0x4</a:t>
            </a:r>
            <a:r>
              <a:rPr lang="en-US" altLang="zh-CN" sz="2000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55" name="Text Box 16">
            <a:extLst>
              <a:ext uri="{FF2B5EF4-FFF2-40B4-BE49-F238E27FC236}">
                <a16:creationId xmlns:a16="http://schemas.microsoft.com/office/drawing/2014/main" id="{1AAC4809-5BE2-432A-B161-8A4D0BBCC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598811"/>
            <a:ext cx="2774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 err="1">
                <a:latin typeface="Courier New" panose="02070309020205020404" pitchFamily="49" charset="0"/>
              </a:rPr>
              <a:t>movl</a:t>
            </a:r>
            <a:r>
              <a:rPr lang="en-US" altLang="zh-CN" sz="2000" dirty="0">
                <a:latin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Courier New" panose="02070309020205020404" pitchFamily="49" charset="0"/>
              </a:rPr>
              <a:t>$-147</a:t>
            </a:r>
            <a:r>
              <a:rPr lang="en-US" altLang="zh-CN" sz="2000" dirty="0">
                <a:latin typeface="Courier New" panose="02070309020205020404" pitchFamily="49" charset="0"/>
              </a:rPr>
              <a:t>,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(%</a:t>
            </a:r>
            <a:r>
              <a:rPr lang="en-US" altLang="zh-CN" sz="2000" dirty="0" err="1">
                <a:solidFill>
                  <a:schemeClr val="tx2"/>
                </a:solidFill>
                <a:latin typeface="Courier New" panose="02070309020205020404" pitchFamily="49" charset="0"/>
              </a:rPr>
              <a:t>eax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56" name="Text Box 25">
            <a:extLst>
              <a:ext uri="{FF2B5EF4-FFF2-40B4-BE49-F238E27FC236}">
                <a16:creationId xmlns:a16="http://schemas.microsoft.com/office/drawing/2014/main" id="{FE55E284-CAB5-4339-86ED-CF922C211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3850" y="1598811"/>
            <a:ext cx="170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*p</a:t>
            </a:r>
            <a:r>
              <a:rPr lang="en-US" altLang="zh-CN" sz="2000" dirty="0">
                <a:latin typeface="Courier New" panose="02070309020205020404" pitchFamily="49" charset="0"/>
              </a:rPr>
              <a:t> = </a:t>
            </a:r>
            <a:r>
              <a:rPr lang="en-US" altLang="zh-CN" sz="2000" dirty="0">
                <a:solidFill>
                  <a:srgbClr val="C00000"/>
                </a:solidFill>
                <a:latin typeface="Courier New" panose="02070309020205020404" pitchFamily="49" charset="0"/>
              </a:rPr>
              <a:t>-147</a:t>
            </a:r>
            <a:r>
              <a:rPr lang="en-US" altLang="zh-CN" sz="2000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57" name="Text Box 17">
            <a:extLst>
              <a:ext uri="{FF2B5EF4-FFF2-40B4-BE49-F238E27FC236}">
                <a16:creationId xmlns:a16="http://schemas.microsoft.com/office/drawing/2014/main" id="{3F640BEA-7D6E-424C-A2C3-DAFCCC328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241873"/>
            <a:ext cx="2317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 err="1">
                <a:latin typeface="Courier New" panose="02070309020205020404" pitchFamily="49" charset="0"/>
              </a:rPr>
              <a:t>movl</a:t>
            </a:r>
            <a:r>
              <a:rPr lang="en-US" altLang="zh-CN" sz="2000" dirty="0">
                <a:latin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Courier New" panose="02070309020205020404" pitchFamily="49" charset="0"/>
              </a:rPr>
              <a:t>%</a:t>
            </a:r>
            <a:r>
              <a:rPr lang="en-US" altLang="zh-CN" sz="2000" dirty="0" err="1">
                <a:solidFill>
                  <a:srgbClr val="C00000"/>
                </a:solidFill>
                <a:latin typeface="Courier New" panose="02070309020205020404" pitchFamily="49" charset="0"/>
              </a:rPr>
              <a:t>eax</a:t>
            </a:r>
            <a:r>
              <a:rPr lang="en-US" altLang="zh-CN" sz="2000" dirty="0">
                <a:latin typeface="Courier New" panose="02070309020205020404" pitchFamily="49" charset="0"/>
              </a:rPr>
              <a:t>,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%</a:t>
            </a:r>
            <a:r>
              <a:rPr lang="en-US" altLang="zh-CN" sz="2000" dirty="0" err="1">
                <a:solidFill>
                  <a:schemeClr val="tx2"/>
                </a:solidFill>
                <a:latin typeface="Courier New" panose="02070309020205020404" pitchFamily="49" charset="0"/>
              </a:rPr>
              <a:t>edx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58" name="Text Box 26">
            <a:extLst>
              <a:ext uri="{FF2B5EF4-FFF2-40B4-BE49-F238E27FC236}">
                <a16:creationId xmlns:a16="http://schemas.microsoft.com/office/drawing/2014/main" id="{8BAF3D31-BD8B-4C26-8D84-BE616961A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3850" y="2241873"/>
            <a:ext cx="2317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temp2</a:t>
            </a:r>
            <a:r>
              <a:rPr lang="en-US" altLang="zh-CN" sz="2000" dirty="0">
                <a:latin typeface="Courier New" panose="02070309020205020404" pitchFamily="49" charset="0"/>
              </a:rPr>
              <a:t> = </a:t>
            </a:r>
            <a:r>
              <a:rPr lang="en-US" altLang="zh-CN" sz="2000" dirty="0">
                <a:solidFill>
                  <a:srgbClr val="C00000"/>
                </a:solidFill>
                <a:latin typeface="Courier New" panose="02070309020205020404" pitchFamily="49" charset="0"/>
              </a:rPr>
              <a:t>temp1</a:t>
            </a:r>
            <a:r>
              <a:rPr lang="en-US" altLang="zh-CN" sz="2000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59" name="Text Box 18">
            <a:extLst>
              <a:ext uri="{FF2B5EF4-FFF2-40B4-BE49-F238E27FC236}">
                <a16:creationId xmlns:a16="http://schemas.microsoft.com/office/drawing/2014/main" id="{169D6328-98ED-47BD-A4BB-FBE4B2BE5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008808"/>
            <a:ext cx="2622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 err="1">
                <a:latin typeface="Courier New" panose="02070309020205020404" pitchFamily="49" charset="0"/>
              </a:rPr>
              <a:t>movl</a:t>
            </a:r>
            <a:r>
              <a:rPr lang="en-US" altLang="zh-CN" sz="2000" dirty="0">
                <a:latin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Courier New" panose="02070309020205020404" pitchFamily="49" charset="0"/>
              </a:rPr>
              <a:t>%</a:t>
            </a:r>
            <a:r>
              <a:rPr lang="en-US" altLang="zh-CN" sz="2000" dirty="0" err="1">
                <a:solidFill>
                  <a:srgbClr val="C00000"/>
                </a:solidFill>
                <a:latin typeface="Courier New" panose="02070309020205020404" pitchFamily="49" charset="0"/>
              </a:rPr>
              <a:t>eax</a:t>
            </a:r>
            <a:r>
              <a:rPr lang="en-US" altLang="zh-CN" sz="2000" dirty="0">
                <a:latin typeface="Courier New" panose="02070309020205020404" pitchFamily="49" charset="0"/>
              </a:rPr>
              <a:t>,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(%</a:t>
            </a:r>
            <a:r>
              <a:rPr lang="en-US" altLang="zh-CN" sz="2000" dirty="0" err="1">
                <a:solidFill>
                  <a:schemeClr val="tx2"/>
                </a:solidFill>
                <a:latin typeface="Courier New" panose="02070309020205020404" pitchFamily="49" charset="0"/>
              </a:rPr>
              <a:t>edx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0" name="Text Box 27">
            <a:extLst>
              <a:ext uri="{FF2B5EF4-FFF2-40B4-BE49-F238E27FC236}">
                <a16:creationId xmlns:a16="http://schemas.microsoft.com/office/drawing/2014/main" id="{9D4E8B14-BF5C-4617-9106-D65D7C8A9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3850" y="3008808"/>
            <a:ext cx="170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*p</a:t>
            </a:r>
            <a:r>
              <a:rPr lang="en-US" altLang="zh-CN" sz="2000" dirty="0">
                <a:latin typeface="Courier New" panose="02070309020205020404" pitchFamily="49" charset="0"/>
              </a:rPr>
              <a:t> = </a:t>
            </a:r>
            <a:r>
              <a:rPr lang="en-US" altLang="zh-CN" sz="2000" dirty="0">
                <a:solidFill>
                  <a:srgbClr val="C00000"/>
                </a:solidFill>
                <a:latin typeface="Courier New" panose="02070309020205020404" pitchFamily="49" charset="0"/>
              </a:rPr>
              <a:t>temp</a:t>
            </a:r>
            <a:r>
              <a:rPr lang="en-US" altLang="zh-CN" sz="2000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61" name="Text Box 19">
            <a:extLst>
              <a:ext uri="{FF2B5EF4-FFF2-40B4-BE49-F238E27FC236}">
                <a16:creationId xmlns:a16="http://schemas.microsoft.com/office/drawing/2014/main" id="{31E744EA-DF54-4BC2-BDDC-D4C51D676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940150"/>
            <a:ext cx="2622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 err="1">
                <a:latin typeface="Courier New" panose="02070309020205020404" pitchFamily="49" charset="0"/>
              </a:rPr>
              <a:t>movl</a:t>
            </a:r>
            <a:r>
              <a:rPr lang="en-US" altLang="zh-CN" sz="2000" dirty="0">
                <a:latin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Courier New" panose="02070309020205020404" pitchFamily="49" charset="0"/>
              </a:rPr>
              <a:t>(%</a:t>
            </a:r>
            <a:r>
              <a:rPr lang="en-US" altLang="zh-CN" sz="2000" dirty="0" err="1">
                <a:solidFill>
                  <a:srgbClr val="C00000"/>
                </a:solidFill>
                <a:latin typeface="Courier New" panose="02070309020205020404" pitchFamily="49" charset="0"/>
              </a:rPr>
              <a:t>eax</a:t>
            </a:r>
            <a:r>
              <a:rPr lang="en-US" altLang="zh-CN" sz="2000" dirty="0">
                <a:solidFill>
                  <a:srgbClr val="C0000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sz="2000" dirty="0">
                <a:latin typeface="Courier New" panose="02070309020205020404" pitchFamily="49" charset="0"/>
              </a:rPr>
              <a:t>,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%</a:t>
            </a:r>
            <a:r>
              <a:rPr lang="en-US" altLang="zh-CN" sz="2000" dirty="0" err="1">
                <a:solidFill>
                  <a:schemeClr val="tx2"/>
                </a:solidFill>
                <a:latin typeface="Courier New" panose="02070309020205020404" pitchFamily="49" charset="0"/>
              </a:rPr>
              <a:t>edx</a:t>
            </a:r>
            <a:endParaRPr lang="en-US" altLang="zh-CN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62" name="Text Box 28">
            <a:extLst>
              <a:ext uri="{FF2B5EF4-FFF2-40B4-BE49-F238E27FC236}">
                <a16:creationId xmlns:a16="http://schemas.microsoft.com/office/drawing/2014/main" id="{6FA2B2D8-6A13-4737-93AD-AF79D8533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3850" y="3940150"/>
            <a:ext cx="170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temp</a:t>
            </a:r>
            <a:r>
              <a:rPr lang="en-US" altLang="zh-CN" sz="2000" dirty="0">
                <a:latin typeface="Courier New" panose="02070309020205020404" pitchFamily="49" charset="0"/>
              </a:rPr>
              <a:t> = </a:t>
            </a:r>
            <a:r>
              <a:rPr lang="en-US" altLang="zh-CN" sz="2000" dirty="0">
                <a:solidFill>
                  <a:srgbClr val="C00000"/>
                </a:solidFill>
                <a:latin typeface="Courier New" panose="02070309020205020404" pitchFamily="49" charset="0"/>
              </a:rPr>
              <a:t>*p</a:t>
            </a:r>
            <a:r>
              <a:rPr lang="en-US" altLang="zh-CN" sz="2000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63" name="Text Box 29">
            <a:extLst>
              <a:ext uri="{FF2B5EF4-FFF2-40B4-BE49-F238E27FC236}">
                <a16:creationId xmlns:a16="http://schemas.microsoft.com/office/drawing/2014/main" id="{2CEEBF9A-9D5C-4F93-A942-7A5F5ACCB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83518"/>
            <a:ext cx="14339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Calibri" panose="020F0502020204030204" pitchFamily="34" charset="0"/>
              </a:rPr>
              <a:t> </a:t>
            </a:r>
            <a:r>
              <a:rPr lang="en-US" altLang="zh-CN" dirty="0" err="1">
                <a:latin typeface="Calibri" panose="020F0502020204030204" pitchFamily="34" charset="0"/>
              </a:rPr>
              <a:t>Src</a:t>
            </a:r>
            <a:r>
              <a:rPr lang="en-US" altLang="zh-CN" dirty="0">
                <a:latin typeface="Calibri" panose="020F0502020204030204" pitchFamily="34" charset="0"/>
              </a:rPr>
              <a:t>,        </a:t>
            </a:r>
            <a:r>
              <a:rPr lang="en-US" altLang="zh-CN" dirty="0" err="1">
                <a:latin typeface="Calibri" panose="020F0502020204030204" pitchFamily="34" charset="0"/>
              </a:rPr>
              <a:t>Dest</a:t>
            </a:r>
            <a:endParaRPr lang="en-US" altLang="zh-CN" dirty="0">
              <a:latin typeface="Calibri" panose="020F0502020204030204" pitchFamily="34" charset="0"/>
            </a:endParaRPr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661A0B29-870B-4B15-8BAE-E7B5A96670D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2938" y="4905350"/>
            <a:ext cx="7739062" cy="1588"/>
          </a:xfrm>
          <a:prstGeom prst="line">
            <a:avLst/>
          </a:prstGeom>
          <a:noFill/>
          <a:ln w="25400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28849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" fill="hold">
                          <p:stCondLst>
                            <p:cond delay="indefinite"/>
                          </p:stCondLst>
                          <p:childTnLst>
                            <p:par>
                              <p:cTn id="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6" fill="hold">
                          <p:stCondLst>
                            <p:cond delay="indefinite"/>
                          </p:stCondLst>
                          <p:childTnLst>
                            <p:par>
                              <p:cTn id="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4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8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1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2" fill="hold">
                          <p:stCondLst>
                            <p:cond delay="indefinite"/>
                          </p:stCondLst>
                          <p:childTnLst>
                            <p:par>
                              <p:cTn id="1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4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0" fill="hold">
                          <p:stCondLst>
                            <p:cond delay="indefinite"/>
                          </p:stCondLst>
                          <p:childTnLst>
                            <p:par>
                              <p:cTn id="1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2" presetID="6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3" dur="2000" fill="hold"/>
                                            <p:tgtEl>
                                              <p:spTgt spid="64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4" presetID="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5" dur="2000" fill="hold"/>
                                            <p:tgtEl>
                                              <p:spTgt spid="37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  <p:bldP spid="37" grpId="0"/>
          <p:bldP spid="37" grpId="1"/>
          <p:bldP spid="38" grpId="0"/>
          <p:bldP spid="39" grpId="0"/>
          <p:bldP spid="40" grpId="0"/>
          <p:bldP spid="41" grpId="0"/>
          <p:bldP spid="42" grpId="0"/>
          <p:bldP spid="43" grpId="0"/>
          <p:bldP spid="44" grpId="0"/>
          <p:bldP spid="45" grpId="0"/>
          <p:bldP spid="46" grpId="0"/>
          <p:bldP spid="49" grpId="0" animBg="1"/>
          <p:bldP spid="50" grpId="0" animBg="1"/>
          <p:bldP spid="51" grpId="0" animBg="1"/>
          <p:bldP spid="53" grpId="0"/>
          <p:bldP spid="54" grpId="0"/>
          <p:bldP spid="55" grpId="0"/>
          <p:bldP spid="56" grpId="0"/>
          <p:bldP spid="57" grpId="0"/>
          <p:bldP spid="58" grpId="0"/>
          <p:bldP spid="59" grpId="0"/>
          <p:bldP spid="60" grpId="0"/>
          <p:bldP spid="61" grpId="0"/>
          <p:bldP spid="6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" fill="hold">
                          <p:stCondLst>
                            <p:cond delay="indefinite"/>
                          </p:stCondLst>
                          <p:childTnLst>
                            <p:par>
                              <p:cTn id="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6" fill="hold">
                          <p:stCondLst>
                            <p:cond delay="indefinite"/>
                          </p:stCondLst>
                          <p:childTnLst>
                            <p:par>
                              <p:cTn id="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4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8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1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2" fill="hold">
                          <p:stCondLst>
                            <p:cond delay="indefinite"/>
                          </p:stCondLst>
                          <p:childTnLst>
                            <p:par>
                              <p:cTn id="1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4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0" fill="hold">
                          <p:stCondLst>
                            <p:cond delay="indefinite"/>
                          </p:stCondLst>
                          <p:childTnLst>
                            <p:par>
                              <p:cTn id="1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2" presetID="6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3" dur="2000" fill="hold"/>
                                            <p:tgtEl>
                                              <p:spTgt spid="64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4" presetID="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5" dur="2000" fill="hold"/>
                                            <p:tgtEl>
                                              <p:spTgt spid="37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  <p:bldP spid="37" grpId="0"/>
          <p:bldP spid="37" grpId="1"/>
          <p:bldP spid="38" grpId="0"/>
          <p:bldP spid="39" grpId="0"/>
          <p:bldP spid="40" grpId="0"/>
          <p:bldP spid="41" grpId="0"/>
          <p:bldP spid="42" grpId="0"/>
          <p:bldP spid="43" grpId="0"/>
          <p:bldP spid="44" grpId="0"/>
          <p:bldP spid="45" grpId="0"/>
          <p:bldP spid="46" grpId="0"/>
          <p:bldP spid="49" grpId="0" animBg="1"/>
          <p:bldP spid="50" grpId="0" animBg="1"/>
          <p:bldP spid="51" grpId="0" animBg="1"/>
          <p:bldP spid="53" grpId="0"/>
          <p:bldP spid="54" grpId="0"/>
          <p:bldP spid="55" grpId="0"/>
          <p:bldP spid="56" grpId="0"/>
          <p:bldP spid="57" grpId="0"/>
          <p:bldP spid="58" grpId="0"/>
          <p:bldP spid="59" grpId="0"/>
          <p:bldP spid="60" grpId="0"/>
          <p:bldP spid="61" grpId="0"/>
          <p:bldP spid="62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07904" y="19548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push </a:t>
            </a: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与 </a:t>
            </a:r>
            <a:r>
              <a:rPr lang="en-US" altLang="zh-CN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pop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8B257EF-C260-4C05-879A-A49FFCA9C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99" y="540426"/>
            <a:ext cx="2933600" cy="45296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A3DDEBD-F8A7-4913-BA3D-742DC8C09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8338" y="949884"/>
            <a:ext cx="2064952" cy="386672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9962161-EEA0-4538-A06E-98D819220D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1548" y="1040133"/>
            <a:ext cx="2310004" cy="3866320"/>
          </a:xfrm>
          <a:prstGeom prst="rect">
            <a:avLst/>
          </a:prstGeom>
        </p:spPr>
      </p:pic>
      <p:sp>
        <p:nvSpPr>
          <p:cNvPr id="11" name="TextBox 19">
            <a:extLst>
              <a:ext uri="{FF2B5EF4-FFF2-40B4-BE49-F238E27FC236}">
                <a16:creationId xmlns:a16="http://schemas.microsoft.com/office/drawing/2014/main" id="{F40A25F4-2A7E-400C-B9B1-F04E7601A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061491"/>
            <a:ext cx="1002953" cy="35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183" tIns="33591" rIns="67183" bIns="33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>
                <a:solidFill>
                  <a:srgbClr val="C00000"/>
                </a:solidFill>
                <a:cs typeface="+mn-ea"/>
                <a:sym typeface="+mn-lt"/>
              </a:rPr>
              <a:t>数据为</a:t>
            </a:r>
            <a:r>
              <a:rPr lang="en-US" altLang="zh-CN" sz="1600" b="1" dirty="0">
                <a:solidFill>
                  <a:srgbClr val="C00000"/>
                </a:solidFill>
                <a:cs typeface="+mn-ea"/>
                <a:sym typeface="+mn-lt"/>
              </a:rPr>
              <a:t>int</a:t>
            </a:r>
            <a:endParaRPr lang="zh-CN" altLang="zh-CN" sz="1600" b="1" dirty="0">
              <a:solidFill>
                <a:srgbClr val="C0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2068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  <p:bldP spid="11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79912" y="19548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汇编格式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内容占位符 2">
            <a:extLst>
              <a:ext uri="{FF2B5EF4-FFF2-40B4-BE49-F238E27FC236}">
                <a16:creationId xmlns:a16="http://schemas.microsoft.com/office/drawing/2014/main" id="{BDE548B4-8808-4B51-A740-24BAA577A45D}"/>
              </a:ext>
            </a:extLst>
          </p:cNvPr>
          <p:cNvSpPr txBox="1">
            <a:spLocks/>
          </p:cNvSpPr>
          <p:nvPr/>
        </p:nvSpPr>
        <p:spPr>
          <a:xfrm>
            <a:off x="395536" y="2048612"/>
            <a:ext cx="8569325" cy="2026564"/>
          </a:xfrm>
          <a:prstGeom prst="rect">
            <a:avLst/>
          </a:prstGeom>
        </p:spPr>
        <p:txBody>
          <a:bodyPr/>
          <a:lstStyle>
            <a:lvl1pPr marL="16668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063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33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63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188" indent="-169863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853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9895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937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976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defRPr/>
            </a:pPr>
            <a:r>
              <a:rPr lang="zh-CN" altLang="en-US" sz="1800" kern="0" dirty="0"/>
              <a:t>区别：</a:t>
            </a:r>
            <a:endParaRPr lang="en-US" altLang="zh-CN" sz="1800" kern="0" dirty="0"/>
          </a:p>
          <a:p>
            <a:pPr marL="0" indent="0">
              <a:lnSpc>
                <a:spcPct val="150000"/>
              </a:lnSpc>
              <a:buFont typeface="Symbol" panose="05050102010706020507" pitchFamily="18" charset="2"/>
              <a:buNone/>
              <a:defRPr/>
            </a:pPr>
            <a:r>
              <a:rPr lang="zh-CN" altLang="en-US" sz="1800" kern="0" dirty="0"/>
              <a:t>（</a:t>
            </a:r>
            <a:r>
              <a:rPr lang="en-US" altLang="zh-CN" sz="1800" kern="0" dirty="0"/>
              <a:t>1</a:t>
            </a:r>
            <a:r>
              <a:rPr lang="zh-CN" altLang="en-US" sz="1800" kern="0" dirty="0"/>
              <a:t>）</a:t>
            </a:r>
            <a:r>
              <a:rPr lang="en-US" altLang="zh-CN" sz="1800" kern="0" dirty="0"/>
              <a:t>Intel</a:t>
            </a:r>
            <a:r>
              <a:rPr lang="zh-CN" altLang="en-US" sz="1800" kern="0" dirty="0"/>
              <a:t>格式的指令助记符省略了指示数据大小的后缀；</a:t>
            </a:r>
            <a:endParaRPr lang="en-US" altLang="zh-CN" sz="1800" kern="0" dirty="0"/>
          </a:p>
          <a:p>
            <a:pPr marL="0" indent="0">
              <a:lnSpc>
                <a:spcPct val="150000"/>
              </a:lnSpc>
              <a:buFont typeface="Symbol" panose="05050102010706020507" pitchFamily="18" charset="2"/>
              <a:buNone/>
              <a:defRPr/>
            </a:pPr>
            <a:r>
              <a:rPr lang="zh-CN" altLang="en-US" sz="1800" kern="0" dirty="0"/>
              <a:t>（</a:t>
            </a:r>
            <a:r>
              <a:rPr lang="en-US" altLang="zh-CN" sz="1800" kern="0" dirty="0"/>
              <a:t>2</a:t>
            </a:r>
            <a:r>
              <a:rPr lang="zh-CN" altLang="en-US" sz="1800" kern="0" dirty="0"/>
              <a:t>）</a:t>
            </a:r>
            <a:r>
              <a:rPr lang="en-US" altLang="zh-CN" sz="1800" kern="0" dirty="0"/>
              <a:t>Intel</a:t>
            </a:r>
            <a:r>
              <a:rPr lang="zh-CN" altLang="en-US" sz="1800" kern="0" dirty="0"/>
              <a:t>格式省略了寄存器名字前的</a:t>
            </a:r>
            <a:r>
              <a:rPr lang="en-US" altLang="zh-CN" sz="1800" kern="0" dirty="0"/>
              <a:t>%</a:t>
            </a:r>
            <a:r>
              <a:rPr lang="zh-CN" altLang="en-US" sz="1800" kern="0" dirty="0"/>
              <a:t>；</a:t>
            </a:r>
            <a:endParaRPr lang="en-US" altLang="zh-CN" sz="1800" kern="0" dirty="0"/>
          </a:p>
          <a:p>
            <a:pPr marL="0" indent="0">
              <a:lnSpc>
                <a:spcPct val="150000"/>
              </a:lnSpc>
              <a:buFont typeface="Symbol" panose="05050102010706020507" pitchFamily="18" charset="2"/>
              <a:buNone/>
              <a:defRPr/>
            </a:pPr>
            <a:r>
              <a:rPr lang="zh-CN" altLang="en-US" sz="1800" kern="0" dirty="0"/>
              <a:t>（</a:t>
            </a:r>
            <a:r>
              <a:rPr lang="en-US" altLang="zh-CN" sz="1800" kern="0" dirty="0"/>
              <a:t>3</a:t>
            </a:r>
            <a:r>
              <a:rPr lang="zh-CN" altLang="en-US" sz="1800" kern="0" dirty="0"/>
              <a:t>）</a:t>
            </a:r>
            <a:r>
              <a:rPr lang="en-US" altLang="zh-CN" sz="1800" kern="0" dirty="0"/>
              <a:t>Intel</a:t>
            </a:r>
            <a:r>
              <a:rPr lang="zh-CN" altLang="en-US" sz="1800" kern="0" dirty="0"/>
              <a:t>格式指令中，源操作数在右边，目的操作数在左边。（与</a:t>
            </a:r>
            <a:r>
              <a:rPr lang="en-US" altLang="zh-CN" sz="1800" kern="0" dirty="0"/>
              <a:t>ATT</a:t>
            </a:r>
            <a:r>
              <a:rPr lang="zh-CN" altLang="en-US" sz="1800" kern="0" dirty="0"/>
              <a:t>正好相反）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603613B-4640-42C6-ACF3-805CE4789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2" y="844092"/>
            <a:ext cx="566737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</a:rPr>
              <a:t>ATT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格式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</a:rPr>
              <a:t>				Intel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格式</a:t>
            </a:r>
            <a:endParaRPr lang="en-US" altLang="zh-CN" sz="20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err="1">
                <a:solidFill>
                  <a:srgbClr val="0070C0"/>
                </a:solidFill>
                <a:latin typeface="Calibri" panose="020F0502020204030204" pitchFamily="34" charset="0"/>
              </a:rPr>
              <a:t>movl</a:t>
            </a:r>
            <a:r>
              <a:rPr lang="en-US" altLang="zh-CN" sz="2000" dirty="0">
                <a:solidFill>
                  <a:srgbClr val="0070C0"/>
                </a:solidFill>
                <a:latin typeface="Calibri" panose="020F0502020204030204" pitchFamily="34" charset="0"/>
              </a:rPr>
              <a:t> (%</a:t>
            </a:r>
            <a:r>
              <a:rPr lang="en-US" altLang="zh-CN" sz="2000" dirty="0" err="1">
                <a:solidFill>
                  <a:srgbClr val="0070C0"/>
                </a:solidFill>
                <a:latin typeface="Calibri" panose="020F0502020204030204" pitchFamily="34" charset="0"/>
              </a:rPr>
              <a:t>ecx</a:t>
            </a:r>
            <a:r>
              <a:rPr lang="en-US" altLang="zh-CN" sz="2000" dirty="0">
                <a:solidFill>
                  <a:srgbClr val="0070C0"/>
                </a:solidFill>
                <a:latin typeface="Calibri" panose="020F0502020204030204" pitchFamily="34" charset="0"/>
              </a:rPr>
              <a:t>), %</a:t>
            </a:r>
            <a:r>
              <a:rPr lang="en-US" altLang="zh-CN" sz="2000" dirty="0" err="1">
                <a:solidFill>
                  <a:srgbClr val="0070C0"/>
                </a:solidFill>
                <a:latin typeface="Calibri" panose="020F0502020204030204" pitchFamily="34" charset="0"/>
              </a:rPr>
              <a:t>eax</a:t>
            </a:r>
            <a:r>
              <a:rPr lang="en-US" altLang="zh-CN" sz="2000" dirty="0">
                <a:solidFill>
                  <a:srgbClr val="0070C0"/>
                </a:solidFill>
                <a:latin typeface="Calibri" panose="020F0502020204030204" pitchFamily="34" charset="0"/>
              </a:rPr>
              <a:t>		mov </a:t>
            </a:r>
            <a:r>
              <a:rPr lang="en-US" altLang="zh-CN" sz="2000" dirty="0" err="1">
                <a:solidFill>
                  <a:srgbClr val="0070C0"/>
                </a:solidFill>
                <a:latin typeface="Calibri" panose="020F0502020204030204" pitchFamily="34" charset="0"/>
              </a:rPr>
              <a:t>eax</a:t>
            </a:r>
            <a:r>
              <a:rPr lang="en-US" altLang="zh-CN" sz="2000" dirty="0">
                <a:solidFill>
                  <a:srgbClr val="0070C0"/>
                </a:solidFill>
                <a:latin typeface="Calibri" panose="020F0502020204030204" pitchFamily="34" charset="0"/>
              </a:rPr>
              <a:t>, [</a:t>
            </a:r>
            <a:r>
              <a:rPr lang="en-US" altLang="zh-CN" sz="2000" dirty="0" err="1">
                <a:solidFill>
                  <a:srgbClr val="0070C0"/>
                </a:solidFill>
                <a:latin typeface="Calibri" panose="020F0502020204030204" pitchFamily="34" charset="0"/>
              </a:rPr>
              <a:t>ecx</a:t>
            </a:r>
            <a:r>
              <a:rPr lang="en-US" altLang="zh-CN" sz="2000" dirty="0">
                <a:solidFill>
                  <a:srgbClr val="0070C0"/>
                </a:solidFill>
                <a:latin typeface="Calibri" panose="020F0502020204030204" pitchFamily="34" charset="0"/>
              </a:rPr>
              <a:t>]</a:t>
            </a:r>
            <a:endParaRPr lang="zh-CN" altLang="en-US" sz="20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867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9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22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  <p:bldP spid="2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9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22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  <p:bldP spid="29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3"/>
          <p:cNvSpPr>
            <a:spLocks/>
          </p:cNvSpPr>
          <p:nvPr/>
        </p:nvSpPr>
        <p:spPr bwMode="auto">
          <a:xfrm>
            <a:off x="3284181" y="1343574"/>
            <a:ext cx="1143803" cy="1091236"/>
          </a:xfrm>
          <a:custGeom>
            <a:avLst/>
            <a:gdLst>
              <a:gd name="T0" fmla="*/ 45 w 45"/>
              <a:gd name="T1" fmla="*/ 43 h 43"/>
              <a:gd name="T2" fmla="*/ 22 w 45"/>
              <a:gd name="T3" fmla="*/ 43 h 43"/>
              <a:gd name="T4" fmla="*/ 0 w 45"/>
              <a:gd name="T5" fmla="*/ 21 h 43"/>
              <a:gd name="T6" fmla="*/ 22 w 45"/>
              <a:gd name="T7" fmla="*/ 0 h 43"/>
              <a:gd name="T8" fmla="*/ 45 w 45"/>
              <a:gd name="T9" fmla="*/ 0 h 43"/>
              <a:gd name="T10" fmla="*/ 45 w 45"/>
              <a:gd name="T11" fmla="*/ 13 h 43"/>
              <a:gd name="T12" fmla="*/ 22 w 45"/>
              <a:gd name="T13" fmla="*/ 13 h 43"/>
              <a:gd name="T14" fmla="*/ 13 w 45"/>
              <a:gd name="T15" fmla="*/ 21 h 43"/>
              <a:gd name="T16" fmla="*/ 22 w 45"/>
              <a:gd name="T17" fmla="*/ 30 h 43"/>
              <a:gd name="T18" fmla="*/ 45 w 45"/>
              <a:gd name="T19" fmla="*/ 30 h 43"/>
              <a:gd name="T20" fmla="*/ 45 w 45"/>
              <a:gd name="T2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43">
                <a:moveTo>
                  <a:pt x="45" y="43"/>
                </a:moveTo>
                <a:cubicBezTo>
                  <a:pt x="22" y="43"/>
                  <a:pt x="22" y="43"/>
                  <a:pt x="22" y="43"/>
                </a:cubicBezTo>
                <a:cubicBezTo>
                  <a:pt x="10" y="43"/>
                  <a:pt x="0" y="33"/>
                  <a:pt x="0" y="21"/>
                </a:cubicBezTo>
                <a:cubicBezTo>
                  <a:pt x="0" y="9"/>
                  <a:pt x="10" y="0"/>
                  <a:pt x="22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13"/>
                  <a:pt x="45" y="13"/>
                  <a:pt x="45" y="13"/>
                </a:cubicBezTo>
                <a:cubicBezTo>
                  <a:pt x="22" y="13"/>
                  <a:pt x="22" y="13"/>
                  <a:pt x="22" y="13"/>
                </a:cubicBezTo>
                <a:cubicBezTo>
                  <a:pt x="17" y="13"/>
                  <a:pt x="13" y="17"/>
                  <a:pt x="13" y="21"/>
                </a:cubicBezTo>
                <a:cubicBezTo>
                  <a:pt x="13" y="26"/>
                  <a:pt x="17" y="30"/>
                  <a:pt x="22" y="30"/>
                </a:cubicBezTo>
                <a:cubicBezTo>
                  <a:pt x="45" y="30"/>
                  <a:pt x="45" y="30"/>
                  <a:pt x="45" y="30"/>
                </a:cubicBezTo>
                <a:lnTo>
                  <a:pt x="45" y="43"/>
                </a:lnTo>
                <a:close/>
              </a:path>
            </a:pathLst>
          </a:custGeom>
          <a:solidFill>
            <a:srgbClr val="AC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vert="horz" wrap="square" lIns="63715" tIns="31857" rIns="63715" bIns="3185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zh-CN" altLang="en-US" sz="1255">
              <a:cs typeface="+mn-ea"/>
              <a:sym typeface="+mn-lt"/>
            </a:endParaRPr>
          </a:p>
        </p:txBody>
      </p:sp>
      <p:sp>
        <p:nvSpPr>
          <p:cNvPr id="26" name="Freeform 24"/>
          <p:cNvSpPr>
            <a:spLocks/>
          </p:cNvSpPr>
          <p:nvPr/>
        </p:nvSpPr>
        <p:spPr bwMode="auto">
          <a:xfrm>
            <a:off x="5241881" y="2104901"/>
            <a:ext cx="1143803" cy="1116613"/>
          </a:xfrm>
          <a:custGeom>
            <a:avLst/>
            <a:gdLst>
              <a:gd name="T0" fmla="*/ 0 w 45"/>
              <a:gd name="T1" fmla="*/ 44 h 44"/>
              <a:gd name="T2" fmla="*/ 22 w 45"/>
              <a:gd name="T3" fmla="*/ 44 h 44"/>
              <a:gd name="T4" fmla="*/ 45 w 45"/>
              <a:gd name="T5" fmla="*/ 22 h 44"/>
              <a:gd name="T6" fmla="*/ 22 w 45"/>
              <a:gd name="T7" fmla="*/ 0 h 44"/>
              <a:gd name="T8" fmla="*/ 0 w 45"/>
              <a:gd name="T9" fmla="*/ 0 h 44"/>
              <a:gd name="T10" fmla="*/ 0 w 45"/>
              <a:gd name="T11" fmla="*/ 13 h 44"/>
              <a:gd name="T12" fmla="*/ 22 w 45"/>
              <a:gd name="T13" fmla="*/ 13 h 44"/>
              <a:gd name="T14" fmla="*/ 32 w 45"/>
              <a:gd name="T15" fmla="*/ 22 h 44"/>
              <a:gd name="T16" fmla="*/ 22 w 45"/>
              <a:gd name="T17" fmla="*/ 30 h 44"/>
              <a:gd name="T18" fmla="*/ 0 w 45"/>
              <a:gd name="T19" fmla="*/ 30 h 44"/>
              <a:gd name="T20" fmla="*/ 0 w 45"/>
              <a:gd name="T21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44">
                <a:moveTo>
                  <a:pt x="0" y="44"/>
                </a:moveTo>
                <a:cubicBezTo>
                  <a:pt x="22" y="44"/>
                  <a:pt x="22" y="44"/>
                  <a:pt x="22" y="44"/>
                </a:cubicBezTo>
                <a:cubicBezTo>
                  <a:pt x="35" y="44"/>
                  <a:pt x="45" y="34"/>
                  <a:pt x="45" y="22"/>
                </a:cubicBezTo>
                <a:cubicBezTo>
                  <a:pt x="45" y="10"/>
                  <a:pt x="35" y="0"/>
                  <a:pt x="2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3"/>
                  <a:pt x="0" y="13"/>
                  <a:pt x="0" y="13"/>
                </a:cubicBezTo>
                <a:cubicBezTo>
                  <a:pt x="22" y="13"/>
                  <a:pt x="22" y="13"/>
                  <a:pt x="22" y="13"/>
                </a:cubicBezTo>
                <a:cubicBezTo>
                  <a:pt x="28" y="13"/>
                  <a:pt x="32" y="17"/>
                  <a:pt x="32" y="22"/>
                </a:cubicBezTo>
                <a:cubicBezTo>
                  <a:pt x="32" y="26"/>
                  <a:pt x="28" y="30"/>
                  <a:pt x="22" y="30"/>
                </a:cubicBezTo>
                <a:cubicBezTo>
                  <a:pt x="0" y="30"/>
                  <a:pt x="0" y="30"/>
                  <a:pt x="0" y="30"/>
                </a:cubicBezTo>
                <a:lnTo>
                  <a:pt x="0" y="44"/>
                </a:lnTo>
                <a:close/>
              </a:path>
            </a:pathLst>
          </a:custGeom>
          <a:solidFill>
            <a:srgbClr val="AC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vert="horz" wrap="square" lIns="63715" tIns="31857" rIns="63715" bIns="3185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zh-CN" altLang="en-US" sz="1255">
              <a:cs typeface="+mn-ea"/>
              <a:sym typeface="+mn-lt"/>
            </a:endParaRPr>
          </a:p>
        </p:txBody>
      </p:sp>
      <p:sp>
        <p:nvSpPr>
          <p:cNvPr id="27" name="Freeform 25"/>
          <p:cNvSpPr>
            <a:spLocks/>
          </p:cNvSpPr>
          <p:nvPr/>
        </p:nvSpPr>
        <p:spPr bwMode="auto">
          <a:xfrm>
            <a:off x="3284181" y="2866228"/>
            <a:ext cx="1143803" cy="1116613"/>
          </a:xfrm>
          <a:custGeom>
            <a:avLst/>
            <a:gdLst>
              <a:gd name="T0" fmla="*/ 45 w 45"/>
              <a:gd name="T1" fmla="*/ 44 h 44"/>
              <a:gd name="T2" fmla="*/ 23 w 45"/>
              <a:gd name="T3" fmla="*/ 44 h 44"/>
              <a:gd name="T4" fmla="*/ 0 w 45"/>
              <a:gd name="T5" fmla="*/ 22 h 44"/>
              <a:gd name="T6" fmla="*/ 23 w 45"/>
              <a:gd name="T7" fmla="*/ 0 h 44"/>
              <a:gd name="T8" fmla="*/ 45 w 45"/>
              <a:gd name="T9" fmla="*/ 0 h 44"/>
              <a:gd name="T10" fmla="*/ 45 w 45"/>
              <a:gd name="T11" fmla="*/ 13 h 44"/>
              <a:gd name="T12" fmla="*/ 23 w 45"/>
              <a:gd name="T13" fmla="*/ 13 h 44"/>
              <a:gd name="T14" fmla="*/ 13 w 45"/>
              <a:gd name="T15" fmla="*/ 22 h 44"/>
              <a:gd name="T16" fmla="*/ 23 w 45"/>
              <a:gd name="T17" fmla="*/ 30 h 44"/>
              <a:gd name="T18" fmla="*/ 45 w 45"/>
              <a:gd name="T19" fmla="*/ 30 h 44"/>
              <a:gd name="T20" fmla="*/ 45 w 45"/>
              <a:gd name="T21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44">
                <a:moveTo>
                  <a:pt x="45" y="44"/>
                </a:moveTo>
                <a:cubicBezTo>
                  <a:pt x="23" y="44"/>
                  <a:pt x="23" y="44"/>
                  <a:pt x="23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3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13"/>
                  <a:pt x="45" y="13"/>
                  <a:pt x="45" y="13"/>
                </a:cubicBezTo>
                <a:cubicBezTo>
                  <a:pt x="23" y="13"/>
                  <a:pt x="23" y="13"/>
                  <a:pt x="23" y="13"/>
                </a:cubicBezTo>
                <a:cubicBezTo>
                  <a:pt x="17" y="13"/>
                  <a:pt x="13" y="17"/>
                  <a:pt x="13" y="22"/>
                </a:cubicBezTo>
                <a:cubicBezTo>
                  <a:pt x="13" y="27"/>
                  <a:pt x="17" y="30"/>
                  <a:pt x="23" y="30"/>
                </a:cubicBezTo>
                <a:cubicBezTo>
                  <a:pt x="45" y="30"/>
                  <a:pt x="45" y="30"/>
                  <a:pt x="45" y="30"/>
                </a:cubicBezTo>
                <a:lnTo>
                  <a:pt x="45" y="44"/>
                </a:lnTo>
                <a:close/>
              </a:path>
            </a:pathLst>
          </a:custGeom>
          <a:solidFill>
            <a:srgbClr val="AC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vert="horz" wrap="square" lIns="63715" tIns="31857" rIns="63715" bIns="3185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zh-CN" altLang="en-US" sz="1255">
              <a:cs typeface="+mn-ea"/>
              <a:sym typeface="+mn-lt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5466697" y="2526582"/>
            <a:ext cx="353474" cy="234742"/>
            <a:chOff x="4254500" y="1266825"/>
            <a:chExt cx="619126" cy="411163"/>
          </a:xfrm>
          <a:solidFill>
            <a:srgbClr val="AC0000"/>
          </a:solidFill>
        </p:grpSpPr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254500" y="1276350"/>
              <a:ext cx="411163" cy="390525"/>
            </a:xfrm>
            <a:custGeom>
              <a:avLst/>
              <a:gdLst>
                <a:gd name="T0" fmla="*/ 182 w 192"/>
                <a:gd name="T1" fmla="*/ 0 h 182"/>
                <a:gd name="T2" fmla="*/ 10 w 192"/>
                <a:gd name="T3" fmla="*/ 0 h 182"/>
                <a:gd name="T4" fmla="*/ 0 w 192"/>
                <a:gd name="T5" fmla="*/ 10 h 182"/>
                <a:gd name="T6" fmla="*/ 0 w 192"/>
                <a:gd name="T7" fmla="*/ 128 h 182"/>
                <a:gd name="T8" fmla="*/ 10 w 192"/>
                <a:gd name="T9" fmla="*/ 138 h 182"/>
                <a:gd name="T10" fmla="*/ 80 w 192"/>
                <a:gd name="T11" fmla="*/ 138 h 182"/>
                <a:gd name="T12" fmla="*/ 80 w 192"/>
                <a:gd name="T13" fmla="*/ 170 h 182"/>
                <a:gd name="T14" fmla="*/ 38 w 192"/>
                <a:gd name="T15" fmla="*/ 170 h 182"/>
                <a:gd name="T16" fmla="*/ 34 w 192"/>
                <a:gd name="T17" fmla="*/ 176 h 182"/>
                <a:gd name="T18" fmla="*/ 38 w 192"/>
                <a:gd name="T19" fmla="*/ 182 h 182"/>
                <a:gd name="T20" fmla="*/ 162 w 192"/>
                <a:gd name="T21" fmla="*/ 182 h 182"/>
                <a:gd name="T22" fmla="*/ 167 w 192"/>
                <a:gd name="T23" fmla="*/ 176 h 182"/>
                <a:gd name="T24" fmla="*/ 162 w 192"/>
                <a:gd name="T25" fmla="*/ 170 h 182"/>
                <a:gd name="T26" fmla="*/ 119 w 192"/>
                <a:gd name="T27" fmla="*/ 170 h 182"/>
                <a:gd name="T28" fmla="*/ 119 w 192"/>
                <a:gd name="T29" fmla="*/ 138 h 182"/>
                <a:gd name="T30" fmla="*/ 182 w 192"/>
                <a:gd name="T31" fmla="*/ 138 h 182"/>
                <a:gd name="T32" fmla="*/ 192 w 192"/>
                <a:gd name="T33" fmla="*/ 128 h 182"/>
                <a:gd name="T34" fmla="*/ 192 w 192"/>
                <a:gd name="T35" fmla="*/ 10 h 182"/>
                <a:gd name="T36" fmla="*/ 182 w 192"/>
                <a:gd name="T37" fmla="*/ 0 h 182"/>
                <a:gd name="T38" fmla="*/ 183 w 192"/>
                <a:gd name="T39" fmla="*/ 130 h 182"/>
                <a:gd name="T40" fmla="*/ 10 w 192"/>
                <a:gd name="T41" fmla="*/ 130 h 182"/>
                <a:gd name="T42" fmla="*/ 10 w 192"/>
                <a:gd name="T43" fmla="*/ 6 h 182"/>
                <a:gd name="T44" fmla="*/ 183 w 192"/>
                <a:gd name="T45" fmla="*/ 6 h 182"/>
                <a:gd name="T46" fmla="*/ 183 w 192"/>
                <a:gd name="T47" fmla="*/ 13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2" h="182">
                  <a:moveTo>
                    <a:pt x="18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3"/>
                    <a:pt x="4" y="138"/>
                    <a:pt x="10" y="138"/>
                  </a:cubicBezTo>
                  <a:cubicBezTo>
                    <a:pt x="80" y="138"/>
                    <a:pt x="80" y="138"/>
                    <a:pt x="80" y="138"/>
                  </a:cubicBezTo>
                  <a:cubicBezTo>
                    <a:pt x="80" y="170"/>
                    <a:pt x="80" y="170"/>
                    <a:pt x="80" y="170"/>
                  </a:cubicBezTo>
                  <a:cubicBezTo>
                    <a:pt x="38" y="170"/>
                    <a:pt x="38" y="170"/>
                    <a:pt x="38" y="170"/>
                  </a:cubicBezTo>
                  <a:cubicBezTo>
                    <a:pt x="36" y="170"/>
                    <a:pt x="34" y="173"/>
                    <a:pt x="34" y="176"/>
                  </a:cubicBezTo>
                  <a:cubicBezTo>
                    <a:pt x="34" y="179"/>
                    <a:pt x="36" y="182"/>
                    <a:pt x="38" y="182"/>
                  </a:cubicBezTo>
                  <a:cubicBezTo>
                    <a:pt x="162" y="182"/>
                    <a:pt x="162" y="182"/>
                    <a:pt x="162" y="182"/>
                  </a:cubicBezTo>
                  <a:cubicBezTo>
                    <a:pt x="165" y="182"/>
                    <a:pt x="167" y="179"/>
                    <a:pt x="167" y="176"/>
                  </a:cubicBezTo>
                  <a:cubicBezTo>
                    <a:pt x="167" y="173"/>
                    <a:pt x="165" y="170"/>
                    <a:pt x="162" y="170"/>
                  </a:cubicBezTo>
                  <a:cubicBezTo>
                    <a:pt x="119" y="170"/>
                    <a:pt x="119" y="170"/>
                    <a:pt x="119" y="170"/>
                  </a:cubicBezTo>
                  <a:cubicBezTo>
                    <a:pt x="119" y="138"/>
                    <a:pt x="119" y="138"/>
                    <a:pt x="119" y="138"/>
                  </a:cubicBezTo>
                  <a:cubicBezTo>
                    <a:pt x="182" y="138"/>
                    <a:pt x="182" y="138"/>
                    <a:pt x="182" y="138"/>
                  </a:cubicBezTo>
                  <a:cubicBezTo>
                    <a:pt x="187" y="138"/>
                    <a:pt x="192" y="133"/>
                    <a:pt x="192" y="128"/>
                  </a:cubicBezTo>
                  <a:cubicBezTo>
                    <a:pt x="192" y="10"/>
                    <a:pt x="192" y="10"/>
                    <a:pt x="192" y="10"/>
                  </a:cubicBezTo>
                  <a:cubicBezTo>
                    <a:pt x="192" y="4"/>
                    <a:pt x="187" y="0"/>
                    <a:pt x="182" y="0"/>
                  </a:cubicBezTo>
                  <a:close/>
                  <a:moveTo>
                    <a:pt x="183" y="130"/>
                  </a:moveTo>
                  <a:cubicBezTo>
                    <a:pt x="10" y="130"/>
                    <a:pt x="10" y="130"/>
                    <a:pt x="10" y="13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3" y="6"/>
                    <a:pt x="183" y="6"/>
                    <a:pt x="183" y="6"/>
                  </a:cubicBezTo>
                  <a:lnTo>
                    <a:pt x="183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715" tIns="31857" rIns="63715" bIns="3185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 sz="125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681538" y="1266825"/>
              <a:ext cx="192088" cy="411163"/>
            </a:xfrm>
            <a:custGeom>
              <a:avLst/>
              <a:gdLst>
                <a:gd name="T0" fmla="*/ 74 w 90"/>
                <a:gd name="T1" fmla="*/ 0 h 192"/>
                <a:gd name="T2" fmla="*/ 16 w 90"/>
                <a:gd name="T3" fmla="*/ 0 h 192"/>
                <a:gd name="T4" fmla="*/ 0 w 90"/>
                <a:gd name="T5" fmla="*/ 9 h 192"/>
                <a:gd name="T6" fmla="*/ 0 w 90"/>
                <a:gd name="T7" fmla="*/ 182 h 192"/>
                <a:gd name="T8" fmla="*/ 16 w 90"/>
                <a:gd name="T9" fmla="*/ 192 h 192"/>
                <a:gd name="T10" fmla="*/ 74 w 90"/>
                <a:gd name="T11" fmla="*/ 192 h 192"/>
                <a:gd name="T12" fmla="*/ 90 w 90"/>
                <a:gd name="T13" fmla="*/ 182 h 192"/>
                <a:gd name="T14" fmla="*/ 90 w 90"/>
                <a:gd name="T15" fmla="*/ 9 h 192"/>
                <a:gd name="T16" fmla="*/ 74 w 90"/>
                <a:gd name="T17" fmla="*/ 0 h 192"/>
                <a:gd name="T18" fmla="*/ 45 w 90"/>
                <a:gd name="T19" fmla="*/ 160 h 192"/>
                <a:gd name="T20" fmla="*/ 32 w 90"/>
                <a:gd name="T21" fmla="*/ 148 h 192"/>
                <a:gd name="T22" fmla="*/ 45 w 90"/>
                <a:gd name="T23" fmla="*/ 135 h 192"/>
                <a:gd name="T24" fmla="*/ 57 w 90"/>
                <a:gd name="T25" fmla="*/ 148 h 192"/>
                <a:gd name="T26" fmla="*/ 45 w 90"/>
                <a:gd name="T27" fmla="*/ 16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" h="192">
                  <a:moveTo>
                    <a:pt x="7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8"/>
                    <a:pt x="7" y="192"/>
                    <a:pt x="16" y="192"/>
                  </a:cubicBezTo>
                  <a:cubicBezTo>
                    <a:pt x="74" y="192"/>
                    <a:pt x="74" y="192"/>
                    <a:pt x="74" y="192"/>
                  </a:cubicBezTo>
                  <a:cubicBezTo>
                    <a:pt x="83" y="192"/>
                    <a:pt x="90" y="188"/>
                    <a:pt x="90" y="182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4"/>
                    <a:pt x="83" y="0"/>
                    <a:pt x="74" y="0"/>
                  </a:cubicBezTo>
                  <a:close/>
                  <a:moveTo>
                    <a:pt x="45" y="160"/>
                  </a:moveTo>
                  <a:cubicBezTo>
                    <a:pt x="38" y="160"/>
                    <a:pt x="32" y="155"/>
                    <a:pt x="32" y="148"/>
                  </a:cubicBezTo>
                  <a:cubicBezTo>
                    <a:pt x="32" y="141"/>
                    <a:pt x="38" y="135"/>
                    <a:pt x="45" y="135"/>
                  </a:cubicBezTo>
                  <a:cubicBezTo>
                    <a:pt x="52" y="135"/>
                    <a:pt x="57" y="141"/>
                    <a:pt x="57" y="148"/>
                  </a:cubicBezTo>
                  <a:cubicBezTo>
                    <a:pt x="57" y="155"/>
                    <a:pt x="52" y="160"/>
                    <a:pt x="45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715" tIns="31857" rIns="63715" bIns="3185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 sz="125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861417" y="1722490"/>
            <a:ext cx="332628" cy="287310"/>
            <a:chOff x="7408863" y="1169988"/>
            <a:chExt cx="582613" cy="503237"/>
          </a:xfrm>
          <a:solidFill>
            <a:srgbClr val="AC0000"/>
          </a:solidFill>
        </p:grpSpPr>
        <p:sp>
          <p:nvSpPr>
            <p:cNvPr id="34" name="Freeform 13"/>
            <p:cNvSpPr>
              <a:spLocks/>
            </p:cNvSpPr>
            <p:nvPr/>
          </p:nvSpPr>
          <p:spPr bwMode="auto">
            <a:xfrm>
              <a:off x="7546975" y="1404938"/>
              <a:ext cx="304800" cy="115888"/>
            </a:xfrm>
            <a:custGeom>
              <a:avLst/>
              <a:gdLst>
                <a:gd name="T0" fmla="*/ 16 w 142"/>
                <a:gd name="T1" fmla="*/ 53 h 54"/>
                <a:gd name="T2" fmla="*/ 6 w 142"/>
                <a:gd name="T3" fmla="*/ 48 h 54"/>
                <a:gd name="T4" fmla="*/ 6 w 142"/>
                <a:gd name="T5" fmla="*/ 27 h 54"/>
                <a:gd name="T6" fmla="*/ 71 w 142"/>
                <a:gd name="T7" fmla="*/ 0 h 54"/>
                <a:gd name="T8" fmla="*/ 71 w 142"/>
                <a:gd name="T9" fmla="*/ 0 h 54"/>
                <a:gd name="T10" fmla="*/ 136 w 142"/>
                <a:gd name="T11" fmla="*/ 26 h 54"/>
                <a:gd name="T12" fmla="*/ 136 w 142"/>
                <a:gd name="T13" fmla="*/ 48 h 54"/>
                <a:gd name="T14" fmla="*/ 114 w 142"/>
                <a:gd name="T15" fmla="*/ 48 h 54"/>
                <a:gd name="T16" fmla="*/ 71 w 142"/>
                <a:gd name="T17" fmla="*/ 30 h 54"/>
                <a:gd name="T18" fmla="*/ 71 w 142"/>
                <a:gd name="T19" fmla="*/ 30 h 54"/>
                <a:gd name="T20" fmla="*/ 27 w 142"/>
                <a:gd name="T21" fmla="*/ 48 h 54"/>
                <a:gd name="T22" fmla="*/ 16 w 142"/>
                <a:gd name="T23" fmla="*/ 5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2" h="54">
                  <a:moveTo>
                    <a:pt x="16" y="53"/>
                  </a:moveTo>
                  <a:cubicBezTo>
                    <a:pt x="13" y="53"/>
                    <a:pt x="9" y="51"/>
                    <a:pt x="6" y="48"/>
                  </a:cubicBezTo>
                  <a:cubicBezTo>
                    <a:pt x="0" y="42"/>
                    <a:pt x="0" y="33"/>
                    <a:pt x="6" y="27"/>
                  </a:cubicBezTo>
                  <a:cubicBezTo>
                    <a:pt x="23" y="9"/>
                    <a:pt x="46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95" y="0"/>
                    <a:pt x="118" y="9"/>
                    <a:pt x="136" y="26"/>
                  </a:cubicBezTo>
                  <a:cubicBezTo>
                    <a:pt x="142" y="32"/>
                    <a:pt x="142" y="42"/>
                    <a:pt x="136" y="48"/>
                  </a:cubicBezTo>
                  <a:cubicBezTo>
                    <a:pt x="130" y="54"/>
                    <a:pt x="120" y="54"/>
                    <a:pt x="114" y="48"/>
                  </a:cubicBezTo>
                  <a:cubicBezTo>
                    <a:pt x="102" y="37"/>
                    <a:pt x="87" y="30"/>
                    <a:pt x="71" y="30"/>
                  </a:cubicBezTo>
                  <a:cubicBezTo>
                    <a:pt x="71" y="30"/>
                    <a:pt x="71" y="30"/>
                    <a:pt x="71" y="30"/>
                  </a:cubicBezTo>
                  <a:cubicBezTo>
                    <a:pt x="54" y="30"/>
                    <a:pt x="39" y="37"/>
                    <a:pt x="27" y="48"/>
                  </a:cubicBezTo>
                  <a:cubicBezTo>
                    <a:pt x="24" y="51"/>
                    <a:pt x="20" y="53"/>
                    <a:pt x="1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715" tIns="31857" rIns="63715" bIns="3185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 sz="125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5" name="Freeform 14"/>
            <p:cNvSpPr>
              <a:spLocks/>
            </p:cNvSpPr>
            <p:nvPr/>
          </p:nvSpPr>
          <p:spPr bwMode="auto">
            <a:xfrm>
              <a:off x="7477125" y="1306513"/>
              <a:ext cx="442913" cy="146050"/>
            </a:xfrm>
            <a:custGeom>
              <a:avLst/>
              <a:gdLst>
                <a:gd name="T0" fmla="*/ 17 w 207"/>
                <a:gd name="T1" fmla="*/ 66 h 68"/>
                <a:gd name="T2" fmla="*/ 6 w 207"/>
                <a:gd name="T3" fmla="*/ 62 h 68"/>
                <a:gd name="T4" fmla="*/ 6 w 207"/>
                <a:gd name="T5" fmla="*/ 40 h 68"/>
                <a:gd name="T6" fmla="*/ 104 w 207"/>
                <a:gd name="T7" fmla="*/ 0 h 68"/>
                <a:gd name="T8" fmla="*/ 104 w 207"/>
                <a:gd name="T9" fmla="*/ 0 h 68"/>
                <a:gd name="T10" fmla="*/ 201 w 207"/>
                <a:gd name="T11" fmla="*/ 40 h 68"/>
                <a:gd name="T12" fmla="*/ 201 w 207"/>
                <a:gd name="T13" fmla="*/ 62 h 68"/>
                <a:gd name="T14" fmla="*/ 180 w 207"/>
                <a:gd name="T15" fmla="*/ 62 h 68"/>
                <a:gd name="T16" fmla="*/ 104 w 207"/>
                <a:gd name="T17" fmla="*/ 30 h 68"/>
                <a:gd name="T18" fmla="*/ 104 w 207"/>
                <a:gd name="T19" fmla="*/ 30 h 68"/>
                <a:gd name="T20" fmla="*/ 28 w 207"/>
                <a:gd name="T21" fmla="*/ 62 h 68"/>
                <a:gd name="T22" fmla="*/ 17 w 207"/>
                <a:gd name="T23" fmla="*/ 6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68">
                  <a:moveTo>
                    <a:pt x="17" y="66"/>
                  </a:moveTo>
                  <a:cubicBezTo>
                    <a:pt x="13" y="66"/>
                    <a:pt x="9" y="65"/>
                    <a:pt x="6" y="62"/>
                  </a:cubicBezTo>
                  <a:cubicBezTo>
                    <a:pt x="0" y="56"/>
                    <a:pt x="0" y="46"/>
                    <a:pt x="6" y="40"/>
                  </a:cubicBezTo>
                  <a:cubicBezTo>
                    <a:pt x="32" y="14"/>
                    <a:pt x="67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41" y="0"/>
                    <a:pt x="175" y="14"/>
                    <a:pt x="201" y="40"/>
                  </a:cubicBezTo>
                  <a:cubicBezTo>
                    <a:pt x="207" y="46"/>
                    <a:pt x="207" y="56"/>
                    <a:pt x="201" y="62"/>
                  </a:cubicBezTo>
                  <a:cubicBezTo>
                    <a:pt x="195" y="68"/>
                    <a:pt x="186" y="68"/>
                    <a:pt x="180" y="62"/>
                  </a:cubicBezTo>
                  <a:cubicBezTo>
                    <a:pt x="159" y="41"/>
                    <a:pt x="132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75" y="30"/>
                    <a:pt x="48" y="41"/>
                    <a:pt x="28" y="62"/>
                  </a:cubicBezTo>
                  <a:cubicBezTo>
                    <a:pt x="25" y="65"/>
                    <a:pt x="21" y="66"/>
                    <a:pt x="17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715" tIns="31857" rIns="63715" bIns="3185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 sz="125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" name="Freeform 15"/>
            <p:cNvSpPr>
              <a:spLocks/>
            </p:cNvSpPr>
            <p:nvPr/>
          </p:nvSpPr>
          <p:spPr bwMode="auto">
            <a:xfrm>
              <a:off x="7408863" y="1169988"/>
              <a:ext cx="582613" cy="211138"/>
            </a:xfrm>
            <a:custGeom>
              <a:avLst/>
              <a:gdLst>
                <a:gd name="T0" fmla="*/ 16 w 272"/>
                <a:gd name="T1" fmla="*/ 98 h 99"/>
                <a:gd name="T2" fmla="*/ 6 w 272"/>
                <a:gd name="T3" fmla="*/ 93 h 99"/>
                <a:gd name="T4" fmla="*/ 6 w 272"/>
                <a:gd name="T5" fmla="*/ 72 h 99"/>
                <a:gd name="T6" fmla="*/ 266 w 272"/>
                <a:gd name="T7" fmla="*/ 71 h 99"/>
                <a:gd name="T8" fmla="*/ 266 w 272"/>
                <a:gd name="T9" fmla="*/ 93 h 99"/>
                <a:gd name="T10" fmla="*/ 244 w 272"/>
                <a:gd name="T11" fmla="*/ 93 h 99"/>
                <a:gd name="T12" fmla="*/ 27 w 272"/>
                <a:gd name="T13" fmla="*/ 93 h 99"/>
                <a:gd name="T14" fmla="*/ 16 w 272"/>
                <a:gd name="T15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99">
                  <a:moveTo>
                    <a:pt x="16" y="98"/>
                  </a:moveTo>
                  <a:cubicBezTo>
                    <a:pt x="12" y="98"/>
                    <a:pt x="9" y="96"/>
                    <a:pt x="6" y="93"/>
                  </a:cubicBezTo>
                  <a:cubicBezTo>
                    <a:pt x="0" y="87"/>
                    <a:pt x="0" y="78"/>
                    <a:pt x="6" y="72"/>
                  </a:cubicBezTo>
                  <a:cubicBezTo>
                    <a:pt x="77" y="0"/>
                    <a:pt x="194" y="0"/>
                    <a:pt x="266" y="71"/>
                  </a:cubicBezTo>
                  <a:cubicBezTo>
                    <a:pt x="272" y="77"/>
                    <a:pt x="272" y="87"/>
                    <a:pt x="266" y="93"/>
                  </a:cubicBezTo>
                  <a:cubicBezTo>
                    <a:pt x="260" y="99"/>
                    <a:pt x="250" y="99"/>
                    <a:pt x="244" y="93"/>
                  </a:cubicBezTo>
                  <a:cubicBezTo>
                    <a:pt x="184" y="33"/>
                    <a:pt x="87" y="33"/>
                    <a:pt x="27" y="93"/>
                  </a:cubicBezTo>
                  <a:cubicBezTo>
                    <a:pt x="24" y="96"/>
                    <a:pt x="20" y="98"/>
                    <a:pt x="16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715" tIns="31857" rIns="63715" bIns="3185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 sz="125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7" name="Freeform 16"/>
            <p:cNvSpPr>
              <a:spLocks/>
            </p:cNvSpPr>
            <p:nvPr/>
          </p:nvSpPr>
          <p:spPr bwMode="auto">
            <a:xfrm>
              <a:off x="7626350" y="1530350"/>
              <a:ext cx="144463" cy="142875"/>
            </a:xfrm>
            <a:custGeom>
              <a:avLst/>
              <a:gdLst>
                <a:gd name="T0" fmla="*/ 55 w 67"/>
                <a:gd name="T1" fmla="*/ 12 h 67"/>
                <a:gd name="T2" fmla="*/ 55 w 67"/>
                <a:gd name="T3" fmla="*/ 55 h 67"/>
                <a:gd name="T4" fmla="*/ 12 w 67"/>
                <a:gd name="T5" fmla="*/ 55 h 67"/>
                <a:gd name="T6" fmla="*/ 12 w 67"/>
                <a:gd name="T7" fmla="*/ 12 h 67"/>
                <a:gd name="T8" fmla="*/ 55 w 67"/>
                <a:gd name="T9" fmla="*/ 1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55" y="12"/>
                  </a:moveTo>
                  <a:cubicBezTo>
                    <a:pt x="67" y="24"/>
                    <a:pt x="67" y="43"/>
                    <a:pt x="55" y="55"/>
                  </a:cubicBezTo>
                  <a:cubicBezTo>
                    <a:pt x="43" y="67"/>
                    <a:pt x="24" y="67"/>
                    <a:pt x="12" y="55"/>
                  </a:cubicBezTo>
                  <a:cubicBezTo>
                    <a:pt x="0" y="43"/>
                    <a:pt x="0" y="24"/>
                    <a:pt x="12" y="12"/>
                  </a:cubicBezTo>
                  <a:cubicBezTo>
                    <a:pt x="24" y="0"/>
                    <a:pt x="43" y="0"/>
                    <a:pt x="5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715" tIns="31857" rIns="63715" bIns="3185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 sz="125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8" name="Freeform 17"/>
            <p:cNvSpPr>
              <a:spLocks/>
            </p:cNvSpPr>
            <p:nvPr/>
          </p:nvSpPr>
          <p:spPr bwMode="auto">
            <a:xfrm>
              <a:off x="7786688" y="1558925"/>
              <a:ext cx="57150" cy="84138"/>
            </a:xfrm>
            <a:custGeom>
              <a:avLst/>
              <a:gdLst>
                <a:gd name="T0" fmla="*/ 11 w 26"/>
                <a:gd name="T1" fmla="*/ 1 h 39"/>
                <a:gd name="T2" fmla="*/ 0 w 26"/>
                <a:gd name="T3" fmla="*/ 17 h 39"/>
                <a:gd name="T4" fmla="*/ 2 w 26"/>
                <a:gd name="T5" fmla="*/ 18 h 39"/>
                <a:gd name="T6" fmla="*/ 6 w 26"/>
                <a:gd name="T7" fmla="*/ 18 h 39"/>
                <a:gd name="T8" fmla="*/ 6 w 26"/>
                <a:gd name="T9" fmla="*/ 38 h 39"/>
                <a:gd name="T10" fmla="*/ 7 w 26"/>
                <a:gd name="T11" fmla="*/ 39 h 39"/>
                <a:gd name="T12" fmla="*/ 18 w 26"/>
                <a:gd name="T13" fmla="*/ 39 h 39"/>
                <a:gd name="T14" fmla="*/ 20 w 26"/>
                <a:gd name="T15" fmla="*/ 38 h 39"/>
                <a:gd name="T16" fmla="*/ 20 w 26"/>
                <a:gd name="T17" fmla="*/ 18 h 39"/>
                <a:gd name="T18" fmla="*/ 24 w 26"/>
                <a:gd name="T19" fmla="*/ 18 h 39"/>
                <a:gd name="T20" fmla="*/ 26 w 26"/>
                <a:gd name="T21" fmla="*/ 17 h 39"/>
                <a:gd name="T22" fmla="*/ 14 w 26"/>
                <a:gd name="T23" fmla="*/ 1 h 39"/>
                <a:gd name="T24" fmla="*/ 13 w 26"/>
                <a:gd name="T25" fmla="*/ 0 h 39"/>
                <a:gd name="T26" fmla="*/ 11 w 26"/>
                <a:gd name="T27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39">
                  <a:moveTo>
                    <a:pt x="11" y="1"/>
                  </a:moveTo>
                  <a:cubicBezTo>
                    <a:pt x="11" y="1"/>
                    <a:pt x="0" y="16"/>
                    <a:pt x="0" y="17"/>
                  </a:cubicBezTo>
                  <a:cubicBezTo>
                    <a:pt x="0" y="18"/>
                    <a:pt x="1" y="18"/>
                    <a:pt x="2" y="18"/>
                  </a:cubicBezTo>
                  <a:cubicBezTo>
                    <a:pt x="2" y="18"/>
                    <a:pt x="3" y="18"/>
                    <a:pt x="6" y="1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9"/>
                    <a:pt x="6" y="39"/>
                    <a:pt x="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9" y="39"/>
                    <a:pt x="20" y="39"/>
                    <a:pt x="20" y="3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2" y="18"/>
                    <a:pt x="24" y="18"/>
                    <a:pt x="24" y="18"/>
                  </a:cubicBezTo>
                  <a:cubicBezTo>
                    <a:pt x="25" y="18"/>
                    <a:pt x="26" y="18"/>
                    <a:pt x="26" y="17"/>
                  </a:cubicBezTo>
                  <a:cubicBezTo>
                    <a:pt x="26" y="16"/>
                    <a:pt x="15" y="1"/>
                    <a:pt x="14" y="1"/>
                  </a:cubicBezTo>
                  <a:cubicBezTo>
                    <a:pt x="14" y="0"/>
                    <a:pt x="14" y="0"/>
                    <a:pt x="13" y="0"/>
                  </a:cubicBezTo>
                  <a:cubicBezTo>
                    <a:pt x="12" y="0"/>
                    <a:pt x="12" y="0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715" tIns="31857" rIns="63715" bIns="3185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 sz="125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9" name="Freeform 18"/>
            <p:cNvSpPr>
              <a:spLocks/>
            </p:cNvSpPr>
            <p:nvPr/>
          </p:nvSpPr>
          <p:spPr bwMode="auto">
            <a:xfrm>
              <a:off x="7556500" y="1558925"/>
              <a:ext cx="52388" cy="84138"/>
            </a:xfrm>
            <a:custGeom>
              <a:avLst/>
              <a:gdLst>
                <a:gd name="T0" fmla="*/ 14 w 25"/>
                <a:gd name="T1" fmla="*/ 38 h 39"/>
                <a:gd name="T2" fmla="*/ 25 w 25"/>
                <a:gd name="T3" fmla="*/ 22 h 39"/>
                <a:gd name="T4" fmla="*/ 24 w 25"/>
                <a:gd name="T5" fmla="*/ 21 h 39"/>
                <a:gd name="T6" fmla="*/ 20 w 25"/>
                <a:gd name="T7" fmla="*/ 21 h 39"/>
                <a:gd name="T8" fmla="*/ 20 w 25"/>
                <a:gd name="T9" fmla="*/ 1 h 39"/>
                <a:gd name="T10" fmla="*/ 18 w 25"/>
                <a:gd name="T11" fmla="*/ 0 h 39"/>
                <a:gd name="T12" fmla="*/ 7 w 25"/>
                <a:gd name="T13" fmla="*/ 0 h 39"/>
                <a:gd name="T14" fmla="*/ 5 w 25"/>
                <a:gd name="T15" fmla="*/ 1 h 39"/>
                <a:gd name="T16" fmla="*/ 5 w 25"/>
                <a:gd name="T17" fmla="*/ 21 h 39"/>
                <a:gd name="T18" fmla="*/ 1 w 25"/>
                <a:gd name="T19" fmla="*/ 21 h 39"/>
                <a:gd name="T20" fmla="*/ 0 w 25"/>
                <a:gd name="T21" fmla="*/ 22 h 39"/>
                <a:gd name="T22" fmla="*/ 11 w 25"/>
                <a:gd name="T23" fmla="*/ 38 h 39"/>
                <a:gd name="T24" fmla="*/ 12 w 25"/>
                <a:gd name="T25" fmla="*/ 39 h 39"/>
                <a:gd name="T26" fmla="*/ 14 w 25"/>
                <a:gd name="T27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39">
                  <a:moveTo>
                    <a:pt x="14" y="38"/>
                  </a:moveTo>
                  <a:cubicBezTo>
                    <a:pt x="14" y="38"/>
                    <a:pt x="25" y="23"/>
                    <a:pt x="25" y="22"/>
                  </a:cubicBezTo>
                  <a:cubicBezTo>
                    <a:pt x="25" y="21"/>
                    <a:pt x="25" y="21"/>
                    <a:pt x="24" y="21"/>
                  </a:cubicBezTo>
                  <a:cubicBezTo>
                    <a:pt x="24" y="21"/>
                    <a:pt x="22" y="21"/>
                    <a:pt x="20" y="2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19" y="0"/>
                    <a:pt x="1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3" y="21"/>
                    <a:pt x="1" y="21"/>
                    <a:pt x="1" y="21"/>
                  </a:cubicBezTo>
                  <a:cubicBezTo>
                    <a:pt x="0" y="21"/>
                    <a:pt x="0" y="21"/>
                    <a:pt x="0" y="22"/>
                  </a:cubicBezTo>
                  <a:cubicBezTo>
                    <a:pt x="0" y="23"/>
                    <a:pt x="11" y="38"/>
                    <a:pt x="11" y="38"/>
                  </a:cubicBezTo>
                  <a:cubicBezTo>
                    <a:pt x="11" y="39"/>
                    <a:pt x="12" y="39"/>
                    <a:pt x="12" y="39"/>
                  </a:cubicBezTo>
                  <a:cubicBezTo>
                    <a:pt x="13" y="39"/>
                    <a:pt x="14" y="39"/>
                    <a:pt x="14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715" tIns="31857" rIns="63715" bIns="3185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 sz="125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0" name="Freeform 19"/>
          <p:cNvSpPr>
            <a:spLocks/>
          </p:cNvSpPr>
          <p:nvPr/>
        </p:nvSpPr>
        <p:spPr bwMode="auto">
          <a:xfrm>
            <a:off x="3819831" y="3244079"/>
            <a:ext cx="293654" cy="293654"/>
          </a:xfrm>
          <a:custGeom>
            <a:avLst/>
            <a:gdLst>
              <a:gd name="T0" fmla="*/ 194 w 240"/>
              <a:gd name="T1" fmla="*/ 157 h 240"/>
              <a:gd name="T2" fmla="*/ 163 w 240"/>
              <a:gd name="T3" fmla="*/ 167 h 240"/>
              <a:gd name="T4" fmla="*/ 92 w 240"/>
              <a:gd name="T5" fmla="*/ 127 h 240"/>
              <a:gd name="T6" fmla="*/ 92 w 240"/>
              <a:gd name="T7" fmla="*/ 120 h 240"/>
              <a:gd name="T8" fmla="*/ 165 w 240"/>
              <a:gd name="T9" fmla="*/ 78 h 240"/>
              <a:gd name="T10" fmla="*/ 189 w 240"/>
              <a:gd name="T11" fmla="*/ 84 h 240"/>
              <a:gd name="T12" fmla="*/ 235 w 240"/>
              <a:gd name="T13" fmla="*/ 42 h 240"/>
              <a:gd name="T14" fmla="*/ 189 w 240"/>
              <a:gd name="T15" fmla="*/ 0 h 240"/>
              <a:gd name="T16" fmla="*/ 143 w 240"/>
              <a:gd name="T17" fmla="*/ 42 h 240"/>
              <a:gd name="T18" fmla="*/ 145 w 240"/>
              <a:gd name="T19" fmla="*/ 55 h 240"/>
              <a:gd name="T20" fmla="*/ 75 w 240"/>
              <a:gd name="T21" fmla="*/ 95 h 240"/>
              <a:gd name="T22" fmla="*/ 46 w 240"/>
              <a:gd name="T23" fmla="*/ 85 h 240"/>
              <a:gd name="T24" fmla="*/ 0 w 240"/>
              <a:gd name="T25" fmla="*/ 127 h 240"/>
              <a:gd name="T26" fmla="*/ 46 w 240"/>
              <a:gd name="T27" fmla="*/ 169 h 240"/>
              <a:gd name="T28" fmla="*/ 81 w 240"/>
              <a:gd name="T29" fmla="*/ 155 h 240"/>
              <a:gd name="T30" fmla="*/ 148 w 240"/>
              <a:gd name="T31" fmla="*/ 193 h 240"/>
              <a:gd name="T32" fmla="*/ 148 w 240"/>
              <a:gd name="T33" fmla="*/ 198 h 240"/>
              <a:gd name="T34" fmla="*/ 194 w 240"/>
              <a:gd name="T35" fmla="*/ 240 h 240"/>
              <a:gd name="T36" fmla="*/ 240 w 240"/>
              <a:gd name="T37" fmla="*/ 198 h 240"/>
              <a:gd name="T38" fmla="*/ 194 w 240"/>
              <a:gd name="T39" fmla="*/ 15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0" h="240">
                <a:moveTo>
                  <a:pt x="194" y="157"/>
                </a:moveTo>
                <a:cubicBezTo>
                  <a:pt x="182" y="157"/>
                  <a:pt x="171" y="161"/>
                  <a:pt x="163" y="167"/>
                </a:cubicBezTo>
                <a:cubicBezTo>
                  <a:pt x="92" y="127"/>
                  <a:pt x="92" y="127"/>
                  <a:pt x="92" y="127"/>
                </a:cubicBezTo>
                <a:cubicBezTo>
                  <a:pt x="92" y="124"/>
                  <a:pt x="92" y="122"/>
                  <a:pt x="92" y="120"/>
                </a:cubicBezTo>
                <a:cubicBezTo>
                  <a:pt x="165" y="78"/>
                  <a:pt x="165" y="78"/>
                  <a:pt x="165" y="78"/>
                </a:cubicBezTo>
                <a:cubicBezTo>
                  <a:pt x="172" y="82"/>
                  <a:pt x="180" y="84"/>
                  <a:pt x="189" y="84"/>
                </a:cubicBezTo>
                <a:cubicBezTo>
                  <a:pt x="215" y="84"/>
                  <a:pt x="235" y="65"/>
                  <a:pt x="235" y="42"/>
                </a:cubicBezTo>
                <a:cubicBezTo>
                  <a:pt x="235" y="19"/>
                  <a:pt x="215" y="0"/>
                  <a:pt x="189" y="0"/>
                </a:cubicBezTo>
                <a:cubicBezTo>
                  <a:pt x="164" y="0"/>
                  <a:pt x="143" y="19"/>
                  <a:pt x="143" y="42"/>
                </a:cubicBezTo>
                <a:cubicBezTo>
                  <a:pt x="143" y="47"/>
                  <a:pt x="144" y="51"/>
                  <a:pt x="145" y="55"/>
                </a:cubicBezTo>
                <a:cubicBezTo>
                  <a:pt x="75" y="95"/>
                  <a:pt x="75" y="95"/>
                  <a:pt x="75" y="95"/>
                </a:cubicBezTo>
                <a:cubicBezTo>
                  <a:pt x="67" y="89"/>
                  <a:pt x="57" y="85"/>
                  <a:pt x="46" y="85"/>
                </a:cubicBezTo>
                <a:cubicBezTo>
                  <a:pt x="21" y="85"/>
                  <a:pt x="0" y="104"/>
                  <a:pt x="0" y="127"/>
                </a:cubicBezTo>
                <a:cubicBezTo>
                  <a:pt x="0" y="150"/>
                  <a:pt x="21" y="169"/>
                  <a:pt x="46" y="169"/>
                </a:cubicBezTo>
                <a:cubicBezTo>
                  <a:pt x="60" y="169"/>
                  <a:pt x="73" y="164"/>
                  <a:pt x="81" y="155"/>
                </a:cubicBezTo>
                <a:cubicBezTo>
                  <a:pt x="148" y="193"/>
                  <a:pt x="148" y="193"/>
                  <a:pt x="148" y="193"/>
                </a:cubicBezTo>
                <a:cubicBezTo>
                  <a:pt x="148" y="195"/>
                  <a:pt x="148" y="197"/>
                  <a:pt x="148" y="198"/>
                </a:cubicBezTo>
                <a:cubicBezTo>
                  <a:pt x="148" y="221"/>
                  <a:pt x="168" y="240"/>
                  <a:pt x="194" y="240"/>
                </a:cubicBezTo>
                <a:cubicBezTo>
                  <a:pt x="219" y="240"/>
                  <a:pt x="240" y="221"/>
                  <a:pt x="240" y="198"/>
                </a:cubicBezTo>
                <a:cubicBezTo>
                  <a:pt x="240" y="175"/>
                  <a:pt x="219" y="157"/>
                  <a:pt x="194" y="157"/>
                </a:cubicBezTo>
                <a:close/>
              </a:path>
            </a:pathLst>
          </a:custGeom>
          <a:solidFill>
            <a:srgbClr val="AC0000"/>
          </a:solidFill>
          <a:ln>
            <a:noFill/>
          </a:ln>
        </p:spPr>
        <p:txBody>
          <a:bodyPr vert="horz" wrap="square" lIns="63715" tIns="31857" rIns="63715" bIns="3185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zh-CN" altLang="en-US" sz="1255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TextBox 19"/>
          <p:cNvSpPr txBox="1">
            <a:spLocks noChangeArrowheads="1"/>
          </p:cNvSpPr>
          <p:nvPr/>
        </p:nvSpPr>
        <p:spPr bwMode="auto">
          <a:xfrm>
            <a:off x="919839" y="1386155"/>
            <a:ext cx="1834493" cy="828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183" tIns="33591" rIns="67183" bIns="33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C00000"/>
                </a:solidFill>
                <a:cs typeface="+mn-ea"/>
                <a:sym typeface="+mn-lt"/>
              </a:rPr>
              <a:t>从</a:t>
            </a:r>
            <a:r>
              <a:rPr lang="en-US" altLang="zh-CN" sz="2000" b="1" dirty="0">
                <a:solidFill>
                  <a:srgbClr val="C00000"/>
                </a:solidFill>
                <a:cs typeface="+mn-ea"/>
                <a:sym typeface="+mn-lt"/>
              </a:rPr>
              <a:t>C</a:t>
            </a:r>
            <a:r>
              <a:rPr lang="zh-CN" altLang="en-US" sz="2000" b="1" dirty="0">
                <a:solidFill>
                  <a:srgbClr val="C00000"/>
                </a:solidFill>
                <a:cs typeface="+mn-ea"/>
                <a:sym typeface="+mn-lt"/>
              </a:rPr>
              <a:t>代码</a:t>
            </a:r>
            <a:endParaRPr lang="en-US" altLang="zh-CN" sz="2000" b="1" dirty="0">
              <a:solidFill>
                <a:srgbClr val="C00000"/>
              </a:solidFill>
              <a:cs typeface="+mn-ea"/>
              <a:sym typeface="+mn-lt"/>
            </a:endParaRPr>
          </a:p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C00000"/>
                </a:solidFill>
                <a:cs typeface="+mn-ea"/>
                <a:sym typeface="+mn-lt"/>
              </a:rPr>
              <a:t>到机器代码</a:t>
            </a:r>
            <a:endParaRPr lang="zh-CN" altLang="zh-CN" sz="2000" b="1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49" name="TextBox 19"/>
          <p:cNvSpPr txBox="1">
            <a:spLocks noChangeArrowheads="1"/>
          </p:cNvSpPr>
          <p:nvPr/>
        </p:nvSpPr>
        <p:spPr bwMode="auto">
          <a:xfrm>
            <a:off x="6835082" y="2288590"/>
            <a:ext cx="1614119" cy="828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183" tIns="33591" rIns="67183" bIns="33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  <a:defRPr/>
            </a:pPr>
            <a:r>
              <a:rPr lang="zh-CN" altLang="en-US" sz="2000" dirty="0">
                <a:solidFill>
                  <a:srgbClr val="C00000"/>
                </a:solidFill>
                <a:cs typeface="+mn-ea"/>
                <a:sym typeface="+mn-lt"/>
              </a:rPr>
              <a:t>数据传送与寻址方式</a:t>
            </a:r>
            <a:endParaRPr lang="zh-CN" altLang="zh-CN" sz="2000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51" name="TextBox 19"/>
          <p:cNvSpPr txBox="1">
            <a:spLocks noChangeArrowheads="1"/>
          </p:cNvSpPr>
          <p:nvPr/>
        </p:nvSpPr>
        <p:spPr bwMode="auto">
          <a:xfrm>
            <a:off x="1030025" y="3244079"/>
            <a:ext cx="1614119" cy="426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183" tIns="33591" rIns="67183" bIns="33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C00000"/>
                </a:solidFill>
                <a:cs typeface="+mn-ea"/>
                <a:sym typeface="+mn-lt"/>
              </a:rPr>
              <a:t>算术操作</a:t>
            </a:r>
            <a:endParaRPr lang="zh-CN" altLang="zh-CN" sz="2000" b="1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54" name="圆角矩形 3"/>
          <p:cNvSpPr/>
          <p:nvPr/>
        </p:nvSpPr>
        <p:spPr>
          <a:xfrm>
            <a:off x="4427984" y="1131590"/>
            <a:ext cx="813896" cy="3222496"/>
          </a:xfrm>
          <a:prstGeom prst="roundRect">
            <a:avLst>
              <a:gd name="adj" fmla="val 50000"/>
            </a:avLst>
          </a:prstGeom>
          <a:solidFill>
            <a:srgbClr val="AC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55">
              <a:cs typeface="+mn-ea"/>
              <a:sym typeface="+mn-lt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613847" y="1655420"/>
            <a:ext cx="502061" cy="538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3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23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613847" y="2433630"/>
            <a:ext cx="502061" cy="538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3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23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613847" y="3211841"/>
            <a:ext cx="502061" cy="538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3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23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500"/>
          <p:cNvSpPr txBox="1"/>
          <p:nvPr/>
        </p:nvSpPr>
        <p:spPr>
          <a:xfrm>
            <a:off x="3779912" y="19548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内容提要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0" presetClass="entr" presetSubtype="0" fill="hold" grpId="0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" fill="hold">
                          <p:stCondLst>
                            <p:cond delay="indefinite"/>
                          </p:stCondLst>
                          <p:childTnLst>
                            <p:par>
                              <p:cTn id="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1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4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 animBg="1"/>
          <p:bldP spid="27" grpId="0" animBg="1"/>
          <p:bldP spid="40" grpId="0" animBg="1"/>
          <p:bldP spid="47" grpId="0"/>
          <p:bldP spid="49" grpId="0"/>
          <p:bldP spid="49" grpId="1"/>
          <p:bldP spid="51" grpId="0"/>
          <p:bldP spid="51" grpId="1"/>
          <p:bldP spid="54" grpId="0" animBg="1"/>
          <p:bldP spid="55" grpId="0"/>
          <p:bldP spid="56" grpId="0"/>
          <p:bldP spid="61" grpId="0"/>
          <p:bldP spid="7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0" presetClass="entr" presetSubtype="0" fill="hold" grpId="0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" fill="hold">
                          <p:stCondLst>
                            <p:cond delay="indefinite"/>
                          </p:stCondLst>
                          <p:childTnLst>
                            <p:par>
                              <p:cTn id="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1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4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 animBg="1"/>
          <p:bldP spid="27" grpId="0" animBg="1"/>
          <p:bldP spid="40" grpId="0" animBg="1"/>
          <p:bldP spid="47" grpId="0"/>
          <p:bldP spid="49" grpId="0"/>
          <p:bldP spid="49" grpId="1"/>
          <p:bldP spid="51" grpId="0"/>
          <p:bldP spid="51" grpId="1"/>
          <p:bldP spid="54" grpId="0" animBg="1"/>
          <p:bldP spid="55" grpId="0"/>
          <p:bldP spid="56" grpId="0"/>
          <p:bldP spid="61" grpId="0"/>
          <p:bldP spid="75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/>
          <p:cNvSpPr>
            <a:spLocks/>
          </p:cNvSpPr>
          <p:nvPr/>
        </p:nvSpPr>
        <p:spPr bwMode="auto">
          <a:xfrm>
            <a:off x="5472100" y="1563641"/>
            <a:ext cx="3074784" cy="946854"/>
          </a:xfrm>
          <a:custGeom>
            <a:avLst/>
            <a:gdLst>
              <a:gd name="T0" fmla="*/ 675 w 675"/>
              <a:gd name="T1" fmla="*/ 90 h 411"/>
              <a:gd name="T2" fmla="*/ 505 w 675"/>
              <a:gd name="T3" fmla="*/ 45 h 411"/>
              <a:gd name="T4" fmla="*/ 338 w 675"/>
              <a:gd name="T5" fmla="*/ 0 h 411"/>
              <a:gd name="T6" fmla="*/ 170 w 675"/>
              <a:gd name="T7" fmla="*/ 45 h 411"/>
              <a:gd name="T8" fmla="*/ 0 w 675"/>
              <a:gd name="T9" fmla="*/ 90 h 411"/>
              <a:gd name="T10" fmla="*/ 0 w 675"/>
              <a:gd name="T11" fmla="*/ 90 h 411"/>
              <a:gd name="T12" fmla="*/ 0 w 675"/>
              <a:gd name="T13" fmla="*/ 411 h 411"/>
              <a:gd name="T14" fmla="*/ 675 w 675"/>
              <a:gd name="T15" fmla="*/ 411 h 411"/>
              <a:gd name="T16" fmla="*/ 675 w 675"/>
              <a:gd name="T17" fmla="*/ 90 h 411"/>
              <a:gd name="T18" fmla="*/ 675 w 675"/>
              <a:gd name="T19" fmla="*/ 90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5" h="411">
                <a:moveTo>
                  <a:pt x="675" y="90"/>
                </a:moveTo>
                <a:lnTo>
                  <a:pt x="505" y="45"/>
                </a:lnTo>
                <a:lnTo>
                  <a:pt x="338" y="0"/>
                </a:lnTo>
                <a:lnTo>
                  <a:pt x="170" y="45"/>
                </a:lnTo>
                <a:lnTo>
                  <a:pt x="0" y="90"/>
                </a:lnTo>
                <a:lnTo>
                  <a:pt x="0" y="90"/>
                </a:lnTo>
                <a:lnTo>
                  <a:pt x="0" y="411"/>
                </a:lnTo>
                <a:lnTo>
                  <a:pt x="675" y="411"/>
                </a:lnTo>
                <a:lnTo>
                  <a:pt x="675" y="90"/>
                </a:lnTo>
                <a:lnTo>
                  <a:pt x="675" y="90"/>
                </a:lnTo>
                <a:close/>
              </a:path>
            </a:pathLst>
          </a:custGeom>
          <a:solidFill>
            <a:srgbClr val="AC0000"/>
          </a:solidFill>
          <a:ln>
            <a:noFill/>
          </a:ln>
          <a:effectLst/>
        </p:spPr>
        <p:txBody>
          <a:bodyPr vert="horz" wrap="square" lIns="68580" tIns="56700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ts val="11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kern="0" dirty="0" err="1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movl</a:t>
            </a:r>
            <a:r>
              <a:rPr lang="en-US" altLang="zh-CN" sz="20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 (%</a:t>
            </a:r>
            <a:r>
              <a:rPr lang="en-US" altLang="zh-CN" sz="2000" kern="0" dirty="0" err="1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ecx</a:t>
            </a:r>
            <a:r>
              <a:rPr lang="en-US" altLang="zh-CN" sz="20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),%</a:t>
            </a:r>
            <a:r>
              <a:rPr lang="en-US" altLang="zh-CN" sz="2000" kern="0" dirty="0" err="1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eax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>
            <a:off x="5472100" y="2819755"/>
            <a:ext cx="3060340" cy="1004522"/>
          </a:xfrm>
          <a:custGeom>
            <a:avLst/>
            <a:gdLst>
              <a:gd name="T0" fmla="*/ 0 w 675"/>
              <a:gd name="T1" fmla="*/ 0 h 253"/>
              <a:gd name="T2" fmla="*/ 0 w 675"/>
              <a:gd name="T3" fmla="*/ 163 h 253"/>
              <a:gd name="T4" fmla="*/ 0 w 675"/>
              <a:gd name="T5" fmla="*/ 163 h 253"/>
              <a:gd name="T6" fmla="*/ 170 w 675"/>
              <a:gd name="T7" fmla="*/ 208 h 253"/>
              <a:gd name="T8" fmla="*/ 338 w 675"/>
              <a:gd name="T9" fmla="*/ 253 h 253"/>
              <a:gd name="T10" fmla="*/ 505 w 675"/>
              <a:gd name="T11" fmla="*/ 208 h 253"/>
              <a:gd name="T12" fmla="*/ 675 w 675"/>
              <a:gd name="T13" fmla="*/ 163 h 253"/>
              <a:gd name="T14" fmla="*/ 675 w 675"/>
              <a:gd name="T15" fmla="*/ 163 h 253"/>
              <a:gd name="T16" fmla="*/ 675 w 675"/>
              <a:gd name="T17" fmla="*/ 0 h 253"/>
              <a:gd name="T18" fmla="*/ 0 w 675"/>
              <a:gd name="T19" fmla="*/ 0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5" h="253">
                <a:moveTo>
                  <a:pt x="0" y="0"/>
                </a:moveTo>
                <a:lnTo>
                  <a:pt x="0" y="163"/>
                </a:lnTo>
                <a:lnTo>
                  <a:pt x="0" y="163"/>
                </a:lnTo>
                <a:lnTo>
                  <a:pt x="170" y="208"/>
                </a:lnTo>
                <a:lnTo>
                  <a:pt x="338" y="253"/>
                </a:lnTo>
                <a:lnTo>
                  <a:pt x="505" y="208"/>
                </a:lnTo>
                <a:lnTo>
                  <a:pt x="675" y="163"/>
                </a:lnTo>
                <a:lnTo>
                  <a:pt x="675" y="163"/>
                </a:lnTo>
                <a:lnTo>
                  <a:pt x="675" y="0"/>
                </a:lnTo>
                <a:lnTo>
                  <a:pt x="0" y="0"/>
                </a:lnTo>
                <a:close/>
              </a:path>
            </a:pathLst>
          </a:custGeom>
          <a:solidFill>
            <a:srgbClr val="AC0000"/>
          </a:solidFill>
          <a:ln>
            <a:noFill/>
          </a:ln>
          <a:effectLst/>
        </p:spPr>
        <p:txBody>
          <a:bodyPr vert="horz" wrap="square" lIns="68580" tIns="459000" rIns="68580" bIns="34290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1125"/>
              </a:lnSpc>
            </a:pPr>
            <a:r>
              <a:rPr lang="en-US" altLang="zh-CN" sz="2000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movl</a:t>
            </a:r>
            <a:r>
              <a:rPr lang="en-US" altLang="zh-CN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 8(%</a:t>
            </a:r>
            <a:r>
              <a:rPr lang="en-US" altLang="zh-CN" sz="2000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ebp</a:t>
            </a:r>
            <a:r>
              <a:rPr lang="en-US" altLang="zh-CN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),%</a:t>
            </a:r>
            <a:r>
              <a:rPr lang="en-US" altLang="zh-CN" sz="2000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edx</a:t>
            </a:r>
            <a:endParaRPr lang="en-US" altLang="zh-CN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UKIJ Qolyazma" pitchFamily="18" charset="0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cxnSpLocks/>
            <a:stCxn id="13" idx="6"/>
          </p:cNvCxnSpPr>
          <p:nvPr/>
        </p:nvCxnSpPr>
        <p:spPr>
          <a:xfrm flipH="1" flipV="1">
            <a:off x="611560" y="2509711"/>
            <a:ext cx="4860540" cy="784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</p:cxnSp>
      <p:cxnSp>
        <p:nvCxnSpPr>
          <p:cNvPr id="16" name="直接连接符 15"/>
          <p:cNvCxnSpPr>
            <a:cxnSpLocks/>
            <a:stCxn id="14" idx="0"/>
          </p:cNvCxnSpPr>
          <p:nvPr/>
        </p:nvCxnSpPr>
        <p:spPr>
          <a:xfrm flipH="1" flipV="1">
            <a:off x="611560" y="2818187"/>
            <a:ext cx="4860540" cy="1568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</p:cxnSp>
      <p:sp>
        <p:nvSpPr>
          <p:cNvPr id="17" name="TextBox 13"/>
          <p:cNvSpPr txBox="1"/>
          <p:nvPr/>
        </p:nvSpPr>
        <p:spPr>
          <a:xfrm flipH="1">
            <a:off x="597116" y="1731025"/>
            <a:ext cx="6113420" cy="377022"/>
          </a:xfrm>
          <a:prstGeom prst="rect">
            <a:avLst/>
          </a:prstGeom>
          <a:noFill/>
          <a:ln>
            <a:noFill/>
          </a:ln>
        </p:spPr>
        <p:txBody>
          <a:bodyPr wrap="square" lIns="68576" tIns="34288" rIns="68576" bIns="34288">
            <a:spAutoFit/>
          </a:bodyPr>
          <a:lstStyle>
            <a:defPPr>
              <a:defRPr lang="zh-CN"/>
            </a:defPPr>
            <a:lvl1pPr algn="ctr" eaLnBrk="0" hangingPunct="0">
              <a:defRPr sz="2200" b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9pPr>
          </a:lstStyle>
          <a:p>
            <a:pPr lvl="0"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>
                <a:solidFill>
                  <a:srgbClr val="C00000"/>
                </a:solidFill>
              </a:rPr>
              <a:t>寄存器间接寻址</a:t>
            </a:r>
            <a:r>
              <a:rPr lang="en-US" altLang="zh-CN" sz="2000" kern="0" dirty="0">
                <a:solidFill>
                  <a:srgbClr val="C00000"/>
                </a:solidFill>
              </a:rPr>
              <a:t>(R)	Mem[Reg[R]]</a:t>
            </a:r>
          </a:p>
        </p:txBody>
      </p:sp>
      <p:sp>
        <p:nvSpPr>
          <p:cNvPr id="18" name="TextBox 14"/>
          <p:cNvSpPr txBox="1"/>
          <p:nvPr/>
        </p:nvSpPr>
        <p:spPr>
          <a:xfrm>
            <a:off x="597116" y="2140361"/>
            <a:ext cx="4482498" cy="32201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itchFamily="34" charset="-122"/>
                <a:ea typeface="微软雅黑" pitchFamily="34" charset="-122"/>
              </a:rPr>
              <a:t>寄存器</a:t>
            </a:r>
            <a:r>
              <a:rPr lang="en-US" altLang="zh-CN" sz="14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14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itchFamily="34" charset="-122"/>
                <a:ea typeface="微软雅黑" pitchFamily="34" charset="-122"/>
              </a:rPr>
              <a:t>中存放了内存地址</a:t>
            </a:r>
            <a:endParaRPr kumimoji="0" lang="zh-CN" altLang="en-US" sz="140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5"/>
          <p:cNvSpPr txBox="1"/>
          <p:nvPr/>
        </p:nvSpPr>
        <p:spPr>
          <a:xfrm flipH="1">
            <a:off x="597116" y="2881381"/>
            <a:ext cx="6567172" cy="377022"/>
          </a:xfrm>
          <a:prstGeom prst="rect">
            <a:avLst/>
          </a:prstGeom>
          <a:noFill/>
          <a:ln>
            <a:noFill/>
          </a:ln>
        </p:spPr>
        <p:txBody>
          <a:bodyPr wrap="square" lIns="68576" tIns="34288" rIns="68576" bIns="34288">
            <a:spAutoFit/>
          </a:bodyPr>
          <a:lstStyle>
            <a:defPPr>
              <a:defRPr lang="zh-CN"/>
            </a:defPPr>
            <a:lvl1pPr eaLnBrk="0" hangingPunct="0">
              <a:defRPr sz="2200" b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9pPr>
          </a:lstStyle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>
                <a:solidFill>
                  <a:srgbClr val="C00000"/>
                </a:solidFill>
              </a:rPr>
              <a:t>基址变址寻址    </a:t>
            </a:r>
            <a:r>
              <a:rPr lang="en-US" altLang="zh-CN" sz="2000" kern="0" dirty="0">
                <a:solidFill>
                  <a:srgbClr val="C00000"/>
                </a:solidFill>
              </a:rPr>
              <a:t>D(R)   Mem[Reg[R]+D]</a:t>
            </a:r>
          </a:p>
        </p:txBody>
      </p:sp>
      <p:sp>
        <p:nvSpPr>
          <p:cNvPr id="20" name="TextBox 16"/>
          <p:cNvSpPr txBox="1"/>
          <p:nvPr/>
        </p:nvSpPr>
        <p:spPr>
          <a:xfrm>
            <a:off x="611560" y="3291830"/>
            <a:ext cx="4482498" cy="60208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itchFamily="34" charset="-122"/>
                <a:ea typeface="微软雅黑" pitchFamily="34" charset="-122"/>
              </a:rPr>
              <a:t>寄存器</a:t>
            </a:r>
            <a:r>
              <a:rPr lang="en-US" altLang="zh-CN" sz="14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14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itchFamily="34" charset="-122"/>
                <a:ea typeface="微软雅黑" pitchFamily="34" charset="-122"/>
              </a:rPr>
              <a:t>中存放了内存的起始地址</a:t>
            </a: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itchFamily="34" charset="-122"/>
                <a:ea typeface="微软雅黑" pitchFamily="34" charset="-122"/>
              </a:rPr>
              <a:t>常数 </a:t>
            </a:r>
            <a:r>
              <a:rPr lang="en-US" altLang="zh-CN" sz="14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itchFamily="34" charset="-122"/>
                <a:ea typeface="微软雅黑" pitchFamily="34" charset="-122"/>
              </a:rPr>
              <a:t>D </a:t>
            </a:r>
            <a:r>
              <a:rPr lang="zh-CN" altLang="en-US" sz="14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itchFamily="34" charset="-122"/>
                <a:ea typeface="微软雅黑" pitchFamily="34" charset="-122"/>
              </a:rPr>
              <a:t>给出了偏移量</a:t>
            </a:r>
            <a:endParaRPr kumimoji="0" lang="zh-CN" altLang="en-US" sz="140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500"/>
          <p:cNvSpPr txBox="1"/>
          <p:nvPr/>
        </p:nvSpPr>
        <p:spPr>
          <a:xfrm>
            <a:off x="3779912" y="19548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内存寻址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14" grpId="0" animBg="1"/>
          <p:bldP spid="17" grpId="0"/>
          <p:bldP spid="18" grpId="0"/>
          <p:bldP spid="19" grpId="0"/>
          <p:bldP spid="20" grpId="0"/>
          <p:bldP spid="2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14" grpId="0" animBg="1"/>
          <p:bldP spid="17" grpId="0"/>
          <p:bldP spid="18" grpId="0"/>
          <p:bldP spid="19" grpId="0"/>
          <p:bldP spid="20" grpId="0"/>
          <p:bldP spid="23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79912" y="19548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内存寻址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BF272E-C35B-496C-A476-31C3D72C6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180" y="595596"/>
            <a:ext cx="6525639" cy="33169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A73F6E9-3EC2-468D-B69A-2DDE1EC4FCF9}"/>
                  </a:ext>
                </a:extLst>
              </p:cNvPr>
              <p:cNvSpPr/>
              <p:nvPr/>
            </p:nvSpPr>
            <p:spPr>
              <a:xfrm>
                <a:off x="3115734" y="3921103"/>
                <a:ext cx="2912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𝑬𝑨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𝑰𝒎𝒎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133FC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133FCB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133FCB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067C0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67C0C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67C0C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A73F6E9-3EC2-468D-B69A-2DDE1EC4FC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734" y="3921103"/>
                <a:ext cx="2912529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B41A6D10-DA0B-4F1C-9966-F20E0121B722}"/>
              </a:ext>
            </a:extLst>
          </p:cNvPr>
          <p:cNvSpPr/>
          <p:nvPr/>
        </p:nvSpPr>
        <p:spPr>
          <a:xfrm>
            <a:off x="755576" y="4290435"/>
            <a:ext cx="8208912" cy="739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52450" lvl="1">
              <a:lnSpc>
                <a:spcPct val="150000"/>
              </a:lnSpc>
              <a:tabLst>
                <a:tab pos="860425" algn="l"/>
              </a:tabLst>
            </a:pPr>
            <a:r>
              <a:rPr lang="en-US" altLang="zh-CN" sz="1400" i="1" dirty="0" err="1">
                <a:solidFill>
                  <a:srgbClr val="C00000"/>
                </a:solidFill>
                <a:latin typeface="Cambria" panose="02040503050406030204" pitchFamily="18" charset="0"/>
                <a:ea typeface="+mn-ea"/>
              </a:rPr>
              <a:t>Imm</a:t>
            </a:r>
            <a:r>
              <a:rPr lang="en-US" altLang="zh-CN" sz="1400" i="1" dirty="0">
                <a:solidFill>
                  <a:srgbClr val="C00000"/>
                </a:solidFill>
                <a:latin typeface="Cambria" panose="02040503050406030204" pitchFamily="18" charset="0"/>
                <a:ea typeface="+mn-ea"/>
              </a:rPr>
              <a:t> </a:t>
            </a:r>
            <a:r>
              <a:rPr lang="en-US" altLang="zh-CN" sz="1400" dirty="0">
                <a:latin typeface="+mn-ea"/>
                <a:ea typeface="+mn-ea"/>
              </a:rPr>
              <a:t>: </a:t>
            </a:r>
            <a:r>
              <a:rPr lang="zh-CN" altLang="en-US" sz="1400" dirty="0">
                <a:latin typeface="+mn-ea"/>
                <a:ea typeface="+mn-ea"/>
              </a:rPr>
              <a:t>常数 </a:t>
            </a:r>
            <a:r>
              <a:rPr lang="en-US" altLang="zh-CN" sz="1400" dirty="0">
                <a:latin typeface="+mn-ea"/>
                <a:ea typeface="+mn-ea"/>
              </a:rPr>
              <a:t> 1, 2, or 4 bytes</a:t>
            </a:r>
            <a:r>
              <a:rPr lang="zh-CN" altLang="en-US" sz="1400" dirty="0">
                <a:latin typeface="+mn-ea"/>
                <a:ea typeface="+mn-ea"/>
              </a:rPr>
              <a:t>                  </a:t>
            </a:r>
            <a:r>
              <a:rPr lang="en-US" altLang="zh-CN" sz="1400" i="1" dirty="0">
                <a:solidFill>
                  <a:srgbClr val="133FCB"/>
                </a:solidFill>
                <a:latin typeface="Cambria" panose="02040503050406030204" pitchFamily="18" charset="0"/>
                <a:ea typeface="+mn-ea"/>
              </a:rPr>
              <a:t>E</a:t>
            </a:r>
            <a:r>
              <a:rPr lang="en-US" altLang="zh-CN" sz="1600" i="1" baseline="-25000" dirty="0">
                <a:solidFill>
                  <a:srgbClr val="133FCB"/>
                </a:solidFill>
                <a:latin typeface="Cambria" panose="02040503050406030204" pitchFamily="18" charset="0"/>
                <a:ea typeface="+mn-ea"/>
              </a:rPr>
              <a:t>b</a:t>
            </a:r>
            <a:r>
              <a:rPr lang="en-US" altLang="zh-CN" sz="1600" i="1" baseline="-25000" dirty="0">
                <a:solidFill>
                  <a:srgbClr val="133FCB"/>
                </a:solidFill>
                <a:latin typeface="+mn-ea"/>
                <a:ea typeface="+mn-ea"/>
              </a:rPr>
              <a:t> </a:t>
            </a:r>
            <a:r>
              <a:rPr lang="en-US" altLang="zh-CN" sz="1400" dirty="0">
                <a:latin typeface="+mn-ea"/>
                <a:ea typeface="+mn-ea"/>
              </a:rPr>
              <a:t>: </a:t>
            </a:r>
            <a:r>
              <a:rPr lang="zh-CN" altLang="en-US" sz="1400" dirty="0">
                <a:latin typeface="+mn-ea"/>
                <a:ea typeface="+mn-ea"/>
              </a:rPr>
              <a:t>基址寄存器</a:t>
            </a:r>
            <a:endParaRPr lang="en-US" altLang="zh-CN" sz="1400" dirty="0">
              <a:latin typeface="+mn-ea"/>
              <a:ea typeface="+mn-ea"/>
            </a:endParaRPr>
          </a:p>
          <a:p>
            <a:pPr marL="552450" lvl="1">
              <a:lnSpc>
                <a:spcPct val="150000"/>
              </a:lnSpc>
              <a:tabLst>
                <a:tab pos="860425" algn="l"/>
              </a:tabLst>
            </a:pPr>
            <a:r>
              <a:rPr lang="en-US" altLang="zh-CN" sz="1400" i="1" dirty="0">
                <a:solidFill>
                  <a:srgbClr val="067C0C"/>
                </a:solidFill>
                <a:latin typeface="Cambria" panose="02040503050406030204" pitchFamily="18" charset="0"/>
                <a:ea typeface="+mn-ea"/>
              </a:rPr>
              <a:t>     </a:t>
            </a:r>
            <a:r>
              <a:rPr lang="en-US" altLang="zh-CN" sz="1400" i="1" dirty="0" err="1">
                <a:solidFill>
                  <a:srgbClr val="067C0C"/>
                </a:solidFill>
                <a:latin typeface="Cambria" panose="02040503050406030204" pitchFamily="18" charset="0"/>
                <a:ea typeface="+mn-ea"/>
              </a:rPr>
              <a:t>E</a:t>
            </a:r>
            <a:r>
              <a:rPr lang="en-US" altLang="zh-CN" sz="1600" i="1" baseline="-25000" dirty="0" err="1">
                <a:solidFill>
                  <a:srgbClr val="067C0C"/>
                </a:solidFill>
                <a:latin typeface="Cambria" panose="02040503050406030204" pitchFamily="18" charset="0"/>
                <a:ea typeface="+mn-ea"/>
              </a:rPr>
              <a:t>i</a:t>
            </a:r>
            <a:r>
              <a:rPr lang="en-US" altLang="zh-CN" sz="1600" i="1" dirty="0">
                <a:latin typeface="Cambria" panose="02040503050406030204" pitchFamily="18" charset="0"/>
                <a:ea typeface="+mn-ea"/>
              </a:rPr>
              <a:t> </a:t>
            </a:r>
            <a:r>
              <a:rPr lang="en-US" altLang="zh-CN" sz="1400" dirty="0">
                <a:latin typeface="+mn-ea"/>
                <a:ea typeface="+mn-ea"/>
              </a:rPr>
              <a:t>:  </a:t>
            </a:r>
            <a:r>
              <a:rPr lang="zh-CN" altLang="en-US" sz="1400" dirty="0">
                <a:latin typeface="+mn-ea"/>
                <a:ea typeface="+mn-ea"/>
              </a:rPr>
              <a:t>变址寄存器（不要用</a:t>
            </a:r>
            <a:r>
              <a:rPr lang="en-US" altLang="zh-CN" sz="1400" dirty="0">
                <a:latin typeface="+mn-ea"/>
                <a:ea typeface="+mn-ea"/>
              </a:rPr>
              <a:t> </a:t>
            </a:r>
            <a:r>
              <a:rPr lang="en-US" altLang="zh-CN" sz="1400" dirty="0">
                <a:latin typeface="+mn-ea"/>
                <a:ea typeface="+mn-ea"/>
                <a:sym typeface="Courier New Bold" panose="02070609020205020404" pitchFamily="49" charset="0"/>
              </a:rPr>
              <a:t>%</a:t>
            </a:r>
            <a:r>
              <a:rPr lang="en-US" altLang="zh-CN" sz="1400" dirty="0" err="1">
                <a:latin typeface="+mn-ea"/>
                <a:ea typeface="+mn-ea"/>
                <a:sym typeface="Courier New Bold" panose="02070609020205020404" pitchFamily="49" charset="0"/>
              </a:rPr>
              <a:t>esp</a:t>
            </a:r>
            <a:r>
              <a:rPr lang="zh-CN" altLang="en-US" sz="1400" dirty="0">
                <a:latin typeface="+mn-ea"/>
                <a:ea typeface="+mn-ea"/>
                <a:sym typeface="Courier New Bold" panose="02070609020205020404" pitchFamily="49" charset="0"/>
              </a:rPr>
              <a:t>）         </a:t>
            </a:r>
            <a:r>
              <a:rPr lang="en-US" altLang="zh-CN" sz="1400" i="1" dirty="0">
                <a:solidFill>
                  <a:srgbClr val="7030A0"/>
                </a:solidFill>
                <a:latin typeface="Cambria" panose="02040503050406030204" pitchFamily="18" charset="0"/>
                <a:ea typeface="+mn-ea"/>
              </a:rPr>
              <a:t>S</a:t>
            </a:r>
            <a:r>
              <a:rPr lang="en-US" altLang="zh-CN" sz="1400" i="1" dirty="0">
                <a:solidFill>
                  <a:srgbClr val="7030A0"/>
                </a:solidFill>
                <a:latin typeface="+mn-ea"/>
                <a:ea typeface="+mn-ea"/>
              </a:rPr>
              <a:t> </a:t>
            </a:r>
            <a:r>
              <a:rPr lang="en-US" altLang="zh-CN" sz="1400" dirty="0">
                <a:latin typeface="+mn-ea"/>
                <a:ea typeface="+mn-ea"/>
              </a:rPr>
              <a:t>: </a:t>
            </a:r>
            <a:r>
              <a:rPr lang="zh-CN" altLang="en-US" sz="1400" dirty="0">
                <a:latin typeface="+mn-ea"/>
                <a:ea typeface="+mn-ea"/>
              </a:rPr>
              <a:t>比例因子</a:t>
            </a:r>
            <a:r>
              <a:rPr lang="en-US" altLang="zh-CN" sz="1400" dirty="0">
                <a:latin typeface="+mn-ea"/>
                <a:ea typeface="+mn-ea"/>
              </a:rPr>
              <a:t> 1, 2, 4, or 8 (</a:t>
            </a:r>
            <a:r>
              <a:rPr lang="en-US" altLang="zh-CN" sz="1400" dirty="0">
                <a:solidFill>
                  <a:srgbClr val="980002"/>
                </a:solidFill>
                <a:latin typeface="+mn-ea"/>
                <a:ea typeface="+mn-ea"/>
                <a:sym typeface="Calibri Bold Italic" panose="020F07020304040A0204" pitchFamily="34" charset="0"/>
              </a:rPr>
              <a:t>why these numbers?</a:t>
            </a:r>
            <a:r>
              <a:rPr lang="en-US" altLang="zh-CN" sz="1400" dirty="0">
                <a:latin typeface="+mn-ea"/>
                <a:ea typeface="+mn-ea"/>
              </a:rPr>
              <a:t>)</a:t>
            </a:r>
            <a:endParaRPr lang="en-US" altLang="zh-CN" sz="11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7923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4" presetID="10" presetClass="entr" presetSubtype="0" fill="hold" grpId="0" nodeType="after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  <p:bldP spid="2" grpId="0"/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4" presetID="10" presetClass="entr" presetSubtype="0" fill="hold" grpId="0" nodeType="after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  <p:bldP spid="2" grpId="0"/>
          <p:bldP spid="3" grpId="0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79912" y="19548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内存寻址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9" name="Group 62">
            <a:extLst>
              <a:ext uri="{FF2B5EF4-FFF2-40B4-BE49-F238E27FC236}">
                <a16:creationId xmlns:a16="http://schemas.microsoft.com/office/drawing/2014/main" id="{37418A90-F908-48BF-8E08-65CD6927A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864112"/>
              </p:ext>
            </p:extLst>
          </p:nvPr>
        </p:nvGraphicFramePr>
        <p:xfrm>
          <a:off x="899592" y="1105012"/>
          <a:ext cx="2362200" cy="1036638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edx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23" marB="7622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23" marB="7622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ecx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23" marB="7622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0x0100</a:t>
                      </a:r>
                    </a:p>
                  </a:txBody>
                  <a:tcPr marL="76200" marR="76200" marT="76223" marB="7622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79">
            <a:extLst>
              <a:ext uri="{FF2B5EF4-FFF2-40B4-BE49-F238E27FC236}">
                <a16:creationId xmlns:a16="http://schemas.microsoft.com/office/drawing/2014/main" id="{B22A8D7B-F414-49EE-9055-6DFC5D7A8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227509"/>
              </p:ext>
            </p:extLst>
          </p:nvPr>
        </p:nvGraphicFramePr>
        <p:xfrm>
          <a:off x="899592" y="2377365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edx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ヒラギノ角ゴ ProN W3" charset="0"/>
                          <a:cs typeface="ヒラギノ角ゴ ProN W3" charset="0"/>
                          <a:sym typeface="Courier New" panose="02070309020205020404" pitchFamily="49" charset="0"/>
                        </a:rPr>
                        <a:t>0xf000 + 0x8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ヒラギノ角ゴ ProN W3" charset="0"/>
                          <a:cs typeface="ヒラギノ角ゴ ProN W3" charset="0"/>
                          <a:sym typeface="Courier New" panose="02070309020205020404" pitchFamily="49" charset="0"/>
                        </a:rPr>
                        <a:t>0xf008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edx,%ecx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ヒラギノ角ゴ ProN W3" charset="0"/>
                          <a:cs typeface="ヒラギノ角ゴ ProN W3" charset="0"/>
                          <a:sym typeface="Courier New" panose="02070309020205020404" pitchFamily="49" charset="0"/>
                        </a:rPr>
                        <a:t>0xf000 + 0x100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ヒラギノ角ゴ ProN W3" charset="0"/>
                          <a:cs typeface="ヒラギノ角ゴ ProN W3" charset="0"/>
                          <a:sym typeface="Courier New" panose="02070309020205020404" pitchFamily="49" charset="0"/>
                        </a:rPr>
                        <a:t>0xf100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(%edx,%ecx,4)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ヒラギノ角ゴ ProN W3" charset="0"/>
                          <a:cs typeface="ヒラギノ角ゴ ProN W3" charset="0"/>
                          <a:sym typeface="Courier New" panose="02070309020205020404" pitchFamily="49" charset="0"/>
                        </a:rPr>
                        <a:t>0xf000 + 4*0x100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ヒラギノ角ゴ ProN W3" charset="0"/>
                          <a:cs typeface="ヒラギノ角ゴ ProN W3" charset="0"/>
                          <a:sym typeface="Courier New" panose="02070309020205020404" pitchFamily="49" charset="0"/>
                        </a:rPr>
                        <a:t>0xf400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0x80(,%edx,2)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ヒラギノ角ゴ ProN W3" charset="0"/>
                          <a:cs typeface="ヒラギノ角ゴ ProN W3" charset="0"/>
                          <a:sym typeface="Courier New" panose="02070309020205020404" pitchFamily="49" charset="0"/>
                        </a:rPr>
                        <a:t>2*0xf000 + 0x80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ヒラギノ角ゴ ProN W3" charset="0"/>
                          <a:cs typeface="ヒラギノ角ゴ ProN W3" charset="0"/>
                          <a:sym typeface="Courier New" panose="02070309020205020404" pitchFamily="49" charset="0"/>
                        </a:rPr>
                        <a:t>0x1e080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500">
            <a:extLst>
              <a:ext uri="{FF2B5EF4-FFF2-40B4-BE49-F238E27FC236}">
                <a16:creationId xmlns:a16="http://schemas.microsoft.com/office/drawing/2014/main" id="{0BA7D6BF-6112-4EE8-8775-2139DFE7DF19}"/>
              </a:ext>
            </a:extLst>
          </p:cNvPr>
          <p:cNvSpPr txBox="1"/>
          <p:nvPr/>
        </p:nvSpPr>
        <p:spPr>
          <a:xfrm>
            <a:off x="683568" y="538171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地址计算举例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5411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2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  <p:bldP spid="11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2930876" y="856127"/>
            <a:ext cx="5529556" cy="27223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55">
              <a:cs typeface="+mn-ea"/>
              <a:sym typeface="+mn-lt"/>
            </a:endParaRPr>
          </a:p>
        </p:txBody>
      </p:sp>
      <p:sp>
        <p:nvSpPr>
          <p:cNvPr id="43" name="未知"/>
          <p:cNvSpPr>
            <a:spLocks/>
          </p:cNvSpPr>
          <p:nvPr/>
        </p:nvSpPr>
        <p:spPr bwMode="auto">
          <a:xfrm flipH="1">
            <a:off x="1035318" y="1502005"/>
            <a:ext cx="1295071" cy="1287329"/>
          </a:xfrm>
          <a:custGeom>
            <a:avLst/>
            <a:gdLst>
              <a:gd name="T0" fmla="*/ 6790 w 174"/>
              <a:gd name="T1" fmla="*/ 7832 h 173"/>
              <a:gd name="T2" fmla="*/ 7881 w 174"/>
              <a:gd name="T3" fmla="*/ 3936 h 173"/>
              <a:gd name="T4" fmla="*/ 6790 w 174"/>
              <a:gd name="T5" fmla="*/ 0 h 173"/>
              <a:gd name="T6" fmla="*/ 0 w 174"/>
              <a:gd name="T7" fmla="*/ 3936 h 173"/>
              <a:gd name="T8" fmla="*/ 6790 w 174"/>
              <a:gd name="T9" fmla="*/ 7832 h 1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4"/>
              <a:gd name="T16" fmla="*/ 0 h 173"/>
              <a:gd name="T17" fmla="*/ 174 w 174"/>
              <a:gd name="T18" fmla="*/ 173 h 1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4" h="173">
                <a:moveTo>
                  <a:pt x="150" y="173"/>
                </a:moveTo>
                <a:cubicBezTo>
                  <a:pt x="165" y="147"/>
                  <a:pt x="174" y="117"/>
                  <a:pt x="174" y="87"/>
                </a:cubicBezTo>
                <a:cubicBezTo>
                  <a:pt x="174" y="56"/>
                  <a:pt x="165" y="26"/>
                  <a:pt x="150" y="0"/>
                </a:cubicBezTo>
                <a:lnTo>
                  <a:pt x="0" y="87"/>
                </a:lnTo>
                <a:lnTo>
                  <a:pt x="150" y="17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4925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defRPr/>
            </a:pPr>
            <a:endParaRPr lang="zh-CN" altLang="en-US" sz="1322">
              <a:cs typeface="+mn-ea"/>
              <a:sym typeface="+mn-lt"/>
            </a:endParaRPr>
          </a:p>
        </p:txBody>
      </p:sp>
      <p:sp>
        <p:nvSpPr>
          <p:cNvPr id="73" name="未知"/>
          <p:cNvSpPr>
            <a:spLocks/>
          </p:cNvSpPr>
          <p:nvPr/>
        </p:nvSpPr>
        <p:spPr bwMode="auto">
          <a:xfrm flipH="1">
            <a:off x="1214483" y="856128"/>
            <a:ext cx="1115907" cy="1292859"/>
          </a:xfrm>
          <a:custGeom>
            <a:avLst/>
            <a:gdLst>
              <a:gd name="T0" fmla="*/ 6787 w 150"/>
              <a:gd name="T1" fmla="*/ 3930 h 174"/>
              <a:gd name="T2" fmla="*/ 0 w 150"/>
              <a:gd name="T3" fmla="*/ 0 h 174"/>
              <a:gd name="T4" fmla="*/ 0 w 150"/>
              <a:gd name="T5" fmla="*/ 7854 h 174"/>
              <a:gd name="T6" fmla="*/ 6787 w 150"/>
              <a:gd name="T7" fmla="*/ 3930 h 174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174"/>
              <a:gd name="T14" fmla="*/ 150 w 150"/>
              <a:gd name="T15" fmla="*/ 174 h 1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174">
                <a:moveTo>
                  <a:pt x="150" y="87"/>
                </a:moveTo>
                <a:cubicBezTo>
                  <a:pt x="119" y="33"/>
                  <a:pt x="62" y="0"/>
                  <a:pt x="0" y="0"/>
                </a:cubicBezTo>
                <a:lnTo>
                  <a:pt x="0" y="174"/>
                </a:lnTo>
                <a:lnTo>
                  <a:pt x="150" y="87"/>
                </a:lnTo>
                <a:close/>
              </a:path>
            </a:pathLst>
          </a:custGeom>
          <a:solidFill>
            <a:srgbClr val="AC0000"/>
          </a:solidFill>
          <a:ln w="34925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defRPr/>
            </a:pPr>
            <a:endParaRPr lang="zh-CN" altLang="en-US" sz="1322">
              <a:cs typeface="+mn-ea"/>
              <a:sym typeface="+mn-lt"/>
            </a:endParaRPr>
          </a:p>
        </p:txBody>
      </p:sp>
      <p:sp>
        <p:nvSpPr>
          <p:cNvPr id="78" name="未知"/>
          <p:cNvSpPr>
            <a:spLocks/>
          </p:cNvSpPr>
          <p:nvPr/>
        </p:nvSpPr>
        <p:spPr bwMode="auto">
          <a:xfrm flipH="1">
            <a:off x="1214484" y="2148990"/>
            <a:ext cx="2239555" cy="1286224"/>
          </a:xfrm>
          <a:custGeom>
            <a:avLst/>
            <a:gdLst>
              <a:gd name="T0" fmla="*/ 0 w 301"/>
              <a:gd name="T1" fmla="*/ 3886 h 173"/>
              <a:gd name="T2" fmla="*/ 6835 w 301"/>
              <a:gd name="T3" fmla="*/ 7818 h 173"/>
              <a:gd name="T4" fmla="*/ 13623 w 301"/>
              <a:gd name="T5" fmla="*/ 3886 h 173"/>
              <a:gd name="T6" fmla="*/ 6835 w 301"/>
              <a:gd name="T7" fmla="*/ 0 h 173"/>
              <a:gd name="T8" fmla="*/ 0 w 301"/>
              <a:gd name="T9" fmla="*/ 3886 h 1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1"/>
              <a:gd name="T16" fmla="*/ 0 h 173"/>
              <a:gd name="T17" fmla="*/ 301 w 301"/>
              <a:gd name="T18" fmla="*/ 173 h 1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1" h="173">
                <a:moveTo>
                  <a:pt x="0" y="86"/>
                </a:moveTo>
                <a:cubicBezTo>
                  <a:pt x="31" y="140"/>
                  <a:pt x="88" y="173"/>
                  <a:pt x="151" y="173"/>
                </a:cubicBezTo>
                <a:cubicBezTo>
                  <a:pt x="213" y="173"/>
                  <a:pt x="270" y="140"/>
                  <a:pt x="301" y="86"/>
                </a:cubicBezTo>
                <a:lnTo>
                  <a:pt x="151" y="0"/>
                </a:lnTo>
                <a:lnTo>
                  <a:pt x="0" y="86"/>
                </a:lnTo>
                <a:close/>
              </a:path>
            </a:pathLst>
          </a:custGeom>
          <a:solidFill>
            <a:srgbClr val="AC0000"/>
          </a:solidFill>
          <a:ln w="34925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defRPr/>
            </a:pPr>
            <a:endParaRPr lang="zh-CN" altLang="en-US" sz="1322">
              <a:cs typeface="+mn-ea"/>
              <a:sym typeface="+mn-lt"/>
            </a:endParaRPr>
          </a:p>
        </p:txBody>
      </p:sp>
      <p:sp>
        <p:nvSpPr>
          <p:cNvPr id="81" name="未知"/>
          <p:cNvSpPr>
            <a:spLocks/>
          </p:cNvSpPr>
          <p:nvPr/>
        </p:nvSpPr>
        <p:spPr bwMode="auto">
          <a:xfrm flipH="1">
            <a:off x="2330391" y="856128"/>
            <a:ext cx="1302813" cy="1933205"/>
          </a:xfrm>
          <a:custGeom>
            <a:avLst/>
            <a:gdLst>
              <a:gd name="T0" fmla="*/ 7883 w 175"/>
              <a:gd name="T1" fmla="*/ 0 h 260"/>
              <a:gd name="T2" fmla="*/ 47 w 175"/>
              <a:gd name="T3" fmla="*/ 7819 h 260"/>
              <a:gd name="T4" fmla="*/ 1090 w 175"/>
              <a:gd name="T5" fmla="*/ 11752 h 260"/>
              <a:gd name="T6" fmla="*/ 7930 w 175"/>
              <a:gd name="T7" fmla="*/ 7866 h 260"/>
              <a:gd name="T8" fmla="*/ 7883 w 175"/>
              <a:gd name="T9" fmla="*/ 0 h 2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5"/>
              <a:gd name="T16" fmla="*/ 0 h 260"/>
              <a:gd name="T17" fmla="*/ 175 w 175"/>
              <a:gd name="T18" fmla="*/ 260 h 2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5" h="260">
                <a:moveTo>
                  <a:pt x="174" y="0"/>
                </a:moveTo>
                <a:cubicBezTo>
                  <a:pt x="78" y="0"/>
                  <a:pt x="1" y="77"/>
                  <a:pt x="1" y="173"/>
                </a:cubicBezTo>
                <a:cubicBezTo>
                  <a:pt x="0" y="204"/>
                  <a:pt x="9" y="234"/>
                  <a:pt x="24" y="260"/>
                </a:cubicBezTo>
                <a:lnTo>
                  <a:pt x="175" y="174"/>
                </a:lnTo>
                <a:lnTo>
                  <a:pt x="17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4925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defRPr/>
            </a:pPr>
            <a:endParaRPr lang="zh-CN" altLang="en-US" sz="1322">
              <a:cs typeface="+mn-ea"/>
              <a:sym typeface="+mn-lt"/>
            </a:endParaRPr>
          </a:p>
        </p:txBody>
      </p:sp>
      <p:sp>
        <p:nvSpPr>
          <p:cNvPr id="84" name="未知"/>
          <p:cNvSpPr>
            <a:spLocks/>
          </p:cNvSpPr>
          <p:nvPr/>
        </p:nvSpPr>
        <p:spPr bwMode="auto">
          <a:xfrm flipH="1" flipV="1">
            <a:off x="1419085" y="1257589"/>
            <a:ext cx="919048" cy="1840306"/>
          </a:xfrm>
          <a:custGeom>
            <a:avLst/>
            <a:gdLst>
              <a:gd name="T0" fmla="*/ 0 w 174"/>
              <a:gd name="T1" fmla="*/ 2147483647 h 348"/>
              <a:gd name="T2" fmla="*/ 2147483647 w 174"/>
              <a:gd name="T3" fmla="*/ 2147483647 h 348"/>
              <a:gd name="T4" fmla="*/ 0 w 174"/>
              <a:gd name="T5" fmla="*/ 0 h 348"/>
              <a:gd name="T6" fmla="*/ 0 w 174"/>
              <a:gd name="T7" fmla="*/ 2147483647 h 348"/>
              <a:gd name="T8" fmla="*/ 0 w 174"/>
              <a:gd name="T9" fmla="*/ 2147483647 h 3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4"/>
              <a:gd name="T16" fmla="*/ 0 h 348"/>
              <a:gd name="T17" fmla="*/ 174 w 174"/>
              <a:gd name="T18" fmla="*/ 348 h 3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4" h="348">
                <a:moveTo>
                  <a:pt x="0" y="347"/>
                </a:moveTo>
                <a:cubicBezTo>
                  <a:pt x="96" y="348"/>
                  <a:pt x="174" y="270"/>
                  <a:pt x="174" y="174"/>
                </a:cubicBezTo>
                <a:cubicBezTo>
                  <a:pt x="174" y="77"/>
                  <a:pt x="96" y="0"/>
                  <a:pt x="0" y="0"/>
                </a:cubicBezTo>
                <a:lnTo>
                  <a:pt x="0" y="174"/>
                </a:lnTo>
                <a:lnTo>
                  <a:pt x="0" y="34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4925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322">
              <a:cs typeface="+mn-ea"/>
              <a:sym typeface="+mn-lt"/>
            </a:endParaRPr>
          </a:p>
        </p:txBody>
      </p:sp>
      <p:sp>
        <p:nvSpPr>
          <p:cNvPr id="85" name="未知"/>
          <p:cNvSpPr>
            <a:spLocks/>
          </p:cNvSpPr>
          <p:nvPr/>
        </p:nvSpPr>
        <p:spPr bwMode="auto">
          <a:xfrm flipH="1" flipV="1">
            <a:off x="2331498" y="1257587"/>
            <a:ext cx="798499" cy="915730"/>
          </a:xfrm>
          <a:custGeom>
            <a:avLst/>
            <a:gdLst>
              <a:gd name="T0" fmla="*/ 0 w 151"/>
              <a:gd name="T1" fmla="*/ 2147483647 h 173"/>
              <a:gd name="T2" fmla="*/ 2147483647 w 151"/>
              <a:gd name="T3" fmla="*/ 2147483647 h 173"/>
              <a:gd name="T4" fmla="*/ 2147483647 w 151"/>
              <a:gd name="T5" fmla="*/ 0 h 173"/>
              <a:gd name="T6" fmla="*/ 0 w 151"/>
              <a:gd name="T7" fmla="*/ 2147483647 h 173"/>
              <a:gd name="T8" fmla="*/ 0 60000 65536"/>
              <a:gd name="T9" fmla="*/ 0 60000 65536"/>
              <a:gd name="T10" fmla="*/ 0 60000 65536"/>
              <a:gd name="T11" fmla="*/ 0 60000 65536"/>
              <a:gd name="T12" fmla="*/ 0 w 151"/>
              <a:gd name="T13" fmla="*/ 0 h 173"/>
              <a:gd name="T14" fmla="*/ 151 w 151"/>
              <a:gd name="T15" fmla="*/ 173 h 1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1" h="173">
                <a:moveTo>
                  <a:pt x="0" y="86"/>
                </a:moveTo>
                <a:cubicBezTo>
                  <a:pt x="31" y="140"/>
                  <a:pt x="88" y="173"/>
                  <a:pt x="151" y="173"/>
                </a:cubicBezTo>
                <a:lnTo>
                  <a:pt x="151" y="0"/>
                </a:lnTo>
                <a:lnTo>
                  <a:pt x="0" y="86"/>
                </a:lnTo>
                <a:close/>
              </a:path>
            </a:pathLst>
          </a:custGeom>
          <a:solidFill>
            <a:srgbClr val="DDDDDD"/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30000"/>
              </a:lnSpc>
            </a:pPr>
            <a:endParaRPr lang="zh-CN" altLang="en-US" sz="1322">
              <a:cs typeface="+mn-ea"/>
              <a:sym typeface="+mn-lt"/>
            </a:endParaRPr>
          </a:p>
        </p:txBody>
      </p:sp>
      <p:sp>
        <p:nvSpPr>
          <p:cNvPr id="86" name="未知"/>
          <p:cNvSpPr>
            <a:spLocks/>
          </p:cNvSpPr>
          <p:nvPr/>
        </p:nvSpPr>
        <p:spPr bwMode="auto">
          <a:xfrm flipH="1" flipV="1">
            <a:off x="2331498" y="2177740"/>
            <a:ext cx="798499" cy="920152"/>
          </a:xfrm>
          <a:custGeom>
            <a:avLst/>
            <a:gdLst>
              <a:gd name="T0" fmla="*/ 2147483647 w 151"/>
              <a:gd name="T1" fmla="*/ 0 h 174"/>
              <a:gd name="T2" fmla="*/ 0 w 151"/>
              <a:gd name="T3" fmla="*/ 2147483647 h 174"/>
              <a:gd name="T4" fmla="*/ 2147483647 w 151"/>
              <a:gd name="T5" fmla="*/ 2147483647 h 174"/>
              <a:gd name="T6" fmla="*/ 2147483647 w 151"/>
              <a:gd name="T7" fmla="*/ 0 h 174"/>
              <a:gd name="T8" fmla="*/ 0 60000 65536"/>
              <a:gd name="T9" fmla="*/ 0 60000 65536"/>
              <a:gd name="T10" fmla="*/ 0 60000 65536"/>
              <a:gd name="T11" fmla="*/ 0 60000 65536"/>
              <a:gd name="T12" fmla="*/ 0 w 151"/>
              <a:gd name="T13" fmla="*/ 0 h 174"/>
              <a:gd name="T14" fmla="*/ 151 w 151"/>
              <a:gd name="T15" fmla="*/ 174 h 1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1" h="174">
                <a:moveTo>
                  <a:pt x="150" y="0"/>
                </a:moveTo>
                <a:cubicBezTo>
                  <a:pt x="88" y="0"/>
                  <a:pt x="31" y="33"/>
                  <a:pt x="0" y="87"/>
                </a:cubicBezTo>
                <a:lnTo>
                  <a:pt x="151" y="174"/>
                </a:lnTo>
                <a:lnTo>
                  <a:pt x="150" y="0"/>
                </a:lnTo>
                <a:close/>
              </a:path>
            </a:pathLst>
          </a:custGeom>
          <a:solidFill>
            <a:srgbClr val="DDDDDD"/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30000"/>
              </a:lnSpc>
            </a:pPr>
            <a:endParaRPr lang="zh-CN" altLang="en-US" sz="1322">
              <a:cs typeface="+mn-ea"/>
              <a:sym typeface="+mn-lt"/>
            </a:endParaRPr>
          </a:p>
        </p:txBody>
      </p:sp>
      <p:sp>
        <p:nvSpPr>
          <p:cNvPr id="87" name="未知"/>
          <p:cNvSpPr>
            <a:spLocks/>
          </p:cNvSpPr>
          <p:nvPr/>
        </p:nvSpPr>
        <p:spPr bwMode="auto">
          <a:xfrm flipH="1" flipV="1">
            <a:off x="2339237" y="1451134"/>
            <a:ext cx="1464283" cy="1444375"/>
          </a:xfrm>
          <a:custGeom>
            <a:avLst/>
            <a:gdLst>
              <a:gd name="T0" fmla="*/ 2147483647 w 175"/>
              <a:gd name="T1" fmla="*/ 0 h 173"/>
              <a:gd name="T2" fmla="*/ 144258970 w 175"/>
              <a:gd name="T3" fmla="*/ 2147483647 h 173"/>
              <a:gd name="T4" fmla="*/ 2147483647 w 175"/>
              <a:gd name="T5" fmla="*/ 2147483647 h 173"/>
              <a:gd name="T6" fmla="*/ 2147483647 w 175"/>
              <a:gd name="T7" fmla="*/ 2147483647 h 173"/>
              <a:gd name="T8" fmla="*/ 2147483647 w 175"/>
              <a:gd name="T9" fmla="*/ 0 h 1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5"/>
              <a:gd name="T16" fmla="*/ 0 h 173"/>
              <a:gd name="T17" fmla="*/ 175 w 175"/>
              <a:gd name="T18" fmla="*/ 173 h 1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5" h="173">
                <a:moveTo>
                  <a:pt x="24" y="0"/>
                </a:moveTo>
                <a:cubicBezTo>
                  <a:pt x="9" y="26"/>
                  <a:pt x="1" y="56"/>
                  <a:pt x="1" y="86"/>
                </a:cubicBezTo>
                <a:cubicBezTo>
                  <a:pt x="0" y="117"/>
                  <a:pt x="9" y="147"/>
                  <a:pt x="24" y="173"/>
                </a:cubicBezTo>
                <a:lnTo>
                  <a:pt x="175" y="87"/>
                </a:lnTo>
                <a:lnTo>
                  <a:pt x="24" y="0"/>
                </a:lnTo>
                <a:close/>
              </a:path>
            </a:pathLst>
          </a:custGeom>
          <a:solidFill>
            <a:srgbClr val="AC0000"/>
          </a:solidFill>
          <a:ln w="34925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322">
              <a:cs typeface="+mn-ea"/>
              <a:sym typeface="+mn-lt"/>
            </a:endParaRPr>
          </a:p>
        </p:txBody>
      </p:sp>
      <p:sp>
        <p:nvSpPr>
          <p:cNvPr id="94" name="TextBox 20"/>
          <p:cNvSpPr txBox="1"/>
          <p:nvPr/>
        </p:nvSpPr>
        <p:spPr bwMode="auto">
          <a:xfrm>
            <a:off x="4053417" y="928434"/>
            <a:ext cx="4651293" cy="2595197"/>
          </a:xfrm>
          <a:prstGeom prst="rect">
            <a:avLst/>
          </a:prstGeom>
          <a:noFill/>
        </p:spPr>
        <p:txBody>
          <a:bodyPr vert="horz" wrap="square" lIns="67183" tIns="33591" rIns="67183" bIns="33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格式：</a:t>
            </a:r>
            <a:r>
              <a:rPr lang="en-US" altLang="zh-CN" sz="1600" dirty="0" err="1">
                <a:solidFill>
                  <a:srgbClr val="FFFF00"/>
                </a:solidFill>
                <a:latin typeface="+mn-ea"/>
                <a:cs typeface="+mn-ea"/>
                <a:sym typeface="+mn-lt"/>
              </a:rPr>
              <a:t>leal</a:t>
            </a:r>
            <a:r>
              <a:rPr lang="en-US" altLang="zh-CN" sz="1600" dirty="0">
                <a:solidFill>
                  <a:srgbClr val="FFFF00"/>
                </a:solidFill>
                <a:latin typeface="+mn-ea"/>
                <a:cs typeface="+mn-ea"/>
                <a:sym typeface="+mn-lt"/>
              </a:rPr>
              <a:t> </a:t>
            </a:r>
            <a:r>
              <a:rPr lang="en-US" altLang="zh-CN" sz="1600" dirty="0" err="1">
                <a:solidFill>
                  <a:srgbClr val="FFFF00"/>
                </a:solidFill>
                <a:latin typeface="+mn-ea"/>
                <a:cs typeface="+mn-ea"/>
                <a:sym typeface="+mn-lt"/>
              </a:rPr>
              <a:t>Src</a:t>
            </a:r>
            <a:r>
              <a:rPr lang="en-US" altLang="zh-CN" sz="1600" dirty="0">
                <a:solidFill>
                  <a:srgbClr val="FFFF00"/>
                </a:solidFill>
                <a:latin typeface="+mn-ea"/>
                <a:cs typeface="+mn-ea"/>
                <a:sym typeface="+mn-lt"/>
              </a:rPr>
              <a:t>, </a:t>
            </a:r>
            <a:r>
              <a:rPr lang="en-US" altLang="zh-CN" sz="1600" dirty="0" err="1">
                <a:solidFill>
                  <a:srgbClr val="FFFF00"/>
                </a:solidFill>
                <a:latin typeface="+mn-ea"/>
                <a:cs typeface="+mn-ea"/>
                <a:sym typeface="+mn-lt"/>
              </a:rPr>
              <a:t>Dest</a:t>
            </a:r>
            <a:endParaRPr lang="en-US" altLang="zh-CN" sz="1600" dirty="0">
              <a:solidFill>
                <a:srgbClr val="FFFF00"/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1600" dirty="0" err="1">
                <a:solidFill>
                  <a:schemeClr val="bg1"/>
                </a:solidFill>
                <a:latin typeface="+mn-ea"/>
                <a:cs typeface="+mn-ea"/>
                <a:sym typeface="+mn-lt"/>
              </a:rPr>
              <a:t>Src</a:t>
            </a:r>
            <a:r>
              <a:rPr lang="en-US" altLang="zh-CN" sz="1600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 </a:t>
            </a:r>
            <a:r>
              <a:rPr lang="zh-CN" altLang="en-US" sz="1600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：地址计算表达式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600" dirty="0" err="1">
                <a:solidFill>
                  <a:schemeClr val="bg1"/>
                </a:solidFill>
                <a:latin typeface="+mn-ea"/>
                <a:cs typeface="+mn-ea"/>
                <a:sym typeface="+mn-lt"/>
              </a:rPr>
              <a:t>Src</a:t>
            </a:r>
            <a:r>
              <a:rPr lang="zh-CN" altLang="en-US" sz="1600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的结果保存在</a:t>
            </a:r>
            <a:r>
              <a:rPr lang="en-US" altLang="zh-CN" sz="1600" dirty="0" err="1">
                <a:solidFill>
                  <a:schemeClr val="bg1"/>
                </a:solidFill>
                <a:latin typeface="+mn-ea"/>
                <a:cs typeface="+mn-ea"/>
                <a:sym typeface="+mn-lt"/>
              </a:rPr>
              <a:t>Dest</a:t>
            </a:r>
            <a:r>
              <a:rPr lang="zh-CN" altLang="en-US" sz="1600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中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rgbClr val="FFFF00"/>
                </a:solidFill>
                <a:latin typeface="+mn-ea"/>
                <a:cs typeface="+mn-ea"/>
                <a:sym typeface="+mn-lt"/>
              </a:rPr>
              <a:t>用途</a:t>
            </a:r>
            <a:r>
              <a:rPr lang="zh-CN" altLang="en-US" sz="1600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：</a:t>
            </a:r>
          </a:p>
          <a:p>
            <a:pPr marL="285750" indent="-285750">
              <a:lnSpc>
                <a:spcPct val="130000"/>
              </a:lnSpc>
              <a:buClr>
                <a:srgbClr val="DE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计算内存地址值本身（不取内存里的值）</a:t>
            </a:r>
          </a:p>
          <a:p>
            <a:pPr>
              <a:lnSpc>
                <a:spcPct val="130000"/>
              </a:lnSpc>
              <a:buClr>
                <a:srgbClr val="DE0000"/>
              </a:buClr>
              <a:defRPr/>
            </a:pPr>
            <a:r>
              <a:rPr lang="en-US" altLang="zh-CN" sz="1600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     e.g., translation of p = &amp;x[</a:t>
            </a:r>
            <a:r>
              <a:rPr lang="en-US" altLang="zh-CN" sz="1600" dirty="0" err="1">
                <a:solidFill>
                  <a:schemeClr val="bg1"/>
                </a:solidFill>
                <a:latin typeface="+mn-ea"/>
                <a:cs typeface="+mn-ea"/>
                <a:sym typeface="+mn-lt"/>
              </a:rPr>
              <a:t>i</a:t>
            </a:r>
            <a:r>
              <a:rPr lang="en-US" altLang="zh-CN" sz="1600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];</a:t>
            </a:r>
          </a:p>
          <a:p>
            <a:pPr marL="285750" indent="-285750">
              <a:lnSpc>
                <a:spcPct val="130000"/>
              </a:lnSpc>
              <a:buClr>
                <a:srgbClr val="DE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计算诸如 </a:t>
            </a:r>
            <a:r>
              <a:rPr lang="en-US" altLang="zh-CN" sz="1600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x + k*y</a:t>
            </a:r>
            <a:r>
              <a:rPr lang="zh-CN" altLang="en-US" sz="1600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表达式的值</a:t>
            </a:r>
          </a:p>
          <a:p>
            <a:pPr>
              <a:lnSpc>
                <a:spcPct val="130000"/>
              </a:lnSpc>
              <a:buClr>
                <a:srgbClr val="DE0000"/>
              </a:buClr>
              <a:defRPr/>
            </a:pPr>
            <a:r>
              <a:rPr lang="en-US" altLang="zh-CN" sz="1600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     k = 1, 2, 4, or 8</a:t>
            </a:r>
          </a:p>
        </p:txBody>
      </p:sp>
      <p:sp>
        <p:nvSpPr>
          <p:cNvPr id="96" name="TextBox 19"/>
          <p:cNvSpPr txBox="1">
            <a:spLocks noChangeArrowheads="1"/>
          </p:cNvSpPr>
          <p:nvPr/>
        </p:nvSpPr>
        <p:spPr bwMode="auto">
          <a:xfrm>
            <a:off x="774233" y="3527484"/>
            <a:ext cx="644852" cy="39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183" tIns="33591" rIns="67183" bIns="33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举例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98" name="直接连接符 97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500"/>
          <p:cNvSpPr txBox="1"/>
          <p:nvPr/>
        </p:nvSpPr>
        <p:spPr>
          <a:xfrm>
            <a:off x="3779912" y="19548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lea </a:t>
            </a: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寻址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 Box 19">
            <a:extLst>
              <a:ext uri="{FF2B5EF4-FFF2-40B4-BE49-F238E27FC236}">
                <a16:creationId xmlns:a16="http://schemas.microsoft.com/office/drawing/2014/main" id="{17706652-FA8C-4FC0-B02C-4006DE1AB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1200" y="1887763"/>
            <a:ext cx="842737" cy="522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LEA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B4A1878E-A39B-4CF1-9C9A-A9DFCC690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89" y="3981802"/>
            <a:ext cx="2819400" cy="1109302"/>
          </a:xfrm>
          <a:prstGeom prst="rect">
            <a:avLst/>
          </a:prstGeom>
          <a:solidFill>
            <a:srgbClr val="CDF1C5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182880" tIns="0" rIns="0" bIns="0"/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>
                <a:latin typeface="Courier New" panose="02070309020205020404" pitchFamily="49" charset="0"/>
                <a:sym typeface="Monaco" charset="0"/>
              </a:rPr>
              <a:t>int mul12(int x)</a:t>
            </a:r>
          </a:p>
          <a:p>
            <a:r>
              <a:rPr lang="en-US" altLang="zh-CN" sz="1600" dirty="0">
                <a:latin typeface="Courier New" panose="02070309020205020404" pitchFamily="49" charset="0"/>
                <a:sym typeface="Monaco" charset="0"/>
              </a:rPr>
              <a:t>{</a:t>
            </a:r>
          </a:p>
          <a:p>
            <a:r>
              <a:rPr lang="en-US" altLang="zh-CN" sz="1600" dirty="0">
                <a:latin typeface="Courier New" panose="02070309020205020404" pitchFamily="49" charset="0"/>
                <a:sym typeface="Monaco" charset="0"/>
              </a:rPr>
              <a:t>  return x*12;</a:t>
            </a:r>
          </a:p>
          <a:p>
            <a:r>
              <a:rPr lang="en-US" altLang="zh-CN" sz="1600" dirty="0">
                <a:latin typeface="Courier New" panose="02070309020205020404" pitchFamily="49" charset="0"/>
                <a:sym typeface="Monaco" charset="0"/>
              </a:rPr>
              <a:t>}</a:t>
            </a: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24D74489-B5A3-4563-92F9-47D4E3BE5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3520" y="4287373"/>
            <a:ext cx="5219691" cy="565116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76200" tIns="76200" rIns="76200" bIns="76200"/>
          <a:lstStyle>
            <a:lvl1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286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286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286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286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 err="1">
                <a:latin typeface="Courier New" panose="02070309020205020404" pitchFamily="49" charset="0"/>
                <a:sym typeface="Courier New" panose="02070309020205020404" pitchFamily="49" charset="0"/>
              </a:rPr>
              <a:t>leal</a:t>
            </a:r>
            <a:r>
              <a:rPr lang="en-US" altLang="zh-CN" sz="1600" dirty="0">
                <a:latin typeface="Courier New" panose="02070309020205020404" pitchFamily="49" charset="0"/>
                <a:sym typeface="Courier New" panose="02070309020205020404" pitchFamily="49" charset="0"/>
              </a:rPr>
              <a:t> (%eax,%eax,2), %</a:t>
            </a:r>
            <a:r>
              <a:rPr lang="en-US" altLang="zh-CN" sz="1600" dirty="0" err="1">
                <a:latin typeface="Courier New" panose="02070309020205020404" pitchFamily="49" charset="0"/>
                <a:sym typeface="Courier New" panose="02070309020205020404" pitchFamily="49" charset="0"/>
              </a:rPr>
              <a:t>eax</a:t>
            </a:r>
            <a:r>
              <a:rPr lang="en-US" altLang="zh-CN" sz="1600" dirty="0">
                <a:latin typeface="Courier New" panose="02070309020205020404" pitchFamily="49" charset="0"/>
                <a:sym typeface="Courier New" panose="02070309020205020404" pitchFamily="49" charset="0"/>
              </a:rPr>
              <a:t>  ;t &lt;- </a:t>
            </a:r>
            <a:r>
              <a:rPr lang="en-US" altLang="zh-CN" sz="1600" dirty="0" err="1">
                <a:latin typeface="Courier New" panose="02070309020205020404" pitchFamily="49" charset="0"/>
                <a:sym typeface="Courier New" panose="02070309020205020404" pitchFamily="49" charset="0"/>
              </a:rPr>
              <a:t>x+x</a:t>
            </a:r>
            <a:r>
              <a:rPr lang="en-US" altLang="zh-CN" sz="1600" dirty="0">
                <a:latin typeface="Courier New" panose="02070309020205020404" pitchFamily="49" charset="0"/>
                <a:sym typeface="Courier New" panose="02070309020205020404" pitchFamily="49" charset="0"/>
              </a:rPr>
              <a:t>*2</a:t>
            </a:r>
            <a:endParaRPr lang="en-US" altLang="zh-CN" sz="1600" dirty="0">
              <a:latin typeface="Arial Narrow" panose="020B0606020202030204" pitchFamily="34" charset="0"/>
              <a:ea typeface="Lucida Grande"/>
              <a:cs typeface="Lucida Grande"/>
              <a:sym typeface="Arial Narrow" panose="020B0606020202030204" pitchFamily="34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sym typeface="Courier New" panose="02070309020205020404" pitchFamily="49" charset="0"/>
              </a:rPr>
              <a:t>sall</a:t>
            </a:r>
            <a:r>
              <a:rPr lang="en-US" altLang="zh-CN" sz="1600" dirty="0">
                <a:latin typeface="Courier New" panose="02070309020205020404" pitchFamily="49" charset="0"/>
                <a:sym typeface="Courier New" panose="02070309020205020404" pitchFamily="49" charset="0"/>
              </a:rPr>
              <a:t> $2, %</a:t>
            </a:r>
            <a:r>
              <a:rPr lang="en-US" altLang="zh-CN" sz="1600" dirty="0" err="1">
                <a:latin typeface="Courier New" panose="02070309020205020404" pitchFamily="49" charset="0"/>
                <a:sym typeface="Courier New" panose="02070309020205020404" pitchFamily="49" charset="0"/>
              </a:rPr>
              <a:t>eax</a:t>
            </a:r>
            <a:r>
              <a:rPr lang="en-US" altLang="zh-CN" sz="1600" dirty="0">
                <a:latin typeface="Courier New" panose="02070309020205020404" pitchFamily="49" charset="0"/>
                <a:sym typeface="Courier New" panose="02070309020205020404" pitchFamily="49" charset="0"/>
              </a:rPr>
              <a:t>             ;return t&lt;&lt;2</a:t>
            </a: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32A1446F-E8DA-4649-B8F8-F6830FEAB1A2}"/>
              </a:ext>
            </a:extLst>
          </p:cNvPr>
          <p:cNvSpPr/>
          <p:nvPr/>
        </p:nvSpPr>
        <p:spPr bwMode="auto">
          <a:xfrm>
            <a:off x="3071378" y="4443958"/>
            <a:ext cx="561826" cy="328102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9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9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9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9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94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94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94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94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2" presetID="10" presetClass="entr" presetSubtype="0" fill="hold" grpId="0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5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6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6" grpId="0"/>
          <p:bldP spid="100" grpId="0"/>
          <p:bldP spid="24" grpId="0" animBg="1"/>
          <p:bldP spid="25" grpId="0" animBg="1"/>
          <p:bldP spid="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9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9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9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9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94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94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94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94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2" presetID="10" presetClass="entr" presetSubtype="0" fill="hold" grpId="0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5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6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6" grpId="0"/>
          <p:bldP spid="100" grpId="0"/>
          <p:bldP spid="24" grpId="0" animBg="1"/>
          <p:bldP spid="25" grpId="0" animBg="1"/>
          <p:bldP spid="2" grpId="0" animBg="1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2BEEDD8-7806-4CEF-9347-BD63A9740ED1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1773078" y="517089"/>
            <a:ext cx="5542122" cy="160734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hangingPunct="0"/>
            <a:r>
              <a:rPr lang="zh-CN" altLang="en-US" sz="195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参看下图的寄存器信息和存储器信息，若</a:t>
            </a:r>
            <a:r>
              <a:rPr lang="zh-CN" altLang="en-US" sz="195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操作</a:t>
            </a:r>
            <a:endParaRPr lang="en-US" altLang="zh-CN" sz="195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0" hangingPunct="0"/>
            <a:endParaRPr lang="en-US" altLang="zh-CN" sz="195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0" hangingPunct="0"/>
            <a:r>
              <a:rPr lang="zh-CN" altLang="en-US" sz="195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数</a:t>
            </a:r>
            <a:r>
              <a:rPr lang="zh-CN" altLang="en-US" sz="195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为</a:t>
            </a:r>
            <a:r>
              <a:rPr lang="en-US" altLang="zh-CN" sz="195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0xF4( , %</a:t>
            </a:r>
            <a:r>
              <a:rPr lang="en-US" altLang="zh-CN" sz="195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edx</a:t>
            </a:r>
            <a:r>
              <a:rPr lang="en-US" altLang="zh-CN" sz="195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 4), </a:t>
            </a:r>
            <a:r>
              <a:rPr lang="zh-CN" altLang="en-US" sz="195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则其</a:t>
            </a:r>
            <a:r>
              <a:rPr lang="zh-CN" altLang="en-US" sz="195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值</a:t>
            </a:r>
            <a:r>
              <a:rPr lang="zh-CN" altLang="en-US" sz="195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为：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CD644E-371A-468A-8016-8381C171D352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2514600" y="2089548"/>
            <a:ext cx="4800600" cy="48220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hangingPunct="0"/>
            <a:r>
              <a:rPr lang="en-US" altLang="zh-CN" sz="195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0XAB</a:t>
            </a:r>
            <a:endParaRPr lang="zh-CN" altLang="en-US" sz="195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1C609D-FA88-43B6-8F13-3491DBB9BDF2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2514600" y="2732485"/>
            <a:ext cx="4800600" cy="48220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hangingPunct="0"/>
            <a:r>
              <a:rPr lang="en-US" altLang="zh-CN" sz="195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0X13</a:t>
            </a:r>
            <a:endParaRPr lang="zh-CN" altLang="en-US" sz="195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FF89CED-E3D0-4933-A7BE-E8B437B6F0B5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2514600" y="3375423"/>
            <a:ext cx="4800600" cy="48220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hangingPunct="0"/>
            <a:r>
              <a:rPr lang="en-US" altLang="zh-CN" sz="195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0XFF</a:t>
            </a:r>
            <a:endParaRPr lang="zh-CN" altLang="en-US" sz="195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D554B33-FAE8-459E-9E50-A4444F60FE44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2514600" y="4018360"/>
            <a:ext cx="4800600" cy="48220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hangingPunct="0"/>
            <a:r>
              <a:rPr lang="zh-CN" altLang="en-US" sz="195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表中没有正确值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275DFEE-47A2-4EB1-94A1-839FF59AB635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978819" y="2137767"/>
            <a:ext cx="385763" cy="385763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685800" eaLnBrk="0" hangingPunct="0"/>
            <a:r>
              <a:rPr lang="en-US" altLang="zh-CN" sz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2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DD52511-4FE6-434D-99F3-6E74AEBD9127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978819" y="2780704"/>
            <a:ext cx="385763" cy="385763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685800" eaLnBrk="0" hangingPunct="0"/>
            <a:r>
              <a:rPr lang="en-US" altLang="zh-CN" sz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2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D3FC745-D8F3-4863-9DA0-CB3136C8EE48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978819" y="3423642"/>
            <a:ext cx="385763" cy="385763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685800" eaLnBrk="0" hangingPunct="0"/>
            <a:r>
              <a:rPr lang="en-US" altLang="zh-CN" sz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2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179D573-C167-4659-9C7C-DE446BD9D5D9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978819" y="4066579"/>
            <a:ext cx="385763" cy="385763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685800" eaLnBrk="0" hangingPunct="0"/>
            <a:r>
              <a:rPr lang="en-US" altLang="zh-CN" sz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2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30D2204-F2E6-4F1C-9CDC-1C585633B23B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5772150" y="4661297"/>
            <a:ext cx="1157288" cy="30861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685800" eaLnBrk="0" hangingPunct="0"/>
            <a:r>
              <a:rPr lang="zh-CN" altLang="en-US" sz="12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B31C131E-B930-4CD9-9EF3-CBFF5149CA7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866762" y="2139663"/>
            <a:ext cx="3896177" cy="1607344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56166294-E605-4FBE-B4CE-B4372289509B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6858000" cy="490220"/>
            <a:chOff x="-1524000" y="0"/>
            <a:chExt cx="9144000" cy="653627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47D95952-A128-43F9-A1B8-5354E2CCBAF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ctr" anchorCtr="1" compatLnSpc="1">
              <a:prstTxWarp prst="textNoShape">
                <a:avLst/>
              </a:prstTxWarp>
            </a:bodyPr>
            <a:lstStyle/>
            <a:p>
              <a:pPr algn="ctr" defTabSz="685800" eaLnBrk="0" hangingPunct="0"/>
              <a:endParaRPr lang="zh-CN" altLang="en-US" dirty="0">
                <a:latin typeface="Calibri" pitchFamily="34" charset="0"/>
              </a:endParaRPr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02FE7284-AA03-40B8-8E1B-A8B73914C10D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ctr" anchorCtr="1" compatLnSpc="1">
              <a:prstTxWarp prst="textNoShape">
                <a:avLst/>
              </a:prstTxWarp>
            </a:bodyPr>
            <a:lstStyle/>
            <a:p>
              <a:pPr algn="ctr" defTabSz="685800" eaLnBrk="0" hangingPunct="0"/>
              <a:endParaRPr lang="zh-CN" altLang="en-US" dirty="0">
                <a:latin typeface="Calibri" pitchFamily="34" charset="0"/>
              </a:endParaRPr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3AFA4D1F-3F58-46CF-8A2C-F69D177F971B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 bwMode="auto">
            <a:xfrm>
              <a:off x="-1185333" y="0"/>
              <a:ext cx="1905000" cy="635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eaLnBrk="0" hangingPunct="0"/>
              <a:r>
                <a:rPr lang="zh-CN" altLang="en-US" sz="195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195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E5E44B64-2BC0-4A75-86E0-4FFBEC0444F8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 bwMode="auto">
            <a:xfrm>
              <a:off x="85513" y="145627"/>
              <a:ext cx="2286000" cy="508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eaLnBrk="0" hangingPunct="0"/>
              <a:r>
                <a:rPr lang="en-US" altLang="zh-CN" sz="15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15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15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760B618-3B41-4D8B-A1FB-6CB0BB5C58EA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65704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3"/>
          <p:cNvSpPr>
            <a:spLocks/>
          </p:cNvSpPr>
          <p:nvPr/>
        </p:nvSpPr>
        <p:spPr bwMode="auto">
          <a:xfrm>
            <a:off x="3284181" y="1343574"/>
            <a:ext cx="1143803" cy="1091236"/>
          </a:xfrm>
          <a:custGeom>
            <a:avLst/>
            <a:gdLst>
              <a:gd name="T0" fmla="*/ 45 w 45"/>
              <a:gd name="T1" fmla="*/ 43 h 43"/>
              <a:gd name="T2" fmla="*/ 22 w 45"/>
              <a:gd name="T3" fmla="*/ 43 h 43"/>
              <a:gd name="T4" fmla="*/ 0 w 45"/>
              <a:gd name="T5" fmla="*/ 21 h 43"/>
              <a:gd name="T6" fmla="*/ 22 w 45"/>
              <a:gd name="T7" fmla="*/ 0 h 43"/>
              <a:gd name="T8" fmla="*/ 45 w 45"/>
              <a:gd name="T9" fmla="*/ 0 h 43"/>
              <a:gd name="T10" fmla="*/ 45 w 45"/>
              <a:gd name="T11" fmla="*/ 13 h 43"/>
              <a:gd name="T12" fmla="*/ 22 w 45"/>
              <a:gd name="T13" fmla="*/ 13 h 43"/>
              <a:gd name="T14" fmla="*/ 13 w 45"/>
              <a:gd name="T15" fmla="*/ 21 h 43"/>
              <a:gd name="T16" fmla="*/ 22 w 45"/>
              <a:gd name="T17" fmla="*/ 30 h 43"/>
              <a:gd name="T18" fmla="*/ 45 w 45"/>
              <a:gd name="T19" fmla="*/ 30 h 43"/>
              <a:gd name="T20" fmla="*/ 45 w 45"/>
              <a:gd name="T2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43">
                <a:moveTo>
                  <a:pt x="45" y="43"/>
                </a:moveTo>
                <a:cubicBezTo>
                  <a:pt x="22" y="43"/>
                  <a:pt x="22" y="43"/>
                  <a:pt x="22" y="43"/>
                </a:cubicBezTo>
                <a:cubicBezTo>
                  <a:pt x="10" y="43"/>
                  <a:pt x="0" y="33"/>
                  <a:pt x="0" y="21"/>
                </a:cubicBezTo>
                <a:cubicBezTo>
                  <a:pt x="0" y="9"/>
                  <a:pt x="10" y="0"/>
                  <a:pt x="22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13"/>
                  <a:pt x="45" y="13"/>
                  <a:pt x="45" y="13"/>
                </a:cubicBezTo>
                <a:cubicBezTo>
                  <a:pt x="22" y="13"/>
                  <a:pt x="22" y="13"/>
                  <a:pt x="22" y="13"/>
                </a:cubicBezTo>
                <a:cubicBezTo>
                  <a:pt x="17" y="13"/>
                  <a:pt x="13" y="17"/>
                  <a:pt x="13" y="21"/>
                </a:cubicBezTo>
                <a:cubicBezTo>
                  <a:pt x="13" y="26"/>
                  <a:pt x="17" y="30"/>
                  <a:pt x="22" y="30"/>
                </a:cubicBezTo>
                <a:cubicBezTo>
                  <a:pt x="45" y="30"/>
                  <a:pt x="45" y="30"/>
                  <a:pt x="45" y="30"/>
                </a:cubicBezTo>
                <a:lnTo>
                  <a:pt x="45" y="43"/>
                </a:lnTo>
                <a:close/>
              </a:path>
            </a:pathLst>
          </a:custGeom>
          <a:solidFill>
            <a:srgbClr val="AC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vert="horz" wrap="square" lIns="63715" tIns="31857" rIns="63715" bIns="3185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zh-CN" altLang="en-US" sz="1255">
              <a:cs typeface="+mn-ea"/>
              <a:sym typeface="+mn-lt"/>
            </a:endParaRPr>
          </a:p>
        </p:txBody>
      </p:sp>
      <p:sp>
        <p:nvSpPr>
          <p:cNvPr id="26" name="Freeform 24"/>
          <p:cNvSpPr>
            <a:spLocks/>
          </p:cNvSpPr>
          <p:nvPr/>
        </p:nvSpPr>
        <p:spPr bwMode="auto">
          <a:xfrm>
            <a:off x="5241881" y="2104901"/>
            <a:ext cx="1143803" cy="1116613"/>
          </a:xfrm>
          <a:custGeom>
            <a:avLst/>
            <a:gdLst>
              <a:gd name="T0" fmla="*/ 0 w 45"/>
              <a:gd name="T1" fmla="*/ 44 h 44"/>
              <a:gd name="T2" fmla="*/ 22 w 45"/>
              <a:gd name="T3" fmla="*/ 44 h 44"/>
              <a:gd name="T4" fmla="*/ 45 w 45"/>
              <a:gd name="T5" fmla="*/ 22 h 44"/>
              <a:gd name="T6" fmla="*/ 22 w 45"/>
              <a:gd name="T7" fmla="*/ 0 h 44"/>
              <a:gd name="T8" fmla="*/ 0 w 45"/>
              <a:gd name="T9" fmla="*/ 0 h 44"/>
              <a:gd name="T10" fmla="*/ 0 w 45"/>
              <a:gd name="T11" fmla="*/ 13 h 44"/>
              <a:gd name="T12" fmla="*/ 22 w 45"/>
              <a:gd name="T13" fmla="*/ 13 h 44"/>
              <a:gd name="T14" fmla="*/ 32 w 45"/>
              <a:gd name="T15" fmla="*/ 22 h 44"/>
              <a:gd name="T16" fmla="*/ 22 w 45"/>
              <a:gd name="T17" fmla="*/ 30 h 44"/>
              <a:gd name="T18" fmla="*/ 0 w 45"/>
              <a:gd name="T19" fmla="*/ 30 h 44"/>
              <a:gd name="T20" fmla="*/ 0 w 45"/>
              <a:gd name="T21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44">
                <a:moveTo>
                  <a:pt x="0" y="44"/>
                </a:moveTo>
                <a:cubicBezTo>
                  <a:pt x="22" y="44"/>
                  <a:pt x="22" y="44"/>
                  <a:pt x="22" y="44"/>
                </a:cubicBezTo>
                <a:cubicBezTo>
                  <a:pt x="35" y="44"/>
                  <a:pt x="45" y="34"/>
                  <a:pt x="45" y="22"/>
                </a:cubicBezTo>
                <a:cubicBezTo>
                  <a:pt x="45" y="10"/>
                  <a:pt x="35" y="0"/>
                  <a:pt x="2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3"/>
                  <a:pt x="0" y="13"/>
                  <a:pt x="0" y="13"/>
                </a:cubicBezTo>
                <a:cubicBezTo>
                  <a:pt x="22" y="13"/>
                  <a:pt x="22" y="13"/>
                  <a:pt x="22" y="13"/>
                </a:cubicBezTo>
                <a:cubicBezTo>
                  <a:pt x="28" y="13"/>
                  <a:pt x="32" y="17"/>
                  <a:pt x="32" y="22"/>
                </a:cubicBezTo>
                <a:cubicBezTo>
                  <a:pt x="32" y="26"/>
                  <a:pt x="28" y="30"/>
                  <a:pt x="22" y="30"/>
                </a:cubicBezTo>
                <a:cubicBezTo>
                  <a:pt x="0" y="30"/>
                  <a:pt x="0" y="30"/>
                  <a:pt x="0" y="30"/>
                </a:cubicBezTo>
                <a:lnTo>
                  <a:pt x="0" y="44"/>
                </a:lnTo>
                <a:close/>
              </a:path>
            </a:pathLst>
          </a:custGeom>
          <a:solidFill>
            <a:srgbClr val="AC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vert="horz" wrap="square" lIns="63715" tIns="31857" rIns="63715" bIns="3185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zh-CN" altLang="en-US" sz="1255">
              <a:cs typeface="+mn-ea"/>
              <a:sym typeface="+mn-lt"/>
            </a:endParaRPr>
          </a:p>
        </p:txBody>
      </p:sp>
      <p:sp>
        <p:nvSpPr>
          <p:cNvPr id="27" name="Freeform 25"/>
          <p:cNvSpPr>
            <a:spLocks/>
          </p:cNvSpPr>
          <p:nvPr/>
        </p:nvSpPr>
        <p:spPr bwMode="auto">
          <a:xfrm>
            <a:off x="3284181" y="2866228"/>
            <a:ext cx="1143803" cy="1116613"/>
          </a:xfrm>
          <a:custGeom>
            <a:avLst/>
            <a:gdLst>
              <a:gd name="T0" fmla="*/ 45 w 45"/>
              <a:gd name="T1" fmla="*/ 44 h 44"/>
              <a:gd name="T2" fmla="*/ 23 w 45"/>
              <a:gd name="T3" fmla="*/ 44 h 44"/>
              <a:gd name="T4" fmla="*/ 0 w 45"/>
              <a:gd name="T5" fmla="*/ 22 h 44"/>
              <a:gd name="T6" fmla="*/ 23 w 45"/>
              <a:gd name="T7" fmla="*/ 0 h 44"/>
              <a:gd name="T8" fmla="*/ 45 w 45"/>
              <a:gd name="T9" fmla="*/ 0 h 44"/>
              <a:gd name="T10" fmla="*/ 45 w 45"/>
              <a:gd name="T11" fmla="*/ 13 h 44"/>
              <a:gd name="T12" fmla="*/ 23 w 45"/>
              <a:gd name="T13" fmla="*/ 13 h 44"/>
              <a:gd name="T14" fmla="*/ 13 w 45"/>
              <a:gd name="T15" fmla="*/ 22 h 44"/>
              <a:gd name="T16" fmla="*/ 23 w 45"/>
              <a:gd name="T17" fmla="*/ 30 h 44"/>
              <a:gd name="T18" fmla="*/ 45 w 45"/>
              <a:gd name="T19" fmla="*/ 30 h 44"/>
              <a:gd name="T20" fmla="*/ 45 w 45"/>
              <a:gd name="T21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44">
                <a:moveTo>
                  <a:pt x="45" y="44"/>
                </a:moveTo>
                <a:cubicBezTo>
                  <a:pt x="23" y="44"/>
                  <a:pt x="23" y="44"/>
                  <a:pt x="23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3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13"/>
                  <a:pt x="45" y="13"/>
                  <a:pt x="45" y="13"/>
                </a:cubicBezTo>
                <a:cubicBezTo>
                  <a:pt x="23" y="13"/>
                  <a:pt x="23" y="13"/>
                  <a:pt x="23" y="13"/>
                </a:cubicBezTo>
                <a:cubicBezTo>
                  <a:pt x="17" y="13"/>
                  <a:pt x="13" y="17"/>
                  <a:pt x="13" y="22"/>
                </a:cubicBezTo>
                <a:cubicBezTo>
                  <a:pt x="13" y="27"/>
                  <a:pt x="17" y="30"/>
                  <a:pt x="23" y="30"/>
                </a:cubicBezTo>
                <a:cubicBezTo>
                  <a:pt x="45" y="30"/>
                  <a:pt x="45" y="30"/>
                  <a:pt x="45" y="30"/>
                </a:cubicBezTo>
                <a:lnTo>
                  <a:pt x="45" y="44"/>
                </a:lnTo>
                <a:close/>
              </a:path>
            </a:pathLst>
          </a:custGeom>
          <a:solidFill>
            <a:srgbClr val="AC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vert="horz" wrap="square" lIns="63715" tIns="31857" rIns="63715" bIns="3185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zh-CN" altLang="en-US" sz="1255">
              <a:cs typeface="+mn-ea"/>
              <a:sym typeface="+mn-lt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5466697" y="2526582"/>
            <a:ext cx="353474" cy="234742"/>
            <a:chOff x="4254500" y="1266825"/>
            <a:chExt cx="619126" cy="411163"/>
          </a:xfrm>
          <a:solidFill>
            <a:srgbClr val="AC0000"/>
          </a:solidFill>
        </p:grpSpPr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254500" y="1276350"/>
              <a:ext cx="411163" cy="390525"/>
            </a:xfrm>
            <a:custGeom>
              <a:avLst/>
              <a:gdLst>
                <a:gd name="T0" fmla="*/ 182 w 192"/>
                <a:gd name="T1" fmla="*/ 0 h 182"/>
                <a:gd name="T2" fmla="*/ 10 w 192"/>
                <a:gd name="T3" fmla="*/ 0 h 182"/>
                <a:gd name="T4" fmla="*/ 0 w 192"/>
                <a:gd name="T5" fmla="*/ 10 h 182"/>
                <a:gd name="T6" fmla="*/ 0 w 192"/>
                <a:gd name="T7" fmla="*/ 128 h 182"/>
                <a:gd name="T8" fmla="*/ 10 w 192"/>
                <a:gd name="T9" fmla="*/ 138 h 182"/>
                <a:gd name="T10" fmla="*/ 80 w 192"/>
                <a:gd name="T11" fmla="*/ 138 h 182"/>
                <a:gd name="T12" fmla="*/ 80 w 192"/>
                <a:gd name="T13" fmla="*/ 170 h 182"/>
                <a:gd name="T14" fmla="*/ 38 w 192"/>
                <a:gd name="T15" fmla="*/ 170 h 182"/>
                <a:gd name="T16" fmla="*/ 34 w 192"/>
                <a:gd name="T17" fmla="*/ 176 h 182"/>
                <a:gd name="T18" fmla="*/ 38 w 192"/>
                <a:gd name="T19" fmla="*/ 182 h 182"/>
                <a:gd name="T20" fmla="*/ 162 w 192"/>
                <a:gd name="T21" fmla="*/ 182 h 182"/>
                <a:gd name="T22" fmla="*/ 167 w 192"/>
                <a:gd name="T23" fmla="*/ 176 h 182"/>
                <a:gd name="T24" fmla="*/ 162 w 192"/>
                <a:gd name="T25" fmla="*/ 170 h 182"/>
                <a:gd name="T26" fmla="*/ 119 w 192"/>
                <a:gd name="T27" fmla="*/ 170 h 182"/>
                <a:gd name="T28" fmla="*/ 119 w 192"/>
                <a:gd name="T29" fmla="*/ 138 h 182"/>
                <a:gd name="T30" fmla="*/ 182 w 192"/>
                <a:gd name="T31" fmla="*/ 138 h 182"/>
                <a:gd name="T32" fmla="*/ 192 w 192"/>
                <a:gd name="T33" fmla="*/ 128 h 182"/>
                <a:gd name="T34" fmla="*/ 192 w 192"/>
                <a:gd name="T35" fmla="*/ 10 h 182"/>
                <a:gd name="T36" fmla="*/ 182 w 192"/>
                <a:gd name="T37" fmla="*/ 0 h 182"/>
                <a:gd name="T38" fmla="*/ 183 w 192"/>
                <a:gd name="T39" fmla="*/ 130 h 182"/>
                <a:gd name="T40" fmla="*/ 10 w 192"/>
                <a:gd name="T41" fmla="*/ 130 h 182"/>
                <a:gd name="T42" fmla="*/ 10 w 192"/>
                <a:gd name="T43" fmla="*/ 6 h 182"/>
                <a:gd name="T44" fmla="*/ 183 w 192"/>
                <a:gd name="T45" fmla="*/ 6 h 182"/>
                <a:gd name="T46" fmla="*/ 183 w 192"/>
                <a:gd name="T47" fmla="*/ 13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2" h="182">
                  <a:moveTo>
                    <a:pt x="18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3"/>
                    <a:pt x="4" y="138"/>
                    <a:pt x="10" y="138"/>
                  </a:cubicBezTo>
                  <a:cubicBezTo>
                    <a:pt x="80" y="138"/>
                    <a:pt x="80" y="138"/>
                    <a:pt x="80" y="138"/>
                  </a:cubicBezTo>
                  <a:cubicBezTo>
                    <a:pt x="80" y="170"/>
                    <a:pt x="80" y="170"/>
                    <a:pt x="80" y="170"/>
                  </a:cubicBezTo>
                  <a:cubicBezTo>
                    <a:pt x="38" y="170"/>
                    <a:pt x="38" y="170"/>
                    <a:pt x="38" y="170"/>
                  </a:cubicBezTo>
                  <a:cubicBezTo>
                    <a:pt x="36" y="170"/>
                    <a:pt x="34" y="173"/>
                    <a:pt x="34" y="176"/>
                  </a:cubicBezTo>
                  <a:cubicBezTo>
                    <a:pt x="34" y="179"/>
                    <a:pt x="36" y="182"/>
                    <a:pt x="38" y="182"/>
                  </a:cubicBezTo>
                  <a:cubicBezTo>
                    <a:pt x="162" y="182"/>
                    <a:pt x="162" y="182"/>
                    <a:pt x="162" y="182"/>
                  </a:cubicBezTo>
                  <a:cubicBezTo>
                    <a:pt x="165" y="182"/>
                    <a:pt x="167" y="179"/>
                    <a:pt x="167" y="176"/>
                  </a:cubicBezTo>
                  <a:cubicBezTo>
                    <a:pt x="167" y="173"/>
                    <a:pt x="165" y="170"/>
                    <a:pt x="162" y="170"/>
                  </a:cubicBezTo>
                  <a:cubicBezTo>
                    <a:pt x="119" y="170"/>
                    <a:pt x="119" y="170"/>
                    <a:pt x="119" y="170"/>
                  </a:cubicBezTo>
                  <a:cubicBezTo>
                    <a:pt x="119" y="138"/>
                    <a:pt x="119" y="138"/>
                    <a:pt x="119" y="138"/>
                  </a:cubicBezTo>
                  <a:cubicBezTo>
                    <a:pt x="182" y="138"/>
                    <a:pt x="182" y="138"/>
                    <a:pt x="182" y="138"/>
                  </a:cubicBezTo>
                  <a:cubicBezTo>
                    <a:pt x="187" y="138"/>
                    <a:pt x="192" y="133"/>
                    <a:pt x="192" y="128"/>
                  </a:cubicBezTo>
                  <a:cubicBezTo>
                    <a:pt x="192" y="10"/>
                    <a:pt x="192" y="10"/>
                    <a:pt x="192" y="10"/>
                  </a:cubicBezTo>
                  <a:cubicBezTo>
                    <a:pt x="192" y="4"/>
                    <a:pt x="187" y="0"/>
                    <a:pt x="182" y="0"/>
                  </a:cubicBezTo>
                  <a:close/>
                  <a:moveTo>
                    <a:pt x="183" y="130"/>
                  </a:moveTo>
                  <a:cubicBezTo>
                    <a:pt x="10" y="130"/>
                    <a:pt x="10" y="130"/>
                    <a:pt x="10" y="13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3" y="6"/>
                    <a:pt x="183" y="6"/>
                    <a:pt x="183" y="6"/>
                  </a:cubicBezTo>
                  <a:lnTo>
                    <a:pt x="183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715" tIns="31857" rIns="63715" bIns="3185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 sz="125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681538" y="1266825"/>
              <a:ext cx="192088" cy="411163"/>
            </a:xfrm>
            <a:custGeom>
              <a:avLst/>
              <a:gdLst>
                <a:gd name="T0" fmla="*/ 74 w 90"/>
                <a:gd name="T1" fmla="*/ 0 h 192"/>
                <a:gd name="T2" fmla="*/ 16 w 90"/>
                <a:gd name="T3" fmla="*/ 0 h 192"/>
                <a:gd name="T4" fmla="*/ 0 w 90"/>
                <a:gd name="T5" fmla="*/ 9 h 192"/>
                <a:gd name="T6" fmla="*/ 0 w 90"/>
                <a:gd name="T7" fmla="*/ 182 h 192"/>
                <a:gd name="T8" fmla="*/ 16 w 90"/>
                <a:gd name="T9" fmla="*/ 192 h 192"/>
                <a:gd name="T10" fmla="*/ 74 w 90"/>
                <a:gd name="T11" fmla="*/ 192 h 192"/>
                <a:gd name="T12" fmla="*/ 90 w 90"/>
                <a:gd name="T13" fmla="*/ 182 h 192"/>
                <a:gd name="T14" fmla="*/ 90 w 90"/>
                <a:gd name="T15" fmla="*/ 9 h 192"/>
                <a:gd name="T16" fmla="*/ 74 w 90"/>
                <a:gd name="T17" fmla="*/ 0 h 192"/>
                <a:gd name="T18" fmla="*/ 45 w 90"/>
                <a:gd name="T19" fmla="*/ 160 h 192"/>
                <a:gd name="T20" fmla="*/ 32 w 90"/>
                <a:gd name="T21" fmla="*/ 148 h 192"/>
                <a:gd name="T22" fmla="*/ 45 w 90"/>
                <a:gd name="T23" fmla="*/ 135 h 192"/>
                <a:gd name="T24" fmla="*/ 57 w 90"/>
                <a:gd name="T25" fmla="*/ 148 h 192"/>
                <a:gd name="T26" fmla="*/ 45 w 90"/>
                <a:gd name="T27" fmla="*/ 16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" h="192">
                  <a:moveTo>
                    <a:pt x="7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8"/>
                    <a:pt x="7" y="192"/>
                    <a:pt x="16" y="192"/>
                  </a:cubicBezTo>
                  <a:cubicBezTo>
                    <a:pt x="74" y="192"/>
                    <a:pt x="74" y="192"/>
                    <a:pt x="74" y="192"/>
                  </a:cubicBezTo>
                  <a:cubicBezTo>
                    <a:pt x="83" y="192"/>
                    <a:pt x="90" y="188"/>
                    <a:pt x="90" y="182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4"/>
                    <a:pt x="83" y="0"/>
                    <a:pt x="74" y="0"/>
                  </a:cubicBezTo>
                  <a:close/>
                  <a:moveTo>
                    <a:pt x="45" y="160"/>
                  </a:moveTo>
                  <a:cubicBezTo>
                    <a:pt x="38" y="160"/>
                    <a:pt x="32" y="155"/>
                    <a:pt x="32" y="148"/>
                  </a:cubicBezTo>
                  <a:cubicBezTo>
                    <a:pt x="32" y="141"/>
                    <a:pt x="38" y="135"/>
                    <a:pt x="45" y="135"/>
                  </a:cubicBezTo>
                  <a:cubicBezTo>
                    <a:pt x="52" y="135"/>
                    <a:pt x="57" y="141"/>
                    <a:pt x="57" y="148"/>
                  </a:cubicBezTo>
                  <a:cubicBezTo>
                    <a:pt x="57" y="155"/>
                    <a:pt x="52" y="160"/>
                    <a:pt x="45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715" tIns="31857" rIns="63715" bIns="3185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 sz="125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861417" y="1722490"/>
            <a:ext cx="332628" cy="287310"/>
            <a:chOff x="7408863" y="1169988"/>
            <a:chExt cx="582613" cy="503237"/>
          </a:xfrm>
          <a:solidFill>
            <a:srgbClr val="AC0000"/>
          </a:solidFill>
        </p:grpSpPr>
        <p:sp>
          <p:nvSpPr>
            <p:cNvPr id="34" name="Freeform 13"/>
            <p:cNvSpPr>
              <a:spLocks/>
            </p:cNvSpPr>
            <p:nvPr/>
          </p:nvSpPr>
          <p:spPr bwMode="auto">
            <a:xfrm>
              <a:off x="7546975" y="1404938"/>
              <a:ext cx="304800" cy="115888"/>
            </a:xfrm>
            <a:custGeom>
              <a:avLst/>
              <a:gdLst>
                <a:gd name="T0" fmla="*/ 16 w 142"/>
                <a:gd name="T1" fmla="*/ 53 h 54"/>
                <a:gd name="T2" fmla="*/ 6 w 142"/>
                <a:gd name="T3" fmla="*/ 48 h 54"/>
                <a:gd name="T4" fmla="*/ 6 w 142"/>
                <a:gd name="T5" fmla="*/ 27 h 54"/>
                <a:gd name="T6" fmla="*/ 71 w 142"/>
                <a:gd name="T7" fmla="*/ 0 h 54"/>
                <a:gd name="T8" fmla="*/ 71 w 142"/>
                <a:gd name="T9" fmla="*/ 0 h 54"/>
                <a:gd name="T10" fmla="*/ 136 w 142"/>
                <a:gd name="T11" fmla="*/ 26 h 54"/>
                <a:gd name="T12" fmla="*/ 136 w 142"/>
                <a:gd name="T13" fmla="*/ 48 h 54"/>
                <a:gd name="T14" fmla="*/ 114 w 142"/>
                <a:gd name="T15" fmla="*/ 48 h 54"/>
                <a:gd name="T16" fmla="*/ 71 w 142"/>
                <a:gd name="T17" fmla="*/ 30 h 54"/>
                <a:gd name="T18" fmla="*/ 71 w 142"/>
                <a:gd name="T19" fmla="*/ 30 h 54"/>
                <a:gd name="T20" fmla="*/ 27 w 142"/>
                <a:gd name="T21" fmla="*/ 48 h 54"/>
                <a:gd name="T22" fmla="*/ 16 w 142"/>
                <a:gd name="T23" fmla="*/ 5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2" h="54">
                  <a:moveTo>
                    <a:pt x="16" y="53"/>
                  </a:moveTo>
                  <a:cubicBezTo>
                    <a:pt x="13" y="53"/>
                    <a:pt x="9" y="51"/>
                    <a:pt x="6" y="48"/>
                  </a:cubicBezTo>
                  <a:cubicBezTo>
                    <a:pt x="0" y="42"/>
                    <a:pt x="0" y="33"/>
                    <a:pt x="6" y="27"/>
                  </a:cubicBezTo>
                  <a:cubicBezTo>
                    <a:pt x="23" y="9"/>
                    <a:pt x="46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95" y="0"/>
                    <a:pt x="118" y="9"/>
                    <a:pt x="136" y="26"/>
                  </a:cubicBezTo>
                  <a:cubicBezTo>
                    <a:pt x="142" y="32"/>
                    <a:pt x="142" y="42"/>
                    <a:pt x="136" y="48"/>
                  </a:cubicBezTo>
                  <a:cubicBezTo>
                    <a:pt x="130" y="54"/>
                    <a:pt x="120" y="54"/>
                    <a:pt x="114" y="48"/>
                  </a:cubicBezTo>
                  <a:cubicBezTo>
                    <a:pt x="102" y="37"/>
                    <a:pt x="87" y="30"/>
                    <a:pt x="71" y="30"/>
                  </a:cubicBezTo>
                  <a:cubicBezTo>
                    <a:pt x="71" y="30"/>
                    <a:pt x="71" y="30"/>
                    <a:pt x="71" y="30"/>
                  </a:cubicBezTo>
                  <a:cubicBezTo>
                    <a:pt x="54" y="30"/>
                    <a:pt x="39" y="37"/>
                    <a:pt x="27" y="48"/>
                  </a:cubicBezTo>
                  <a:cubicBezTo>
                    <a:pt x="24" y="51"/>
                    <a:pt x="20" y="53"/>
                    <a:pt x="1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715" tIns="31857" rIns="63715" bIns="3185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 sz="125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5" name="Freeform 14"/>
            <p:cNvSpPr>
              <a:spLocks/>
            </p:cNvSpPr>
            <p:nvPr/>
          </p:nvSpPr>
          <p:spPr bwMode="auto">
            <a:xfrm>
              <a:off x="7477125" y="1306513"/>
              <a:ext cx="442913" cy="146050"/>
            </a:xfrm>
            <a:custGeom>
              <a:avLst/>
              <a:gdLst>
                <a:gd name="T0" fmla="*/ 17 w 207"/>
                <a:gd name="T1" fmla="*/ 66 h 68"/>
                <a:gd name="T2" fmla="*/ 6 w 207"/>
                <a:gd name="T3" fmla="*/ 62 h 68"/>
                <a:gd name="T4" fmla="*/ 6 w 207"/>
                <a:gd name="T5" fmla="*/ 40 h 68"/>
                <a:gd name="T6" fmla="*/ 104 w 207"/>
                <a:gd name="T7" fmla="*/ 0 h 68"/>
                <a:gd name="T8" fmla="*/ 104 w 207"/>
                <a:gd name="T9" fmla="*/ 0 h 68"/>
                <a:gd name="T10" fmla="*/ 201 w 207"/>
                <a:gd name="T11" fmla="*/ 40 h 68"/>
                <a:gd name="T12" fmla="*/ 201 w 207"/>
                <a:gd name="T13" fmla="*/ 62 h 68"/>
                <a:gd name="T14" fmla="*/ 180 w 207"/>
                <a:gd name="T15" fmla="*/ 62 h 68"/>
                <a:gd name="T16" fmla="*/ 104 w 207"/>
                <a:gd name="T17" fmla="*/ 30 h 68"/>
                <a:gd name="T18" fmla="*/ 104 w 207"/>
                <a:gd name="T19" fmla="*/ 30 h 68"/>
                <a:gd name="T20" fmla="*/ 28 w 207"/>
                <a:gd name="T21" fmla="*/ 62 h 68"/>
                <a:gd name="T22" fmla="*/ 17 w 207"/>
                <a:gd name="T23" fmla="*/ 6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68">
                  <a:moveTo>
                    <a:pt x="17" y="66"/>
                  </a:moveTo>
                  <a:cubicBezTo>
                    <a:pt x="13" y="66"/>
                    <a:pt x="9" y="65"/>
                    <a:pt x="6" y="62"/>
                  </a:cubicBezTo>
                  <a:cubicBezTo>
                    <a:pt x="0" y="56"/>
                    <a:pt x="0" y="46"/>
                    <a:pt x="6" y="40"/>
                  </a:cubicBezTo>
                  <a:cubicBezTo>
                    <a:pt x="32" y="14"/>
                    <a:pt x="67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41" y="0"/>
                    <a:pt x="175" y="14"/>
                    <a:pt x="201" y="40"/>
                  </a:cubicBezTo>
                  <a:cubicBezTo>
                    <a:pt x="207" y="46"/>
                    <a:pt x="207" y="56"/>
                    <a:pt x="201" y="62"/>
                  </a:cubicBezTo>
                  <a:cubicBezTo>
                    <a:pt x="195" y="68"/>
                    <a:pt x="186" y="68"/>
                    <a:pt x="180" y="62"/>
                  </a:cubicBezTo>
                  <a:cubicBezTo>
                    <a:pt x="159" y="41"/>
                    <a:pt x="132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75" y="30"/>
                    <a:pt x="48" y="41"/>
                    <a:pt x="28" y="62"/>
                  </a:cubicBezTo>
                  <a:cubicBezTo>
                    <a:pt x="25" y="65"/>
                    <a:pt x="21" y="66"/>
                    <a:pt x="17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715" tIns="31857" rIns="63715" bIns="3185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 sz="125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" name="Freeform 15"/>
            <p:cNvSpPr>
              <a:spLocks/>
            </p:cNvSpPr>
            <p:nvPr/>
          </p:nvSpPr>
          <p:spPr bwMode="auto">
            <a:xfrm>
              <a:off x="7408863" y="1169988"/>
              <a:ext cx="582613" cy="211138"/>
            </a:xfrm>
            <a:custGeom>
              <a:avLst/>
              <a:gdLst>
                <a:gd name="T0" fmla="*/ 16 w 272"/>
                <a:gd name="T1" fmla="*/ 98 h 99"/>
                <a:gd name="T2" fmla="*/ 6 w 272"/>
                <a:gd name="T3" fmla="*/ 93 h 99"/>
                <a:gd name="T4" fmla="*/ 6 w 272"/>
                <a:gd name="T5" fmla="*/ 72 h 99"/>
                <a:gd name="T6" fmla="*/ 266 w 272"/>
                <a:gd name="T7" fmla="*/ 71 h 99"/>
                <a:gd name="T8" fmla="*/ 266 w 272"/>
                <a:gd name="T9" fmla="*/ 93 h 99"/>
                <a:gd name="T10" fmla="*/ 244 w 272"/>
                <a:gd name="T11" fmla="*/ 93 h 99"/>
                <a:gd name="T12" fmla="*/ 27 w 272"/>
                <a:gd name="T13" fmla="*/ 93 h 99"/>
                <a:gd name="T14" fmla="*/ 16 w 272"/>
                <a:gd name="T15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99">
                  <a:moveTo>
                    <a:pt x="16" y="98"/>
                  </a:moveTo>
                  <a:cubicBezTo>
                    <a:pt x="12" y="98"/>
                    <a:pt x="9" y="96"/>
                    <a:pt x="6" y="93"/>
                  </a:cubicBezTo>
                  <a:cubicBezTo>
                    <a:pt x="0" y="87"/>
                    <a:pt x="0" y="78"/>
                    <a:pt x="6" y="72"/>
                  </a:cubicBezTo>
                  <a:cubicBezTo>
                    <a:pt x="77" y="0"/>
                    <a:pt x="194" y="0"/>
                    <a:pt x="266" y="71"/>
                  </a:cubicBezTo>
                  <a:cubicBezTo>
                    <a:pt x="272" y="77"/>
                    <a:pt x="272" y="87"/>
                    <a:pt x="266" y="93"/>
                  </a:cubicBezTo>
                  <a:cubicBezTo>
                    <a:pt x="260" y="99"/>
                    <a:pt x="250" y="99"/>
                    <a:pt x="244" y="93"/>
                  </a:cubicBezTo>
                  <a:cubicBezTo>
                    <a:pt x="184" y="33"/>
                    <a:pt x="87" y="33"/>
                    <a:pt x="27" y="93"/>
                  </a:cubicBezTo>
                  <a:cubicBezTo>
                    <a:pt x="24" y="96"/>
                    <a:pt x="20" y="98"/>
                    <a:pt x="16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715" tIns="31857" rIns="63715" bIns="3185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 sz="125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7" name="Freeform 16"/>
            <p:cNvSpPr>
              <a:spLocks/>
            </p:cNvSpPr>
            <p:nvPr/>
          </p:nvSpPr>
          <p:spPr bwMode="auto">
            <a:xfrm>
              <a:off x="7626350" y="1530350"/>
              <a:ext cx="144463" cy="142875"/>
            </a:xfrm>
            <a:custGeom>
              <a:avLst/>
              <a:gdLst>
                <a:gd name="T0" fmla="*/ 55 w 67"/>
                <a:gd name="T1" fmla="*/ 12 h 67"/>
                <a:gd name="T2" fmla="*/ 55 w 67"/>
                <a:gd name="T3" fmla="*/ 55 h 67"/>
                <a:gd name="T4" fmla="*/ 12 w 67"/>
                <a:gd name="T5" fmla="*/ 55 h 67"/>
                <a:gd name="T6" fmla="*/ 12 w 67"/>
                <a:gd name="T7" fmla="*/ 12 h 67"/>
                <a:gd name="T8" fmla="*/ 55 w 67"/>
                <a:gd name="T9" fmla="*/ 1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55" y="12"/>
                  </a:moveTo>
                  <a:cubicBezTo>
                    <a:pt x="67" y="24"/>
                    <a:pt x="67" y="43"/>
                    <a:pt x="55" y="55"/>
                  </a:cubicBezTo>
                  <a:cubicBezTo>
                    <a:pt x="43" y="67"/>
                    <a:pt x="24" y="67"/>
                    <a:pt x="12" y="55"/>
                  </a:cubicBezTo>
                  <a:cubicBezTo>
                    <a:pt x="0" y="43"/>
                    <a:pt x="0" y="24"/>
                    <a:pt x="12" y="12"/>
                  </a:cubicBezTo>
                  <a:cubicBezTo>
                    <a:pt x="24" y="0"/>
                    <a:pt x="43" y="0"/>
                    <a:pt x="5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715" tIns="31857" rIns="63715" bIns="3185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 sz="125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8" name="Freeform 17"/>
            <p:cNvSpPr>
              <a:spLocks/>
            </p:cNvSpPr>
            <p:nvPr/>
          </p:nvSpPr>
          <p:spPr bwMode="auto">
            <a:xfrm>
              <a:off x="7786688" y="1558925"/>
              <a:ext cx="57150" cy="84138"/>
            </a:xfrm>
            <a:custGeom>
              <a:avLst/>
              <a:gdLst>
                <a:gd name="T0" fmla="*/ 11 w 26"/>
                <a:gd name="T1" fmla="*/ 1 h 39"/>
                <a:gd name="T2" fmla="*/ 0 w 26"/>
                <a:gd name="T3" fmla="*/ 17 h 39"/>
                <a:gd name="T4" fmla="*/ 2 w 26"/>
                <a:gd name="T5" fmla="*/ 18 h 39"/>
                <a:gd name="T6" fmla="*/ 6 w 26"/>
                <a:gd name="T7" fmla="*/ 18 h 39"/>
                <a:gd name="T8" fmla="*/ 6 w 26"/>
                <a:gd name="T9" fmla="*/ 38 h 39"/>
                <a:gd name="T10" fmla="*/ 7 w 26"/>
                <a:gd name="T11" fmla="*/ 39 h 39"/>
                <a:gd name="T12" fmla="*/ 18 w 26"/>
                <a:gd name="T13" fmla="*/ 39 h 39"/>
                <a:gd name="T14" fmla="*/ 20 w 26"/>
                <a:gd name="T15" fmla="*/ 38 h 39"/>
                <a:gd name="T16" fmla="*/ 20 w 26"/>
                <a:gd name="T17" fmla="*/ 18 h 39"/>
                <a:gd name="T18" fmla="*/ 24 w 26"/>
                <a:gd name="T19" fmla="*/ 18 h 39"/>
                <a:gd name="T20" fmla="*/ 26 w 26"/>
                <a:gd name="T21" fmla="*/ 17 h 39"/>
                <a:gd name="T22" fmla="*/ 14 w 26"/>
                <a:gd name="T23" fmla="*/ 1 h 39"/>
                <a:gd name="T24" fmla="*/ 13 w 26"/>
                <a:gd name="T25" fmla="*/ 0 h 39"/>
                <a:gd name="T26" fmla="*/ 11 w 26"/>
                <a:gd name="T27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39">
                  <a:moveTo>
                    <a:pt x="11" y="1"/>
                  </a:moveTo>
                  <a:cubicBezTo>
                    <a:pt x="11" y="1"/>
                    <a:pt x="0" y="16"/>
                    <a:pt x="0" y="17"/>
                  </a:cubicBezTo>
                  <a:cubicBezTo>
                    <a:pt x="0" y="18"/>
                    <a:pt x="1" y="18"/>
                    <a:pt x="2" y="18"/>
                  </a:cubicBezTo>
                  <a:cubicBezTo>
                    <a:pt x="2" y="18"/>
                    <a:pt x="3" y="18"/>
                    <a:pt x="6" y="1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9"/>
                    <a:pt x="6" y="39"/>
                    <a:pt x="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9" y="39"/>
                    <a:pt x="20" y="39"/>
                    <a:pt x="20" y="3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2" y="18"/>
                    <a:pt x="24" y="18"/>
                    <a:pt x="24" y="18"/>
                  </a:cubicBezTo>
                  <a:cubicBezTo>
                    <a:pt x="25" y="18"/>
                    <a:pt x="26" y="18"/>
                    <a:pt x="26" y="17"/>
                  </a:cubicBezTo>
                  <a:cubicBezTo>
                    <a:pt x="26" y="16"/>
                    <a:pt x="15" y="1"/>
                    <a:pt x="14" y="1"/>
                  </a:cubicBezTo>
                  <a:cubicBezTo>
                    <a:pt x="14" y="0"/>
                    <a:pt x="14" y="0"/>
                    <a:pt x="13" y="0"/>
                  </a:cubicBezTo>
                  <a:cubicBezTo>
                    <a:pt x="12" y="0"/>
                    <a:pt x="12" y="0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715" tIns="31857" rIns="63715" bIns="3185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 sz="125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9" name="Freeform 18"/>
            <p:cNvSpPr>
              <a:spLocks/>
            </p:cNvSpPr>
            <p:nvPr/>
          </p:nvSpPr>
          <p:spPr bwMode="auto">
            <a:xfrm>
              <a:off x="7556500" y="1558925"/>
              <a:ext cx="52388" cy="84138"/>
            </a:xfrm>
            <a:custGeom>
              <a:avLst/>
              <a:gdLst>
                <a:gd name="T0" fmla="*/ 14 w 25"/>
                <a:gd name="T1" fmla="*/ 38 h 39"/>
                <a:gd name="T2" fmla="*/ 25 w 25"/>
                <a:gd name="T3" fmla="*/ 22 h 39"/>
                <a:gd name="T4" fmla="*/ 24 w 25"/>
                <a:gd name="T5" fmla="*/ 21 h 39"/>
                <a:gd name="T6" fmla="*/ 20 w 25"/>
                <a:gd name="T7" fmla="*/ 21 h 39"/>
                <a:gd name="T8" fmla="*/ 20 w 25"/>
                <a:gd name="T9" fmla="*/ 1 h 39"/>
                <a:gd name="T10" fmla="*/ 18 w 25"/>
                <a:gd name="T11" fmla="*/ 0 h 39"/>
                <a:gd name="T12" fmla="*/ 7 w 25"/>
                <a:gd name="T13" fmla="*/ 0 h 39"/>
                <a:gd name="T14" fmla="*/ 5 w 25"/>
                <a:gd name="T15" fmla="*/ 1 h 39"/>
                <a:gd name="T16" fmla="*/ 5 w 25"/>
                <a:gd name="T17" fmla="*/ 21 h 39"/>
                <a:gd name="T18" fmla="*/ 1 w 25"/>
                <a:gd name="T19" fmla="*/ 21 h 39"/>
                <a:gd name="T20" fmla="*/ 0 w 25"/>
                <a:gd name="T21" fmla="*/ 22 h 39"/>
                <a:gd name="T22" fmla="*/ 11 w 25"/>
                <a:gd name="T23" fmla="*/ 38 h 39"/>
                <a:gd name="T24" fmla="*/ 12 w 25"/>
                <a:gd name="T25" fmla="*/ 39 h 39"/>
                <a:gd name="T26" fmla="*/ 14 w 25"/>
                <a:gd name="T27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39">
                  <a:moveTo>
                    <a:pt x="14" y="38"/>
                  </a:moveTo>
                  <a:cubicBezTo>
                    <a:pt x="14" y="38"/>
                    <a:pt x="25" y="23"/>
                    <a:pt x="25" y="22"/>
                  </a:cubicBezTo>
                  <a:cubicBezTo>
                    <a:pt x="25" y="21"/>
                    <a:pt x="25" y="21"/>
                    <a:pt x="24" y="21"/>
                  </a:cubicBezTo>
                  <a:cubicBezTo>
                    <a:pt x="24" y="21"/>
                    <a:pt x="22" y="21"/>
                    <a:pt x="20" y="2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19" y="0"/>
                    <a:pt x="1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3" y="21"/>
                    <a:pt x="1" y="21"/>
                    <a:pt x="1" y="21"/>
                  </a:cubicBezTo>
                  <a:cubicBezTo>
                    <a:pt x="0" y="21"/>
                    <a:pt x="0" y="21"/>
                    <a:pt x="0" y="22"/>
                  </a:cubicBezTo>
                  <a:cubicBezTo>
                    <a:pt x="0" y="23"/>
                    <a:pt x="11" y="38"/>
                    <a:pt x="11" y="38"/>
                  </a:cubicBezTo>
                  <a:cubicBezTo>
                    <a:pt x="11" y="39"/>
                    <a:pt x="12" y="39"/>
                    <a:pt x="12" y="39"/>
                  </a:cubicBezTo>
                  <a:cubicBezTo>
                    <a:pt x="13" y="39"/>
                    <a:pt x="14" y="39"/>
                    <a:pt x="14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715" tIns="31857" rIns="63715" bIns="3185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 sz="125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0" name="Freeform 19"/>
          <p:cNvSpPr>
            <a:spLocks/>
          </p:cNvSpPr>
          <p:nvPr/>
        </p:nvSpPr>
        <p:spPr bwMode="auto">
          <a:xfrm>
            <a:off x="3819831" y="3244079"/>
            <a:ext cx="293654" cy="293654"/>
          </a:xfrm>
          <a:custGeom>
            <a:avLst/>
            <a:gdLst>
              <a:gd name="T0" fmla="*/ 194 w 240"/>
              <a:gd name="T1" fmla="*/ 157 h 240"/>
              <a:gd name="T2" fmla="*/ 163 w 240"/>
              <a:gd name="T3" fmla="*/ 167 h 240"/>
              <a:gd name="T4" fmla="*/ 92 w 240"/>
              <a:gd name="T5" fmla="*/ 127 h 240"/>
              <a:gd name="T6" fmla="*/ 92 w 240"/>
              <a:gd name="T7" fmla="*/ 120 h 240"/>
              <a:gd name="T8" fmla="*/ 165 w 240"/>
              <a:gd name="T9" fmla="*/ 78 h 240"/>
              <a:gd name="T10" fmla="*/ 189 w 240"/>
              <a:gd name="T11" fmla="*/ 84 h 240"/>
              <a:gd name="T12" fmla="*/ 235 w 240"/>
              <a:gd name="T13" fmla="*/ 42 h 240"/>
              <a:gd name="T14" fmla="*/ 189 w 240"/>
              <a:gd name="T15" fmla="*/ 0 h 240"/>
              <a:gd name="T16" fmla="*/ 143 w 240"/>
              <a:gd name="T17" fmla="*/ 42 h 240"/>
              <a:gd name="T18" fmla="*/ 145 w 240"/>
              <a:gd name="T19" fmla="*/ 55 h 240"/>
              <a:gd name="T20" fmla="*/ 75 w 240"/>
              <a:gd name="T21" fmla="*/ 95 h 240"/>
              <a:gd name="T22" fmla="*/ 46 w 240"/>
              <a:gd name="T23" fmla="*/ 85 h 240"/>
              <a:gd name="T24" fmla="*/ 0 w 240"/>
              <a:gd name="T25" fmla="*/ 127 h 240"/>
              <a:gd name="T26" fmla="*/ 46 w 240"/>
              <a:gd name="T27" fmla="*/ 169 h 240"/>
              <a:gd name="T28" fmla="*/ 81 w 240"/>
              <a:gd name="T29" fmla="*/ 155 h 240"/>
              <a:gd name="T30" fmla="*/ 148 w 240"/>
              <a:gd name="T31" fmla="*/ 193 h 240"/>
              <a:gd name="T32" fmla="*/ 148 w 240"/>
              <a:gd name="T33" fmla="*/ 198 h 240"/>
              <a:gd name="T34" fmla="*/ 194 w 240"/>
              <a:gd name="T35" fmla="*/ 240 h 240"/>
              <a:gd name="T36" fmla="*/ 240 w 240"/>
              <a:gd name="T37" fmla="*/ 198 h 240"/>
              <a:gd name="T38" fmla="*/ 194 w 240"/>
              <a:gd name="T39" fmla="*/ 15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0" h="240">
                <a:moveTo>
                  <a:pt x="194" y="157"/>
                </a:moveTo>
                <a:cubicBezTo>
                  <a:pt x="182" y="157"/>
                  <a:pt x="171" y="161"/>
                  <a:pt x="163" y="167"/>
                </a:cubicBezTo>
                <a:cubicBezTo>
                  <a:pt x="92" y="127"/>
                  <a:pt x="92" y="127"/>
                  <a:pt x="92" y="127"/>
                </a:cubicBezTo>
                <a:cubicBezTo>
                  <a:pt x="92" y="124"/>
                  <a:pt x="92" y="122"/>
                  <a:pt x="92" y="120"/>
                </a:cubicBezTo>
                <a:cubicBezTo>
                  <a:pt x="165" y="78"/>
                  <a:pt x="165" y="78"/>
                  <a:pt x="165" y="78"/>
                </a:cubicBezTo>
                <a:cubicBezTo>
                  <a:pt x="172" y="82"/>
                  <a:pt x="180" y="84"/>
                  <a:pt x="189" y="84"/>
                </a:cubicBezTo>
                <a:cubicBezTo>
                  <a:pt x="215" y="84"/>
                  <a:pt x="235" y="65"/>
                  <a:pt x="235" y="42"/>
                </a:cubicBezTo>
                <a:cubicBezTo>
                  <a:pt x="235" y="19"/>
                  <a:pt x="215" y="0"/>
                  <a:pt x="189" y="0"/>
                </a:cubicBezTo>
                <a:cubicBezTo>
                  <a:pt x="164" y="0"/>
                  <a:pt x="143" y="19"/>
                  <a:pt x="143" y="42"/>
                </a:cubicBezTo>
                <a:cubicBezTo>
                  <a:pt x="143" y="47"/>
                  <a:pt x="144" y="51"/>
                  <a:pt x="145" y="55"/>
                </a:cubicBezTo>
                <a:cubicBezTo>
                  <a:pt x="75" y="95"/>
                  <a:pt x="75" y="95"/>
                  <a:pt x="75" y="95"/>
                </a:cubicBezTo>
                <a:cubicBezTo>
                  <a:pt x="67" y="89"/>
                  <a:pt x="57" y="85"/>
                  <a:pt x="46" y="85"/>
                </a:cubicBezTo>
                <a:cubicBezTo>
                  <a:pt x="21" y="85"/>
                  <a:pt x="0" y="104"/>
                  <a:pt x="0" y="127"/>
                </a:cubicBezTo>
                <a:cubicBezTo>
                  <a:pt x="0" y="150"/>
                  <a:pt x="21" y="169"/>
                  <a:pt x="46" y="169"/>
                </a:cubicBezTo>
                <a:cubicBezTo>
                  <a:pt x="60" y="169"/>
                  <a:pt x="73" y="164"/>
                  <a:pt x="81" y="155"/>
                </a:cubicBezTo>
                <a:cubicBezTo>
                  <a:pt x="148" y="193"/>
                  <a:pt x="148" y="193"/>
                  <a:pt x="148" y="193"/>
                </a:cubicBezTo>
                <a:cubicBezTo>
                  <a:pt x="148" y="195"/>
                  <a:pt x="148" y="197"/>
                  <a:pt x="148" y="198"/>
                </a:cubicBezTo>
                <a:cubicBezTo>
                  <a:pt x="148" y="221"/>
                  <a:pt x="168" y="240"/>
                  <a:pt x="194" y="240"/>
                </a:cubicBezTo>
                <a:cubicBezTo>
                  <a:pt x="219" y="240"/>
                  <a:pt x="240" y="221"/>
                  <a:pt x="240" y="198"/>
                </a:cubicBezTo>
                <a:cubicBezTo>
                  <a:pt x="240" y="175"/>
                  <a:pt x="219" y="157"/>
                  <a:pt x="194" y="157"/>
                </a:cubicBezTo>
                <a:close/>
              </a:path>
            </a:pathLst>
          </a:custGeom>
          <a:solidFill>
            <a:srgbClr val="AC0000"/>
          </a:solidFill>
          <a:ln>
            <a:noFill/>
          </a:ln>
        </p:spPr>
        <p:txBody>
          <a:bodyPr vert="horz" wrap="square" lIns="63715" tIns="31857" rIns="63715" bIns="3185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zh-CN" altLang="en-US" sz="1255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TextBox 19"/>
          <p:cNvSpPr txBox="1">
            <a:spLocks noChangeArrowheads="1"/>
          </p:cNvSpPr>
          <p:nvPr/>
        </p:nvSpPr>
        <p:spPr bwMode="auto">
          <a:xfrm>
            <a:off x="919839" y="1386155"/>
            <a:ext cx="1834493" cy="828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183" tIns="33591" rIns="67183" bIns="33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C00000"/>
                </a:solidFill>
                <a:cs typeface="+mn-ea"/>
                <a:sym typeface="+mn-lt"/>
              </a:rPr>
              <a:t>从</a:t>
            </a:r>
            <a:r>
              <a:rPr lang="en-US" altLang="zh-CN" sz="2000" b="1" dirty="0">
                <a:solidFill>
                  <a:srgbClr val="C00000"/>
                </a:solidFill>
                <a:cs typeface="+mn-ea"/>
                <a:sym typeface="+mn-lt"/>
              </a:rPr>
              <a:t>C</a:t>
            </a:r>
            <a:r>
              <a:rPr lang="zh-CN" altLang="en-US" sz="2000" b="1" dirty="0">
                <a:solidFill>
                  <a:srgbClr val="C00000"/>
                </a:solidFill>
                <a:cs typeface="+mn-ea"/>
                <a:sym typeface="+mn-lt"/>
              </a:rPr>
              <a:t>代码</a:t>
            </a:r>
            <a:endParaRPr lang="en-US" altLang="zh-CN" sz="2000" b="1" dirty="0">
              <a:solidFill>
                <a:srgbClr val="C00000"/>
              </a:solidFill>
              <a:cs typeface="+mn-ea"/>
              <a:sym typeface="+mn-lt"/>
            </a:endParaRPr>
          </a:p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C00000"/>
                </a:solidFill>
                <a:cs typeface="+mn-ea"/>
                <a:sym typeface="+mn-lt"/>
              </a:rPr>
              <a:t>到机器代码</a:t>
            </a:r>
            <a:endParaRPr lang="zh-CN" altLang="zh-CN" sz="2000" b="1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49" name="TextBox 19"/>
          <p:cNvSpPr txBox="1">
            <a:spLocks noChangeArrowheads="1"/>
          </p:cNvSpPr>
          <p:nvPr/>
        </p:nvSpPr>
        <p:spPr bwMode="auto">
          <a:xfrm>
            <a:off x="6835082" y="2288590"/>
            <a:ext cx="1614119" cy="828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183" tIns="33591" rIns="67183" bIns="33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C00000"/>
                </a:solidFill>
                <a:cs typeface="+mn-ea"/>
                <a:sym typeface="+mn-lt"/>
              </a:rPr>
              <a:t>数据传送与寻址方式</a:t>
            </a:r>
            <a:endParaRPr lang="zh-CN" altLang="zh-CN" sz="2000" b="1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51" name="TextBox 19"/>
          <p:cNvSpPr txBox="1">
            <a:spLocks noChangeArrowheads="1"/>
          </p:cNvSpPr>
          <p:nvPr/>
        </p:nvSpPr>
        <p:spPr bwMode="auto">
          <a:xfrm>
            <a:off x="1030025" y="3244079"/>
            <a:ext cx="1614119" cy="426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183" tIns="33591" rIns="67183" bIns="33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C00000"/>
                </a:solidFill>
                <a:cs typeface="+mn-ea"/>
                <a:sym typeface="+mn-lt"/>
              </a:rPr>
              <a:t>算术操作</a:t>
            </a:r>
            <a:endParaRPr lang="zh-CN" altLang="zh-CN" sz="2000" b="1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54" name="圆角矩形 3"/>
          <p:cNvSpPr/>
          <p:nvPr/>
        </p:nvSpPr>
        <p:spPr>
          <a:xfrm>
            <a:off x="4427984" y="1131590"/>
            <a:ext cx="813896" cy="3222496"/>
          </a:xfrm>
          <a:prstGeom prst="roundRect">
            <a:avLst>
              <a:gd name="adj" fmla="val 50000"/>
            </a:avLst>
          </a:prstGeom>
          <a:solidFill>
            <a:srgbClr val="AC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55">
              <a:cs typeface="+mn-ea"/>
              <a:sym typeface="+mn-lt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613847" y="1655420"/>
            <a:ext cx="502061" cy="538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3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23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613847" y="2433630"/>
            <a:ext cx="502061" cy="538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3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23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613847" y="3211841"/>
            <a:ext cx="502061" cy="538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3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23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500"/>
          <p:cNvSpPr txBox="1"/>
          <p:nvPr/>
        </p:nvSpPr>
        <p:spPr>
          <a:xfrm>
            <a:off x="3779912" y="19548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内容提要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5762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0" presetClass="entr" presetSubtype="0" fill="hold" grpId="0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" fill="hold">
                          <p:stCondLst>
                            <p:cond delay="indefinite"/>
                          </p:stCondLst>
                          <p:childTnLst>
                            <p:par>
                              <p:cTn id="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" presetID="1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" presetID="1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 animBg="1"/>
          <p:bldP spid="27" grpId="0" animBg="1"/>
          <p:bldP spid="40" grpId="0" animBg="1"/>
          <p:bldP spid="47" grpId="0"/>
          <p:bldP spid="47" grpId="1"/>
          <p:bldP spid="49" grpId="0"/>
          <p:bldP spid="49" grpId="1"/>
          <p:bldP spid="51" grpId="0"/>
          <p:bldP spid="54" grpId="0" animBg="1"/>
          <p:bldP spid="55" grpId="0"/>
          <p:bldP spid="56" grpId="0"/>
          <p:bldP spid="61" grpId="0"/>
          <p:bldP spid="7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0" presetClass="entr" presetSubtype="0" fill="hold" grpId="0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" fill="hold">
                          <p:stCondLst>
                            <p:cond delay="indefinite"/>
                          </p:stCondLst>
                          <p:childTnLst>
                            <p:par>
                              <p:cTn id="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" presetID="1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" presetID="1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 animBg="1"/>
          <p:bldP spid="27" grpId="0" animBg="1"/>
          <p:bldP spid="40" grpId="0" animBg="1"/>
          <p:bldP spid="47" grpId="0"/>
          <p:bldP spid="47" grpId="1"/>
          <p:bldP spid="49" grpId="0"/>
          <p:bldP spid="49" grpId="1"/>
          <p:bldP spid="51" grpId="0"/>
          <p:bldP spid="54" grpId="0" animBg="1"/>
          <p:bldP spid="55" grpId="0"/>
          <p:bldP spid="56" grpId="0"/>
          <p:bldP spid="61" grpId="0"/>
          <p:bldP spid="75" grpId="0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07904" y="15541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算术操作指令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C70DEED-C5B4-4DB6-85AD-121A654C2ED9}"/>
              </a:ext>
            </a:extLst>
          </p:cNvPr>
          <p:cNvSpPr txBox="1">
            <a:spLocks noChangeArrowheads="1"/>
          </p:cNvSpPr>
          <p:nvPr/>
        </p:nvSpPr>
        <p:spPr>
          <a:xfrm>
            <a:off x="1259632" y="526852"/>
            <a:ext cx="8747125" cy="4972050"/>
          </a:xfrm>
          <a:prstGeom prst="rect">
            <a:avLst/>
          </a:prstGeom>
        </p:spPr>
        <p:txBody>
          <a:bodyPr/>
          <a:lstStyle>
            <a:lvl1pPr marL="16668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063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33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63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188" indent="-169863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853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9895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937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976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tabLst>
                <a:tab pos="1409700" algn="l"/>
                <a:tab pos="2597150" algn="l"/>
              </a:tabLst>
            </a:pPr>
            <a:r>
              <a:rPr lang="zh-CN" altLang="en-US" sz="2000" kern="0" dirty="0">
                <a:latin typeface="+mn-ea"/>
              </a:rPr>
              <a:t>双操作数指令</a:t>
            </a:r>
            <a:r>
              <a:rPr lang="en-US" altLang="zh-CN" sz="2000" kern="0" dirty="0">
                <a:latin typeface="+mn-ea"/>
              </a:rPr>
              <a:t>:</a:t>
            </a:r>
          </a:p>
          <a:p>
            <a:pPr marL="0" lvl="1" indent="0">
              <a:buFont typeface="Wingdings" panose="05000000000000000000" pitchFamily="2" charset="2"/>
              <a:buNone/>
              <a:tabLst>
                <a:tab pos="1409700" algn="l"/>
                <a:tab pos="2597150" algn="l"/>
              </a:tabLst>
            </a:pPr>
            <a:r>
              <a:rPr lang="zh-CN" altLang="en-US" b="0" kern="0" dirty="0">
                <a:solidFill>
                  <a:srgbClr val="980002"/>
                </a:solidFill>
                <a:latin typeface="Calibri Bold Italic" panose="020F07020304040A0204" pitchFamily="34" charset="0"/>
                <a:ea typeface="宋体" panose="02010600030101010101" pitchFamily="2" charset="-122"/>
                <a:sym typeface="Calibri Bold Italic" panose="020F07020304040A0204" pitchFamily="34" charset="0"/>
              </a:rPr>
              <a:t>                  </a:t>
            </a:r>
            <a:r>
              <a:rPr lang="zh-CN" altLang="en-US" kern="0" dirty="0">
                <a:solidFill>
                  <a:srgbClr val="980002"/>
                </a:solidFill>
                <a:latin typeface="Calibri Bold Italic" panose="020F07020304040A0204" pitchFamily="34" charset="0"/>
                <a:ea typeface="宋体" panose="02010600030101010101" pitchFamily="2" charset="-122"/>
                <a:sym typeface="Calibri Bold Italic" panose="020F07020304040A0204" pitchFamily="34" charset="0"/>
              </a:rPr>
              <a:t>格式</a:t>
            </a:r>
            <a:r>
              <a:rPr lang="en-US" altLang="zh-CN" kern="0" dirty="0">
                <a:solidFill>
                  <a:srgbClr val="980002"/>
                </a:solidFill>
                <a:latin typeface="Calibri Bold Italic" panose="020F07020304040A0204" pitchFamily="34" charset="0"/>
                <a:ea typeface="宋体" panose="02010600030101010101" pitchFamily="2" charset="-122"/>
                <a:sym typeface="Calibri Bold Italic" panose="020F07020304040A0204" pitchFamily="34" charset="0"/>
              </a:rPr>
              <a:t>                                         </a:t>
            </a:r>
            <a:r>
              <a:rPr lang="zh-CN" altLang="en-US" kern="0" dirty="0">
                <a:solidFill>
                  <a:srgbClr val="980002"/>
                </a:solidFill>
                <a:latin typeface="Calibri Bold Italic" panose="020F07020304040A0204" pitchFamily="34" charset="0"/>
                <a:ea typeface="宋体" panose="02010600030101010101" pitchFamily="2" charset="-122"/>
                <a:sym typeface="Calibri Bold Italic" panose="020F07020304040A0204" pitchFamily="34" charset="0"/>
              </a:rPr>
              <a:t>计算</a:t>
            </a:r>
            <a:endParaRPr lang="en-US" altLang="zh-CN" kern="0" dirty="0">
              <a:solidFill>
                <a:srgbClr val="980002"/>
              </a:solidFill>
              <a:latin typeface="Calibri Bold Italic" panose="020F07020304040A0204" pitchFamily="34" charset="0"/>
              <a:ea typeface="ヒラギノ角ゴ ProN W6"/>
              <a:cs typeface="ヒラギノ角ゴ ProN W6"/>
              <a:sym typeface="Calibri Bold Italic" panose="020F07020304040A0204" pitchFamily="34" charset="0"/>
            </a:endParaRPr>
          </a:p>
          <a:p>
            <a:pPr marL="285750" lvl="2" indent="0">
              <a:spcBef>
                <a:spcPct val="0"/>
              </a:spcBef>
              <a:buFont typeface="Wingdings" panose="05000000000000000000" pitchFamily="2" charset="2"/>
              <a:buNone/>
              <a:tabLst>
                <a:tab pos="1409700" algn="l"/>
                <a:tab pos="2597150" algn="l"/>
              </a:tabLst>
            </a:pPr>
            <a:r>
              <a:rPr lang="en-US" altLang="zh-CN" sz="18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ourier New Bold" panose="02070609020205020404" pitchFamily="49" charset="0"/>
              </a:rPr>
              <a:t>addl</a:t>
            </a:r>
            <a:r>
              <a:rPr lang="en-US" altLang="zh-CN" sz="1800" b="0" kern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ourier New Bold" panose="02070609020205020404" pitchFamily="49" charset="0"/>
              </a:rPr>
              <a:t>  </a:t>
            </a:r>
            <a:r>
              <a:rPr lang="en-US" altLang="zh-CN" sz="1800" b="0" kern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alibri Italic" panose="020F05020202040A0204" pitchFamily="34" charset="0"/>
              </a:rPr>
              <a:t>Src,Dest</a:t>
            </a:r>
            <a:r>
              <a:rPr lang="en-US" altLang="zh-CN" sz="1800" b="0" kern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alibri Italic" panose="020F05020202040A0204" pitchFamily="34" charset="0"/>
              </a:rPr>
              <a:t>		</a:t>
            </a:r>
            <a:r>
              <a:rPr lang="en-US" altLang="zh-CN" sz="1800" b="0" kern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Dest</a:t>
            </a:r>
            <a:r>
              <a:rPr lang="en-US" altLang="zh-CN" sz="1800" b="0" kern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lang="en-US" altLang="zh-CN" sz="1800" b="0" kern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Dest</a:t>
            </a:r>
            <a:r>
              <a:rPr lang="en-US" altLang="zh-CN" sz="1800" b="0" kern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+ </a:t>
            </a:r>
            <a:r>
              <a:rPr lang="en-US" altLang="zh-CN" sz="1800" b="0" kern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Src</a:t>
            </a:r>
            <a:endParaRPr lang="en-US" altLang="zh-CN" sz="1800" b="0" kern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285750" lvl="2" indent="0">
              <a:spcBef>
                <a:spcPct val="0"/>
              </a:spcBef>
              <a:buFont typeface="Wingdings" panose="05000000000000000000" pitchFamily="2" charset="2"/>
              <a:buNone/>
              <a:tabLst>
                <a:tab pos="1409700" algn="l"/>
                <a:tab pos="2597150" algn="l"/>
              </a:tabLst>
            </a:pPr>
            <a:r>
              <a:rPr lang="en-US" altLang="zh-CN" sz="18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ourier New Bold" panose="02070609020205020404" pitchFamily="49" charset="0"/>
              </a:rPr>
              <a:t>subl</a:t>
            </a:r>
            <a:r>
              <a:rPr lang="en-US" altLang="zh-CN" sz="1800" b="0" kern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ourier New Bold" panose="02070609020205020404" pitchFamily="49" charset="0"/>
              </a:rPr>
              <a:t>  </a:t>
            </a:r>
            <a:r>
              <a:rPr lang="en-US" altLang="zh-CN" sz="1800" b="0" kern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alibri Italic" panose="020F05020202040A0204" pitchFamily="34" charset="0"/>
              </a:rPr>
              <a:t>Src,Dest</a:t>
            </a:r>
            <a:r>
              <a:rPr lang="en-US" altLang="zh-CN" sz="1800" b="0" kern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alibri Italic" panose="020F05020202040A0204" pitchFamily="34" charset="0"/>
              </a:rPr>
              <a:t>		</a:t>
            </a:r>
            <a:r>
              <a:rPr lang="en-US" altLang="zh-CN" sz="1800" b="0" kern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Dest</a:t>
            </a:r>
            <a:r>
              <a:rPr lang="en-US" altLang="zh-CN" sz="1800" b="0" kern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lang="en-US" altLang="zh-CN" sz="1800" b="0" kern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Dest</a:t>
            </a:r>
            <a:r>
              <a:rPr lang="en-US" altLang="zh-CN" sz="1800" b="0" kern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Symbol" panose="05050102010706020507" pitchFamily="18" charset="2"/>
              </a:rPr>
              <a:t>-</a:t>
            </a:r>
            <a:r>
              <a:rPr lang="en-US" altLang="zh-CN" sz="1800" b="0" kern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Src</a:t>
            </a:r>
            <a:endParaRPr lang="en-US" altLang="zh-CN" sz="1800" b="0" kern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285750" lvl="2" indent="0">
              <a:spcBef>
                <a:spcPct val="0"/>
              </a:spcBef>
              <a:buFont typeface="Wingdings" panose="05000000000000000000" pitchFamily="2" charset="2"/>
              <a:buNone/>
              <a:tabLst>
                <a:tab pos="1409700" algn="l"/>
                <a:tab pos="2597150" algn="l"/>
              </a:tabLst>
            </a:pPr>
            <a:r>
              <a:rPr lang="en-US" altLang="zh-CN" sz="18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ourier New Bold" panose="02070609020205020404" pitchFamily="49" charset="0"/>
              </a:rPr>
              <a:t>imull</a:t>
            </a:r>
            <a:r>
              <a:rPr lang="en-US" altLang="zh-CN" sz="1800" b="0" kern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ourier New Bold" panose="02070609020205020404" pitchFamily="49" charset="0"/>
              </a:rPr>
              <a:t> </a:t>
            </a:r>
            <a:r>
              <a:rPr lang="en-US" altLang="zh-CN" sz="1800" b="0" kern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alibri Italic" panose="020F05020202040A0204" pitchFamily="34" charset="0"/>
              </a:rPr>
              <a:t>Src,Dest</a:t>
            </a:r>
            <a:r>
              <a:rPr lang="en-US" altLang="zh-CN" sz="1800" b="0" kern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alibri Italic" panose="020F05020202040A0204" pitchFamily="34" charset="0"/>
              </a:rPr>
              <a:t>		</a:t>
            </a:r>
            <a:r>
              <a:rPr lang="en-US" altLang="zh-CN" sz="1800" b="0" kern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Dest</a:t>
            </a:r>
            <a:r>
              <a:rPr lang="en-US" altLang="zh-CN" sz="1800" b="0" kern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lang="en-US" altLang="zh-CN" sz="1800" b="0" kern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Dest</a:t>
            </a:r>
            <a:r>
              <a:rPr lang="en-US" altLang="zh-CN" sz="1800" b="0" kern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</a:t>
            </a:r>
            <a:r>
              <a:rPr lang="en-US" altLang="zh-CN" sz="1800" b="0" kern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Src</a:t>
            </a:r>
            <a:endParaRPr lang="en-US" altLang="zh-CN" sz="1800" b="0" kern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285750" lvl="2" indent="0">
              <a:spcBef>
                <a:spcPct val="0"/>
              </a:spcBef>
              <a:buFont typeface="Symbol" panose="05050102010706020507" pitchFamily="18" charset="2"/>
              <a:buNone/>
              <a:tabLst>
                <a:tab pos="1409700" algn="l"/>
                <a:tab pos="2597150" algn="l"/>
              </a:tabLst>
            </a:pPr>
            <a:r>
              <a:rPr lang="en-US" altLang="zh-CN" sz="18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ourier New Bold" panose="02070609020205020404" pitchFamily="49" charset="0"/>
              </a:rPr>
              <a:t>sall</a:t>
            </a:r>
            <a:r>
              <a:rPr lang="en-US" altLang="zh-CN" sz="1800" b="0" kern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ourier New Bold" panose="02070609020205020404" pitchFamily="49" charset="0"/>
              </a:rPr>
              <a:t>  </a:t>
            </a:r>
            <a:r>
              <a:rPr lang="en-US" altLang="zh-CN" sz="1800" b="0" kern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alibri Italic" panose="020F05020202040A0204" pitchFamily="34" charset="0"/>
              </a:rPr>
              <a:t>Src,Dest</a:t>
            </a:r>
            <a:r>
              <a:rPr lang="en-US" altLang="zh-CN" sz="1800" b="0" kern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alibri Italic" panose="020F05020202040A0204" pitchFamily="34" charset="0"/>
              </a:rPr>
              <a:t>		</a:t>
            </a:r>
            <a:r>
              <a:rPr lang="en-US" altLang="zh-CN" sz="1800" b="0" kern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Dest</a:t>
            </a:r>
            <a:r>
              <a:rPr lang="en-US" altLang="zh-CN" sz="1800" b="0" kern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lang="en-US" altLang="zh-CN" sz="1800" b="0" kern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Dest</a:t>
            </a:r>
            <a:r>
              <a:rPr lang="en-US" altLang="zh-CN" sz="1800" b="0" kern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b="0" kern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Src</a:t>
            </a:r>
            <a:r>
              <a:rPr lang="en-US" altLang="zh-CN" sz="1800" b="0" kern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0" kern="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</a:t>
            </a:r>
            <a:r>
              <a:rPr lang="en-US" altLang="zh-CN" sz="1800" b="0" kern="0" dirty="0">
                <a:solidFill>
                  <a:srgbClr val="980002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alibri Bold Italic" panose="020F07020304040A0204" pitchFamily="34" charset="0"/>
              </a:rPr>
              <a:t>Arithmetic)</a:t>
            </a:r>
          </a:p>
          <a:p>
            <a:pPr marL="285750" lvl="2" indent="0">
              <a:spcBef>
                <a:spcPct val="0"/>
              </a:spcBef>
              <a:buFont typeface="Symbol" panose="05050102010706020507" pitchFamily="18" charset="2"/>
              <a:buNone/>
              <a:tabLst>
                <a:tab pos="1409700" algn="l"/>
                <a:tab pos="2597150" algn="l"/>
              </a:tabLst>
            </a:pPr>
            <a:r>
              <a:rPr lang="en-US" altLang="zh-CN" sz="18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ourier New Bold" panose="02070609020205020404" pitchFamily="49" charset="0"/>
              </a:rPr>
              <a:t>shll</a:t>
            </a:r>
            <a:r>
              <a:rPr lang="en-US" altLang="zh-CN" sz="1800" b="0" kern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ourier New Bold" panose="02070609020205020404" pitchFamily="49" charset="0"/>
              </a:rPr>
              <a:t>  </a:t>
            </a:r>
            <a:r>
              <a:rPr lang="en-US" altLang="zh-CN" sz="1800" b="0" kern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alibri Italic" panose="020F05020202040A0204" pitchFamily="34" charset="0"/>
              </a:rPr>
              <a:t>Src,Dest</a:t>
            </a:r>
            <a:r>
              <a:rPr lang="en-US" altLang="zh-CN" sz="1800" b="0" kern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alibri Italic" panose="020F05020202040A0204" pitchFamily="34" charset="0"/>
              </a:rPr>
              <a:t>		</a:t>
            </a:r>
            <a:r>
              <a:rPr lang="en-US" altLang="zh-CN" sz="1800" b="0" kern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Dest</a:t>
            </a:r>
            <a:r>
              <a:rPr lang="en-US" altLang="zh-CN" sz="1800" b="0" kern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lang="en-US" altLang="zh-CN" sz="1800" b="0" kern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Dest</a:t>
            </a:r>
            <a:r>
              <a:rPr lang="en-US" altLang="zh-CN" sz="1800" b="0" kern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b="0" kern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Src</a:t>
            </a:r>
            <a:r>
              <a:rPr lang="en-US" altLang="zh-CN" sz="1800" b="0" kern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0" kern="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</a:t>
            </a:r>
            <a:r>
              <a:rPr lang="en-US" altLang="zh-CN" sz="1800" b="0" kern="0" dirty="0">
                <a:solidFill>
                  <a:srgbClr val="980002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alibri Bold Italic" panose="020F07020304040A0204" pitchFamily="34" charset="0"/>
              </a:rPr>
              <a:t>Logical)</a:t>
            </a:r>
            <a:endParaRPr lang="en-US" altLang="zh-CN" sz="1800" b="0" kern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285750" lvl="2" indent="0">
              <a:spcBef>
                <a:spcPct val="0"/>
              </a:spcBef>
              <a:buFont typeface="Wingdings" panose="05000000000000000000" pitchFamily="2" charset="2"/>
              <a:buNone/>
              <a:tabLst>
                <a:tab pos="1409700" algn="l"/>
                <a:tab pos="2597150" algn="l"/>
              </a:tabLst>
            </a:pPr>
            <a:r>
              <a:rPr lang="en-US" altLang="zh-CN" sz="18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ourier New Bold" panose="02070609020205020404" pitchFamily="49" charset="0"/>
              </a:rPr>
              <a:t>sarl</a:t>
            </a:r>
            <a:r>
              <a:rPr lang="en-US" altLang="zh-CN" sz="1800" b="0" kern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ourier New Bold" panose="02070609020205020404" pitchFamily="49" charset="0"/>
              </a:rPr>
              <a:t>  </a:t>
            </a:r>
            <a:r>
              <a:rPr lang="en-US" altLang="zh-CN" sz="1800" b="0" kern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alibri Italic" panose="020F05020202040A0204" pitchFamily="34" charset="0"/>
              </a:rPr>
              <a:t>Src,Dest</a:t>
            </a:r>
            <a:r>
              <a:rPr lang="en-US" altLang="zh-CN" sz="1800" b="0" kern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alibri Italic" panose="020F05020202040A0204" pitchFamily="34" charset="0"/>
              </a:rPr>
              <a:t>		</a:t>
            </a:r>
            <a:r>
              <a:rPr lang="en-US" altLang="zh-CN" sz="1800" b="0" kern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Dest</a:t>
            </a:r>
            <a:r>
              <a:rPr lang="en-US" altLang="zh-CN" sz="1800" b="0" kern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lang="en-US" altLang="zh-CN" sz="1800" b="0" kern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Dest</a:t>
            </a:r>
            <a:r>
              <a:rPr lang="en-US" altLang="zh-CN" sz="1800" b="0" kern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</a:t>
            </a:r>
            <a:r>
              <a:rPr lang="en-US" altLang="zh-CN" sz="1800" b="0" kern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Src</a:t>
            </a:r>
            <a:r>
              <a:rPr lang="en-US" altLang="zh-CN" sz="1800" b="0" kern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800" b="0" kern="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b="0" kern="0" dirty="0">
                <a:solidFill>
                  <a:srgbClr val="980002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alibri Bold Italic" panose="020F07020304040A0204" pitchFamily="34" charset="0"/>
              </a:rPr>
              <a:t>Arithmetic)</a:t>
            </a:r>
            <a:endParaRPr lang="en-US" altLang="zh-CN" sz="1800" b="0" kern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285750" lvl="2" indent="0">
              <a:spcBef>
                <a:spcPct val="0"/>
              </a:spcBef>
              <a:buFont typeface="Wingdings" panose="05000000000000000000" pitchFamily="2" charset="2"/>
              <a:buNone/>
              <a:tabLst>
                <a:tab pos="1409700" algn="l"/>
                <a:tab pos="2597150" algn="l"/>
              </a:tabLst>
            </a:pPr>
            <a:r>
              <a:rPr lang="en-US" altLang="zh-CN" sz="18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ourier New Bold" panose="02070609020205020404" pitchFamily="49" charset="0"/>
              </a:rPr>
              <a:t>shrl</a:t>
            </a:r>
            <a:r>
              <a:rPr lang="en-US" altLang="zh-CN" sz="1800" b="0" kern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ourier New Bold" panose="02070609020205020404" pitchFamily="49" charset="0"/>
              </a:rPr>
              <a:t>  </a:t>
            </a:r>
            <a:r>
              <a:rPr lang="en-US" altLang="zh-CN" sz="1800" b="0" kern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alibri Italic" panose="020F05020202040A0204" pitchFamily="34" charset="0"/>
              </a:rPr>
              <a:t>Src,Dest</a:t>
            </a:r>
            <a:r>
              <a:rPr lang="en-US" altLang="zh-CN" sz="1800" b="0" kern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alibri Italic" panose="020F05020202040A0204" pitchFamily="34" charset="0"/>
              </a:rPr>
              <a:t>		</a:t>
            </a:r>
            <a:r>
              <a:rPr lang="en-US" altLang="zh-CN" sz="1800" b="0" kern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Dest</a:t>
            </a:r>
            <a:r>
              <a:rPr lang="en-US" altLang="zh-CN" sz="1800" b="0" kern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lang="en-US" altLang="zh-CN" sz="1800" b="0" kern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Dest</a:t>
            </a:r>
            <a:r>
              <a:rPr lang="en-US" altLang="zh-CN" sz="1800" b="0" kern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</a:t>
            </a:r>
            <a:r>
              <a:rPr lang="en-US" altLang="zh-CN" sz="1800" b="0" kern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Src</a:t>
            </a:r>
            <a:r>
              <a:rPr lang="en-US" altLang="zh-CN" sz="1800" b="0" kern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800" b="0" kern="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b="0" kern="0" dirty="0">
                <a:solidFill>
                  <a:srgbClr val="980002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alibri Bold Italic" panose="020F07020304040A0204" pitchFamily="34" charset="0"/>
              </a:rPr>
              <a:t>Logical)</a:t>
            </a:r>
            <a:endParaRPr lang="en-US" altLang="zh-CN" sz="1800" b="0" kern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285750" lvl="2" indent="0">
              <a:spcBef>
                <a:spcPct val="0"/>
              </a:spcBef>
              <a:buFont typeface="Wingdings" panose="05000000000000000000" pitchFamily="2" charset="2"/>
              <a:buNone/>
              <a:tabLst>
                <a:tab pos="1409700" algn="l"/>
                <a:tab pos="2597150" algn="l"/>
              </a:tabLst>
            </a:pPr>
            <a:r>
              <a:rPr lang="en-US" altLang="zh-CN" sz="18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ourier New Bold" panose="02070609020205020404" pitchFamily="49" charset="0"/>
              </a:rPr>
              <a:t>xorl</a:t>
            </a:r>
            <a:r>
              <a:rPr lang="en-US" altLang="zh-CN" sz="1800" b="0" kern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ourier New Bold" panose="02070609020205020404" pitchFamily="49" charset="0"/>
              </a:rPr>
              <a:t>  </a:t>
            </a:r>
            <a:r>
              <a:rPr lang="en-US" altLang="zh-CN" sz="1800" b="0" kern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alibri Italic" panose="020F05020202040A0204" pitchFamily="34" charset="0"/>
              </a:rPr>
              <a:t>Src,Dest</a:t>
            </a:r>
            <a:r>
              <a:rPr lang="en-US" altLang="zh-CN" sz="1800" b="0" kern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alibri Italic" panose="020F05020202040A0204" pitchFamily="34" charset="0"/>
              </a:rPr>
              <a:t>		</a:t>
            </a:r>
            <a:r>
              <a:rPr lang="en-US" altLang="zh-CN" sz="1800" b="0" kern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Dest</a:t>
            </a:r>
            <a:r>
              <a:rPr lang="en-US" altLang="zh-CN" sz="1800" b="0" kern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lang="en-US" altLang="zh-CN" sz="1800" b="0" kern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Dest</a:t>
            </a:r>
            <a:r>
              <a:rPr lang="en-US" altLang="zh-CN" sz="1800" b="0" kern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^ </a:t>
            </a:r>
            <a:r>
              <a:rPr lang="en-US" altLang="zh-CN" sz="1800" b="0" kern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Src</a:t>
            </a:r>
            <a:endParaRPr lang="en-US" altLang="zh-CN" sz="1800" b="0" kern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285750" lvl="2" indent="0">
              <a:spcBef>
                <a:spcPct val="0"/>
              </a:spcBef>
              <a:buFont typeface="Wingdings" panose="05000000000000000000" pitchFamily="2" charset="2"/>
              <a:buNone/>
              <a:tabLst>
                <a:tab pos="1409700" algn="l"/>
                <a:tab pos="2597150" algn="l"/>
              </a:tabLst>
            </a:pPr>
            <a:r>
              <a:rPr lang="en-US" altLang="zh-CN" sz="18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ourier New Bold" panose="02070609020205020404" pitchFamily="49" charset="0"/>
              </a:rPr>
              <a:t>andl</a:t>
            </a:r>
            <a:r>
              <a:rPr lang="en-US" altLang="zh-CN" sz="1800" b="0" kern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ourier New Bold" panose="02070609020205020404" pitchFamily="49" charset="0"/>
              </a:rPr>
              <a:t>  </a:t>
            </a:r>
            <a:r>
              <a:rPr lang="en-US" altLang="zh-CN" sz="1800" b="0" kern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alibri Italic" panose="020F05020202040A0204" pitchFamily="34" charset="0"/>
              </a:rPr>
              <a:t>Src,Dest</a:t>
            </a:r>
            <a:r>
              <a:rPr lang="en-US" altLang="zh-CN" sz="1800" b="0" kern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alibri Italic" panose="020F05020202040A0204" pitchFamily="34" charset="0"/>
              </a:rPr>
              <a:t>		</a:t>
            </a:r>
            <a:r>
              <a:rPr lang="en-US" altLang="zh-CN" sz="1800" b="0" kern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Dest</a:t>
            </a:r>
            <a:r>
              <a:rPr lang="en-US" altLang="zh-CN" sz="1800" b="0" kern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lang="en-US" altLang="zh-CN" sz="1800" b="0" kern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Dest&amp;Src</a:t>
            </a:r>
            <a:endParaRPr lang="en-US" altLang="zh-CN" sz="1800" b="0" kern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285750" lvl="2" indent="0">
              <a:spcBef>
                <a:spcPct val="0"/>
              </a:spcBef>
              <a:buFont typeface="Wingdings" panose="05000000000000000000" pitchFamily="2" charset="2"/>
              <a:buNone/>
              <a:tabLst>
                <a:tab pos="1409700" algn="l"/>
                <a:tab pos="2597150" algn="l"/>
              </a:tabLst>
            </a:pPr>
            <a:r>
              <a:rPr lang="en-US" altLang="zh-CN" sz="18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ourier New Bold" panose="02070609020205020404" pitchFamily="49" charset="0"/>
              </a:rPr>
              <a:t>orl</a:t>
            </a:r>
            <a:r>
              <a:rPr lang="en-US" altLang="zh-CN" sz="1800" b="0" kern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ourier New Bold" panose="02070609020205020404" pitchFamily="49" charset="0"/>
              </a:rPr>
              <a:t>   </a:t>
            </a:r>
            <a:r>
              <a:rPr lang="en-US" altLang="zh-CN" sz="1800" b="0" kern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alibri Italic" panose="020F05020202040A0204" pitchFamily="34" charset="0"/>
              </a:rPr>
              <a:t>Src,Dest</a:t>
            </a:r>
            <a:r>
              <a:rPr lang="en-US" altLang="zh-CN" sz="1800" b="0" kern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alibri Italic" panose="020F05020202040A0204" pitchFamily="34" charset="0"/>
              </a:rPr>
              <a:t>		</a:t>
            </a:r>
            <a:r>
              <a:rPr lang="en-US" altLang="zh-CN" sz="1800" b="0" kern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Dest</a:t>
            </a:r>
            <a:r>
              <a:rPr lang="en-US" altLang="zh-CN" sz="1800" b="0" kern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lang="en-US" altLang="zh-CN" sz="1800" b="0" kern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Dest</a:t>
            </a:r>
            <a:r>
              <a:rPr lang="en-US" altLang="zh-CN" sz="1800" b="0" kern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| </a:t>
            </a:r>
            <a:r>
              <a:rPr lang="en-US" altLang="zh-CN" sz="1800" b="0" kern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Src</a:t>
            </a:r>
            <a:endParaRPr lang="en-US" altLang="zh-CN" sz="1800" b="0" kern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1409700" algn="l"/>
                <a:tab pos="2597150" algn="l"/>
              </a:tabLst>
            </a:pPr>
            <a:r>
              <a:rPr lang="en-US" altLang="zh-CN" sz="2000" kern="0" dirty="0">
                <a:solidFill>
                  <a:srgbClr val="FF0000"/>
                </a:solidFill>
                <a:ea typeface="宋体" panose="02010600030101010101" pitchFamily="2" charset="-122"/>
              </a:rPr>
              <a:t>                                 </a:t>
            </a:r>
            <a:r>
              <a:rPr lang="zh-CN" altLang="en-US" sz="2000" kern="0" dirty="0">
                <a:solidFill>
                  <a:srgbClr val="FF0000"/>
                </a:solidFill>
                <a:ea typeface="宋体" panose="02010600030101010101" pitchFamily="2" charset="-122"/>
              </a:rPr>
              <a:t>注意操作数的顺序</a:t>
            </a:r>
            <a:r>
              <a:rPr lang="en-US" altLang="zh-CN" sz="2000" kern="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46288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6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6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6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6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6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6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" fill="hold">
                          <p:stCondLst>
                            <p:cond delay="indefinite"/>
                          </p:stCondLst>
                          <p:childTnLst>
                            <p:par>
                              <p:cTn id="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6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9" end="9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6">
                                                <p:txEl>
                                                  <p:pRg st="9" end="9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" fill="hold">
                          <p:stCondLst>
                            <p:cond delay="indefinite"/>
                          </p:stCondLst>
                          <p:childTnLst>
                            <p:par>
                              <p:cTn id="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10" end="1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6">
                                                <p:txEl>
                                                  <p:pRg st="10" end="1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11" end="1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6">
                                                <p:txEl>
                                                  <p:pRg st="11" end="1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12" end="1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1000"/>
                                            <p:tgtEl>
                                              <p:spTgt spid="6">
                                                <p:txEl>
                                                  <p:pRg st="12" end="1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6">
                                                <p:txEl>
                                                  <p:pRg st="12" end="1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6">
                                                <p:txEl>
                                                  <p:pRg st="12" end="1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6" presetID="34" presetClass="emph" presetSubtype="0" fill="hold" nodeType="after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Motion origin="layout" path="M 1.94444E-6 -2.46914E-7 L 1.94444E-6 -0.07222 " pathEditMode="relative" rAng="0" ptsTypes="AA">
                                          <p:cBhvr>
                                            <p:cTn id="77" dur="250" accel="500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12" end="1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3611"/>
                                        </p:animMotion>
                                        <p:animRot by="1500000">
                                          <p:cBhvr>
                                            <p:cTn id="78" dur="125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12" end="1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79" dur="125" fill="hold">
                                              <p:stCondLst>
                                                <p:cond delay="125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12" end="1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80" dur="125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12" end="1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500000">
                                          <p:cBhvr>
                                            <p:cTn id="81" dur="125" fill="hold">
                                              <p:stCondLst>
                                                <p:cond delay="375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12" end="1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6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6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6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6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6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6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" fill="hold">
                          <p:stCondLst>
                            <p:cond delay="indefinite"/>
                          </p:stCondLst>
                          <p:childTnLst>
                            <p:par>
                              <p:cTn id="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6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9" end="9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6">
                                                <p:txEl>
                                                  <p:pRg st="9" end="9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" fill="hold">
                          <p:stCondLst>
                            <p:cond delay="indefinite"/>
                          </p:stCondLst>
                          <p:childTnLst>
                            <p:par>
                              <p:cTn id="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10" end="1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6">
                                                <p:txEl>
                                                  <p:pRg st="10" end="1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11" end="1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6">
                                                <p:txEl>
                                                  <p:pRg st="11" end="1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12" end="1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1000"/>
                                            <p:tgtEl>
                                              <p:spTgt spid="6">
                                                <p:txEl>
                                                  <p:pRg st="12" end="1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6">
                                                <p:txEl>
                                                  <p:pRg st="12" end="1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6">
                                                <p:txEl>
                                                  <p:pRg st="12" end="1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6" presetID="34" presetClass="emph" presetSubtype="0" fill="hold" nodeType="after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Motion origin="layout" path="M 1.94444E-6 -2.46914E-7 L 1.94444E-6 -0.07222 " pathEditMode="relative" rAng="0" ptsTypes="AA">
                                          <p:cBhvr>
                                            <p:cTn id="77" dur="250" accel="500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12" end="1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3611"/>
                                        </p:animMotion>
                                        <p:animRot by="1500000">
                                          <p:cBhvr>
                                            <p:cTn id="78" dur="125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12" end="1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79" dur="125" fill="hold">
                                              <p:stCondLst>
                                                <p:cond delay="125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12" end="1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80" dur="125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12" end="1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500000">
                                          <p:cBhvr>
                                            <p:cTn id="81" dur="125" fill="hold">
                                              <p:stCondLst>
                                                <p:cond delay="375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12" end="1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07904" y="15541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算术操作指令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C70DEED-C5B4-4DB6-85AD-121A654C2ED9}"/>
              </a:ext>
            </a:extLst>
          </p:cNvPr>
          <p:cNvSpPr txBox="1">
            <a:spLocks noChangeArrowheads="1"/>
          </p:cNvSpPr>
          <p:nvPr/>
        </p:nvSpPr>
        <p:spPr>
          <a:xfrm>
            <a:off x="1233090" y="1263711"/>
            <a:ext cx="7443366" cy="2616078"/>
          </a:xfrm>
          <a:prstGeom prst="rect">
            <a:avLst/>
          </a:prstGeom>
        </p:spPr>
        <p:txBody>
          <a:bodyPr/>
          <a:lstStyle>
            <a:lvl1pPr marL="16668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063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33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63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188" indent="-169863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853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9895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937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976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tabLst>
                <a:tab pos="1409700" algn="l"/>
                <a:tab pos="2597150" algn="l"/>
              </a:tabLst>
            </a:pPr>
            <a:r>
              <a:rPr lang="zh-CN" altLang="en-US" sz="2000" kern="0" dirty="0">
                <a:latin typeface="+mn-ea"/>
              </a:rPr>
              <a:t>单操作数指令</a:t>
            </a:r>
            <a:r>
              <a:rPr lang="en-US" altLang="zh-CN" sz="2000" kern="0" dirty="0">
                <a:latin typeface="+mn-ea"/>
              </a:rPr>
              <a:t>:</a:t>
            </a:r>
          </a:p>
          <a:p>
            <a:pPr marL="0" lvl="1" indent="0">
              <a:buFont typeface="Wingdings" panose="05000000000000000000" pitchFamily="2" charset="2"/>
              <a:buNone/>
              <a:tabLst>
                <a:tab pos="1409700" algn="l"/>
                <a:tab pos="2597150" algn="l"/>
              </a:tabLst>
            </a:pPr>
            <a:r>
              <a:rPr lang="zh-CN" altLang="en-US" b="0" kern="0" dirty="0">
                <a:solidFill>
                  <a:srgbClr val="980002"/>
                </a:solidFill>
                <a:latin typeface="Calibri Bold Italic" panose="020F07020304040A0204" pitchFamily="34" charset="0"/>
                <a:ea typeface="宋体" panose="02010600030101010101" pitchFamily="2" charset="-122"/>
                <a:sym typeface="Calibri Bold Italic" panose="020F07020304040A0204" pitchFamily="34" charset="0"/>
              </a:rPr>
              <a:t>            </a:t>
            </a:r>
            <a:r>
              <a:rPr lang="zh-CN" altLang="en-US" kern="0" dirty="0">
                <a:solidFill>
                  <a:srgbClr val="980002"/>
                </a:solidFill>
                <a:latin typeface="Calibri Bold Italic" panose="020F07020304040A0204" pitchFamily="34" charset="0"/>
                <a:ea typeface="宋体" panose="02010600030101010101" pitchFamily="2" charset="-122"/>
                <a:sym typeface="Calibri Bold Italic" panose="020F07020304040A0204" pitchFamily="34" charset="0"/>
              </a:rPr>
              <a:t>格式</a:t>
            </a:r>
            <a:r>
              <a:rPr lang="en-US" altLang="zh-CN" b="0" kern="0" dirty="0">
                <a:solidFill>
                  <a:srgbClr val="980002"/>
                </a:solidFill>
                <a:latin typeface="Calibri Bold Italic" panose="020F07020304040A0204" pitchFamily="34" charset="0"/>
                <a:ea typeface="宋体" panose="02010600030101010101" pitchFamily="2" charset="-122"/>
                <a:sym typeface="Calibri Bold Italic" panose="020F07020304040A0204" pitchFamily="34" charset="0"/>
              </a:rPr>
              <a:t>                                             </a:t>
            </a:r>
            <a:r>
              <a:rPr lang="zh-CN" altLang="en-US" kern="0" dirty="0">
                <a:solidFill>
                  <a:srgbClr val="980002"/>
                </a:solidFill>
                <a:latin typeface="Calibri Bold Italic" panose="020F07020304040A0204" pitchFamily="34" charset="0"/>
                <a:ea typeface="宋体" panose="02010600030101010101" pitchFamily="2" charset="-122"/>
                <a:sym typeface="Calibri Bold Italic" panose="020F07020304040A0204" pitchFamily="34" charset="0"/>
              </a:rPr>
              <a:t>计算</a:t>
            </a:r>
            <a:endParaRPr lang="en-US" altLang="zh-CN" kern="0" dirty="0">
              <a:solidFill>
                <a:srgbClr val="980002"/>
              </a:solidFill>
              <a:latin typeface="Calibri Bold Italic" panose="020F07020304040A0204" pitchFamily="34" charset="0"/>
              <a:ea typeface="ヒラギノ角ゴ ProN W6"/>
              <a:cs typeface="ヒラギノ角ゴ ProN W6"/>
              <a:sym typeface="Calibri Bold Italic" panose="020F07020304040A0204" pitchFamily="34" charset="0"/>
            </a:endParaRPr>
          </a:p>
          <a:p>
            <a:pPr marL="285750" lvl="2" indent="0">
              <a:buNone/>
              <a:tabLst>
                <a:tab pos="1409700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ourier New Bold" panose="02070609020205020404" pitchFamily="49" charset="0"/>
              </a:rPr>
              <a:t>incl </a:t>
            </a:r>
            <a:r>
              <a:rPr lang="en-US" altLang="zh-CN" sz="1800" b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alibri Italic" panose="020F05020202040A0204" pitchFamily="34" charset="0"/>
              </a:rPr>
              <a:t>Dest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alibri Italic" panose="020F05020202040A0204" pitchFamily="34" charset="0"/>
              </a:rPr>
              <a:t>		</a:t>
            </a:r>
            <a:r>
              <a:rPr lang="en-US" altLang="zh-CN" sz="1800" b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alibri Italic" panose="020F05020202040A0204" pitchFamily="34" charset="0"/>
              </a:rPr>
              <a:t>Dest</a:t>
            </a:r>
            <a:r>
              <a:rPr lang="en-US" altLang="zh-CN" sz="1800" b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alibri Italic" panose="020F05020202040A0204" pitchFamily="34" charset="0"/>
              </a:rPr>
              <a:t> = </a:t>
            </a:r>
            <a:r>
              <a:rPr lang="en-US" altLang="zh-CN" sz="1800" b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alibri Italic" panose="020F05020202040A0204" pitchFamily="34" charset="0"/>
              </a:rPr>
              <a:t>Dest</a:t>
            </a:r>
            <a:r>
              <a:rPr lang="en-US" altLang="zh-CN" sz="1800" b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alibri Italic" panose="020F05020202040A0204" pitchFamily="34" charset="0"/>
              </a:rPr>
              <a:t> + 1</a:t>
            </a:r>
          </a:p>
          <a:p>
            <a:pPr marL="285750" lvl="2" indent="0">
              <a:buNone/>
              <a:tabLst>
                <a:tab pos="1409700" algn="l"/>
              </a:tabLst>
            </a:pP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ourier New Bold" panose="02070609020205020404" pitchFamily="49" charset="0"/>
              </a:rPr>
              <a:t>decl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ourier New Bold" panose="02070609020205020404" pitchFamily="49" charset="0"/>
              </a:rPr>
              <a:t> </a:t>
            </a:r>
            <a:r>
              <a:rPr lang="en-US" altLang="zh-CN" sz="1800" b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alibri Italic" panose="020F05020202040A0204" pitchFamily="34" charset="0"/>
              </a:rPr>
              <a:t>Dest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alibri Italic" panose="020F05020202040A0204" pitchFamily="34" charset="0"/>
              </a:rPr>
              <a:t>		</a:t>
            </a:r>
            <a:r>
              <a:rPr lang="en-US" altLang="zh-CN" sz="1800" b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alibri Italic" panose="020F05020202040A0204" pitchFamily="34" charset="0"/>
              </a:rPr>
              <a:t>Dest</a:t>
            </a:r>
            <a:r>
              <a:rPr lang="en-US" altLang="zh-CN" sz="1800" b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alibri Italic" panose="020F05020202040A0204" pitchFamily="34" charset="0"/>
              </a:rPr>
              <a:t> = Dest</a:t>
            </a:r>
            <a:r>
              <a:rPr lang="en-US" altLang="zh-CN" sz="1800" b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Symbol" panose="05050102010706020507" pitchFamily="18" charset="2"/>
              </a:rPr>
              <a:t>-</a:t>
            </a:r>
            <a:r>
              <a:rPr lang="en-US" altLang="zh-CN" sz="1800" b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alibri Italic" panose="020F05020202040A0204" pitchFamily="34" charset="0"/>
              </a:rPr>
              <a:t>1</a:t>
            </a:r>
          </a:p>
          <a:p>
            <a:pPr marL="285750" lvl="2" indent="0">
              <a:buNone/>
              <a:tabLst>
                <a:tab pos="1409700" algn="l"/>
              </a:tabLst>
            </a:pP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ourier New Bold" panose="02070609020205020404" pitchFamily="49" charset="0"/>
              </a:rPr>
              <a:t>negl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ourier New Bold" panose="02070609020205020404" pitchFamily="49" charset="0"/>
              </a:rPr>
              <a:t> </a:t>
            </a:r>
            <a:r>
              <a:rPr lang="en-US" altLang="zh-CN" sz="1800" b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alibri Italic" panose="020F05020202040A0204" pitchFamily="34" charset="0"/>
              </a:rPr>
              <a:t>Dest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alibri Italic" panose="020F05020202040A0204" pitchFamily="34" charset="0"/>
              </a:rPr>
              <a:t>		</a:t>
            </a:r>
            <a:r>
              <a:rPr lang="en-US" altLang="zh-CN" sz="1800" b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alibri Italic" panose="020F05020202040A0204" pitchFamily="34" charset="0"/>
              </a:rPr>
              <a:t>Dest</a:t>
            </a:r>
            <a:r>
              <a:rPr lang="en-US" altLang="zh-CN" sz="1800" b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alibri Italic" panose="020F05020202040A0204" pitchFamily="34" charset="0"/>
              </a:rPr>
              <a:t> = </a:t>
            </a:r>
            <a:r>
              <a:rPr lang="en-US" altLang="zh-CN" sz="1800" b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Symbol" panose="05050102010706020507" pitchFamily="18" charset="2"/>
              </a:rPr>
              <a:t>-</a:t>
            </a:r>
            <a:r>
              <a:rPr lang="en-US" altLang="zh-CN" sz="1800" b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alibri Italic" panose="020F05020202040A0204" pitchFamily="34" charset="0"/>
              </a:rPr>
              <a:t>Dest</a:t>
            </a:r>
            <a:r>
              <a:rPr lang="en-US" altLang="zh-CN" sz="1800" b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alibri Italic" panose="020F05020202040A0204" pitchFamily="34" charset="0"/>
              </a:rPr>
              <a:t>	</a:t>
            </a:r>
            <a:r>
              <a:rPr lang="zh-CN" altLang="en-US" sz="1800" b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alibri Italic" panose="020F05020202040A0204" pitchFamily="34" charset="0"/>
              </a:rPr>
              <a:t>（</a:t>
            </a:r>
            <a:r>
              <a:rPr lang="zh-CN" altLang="en-US" sz="18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alibri Italic" panose="020F05020202040A0204" pitchFamily="34" charset="0"/>
              </a:rPr>
              <a:t>取补</a:t>
            </a:r>
            <a:r>
              <a:rPr lang="en-US" altLang="zh-CN" sz="1800" b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alibri Italic" panose="020F05020202040A0204" pitchFamily="34" charset="0"/>
              </a:rPr>
              <a:t>=</a:t>
            </a:r>
            <a:r>
              <a:rPr lang="zh-CN" altLang="en-US" sz="1800" dirty="0">
                <a:solidFill>
                  <a:srgbClr val="133FCB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alibri Italic" panose="020F05020202040A0204" pitchFamily="34" charset="0"/>
              </a:rPr>
              <a:t>各位取反后</a:t>
            </a:r>
            <a:r>
              <a:rPr lang="en-US" altLang="zh-CN" sz="1800" dirty="0">
                <a:solidFill>
                  <a:srgbClr val="067C0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alibri Italic" panose="020F05020202040A0204" pitchFamily="34" charset="0"/>
              </a:rPr>
              <a:t>+1</a:t>
            </a:r>
            <a:r>
              <a:rPr lang="zh-CN" altLang="en-US" sz="1800" b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alibri Italic" panose="020F05020202040A0204" pitchFamily="34" charset="0"/>
              </a:rPr>
              <a:t>）</a:t>
            </a:r>
            <a:endParaRPr lang="en-US" altLang="zh-CN" sz="1800" b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  <a:sym typeface="Calibri Italic" panose="020F05020202040A0204" pitchFamily="34" charset="0"/>
            </a:endParaRPr>
          </a:p>
          <a:p>
            <a:pPr marL="285750" lvl="2" indent="0">
              <a:buNone/>
              <a:tabLst>
                <a:tab pos="1409700" algn="l"/>
              </a:tabLst>
            </a:pP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ourier New Bold" panose="02070609020205020404" pitchFamily="49" charset="0"/>
              </a:rPr>
              <a:t>notl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ourier New Bold" panose="02070609020205020404" pitchFamily="49" charset="0"/>
              </a:rPr>
              <a:t> </a:t>
            </a:r>
            <a:r>
              <a:rPr lang="en-US" altLang="zh-CN" sz="1800" b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alibri Italic" panose="020F05020202040A0204" pitchFamily="34" charset="0"/>
              </a:rPr>
              <a:t>Dest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alibri Italic" panose="020F05020202040A0204" pitchFamily="34" charset="0"/>
              </a:rPr>
              <a:t>		</a:t>
            </a:r>
            <a:r>
              <a:rPr lang="en-US" altLang="zh-CN" sz="1800" b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alibri Italic" panose="020F05020202040A0204" pitchFamily="34" charset="0"/>
              </a:rPr>
              <a:t>Dest</a:t>
            </a:r>
            <a:r>
              <a:rPr lang="en-US" altLang="zh-CN" sz="1800" b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alibri Italic" panose="020F05020202040A0204" pitchFamily="34" charset="0"/>
              </a:rPr>
              <a:t> = ~</a:t>
            </a:r>
            <a:r>
              <a:rPr lang="en-US" altLang="zh-CN" sz="1800" b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alibri Italic" panose="020F05020202040A0204" pitchFamily="34" charset="0"/>
              </a:rPr>
              <a:t>Dest</a:t>
            </a:r>
            <a:r>
              <a:rPr lang="en-US" altLang="zh-CN" sz="1800" b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alibri Italic" panose="020F05020202040A0204" pitchFamily="34" charset="0"/>
              </a:rPr>
              <a:t>	</a:t>
            </a:r>
            <a:r>
              <a:rPr lang="zh-CN" altLang="en-US" sz="1800" b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alibri Italic" panose="020F05020202040A0204" pitchFamily="34" charset="0"/>
              </a:rPr>
              <a:t>（</a:t>
            </a:r>
            <a:r>
              <a:rPr lang="zh-CN" altLang="en-US" sz="18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alibri Italic" panose="020F05020202040A0204" pitchFamily="34" charset="0"/>
              </a:rPr>
              <a:t>取反</a:t>
            </a:r>
            <a:r>
              <a:rPr lang="en-US" altLang="zh-CN" sz="1800" b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alibri Italic" panose="020F05020202040A0204" pitchFamily="34" charset="0"/>
              </a:rPr>
              <a:t>=</a:t>
            </a:r>
            <a:r>
              <a:rPr lang="zh-CN" altLang="en-US" sz="1800" dirty="0">
                <a:solidFill>
                  <a:srgbClr val="133FCB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alibri Italic" panose="020F05020202040A0204" pitchFamily="34" charset="0"/>
              </a:rPr>
              <a:t>各位取反</a:t>
            </a:r>
            <a:r>
              <a:rPr lang="zh-CN" altLang="en-US" sz="1800" b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Calibri Italic" panose="020F05020202040A0204" pitchFamily="34" charset="0"/>
              </a:rPr>
              <a:t>）</a:t>
            </a:r>
            <a:endParaRPr lang="en-US" altLang="zh-CN" sz="1800" b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  <a:sym typeface="Calibri Italic" panose="020F05020202040A0204" pitchFamily="34" charset="0"/>
            </a:endParaRPr>
          </a:p>
          <a:p>
            <a:pPr marL="0" indent="0">
              <a:buNone/>
              <a:tabLst>
                <a:tab pos="1409700" algn="l"/>
                <a:tab pos="2597150" algn="l"/>
              </a:tabLst>
            </a:pPr>
            <a:r>
              <a:rPr lang="en-US" altLang="zh-CN" sz="2000" kern="0" dirty="0">
                <a:solidFill>
                  <a:srgbClr val="FF0000"/>
                </a:solidFill>
                <a:ea typeface="宋体" panose="02010600030101010101" pitchFamily="2" charset="-122"/>
              </a:rPr>
              <a:t>                </a:t>
            </a:r>
          </a:p>
          <a:p>
            <a:pPr marL="0" indent="0">
              <a:buNone/>
              <a:tabLst>
                <a:tab pos="1409700" algn="l"/>
                <a:tab pos="2597150" algn="l"/>
              </a:tabLst>
            </a:pPr>
            <a:endParaRPr lang="en-US" altLang="zh-CN" sz="2000" kern="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  <a:tabLst>
                <a:tab pos="1409700" algn="l"/>
                <a:tab pos="2597150" algn="l"/>
              </a:tabLst>
            </a:pPr>
            <a:endParaRPr lang="en-US" altLang="zh-CN" sz="2000" kern="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0095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6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6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6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6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6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6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6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6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6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6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6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6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6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6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6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6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671900" y="19548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算术指令示例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A85F4EE9-4989-4FC1-BDF6-A00B5C9E0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14" y="771550"/>
            <a:ext cx="4380086" cy="280830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>
            <a:lvl1pPr eaLnBrk="0" hangingPunct="0"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Courier New" panose="02070309020205020404" pitchFamily="49" charset="0"/>
                <a:sym typeface="Monaco" charset="0"/>
              </a:rPr>
              <a:t> int </a:t>
            </a:r>
            <a:r>
              <a:rPr lang="en-US" altLang="zh-CN" dirty="0" err="1">
                <a:latin typeface="Courier New" panose="02070309020205020404" pitchFamily="49" charset="0"/>
                <a:sym typeface="Monaco" charset="0"/>
              </a:rPr>
              <a:t>arith</a:t>
            </a:r>
            <a:r>
              <a:rPr lang="en-US" altLang="zh-CN" dirty="0">
                <a:latin typeface="Courier New" panose="02070309020205020404" pitchFamily="49" charset="0"/>
                <a:sym typeface="Monaco" charset="0"/>
              </a:rPr>
              <a:t>(int </a:t>
            </a:r>
            <a:r>
              <a:rPr lang="en-US" altLang="zh-CN" dirty="0" err="1">
                <a:latin typeface="Courier New" panose="02070309020205020404" pitchFamily="49" charset="0"/>
                <a:sym typeface="Monaco" charset="0"/>
              </a:rPr>
              <a:t>x,int</a:t>
            </a:r>
            <a:r>
              <a:rPr lang="en-US" altLang="zh-CN" dirty="0">
                <a:latin typeface="Courier New" panose="02070309020205020404" pitchFamily="49" charset="0"/>
                <a:sym typeface="Monaco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sym typeface="Monaco" charset="0"/>
              </a:rPr>
              <a:t>y,int</a:t>
            </a:r>
            <a:r>
              <a:rPr lang="en-US" altLang="zh-CN" dirty="0">
                <a:latin typeface="Courier New" panose="02070309020205020404" pitchFamily="49" charset="0"/>
                <a:sym typeface="Monaco" charset="0"/>
              </a:rPr>
              <a:t> z)</a:t>
            </a:r>
          </a:p>
          <a:p>
            <a:r>
              <a:rPr lang="en-US" altLang="zh-CN" dirty="0">
                <a:latin typeface="Courier New" panose="02070309020205020404" pitchFamily="49" charset="0"/>
                <a:sym typeface="Monaco" charset="0"/>
              </a:rPr>
              <a:t>{</a:t>
            </a:r>
          </a:p>
          <a:p>
            <a:r>
              <a:rPr lang="en-US" altLang="zh-CN" dirty="0">
                <a:latin typeface="Courier New" panose="02070309020205020404" pitchFamily="49" charset="0"/>
                <a:sym typeface="Monaco" charset="0"/>
              </a:rPr>
              <a:t>  int t1 = </a:t>
            </a:r>
            <a:r>
              <a:rPr lang="en-US" altLang="zh-CN" dirty="0" err="1">
                <a:latin typeface="Courier New" panose="02070309020205020404" pitchFamily="49" charset="0"/>
                <a:sym typeface="Monaco" charset="0"/>
              </a:rPr>
              <a:t>x+y</a:t>
            </a:r>
            <a:r>
              <a:rPr lang="en-US" altLang="zh-CN" dirty="0">
                <a:latin typeface="Courier New" panose="02070309020205020404" pitchFamily="49" charset="0"/>
                <a:sym typeface="Monaco" charset="0"/>
              </a:rPr>
              <a:t>;</a:t>
            </a:r>
          </a:p>
          <a:p>
            <a:r>
              <a:rPr lang="en-US" altLang="zh-CN" dirty="0">
                <a:latin typeface="Courier New" panose="02070309020205020404" pitchFamily="49" charset="0"/>
                <a:sym typeface="Monaco" charset="0"/>
              </a:rPr>
              <a:t>  int t2 = z+t1;</a:t>
            </a:r>
          </a:p>
          <a:p>
            <a:r>
              <a:rPr lang="en-US" altLang="zh-CN" dirty="0">
                <a:latin typeface="Courier New" panose="02070309020205020404" pitchFamily="49" charset="0"/>
                <a:sym typeface="Monaco" charset="0"/>
              </a:rPr>
              <a:t>  int t3 = x+4;</a:t>
            </a:r>
          </a:p>
          <a:p>
            <a:r>
              <a:rPr lang="en-US" altLang="zh-CN" dirty="0">
                <a:latin typeface="Courier New" panose="02070309020205020404" pitchFamily="49" charset="0"/>
                <a:sym typeface="Monaco" charset="0"/>
              </a:rPr>
              <a:t>  int t4 = y * 48; </a:t>
            </a:r>
          </a:p>
          <a:p>
            <a:r>
              <a:rPr lang="en-US" altLang="zh-CN" dirty="0">
                <a:latin typeface="Courier New" panose="02070309020205020404" pitchFamily="49" charset="0"/>
                <a:sym typeface="Monaco" charset="0"/>
              </a:rPr>
              <a:t>  int t5 = t3 + t4;</a:t>
            </a:r>
          </a:p>
          <a:p>
            <a:r>
              <a:rPr lang="en-US" altLang="zh-CN" dirty="0">
                <a:latin typeface="Courier New" panose="02070309020205020404" pitchFamily="49" charset="0"/>
                <a:sym typeface="Monaco" charset="0"/>
              </a:rPr>
              <a:t>  int </a:t>
            </a:r>
            <a:r>
              <a:rPr lang="en-US" altLang="zh-CN" dirty="0" err="1">
                <a:latin typeface="Courier New" panose="02070309020205020404" pitchFamily="49" charset="0"/>
                <a:sym typeface="Monaco" charset="0"/>
              </a:rPr>
              <a:t>rval</a:t>
            </a:r>
            <a:r>
              <a:rPr lang="en-US" altLang="zh-CN" dirty="0">
                <a:latin typeface="Courier New" panose="02070309020205020404" pitchFamily="49" charset="0"/>
                <a:sym typeface="Monaco" charset="0"/>
              </a:rPr>
              <a:t> = t2 * t5;</a:t>
            </a:r>
          </a:p>
          <a:p>
            <a:r>
              <a:rPr lang="en-US" altLang="zh-CN" dirty="0">
                <a:latin typeface="Courier New" panose="02070309020205020404" pitchFamily="49" charset="0"/>
                <a:sym typeface="Monaco" charset="0"/>
              </a:rPr>
              <a:t>  return </a:t>
            </a:r>
            <a:r>
              <a:rPr lang="en-US" altLang="zh-CN" dirty="0" err="1">
                <a:latin typeface="Courier New" panose="02070309020205020404" pitchFamily="49" charset="0"/>
                <a:sym typeface="Monaco" charset="0"/>
              </a:rPr>
              <a:t>rval</a:t>
            </a:r>
            <a:r>
              <a:rPr lang="en-US" altLang="zh-CN" dirty="0">
                <a:latin typeface="Courier New" panose="02070309020205020404" pitchFamily="49" charset="0"/>
                <a:sym typeface="Monaco" charset="0"/>
              </a:rPr>
              <a:t>;</a:t>
            </a:r>
          </a:p>
          <a:p>
            <a:r>
              <a:rPr lang="en-US" altLang="zh-CN" dirty="0">
                <a:latin typeface="Courier New" panose="02070309020205020404" pitchFamily="49" charset="0"/>
                <a:sym typeface="Monaco" charset="0"/>
              </a:rPr>
              <a:t>}</a:t>
            </a: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FBABA9C0-9520-44AD-A74D-EC75F451D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016" y="771550"/>
            <a:ext cx="4127500" cy="3888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eaLnBrk="0" hangingPunct="0">
              <a:tabLst>
                <a:tab pos="285750" algn="l"/>
                <a:tab pos="457200" algn="l"/>
                <a:tab pos="120015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285750" algn="l"/>
                <a:tab pos="457200" algn="l"/>
                <a:tab pos="120015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285750" algn="l"/>
                <a:tab pos="457200" algn="l"/>
                <a:tab pos="120015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285750" algn="l"/>
                <a:tab pos="457200" algn="l"/>
                <a:tab pos="120015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285750" algn="l"/>
                <a:tab pos="457200" algn="l"/>
                <a:tab pos="120015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85750" algn="l"/>
                <a:tab pos="457200" algn="l"/>
                <a:tab pos="120015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85750" algn="l"/>
                <a:tab pos="457200" algn="l"/>
                <a:tab pos="120015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85750" algn="l"/>
                <a:tab pos="457200" algn="l"/>
                <a:tab pos="120015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85750" algn="l"/>
                <a:tab pos="457200" algn="l"/>
                <a:tab pos="120015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 err="1">
                <a:latin typeface="Courier New" panose="02070309020205020404" pitchFamily="49" charset="0"/>
                <a:sym typeface="Monaco" charset="0"/>
              </a:rPr>
              <a:t>arith</a:t>
            </a:r>
            <a:r>
              <a:rPr lang="en-US" altLang="zh-CN" sz="1600" dirty="0">
                <a:latin typeface="Courier New" panose="02070309020205020404" pitchFamily="49" charset="0"/>
                <a:sym typeface="Monaco" charset="0"/>
              </a:rPr>
              <a:t>: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sym typeface="Monaco" charset="0"/>
              </a:rPr>
              <a:t>pushl</a:t>
            </a:r>
            <a:r>
              <a:rPr lang="en-US" altLang="zh-CN" sz="1600" dirty="0">
                <a:latin typeface="Courier New" panose="02070309020205020404" pitchFamily="49" charset="0"/>
                <a:sym typeface="Monaco" charset="0"/>
              </a:rPr>
              <a:t>	%</a:t>
            </a:r>
            <a:r>
              <a:rPr lang="en-US" altLang="zh-CN" sz="1600" dirty="0" err="1">
                <a:latin typeface="Courier New" panose="02070309020205020404" pitchFamily="49" charset="0"/>
                <a:sym typeface="Monaco" charset="0"/>
              </a:rPr>
              <a:t>ebp</a:t>
            </a:r>
            <a:endParaRPr lang="en-US" altLang="zh-CN" sz="1600" dirty="0">
              <a:latin typeface="Courier New" panose="02070309020205020404" pitchFamily="49" charset="0"/>
              <a:sym typeface="Monaco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sym typeface="Monaco" charset="0"/>
              </a:rPr>
              <a:t>movl</a:t>
            </a:r>
            <a:r>
              <a:rPr lang="en-US" altLang="zh-CN" sz="1600" dirty="0">
                <a:latin typeface="Courier New" panose="02070309020205020404" pitchFamily="49" charset="0"/>
                <a:sym typeface="Monaco" charset="0"/>
              </a:rPr>
              <a:t>	%</a:t>
            </a:r>
            <a:r>
              <a:rPr lang="en-US" altLang="zh-CN" sz="1600" dirty="0" err="1">
                <a:latin typeface="Courier New" panose="02070309020205020404" pitchFamily="49" charset="0"/>
                <a:sym typeface="Monaco" charset="0"/>
              </a:rPr>
              <a:t>esp</a:t>
            </a:r>
            <a:r>
              <a:rPr lang="en-US" altLang="zh-CN" sz="1600" dirty="0">
                <a:latin typeface="Courier New" panose="02070309020205020404" pitchFamily="49" charset="0"/>
                <a:sym typeface="Monaco" charset="0"/>
              </a:rPr>
              <a:t>, %</a:t>
            </a:r>
            <a:r>
              <a:rPr lang="en-US" altLang="zh-CN" sz="1600" dirty="0" err="1">
                <a:latin typeface="Courier New" panose="02070309020205020404" pitchFamily="49" charset="0"/>
                <a:sym typeface="Monaco" charset="0"/>
              </a:rPr>
              <a:t>ebp</a:t>
            </a:r>
            <a:endParaRPr lang="en-US" altLang="zh-CN" sz="1600" dirty="0">
              <a:latin typeface="Courier New" panose="02070309020205020404" pitchFamily="49" charset="0"/>
              <a:sym typeface="Monaco" charset="0"/>
            </a:endParaRPr>
          </a:p>
          <a:p>
            <a:endParaRPr lang="en-US" altLang="zh-CN" sz="1600" dirty="0">
              <a:latin typeface="Courier New" panose="02070309020205020404" pitchFamily="49" charset="0"/>
              <a:sym typeface="Monaco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sym typeface="Monaco" charset="0"/>
              </a:rPr>
              <a:t>movl</a:t>
            </a:r>
            <a:r>
              <a:rPr lang="en-US" altLang="zh-CN" sz="1600" dirty="0">
                <a:latin typeface="Courier New" panose="02070309020205020404" pitchFamily="49" charset="0"/>
                <a:sym typeface="Monaco" charset="0"/>
              </a:rPr>
              <a:t>	8(%</a:t>
            </a:r>
            <a:r>
              <a:rPr lang="en-US" altLang="zh-CN" sz="1600" dirty="0" err="1">
                <a:latin typeface="Courier New" panose="02070309020205020404" pitchFamily="49" charset="0"/>
                <a:sym typeface="Monaco" charset="0"/>
              </a:rPr>
              <a:t>ebp</a:t>
            </a:r>
            <a:r>
              <a:rPr lang="en-US" altLang="zh-CN" sz="1600" dirty="0">
                <a:latin typeface="Courier New" panose="02070309020205020404" pitchFamily="49" charset="0"/>
                <a:sym typeface="Monaco" charset="0"/>
              </a:rPr>
              <a:t>), %</a:t>
            </a:r>
            <a:r>
              <a:rPr lang="en-US" altLang="zh-CN" sz="1600" dirty="0" err="1">
                <a:latin typeface="Courier New" panose="02070309020205020404" pitchFamily="49" charset="0"/>
                <a:sym typeface="Monaco" charset="0"/>
              </a:rPr>
              <a:t>ecx</a:t>
            </a:r>
            <a:endParaRPr lang="en-US" altLang="zh-CN" sz="1600" dirty="0">
              <a:latin typeface="Courier New" panose="02070309020205020404" pitchFamily="49" charset="0"/>
              <a:sym typeface="Monaco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sym typeface="Monaco" charset="0"/>
              </a:rPr>
              <a:t>movl</a:t>
            </a:r>
            <a:r>
              <a:rPr lang="en-US" altLang="zh-CN" sz="1600" dirty="0">
                <a:latin typeface="Courier New" panose="02070309020205020404" pitchFamily="49" charset="0"/>
                <a:sym typeface="Monaco" charset="0"/>
              </a:rPr>
              <a:t>	12(%</a:t>
            </a:r>
            <a:r>
              <a:rPr lang="en-US" altLang="zh-CN" sz="1600" dirty="0" err="1">
                <a:latin typeface="Courier New" panose="02070309020205020404" pitchFamily="49" charset="0"/>
                <a:sym typeface="Monaco" charset="0"/>
              </a:rPr>
              <a:t>ebp</a:t>
            </a:r>
            <a:r>
              <a:rPr lang="en-US" altLang="zh-CN" sz="1600" dirty="0">
                <a:latin typeface="Courier New" panose="02070309020205020404" pitchFamily="49" charset="0"/>
                <a:sym typeface="Monaco" charset="0"/>
              </a:rPr>
              <a:t>), %</a:t>
            </a:r>
            <a:r>
              <a:rPr lang="en-US" altLang="zh-CN" sz="1600" dirty="0" err="1">
                <a:latin typeface="Courier New" panose="02070309020205020404" pitchFamily="49" charset="0"/>
                <a:sym typeface="Monaco" charset="0"/>
              </a:rPr>
              <a:t>edx</a:t>
            </a:r>
            <a:endParaRPr lang="en-US" altLang="zh-CN" sz="1600" dirty="0">
              <a:latin typeface="Courier New" panose="02070309020205020404" pitchFamily="49" charset="0"/>
              <a:sym typeface="Monaco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sym typeface="Monaco" charset="0"/>
              </a:rPr>
              <a:t>leal</a:t>
            </a:r>
            <a:r>
              <a:rPr lang="en-US" altLang="zh-CN" sz="1600" dirty="0">
                <a:latin typeface="Courier New" panose="02070309020205020404" pitchFamily="49" charset="0"/>
                <a:sym typeface="Monaco" charset="0"/>
              </a:rPr>
              <a:t>	(%edx,%edx,2),%</a:t>
            </a:r>
            <a:r>
              <a:rPr lang="en-US" altLang="zh-CN" sz="1600" dirty="0" err="1">
                <a:latin typeface="Courier New" panose="02070309020205020404" pitchFamily="49" charset="0"/>
                <a:sym typeface="Monaco" charset="0"/>
              </a:rPr>
              <a:t>eax</a:t>
            </a:r>
            <a:endParaRPr lang="en-US" altLang="zh-CN" sz="1600" dirty="0">
              <a:latin typeface="Courier New" panose="02070309020205020404" pitchFamily="49" charset="0"/>
              <a:sym typeface="Monaco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sym typeface="Monaco" charset="0"/>
              </a:rPr>
              <a:t>sall</a:t>
            </a:r>
            <a:r>
              <a:rPr lang="en-US" altLang="zh-CN" sz="1600" dirty="0">
                <a:latin typeface="Courier New" panose="02070309020205020404" pitchFamily="49" charset="0"/>
                <a:sym typeface="Monaco" charset="0"/>
              </a:rPr>
              <a:t>	$4, %</a:t>
            </a:r>
            <a:r>
              <a:rPr lang="en-US" altLang="zh-CN" sz="1600" dirty="0" err="1">
                <a:latin typeface="Courier New" panose="02070309020205020404" pitchFamily="49" charset="0"/>
                <a:sym typeface="Monaco" charset="0"/>
              </a:rPr>
              <a:t>eax</a:t>
            </a:r>
            <a:endParaRPr lang="en-US" altLang="zh-CN" sz="1600" dirty="0">
              <a:latin typeface="Courier New" panose="02070309020205020404" pitchFamily="49" charset="0"/>
              <a:sym typeface="Monaco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sym typeface="Monaco" charset="0"/>
              </a:rPr>
              <a:t>leal</a:t>
            </a:r>
            <a:r>
              <a:rPr lang="en-US" altLang="zh-CN" sz="1600" dirty="0">
                <a:latin typeface="Courier New" panose="02070309020205020404" pitchFamily="49" charset="0"/>
                <a:sym typeface="Monaco" charset="0"/>
              </a:rPr>
              <a:t>	4(%</a:t>
            </a:r>
            <a:r>
              <a:rPr lang="en-US" altLang="zh-CN" sz="1600" dirty="0" err="1">
                <a:latin typeface="Courier New" panose="02070309020205020404" pitchFamily="49" charset="0"/>
                <a:sym typeface="Monaco" charset="0"/>
              </a:rPr>
              <a:t>ecx</a:t>
            </a:r>
            <a:r>
              <a:rPr lang="en-US" altLang="zh-CN" sz="1600" dirty="0">
                <a:latin typeface="Courier New" panose="02070309020205020404" pitchFamily="49" charset="0"/>
                <a:sym typeface="Monaco" charset="0"/>
              </a:rPr>
              <a:t>,%</a:t>
            </a:r>
            <a:r>
              <a:rPr lang="en-US" altLang="zh-CN" sz="1600" dirty="0" err="1">
                <a:latin typeface="Courier New" panose="02070309020205020404" pitchFamily="49" charset="0"/>
                <a:sym typeface="Monaco" charset="0"/>
              </a:rPr>
              <a:t>eax</a:t>
            </a:r>
            <a:r>
              <a:rPr lang="en-US" altLang="zh-CN" sz="1600" dirty="0">
                <a:latin typeface="Courier New" panose="02070309020205020404" pitchFamily="49" charset="0"/>
                <a:sym typeface="Monaco" charset="0"/>
              </a:rPr>
              <a:t>), %</a:t>
            </a:r>
            <a:r>
              <a:rPr lang="en-US" altLang="zh-CN" sz="1600" dirty="0" err="1">
                <a:latin typeface="Courier New" panose="02070309020205020404" pitchFamily="49" charset="0"/>
                <a:sym typeface="Monaco" charset="0"/>
              </a:rPr>
              <a:t>eax</a:t>
            </a:r>
            <a:endParaRPr lang="en-US" altLang="zh-CN" sz="1600" dirty="0">
              <a:latin typeface="Courier New" panose="02070309020205020404" pitchFamily="49" charset="0"/>
              <a:sym typeface="Monaco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sym typeface="Monaco" charset="0"/>
              </a:rPr>
              <a:t>addl</a:t>
            </a:r>
            <a:r>
              <a:rPr lang="en-US" altLang="zh-CN" sz="1600" dirty="0">
                <a:latin typeface="Courier New" panose="02070309020205020404" pitchFamily="49" charset="0"/>
                <a:sym typeface="Monaco" charset="0"/>
              </a:rPr>
              <a:t>	%</a:t>
            </a:r>
            <a:r>
              <a:rPr lang="en-US" altLang="zh-CN" sz="1600" dirty="0" err="1">
                <a:latin typeface="Courier New" panose="02070309020205020404" pitchFamily="49" charset="0"/>
                <a:sym typeface="Monaco" charset="0"/>
              </a:rPr>
              <a:t>ecx</a:t>
            </a:r>
            <a:r>
              <a:rPr lang="en-US" altLang="zh-CN" sz="1600" dirty="0">
                <a:latin typeface="Courier New" panose="02070309020205020404" pitchFamily="49" charset="0"/>
                <a:sym typeface="Monaco" charset="0"/>
              </a:rPr>
              <a:t>, %</a:t>
            </a:r>
            <a:r>
              <a:rPr lang="en-US" altLang="zh-CN" sz="1600" dirty="0" err="1">
                <a:latin typeface="Courier New" panose="02070309020205020404" pitchFamily="49" charset="0"/>
                <a:sym typeface="Monaco" charset="0"/>
              </a:rPr>
              <a:t>edx</a:t>
            </a:r>
            <a:endParaRPr lang="en-US" altLang="zh-CN" sz="1600" dirty="0">
              <a:latin typeface="Courier New" panose="02070309020205020404" pitchFamily="49" charset="0"/>
              <a:sym typeface="Monaco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sym typeface="Monaco" charset="0"/>
              </a:rPr>
              <a:t>addl</a:t>
            </a:r>
            <a:r>
              <a:rPr lang="en-US" altLang="zh-CN" sz="1600" dirty="0">
                <a:latin typeface="Courier New" panose="02070309020205020404" pitchFamily="49" charset="0"/>
                <a:sym typeface="Monaco" charset="0"/>
              </a:rPr>
              <a:t>	16(%</a:t>
            </a:r>
            <a:r>
              <a:rPr lang="en-US" altLang="zh-CN" sz="1600" dirty="0" err="1">
                <a:latin typeface="Courier New" panose="02070309020205020404" pitchFamily="49" charset="0"/>
                <a:sym typeface="Monaco" charset="0"/>
              </a:rPr>
              <a:t>ebp</a:t>
            </a:r>
            <a:r>
              <a:rPr lang="en-US" altLang="zh-CN" sz="1600" dirty="0">
                <a:latin typeface="Courier New" panose="02070309020205020404" pitchFamily="49" charset="0"/>
                <a:sym typeface="Monaco" charset="0"/>
              </a:rPr>
              <a:t>), %</a:t>
            </a:r>
            <a:r>
              <a:rPr lang="en-US" altLang="zh-CN" sz="1600" dirty="0" err="1">
                <a:latin typeface="Courier New" panose="02070309020205020404" pitchFamily="49" charset="0"/>
                <a:sym typeface="Monaco" charset="0"/>
              </a:rPr>
              <a:t>edx</a:t>
            </a:r>
            <a:endParaRPr lang="en-US" altLang="zh-CN" sz="1600" dirty="0">
              <a:latin typeface="Courier New" panose="02070309020205020404" pitchFamily="49" charset="0"/>
              <a:sym typeface="Monaco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sym typeface="Monaco" charset="0"/>
              </a:rPr>
              <a:t>imull</a:t>
            </a:r>
            <a:r>
              <a:rPr lang="en-US" altLang="zh-CN" sz="1600" dirty="0">
                <a:latin typeface="Courier New" panose="02070309020205020404" pitchFamily="49" charset="0"/>
                <a:sym typeface="Monaco" charset="0"/>
              </a:rPr>
              <a:t>	%</a:t>
            </a:r>
            <a:r>
              <a:rPr lang="en-US" altLang="zh-CN" sz="1600" dirty="0" err="1">
                <a:latin typeface="Courier New" panose="02070309020205020404" pitchFamily="49" charset="0"/>
                <a:sym typeface="Monaco" charset="0"/>
              </a:rPr>
              <a:t>edx</a:t>
            </a:r>
            <a:r>
              <a:rPr lang="en-US" altLang="zh-CN" sz="1600" dirty="0">
                <a:latin typeface="Courier New" panose="02070309020205020404" pitchFamily="49" charset="0"/>
                <a:sym typeface="Monaco" charset="0"/>
              </a:rPr>
              <a:t>, %</a:t>
            </a:r>
            <a:r>
              <a:rPr lang="en-US" altLang="zh-CN" sz="1600" dirty="0" err="1">
                <a:latin typeface="Courier New" panose="02070309020205020404" pitchFamily="49" charset="0"/>
                <a:sym typeface="Monaco" charset="0"/>
              </a:rPr>
              <a:t>eax</a:t>
            </a:r>
            <a:endParaRPr lang="en-US" altLang="zh-CN" sz="1600" dirty="0">
              <a:latin typeface="Courier New" panose="02070309020205020404" pitchFamily="49" charset="0"/>
              <a:sym typeface="Monaco" charset="0"/>
            </a:endParaRPr>
          </a:p>
          <a:p>
            <a:endParaRPr lang="en-US" altLang="zh-CN" sz="1600" dirty="0">
              <a:latin typeface="Courier New" panose="02070309020205020404" pitchFamily="49" charset="0"/>
              <a:sym typeface="Monaco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sym typeface="Monaco" charset="0"/>
              </a:rPr>
              <a:t>popl</a:t>
            </a:r>
            <a:r>
              <a:rPr lang="en-US" altLang="zh-CN" sz="1600" dirty="0">
                <a:latin typeface="Courier New" panose="02070309020205020404" pitchFamily="49" charset="0"/>
                <a:sym typeface="Monaco" charset="0"/>
              </a:rPr>
              <a:t>	%</a:t>
            </a:r>
            <a:r>
              <a:rPr lang="en-US" altLang="zh-CN" sz="1600" dirty="0" err="1">
                <a:latin typeface="Courier New" panose="02070309020205020404" pitchFamily="49" charset="0"/>
                <a:sym typeface="Monaco" charset="0"/>
              </a:rPr>
              <a:t>ebp</a:t>
            </a:r>
            <a:endParaRPr lang="en-US" altLang="zh-CN" sz="1600" dirty="0">
              <a:latin typeface="Courier New" panose="02070309020205020404" pitchFamily="49" charset="0"/>
              <a:sym typeface="Monaco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sym typeface="Monaco" charset="0"/>
              </a:rPr>
              <a:t>ret</a:t>
            </a:r>
          </a:p>
        </p:txBody>
      </p:sp>
      <p:sp>
        <p:nvSpPr>
          <p:cNvPr id="21" name="AutoShape 8">
            <a:extLst>
              <a:ext uri="{FF2B5EF4-FFF2-40B4-BE49-F238E27FC236}">
                <a16:creationId xmlns:a16="http://schemas.microsoft.com/office/drawing/2014/main" id="{4BA5B574-258C-420E-B451-C6C349C5A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4498" y="1076474"/>
            <a:ext cx="228600" cy="457200"/>
          </a:xfrm>
          <a:custGeom>
            <a:avLst/>
            <a:gdLst>
              <a:gd name="T0" fmla="*/ 0 w 21600"/>
              <a:gd name="T1" fmla="*/ 0 h 21600"/>
              <a:gd name="T2" fmla="*/ 114300 w 21600"/>
              <a:gd name="T3" fmla="*/ 38100 h 21600"/>
              <a:gd name="T4" fmla="*/ 114300 w 21600"/>
              <a:gd name="T5" fmla="*/ 190500 h 21600"/>
              <a:gd name="T6" fmla="*/ 228600 w 21600"/>
              <a:gd name="T7" fmla="*/ 228600 h 21600"/>
              <a:gd name="T8" fmla="*/ 114300 w 21600"/>
              <a:gd name="T9" fmla="*/ 266700 h 21600"/>
              <a:gd name="T10" fmla="*/ 114300 w 21600"/>
              <a:gd name="T11" fmla="*/ 419100 h 21600"/>
              <a:gd name="T12" fmla="*/ 0 w 21600"/>
              <a:gd name="T13" fmla="*/ 45720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3CDECC23-44AD-4C68-B7D3-C38F8974E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885" y="1103417"/>
            <a:ext cx="74262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8100" tIns="38100" rIns="38100" bIns="381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err="1">
                <a:latin typeface="Calibri" panose="020F0502020204030204" pitchFamily="34" charset="0"/>
                <a:sym typeface="Calibri" panose="020F0502020204030204" pitchFamily="34" charset="0"/>
              </a:rPr>
              <a:t>SetUp</a:t>
            </a:r>
            <a:endParaRPr lang="en-US" altLang="zh-CN" dirty="0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3" name="AutoShape 6">
            <a:extLst>
              <a:ext uri="{FF2B5EF4-FFF2-40B4-BE49-F238E27FC236}">
                <a16:creationId xmlns:a16="http://schemas.microsoft.com/office/drawing/2014/main" id="{3AE4709A-3606-4839-B7F7-54D8C5069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8569" y="1779477"/>
            <a:ext cx="312412" cy="1944401"/>
          </a:xfrm>
          <a:custGeom>
            <a:avLst/>
            <a:gdLst>
              <a:gd name="T0" fmla="*/ 0 w 21600"/>
              <a:gd name="T1" fmla="*/ 0 h 21600"/>
              <a:gd name="T2" fmla="*/ 152400 w 21600"/>
              <a:gd name="T3" fmla="*/ 174625 h 21600"/>
              <a:gd name="T4" fmla="*/ 152400 w 21600"/>
              <a:gd name="T5" fmla="*/ 873125 h 21600"/>
              <a:gd name="T6" fmla="*/ 304800 w 21600"/>
              <a:gd name="T7" fmla="*/ 1047750 h 21600"/>
              <a:gd name="T8" fmla="*/ 152400 w 21600"/>
              <a:gd name="T9" fmla="*/ 1222375 h 21600"/>
              <a:gd name="T10" fmla="*/ 152400 w 21600"/>
              <a:gd name="T11" fmla="*/ 1920875 h 21600"/>
              <a:gd name="T12" fmla="*/ 0 w 21600"/>
              <a:gd name="T13" fmla="*/ 209550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Rectangle 7">
            <a:extLst>
              <a:ext uri="{FF2B5EF4-FFF2-40B4-BE49-F238E27FC236}">
                <a16:creationId xmlns:a16="http://schemas.microsoft.com/office/drawing/2014/main" id="{3E806DD5-852F-4110-9D55-FC82BF38C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1538" y="2571750"/>
            <a:ext cx="57112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8100" tIns="38100" rIns="38100" bIns="381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Calibri" panose="020F0502020204030204" pitchFamily="34" charset="0"/>
                <a:sym typeface="Calibri" panose="020F0502020204030204" pitchFamily="34" charset="0"/>
              </a:rPr>
              <a:t>Body</a:t>
            </a:r>
          </a:p>
        </p:txBody>
      </p:sp>
      <p:sp>
        <p:nvSpPr>
          <p:cNvPr id="25" name="AutoShape 10">
            <a:extLst>
              <a:ext uri="{FF2B5EF4-FFF2-40B4-BE49-F238E27FC236}">
                <a16:creationId xmlns:a16="http://schemas.microsoft.com/office/drawing/2014/main" id="{7B90FC45-6ADE-4BB6-BC1D-6AE0ED538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8569" y="3925227"/>
            <a:ext cx="312412" cy="446723"/>
          </a:xfrm>
          <a:custGeom>
            <a:avLst/>
            <a:gdLst>
              <a:gd name="T0" fmla="*/ 0 w 21600"/>
              <a:gd name="T1" fmla="*/ 0 h 21600"/>
              <a:gd name="T2" fmla="*/ 152400 w 21600"/>
              <a:gd name="T3" fmla="*/ 44450 h 21600"/>
              <a:gd name="T4" fmla="*/ 152400 w 21600"/>
              <a:gd name="T5" fmla="*/ 222250 h 21600"/>
              <a:gd name="T6" fmla="*/ 304800 w 21600"/>
              <a:gd name="T7" fmla="*/ 266700 h 21600"/>
              <a:gd name="T8" fmla="*/ 152400 w 21600"/>
              <a:gd name="T9" fmla="*/ 311150 h 21600"/>
              <a:gd name="T10" fmla="*/ 152400 w 21600"/>
              <a:gd name="T11" fmla="*/ 488950 h 21600"/>
              <a:gd name="T12" fmla="*/ 0 w 21600"/>
              <a:gd name="T13" fmla="*/ 53340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35986A58-0839-494D-8AC4-5620293D1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5907" y="3939902"/>
            <a:ext cx="627062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100" tIns="38100" rIns="38100" bIns="381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Calibri" panose="020F0502020204030204" pitchFamily="34" charset="0"/>
                <a:sym typeface="Calibri" panose="020F0502020204030204" pitchFamily="34" charset="0"/>
              </a:rPr>
              <a:t>Finish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4" presetID="10" presetClass="entr" presetSubtype="0" fill="hold" grpId="0" nodeType="after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5" presetID="22" presetClass="entr" presetSubtype="8" fill="hold" grpId="0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3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3" presetID="22" presetClass="entr" presetSubtype="8" fill="hold" grpId="0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4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  <p:bldP spid="19" grpId="0" animBg="1"/>
          <p:bldP spid="20" grpId="0"/>
          <p:bldP spid="21" grpId="0" animBg="1"/>
          <p:bldP spid="22" grpId="0"/>
          <p:bldP spid="23" grpId="0" animBg="1"/>
          <p:bldP spid="24" grpId="0"/>
          <p:bldP spid="25" grpId="0" animBg="1"/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4" presetID="10" presetClass="entr" presetSubtype="0" fill="hold" grpId="0" nodeType="after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5" presetID="22" presetClass="entr" presetSubtype="8" fill="hold" grpId="0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3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3" presetID="22" presetClass="entr" presetSubtype="8" fill="hold" grpId="0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4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  <p:bldP spid="19" grpId="0" animBg="1"/>
          <p:bldP spid="20" grpId="0"/>
          <p:bldP spid="21" grpId="0" animBg="1"/>
          <p:bldP spid="22" grpId="0"/>
          <p:bldP spid="23" grpId="0" animBg="1"/>
          <p:bldP spid="24" grpId="0"/>
          <p:bldP spid="25" grpId="0" animBg="1"/>
          <p:bldP spid="26" grpId="0"/>
        </p:bldLst>
      </p:timing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79912" y="19548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算术运算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Rectangle 68">
            <a:extLst>
              <a:ext uri="{FF2B5EF4-FFF2-40B4-BE49-F238E27FC236}">
                <a16:creationId xmlns:a16="http://schemas.microsoft.com/office/drawing/2014/main" id="{E3502CC0-B586-43B5-8328-C6FEA28E4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555526"/>
            <a:ext cx="4608512" cy="279666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>
            <a:lvl1pPr eaLnBrk="0" hangingPunct="0"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Courier New" panose="02070309020205020404" pitchFamily="49" charset="0"/>
                <a:sym typeface="Courier New Bold" panose="02070609020205020404" pitchFamily="49" charset="0"/>
              </a:rPr>
              <a:t> int </a:t>
            </a:r>
            <a:r>
              <a:rPr lang="en-US" altLang="zh-CN" dirty="0" err="1">
                <a:latin typeface="Courier New" panose="02070309020205020404" pitchFamily="49" charset="0"/>
                <a:sym typeface="Courier New Bold" panose="02070609020205020404" pitchFamily="49" charset="0"/>
              </a:rPr>
              <a:t>arith</a:t>
            </a:r>
            <a:r>
              <a:rPr lang="en-US" altLang="zh-CN" dirty="0">
                <a:latin typeface="Courier New" panose="02070309020205020404" pitchFamily="49" charset="0"/>
                <a:sym typeface="Courier New Bold" panose="02070609020205020404" pitchFamily="49" charset="0"/>
              </a:rPr>
              <a:t>(int x, int y, int z)</a:t>
            </a:r>
          </a:p>
          <a:p>
            <a:r>
              <a:rPr lang="en-US" altLang="zh-CN" dirty="0">
                <a:latin typeface="Courier New" panose="02070309020205020404" pitchFamily="49" charset="0"/>
                <a:sym typeface="Courier New Bold" panose="02070609020205020404" pitchFamily="49" charset="0"/>
              </a:rPr>
              <a:t> {</a:t>
            </a:r>
          </a:p>
          <a:p>
            <a:r>
              <a:rPr lang="en-US" altLang="zh-CN" dirty="0">
                <a:solidFill>
                  <a:srgbClr val="C00000"/>
                </a:solidFill>
                <a:latin typeface="Courier New" panose="02070309020205020404" pitchFamily="49" charset="0"/>
                <a:sym typeface="Courier New Bold" panose="02070609020205020404" pitchFamily="49" charset="0"/>
              </a:rPr>
              <a:t>  int t1 = </a:t>
            </a:r>
            <a:r>
              <a:rPr lang="en-US" altLang="zh-CN" dirty="0" err="1">
                <a:solidFill>
                  <a:srgbClr val="C00000"/>
                </a:solidFill>
                <a:latin typeface="Courier New" panose="02070309020205020404" pitchFamily="49" charset="0"/>
                <a:sym typeface="Courier New Bold" panose="02070609020205020404" pitchFamily="49" charset="0"/>
              </a:rPr>
              <a:t>x+y</a:t>
            </a:r>
            <a:r>
              <a:rPr lang="en-US" altLang="zh-CN" dirty="0">
                <a:solidFill>
                  <a:srgbClr val="C00000"/>
                </a:solidFill>
                <a:latin typeface="Courier New" panose="02070309020205020404" pitchFamily="49" charset="0"/>
                <a:sym typeface="Courier New Bold" panose="020706090202050204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660066"/>
                </a:solidFill>
                <a:latin typeface="Courier New" panose="02070309020205020404" pitchFamily="49" charset="0"/>
                <a:sym typeface="Courier New Bold" panose="02070609020205020404" pitchFamily="49" charset="0"/>
              </a:rPr>
              <a:t>  int t2 = z+t1;</a:t>
            </a:r>
          </a:p>
          <a:p>
            <a:r>
              <a:rPr lang="en-US" altLang="zh-CN" dirty="0">
                <a:solidFill>
                  <a:srgbClr val="0033CC"/>
                </a:solidFill>
                <a:latin typeface="Courier New" panose="02070309020205020404" pitchFamily="49" charset="0"/>
                <a:sym typeface="Courier New Bold" panose="02070609020205020404" pitchFamily="49" charset="0"/>
              </a:rPr>
              <a:t>  int t3 = x+4;</a:t>
            </a:r>
          </a:p>
          <a:p>
            <a:r>
              <a:rPr lang="en-US" altLang="zh-CN" dirty="0">
                <a:solidFill>
                  <a:srgbClr val="006600"/>
                </a:solidFill>
                <a:latin typeface="Courier New" panose="02070309020205020404" pitchFamily="49" charset="0"/>
                <a:sym typeface="Courier New Bold" panose="02070609020205020404" pitchFamily="49" charset="0"/>
              </a:rPr>
              <a:t>  int t4 = y * 48;</a:t>
            </a:r>
          </a:p>
          <a:p>
            <a:r>
              <a:rPr lang="en-US" altLang="zh-CN" dirty="0">
                <a:solidFill>
                  <a:srgbClr val="0033CC"/>
                </a:solidFill>
                <a:latin typeface="Courier New" panose="02070309020205020404" pitchFamily="49" charset="0"/>
                <a:sym typeface="Courier New Bold" panose="02070609020205020404" pitchFamily="49" charset="0"/>
              </a:rPr>
              <a:t>  int t5 = t3 + t4;</a:t>
            </a:r>
          </a:p>
          <a:p>
            <a:r>
              <a:rPr lang="en-US" altLang="zh-CN" dirty="0">
                <a:solidFill>
                  <a:srgbClr val="C00000"/>
                </a:solidFill>
                <a:latin typeface="Courier New" panose="02070309020205020404" pitchFamily="49" charset="0"/>
                <a:sym typeface="Courier New Bold" panose="02070609020205020404" pitchFamily="49" charset="0"/>
              </a:rPr>
              <a:t>  int </a:t>
            </a:r>
            <a:r>
              <a:rPr lang="en-US" altLang="zh-CN" dirty="0" err="1">
                <a:solidFill>
                  <a:srgbClr val="C00000"/>
                </a:solidFill>
                <a:latin typeface="Courier New" panose="02070309020205020404" pitchFamily="49" charset="0"/>
                <a:sym typeface="Courier New Bold" panose="02070609020205020404" pitchFamily="49" charset="0"/>
              </a:rPr>
              <a:t>rval</a:t>
            </a:r>
            <a:r>
              <a:rPr lang="en-US" altLang="zh-CN" dirty="0">
                <a:solidFill>
                  <a:srgbClr val="C00000"/>
                </a:solidFill>
                <a:latin typeface="Courier New" panose="02070309020205020404" pitchFamily="49" charset="0"/>
                <a:sym typeface="Courier New Bold" panose="02070609020205020404" pitchFamily="49" charset="0"/>
              </a:rPr>
              <a:t> = t2 * t5;</a:t>
            </a:r>
          </a:p>
          <a:p>
            <a:r>
              <a:rPr lang="en-US" altLang="zh-CN" dirty="0">
                <a:latin typeface="Courier New" panose="02070309020205020404" pitchFamily="49" charset="0"/>
                <a:sym typeface="Courier New Bold" panose="02070609020205020404" pitchFamily="49" charset="0"/>
              </a:rPr>
              <a:t>  return </a:t>
            </a:r>
            <a:r>
              <a:rPr lang="en-US" altLang="zh-CN" dirty="0" err="1">
                <a:latin typeface="Courier New" panose="02070309020205020404" pitchFamily="49" charset="0"/>
                <a:sym typeface="Courier New Bold" panose="02070609020205020404" pitchFamily="49" charset="0"/>
              </a:rPr>
              <a:t>rval</a:t>
            </a:r>
            <a:r>
              <a:rPr lang="en-US" altLang="zh-CN" dirty="0">
                <a:latin typeface="Courier New" panose="02070309020205020404" pitchFamily="49" charset="0"/>
                <a:sym typeface="Courier New Bold" panose="02070609020205020404" pitchFamily="49" charset="0"/>
              </a:rPr>
              <a:t>;</a:t>
            </a:r>
          </a:p>
          <a:p>
            <a:r>
              <a:rPr lang="en-US" altLang="zh-CN" dirty="0">
                <a:latin typeface="Courier New" panose="02070309020205020404" pitchFamily="49" charset="0"/>
                <a:sym typeface="Courier New Bold" panose="02070609020205020404" pitchFamily="49" charset="0"/>
              </a:rPr>
              <a:t>}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  <a:sym typeface="Courier New Bold" panose="02070609020205020404" pitchFamily="49" charset="0"/>
            </a:endParaRPr>
          </a:p>
        </p:txBody>
      </p:sp>
      <p:sp>
        <p:nvSpPr>
          <p:cNvPr id="35" name="Content Placeholder 11">
            <a:extLst>
              <a:ext uri="{FF2B5EF4-FFF2-40B4-BE49-F238E27FC236}">
                <a16:creationId xmlns:a16="http://schemas.microsoft.com/office/drawing/2014/main" id="{B4580C97-39A2-4DA4-AC65-D9617D5477D8}"/>
              </a:ext>
            </a:extLst>
          </p:cNvPr>
          <p:cNvSpPr txBox="1">
            <a:spLocks/>
          </p:cNvSpPr>
          <p:nvPr/>
        </p:nvSpPr>
        <p:spPr>
          <a:xfrm>
            <a:off x="4911154" y="561752"/>
            <a:ext cx="3189238" cy="19983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 marL="16668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063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33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63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188" indent="-169863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853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9895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937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976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6580" lvl="1">
              <a:defRPr/>
            </a:pPr>
            <a:r>
              <a:rPr lang="zh-CN" altLang="en-US" b="1" kern="0" dirty="0"/>
              <a:t>汇编指令与</a:t>
            </a:r>
            <a:r>
              <a:rPr lang="en-US" altLang="zh-CN" b="1" kern="0" dirty="0"/>
              <a:t>C</a:t>
            </a:r>
            <a:r>
              <a:rPr lang="zh-CN" altLang="en-US" b="1" kern="0" dirty="0"/>
              <a:t>代码有不同的执行顺序</a:t>
            </a:r>
            <a:endParaRPr lang="en-US" b="1" kern="0" dirty="0"/>
          </a:p>
          <a:p>
            <a:pPr marL="576580" lvl="1">
              <a:defRPr/>
            </a:pPr>
            <a:r>
              <a:rPr lang="zh-CN" altLang="en-US" b="1" kern="0" dirty="0">
                <a:solidFill>
                  <a:srgbClr val="006600"/>
                </a:solidFill>
              </a:rPr>
              <a:t>有些代码对应多条指令</a:t>
            </a:r>
            <a:endParaRPr lang="en-US" b="1" kern="0" dirty="0">
              <a:solidFill>
                <a:srgbClr val="006600"/>
              </a:solidFill>
            </a:endParaRPr>
          </a:p>
          <a:p>
            <a:pPr marL="576580" lvl="1">
              <a:defRPr/>
            </a:pPr>
            <a:r>
              <a:rPr lang="zh-CN" altLang="en-US" b="1" kern="0" dirty="0">
                <a:solidFill>
                  <a:srgbClr val="0033CC"/>
                </a:solidFill>
              </a:rPr>
              <a:t>有些指令一次性完成多行代码</a:t>
            </a:r>
          </a:p>
          <a:p>
            <a:pPr marL="576580" lvl="1">
              <a:defRPr/>
            </a:pPr>
            <a:endParaRPr lang="en-US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67">
            <a:extLst>
              <a:ext uri="{FF2B5EF4-FFF2-40B4-BE49-F238E27FC236}">
                <a16:creationId xmlns:a16="http://schemas.microsoft.com/office/drawing/2014/main" id="{2C84A1A6-8FE1-41CF-A141-F9B351A70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31" y="3376986"/>
            <a:ext cx="8186738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eaLnBrk="0" hangingPunct="0">
              <a:tabLst>
                <a:tab pos="285750" algn="l"/>
                <a:tab pos="457200" algn="l"/>
                <a:tab pos="1200150" algn="l"/>
                <a:tab pos="1485900" algn="l"/>
                <a:tab pos="4114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285750" algn="l"/>
                <a:tab pos="457200" algn="l"/>
                <a:tab pos="1200150" algn="l"/>
                <a:tab pos="1485900" algn="l"/>
                <a:tab pos="4114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285750" algn="l"/>
                <a:tab pos="457200" algn="l"/>
                <a:tab pos="1200150" algn="l"/>
                <a:tab pos="1485900" algn="l"/>
                <a:tab pos="4114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285750" algn="l"/>
                <a:tab pos="457200" algn="l"/>
                <a:tab pos="1200150" algn="l"/>
                <a:tab pos="1485900" algn="l"/>
                <a:tab pos="4114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285750" algn="l"/>
                <a:tab pos="457200" algn="l"/>
                <a:tab pos="1200150" algn="l"/>
                <a:tab pos="1485900" algn="l"/>
                <a:tab pos="4114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85750" algn="l"/>
                <a:tab pos="457200" algn="l"/>
                <a:tab pos="1200150" algn="l"/>
                <a:tab pos="1485900" algn="l"/>
                <a:tab pos="4114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85750" algn="l"/>
                <a:tab pos="457200" algn="l"/>
                <a:tab pos="1200150" algn="l"/>
                <a:tab pos="1485900" algn="l"/>
                <a:tab pos="4114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85750" algn="l"/>
                <a:tab pos="457200" algn="l"/>
                <a:tab pos="1200150" algn="l"/>
                <a:tab pos="1485900" algn="l"/>
                <a:tab pos="4114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85750" algn="l"/>
                <a:tab pos="457200" algn="l"/>
                <a:tab pos="1200150" algn="l"/>
                <a:tab pos="1485900" algn="l"/>
                <a:tab pos="4114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dirty="0" err="1">
                <a:latin typeface="Courier New" panose="02070309020205020404" pitchFamily="49" charset="0"/>
                <a:sym typeface="Monaco" charset="0"/>
              </a:rPr>
              <a:t>movl</a:t>
            </a:r>
            <a:r>
              <a:rPr lang="en-US" altLang="zh-CN" sz="1400" dirty="0">
                <a:latin typeface="Courier New" panose="02070309020205020404" pitchFamily="49" charset="0"/>
                <a:sym typeface="Monaco" charset="0"/>
              </a:rPr>
              <a:t>	8(%</a:t>
            </a:r>
            <a:r>
              <a:rPr lang="en-US" altLang="zh-CN" sz="1400" dirty="0" err="1">
                <a:latin typeface="Courier New" panose="02070309020205020404" pitchFamily="49" charset="0"/>
                <a:sym typeface="Monaco" charset="0"/>
              </a:rPr>
              <a:t>ebp</a:t>
            </a:r>
            <a:r>
              <a:rPr lang="en-US" altLang="zh-CN" sz="1400" dirty="0">
                <a:latin typeface="Courier New" panose="02070309020205020404" pitchFamily="49" charset="0"/>
                <a:sym typeface="Monaco" charset="0"/>
              </a:rPr>
              <a:t>), %</a:t>
            </a:r>
            <a:r>
              <a:rPr lang="en-US" altLang="zh-CN" sz="1400" dirty="0" err="1">
                <a:latin typeface="Courier New" panose="02070309020205020404" pitchFamily="49" charset="0"/>
                <a:sym typeface="Monaco" charset="0"/>
              </a:rPr>
              <a:t>ecx</a:t>
            </a:r>
            <a:r>
              <a:rPr lang="en-US" altLang="zh-CN" sz="1400" dirty="0">
                <a:latin typeface="Courier New" panose="02070309020205020404" pitchFamily="49" charset="0"/>
                <a:sym typeface="Monaco" charset="0"/>
              </a:rPr>
              <a:t>		    # </a:t>
            </a:r>
            <a:r>
              <a:rPr lang="en-US" altLang="zh-CN" sz="1400" dirty="0" err="1">
                <a:latin typeface="Courier New" panose="02070309020205020404" pitchFamily="49" charset="0"/>
                <a:sym typeface="Monaco" charset="0"/>
              </a:rPr>
              <a:t>ecx</a:t>
            </a:r>
            <a:r>
              <a:rPr lang="en-US" altLang="zh-CN" sz="1400" dirty="0">
                <a:latin typeface="Courier New" panose="02070309020205020404" pitchFamily="49" charset="0"/>
                <a:sym typeface="Monaco" charset="0"/>
              </a:rPr>
              <a:t> = x</a:t>
            </a:r>
          </a:p>
          <a:p>
            <a:r>
              <a:rPr lang="en-US" altLang="zh-CN" sz="1400" dirty="0" err="1">
                <a:latin typeface="Courier New" panose="02070309020205020404" pitchFamily="49" charset="0"/>
                <a:sym typeface="Monaco" charset="0"/>
              </a:rPr>
              <a:t>movl</a:t>
            </a:r>
            <a:r>
              <a:rPr lang="en-US" altLang="zh-CN" sz="1400" dirty="0">
                <a:latin typeface="Courier New" panose="02070309020205020404" pitchFamily="49" charset="0"/>
                <a:sym typeface="Monaco" charset="0"/>
              </a:rPr>
              <a:t>	12(%</a:t>
            </a:r>
            <a:r>
              <a:rPr lang="en-US" altLang="zh-CN" sz="1400" dirty="0" err="1">
                <a:latin typeface="Courier New" panose="02070309020205020404" pitchFamily="49" charset="0"/>
                <a:sym typeface="Monaco" charset="0"/>
              </a:rPr>
              <a:t>ebp</a:t>
            </a:r>
            <a:r>
              <a:rPr lang="en-US" altLang="zh-CN" sz="1400" dirty="0">
                <a:latin typeface="Courier New" panose="02070309020205020404" pitchFamily="49" charset="0"/>
                <a:sym typeface="Monaco" charset="0"/>
              </a:rPr>
              <a:t>), %</a:t>
            </a:r>
            <a:r>
              <a:rPr lang="en-US" altLang="zh-CN" sz="1400" dirty="0" err="1">
                <a:latin typeface="Courier New" panose="02070309020205020404" pitchFamily="49" charset="0"/>
                <a:sym typeface="Monaco" charset="0"/>
              </a:rPr>
              <a:t>edx</a:t>
            </a:r>
            <a:r>
              <a:rPr lang="en-US" altLang="zh-CN" sz="1400" dirty="0">
                <a:latin typeface="Courier New" panose="02070309020205020404" pitchFamily="49" charset="0"/>
                <a:sym typeface="Monaco" charset="0"/>
              </a:rPr>
              <a:t>		    # </a:t>
            </a:r>
            <a:r>
              <a:rPr lang="en-US" altLang="zh-CN" sz="1400" dirty="0" err="1">
                <a:latin typeface="Courier New" panose="02070309020205020404" pitchFamily="49" charset="0"/>
                <a:sym typeface="Monaco" charset="0"/>
              </a:rPr>
              <a:t>edx</a:t>
            </a:r>
            <a:r>
              <a:rPr lang="en-US" altLang="zh-CN" sz="1400" dirty="0">
                <a:latin typeface="Courier New" panose="02070309020205020404" pitchFamily="49" charset="0"/>
                <a:sym typeface="Monaco" charset="0"/>
              </a:rPr>
              <a:t> = y</a:t>
            </a:r>
          </a:p>
          <a:p>
            <a:r>
              <a:rPr lang="en-US" altLang="zh-CN" sz="1400" dirty="0" err="1">
                <a:solidFill>
                  <a:srgbClr val="006600"/>
                </a:solidFill>
                <a:latin typeface="Courier New" panose="02070309020205020404" pitchFamily="49" charset="0"/>
                <a:sym typeface="Monaco" charset="0"/>
              </a:rPr>
              <a:t>leal</a:t>
            </a:r>
            <a:r>
              <a:rPr lang="en-US" altLang="zh-CN" sz="1400" dirty="0">
                <a:solidFill>
                  <a:srgbClr val="006600"/>
                </a:solidFill>
                <a:latin typeface="Courier New" panose="02070309020205020404" pitchFamily="49" charset="0"/>
                <a:sym typeface="Monaco" charset="0"/>
              </a:rPr>
              <a:t>	(%edx,%edx,2), %</a:t>
            </a:r>
            <a:r>
              <a:rPr lang="en-US" altLang="zh-CN" sz="1400" dirty="0" err="1">
                <a:solidFill>
                  <a:srgbClr val="006600"/>
                </a:solidFill>
                <a:latin typeface="Courier New" panose="02070309020205020404" pitchFamily="49" charset="0"/>
                <a:sym typeface="Monaco" charset="0"/>
              </a:rPr>
              <a:t>eax</a:t>
            </a:r>
            <a:r>
              <a:rPr lang="en-US" altLang="zh-CN" sz="1400" dirty="0">
                <a:solidFill>
                  <a:srgbClr val="006600"/>
                </a:solidFill>
                <a:latin typeface="Courier New" panose="02070309020205020404" pitchFamily="49" charset="0"/>
                <a:sym typeface="Monaco" charset="0"/>
              </a:rPr>
              <a:t>		    # </a:t>
            </a:r>
            <a:r>
              <a:rPr lang="en-US" altLang="zh-CN" sz="1400" dirty="0" err="1">
                <a:solidFill>
                  <a:srgbClr val="006600"/>
                </a:solidFill>
                <a:latin typeface="Courier New" panose="02070309020205020404" pitchFamily="49" charset="0"/>
                <a:sym typeface="Monaco" charset="0"/>
              </a:rPr>
              <a:t>eax</a:t>
            </a:r>
            <a:r>
              <a:rPr lang="en-US" altLang="zh-CN" sz="1400" dirty="0">
                <a:solidFill>
                  <a:srgbClr val="006600"/>
                </a:solidFill>
                <a:latin typeface="Courier New" panose="02070309020205020404" pitchFamily="49" charset="0"/>
                <a:sym typeface="Monaco" charset="0"/>
              </a:rPr>
              <a:t> = y*3</a:t>
            </a:r>
          </a:p>
          <a:p>
            <a:r>
              <a:rPr lang="en-US" altLang="zh-CN" sz="1400" dirty="0" err="1">
                <a:solidFill>
                  <a:srgbClr val="006600"/>
                </a:solidFill>
                <a:latin typeface="Courier New" panose="02070309020205020404" pitchFamily="49" charset="0"/>
                <a:sym typeface="Monaco" charset="0"/>
              </a:rPr>
              <a:t>sall</a:t>
            </a:r>
            <a:r>
              <a:rPr lang="en-US" altLang="zh-CN" sz="1400" dirty="0">
                <a:solidFill>
                  <a:srgbClr val="006600"/>
                </a:solidFill>
                <a:latin typeface="Courier New" panose="02070309020205020404" pitchFamily="49" charset="0"/>
                <a:sym typeface="Monaco" charset="0"/>
              </a:rPr>
              <a:t>	$4, %</a:t>
            </a:r>
            <a:r>
              <a:rPr lang="en-US" altLang="zh-CN" sz="1400" dirty="0" err="1">
                <a:solidFill>
                  <a:srgbClr val="006600"/>
                </a:solidFill>
                <a:latin typeface="Courier New" panose="02070309020205020404" pitchFamily="49" charset="0"/>
                <a:sym typeface="Monaco" charset="0"/>
              </a:rPr>
              <a:t>eax</a:t>
            </a:r>
            <a:r>
              <a:rPr lang="en-US" altLang="zh-CN" sz="1400" dirty="0">
                <a:solidFill>
                  <a:srgbClr val="006600"/>
                </a:solidFill>
                <a:latin typeface="Courier New" panose="02070309020205020404" pitchFamily="49" charset="0"/>
                <a:sym typeface="Monaco" charset="0"/>
              </a:rPr>
              <a:t>		    	    # </a:t>
            </a:r>
            <a:r>
              <a:rPr lang="en-US" altLang="zh-CN" sz="1400" dirty="0" err="1">
                <a:solidFill>
                  <a:srgbClr val="006600"/>
                </a:solidFill>
                <a:latin typeface="Courier New" panose="02070309020205020404" pitchFamily="49" charset="0"/>
                <a:sym typeface="Monaco" charset="0"/>
              </a:rPr>
              <a:t>eax</a:t>
            </a:r>
            <a:r>
              <a:rPr lang="en-US" altLang="zh-CN" sz="1400" dirty="0">
                <a:solidFill>
                  <a:srgbClr val="006600"/>
                </a:solidFill>
                <a:latin typeface="Courier New" panose="02070309020205020404" pitchFamily="49" charset="0"/>
                <a:sym typeface="Monaco" charset="0"/>
              </a:rPr>
              <a:t>*= 16 (t4)</a:t>
            </a:r>
          </a:p>
          <a:p>
            <a:r>
              <a:rPr lang="en-US" altLang="zh-CN" sz="1400" dirty="0" err="1">
                <a:solidFill>
                  <a:srgbClr val="0033CC"/>
                </a:solidFill>
                <a:latin typeface="Courier New" panose="02070309020205020404" pitchFamily="49" charset="0"/>
                <a:sym typeface="Monaco" charset="0"/>
              </a:rPr>
              <a:t>leal</a:t>
            </a:r>
            <a:r>
              <a:rPr lang="en-US" altLang="zh-CN" sz="1400" dirty="0">
                <a:solidFill>
                  <a:srgbClr val="0033CC"/>
                </a:solidFill>
                <a:latin typeface="Courier New" panose="02070309020205020404" pitchFamily="49" charset="0"/>
                <a:sym typeface="Monaco" charset="0"/>
              </a:rPr>
              <a:t>	4(%</a:t>
            </a:r>
            <a:r>
              <a:rPr lang="en-US" altLang="zh-CN" sz="1400" dirty="0" err="1">
                <a:solidFill>
                  <a:srgbClr val="0033CC"/>
                </a:solidFill>
                <a:latin typeface="Courier New" panose="02070309020205020404" pitchFamily="49" charset="0"/>
                <a:sym typeface="Monaco" charset="0"/>
              </a:rPr>
              <a:t>ecx</a:t>
            </a:r>
            <a:r>
              <a:rPr lang="en-US" altLang="zh-CN" sz="1400" dirty="0">
                <a:solidFill>
                  <a:srgbClr val="0033CC"/>
                </a:solidFill>
                <a:latin typeface="Courier New" panose="02070309020205020404" pitchFamily="49" charset="0"/>
                <a:sym typeface="Monaco" charset="0"/>
              </a:rPr>
              <a:t>,%</a:t>
            </a:r>
            <a:r>
              <a:rPr lang="en-US" altLang="zh-CN" sz="1400" dirty="0" err="1">
                <a:solidFill>
                  <a:srgbClr val="0033CC"/>
                </a:solidFill>
                <a:latin typeface="Courier New" panose="02070309020205020404" pitchFamily="49" charset="0"/>
                <a:sym typeface="Monaco" charset="0"/>
              </a:rPr>
              <a:t>eax</a:t>
            </a:r>
            <a:r>
              <a:rPr lang="en-US" altLang="zh-CN" sz="1400" dirty="0">
                <a:solidFill>
                  <a:srgbClr val="0033CC"/>
                </a:solidFill>
                <a:latin typeface="Courier New" panose="02070309020205020404" pitchFamily="49" charset="0"/>
                <a:sym typeface="Monaco" charset="0"/>
              </a:rPr>
              <a:t>), %</a:t>
            </a:r>
            <a:r>
              <a:rPr lang="en-US" altLang="zh-CN" sz="1400" dirty="0" err="1">
                <a:solidFill>
                  <a:srgbClr val="0033CC"/>
                </a:solidFill>
                <a:latin typeface="Courier New" panose="02070309020205020404" pitchFamily="49" charset="0"/>
                <a:sym typeface="Monaco" charset="0"/>
              </a:rPr>
              <a:t>eax</a:t>
            </a:r>
            <a:r>
              <a:rPr lang="en-US" altLang="zh-CN" sz="1400" dirty="0">
                <a:solidFill>
                  <a:srgbClr val="0033CC"/>
                </a:solidFill>
                <a:latin typeface="Courier New" panose="02070309020205020404" pitchFamily="49" charset="0"/>
                <a:sym typeface="Monaco" charset="0"/>
              </a:rPr>
              <a:t>		    # </a:t>
            </a:r>
            <a:r>
              <a:rPr lang="en-US" altLang="zh-CN" sz="1400" dirty="0" err="1">
                <a:solidFill>
                  <a:srgbClr val="0033CC"/>
                </a:solidFill>
                <a:latin typeface="Courier New" panose="02070309020205020404" pitchFamily="49" charset="0"/>
                <a:sym typeface="Monaco" charset="0"/>
              </a:rPr>
              <a:t>eax</a:t>
            </a:r>
            <a:r>
              <a:rPr lang="en-US" altLang="zh-CN" sz="1400" dirty="0">
                <a:solidFill>
                  <a:srgbClr val="0033CC"/>
                </a:solidFill>
                <a:latin typeface="Courier New" panose="02070309020205020404" pitchFamily="49" charset="0"/>
                <a:sym typeface="Monaco" charset="0"/>
              </a:rPr>
              <a:t> = t4 +x+4 (t5)</a:t>
            </a:r>
          </a:p>
          <a:p>
            <a:r>
              <a:rPr lang="en-US" altLang="zh-CN" sz="1400" dirty="0" err="1">
                <a:solidFill>
                  <a:srgbClr val="C00000"/>
                </a:solidFill>
                <a:latin typeface="Courier New" panose="02070309020205020404" pitchFamily="49" charset="0"/>
                <a:sym typeface="Monaco" charset="0"/>
              </a:rPr>
              <a:t>addl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sym typeface="Monaco" charset="0"/>
              </a:rPr>
              <a:t>	%</a:t>
            </a:r>
            <a:r>
              <a:rPr lang="en-US" altLang="zh-CN" sz="1400" dirty="0" err="1">
                <a:solidFill>
                  <a:srgbClr val="C00000"/>
                </a:solidFill>
                <a:latin typeface="Courier New" panose="02070309020205020404" pitchFamily="49" charset="0"/>
                <a:sym typeface="Monaco" charset="0"/>
              </a:rPr>
              <a:t>ecx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sym typeface="Monaco" charset="0"/>
              </a:rPr>
              <a:t>, %</a:t>
            </a:r>
            <a:r>
              <a:rPr lang="en-US" altLang="zh-CN" sz="1400" dirty="0" err="1">
                <a:solidFill>
                  <a:srgbClr val="C00000"/>
                </a:solidFill>
                <a:latin typeface="Courier New" panose="02070309020205020404" pitchFamily="49" charset="0"/>
                <a:sym typeface="Monaco" charset="0"/>
              </a:rPr>
              <a:t>edx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sym typeface="Monaco" charset="0"/>
              </a:rPr>
              <a:t>		    # </a:t>
            </a:r>
            <a:r>
              <a:rPr lang="en-US" altLang="zh-CN" sz="1400" dirty="0" err="1">
                <a:solidFill>
                  <a:srgbClr val="C00000"/>
                </a:solidFill>
                <a:latin typeface="Courier New" panose="02070309020205020404" pitchFamily="49" charset="0"/>
                <a:sym typeface="Monaco" charset="0"/>
              </a:rPr>
              <a:t>edx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sym typeface="Monaco" charset="0"/>
              </a:rPr>
              <a:t> = </a:t>
            </a:r>
            <a:r>
              <a:rPr lang="en-US" altLang="zh-CN" sz="1400" dirty="0" err="1">
                <a:solidFill>
                  <a:srgbClr val="C00000"/>
                </a:solidFill>
                <a:latin typeface="Courier New" panose="02070309020205020404" pitchFamily="49" charset="0"/>
                <a:sym typeface="Monaco" charset="0"/>
              </a:rPr>
              <a:t>x+y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sym typeface="Monaco" charset="0"/>
              </a:rPr>
              <a:t> (t1)</a:t>
            </a:r>
          </a:p>
          <a:p>
            <a:r>
              <a:rPr lang="en-US" altLang="zh-CN" sz="1400" dirty="0" err="1">
                <a:solidFill>
                  <a:srgbClr val="660066"/>
                </a:solidFill>
                <a:latin typeface="Courier New" panose="02070309020205020404" pitchFamily="49" charset="0"/>
                <a:sym typeface="Monaco" charset="0"/>
              </a:rPr>
              <a:t>addl</a:t>
            </a:r>
            <a:r>
              <a:rPr lang="en-US" altLang="zh-CN" sz="1400" dirty="0">
                <a:solidFill>
                  <a:srgbClr val="660066"/>
                </a:solidFill>
                <a:latin typeface="Courier New" panose="02070309020205020404" pitchFamily="49" charset="0"/>
                <a:sym typeface="Monaco" charset="0"/>
              </a:rPr>
              <a:t>	16(%</a:t>
            </a:r>
            <a:r>
              <a:rPr lang="en-US" altLang="zh-CN" sz="1400" dirty="0" err="1">
                <a:solidFill>
                  <a:srgbClr val="660066"/>
                </a:solidFill>
                <a:latin typeface="Courier New" panose="02070309020205020404" pitchFamily="49" charset="0"/>
                <a:sym typeface="Monaco" charset="0"/>
              </a:rPr>
              <a:t>ebp</a:t>
            </a:r>
            <a:r>
              <a:rPr lang="en-US" altLang="zh-CN" sz="1400" dirty="0">
                <a:solidFill>
                  <a:srgbClr val="660066"/>
                </a:solidFill>
                <a:latin typeface="Courier New" panose="02070309020205020404" pitchFamily="49" charset="0"/>
                <a:sym typeface="Monaco" charset="0"/>
              </a:rPr>
              <a:t>), %</a:t>
            </a:r>
            <a:r>
              <a:rPr lang="en-US" altLang="zh-CN" sz="1400" dirty="0" err="1">
                <a:solidFill>
                  <a:srgbClr val="660066"/>
                </a:solidFill>
                <a:latin typeface="Courier New" panose="02070309020205020404" pitchFamily="49" charset="0"/>
                <a:sym typeface="Monaco" charset="0"/>
              </a:rPr>
              <a:t>edx</a:t>
            </a:r>
            <a:r>
              <a:rPr lang="en-US" altLang="zh-CN" sz="1400" dirty="0">
                <a:solidFill>
                  <a:srgbClr val="660066"/>
                </a:solidFill>
                <a:latin typeface="Courier New" panose="02070309020205020404" pitchFamily="49" charset="0"/>
                <a:sym typeface="Monaco" charset="0"/>
              </a:rPr>
              <a:t>		    # </a:t>
            </a:r>
            <a:r>
              <a:rPr lang="en-US" altLang="zh-CN" sz="1400" dirty="0" err="1">
                <a:solidFill>
                  <a:srgbClr val="660066"/>
                </a:solidFill>
                <a:latin typeface="Courier New" panose="02070309020205020404" pitchFamily="49" charset="0"/>
                <a:sym typeface="Monaco" charset="0"/>
              </a:rPr>
              <a:t>edx</a:t>
            </a:r>
            <a:r>
              <a:rPr lang="en-US" altLang="zh-CN" sz="1400" dirty="0">
                <a:solidFill>
                  <a:srgbClr val="660066"/>
                </a:solidFill>
                <a:latin typeface="Courier New" panose="02070309020205020404" pitchFamily="49" charset="0"/>
                <a:sym typeface="Monaco" charset="0"/>
              </a:rPr>
              <a:t> += z (t2)</a:t>
            </a:r>
          </a:p>
          <a:p>
            <a:r>
              <a:rPr lang="en-US" altLang="zh-CN" sz="1400" dirty="0" err="1">
                <a:solidFill>
                  <a:srgbClr val="C00000"/>
                </a:solidFill>
                <a:latin typeface="Courier New" panose="02070309020205020404" pitchFamily="49" charset="0"/>
                <a:sym typeface="Monaco" charset="0"/>
              </a:rPr>
              <a:t>imull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sym typeface="Monaco" charset="0"/>
              </a:rPr>
              <a:t>	%</a:t>
            </a:r>
            <a:r>
              <a:rPr lang="en-US" altLang="zh-CN" sz="1400" dirty="0" err="1">
                <a:solidFill>
                  <a:srgbClr val="C00000"/>
                </a:solidFill>
                <a:latin typeface="Courier New" panose="02070309020205020404" pitchFamily="49" charset="0"/>
                <a:sym typeface="Monaco" charset="0"/>
              </a:rPr>
              <a:t>edx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sym typeface="Monaco" charset="0"/>
              </a:rPr>
              <a:t>, %</a:t>
            </a:r>
            <a:r>
              <a:rPr lang="en-US" altLang="zh-CN" sz="1400" dirty="0" err="1">
                <a:solidFill>
                  <a:srgbClr val="C00000"/>
                </a:solidFill>
                <a:latin typeface="Courier New" panose="02070309020205020404" pitchFamily="49" charset="0"/>
                <a:sym typeface="Monaco" charset="0"/>
              </a:rPr>
              <a:t>eax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sym typeface="Monaco" charset="0"/>
              </a:rPr>
              <a:t>		    # </a:t>
            </a:r>
            <a:r>
              <a:rPr lang="en-US" altLang="zh-CN" sz="1400" dirty="0" err="1">
                <a:solidFill>
                  <a:srgbClr val="C00000"/>
                </a:solidFill>
                <a:latin typeface="Courier New" panose="02070309020205020404" pitchFamily="49" charset="0"/>
                <a:sym typeface="Monaco" charset="0"/>
              </a:rPr>
              <a:t>eax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sym typeface="Monaco" charset="0"/>
              </a:rPr>
              <a:t> = t2 * t5 (</a:t>
            </a:r>
            <a:r>
              <a:rPr lang="en-US" altLang="zh-CN" sz="1400" dirty="0" err="1">
                <a:solidFill>
                  <a:srgbClr val="C00000"/>
                </a:solidFill>
                <a:latin typeface="Courier New" panose="02070309020205020404" pitchFamily="49" charset="0"/>
                <a:sym typeface="Monaco" charset="0"/>
              </a:rPr>
              <a:t>rval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sym typeface="Monac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6072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36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36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36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36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36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36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36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  <p:bldP spid="34" grpId="0" animBg="1"/>
          <p:bldP spid="3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36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36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36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36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36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36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36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  <p:bldP spid="34" grpId="0" animBg="1"/>
          <p:bldP spid="35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79912" y="19548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程序执行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01CC7CB-8A45-4CEA-BFC6-E5A9DBCBAEE6}"/>
              </a:ext>
            </a:extLst>
          </p:cNvPr>
          <p:cNvSpPr txBox="1">
            <a:spLocks noChangeArrowheads="1"/>
          </p:cNvSpPr>
          <p:nvPr/>
        </p:nvSpPr>
        <p:spPr>
          <a:xfrm>
            <a:off x="53589" y="2164319"/>
            <a:ext cx="4627676" cy="2711687"/>
          </a:xfrm>
          <a:prstGeom prst="rect">
            <a:avLst/>
          </a:prstGeom>
        </p:spPr>
        <p:txBody>
          <a:bodyPr/>
          <a:lstStyle>
            <a:lvl1pPr marL="16668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063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33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63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188" indent="-169863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853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9895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937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976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7013" indent="-227013" defTabSz="895350">
              <a:buClr>
                <a:srgbClr val="C00000"/>
              </a:buClr>
              <a:tabLst>
                <a:tab pos="1371600" algn="l"/>
                <a:tab pos="4572000" algn="l"/>
              </a:tabLst>
            </a:pPr>
            <a:r>
              <a:rPr lang="en-US" altLang="zh-CN" sz="1400" kern="0" dirty="0">
                <a:solidFill>
                  <a:srgbClr val="C00000"/>
                </a:solidFill>
                <a:latin typeface="+mn-ea"/>
              </a:rPr>
              <a:t>CPU</a:t>
            </a:r>
          </a:p>
          <a:p>
            <a:pPr marL="560388" lvl="1" indent="-222250" defTabSz="895350">
              <a:buClr>
                <a:srgbClr val="C00000"/>
              </a:buClr>
              <a:tabLst>
                <a:tab pos="1371600" algn="l"/>
                <a:tab pos="4572000" algn="l"/>
              </a:tabLst>
            </a:pPr>
            <a:r>
              <a:rPr lang="en-US" altLang="zh-CN" sz="1400" b="1" kern="0" dirty="0">
                <a:solidFill>
                  <a:srgbClr val="C00000"/>
                </a:solidFill>
                <a:latin typeface="+mn-ea"/>
              </a:rPr>
              <a:t>PC: </a:t>
            </a:r>
            <a:r>
              <a:rPr lang="zh-CN" altLang="en-US" sz="1400" b="1" kern="0" dirty="0">
                <a:solidFill>
                  <a:srgbClr val="C00000"/>
                </a:solidFill>
                <a:latin typeface="+mn-ea"/>
              </a:rPr>
              <a:t>程序计数器</a:t>
            </a:r>
            <a:endParaRPr lang="en-US" altLang="zh-CN" sz="1400" b="1" kern="0" dirty="0">
              <a:solidFill>
                <a:srgbClr val="C00000"/>
              </a:solidFill>
              <a:latin typeface="+mn-ea"/>
            </a:endParaRPr>
          </a:p>
          <a:p>
            <a:pPr marL="839788" lvl="2" indent="-165100" defTabSz="895350">
              <a:buClr>
                <a:srgbClr val="C00000"/>
              </a:buClr>
              <a:tabLst>
                <a:tab pos="1371600" algn="l"/>
                <a:tab pos="4572000" algn="l"/>
              </a:tabLst>
            </a:pPr>
            <a:r>
              <a:rPr lang="zh-CN" altLang="en-US" b="0" kern="0" dirty="0">
                <a:latin typeface="+mn-ea"/>
              </a:rPr>
              <a:t>下一条指令的地址</a:t>
            </a:r>
            <a:endParaRPr lang="en-US" altLang="zh-CN" b="0" kern="0" dirty="0">
              <a:latin typeface="+mn-ea"/>
            </a:endParaRPr>
          </a:p>
          <a:p>
            <a:pPr marL="839788" lvl="2" indent="-165100" defTabSz="895350">
              <a:buClr>
                <a:srgbClr val="C00000"/>
              </a:buClr>
              <a:tabLst>
                <a:tab pos="1371600" algn="l"/>
                <a:tab pos="4572000" algn="l"/>
              </a:tabLst>
            </a:pPr>
            <a:r>
              <a:rPr lang="zh-CN" altLang="en-US" b="0" kern="0" dirty="0">
                <a:latin typeface="+mn-ea"/>
              </a:rPr>
              <a:t>记为</a:t>
            </a:r>
            <a:r>
              <a:rPr lang="en-US" altLang="zh-CN" b="0" kern="0" dirty="0">
                <a:latin typeface="+mn-ea"/>
              </a:rPr>
              <a:t>“EIP” (IA32) or “RIP” (x86-64)</a:t>
            </a:r>
          </a:p>
          <a:p>
            <a:pPr marL="560388" lvl="1" indent="-222250" defTabSz="895350">
              <a:buClr>
                <a:srgbClr val="C00000"/>
              </a:buClr>
              <a:tabLst>
                <a:tab pos="1371600" algn="l"/>
                <a:tab pos="4572000" algn="l"/>
              </a:tabLst>
            </a:pPr>
            <a:r>
              <a:rPr lang="zh-CN" altLang="en-US" sz="1400" b="1" kern="0" dirty="0">
                <a:solidFill>
                  <a:srgbClr val="C00000"/>
                </a:solidFill>
                <a:latin typeface="+mn-ea"/>
              </a:rPr>
              <a:t>寄存器文件</a:t>
            </a:r>
            <a:endParaRPr lang="en-US" altLang="zh-CN" sz="1400" b="1" kern="0" dirty="0">
              <a:solidFill>
                <a:srgbClr val="C00000"/>
              </a:solidFill>
              <a:latin typeface="+mn-ea"/>
            </a:endParaRPr>
          </a:p>
          <a:p>
            <a:pPr marL="839788" lvl="2" indent="-165100" defTabSz="895350">
              <a:buClr>
                <a:srgbClr val="C00000"/>
              </a:buClr>
              <a:tabLst>
                <a:tab pos="1371600" algn="l"/>
                <a:tab pos="4572000" algn="l"/>
              </a:tabLst>
            </a:pPr>
            <a:r>
              <a:rPr lang="zh-CN" altLang="en-US" b="0" kern="0" dirty="0">
                <a:latin typeface="+mn-ea"/>
              </a:rPr>
              <a:t>一组寄存器</a:t>
            </a:r>
            <a:endParaRPr lang="en-US" altLang="zh-CN" b="0" kern="0" dirty="0">
              <a:latin typeface="+mn-ea"/>
            </a:endParaRPr>
          </a:p>
          <a:p>
            <a:pPr marL="560388" lvl="1" indent="-222250" defTabSz="895350">
              <a:buClr>
                <a:srgbClr val="C00000"/>
              </a:buClr>
              <a:tabLst>
                <a:tab pos="1371600" algn="l"/>
                <a:tab pos="4572000" algn="l"/>
              </a:tabLst>
            </a:pPr>
            <a:r>
              <a:rPr lang="en-US" altLang="zh-CN" sz="1400" b="1" kern="0" dirty="0">
                <a:solidFill>
                  <a:srgbClr val="C00000"/>
                </a:solidFill>
                <a:latin typeface="+mn-ea"/>
              </a:rPr>
              <a:t>Condition codes</a:t>
            </a:r>
          </a:p>
          <a:p>
            <a:pPr marL="839788" lvl="2" indent="-165100" defTabSz="895350">
              <a:buClr>
                <a:srgbClr val="C00000"/>
              </a:buClr>
              <a:tabLst>
                <a:tab pos="1371600" algn="l"/>
                <a:tab pos="4572000" algn="l"/>
              </a:tabLst>
            </a:pPr>
            <a:r>
              <a:rPr lang="zh-CN" altLang="en-US" b="0" kern="0" dirty="0">
                <a:latin typeface="+mn-ea"/>
              </a:rPr>
              <a:t>条件码是</a:t>
            </a:r>
            <a:r>
              <a:rPr lang="en-US" altLang="zh-CN" b="0" kern="0" dirty="0">
                <a:latin typeface="+mn-ea"/>
              </a:rPr>
              <a:t>CPU</a:t>
            </a:r>
            <a:r>
              <a:rPr lang="zh-CN" altLang="en-US" b="0" kern="0" dirty="0">
                <a:latin typeface="+mn-ea"/>
              </a:rPr>
              <a:t>根据运算结果由硬件设置的位，体现当前指令执行结果的各种状态信息</a:t>
            </a:r>
            <a:endParaRPr lang="en-US" altLang="zh-CN" b="1" kern="0" dirty="0">
              <a:latin typeface="+mn-ea"/>
            </a:endParaRPr>
          </a:p>
          <a:p>
            <a:pPr marL="839788" lvl="2" indent="-165100" defTabSz="895350">
              <a:buClr>
                <a:srgbClr val="C00000"/>
              </a:buClr>
              <a:tabLst>
                <a:tab pos="1371600" algn="l"/>
                <a:tab pos="4572000" algn="l"/>
              </a:tabLst>
            </a:pPr>
            <a:r>
              <a:rPr lang="zh-CN" altLang="en-US" b="0" kern="0" dirty="0">
                <a:latin typeface="+mn-ea"/>
              </a:rPr>
              <a:t>是程序分支和程序循环的依据</a:t>
            </a:r>
            <a:endParaRPr lang="en-US" altLang="zh-CN" b="1" kern="0" dirty="0">
              <a:latin typeface="+mn-ea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B80E412-897D-4C44-9B43-8AF92BAEE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8228" y="595596"/>
            <a:ext cx="1752600" cy="17515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Ctr="1"/>
          <a:lstStyle/>
          <a:p>
            <a:pPr algn="ctr" eaLnBrk="0" hangingPunct="0">
              <a:defRPr/>
            </a:pPr>
            <a:r>
              <a:rPr lang="zh-CN" altLang="en-US" sz="1400" dirty="0">
                <a:latin typeface="Calibri" panose="020F0502020204030204" pitchFamily="34" charset="0"/>
                <a:ea typeface="+mn-ea"/>
              </a:rPr>
              <a:t>内存</a:t>
            </a:r>
            <a:endParaRPr lang="en-US" sz="1400" dirty="0">
              <a:latin typeface="Calibri" panose="020F0502020204030204" pitchFamily="34" charset="0"/>
              <a:ea typeface="+mn-ea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9F0FBC14-8076-4F23-A570-3DE31AEDA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8228" y="1010489"/>
            <a:ext cx="1752600" cy="1320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 dirty="0">
                <a:solidFill>
                  <a:srgbClr val="133FCB"/>
                </a:solidFill>
                <a:latin typeface="Calibri" panose="020F0502020204030204" pitchFamily="34" charset="0"/>
              </a:rPr>
              <a:t>代码</a:t>
            </a:r>
            <a:endParaRPr lang="en-US" altLang="zh-CN" sz="1600" dirty="0">
              <a:solidFill>
                <a:srgbClr val="133FCB"/>
              </a:solidFill>
              <a:latin typeface="Calibri" panose="020F0502020204030204" pitchFamily="34" charset="0"/>
            </a:endParaRPr>
          </a:p>
          <a:p>
            <a:pPr algn="ctr"/>
            <a:endParaRPr lang="en-US" altLang="zh-CN" sz="1600" dirty="0">
              <a:solidFill>
                <a:srgbClr val="133FCB"/>
              </a:solidFill>
              <a:latin typeface="Calibri" panose="020F0502020204030204" pitchFamily="34" charset="0"/>
            </a:endParaRPr>
          </a:p>
          <a:p>
            <a:pPr algn="ctr"/>
            <a:r>
              <a:rPr lang="zh-CN" altLang="en-US" sz="1600" dirty="0">
                <a:solidFill>
                  <a:srgbClr val="133FCB"/>
                </a:solidFill>
                <a:latin typeface="Calibri" panose="020F0502020204030204" pitchFamily="34" charset="0"/>
              </a:rPr>
              <a:t>数据</a:t>
            </a:r>
            <a:endParaRPr lang="en-US" altLang="zh-CN" sz="1600" dirty="0">
              <a:solidFill>
                <a:srgbClr val="133FCB"/>
              </a:solidFill>
              <a:latin typeface="Calibri" panose="020F0502020204030204" pitchFamily="34" charset="0"/>
            </a:endParaRPr>
          </a:p>
          <a:p>
            <a:pPr algn="ctr"/>
            <a:endParaRPr lang="en-US" altLang="zh-CN" sz="1600" dirty="0">
              <a:solidFill>
                <a:srgbClr val="133FCB"/>
              </a:solidFill>
              <a:latin typeface="Calibri" panose="020F0502020204030204" pitchFamily="34" charset="0"/>
            </a:endParaRPr>
          </a:p>
          <a:p>
            <a:pPr algn="ctr"/>
            <a:r>
              <a:rPr lang="zh-CN" altLang="en-US" sz="1600" dirty="0">
                <a:solidFill>
                  <a:srgbClr val="133FCB"/>
                </a:solidFill>
                <a:latin typeface="Calibri" panose="020F0502020204030204" pitchFamily="34" charset="0"/>
              </a:rPr>
              <a:t>栈</a:t>
            </a:r>
            <a:endParaRPr lang="en-US" altLang="zh-CN" sz="1600" dirty="0">
              <a:solidFill>
                <a:srgbClr val="133FCB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1A5014EA-FB14-43C7-ACD3-1AF7D40C73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5628" y="1086689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/>
          </a:p>
        </p:txBody>
      </p:sp>
      <p:sp>
        <p:nvSpPr>
          <p:cNvPr id="15" name="Line 10">
            <a:extLst>
              <a:ext uri="{FF2B5EF4-FFF2-40B4-BE49-F238E27FC236}">
                <a16:creationId xmlns:a16="http://schemas.microsoft.com/office/drawing/2014/main" id="{8FB70650-68EC-4F1E-AE96-3C73DDA86B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5628" y="1620089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/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5037C93E-7B6F-48C4-85DD-36A963AC09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5628" y="2153489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/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D8D833BF-8E9B-46CA-B63C-8B40FD8E3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5628" y="680289"/>
            <a:ext cx="175260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>
                <a:latin typeface="Calibri" panose="020F0502020204030204" pitchFamily="34" charset="0"/>
              </a:rPr>
              <a:t>地址</a:t>
            </a:r>
            <a:endParaRPr lang="en-US" altLang="zh-CN" sz="1400">
              <a:latin typeface="Calibri" panose="020F0502020204030204" pitchFamily="34" charset="0"/>
            </a:endParaRP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62FD02F1-F667-4339-8DA5-404A3EC66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5628" y="1239089"/>
            <a:ext cx="175260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>
                <a:latin typeface="Calibri" panose="020F0502020204030204" pitchFamily="34" charset="0"/>
              </a:rPr>
              <a:t>数据</a:t>
            </a:r>
            <a:endParaRPr lang="en-US" altLang="zh-CN" sz="1400">
              <a:latin typeface="Calibri" panose="020F0502020204030204" pitchFamily="34" charset="0"/>
            </a:endParaRPr>
          </a:p>
        </p:txBody>
      </p:sp>
      <p:sp>
        <p:nvSpPr>
          <p:cNvPr id="19" name="Text Box 14">
            <a:extLst>
              <a:ext uri="{FF2B5EF4-FFF2-40B4-BE49-F238E27FC236}">
                <a16:creationId xmlns:a16="http://schemas.microsoft.com/office/drawing/2014/main" id="{C5BC1BA0-10AA-4C66-BDDE-F128B6AD3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5628" y="1772489"/>
            <a:ext cx="167640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>
                <a:latin typeface="Calibri" panose="020F0502020204030204" pitchFamily="34" charset="0"/>
              </a:rPr>
              <a:t>指令</a:t>
            </a:r>
            <a:endParaRPr lang="en-US" altLang="zh-CN" sz="1400">
              <a:latin typeface="Calibri" panose="020F050202020403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EF72FD6-4EAB-4C01-A4CE-64150B188F96}"/>
              </a:ext>
            </a:extLst>
          </p:cNvPr>
          <p:cNvGrpSpPr/>
          <p:nvPr/>
        </p:nvGrpSpPr>
        <p:grpSpPr>
          <a:xfrm>
            <a:off x="1581237" y="595596"/>
            <a:ext cx="1935502" cy="1751518"/>
            <a:chOff x="1268346" y="820233"/>
            <a:chExt cx="1935502" cy="175151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F4E78A7-6C39-48FA-9F02-0E5E7ACD8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8346" y="820233"/>
              <a:ext cx="1935502" cy="1751518"/>
            </a:xfrm>
            <a:prstGeom prst="rect">
              <a:avLst/>
            </a:prstGeom>
            <a:solidFill>
              <a:srgbClr val="EFBFB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7" tIns="44450" rIns="90487" bIns="44450"/>
            <a:lstStyle>
              <a:lvl1pPr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latin typeface="Calibri" panose="020F0502020204030204" pitchFamily="34" charset="0"/>
                </a:rPr>
                <a:t>CPU</a:t>
              </a: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12586FA8-D2A8-48B6-BC83-A4BE01038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409" y="1467392"/>
              <a:ext cx="533400" cy="457200"/>
            </a:xfrm>
            <a:prstGeom prst="rect">
              <a:avLst/>
            </a:prstGeom>
            <a:solidFill>
              <a:schemeClr val="accent3"/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400" dirty="0">
                  <a:latin typeface="Calibri" panose="020F0502020204030204" pitchFamily="34" charset="0"/>
                  <a:ea typeface="+mn-ea"/>
                </a:rPr>
                <a:t>PC</a:t>
              </a:r>
            </a:p>
          </p:txBody>
        </p:sp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578F720E-625C-4D94-99A6-D5917747A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7239" y="1037783"/>
              <a:ext cx="936133" cy="568032"/>
            </a:xfrm>
            <a:prstGeom prst="rect">
              <a:avLst/>
            </a:prstGeom>
            <a:solidFill>
              <a:schemeClr val="accent3"/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zh-CN" altLang="en-US" sz="1200" dirty="0">
                  <a:latin typeface="Calibri" panose="020F0502020204030204" pitchFamily="34" charset="0"/>
                  <a:ea typeface="+mn-ea"/>
                </a:rPr>
                <a:t>寄存器文件</a:t>
              </a:r>
              <a:endParaRPr lang="en-US" sz="1200" dirty="0">
                <a:latin typeface="Calibri" panose="020F0502020204030204" pitchFamily="34" charset="0"/>
                <a:ea typeface="+mn-ea"/>
              </a:endParaRPr>
            </a:p>
          </p:txBody>
        </p:sp>
        <p:sp>
          <p:nvSpPr>
            <p:cNvPr id="20" name="Rectangle 16">
              <a:extLst>
                <a:ext uri="{FF2B5EF4-FFF2-40B4-BE49-F238E27FC236}">
                  <a16:creationId xmlns:a16="http://schemas.microsoft.com/office/drawing/2014/main" id="{B6D7D802-A77B-44D1-B62F-4EAEBA7E9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465" y="1823366"/>
              <a:ext cx="936134" cy="606657"/>
            </a:xfrm>
            <a:prstGeom prst="rect">
              <a:avLst/>
            </a:prstGeom>
            <a:solidFill>
              <a:schemeClr val="accent3"/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zh-CN" altLang="en-US" sz="1200" dirty="0">
                  <a:latin typeface="Calibri" panose="020F0502020204030204" pitchFamily="34" charset="0"/>
                  <a:ea typeface="+mn-ea"/>
                </a:rPr>
                <a:t>条件码</a:t>
              </a:r>
              <a:endParaRPr lang="en-US" sz="1200" dirty="0">
                <a:latin typeface="Calibri" panose="020F0502020204030204" pitchFamily="34" charset="0"/>
                <a:ea typeface="+mn-ea"/>
              </a:endParaRPr>
            </a:p>
          </p:txBody>
        </p:sp>
      </p:grpSp>
      <p:sp>
        <p:nvSpPr>
          <p:cNvPr id="21" name="Rectangle 17">
            <a:extLst>
              <a:ext uri="{FF2B5EF4-FFF2-40B4-BE49-F238E27FC236}">
                <a16:creationId xmlns:a16="http://schemas.microsoft.com/office/drawing/2014/main" id="{A2089B0C-4532-43FA-953E-8872842BA0E9}"/>
              </a:ext>
            </a:extLst>
          </p:cNvPr>
          <p:cNvSpPr txBox="1">
            <a:spLocks noChangeArrowheads="1"/>
          </p:cNvSpPr>
          <p:nvPr/>
        </p:nvSpPr>
        <p:spPr>
          <a:xfrm>
            <a:off x="4860031" y="2522308"/>
            <a:ext cx="4176465" cy="2425706"/>
          </a:xfrm>
          <a:prstGeom prst="rect">
            <a:avLst/>
          </a:prstGeom>
        </p:spPr>
        <p:txBody>
          <a:bodyPr/>
          <a:lstStyle>
            <a:lvl1pPr marL="16668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063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33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63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188" indent="-169863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853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9895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937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976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7013" indent="-222250" defTabSz="895350">
              <a:buClr>
                <a:srgbClr val="C00000"/>
              </a:buClr>
              <a:tabLst>
                <a:tab pos="1371600" algn="l"/>
                <a:tab pos="4572000" algn="l"/>
              </a:tabLst>
            </a:pPr>
            <a:r>
              <a:rPr lang="en-US" altLang="zh-CN" sz="1400" kern="0" dirty="0">
                <a:solidFill>
                  <a:srgbClr val="C00000"/>
                </a:solidFill>
                <a:latin typeface="+mn-ea"/>
              </a:rPr>
              <a:t>Condition codes</a:t>
            </a:r>
          </a:p>
          <a:p>
            <a:pPr marL="511176" lvl="1" indent="-165100" defTabSz="895350">
              <a:buClr>
                <a:srgbClr val="C00000"/>
              </a:buClr>
              <a:tabLst>
                <a:tab pos="1371600" algn="l"/>
                <a:tab pos="4572000" algn="l"/>
              </a:tabLst>
            </a:pPr>
            <a:r>
              <a:rPr lang="zh-CN" altLang="en-US" sz="1400" b="0" kern="0" dirty="0">
                <a:latin typeface="+mn-ea"/>
              </a:rPr>
              <a:t>条件码是</a:t>
            </a:r>
            <a:r>
              <a:rPr lang="en-US" altLang="zh-CN" sz="1400" b="0" kern="0" dirty="0">
                <a:latin typeface="+mn-ea"/>
              </a:rPr>
              <a:t>CPU</a:t>
            </a:r>
            <a:r>
              <a:rPr lang="zh-CN" altLang="en-US" sz="1400" b="0" kern="0" dirty="0">
                <a:latin typeface="+mn-ea"/>
              </a:rPr>
              <a:t>根据运算结果由硬件设置的位，体现当前指令执行结果的各种状态信息</a:t>
            </a:r>
            <a:endParaRPr lang="en-US" altLang="zh-CN" sz="1400" kern="0" dirty="0">
              <a:latin typeface="+mn-ea"/>
            </a:endParaRPr>
          </a:p>
          <a:p>
            <a:pPr marL="511176" lvl="1" indent="-165100" defTabSz="895350">
              <a:buClr>
                <a:srgbClr val="C00000"/>
              </a:buClr>
              <a:tabLst>
                <a:tab pos="1371600" algn="l"/>
                <a:tab pos="4572000" algn="l"/>
              </a:tabLst>
            </a:pPr>
            <a:r>
              <a:rPr lang="zh-CN" altLang="en-US" sz="1400" b="0" kern="0" dirty="0">
                <a:latin typeface="+mn-ea"/>
              </a:rPr>
              <a:t>是程序分支和程序循环的依据</a:t>
            </a:r>
            <a:endParaRPr lang="en-US" altLang="zh-CN" sz="1400" b="0" kern="0" dirty="0">
              <a:latin typeface="+mn-ea"/>
            </a:endParaRPr>
          </a:p>
          <a:p>
            <a:pPr marL="177801" indent="-165100" defTabSz="895350">
              <a:buClr>
                <a:srgbClr val="C00000"/>
              </a:buClr>
              <a:tabLst>
                <a:tab pos="1371600" algn="l"/>
                <a:tab pos="4572000" algn="l"/>
              </a:tabLst>
            </a:pPr>
            <a:r>
              <a:rPr lang="zh-CN" altLang="en-US" sz="1400" b="1" kern="0" dirty="0">
                <a:solidFill>
                  <a:srgbClr val="C00000"/>
                </a:solidFill>
                <a:latin typeface="+mn-ea"/>
              </a:rPr>
              <a:t>内存</a:t>
            </a:r>
            <a:endParaRPr lang="en-US" altLang="zh-CN" sz="1400" b="1" kern="0" dirty="0">
              <a:solidFill>
                <a:srgbClr val="C00000"/>
              </a:solidFill>
              <a:latin typeface="+mn-ea"/>
            </a:endParaRPr>
          </a:p>
          <a:p>
            <a:pPr marL="511176" lvl="1" indent="-165100" defTabSz="895350">
              <a:buClr>
                <a:srgbClr val="C00000"/>
              </a:buClr>
              <a:tabLst>
                <a:tab pos="1371600" algn="l"/>
                <a:tab pos="4572000" algn="l"/>
              </a:tabLst>
            </a:pPr>
            <a:r>
              <a:rPr lang="zh-CN" altLang="en-US" sz="1400" b="0" kern="0" dirty="0">
                <a:latin typeface="+mn-ea"/>
              </a:rPr>
              <a:t>字节数组</a:t>
            </a:r>
            <a:endParaRPr lang="en-US" altLang="zh-CN" sz="1400" b="0" kern="0" dirty="0">
              <a:latin typeface="+mn-ea"/>
            </a:endParaRPr>
          </a:p>
          <a:p>
            <a:pPr marL="511176" lvl="1" indent="-165100" defTabSz="895350">
              <a:buClr>
                <a:srgbClr val="C00000"/>
              </a:buClr>
              <a:tabLst>
                <a:tab pos="1371600" algn="l"/>
                <a:tab pos="4572000" algn="l"/>
              </a:tabLst>
            </a:pPr>
            <a:r>
              <a:rPr lang="zh-CN" altLang="en-US" sz="1400" b="0" kern="0" dirty="0">
                <a:latin typeface="+mn-ea"/>
              </a:rPr>
              <a:t>代码与用户数据</a:t>
            </a:r>
            <a:endParaRPr lang="en-US" altLang="zh-CN" sz="1400" b="0" kern="0" dirty="0">
              <a:latin typeface="+mn-ea"/>
            </a:endParaRPr>
          </a:p>
          <a:p>
            <a:pPr marL="511176" lvl="1" indent="-165100" defTabSz="895350">
              <a:buClr>
                <a:srgbClr val="C00000"/>
              </a:buClr>
              <a:tabLst>
                <a:tab pos="1371600" algn="l"/>
                <a:tab pos="4572000" algn="l"/>
              </a:tabLst>
            </a:pPr>
            <a:r>
              <a:rPr lang="zh-CN" altLang="en-US" sz="1400" b="0" kern="0" dirty="0">
                <a:latin typeface="+mn-ea"/>
              </a:rPr>
              <a:t>支持过程的栈</a:t>
            </a:r>
            <a:endParaRPr lang="en-US" altLang="zh-CN" sz="1400" b="0" kern="0" dirty="0">
              <a:latin typeface="+mn-ea"/>
            </a:endParaRPr>
          </a:p>
          <a:p>
            <a:pPr marL="0" indent="0"/>
            <a:endParaRPr lang="en-US" altLang="zh-CN" sz="1400" kern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4" presetID="10" presetClass="entr" presetSubtype="0" fill="hold" grpId="0" nodeType="after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  <p:bldP spid="9" grpId="0"/>
          <p:bldP spid="2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4" presetID="10" presetClass="entr" presetSubtype="0" fill="hold" grpId="0" nodeType="after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  <p:bldP spid="9" grpId="0"/>
          <p:bldP spid="21" grpId="0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12096" y="171385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特殊算术操作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3" name="内容占位符 4">
            <a:extLst>
              <a:ext uri="{FF2B5EF4-FFF2-40B4-BE49-F238E27FC236}">
                <a16:creationId xmlns:a16="http://schemas.microsoft.com/office/drawing/2014/main" id="{3DB48083-99C0-467E-8E25-8FFB77470A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6053541"/>
              </p:ext>
            </p:extLst>
          </p:nvPr>
        </p:nvGraphicFramePr>
        <p:xfrm>
          <a:off x="269776" y="1112793"/>
          <a:ext cx="8604448" cy="2917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97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7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 Unicode MS" panose="020B0604020202020204" pitchFamily="34" charset="-122"/>
                        </a:rPr>
                        <a:t>指令</a:t>
                      </a:r>
                    </a:p>
                  </a:txBody>
                  <a:tcPr marL="91451" marR="91451" marT="45706" marB="45706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 Unicode MS" panose="020B0604020202020204" pitchFamily="34" charset="-122"/>
                        </a:rPr>
                        <a:t>效果</a:t>
                      </a:r>
                    </a:p>
                  </a:txBody>
                  <a:tcPr marL="91451" marR="91451" marT="45706" marB="45706"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 Unicode MS" panose="020B0604020202020204" pitchFamily="34" charset="-122"/>
                        </a:rPr>
                        <a:t>描述</a:t>
                      </a:r>
                    </a:p>
                  </a:txBody>
                  <a:tcPr marL="91451" marR="91451" marT="45706" marB="45706"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079"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imull</a:t>
                      </a: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8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</a:t>
                      </a:r>
                    </a:p>
                  </a:txBody>
                  <a:tcPr marL="91451" marR="91451" marT="45706" marB="45706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(%</a:t>
                      </a:r>
                      <a:r>
                        <a:rPr lang="en-US" altLang="zh-CN" sz="1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edx</a:t>
                      </a: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: %</a:t>
                      </a:r>
                      <a:r>
                        <a:rPr lang="en-US" altLang="zh-CN" sz="1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)</a:t>
                      </a:r>
                      <a:r>
                        <a:rPr lang="zh-CN" alt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← </a:t>
                      </a:r>
                      <a:r>
                        <a:rPr lang="en-US" altLang="zh-CN" sz="18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 </a:t>
                      </a: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× %</a:t>
                      </a:r>
                      <a:r>
                        <a:rPr lang="en-US" altLang="zh-CN" sz="1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eax</a:t>
                      </a:r>
                      <a:endParaRPr lang="en-US" altLang="zh-CN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1451" marR="91451" marT="45706" marB="45706"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zh-CN" alt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  <a:cs typeface="Arial Unicode MS" panose="020B0604020202020204" pitchFamily="34" charset="-122"/>
                        </a:rPr>
                        <a:t>有符号全</a:t>
                      </a: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  <a:cs typeface="Arial Unicode MS" panose="020B0604020202020204" pitchFamily="34" charset="-122"/>
                        </a:rPr>
                        <a:t>64</a:t>
                      </a:r>
                      <a:r>
                        <a:rPr lang="zh-CN" alt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  <a:cs typeface="Arial Unicode MS" panose="020B0604020202020204" pitchFamily="34" charset="-122"/>
                        </a:rPr>
                        <a:t>位乘法</a:t>
                      </a:r>
                      <a:endParaRPr lang="en-US" altLang="zh-CN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  <a:cs typeface="Arial Unicode MS" panose="020B0604020202020204" pitchFamily="34" charset="-122"/>
                      </a:endParaRPr>
                    </a:p>
                  </a:txBody>
                  <a:tcPr marL="91451" marR="91451" marT="45706" marB="45706"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5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mull   </a:t>
                      </a:r>
                      <a:r>
                        <a:rPr lang="en-US" altLang="zh-CN" sz="18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</a:t>
                      </a:r>
                    </a:p>
                  </a:txBody>
                  <a:tcPr marL="91451" marR="91451" marT="45706" marB="45706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(%</a:t>
                      </a:r>
                      <a:r>
                        <a:rPr lang="en-US" altLang="zh-CN" sz="1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edx</a:t>
                      </a:r>
                      <a:r>
                        <a:rPr lang="en-US" altLang="zh-CN" sz="1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 %</a:t>
                      </a:r>
                      <a:r>
                        <a:rPr lang="en-US" altLang="zh-CN" sz="1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)</a:t>
                      </a:r>
                      <a:r>
                        <a:rPr lang="zh-CN" alt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← </a:t>
                      </a:r>
                      <a:r>
                        <a:rPr lang="en-US" altLang="zh-CN" sz="18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 </a:t>
                      </a: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× %</a:t>
                      </a:r>
                      <a:r>
                        <a:rPr lang="en-US" altLang="zh-CN" sz="1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eax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1451" marR="91451" marT="45706" marB="45706"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  <a:cs typeface="Arial Unicode MS" panose="020B0604020202020204" pitchFamily="34" charset="-122"/>
                        </a:rPr>
                        <a:t>无符号全</a:t>
                      </a: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  <a:cs typeface="Arial Unicode MS" panose="020B0604020202020204" pitchFamily="34" charset="-122"/>
                        </a:rPr>
                        <a:t>64</a:t>
                      </a:r>
                      <a:r>
                        <a:rPr lang="zh-CN" alt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  <a:cs typeface="Arial Unicode MS" panose="020B0604020202020204" pitchFamily="34" charset="-122"/>
                        </a:rPr>
                        <a:t>位乘法</a:t>
                      </a:r>
                    </a:p>
                  </a:txBody>
                  <a:tcPr marL="91451" marR="91451" marT="45706" marB="45706"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489"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cltd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1451" marR="91451" marT="45706" marB="45706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(%</a:t>
                      </a:r>
                      <a:r>
                        <a:rPr lang="en-US" altLang="zh-CN" sz="1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edx</a:t>
                      </a: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: %</a:t>
                      </a:r>
                      <a:r>
                        <a:rPr lang="en-US" altLang="zh-CN" sz="1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</a:t>
                      </a:r>
                      <a:r>
                        <a:rPr lang="zh-CN" alt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← </a:t>
                      </a:r>
                      <a:r>
                        <a:rPr lang="en-US" altLang="zh-CN" sz="1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SignExtend</a:t>
                      </a: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 %</a:t>
                      </a:r>
                      <a:r>
                        <a:rPr lang="en-US" altLang="zh-CN" sz="1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1451" marR="91451" marT="45706" marB="45706"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zh-CN" alt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  <a:cs typeface="Arial Unicode MS" panose="020B0604020202020204" pitchFamily="34" charset="-122"/>
                        </a:rPr>
                        <a:t>转为四字</a:t>
                      </a:r>
                    </a:p>
                  </a:txBody>
                  <a:tcPr marL="91451" marR="91451" marT="45706" marB="45706"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08"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idivl</a:t>
                      </a: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8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</a:t>
                      </a:r>
                      <a:endParaRPr lang="zh-CN" altLang="en-US" sz="1800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1451" marR="91451" marT="45706" marB="45706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altLang="zh-CN" sz="1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edx</a:t>
                      </a: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zh-CN" alt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← </a:t>
                      </a: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(%</a:t>
                      </a:r>
                      <a:r>
                        <a:rPr lang="en-US" altLang="zh-CN" sz="1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edx</a:t>
                      </a: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: %</a:t>
                      </a:r>
                      <a:r>
                        <a:rPr lang="en-US" altLang="zh-CN" sz="1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mod </a:t>
                      </a:r>
                      <a:r>
                        <a:rPr lang="en-US" altLang="zh-CN" sz="18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 </a:t>
                      </a:r>
                      <a:r>
                        <a:rPr lang="zh-CN" altLang="en-US" sz="1800" i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（</a:t>
                      </a:r>
                      <a:r>
                        <a:rPr lang="zh-CN" altLang="en-US" sz="1800" b="1" i="0" dirty="0">
                          <a:solidFill>
                            <a:srgbClr val="133FCB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余数</a:t>
                      </a:r>
                      <a:r>
                        <a:rPr lang="zh-CN" altLang="en-US" sz="1800" i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）</a:t>
                      </a:r>
                      <a:endParaRPr lang="en-US" altLang="zh-CN" sz="1800" i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altLang="zh-CN" sz="1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zh-CN" alt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← </a:t>
                      </a: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(%</a:t>
                      </a:r>
                      <a:r>
                        <a:rPr lang="en-US" altLang="zh-CN" sz="1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edx</a:t>
                      </a: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: %</a:t>
                      </a:r>
                      <a:r>
                        <a:rPr lang="en-US" altLang="zh-CN" sz="1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)÷ </a:t>
                      </a:r>
                      <a:r>
                        <a:rPr lang="en-US" altLang="zh-CN" sz="18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zh-CN" altLang="en-US" sz="1800" i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（</a:t>
                      </a:r>
                      <a:r>
                        <a:rPr lang="zh-CN" altLang="en-US" sz="1800" b="1" i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商</a:t>
                      </a:r>
                      <a:r>
                        <a:rPr lang="zh-CN" altLang="en-US" sz="1800" i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）</a:t>
                      </a:r>
                    </a:p>
                  </a:txBody>
                  <a:tcPr marL="91451" marR="91451" marT="45706" marB="45706"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zh-CN" alt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  <a:cs typeface="Arial Unicode MS" panose="020B0604020202020204" pitchFamily="34" charset="-122"/>
                        </a:rPr>
                        <a:t>有符号除法</a:t>
                      </a:r>
                    </a:p>
                  </a:txBody>
                  <a:tcPr marL="91451" marR="91451" marT="45706" marB="45706"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08"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divl</a:t>
                      </a: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altLang="zh-CN" sz="18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</a:t>
                      </a:r>
                      <a:endParaRPr lang="zh-CN" altLang="en-US" sz="1800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1451" marR="91451" marT="45706" marB="45706" anchor="ctr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80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altLang="zh-CN" sz="1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edx</a:t>
                      </a: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zh-CN" alt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← </a:t>
                      </a: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(%</a:t>
                      </a:r>
                      <a:r>
                        <a:rPr lang="en-US" altLang="zh-CN" sz="1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edx</a:t>
                      </a:r>
                      <a:r>
                        <a:rPr lang="en-US" altLang="zh-CN" sz="1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 %</a:t>
                      </a:r>
                      <a:r>
                        <a:rPr lang="en-US" altLang="zh-CN" sz="1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mod </a:t>
                      </a:r>
                      <a:r>
                        <a:rPr lang="en-US" altLang="zh-CN" sz="18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zh-CN" altLang="en-US" sz="1800" i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（</a:t>
                      </a:r>
                      <a:r>
                        <a:rPr lang="zh-CN" altLang="en-US" sz="1800" b="1" i="0" dirty="0">
                          <a:solidFill>
                            <a:srgbClr val="133FCB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余数</a:t>
                      </a:r>
                      <a:r>
                        <a:rPr lang="zh-CN" altLang="en-US" sz="1800" i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）</a:t>
                      </a:r>
                      <a:endParaRPr lang="en-US" altLang="zh-CN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altLang="zh-CN" sz="1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zh-CN" alt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← </a:t>
                      </a: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(%</a:t>
                      </a:r>
                      <a:r>
                        <a:rPr lang="en-US" altLang="zh-CN" sz="1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edx</a:t>
                      </a: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: %</a:t>
                      </a:r>
                      <a:r>
                        <a:rPr lang="en-US" altLang="zh-CN" sz="1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÷ </a:t>
                      </a:r>
                      <a:r>
                        <a:rPr lang="en-US" altLang="zh-CN" sz="18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zh-CN" altLang="en-US" sz="1800" i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（</a:t>
                      </a:r>
                      <a:r>
                        <a:rPr lang="zh-CN" altLang="en-US" sz="1800" b="1" i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商</a:t>
                      </a:r>
                      <a:r>
                        <a:rPr lang="zh-CN" altLang="en-US" sz="1800" i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）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1451" marR="91451" marT="45706" marB="45706"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zh-CN" alt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  <a:cs typeface="Arial Unicode MS" panose="020B0604020202020204" pitchFamily="34" charset="-122"/>
                        </a:rPr>
                        <a:t>无符号除法</a:t>
                      </a:r>
                    </a:p>
                  </a:txBody>
                  <a:tcPr marL="91451" marR="91451" marT="45706" marB="45706"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472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736430" y="959433"/>
            <a:ext cx="370139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r>
              <a:rPr lang="zh-CN" altLang="en-US" sz="4400" b="0" dirty="0">
                <a:solidFill>
                  <a:srgbClr val="AC0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下一节：控制</a:t>
            </a:r>
          </a:p>
        </p:txBody>
      </p:sp>
      <p:sp>
        <p:nvSpPr>
          <p:cNvPr id="2" name="矩形 1"/>
          <p:cNvSpPr/>
          <p:nvPr/>
        </p:nvSpPr>
        <p:spPr bwMode="auto">
          <a:xfrm rot="2752233">
            <a:off x="-4388531" y="-340108"/>
            <a:ext cx="5760640" cy="5760640"/>
          </a:xfrm>
          <a:prstGeom prst="rect">
            <a:avLst/>
          </a:prstGeom>
          <a:solidFill>
            <a:srgbClr val="AC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 pitchFamily="2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21F7BB0-37A2-41BF-9E34-34F4E6007999}"/>
              </a:ext>
            </a:extLst>
          </p:cNvPr>
          <p:cNvGrpSpPr/>
          <p:nvPr/>
        </p:nvGrpSpPr>
        <p:grpSpPr>
          <a:xfrm>
            <a:off x="3638769" y="2211710"/>
            <a:ext cx="3529474" cy="1291261"/>
            <a:chOff x="5323766" y="3110479"/>
            <a:chExt cx="4589491" cy="157211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4606093-89DA-44B5-AE4D-4AE180F15C38}"/>
                </a:ext>
              </a:extLst>
            </p:cNvPr>
            <p:cNvSpPr/>
            <p:nvPr/>
          </p:nvSpPr>
          <p:spPr bwMode="auto">
            <a:xfrm>
              <a:off x="5337922" y="3110479"/>
              <a:ext cx="4575335" cy="1572116"/>
            </a:xfrm>
            <a:prstGeom prst="rect">
              <a:avLst/>
            </a:prstGeom>
            <a:solidFill>
              <a:srgbClr val="AC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78"/>
              <a:endParaRPr lang="zh-CN" altLang="en-US" dirty="0">
                <a:latin typeface="Arial" charset="0"/>
              </a:endParaRPr>
            </a:p>
          </p:txBody>
        </p:sp>
        <p:sp>
          <p:nvSpPr>
            <p:cNvPr id="11" name="TextBox 27">
              <a:extLst>
                <a:ext uri="{FF2B5EF4-FFF2-40B4-BE49-F238E27FC236}">
                  <a16:creationId xmlns:a16="http://schemas.microsoft.com/office/drawing/2014/main" id="{454AF36A-DF9E-4255-9AB6-C68E9924DC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3766" y="3182770"/>
              <a:ext cx="4575336" cy="12232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湖南大学</a:t>
              </a:r>
              <a:endParaRPr lang="en-US" altLang="zh-CN" sz="2100" dirty="0">
                <a:solidFill>
                  <a:schemeClr val="bg1"/>
                </a:solidFill>
                <a:latin typeface="胡晓波美心常规体" panose="02010600030101010101" pitchFamily="2" charset="-122"/>
                <a:ea typeface="胡晓波美心常规体" panose="02010600030101010101" pitchFamily="2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《</a:t>
              </a:r>
              <a:r>
                <a:rPr lang="zh-CN" altLang="en-US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计算机系统</a:t>
              </a:r>
              <a:r>
                <a:rPr lang="en-US" altLang="zh-CN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》</a:t>
              </a:r>
              <a:r>
                <a:rPr lang="zh-CN" altLang="en-US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课程教学组</a:t>
              </a: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5C8E3916-4BE2-4DB3-A911-3AA29DDC2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1" y="3699203"/>
            <a:ext cx="1454195" cy="12912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95845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79912" y="51470"/>
            <a:ext cx="1584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目标代码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6A0C0CDA-59A3-4CCB-A116-A37EF67AC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369" y="1779662"/>
            <a:ext cx="727075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400" i="1" dirty="0">
                <a:latin typeface="Calibri" panose="020F0502020204030204" pitchFamily="34" charset="0"/>
              </a:rPr>
              <a:t>text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1B9A0521-72B3-447B-9319-79D525ED1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029" y="2571750"/>
            <a:ext cx="727075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400" i="1" dirty="0">
                <a:latin typeface="Calibri" panose="020F0502020204030204" pitchFamily="34" charset="0"/>
              </a:rPr>
              <a:t>text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8B57014B-4877-4699-8D51-AEBB46714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412" y="3259839"/>
            <a:ext cx="727074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400" i="1" dirty="0">
                <a:latin typeface="Calibri" panose="020F0502020204030204" pitchFamily="34" charset="0"/>
              </a:rPr>
              <a:t>binary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3E18F484-34D9-4A9A-AA1C-89443385C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472" y="4001288"/>
            <a:ext cx="727075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400" i="1" dirty="0">
                <a:latin typeface="Calibri" panose="020F0502020204030204" pitchFamily="34" charset="0"/>
              </a:rPr>
              <a:t>binary</a:t>
            </a:r>
          </a:p>
        </p:txBody>
      </p:sp>
      <p:sp>
        <p:nvSpPr>
          <p:cNvPr id="18" name="Line 6">
            <a:extLst>
              <a:ext uri="{FF2B5EF4-FFF2-40B4-BE49-F238E27FC236}">
                <a16:creationId xmlns:a16="http://schemas.microsoft.com/office/drawing/2014/main" id="{DCF08995-8B2F-425D-A278-A47F9D34C0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8032" y="2139702"/>
            <a:ext cx="0" cy="4502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/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64488CA9-0DD9-4B27-81BB-A6FB2AAC2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782" y="2211710"/>
            <a:ext cx="202917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dirty="0">
                <a:latin typeface="Calibri" panose="020F0502020204030204" pitchFamily="34" charset="0"/>
              </a:rPr>
              <a:t>Compiler (</a:t>
            </a:r>
            <a:r>
              <a:rPr lang="en-US" altLang="zh-CN" sz="1400" dirty="0" err="1">
                <a:latin typeface="Courier New" panose="02070309020205020404" pitchFamily="49" charset="0"/>
              </a:rPr>
              <a:t>gcc</a:t>
            </a:r>
            <a:r>
              <a:rPr lang="en-US" altLang="zh-CN" sz="1400" dirty="0">
                <a:latin typeface="Courier New" panose="02070309020205020404" pitchFamily="49" charset="0"/>
              </a:rPr>
              <a:t> -S</a:t>
            </a:r>
            <a:r>
              <a:rPr lang="en-US" altLang="zh-CN" sz="14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B7C823A1-E0B1-4F5D-AD77-91A65B95D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857" y="2952544"/>
            <a:ext cx="304800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dirty="0">
                <a:latin typeface="Calibri" panose="020F0502020204030204" pitchFamily="34" charset="0"/>
              </a:rPr>
              <a:t>Assembler (</a:t>
            </a:r>
            <a:r>
              <a:rPr lang="en-US" altLang="zh-CN" sz="1400" dirty="0" err="1">
                <a:latin typeface="Courier New" panose="02070309020205020404" pitchFamily="49" charset="0"/>
              </a:rPr>
              <a:t>gcc</a:t>
            </a:r>
            <a:r>
              <a:rPr lang="en-US" altLang="zh-CN" sz="1400" dirty="0">
                <a:latin typeface="Calibri" panose="020F0502020204030204" pitchFamily="34" charset="0"/>
              </a:rPr>
              <a:t> or </a:t>
            </a:r>
            <a:r>
              <a:rPr lang="en-US" altLang="zh-CN" sz="1400" dirty="0">
                <a:latin typeface="Courier New" panose="02070309020205020404" pitchFamily="49" charset="0"/>
              </a:rPr>
              <a:t>as</a:t>
            </a:r>
            <a:r>
              <a:rPr lang="en-US" altLang="zh-CN" sz="14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FF44DC93-BBE5-42C0-94AD-F36210B62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8638" y="3623197"/>
            <a:ext cx="2638425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dirty="0">
                <a:latin typeface="Calibri" panose="020F0502020204030204" pitchFamily="34" charset="0"/>
              </a:rPr>
              <a:t>Linker (</a:t>
            </a:r>
            <a:r>
              <a:rPr lang="en-US" altLang="zh-CN" sz="1400" dirty="0" err="1">
                <a:latin typeface="Courier New" panose="02070309020205020404" pitchFamily="49" charset="0"/>
              </a:rPr>
              <a:t>gcc</a:t>
            </a:r>
            <a:r>
              <a:rPr lang="en-US" altLang="zh-CN" sz="1400" dirty="0">
                <a:latin typeface="Calibri" panose="020F0502020204030204" pitchFamily="34" charset="0"/>
              </a:rPr>
              <a:t> or </a:t>
            </a:r>
            <a:r>
              <a:rPr lang="en-US" altLang="zh-CN" sz="1400" dirty="0" err="1">
                <a:latin typeface="Courier New" panose="02070309020205020404" pitchFamily="49" charset="0"/>
              </a:rPr>
              <a:t>ld</a:t>
            </a:r>
            <a:r>
              <a:rPr lang="en-US" altLang="zh-CN" sz="14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EDF3CF78-6B2D-4C7C-934F-A5C47E998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7655" y="1844750"/>
            <a:ext cx="3492500" cy="305212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400">
                <a:latin typeface="Calibri" panose="020F0502020204030204" pitchFamily="34" charset="0"/>
              </a:rPr>
              <a:t>C program (</a:t>
            </a:r>
            <a:r>
              <a:rPr lang="en-US" altLang="zh-CN" sz="1400">
                <a:latin typeface="Courier New" panose="02070309020205020404" pitchFamily="49" charset="0"/>
              </a:rPr>
              <a:t>p1.c p2.c</a:t>
            </a:r>
            <a:r>
              <a:rPr lang="en-US" altLang="zh-CN" sz="140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60574B10-2591-4E94-A61D-2F6EE3BAE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7657" y="2571750"/>
            <a:ext cx="3492500" cy="305212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400">
                <a:latin typeface="Calibri" panose="020F0502020204030204" pitchFamily="34" charset="0"/>
              </a:rPr>
              <a:t>Asm program (</a:t>
            </a:r>
            <a:r>
              <a:rPr lang="en-US" altLang="zh-CN" sz="1400">
                <a:latin typeface="Courier New" panose="02070309020205020404" pitchFamily="49" charset="0"/>
              </a:rPr>
              <a:t>p1.s p2.s</a:t>
            </a:r>
            <a:r>
              <a:rPr lang="en-US" altLang="zh-CN" sz="140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6E0B47D0-D6B9-48D0-92AF-FE1D55F59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7655" y="3291830"/>
            <a:ext cx="3492500" cy="3052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defRPr/>
            </a:pPr>
            <a:r>
              <a:rPr lang="en-US" sz="1400" dirty="0">
                <a:latin typeface="Calibri" panose="020F0502020204030204" pitchFamily="34" charset="0"/>
                <a:ea typeface="+mn-ea"/>
              </a:rPr>
              <a:t>Object program (</a:t>
            </a:r>
            <a:r>
              <a:rPr lang="en-US" sz="1400" dirty="0">
                <a:latin typeface="Courier New" panose="02070309020205020404" pitchFamily="49" charset="0"/>
                <a:ea typeface="+mn-ea"/>
              </a:rPr>
              <a:t>p1.o p2.o</a:t>
            </a:r>
            <a:r>
              <a:rPr lang="en-US" sz="1400" dirty="0">
                <a:latin typeface="Calibri" panose="020F0502020204030204" pitchFamily="34" charset="0"/>
                <a:ea typeface="+mn-ea"/>
              </a:rPr>
              <a:t>)</a:t>
            </a:r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1773CB94-3253-4ACF-AB9F-2AFC4ED49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7656" y="4011910"/>
            <a:ext cx="3492500" cy="305212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400">
                <a:latin typeface="Calibri" panose="020F0502020204030204" pitchFamily="34" charset="0"/>
              </a:rPr>
              <a:t>Executable program (</a:t>
            </a:r>
            <a:r>
              <a:rPr lang="en-US" altLang="zh-CN" sz="1400">
                <a:latin typeface="Courier New" panose="02070309020205020404" pitchFamily="49" charset="0"/>
              </a:rPr>
              <a:t>p</a:t>
            </a:r>
            <a:r>
              <a:rPr lang="en-US" altLang="zh-CN" sz="140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26" name="Line 14">
            <a:extLst>
              <a:ext uri="{FF2B5EF4-FFF2-40B4-BE49-F238E27FC236}">
                <a16:creationId xmlns:a16="http://schemas.microsoft.com/office/drawing/2014/main" id="{347D4DEA-4B92-484D-A24A-B03630CF1B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8032" y="2859783"/>
            <a:ext cx="0" cy="43896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8894A716-3D8F-468A-91D8-111A1E4AE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1716" y="3387090"/>
            <a:ext cx="2044700" cy="3052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lIns="90487" tIns="44450" rIns="90487" bIns="44450">
            <a:spAutoFit/>
          </a:bodyPr>
          <a:lstStyle/>
          <a:p>
            <a:pPr algn="ctr" eaLnBrk="0" hangingPunct="0">
              <a:defRPr/>
            </a:pPr>
            <a:r>
              <a:rPr lang="en-US" sz="1400" dirty="0">
                <a:latin typeface="Calibri" panose="020F0502020204030204" pitchFamily="34" charset="0"/>
                <a:ea typeface="+mn-ea"/>
              </a:rPr>
              <a:t>Static libraries (</a:t>
            </a:r>
            <a:r>
              <a:rPr lang="en-US" sz="1400" dirty="0">
                <a:latin typeface="Courier New" panose="02070309020205020404" pitchFamily="49" charset="0"/>
                <a:ea typeface="+mn-ea"/>
              </a:rPr>
              <a:t>.a</a:t>
            </a:r>
            <a:r>
              <a:rPr lang="en-US" sz="1400" dirty="0">
                <a:latin typeface="Calibri" panose="020F0502020204030204" pitchFamily="34" charset="0"/>
                <a:ea typeface="+mn-ea"/>
              </a:rPr>
              <a:t>)</a:t>
            </a:r>
          </a:p>
        </p:txBody>
      </p:sp>
      <p:sp>
        <p:nvSpPr>
          <p:cNvPr id="29" name="Line 17">
            <a:extLst>
              <a:ext uri="{FF2B5EF4-FFF2-40B4-BE49-F238E27FC236}">
                <a16:creationId xmlns:a16="http://schemas.microsoft.com/office/drawing/2014/main" id="{44EFAAFD-4FB7-4257-979D-F18A43D40E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83299" y="3714338"/>
            <a:ext cx="388417" cy="3052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/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D32D61D9-DA6E-4941-98A8-D66FBCBEA8B6}"/>
              </a:ext>
            </a:extLst>
          </p:cNvPr>
          <p:cNvSpPr txBox="1">
            <a:spLocks noChangeArrowheads="1"/>
          </p:cNvSpPr>
          <p:nvPr/>
        </p:nvSpPr>
        <p:spPr>
          <a:xfrm>
            <a:off x="290513" y="838201"/>
            <a:ext cx="8307387" cy="653430"/>
          </a:xfrm>
          <a:prstGeom prst="rect">
            <a:avLst/>
          </a:prstGeom>
        </p:spPr>
        <p:txBody>
          <a:bodyPr/>
          <a:lstStyle>
            <a:lvl1pPr marL="16668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063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33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63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188" indent="-169863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853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9895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937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976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138" lvl="1" indent="0" defTabSz="895350">
              <a:buNone/>
              <a:tabLst>
                <a:tab pos="2286000" algn="l"/>
                <a:tab pos="3543300" algn="l"/>
              </a:tabLst>
            </a:pPr>
            <a:r>
              <a:rPr lang="zh-CN" altLang="en-US" sz="1400" b="1" kern="0" dirty="0">
                <a:latin typeface="Courier New" panose="02070309020205020404" pitchFamily="49" charset="0"/>
                <a:ea typeface="宋体" panose="02010600030101010101" pitchFamily="2" charset="-122"/>
              </a:rPr>
              <a:t>两个源代码文件 </a:t>
            </a:r>
            <a:r>
              <a:rPr lang="en-US" altLang="zh-CN" sz="1400" b="1" kern="0" dirty="0">
                <a:solidFill>
                  <a:srgbClr val="133FCB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p1.c</a:t>
            </a:r>
            <a:r>
              <a:rPr lang="en-US" altLang="zh-CN" sz="1400" b="1" kern="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zh-CN" altLang="en-US" sz="1400" b="1" kern="0" dirty="0">
                <a:latin typeface="Courier New" panose="02070309020205020404" pitchFamily="49" charset="0"/>
                <a:ea typeface="宋体" panose="02010600030101010101" pitchFamily="2" charset="-122"/>
              </a:rPr>
              <a:t>和 </a:t>
            </a:r>
            <a:r>
              <a:rPr lang="en-US" altLang="zh-CN" sz="1400" b="1" kern="0" dirty="0">
                <a:solidFill>
                  <a:srgbClr val="133FCB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p2.c</a:t>
            </a:r>
            <a:r>
              <a:rPr lang="zh-CN" altLang="en-US" sz="1400" b="1" kern="0" dirty="0">
                <a:latin typeface="Courier New" panose="02070309020205020404" pitchFamily="49" charset="0"/>
                <a:ea typeface="宋体" panose="02010600030101010101" pitchFamily="2" charset="-122"/>
              </a:rPr>
              <a:t>，通过编译指令</a:t>
            </a:r>
            <a:r>
              <a:rPr lang="en-US" altLang="zh-CN" sz="1400" b="0" kern="0" dirty="0">
                <a:ea typeface="宋体" panose="02010600030101010101" pitchFamily="2" charset="-122"/>
              </a:rPr>
              <a:t> </a:t>
            </a:r>
            <a:r>
              <a:rPr lang="en-US" altLang="zh-CN" sz="14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gcc</a:t>
            </a:r>
            <a:r>
              <a:rPr lang="en-US" altLang="zh-CN" sz="1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–O1 p1.c p2.c -o p</a:t>
            </a:r>
          </a:p>
          <a:p>
            <a:pPr marL="338138" lvl="1" indent="0" defTabSz="895350">
              <a:buNone/>
              <a:tabLst>
                <a:tab pos="2286000" algn="l"/>
                <a:tab pos="3543300" algn="l"/>
              </a:tabLst>
            </a:pPr>
            <a:r>
              <a:rPr lang="zh-CN" altLang="en-US" sz="1400" kern="0" dirty="0">
                <a:latin typeface="Courier New" panose="02070309020205020404" pitchFamily="49" charset="0"/>
                <a:ea typeface="宋体" panose="02010600030101010101" pitchFamily="2" charset="-122"/>
              </a:rPr>
              <a:t>进行编译，使用最基本的代码优化</a:t>
            </a:r>
            <a:r>
              <a:rPr lang="en-US" altLang="zh-CN" sz="1400" kern="0" dirty="0">
                <a:latin typeface="Courier New" panose="02070309020205020404" pitchFamily="49" charset="0"/>
                <a:ea typeface="宋体" panose="02010600030101010101" pitchFamily="2" charset="-122"/>
              </a:rPr>
              <a:t> (</a:t>
            </a:r>
            <a:r>
              <a:rPr lang="en-US" altLang="zh-CN" sz="1400" kern="0" dirty="0">
                <a:solidFill>
                  <a:srgbClr val="067C0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-O1</a:t>
            </a:r>
            <a:r>
              <a:rPr lang="en-US" altLang="zh-CN" sz="1400" kern="0" dirty="0"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r>
              <a:rPr lang="zh-CN" altLang="en-US" sz="1400" kern="0" dirty="0">
                <a:latin typeface="Courier New" panose="02070309020205020404" pitchFamily="49" charset="0"/>
                <a:ea typeface="宋体" panose="02010600030101010101" pitchFamily="2" charset="-122"/>
              </a:rPr>
              <a:t>，二进制代码文件 </a:t>
            </a:r>
            <a:r>
              <a:rPr lang="en-US" altLang="zh-CN" sz="1400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</a:t>
            </a:r>
            <a:r>
              <a:rPr lang="zh-CN" altLang="en-US" sz="1400" kern="0" dirty="0">
                <a:latin typeface="Courier New" panose="02070309020205020404" pitchFamily="49" charset="0"/>
                <a:ea typeface="宋体" panose="02010600030101010101" pitchFamily="2" charset="-122"/>
              </a:rPr>
              <a:t>。</a:t>
            </a:r>
            <a:endParaRPr lang="en-US" altLang="zh-CN" sz="1400" kern="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1" name="Line 14">
            <a:extLst>
              <a:ext uri="{FF2B5EF4-FFF2-40B4-BE49-F238E27FC236}">
                <a16:creationId xmlns:a16="http://schemas.microsoft.com/office/drawing/2014/main" id="{8FF7B95A-7087-4F1A-A984-95DD67BF36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4580" y="3579862"/>
            <a:ext cx="0" cy="43896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980999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" presetID="22" presetClass="entr" presetSubtype="1" fill="hold" grpId="0" nodeType="after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3" presetID="22" presetClass="entr" presetSubtype="1" fill="hold" grpId="0" nodeType="after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5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4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5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5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59" presetID="22" presetClass="entr" presetSubtype="1" fill="hold" grpId="0" nodeType="after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1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11000"/>
                                </p:stCondLst>
                                <p:childTnLst>
                                  <p:par>
                                    <p:cTn id="6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11500"/>
                                </p:stCondLst>
                                <p:childTnLst>
                                  <p:par>
                                    <p:cTn id="6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12000"/>
                                </p:stCondLst>
                                <p:childTnLst>
                                  <p:par>
                                    <p:cTn id="71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3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12500"/>
                                </p:stCondLst>
                                <p:childTnLst>
                                  <p:par>
                                    <p:cTn id="7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13000"/>
                                </p:stCondLst>
                                <p:childTnLst>
                                  <p:par>
                                    <p:cTn id="7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  <p:bldP spid="14" grpId="0"/>
          <p:bldP spid="15" grpId="0"/>
          <p:bldP spid="16" grpId="0"/>
          <p:bldP spid="17" grpId="0"/>
          <p:bldP spid="18" grpId="0" animBg="1"/>
          <p:bldP spid="19" grpId="0"/>
          <p:bldP spid="20" grpId="0"/>
          <p:bldP spid="21" grpId="0"/>
          <p:bldP spid="22" grpId="0" animBg="1"/>
          <p:bldP spid="23" grpId="0" animBg="1"/>
          <p:bldP spid="24" grpId="0" animBg="1"/>
          <p:bldP spid="25" grpId="0" animBg="1"/>
          <p:bldP spid="26" grpId="0" animBg="1"/>
          <p:bldP spid="28" grpId="0" animBg="1"/>
          <p:bldP spid="29" grpId="0" animBg="1"/>
          <p:bldP spid="3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" presetID="22" presetClass="entr" presetSubtype="1" fill="hold" grpId="0" nodeType="after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3" presetID="22" presetClass="entr" presetSubtype="1" fill="hold" grpId="0" nodeType="after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5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4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5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5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59" presetID="22" presetClass="entr" presetSubtype="1" fill="hold" grpId="0" nodeType="after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1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11000"/>
                                </p:stCondLst>
                                <p:childTnLst>
                                  <p:par>
                                    <p:cTn id="6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11500"/>
                                </p:stCondLst>
                                <p:childTnLst>
                                  <p:par>
                                    <p:cTn id="6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12000"/>
                                </p:stCondLst>
                                <p:childTnLst>
                                  <p:par>
                                    <p:cTn id="71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3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12500"/>
                                </p:stCondLst>
                                <p:childTnLst>
                                  <p:par>
                                    <p:cTn id="7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13000"/>
                                </p:stCondLst>
                                <p:childTnLst>
                                  <p:par>
                                    <p:cTn id="7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  <p:bldP spid="14" grpId="0"/>
          <p:bldP spid="15" grpId="0"/>
          <p:bldP spid="16" grpId="0"/>
          <p:bldP spid="17" grpId="0"/>
          <p:bldP spid="18" grpId="0" animBg="1"/>
          <p:bldP spid="19" grpId="0"/>
          <p:bldP spid="20" grpId="0"/>
          <p:bldP spid="21" grpId="0"/>
          <p:bldP spid="22" grpId="0" animBg="1"/>
          <p:bldP spid="23" grpId="0" animBg="1"/>
          <p:bldP spid="24" grpId="0" animBg="1"/>
          <p:bldP spid="25" grpId="0" animBg="1"/>
          <p:bldP spid="26" grpId="0" animBg="1"/>
          <p:bldP spid="28" grpId="0" animBg="1"/>
          <p:bldP spid="29" grpId="0" animBg="1"/>
          <p:bldP spid="31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00"/>
          <p:cNvSpPr txBox="1"/>
          <p:nvPr/>
        </p:nvSpPr>
        <p:spPr>
          <a:xfrm>
            <a:off x="3779912" y="19548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汇编代码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C9DEAD89-E726-4ADD-82D8-0A1764501000}"/>
              </a:ext>
            </a:extLst>
          </p:cNvPr>
          <p:cNvSpPr txBox="1">
            <a:spLocks noChangeArrowheads="1"/>
          </p:cNvSpPr>
          <p:nvPr/>
        </p:nvSpPr>
        <p:spPr>
          <a:xfrm>
            <a:off x="1761814" y="895797"/>
            <a:ext cx="968996" cy="462927"/>
          </a:xfrm>
          <a:prstGeom prst="rect">
            <a:avLst/>
          </a:prstGeom>
        </p:spPr>
        <p:txBody>
          <a:bodyPr lIns="90487" tIns="44450" rIns="90487" bIns="44450"/>
          <a:lstStyle>
            <a:lvl1pPr marL="16668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063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33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63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188" indent="-169863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853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9895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937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976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lang="en-US" altLang="zh-CN" sz="1600" kern="0" dirty="0">
                <a:ea typeface="宋体" panose="02010600030101010101" pitchFamily="2" charset="-122"/>
              </a:rPr>
              <a:t>C Code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zh-CN" sz="1600" kern="0" dirty="0">
              <a:ea typeface="宋体" panose="02010600030101010101" pitchFamily="2" charset="-122"/>
            </a:endParaRP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DAC52DC8-FC0E-4A0D-91DE-128649DEB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341024"/>
            <a:ext cx="3883025" cy="16287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 eaLnBrk="0" hangingPunct="0"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latin typeface="Courier New" panose="02070309020205020404" pitchFamily="49" charset="0"/>
              </a:rPr>
              <a:t>int sum(int x, int y)</a:t>
            </a:r>
          </a:p>
          <a:p>
            <a:r>
              <a:rPr lang="en-US" altLang="zh-CN" sz="2000">
                <a:latin typeface="Courier New" panose="02070309020205020404" pitchFamily="49" charset="0"/>
              </a:rPr>
              <a:t>{</a:t>
            </a:r>
          </a:p>
          <a:p>
            <a:r>
              <a:rPr lang="en-US" altLang="zh-CN" sz="2000">
                <a:latin typeface="Courier New" panose="02070309020205020404" pitchFamily="49" charset="0"/>
              </a:rPr>
              <a:t>int t = x+y;</a:t>
            </a:r>
          </a:p>
          <a:p>
            <a:r>
              <a:rPr lang="en-US" altLang="zh-CN" sz="2000">
                <a:latin typeface="Courier New" panose="02070309020205020404" pitchFamily="49" charset="0"/>
              </a:rPr>
              <a:t>  return t;</a:t>
            </a:r>
          </a:p>
          <a:p>
            <a:r>
              <a:rPr lang="en-US" altLang="zh-CN" sz="20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135779C4-15AF-4A6E-A014-409C1F0BC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0112" y="932980"/>
            <a:ext cx="2744688" cy="400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23838" indent="-223838" defTabSz="8953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defTabSz="8953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defTabSz="8953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defTabSz="8953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defTabSz="8953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zh-CN" dirty="0">
                <a:solidFill>
                  <a:schemeClr val="tx2"/>
                </a:solidFill>
                <a:latin typeface="Calibri" panose="020F0502020204030204" pitchFamily="34" charset="0"/>
              </a:rPr>
              <a:t>Generated IA32 Assembly</a:t>
            </a:r>
          </a:p>
          <a:p>
            <a:endParaRPr lang="en-US" altLang="zh-CN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72791D1A-03BD-461F-95C2-96D8F3788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333087"/>
            <a:ext cx="4195763" cy="22447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 eaLnBrk="0" hangingPunct="0"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latin typeface="Courier New" panose="02070309020205020404" pitchFamily="49" charset="0"/>
              </a:rPr>
              <a:t>sum:</a:t>
            </a:r>
          </a:p>
          <a:p>
            <a:r>
              <a:rPr lang="en-US" altLang="zh-CN" sz="2000" dirty="0">
                <a:latin typeface="Courier New" panose="02070309020205020404" pitchFamily="49" charset="0"/>
              </a:rPr>
              <a:t>	</a:t>
            </a:r>
            <a:r>
              <a:rPr lang="en-US" altLang="zh-CN" sz="2000" dirty="0" err="1">
                <a:latin typeface="Courier New" panose="02070309020205020404" pitchFamily="49" charset="0"/>
              </a:rPr>
              <a:t>pushl</a:t>
            </a:r>
            <a:r>
              <a:rPr lang="en-US" altLang="zh-CN" sz="2000" dirty="0">
                <a:latin typeface="Courier New" panose="02070309020205020404" pitchFamily="49" charset="0"/>
              </a:rPr>
              <a:t> %</a:t>
            </a:r>
            <a:r>
              <a:rPr lang="en-US" altLang="zh-CN" sz="2000" dirty="0" err="1">
                <a:latin typeface="Courier New" panose="02070309020205020404" pitchFamily="49" charset="0"/>
              </a:rPr>
              <a:t>ebp</a:t>
            </a:r>
            <a:endParaRPr lang="en-US" altLang="zh-CN" sz="2000" dirty="0">
              <a:latin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</a:rPr>
              <a:t>	</a:t>
            </a:r>
            <a:r>
              <a:rPr lang="en-US" altLang="zh-CN" sz="2000" dirty="0" err="1">
                <a:latin typeface="Courier New" panose="02070309020205020404" pitchFamily="49" charset="0"/>
              </a:rPr>
              <a:t>movl</a:t>
            </a:r>
            <a:r>
              <a:rPr lang="en-US" altLang="zh-CN" sz="2000" dirty="0">
                <a:latin typeface="Courier New" panose="02070309020205020404" pitchFamily="49" charset="0"/>
              </a:rPr>
              <a:t> %</a:t>
            </a:r>
            <a:r>
              <a:rPr lang="en-US" altLang="zh-CN" sz="2000" dirty="0" err="1">
                <a:latin typeface="Courier New" panose="02070309020205020404" pitchFamily="49" charset="0"/>
              </a:rPr>
              <a:t>esp</a:t>
            </a:r>
            <a:r>
              <a:rPr lang="en-US" altLang="zh-CN" sz="2000" dirty="0">
                <a:latin typeface="Courier New" panose="02070309020205020404" pitchFamily="49" charset="0"/>
              </a:rPr>
              <a:t>,%</a:t>
            </a:r>
            <a:r>
              <a:rPr lang="en-US" altLang="zh-CN" sz="2000" dirty="0" err="1">
                <a:latin typeface="Courier New" panose="02070309020205020404" pitchFamily="49" charset="0"/>
              </a:rPr>
              <a:t>ebp</a:t>
            </a:r>
            <a:endParaRPr lang="en-US" altLang="zh-CN" sz="2000" dirty="0">
              <a:latin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</a:rPr>
              <a:t>	</a:t>
            </a:r>
            <a:r>
              <a:rPr lang="en-US" altLang="zh-CN" sz="2000" dirty="0" err="1">
                <a:latin typeface="Courier New" panose="02070309020205020404" pitchFamily="49" charset="0"/>
              </a:rPr>
              <a:t>movl</a:t>
            </a:r>
            <a:r>
              <a:rPr lang="en-US" altLang="zh-CN" sz="2000" dirty="0">
                <a:latin typeface="Courier New" panose="02070309020205020404" pitchFamily="49" charset="0"/>
              </a:rPr>
              <a:t> 12(%</a:t>
            </a:r>
            <a:r>
              <a:rPr lang="en-US" altLang="zh-CN" sz="2000" dirty="0" err="1">
                <a:latin typeface="Courier New" panose="02070309020205020404" pitchFamily="49" charset="0"/>
              </a:rPr>
              <a:t>ebp</a:t>
            </a:r>
            <a:r>
              <a:rPr lang="en-US" altLang="zh-CN" sz="2000" dirty="0">
                <a:latin typeface="Courier New" panose="02070309020205020404" pitchFamily="49" charset="0"/>
              </a:rPr>
              <a:t>),%</a:t>
            </a:r>
            <a:r>
              <a:rPr lang="en-US" altLang="zh-CN" sz="2000" dirty="0" err="1">
                <a:latin typeface="Courier New" panose="02070309020205020404" pitchFamily="49" charset="0"/>
              </a:rPr>
              <a:t>eax</a:t>
            </a:r>
            <a:endParaRPr lang="en-US" altLang="zh-CN" sz="2000" dirty="0">
              <a:latin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</a:rPr>
              <a:t>	</a:t>
            </a:r>
            <a:r>
              <a:rPr lang="en-US" altLang="zh-CN" sz="2000" dirty="0" err="1">
                <a:latin typeface="Courier New" panose="02070309020205020404" pitchFamily="49" charset="0"/>
              </a:rPr>
              <a:t>addl</a:t>
            </a:r>
            <a:r>
              <a:rPr lang="en-US" altLang="zh-CN" sz="2000" dirty="0">
                <a:latin typeface="Courier New" panose="02070309020205020404" pitchFamily="49" charset="0"/>
              </a:rPr>
              <a:t> 8(%</a:t>
            </a:r>
            <a:r>
              <a:rPr lang="en-US" altLang="zh-CN" sz="2000" dirty="0" err="1">
                <a:latin typeface="Courier New" panose="02070309020205020404" pitchFamily="49" charset="0"/>
              </a:rPr>
              <a:t>ebp</a:t>
            </a:r>
            <a:r>
              <a:rPr lang="en-US" altLang="zh-CN" sz="2000" dirty="0">
                <a:latin typeface="Courier New" panose="02070309020205020404" pitchFamily="49" charset="0"/>
              </a:rPr>
              <a:t>),%</a:t>
            </a:r>
            <a:r>
              <a:rPr lang="en-US" altLang="zh-CN" sz="2000" dirty="0" err="1">
                <a:latin typeface="Courier New" panose="02070309020205020404" pitchFamily="49" charset="0"/>
              </a:rPr>
              <a:t>eax</a:t>
            </a:r>
            <a:endParaRPr lang="en-US" altLang="zh-CN" sz="2000" dirty="0">
              <a:latin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</a:rPr>
              <a:t>	</a:t>
            </a:r>
            <a:r>
              <a:rPr lang="en-US" altLang="zh-CN" sz="2000" dirty="0" err="1">
                <a:latin typeface="Courier New" panose="02070309020205020404" pitchFamily="49" charset="0"/>
              </a:rPr>
              <a:t>popl</a:t>
            </a:r>
            <a:r>
              <a:rPr lang="en-US" altLang="zh-CN" sz="2000" dirty="0">
                <a:latin typeface="Courier New" panose="02070309020205020404" pitchFamily="49" charset="0"/>
              </a:rPr>
              <a:t> %</a:t>
            </a:r>
            <a:r>
              <a:rPr lang="en-US" altLang="zh-CN" sz="2000" dirty="0" err="1">
                <a:latin typeface="Courier New" panose="02070309020205020404" pitchFamily="49" charset="0"/>
              </a:rPr>
              <a:t>ebp</a:t>
            </a:r>
            <a:endParaRPr lang="en-US" altLang="zh-CN" sz="2000" dirty="0">
              <a:latin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</a:rPr>
              <a:t>	ret</a:t>
            </a:r>
          </a:p>
        </p:txBody>
      </p:sp>
      <p:sp>
        <p:nvSpPr>
          <p:cNvPr id="27" name="Line 9">
            <a:extLst>
              <a:ext uri="{FF2B5EF4-FFF2-40B4-BE49-F238E27FC236}">
                <a16:creationId xmlns:a16="http://schemas.microsoft.com/office/drawing/2014/main" id="{A7785C4E-C550-45A4-AE37-F95019106C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4989" y="3067710"/>
            <a:ext cx="1349058" cy="952716"/>
          </a:xfrm>
          <a:prstGeom prst="line">
            <a:avLst/>
          </a:prstGeom>
          <a:noFill/>
          <a:ln w="19050">
            <a:solidFill>
              <a:schemeClr val="accent2">
                <a:lumMod val="75000"/>
              </a:schemeClr>
            </a:solidFill>
            <a:round/>
            <a:headEnd type="triangle" w="lg" len="med"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pPr eaLnBrk="0" hangingPunct="0">
              <a:defRPr/>
            </a:pPr>
            <a:endParaRPr lang="en-US" dirty="0">
              <a:latin typeface="Calibri" panose="020F0502020204030204" pitchFamily="34" charset="0"/>
              <a:ea typeface="+mn-ea"/>
            </a:endParaRPr>
          </a:p>
        </p:txBody>
      </p:sp>
      <p:sp>
        <p:nvSpPr>
          <p:cNvPr id="33" name="Text Box 10">
            <a:extLst>
              <a:ext uri="{FF2B5EF4-FFF2-40B4-BE49-F238E27FC236}">
                <a16:creationId xmlns:a16="http://schemas.microsoft.com/office/drawing/2014/main" id="{FE9DE968-6183-4135-8A25-75B97044F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7600" y="3415026"/>
            <a:ext cx="2231883" cy="1289905"/>
          </a:xfrm>
          <a:prstGeom prst="rect">
            <a:avLst/>
          </a:prstGeom>
          <a:solidFill>
            <a:srgbClr val="DAE6F6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square" lIns="45720" rIns="4572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某些编译器使用指令</a:t>
            </a:r>
            <a:r>
              <a:rPr lang="en-US" altLang="zh-CN" dirty="0">
                <a:latin typeface="+mn-ea"/>
                <a:ea typeface="+mn-ea"/>
              </a:rPr>
              <a:t>“leave”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来打包出栈指令</a:t>
            </a:r>
            <a:endParaRPr lang="en-US" altLang="zh-CN" dirty="0">
              <a:latin typeface="+mn-ea"/>
              <a:ea typeface="+mn-ea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368C993-BD38-4890-B604-FDFB92EEAE8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4800" y="2312574"/>
            <a:ext cx="1981200" cy="158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A0658EF9-D27C-4E55-A6BC-82A1C809E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312574"/>
            <a:ext cx="3048000" cy="657225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" presetID="10" presetClass="entr" presetSubtype="0" fill="hold" grpId="0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7" presetID="10" presetClass="entr" presetSubtype="0" fill="hold" grpId="0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/>
          <p:bldP spid="20" grpId="0"/>
          <p:bldP spid="21" grpId="0" animBg="1"/>
          <p:bldP spid="22" grpId="0"/>
          <p:bldP spid="23" grpId="0" animBg="1"/>
          <p:bldP spid="27" grpId="0" animBg="1"/>
          <p:bldP spid="33" grpId="0" animBg="1"/>
          <p:bldP spid="3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" presetID="10" presetClass="entr" presetSubtype="0" fill="hold" grpId="0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7" presetID="10" presetClass="entr" presetSubtype="0" fill="hold" grpId="0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/>
          <p:bldP spid="20" grpId="0"/>
          <p:bldP spid="21" grpId="0" animBg="1"/>
          <p:bldP spid="22" grpId="0"/>
          <p:bldP spid="23" grpId="0" animBg="1"/>
          <p:bldP spid="27" grpId="0" animBg="1"/>
          <p:bldP spid="33" grpId="0" animBg="1"/>
          <p:bldP spid="38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79912" y="19548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机器代码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40B68FA-2355-45E5-8640-6F553FAD777F}"/>
              </a:ext>
            </a:extLst>
          </p:cNvPr>
          <p:cNvSpPr txBox="1">
            <a:spLocks noChangeArrowheads="1"/>
          </p:cNvSpPr>
          <p:nvPr/>
        </p:nvSpPr>
        <p:spPr>
          <a:xfrm>
            <a:off x="5081463" y="664430"/>
            <a:ext cx="3883025" cy="4402507"/>
          </a:xfrm>
          <a:prstGeom prst="rect">
            <a:avLst/>
          </a:prstGeom>
        </p:spPr>
        <p:txBody>
          <a:bodyPr/>
          <a:lstStyle>
            <a:lvl1pPr marL="16668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063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33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63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188" indent="-169863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853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9895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937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976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95350">
              <a:buNone/>
              <a:tabLst>
                <a:tab pos="1143000" algn="l"/>
                <a:tab pos="2514600" algn="l"/>
              </a:tabLst>
              <a:defRPr/>
            </a:pPr>
            <a:r>
              <a:rPr lang="en-US" altLang="zh-CN" sz="1400" kern="0" dirty="0">
                <a:solidFill>
                  <a:srgbClr val="C00000"/>
                </a:solidFill>
                <a:ea typeface="宋体" panose="02010600030101010101" pitchFamily="2" charset="-122"/>
              </a:rPr>
              <a:t>C Code</a:t>
            </a:r>
          </a:p>
          <a:p>
            <a:pPr marL="338455" lvl="1" indent="0" defTabSz="895350">
              <a:buFont typeface="Symbol" panose="05050102010706020507" pitchFamily="18" charset="2"/>
              <a:buNone/>
              <a:tabLst>
                <a:tab pos="1143000" algn="l"/>
                <a:tab pos="2514600" algn="l"/>
              </a:tabLst>
              <a:defRPr/>
            </a:pPr>
            <a:r>
              <a:rPr lang="zh-CN" altLang="en-US" sz="1400" b="0" kern="0" dirty="0">
                <a:ea typeface="宋体" panose="02010600030101010101" pitchFamily="2" charset="-122"/>
              </a:rPr>
              <a:t> 两个有符号整数相加</a:t>
            </a:r>
            <a:endParaRPr lang="en-US" altLang="zh-CN" sz="1400" b="0" kern="0" dirty="0">
              <a:ea typeface="宋体" panose="02010600030101010101" pitchFamily="2" charset="-122"/>
            </a:endParaRPr>
          </a:p>
          <a:p>
            <a:pPr marL="338455" lvl="1" indent="0" defTabSz="895350">
              <a:lnSpc>
                <a:spcPct val="100000"/>
              </a:lnSpc>
              <a:buFont typeface="Symbol" panose="05050102010706020507" pitchFamily="18" charset="2"/>
              <a:buNone/>
              <a:tabLst>
                <a:tab pos="1143000" algn="l"/>
                <a:tab pos="2514600" algn="l"/>
              </a:tabLst>
              <a:defRPr/>
            </a:pPr>
            <a:endParaRPr lang="en-US" altLang="zh-CN" sz="1400" b="0" kern="0" dirty="0">
              <a:ea typeface="宋体" panose="02010600030101010101" pitchFamily="2" charset="-122"/>
            </a:endParaRPr>
          </a:p>
          <a:p>
            <a:pPr marL="0" indent="0" defTabSz="895350">
              <a:lnSpc>
                <a:spcPct val="100000"/>
              </a:lnSpc>
              <a:buNone/>
              <a:tabLst>
                <a:tab pos="1143000" algn="l"/>
                <a:tab pos="2514600" algn="l"/>
              </a:tabLst>
              <a:defRPr/>
            </a:pPr>
            <a:endParaRPr lang="en-US" altLang="zh-CN" sz="1400" kern="0" dirty="0">
              <a:ea typeface="宋体" panose="02010600030101010101" pitchFamily="2" charset="-122"/>
            </a:endParaRPr>
          </a:p>
          <a:p>
            <a:pPr marL="0" indent="0" defTabSz="895350">
              <a:lnSpc>
                <a:spcPct val="100000"/>
              </a:lnSpc>
              <a:buNone/>
              <a:tabLst>
                <a:tab pos="1143000" algn="l"/>
                <a:tab pos="2514600" algn="l"/>
              </a:tabLst>
              <a:defRPr/>
            </a:pPr>
            <a:r>
              <a:rPr lang="zh-CN" altLang="en-US" sz="1400" kern="0" dirty="0">
                <a:solidFill>
                  <a:srgbClr val="C00000"/>
                </a:solidFill>
                <a:ea typeface="宋体" panose="02010600030101010101" pitchFamily="2" charset="-122"/>
              </a:rPr>
              <a:t>汇编</a:t>
            </a:r>
            <a:endParaRPr lang="en-US" altLang="zh-CN" sz="1400" kern="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marL="624205" lvl="1" indent="-285750" defTabSz="895350">
              <a:buClr>
                <a:srgbClr val="C00000"/>
              </a:buClr>
              <a:tabLst>
                <a:tab pos="1143000" algn="l"/>
                <a:tab pos="2514600" algn="l"/>
              </a:tabLst>
              <a:defRPr/>
            </a:pPr>
            <a:r>
              <a:rPr lang="zh-CN" altLang="en-US" sz="1400" b="0" kern="0" dirty="0">
                <a:ea typeface="宋体" panose="02010600030101010101" pitchFamily="2" charset="-122"/>
              </a:rPr>
              <a:t>将两个</a:t>
            </a:r>
            <a:r>
              <a:rPr lang="en-US" altLang="zh-CN" sz="1400" b="0" kern="0" dirty="0">
                <a:ea typeface="宋体" panose="02010600030101010101" pitchFamily="2" charset="-122"/>
              </a:rPr>
              <a:t>4</a:t>
            </a:r>
            <a:r>
              <a:rPr lang="zh-CN" altLang="en-US" sz="1400" b="0" kern="0" dirty="0">
                <a:ea typeface="宋体" panose="02010600030101010101" pitchFamily="2" charset="-122"/>
              </a:rPr>
              <a:t>字节整数相加</a:t>
            </a:r>
            <a:endParaRPr lang="en-US" altLang="zh-CN" sz="1400" b="0" kern="0" dirty="0">
              <a:ea typeface="宋体" panose="02010600030101010101" pitchFamily="2" charset="-122"/>
            </a:endParaRPr>
          </a:p>
          <a:p>
            <a:pPr marL="960755" lvl="2" indent="-285750" defTabSz="895350">
              <a:buClr>
                <a:srgbClr val="C00000"/>
              </a:buClr>
              <a:tabLst>
                <a:tab pos="1143000" algn="l"/>
                <a:tab pos="2514600" algn="l"/>
              </a:tabLst>
              <a:defRPr/>
            </a:pPr>
            <a:r>
              <a:rPr lang="zh-CN" altLang="en-US" b="0" kern="0" dirty="0">
                <a:ea typeface="宋体" panose="02010600030101010101" pitchFamily="2" charset="-122"/>
              </a:rPr>
              <a:t>有符号或无符号都是同一指令</a:t>
            </a:r>
            <a:endParaRPr lang="en-US" altLang="zh-CN" b="0" kern="0" dirty="0">
              <a:ea typeface="宋体" panose="02010600030101010101" pitchFamily="2" charset="-122"/>
            </a:endParaRPr>
          </a:p>
          <a:p>
            <a:pPr marL="624205" lvl="1" indent="-285750" defTabSz="895350">
              <a:buClr>
                <a:srgbClr val="C00000"/>
              </a:buClr>
              <a:tabLst>
                <a:tab pos="1143000" algn="l"/>
                <a:tab pos="2514600" algn="l"/>
              </a:tabLst>
              <a:defRPr/>
            </a:pPr>
            <a:r>
              <a:rPr lang="zh-CN" altLang="en-US" sz="1400" b="0" kern="0" dirty="0">
                <a:ea typeface="宋体" panose="02010600030101010101" pitchFamily="2" charset="-122"/>
              </a:rPr>
              <a:t>操作数</a:t>
            </a:r>
            <a:r>
              <a:rPr lang="en-US" altLang="zh-CN" sz="1400" b="0" kern="0" dirty="0">
                <a:ea typeface="宋体" panose="02010600030101010101" pitchFamily="2" charset="-122"/>
              </a:rPr>
              <a:t>:</a:t>
            </a:r>
          </a:p>
          <a:p>
            <a:pPr marL="960755" lvl="2" indent="-285750" defTabSz="895350">
              <a:buClr>
                <a:srgbClr val="C00000"/>
              </a:buClr>
              <a:tabLst>
                <a:tab pos="1143000" algn="l"/>
                <a:tab pos="2514600" algn="l"/>
              </a:tabLst>
              <a:defRPr/>
            </a:pPr>
            <a:r>
              <a:rPr lang="en-US" altLang="zh-CN" kern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x:</a:t>
            </a:r>
            <a:r>
              <a:rPr lang="en-US" altLang="zh-CN" b="0" kern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en-US" b="0" kern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寄存器</a:t>
            </a:r>
            <a:r>
              <a:rPr lang="en-US" altLang="zh-CN" b="0" kern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kern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kern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eax</a:t>
            </a:r>
            <a:endParaRPr lang="en-US" altLang="zh-CN" kern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960755" lvl="2" indent="-285750" defTabSz="895350">
              <a:buClr>
                <a:srgbClr val="C00000"/>
              </a:buClr>
              <a:tabLst>
                <a:tab pos="1143000" algn="l"/>
                <a:tab pos="2514600" algn="l"/>
              </a:tabLst>
              <a:defRPr/>
            </a:pPr>
            <a:r>
              <a:rPr lang="en-US" altLang="zh-CN" kern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y:</a:t>
            </a:r>
            <a:r>
              <a:rPr lang="en-US" altLang="zh-CN" b="0" kern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en-US" b="0" kern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内存</a:t>
            </a:r>
            <a:r>
              <a:rPr lang="en-US" altLang="zh-CN" b="0" kern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kern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M[%ebp+8]</a:t>
            </a:r>
          </a:p>
          <a:p>
            <a:pPr marL="960755" lvl="2" indent="-285750" defTabSz="895350">
              <a:buClr>
                <a:srgbClr val="C00000"/>
              </a:buClr>
              <a:tabLst>
                <a:tab pos="1143000" algn="l"/>
                <a:tab pos="2514600" algn="l"/>
              </a:tabLst>
              <a:defRPr/>
            </a:pPr>
            <a:r>
              <a:rPr lang="en-US" altLang="zh-CN" kern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t:</a:t>
            </a:r>
            <a:r>
              <a:rPr lang="en-US" altLang="zh-CN" b="0" kern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en-US" b="0" kern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寄存器</a:t>
            </a:r>
            <a:r>
              <a:rPr lang="en-US" altLang="zh-CN" b="0" kern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kern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kern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eax</a:t>
            </a:r>
            <a:endParaRPr lang="en-US" altLang="zh-CN" kern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624205" lvl="1" indent="-285750" defTabSz="895350">
              <a:buClr>
                <a:srgbClr val="C00000"/>
              </a:buClr>
              <a:tabLst>
                <a:tab pos="1143000" algn="l"/>
                <a:tab pos="2514600" algn="l"/>
              </a:tabLst>
              <a:defRPr/>
            </a:pPr>
            <a:r>
              <a:rPr lang="zh-CN" altLang="en-US" sz="1400" kern="0" dirty="0">
                <a:solidFill>
                  <a:srgbClr val="FF0000"/>
                </a:solidFill>
                <a:ea typeface="宋体" panose="02010600030101010101" pitchFamily="2" charset="-122"/>
              </a:rPr>
              <a:t>返回值保存在</a:t>
            </a:r>
            <a:r>
              <a:rPr lang="en-US" altLang="zh-CN" sz="1400" kern="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</a:t>
            </a:r>
            <a:r>
              <a:rPr lang="en-US" altLang="zh-CN" sz="1400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eax</a:t>
            </a:r>
            <a:endParaRPr lang="en-US" altLang="zh-CN" sz="1400" kern="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 defTabSz="895350">
              <a:buNone/>
              <a:tabLst>
                <a:tab pos="1143000" algn="l"/>
                <a:tab pos="2514600" algn="l"/>
              </a:tabLst>
              <a:defRPr/>
            </a:pPr>
            <a:r>
              <a:rPr lang="zh-CN" altLang="en-US" sz="1400" kern="0" dirty="0">
                <a:solidFill>
                  <a:srgbClr val="C00000"/>
                </a:solidFill>
                <a:ea typeface="宋体" panose="02010600030101010101" pitchFamily="2" charset="-122"/>
              </a:rPr>
              <a:t>目标代码</a:t>
            </a:r>
            <a:endParaRPr lang="en-US" altLang="zh-CN" sz="1400" kern="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marL="624205" lvl="1" indent="-285750" defTabSz="895350">
              <a:buClr>
                <a:srgbClr val="C00000"/>
              </a:buClr>
              <a:tabLst>
                <a:tab pos="1143000" algn="l"/>
                <a:tab pos="2514600" algn="l"/>
              </a:tabLst>
              <a:defRPr/>
            </a:pPr>
            <a:r>
              <a:rPr lang="en-US" altLang="zh-CN" sz="1400" b="0" kern="0" dirty="0">
                <a:ea typeface="宋体" panose="02010600030101010101" pitchFamily="2" charset="-122"/>
              </a:rPr>
              <a:t>3-</a:t>
            </a:r>
            <a:r>
              <a:rPr lang="zh-CN" altLang="en-US" sz="1400" b="0" kern="0" dirty="0">
                <a:ea typeface="宋体" panose="02010600030101010101" pitchFamily="2" charset="-122"/>
              </a:rPr>
              <a:t>字节指令</a:t>
            </a:r>
            <a:endParaRPr lang="en-US" altLang="zh-CN" sz="1400" b="0" kern="0" dirty="0">
              <a:ea typeface="宋体" panose="02010600030101010101" pitchFamily="2" charset="-122"/>
            </a:endParaRPr>
          </a:p>
          <a:p>
            <a:pPr marL="624205" lvl="1" indent="-285750" defTabSz="895350">
              <a:buClr>
                <a:srgbClr val="C00000"/>
              </a:buClr>
              <a:tabLst>
                <a:tab pos="1143000" algn="l"/>
                <a:tab pos="2514600" algn="l"/>
              </a:tabLst>
              <a:defRPr/>
            </a:pPr>
            <a:r>
              <a:rPr lang="zh-CN" altLang="en-US" sz="1400" b="0" kern="0" dirty="0">
                <a:ea typeface="宋体" panose="02010600030101010101" pitchFamily="2" charset="-122"/>
              </a:rPr>
              <a:t>保存在地址</a:t>
            </a:r>
            <a:r>
              <a:rPr lang="en-US" altLang="zh-CN" sz="1400" b="0" kern="0" dirty="0">
                <a:ea typeface="宋体" panose="02010600030101010101" pitchFamily="2" charset="-122"/>
              </a:rPr>
              <a:t> </a:t>
            </a:r>
            <a:r>
              <a:rPr lang="en-US" altLang="zh-CN" sz="1400" b="1" kern="0" dirty="0">
                <a:latin typeface="Courier New" panose="02070309020205020404" pitchFamily="49" charset="0"/>
                <a:ea typeface="宋体" panose="02010600030101010101" pitchFamily="2" charset="-122"/>
              </a:rPr>
              <a:t>0x80483ca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2C45CCC-B22D-4421-A25C-0CF0FE2BE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800" y="666389"/>
            <a:ext cx="3883025" cy="4587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latin typeface="Courier New" panose="02070309020205020404" pitchFamily="49" charset="0"/>
              </a:rPr>
              <a:t>int t = x+y;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18458F64-D228-4C3D-98D7-2F3B795F9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212" y="1702808"/>
            <a:ext cx="3886200" cy="4587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 eaLnBrk="0" hangingPunct="0">
              <a:tabLst>
                <a:tab pos="457200" algn="l"/>
                <a:tab pos="1549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457200" algn="l"/>
                <a:tab pos="1549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457200" algn="l"/>
                <a:tab pos="1549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457200" algn="l"/>
                <a:tab pos="1549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457200" algn="l"/>
                <a:tab pos="1549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  <a:tab pos="1549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  <a:tab pos="1549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  <a:tab pos="1549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  <a:tab pos="1549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latin typeface="Courier New" panose="02070309020205020404" pitchFamily="49" charset="0"/>
              </a:rPr>
              <a:t>Addl 8(%ebp),%eax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5FE1D143-A17D-46C7-83DC-10E0672F3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445" y="4130904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 eaLnBrk="0" hangingPunct="0">
              <a:tabLst>
                <a:tab pos="2921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2921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2921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2921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2921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921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921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921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921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latin typeface="Courier New" panose="02070309020205020404" pitchFamily="49" charset="0"/>
              </a:rPr>
              <a:t>0x80483ca:  03 45 08</a:t>
            </a:r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ED4C6476-B666-4D5B-9B3D-54B2BD0C1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3645" y="2337550"/>
            <a:ext cx="3429000" cy="1718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 dirty="0">
                <a:latin typeface="Calibri" panose="020F0502020204030204" pitchFamily="34" charset="0"/>
              </a:rPr>
              <a:t>相似表达式：</a:t>
            </a:r>
            <a:r>
              <a:rPr lang="en-US" altLang="zh-CN" sz="1400" dirty="0">
                <a:latin typeface="Calibri" panose="020F0502020204030204" pitchFamily="34" charset="0"/>
              </a:rPr>
              <a:t> 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400" dirty="0">
                <a:latin typeface="Courier New" panose="02070309020205020404" pitchFamily="49" charset="0"/>
              </a:rPr>
              <a:t>x+= y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1400" dirty="0">
                <a:latin typeface="Calibri" panose="020F0502020204030204" pitchFamily="34" charset="0"/>
              </a:rPr>
              <a:t>更精确的表达</a:t>
            </a:r>
            <a:r>
              <a:rPr lang="en-US" altLang="zh-CN" sz="1400" dirty="0">
                <a:latin typeface="Calibri" panose="020F0502020204030204" pitchFamily="34" charset="0"/>
              </a:rPr>
              <a:t>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400" dirty="0">
                <a:latin typeface="Courier New" panose="02070309020205020404" pitchFamily="49" charset="0"/>
              </a:rPr>
              <a:t>int </a:t>
            </a:r>
            <a:r>
              <a:rPr lang="en-US" altLang="zh-CN" sz="1400" dirty="0" err="1">
                <a:latin typeface="Courier New" panose="02070309020205020404" pitchFamily="49" charset="0"/>
              </a:rPr>
              <a:t>eax</a:t>
            </a:r>
            <a:r>
              <a:rPr lang="en-US" altLang="zh-CN" sz="140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400" dirty="0">
                <a:latin typeface="Courier New" panose="02070309020205020404" pitchFamily="49" charset="0"/>
              </a:rPr>
              <a:t>int *</a:t>
            </a:r>
            <a:r>
              <a:rPr lang="en-US" altLang="zh-CN" sz="1400" dirty="0" err="1">
                <a:latin typeface="Courier New" panose="02070309020205020404" pitchFamily="49" charset="0"/>
              </a:rPr>
              <a:t>ebp</a:t>
            </a:r>
            <a:r>
              <a:rPr lang="en-US" altLang="zh-CN" sz="140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400" dirty="0" err="1">
                <a:latin typeface="Courier New" panose="02070309020205020404" pitchFamily="49" charset="0"/>
              </a:rPr>
              <a:t>eax</a:t>
            </a:r>
            <a:r>
              <a:rPr lang="en-US" altLang="zh-CN" sz="1400" dirty="0">
                <a:latin typeface="Courier New" panose="02070309020205020404" pitchFamily="49" charset="0"/>
              </a:rPr>
              <a:t> += </a:t>
            </a:r>
            <a:r>
              <a:rPr lang="en-US" altLang="zh-CN" sz="1400" dirty="0" err="1">
                <a:latin typeface="Courier New" panose="02070309020205020404" pitchFamily="49" charset="0"/>
              </a:rPr>
              <a:t>ebp</a:t>
            </a:r>
            <a:r>
              <a:rPr lang="en-US" altLang="zh-CN" sz="1400" dirty="0">
                <a:latin typeface="Courier New" panose="02070309020205020404" pitchFamily="49" charset="0"/>
              </a:rPr>
              <a:t>[4]</a:t>
            </a: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5E0D416F-0C67-41A1-B272-863DBF987953}"/>
              </a:ext>
            </a:extLst>
          </p:cNvPr>
          <p:cNvSpPr/>
          <p:nvPr/>
        </p:nvSpPr>
        <p:spPr bwMode="auto">
          <a:xfrm>
            <a:off x="4608357" y="771550"/>
            <a:ext cx="323683" cy="21602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 pitchFamily="2" charset="-122"/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61530585-5B87-45F3-B53F-4449203E1F1F}"/>
              </a:ext>
            </a:extLst>
          </p:cNvPr>
          <p:cNvSpPr/>
          <p:nvPr/>
        </p:nvSpPr>
        <p:spPr bwMode="auto">
          <a:xfrm>
            <a:off x="4646590" y="1824190"/>
            <a:ext cx="323683" cy="21602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 pitchFamily="2" charset="-122"/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FB366AE2-6533-4650-8010-31913E49A2A1}"/>
              </a:ext>
            </a:extLst>
          </p:cNvPr>
          <p:cNvSpPr/>
          <p:nvPr/>
        </p:nvSpPr>
        <p:spPr bwMode="auto">
          <a:xfrm>
            <a:off x="4676430" y="4211011"/>
            <a:ext cx="323683" cy="21602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6008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5" presetID="22" presetClass="entr" presetSubtype="8" fill="hold" grpId="0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7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7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7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7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7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9" end="9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7">
                                                <p:txEl>
                                                  <p:pRg st="9" end="9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10" end="1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7">
                                                <p:txEl>
                                                  <p:pRg st="10" end="1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11" end="1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7">
                                                <p:txEl>
                                                  <p:pRg st="11" end="1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" fill="hold">
                          <p:stCondLst>
                            <p:cond delay="indefinite"/>
                          </p:stCondLst>
                          <p:childTnLst>
                            <p:par>
                              <p:cTn id="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9" presetID="22" presetClass="entr" presetSubtype="8" fill="hold" grpId="0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83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12" end="1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7">
                                                <p:txEl>
                                                  <p:pRg st="12" end="1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13" end="1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7">
                                                <p:txEl>
                                                  <p:pRg st="13" end="1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14" end="1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7">
                                                <p:txEl>
                                                  <p:pRg st="14" end="14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  <p:bldP spid="10" grpId="0" animBg="1"/>
          <p:bldP spid="11" grpId="0" animBg="1"/>
          <p:bldP spid="12" grpId="0" animBg="1"/>
          <p:bldP spid="13" grpId="0"/>
          <p:bldP spid="2" grpId="0" animBg="1"/>
          <p:bldP spid="14" grpId="0" animBg="1"/>
          <p:bldP spid="1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5" presetID="22" presetClass="entr" presetSubtype="8" fill="hold" grpId="0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7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7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7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7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7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9" end="9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7">
                                                <p:txEl>
                                                  <p:pRg st="9" end="9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10" end="1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7">
                                                <p:txEl>
                                                  <p:pRg st="10" end="1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11" end="1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7">
                                                <p:txEl>
                                                  <p:pRg st="11" end="1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" fill="hold">
                          <p:stCondLst>
                            <p:cond delay="indefinite"/>
                          </p:stCondLst>
                          <p:childTnLst>
                            <p:par>
                              <p:cTn id="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9" presetID="22" presetClass="entr" presetSubtype="8" fill="hold" grpId="0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83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12" end="1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7">
                                                <p:txEl>
                                                  <p:pRg st="12" end="1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13" end="1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7">
                                                <p:txEl>
                                                  <p:pRg st="13" end="1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14" end="1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7">
                                                <p:txEl>
                                                  <p:pRg st="14" end="14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  <p:bldP spid="10" grpId="0" animBg="1"/>
          <p:bldP spid="11" grpId="0" animBg="1"/>
          <p:bldP spid="12" grpId="0" animBg="1"/>
          <p:bldP spid="13" grpId="0"/>
          <p:bldP spid="2" grpId="0" animBg="1"/>
          <p:bldP spid="14" grpId="0" animBg="1"/>
          <p:bldP spid="15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79912" y="51470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+mn-ea"/>
                <a:ea typeface="+mn-ea"/>
              </a:rPr>
              <a:t>目标代码</a:t>
            </a:r>
            <a:endParaRPr lang="en-US" altLang="zh-CN" sz="2000" kern="0" dirty="0">
              <a:solidFill>
                <a:srgbClr val="AC0000"/>
              </a:solidFill>
              <a:latin typeface="+mn-ea"/>
              <a:ea typeface="+mn-ea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980E6CA-1E35-4FFB-8452-4B116DF4A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279" y="446881"/>
            <a:ext cx="25146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23838" indent="-223838" defTabSz="8953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defTabSz="8953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defTabSz="8953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defTabSz="8953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defTabSz="8953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zh-CN" dirty="0">
                <a:solidFill>
                  <a:srgbClr val="C00000"/>
                </a:solidFill>
                <a:latin typeface="+mn-ea"/>
                <a:ea typeface="+mn-ea"/>
              </a:rPr>
              <a:t>Code for </a:t>
            </a:r>
            <a:r>
              <a:rPr lang="en-US" altLang="zh-CN" dirty="0">
                <a:latin typeface="+mn-ea"/>
                <a:ea typeface="+mn-ea"/>
              </a:rPr>
              <a:t>sum</a:t>
            </a:r>
            <a:endParaRPr lang="en-US" altLang="zh-CN" dirty="0">
              <a:solidFill>
                <a:schemeClr val="tx2"/>
              </a:solidFill>
              <a:latin typeface="+mn-ea"/>
              <a:ea typeface="+mn-ea"/>
            </a:endParaRPr>
          </a:p>
          <a:p>
            <a:endParaRPr lang="en-US" altLang="zh-CN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4BE0E2C-2194-43E6-8BC3-5DCC30009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040" y="964208"/>
            <a:ext cx="2511425" cy="2675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 eaLnBrk="0" hangingPunct="0"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dirty="0">
                <a:latin typeface="+mn-ea"/>
                <a:ea typeface="+mn-ea"/>
              </a:rPr>
              <a:t>0x401040 &lt;sum&gt;:     </a:t>
            </a:r>
          </a:p>
          <a:p>
            <a:r>
              <a:rPr lang="en-US" altLang="zh-CN" sz="1400" dirty="0">
                <a:latin typeface="+mn-ea"/>
                <a:ea typeface="+mn-ea"/>
              </a:rPr>
              <a:t>   0x55</a:t>
            </a:r>
          </a:p>
          <a:p>
            <a:r>
              <a:rPr lang="en-US" altLang="zh-CN" sz="1400" dirty="0">
                <a:latin typeface="+mn-ea"/>
                <a:ea typeface="+mn-ea"/>
              </a:rPr>
              <a:t>   0x89</a:t>
            </a:r>
          </a:p>
          <a:p>
            <a:r>
              <a:rPr lang="en-US" altLang="zh-CN" sz="1400" dirty="0">
                <a:latin typeface="+mn-ea"/>
                <a:ea typeface="+mn-ea"/>
              </a:rPr>
              <a:t>   0xe5</a:t>
            </a:r>
          </a:p>
          <a:p>
            <a:r>
              <a:rPr lang="en-US" altLang="zh-CN" sz="1400" dirty="0">
                <a:latin typeface="+mn-ea"/>
                <a:ea typeface="+mn-ea"/>
              </a:rPr>
              <a:t>   0x8b</a:t>
            </a:r>
          </a:p>
          <a:p>
            <a:r>
              <a:rPr lang="en-US" altLang="zh-CN" sz="1400" dirty="0">
                <a:latin typeface="+mn-ea"/>
                <a:ea typeface="+mn-ea"/>
              </a:rPr>
              <a:t>   0x45</a:t>
            </a:r>
          </a:p>
          <a:p>
            <a:r>
              <a:rPr lang="en-US" altLang="zh-CN" sz="1400" dirty="0">
                <a:latin typeface="+mn-ea"/>
                <a:ea typeface="+mn-ea"/>
              </a:rPr>
              <a:t>   0x0c</a:t>
            </a:r>
          </a:p>
          <a:p>
            <a:r>
              <a:rPr lang="en-US" altLang="zh-CN" sz="1400" dirty="0">
                <a:latin typeface="+mn-ea"/>
                <a:ea typeface="+mn-ea"/>
              </a:rPr>
              <a:t>   0x03</a:t>
            </a:r>
          </a:p>
          <a:p>
            <a:r>
              <a:rPr lang="en-US" altLang="zh-CN" sz="1400" dirty="0">
                <a:latin typeface="+mn-ea"/>
                <a:ea typeface="+mn-ea"/>
              </a:rPr>
              <a:t>   0x45</a:t>
            </a:r>
          </a:p>
          <a:p>
            <a:r>
              <a:rPr lang="en-US" altLang="zh-CN" sz="1400" dirty="0">
                <a:latin typeface="+mn-ea"/>
                <a:ea typeface="+mn-ea"/>
              </a:rPr>
              <a:t>   0x08</a:t>
            </a:r>
          </a:p>
          <a:p>
            <a:r>
              <a:rPr lang="en-US" altLang="zh-CN" sz="1400" dirty="0">
                <a:latin typeface="+mn-ea"/>
                <a:ea typeface="+mn-ea"/>
              </a:rPr>
              <a:t>   0x5d</a:t>
            </a:r>
          </a:p>
          <a:p>
            <a:r>
              <a:rPr lang="en-US" altLang="zh-CN" sz="1400" dirty="0">
                <a:latin typeface="+mn-ea"/>
                <a:ea typeface="+mn-ea"/>
              </a:rPr>
              <a:t>   0xc3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A870C53-BC23-45A8-8820-DED002055688}"/>
              </a:ext>
            </a:extLst>
          </p:cNvPr>
          <p:cNvSpPr txBox="1">
            <a:spLocks noChangeArrowheads="1"/>
          </p:cNvSpPr>
          <p:nvPr/>
        </p:nvSpPr>
        <p:spPr>
          <a:xfrm>
            <a:off x="3806825" y="606593"/>
            <a:ext cx="5486400" cy="4379070"/>
          </a:xfrm>
          <a:prstGeom prst="rect">
            <a:avLst/>
          </a:prstGeom>
        </p:spPr>
        <p:txBody>
          <a:bodyPr/>
          <a:lstStyle>
            <a:lvl1pPr marL="16668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063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33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63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188" indent="-169863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853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9895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937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976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</a:pPr>
            <a:r>
              <a:rPr lang="zh-CN" altLang="en-US" sz="1600" kern="0" dirty="0">
                <a:latin typeface="+mn-ea"/>
              </a:rPr>
              <a:t>编译器</a:t>
            </a:r>
            <a:endParaRPr lang="en-US" altLang="zh-CN" sz="1600" kern="0" dirty="0">
              <a:latin typeface="+mn-ea"/>
            </a:endParaRPr>
          </a:p>
          <a:p>
            <a:pPr lvl="1">
              <a:buClr>
                <a:srgbClr val="C00000"/>
              </a:buClr>
            </a:pPr>
            <a:r>
              <a:rPr lang="zh-CN" altLang="en-US" sz="1600" b="0" kern="0" dirty="0">
                <a:latin typeface="+mn-ea"/>
              </a:rPr>
              <a:t>将</a:t>
            </a:r>
            <a:r>
              <a:rPr lang="en-US" altLang="zh-CN" sz="1600" b="0" kern="0" dirty="0">
                <a:latin typeface="+mn-ea"/>
              </a:rPr>
              <a:t> .s </a:t>
            </a:r>
            <a:r>
              <a:rPr lang="zh-CN" altLang="en-US" sz="1600" b="0" kern="0" dirty="0">
                <a:latin typeface="+mn-ea"/>
              </a:rPr>
              <a:t>文件转成</a:t>
            </a:r>
            <a:r>
              <a:rPr lang="en-US" altLang="zh-CN" sz="1600" b="0" kern="0" dirty="0">
                <a:latin typeface="+mn-ea"/>
              </a:rPr>
              <a:t> .o</a:t>
            </a:r>
            <a:r>
              <a:rPr lang="zh-CN" altLang="en-US" sz="1600" b="0" kern="0" dirty="0">
                <a:latin typeface="+mn-ea"/>
              </a:rPr>
              <a:t>文件</a:t>
            </a:r>
            <a:endParaRPr lang="en-US" altLang="zh-CN" sz="1600" b="0" kern="0" dirty="0">
              <a:latin typeface="+mn-ea"/>
            </a:endParaRPr>
          </a:p>
          <a:p>
            <a:pPr lvl="1">
              <a:buClr>
                <a:srgbClr val="C00000"/>
              </a:buClr>
            </a:pPr>
            <a:r>
              <a:rPr lang="zh-CN" altLang="en-US" sz="1600" b="0" kern="0" dirty="0">
                <a:latin typeface="+mn-ea"/>
              </a:rPr>
              <a:t>每条指令都编码</a:t>
            </a:r>
            <a:endParaRPr lang="en-US" altLang="zh-CN" sz="1600" b="0" kern="0" dirty="0">
              <a:latin typeface="+mn-ea"/>
            </a:endParaRPr>
          </a:p>
          <a:p>
            <a:pPr lvl="1">
              <a:buClr>
                <a:srgbClr val="C00000"/>
              </a:buClr>
            </a:pPr>
            <a:r>
              <a:rPr lang="zh-CN" altLang="en-US" sz="1600" b="0" kern="0" dirty="0">
                <a:latin typeface="+mn-ea"/>
              </a:rPr>
              <a:t>不同文件之间的联系没有体现</a:t>
            </a:r>
            <a:endParaRPr lang="en-US" altLang="zh-CN" sz="1600" b="0" kern="0" dirty="0">
              <a:latin typeface="+mn-ea"/>
            </a:endParaRPr>
          </a:p>
          <a:p>
            <a:pPr>
              <a:buClr>
                <a:srgbClr val="C00000"/>
              </a:buClr>
            </a:pPr>
            <a:r>
              <a:rPr lang="zh-CN" altLang="en-US" sz="1600" kern="0" dirty="0">
                <a:latin typeface="+mn-ea"/>
              </a:rPr>
              <a:t>链接</a:t>
            </a:r>
            <a:endParaRPr lang="en-US" altLang="zh-CN" sz="1600" kern="0" dirty="0">
              <a:latin typeface="+mn-ea"/>
            </a:endParaRPr>
          </a:p>
          <a:p>
            <a:pPr lvl="1">
              <a:buClr>
                <a:srgbClr val="C00000"/>
              </a:buClr>
            </a:pPr>
            <a:r>
              <a:rPr lang="zh-CN" altLang="en-US" sz="1600" b="0" kern="0" dirty="0">
                <a:latin typeface="+mn-ea"/>
              </a:rPr>
              <a:t>解决文件之间的引用关系</a:t>
            </a:r>
            <a:endParaRPr lang="en-US" altLang="zh-CN" sz="1600" b="0" kern="0" dirty="0">
              <a:latin typeface="+mn-ea"/>
            </a:endParaRPr>
          </a:p>
          <a:p>
            <a:pPr lvl="1">
              <a:buClr>
                <a:srgbClr val="C00000"/>
              </a:buClr>
            </a:pPr>
            <a:r>
              <a:rPr lang="zh-CN" altLang="en-US" sz="1600" b="0" kern="0" dirty="0">
                <a:latin typeface="+mn-ea"/>
              </a:rPr>
              <a:t>与静态链接库整合</a:t>
            </a:r>
            <a:endParaRPr lang="en-US" altLang="zh-CN" sz="1600" b="0" kern="0" dirty="0">
              <a:latin typeface="+mn-ea"/>
            </a:endParaRPr>
          </a:p>
          <a:p>
            <a:pPr lvl="2">
              <a:buClr>
                <a:srgbClr val="C00000"/>
              </a:buClr>
            </a:pPr>
            <a:r>
              <a:rPr lang="en-US" altLang="zh-CN" sz="1600" b="0" kern="0" dirty="0">
                <a:latin typeface="+mn-ea"/>
              </a:rPr>
              <a:t>e.g., code for </a:t>
            </a:r>
            <a:r>
              <a:rPr lang="en-US" altLang="zh-CN" sz="1600" b="1" kern="0" dirty="0">
                <a:latin typeface="+mn-ea"/>
              </a:rPr>
              <a:t>malloc, </a:t>
            </a:r>
            <a:r>
              <a:rPr lang="en-US" altLang="zh-CN" sz="1600" b="1" kern="0" dirty="0" err="1">
                <a:latin typeface="+mn-ea"/>
              </a:rPr>
              <a:t>printf</a:t>
            </a:r>
            <a:endParaRPr lang="en-US" altLang="zh-CN" sz="1600" b="1" kern="0" dirty="0">
              <a:latin typeface="+mn-ea"/>
            </a:endParaRPr>
          </a:p>
          <a:p>
            <a:pPr lvl="1">
              <a:buClr>
                <a:srgbClr val="C00000"/>
              </a:buClr>
            </a:pPr>
            <a:r>
              <a:rPr lang="zh-CN" altLang="en-US" sz="1600" b="0" kern="0" dirty="0">
                <a:latin typeface="+mn-ea"/>
              </a:rPr>
              <a:t>有些库是动态链接的（</a:t>
            </a:r>
            <a:r>
              <a:rPr lang="en-US" altLang="zh-CN" sz="1600" b="0" kern="0" dirty="0">
                <a:latin typeface="+mn-ea"/>
              </a:rPr>
              <a:t> </a:t>
            </a:r>
            <a:r>
              <a:rPr lang="en-US" altLang="zh-CN" sz="1600" b="0" i="1" kern="0" dirty="0">
                <a:latin typeface="+mn-ea"/>
              </a:rPr>
              <a:t>dynamically linked</a:t>
            </a:r>
            <a:r>
              <a:rPr lang="zh-CN" altLang="en-US" sz="1600" b="0" i="1" kern="0" dirty="0">
                <a:latin typeface="+mn-ea"/>
              </a:rPr>
              <a:t>）</a:t>
            </a:r>
            <a:endParaRPr lang="en-US" altLang="zh-CN" sz="1600" b="0" i="1" kern="0" dirty="0">
              <a:latin typeface="+mn-ea"/>
            </a:endParaRPr>
          </a:p>
          <a:p>
            <a:pPr lvl="2">
              <a:buClr>
                <a:srgbClr val="C00000"/>
              </a:buClr>
            </a:pPr>
            <a:r>
              <a:rPr lang="zh-CN" altLang="en-US" sz="1600" b="0" kern="0" dirty="0">
                <a:latin typeface="+mn-ea"/>
              </a:rPr>
              <a:t>当程序开始执行时才链接</a:t>
            </a:r>
            <a:endParaRPr lang="en-US" altLang="zh-CN" sz="1600" b="0" kern="0" dirty="0">
              <a:latin typeface="+mn-ea"/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B57F8ADA-C8A9-41F1-AECC-EA6C4A6A3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665" y="2027981"/>
            <a:ext cx="2088028" cy="1536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defTabSz="8953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560388" indent="-222250" defTabSz="8953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defTabSz="8953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defTabSz="8953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defTabSz="8953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ea typeface="+mn-ea"/>
              </a:rPr>
              <a:t>一共有</a:t>
            </a:r>
            <a:r>
              <a:rPr lang="en-US" altLang="zh-CN" sz="1400" dirty="0">
                <a:latin typeface="+mn-ea"/>
                <a:ea typeface="+mn-ea"/>
              </a:rPr>
              <a:t> 11 </a:t>
            </a:r>
            <a:r>
              <a:rPr lang="zh-CN" altLang="en-US" sz="1400" dirty="0">
                <a:latin typeface="+mn-ea"/>
                <a:ea typeface="+mn-ea"/>
              </a:rPr>
              <a:t>个字节</a:t>
            </a:r>
            <a:endParaRPr lang="en-US" altLang="zh-CN" sz="1400" dirty="0">
              <a:latin typeface="+mn-ea"/>
              <a:ea typeface="+mn-ea"/>
            </a:endParaRPr>
          </a:p>
          <a:p>
            <a:pPr lvl="1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ea typeface="+mn-ea"/>
              </a:rPr>
              <a:t>每条指令占</a:t>
            </a:r>
            <a:r>
              <a:rPr lang="en-US" altLang="zh-CN" sz="1400" dirty="0">
                <a:latin typeface="+mn-ea"/>
                <a:ea typeface="+mn-ea"/>
              </a:rPr>
              <a:t> 1, 2, or 3 </a:t>
            </a:r>
            <a:r>
              <a:rPr lang="zh-CN" altLang="en-US" sz="1400" dirty="0">
                <a:latin typeface="+mn-ea"/>
                <a:ea typeface="+mn-ea"/>
              </a:rPr>
              <a:t>个字节</a:t>
            </a:r>
            <a:endParaRPr lang="en-US" altLang="zh-CN" sz="1400" dirty="0">
              <a:latin typeface="+mn-ea"/>
              <a:ea typeface="+mn-ea"/>
            </a:endParaRPr>
          </a:p>
          <a:p>
            <a:pPr lvl="1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ea typeface="+mn-ea"/>
              </a:rPr>
              <a:t>起始地址在</a:t>
            </a:r>
            <a:r>
              <a:rPr lang="en-US" altLang="zh-CN" sz="1400" dirty="0">
                <a:solidFill>
                  <a:srgbClr val="C00000"/>
                </a:solidFill>
                <a:latin typeface="+mn-ea"/>
                <a:ea typeface="+mn-ea"/>
              </a:rPr>
              <a:t>0x0401040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62109609-BBE8-4A47-9C0E-DF574F8D0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451" y="4157232"/>
            <a:ext cx="3619501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lvl="1" indent="0"/>
            <a:r>
              <a:rPr lang="zh-CN" altLang="en-US" sz="1600" dirty="0">
                <a:latin typeface="+mn-ea"/>
                <a:ea typeface="+mn-ea"/>
              </a:rPr>
              <a:t>使用命令：</a:t>
            </a:r>
            <a:r>
              <a:rPr lang="en-US" altLang="zh-CN" sz="1600" dirty="0" err="1">
                <a:solidFill>
                  <a:srgbClr val="C00000"/>
                </a:solidFill>
                <a:latin typeface="+mn-ea"/>
                <a:ea typeface="+mn-ea"/>
              </a:rPr>
              <a:t>gcc</a:t>
            </a:r>
            <a:r>
              <a:rPr lang="en-US" altLang="zh-CN" sz="1600" dirty="0">
                <a:solidFill>
                  <a:srgbClr val="C00000"/>
                </a:solidFill>
                <a:latin typeface="+mn-ea"/>
                <a:ea typeface="+mn-ea"/>
              </a:rPr>
              <a:t> –O1 -c </a:t>
            </a:r>
            <a:r>
              <a:rPr lang="en-US" altLang="zh-CN" sz="1600" dirty="0" err="1">
                <a:solidFill>
                  <a:srgbClr val="C00000"/>
                </a:solidFill>
                <a:latin typeface="+mn-ea"/>
                <a:ea typeface="+mn-ea"/>
              </a:rPr>
              <a:t>code.c</a:t>
            </a:r>
            <a:endParaRPr lang="en-US" altLang="zh-CN" sz="1600" dirty="0">
              <a:solidFill>
                <a:srgbClr val="C00000"/>
              </a:solidFill>
              <a:latin typeface="+mn-ea"/>
              <a:ea typeface="+mn-ea"/>
            </a:endParaRPr>
          </a:p>
          <a:p>
            <a:r>
              <a:rPr lang="zh-CN" altLang="en-US" sz="1600" dirty="0">
                <a:latin typeface="+mn-ea"/>
                <a:ea typeface="+mn-ea"/>
              </a:rPr>
              <a:t>       </a:t>
            </a:r>
            <a:endParaRPr lang="en-US" altLang="zh-CN" sz="1600" dirty="0">
              <a:latin typeface="+mn-ea"/>
              <a:ea typeface="+mn-ea"/>
            </a:endParaRPr>
          </a:p>
          <a:p>
            <a:r>
              <a:rPr lang="en-US" altLang="zh-CN" sz="1600" dirty="0">
                <a:latin typeface="+mn-ea"/>
                <a:ea typeface="+mn-ea"/>
              </a:rPr>
              <a:t>       </a:t>
            </a:r>
            <a:r>
              <a:rPr lang="zh-CN" altLang="en-US" sz="1600" dirty="0">
                <a:latin typeface="+mn-ea"/>
                <a:ea typeface="+mn-ea"/>
              </a:rPr>
              <a:t>得到文件：</a:t>
            </a:r>
            <a:r>
              <a:rPr lang="en-US" altLang="zh-CN" sz="1600" dirty="0">
                <a:latin typeface="+mn-ea"/>
                <a:ea typeface="+mn-ea"/>
              </a:rPr>
              <a:t> </a:t>
            </a:r>
            <a:r>
              <a:rPr lang="en-US" altLang="zh-CN" sz="1600" dirty="0" err="1">
                <a:latin typeface="+mn-ea"/>
                <a:ea typeface="+mn-ea"/>
              </a:rPr>
              <a:t>code.o</a:t>
            </a:r>
            <a:endParaRPr lang="en-US" altLang="zh-CN" sz="1600" dirty="0">
              <a:latin typeface="+mn-ea"/>
              <a:ea typeface="+mn-ea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F69AD4A-FE59-469E-9065-FEADF96F0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793" y="1137972"/>
            <a:ext cx="1171823" cy="2531070"/>
          </a:xfrm>
          <a:prstGeom prst="ellipse">
            <a:avLst/>
          </a:prstGeom>
          <a:noFill/>
          <a:ln w="2540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1400">
              <a:latin typeface="+mn-ea"/>
              <a:ea typeface="+mn-ea"/>
            </a:endParaRPr>
          </a:p>
        </p:txBody>
      </p:sp>
      <p:cxnSp>
        <p:nvCxnSpPr>
          <p:cNvPr id="12" name="直线箭头连接符 3">
            <a:extLst>
              <a:ext uri="{FF2B5EF4-FFF2-40B4-BE49-F238E27FC236}">
                <a16:creationId xmlns:a16="http://schemas.microsoft.com/office/drawing/2014/main" id="{B45BCD83-1CE4-4224-A5A3-125EAD0082C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589110" y="1853526"/>
            <a:ext cx="609600" cy="381000"/>
          </a:xfrm>
          <a:prstGeom prst="straightConnector1">
            <a:avLst/>
          </a:prstGeom>
          <a:noFill/>
          <a:ln w="25400">
            <a:solidFill>
              <a:srgbClr val="0033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915DFB2-6304-4165-9681-3F6C1F7CB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8710" y="1505568"/>
            <a:ext cx="144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rgbClr val="C00000"/>
                </a:solidFill>
                <a:latin typeface="+mn-ea"/>
                <a:ea typeface="+mn-ea"/>
              </a:rPr>
              <a:t>目标代码</a:t>
            </a:r>
            <a:endParaRPr lang="en-US" altLang="zh-CN" sz="1400" dirty="0">
              <a:solidFill>
                <a:srgbClr val="C00000"/>
              </a:solidFill>
              <a:latin typeface="+mn-ea"/>
              <a:ea typeface="+mn-ea"/>
            </a:endParaRPr>
          </a:p>
          <a:p>
            <a:pPr eaLnBrk="1" hangingPunct="1"/>
            <a:r>
              <a:rPr lang="en-US" altLang="zh-CN" sz="1400" dirty="0" err="1">
                <a:solidFill>
                  <a:srgbClr val="C00000"/>
                </a:solidFill>
                <a:latin typeface="+mn-ea"/>
                <a:ea typeface="+mn-ea"/>
              </a:rPr>
              <a:t>code.o</a:t>
            </a:r>
            <a:endParaRPr lang="zh-CN" altLang="en-US" sz="14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grpSp>
        <p:nvGrpSpPr>
          <p:cNvPr id="14" name="组 8">
            <a:extLst>
              <a:ext uri="{FF2B5EF4-FFF2-40B4-BE49-F238E27FC236}">
                <a16:creationId xmlns:a16="http://schemas.microsoft.com/office/drawing/2014/main" id="{79DCB424-5B5E-44F6-9F03-E50DF1EDE48F}"/>
              </a:ext>
            </a:extLst>
          </p:cNvPr>
          <p:cNvGrpSpPr>
            <a:grpSpLocks/>
          </p:cNvGrpSpPr>
          <p:nvPr/>
        </p:nvGrpSpPr>
        <p:grpSpPr bwMode="auto">
          <a:xfrm>
            <a:off x="1558482" y="3044816"/>
            <a:ext cx="5853600" cy="1492093"/>
            <a:chOff x="1405459" y="4593707"/>
            <a:chExt cx="5854173" cy="1492942"/>
          </a:xfrm>
        </p:grpSpPr>
        <p:sp>
          <p:nvSpPr>
            <p:cNvPr id="15" name="椭圆 2">
              <a:extLst>
                <a:ext uri="{FF2B5EF4-FFF2-40B4-BE49-F238E27FC236}">
                  <a16:creationId xmlns:a16="http://schemas.microsoft.com/office/drawing/2014/main" id="{0DF39709-194B-4230-8733-6921E43C8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5459" y="4593707"/>
              <a:ext cx="2088232" cy="465168"/>
            </a:xfrm>
            <a:prstGeom prst="ellips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latin typeface="+mn-ea"/>
                <a:ea typeface="+mn-ea"/>
              </a:endParaRPr>
            </a:p>
          </p:txBody>
        </p:sp>
        <p:cxnSp>
          <p:nvCxnSpPr>
            <p:cNvPr id="16" name="直线箭头连接符 6">
              <a:extLst>
                <a:ext uri="{FF2B5EF4-FFF2-40B4-BE49-F238E27FC236}">
                  <a16:creationId xmlns:a16="http://schemas.microsoft.com/office/drawing/2014/main" id="{CEB8CCC6-5DC0-4098-94B4-454F96E347B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85171" y="5003419"/>
              <a:ext cx="1274440" cy="936104"/>
            </a:xfrm>
            <a:prstGeom prst="straightConnector1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文本框 7">
              <a:extLst>
                <a:ext uri="{FF2B5EF4-FFF2-40B4-BE49-F238E27FC236}">
                  <a16:creationId xmlns:a16="http://schemas.microsoft.com/office/drawing/2014/main" id="{D402BE76-D86D-45F8-95B0-0E39D205B3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9272" y="5747902"/>
              <a:ext cx="2840360" cy="338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solidFill>
                    <a:srgbClr val="006600"/>
                  </a:solidFill>
                  <a:latin typeface="+mn-ea"/>
                  <a:ea typeface="+mn-ea"/>
                  <a:cs typeface="Kaiti SC"/>
                </a:rPr>
                <a:t>起始地址是动态分配的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6295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33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  <p:bldP spid="11" grpId="0" animBg="1"/>
          <p:bldP spid="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33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  <p:bldP spid="11" grpId="0" animBg="1"/>
          <p:bldP spid="13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79912" y="195270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反汇编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FC55D6E9-F691-4567-8A35-C52FD2278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344" y="739180"/>
            <a:ext cx="6945312" cy="22447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 eaLnBrk="0" hangingPunct="0"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latin typeface="Courier New" panose="02070309020205020404" pitchFamily="49" charset="0"/>
              </a:rPr>
              <a:t>0x401040 &lt;sum&gt;:</a:t>
            </a:r>
          </a:p>
          <a:p>
            <a:r>
              <a:rPr lang="en-US" altLang="zh-CN" sz="2000" dirty="0">
                <a:latin typeface="Courier New" panose="02070309020205020404" pitchFamily="49" charset="0"/>
              </a:rPr>
              <a:t> 0x401040:  55        push   %</a:t>
            </a:r>
            <a:r>
              <a:rPr lang="en-US" altLang="zh-CN" sz="2000" dirty="0" err="1">
                <a:latin typeface="Courier New" panose="02070309020205020404" pitchFamily="49" charset="0"/>
              </a:rPr>
              <a:t>ebp</a:t>
            </a:r>
            <a:endParaRPr lang="en-US" altLang="zh-CN" sz="2000" dirty="0">
              <a:latin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</a:rPr>
              <a:t> 0x401041:  89 e5     mov    %</a:t>
            </a:r>
            <a:r>
              <a:rPr lang="en-US" altLang="zh-CN" sz="2000" dirty="0" err="1">
                <a:latin typeface="Courier New" panose="02070309020205020404" pitchFamily="49" charset="0"/>
              </a:rPr>
              <a:t>esp</a:t>
            </a:r>
            <a:r>
              <a:rPr lang="en-US" altLang="zh-CN" sz="2000" dirty="0">
                <a:latin typeface="Courier New" panose="02070309020205020404" pitchFamily="49" charset="0"/>
              </a:rPr>
              <a:t>,%</a:t>
            </a:r>
            <a:r>
              <a:rPr lang="en-US" altLang="zh-CN" sz="2000" dirty="0" err="1">
                <a:latin typeface="Courier New" panose="02070309020205020404" pitchFamily="49" charset="0"/>
              </a:rPr>
              <a:t>ebp</a:t>
            </a:r>
            <a:endParaRPr lang="en-US" altLang="zh-CN" sz="2000" dirty="0">
              <a:latin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</a:rPr>
              <a:t> 0x401043:  8b 45 0c  mov    0xc(%</a:t>
            </a:r>
            <a:r>
              <a:rPr lang="en-US" altLang="zh-CN" sz="2000" dirty="0" err="1">
                <a:latin typeface="Courier New" panose="02070309020205020404" pitchFamily="49" charset="0"/>
              </a:rPr>
              <a:t>ebp</a:t>
            </a:r>
            <a:r>
              <a:rPr lang="en-US" altLang="zh-CN" sz="2000" dirty="0">
                <a:latin typeface="Courier New" panose="02070309020205020404" pitchFamily="49" charset="0"/>
              </a:rPr>
              <a:t>),%</a:t>
            </a:r>
            <a:r>
              <a:rPr lang="en-US" altLang="zh-CN" sz="2000" dirty="0" err="1">
                <a:latin typeface="Courier New" panose="02070309020205020404" pitchFamily="49" charset="0"/>
              </a:rPr>
              <a:t>eax</a:t>
            </a:r>
            <a:endParaRPr lang="en-US" altLang="zh-CN" sz="2000" dirty="0">
              <a:latin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</a:rPr>
              <a:t> 0x401046:  03 45 08  add    0x8(%</a:t>
            </a:r>
            <a:r>
              <a:rPr lang="en-US" altLang="zh-CN" sz="2000" dirty="0" err="1">
                <a:latin typeface="Courier New" panose="02070309020205020404" pitchFamily="49" charset="0"/>
              </a:rPr>
              <a:t>ebp</a:t>
            </a:r>
            <a:r>
              <a:rPr lang="en-US" altLang="zh-CN" sz="2000" dirty="0">
                <a:latin typeface="Courier New" panose="02070309020205020404" pitchFamily="49" charset="0"/>
              </a:rPr>
              <a:t>),%</a:t>
            </a:r>
            <a:r>
              <a:rPr lang="en-US" altLang="zh-CN" sz="2000" dirty="0" err="1">
                <a:latin typeface="Courier New" panose="02070309020205020404" pitchFamily="49" charset="0"/>
              </a:rPr>
              <a:t>eax</a:t>
            </a:r>
            <a:endParaRPr lang="en-US" altLang="zh-CN" sz="2000" dirty="0">
              <a:latin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</a:rPr>
              <a:t> 0x401049:  5d        pop    %</a:t>
            </a:r>
            <a:r>
              <a:rPr lang="en-US" altLang="zh-CN" sz="2000" dirty="0" err="1">
                <a:latin typeface="Courier New" panose="02070309020205020404" pitchFamily="49" charset="0"/>
              </a:rPr>
              <a:t>ebp</a:t>
            </a:r>
            <a:endParaRPr lang="en-US" altLang="zh-CN" sz="2000" dirty="0">
              <a:latin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</a:rPr>
              <a:t> 0x40104a:  c3        ret </a:t>
            </a:r>
            <a:endParaRPr lang="en-US" altLang="zh-CN" sz="2000" i="1" dirty="0">
              <a:latin typeface="Courier New" panose="02070309020205020404" pitchFamily="49" charset="0"/>
            </a:endParaRP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9B7D9ED0-BD95-4F72-8726-DB022129479A}"/>
              </a:ext>
            </a:extLst>
          </p:cNvPr>
          <p:cNvSpPr txBox="1">
            <a:spLocks noChangeArrowheads="1"/>
          </p:cNvSpPr>
          <p:nvPr/>
        </p:nvSpPr>
        <p:spPr>
          <a:xfrm>
            <a:off x="1411356" y="3271505"/>
            <a:ext cx="6321288" cy="1391540"/>
          </a:xfrm>
          <a:prstGeom prst="rect">
            <a:avLst/>
          </a:prstGeom>
        </p:spPr>
        <p:txBody>
          <a:bodyPr/>
          <a:lstStyle>
            <a:lvl1pPr marL="16668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063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33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63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188" indent="-169863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853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9895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937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976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800" kern="0" dirty="0">
                <a:ea typeface="宋体" panose="02010600030101010101" pitchFamily="2" charset="-122"/>
              </a:rPr>
              <a:t>反汇编器（</a:t>
            </a:r>
            <a:r>
              <a:rPr lang="en-US" altLang="zh-CN" sz="1800" kern="0" dirty="0">
                <a:ea typeface="宋体" panose="02010600030101010101" pitchFamily="2" charset="-122"/>
              </a:rPr>
              <a:t>Disassembler</a:t>
            </a:r>
            <a:r>
              <a:rPr lang="zh-CN" altLang="en-US" sz="1800" kern="0" dirty="0">
                <a:ea typeface="宋体" panose="02010600030101010101" pitchFamily="2" charset="-122"/>
              </a:rPr>
              <a:t>）：将目标代码编译回汇编代码</a:t>
            </a:r>
            <a:endParaRPr lang="en-US" altLang="zh-CN" sz="1800" kern="0" dirty="0">
              <a:ea typeface="宋体" panose="02010600030101010101" pitchFamily="2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2000" b="1" kern="0" dirty="0" err="1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objdump</a:t>
            </a:r>
            <a:r>
              <a:rPr lang="en-US" altLang="zh-CN" sz="2000" b="1" kern="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–d </a:t>
            </a:r>
            <a:r>
              <a:rPr lang="en-US" altLang="zh-CN" sz="2000" b="1" kern="0" dirty="0" err="1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code.o</a:t>
            </a:r>
            <a:endParaRPr lang="en-US" altLang="zh-CN" sz="2000" kern="0" dirty="0">
              <a:solidFill>
                <a:srgbClr val="C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kern="0" dirty="0">
                <a:ea typeface="宋体" panose="02010600030101010101" pitchFamily="2" charset="-122"/>
              </a:rPr>
              <a:t>分析目标代码时的有效工具 </a:t>
            </a:r>
            <a:endParaRPr lang="en-US" altLang="zh-CN" kern="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1743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79912" y="19548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反汇编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8645582E-15E2-4BF8-9FD6-CC549BAC05BB}"/>
              </a:ext>
            </a:extLst>
          </p:cNvPr>
          <p:cNvSpPr txBox="1">
            <a:spLocks noChangeArrowheads="1"/>
          </p:cNvSpPr>
          <p:nvPr/>
        </p:nvSpPr>
        <p:spPr>
          <a:xfrm>
            <a:off x="4392916" y="3159338"/>
            <a:ext cx="2919400" cy="44320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微软雅黑" pitchFamily="34" charset="-122"/>
                <a:cs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微软雅黑" pitchFamily="34" charset="-122"/>
                <a:cs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微软雅黑" pitchFamily="34" charset="-122"/>
                <a:cs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微软雅黑" pitchFamily="34" charset="-122"/>
                <a:cs typeface="宋体" pitchFamily="2" charset="-122"/>
              </a:defRPr>
            </a:lvl5pPr>
            <a:lvl6pPr marL="424041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微软雅黑" pitchFamily="34" charset="-122"/>
                <a:cs typeface="宋体" pitchFamily="2" charset="-122"/>
              </a:defRPr>
            </a:lvl6pPr>
            <a:lvl7pPr marL="848081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微软雅黑" pitchFamily="34" charset="-122"/>
                <a:cs typeface="宋体" pitchFamily="2" charset="-122"/>
              </a:defRPr>
            </a:lvl7pPr>
            <a:lvl8pPr marL="1272122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微软雅黑" pitchFamily="34" charset="-122"/>
                <a:cs typeface="宋体" pitchFamily="2" charset="-122"/>
              </a:defRPr>
            </a:lvl8pPr>
            <a:lvl9pPr marL="1696164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微软雅黑" pitchFamily="34" charset="-122"/>
                <a:cs typeface="宋体" pitchFamily="2" charset="-122"/>
              </a:defRPr>
            </a:lvl9pPr>
          </a:lstStyle>
          <a:p>
            <a:r>
              <a:rPr lang="zh-CN" altLang="en-US" sz="2000" kern="0" dirty="0">
                <a:solidFill>
                  <a:srgbClr val="C00000"/>
                </a:solidFill>
                <a:latin typeface="+mn-ea"/>
                <a:ea typeface="+mn-ea"/>
              </a:rPr>
              <a:t>另一种反汇编方式</a:t>
            </a:r>
            <a:endParaRPr lang="en-US" altLang="zh-CN" sz="2000" kern="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3A9A4A08-1C30-4284-A16C-7EF897E7C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956" y="924821"/>
            <a:ext cx="1524000" cy="3413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dirty="0">
                <a:latin typeface="Courier New" panose="02070309020205020404" pitchFamily="49" charset="0"/>
                <a:ea typeface="+mn-ea"/>
              </a:rPr>
              <a:t>0x401040: 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dirty="0">
                <a:latin typeface="Courier New" panose="02070309020205020404" pitchFamily="49" charset="0"/>
                <a:ea typeface="+mn-ea"/>
              </a:rPr>
              <a:t>   0x55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dirty="0">
                <a:latin typeface="Courier New" panose="02070309020205020404" pitchFamily="49" charset="0"/>
                <a:ea typeface="+mn-ea"/>
              </a:rPr>
              <a:t>   0x89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dirty="0">
                <a:latin typeface="Courier New" panose="02070309020205020404" pitchFamily="49" charset="0"/>
                <a:ea typeface="+mn-ea"/>
              </a:rPr>
              <a:t>   0xe5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dirty="0">
                <a:latin typeface="Courier New" panose="02070309020205020404" pitchFamily="49" charset="0"/>
                <a:ea typeface="+mn-ea"/>
              </a:rPr>
              <a:t>   0x8b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dirty="0">
                <a:latin typeface="Courier New" panose="02070309020205020404" pitchFamily="49" charset="0"/>
                <a:ea typeface="+mn-ea"/>
              </a:rPr>
              <a:t>   0x45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dirty="0">
                <a:latin typeface="Courier New" panose="02070309020205020404" pitchFamily="49" charset="0"/>
                <a:ea typeface="+mn-ea"/>
              </a:rPr>
              <a:t>   0x0c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dirty="0">
                <a:latin typeface="Courier New" panose="02070309020205020404" pitchFamily="49" charset="0"/>
                <a:ea typeface="+mn-ea"/>
              </a:rPr>
              <a:t>   0x03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dirty="0">
                <a:latin typeface="Courier New" panose="02070309020205020404" pitchFamily="49" charset="0"/>
                <a:ea typeface="+mn-ea"/>
              </a:rPr>
              <a:t>   0x45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dirty="0">
                <a:latin typeface="Courier New" panose="02070309020205020404" pitchFamily="49" charset="0"/>
                <a:ea typeface="+mn-ea"/>
              </a:rPr>
              <a:t>   0x08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dirty="0">
                <a:latin typeface="Courier New" panose="02070309020205020404" pitchFamily="49" charset="0"/>
                <a:ea typeface="+mn-ea"/>
              </a:rPr>
              <a:t>   0x5d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dirty="0">
                <a:latin typeface="Courier New" panose="02070309020205020404" pitchFamily="49" charset="0"/>
                <a:ea typeface="+mn-ea"/>
              </a:rPr>
              <a:t>   0xc3</a:t>
            </a:r>
          </a:p>
        </p:txBody>
      </p:sp>
      <p:sp>
        <p:nvSpPr>
          <p:cNvPr id="14" name="TextBox 500">
            <a:extLst>
              <a:ext uri="{FF2B5EF4-FFF2-40B4-BE49-F238E27FC236}">
                <a16:creationId xmlns:a16="http://schemas.microsoft.com/office/drawing/2014/main" id="{08736869-C1A1-4F41-82E1-E3C5A82D4C70}"/>
              </a:ext>
            </a:extLst>
          </p:cNvPr>
          <p:cNvSpPr txBox="1"/>
          <p:nvPr/>
        </p:nvSpPr>
        <p:spPr>
          <a:xfrm>
            <a:off x="335868" y="411510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目标代码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500">
            <a:extLst>
              <a:ext uri="{FF2B5EF4-FFF2-40B4-BE49-F238E27FC236}">
                <a16:creationId xmlns:a16="http://schemas.microsoft.com/office/drawing/2014/main" id="{CACEA1C9-DD97-4401-9C32-5D40E68660B3}"/>
              </a:ext>
            </a:extLst>
          </p:cNvPr>
          <p:cNvSpPr txBox="1"/>
          <p:nvPr/>
        </p:nvSpPr>
        <p:spPr>
          <a:xfrm>
            <a:off x="2483125" y="3521626"/>
            <a:ext cx="6277722" cy="1538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GDB</a:t>
            </a: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000" kern="0" dirty="0" err="1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gdb</a:t>
            </a:r>
            <a:r>
              <a:rPr lang="en-US" altLang="zh-CN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 p</a:t>
            </a: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    disassemble sum</a:t>
            </a: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    x/11xb sum 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查看从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sum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函数地址开始的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个字节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5697A60C-49C1-4B03-9C66-6CCCB4793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016" y="906637"/>
            <a:ext cx="6553200" cy="20288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>
            <a:lvl1pPr eaLnBrk="0" hangingPunct="0"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Courier New" panose="02070309020205020404" pitchFamily="49" charset="0"/>
              </a:rPr>
              <a:t>Dump of assembler code for function sum:</a:t>
            </a:r>
          </a:p>
          <a:p>
            <a:r>
              <a:rPr lang="en-US" altLang="zh-CN" dirty="0">
                <a:latin typeface="Courier New" panose="02070309020205020404" pitchFamily="49" charset="0"/>
              </a:rPr>
              <a:t>0x080483c4 &lt;sum+0&gt;:     push   %</a:t>
            </a:r>
            <a:r>
              <a:rPr lang="en-US" altLang="zh-CN" dirty="0" err="1">
                <a:latin typeface="Courier New" panose="02070309020205020404" pitchFamily="49" charset="0"/>
              </a:rPr>
              <a:t>ebp</a:t>
            </a:r>
            <a:endParaRPr lang="en-US" altLang="zh-CN" dirty="0">
              <a:latin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</a:rPr>
              <a:t>0x080483c5 &lt;sum+1&gt;:     mov    %</a:t>
            </a:r>
            <a:r>
              <a:rPr lang="en-US" altLang="zh-CN" dirty="0" err="1">
                <a:latin typeface="Courier New" panose="02070309020205020404" pitchFamily="49" charset="0"/>
              </a:rPr>
              <a:t>esp</a:t>
            </a:r>
            <a:r>
              <a:rPr lang="en-US" altLang="zh-CN" dirty="0">
                <a:latin typeface="Courier New" panose="02070309020205020404" pitchFamily="49" charset="0"/>
              </a:rPr>
              <a:t>,%</a:t>
            </a:r>
            <a:r>
              <a:rPr lang="en-US" altLang="zh-CN" dirty="0" err="1">
                <a:latin typeface="Courier New" panose="02070309020205020404" pitchFamily="49" charset="0"/>
              </a:rPr>
              <a:t>ebp</a:t>
            </a:r>
            <a:endParaRPr lang="en-US" altLang="zh-CN" dirty="0">
              <a:latin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</a:rPr>
              <a:t>0x080483c7 &lt;sum+3&gt;:     mov    0xc(%</a:t>
            </a:r>
            <a:r>
              <a:rPr lang="en-US" altLang="zh-CN" dirty="0" err="1">
                <a:latin typeface="Courier New" panose="02070309020205020404" pitchFamily="49" charset="0"/>
              </a:rPr>
              <a:t>ebp</a:t>
            </a:r>
            <a:r>
              <a:rPr lang="en-US" altLang="zh-CN" dirty="0">
                <a:latin typeface="Courier New" panose="02070309020205020404" pitchFamily="49" charset="0"/>
              </a:rPr>
              <a:t>),%</a:t>
            </a:r>
            <a:r>
              <a:rPr lang="en-US" altLang="zh-CN" dirty="0" err="1">
                <a:latin typeface="Courier New" panose="02070309020205020404" pitchFamily="49" charset="0"/>
              </a:rPr>
              <a:t>eax</a:t>
            </a:r>
            <a:endParaRPr lang="en-US" altLang="zh-CN" dirty="0">
              <a:latin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</a:rPr>
              <a:t>0x080483ca &lt;sum+6&gt;:     add    0x8(%</a:t>
            </a:r>
            <a:r>
              <a:rPr lang="en-US" altLang="zh-CN" dirty="0" err="1">
                <a:latin typeface="Courier New" panose="02070309020205020404" pitchFamily="49" charset="0"/>
              </a:rPr>
              <a:t>ebp</a:t>
            </a:r>
            <a:r>
              <a:rPr lang="en-US" altLang="zh-CN" dirty="0">
                <a:latin typeface="Courier New" panose="02070309020205020404" pitchFamily="49" charset="0"/>
              </a:rPr>
              <a:t>),%</a:t>
            </a:r>
            <a:r>
              <a:rPr lang="en-US" altLang="zh-CN" dirty="0" err="1">
                <a:latin typeface="Courier New" panose="02070309020205020404" pitchFamily="49" charset="0"/>
              </a:rPr>
              <a:t>eax</a:t>
            </a:r>
            <a:endParaRPr lang="en-US" altLang="zh-CN" dirty="0">
              <a:latin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</a:rPr>
              <a:t>0x080483cd &lt;sum+9&gt;:     pop    %</a:t>
            </a:r>
            <a:r>
              <a:rPr lang="en-US" altLang="zh-CN" dirty="0" err="1">
                <a:latin typeface="Courier New" panose="02070309020205020404" pitchFamily="49" charset="0"/>
              </a:rPr>
              <a:t>ebp</a:t>
            </a:r>
            <a:endParaRPr lang="en-US" altLang="zh-CN" dirty="0">
              <a:latin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</a:rPr>
              <a:t>0x080483ce &lt;sum+10&gt;:    ret</a:t>
            </a:r>
            <a:endParaRPr lang="en-US" altLang="zh-CN" i="1" dirty="0">
              <a:latin typeface="Courier New" panose="02070309020205020404" pitchFamily="49" charset="0"/>
            </a:endParaRPr>
          </a:p>
        </p:txBody>
      </p:sp>
      <p:cxnSp>
        <p:nvCxnSpPr>
          <p:cNvPr id="17" name="直线箭头连接符 3">
            <a:extLst>
              <a:ext uri="{FF2B5EF4-FFF2-40B4-BE49-F238E27FC236}">
                <a16:creationId xmlns:a16="http://schemas.microsoft.com/office/drawing/2014/main" id="{F35A64ED-E8AB-47DF-BE32-03228B90A2A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89956" y="2056506"/>
            <a:ext cx="68606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886142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2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3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3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7" presetID="22" presetClass="entr" presetSubtype="8" fill="hold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1" presetID="10" presetClass="entr" presetSubtype="0" fill="hold" grpId="0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  <p:bldP spid="11" grpId="0"/>
          <p:bldP spid="13" grpId="0" animBg="1"/>
          <p:bldP spid="14" grpId="0"/>
          <p:bldP spid="15" grpId="0"/>
          <p:bldP spid="1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2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7" presetID="22" presetClass="entr" presetSubtype="8" fill="hold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1" presetID="10" presetClass="entr" presetSubtype="0" fill="hold" grpId="0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  <p:bldP spid="11" grpId="0"/>
          <p:bldP spid="13" grpId="0" animBg="1"/>
          <p:bldP spid="14" grpId="0"/>
          <p:bldP spid="15" grpId="0"/>
          <p:bldP spid="16" grpId="0" animBg="1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SLIDE_COUNT" val="1"/>
  <p:tag name="ISPRING_SCORM_RATE_SLIDES" val="0"/>
  <p:tag name="ISPRING_SCORM_RATE_QUIZZES" val="0"/>
  <p:tag name="ISPRING_SCORM_PASSING_SCORE" val="0.0000000000"/>
  <p:tag name="GENSWF_OUTPUT_FILE_NAME" val="22-"/>
  <p:tag name="ISPRING_RESOURCE_PATHS_HASH_2" val="dd605faedef9b7b7285347d268bb89f5f81ab715"/>
  <p:tag name="ISPRING_PRESENTATION_TITLE" val="红色预览视频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5|1.2|1.4|2.5|2.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5|1.1|1.4|0.9|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微笑PPT - 小A">
  <a:themeElements>
    <a:clrScheme name="自定义 1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73E87"/>
      </a:accent1>
      <a:accent2>
        <a:srgbClr val="2D82F4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微笑PPT - 小A">
      <a:majorFont>
        <a:latin typeface="Arial"/>
        <a:ea typeface="微软雅黑"/>
        <a:cs typeface="宋体"/>
      </a:majorFont>
      <a:minorFont>
        <a:latin typeface="Arial"/>
        <a:ea typeface="微软雅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细黑" pitchFamily="2" charset="-122"/>
          </a:defRPr>
        </a:defPPr>
      </a:lstStyle>
    </a:lnDef>
  </a:objectDefaults>
  <a:extraClrSchemeLst>
    <a:extraClrScheme>
      <a:clrScheme name="微笑PPT - 小A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E20000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EEAAAA"/>
        </a:accent5>
        <a:accent6>
          <a:srgbClr val="B90000"/>
        </a:accent6>
        <a:hlink>
          <a:srgbClr val="8000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2992</Words>
  <Application>Microsoft Office PowerPoint</Application>
  <PresentationFormat>全屏显示(16:9)</PresentationFormat>
  <Paragraphs>572</Paragraphs>
  <Slides>31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51" baseType="lpstr">
      <vt:lpstr>Microsoft YaHei UI</vt:lpstr>
      <vt:lpstr>宋体</vt:lpstr>
      <vt:lpstr>微软雅黑</vt:lpstr>
      <vt:lpstr>微软雅黑</vt:lpstr>
      <vt:lpstr>Arial</vt:lpstr>
      <vt:lpstr>Arial Narrow</vt:lpstr>
      <vt:lpstr>Calibri</vt:lpstr>
      <vt:lpstr>Calibri Bold</vt:lpstr>
      <vt:lpstr>Calibri Bold Italic</vt:lpstr>
      <vt:lpstr>Cambria</vt:lpstr>
      <vt:lpstr>Cambria Math</vt:lpstr>
      <vt:lpstr>Candara</vt:lpstr>
      <vt:lpstr>Courier New</vt:lpstr>
      <vt:lpstr>Courier New Bold</vt:lpstr>
      <vt:lpstr>Symbol</vt:lpstr>
      <vt:lpstr>Wingdings</vt:lpstr>
      <vt:lpstr>Wingdings 2</vt:lpstr>
      <vt:lpstr>汉仪中圆简</vt:lpstr>
      <vt:lpstr>胡晓波美心常规体</vt:lpstr>
      <vt:lpstr>微笑PPT - 小A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2017-04-10T11:53:55Z</dcterms:created>
  <dcterms:modified xsi:type="dcterms:W3CDTF">2020-02-22T15:13:04Z</dcterms:modified>
</cp:coreProperties>
</file>