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</p:sldMasterIdLst>
  <p:notesMasterIdLst>
    <p:notesMasterId r:id="rId43"/>
  </p:notesMasterIdLst>
  <p:sldIdLst>
    <p:sldId id="386" r:id="rId2"/>
    <p:sldId id="375" r:id="rId3"/>
    <p:sldId id="339" r:id="rId4"/>
    <p:sldId id="387" r:id="rId5"/>
    <p:sldId id="699" r:id="rId6"/>
    <p:sldId id="700" r:id="rId7"/>
    <p:sldId id="373" r:id="rId8"/>
    <p:sldId id="701" r:id="rId9"/>
    <p:sldId id="389" r:id="rId10"/>
    <p:sldId id="390" r:id="rId11"/>
    <p:sldId id="702" r:id="rId12"/>
    <p:sldId id="391" r:id="rId13"/>
    <p:sldId id="392" r:id="rId14"/>
    <p:sldId id="704" r:id="rId15"/>
    <p:sldId id="393" r:id="rId16"/>
    <p:sldId id="431" r:id="rId17"/>
    <p:sldId id="432" r:id="rId18"/>
    <p:sldId id="395" r:id="rId19"/>
    <p:sldId id="372" r:id="rId20"/>
    <p:sldId id="705" r:id="rId21"/>
    <p:sldId id="433" r:id="rId22"/>
    <p:sldId id="706" r:id="rId23"/>
    <p:sldId id="413" r:id="rId24"/>
    <p:sldId id="414" r:id="rId25"/>
    <p:sldId id="707" r:id="rId26"/>
    <p:sldId id="415" r:id="rId27"/>
    <p:sldId id="417" r:id="rId28"/>
    <p:sldId id="708" r:id="rId29"/>
    <p:sldId id="371" r:id="rId30"/>
    <p:sldId id="435" r:id="rId31"/>
    <p:sldId id="434" r:id="rId32"/>
    <p:sldId id="709" r:id="rId33"/>
    <p:sldId id="710" r:id="rId34"/>
    <p:sldId id="711" r:id="rId35"/>
    <p:sldId id="351" r:id="rId36"/>
    <p:sldId id="696" r:id="rId37"/>
    <p:sldId id="697" r:id="rId38"/>
    <p:sldId id="698" r:id="rId39"/>
    <p:sldId id="352" r:id="rId40"/>
    <p:sldId id="420" r:id="rId41"/>
    <p:sldId id="402" r:id="rId42"/>
  </p:sldIdLst>
  <p:sldSz cx="9144000" cy="5143500" type="screen16x9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846138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271588" indent="-18256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693863" indent="-2428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133FCB"/>
    <a:srgbClr val="067C0C"/>
    <a:srgbClr val="FFAFAF"/>
    <a:srgbClr val="FF0000"/>
    <a:srgbClr val="08A810"/>
    <a:srgbClr val="A33909"/>
    <a:srgbClr val="F2F2F2"/>
    <a:srgbClr val="AC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2991" autoAdjust="0"/>
  </p:normalViewPr>
  <p:slideViewPr>
    <p:cSldViewPr showGuides="1">
      <p:cViewPr varScale="1">
        <p:scale>
          <a:sx n="180" d="100"/>
          <a:sy n="180" d="100"/>
        </p:scale>
        <p:origin x="56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61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3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50615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94028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8225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8279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142437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81959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03238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41393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17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25113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1EB67C6-DB4E-49CE-A35E-FBACFAE9C023}" type="slidenum">
              <a:rPr lang="en-US" altLang="zh-CN" b="0"/>
              <a:pPr eaLnBrk="1" hangingPunct="1"/>
              <a:t>18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19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747315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82253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66135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5396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24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13731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29011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39680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85015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840BBD33-9EB9-4AC0-BC29-D29C79B9D169}" type="slidenum">
              <a:rPr lang="en-US" altLang="zh-CN" b="0"/>
              <a:pPr eaLnBrk="1" hangingPunct="1"/>
              <a:t>28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29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873228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812852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233762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919556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250745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84C149E-EAFD-435A-A814-2ADCF0D76AB7}" type="slidenum">
              <a:rPr lang="en-US" altLang="zh-CN" b="0"/>
              <a:pPr eaLnBrk="1" hangingPunct="1"/>
              <a:t>34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BFC2BDA-E9EE-47B7-A9DE-E6D2B712059D}" type="slidenum">
              <a:rPr lang="en-US" altLang="zh-CN" b="0"/>
              <a:pPr eaLnBrk="1" hangingPunct="1"/>
              <a:t>35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46433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77683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976751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F7B8BAD8-A75C-4FC5-BBFF-6CEFF2D6559C}" type="slidenum">
              <a:rPr lang="en-US" altLang="zh-CN" b="0"/>
              <a:pPr eaLnBrk="1" hangingPunct="1"/>
              <a:t>38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318892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39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187597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40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6422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59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84C149E-EAFD-435A-A814-2ADCF0D76AB7}" type="slidenum">
              <a:rPr lang="en-US" altLang="zh-CN" b="0"/>
              <a:pPr eaLnBrk="1" hangingPunct="1"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E84C149E-EAFD-435A-A814-2ADCF0D76AB7}" type="slidenum">
              <a:rPr lang="en-US" altLang="zh-CN" b="0"/>
              <a:pPr eaLnBrk="1" hangingPunct="1"/>
              <a:t>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45360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  <a:pPr eaLnBrk="1" hangingPunct="1"/>
              <a:t>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52840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9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96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深入理解计算机系统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程序的机器级表示：控制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zh-CN" altLang="en-US"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18D4E7-212D-4896-B8B2-9FA6A906B8D3}"/>
              </a:ext>
            </a:extLst>
          </p:cNvPr>
          <p:cNvGrpSpPr/>
          <p:nvPr/>
        </p:nvGrpSpPr>
        <p:grpSpPr>
          <a:xfrm>
            <a:off x="3638769" y="238528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F7CF73-B6C8-4000-83A6-DE2619C8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795886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713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+mn-ea"/>
                <a:ea typeface="+mn-ea"/>
              </a:rPr>
              <a:t>设置条件码</a:t>
            </a:r>
            <a:endParaRPr lang="en-US" altLang="zh-CN" sz="2000" kern="0" dirty="0">
              <a:solidFill>
                <a:srgbClr val="AC0000"/>
              </a:solidFill>
              <a:latin typeface="+mn-ea"/>
              <a:ea typeface="+mn-ea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5AF65F5-4D59-4681-99ED-2EADC40B3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60" y="3013224"/>
            <a:ext cx="5791200" cy="13049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/>
          <a:lstStyle>
            <a:lvl1pPr eaLnBrk="0" hangingPunct="0"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01938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12(%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y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cmpl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%eax,8(%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)	# Compare x : y</a:t>
            </a:r>
          </a:p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setg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%al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al = x &gt; y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movzbl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%al,%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Zero rest of %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CA24770-F35A-4CF1-B535-A9C2D66D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" y="987574"/>
            <a:ext cx="3656013" cy="1295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gt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(int x, int y)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x &gt; y;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E0D2670-E1FE-4383-B9EB-36EC7340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73" y="2568724"/>
            <a:ext cx="1168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 Bold" panose="020F0702030404030204" pitchFamily="34" charset="0"/>
                <a:sym typeface="Calibri Bold" panose="020F0702030404030204" pitchFamily="34" charset="0"/>
              </a:rPr>
              <a:t>Body</a:t>
            </a:r>
          </a:p>
        </p:txBody>
      </p:sp>
      <p:graphicFrame>
        <p:nvGraphicFramePr>
          <p:cNvPr id="21" name="Group 12">
            <a:extLst>
              <a:ext uri="{FF2B5EF4-FFF2-40B4-BE49-F238E27FC236}">
                <a16:creationId xmlns:a16="http://schemas.microsoft.com/office/drawing/2014/main" id="{B800503C-2A76-45F4-BA00-DF5F7BAFC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6663"/>
              </p:ext>
            </p:extLst>
          </p:nvPr>
        </p:nvGraphicFramePr>
        <p:xfrm>
          <a:off x="942449" y="4548519"/>
          <a:ext cx="2540000" cy="37623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43" marB="5084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43" marB="5084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43" marB="5084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1174667" y="1310353"/>
            <a:ext cx="1834493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控制：条件码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447327" y="2090431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条件分支</a:t>
            </a:r>
            <a:endParaRPr lang="zh-CN" altLang="zh-CN" sz="20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248015" y="3023355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循环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7B1D23-F17B-4D90-8BA7-BCCCD19B4D1E}"/>
              </a:ext>
            </a:extLst>
          </p:cNvPr>
          <p:cNvSpPr>
            <a:spLocks/>
          </p:cNvSpPr>
          <p:nvPr/>
        </p:nvSpPr>
        <p:spPr bwMode="auto">
          <a:xfrm>
            <a:off x="3021249" y="1145415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F57598FE-0378-4B03-8F12-D6EA8A01899B}"/>
              </a:ext>
            </a:extLst>
          </p:cNvPr>
          <p:cNvSpPr>
            <a:spLocks/>
          </p:cNvSpPr>
          <p:nvPr/>
        </p:nvSpPr>
        <p:spPr bwMode="auto">
          <a:xfrm>
            <a:off x="4978949" y="1906742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5F357A7D-EF92-4A09-8BB2-8ED7E323CDC1}"/>
              </a:ext>
            </a:extLst>
          </p:cNvPr>
          <p:cNvSpPr>
            <a:spLocks/>
          </p:cNvSpPr>
          <p:nvPr/>
        </p:nvSpPr>
        <p:spPr bwMode="auto">
          <a:xfrm>
            <a:off x="3021249" y="2668069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7BF22C54-5071-4D0D-A9CD-64845318080F}"/>
              </a:ext>
            </a:extLst>
          </p:cNvPr>
          <p:cNvSpPr>
            <a:spLocks/>
          </p:cNvSpPr>
          <p:nvPr/>
        </p:nvSpPr>
        <p:spPr bwMode="auto">
          <a:xfrm>
            <a:off x="4978949" y="3454774"/>
            <a:ext cx="1169182" cy="1091236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ED03A4E-3043-4325-A412-5A14776D453E}"/>
              </a:ext>
            </a:extLst>
          </p:cNvPr>
          <p:cNvGrpSpPr/>
          <p:nvPr/>
        </p:nvGrpSpPr>
        <p:grpSpPr>
          <a:xfrm>
            <a:off x="5203765" y="2328423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FC73D-76CD-4BA5-ACF3-2E6023886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8A316F-23E2-4893-A467-25F43FF2F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191BBCA-C36B-45BE-8778-77B7C0F532A8}"/>
              </a:ext>
            </a:extLst>
          </p:cNvPr>
          <p:cNvGrpSpPr/>
          <p:nvPr/>
        </p:nvGrpSpPr>
        <p:grpSpPr>
          <a:xfrm>
            <a:off x="3598485" y="1524331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DE698E4-48CD-4B8E-8542-C498BFF0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86B8AAE0-C141-4B5D-817F-035B665F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6F0A7531-2EB3-4A47-A0A2-F7E32346A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2362F89-3671-4263-9BE4-741F00305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42482DE-544D-4FCD-A022-1765AE04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391D00A-0228-4D07-A029-8804D81B9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Freeform 19">
            <a:extLst>
              <a:ext uri="{FF2B5EF4-FFF2-40B4-BE49-F238E27FC236}">
                <a16:creationId xmlns:a16="http://schemas.microsoft.com/office/drawing/2014/main" id="{61B0DE86-F561-44F8-9941-A66D93312C50}"/>
              </a:ext>
            </a:extLst>
          </p:cNvPr>
          <p:cNvSpPr>
            <a:spLocks/>
          </p:cNvSpPr>
          <p:nvPr/>
        </p:nvSpPr>
        <p:spPr bwMode="auto">
          <a:xfrm>
            <a:off x="3556899" y="3045920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AD91D03B-0B9C-4D53-A182-4AF155804178}"/>
              </a:ext>
            </a:extLst>
          </p:cNvPr>
          <p:cNvSpPr>
            <a:spLocks noEditPoints="1"/>
          </p:cNvSpPr>
          <p:nvPr/>
        </p:nvSpPr>
        <p:spPr bwMode="auto">
          <a:xfrm>
            <a:off x="5247878" y="3858703"/>
            <a:ext cx="283686" cy="227492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BF574569-D906-49BF-BBCB-F2A8FB941B7E}"/>
              </a:ext>
            </a:extLst>
          </p:cNvPr>
          <p:cNvSpPr/>
          <p:nvPr/>
        </p:nvSpPr>
        <p:spPr>
          <a:xfrm>
            <a:off x="4165052" y="771550"/>
            <a:ext cx="813896" cy="410445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68437F-2D5C-424D-B562-9758CAF213F0}"/>
              </a:ext>
            </a:extLst>
          </p:cNvPr>
          <p:cNvSpPr txBox="1"/>
          <p:nvPr/>
        </p:nvSpPr>
        <p:spPr>
          <a:xfrm>
            <a:off x="4350915" y="145726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420977C-39B9-410D-9D84-C8DD6CD9A69C}"/>
              </a:ext>
            </a:extLst>
          </p:cNvPr>
          <p:cNvSpPr txBox="1"/>
          <p:nvPr/>
        </p:nvSpPr>
        <p:spPr>
          <a:xfrm>
            <a:off x="4350915" y="223547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20EE7DC-DFA0-494F-BC03-10CBB564A6E8}"/>
              </a:ext>
            </a:extLst>
          </p:cNvPr>
          <p:cNvSpPr txBox="1"/>
          <p:nvPr/>
        </p:nvSpPr>
        <p:spPr>
          <a:xfrm>
            <a:off x="4350915" y="301368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A33276-5E28-4F97-B0C9-42C3E984FF5E}"/>
              </a:ext>
            </a:extLst>
          </p:cNvPr>
          <p:cNvSpPr txBox="1"/>
          <p:nvPr/>
        </p:nvSpPr>
        <p:spPr>
          <a:xfrm>
            <a:off x="4350915" y="379189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4858BDB5-2C2A-4A82-B074-4E172BCB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326" y="3791892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C00000"/>
                </a:solidFill>
                <a:cs typeface="+mn-ea"/>
                <a:sym typeface="+mn-lt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语句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41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51" grpId="0"/>
          <p:bldP spid="51" grpId="1"/>
          <p:bldP spid="75" grpId="0"/>
          <p:bldP spid="72" grpId="0"/>
          <p:bldP spid="7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51" grpId="0"/>
          <p:bldP spid="51" grpId="1"/>
          <p:bldP spid="75" grpId="0"/>
          <p:bldP spid="72" grpId="0"/>
          <p:bldP spid="72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27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F1DB9A-81BE-4FE9-97D2-1904CD6C175C}"/>
              </a:ext>
            </a:extLst>
          </p:cNvPr>
          <p:cNvSpPr/>
          <p:nvPr/>
        </p:nvSpPr>
        <p:spPr>
          <a:xfrm>
            <a:off x="1935777" y="532672"/>
            <a:ext cx="5272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kern="0" dirty="0" err="1">
                <a:solidFill>
                  <a:srgbClr val="C00000"/>
                </a:solidFill>
                <a:latin typeface="+mn-ea"/>
              </a:rPr>
              <a:t>jX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000" kern="0" dirty="0">
                <a:solidFill>
                  <a:srgbClr val="C00000"/>
                </a:solidFill>
                <a:latin typeface="+mn-ea"/>
              </a:rPr>
              <a:t>指令：</a:t>
            </a:r>
            <a:r>
              <a:rPr lang="zh-CN" altLang="en-US" kern="0" dirty="0">
                <a:latin typeface="+mn-ea"/>
              </a:rPr>
              <a:t>根据不同的条件跳转到某条指令处执行</a:t>
            </a:r>
          </a:p>
        </p:txBody>
      </p:sp>
      <p:graphicFrame>
        <p:nvGraphicFramePr>
          <p:cNvPr id="9" name="Group 5">
            <a:extLst>
              <a:ext uri="{FF2B5EF4-FFF2-40B4-BE49-F238E27FC236}">
                <a16:creationId xmlns:a16="http://schemas.microsoft.com/office/drawing/2014/main" id="{01D22C3C-5F13-4624-9D68-2E053DB67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93011"/>
              </p:ext>
            </p:extLst>
          </p:nvPr>
        </p:nvGraphicFramePr>
        <p:xfrm>
          <a:off x="1547664" y="1046245"/>
          <a:ext cx="6376988" cy="3896678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1116771344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1336410418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val="1508261184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jX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ea typeface="ヒラギノ角ゴ ProN W6"/>
                        <a:cs typeface="ヒラギノ角ゴ ProN W6"/>
                        <a:sym typeface="Calibri Bold" panose="020F0702030404030204" pitchFamily="34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1233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jmp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无条件跳转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7388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12900" algn="l"/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je/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华文楷体" panose="02010600040101010101" pitchFamily="2" charset="-122"/>
                          <a:cs typeface="Courier New Bold" panose="02070609020205020404" pitchFamily="49" charset="0"/>
                          <a:sym typeface="Courier New Bold" panose="02070609020205020404" pitchFamily="49" charset="0"/>
                        </a:rPr>
                        <a:t>jz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6752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Jne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华文楷体" panose="02010600040101010101" pitchFamily="2" charset="-122"/>
                          <a:cs typeface="Courier New Bold" panose="02070609020205020404" pitchFamily="49" charset="0"/>
                          <a:sym typeface="Courier New Bold" panose="02070609020205020404" pitchFamily="49" charset="0"/>
                        </a:rPr>
                        <a:t>jnz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66939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91766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064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529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jge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40306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1756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4333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63157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jb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anose="02010600030101010101" pitchFamily="2" charset="-122"/>
                        <a:sym typeface="Courier New Bold" panose="02070609020205020404" pitchFamily="49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anose="02010600030101010101" pitchFamily="2" charset="-122"/>
                          <a:sym typeface="Courier New Bold" panose="02070609020205020404" pitchFamily="49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tabLst>
                          <a:tab pos="1651000" algn="l"/>
                        </a:tabLst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panose="020F0702030404030204" pitchFamily="34" charset="0"/>
                          <a:ea typeface="ヒラギノ角ゴ ProN W6"/>
                          <a:cs typeface="ヒラギノ角ゴ ProN W6"/>
                          <a:sym typeface="Calibri Bold" panose="020F0702030404030204" pitchFamily="34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10090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05A8CBCC-3A40-4F64-BD72-17D3748C2C52}"/>
              </a:ext>
            </a:extLst>
          </p:cNvPr>
          <p:cNvSpPr>
            <a:spLocks/>
          </p:cNvSpPr>
          <p:nvPr/>
        </p:nvSpPr>
        <p:spPr bwMode="auto">
          <a:xfrm>
            <a:off x="1022201" y="3018967"/>
            <a:ext cx="288925" cy="1215931"/>
          </a:xfrm>
          <a:prstGeom prst="leftBrace">
            <a:avLst>
              <a:gd name="adj1" fmla="val 828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200">
              <a:solidFill>
                <a:srgbClr val="000000"/>
              </a:solidFill>
              <a:latin typeface="Gill Sans"/>
              <a:ea typeface="ヒラギノ角ゴ ProN W3" charset="-128"/>
              <a:sym typeface="Gill San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5A2A17-4C6A-4F95-B379-7DF7A331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70" y="3018966"/>
            <a:ext cx="492443" cy="121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有符号数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9F6946F-3C8A-4E9B-B09F-F2632F4ECD15}"/>
              </a:ext>
            </a:extLst>
          </p:cNvPr>
          <p:cNvSpPr>
            <a:spLocks/>
          </p:cNvSpPr>
          <p:nvPr/>
        </p:nvSpPr>
        <p:spPr bwMode="auto">
          <a:xfrm>
            <a:off x="1074590" y="4307923"/>
            <a:ext cx="227012" cy="635000"/>
          </a:xfrm>
          <a:prstGeom prst="leftBrace">
            <a:avLst>
              <a:gd name="adj1" fmla="val 837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200">
              <a:solidFill>
                <a:srgbClr val="000000"/>
              </a:solidFill>
              <a:latin typeface="Gill Sans"/>
              <a:ea typeface="ヒラギノ角ゴ ProN W3" charset="-128"/>
              <a:sym typeface="Gill San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803679-CD29-4EF4-87D9-281465FFC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52" y="4239766"/>
            <a:ext cx="719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13617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/>
          <p:bldP spid="12" grpId="0" animBg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/>
          <p:bldP spid="12" grpId="0" animBg="1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E86E5577-8DB6-4F20-9FA9-3FCD8E4A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" y="516151"/>
            <a:ext cx="3459866" cy="32511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absdiff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(int x, int y)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int result;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if (x &gt; y &amp;&amp; x&gt;0 || y&gt;3)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  result = x-y;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} else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  result = y-x;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return result;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760469F9-4C7C-46BA-90D1-B80C3B8F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15" y="516152"/>
            <a:ext cx="4394200" cy="462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absdiff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: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pushl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esp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8(%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12(%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cmpl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x-y</a:t>
            </a:r>
          </a:p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jle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   .L6 x&lt;=y x&gt;y</a:t>
            </a:r>
          </a:p>
          <a:p>
            <a:pPr eaLnBrk="1" hangingPunct="1"/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 x-y</a:t>
            </a:r>
          </a:p>
          <a:p>
            <a:pPr eaLnBrk="1" hangingPunct="1"/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sym typeface="Monaco" charset="0"/>
              </a:rPr>
              <a:t>=x-y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jmp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   .L7</a:t>
            </a:r>
          </a:p>
          <a:p>
            <a:pPr eaLnBrk="1" hangingPunct="1"/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.L6:</a:t>
            </a:r>
          </a:p>
          <a:p>
            <a:pPr eaLnBrk="1" hangingPunct="1"/>
            <a:r>
              <a:rPr lang="en-US" altLang="zh-CN" sz="2000" b="1" dirty="0" err="1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2000" b="1" dirty="0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solidFill>
                  <a:srgbClr val="CC6600"/>
                </a:solidFill>
                <a:latin typeface="Courier New" panose="02070309020205020404" pitchFamily="49" charset="0"/>
                <a:sym typeface="Monaco" charset="0"/>
              </a:rPr>
              <a:t> y-x</a:t>
            </a:r>
          </a:p>
          <a:p>
            <a:pPr eaLnBrk="1" hangingPunct="1"/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.L7: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popl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ret</a:t>
            </a: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EACA0A37-20E9-4D16-A216-4F2B80FB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1481352"/>
            <a:ext cx="304800" cy="9144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57150 h 21600"/>
              <a:gd name="T4" fmla="*/ 152400 w 21600"/>
              <a:gd name="T5" fmla="*/ 400050 h 21600"/>
              <a:gd name="T6" fmla="*/ 304800 w 21600"/>
              <a:gd name="T7" fmla="*/ 457200 h 21600"/>
              <a:gd name="T8" fmla="*/ 152400 w 21600"/>
              <a:gd name="T9" fmla="*/ 514350 h 21600"/>
              <a:gd name="T10" fmla="*/ 152400 w 21600"/>
              <a:gd name="T11" fmla="*/ 857250 h 21600"/>
              <a:gd name="T12" fmla="*/ 0 w 21600"/>
              <a:gd name="T13" fmla="*/ 914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E92CB30-C8FA-4F36-831F-9ACBAABD9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52" y="1736470"/>
            <a:ext cx="7302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alibri" panose="020F0502020204030204" pitchFamily="34" charset="0"/>
                <a:sym typeface="Calibri" panose="020F0502020204030204" pitchFamily="34" charset="0"/>
              </a:rPr>
              <a:t>Body1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CDF8D9DF-BC5D-41DA-B2D4-EF94B016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871752"/>
            <a:ext cx="228600" cy="533400"/>
          </a:xfrm>
          <a:custGeom>
            <a:avLst/>
            <a:gdLst>
              <a:gd name="T0" fmla="*/ 0 w 21600"/>
              <a:gd name="T1" fmla="*/ 0 h 21600"/>
              <a:gd name="T2" fmla="*/ 114300 w 21600"/>
              <a:gd name="T3" fmla="*/ 107939 h 21600"/>
              <a:gd name="T4" fmla="*/ 114300 w 21600"/>
              <a:gd name="T5" fmla="*/ 158761 h 21600"/>
              <a:gd name="T6" fmla="*/ 228600 w 21600"/>
              <a:gd name="T7" fmla="*/ 266700 h 21600"/>
              <a:gd name="T8" fmla="*/ 114300 w 21600"/>
              <a:gd name="T9" fmla="*/ 374639 h 21600"/>
              <a:gd name="T10" fmla="*/ 114300 w 21600"/>
              <a:gd name="T11" fmla="*/ 425461 h 21600"/>
              <a:gd name="T12" fmla="*/ 0 w 21600"/>
              <a:gd name="T13" fmla="*/ 533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03E9DB9-F0C8-4C79-83E3-E7735D57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947952"/>
            <a:ext cx="6778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Setup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153F3859-E12B-4882-B6CC-2CB4DD68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3767352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76200 h 21600"/>
              <a:gd name="T4" fmla="*/ 152400 w 21600"/>
              <a:gd name="T5" fmla="*/ 152400 h 21600"/>
              <a:gd name="T6" fmla="*/ 304800 w 21600"/>
              <a:gd name="T7" fmla="*/ 228600 h 21600"/>
              <a:gd name="T8" fmla="*/ 152400 w 21600"/>
              <a:gd name="T9" fmla="*/ 304800 h 21600"/>
              <a:gd name="T10" fmla="*/ 152400 w 21600"/>
              <a:gd name="T11" fmla="*/ 381000 h 21600"/>
              <a:gd name="T12" fmla="*/ 0 w 21600"/>
              <a:gd name="T13" fmla="*/ 4572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C7F68298-3EFF-43B9-B12D-12EEF8DB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4678577"/>
            <a:ext cx="6842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Finish</a:t>
            </a:r>
          </a:p>
        </p:txBody>
      </p:sp>
      <p:sp>
        <p:nvSpPr>
          <p:cNvPr id="30" name="AutoShape 12">
            <a:extLst>
              <a:ext uri="{FF2B5EF4-FFF2-40B4-BE49-F238E27FC236}">
                <a16:creationId xmlns:a16="http://schemas.microsoft.com/office/drawing/2014/main" id="{2A7CFEA3-4FC0-4A33-8E19-E8FC8D5F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4576977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76200 h 21600"/>
              <a:gd name="T4" fmla="*/ 152400 w 21600"/>
              <a:gd name="T5" fmla="*/ 152400 h 21600"/>
              <a:gd name="T6" fmla="*/ 304800 w 21600"/>
              <a:gd name="T7" fmla="*/ 228600 h 21600"/>
              <a:gd name="T8" fmla="*/ 152400 w 21600"/>
              <a:gd name="T9" fmla="*/ 304800 h 21600"/>
              <a:gd name="T10" fmla="*/ 152400 w 21600"/>
              <a:gd name="T11" fmla="*/ 381000 h 21600"/>
              <a:gd name="T12" fmla="*/ 0 w 21600"/>
              <a:gd name="T13" fmla="*/ 4572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75C318F5-3D0C-42E9-BF39-9F8F6E60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3843552"/>
            <a:ext cx="8651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Body2b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052862F3-3AE9-45AE-AB71-FAAD927F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2471952"/>
            <a:ext cx="304800" cy="9144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57150 h 21600"/>
              <a:gd name="T4" fmla="*/ 152400 w 21600"/>
              <a:gd name="T5" fmla="*/ 400050 h 21600"/>
              <a:gd name="T6" fmla="*/ 304800 w 21600"/>
              <a:gd name="T7" fmla="*/ 457200 h 21600"/>
              <a:gd name="T8" fmla="*/ 152400 w 21600"/>
              <a:gd name="T9" fmla="*/ 514350 h 21600"/>
              <a:gd name="T10" fmla="*/ 152400 w 21600"/>
              <a:gd name="T11" fmla="*/ 857250 h 21600"/>
              <a:gd name="T12" fmla="*/ 0 w 21600"/>
              <a:gd name="T13" fmla="*/ 914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18D42ABD-970E-4D1C-9C5D-644E3099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215" y="2725952"/>
            <a:ext cx="854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Body2a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C34FF76-16B0-4321-8DF5-9782216D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714" y="1395841"/>
            <a:ext cx="89768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edx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=x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E9EF8CC-17FE-4689-8979-3EA7DA4EF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30" y="1736470"/>
            <a:ext cx="88729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=y</a:t>
            </a:r>
          </a:p>
        </p:txBody>
      </p:sp>
    </p:spTree>
    <p:extLst>
      <p:ext uri="{BB962C8B-B14F-4D97-AF65-F5344CB8AC3E}">
        <p14:creationId xmlns:p14="http://schemas.microsoft.com/office/powerpoint/2010/main" val="8861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3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3" grpId="0"/>
          <p:bldP spid="19" grpId="0"/>
          <p:bldP spid="2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760469F9-4C7C-46BA-90D1-B80C3B8F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15" y="516152"/>
            <a:ext cx="4394200" cy="462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absdiff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: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pushl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esp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8(%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12(%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cmpl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jle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   .L6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jmp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.L7</a:t>
            </a:r>
          </a:p>
          <a:p>
            <a:pPr eaLnBrk="1" hangingPunct="1"/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.L6: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.L7:</a:t>
            </a:r>
          </a:p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popl</a:t>
            </a:r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20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20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Monaco" charset="0"/>
              </a:rPr>
              <a:t>ret</a:t>
            </a: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EACA0A37-20E9-4D16-A216-4F2B80FB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1481352"/>
            <a:ext cx="304800" cy="9144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57150 h 21600"/>
              <a:gd name="T4" fmla="*/ 152400 w 21600"/>
              <a:gd name="T5" fmla="*/ 400050 h 21600"/>
              <a:gd name="T6" fmla="*/ 304800 w 21600"/>
              <a:gd name="T7" fmla="*/ 457200 h 21600"/>
              <a:gd name="T8" fmla="*/ 152400 w 21600"/>
              <a:gd name="T9" fmla="*/ 514350 h 21600"/>
              <a:gd name="T10" fmla="*/ 152400 w 21600"/>
              <a:gd name="T11" fmla="*/ 857250 h 21600"/>
              <a:gd name="T12" fmla="*/ 0 w 21600"/>
              <a:gd name="T13" fmla="*/ 914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E92CB30-C8FA-4F36-831F-9ACBAABD9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1740406"/>
            <a:ext cx="7302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alibri" panose="020F0502020204030204" pitchFamily="34" charset="0"/>
                <a:sym typeface="Calibri" panose="020F0502020204030204" pitchFamily="34" charset="0"/>
              </a:rPr>
              <a:t>Body1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CDF8D9DF-BC5D-41DA-B2D4-EF94B016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871752"/>
            <a:ext cx="228600" cy="533400"/>
          </a:xfrm>
          <a:custGeom>
            <a:avLst/>
            <a:gdLst>
              <a:gd name="T0" fmla="*/ 0 w 21600"/>
              <a:gd name="T1" fmla="*/ 0 h 21600"/>
              <a:gd name="T2" fmla="*/ 114300 w 21600"/>
              <a:gd name="T3" fmla="*/ 107939 h 21600"/>
              <a:gd name="T4" fmla="*/ 114300 w 21600"/>
              <a:gd name="T5" fmla="*/ 158761 h 21600"/>
              <a:gd name="T6" fmla="*/ 228600 w 21600"/>
              <a:gd name="T7" fmla="*/ 266700 h 21600"/>
              <a:gd name="T8" fmla="*/ 114300 w 21600"/>
              <a:gd name="T9" fmla="*/ 374639 h 21600"/>
              <a:gd name="T10" fmla="*/ 114300 w 21600"/>
              <a:gd name="T11" fmla="*/ 425461 h 21600"/>
              <a:gd name="T12" fmla="*/ 0 w 21600"/>
              <a:gd name="T13" fmla="*/ 533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03E9DB9-F0C8-4C79-83E3-E7735D57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947952"/>
            <a:ext cx="6778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Setup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153F3859-E12B-4882-B6CC-2CB4DD68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3767352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76200 h 21600"/>
              <a:gd name="T4" fmla="*/ 152400 w 21600"/>
              <a:gd name="T5" fmla="*/ 152400 h 21600"/>
              <a:gd name="T6" fmla="*/ 304800 w 21600"/>
              <a:gd name="T7" fmla="*/ 228600 h 21600"/>
              <a:gd name="T8" fmla="*/ 152400 w 21600"/>
              <a:gd name="T9" fmla="*/ 304800 h 21600"/>
              <a:gd name="T10" fmla="*/ 152400 w 21600"/>
              <a:gd name="T11" fmla="*/ 381000 h 21600"/>
              <a:gd name="T12" fmla="*/ 0 w 21600"/>
              <a:gd name="T13" fmla="*/ 4572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C7F68298-3EFF-43B9-B12D-12EEF8DB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4678577"/>
            <a:ext cx="6842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Finish</a:t>
            </a:r>
          </a:p>
        </p:txBody>
      </p:sp>
      <p:sp>
        <p:nvSpPr>
          <p:cNvPr id="30" name="AutoShape 12">
            <a:extLst>
              <a:ext uri="{FF2B5EF4-FFF2-40B4-BE49-F238E27FC236}">
                <a16:creationId xmlns:a16="http://schemas.microsoft.com/office/drawing/2014/main" id="{2A7CFEA3-4FC0-4A33-8E19-E8FC8D5F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4576977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76200 h 21600"/>
              <a:gd name="T4" fmla="*/ 152400 w 21600"/>
              <a:gd name="T5" fmla="*/ 152400 h 21600"/>
              <a:gd name="T6" fmla="*/ 304800 w 21600"/>
              <a:gd name="T7" fmla="*/ 228600 h 21600"/>
              <a:gd name="T8" fmla="*/ 152400 w 21600"/>
              <a:gd name="T9" fmla="*/ 304800 h 21600"/>
              <a:gd name="T10" fmla="*/ 152400 w 21600"/>
              <a:gd name="T11" fmla="*/ 381000 h 21600"/>
              <a:gd name="T12" fmla="*/ 0 w 21600"/>
              <a:gd name="T13" fmla="*/ 4572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75C318F5-3D0C-42E9-BF39-9F8F6E60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928" y="3843552"/>
            <a:ext cx="8651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Body2b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052862F3-3AE9-45AE-AB71-FAAD927F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15" y="2471952"/>
            <a:ext cx="304800" cy="9144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57150 h 21600"/>
              <a:gd name="T4" fmla="*/ 152400 w 21600"/>
              <a:gd name="T5" fmla="*/ 400050 h 21600"/>
              <a:gd name="T6" fmla="*/ 304800 w 21600"/>
              <a:gd name="T7" fmla="*/ 457200 h 21600"/>
              <a:gd name="T8" fmla="*/ 152400 w 21600"/>
              <a:gd name="T9" fmla="*/ 514350 h 21600"/>
              <a:gd name="T10" fmla="*/ 152400 w 21600"/>
              <a:gd name="T11" fmla="*/ 857250 h 21600"/>
              <a:gd name="T12" fmla="*/ 0 w 21600"/>
              <a:gd name="T13" fmla="*/ 9144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18D42ABD-970E-4D1C-9C5D-644E3099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215" y="2725952"/>
            <a:ext cx="854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  <a:sym typeface="Calibri" panose="020F0502020204030204" pitchFamily="34" charset="0"/>
              </a:rPr>
              <a:t>Body2a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D14A138-6FFE-422B-8A08-ED3F7A2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1" y="465427"/>
            <a:ext cx="3303205" cy="3052517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goto_ad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(int x, int y)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result;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if (x &lt;= y)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 Italic" panose="02070609020205090404" pitchFamily="49" charset="0"/>
              </a:rPr>
              <a:t>Else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result = x-y;</a:t>
            </a:r>
          </a:p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Exit;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sym typeface="Courier New Bold Italic" panose="02070609020205090404" pitchFamily="49" charset="0"/>
              </a:rPr>
              <a:t>Else:</a:t>
            </a:r>
            <a:endParaRPr lang="en-US" altLang="zh-CN" sz="1600" b="1" dirty="0">
              <a:solidFill>
                <a:srgbClr val="7030A0"/>
              </a:solidFill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result = y-x;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sym typeface="Courier New Bold Italic" panose="02070609020205090404" pitchFamily="49" charset="0"/>
              </a:rPr>
              <a:t>Exit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:</a:t>
            </a:r>
            <a:endParaRPr lang="en-US" altLang="zh-CN" sz="1600" b="1" dirty="0">
              <a:solidFill>
                <a:srgbClr val="7030A0"/>
              </a:solidFill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result;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3B15542-A49F-4D8E-B4E3-3AD155ABBF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517974"/>
            <a:ext cx="3975100" cy="1513113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1600" kern="0" dirty="0">
                <a:latin typeface="+mn-ea"/>
              </a:rPr>
              <a:t>C </a:t>
            </a:r>
            <a:r>
              <a:rPr lang="zh-CN" altLang="en-US" sz="1600" kern="0" dirty="0">
                <a:latin typeface="+mn-ea"/>
              </a:rPr>
              <a:t>中可以</a:t>
            </a:r>
            <a:r>
              <a:rPr lang="zh-CN" altLang="en-US" sz="1600" kern="0" dirty="0">
                <a:solidFill>
                  <a:srgbClr val="FF0000"/>
                </a:solidFill>
                <a:latin typeface="+mn-ea"/>
              </a:rPr>
              <a:t>采用</a:t>
            </a:r>
            <a:r>
              <a:rPr lang="en-US" altLang="zh-CN" sz="1600" kern="0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zh-CN" altLang="en-US" sz="1600" kern="0" dirty="0">
                <a:solidFill>
                  <a:srgbClr val="FF0000"/>
                </a:solidFill>
                <a:latin typeface="+mn-ea"/>
              </a:rPr>
              <a:t>语句进行跳转</a:t>
            </a:r>
            <a:r>
              <a:rPr lang="zh-CN" altLang="en-US" sz="1600" kern="0" dirty="0">
                <a:latin typeface="+mn-ea"/>
              </a:rPr>
              <a:t>，与机器级的语言风格类似</a:t>
            </a:r>
            <a:endParaRPr lang="en-US" altLang="zh-CN" sz="1600" kern="0" dirty="0"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zh-CN" altLang="en-US" sz="1600" kern="0" dirty="0">
                <a:latin typeface="+mn-ea"/>
              </a:rPr>
              <a:t>但通常被认为是一种比较“</a:t>
            </a:r>
            <a:r>
              <a:rPr lang="en-US" altLang="zh-CN" sz="1600" kern="0" dirty="0">
                <a:latin typeface="+mn-ea"/>
              </a:rPr>
              <a:t>low</a:t>
            </a:r>
            <a:r>
              <a:rPr lang="zh-CN" altLang="en-US" sz="1600" kern="0" dirty="0">
                <a:latin typeface="+mn-ea"/>
              </a:rPr>
              <a:t>”的编程风格</a:t>
            </a:r>
            <a:endParaRPr lang="en-US" altLang="zh-CN" sz="1600" kern="0" dirty="0">
              <a:latin typeface="+mn-ea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0C2565A-75BB-4DA2-AF82-D48F10E6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714" y="1395841"/>
            <a:ext cx="89768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edx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=x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4142E302-C9B7-4461-BB47-B28F91F5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30" y="1736470"/>
            <a:ext cx="88729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=y</a:t>
            </a:r>
          </a:p>
        </p:txBody>
      </p:sp>
    </p:spTree>
    <p:extLst>
      <p:ext uri="{BB962C8B-B14F-4D97-AF65-F5344CB8AC3E}">
        <p14:creationId xmlns:p14="http://schemas.microsoft.com/office/powerpoint/2010/main" val="33059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3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3" grpId="0"/>
          <p:bldP spid="18" grpId="0"/>
          <p:bldP spid="19" grpId="0"/>
          <p:bldP spid="2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分支跳转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05F2344-43F8-485F-BF37-AD00C15A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71440"/>
            <a:ext cx="29337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400">
                <a:latin typeface="Calibri Bold" panose="020F0702030404030204" pitchFamily="34" charset="0"/>
                <a:sym typeface="Calibri Bold" panose="020F0702030404030204" pitchFamily="34" charset="0"/>
              </a:rPr>
              <a:t>C Code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7E957D3C-8AE7-48FB-A6BC-F90BA035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1" y="842928"/>
            <a:ext cx="5715000" cy="41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val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  <a:sym typeface="Calibri Bold Italic" panose="020F07020304040A0204" pitchFamily="34" charset="0"/>
              </a:rPr>
              <a:t>Test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? </a:t>
            </a:r>
            <a:r>
              <a:rPr lang="en-US" altLang="zh-CN" sz="2000" b="1" dirty="0" err="1">
                <a:latin typeface="Courier New" panose="02070309020205020404" pitchFamily="49" charset="0"/>
                <a:sym typeface="Calibri Bold Italic" panose="020F07020304040A0204" pitchFamily="34" charset="0"/>
              </a:rPr>
              <a:t>Then_Expr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: </a:t>
            </a:r>
            <a:r>
              <a:rPr lang="en-US" altLang="zh-CN" sz="2000" b="1" dirty="0" err="1">
                <a:latin typeface="Courier New" panose="02070309020205020404" pitchFamily="49" charset="0"/>
                <a:sym typeface="Calibri Bold Italic" panose="020F07020304040A0204" pitchFamily="34" charset="0"/>
              </a:rPr>
              <a:t>Else_Expr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1248C761-E3F2-4246-A781-0126C357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1" y="2352640"/>
            <a:ext cx="2311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400">
                <a:latin typeface="Calibri Bold" panose="020F0702030404030204" pitchFamily="34" charset="0"/>
                <a:sym typeface="Calibri Bold" panose="020F0702030404030204" pitchFamily="34" charset="0"/>
              </a:rPr>
              <a:t>Goto Version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1F976FD-8CC2-46FB-A890-036BE0E43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1" y="2771740"/>
            <a:ext cx="3746500" cy="232029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nt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b="1" dirty="0">
                <a:latin typeface="Courier New" panose="02070309020205020404" pitchFamily="49" charset="0"/>
                <a:sym typeface="Calibri Bold Italic" panose="020F07020304040A0204" pitchFamily="34" charset="0"/>
              </a:rPr>
              <a:t>!Test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if (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nt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)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Else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sym typeface="Calibri Bold Italic" panose="020F07020304040A0204" pitchFamily="34" charset="0"/>
              </a:rPr>
              <a:t>Then_Expr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goto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Done</a:t>
            </a:r>
            <a:r>
              <a:rPr lang="en-US" altLang="zh-CN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Else: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sym typeface="Calibri Bold Italic" panose="020F07020304040A0204" pitchFamily="34" charset="0"/>
              </a:rPr>
              <a:t>Else_Expr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sym typeface="Courier New Bold Italic" panose="02070609020205090404" pitchFamily="49" charset="0"/>
              </a:rPr>
              <a:t>Done</a:t>
            </a:r>
            <a:r>
              <a:rPr lang="en-US" altLang="zh-CN" b="1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: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. . .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6F0C777D-1660-49FD-A3C9-F7C92B126329}"/>
              </a:ext>
            </a:extLst>
          </p:cNvPr>
          <p:cNvSpPr txBox="1">
            <a:spLocks noChangeArrowheads="1"/>
          </p:cNvSpPr>
          <p:nvPr/>
        </p:nvSpPr>
        <p:spPr>
          <a:xfrm>
            <a:off x="4513709" y="1495390"/>
            <a:ext cx="4432300" cy="403860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2" lvl="1" indent="0">
              <a:buNone/>
            </a:pPr>
            <a:r>
              <a:rPr lang="en-US" altLang="zh-CN" sz="2000" kern="0" dirty="0">
                <a:latin typeface="+mn-ea"/>
              </a:rPr>
              <a:t>Test </a:t>
            </a:r>
            <a:r>
              <a:rPr lang="zh-CN" altLang="en-US" sz="2000" kern="0" dirty="0">
                <a:latin typeface="+mn-ea"/>
              </a:rPr>
              <a:t>是一个返回整数值的表达式</a:t>
            </a:r>
          </a:p>
          <a:p>
            <a:pPr marL="385762" lvl="1" indent="0">
              <a:buNone/>
            </a:pPr>
            <a:r>
              <a:rPr lang="en-US" altLang="zh-CN" sz="2000" kern="0" dirty="0">
                <a:latin typeface="+mn-ea"/>
              </a:rPr>
              <a:t>= 0 </a:t>
            </a:r>
            <a:r>
              <a:rPr lang="zh-CN" altLang="en-US" sz="2000" kern="0" dirty="0">
                <a:latin typeface="+mn-ea"/>
              </a:rPr>
              <a:t>逻辑假</a:t>
            </a:r>
            <a:endParaRPr lang="en-US" altLang="zh-CN" sz="2000" kern="0" dirty="0">
              <a:latin typeface="+mn-ea"/>
            </a:endParaRPr>
          </a:p>
          <a:p>
            <a:pPr marL="385762" lvl="1" indent="0">
              <a:buNone/>
            </a:pPr>
            <a:r>
              <a:rPr lang="en-US" altLang="zh-CN" sz="2000" kern="0" dirty="0">
                <a:latin typeface="+mn-ea"/>
              </a:rPr>
              <a:t>≠ 0 </a:t>
            </a:r>
            <a:r>
              <a:rPr lang="zh-CN" altLang="en-US" sz="2000" kern="0" dirty="0">
                <a:latin typeface="+mn-ea"/>
              </a:rPr>
              <a:t>逻辑真</a:t>
            </a:r>
            <a:endParaRPr lang="en-US" altLang="zh-CN" sz="2000" kern="0" dirty="0">
              <a:latin typeface="+mn-ea"/>
            </a:endParaRPr>
          </a:p>
          <a:p>
            <a:pPr marL="552450" lvl="1">
              <a:buClr>
                <a:srgbClr val="C00000"/>
              </a:buClr>
            </a:pPr>
            <a:r>
              <a:rPr lang="zh-CN" altLang="en-US" sz="2000" kern="0" dirty="0">
                <a:latin typeface="+mn-ea"/>
              </a:rPr>
              <a:t>为每一个分支都产生一段代码</a:t>
            </a:r>
          </a:p>
          <a:p>
            <a:pPr marL="552450" lvl="1">
              <a:buClr>
                <a:srgbClr val="C00000"/>
              </a:buClr>
            </a:pPr>
            <a:r>
              <a:rPr lang="zh-CN" altLang="en-US" sz="2000" kern="0" dirty="0">
                <a:latin typeface="+mn-ea"/>
              </a:rPr>
              <a:t>根据条件执行合适的代码段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666DA19-B982-4559-B39C-92616F8A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91" y="1495390"/>
            <a:ext cx="3429000" cy="3556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val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x&gt;y ? x-y : y-x;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807D2C4-1459-4426-84A6-88DF81B6053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68873" y="2343909"/>
            <a:ext cx="857250" cy="1587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10">
            <a:extLst>
              <a:ext uri="{FF2B5EF4-FFF2-40B4-BE49-F238E27FC236}">
                <a16:creationId xmlns:a16="http://schemas.microsoft.com/office/drawing/2014/main" id="{4ABD4379-AD70-4C4B-A194-4DE755FD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854" y="209864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00000"/>
                </a:solidFill>
                <a:latin typeface="方正楷体简体" pitchFamily="2" charset="-122"/>
                <a:ea typeface="方正楷体简体" pitchFamily="2" charset="-122"/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587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5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55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554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条件传送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E8629EB-53FC-4261-AE06-8BB22D5BE8F5}"/>
              </a:ext>
            </a:extLst>
          </p:cNvPr>
          <p:cNvSpPr txBox="1">
            <a:spLocks noChangeArrowheads="1"/>
          </p:cNvSpPr>
          <p:nvPr/>
        </p:nvSpPr>
        <p:spPr>
          <a:xfrm>
            <a:off x="243339" y="1347614"/>
            <a:ext cx="4889500" cy="324036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412" indent="0">
              <a:buNone/>
            </a:pPr>
            <a:r>
              <a:rPr lang="zh-CN" altLang="en-US" sz="1800" kern="0" dirty="0">
                <a:latin typeface="+mn-ea"/>
              </a:rPr>
              <a:t>条件传送指令</a:t>
            </a:r>
            <a:r>
              <a:rPr lang="en-US" altLang="zh-CN" sz="1800" kern="0" dirty="0">
                <a:latin typeface="+mn-ea"/>
              </a:rPr>
              <a:t>——</a:t>
            </a:r>
            <a:r>
              <a:rPr lang="zh-CN" altLang="en-US" sz="1800" kern="0" dirty="0">
                <a:latin typeface="+mn-ea"/>
              </a:rPr>
              <a:t>满足条件才传送</a:t>
            </a:r>
          </a:p>
          <a:p>
            <a:pPr marL="385762" lvl="1" indent="0">
              <a:buNone/>
            </a:pPr>
            <a:r>
              <a:rPr lang="en-US" altLang="zh-CN" sz="1600" b="1" kern="0" dirty="0">
                <a:latin typeface="+mn-ea"/>
              </a:rPr>
              <a:t> Instruction supports:</a:t>
            </a:r>
          </a:p>
          <a:p>
            <a:pPr marL="838200" lvl="2">
              <a:buFont typeface="Symbol" panose="05050102010706020507" pitchFamily="18" charset="2"/>
              <a:buNone/>
            </a:pPr>
            <a:r>
              <a:rPr lang="en-US" altLang="zh-CN" sz="1600" b="1" kern="0" dirty="0">
                <a:latin typeface="+mn-ea"/>
              </a:rPr>
              <a:t>if (Test) </a:t>
            </a:r>
            <a:r>
              <a:rPr lang="en-US" altLang="zh-CN" sz="1600" b="1" kern="0" dirty="0" err="1">
                <a:latin typeface="+mn-ea"/>
              </a:rPr>
              <a:t>Dest</a:t>
            </a:r>
            <a:r>
              <a:rPr lang="en-US" altLang="zh-CN" sz="1600" b="1" kern="0" dirty="0">
                <a:latin typeface="+mn-ea"/>
                <a:sym typeface="Wingdings" panose="05000000000000000000" pitchFamily="2" charset="2"/>
              </a:rPr>
              <a:t> </a:t>
            </a:r>
            <a:r>
              <a:rPr lang="en-US" altLang="zh-CN" sz="1600" b="1" kern="0" dirty="0" err="1">
                <a:latin typeface="+mn-ea"/>
                <a:sym typeface="Wingdings" panose="05000000000000000000" pitchFamily="2" charset="2"/>
              </a:rPr>
              <a:t>Src</a:t>
            </a:r>
            <a:endParaRPr lang="en-US" altLang="zh-CN" sz="1600" b="1" kern="0" dirty="0">
              <a:latin typeface="+mn-ea"/>
              <a:sym typeface="Wingdings" panose="05000000000000000000" pitchFamily="2" charset="2"/>
            </a:endParaRPr>
          </a:p>
          <a:p>
            <a:pPr marL="838200" lvl="2">
              <a:buFont typeface="Symbol" panose="05050102010706020507" pitchFamily="18" charset="2"/>
              <a:buNone/>
            </a:pPr>
            <a:endParaRPr lang="en-US" altLang="zh-CN" sz="1600" b="0" kern="0" dirty="0">
              <a:latin typeface="+mn-ea"/>
            </a:endParaRPr>
          </a:p>
          <a:p>
            <a:pPr marL="292100">
              <a:buClr>
                <a:srgbClr val="C00000"/>
              </a:buClr>
              <a:buSzPct val="80000"/>
            </a:pPr>
            <a:r>
              <a:rPr lang="zh-CN" altLang="en-US" sz="1600" kern="0" dirty="0">
                <a:latin typeface="+mn-ea"/>
              </a:rPr>
              <a:t>先计算一个条件操作的两种结果，然后根据条件选择某一个</a:t>
            </a:r>
          </a:p>
          <a:p>
            <a:pPr marL="292100">
              <a:buClr>
                <a:srgbClr val="C00000"/>
              </a:buClr>
              <a:buSzPct val="80000"/>
            </a:pPr>
            <a:r>
              <a:rPr lang="zh-CN" altLang="en-US" sz="1600" kern="0" dirty="0">
                <a:latin typeface="+mn-ea"/>
              </a:rPr>
              <a:t>优势：能够更好的匹配现代处理器的特性</a:t>
            </a:r>
            <a:endParaRPr lang="en-US" altLang="zh-CN" sz="1600" kern="0" dirty="0">
              <a:latin typeface="+mn-ea"/>
            </a:endParaRPr>
          </a:p>
          <a:p>
            <a:pPr marL="625475" lvl="1">
              <a:buClr>
                <a:srgbClr val="C00000"/>
              </a:buClr>
              <a:buSzPct val="80000"/>
            </a:pPr>
            <a:r>
              <a:rPr lang="zh-CN" altLang="en-US" sz="1500" kern="0" dirty="0">
                <a:latin typeface="+mn-ea"/>
              </a:rPr>
              <a:t>流水线</a:t>
            </a:r>
            <a:endParaRPr lang="en-US" altLang="zh-CN" sz="1500" kern="0" dirty="0">
              <a:latin typeface="+mn-ea"/>
            </a:endParaRPr>
          </a:p>
          <a:p>
            <a:pPr marL="625475" lvl="1">
              <a:buClr>
                <a:srgbClr val="C00000"/>
              </a:buClr>
              <a:buSzPct val="80000"/>
            </a:pPr>
            <a:r>
              <a:rPr lang="zh-CN" altLang="en-US" sz="1500" kern="0" dirty="0">
                <a:latin typeface="+mn-ea"/>
              </a:rPr>
              <a:t>分支预测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446D978-2703-4693-ACCD-7E137D2A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635646"/>
            <a:ext cx="115212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400" dirty="0">
                <a:latin typeface="Calibri Bold" panose="020F0702030404030204" pitchFamily="34" charset="0"/>
                <a:sym typeface="Calibri Bold" panose="020F0702030404030204" pitchFamily="34" charset="0"/>
              </a:rPr>
              <a:t>C Code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8BFDE55E-0D8C-4C18-B92D-E465044B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092846"/>
            <a:ext cx="3746500" cy="159385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79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tval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Then_Expr</a:t>
            </a:r>
            <a:r>
              <a:rPr lang="en-US" altLang="zh-CN" sz="2000" b="1" dirty="0">
                <a:latin typeface="Courier New" panose="02070309020205020404" pitchFamily="49" charset="0"/>
                <a:sym typeface="Arial Narrow Bold" panose="020B0706020202030204" pitchFamily="34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  <a:sym typeface="Courier New Bold" panose="02070609020205020404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result = </a:t>
            </a:r>
            <a:r>
              <a:rPr lang="en-US" altLang="zh-CN" sz="20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Else_Expr</a:t>
            </a:r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t = Test;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if (t) result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tval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return result;</a:t>
            </a:r>
            <a:endParaRPr lang="en-US" altLang="zh-CN" sz="2000" b="1" dirty="0">
              <a:latin typeface="Courier New" panose="02070309020205020404" pitchFamily="49" charset="0"/>
              <a:sym typeface="Arial Narrow Bold" panose="020B07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5" grpId="0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25" grpId="0"/>
          <p:bldP spid="34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条件传送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FF39177-394B-4C66-92F3-689D6B028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6" y="1038739"/>
            <a:ext cx="3240360" cy="197614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comvdiff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(int x, int y)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tval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y-x;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int </a:t>
            </a:r>
            <a:r>
              <a:rPr lang="en-US" altLang="zh-CN" sz="1600" b="1" dirty="0" err="1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rval</a:t>
            </a:r>
            <a:r>
              <a:rPr lang="en-US" altLang="zh-CN" sz="1600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= x-y;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int test = x &lt; y;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if (test)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rval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 =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tval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result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rval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564C3BE0-530F-4106-B6D4-C220C454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26" y="1038739"/>
            <a:ext cx="2808312" cy="2304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38100" tIns="38100" rIns="38100" bIns="38100"/>
          <a:lstStyle>
            <a:lvl1pPr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comvdiff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: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8(%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ecx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12(%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cmpl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ecx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cmovl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9947767-039D-4E27-A0B2-4E5FFB3F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648" y="1028276"/>
            <a:ext cx="2733042" cy="39197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/>
          <a:lstStyle>
            <a:lvl1pPr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absdiff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: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pushl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esp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8(%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12(%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),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cmpl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jle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   .L6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 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jmp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 .L7</a:t>
            </a:r>
          </a:p>
          <a:p>
            <a:pPr eaLnBrk="1" hangingPunct="1"/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.L6: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subl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,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.L7: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popl</a:t>
            </a:r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 %</a:t>
            </a:r>
            <a:r>
              <a:rPr lang="en-US" altLang="zh-CN" sz="1600" b="1" dirty="0" err="1">
                <a:latin typeface="Courier New" panose="02070309020205020404" pitchFamily="49" charset="0"/>
                <a:sym typeface="Monaco" charset="0"/>
              </a:rPr>
              <a:t>ebp</a:t>
            </a:r>
            <a:endParaRPr lang="en-US" altLang="zh-CN" sz="1600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Monaco" charset="0"/>
              </a:rPr>
              <a:t>ret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DFCE9A34-9C60-430E-940F-C718577B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6" y="659118"/>
            <a:ext cx="1169876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000" dirty="0">
                <a:latin typeface="+mn-ea"/>
                <a:ea typeface="+mn-ea"/>
                <a:sym typeface="Calibri Bold" panose="020F0702030404030204" pitchFamily="34" charset="0"/>
              </a:rPr>
              <a:t>C Code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E946FDB9-A067-4464-8C45-D4F60B9A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913" y="659118"/>
            <a:ext cx="1169876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zh-CN" altLang="en-US" sz="2000" dirty="0">
                <a:latin typeface="+mn-ea"/>
                <a:ea typeface="+mn-ea"/>
                <a:sym typeface="Calibri Bold" panose="020F0702030404030204" pitchFamily="34" charset="0"/>
              </a:rPr>
              <a:t>条件传送</a:t>
            </a:r>
            <a:endParaRPr lang="en-US" altLang="zh-CN" sz="2000" dirty="0">
              <a:latin typeface="+mn-ea"/>
              <a:ea typeface="+mn-ea"/>
              <a:sym typeface="Calibri Bold" panose="020F0702030404030204" pitchFamily="34" charset="0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66C887B5-0B19-4316-8615-DAC56C21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575" y="645360"/>
            <a:ext cx="1169876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zh-CN" altLang="en-US" sz="2000" dirty="0">
                <a:latin typeface="+mn-ea"/>
                <a:ea typeface="+mn-ea"/>
                <a:sym typeface="Calibri Bold" panose="020F0702030404030204" pitchFamily="34" charset="0"/>
              </a:rPr>
              <a:t>条件跳转</a:t>
            </a:r>
            <a:endParaRPr lang="en-US" altLang="zh-CN" sz="2000" dirty="0">
              <a:latin typeface="+mn-ea"/>
              <a:ea typeface="+mn-ea"/>
              <a:sym typeface="Calibri Bold" panose="020F070203040403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FAB6D67-3663-4EB0-8A77-2E64DDF9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479" y="3559008"/>
            <a:ext cx="2733042" cy="138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ts val="863"/>
              </a:spcBef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ea typeface="+mn-ea"/>
                <a:sym typeface="Calibri Bold" panose="020F0702030404030204" pitchFamily="34" charset="0"/>
              </a:rPr>
              <a:t>避免了跳转指令</a:t>
            </a:r>
            <a:endParaRPr lang="en-US" altLang="zh-CN" sz="1600" dirty="0">
              <a:solidFill>
                <a:srgbClr val="C00000"/>
              </a:solidFill>
              <a:latin typeface="+mn-ea"/>
              <a:ea typeface="+mn-ea"/>
              <a:sym typeface="Calibri Bold" panose="020F0702030404030204" pitchFamily="34" charset="0"/>
            </a:endParaRPr>
          </a:p>
          <a:p>
            <a:pPr marL="471488" indent="-285750" eaLnBrk="1" hangingPunct="1">
              <a:spcBef>
                <a:spcPts val="863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  <a:ea typeface="+mn-ea"/>
                <a:sym typeface="Calibri Bold" panose="020F0702030404030204" pitchFamily="34" charset="0"/>
              </a:rPr>
              <a:t>CPU</a:t>
            </a:r>
            <a:r>
              <a:rPr lang="zh-CN" altLang="en-US" sz="1600" dirty="0">
                <a:latin typeface="+mn-ea"/>
                <a:ea typeface="+mn-ea"/>
                <a:sym typeface="Calibri Bold" panose="020F0702030404030204" pitchFamily="34" charset="0"/>
              </a:rPr>
              <a:t>无需做分支预测，避免预测错误的代价</a:t>
            </a:r>
            <a:endParaRPr lang="en-US" altLang="zh-CN" sz="1600" dirty="0">
              <a:latin typeface="+mn-ea"/>
              <a:ea typeface="+mn-ea"/>
              <a:sym typeface="Calibri Bold" panose="020F0702030404030204" pitchFamily="34" charset="0"/>
            </a:endParaRPr>
          </a:p>
          <a:p>
            <a:pPr marL="471488" indent="-285750" eaLnBrk="1" hangingPunct="1">
              <a:spcBef>
                <a:spcPts val="863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  <a:ea typeface="+mn-ea"/>
                <a:sym typeface="Calibri Bold" panose="020F0702030404030204" pitchFamily="34" charset="0"/>
              </a:rPr>
              <a:t>流水线效率更高</a:t>
            </a:r>
            <a:endParaRPr lang="en-US" altLang="zh-CN" sz="1600" dirty="0">
              <a:latin typeface="+mn-ea"/>
              <a:ea typeface="+mn-ea"/>
              <a:sym typeface="Calibri Bold" panose="020F0702030404030204" pitchFamily="34" charset="0"/>
            </a:endParaRPr>
          </a:p>
          <a:p>
            <a:pPr eaLnBrk="1" hangingPunct="1">
              <a:spcBef>
                <a:spcPts val="863"/>
              </a:spcBef>
            </a:pPr>
            <a:endParaRPr lang="en-US" altLang="zh-CN" sz="1600" dirty="0">
              <a:latin typeface="+mn-ea"/>
              <a:ea typeface="+mn-ea"/>
              <a:sym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5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41" grpId="0" animBg="1"/>
          <p:bldP spid="42" grpId="0"/>
          <p:bldP spid="43" grpId="0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5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41" grpId="0" animBg="1"/>
          <p:bldP spid="42" grpId="0"/>
          <p:bldP spid="43" grpId="0"/>
          <p:bldP spid="44" grpId="0"/>
          <p:bldP spid="4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条件传送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D1F6CF99-F5E4-41A4-945D-59AC063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236" y="1122264"/>
            <a:ext cx="2530475" cy="698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57F4D7-38AC-42EF-BE82-859F4E5D7803}"/>
              </a:ext>
            </a:extLst>
          </p:cNvPr>
          <p:cNvSpPr txBox="1"/>
          <p:nvPr/>
        </p:nvSpPr>
        <p:spPr>
          <a:xfrm>
            <a:off x="152648" y="753964"/>
            <a:ext cx="9613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noProof="1">
                <a:solidFill>
                  <a:srgbClr val="C00000"/>
                </a:solidFill>
              </a:rPr>
              <a:t>C </a:t>
            </a:r>
            <a:r>
              <a:rPr lang="zh-CN" altLang="en-US" sz="1600" noProof="1">
                <a:solidFill>
                  <a:srgbClr val="C00000"/>
                </a:solidFill>
              </a:rPr>
              <a:t>代码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F013D40F-0EA6-4305-9A28-4D520272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8" y="1122264"/>
            <a:ext cx="25320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B1A7BC-F98C-4CE6-A1AE-B513D506D10F}"/>
              </a:ext>
            </a:extLst>
          </p:cNvPr>
          <p:cNvSpPr txBox="1"/>
          <p:nvPr/>
        </p:nvSpPr>
        <p:spPr>
          <a:xfrm>
            <a:off x="3239543" y="759628"/>
            <a:ext cx="277261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noProof="1">
                <a:solidFill>
                  <a:srgbClr val="C00000"/>
                </a:solidFill>
              </a:rPr>
              <a:t>非优化编译：gcc -S test.c：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91EE59-A335-4111-B8F9-A33F8DAA7FE9}"/>
              </a:ext>
            </a:extLst>
          </p:cNvPr>
          <p:cNvSpPr txBox="1"/>
          <p:nvPr/>
        </p:nvSpPr>
        <p:spPr>
          <a:xfrm>
            <a:off x="3112999" y="2948159"/>
            <a:ext cx="3149552" cy="1669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noProof="1"/>
              <a:t>汇编代码出现了</a:t>
            </a:r>
            <a:r>
              <a:rPr lang="zh-CN" altLang="en-US" sz="1400" noProof="1">
                <a:solidFill>
                  <a:srgbClr val="C00000"/>
                </a:solidFill>
              </a:rPr>
              <a:t>jle</a:t>
            </a:r>
            <a:r>
              <a:rPr lang="zh-CN" altLang="en-US" sz="1400" noProof="1"/>
              <a:t>这样的跳转指令。对于使用了流水线的CPU，这样的跳转是</a:t>
            </a:r>
            <a:r>
              <a:rPr lang="zh-CN" altLang="en-US" sz="1400" noProof="1">
                <a:solidFill>
                  <a:srgbClr val="C00000"/>
                </a:solidFill>
              </a:rPr>
              <a:t>存在隐患</a:t>
            </a:r>
            <a:r>
              <a:rPr lang="zh-CN" altLang="en-US" sz="1400" noProof="1"/>
              <a:t>的（P140），分支预测失败就会刷新掉所有流水线中取到而未执行的指令，</a:t>
            </a:r>
            <a:r>
              <a:rPr lang="zh-CN" altLang="en-US" sz="1400" noProof="1">
                <a:solidFill>
                  <a:srgbClr val="C00000"/>
                </a:solidFill>
              </a:rPr>
              <a:t>影响运行性能</a:t>
            </a:r>
            <a:r>
              <a:rPr lang="zh-CN" altLang="en-US" sz="1400" noProof="1"/>
              <a:t>。</a:t>
            </a:r>
          </a:p>
        </p:txBody>
      </p:sp>
      <p:pic>
        <p:nvPicPr>
          <p:cNvPr id="11" name="图片 8">
            <a:extLst>
              <a:ext uri="{FF2B5EF4-FFF2-40B4-BE49-F238E27FC236}">
                <a16:creationId xmlns:a16="http://schemas.microsoft.com/office/drawing/2014/main" id="{D83974E0-CE2B-4AE0-8E34-602DCF02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41" y="1100464"/>
            <a:ext cx="251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11BB04-274C-448C-B176-23209A5D3DD1}"/>
              </a:ext>
            </a:extLst>
          </p:cNvPr>
          <p:cNvSpPr txBox="1"/>
          <p:nvPr/>
        </p:nvSpPr>
        <p:spPr>
          <a:xfrm>
            <a:off x="6580274" y="753964"/>
            <a:ext cx="23762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noProof="1">
                <a:solidFill>
                  <a:srgbClr val="C00000"/>
                </a:solidFill>
              </a:rPr>
              <a:t>优化：gcc -S O1 test.c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5CC417-C2C7-49C8-B77A-179C1EE4E8B8}"/>
              </a:ext>
            </a:extLst>
          </p:cNvPr>
          <p:cNvSpPr txBox="1"/>
          <p:nvPr/>
        </p:nvSpPr>
        <p:spPr>
          <a:xfrm>
            <a:off x="6658223" y="2977639"/>
            <a:ext cx="2220366" cy="1992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noProof="1"/>
              <a:t>经过优化后的代码没有了跳转指令，取而代之的是一个</a:t>
            </a:r>
            <a:r>
              <a:rPr lang="zh-CN" altLang="en-US" sz="1400" noProof="1">
                <a:solidFill>
                  <a:srgbClr val="C00000"/>
                </a:solidFill>
              </a:rPr>
              <a:t>条件传送指令</a:t>
            </a:r>
            <a:r>
              <a:rPr lang="zh-CN" altLang="en-US" sz="1400" noProof="1"/>
              <a:t>——</a:t>
            </a:r>
            <a:r>
              <a:rPr lang="zh-CN" altLang="en-US" sz="1400" noProof="1">
                <a:solidFill>
                  <a:srgbClr val="C00000"/>
                </a:solidFill>
              </a:rPr>
              <a:t>cmovle</a:t>
            </a:r>
            <a:r>
              <a:rPr lang="zh-CN" altLang="en-US" sz="1400" noProof="1"/>
              <a:t>。使得控制流不依赖于数据，流水线也更容易保持满状态。</a:t>
            </a:r>
          </a:p>
        </p:txBody>
      </p:sp>
    </p:spTree>
    <p:extLst>
      <p:ext uri="{BB962C8B-B14F-4D97-AF65-F5344CB8AC3E}">
        <p14:creationId xmlns:p14="http://schemas.microsoft.com/office/powerpoint/2010/main" val="39077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/>
          <p:bldP spid="10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/>
          <p:bldP spid="10" grpId="0"/>
          <p:bldP spid="12" grpId="0"/>
          <p:bldP spid="1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4"/>
          <p:cNvSpPr/>
          <p:nvPr/>
        </p:nvSpPr>
        <p:spPr>
          <a:xfrm>
            <a:off x="604451" y="1375995"/>
            <a:ext cx="2071356" cy="1942015"/>
          </a:xfrm>
          <a:custGeom>
            <a:avLst/>
            <a:gdLst/>
            <a:ahLst/>
            <a:cxnLst/>
            <a:rect l="l" t="t" r="r" b="b"/>
            <a:pathLst>
              <a:path w="2372187" h="2304256">
                <a:moveTo>
                  <a:pt x="0" y="0"/>
                </a:moveTo>
                <a:lnTo>
                  <a:pt x="2372187" y="0"/>
                </a:lnTo>
                <a:cubicBezTo>
                  <a:pt x="2219574" y="282921"/>
                  <a:pt x="2124178" y="694319"/>
                  <a:pt x="2124178" y="1152128"/>
                </a:cubicBezTo>
                <a:cubicBezTo>
                  <a:pt x="2124178" y="1609938"/>
                  <a:pt x="2219574" y="2021335"/>
                  <a:pt x="2372187" y="2304256"/>
                </a:cubicBezTo>
                <a:lnTo>
                  <a:pt x="0" y="2304256"/>
                </a:lnTo>
                <a:lnTo>
                  <a:pt x="0" y="2302068"/>
                </a:lnTo>
                <a:cubicBezTo>
                  <a:pt x="151946" y="2019224"/>
                  <a:pt x="246853" y="1608763"/>
                  <a:pt x="246853" y="1152128"/>
                </a:cubicBezTo>
                <a:cubicBezTo>
                  <a:pt x="246853" y="695493"/>
                  <a:pt x="151946" y="285033"/>
                  <a:pt x="0" y="2188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7" name="梯形 5"/>
          <p:cNvSpPr/>
          <p:nvPr/>
        </p:nvSpPr>
        <p:spPr>
          <a:xfrm flipV="1">
            <a:off x="923545" y="1009962"/>
            <a:ext cx="1456015" cy="652696"/>
          </a:xfrm>
          <a:custGeom>
            <a:avLst/>
            <a:gdLst/>
            <a:ahLst/>
            <a:cxnLst/>
            <a:rect l="l" t="t" r="r" b="b"/>
            <a:pathLst>
              <a:path w="2088232" h="936104">
                <a:moveTo>
                  <a:pt x="0" y="936104"/>
                </a:moveTo>
                <a:lnTo>
                  <a:pt x="2088232" y="936104"/>
                </a:lnTo>
                <a:lnTo>
                  <a:pt x="1806069" y="121639"/>
                </a:lnTo>
                <a:cubicBezTo>
                  <a:pt x="1592213" y="43072"/>
                  <a:pt x="1353842" y="0"/>
                  <a:pt x="1102692" y="0"/>
                </a:cubicBezTo>
                <a:cubicBezTo>
                  <a:pt x="796970" y="0"/>
                  <a:pt x="510183" y="63824"/>
                  <a:pt x="263143" y="1765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3580550" y="1375995"/>
            <a:ext cx="2071356" cy="1942015"/>
          </a:xfrm>
          <a:custGeom>
            <a:avLst/>
            <a:gdLst/>
            <a:ahLst/>
            <a:cxnLst/>
            <a:rect l="l" t="t" r="r" b="b"/>
            <a:pathLst>
              <a:path w="2372187" h="2304256">
                <a:moveTo>
                  <a:pt x="0" y="0"/>
                </a:moveTo>
                <a:lnTo>
                  <a:pt x="2372187" y="0"/>
                </a:lnTo>
                <a:cubicBezTo>
                  <a:pt x="2219574" y="282921"/>
                  <a:pt x="2124178" y="694319"/>
                  <a:pt x="2124178" y="1152128"/>
                </a:cubicBezTo>
                <a:cubicBezTo>
                  <a:pt x="2124178" y="1609938"/>
                  <a:pt x="2219574" y="2021335"/>
                  <a:pt x="2372187" y="2304256"/>
                </a:cubicBezTo>
                <a:lnTo>
                  <a:pt x="0" y="2304256"/>
                </a:lnTo>
                <a:lnTo>
                  <a:pt x="0" y="2302068"/>
                </a:lnTo>
                <a:cubicBezTo>
                  <a:pt x="151946" y="2019224"/>
                  <a:pt x="246853" y="1608763"/>
                  <a:pt x="246853" y="1152128"/>
                </a:cubicBezTo>
                <a:cubicBezTo>
                  <a:pt x="246853" y="695493"/>
                  <a:pt x="151946" y="285033"/>
                  <a:pt x="0" y="2188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9" name="梯形 5"/>
          <p:cNvSpPr/>
          <p:nvPr/>
        </p:nvSpPr>
        <p:spPr>
          <a:xfrm flipV="1">
            <a:off x="3899645" y="1009962"/>
            <a:ext cx="1456015" cy="652696"/>
          </a:xfrm>
          <a:custGeom>
            <a:avLst/>
            <a:gdLst/>
            <a:ahLst/>
            <a:cxnLst/>
            <a:rect l="l" t="t" r="r" b="b"/>
            <a:pathLst>
              <a:path w="2088232" h="936104">
                <a:moveTo>
                  <a:pt x="0" y="936104"/>
                </a:moveTo>
                <a:lnTo>
                  <a:pt x="2088232" y="936104"/>
                </a:lnTo>
                <a:lnTo>
                  <a:pt x="1806069" y="121639"/>
                </a:lnTo>
                <a:cubicBezTo>
                  <a:pt x="1592213" y="43072"/>
                  <a:pt x="1353842" y="0"/>
                  <a:pt x="1102692" y="0"/>
                </a:cubicBezTo>
                <a:cubicBezTo>
                  <a:pt x="796970" y="0"/>
                  <a:pt x="510183" y="63824"/>
                  <a:pt x="263143" y="1765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6482530" y="1380941"/>
            <a:ext cx="2071356" cy="1942015"/>
          </a:xfrm>
          <a:custGeom>
            <a:avLst/>
            <a:gdLst/>
            <a:ahLst/>
            <a:cxnLst/>
            <a:rect l="l" t="t" r="r" b="b"/>
            <a:pathLst>
              <a:path w="2372187" h="2304256">
                <a:moveTo>
                  <a:pt x="0" y="0"/>
                </a:moveTo>
                <a:lnTo>
                  <a:pt x="2372187" y="0"/>
                </a:lnTo>
                <a:cubicBezTo>
                  <a:pt x="2219574" y="282921"/>
                  <a:pt x="2124178" y="694319"/>
                  <a:pt x="2124178" y="1152128"/>
                </a:cubicBezTo>
                <a:cubicBezTo>
                  <a:pt x="2124178" y="1609938"/>
                  <a:pt x="2219574" y="2021335"/>
                  <a:pt x="2372187" y="2304256"/>
                </a:cubicBezTo>
                <a:lnTo>
                  <a:pt x="0" y="2304256"/>
                </a:lnTo>
                <a:lnTo>
                  <a:pt x="0" y="2302068"/>
                </a:lnTo>
                <a:cubicBezTo>
                  <a:pt x="151946" y="2019224"/>
                  <a:pt x="246853" y="1608763"/>
                  <a:pt x="246853" y="1152128"/>
                </a:cubicBezTo>
                <a:cubicBezTo>
                  <a:pt x="246853" y="695493"/>
                  <a:pt x="151946" y="285033"/>
                  <a:pt x="0" y="2188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1" name="梯形 5"/>
          <p:cNvSpPr/>
          <p:nvPr/>
        </p:nvSpPr>
        <p:spPr>
          <a:xfrm flipV="1">
            <a:off x="6801624" y="1014908"/>
            <a:ext cx="1456015" cy="652696"/>
          </a:xfrm>
          <a:custGeom>
            <a:avLst/>
            <a:gdLst/>
            <a:ahLst/>
            <a:cxnLst/>
            <a:rect l="l" t="t" r="r" b="b"/>
            <a:pathLst>
              <a:path w="2088232" h="936104">
                <a:moveTo>
                  <a:pt x="0" y="936104"/>
                </a:moveTo>
                <a:lnTo>
                  <a:pt x="2088232" y="936104"/>
                </a:lnTo>
                <a:lnTo>
                  <a:pt x="1806069" y="121639"/>
                </a:lnTo>
                <a:cubicBezTo>
                  <a:pt x="1592213" y="43072"/>
                  <a:pt x="1353842" y="0"/>
                  <a:pt x="1102692" y="0"/>
                </a:cubicBezTo>
                <a:cubicBezTo>
                  <a:pt x="796970" y="0"/>
                  <a:pt x="510183" y="63824"/>
                  <a:pt x="263143" y="1765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15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1154313" y="1074699"/>
            <a:ext cx="999855" cy="37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ysClr val="window" lastClr="FFFFFF"/>
                </a:solidFill>
                <a:cs typeface="+mn-ea"/>
                <a:sym typeface="+mn-lt"/>
              </a:rPr>
              <a:t>计算代价</a:t>
            </a:r>
            <a:endParaRPr lang="en-US" altLang="zh-CN" sz="160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4138126" y="1074698"/>
            <a:ext cx="999855" cy="37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ysClr val="window" lastClr="FFFFFF"/>
                </a:solidFill>
                <a:cs typeface="+mn-ea"/>
                <a:sym typeface="+mn-lt"/>
              </a:rPr>
              <a:t>非法操作</a:t>
            </a:r>
            <a:endParaRPr lang="en-US" altLang="zh-CN" sz="160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4" name="TextBox 35"/>
          <p:cNvSpPr txBox="1"/>
          <p:nvPr/>
        </p:nvSpPr>
        <p:spPr>
          <a:xfrm>
            <a:off x="7029705" y="1079645"/>
            <a:ext cx="999855" cy="37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ysClr val="window" lastClr="FFFFFF"/>
                </a:solidFill>
                <a:cs typeface="+mn-ea"/>
                <a:sym typeface="+mn-lt"/>
              </a:rPr>
              <a:t>副作用</a:t>
            </a:r>
            <a:endParaRPr lang="en-US" altLang="zh-CN" sz="160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942320" y="1616216"/>
            <a:ext cx="1395615" cy="174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两个计算过程都需要运行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一般来说，只有两个计算过程都比较简单的时候，才能够发挥优势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929003" y="1971722"/>
            <a:ext cx="1440153" cy="78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在</a:t>
            </a:r>
            <a:r>
              <a:rPr lang="en-US" altLang="zh-CN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p</a:t>
            </a: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为</a:t>
            </a:r>
            <a:r>
              <a:rPr lang="en-US" altLang="zh-CN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0</a:t>
            </a: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的时候，仍然会去引用 *</a:t>
            </a:r>
            <a:r>
              <a:rPr lang="en-US" altLang="zh-CN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p</a:t>
            </a: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，从而产生非法操作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31823" y="1887128"/>
            <a:ext cx="1395615" cy="102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两个表达式都进行了计算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cs typeface="+mn-ea"/>
                <a:sym typeface="+mn-lt"/>
              </a:rPr>
              <a:t>产生了意料之外的赋值过程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条件传送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4C4F3748-4040-4132-A50B-94F4F8E5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" y="3450698"/>
            <a:ext cx="3141891" cy="299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latin typeface="+mn-ea"/>
                <a:ea typeface="+mn-ea"/>
                <a:sym typeface="Courier New Bold" panose="02070609020205020404" pitchFamily="49" charset="0"/>
              </a:rPr>
              <a:t>val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 =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Test(x)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?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Hard1(x)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 : Hard2(x);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3FD7306-9779-4E49-8773-063FCC48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2" y="3445752"/>
            <a:ext cx="1368600" cy="299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latin typeface="+mn-ea"/>
                <a:ea typeface="+mn-ea"/>
                <a:sym typeface="Courier New Bold" panose="02070609020205020404" pitchFamily="49" charset="0"/>
              </a:rPr>
              <a:t>val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 =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p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?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*p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 : 0;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458DC715-8138-436B-BE8C-38937DAA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450698"/>
            <a:ext cx="2314859" cy="299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latin typeface="+mn-ea"/>
                <a:ea typeface="+mn-ea"/>
                <a:sym typeface="Courier New Bold" panose="02070609020205020404" pitchFamily="49" charset="0"/>
              </a:rPr>
              <a:t>val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=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x &gt; 0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? </a:t>
            </a:r>
            <a:r>
              <a:rPr lang="en-US" altLang="zh-CN" sz="1400" b="1" dirty="0">
                <a:latin typeface="+mn-ea"/>
                <a:ea typeface="+mn-ea"/>
                <a:sym typeface="Calibri Bold Italic" panose="020F07020304040A0204" pitchFamily="34" charset="0"/>
              </a:rPr>
              <a:t>x*=7</a:t>
            </a:r>
            <a:r>
              <a:rPr lang="en-US" altLang="zh-CN" sz="1400" b="1" dirty="0">
                <a:latin typeface="+mn-ea"/>
                <a:ea typeface="+mn-ea"/>
                <a:sym typeface="Courier New Bold" panose="02070609020205020404" pitchFamily="49" charset="0"/>
              </a:rPr>
              <a:t> : x+=3;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/>
          <p:bldP spid="33" grpId="0"/>
          <p:bldP spid="34" grpId="0"/>
          <p:bldP spid="35" grpId="0"/>
          <p:bldP spid="36" grpId="0"/>
          <p:bldP spid="37" grpId="0"/>
          <p:bldP spid="46" grpId="0"/>
          <p:bldP spid="23" grpId="0" animBg="1"/>
          <p:bldP spid="25" grpId="0" animBg="1"/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/>
          <p:bldP spid="33" grpId="0"/>
          <p:bldP spid="34" grpId="0"/>
          <p:bldP spid="35" grpId="0"/>
          <p:bldP spid="36" grpId="0"/>
          <p:bldP spid="37" grpId="0"/>
          <p:bldP spid="46" grpId="0"/>
          <p:bldP spid="23" grpId="0" animBg="1"/>
          <p:bldP spid="25" grpId="0" animBg="1"/>
          <p:bldP spid="2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1174667" y="1310353"/>
            <a:ext cx="1834493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控制：条件码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447327" y="2090431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条件分支</a:t>
            </a:r>
            <a:endParaRPr lang="zh-CN" altLang="zh-CN" sz="20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248015" y="3023355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循环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7B1D23-F17B-4D90-8BA7-BCCCD19B4D1E}"/>
              </a:ext>
            </a:extLst>
          </p:cNvPr>
          <p:cNvSpPr>
            <a:spLocks/>
          </p:cNvSpPr>
          <p:nvPr/>
        </p:nvSpPr>
        <p:spPr bwMode="auto">
          <a:xfrm>
            <a:off x="3021249" y="1145415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F57598FE-0378-4B03-8F12-D6EA8A01899B}"/>
              </a:ext>
            </a:extLst>
          </p:cNvPr>
          <p:cNvSpPr>
            <a:spLocks/>
          </p:cNvSpPr>
          <p:nvPr/>
        </p:nvSpPr>
        <p:spPr bwMode="auto">
          <a:xfrm>
            <a:off x="4978949" y="1906742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5F357A7D-EF92-4A09-8BB2-8ED7E323CDC1}"/>
              </a:ext>
            </a:extLst>
          </p:cNvPr>
          <p:cNvSpPr>
            <a:spLocks/>
          </p:cNvSpPr>
          <p:nvPr/>
        </p:nvSpPr>
        <p:spPr bwMode="auto">
          <a:xfrm>
            <a:off x="3021249" y="2668069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7BF22C54-5071-4D0D-A9CD-64845318080F}"/>
              </a:ext>
            </a:extLst>
          </p:cNvPr>
          <p:cNvSpPr>
            <a:spLocks/>
          </p:cNvSpPr>
          <p:nvPr/>
        </p:nvSpPr>
        <p:spPr bwMode="auto">
          <a:xfrm>
            <a:off x="4978949" y="3454774"/>
            <a:ext cx="1169182" cy="1091236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ED03A4E-3043-4325-A412-5A14776D453E}"/>
              </a:ext>
            </a:extLst>
          </p:cNvPr>
          <p:cNvGrpSpPr/>
          <p:nvPr/>
        </p:nvGrpSpPr>
        <p:grpSpPr>
          <a:xfrm>
            <a:off x="5203765" y="2328423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FC73D-76CD-4BA5-ACF3-2E6023886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8A316F-23E2-4893-A467-25F43FF2F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191BBCA-C36B-45BE-8778-77B7C0F532A8}"/>
              </a:ext>
            </a:extLst>
          </p:cNvPr>
          <p:cNvGrpSpPr/>
          <p:nvPr/>
        </p:nvGrpSpPr>
        <p:grpSpPr>
          <a:xfrm>
            <a:off x="3598485" y="1524331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DE698E4-48CD-4B8E-8542-C498BFF0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86B8AAE0-C141-4B5D-817F-035B665F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6F0A7531-2EB3-4A47-A0A2-F7E32346A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2362F89-3671-4263-9BE4-741F00305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42482DE-544D-4FCD-A022-1765AE04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391D00A-0228-4D07-A029-8804D81B9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Freeform 19">
            <a:extLst>
              <a:ext uri="{FF2B5EF4-FFF2-40B4-BE49-F238E27FC236}">
                <a16:creationId xmlns:a16="http://schemas.microsoft.com/office/drawing/2014/main" id="{61B0DE86-F561-44F8-9941-A66D93312C50}"/>
              </a:ext>
            </a:extLst>
          </p:cNvPr>
          <p:cNvSpPr>
            <a:spLocks/>
          </p:cNvSpPr>
          <p:nvPr/>
        </p:nvSpPr>
        <p:spPr bwMode="auto">
          <a:xfrm>
            <a:off x="3556899" y="3045920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AD91D03B-0B9C-4D53-A182-4AF155804178}"/>
              </a:ext>
            </a:extLst>
          </p:cNvPr>
          <p:cNvSpPr>
            <a:spLocks noEditPoints="1"/>
          </p:cNvSpPr>
          <p:nvPr/>
        </p:nvSpPr>
        <p:spPr bwMode="auto">
          <a:xfrm>
            <a:off x="5247878" y="3858703"/>
            <a:ext cx="283686" cy="227492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BF574569-D906-49BF-BBCB-F2A8FB941B7E}"/>
              </a:ext>
            </a:extLst>
          </p:cNvPr>
          <p:cNvSpPr/>
          <p:nvPr/>
        </p:nvSpPr>
        <p:spPr>
          <a:xfrm>
            <a:off x="4165052" y="771550"/>
            <a:ext cx="813896" cy="410445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68437F-2D5C-424D-B562-9758CAF213F0}"/>
              </a:ext>
            </a:extLst>
          </p:cNvPr>
          <p:cNvSpPr txBox="1"/>
          <p:nvPr/>
        </p:nvSpPr>
        <p:spPr>
          <a:xfrm>
            <a:off x="4350915" y="145726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420977C-39B9-410D-9D84-C8DD6CD9A69C}"/>
              </a:ext>
            </a:extLst>
          </p:cNvPr>
          <p:cNvSpPr txBox="1"/>
          <p:nvPr/>
        </p:nvSpPr>
        <p:spPr>
          <a:xfrm>
            <a:off x="4350915" y="223547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20EE7DC-DFA0-494F-BC03-10CBB564A6E8}"/>
              </a:ext>
            </a:extLst>
          </p:cNvPr>
          <p:cNvSpPr txBox="1"/>
          <p:nvPr/>
        </p:nvSpPr>
        <p:spPr>
          <a:xfrm>
            <a:off x="4350915" y="301368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A33276-5E28-4F97-B0C9-42C3E984FF5E}"/>
              </a:ext>
            </a:extLst>
          </p:cNvPr>
          <p:cNvSpPr txBox="1"/>
          <p:nvPr/>
        </p:nvSpPr>
        <p:spPr>
          <a:xfrm>
            <a:off x="4350915" y="379189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4858BDB5-2C2A-4A82-B074-4E172BCB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326" y="3791892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C00000"/>
                </a:solidFill>
                <a:cs typeface="+mn-ea"/>
                <a:sym typeface="+mn-lt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语句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xit" presetSubtype="0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9" grpId="0"/>
          <p:bldP spid="49" grpId="1"/>
          <p:bldP spid="51" grpId="0"/>
          <p:bldP spid="51" grpId="1"/>
          <p:bldP spid="75" grpId="0"/>
          <p:bldP spid="72" grpId="0"/>
          <p:bldP spid="7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0" presetClass="exit" presetSubtype="0" fill="hold" grpId="1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0" presetClass="exit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9" grpId="0"/>
          <p:bldP spid="49" grpId="1"/>
          <p:bldP spid="51" grpId="0"/>
          <p:bldP spid="51" grpId="1"/>
          <p:bldP spid="75" grpId="0"/>
          <p:bldP spid="72" grpId="0"/>
          <p:bldP spid="72" grpId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1174667" y="1310353"/>
            <a:ext cx="1834493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控制：条件码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447327" y="2090431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条件分支</a:t>
            </a:r>
            <a:endParaRPr lang="zh-CN" altLang="zh-CN" sz="20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248015" y="3023355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循环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7B1D23-F17B-4D90-8BA7-BCCCD19B4D1E}"/>
              </a:ext>
            </a:extLst>
          </p:cNvPr>
          <p:cNvSpPr>
            <a:spLocks/>
          </p:cNvSpPr>
          <p:nvPr/>
        </p:nvSpPr>
        <p:spPr bwMode="auto">
          <a:xfrm>
            <a:off x="3021249" y="1145415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F57598FE-0378-4B03-8F12-D6EA8A01899B}"/>
              </a:ext>
            </a:extLst>
          </p:cNvPr>
          <p:cNvSpPr>
            <a:spLocks/>
          </p:cNvSpPr>
          <p:nvPr/>
        </p:nvSpPr>
        <p:spPr bwMode="auto">
          <a:xfrm>
            <a:off x="4978949" y="1906742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5F357A7D-EF92-4A09-8BB2-8ED7E323CDC1}"/>
              </a:ext>
            </a:extLst>
          </p:cNvPr>
          <p:cNvSpPr>
            <a:spLocks/>
          </p:cNvSpPr>
          <p:nvPr/>
        </p:nvSpPr>
        <p:spPr bwMode="auto">
          <a:xfrm>
            <a:off x="3021249" y="2668069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7BF22C54-5071-4D0D-A9CD-64845318080F}"/>
              </a:ext>
            </a:extLst>
          </p:cNvPr>
          <p:cNvSpPr>
            <a:spLocks/>
          </p:cNvSpPr>
          <p:nvPr/>
        </p:nvSpPr>
        <p:spPr bwMode="auto">
          <a:xfrm>
            <a:off x="4978949" y="3454774"/>
            <a:ext cx="1169182" cy="1091236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ED03A4E-3043-4325-A412-5A14776D453E}"/>
              </a:ext>
            </a:extLst>
          </p:cNvPr>
          <p:cNvGrpSpPr/>
          <p:nvPr/>
        </p:nvGrpSpPr>
        <p:grpSpPr>
          <a:xfrm>
            <a:off x="5203765" y="2328423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FC73D-76CD-4BA5-ACF3-2E6023886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8A316F-23E2-4893-A467-25F43FF2F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191BBCA-C36B-45BE-8778-77B7C0F532A8}"/>
              </a:ext>
            </a:extLst>
          </p:cNvPr>
          <p:cNvGrpSpPr/>
          <p:nvPr/>
        </p:nvGrpSpPr>
        <p:grpSpPr>
          <a:xfrm>
            <a:off x="3598485" y="1524331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DE698E4-48CD-4B8E-8542-C498BFF0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86B8AAE0-C141-4B5D-817F-035B665F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6F0A7531-2EB3-4A47-A0A2-F7E32346A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2362F89-3671-4263-9BE4-741F00305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42482DE-544D-4FCD-A022-1765AE04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391D00A-0228-4D07-A029-8804D81B9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Freeform 19">
            <a:extLst>
              <a:ext uri="{FF2B5EF4-FFF2-40B4-BE49-F238E27FC236}">
                <a16:creationId xmlns:a16="http://schemas.microsoft.com/office/drawing/2014/main" id="{61B0DE86-F561-44F8-9941-A66D93312C50}"/>
              </a:ext>
            </a:extLst>
          </p:cNvPr>
          <p:cNvSpPr>
            <a:spLocks/>
          </p:cNvSpPr>
          <p:nvPr/>
        </p:nvSpPr>
        <p:spPr bwMode="auto">
          <a:xfrm>
            <a:off x="3556899" y="3045920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AD91D03B-0B9C-4D53-A182-4AF155804178}"/>
              </a:ext>
            </a:extLst>
          </p:cNvPr>
          <p:cNvSpPr>
            <a:spLocks noEditPoints="1"/>
          </p:cNvSpPr>
          <p:nvPr/>
        </p:nvSpPr>
        <p:spPr bwMode="auto">
          <a:xfrm>
            <a:off x="5247878" y="3858703"/>
            <a:ext cx="283686" cy="227492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BF574569-D906-49BF-BBCB-F2A8FB941B7E}"/>
              </a:ext>
            </a:extLst>
          </p:cNvPr>
          <p:cNvSpPr/>
          <p:nvPr/>
        </p:nvSpPr>
        <p:spPr>
          <a:xfrm>
            <a:off x="4165052" y="771550"/>
            <a:ext cx="813896" cy="410445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68437F-2D5C-424D-B562-9758CAF213F0}"/>
              </a:ext>
            </a:extLst>
          </p:cNvPr>
          <p:cNvSpPr txBox="1"/>
          <p:nvPr/>
        </p:nvSpPr>
        <p:spPr>
          <a:xfrm>
            <a:off x="4350915" y="145726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420977C-39B9-410D-9D84-C8DD6CD9A69C}"/>
              </a:ext>
            </a:extLst>
          </p:cNvPr>
          <p:cNvSpPr txBox="1"/>
          <p:nvPr/>
        </p:nvSpPr>
        <p:spPr>
          <a:xfrm>
            <a:off x="4350915" y="223547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20EE7DC-DFA0-494F-BC03-10CBB564A6E8}"/>
              </a:ext>
            </a:extLst>
          </p:cNvPr>
          <p:cNvSpPr txBox="1"/>
          <p:nvPr/>
        </p:nvSpPr>
        <p:spPr>
          <a:xfrm>
            <a:off x="4350915" y="301368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A33276-5E28-4F97-B0C9-42C3E984FF5E}"/>
              </a:ext>
            </a:extLst>
          </p:cNvPr>
          <p:cNvSpPr txBox="1"/>
          <p:nvPr/>
        </p:nvSpPr>
        <p:spPr>
          <a:xfrm>
            <a:off x="4350915" y="379189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4858BDB5-2C2A-4A82-B074-4E172BCB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326" y="3791892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C00000"/>
                </a:solidFill>
                <a:cs typeface="+mn-ea"/>
                <a:sym typeface="+mn-lt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语句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44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49" grpId="1"/>
          <p:bldP spid="51" grpId="0"/>
          <p:bldP spid="75" grpId="0"/>
          <p:bldP spid="72" grpId="0"/>
          <p:bldP spid="7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49" grpId="1"/>
          <p:bldP spid="51" grpId="0"/>
          <p:bldP spid="75" grpId="0"/>
          <p:bldP spid="72" grpId="0"/>
          <p:bldP spid="72" grpId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7497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do-while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DDB07F36-2141-4F0F-9E34-265EF9A1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05" y="371440"/>
            <a:ext cx="882519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 Code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0F685E41-8742-4667-A55B-1DC6D004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5" y="752440"/>
            <a:ext cx="3411183" cy="19633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pcount_do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(unsigned x) {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result = 0;</a:t>
            </a:r>
          </a:p>
          <a:p>
            <a:pPr eaLnBrk="1" hangingPunct="1"/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do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result += x &amp; 0x1;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x &gt;&gt;= 1;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}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while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(x);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result;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EFE8E63-7BD3-4E21-82BF-E4CA98F6E1D9}"/>
              </a:ext>
            </a:extLst>
          </p:cNvPr>
          <p:cNvSpPr txBox="1">
            <a:spLocks noChangeArrowheads="1"/>
          </p:cNvSpPr>
          <p:nvPr/>
        </p:nvSpPr>
        <p:spPr>
          <a:xfrm>
            <a:off x="4175671" y="1281124"/>
            <a:ext cx="4500562" cy="918819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CN" altLang="en-US" sz="1800" kern="0" dirty="0">
                <a:latin typeface="+mn-ea"/>
              </a:rPr>
              <a:t> 计算</a:t>
            </a:r>
            <a:r>
              <a:rPr lang="en-US" altLang="zh-CN" sz="1800" kern="0" dirty="0">
                <a:latin typeface="+mn-ea"/>
              </a:rPr>
              <a:t>x</a:t>
            </a:r>
            <a:r>
              <a:rPr lang="zh-CN" altLang="en-US" sz="1800" kern="0" dirty="0">
                <a:latin typeface="+mn-ea"/>
              </a:rPr>
              <a:t>中有多少个</a:t>
            </a:r>
            <a:r>
              <a:rPr lang="en-US" altLang="zh-CN" sz="1800" kern="0" dirty="0">
                <a:latin typeface="+mn-ea"/>
              </a:rPr>
              <a:t>1(“</a:t>
            </a:r>
            <a:r>
              <a:rPr lang="en-US" altLang="zh-CN" sz="1800" kern="0" dirty="0" err="1">
                <a:latin typeface="+mn-ea"/>
              </a:rPr>
              <a:t>popcount</a:t>
            </a:r>
            <a:r>
              <a:rPr lang="en-US" altLang="zh-CN" sz="1800" kern="0" dirty="0">
                <a:latin typeface="+mn-ea"/>
              </a:rPr>
              <a:t>”)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CN" sz="1800" kern="0" dirty="0">
                <a:latin typeface="+mn-ea"/>
              </a:rPr>
              <a:t> </a:t>
            </a:r>
            <a:r>
              <a:rPr lang="zh-CN" altLang="zh-CN" sz="1800" kern="0" dirty="0">
                <a:latin typeface="+mn-ea"/>
              </a:rPr>
              <a:t>使用条件跳转指令来进行条件判断</a:t>
            </a: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5C5D7200-B127-4A0A-883C-E6DC1A17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2725384"/>
            <a:ext cx="543609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92100" algn="l"/>
                <a:tab pos="1150938" algn="l"/>
                <a:tab pos="2860675" algn="l"/>
                <a:tab pos="30861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latin typeface="Courier New" panose="02070309020205020404" pitchFamily="49" charset="0"/>
                <a:sym typeface="Monaco" charset="0"/>
              </a:rPr>
              <a:t>m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ovl</a:t>
            </a:r>
            <a:r>
              <a:rPr lang="en-US" altLang="zh-CN" dirty="0">
                <a:latin typeface="Courier New" panose="02070309020205020404" pitchFamily="49" charset="0"/>
                <a:sym typeface="Monaco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$0,%ecx	# result = 0</a:t>
            </a:r>
          </a:p>
          <a:p>
            <a:pPr eaLnBrk="1" hangingPunct="1"/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sym typeface="Monaco" charset="0"/>
              </a:rPr>
              <a:t>.L2: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	# loop:</a:t>
            </a:r>
          </a:p>
          <a:p>
            <a:pPr eaLnBrk="1" hangingPunct="1"/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movl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,%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eax</a:t>
            </a:r>
            <a:endParaRPr lang="en-US" altLang="zh-CN" b="1" dirty="0">
              <a:latin typeface="Courier New" panose="02070309020205020404" pitchFamily="49" charset="0"/>
              <a:sym typeface="Monaco" charset="0"/>
            </a:endParaRPr>
          </a:p>
          <a:p>
            <a:pPr eaLnBrk="1" hangingPunct="1"/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andl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$1,%eax	# t = x &amp; 1</a:t>
            </a:r>
          </a:p>
          <a:p>
            <a:pPr eaLnBrk="1" hangingPunct="1"/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addl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eax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,%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ecx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# result += t</a:t>
            </a:r>
          </a:p>
          <a:p>
            <a:pPr eaLnBrk="1" hangingPunct="1"/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shrl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%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edx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# x &gt;&gt;= 1</a:t>
            </a:r>
          </a:p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jne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sym typeface="Monaco" charset="0"/>
              </a:rPr>
              <a:t>	.L2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	# If !0, </a:t>
            </a:r>
            <a:r>
              <a:rPr lang="en-US" altLang="zh-CN" b="1" dirty="0" err="1">
                <a:latin typeface="Courier New" panose="02070309020205020404" pitchFamily="49" charset="0"/>
                <a:sym typeface="Monaco" charset="0"/>
              </a:rPr>
              <a:t>goto</a:t>
            </a:r>
            <a:r>
              <a:rPr lang="en-US" altLang="zh-CN" b="1" dirty="0">
                <a:latin typeface="Courier New" panose="02070309020205020404" pitchFamily="49" charset="0"/>
                <a:sym typeface="Monaco" charset="0"/>
              </a:rPr>
              <a:t> loop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066108E3-CF3E-4513-AC3E-418539BC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31790"/>
            <a:ext cx="1800200" cy="936104"/>
          </a:xfrm>
          <a:prstGeom prst="rect">
            <a:avLst/>
          </a:prstGeom>
          <a:solidFill>
            <a:srgbClr val="D6D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254000" indent="-254000" eaLnBrk="0" hangingPunct="0"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6200" eaLnBrk="0" hangingPunct="0"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>
                <a:srgbClr val="990000"/>
              </a:buClr>
              <a:buSzPct val="60000"/>
            </a:pPr>
            <a:r>
              <a:rPr lang="zh-CN" altLang="en-US" b="1" dirty="0">
                <a:solidFill>
                  <a:srgbClr val="C00000"/>
                </a:solidFill>
                <a:sym typeface="Calibri Bold" panose="020F0702030404030204" pitchFamily="34" charset="0"/>
              </a:rPr>
              <a:t>寄存器</a:t>
            </a:r>
            <a:endParaRPr lang="en-US" altLang="zh-CN" b="1" dirty="0">
              <a:solidFill>
                <a:srgbClr val="C00000"/>
              </a:solidFill>
              <a:sym typeface="Calibri Bold" panose="020F0702030404030204" pitchFamily="34" charset="0"/>
            </a:endParaRPr>
          </a:p>
          <a:p>
            <a:pPr lvl="1" eaLnBrk="1" hangingPunct="1">
              <a:buClr>
                <a:srgbClr val="99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%</a:t>
            </a:r>
            <a:r>
              <a:rPr lang="en-US" altLang="zh-CN" dirty="0" err="1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edx</a:t>
            </a: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x</a:t>
            </a:r>
            <a:endParaRPr lang="en-US" altLang="zh-CN" dirty="0">
              <a:latin typeface="Calibri" panose="020F0502020204030204" pitchFamily="34" charset="0"/>
              <a:ea typeface="ヒラギノ角ゴ ProN W3" charset="-128"/>
              <a:sym typeface="Calibri" panose="020F0502020204030204" pitchFamily="34" charset="0"/>
            </a:endParaRPr>
          </a:p>
          <a:p>
            <a:pPr lvl="1" eaLnBrk="1" hangingPunct="1">
              <a:buClr>
                <a:srgbClr val="99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%</a:t>
            </a:r>
            <a:r>
              <a:rPr lang="en-US" altLang="zh-CN" dirty="0" err="1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ecx</a:t>
            </a: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result</a:t>
            </a:r>
            <a:endParaRPr lang="en-US" altLang="zh-CN" dirty="0">
              <a:latin typeface="Courier New Bold" panose="02070609020205020404" pitchFamily="49" charset="0"/>
              <a:ea typeface="ヒラギノ角ゴ ProN W6"/>
              <a:cs typeface="ヒラギノ角ゴ ProN W6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4547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7332B80-4599-418F-B0CF-11C455B0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" y="545582"/>
            <a:ext cx="342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 Code for while loop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748B77B-5338-4C45-81AB-B3C6844B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812" y="545582"/>
            <a:ext cx="3136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 code for do loop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089E745-DCA6-4250-94A6-4EB49B02DBF7}"/>
              </a:ext>
            </a:extLst>
          </p:cNvPr>
          <p:cNvSpPr txBox="1">
            <a:spLocks noChangeArrowheads="1"/>
          </p:cNvSpPr>
          <p:nvPr/>
        </p:nvSpPr>
        <p:spPr>
          <a:xfrm>
            <a:off x="1892380" y="3769341"/>
            <a:ext cx="5400600" cy="13684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SzPct val="90000"/>
              <a:buNone/>
            </a:pPr>
            <a:r>
              <a:rPr lang="en-US" altLang="zh-CN" kern="0" dirty="0">
                <a:solidFill>
                  <a:srgbClr val="C00000"/>
                </a:solidFill>
                <a:latin typeface="+mn-ea"/>
              </a:rPr>
              <a:t>While </a:t>
            </a:r>
            <a:r>
              <a:rPr lang="zh-CN" altLang="en-US" kern="0" dirty="0">
                <a:solidFill>
                  <a:srgbClr val="C00000"/>
                </a:solidFill>
                <a:latin typeface="+mn-ea"/>
              </a:rPr>
              <a:t>和 </a:t>
            </a:r>
            <a:r>
              <a:rPr lang="en-US" altLang="zh-CN" kern="0" dirty="0">
                <a:solidFill>
                  <a:srgbClr val="C00000"/>
                </a:solidFill>
                <a:latin typeface="+mn-ea"/>
              </a:rPr>
              <a:t>do-while</a:t>
            </a:r>
            <a:r>
              <a:rPr lang="zh-CN" altLang="en-US" kern="0" dirty="0">
                <a:solidFill>
                  <a:srgbClr val="C00000"/>
                </a:solidFill>
                <a:latin typeface="+mn-ea"/>
              </a:rPr>
              <a:t>二者的代码是否完全一致</a:t>
            </a:r>
            <a:r>
              <a:rPr lang="en-US" altLang="zh-CN" kern="0" dirty="0">
                <a:solidFill>
                  <a:srgbClr val="C00000"/>
                </a:solidFill>
                <a:latin typeface="+mn-ea"/>
              </a:rPr>
              <a:t>?</a:t>
            </a:r>
          </a:p>
          <a:p>
            <a:pPr marL="671512" lvl="1" indent="-285750">
              <a:buClr>
                <a:srgbClr val="C00000"/>
              </a:buClr>
              <a:buSzPct val="90000"/>
            </a:pPr>
            <a:r>
              <a:rPr lang="zh-CN" altLang="en-US" b="0" kern="0" dirty="0">
                <a:latin typeface="+mn-ea"/>
              </a:rPr>
              <a:t>都是条件测试失败退出循环</a:t>
            </a:r>
            <a:endParaRPr lang="en-US" altLang="zh-CN" b="0" kern="0" dirty="0">
              <a:latin typeface="+mn-ea"/>
            </a:endParaRPr>
          </a:p>
          <a:p>
            <a:pPr marL="671512" lvl="1" indent="-285750">
              <a:buClr>
                <a:srgbClr val="C00000"/>
              </a:buClr>
              <a:buSzPct val="90000"/>
            </a:pPr>
            <a:r>
              <a:rPr lang="en-US" altLang="zh-CN" b="0" kern="0" dirty="0">
                <a:latin typeface="+mn-ea"/>
              </a:rPr>
              <a:t>do-while</a:t>
            </a:r>
            <a:r>
              <a:rPr lang="zh-CN" altLang="en-US" b="0" kern="0" dirty="0">
                <a:latin typeface="+mn-ea"/>
              </a:rPr>
              <a:t>循环至少执行一次循环体</a:t>
            </a:r>
            <a:endParaRPr lang="en-US" altLang="zh-CN" b="0" kern="0" dirty="0">
              <a:latin typeface="+mn-ea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A9FF39D-0991-4A77-ACB4-C5F16BF3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" y="901975"/>
            <a:ext cx="4419600" cy="22458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pcount_while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(unsigned x)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result = 0;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while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(x)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result += x &amp; 0x1;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x &gt;&gt;= 1;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}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result;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0F7305F-9324-4D62-B79A-2D662201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076" y="901975"/>
            <a:ext cx="4114800" cy="274989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pcount_do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(unsigned x)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{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result = 0;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do</a:t>
            </a:r>
            <a:r>
              <a:rPr lang="en-US" altLang="zh-CN" b="1" dirty="0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{</a:t>
            </a:r>
            <a:endParaRPr lang="en-US" altLang="zh-CN" b="1" dirty="0">
              <a:latin typeface="Courier New" panose="02070309020205020404" pitchFamily="49" charset="0"/>
              <a:sym typeface="Courier New Bold Italic" panose="0207060902020509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Lucida Grande"/>
                <a:cs typeface="Lucida Grande"/>
                <a:sym typeface="Courier New Bold Italic" panose="02070609020205090404" pitchFamily="49" charset="0"/>
              </a:rPr>
              <a:t>    result += x &amp; 0x1;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x &gt;&gt;= 1;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} 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while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(x)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result;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713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2864CB8-90E7-4F11-BA65-3CA9E213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396" y="583836"/>
            <a:ext cx="1066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 Code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EF7C7A6-F53F-4EF9-A2F5-A22DF9C9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153425"/>
            <a:ext cx="4953000" cy="28366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#define WSIZE 8*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sizeof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(int)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pcount_for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(unsigned x)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int result = 0;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sym typeface="Courier New Bold" panose="02070609020205020404" pitchFamily="49" charset="0"/>
              </a:rPr>
              <a:t>for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(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0;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&lt; WSIZE;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++) {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unsigned mask = 1 &lt;&lt;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result += (x &amp; mask) != 0;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}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return result;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各循环对比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38A63AB-C1AF-49BB-B281-D31C40AE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6" y="839789"/>
            <a:ext cx="2812368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panose="02070309020205020404" pitchFamily="49" charset="0"/>
              </a:rPr>
              <a:t>for (</a:t>
            </a:r>
            <a:r>
              <a:rPr lang="en-US" sz="1600" i="1" dirty="0">
                <a:latin typeface="+mj-lt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; </a:t>
            </a:r>
            <a:r>
              <a:rPr lang="en-US" sz="1600" i="1" dirty="0">
                <a:latin typeface="+mj-lt"/>
              </a:rPr>
              <a:t>Test</a:t>
            </a:r>
            <a:r>
              <a:rPr lang="en-US" sz="1600" dirty="0">
                <a:latin typeface="Courier New" panose="02070309020205020404" pitchFamily="49" charset="0"/>
              </a:rPr>
              <a:t>; </a:t>
            </a:r>
            <a:r>
              <a:rPr lang="en-US" sz="1600" i="1" dirty="0">
                <a:latin typeface="+mj-lt"/>
              </a:rPr>
              <a:t>Update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      Body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40E6BA38-A63D-41F1-80C1-D9EAD080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5" y="397681"/>
            <a:ext cx="1665565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defTabSz="895350">
              <a:spcBef>
                <a:spcPct val="3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For Version</a:t>
            </a:r>
          </a:p>
          <a:p>
            <a:pPr marL="224155" indent="-224155" defTabSz="895350">
              <a:defRPr/>
            </a:pP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30D7B3BA-795C-4E1A-92BB-62BDEECF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2503697"/>
            <a:ext cx="2362200" cy="1813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panose="02070309020205020404" pitchFamily="49" charset="0"/>
              </a:rPr>
              <a:t>while (</a:t>
            </a:r>
            <a:r>
              <a:rPr lang="en-US" sz="1600" i="1" dirty="0">
                <a:latin typeface="+mj-lt"/>
              </a:rPr>
              <a:t>Test </a:t>
            </a:r>
            <a:r>
              <a:rPr 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       Body</a:t>
            </a:r>
            <a:endParaRPr lang="en-US" sz="1600" i="1" dirty="0"/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      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44B93B8A-FA30-4C1F-B312-0D62CB0E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5" y="2067902"/>
            <a:ext cx="1883439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defTabSz="895350">
              <a:spcBef>
                <a:spcPct val="3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While Version</a:t>
            </a:r>
          </a:p>
          <a:p>
            <a:pPr marL="224155" indent="-224155" defTabSz="895350">
              <a:defRPr/>
            </a:pP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6" name="AutoShape 10">
            <a:extLst>
              <a:ext uri="{FF2B5EF4-FFF2-40B4-BE49-F238E27FC236}">
                <a16:creationId xmlns:a16="http://schemas.microsoft.com/office/drawing/2014/main" id="{16D35F8D-ECC2-4259-93D4-62AC65D7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56" y="1651143"/>
            <a:ext cx="419708" cy="488560"/>
          </a:xfrm>
          <a:custGeom>
            <a:avLst/>
            <a:gdLst>
              <a:gd name="T0" fmla="*/ 0 w 21600"/>
              <a:gd name="T1" fmla="*/ 462147 h 21600"/>
              <a:gd name="T2" fmla="*/ 190500 w 21600"/>
              <a:gd name="T3" fmla="*/ 462147 h 21600"/>
              <a:gd name="T4" fmla="*/ 190500 w 21600"/>
              <a:gd name="T5" fmla="*/ 0 h 21600"/>
              <a:gd name="T6" fmla="*/ 571500 w 21600"/>
              <a:gd name="T7" fmla="*/ 0 h 21600"/>
              <a:gd name="T8" fmla="*/ 571500 w 21600"/>
              <a:gd name="T9" fmla="*/ 462147 h 21600"/>
              <a:gd name="T10" fmla="*/ 762000 w 21600"/>
              <a:gd name="T11" fmla="*/ 462147 h 21600"/>
              <a:gd name="T12" fmla="*/ 381000 w 21600"/>
              <a:gd name="T13" fmla="*/ 842963 h 21600"/>
              <a:gd name="T14" fmla="*/ 0 w 21600"/>
              <a:gd name="T15" fmla="*/ 462147 h 21600"/>
              <a:gd name="T16" fmla="*/ 0 w 21600"/>
              <a:gd name="T17" fmla="*/ 4621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lnTo>
                  <a:pt x="0" y="11842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55518706-B766-4D55-9724-BDB7B6E9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169" y="2480652"/>
            <a:ext cx="2743200" cy="203530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i="1" dirty="0"/>
              <a:t>Init</a:t>
            </a:r>
            <a:r>
              <a:rPr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if (!</a:t>
            </a:r>
            <a:r>
              <a:rPr lang="en-US" altLang="zh-CN" sz="1600" i="1" dirty="0">
                <a:sym typeface="Calibri Bold Italic" panose="020F07020304040A0204" pitchFamily="34" charset="0"/>
              </a:rPr>
              <a:t>Test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) 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done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do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i="1" dirty="0">
                <a:sym typeface="Calibri Bold Italic" panose="020F07020304040A0204" pitchFamily="34" charset="0"/>
              </a:rPr>
              <a:t>         Body</a:t>
            </a:r>
            <a:endParaRPr lang="en-US" altLang="zh-CN" sz="1600" i="1" dirty="0"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i="1" dirty="0">
                <a:sym typeface="Calibri Bold Italic" panose="020F07020304040A0204" pitchFamily="34" charset="0"/>
              </a:rPr>
              <a:t>        Update</a:t>
            </a: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 while(</a:t>
            </a:r>
            <a:r>
              <a:rPr lang="en-US" altLang="zh-CN" sz="1600" i="1" dirty="0">
                <a:sym typeface="Calibri Bold Italic" panose="020F07020304040A0204" pitchFamily="34" charset="0"/>
              </a:rPr>
              <a:t>Test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done:</a:t>
            </a: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id="{F24EBC0B-3A0B-48B3-9DA1-B04ED8AE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359" y="2480652"/>
            <a:ext cx="1883439" cy="2245987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i="1" dirty="0"/>
              <a:t>Init</a:t>
            </a:r>
            <a:r>
              <a:rPr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if (!</a:t>
            </a:r>
            <a:r>
              <a:rPr lang="en-US" altLang="zh-CN" sz="1600" i="1" dirty="0">
                <a:sym typeface="Calibri Bold Italic" panose="020F07020304040A0204" pitchFamily="34" charset="0"/>
              </a:rPr>
              <a:t>Test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done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loop: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i="1" dirty="0">
                <a:sym typeface="Calibri Bold Italic" panose="020F07020304040A0204" pitchFamily="34" charset="0"/>
              </a:rPr>
              <a:t>     Body</a:t>
            </a:r>
            <a:endParaRPr lang="en-US" altLang="zh-CN" sz="1600" i="1" dirty="0"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i="1" dirty="0">
                <a:sym typeface="Calibri Bold Italic" panose="020F07020304040A0204" pitchFamily="34" charset="0"/>
              </a:rPr>
              <a:t>     Update</a:t>
            </a:r>
            <a:endParaRPr lang="en-US" altLang="zh-CN" sz="1600" i="1" dirty="0">
              <a:latin typeface="Courier New" panose="02070309020205020404" pitchFamily="49" charset="0"/>
              <a:sym typeface="Courier New Bold" panose="02070609020205020404" pitchFamily="49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if (</a:t>
            </a:r>
            <a:r>
              <a:rPr lang="en-US" altLang="zh-CN" sz="1600" i="1" dirty="0">
                <a:sym typeface="Calibri Bold Italic" panose="020F07020304040A0204" pitchFamily="34" charset="0"/>
              </a:rPr>
              <a:t>Test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loop</a:t>
            </a:r>
            <a:r>
              <a:rPr lang="en-US" altLang="zh-CN" sz="1600" dirty="0">
                <a:latin typeface="Courier New" panose="02070309020205020404" pitchFamily="49" charset="0"/>
                <a:sym typeface="Courier New Bold" panose="020706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done: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  <a:sym typeface="Courier New Bold Italic" panose="02070609020205090404" pitchFamily="49" charset="0"/>
            </a:endParaRPr>
          </a:p>
        </p:txBody>
      </p:sp>
      <p:sp>
        <p:nvSpPr>
          <p:cNvPr id="72" name="AutoShape 11">
            <a:extLst>
              <a:ext uri="{FF2B5EF4-FFF2-40B4-BE49-F238E27FC236}">
                <a16:creationId xmlns:a16="http://schemas.microsoft.com/office/drawing/2014/main" id="{15202E83-DEB5-4431-95FB-10F738E0959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21739" y="3072490"/>
            <a:ext cx="422944" cy="573596"/>
          </a:xfrm>
          <a:custGeom>
            <a:avLst/>
            <a:gdLst>
              <a:gd name="T0" fmla="*/ 0 w 21600"/>
              <a:gd name="T1" fmla="*/ 1143000 h 21600"/>
              <a:gd name="T2" fmla="*/ 190500 w 21600"/>
              <a:gd name="T3" fmla="*/ 1143000 h 21600"/>
              <a:gd name="T4" fmla="*/ 190500 w 21600"/>
              <a:gd name="T5" fmla="*/ 0 h 21600"/>
              <a:gd name="T6" fmla="*/ 571500 w 21600"/>
              <a:gd name="T7" fmla="*/ 0 h 21600"/>
              <a:gd name="T8" fmla="*/ 571500 w 21600"/>
              <a:gd name="T9" fmla="*/ 1143000 h 21600"/>
              <a:gd name="T10" fmla="*/ 762000 w 21600"/>
              <a:gd name="T11" fmla="*/ 1143000 h 21600"/>
              <a:gd name="T12" fmla="*/ 381000 w 21600"/>
              <a:gd name="T13" fmla="*/ 1524000 h 21600"/>
              <a:gd name="T14" fmla="*/ 0 w 21600"/>
              <a:gd name="T15" fmla="*/ 1143000 h 21600"/>
              <a:gd name="T16" fmla="*/ 0 w 21600"/>
              <a:gd name="T17" fmla="*/ 114300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71538EC9-E22F-46B8-86F6-FD5606EA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2225"/>
            <a:ext cx="1320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>
                <a:solidFill>
                  <a:srgbClr val="FFFFFF"/>
                </a:solidFill>
                <a:ea typeface="Gill Sans"/>
                <a:cs typeface="Gill Sans"/>
              </a:rPr>
              <a:t>Hunan University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2680EF49-C04D-4480-98C5-C5F55D48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56" y="2067902"/>
            <a:ext cx="23622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defTabSz="895350">
              <a:spcBef>
                <a:spcPct val="3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Do-while Version</a:t>
            </a:r>
          </a:p>
          <a:p>
            <a:pPr marL="224155" indent="-224155" defTabSz="895350">
              <a:defRPr/>
            </a:pP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677ECCAE-162D-4B6E-B289-A9CEA17C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58" y="2067902"/>
            <a:ext cx="213164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defTabSz="895350">
              <a:spcBef>
                <a:spcPct val="30000"/>
              </a:spcBef>
              <a:defRPr/>
            </a:pPr>
            <a:r>
              <a:rPr lang="en-US" sz="2000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Version</a:t>
            </a:r>
          </a:p>
          <a:p>
            <a:pPr marL="224155" indent="-224155" defTabSz="895350">
              <a:defRPr/>
            </a:pP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7" name="AutoShape 11">
            <a:extLst>
              <a:ext uri="{FF2B5EF4-FFF2-40B4-BE49-F238E27FC236}">
                <a16:creationId xmlns:a16="http://schemas.microsoft.com/office/drawing/2014/main" id="{F5C1C133-66C9-4196-9FC8-F9FAD647F48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81468" y="3072490"/>
            <a:ext cx="422944" cy="573596"/>
          </a:xfrm>
          <a:custGeom>
            <a:avLst/>
            <a:gdLst>
              <a:gd name="T0" fmla="*/ 0 w 21600"/>
              <a:gd name="T1" fmla="*/ 1143000 h 21600"/>
              <a:gd name="T2" fmla="*/ 190500 w 21600"/>
              <a:gd name="T3" fmla="*/ 1143000 h 21600"/>
              <a:gd name="T4" fmla="*/ 190500 w 21600"/>
              <a:gd name="T5" fmla="*/ 0 h 21600"/>
              <a:gd name="T6" fmla="*/ 571500 w 21600"/>
              <a:gd name="T7" fmla="*/ 0 h 21600"/>
              <a:gd name="T8" fmla="*/ 571500 w 21600"/>
              <a:gd name="T9" fmla="*/ 1143000 h 21600"/>
              <a:gd name="T10" fmla="*/ 762000 w 21600"/>
              <a:gd name="T11" fmla="*/ 1143000 h 21600"/>
              <a:gd name="T12" fmla="*/ 381000 w 21600"/>
              <a:gd name="T13" fmla="*/ 1524000 h 21600"/>
              <a:gd name="T14" fmla="*/ 0 w 21600"/>
              <a:gd name="T15" fmla="*/ 1143000 h 21600"/>
              <a:gd name="T16" fmla="*/ 0 w 21600"/>
              <a:gd name="T17" fmla="*/ 1143000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1174667" y="1310353"/>
            <a:ext cx="1834493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控制：条件码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6447327" y="2090431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条件分支</a:t>
            </a:r>
            <a:endParaRPr lang="zh-CN" altLang="zh-CN" sz="20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1248015" y="3023355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循环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内容提要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7B1D23-F17B-4D90-8BA7-BCCCD19B4D1E}"/>
              </a:ext>
            </a:extLst>
          </p:cNvPr>
          <p:cNvSpPr>
            <a:spLocks/>
          </p:cNvSpPr>
          <p:nvPr/>
        </p:nvSpPr>
        <p:spPr bwMode="auto">
          <a:xfrm>
            <a:off x="3021249" y="1145415"/>
            <a:ext cx="1143803" cy="1091236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F57598FE-0378-4B03-8F12-D6EA8A01899B}"/>
              </a:ext>
            </a:extLst>
          </p:cNvPr>
          <p:cNvSpPr>
            <a:spLocks/>
          </p:cNvSpPr>
          <p:nvPr/>
        </p:nvSpPr>
        <p:spPr bwMode="auto">
          <a:xfrm>
            <a:off x="4978949" y="1906742"/>
            <a:ext cx="1143803" cy="1116613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5F357A7D-EF92-4A09-8BB2-8ED7E323CDC1}"/>
              </a:ext>
            </a:extLst>
          </p:cNvPr>
          <p:cNvSpPr>
            <a:spLocks/>
          </p:cNvSpPr>
          <p:nvPr/>
        </p:nvSpPr>
        <p:spPr bwMode="auto">
          <a:xfrm>
            <a:off x="3021249" y="2668069"/>
            <a:ext cx="1143803" cy="1116613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7BF22C54-5071-4D0D-A9CD-64845318080F}"/>
              </a:ext>
            </a:extLst>
          </p:cNvPr>
          <p:cNvSpPr>
            <a:spLocks/>
          </p:cNvSpPr>
          <p:nvPr/>
        </p:nvSpPr>
        <p:spPr bwMode="auto">
          <a:xfrm>
            <a:off x="4978949" y="3454774"/>
            <a:ext cx="1169182" cy="1091236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ED03A4E-3043-4325-A412-5A14776D453E}"/>
              </a:ext>
            </a:extLst>
          </p:cNvPr>
          <p:cNvGrpSpPr/>
          <p:nvPr/>
        </p:nvGrpSpPr>
        <p:grpSpPr>
          <a:xfrm>
            <a:off x="5203765" y="2328423"/>
            <a:ext cx="353474" cy="234742"/>
            <a:chOff x="4254500" y="1266825"/>
            <a:chExt cx="619126" cy="411163"/>
          </a:xfrm>
          <a:solidFill>
            <a:srgbClr val="AC0000"/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FC73D-76CD-4BA5-ACF3-2E6023886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276350"/>
              <a:ext cx="411163" cy="390525"/>
            </a:xfrm>
            <a:custGeom>
              <a:avLst/>
              <a:gdLst>
                <a:gd name="T0" fmla="*/ 182 w 192"/>
                <a:gd name="T1" fmla="*/ 0 h 182"/>
                <a:gd name="T2" fmla="*/ 10 w 192"/>
                <a:gd name="T3" fmla="*/ 0 h 182"/>
                <a:gd name="T4" fmla="*/ 0 w 192"/>
                <a:gd name="T5" fmla="*/ 10 h 182"/>
                <a:gd name="T6" fmla="*/ 0 w 192"/>
                <a:gd name="T7" fmla="*/ 128 h 182"/>
                <a:gd name="T8" fmla="*/ 10 w 192"/>
                <a:gd name="T9" fmla="*/ 138 h 182"/>
                <a:gd name="T10" fmla="*/ 80 w 192"/>
                <a:gd name="T11" fmla="*/ 138 h 182"/>
                <a:gd name="T12" fmla="*/ 80 w 192"/>
                <a:gd name="T13" fmla="*/ 170 h 182"/>
                <a:gd name="T14" fmla="*/ 38 w 192"/>
                <a:gd name="T15" fmla="*/ 170 h 182"/>
                <a:gd name="T16" fmla="*/ 34 w 192"/>
                <a:gd name="T17" fmla="*/ 176 h 182"/>
                <a:gd name="T18" fmla="*/ 38 w 192"/>
                <a:gd name="T19" fmla="*/ 182 h 182"/>
                <a:gd name="T20" fmla="*/ 162 w 192"/>
                <a:gd name="T21" fmla="*/ 182 h 182"/>
                <a:gd name="T22" fmla="*/ 167 w 192"/>
                <a:gd name="T23" fmla="*/ 176 h 182"/>
                <a:gd name="T24" fmla="*/ 162 w 192"/>
                <a:gd name="T25" fmla="*/ 170 h 182"/>
                <a:gd name="T26" fmla="*/ 119 w 192"/>
                <a:gd name="T27" fmla="*/ 170 h 182"/>
                <a:gd name="T28" fmla="*/ 119 w 192"/>
                <a:gd name="T29" fmla="*/ 138 h 182"/>
                <a:gd name="T30" fmla="*/ 182 w 192"/>
                <a:gd name="T31" fmla="*/ 138 h 182"/>
                <a:gd name="T32" fmla="*/ 192 w 192"/>
                <a:gd name="T33" fmla="*/ 128 h 182"/>
                <a:gd name="T34" fmla="*/ 192 w 192"/>
                <a:gd name="T35" fmla="*/ 10 h 182"/>
                <a:gd name="T36" fmla="*/ 182 w 192"/>
                <a:gd name="T37" fmla="*/ 0 h 182"/>
                <a:gd name="T38" fmla="*/ 183 w 192"/>
                <a:gd name="T39" fmla="*/ 130 h 182"/>
                <a:gd name="T40" fmla="*/ 10 w 192"/>
                <a:gd name="T41" fmla="*/ 130 h 182"/>
                <a:gd name="T42" fmla="*/ 10 w 192"/>
                <a:gd name="T43" fmla="*/ 6 h 182"/>
                <a:gd name="T44" fmla="*/ 183 w 192"/>
                <a:gd name="T45" fmla="*/ 6 h 182"/>
                <a:gd name="T46" fmla="*/ 183 w 192"/>
                <a:gd name="T47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82">
                  <a:moveTo>
                    <a:pt x="18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8"/>
                    <a:pt x="1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6" y="170"/>
                    <a:pt x="34" y="173"/>
                    <a:pt x="34" y="176"/>
                  </a:cubicBezTo>
                  <a:cubicBezTo>
                    <a:pt x="34" y="179"/>
                    <a:pt x="36" y="182"/>
                    <a:pt x="38" y="182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65" y="182"/>
                    <a:pt x="167" y="179"/>
                    <a:pt x="167" y="176"/>
                  </a:cubicBezTo>
                  <a:cubicBezTo>
                    <a:pt x="167" y="173"/>
                    <a:pt x="165" y="170"/>
                    <a:pt x="162" y="170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7" y="138"/>
                    <a:pt x="192" y="133"/>
                    <a:pt x="192" y="128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4"/>
                    <a:pt x="187" y="0"/>
                    <a:pt x="182" y="0"/>
                  </a:cubicBezTo>
                  <a:close/>
                  <a:moveTo>
                    <a:pt x="183" y="130"/>
                  </a:moveTo>
                  <a:cubicBezTo>
                    <a:pt x="10" y="130"/>
                    <a:pt x="10" y="130"/>
                    <a:pt x="10" y="13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3" y="6"/>
                    <a:pt x="183" y="6"/>
                    <a:pt x="183" y="6"/>
                  </a:cubicBezTo>
                  <a:lnTo>
                    <a:pt x="183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8A316F-23E2-4893-A467-25F43FF2F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538" y="1266825"/>
              <a:ext cx="192088" cy="411163"/>
            </a:xfrm>
            <a:custGeom>
              <a:avLst/>
              <a:gdLst>
                <a:gd name="T0" fmla="*/ 74 w 90"/>
                <a:gd name="T1" fmla="*/ 0 h 192"/>
                <a:gd name="T2" fmla="*/ 16 w 90"/>
                <a:gd name="T3" fmla="*/ 0 h 192"/>
                <a:gd name="T4" fmla="*/ 0 w 90"/>
                <a:gd name="T5" fmla="*/ 9 h 192"/>
                <a:gd name="T6" fmla="*/ 0 w 90"/>
                <a:gd name="T7" fmla="*/ 182 h 192"/>
                <a:gd name="T8" fmla="*/ 16 w 90"/>
                <a:gd name="T9" fmla="*/ 192 h 192"/>
                <a:gd name="T10" fmla="*/ 74 w 90"/>
                <a:gd name="T11" fmla="*/ 192 h 192"/>
                <a:gd name="T12" fmla="*/ 90 w 90"/>
                <a:gd name="T13" fmla="*/ 182 h 192"/>
                <a:gd name="T14" fmla="*/ 90 w 90"/>
                <a:gd name="T15" fmla="*/ 9 h 192"/>
                <a:gd name="T16" fmla="*/ 74 w 90"/>
                <a:gd name="T17" fmla="*/ 0 h 192"/>
                <a:gd name="T18" fmla="*/ 45 w 90"/>
                <a:gd name="T19" fmla="*/ 160 h 192"/>
                <a:gd name="T20" fmla="*/ 32 w 90"/>
                <a:gd name="T21" fmla="*/ 148 h 192"/>
                <a:gd name="T22" fmla="*/ 45 w 90"/>
                <a:gd name="T23" fmla="*/ 135 h 192"/>
                <a:gd name="T24" fmla="*/ 57 w 90"/>
                <a:gd name="T25" fmla="*/ 148 h 192"/>
                <a:gd name="T26" fmla="*/ 45 w 90"/>
                <a:gd name="T27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2">
                  <a:moveTo>
                    <a:pt x="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8"/>
                    <a:pt x="7" y="192"/>
                    <a:pt x="16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3" y="192"/>
                    <a:pt x="90" y="188"/>
                    <a:pt x="90" y="18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3" y="0"/>
                    <a:pt x="74" y="0"/>
                  </a:cubicBezTo>
                  <a:close/>
                  <a:moveTo>
                    <a:pt x="45" y="160"/>
                  </a:moveTo>
                  <a:cubicBezTo>
                    <a:pt x="38" y="160"/>
                    <a:pt x="32" y="155"/>
                    <a:pt x="32" y="148"/>
                  </a:cubicBezTo>
                  <a:cubicBezTo>
                    <a:pt x="32" y="141"/>
                    <a:pt x="38" y="135"/>
                    <a:pt x="45" y="135"/>
                  </a:cubicBezTo>
                  <a:cubicBezTo>
                    <a:pt x="52" y="135"/>
                    <a:pt x="57" y="141"/>
                    <a:pt x="57" y="148"/>
                  </a:cubicBezTo>
                  <a:cubicBezTo>
                    <a:pt x="57" y="155"/>
                    <a:pt x="52" y="160"/>
                    <a:pt x="4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191BBCA-C36B-45BE-8778-77B7C0F532A8}"/>
              </a:ext>
            </a:extLst>
          </p:cNvPr>
          <p:cNvGrpSpPr/>
          <p:nvPr/>
        </p:nvGrpSpPr>
        <p:grpSpPr>
          <a:xfrm>
            <a:off x="3598485" y="1524331"/>
            <a:ext cx="332628" cy="287310"/>
            <a:chOff x="7408863" y="1169988"/>
            <a:chExt cx="582613" cy="503237"/>
          </a:xfrm>
          <a:solidFill>
            <a:srgbClr val="AC0000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DE698E4-48CD-4B8E-8542-C498BFF0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1404938"/>
              <a:ext cx="304800" cy="115888"/>
            </a:xfrm>
            <a:custGeom>
              <a:avLst/>
              <a:gdLst>
                <a:gd name="T0" fmla="*/ 16 w 142"/>
                <a:gd name="T1" fmla="*/ 53 h 54"/>
                <a:gd name="T2" fmla="*/ 6 w 142"/>
                <a:gd name="T3" fmla="*/ 48 h 54"/>
                <a:gd name="T4" fmla="*/ 6 w 142"/>
                <a:gd name="T5" fmla="*/ 27 h 54"/>
                <a:gd name="T6" fmla="*/ 71 w 142"/>
                <a:gd name="T7" fmla="*/ 0 h 54"/>
                <a:gd name="T8" fmla="*/ 71 w 142"/>
                <a:gd name="T9" fmla="*/ 0 h 54"/>
                <a:gd name="T10" fmla="*/ 136 w 142"/>
                <a:gd name="T11" fmla="*/ 26 h 54"/>
                <a:gd name="T12" fmla="*/ 136 w 142"/>
                <a:gd name="T13" fmla="*/ 48 h 54"/>
                <a:gd name="T14" fmla="*/ 114 w 142"/>
                <a:gd name="T15" fmla="*/ 48 h 54"/>
                <a:gd name="T16" fmla="*/ 71 w 142"/>
                <a:gd name="T17" fmla="*/ 30 h 54"/>
                <a:gd name="T18" fmla="*/ 71 w 142"/>
                <a:gd name="T19" fmla="*/ 30 h 54"/>
                <a:gd name="T20" fmla="*/ 27 w 142"/>
                <a:gd name="T21" fmla="*/ 48 h 54"/>
                <a:gd name="T22" fmla="*/ 16 w 142"/>
                <a:gd name="T2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54">
                  <a:moveTo>
                    <a:pt x="16" y="53"/>
                  </a:moveTo>
                  <a:cubicBezTo>
                    <a:pt x="13" y="53"/>
                    <a:pt x="9" y="51"/>
                    <a:pt x="6" y="48"/>
                  </a:cubicBezTo>
                  <a:cubicBezTo>
                    <a:pt x="0" y="42"/>
                    <a:pt x="0" y="33"/>
                    <a:pt x="6" y="27"/>
                  </a:cubicBezTo>
                  <a:cubicBezTo>
                    <a:pt x="23" y="9"/>
                    <a:pt x="46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118" y="9"/>
                    <a:pt x="136" y="26"/>
                  </a:cubicBezTo>
                  <a:cubicBezTo>
                    <a:pt x="142" y="32"/>
                    <a:pt x="142" y="42"/>
                    <a:pt x="136" y="48"/>
                  </a:cubicBezTo>
                  <a:cubicBezTo>
                    <a:pt x="130" y="54"/>
                    <a:pt x="120" y="54"/>
                    <a:pt x="114" y="48"/>
                  </a:cubicBezTo>
                  <a:cubicBezTo>
                    <a:pt x="102" y="37"/>
                    <a:pt x="87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54" y="30"/>
                    <a:pt x="39" y="37"/>
                    <a:pt x="27" y="48"/>
                  </a:cubicBezTo>
                  <a:cubicBezTo>
                    <a:pt x="24" y="51"/>
                    <a:pt x="20" y="53"/>
                    <a:pt x="1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86B8AAE0-C141-4B5D-817F-035B665F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1306513"/>
              <a:ext cx="442913" cy="146050"/>
            </a:xfrm>
            <a:custGeom>
              <a:avLst/>
              <a:gdLst>
                <a:gd name="T0" fmla="*/ 17 w 207"/>
                <a:gd name="T1" fmla="*/ 66 h 68"/>
                <a:gd name="T2" fmla="*/ 6 w 207"/>
                <a:gd name="T3" fmla="*/ 62 h 68"/>
                <a:gd name="T4" fmla="*/ 6 w 207"/>
                <a:gd name="T5" fmla="*/ 40 h 68"/>
                <a:gd name="T6" fmla="*/ 104 w 207"/>
                <a:gd name="T7" fmla="*/ 0 h 68"/>
                <a:gd name="T8" fmla="*/ 104 w 207"/>
                <a:gd name="T9" fmla="*/ 0 h 68"/>
                <a:gd name="T10" fmla="*/ 201 w 207"/>
                <a:gd name="T11" fmla="*/ 40 h 68"/>
                <a:gd name="T12" fmla="*/ 201 w 207"/>
                <a:gd name="T13" fmla="*/ 62 h 68"/>
                <a:gd name="T14" fmla="*/ 180 w 207"/>
                <a:gd name="T15" fmla="*/ 62 h 68"/>
                <a:gd name="T16" fmla="*/ 104 w 207"/>
                <a:gd name="T17" fmla="*/ 30 h 68"/>
                <a:gd name="T18" fmla="*/ 104 w 207"/>
                <a:gd name="T19" fmla="*/ 30 h 68"/>
                <a:gd name="T20" fmla="*/ 28 w 207"/>
                <a:gd name="T21" fmla="*/ 62 h 68"/>
                <a:gd name="T22" fmla="*/ 17 w 207"/>
                <a:gd name="T2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68">
                  <a:moveTo>
                    <a:pt x="17" y="66"/>
                  </a:moveTo>
                  <a:cubicBezTo>
                    <a:pt x="13" y="66"/>
                    <a:pt x="9" y="65"/>
                    <a:pt x="6" y="62"/>
                  </a:cubicBezTo>
                  <a:cubicBezTo>
                    <a:pt x="0" y="56"/>
                    <a:pt x="0" y="46"/>
                    <a:pt x="6" y="40"/>
                  </a:cubicBezTo>
                  <a:cubicBezTo>
                    <a:pt x="32" y="14"/>
                    <a:pt x="67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1" y="0"/>
                    <a:pt x="175" y="14"/>
                    <a:pt x="201" y="40"/>
                  </a:cubicBezTo>
                  <a:cubicBezTo>
                    <a:pt x="207" y="46"/>
                    <a:pt x="207" y="56"/>
                    <a:pt x="201" y="62"/>
                  </a:cubicBezTo>
                  <a:cubicBezTo>
                    <a:pt x="195" y="68"/>
                    <a:pt x="186" y="68"/>
                    <a:pt x="180" y="62"/>
                  </a:cubicBezTo>
                  <a:cubicBezTo>
                    <a:pt x="159" y="41"/>
                    <a:pt x="132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75" y="30"/>
                    <a:pt x="48" y="41"/>
                    <a:pt x="28" y="62"/>
                  </a:cubicBezTo>
                  <a:cubicBezTo>
                    <a:pt x="25" y="65"/>
                    <a:pt x="21" y="66"/>
                    <a:pt x="1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6F0A7531-2EB3-4A47-A0A2-F7E32346A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1169988"/>
              <a:ext cx="582613" cy="211138"/>
            </a:xfrm>
            <a:custGeom>
              <a:avLst/>
              <a:gdLst>
                <a:gd name="T0" fmla="*/ 16 w 272"/>
                <a:gd name="T1" fmla="*/ 98 h 99"/>
                <a:gd name="T2" fmla="*/ 6 w 272"/>
                <a:gd name="T3" fmla="*/ 93 h 99"/>
                <a:gd name="T4" fmla="*/ 6 w 272"/>
                <a:gd name="T5" fmla="*/ 72 h 99"/>
                <a:gd name="T6" fmla="*/ 266 w 272"/>
                <a:gd name="T7" fmla="*/ 71 h 99"/>
                <a:gd name="T8" fmla="*/ 266 w 272"/>
                <a:gd name="T9" fmla="*/ 93 h 99"/>
                <a:gd name="T10" fmla="*/ 244 w 272"/>
                <a:gd name="T11" fmla="*/ 93 h 99"/>
                <a:gd name="T12" fmla="*/ 27 w 272"/>
                <a:gd name="T13" fmla="*/ 93 h 99"/>
                <a:gd name="T14" fmla="*/ 16 w 272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99">
                  <a:moveTo>
                    <a:pt x="16" y="98"/>
                  </a:moveTo>
                  <a:cubicBezTo>
                    <a:pt x="12" y="98"/>
                    <a:pt x="9" y="96"/>
                    <a:pt x="6" y="93"/>
                  </a:cubicBezTo>
                  <a:cubicBezTo>
                    <a:pt x="0" y="87"/>
                    <a:pt x="0" y="78"/>
                    <a:pt x="6" y="72"/>
                  </a:cubicBezTo>
                  <a:cubicBezTo>
                    <a:pt x="77" y="0"/>
                    <a:pt x="194" y="0"/>
                    <a:pt x="266" y="71"/>
                  </a:cubicBezTo>
                  <a:cubicBezTo>
                    <a:pt x="272" y="77"/>
                    <a:pt x="272" y="87"/>
                    <a:pt x="266" y="93"/>
                  </a:cubicBezTo>
                  <a:cubicBezTo>
                    <a:pt x="260" y="99"/>
                    <a:pt x="250" y="99"/>
                    <a:pt x="244" y="93"/>
                  </a:cubicBezTo>
                  <a:cubicBezTo>
                    <a:pt x="184" y="33"/>
                    <a:pt x="87" y="33"/>
                    <a:pt x="27" y="93"/>
                  </a:cubicBezTo>
                  <a:cubicBezTo>
                    <a:pt x="24" y="96"/>
                    <a:pt x="20" y="98"/>
                    <a:pt x="1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2362F89-3671-4263-9BE4-741F00305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530350"/>
              <a:ext cx="144463" cy="142875"/>
            </a:xfrm>
            <a:custGeom>
              <a:avLst/>
              <a:gdLst>
                <a:gd name="T0" fmla="*/ 55 w 67"/>
                <a:gd name="T1" fmla="*/ 12 h 67"/>
                <a:gd name="T2" fmla="*/ 55 w 67"/>
                <a:gd name="T3" fmla="*/ 55 h 67"/>
                <a:gd name="T4" fmla="*/ 12 w 67"/>
                <a:gd name="T5" fmla="*/ 55 h 67"/>
                <a:gd name="T6" fmla="*/ 12 w 67"/>
                <a:gd name="T7" fmla="*/ 12 h 67"/>
                <a:gd name="T8" fmla="*/ 55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12"/>
                  </a:move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42482DE-544D-4FCD-A022-1765AE04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58925"/>
              <a:ext cx="57150" cy="84138"/>
            </a:xfrm>
            <a:custGeom>
              <a:avLst/>
              <a:gdLst>
                <a:gd name="T0" fmla="*/ 11 w 26"/>
                <a:gd name="T1" fmla="*/ 1 h 39"/>
                <a:gd name="T2" fmla="*/ 0 w 26"/>
                <a:gd name="T3" fmla="*/ 17 h 39"/>
                <a:gd name="T4" fmla="*/ 2 w 26"/>
                <a:gd name="T5" fmla="*/ 18 h 39"/>
                <a:gd name="T6" fmla="*/ 6 w 26"/>
                <a:gd name="T7" fmla="*/ 18 h 39"/>
                <a:gd name="T8" fmla="*/ 6 w 26"/>
                <a:gd name="T9" fmla="*/ 38 h 39"/>
                <a:gd name="T10" fmla="*/ 7 w 26"/>
                <a:gd name="T11" fmla="*/ 39 h 39"/>
                <a:gd name="T12" fmla="*/ 18 w 26"/>
                <a:gd name="T13" fmla="*/ 39 h 39"/>
                <a:gd name="T14" fmla="*/ 20 w 26"/>
                <a:gd name="T15" fmla="*/ 38 h 39"/>
                <a:gd name="T16" fmla="*/ 20 w 26"/>
                <a:gd name="T17" fmla="*/ 18 h 39"/>
                <a:gd name="T18" fmla="*/ 24 w 26"/>
                <a:gd name="T19" fmla="*/ 18 h 39"/>
                <a:gd name="T20" fmla="*/ 26 w 26"/>
                <a:gd name="T21" fmla="*/ 17 h 39"/>
                <a:gd name="T22" fmla="*/ 14 w 26"/>
                <a:gd name="T23" fmla="*/ 1 h 39"/>
                <a:gd name="T24" fmla="*/ 13 w 26"/>
                <a:gd name="T25" fmla="*/ 0 h 39"/>
                <a:gd name="T26" fmla="*/ 11 w 26"/>
                <a:gd name="T27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9">
                  <a:moveTo>
                    <a:pt x="11" y="1"/>
                  </a:moveTo>
                  <a:cubicBezTo>
                    <a:pt x="11" y="1"/>
                    <a:pt x="0" y="16"/>
                    <a:pt x="0" y="17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6" y="1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20" y="39"/>
                    <a:pt x="20" y="3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8"/>
                    <a:pt x="24" y="18"/>
                    <a:pt x="24" y="18"/>
                  </a:cubicBezTo>
                  <a:cubicBezTo>
                    <a:pt x="25" y="18"/>
                    <a:pt x="26" y="18"/>
                    <a:pt x="26" y="17"/>
                  </a:cubicBezTo>
                  <a:cubicBezTo>
                    <a:pt x="26" y="16"/>
                    <a:pt x="15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391D00A-0228-4D07-A029-8804D81B9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1558925"/>
              <a:ext cx="52388" cy="84138"/>
            </a:xfrm>
            <a:custGeom>
              <a:avLst/>
              <a:gdLst>
                <a:gd name="T0" fmla="*/ 14 w 25"/>
                <a:gd name="T1" fmla="*/ 38 h 39"/>
                <a:gd name="T2" fmla="*/ 25 w 25"/>
                <a:gd name="T3" fmla="*/ 22 h 39"/>
                <a:gd name="T4" fmla="*/ 24 w 25"/>
                <a:gd name="T5" fmla="*/ 21 h 39"/>
                <a:gd name="T6" fmla="*/ 20 w 25"/>
                <a:gd name="T7" fmla="*/ 21 h 39"/>
                <a:gd name="T8" fmla="*/ 20 w 25"/>
                <a:gd name="T9" fmla="*/ 1 h 39"/>
                <a:gd name="T10" fmla="*/ 18 w 25"/>
                <a:gd name="T11" fmla="*/ 0 h 39"/>
                <a:gd name="T12" fmla="*/ 7 w 25"/>
                <a:gd name="T13" fmla="*/ 0 h 39"/>
                <a:gd name="T14" fmla="*/ 5 w 25"/>
                <a:gd name="T15" fmla="*/ 1 h 39"/>
                <a:gd name="T16" fmla="*/ 5 w 25"/>
                <a:gd name="T17" fmla="*/ 21 h 39"/>
                <a:gd name="T18" fmla="*/ 1 w 25"/>
                <a:gd name="T19" fmla="*/ 21 h 39"/>
                <a:gd name="T20" fmla="*/ 0 w 25"/>
                <a:gd name="T21" fmla="*/ 22 h 39"/>
                <a:gd name="T22" fmla="*/ 11 w 25"/>
                <a:gd name="T23" fmla="*/ 38 h 39"/>
                <a:gd name="T24" fmla="*/ 12 w 25"/>
                <a:gd name="T25" fmla="*/ 39 h 39"/>
                <a:gd name="T26" fmla="*/ 14 w 25"/>
                <a:gd name="T2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9">
                  <a:moveTo>
                    <a:pt x="14" y="38"/>
                  </a:moveTo>
                  <a:cubicBezTo>
                    <a:pt x="14" y="38"/>
                    <a:pt x="25" y="23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2" y="21"/>
                    <a:pt x="20" y="2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1" y="21"/>
                    <a:pt x="1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39"/>
                    <a:pt x="14" y="39"/>
                    <a:pt x="1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715" tIns="31857" rIns="63715" bIns="3185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1255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Freeform 19">
            <a:extLst>
              <a:ext uri="{FF2B5EF4-FFF2-40B4-BE49-F238E27FC236}">
                <a16:creationId xmlns:a16="http://schemas.microsoft.com/office/drawing/2014/main" id="{61B0DE86-F561-44F8-9941-A66D93312C50}"/>
              </a:ext>
            </a:extLst>
          </p:cNvPr>
          <p:cNvSpPr>
            <a:spLocks/>
          </p:cNvSpPr>
          <p:nvPr/>
        </p:nvSpPr>
        <p:spPr bwMode="auto">
          <a:xfrm>
            <a:off x="3556899" y="3045920"/>
            <a:ext cx="293654" cy="293654"/>
          </a:xfrm>
          <a:custGeom>
            <a:avLst/>
            <a:gdLst>
              <a:gd name="T0" fmla="*/ 194 w 240"/>
              <a:gd name="T1" fmla="*/ 157 h 240"/>
              <a:gd name="T2" fmla="*/ 163 w 240"/>
              <a:gd name="T3" fmla="*/ 167 h 240"/>
              <a:gd name="T4" fmla="*/ 92 w 240"/>
              <a:gd name="T5" fmla="*/ 127 h 240"/>
              <a:gd name="T6" fmla="*/ 92 w 240"/>
              <a:gd name="T7" fmla="*/ 120 h 240"/>
              <a:gd name="T8" fmla="*/ 165 w 240"/>
              <a:gd name="T9" fmla="*/ 78 h 240"/>
              <a:gd name="T10" fmla="*/ 189 w 240"/>
              <a:gd name="T11" fmla="*/ 84 h 240"/>
              <a:gd name="T12" fmla="*/ 235 w 240"/>
              <a:gd name="T13" fmla="*/ 42 h 240"/>
              <a:gd name="T14" fmla="*/ 189 w 240"/>
              <a:gd name="T15" fmla="*/ 0 h 240"/>
              <a:gd name="T16" fmla="*/ 143 w 240"/>
              <a:gd name="T17" fmla="*/ 42 h 240"/>
              <a:gd name="T18" fmla="*/ 145 w 240"/>
              <a:gd name="T19" fmla="*/ 55 h 240"/>
              <a:gd name="T20" fmla="*/ 75 w 240"/>
              <a:gd name="T21" fmla="*/ 95 h 240"/>
              <a:gd name="T22" fmla="*/ 46 w 240"/>
              <a:gd name="T23" fmla="*/ 85 h 240"/>
              <a:gd name="T24" fmla="*/ 0 w 240"/>
              <a:gd name="T25" fmla="*/ 127 h 240"/>
              <a:gd name="T26" fmla="*/ 46 w 240"/>
              <a:gd name="T27" fmla="*/ 169 h 240"/>
              <a:gd name="T28" fmla="*/ 81 w 240"/>
              <a:gd name="T29" fmla="*/ 155 h 240"/>
              <a:gd name="T30" fmla="*/ 148 w 240"/>
              <a:gd name="T31" fmla="*/ 193 h 240"/>
              <a:gd name="T32" fmla="*/ 148 w 240"/>
              <a:gd name="T33" fmla="*/ 198 h 240"/>
              <a:gd name="T34" fmla="*/ 194 w 240"/>
              <a:gd name="T35" fmla="*/ 240 h 240"/>
              <a:gd name="T36" fmla="*/ 240 w 240"/>
              <a:gd name="T37" fmla="*/ 198 h 240"/>
              <a:gd name="T38" fmla="*/ 194 w 240"/>
              <a:gd name="T39" fmla="*/ 15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40">
                <a:moveTo>
                  <a:pt x="194" y="157"/>
                </a:moveTo>
                <a:cubicBezTo>
                  <a:pt x="182" y="157"/>
                  <a:pt x="171" y="161"/>
                  <a:pt x="163" y="16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4"/>
                  <a:pt x="92" y="122"/>
                  <a:pt x="92" y="120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72" y="82"/>
                  <a:pt x="180" y="84"/>
                  <a:pt x="189" y="84"/>
                </a:cubicBezTo>
                <a:cubicBezTo>
                  <a:pt x="215" y="84"/>
                  <a:pt x="235" y="65"/>
                  <a:pt x="235" y="42"/>
                </a:cubicBezTo>
                <a:cubicBezTo>
                  <a:pt x="235" y="19"/>
                  <a:pt x="215" y="0"/>
                  <a:pt x="189" y="0"/>
                </a:cubicBezTo>
                <a:cubicBezTo>
                  <a:pt x="164" y="0"/>
                  <a:pt x="143" y="19"/>
                  <a:pt x="143" y="42"/>
                </a:cubicBezTo>
                <a:cubicBezTo>
                  <a:pt x="143" y="47"/>
                  <a:pt x="144" y="51"/>
                  <a:pt x="145" y="55"/>
                </a:cubicBezTo>
                <a:cubicBezTo>
                  <a:pt x="75" y="95"/>
                  <a:pt x="75" y="95"/>
                  <a:pt x="75" y="95"/>
                </a:cubicBezTo>
                <a:cubicBezTo>
                  <a:pt x="67" y="89"/>
                  <a:pt x="57" y="85"/>
                  <a:pt x="46" y="85"/>
                </a:cubicBezTo>
                <a:cubicBezTo>
                  <a:pt x="21" y="85"/>
                  <a:pt x="0" y="104"/>
                  <a:pt x="0" y="127"/>
                </a:cubicBezTo>
                <a:cubicBezTo>
                  <a:pt x="0" y="150"/>
                  <a:pt x="21" y="169"/>
                  <a:pt x="46" y="169"/>
                </a:cubicBezTo>
                <a:cubicBezTo>
                  <a:pt x="60" y="169"/>
                  <a:pt x="73" y="164"/>
                  <a:pt x="81" y="155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48" y="195"/>
                  <a:pt x="148" y="197"/>
                  <a:pt x="148" y="198"/>
                </a:cubicBezTo>
                <a:cubicBezTo>
                  <a:pt x="148" y="221"/>
                  <a:pt x="168" y="240"/>
                  <a:pt x="194" y="240"/>
                </a:cubicBezTo>
                <a:cubicBezTo>
                  <a:pt x="219" y="240"/>
                  <a:pt x="240" y="221"/>
                  <a:pt x="240" y="198"/>
                </a:cubicBezTo>
                <a:cubicBezTo>
                  <a:pt x="240" y="175"/>
                  <a:pt x="219" y="157"/>
                  <a:pt x="194" y="157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AD91D03B-0B9C-4D53-A182-4AF155804178}"/>
              </a:ext>
            </a:extLst>
          </p:cNvPr>
          <p:cNvSpPr>
            <a:spLocks noEditPoints="1"/>
          </p:cNvSpPr>
          <p:nvPr/>
        </p:nvSpPr>
        <p:spPr bwMode="auto">
          <a:xfrm>
            <a:off x="5247878" y="3858703"/>
            <a:ext cx="283686" cy="227492"/>
          </a:xfrm>
          <a:custGeom>
            <a:avLst/>
            <a:gdLst>
              <a:gd name="T0" fmla="*/ 227 w 232"/>
              <a:gd name="T1" fmla="*/ 0 h 186"/>
              <a:gd name="T2" fmla="*/ 213 w 232"/>
              <a:gd name="T3" fmla="*/ 0 h 186"/>
              <a:gd name="T4" fmla="*/ 208 w 232"/>
              <a:gd name="T5" fmla="*/ 5 h 186"/>
              <a:gd name="T6" fmla="*/ 208 w 232"/>
              <a:gd name="T7" fmla="*/ 28 h 186"/>
              <a:gd name="T8" fmla="*/ 24 w 232"/>
              <a:gd name="T9" fmla="*/ 28 h 186"/>
              <a:gd name="T10" fmla="*/ 24 w 232"/>
              <a:gd name="T11" fmla="*/ 5 h 186"/>
              <a:gd name="T12" fmla="*/ 19 w 232"/>
              <a:gd name="T13" fmla="*/ 0 h 186"/>
              <a:gd name="T14" fmla="*/ 5 w 232"/>
              <a:gd name="T15" fmla="*/ 0 h 186"/>
              <a:gd name="T16" fmla="*/ 0 w 232"/>
              <a:gd name="T17" fmla="*/ 5 h 186"/>
              <a:gd name="T18" fmla="*/ 0 w 232"/>
              <a:gd name="T19" fmla="*/ 180 h 186"/>
              <a:gd name="T20" fmla="*/ 5 w 232"/>
              <a:gd name="T21" fmla="*/ 186 h 186"/>
              <a:gd name="T22" fmla="*/ 19 w 232"/>
              <a:gd name="T23" fmla="*/ 186 h 186"/>
              <a:gd name="T24" fmla="*/ 24 w 232"/>
              <a:gd name="T25" fmla="*/ 180 h 186"/>
              <a:gd name="T26" fmla="*/ 24 w 232"/>
              <a:gd name="T27" fmla="*/ 157 h 186"/>
              <a:gd name="T28" fmla="*/ 208 w 232"/>
              <a:gd name="T29" fmla="*/ 157 h 186"/>
              <a:gd name="T30" fmla="*/ 208 w 232"/>
              <a:gd name="T31" fmla="*/ 180 h 186"/>
              <a:gd name="T32" fmla="*/ 213 w 232"/>
              <a:gd name="T33" fmla="*/ 186 h 186"/>
              <a:gd name="T34" fmla="*/ 227 w 232"/>
              <a:gd name="T35" fmla="*/ 186 h 186"/>
              <a:gd name="T36" fmla="*/ 232 w 232"/>
              <a:gd name="T37" fmla="*/ 180 h 186"/>
              <a:gd name="T38" fmla="*/ 232 w 232"/>
              <a:gd name="T39" fmla="*/ 5 h 186"/>
              <a:gd name="T40" fmla="*/ 227 w 232"/>
              <a:gd name="T41" fmla="*/ 0 h 186"/>
              <a:gd name="T42" fmla="*/ 157 w 232"/>
              <a:gd name="T43" fmla="*/ 98 h 186"/>
              <a:gd name="T44" fmla="*/ 97 w 232"/>
              <a:gd name="T45" fmla="*/ 135 h 186"/>
              <a:gd name="T46" fmla="*/ 92 w 232"/>
              <a:gd name="T47" fmla="*/ 130 h 186"/>
              <a:gd name="T48" fmla="*/ 92 w 232"/>
              <a:gd name="T49" fmla="*/ 56 h 186"/>
              <a:gd name="T50" fmla="*/ 97 w 232"/>
              <a:gd name="T51" fmla="*/ 50 h 186"/>
              <a:gd name="T52" fmla="*/ 157 w 232"/>
              <a:gd name="T53" fmla="*/ 87 h 186"/>
              <a:gd name="T54" fmla="*/ 162 w 232"/>
              <a:gd name="T55" fmla="*/ 93 h 186"/>
              <a:gd name="T56" fmla="*/ 157 w 232"/>
              <a:gd name="T57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186">
                <a:moveTo>
                  <a:pt x="227" y="0"/>
                </a:moveTo>
                <a:cubicBezTo>
                  <a:pt x="213" y="0"/>
                  <a:pt x="213" y="0"/>
                  <a:pt x="213" y="0"/>
                </a:cubicBezTo>
                <a:cubicBezTo>
                  <a:pt x="210" y="0"/>
                  <a:pt x="208" y="2"/>
                  <a:pt x="208" y="5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2" y="0"/>
                  <a:pt x="1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3"/>
                  <a:pt x="2" y="186"/>
                  <a:pt x="5" y="186"/>
                </a:cubicBezTo>
                <a:cubicBezTo>
                  <a:pt x="19" y="186"/>
                  <a:pt x="19" y="186"/>
                  <a:pt x="19" y="186"/>
                </a:cubicBezTo>
                <a:cubicBezTo>
                  <a:pt x="22" y="186"/>
                  <a:pt x="24" y="183"/>
                  <a:pt x="24" y="180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08" y="180"/>
                  <a:pt x="208" y="180"/>
                  <a:pt x="208" y="180"/>
                </a:cubicBezTo>
                <a:cubicBezTo>
                  <a:pt x="208" y="183"/>
                  <a:pt x="210" y="186"/>
                  <a:pt x="213" y="186"/>
                </a:cubicBezTo>
                <a:cubicBezTo>
                  <a:pt x="227" y="186"/>
                  <a:pt x="227" y="186"/>
                  <a:pt x="227" y="186"/>
                </a:cubicBezTo>
                <a:cubicBezTo>
                  <a:pt x="230" y="186"/>
                  <a:pt x="232" y="183"/>
                  <a:pt x="232" y="180"/>
                </a:cubicBezTo>
                <a:cubicBezTo>
                  <a:pt x="232" y="5"/>
                  <a:pt x="232" y="5"/>
                  <a:pt x="232" y="5"/>
                </a:cubicBezTo>
                <a:cubicBezTo>
                  <a:pt x="232" y="2"/>
                  <a:pt x="230" y="0"/>
                  <a:pt x="227" y="0"/>
                </a:cubicBezTo>
                <a:close/>
                <a:moveTo>
                  <a:pt x="157" y="98"/>
                </a:moveTo>
                <a:cubicBezTo>
                  <a:pt x="156" y="98"/>
                  <a:pt x="100" y="135"/>
                  <a:pt x="97" y="135"/>
                </a:cubicBezTo>
                <a:cubicBezTo>
                  <a:pt x="95" y="135"/>
                  <a:pt x="92" y="133"/>
                  <a:pt x="92" y="130"/>
                </a:cubicBezTo>
                <a:cubicBezTo>
                  <a:pt x="92" y="128"/>
                  <a:pt x="92" y="57"/>
                  <a:pt x="92" y="56"/>
                </a:cubicBezTo>
                <a:cubicBezTo>
                  <a:pt x="92" y="53"/>
                  <a:pt x="95" y="50"/>
                  <a:pt x="97" y="50"/>
                </a:cubicBezTo>
                <a:cubicBezTo>
                  <a:pt x="100" y="50"/>
                  <a:pt x="156" y="87"/>
                  <a:pt x="157" y="87"/>
                </a:cubicBezTo>
                <a:cubicBezTo>
                  <a:pt x="159" y="89"/>
                  <a:pt x="162" y="90"/>
                  <a:pt x="162" y="93"/>
                </a:cubicBezTo>
                <a:cubicBezTo>
                  <a:pt x="162" y="96"/>
                  <a:pt x="159" y="96"/>
                  <a:pt x="157" y="98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63715" tIns="31857" rIns="63715" bIns="3185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1255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BF574569-D906-49BF-BBCB-F2A8FB941B7E}"/>
              </a:ext>
            </a:extLst>
          </p:cNvPr>
          <p:cNvSpPr/>
          <p:nvPr/>
        </p:nvSpPr>
        <p:spPr>
          <a:xfrm>
            <a:off x="4165052" y="771550"/>
            <a:ext cx="813896" cy="4104456"/>
          </a:xfrm>
          <a:prstGeom prst="roundRect">
            <a:avLst>
              <a:gd name="adj" fmla="val 50000"/>
            </a:avLst>
          </a:prstGeom>
          <a:solidFill>
            <a:srgbClr val="AC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668437F-2D5C-424D-B562-9758CAF213F0}"/>
              </a:ext>
            </a:extLst>
          </p:cNvPr>
          <p:cNvSpPr txBox="1"/>
          <p:nvPr/>
        </p:nvSpPr>
        <p:spPr>
          <a:xfrm>
            <a:off x="4350915" y="145726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420977C-39B9-410D-9D84-C8DD6CD9A69C}"/>
              </a:ext>
            </a:extLst>
          </p:cNvPr>
          <p:cNvSpPr txBox="1"/>
          <p:nvPr/>
        </p:nvSpPr>
        <p:spPr>
          <a:xfrm>
            <a:off x="4350915" y="2235471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20EE7DC-DFA0-494F-BC03-10CBB564A6E8}"/>
              </a:ext>
            </a:extLst>
          </p:cNvPr>
          <p:cNvSpPr txBox="1"/>
          <p:nvPr/>
        </p:nvSpPr>
        <p:spPr>
          <a:xfrm>
            <a:off x="4350915" y="301368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CA33276-5E28-4F97-B0C9-42C3E984FF5E}"/>
              </a:ext>
            </a:extLst>
          </p:cNvPr>
          <p:cNvSpPr txBox="1"/>
          <p:nvPr/>
        </p:nvSpPr>
        <p:spPr>
          <a:xfrm>
            <a:off x="4350915" y="3791892"/>
            <a:ext cx="502061" cy="5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3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23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4858BDB5-2C2A-4A82-B074-4E172BCB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326" y="3791892"/>
            <a:ext cx="1614119" cy="42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C00000"/>
                </a:solidFill>
                <a:cs typeface="+mn-ea"/>
                <a:sym typeface="+mn-lt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lt"/>
              </a:rPr>
              <a:t>语句</a:t>
            </a:r>
            <a:endParaRPr lang="zh-CN" altLang="zh-CN" sz="20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0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49" grpId="1"/>
          <p:bldP spid="51" grpId="0"/>
          <p:bldP spid="51" grpId="1"/>
          <p:bldP spid="75" grpId="0"/>
          <p:bldP spid="7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7" grpId="1"/>
          <p:bldP spid="49" grpId="0"/>
          <p:bldP spid="49" grpId="1"/>
          <p:bldP spid="51" grpId="0"/>
          <p:bldP spid="51" grpId="1"/>
          <p:bldP spid="75" grpId="0"/>
          <p:bldP spid="7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9548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590125B-FC1D-4F85-A20A-622D3F99F2F7}"/>
              </a:ext>
            </a:extLst>
          </p:cNvPr>
          <p:cNvSpPr txBox="1">
            <a:spLocks noChangeArrowheads="1"/>
          </p:cNvSpPr>
          <p:nvPr/>
        </p:nvSpPr>
        <p:spPr>
          <a:xfrm>
            <a:off x="6804766" y="1995686"/>
            <a:ext cx="2224112" cy="1296144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buSzPct val="90000"/>
            </a:pPr>
            <a:r>
              <a:rPr lang="zh-CN" altLang="en-US" sz="1800" kern="0" dirty="0">
                <a:latin typeface="+mn-ea"/>
              </a:rPr>
              <a:t> 多重分支</a:t>
            </a:r>
          </a:p>
          <a:p>
            <a:pPr eaLnBrk="1" hangingPunct="1">
              <a:buClr>
                <a:srgbClr val="C00000"/>
              </a:buClr>
              <a:buSzPct val="90000"/>
            </a:pPr>
            <a:r>
              <a:rPr lang="zh-CN" altLang="en-US" sz="1800" kern="0" dirty="0">
                <a:latin typeface="+mn-ea"/>
              </a:rPr>
              <a:t> 使用跳转表</a:t>
            </a:r>
          </a:p>
          <a:p>
            <a:pPr eaLnBrk="1" hangingPunct="1">
              <a:buClr>
                <a:srgbClr val="C00000"/>
              </a:buClr>
              <a:buSzPct val="90000"/>
            </a:pPr>
            <a:r>
              <a:rPr lang="zh-CN" altLang="en-US" sz="1800" kern="0" dirty="0">
                <a:latin typeface="+mn-ea"/>
              </a:rPr>
              <a:t> x＝2时无break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1DD8EE8-2733-402F-A060-1B90BE06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35" y="528733"/>
            <a:ext cx="4394200" cy="45446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long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switch_eg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(long x, long y, long z)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long w = 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switch(x) {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case 1: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w = y*z;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case 2: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w = y/z;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/* Fall Through */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case 3: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w += z;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case 5: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case 6: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w -= z;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default: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    w = 2;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    return w;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ourier New Bold" panose="020706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0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跳转表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F85BFD-0638-4BEC-9B1E-09D0FB92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87" y="849596"/>
            <a:ext cx="1546869" cy="838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38100" tIns="38100" rIns="38100" bIns="38100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alibri Bold" panose="020F0702030404030204" pitchFamily="34" charset="0"/>
                <a:sym typeface="Calibri Bold" panose="020F0702030404030204" pitchFamily="34" charset="0"/>
              </a:rPr>
              <a:t>Code Block 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9A94FD-90D0-4CCB-8DEB-D324C10C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00" y="849596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Targ_0: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53B701-7828-4D8A-9326-707D5B61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87" y="1840196"/>
            <a:ext cx="1546869" cy="838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38100" tIns="38100" rIns="38100" bIns="38100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alibri Bold" panose="020F0702030404030204" pitchFamily="34" charset="0"/>
                <a:sym typeface="Calibri Bold" panose="020F0702030404030204" pitchFamily="34" charset="0"/>
              </a:rPr>
              <a:t>Code Block 1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0455C3B-68B4-4711-97E4-D9643B5E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00" y="1840196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Targ_1: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FCF954D-5AF6-44A9-894F-0413B9C8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87" y="2830796"/>
            <a:ext cx="1546869" cy="838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38100" tIns="38100" rIns="38100" bIns="38100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alibri Bold" panose="020F0702030404030204" pitchFamily="34" charset="0"/>
                <a:sym typeface="Calibri Bold" panose="020F0702030404030204" pitchFamily="34" charset="0"/>
              </a:rPr>
              <a:t>Code Block 2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365021B-5348-4636-80C2-FC6AAAD5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00" y="2830796"/>
            <a:ext cx="11541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Targ_2: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64D5ABA-82F7-4F47-9817-F86CB76D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87" y="4236174"/>
            <a:ext cx="1546869" cy="838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38100" tIns="38100" rIns="38100" bIns="38100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alibri Bold" panose="020F0702030404030204" pitchFamily="34" charset="0"/>
                <a:sym typeface="Calibri Bold" panose="020F0702030404030204" pitchFamily="34" charset="0"/>
              </a:rPr>
              <a:t>Code Block </a:t>
            </a:r>
            <a:r>
              <a:rPr lang="en-US" altLang="zh-CN" dirty="0">
                <a:latin typeface="Calibri Bold Italic" panose="020F07020304040A0204" pitchFamily="34" charset="0"/>
                <a:sym typeface="Calibri Bold Italic" panose="020F07020304040A0204" pitchFamily="34" charset="0"/>
              </a:rPr>
              <a:t>n</a:t>
            </a:r>
            <a:r>
              <a:rPr lang="en-US" altLang="zh-CN" dirty="0">
                <a:latin typeface="Calibri Bold" panose="020F0702030404030204" pitchFamily="34" charset="0"/>
                <a:sym typeface="Calibri Bold" panose="020F0702030404030204" pitchFamily="34" charset="0"/>
              </a:rPr>
              <a:t>–1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59AD8E6-DB68-494C-A2A1-A072EC65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623" y="4471124"/>
            <a:ext cx="146193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Targ_</a:t>
            </a:r>
            <a:r>
              <a:rPr lang="en-US" altLang="zh-CN" sz="2000" dirty="0">
                <a:latin typeface="Courier New Bold Italic" panose="02070609020205090404" pitchFamily="49" charset="0"/>
                <a:sym typeface="Courier New Bold Italic" panose="02070609020205090404" pitchFamily="49" charset="0"/>
              </a:rPr>
              <a:t>n</a:t>
            </a:r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-1: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A3243FC-CC05-433C-8592-02D95953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08" y="3740553"/>
            <a:ext cx="292348" cy="469457"/>
          </a:xfrm>
          <a:prstGeom prst="rect">
            <a:avLst/>
          </a:prstGeom>
          <a:noFill/>
          <a:ln>
            <a:noFill/>
          </a:ln>
        </p:spPr>
        <p:txBody>
          <a:bodyPr wrap="none" lIns="38100" tIns="38100" rIns="38100" bIns="38100" anchor="ctr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•</a:t>
            </a:r>
            <a:endParaRPr lang="en-US" altLang="zh-CN" sz="1400" dirty="0">
              <a:latin typeface="Arial Narrow Bold" panose="020B0706020202030204" pitchFamily="34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algn="ctr" eaLnBrk="1" hangingPunct="1"/>
            <a:r>
              <a:rPr lang="en-US" altLang="zh-CN" sz="11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•</a:t>
            </a:r>
            <a:endParaRPr lang="en-US" altLang="zh-CN" sz="1400" dirty="0">
              <a:latin typeface="Arial Narrow Bold" panose="020B0706020202030204" pitchFamily="34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algn="ctr" eaLnBrk="1" hangingPunct="1"/>
            <a:r>
              <a:rPr lang="en-US" altLang="zh-CN" sz="11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•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7DCAE194-9CC7-40FC-AA75-97A5A211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2" y="4089582"/>
            <a:ext cx="2984500" cy="6985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target = </a:t>
            </a:r>
            <a:r>
              <a:rPr lang="en-US" altLang="zh-CN" dirty="0" err="1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JTab</a:t>
            </a: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[x];</a:t>
            </a:r>
            <a:endParaRPr lang="en-US" altLang="zh-CN" sz="2400" dirty="0">
              <a:latin typeface="Arial Narrow Bold" panose="020B0706020202030204" pitchFamily="34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dirty="0" err="1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goto</a:t>
            </a:r>
            <a:r>
              <a:rPr lang="en-US" altLang="zh-CN" dirty="0"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 *target;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63543EA-80C5-43F5-8EC6-2878CB2D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2" y="773396"/>
            <a:ext cx="2646363" cy="2832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switch(x) {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  case val_0: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 Italic" panose="020F07020304040A0204" pitchFamily="34" charset="0"/>
              </a:rPr>
              <a:t>      Block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" panose="020F0702030404030204" pitchFamily="34" charset="0"/>
              </a:rPr>
              <a:t> 0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  case val_1: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 Italic" panose="020F07020304040A0204" pitchFamily="34" charset="0"/>
              </a:rPr>
              <a:t>      Block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" panose="020F0702030404030204" pitchFamily="34" charset="0"/>
              </a:rPr>
              <a:t> 1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    • • •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  case val_</a:t>
            </a:r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 Italic" panose="02070609020205090404" pitchFamily="49" charset="0"/>
              </a:rPr>
              <a:t>n</a:t>
            </a:r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-1: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 Italic" panose="020F07020304040A0204" pitchFamily="34" charset="0"/>
              </a:rPr>
              <a:t>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 Italic" panose="020F07020304040A0204" pitchFamily="34" charset="0"/>
              </a:rPr>
              <a:t>Blockn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sym typeface="Calibri Bold" panose="020F0702030404030204" pitchFamily="34" charset="0"/>
              </a:rPr>
              <a:t>–1</a:t>
            </a:r>
            <a:endParaRPr lang="en-US" altLang="zh-CN" sz="2000" dirty="0">
              <a:latin typeface="Courier New" panose="02070309020205020404" pitchFamily="49" charset="0"/>
              <a:ea typeface="Lucida Grande"/>
              <a:cs typeface="Courier New" panose="02070309020205020404" pitchFamily="49" charset="0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000" dirty="0"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Courier New Bold" panose="02070609020205020404" pitchFamily="49" charset="0"/>
              </a:rPr>
              <a:t>}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17A462E-1F4C-4373-9735-CB48FF4A5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05096"/>
            <a:ext cx="16730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  <a:sym typeface="Calibri Bold" panose="020F0702030404030204" pitchFamily="34" charset="0"/>
              </a:rPr>
              <a:t>Switch Form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3E7D9E37-E99D-4C73-8EAD-E22370F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5" y="3721282"/>
            <a:ext cx="2679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 Bold" panose="020F0702030404030204" pitchFamily="34" charset="0"/>
                <a:sym typeface="Calibri Bold" panose="020F0702030404030204" pitchFamily="34" charset="0"/>
              </a:rPr>
              <a:t>Approximate Translation</a:t>
            </a:r>
          </a:p>
        </p:txBody>
      </p:sp>
      <p:grpSp>
        <p:nvGrpSpPr>
          <p:cNvPr id="20" name="组合 24">
            <a:extLst>
              <a:ext uri="{FF2B5EF4-FFF2-40B4-BE49-F238E27FC236}">
                <a16:creationId xmlns:a16="http://schemas.microsoft.com/office/drawing/2014/main" id="{D2F0E467-D869-4AD4-B43F-FE716D477F64}"/>
              </a:ext>
            </a:extLst>
          </p:cNvPr>
          <p:cNvGrpSpPr>
            <a:grpSpLocks/>
          </p:cNvGrpSpPr>
          <p:nvPr/>
        </p:nvGrpSpPr>
        <p:grpSpPr bwMode="auto">
          <a:xfrm>
            <a:off x="3031457" y="572521"/>
            <a:ext cx="2116607" cy="2898719"/>
            <a:chOff x="4005264" y="1254181"/>
            <a:chExt cx="2116616" cy="2898719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A9D2B780-EA5A-4E83-A4DC-247D48E8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1714500"/>
              <a:ext cx="1319682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Targ_0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0554A50B-6C5B-4B41-97C9-553C7095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095500"/>
              <a:ext cx="1319682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Targ_1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80BDA6C0-778E-432B-A3B8-D228B04B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476500"/>
              <a:ext cx="1319682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Targ_2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CAFA623D-51F3-4DFE-8825-022B50E2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3771900"/>
              <a:ext cx="1319682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Targ_</a:t>
              </a:r>
              <a:r>
                <a:rPr lang="en-US" altLang="zh-CN" sz="2000" dirty="0">
                  <a:latin typeface="Courier New Bold Italic" panose="02070609020205090404" pitchFamily="49" charset="0"/>
                  <a:sym typeface="Courier New Bold Italic" panose="02070609020205090404" pitchFamily="49" charset="0"/>
                </a:rPr>
                <a:t>n</a:t>
              </a:r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-1</a:t>
              </a:r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52EEB59A-28D0-4EBF-BCDE-5DDBB327D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857500"/>
              <a:ext cx="1319682" cy="9144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  <a:endParaRPr lang="en-US" altLang="zh-CN" sz="2400">
                <a:latin typeface="Arial Narrow Bold" panose="020B0706020202030204" pitchFamily="34" charset="0"/>
                <a:ea typeface="Lucida Grande"/>
                <a:cs typeface="Lucida Grande"/>
                <a:sym typeface="Arial Narrow Bold" panose="020B0706020202030204" pitchFamily="34" charset="0"/>
              </a:endParaRPr>
            </a:p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  <a:endParaRPr lang="en-US" altLang="zh-CN" sz="2400">
                <a:latin typeface="Arial Narrow Bold" panose="020B0706020202030204" pitchFamily="34" charset="0"/>
                <a:ea typeface="Lucida Grande"/>
                <a:cs typeface="Lucida Grande"/>
                <a:sym typeface="Arial Narrow Bold" panose="020B0706020202030204" pitchFamily="34" charset="0"/>
              </a:endParaRPr>
            </a:p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B68AC6D-E768-4A91-A20A-F92CF36D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4" y="1701800"/>
              <a:ext cx="8524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err="1">
                  <a:latin typeface="Courier New Bold" panose="02070609020205020404" pitchFamily="49" charset="0"/>
                  <a:sym typeface="Courier New Bold" panose="02070609020205020404" pitchFamily="49" charset="0"/>
                </a:rPr>
                <a:t>jtab</a:t>
              </a:r>
              <a:r>
                <a:rPr lang="en-US" altLang="zh-CN" sz="2000" dirty="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: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0A57320-81C3-4FF6-9CC1-BA1F6685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449" y="1254181"/>
              <a:ext cx="125021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rgbClr val="C00000"/>
                  </a:solidFill>
                  <a:latin typeface="+mn-ea"/>
                  <a:ea typeface="+mn-ea"/>
                  <a:sym typeface="Calibri Bold" panose="020F0702030404030204" pitchFamily="34" charset="0"/>
                </a:rPr>
                <a:t>Jump Table</a:t>
              </a:r>
            </a:p>
          </p:txBody>
        </p:sp>
      </p:grpSp>
      <p:sp>
        <p:nvSpPr>
          <p:cNvPr id="28" name="Rectangle 24">
            <a:extLst>
              <a:ext uri="{FF2B5EF4-FFF2-40B4-BE49-F238E27FC236}">
                <a16:creationId xmlns:a16="http://schemas.microsoft.com/office/drawing/2014/main" id="{AD94C9FF-A4BF-4679-82C3-DA0012C8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35" y="459874"/>
            <a:ext cx="163461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  <a:sym typeface="Calibri Bold" panose="020F0702030404030204" pitchFamily="34" charset="0"/>
              </a:rPr>
              <a:t>Jump Targets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29CB88-EBA9-483C-8619-CB764FD6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457" y="601040"/>
            <a:ext cx="2295525" cy="3124200"/>
          </a:xfrm>
          <a:prstGeom prst="rect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200">
              <a:solidFill>
                <a:srgbClr val="000000"/>
              </a:solidFill>
              <a:latin typeface="Gill Sans"/>
              <a:ea typeface="ヒラギノ角ゴ ProN W3" charset="-128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8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1" grpId="0" animBg="1"/>
          <p:bldP spid="3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4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31" grpId="0" animBg="1"/>
          <p:bldP spid="31" grpId="1" animBg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C7A834B-FBEF-4FED-9979-01223ECE3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2" y="2715766"/>
            <a:ext cx="86409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38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  <a:sym typeface="Calibri Bold" panose="020F0702030404030204" pitchFamily="34" charset="0"/>
              </a:rPr>
              <a:t>setup: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2F3074A-6030-4DBF-AFA9-ECD2F062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2" y="465570"/>
            <a:ext cx="3779912" cy="22501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long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switch_eg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(long x, long y, long z)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long w = 1;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switch(x) {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. . .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}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return w;</a:t>
            </a:r>
            <a:endParaRPr lang="en-US" altLang="zh-CN" sz="20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73048D-26B7-4AF5-8CE5-BFDAE66D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2" y="2954415"/>
            <a:ext cx="7218174" cy="201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311275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switch_eg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: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pushl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Setup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esp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,%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Setup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movl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8(%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# %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eax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= x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cmpl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$6,%eax	# Compare x:6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ja		.L8   	# If unsigned ‘&gt;’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default</a:t>
            </a:r>
          </a:p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	*.L4(,%eax,4) 	#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*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JTab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[x]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C734465-1A4D-4644-AD85-D7828993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949" y="2964441"/>
            <a:ext cx="25202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</a:rPr>
              <a:t>注意：此处</a:t>
            </a:r>
            <a:r>
              <a:rPr lang="en-US" altLang="zh-CN" sz="1400" dirty="0">
                <a:solidFill>
                  <a:srgbClr val="C00000"/>
                </a:solidFill>
                <a:latin typeface="Calibri" panose="020F0502020204030204" pitchFamily="34" charset="0"/>
              </a:rPr>
              <a:t>W</a:t>
            </a:r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</a:rPr>
              <a:t>没有进行初始化</a:t>
            </a:r>
            <a:endParaRPr lang="en-US" altLang="zh-CN" sz="1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62BA2D-521B-41F0-9BB7-A6445A2E324D}"/>
              </a:ext>
            </a:extLst>
          </p:cNvPr>
          <p:cNvGrpSpPr>
            <a:grpSpLocks/>
          </p:cNvGrpSpPr>
          <p:nvPr/>
        </p:nvGrpSpPr>
        <p:grpSpPr bwMode="auto">
          <a:xfrm>
            <a:off x="3844699" y="471443"/>
            <a:ext cx="2066925" cy="2868146"/>
            <a:chOff x="4005264" y="1284754"/>
            <a:chExt cx="2066934" cy="2868146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D63ABF2D-79F3-4AC7-A347-59ED37FF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Targ0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3B0D6377-4D81-4297-84A7-C0981609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Targ1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C86089B8-0973-4102-9081-8CDF96FA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Targ2</a:t>
              </a: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C824F103-59D3-4B48-A124-2CCF2A08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Targ</a:t>
              </a:r>
              <a:r>
                <a:rPr lang="en-US" altLang="zh-CN" sz="2000">
                  <a:latin typeface="Courier New Bold Italic" panose="02070609020205090404" pitchFamily="49" charset="0"/>
                  <a:sym typeface="Courier New Bold Italic" panose="02070609020205090404" pitchFamily="49" charset="0"/>
                </a:rPr>
                <a:t>n</a:t>
              </a:r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-1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BDA1CF68-011A-4812-BAD4-B4E90393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  <a:endParaRPr lang="en-US" altLang="zh-CN" sz="2400">
                <a:latin typeface="Arial Narrow Bold" panose="020B0706020202030204" pitchFamily="34" charset="0"/>
                <a:ea typeface="Lucida Grande"/>
                <a:cs typeface="Lucida Grande"/>
                <a:sym typeface="Arial Narrow Bold" panose="020B0706020202030204" pitchFamily="34" charset="0"/>
              </a:endParaRPr>
            </a:p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  <a:endParaRPr lang="en-US" altLang="zh-CN" sz="2400">
                <a:latin typeface="Arial Narrow Bold" panose="020B0706020202030204" pitchFamily="34" charset="0"/>
                <a:ea typeface="Lucida Grande"/>
                <a:cs typeface="Lucida Grande"/>
                <a:sym typeface="Arial Narrow Bold" panose="020B0706020202030204" pitchFamily="34" charset="0"/>
              </a:endParaRPr>
            </a:p>
            <a:p>
              <a:pPr algn="ctr" eaLnBrk="1" hangingPunct="1"/>
              <a:r>
                <a:rPr lang="en-US" altLang="zh-CN">
                  <a:latin typeface="Courier New Bold" panose="02070609020205020404" pitchFamily="49" charset="0"/>
                  <a:sym typeface="Courier New Bold" panose="02070609020205020404" pitchFamily="49" charset="0"/>
                </a:rPr>
                <a:t>•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30B4175-B413-49BE-9060-69638E521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4" y="1701800"/>
              <a:ext cx="8524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jtab:</a:t>
              </a:r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4385B6E-A04D-4404-87FE-A613BE28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98" y="1284754"/>
              <a:ext cx="1268412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Calibri Bold" panose="020F0702030404030204" pitchFamily="34" charset="0"/>
                  <a:sym typeface="Calibri Bold" panose="020F0702030404030204" pitchFamily="34" charset="0"/>
                </a:rPr>
                <a:t>Jump Table</a:t>
              </a:r>
            </a:p>
          </p:txBody>
        </p:sp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FD9238C8-92F9-45B8-B18E-7436390A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991" y="456702"/>
            <a:ext cx="12462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Jump table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DEE4CEC-A404-4149-8AA7-E12A678D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67" y="893049"/>
            <a:ext cx="2832100" cy="2971800"/>
          </a:xfrm>
          <a:prstGeom prst="rect">
            <a:avLst/>
          </a:prstGeom>
          <a:solidFill>
            <a:srgbClr val="D6D6F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.section	.rodata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.align 4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.L4: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.L8	# x = 0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.L3	# x = 1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.L5	# x = 2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.L9	# x = 3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.L8	# x = 4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.L7	# x = 5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.L7	# x = 6</a:t>
            </a:r>
            <a:endParaRPr lang="en-US" altLang="zh-CN" b="1">
              <a:latin typeface="Courier New" panose="02070309020205020404" pitchFamily="49" charset="0"/>
              <a:sym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6" grpId="0"/>
          <p:bldP spid="7" grpId="0" animBg="1"/>
          <p:bldP spid="8" grpId="0"/>
          <p:bldP spid="9" grpId="0"/>
          <p:bldP spid="18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6" grpId="0"/>
          <p:bldP spid="7" grpId="0" animBg="1"/>
          <p:bldP spid="8" grpId="0"/>
          <p:bldP spid="9" grpId="0"/>
          <p:bldP spid="18" grpId="0"/>
          <p:bldP spid="19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跳转表结构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6B442C5-2A2D-4D8C-9C37-82CF6552F4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408968"/>
            <a:ext cx="4032448" cy="4539041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eaLnBrk="1" hangingPunct="1">
              <a:buClr>
                <a:srgbClr val="C00000"/>
              </a:buClr>
              <a:buSzPct val="90000"/>
            </a:pPr>
            <a:r>
              <a:rPr lang="zh-CN" altLang="en-US" kern="0" dirty="0">
                <a:latin typeface="+mn-ea"/>
              </a:rPr>
              <a:t>每个跳转地址需要</a:t>
            </a:r>
            <a:r>
              <a:rPr lang="en-US" altLang="zh-CN" kern="0" dirty="0">
                <a:latin typeface="+mn-ea"/>
              </a:rPr>
              <a:t>4</a:t>
            </a:r>
            <a:r>
              <a:rPr lang="zh-CN" altLang="en-US" kern="0" dirty="0">
                <a:latin typeface="+mn-ea"/>
              </a:rPr>
              <a:t>字节</a:t>
            </a:r>
          </a:p>
          <a:p>
            <a:pPr marL="219075" eaLnBrk="1" hangingPunct="1">
              <a:buClr>
                <a:srgbClr val="C00000"/>
              </a:buClr>
              <a:buSzPct val="90000"/>
            </a:pPr>
            <a:r>
              <a:rPr lang="zh-CN" altLang="en-US" kern="0" dirty="0">
                <a:latin typeface="+mn-ea"/>
              </a:rPr>
              <a:t>基址在</a:t>
            </a:r>
            <a:r>
              <a:rPr lang="en-US" altLang="zh-CN" kern="0" dirty="0">
                <a:latin typeface="+mn-ea"/>
              </a:rPr>
              <a:t> </a:t>
            </a:r>
            <a:r>
              <a:rPr lang="en-US" altLang="zh-CN" kern="0" dirty="0">
                <a:latin typeface="+mn-ea"/>
                <a:sym typeface="Courier New Bold" panose="02070609020205020404" pitchFamily="49" charset="0"/>
              </a:rPr>
              <a:t>.L4</a:t>
            </a:r>
            <a:endParaRPr lang="en-US" altLang="zh-CN" kern="0" dirty="0">
              <a:latin typeface="+mn-ea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kern="0" dirty="0">
                <a:latin typeface="+mn-ea"/>
              </a:rPr>
              <a:t>跳转</a:t>
            </a: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en-US" altLang="zh-CN" b="0" kern="0" dirty="0">
                <a:solidFill>
                  <a:srgbClr val="980002"/>
                </a:solidFill>
                <a:latin typeface="+mn-ea"/>
                <a:sym typeface="Calibri Bold" panose="020F0702030404030204" pitchFamily="34" charset="0"/>
              </a:rPr>
              <a:t>Direct</a:t>
            </a:r>
            <a:r>
              <a:rPr lang="zh-CN" altLang="en-US" b="0" kern="0" dirty="0">
                <a:solidFill>
                  <a:srgbClr val="980002"/>
                </a:solidFill>
                <a:latin typeface="+mn-ea"/>
                <a:sym typeface="Calibri Bold" panose="020F0702030404030204" pitchFamily="34" charset="0"/>
              </a:rPr>
              <a:t>：</a:t>
            </a:r>
            <a:r>
              <a:rPr lang="en-US" altLang="zh-CN" b="1" kern="0" dirty="0" err="1">
                <a:latin typeface="+mn-ea"/>
                <a:sym typeface="Courier New Bold" panose="02070609020205020404" pitchFamily="49" charset="0"/>
              </a:rPr>
              <a:t>jmp</a:t>
            </a:r>
            <a:r>
              <a:rPr lang="en-US" altLang="zh-CN" b="1" kern="0" dirty="0">
                <a:latin typeface="+mn-ea"/>
                <a:sym typeface="Courier New Bold" panose="02070609020205020404" pitchFamily="49" charset="0"/>
              </a:rPr>
              <a:t> .L2</a:t>
            </a:r>
            <a:endParaRPr lang="en-US" altLang="zh-CN" b="1" kern="0" dirty="0"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zh-CN" altLang="en-US" b="0" kern="0" dirty="0">
                <a:latin typeface="+mn-ea"/>
                <a:sym typeface="Courier New Bold" panose="02070609020205020404" pitchFamily="49" charset="0"/>
              </a:rPr>
              <a:t>直接跳转，地址为</a:t>
            </a:r>
            <a:r>
              <a:rPr lang="en-US" altLang="zh-CN" b="0" kern="0" dirty="0">
                <a:latin typeface="+mn-ea"/>
                <a:sym typeface="Courier New Bold" panose="02070609020205020404" pitchFamily="49" charset="0"/>
              </a:rPr>
              <a:t>.L2</a:t>
            </a:r>
            <a:endParaRPr lang="en-US" altLang="zh-CN" b="0" kern="0" dirty="0">
              <a:latin typeface="+mn-ea"/>
            </a:endParaRPr>
          </a:p>
          <a:p>
            <a:pPr marL="552450" lvl="1" eaLnBrk="1" hangingPunct="1"/>
            <a:endParaRPr lang="en-US" altLang="zh-CN" sz="1400" b="0" kern="0" dirty="0"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en-US" altLang="zh-CN" b="0" kern="0" dirty="0">
                <a:solidFill>
                  <a:srgbClr val="980002"/>
                </a:solidFill>
                <a:latin typeface="+mn-ea"/>
                <a:sym typeface="Calibri Bold" panose="020F0702030404030204" pitchFamily="34" charset="0"/>
              </a:rPr>
              <a:t>Indirect</a:t>
            </a:r>
            <a:r>
              <a:rPr lang="zh-CN" altLang="en-US" b="0" kern="0" dirty="0">
                <a:solidFill>
                  <a:srgbClr val="980002"/>
                </a:solidFill>
                <a:latin typeface="+mn-ea"/>
                <a:sym typeface="Calibri Bold" panose="020F0702030404030204" pitchFamily="34" charset="0"/>
              </a:rPr>
              <a:t>：</a:t>
            </a:r>
            <a:r>
              <a:rPr lang="en-US" altLang="zh-CN" b="1" kern="0" dirty="0" err="1">
                <a:latin typeface="+mn-ea"/>
                <a:sym typeface="Courier New Bold" panose="02070609020205020404" pitchFamily="49" charset="0"/>
              </a:rPr>
              <a:t>jmp</a:t>
            </a:r>
            <a:r>
              <a:rPr lang="en-US" altLang="zh-CN" b="1" kern="0" dirty="0">
                <a:latin typeface="+mn-ea"/>
                <a:sym typeface="Courier New Bold" panose="02070609020205020404" pitchFamily="49" charset="0"/>
              </a:rPr>
              <a:t> *</a:t>
            </a:r>
            <a:r>
              <a:rPr lang="en-US" altLang="zh-CN" b="1" kern="0" dirty="0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.L4</a:t>
            </a:r>
            <a:r>
              <a:rPr lang="en-US" altLang="zh-CN" b="1" kern="0" dirty="0">
                <a:latin typeface="+mn-ea"/>
                <a:sym typeface="Courier New Bold" panose="02070609020205020404" pitchFamily="49" charset="0"/>
              </a:rPr>
              <a:t>(,%eax,</a:t>
            </a:r>
            <a:r>
              <a:rPr lang="en-US" altLang="zh-CN" b="1" kern="0" dirty="0">
                <a:solidFill>
                  <a:srgbClr val="067C0C"/>
                </a:solidFill>
                <a:latin typeface="+mn-ea"/>
                <a:sym typeface="Courier New Bold" panose="02070609020205020404" pitchFamily="49" charset="0"/>
              </a:rPr>
              <a:t>4</a:t>
            </a:r>
            <a:r>
              <a:rPr lang="en-US" altLang="zh-CN" b="1" kern="0" dirty="0">
                <a:latin typeface="+mn-ea"/>
                <a:sym typeface="Courier New Bold" panose="02070609020205020404" pitchFamily="49" charset="0"/>
              </a:rPr>
              <a:t>)</a:t>
            </a:r>
            <a:endParaRPr lang="en-US" altLang="zh-CN" b="1" kern="0" dirty="0"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zh-CN" altLang="en-US" b="0" kern="0" dirty="0">
                <a:latin typeface="+mn-ea"/>
              </a:rPr>
              <a:t>跳转表基地址：</a:t>
            </a:r>
            <a:r>
              <a:rPr lang="en-US" altLang="zh-CN" kern="0" dirty="0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.L4</a:t>
            </a:r>
            <a:endParaRPr lang="en-US" altLang="zh-CN" kern="0" dirty="0">
              <a:solidFill>
                <a:srgbClr val="133FCB"/>
              </a:solidFill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en-US" altLang="zh-CN" kern="0" dirty="0">
                <a:solidFill>
                  <a:srgbClr val="067C0C"/>
                </a:solidFill>
                <a:latin typeface="+mn-ea"/>
              </a:rPr>
              <a:t>4</a:t>
            </a:r>
            <a:r>
              <a:rPr lang="zh-CN" altLang="en-US" b="0" kern="0" dirty="0">
                <a:latin typeface="+mn-ea"/>
              </a:rPr>
              <a:t>是因为每个地址占</a:t>
            </a:r>
            <a:r>
              <a:rPr lang="en-US" altLang="zh-CN" b="0" kern="0" dirty="0">
                <a:latin typeface="+mn-ea"/>
              </a:rPr>
              <a:t>4</a:t>
            </a:r>
            <a:r>
              <a:rPr lang="zh-CN" altLang="en-US" b="0" kern="0" dirty="0">
                <a:latin typeface="+mn-ea"/>
              </a:rPr>
              <a:t>个字节</a:t>
            </a:r>
            <a:endParaRPr lang="en-US" altLang="zh-CN" b="0" kern="0" dirty="0"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zh-CN" altLang="en-US" b="0" kern="0" dirty="0">
                <a:latin typeface="+mn-ea"/>
                <a:sym typeface="Courier New Bold" panose="02070609020205020404" pitchFamily="49" charset="0"/>
              </a:rPr>
              <a:t>取到有效地址</a:t>
            </a:r>
            <a:r>
              <a:rPr lang="en-US" altLang="zh-CN" b="0" kern="0" dirty="0">
                <a:latin typeface="+mn-ea"/>
                <a:sym typeface="Courier New Bold" panose="02070609020205020404" pitchFamily="49" charset="0"/>
              </a:rPr>
              <a:t>.L4+ </a:t>
            </a:r>
            <a:r>
              <a:rPr lang="en-US" altLang="zh-CN" b="0" kern="0" dirty="0" err="1">
                <a:latin typeface="+mn-ea"/>
                <a:sym typeface="Courier New Bold" panose="02070609020205020404" pitchFamily="49" charset="0"/>
              </a:rPr>
              <a:t>eax</a:t>
            </a:r>
            <a:r>
              <a:rPr lang="en-US" altLang="zh-CN" b="0" kern="0" dirty="0">
                <a:latin typeface="+mn-ea"/>
                <a:sym typeface="Courier New Bold" panose="02070609020205020404" pitchFamily="49" charset="0"/>
              </a:rPr>
              <a:t>*4</a:t>
            </a:r>
            <a:endParaRPr lang="en-US" altLang="zh-CN" b="0" kern="0" dirty="0">
              <a:latin typeface="+mn-ea"/>
            </a:endParaRPr>
          </a:p>
          <a:p>
            <a:pPr marL="838200" lvl="2" eaLnBrk="1" hangingPunct="1">
              <a:buClr>
                <a:srgbClr val="C00000"/>
              </a:buClr>
              <a:buSzPct val="90000"/>
            </a:pPr>
            <a:r>
              <a:rPr lang="en-US" altLang="zh-CN" sz="1800" b="0" kern="0" dirty="0">
                <a:latin typeface="+mn-ea"/>
              </a:rPr>
              <a:t> 0 ≤ </a:t>
            </a:r>
            <a:r>
              <a:rPr lang="en-US" altLang="zh-CN" sz="1800" b="0" kern="0" dirty="0">
                <a:latin typeface="+mn-ea"/>
                <a:sym typeface="Courier New Bold" panose="02070609020205020404" pitchFamily="49" charset="0"/>
              </a:rPr>
              <a:t>x</a:t>
            </a:r>
            <a:r>
              <a:rPr lang="en-US" altLang="zh-CN" sz="1800" b="0" kern="0" dirty="0">
                <a:latin typeface="+mn-ea"/>
              </a:rPr>
              <a:t> ≤ 6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79954A-99FF-4CEC-956B-FF076CF782C5}"/>
              </a:ext>
            </a:extLst>
          </p:cNvPr>
          <p:cNvGrpSpPr/>
          <p:nvPr/>
        </p:nvGrpSpPr>
        <p:grpSpPr>
          <a:xfrm>
            <a:off x="4860032" y="779525"/>
            <a:ext cx="3657600" cy="3581400"/>
            <a:chOff x="4860032" y="779525"/>
            <a:chExt cx="3657600" cy="3581400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C6B5B78E-E00A-41EA-9140-8B75DD84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488" y="779525"/>
              <a:ext cx="1543564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+mn-ea"/>
                  <a:ea typeface="+mn-ea"/>
                  <a:sym typeface="Calibri Bold" panose="020F0702030404030204" pitchFamily="34" charset="0"/>
                </a:rPr>
                <a:t>Jump Table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8312C3B8-9E45-42DC-AAAD-B06B187F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1160525"/>
              <a:ext cx="3657600" cy="3200400"/>
            </a:xfrm>
            <a:prstGeom prst="rect">
              <a:avLst/>
            </a:prstGeom>
            <a:solidFill>
              <a:srgbClr val="D6D6F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>
              <a:lvl1pPr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.section	.</a:t>
              </a:r>
              <a:r>
                <a:rPr lang="en-US" altLang="zh-CN" sz="2000" b="1" dirty="0" err="1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rodata</a:t>
              </a:r>
              <a:endPara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endParaRP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.align 4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.L4: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.L8	# x = 0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.L3	# x = 1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.L5	# x = 2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.L9	# x = 3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.L8	# x = 4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.L7	# x = 5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.L7	# x = 6</a:t>
              </a:r>
              <a:endPara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处理器状态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F7A44E7-050A-4DDA-B794-C890CF4083E5}"/>
              </a:ext>
            </a:extLst>
          </p:cNvPr>
          <p:cNvSpPr txBox="1">
            <a:spLocks noChangeArrowheads="1"/>
          </p:cNvSpPr>
          <p:nvPr/>
        </p:nvSpPr>
        <p:spPr>
          <a:xfrm>
            <a:off x="214491" y="481824"/>
            <a:ext cx="3340100" cy="543560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000" kern="0" dirty="0">
                <a:latin typeface="+mn-ea"/>
              </a:rPr>
              <a:t>当前运行程序的相关信息</a:t>
            </a:r>
            <a:endParaRPr lang="en-US" altLang="zh-CN" sz="2000" kern="0" dirty="0">
              <a:latin typeface="+mn-ea"/>
            </a:endParaRPr>
          </a:p>
          <a:p>
            <a:pPr marL="552450" lvl="1">
              <a:buClr>
                <a:srgbClr val="C00000"/>
              </a:buClr>
            </a:pPr>
            <a:r>
              <a:rPr lang="zh-CN" altLang="en-US" b="0" kern="0" dirty="0">
                <a:latin typeface="+mn-ea"/>
              </a:rPr>
              <a:t>临时数据</a:t>
            </a:r>
            <a:br>
              <a:rPr lang="en-US" altLang="zh-CN" b="0" kern="0" dirty="0">
                <a:latin typeface="+mn-ea"/>
              </a:rPr>
            </a:br>
            <a:r>
              <a:rPr lang="en-US" altLang="zh-CN" b="0" kern="0" dirty="0">
                <a:latin typeface="+mn-ea"/>
              </a:rPr>
              <a:t>( </a:t>
            </a:r>
            <a:r>
              <a:rPr lang="en-US" altLang="zh-CN" b="0" kern="0" dirty="0">
                <a:solidFill>
                  <a:srgbClr val="067C0C"/>
                </a:solidFill>
                <a:latin typeface="+mn-ea"/>
                <a:sym typeface="Courier New Bold" panose="02070609020205020404" pitchFamily="49" charset="0"/>
              </a:rPr>
              <a:t>%</a:t>
            </a:r>
            <a:r>
              <a:rPr lang="en-US" altLang="zh-CN" b="0" kern="0" dirty="0" err="1">
                <a:solidFill>
                  <a:srgbClr val="067C0C"/>
                </a:solidFill>
                <a:latin typeface="+mn-ea"/>
                <a:sym typeface="Courier New Bold" panose="02070609020205020404" pitchFamily="49" charset="0"/>
              </a:rPr>
              <a:t>eax</a:t>
            </a:r>
            <a:r>
              <a:rPr lang="en-US" altLang="zh-CN" b="0" kern="0" dirty="0">
                <a:solidFill>
                  <a:srgbClr val="067C0C"/>
                </a:solidFill>
                <a:latin typeface="+mn-ea"/>
              </a:rPr>
              <a:t>, … </a:t>
            </a:r>
            <a:r>
              <a:rPr lang="en-US" altLang="zh-CN" b="0" kern="0" dirty="0">
                <a:latin typeface="+mn-ea"/>
              </a:rPr>
              <a:t>)</a:t>
            </a:r>
          </a:p>
          <a:p>
            <a:pPr marL="552450" lvl="1">
              <a:buClr>
                <a:srgbClr val="C00000"/>
              </a:buClr>
            </a:pPr>
            <a:r>
              <a:rPr lang="zh-CN" altLang="en-US" b="0" kern="0" dirty="0">
                <a:latin typeface="+mn-ea"/>
              </a:rPr>
              <a:t>运行栈帧的地址</a:t>
            </a:r>
            <a:br>
              <a:rPr lang="en-US" altLang="zh-CN" b="0" kern="0" dirty="0">
                <a:latin typeface="+mn-ea"/>
              </a:rPr>
            </a:br>
            <a:r>
              <a:rPr lang="en-US" altLang="zh-CN" b="0" kern="0" dirty="0">
                <a:solidFill>
                  <a:srgbClr val="133FCB"/>
                </a:solidFill>
                <a:latin typeface="+mn-ea"/>
              </a:rPr>
              <a:t>( </a:t>
            </a:r>
            <a:r>
              <a:rPr lang="en-US" altLang="zh-CN" b="0" kern="0" dirty="0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%</a:t>
            </a:r>
            <a:r>
              <a:rPr lang="en-US" altLang="zh-CN" b="0" kern="0" dirty="0" err="1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ebp</a:t>
            </a:r>
            <a:r>
              <a:rPr lang="en-US" altLang="zh-CN" b="0" kern="0" dirty="0">
                <a:solidFill>
                  <a:srgbClr val="133FCB"/>
                </a:solidFill>
                <a:latin typeface="+mn-ea"/>
              </a:rPr>
              <a:t>,</a:t>
            </a:r>
            <a:r>
              <a:rPr lang="en-US" altLang="zh-CN" b="0" kern="0" dirty="0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%</a:t>
            </a:r>
            <a:r>
              <a:rPr lang="en-US" altLang="zh-CN" b="0" kern="0" dirty="0" err="1">
                <a:solidFill>
                  <a:srgbClr val="133FCB"/>
                </a:solidFill>
                <a:latin typeface="+mn-ea"/>
                <a:sym typeface="Courier New Bold" panose="02070609020205020404" pitchFamily="49" charset="0"/>
              </a:rPr>
              <a:t>esp</a:t>
            </a:r>
            <a:r>
              <a:rPr lang="en-US" altLang="zh-CN" b="0" kern="0" dirty="0">
                <a:solidFill>
                  <a:srgbClr val="133FCB"/>
                </a:solidFill>
                <a:latin typeface="+mn-ea"/>
              </a:rPr>
              <a:t> </a:t>
            </a:r>
            <a:r>
              <a:rPr lang="en-US" altLang="zh-CN" b="0" kern="0" dirty="0">
                <a:latin typeface="+mn-ea"/>
              </a:rPr>
              <a:t>)</a:t>
            </a:r>
          </a:p>
          <a:p>
            <a:pPr marL="552450" lvl="1">
              <a:buClr>
                <a:srgbClr val="C00000"/>
              </a:buClr>
            </a:pPr>
            <a:r>
              <a:rPr lang="zh-CN" altLang="en-US" b="0" kern="0" dirty="0">
                <a:latin typeface="+mn-ea"/>
              </a:rPr>
              <a:t>即将要执行的指令地址</a:t>
            </a:r>
            <a:br>
              <a:rPr lang="en-US" altLang="zh-CN" b="1" kern="0" dirty="0">
                <a:solidFill>
                  <a:srgbClr val="FF0000"/>
                </a:solidFill>
                <a:latin typeface="+mn-ea"/>
              </a:rPr>
            </a:br>
            <a:r>
              <a:rPr lang="en-US" altLang="zh-CN" b="1" kern="0" dirty="0">
                <a:solidFill>
                  <a:srgbClr val="FF0000"/>
                </a:solidFill>
                <a:latin typeface="+mn-ea"/>
              </a:rPr>
              <a:t>( </a:t>
            </a:r>
            <a:r>
              <a:rPr lang="en-US" altLang="zh-CN" b="1" kern="0" dirty="0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%</a:t>
            </a:r>
            <a:r>
              <a:rPr lang="en-US" altLang="zh-CN" b="1" kern="0" dirty="0" err="1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eip</a:t>
            </a:r>
            <a:r>
              <a:rPr lang="en-US" altLang="zh-CN" b="1" kern="0" dirty="0">
                <a:solidFill>
                  <a:srgbClr val="FF0000"/>
                </a:solidFill>
                <a:latin typeface="+mn-ea"/>
              </a:rPr>
              <a:t>, … )</a:t>
            </a:r>
          </a:p>
          <a:p>
            <a:pPr marL="552450" lvl="1">
              <a:buClr>
                <a:srgbClr val="C00000"/>
              </a:buClr>
            </a:pPr>
            <a:r>
              <a:rPr lang="zh-CN" altLang="en-US" b="1" kern="0" dirty="0">
                <a:solidFill>
                  <a:srgbClr val="7030A0"/>
                </a:solidFill>
                <a:latin typeface="+mn-ea"/>
              </a:rPr>
              <a:t>标志位</a:t>
            </a:r>
            <a:br>
              <a:rPr lang="en-US" altLang="zh-CN" b="1" kern="0" dirty="0">
                <a:solidFill>
                  <a:srgbClr val="7030A0"/>
                </a:solidFill>
                <a:latin typeface="+mn-ea"/>
              </a:rPr>
            </a:br>
            <a:r>
              <a:rPr lang="en-US" altLang="zh-CN" b="1" kern="0" dirty="0">
                <a:solidFill>
                  <a:srgbClr val="7030A0"/>
                </a:solidFill>
                <a:latin typeface="+mn-ea"/>
              </a:rPr>
              <a:t>( </a:t>
            </a:r>
            <a:r>
              <a:rPr lang="en-US" altLang="zh-CN" b="1" kern="0" dirty="0">
                <a:solidFill>
                  <a:srgbClr val="7030A0"/>
                </a:solidFill>
                <a:latin typeface="+mn-ea"/>
                <a:sym typeface="Calibri Bold" panose="020F0702030404030204" pitchFamily="34" charset="0"/>
              </a:rPr>
              <a:t>CF, ZF, SF, OF</a:t>
            </a:r>
            <a:r>
              <a:rPr lang="en-US" altLang="zh-CN" b="1" kern="0" dirty="0">
                <a:solidFill>
                  <a:srgbClr val="7030A0"/>
                </a:solidFill>
                <a:latin typeface="+mn-ea"/>
              </a:rPr>
              <a:t> )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D131618-5731-4EB5-B6A6-74F625C0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681144"/>
            <a:ext cx="2540000" cy="381000"/>
          </a:xfrm>
          <a:prstGeom prst="rect">
            <a:avLst/>
          </a:prstGeom>
          <a:solidFill>
            <a:srgbClr val="D6D6F4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%eip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340E5C3-AB44-44E1-A1AB-853FC92D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1709344"/>
            <a:ext cx="13593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 Bold" panose="020F0702030404030204" pitchFamily="34" charset="0"/>
                <a:sym typeface="Calibri Bold" panose="020F0702030404030204" pitchFamily="34" charset="0"/>
              </a:rPr>
              <a:t>通用寄存器</a:t>
            </a:r>
            <a:endParaRPr lang="en-US" altLang="zh-CN" sz="2000" b="1" dirty="0">
              <a:latin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8F00F16-3F02-486F-941F-8D5BE9EB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3449244"/>
            <a:ext cx="13593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 Bold" panose="020F0702030404030204" pitchFamily="34" charset="0"/>
                <a:sym typeface="Calibri Bold" panose="020F0702030404030204" pitchFamily="34" charset="0"/>
              </a:rPr>
              <a:t>当前栈指针</a:t>
            </a:r>
            <a:endParaRPr lang="en-US" altLang="zh-CN" sz="2000" b="1" dirty="0">
              <a:latin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4EB1AB52-37CD-4B96-8C6C-4A80D2BB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01682"/>
            <a:ext cx="110286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 Bold" panose="020F0702030404030204" pitchFamily="34" charset="0"/>
                <a:sym typeface="Calibri Bold" panose="020F0702030404030204" pitchFamily="34" charset="0"/>
              </a:rPr>
              <a:t>当前栈帧</a:t>
            </a:r>
            <a:endParaRPr lang="en-US" altLang="zh-CN" sz="2000" b="1" dirty="0">
              <a:latin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D75811BC-033F-496B-AF74-DFF43357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4660507"/>
            <a:ext cx="110286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指令指针</a:t>
            </a:r>
            <a:endParaRPr lang="en-US" altLang="zh-CN" sz="2000" b="1" dirty="0">
              <a:solidFill>
                <a:srgbClr val="FF0000"/>
              </a:solidFill>
              <a:latin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2DCB1568-40AF-4005-A65D-6AB67046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7030A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CF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26F222E3-6366-4AD1-A17E-DE69D2F4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7030A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ZF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8B6F12C3-60BA-41C6-BF74-5F788D1C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7030A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SF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F533D7AB-C1FC-44E7-BB43-7126A0B4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7030A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OF</a:t>
            </a:r>
          </a:p>
        </p:txBody>
      </p:sp>
      <p:grpSp>
        <p:nvGrpSpPr>
          <p:cNvPr id="32" name="Group 15">
            <a:extLst>
              <a:ext uri="{FF2B5EF4-FFF2-40B4-BE49-F238E27FC236}">
                <a16:creationId xmlns:a16="http://schemas.microsoft.com/office/drawing/2014/main" id="{296A0AD6-D7A1-4907-B58F-AFACB1242E3C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717157"/>
            <a:ext cx="2540000" cy="3581400"/>
            <a:chOff x="0" y="0"/>
            <a:chExt cx="1600" cy="2255"/>
          </a:xfrm>
        </p:grpSpPr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FD1A358F-AB31-4BF8-899A-73CC91E2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%eax</a:t>
              </a: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7E6B341-EC1E-4961-9991-8CA951F6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%ecx</a:t>
              </a: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CAFFE658-F7F9-45CD-B134-E90B6450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%edx</a:t>
              </a:r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2F5F1307-3296-4509-8EF7-205D46419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%ebx</a:t>
              </a:r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F7268E99-7FC1-473B-A36E-8BBEB22D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%esi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D5A9F0B-F00D-42B7-ACC2-B0B2A325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%edi</a:t>
              </a:r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51752A18-E537-4A52-9E0D-0AD00F6E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%esp</a:t>
              </a: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BA62C389-6B94-404C-89D1-8397185E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100" tIns="38100" rIns="38100" bIns="38100" anchor="ctr"/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Courier New Bold" panose="02070609020205020404" pitchFamily="49" charset="0"/>
                  <a:sym typeface="Courier New Bold" panose="02070609020205020404" pitchFamily="49" charset="0"/>
                </a:rPr>
                <a:t>%ebp</a:t>
              </a:r>
            </a:p>
          </p:txBody>
        </p:sp>
      </p:grpSp>
      <p:sp>
        <p:nvSpPr>
          <p:cNvPr id="41" name="AutoShape 24">
            <a:extLst>
              <a:ext uri="{FF2B5EF4-FFF2-40B4-BE49-F238E27FC236}">
                <a16:creationId xmlns:a16="http://schemas.microsoft.com/office/drawing/2014/main" id="{3FD167C7-584B-487B-BCC4-EF11FD8D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718744"/>
            <a:ext cx="269875" cy="2667000"/>
          </a:xfrm>
          <a:custGeom>
            <a:avLst/>
            <a:gdLst>
              <a:gd name="T0" fmla="*/ 0 w 21600"/>
              <a:gd name="T1" fmla="*/ 0 h 21600"/>
              <a:gd name="T2" fmla="*/ 134938 w 21600"/>
              <a:gd name="T3" fmla="*/ 158785 h 21600"/>
              <a:gd name="T4" fmla="*/ 134938 w 21600"/>
              <a:gd name="T5" fmla="*/ 1174715 h 21600"/>
              <a:gd name="T6" fmla="*/ 269875 w 21600"/>
              <a:gd name="T7" fmla="*/ 1333500 h 21600"/>
              <a:gd name="T8" fmla="*/ 134938 w 21600"/>
              <a:gd name="T9" fmla="*/ 1492285 h 21600"/>
              <a:gd name="T10" fmla="*/ 134938 w 21600"/>
              <a:gd name="T11" fmla="*/ 2508215 h 21600"/>
              <a:gd name="T12" fmla="*/ 0 w 21600"/>
              <a:gd name="T13" fmla="*/ 266700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跳转表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D8B45F-46DF-4123-BF4E-41A9D8F683A3}"/>
              </a:ext>
            </a:extLst>
          </p:cNvPr>
          <p:cNvGrpSpPr/>
          <p:nvPr/>
        </p:nvGrpSpPr>
        <p:grpSpPr>
          <a:xfrm>
            <a:off x="117939" y="781050"/>
            <a:ext cx="3657600" cy="3581400"/>
            <a:chOff x="4860032" y="779525"/>
            <a:chExt cx="3657600" cy="358140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D896C7A1-2B1F-4679-BCD4-61BC830B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488" y="779525"/>
              <a:ext cx="1543564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latin typeface="+mn-ea"/>
                  <a:ea typeface="+mn-ea"/>
                  <a:sym typeface="Calibri Bold" panose="020F0702030404030204" pitchFamily="34" charset="0"/>
                </a:rPr>
                <a:t>Jump Table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1BDA1DB-3188-4DB1-B357-37CC7F13A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1160525"/>
              <a:ext cx="3657600" cy="3200400"/>
            </a:xfrm>
            <a:prstGeom prst="rect">
              <a:avLst/>
            </a:prstGeom>
            <a:solidFill>
              <a:srgbClr val="D6D6F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>
              <a:lvl1pPr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  <a:tab pos="1311275" algn="l"/>
                  <a:tab pos="1663700" algn="l"/>
                  <a:tab pos="1768475" algn="l"/>
                  <a:tab pos="2463800" algn="l"/>
                </a:tabLst>
                <a:defRPr>
                  <a:solidFill>
                    <a:schemeClr val="tx1"/>
                  </a:solidFill>
                  <a:latin typeface="Candara" panose="020E0502030303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.section	.</a:t>
              </a:r>
              <a:r>
                <a:rPr lang="en-US" altLang="zh-CN" sz="2000" b="1" dirty="0" err="1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rodata</a:t>
              </a:r>
              <a:endPara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endParaRP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.align 4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.L4: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.L8	# x = 0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.L3	# x = 1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.L5	# x = 2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.L9	# x = 3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.L8	# x = 4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.L7	# x = 5</a:t>
              </a:r>
            </a:p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ea typeface="ヒラギノ角ゴ ProN W3" charset="-128"/>
                  <a:sym typeface="Courier New Bold" panose="02070609020205020404" pitchFamily="49" charset="0"/>
                </a:rPr>
                <a:t>	.long	.L7	# x = 6</a:t>
              </a:r>
              <a:endParaRPr lang="en-US" altLang="zh-CN" sz="2000" b="1" dirty="0">
                <a:latin typeface="Courier New" panose="02070309020205020404" pitchFamily="49" charset="0"/>
                <a:sym typeface="Courier New Bold" panose="02070609020205020404" pitchFamily="49" charset="0"/>
              </a:endParaRPr>
            </a:p>
          </p:txBody>
        </p:sp>
      </p:grpSp>
      <p:sp>
        <p:nvSpPr>
          <p:cNvPr id="11" name="Rectangle 6">
            <a:extLst>
              <a:ext uri="{FF2B5EF4-FFF2-40B4-BE49-F238E27FC236}">
                <a16:creationId xmlns:a16="http://schemas.microsoft.com/office/drawing/2014/main" id="{AF28FC9B-D658-44AC-AF1E-7DBB6957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248" y="595596"/>
            <a:ext cx="3384376" cy="433790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switch(x) {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1:      // .L3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y*z;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2:      // .L5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y/z;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/* Fall Through */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3:      // .L9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+= z;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5: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6:      // .L7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-= z;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default:     // .L8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2;</a:t>
            </a:r>
            <a:endParaRPr lang="en-US" altLang="zh-CN" sz="16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}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91FD5CD7-2526-4F59-8758-FD312216E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538" y="2283719"/>
            <a:ext cx="2153757" cy="180018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A6A8FB4-53A4-4D0E-A3DA-BD6B12CD6A1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75539" y="1059595"/>
            <a:ext cx="2164613" cy="151215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A5A67BB-3738-49F9-8857-FC79A28C30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75539" y="1779662"/>
            <a:ext cx="2164613" cy="108011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EF0F6A73-D4F9-4DF8-9141-BB1BD4B79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539" y="2499742"/>
            <a:ext cx="2164613" cy="648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A31486E5-5C07-4044-AC8C-DC5BF4684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539" y="3477391"/>
            <a:ext cx="2164613" cy="60651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F1BD01A5-3343-4B52-BB58-9A01F9319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539" y="3240779"/>
            <a:ext cx="2164613" cy="55510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0CFEC5AE-CDAB-46A8-9566-427FD5D8D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539" y="3528804"/>
            <a:ext cx="2164613" cy="55511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9548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代码块 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2E297AE-5F89-43F8-B688-959C42C7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847850"/>
            <a:ext cx="5339194" cy="1447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.L3:  # x == 1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 12(%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# y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imull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 16(%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# w = y*z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jmp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 .L2	       #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Goto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done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15E144D-BAB3-4897-A246-7DD0921B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56" y="1466850"/>
            <a:ext cx="3276600" cy="2209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switch(x) {</a:t>
            </a:r>
            <a:endParaRPr lang="en-US" altLang="zh-CN" sz="2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case 1:	// .L3</a:t>
            </a:r>
            <a:endParaRPr lang="en-US" altLang="zh-CN" sz="2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w = y*z;</a:t>
            </a:r>
            <a:endParaRPr lang="en-US" altLang="zh-CN" sz="2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break;</a:t>
            </a:r>
          </a:p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 . .</a:t>
            </a:r>
            <a:endParaRPr lang="en-US" altLang="zh-CN" sz="2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4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57724" y="189325"/>
            <a:ext cx="185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Fall 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FAE32-D3A2-43E3-9278-FF3DDE7A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27534"/>
            <a:ext cx="4343400" cy="335279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long w = 1;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. . .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switch(x) {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. . .	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case 2: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w = y/z;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/* Fall Through */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case 3: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w += z;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break;</a:t>
            </a:r>
            <a:endParaRPr lang="en-US" altLang="zh-CN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. . .</a:t>
            </a:r>
            <a:endParaRPr lang="en-US" altLang="zh-CN" b="1" dirty="0">
              <a:latin typeface="Courier New" panose="02070309020205020404" pitchFamily="49" charset="0"/>
              <a:ea typeface="ヒラギノ角ゴ ProN W3" charset="-128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}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21D4D3-7A35-438E-96FA-D46E4174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779934"/>
            <a:ext cx="2895600" cy="1219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case 2: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 w = y/z;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goto merge;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465D62E-8C57-4610-B797-498C4237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99248"/>
            <a:ext cx="2667000" cy="6086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case 3: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w = 1;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D9E16FC-B031-4ECB-879A-C37B3F31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7854"/>
            <a:ext cx="2667000" cy="6086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merge: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Lucida Grande"/>
                <a:cs typeface="Lucida Grande"/>
                <a:sym typeface="Courier New Bold" panose="02070609020205020404" pitchFamily="49" charset="0"/>
              </a:rPr>
              <a:t>      w += z;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B2CFD2D9-00AC-406D-A92D-8C38D9D574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7664" y="2761134"/>
            <a:ext cx="4700736" cy="4572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9A3E1D29-8CF6-4C26-B420-4FB9CD7356D5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flipV="1">
            <a:off x="1981200" y="1389534"/>
            <a:ext cx="2743200" cy="9144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6AF45C64-3683-4617-8C72-9DB953998772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rot="16200000" flipH="1">
            <a:off x="4953000" y="2684934"/>
            <a:ext cx="1905000" cy="685800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88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 animBg="1"/>
          <p:bldP spid="11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0">
            <a:extLst>
              <a:ext uri="{FF2B5EF4-FFF2-40B4-BE49-F238E27FC236}">
                <a16:creationId xmlns:a16="http://schemas.microsoft.com/office/drawing/2014/main" id="{7C4B48E4-7ADB-4446-9592-B3E1BB7221A4}"/>
              </a:ext>
            </a:extLst>
          </p:cNvPr>
          <p:cNvSpPr txBox="1"/>
          <p:nvPr/>
        </p:nvSpPr>
        <p:spPr>
          <a:xfrm>
            <a:off x="3707904" y="19548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代码块 </a:t>
            </a: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2&amp;3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0A407F4-CAD2-4518-9E48-E4116CA3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504" y="771550"/>
            <a:ext cx="5105400" cy="32004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.L5:				      	# x == 2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movl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12(%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),%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# y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cltd</a:t>
            </a:r>
            <a:endParaRPr lang="en-US" altLang="zh-CN" b="1" dirty="0">
              <a:latin typeface="Courier New" panose="02070309020205020404" pitchFamily="49" charset="0"/>
              <a:ea typeface="ヒラギノ角ゴ ProN W3" charset="-128"/>
              <a:sym typeface="Courier New Bold" panose="0207060902020502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idivl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16(%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      	# y/z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jmp</a:t>
            </a:r>
            <a:r>
              <a:rPr lang="en-US" altLang="zh-CN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.L6</a:t>
            </a:r>
            <a:endParaRPr lang="en-US" altLang="zh-CN" b="1" dirty="0">
              <a:latin typeface="Courier New" panose="02070309020205020404" pitchFamily="49" charset="0"/>
              <a:ea typeface="ヒラギノ角ゴ ProN W3" charset="-128"/>
              <a:sym typeface="Courier New Bold" panose="0207060902020502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.L9:				      </a:t>
            </a:r>
            <a:r>
              <a:rPr lang="en-US" altLang="zh-CN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# x == 3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movl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$1, 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		      </a:t>
            </a:r>
            <a:r>
              <a:rPr lang="en-US" altLang="zh-CN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# w = 1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.L6:				      </a:t>
            </a:r>
            <a:r>
              <a:rPr lang="en-US" altLang="zh-CN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# merge: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addl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16(%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),%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	# +=z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jmp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.L2			    	# </a:t>
            </a:r>
            <a:r>
              <a:rPr lang="en-US" altLang="zh-CN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Goto</a:t>
            </a:r>
            <a:r>
              <a:rPr lang="en-US" altLang="zh-CN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done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D166A87-0F4B-425B-86A2-A2FC3939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04" y="771550"/>
            <a:ext cx="3505200" cy="33843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long w = 1;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. . .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switch(x) {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. . .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case 2:	  // .L5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w = y/z;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/* Fall Through */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case 3:      // .L9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w += z;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break;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. . .</a:t>
            </a:r>
            <a:endParaRPr lang="en-US" altLang="zh-CN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}</a:t>
            </a:r>
          </a:p>
        </p:txBody>
      </p:sp>
      <p:cxnSp>
        <p:nvCxnSpPr>
          <p:cNvPr id="19" name="直接连接符 2">
            <a:extLst>
              <a:ext uri="{FF2B5EF4-FFF2-40B4-BE49-F238E27FC236}">
                <a16:creationId xmlns:a16="http://schemas.microsoft.com/office/drawing/2014/main" id="{A4C85E26-7E25-4594-9D32-01858FC120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1960" y="2211710"/>
            <a:ext cx="1295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4">
            <a:extLst>
              <a:ext uri="{FF2B5EF4-FFF2-40B4-BE49-F238E27FC236}">
                <a16:creationId xmlns:a16="http://schemas.microsoft.com/office/drawing/2014/main" id="{3ED8996D-FAFC-4DD9-96F3-7D62D9860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7944" y="3003798"/>
            <a:ext cx="432048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18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599892" y="83648"/>
            <a:ext cx="1944216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5&amp;6&amp;default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04639-5312-456D-B339-9A90F293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56" y="1292866"/>
            <a:ext cx="5194300" cy="276701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.L7:		 					 	      # x == 5,6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$1,%eax        # w = 1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subl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16(%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ebp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),%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eax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# w = 1-z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jmp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.L2           #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goto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done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.L8:		 	    # default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movl</a:t>
            </a:r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$2,%eax       # w = 2</a:t>
            </a:r>
          </a:p>
          <a:p>
            <a:pPr eaLnBrk="1" hangingPunct="1"/>
            <a:r>
              <a:rPr lang="en-US" altLang="zh-CN" sz="20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.L2:		 	    # done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AAAFD5-677F-484F-ABFA-78625649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" y="1140466"/>
            <a:ext cx="3352800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switch(x) {</a:t>
            </a:r>
            <a:endParaRPr lang="en-US" altLang="zh-CN" sz="24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. . .</a:t>
            </a:r>
            <a:endParaRPr lang="en-US" altLang="zh-CN" sz="24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case 5:  // .L7</a:t>
            </a:r>
            <a:endParaRPr lang="en-US" altLang="zh-CN" sz="24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case 6:  // .L7</a:t>
            </a:r>
            <a:endParaRPr lang="en-US" altLang="zh-CN" sz="24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w -= z;</a:t>
            </a:r>
            <a:endParaRPr lang="en-US" altLang="zh-CN" sz="2400" b="1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break;</a:t>
            </a: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default:// .L8</a:t>
            </a: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w = 2; </a:t>
            </a:r>
          </a:p>
          <a:p>
            <a:pPr eaLnBrk="1" hangingPunct="1"/>
            <a:r>
              <a:rPr lang="en-US" altLang="zh-CN" sz="24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93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接连接符 97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0"/>
          <p:cNvSpPr txBox="1"/>
          <p:nvPr/>
        </p:nvSpPr>
        <p:spPr>
          <a:xfrm>
            <a:off x="3671900" y="19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代码块：结束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0DFBC9B0-2E41-478D-B40A-F7EE103B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3119264" cy="4730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return w;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773DF4A-7E0A-459A-A115-EF4B3C3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95400"/>
            <a:ext cx="4737100" cy="1219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1082675" algn="l"/>
                <a:tab pos="2406650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.L2:			# done: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popl</a:t>
            </a:r>
            <a:r>
              <a:rPr lang="en-US" altLang="zh-CN" sz="2000" b="1">
                <a:latin typeface="Courier New" panose="020703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%ebp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ret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8BA8C2-B34E-4DC9-9AD5-8D8D9FB2DCCC}"/>
              </a:ext>
            </a:extLst>
          </p:cNvPr>
          <p:cNvSpPr/>
          <p:nvPr/>
        </p:nvSpPr>
        <p:spPr>
          <a:xfrm>
            <a:off x="1667948" y="3177211"/>
            <a:ext cx="5808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使用跳转表是一种非常有效的实现多重分支的方法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/>
          <p:bldP spid="3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69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EB386ACD-736F-42F6-9BDE-4ED411B6418F}"/>
              </a:ext>
            </a:extLst>
          </p:cNvPr>
          <p:cNvSpPr txBox="1">
            <a:spLocks noChangeArrowheads="1"/>
          </p:cNvSpPr>
          <p:nvPr/>
        </p:nvSpPr>
        <p:spPr>
          <a:xfrm>
            <a:off x="456112" y="547395"/>
            <a:ext cx="8229600" cy="4525963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kern="0" dirty="0"/>
              <a:t>准备阶段</a:t>
            </a:r>
            <a:endParaRPr lang="en-US" altLang="zh-CN" sz="2000" kern="0" dirty="0"/>
          </a:p>
          <a:p>
            <a:pPr marL="552450" lvl="1" eaLnBrk="1" hangingPunct="1"/>
            <a:r>
              <a:rPr lang="en-US" altLang="zh-CN" b="0" kern="0" dirty="0">
                <a:latin typeface="Calibri" panose="020F0502020204030204" pitchFamily="34" charset="0"/>
                <a:ea typeface="ヒラギノ角ゴ ProN W3" charset="-128"/>
              </a:rPr>
              <a:t>Label </a:t>
            </a:r>
            <a:r>
              <a:rPr lang="en-US" altLang="zh-CN" b="0" kern="0" dirty="0">
                <a:solidFill>
                  <a:srgbClr val="C00000"/>
                </a:solidFill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.L8 </a:t>
            </a:r>
            <a:r>
              <a:rPr lang="en-US" altLang="zh-CN" b="0" kern="0" dirty="0">
                <a:latin typeface="Calibri" panose="020F0502020204030204" pitchFamily="34" charset="0"/>
                <a:ea typeface="ヒラギノ角ゴ ProN W3" charset="-128"/>
              </a:rPr>
              <a:t>becomes address </a:t>
            </a:r>
            <a:r>
              <a:rPr lang="en-US" altLang="zh-CN" b="0" kern="0" dirty="0">
                <a:solidFill>
                  <a:srgbClr val="C00000"/>
                </a:solidFill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0x80484b8</a:t>
            </a:r>
            <a:endParaRPr lang="en-US" altLang="zh-CN" b="0" kern="0" dirty="0">
              <a:solidFill>
                <a:srgbClr val="C00000"/>
              </a:solidFill>
              <a:latin typeface="Calibri" panose="020F0502020204030204" pitchFamily="34" charset="0"/>
              <a:ea typeface="ヒラギノ角ゴ ProN W3" charset="-128"/>
            </a:endParaRPr>
          </a:p>
          <a:p>
            <a:pPr marL="552450" lvl="1" eaLnBrk="1" hangingPunct="1"/>
            <a:r>
              <a:rPr lang="en-US" altLang="zh-CN" b="0" kern="0" dirty="0">
                <a:latin typeface="Calibri" panose="020F0502020204030204" pitchFamily="34" charset="0"/>
                <a:ea typeface="ヒラギノ角ゴ ProN W3" charset="-128"/>
              </a:rPr>
              <a:t>Label </a:t>
            </a:r>
            <a:r>
              <a:rPr lang="en-US" altLang="zh-CN" b="0" kern="0" dirty="0">
                <a:solidFill>
                  <a:srgbClr val="C00000"/>
                </a:solidFill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.L4 </a:t>
            </a:r>
            <a:r>
              <a:rPr lang="en-US" altLang="zh-CN" b="0" kern="0" dirty="0">
                <a:latin typeface="Calibri" panose="020F0502020204030204" pitchFamily="34" charset="0"/>
                <a:ea typeface="ヒラギノ角ゴ ProN W3" charset="-128"/>
              </a:rPr>
              <a:t>becomes address </a:t>
            </a:r>
            <a:r>
              <a:rPr lang="en-US" altLang="zh-CN" b="0" kern="0" dirty="0">
                <a:solidFill>
                  <a:srgbClr val="C00000"/>
                </a:solidFill>
                <a:latin typeface="Courier New Bold" panose="02070609020205020404" pitchFamily="49" charset="0"/>
                <a:ea typeface="ヒラギノ角ゴ ProN W3" charset="-128"/>
                <a:sym typeface="Courier New Bold" panose="02070609020205020404" pitchFamily="49" charset="0"/>
              </a:rPr>
              <a:t>0x8048680</a:t>
            </a:r>
            <a:endParaRPr lang="en-US" altLang="zh-CN" b="0" kern="0" dirty="0">
              <a:solidFill>
                <a:srgbClr val="C00000"/>
              </a:solidFill>
              <a:latin typeface="Courier New Bold" panose="02070609020205020404" pitchFamily="49" charset="0"/>
              <a:ea typeface="ヒラギノ角ゴ ProN W6"/>
              <a:cs typeface="ヒラギノ角ゴ ProN W6"/>
              <a:sym typeface="Courier New Bold" panose="02070609020205020404" pitchFamily="49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C273E4E-F188-4B08-9A88-A380F890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8" y="3939902"/>
            <a:ext cx="8600398" cy="1082534"/>
          </a:xfrm>
          <a:prstGeom prst="rect">
            <a:avLst/>
          </a:prstGeom>
          <a:solidFill>
            <a:srgbClr val="CAF4E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086100" algn="l"/>
                <a:tab pos="41751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08048480 &lt;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switch_eg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&gt;: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 . .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8048489:	77 2d  		  	ja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80484b8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&lt;switch_eg+0x38&gt;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804848b:	ff 24 85 80 86 04 08   	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*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0x8048680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(,%eax,4)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96087FF0-FD75-4720-96BB-2CB36FF8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62" y="2219291"/>
            <a:ext cx="8140700" cy="1276350"/>
          </a:xfrm>
          <a:prstGeom prst="rect">
            <a:avLst/>
          </a:prstGeom>
          <a:solidFill>
            <a:srgbClr val="FFFEB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  <a:tab pos="3251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switch_eg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: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. . .</a:t>
            </a:r>
            <a:endParaRPr lang="en-US" altLang="zh-CN" sz="16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ja    .L8   	   # If unsigned &gt;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default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 *.L4(,%eax,4)	   # 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Goto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 *</a:t>
            </a:r>
            <a:r>
              <a:rPr lang="en-US" altLang="zh-CN" sz="1600" b="1" dirty="0" err="1">
                <a:latin typeface="Courier New" panose="02070309020205020404" pitchFamily="49" charset="0"/>
                <a:sym typeface="Courier New Bold" panose="02070609020205020404" pitchFamily="49" charset="0"/>
              </a:rPr>
              <a:t>JTab</a:t>
            </a:r>
            <a:r>
              <a:rPr lang="en-US" altLang="zh-CN" sz="1600" b="1" dirty="0">
                <a:latin typeface="Courier New" panose="02070309020205020404" pitchFamily="49" charset="0"/>
                <a:sym typeface="Courier New Bold" panose="02070609020205020404" pitchFamily="49" charset="0"/>
              </a:rPr>
              <a:t>[x]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8D83D98-3988-4A35-83C9-0623BBCEF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12" y="1842795"/>
            <a:ext cx="2027656" cy="3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>
                <a:latin typeface="+mn-ea"/>
                <a:ea typeface="+mn-ea"/>
                <a:sym typeface="Calibri Bold" panose="020F0702030404030204" pitchFamily="34" charset="0"/>
              </a:rPr>
              <a:t>Assembly Code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4E58EB3-835E-4E8D-9976-592B071C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8" y="3579862"/>
            <a:ext cx="5118100" cy="35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185738" indent="-185738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63"/>
              </a:spcBef>
            </a:pPr>
            <a:r>
              <a:rPr lang="en-US" altLang="zh-CN" dirty="0">
                <a:latin typeface="+mn-ea"/>
                <a:ea typeface="+mn-ea"/>
                <a:sym typeface="Calibri Bold" panose="020F0702030404030204" pitchFamily="34" charset="0"/>
              </a:rPr>
              <a:t>Disassembled Object Code</a:t>
            </a:r>
          </a:p>
        </p:txBody>
      </p:sp>
    </p:spTree>
    <p:extLst>
      <p:ext uri="{BB962C8B-B14F-4D97-AF65-F5344CB8AC3E}">
        <p14:creationId xmlns:p14="http://schemas.microsoft.com/office/powerpoint/2010/main" val="29457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 tmFilter="0, 0; .2, .5; .8, .5; 1, 0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" dur="250" autoRev="1" fill="hold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 override="childStyle">
                                            <p:cTn id="25" dur="2000" fill="hold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style.fontWeight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bold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 tmFilter="0, 0; .2, .5; .8, .5; 1, 0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" dur="250" autoRev="1" fill="hold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0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 override="childStyle">
                                            <p:cTn id="25" dur="2000" fill="hold"/>
                                            <p:tgtEl>
                                              <p:spTgt spid="2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style.fontWeight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bold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normal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>
            <a:cxnSpLocks/>
            <a:endCxn id="69" idx="1"/>
          </p:cNvCxnSpPr>
          <p:nvPr/>
        </p:nvCxnSpPr>
        <p:spPr>
          <a:xfrm>
            <a:off x="0" y="371440"/>
            <a:ext cx="3455876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cxnSpLocks/>
          </p:cNvCxnSpPr>
          <p:nvPr/>
        </p:nvCxnSpPr>
        <p:spPr>
          <a:xfrm>
            <a:off x="5652120" y="371440"/>
            <a:ext cx="3491880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455876" y="17138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目标代码：跳转表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8B610D3-448A-46C9-B42F-2B2DACF15D9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699542"/>
            <a:ext cx="8382000" cy="2016223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kern="0" dirty="0">
                <a:latin typeface="+mn-ea"/>
              </a:rPr>
              <a:t>跳转表</a:t>
            </a: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zh-CN" altLang="en-US" b="0" kern="0" dirty="0">
                <a:latin typeface="+mn-ea"/>
              </a:rPr>
              <a:t>在反汇编代码中无法直接看到，可以通过</a:t>
            </a:r>
            <a:r>
              <a:rPr lang="en-US" altLang="zh-CN" b="0" kern="0" dirty="0">
                <a:latin typeface="+mn-ea"/>
              </a:rPr>
              <a:t> GDB</a:t>
            </a:r>
            <a:r>
              <a:rPr lang="zh-CN" altLang="en-US" b="0" kern="0" dirty="0">
                <a:latin typeface="+mn-ea"/>
              </a:rPr>
              <a:t>来观察</a:t>
            </a: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en-US" altLang="zh-CN" b="1" kern="0" dirty="0" err="1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gdb</a:t>
            </a:r>
            <a:r>
              <a:rPr lang="en-US" altLang="zh-CN" b="1" kern="0" dirty="0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 switch</a:t>
            </a:r>
            <a:endParaRPr lang="en-US" altLang="zh-CN" b="1" kern="0" dirty="0">
              <a:solidFill>
                <a:srgbClr val="FF0000"/>
              </a:solidFill>
              <a:latin typeface="+mn-ea"/>
            </a:endParaRPr>
          </a:p>
          <a:p>
            <a:pPr marL="552450" lvl="1" eaLnBrk="1" hangingPunct="1">
              <a:buClr>
                <a:srgbClr val="C00000"/>
              </a:buClr>
              <a:buSzPct val="90000"/>
            </a:pPr>
            <a:r>
              <a:rPr lang="en-US" altLang="zh-CN" b="1" kern="0" dirty="0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(</a:t>
            </a:r>
            <a:r>
              <a:rPr lang="en-US" altLang="zh-CN" b="1" kern="0" dirty="0" err="1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gdb</a:t>
            </a:r>
            <a:r>
              <a:rPr lang="en-US" altLang="zh-CN" b="1" kern="0" dirty="0">
                <a:solidFill>
                  <a:srgbClr val="FF0000"/>
                </a:solidFill>
                <a:latin typeface="+mn-ea"/>
                <a:sym typeface="Courier New Bold" panose="02070609020205020404" pitchFamily="49" charset="0"/>
              </a:rPr>
              <a:t>)  x/7xw 0x8048680</a:t>
            </a:r>
            <a:endParaRPr lang="en-US" altLang="zh-CN" b="1" kern="0" dirty="0">
              <a:solidFill>
                <a:srgbClr val="FF0000"/>
              </a:solidFill>
              <a:latin typeface="+mn-ea"/>
              <a:cs typeface="ヒラギノ角ゴ ProN W6"/>
              <a:sym typeface="Courier New Bold" panose="02070609020205020404" pitchFamily="49" charset="0"/>
            </a:endParaRPr>
          </a:p>
          <a:p>
            <a:pPr marL="838200" lvl="2" eaLnBrk="1" hangingPunct="1">
              <a:buClr>
                <a:srgbClr val="C00000"/>
              </a:buClr>
              <a:buSzPct val="90000"/>
            </a:pPr>
            <a:r>
              <a:rPr lang="en-US" altLang="zh-CN" sz="1800" b="0" kern="0" dirty="0">
                <a:latin typeface="+mn-ea"/>
              </a:rPr>
              <a:t>E</a:t>
            </a:r>
            <a:r>
              <a:rPr lang="en-US" altLang="zh-CN" sz="1800" b="0" u="sng" kern="0" dirty="0">
                <a:latin typeface="+mn-ea"/>
                <a:sym typeface="Calibri Italic" panose="020F05020202040A0204" pitchFamily="34" charset="0"/>
              </a:rPr>
              <a:t>x</a:t>
            </a:r>
            <a:r>
              <a:rPr lang="en-US" altLang="zh-CN" sz="1800" b="0" kern="0" dirty="0">
                <a:latin typeface="+mn-ea"/>
              </a:rPr>
              <a:t>amine </a:t>
            </a:r>
            <a:r>
              <a:rPr lang="en-US" altLang="zh-CN" sz="1800" b="0" u="sng" kern="0" dirty="0">
                <a:latin typeface="+mn-ea"/>
              </a:rPr>
              <a:t>7</a:t>
            </a:r>
            <a:r>
              <a:rPr lang="en-US" altLang="zh-CN" sz="1800" b="0" kern="0" dirty="0">
                <a:latin typeface="+mn-ea"/>
              </a:rPr>
              <a:t> he</a:t>
            </a:r>
            <a:r>
              <a:rPr lang="en-US" altLang="zh-CN" sz="1800" b="0" u="sng" kern="0" dirty="0">
                <a:latin typeface="+mn-ea"/>
                <a:sym typeface="Calibri Italic" panose="020F05020202040A0204" pitchFamily="34" charset="0"/>
              </a:rPr>
              <a:t>x</a:t>
            </a:r>
            <a:r>
              <a:rPr lang="en-US" altLang="zh-CN" sz="1800" b="0" kern="0" dirty="0">
                <a:latin typeface="+mn-ea"/>
              </a:rPr>
              <a:t>adecimal format “</a:t>
            </a:r>
            <a:r>
              <a:rPr lang="en-US" altLang="zh-CN" sz="1800" b="0" u="sng" kern="0" dirty="0">
                <a:latin typeface="+mn-ea"/>
                <a:sym typeface="Calibri Italic" panose="020F05020202040A0204" pitchFamily="34" charset="0"/>
              </a:rPr>
              <a:t>w</a:t>
            </a:r>
            <a:r>
              <a:rPr lang="en-US" altLang="zh-CN" sz="1800" b="0" kern="0" dirty="0">
                <a:latin typeface="+mn-ea"/>
              </a:rPr>
              <a:t>ords” (4-bytes each)—</a:t>
            </a:r>
            <a:r>
              <a:rPr lang="en-US" altLang="zh-CN" sz="1800" kern="0" dirty="0">
                <a:solidFill>
                  <a:srgbClr val="C00000"/>
                </a:solidFill>
                <a:latin typeface="+mn-ea"/>
              </a:rPr>
              <a:t>x/7xw</a:t>
            </a:r>
          </a:p>
          <a:p>
            <a:pPr marL="838200" lvl="2" eaLnBrk="1" hangingPunct="1">
              <a:buClr>
                <a:srgbClr val="C00000"/>
              </a:buClr>
              <a:buSzPct val="90000"/>
            </a:pPr>
            <a:endParaRPr lang="en-US" altLang="zh-CN" sz="1800" b="0" kern="0" dirty="0">
              <a:latin typeface="+mn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5AC7ECE-BD89-4A4B-86B5-4560A0CC7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" y="3435846"/>
            <a:ext cx="911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0x8048680</a:t>
            </a:r>
            <a:r>
              <a:rPr lang="en-US" altLang="zh-CN" sz="2000" b="1" dirty="0">
                <a:solidFill>
                  <a:srgbClr val="660066"/>
                </a:solidFill>
                <a:latin typeface="Courier New" panose="02070309020205020404" pitchFamily="49" charset="0"/>
              </a:rPr>
              <a:t>:	0x080484b8	0x08048492	0x0804849b	0x080484a4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0x8048690</a:t>
            </a:r>
            <a:r>
              <a:rPr lang="en-US" altLang="zh-CN" sz="2000" b="1" dirty="0">
                <a:solidFill>
                  <a:srgbClr val="660066"/>
                </a:solidFill>
                <a:latin typeface="Courier New" panose="02070309020205020404" pitchFamily="49" charset="0"/>
              </a:rPr>
              <a:t>:	0x080484b8	0x080484ae	0x080484ae</a:t>
            </a:r>
            <a:endParaRPr lang="en-US" altLang="zh-CN" sz="2000" b="1" dirty="0">
              <a:solidFill>
                <a:srgbClr val="66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1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554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跳转表解释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5E6AFFB-D7E0-4691-80C8-49029015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471" y="1253236"/>
            <a:ext cx="2933146" cy="3688691"/>
          </a:xfrm>
          <a:prstGeom prst="rect">
            <a:avLst/>
          </a:prstGeom>
          <a:solidFill>
            <a:srgbClr val="D6D6F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  <a:tab pos="1311275" algn="l"/>
                <a:tab pos="1663700" algn="l"/>
                <a:tab pos="1768475" algn="l"/>
                <a:tab pos="24638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.section	.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rodata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" panose="020706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.align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.L4: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.L8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# x =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.L3	# x =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.L5	# x =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.L9	# x =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.L8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# x =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</a:t>
            </a:r>
            <a:r>
              <a:rPr lang="en-US" altLang="zh-CN" sz="1600" b="1" dirty="0">
                <a:solidFill>
                  <a:srgbClr val="133FCB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.L7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# x = </a:t>
            </a:r>
            <a:r>
              <a:rPr lang="en-US" altLang="zh-CN" sz="1600" b="1" dirty="0">
                <a:solidFill>
                  <a:srgbClr val="133FCB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.long	</a:t>
            </a:r>
            <a:r>
              <a:rPr lang="en-US" altLang="zh-CN" sz="1600" b="1" dirty="0">
                <a:solidFill>
                  <a:srgbClr val="133FCB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.L7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	# x = </a:t>
            </a:r>
            <a:r>
              <a:rPr lang="en-US" altLang="zh-CN" sz="1600" b="1" dirty="0">
                <a:solidFill>
                  <a:srgbClr val="133FCB"/>
                </a:solidFill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6</a:t>
            </a:r>
            <a:endParaRPr lang="en-US" altLang="zh-CN" sz="1600" b="1" dirty="0">
              <a:solidFill>
                <a:srgbClr val="133FCB"/>
              </a:solidFill>
              <a:latin typeface="Courier New" panose="02070309020205020404" pitchFamily="49" charset="0"/>
              <a:sym typeface="Courier New Bold" panose="02070609020205020404" pitchFamily="49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89CFF5B-DEFE-4C31-AA30-4B7DAFED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89" y="584976"/>
            <a:ext cx="9110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0x8048680</a:t>
            </a:r>
            <a:r>
              <a:rPr lang="en-US" altLang="zh-CN" sz="2000" b="1" dirty="0">
                <a:solidFill>
                  <a:srgbClr val="660066"/>
                </a:solidFill>
                <a:latin typeface="Courier New" panose="02070309020205020404" pitchFamily="49" charset="0"/>
              </a:rPr>
              <a:t>:	0x080484b8	0x08048492	0x0804849b	0x080484a4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0x8048690</a:t>
            </a:r>
            <a:r>
              <a:rPr lang="en-US" altLang="zh-CN" sz="2000" b="1" dirty="0">
                <a:solidFill>
                  <a:srgbClr val="660066"/>
                </a:solidFill>
                <a:latin typeface="Courier New" panose="02070309020205020404" pitchFamily="49" charset="0"/>
              </a:rPr>
              <a:t>:	0x080484b8	0x080484ae	0x080484ae</a:t>
            </a:r>
            <a:endParaRPr lang="en-US" altLang="zh-CN" sz="2000" b="1" dirty="0">
              <a:solidFill>
                <a:srgbClr val="66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1240F09-8A63-46CC-B2F6-2B284D1FD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11465"/>
              </p:ext>
            </p:extLst>
          </p:nvPr>
        </p:nvGraphicFramePr>
        <p:xfrm>
          <a:off x="423383" y="1604645"/>
          <a:ext cx="4724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133FC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33FCB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133FC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33FCB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" grpId="0" animBg="1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>
            <a:cxnSpLocks/>
          </p:cNvCxnSpPr>
          <p:nvPr/>
        </p:nvCxnSpPr>
        <p:spPr>
          <a:xfrm>
            <a:off x="0" y="371440"/>
            <a:ext cx="406794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cxnSpLocks/>
          </p:cNvCxnSpPr>
          <p:nvPr/>
        </p:nvCxnSpPr>
        <p:spPr>
          <a:xfrm>
            <a:off x="5076056" y="371440"/>
            <a:ext cx="4067944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671900" y="195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822CFF4-2306-42C6-AAE7-EEE5FCB7C2C7}"/>
              </a:ext>
            </a:extLst>
          </p:cNvPr>
          <p:cNvSpPr>
            <a:spLocks/>
          </p:cNvSpPr>
          <p:nvPr/>
        </p:nvSpPr>
        <p:spPr bwMode="auto">
          <a:xfrm>
            <a:off x="829866" y="699550"/>
            <a:ext cx="285750" cy="720070"/>
          </a:xfrm>
          <a:prstGeom prst="leftBrace">
            <a:avLst>
              <a:gd name="adj1" fmla="val 8318"/>
              <a:gd name="adj2" fmla="val 49055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000000"/>
              </a:solidFill>
              <a:latin typeface="+mn-ea"/>
              <a:ea typeface="+mn-ea"/>
              <a:sym typeface="Gill Sans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70DEA71B-DBEB-45F4-8BA7-FDD47C4C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8" y="891328"/>
            <a:ext cx="642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x=1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CE1E069-AD60-4BE1-989D-B01ABC9388FF}"/>
              </a:ext>
            </a:extLst>
          </p:cNvPr>
          <p:cNvSpPr>
            <a:spLocks/>
          </p:cNvSpPr>
          <p:nvPr/>
        </p:nvSpPr>
        <p:spPr bwMode="auto">
          <a:xfrm>
            <a:off x="833326" y="1654815"/>
            <a:ext cx="285750" cy="916936"/>
          </a:xfrm>
          <a:prstGeom prst="leftBrace">
            <a:avLst>
              <a:gd name="adj1" fmla="val 831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000000"/>
              </a:solidFill>
              <a:latin typeface="+mn-ea"/>
              <a:ea typeface="+mn-ea"/>
              <a:sym typeface="Gill Sans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8F368CCC-C90E-40CA-8D45-254E7EE3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8" y="1986409"/>
            <a:ext cx="601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x=2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6DBF9554-F920-4AFF-AC6B-2FE1CB03C1AE}"/>
              </a:ext>
            </a:extLst>
          </p:cNvPr>
          <p:cNvSpPr>
            <a:spLocks/>
          </p:cNvSpPr>
          <p:nvPr/>
        </p:nvSpPr>
        <p:spPr bwMode="auto">
          <a:xfrm>
            <a:off x="882055" y="2806947"/>
            <a:ext cx="233561" cy="700908"/>
          </a:xfrm>
          <a:prstGeom prst="leftBrace">
            <a:avLst>
              <a:gd name="adj1" fmla="val 831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000000"/>
              </a:solidFill>
              <a:latin typeface="+mn-ea"/>
              <a:ea typeface="+mn-ea"/>
              <a:sym typeface="Gill Sans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986C521-6BB6-4464-8115-647CA64E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8" y="3003202"/>
            <a:ext cx="642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x=3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BADD31-CA06-444F-B545-7E2CE4577FE5}"/>
              </a:ext>
            </a:extLst>
          </p:cNvPr>
          <p:cNvSpPr>
            <a:spLocks/>
          </p:cNvSpPr>
          <p:nvPr/>
        </p:nvSpPr>
        <p:spPr bwMode="auto">
          <a:xfrm>
            <a:off x="906264" y="3700438"/>
            <a:ext cx="214313" cy="671510"/>
          </a:xfrm>
          <a:prstGeom prst="leftBrace">
            <a:avLst>
              <a:gd name="adj1" fmla="val 831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000000"/>
              </a:solidFill>
              <a:latin typeface="+mn-ea"/>
              <a:ea typeface="+mn-ea"/>
              <a:sym typeface="Gill Sans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C8A0BC5B-6CBD-4501-9B46-FB99FCC64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4" y="3872805"/>
            <a:ext cx="928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x=5,6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61633085-A152-426A-8A8E-3572A2DC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8" y="4458144"/>
            <a:ext cx="8463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default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9110C2F9-DE77-455A-8D94-03250292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9" y="603647"/>
            <a:ext cx="7625556" cy="4268980"/>
          </a:xfrm>
          <a:prstGeom prst="rect">
            <a:avLst/>
          </a:prstGeom>
          <a:solidFill>
            <a:srgbClr val="CAF4E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8048492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  8b 45 0c 	mov    0xc(%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8048495:  0f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af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45 10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imul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8048499:  eb 22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  80484bd &lt;switch_eg+0x3d&gt;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804849b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  8b 45 0c	mov    0xc(%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804849e:  99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cltd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804849f:  f7 7d 10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idivl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80484a2:  eb 05</a:t>
            </a:r>
            <a:r>
              <a:rPr lang="en-US" altLang="zh-CN" sz="1600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  80484a9 &lt;switch_eg+0x29&gt;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80484a4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  b8 01 00 00 00  	mov    $0x1,%eax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80484a9:  03 45 10	add  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80484ac:  eb 0f</a:t>
            </a:r>
            <a:r>
              <a:rPr lang="en-US" altLang="zh-CN" sz="1600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  80484bd &lt;switch_eg+0x3d&gt;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80484ae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  b8 01 00 00 00  	mov    $0x1,%eax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80484b3:  2b 45 10	sub  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80484b6:  eb 05	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  80484bd &lt;switch_eg+0x3d&gt;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80484b8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  b8 02 00 00 00  	mov    $0x2,%eax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3DCA109B-0553-414C-86DF-17803002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611697"/>
            <a:ext cx="4153695" cy="42609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long </a:t>
            </a:r>
            <a:r>
              <a:rPr lang="en-US" altLang="zh-CN" sz="1400" b="1" dirty="0" err="1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switch_eg</a:t>
            </a: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(long x, long y, long z)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long w = 1;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switch(x) {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1: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y*z;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2: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y/z;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/* Fall Through */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3: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+= z;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5: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case 6: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-= z;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break;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default: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    w = 2;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Lucida Grande"/>
              <a:cs typeface="Lucida Grande"/>
              <a:sym typeface="Arial Narrow Bold" panose="020B0706020202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ヒラギノ角ゴ ProN W3" charset="-128"/>
                <a:sym typeface="Courier New Bold" panose="02070609020205020404" pitchFamily="49" charset="0"/>
              </a:rPr>
              <a:t>return w;}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6" grpId="0" animBg="1"/>
          <p:bldP spid="17" grpId="0"/>
          <p:bldP spid="18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/>
          <p:bldP spid="34" grpId="0" animBg="1"/>
          <p:bldP spid="3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6" presetClass="entr" presetSubtype="2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Horizontal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ppt_x,ppt_y</p:attrName>
                                            </p:attrNameLst>
                                          </p:cBhvr>
                                          <p:rCtr x="0" y="0"/>
                                        </p:animMotion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6" grpId="0" animBg="1"/>
          <p:bldP spid="17" grpId="0"/>
          <p:bldP spid="18" grpId="0" animBg="1"/>
          <p:bldP spid="27" grpId="0"/>
          <p:bldP spid="28" grpId="0" animBg="1"/>
          <p:bldP spid="29" grpId="0"/>
          <p:bldP spid="30" grpId="0" animBg="1"/>
          <p:bldP spid="31" grpId="0"/>
          <p:bldP spid="32" grpId="0"/>
          <p:bldP spid="34" grpId="0" animBg="1"/>
          <p:bldP spid="34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713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204113B0-0E2A-4F78-A543-19B3C659CE1B}"/>
              </a:ext>
            </a:extLst>
          </p:cNvPr>
          <p:cNvSpPr txBox="1">
            <a:spLocks noChangeArrowheads="1"/>
          </p:cNvSpPr>
          <p:nvPr/>
        </p:nvSpPr>
        <p:spPr>
          <a:xfrm>
            <a:off x="868362" y="571495"/>
            <a:ext cx="7407275" cy="4400619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tabLst>
                <a:tab pos="1225550" algn="l"/>
                <a:tab pos="4060825" algn="l"/>
              </a:tabLst>
            </a:pPr>
            <a:r>
              <a:rPr lang="zh-CN" altLang="en-US" sz="2000" kern="0" dirty="0"/>
              <a:t>每个条件码占一个</a:t>
            </a:r>
            <a:r>
              <a:rPr lang="en-US" altLang="zh-CN" sz="2000" kern="0" dirty="0"/>
              <a:t>bit</a:t>
            </a:r>
          </a:p>
          <a:p>
            <a:pPr marL="603250" lvl="1" indent="-285750">
              <a:buClr>
                <a:srgbClr val="C00000"/>
              </a:buClr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latin typeface="Calibri Bold" panose="020F0702030404030204" pitchFamily="34" charset="0"/>
                <a:sym typeface="Calibri Bold" panose="020F0702030404030204" pitchFamily="34" charset="0"/>
              </a:rPr>
              <a:t>CF  </a:t>
            </a:r>
            <a:r>
              <a:rPr lang="zh-CN" altLang="en-US" b="0" kern="0" dirty="0">
                <a:sym typeface="Calibri Bold" panose="020F0702030404030204" pitchFamily="34" charset="0"/>
              </a:rPr>
              <a:t>最高位产生了进位，无符号操作数的溢出</a:t>
            </a:r>
            <a:endParaRPr lang="en-US" altLang="zh-CN" b="0" kern="0" dirty="0">
              <a:sym typeface="Calibri Bold" panose="020F0702030404030204" pitchFamily="34" charset="0"/>
            </a:endParaRPr>
          </a:p>
          <a:p>
            <a:pPr marL="603250" lvl="1" indent="-285750">
              <a:buClr>
                <a:srgbClr val="C00000"/>
              </a:buClr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latin typeface="Calibri Bold" panose="020F0702030404030204" pitchFamily="34" charset="0"/>
                <a:sym typeface="Calibri Bold" panose="020F0702030404030204" pitchFamily="34" charset="0"/>
              </a:rPr>
              <a:t>SF</a:t>
            </a:r>
            <a:r>
              <a:rPr lang="en-US" altLang="zh-CN" b="0" kern="0" dirty="0"/>
              <a:t>  </a:t>
            </a:r>
            <a:r>
              <a:rPr lang="zh-CN" altLang="en-US" b="0" kern="0" dirty="0"/>
              <a:t>符号标志，操作结果为负数</a:t>
            </a:r>
            <a:endParaRPr lang="en-US" altLang="zh-CN" b="0" kern="0" dirty="0"/>
          </a:p>
          <a:p>
            <a:pPr marL="603250" lvl="1" indent="-285750">
              <a:buClr>
                <a:srgbClr val="C00000"/>
              </a:buClr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latin typeface="Calibri Bold" panose="020F0702030404030204" pitchFamily="34" charset="0"/>
                <a:sym typeface="Calibri Bold" panose="020F0702030404030204" pitchFamily="34" charset="0"/>
              </a:rPr>
              <a:t>ZF  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零标志</a:t>
            </a:r>
            <a:endParaRPr lang="en-US" altLang="zh-CN" b="0" kern="0" dirty="0"/>
          </a:p>
          <a:p>
            <a:pPr marL="603250" lvl="1" indent="-285750">
              <a:buClr>
                <a:srgbClr val="C00000"/>
              </a:buClr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latin typeface="Calibri Bold" panose="020F0702030404030204" pitchFamily="34" charset="0"/>
                <a:sym typeface="Calibri Bold" panose="020F0702030404030204" pitchFamily="34" charset="0"/>
              </a:rPr>
              <a:t>OF</a:t>
            </a:r>
            <a:r>
              <a:rPr lang="en-US" altLang="zh-CN" b="0" kern="0" dirty="0"/>
              <a:t>  </a:t>
            </a:r>
            <a:r>
              <a:rPr lang="zh-CN" altLang="en-US" b="0" kern="0" dirty="0"/>
              <a:t>溢出标志</a:t>
            </a:r>
            <a:r>
              <a:rPr lang="en-US" altLang="zh-CN" b="0" kern="0" dirty="0"/>
              <a:t> (</a:t>
            </a:r>
            <a:r>
              <a:rPr lang="zh-CN" altLang="en-US" b="0" kern="0" dirty="0"/>
              <a:t>有符号数</a:t>
            </a:r>
            <a:r>
              <a:rPr lang="en-US" altLang="zh-CN" b="0" kern="0" dirty="0"/>
              <a:t> signed)</a:t>
            </a:r>
          </a:p>
          <a:p>
            <a:pPr marL="0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zh-CN" altLang="en-US" kern="0" dirty="0"/>
              <a:t>例如</a:t>
            </a:r>
            <a:r>
              <a:rPr lang="en-US" altLang="zh-CN" b="0" kern="0" dirty="0"/>
              <a:t>: </a:t>
            </a:r>
            <a:r>
              <a:rPr lang="en-US" altLang="zh-CN" b="0" kern="0" dirty="0" err="1">
                <a:latin typeface="Courier New Bold" panose="02070609020205020404" pitchFamily="49" charset="0"/>
                <a:sym typeface="Courier New Bold" panose="02070609020205020404" pitchFamily="49" charset="0"/>
              </a:rPr>
              <a:t>addl</a:t>
            </a: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/</a:t>
            </a:r>
            <a:r>
              <a:rPr lang="en-US" altLang="zh-CN" b="0" kern="0" dirty="0" err="1">
                <a:latin typeface="Courier New Bold" panose="02070609020205020404" pitchFamily="49" charset="0"/>
                <a:sym typeface="Courier New Bold" panose="02070609020205020404" pitchFamily="49" charset="0"/>
              </a:rPr>
              <a:t>addq</a:t>
            </a: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b="0" kern="0" dirty="0" err="1">
                <a:latin typeface="Calibri Italic" panose="020F05020202040A0204" pitchFamily="34" charset="0"/>
                <a:sym typeface="Calibri Italic" panose="020F05020202040A0204" pitchFamily="34" charset="0"/>
              </a:rPr>
              <a:t>Src</a:t>
            </a:r>
            <a:r>
              <a:rPr lang="en-US" altLang="zh-CN" b="0" kern="0" dirty="0"/>
              <a:t>, </a:t>
            </a:r>
            <a:r>
              <a:rPr lang="en-US" altLang="zh-CN" b="0" kern="0" dirty="0" err="1">
                <a:latin typeface="Calibri Italic" panose="020F05020202040A0204" pitchFamily="34" charset="0"/>
                <a:sym typeface="Calibri Italic" panose="020F05020202040A0204" pitchFamily="34" charset="0"/>
              </a:rPr>
              <a:t>Dest</a:t>
            </a:r>
            <a:r>
              <a:rPr lang="en-US" altLang="zh-CN" b="0" kern="0" dirty="0"/>
              <a:t> ↔ </a:t>
            </a: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 = </a:t>
            </a:r>
            <a:r>
              <a:rPr lang="en-US" altLang="zh-CN" b="0" kern="0" dirty="0" err="1">
                <a:latin typeface="Courier New Bold" panose="02070609020205020404" pitchFamily="49" charset="0"/>
                <a:sym typeface="Courier New Bold" panose="02070609020205020404" pitchFamily="49" charset="0"/>
              </a:rPr>
              <a:t>a+b</a:t>
            </a:r>
            <a:endParaRPr lang="en-US" altLang="zh-CN" b="0" kern="0" dirty="0"/>
          </a:p>
          <a:p>
            <a:pPr marL="317500" lvl="1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CF set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，如果</a:t>
            </a:r>
            <a:r>
              <a:rPr lang="en-US" altLang="zh-CN" b="0" kern="0" dirty="0"/>
              <a:t>t</a:t>
            </a:r>
            <a:r>
              <a:rPr lang="zh-CN" altLang="en-US" b="0" kern="0" dirty="0"/>
              <a:t>溢出</a:t>
            </a:r>
            <a:endParaRPr lang="en-US" altLang="zh-CN" b="0" kern="0" dirty="0"/>
          </a:p>
          <a:p>
            <a:pPr marL="317500" lvl="1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ZF set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，如果</a:t>
            </a:r>
            <a:r>
              <a:rPr lang="en-US" altLang="zh-CN" b="0" kern="0" dirty="0"/>
              <a:t> </a:t>
            </a: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 == 0</a:t>
            </a:r>
            <a:endParaRPr lang="en-US" altLang="zh-CN" b="0" kern="0" dirty="0"/>
          </a:p>
          <a:p>
            <a:pPr marL="317500" lvl="1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SF set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，如果</a:t>
            </a:r>
            <a:r>
              <a:rPr lang="en-US" altLang="zh-CN" b="0" kern="0" dirty="0"/>
              <a:t> </a:t>
            </a: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t &lt; 0</a:t>
            </a:r>
            <a:r>
              <a:rPr lang="en-US" altLang="zh-CN" b="0" kern="0" dirty="0"/>
              <a:t> (as signed)</a:t>
            </a:r>
          </a:p>
          <a:p>
            <a:pPr marL="317500" lvl="1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OF set</a:t>
            </a:r>
            <a:r>
              <a:rPr lang="zh-CN" altLang="en-US" b="0" kern="0" dirty="0">
                <a:sym typeface="Calibri Bold" panose="020F0702030404030204" pitchFamily="34" charset="0"/>
              </a:rPr>
              <a:t>，如果有符号数溢出</a:t>
            </a:r>
            <a:endParaRPr lang="en-US" altLang="zh-CN" b="0" kern="0" dirty="0"/>
          </a:p>
          <a:p>
            <a:pPr marL="317500" lvl="1" indent="0">
              <a:buClr>
                <a:srgbClr val="C00000"/>
              </a:buClr>
              <a:buNone/>
              <a:tabLst>
                <a:tab pos="1225550" algn="l"/>
                <a:tab pos="4060825" algn="l"/>
              </a:tabLst>
            </a:pPr>
            <a:r>
              <a:rPr lang="en-US" altLang="zh-CN" b="0" kern="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lea/mov</a:t>
            </a:r>
            <a:r>
              <a:rPr lang="en-US" altLang="zh-CN" b="0" kern="0" dirty="0"/>
              <a:t> </a:t>
            </a:r>
            <a:r>
              <a:rPr lang="zh-CN" altLang="en-US" b="0" kern="0" dirty="0"/>
              <a:t>指令不设置条件码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9809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515FE029-FD51-426F-BA87-5992F23BA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19570"/>
              </p:ext>
            </p:extLst>
          </p:nvPr>
        </p:nvGraphicFramePr>
        <p:xfrm>
          <a:off x="251520" y="1347614"/>
          <a:ext cx="19605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0x80484b8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0x8048492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0x804849b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0x80484a4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0x80484b8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0x80484ae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0x80484ae</a:t>
                      </a:r>
                    </a:p>
                  </a:txBody>
                  <a:tcPr marL="91425" marR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1AB6234-289E-481F-BE01-BA6A2A859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647810"/>
            <a:ext cx="6324600" cy="4124250"/>
          </a:xfrm>
          <a:prstGeom prst="rect">
            <a:avLst/>
          </a:prstGeom>
          <a:solidFill>
            <a:srgbClr val="CAF4E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>
            <a:lvl1pPr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57300" algn="l"/>
                <a:tab pos="3492500" algn="l"/>
                <a:tab pos="5664200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8048492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	</a:t>
            </a:r>
            <a:r>
              <a:rPr lang="en-US" altLang="zh-CN" sz="1600" b="1" dirty="0">
                <a:latin typeface="Courier New" panose="02070309020205020404" pitchFamily="49" charset="0"/>
                <a:sym typeface="Courier New Bold Italic" panose="02070609020205090404" pitchFamily="49" charset="0"/>
              </a:rPr>
              <a:t>8b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45 0c        mov  0xc(%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8048495:	0f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af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45 10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imul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8048499:	eb 22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80484bd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804849b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	8b 45 0c        mov  0xc(%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804849e:	99   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cltd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804849f:	f7 7d 10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idivl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80484a2:	eb 05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80484a9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80484a4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	b8 01 00 00 00  mov  $0x1,%eax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80484a9:	03 45 10        add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80484ac:	eb 0f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80484bd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80484ae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	b8 01 00 00 00  mov  $0x1,%eax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80484b3:	2b 45 10        sub  0x10(%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ebp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),%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eax</a:t>
            </a:r>
            <a:endParaRPr lang="en-US" altLang="zh-CN" sz="1600" b="1" dirty="0">
              <a:latin typeface="Courier New" panose="02070309020205020404" pitchFamily="49" charset="0"/>
              <a:ea typeface="ヒラギノ角ゴ ProN W3" charset="-128"/>
              <a:sym typeface="Courier New Bold Italic" panose="0207060902020509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80484b6:	eb 05           </a:t>
            </a:r>
            <a:r>
              <a:rPr lang="en-US" altLang="zh-CN" sz="1600" b="1" dirty="0" err="1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jmp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  80484bd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80484b8</a:t>
            </a:r>
            <a:r>
              <a:rPr lang="en-US" altLang="zh-CN" sz="1600" b="1" dirty="0">
                <a:latin typeface="Courier New" panose="02070309020205020404" pitchFamily="49" charset="0"/>
                <a:ea typeface="ヒラギノ角ゴ ProN W3" charset="-128"/>
                <a:sym typeface="Courier New Bold Italic" panose="02070609020205090404" pitchFamily="49" charset="0"/>
              </a:rPr>
              <a:t>:	b8 02 00 00 00  mov  $0x2,%eax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551C5A4-D189-469C-8399-25DD771AE7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828640"/>
            <a:ext cx="644674" cy="1532765"/>
          </a:xfrm>
          <a:custGeom>
            <a:avLst/>
            <a:gdLst>
              <a:gd name="T0" fmla="*/ 0 w 21600"/>
              <a:gd name="T1" fmla="*/ 83 h 21230"/>
              <a:gd name="T2" fmla="*/ 685800 w 21600"/>
              <a:gd name="T3" fmla="*/ 1752517 h 212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230">
                <a:moveTo>
                  <a:pt x="0" y="1"/>
                </a:moveTo>
                <a:cubicBezTo>
                  <a:pt x="12634" y="-185"/>
                  <a:pt x="8558" y="21415"/>
                  <a:pt x="21600" y="21229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40CDD00-4553-4C87-A965-A10D4FF04A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1828006"/>
            <a:ext cx="685800" cy="2831976"/>
          </a:xfrm>
          <a:custGeom>
            <a:avLst/>
            <a:gdLst>
              <a:gd name="T0" fmla="*/ 0 w 21600"/>
              <a:gd name="T1" fmla="*/ 3048000 h 21600"/>
              <a:gd name="T2" fmla="*/ 68580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8599" y="21497"/>
                  <a:pt x="9213" y="0"/>
                  <a:pt x="2160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7AD7E33B-6413-4532-B96B-39C237E8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15928"/>
            <a:ext cx="644674" cy="1026478"/>
          </a:xfrm>
          <a:custGeom>
            <a:avLst/>
            <a:gdLst>
              <a:gd name="T0" fmla="*/ 0 w 21600"/>
              <a:gd name="T1" fmla="*/ 1219200 h 21600"/>
              <a:gd name="T2" fmla="*/ 68580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0596" y="21472"/>
                  <a:pt x="11309" y="0"/>
                  <a:pt x="2160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0EDECAF-F109-421A-8F2B-2290E89D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4806"/>
            <a:ext cx="644674" cy="123970"/>
          </a:xfrm>
          <a:custGeom>
            <a:avLst/>
            <a:gdLst>
              <a:gd name="T0" fmla="*/ 0 w 21600"/>
              <a:gd name="T1" fmla="*/ 381000 h 21600"/>
              <a:gd name="T2" fmla="*/ 68580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265" y="21140"/>
                  <a:pt x="11368" y="460"/>
                  <a:pt x="2160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EA6B179C-9CFF-47C2-B62A-F59ABDAE099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3435846"/>
            <a:ext cx="644674" cy="1224134"/>
          </a:xfrm>
          <a:custGeom>
            <a:avLst/>
            <a:gdLst>
              <a:gd name="T0" fmla="*/ 0 w 21600"/>
              <a:gd name="T1" fmla="*/ 1219200 h 21600"/>
              <a:gd name="T2" fmla="*/ 68580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142" y="21600"/>
                  <a:pt x="7736" y="1256"/>
                  <a:pt x="2160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30DE3B4-74A5-48D5-A7FE-87E15258C5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74726" y="3763486"/>
            <a:ext cx="603548" cy="45719"/>
          </a:xfrm>
          <a:custGeom>
            <a:avLst/>
            <a:gdLst>
              <a:gd name="T0" fmla="*/ 0 w 21600"/>
              <a:gd name="T1" fmla="*/ 304800 h 15366"/>
              <a:gd name="T2" fmla="*/ 685800 w 21600"/>
              <a:gd name="T3" fmla="*/ 35883 h 15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15366">
                <a:moveTo>
                  <a:pt x="0" y="15366"/>
                </a:moveTo>
                <a:cubicBezTo>
                  <a:pt x="10596" y="15136"/>
                  <a:pt x="8864" y="-6234"/>
                  <a:pt x="21600" y="1809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51332405-663C-4DB6-A7C4-F3E085AA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726" y="3885406"/>
            <a:ext cx="644674" cy="251439"/>
          </a:xfrm>
          <a:custGeom>
            <a:avLst/>
            <a:gdLst>
              <a:gd name="T0" fmla="*/ 0 w 21600"/>
              <a:gd name="T1" fmla="*/ 685800 h 21600"/>
              <a:gd name="T2" fmla="*/ 685800 w 21600"/>
              <a:gd name="T3" fmla="*/ 0 h 216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9874" y="21386"/>
                  <a:pt x="9154" y="6630"/>
                  <a:pt x="2160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36430" y="959433"/>
            <a:ext cx="37013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下一节：过程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1F7BB0-37A2-41BF-9E34-34F4E6007999}"/>
              </a:ext>
            </a:extLst>
          </p:cNvPr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606093-89DA-44B5-AE4D-4AE180F15C38}"/>
                </a:ext>
              </a:extLst>
            </p:cNvPr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454AF36A-DF9E-4255-9AB6-C68E9924D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C8E3916-4BE2-4DB3-A911-3AA29DDC2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8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07904" y="17272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条件码寄存器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BED4A1-5279-402A-8959-0CFB5DEC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600677"/>
            <a:ext cx="5976664" cy="44261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E85638-2BC3-4E84-BDFF-725FB46A9323}"/>
              </a:ext>
            </a:extLst>
          </p:cNvPr>
          <p:cNvSpPr/>
          <p:nvPr/>
        </p:nvSpPr>
        <p:spPr bwMode="auto">
          <a:xfrm>
            <a:off x="6732240" y="600677"/>
            <a:ext cx="144016" cy="785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BA93F1-1BA2-48E7-85ED-2FA25809E888}"/>
              </a:ext>
            </a:extLst>
          </p:cNvPr>
          <p:cNvSpPr/>
          <p:nvPr/>
        </p:nvSpPr>
        <p:spPr bwMode="auto">
          <a:xfrm>
            <a:off x="5220072" y="600677"/>
            <a:ext cx="144016" cy="785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C1FDA2-D4B0-45D6-A15A-63622FF29F84}"/>
              </a:ext>
            </a:extLst>
          </p:cNvPr>
          <p:cNvSpPr/>
          <p:nvPr/>
        </p:nvSpPr>
        <p:spPr bwMode="auto">
          <a:xfrm>
            <a:off x="5749487" y="600677"/>
            <a:ext cx="334681" cy="785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947C9-526C-4F80-8940-B9AB6040D150}"/>
              </a:ext>
            </a:extLst>
          </p:cNvPr>
          <p:cNvSpPr/>
          <p:nvPr/>
        </p:nvSpPr>
        <p:spPr bwMode="auto">
          <a:xfrm>
            <a:off x="1583626" y="3740601"/>
            <a:ext cx="1327162" cy="2512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AFF5B-31C5-492E-ABB7-B2409F784078}"/>
              </a:ext>
            </a:extLst>
          </p:cNvPr>
          <p:cNvSpPr/>
          <p:nvPr/>
        </p:nvSpPr>
        <p:spPr bwMode="auto">
          <a:xfrm>
            <a:off x="1583626" y="3197893"/>
            <a:ext cx="1471178" cy="309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87E98A-B04F-4F42-BE31-77591066D3A1}"/>
              </a:ext>
            </a:extLst>
          </p:cNvPr>
          <p:cNvSpPr/>
          <p:nvPr/>
        </p:nvSpPr>
        <p:spPr bwMode="auto">
          <a:xfrm>
            <a:off x="1583626" y="2571750"/>
            <a:ext cx="1574287" cy="2162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16950" y="1143541"/>
            <a:ext cx="6826492" cy="2166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3" name="未知"/>
          <p:cNvSpPr>
            <a:spLocks/>
          </p:cNvSpPr>
          <p:nvPr/>
        </p:nvSpPr>
        <p:spPr bwMode="auto">
          <a:xfrm flipH="1">
            <a:off x="121392" y="1502005"/>
            <a:ext cx="1295071" cy="1287329"/>
          </a:xfrm>
          <a:custGeom>
            <a:avLst/>
            <a:gdLst>
              <a:gd name="T0" fmla="*/ 6790 w 174"/>
              <a:gd name="T1" fmla="*/ 7832 h 173"/>
              <a:gd name="T2" fmla="*/ 7881 w 174"/>
              <a:gd name="T3" fmla="*/ 3936 h 173"/>
              <a:gd name="T4" fmla="*/ 6790 w 174"/>
              <a:gd name="T5" fmla="*/ 0 h 173"/>
              <a:gd name="T6" fmla="*/ 0 w 174"/>
              <a:gd name="T7" fmla="*/ 3936 h 173"/>
              <a:gd name="T8" fmla="*/ 6790 w 174"/>
              <a:gd name="T9" fmla="*/ 7832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173"/>
              <a:gd name="T17" fmla="*/ 174 w 174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173">
                <a:moveTo>
                  <a:pt x="150" y="173"/>
                </a:moveTo>
                <a:cubicBezTo>
                  <a:pt x="165" y="147"/>
                  <a:pt x="174" y="117"/>
                  <a:pt x="174" y="87"/>
                </a:cubicBezTo>
                <a:cubicBezTo>
                  <a:pt x="174" y="56"/>
                  <a:pt x="165" y="26"/>
                  <a:pt x="150" y="0"/>
                </a:cubicBezTo>
                <a:lnTo>
                  <a:pt x="0" y="87"/>
                </a:lnTo>
                <a:lnTo>
                  <a:pt x="150" y="1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3" name="未知"/>
          <p:cNvSpPr>
            <a:spLocks/>
          </p:cNvSpPr>
          <p:nvPr/>
        </p:nvSpPr>
        <p:spPr bwMode="auto">
          <a:xfrm flipH="1">
            <a:off x="300557" y="856128"/>
            <a:ext cx="1115907" cy="1292859"/>
          </a:xfrm>
          <a:custGeom>
            <a:avLst/>
            <a:gdLst>
              <a:gd name="T0" fmla="*/ 6787 w 150"/>
              <a:gd name="T1" fmla="*/ 3930 h 174"/>
              <a:gd name="T2" fmla="*/ 0 w 150"/>
              <a:gd name="T3" fmla="*/ 0 h 174"/>
              <a:gd name="T4" fmla="*/ 0 w 150"/>
              <a:gd name="T5" fmla="*/ 7854 h 174"/>
              <a:gd name="T6" fmla="*/ 6787 w 150"/>
              <a:gd name="T7" fmla="*/ 393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74"/>
              <a:gd name="T14" fmla="*/ 150 w 150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74">
                <a:moveTo>
                  <a:pt x="150" y="87"/>
                </a:moveTo>
                <a:cubicBezTo>
                  <a:pt x="119" y="33"/>
                  <a:pt x="62" y="0"/>
                  <a:pt x="0" y="0"/>
                </a:cubicBezTo>
                <a:lnTo>
                  <a:pt x="0" y="174"/>
                </a:lnTo>
                <a:lnTo>
                  <a:pt x="150" y="87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8" name="未知"/>
          <p:cNvSpPr>
            <a:spLocks/>
          </p:cNvSpPr>
          <p:nvPr/>
        </p:nvSpPr>
        <p:spPr bwMode="auto">
          <a:xfrm flipH="1">
            <a:off x="300558" y="2148990"/>
            <a:ext cx="2239555" cy="1286224"/>
          </a:xfrm>
          <a:custGeom>
            <a:avLst/>
            <a:gdLst>
              <a:gd name="T0" fmla="*/ 0 w 301"/>
              <a:gd name="T1" fmla="*/ 3886 h 173"/>
              <a:gd name="T2" fmla="*/ 6835 w 301"/>
              <a:gd name="T3" fmla="*/ 7818 h 173"/>
              <a:gd name="T4" fmla="*/ 13623 w 301"/>
              <a:gd name="T5" fmla="*/ 3886 h 173"/>
              <a:gd name="T6" fmla="*/ 6835 w 301"/>
              <a:gd name="T7" fmla="*/ 0 h 173"/>
              <a:gd name="T8" fmla="*/ 0 w 301"/>
              <a:gd name="T9" fmla="*/ 3886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"/>
              <a:gd name="T16" fmla="*/ 0 h 173"/>
              <a:gd name="T17" fmla="*/ 301 w 301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cubicBezTo>
                  <a:pt x="213" y="173"/>
                  <a:pt x="270" y="140"/>
                  <a:pt x="301" y="86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1" name="未知"/>
          <p:cNvSpPr>
            <a:spLocks/>
          </p:cNvSpPr>
          <p:nvPr/>
        </p:nvSpPr>
        <p:spPr bwMode="auto">
          <a:xfrm flipH="1">
            <a:off x="1416465" y="856128"/>
            <a:ext cx="1302813" cy="1933205"/>
          </a:xfrm>
          <a:custGeom>
            <a:avLst/>
            <a:gdLst>
              <a:gd name="T0" fmla="*/ 7883 w 175"/>
              <a:gd name="T1" fmla="*/ 0 h 260"/>
              <a:gd name="T2" fmla="*/ 47 w 175"/>
              <a:gd name="T3" fmla="*/ 7819 h 260"/>
              <a:gd name="T4" fmla="*/ 1090 w 175"/>
              <a:gd name="T5" fmla="*/ 11752 h 260"/>
              <a:gd name="T6" fmla="*/ 7930 w 175"/>
              <a:gd name="T7" fmla="*/ 7866 h 260"/>
              <a:gd name="T8" fmla="*/ 7883 w 175"/>
              <a:gd name="T9" fmla="*/ 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260"/>
              <a:gd name="T17" fmla="*/ 175 w 175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260">
                <a:moveTo>
                  <a:pt x="174" y="0"/>
                </a:moveTo>
                <a:cubicBezTo>
                  <a:pt x="78" y="0"/>
                  <a:pt x="1" y="77"/>
                  <a:pt x="1" y="173"/>
                </a:cubicBezTo>
                <a:cubicBezTo>
                  <a:pt x="0" y="204"/>
                  <a:pt x="9" y="234"/>
                  <a:pt x="24" y="260"/>
                </a:cubicBezTo>
                <a:lnTo>
                  <a:pt x="175" y="174"/>
                </a:lnTo>
                <a:lnTo>
                  <a:pt x="1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4" name="未知"/>
          <p:cNvSpPr>
            <a:spLocks/>
          </p:cNvSpPr>
          <p:nvPr/>
        </p:nvSpPr>
        <p:spPr bwMode="auto">
          <a:xfrm flipH="1" flipV="1">
            <a:off x="505159" y="1257589"/>
            <a:ext cx="919048" cy="1840306"/>
          </a:xfrm>
          <a:custGeom>
            <a:avLst/>
            <a:gdLst>
              <a:gd name="T0" fmla="*/ 0 w 174"/>
              <a:gd name="T1" fmla="*/ 2147483647 h 348"/>
              <a:gd name="T2" fmla="*/ 2147483647 w 174"/>
              <a:gd name="T3" fmla="*/ 2147483647 h 348"/>
              <a:gd name="T4" fmla="*/ 0 w 174"/>
              <a:gd name="T5" fmla="*/ 0 h 348"/>
              <a:gd name="T6" fmla="*/ 0 w 174"/>
              <a:gd name="T7" fmla="*/ 2147483647 h 348"/>
              <a:gd name="T8" fmla="*/ 0 w 174"/>
              <a:gd name="T9" fmla="*/ 2147483647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348"/>
              <a:gd name="T17" fmla="*/ 174 w 174"/>
              <a:gd name="T18" fmla="*/ 348 h 3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348">
                <a:moveTo>
                  <a:pt x="0" y="347"/>
                </a:moveTo>
                <a:cubicBezTo>
                  <a:pt x="96" y="348"/>
                  <a:pt x="174" y="270"/>
                  <a:pt x="174" y="174"/>
                </a:cubicBezTo>
                <a:cubicBezTo>
                  <a:pt x="174" y="77"/>
                  <a:pt x="96" y="0"/>
                  <a:pt x="0" y="0"/>
                </a:cubicBezTo>
                <a:lnTo>
                  <a:pt x="0" y="174"/>
                </a:lnTo>
                <a:lnTo>
                  <a:pt x="0" y="3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5" name="未知"/>
          <p:cNvSpPr>
            <a:spLocks/>
          </p:cNvSpPr>
          <p:nvPr/>
        </p:nvSpPr>
        <p:spPr bwMode="auto">
          <a:xfrm flipH="1" flipV="1">
            <a:off x="1417572" y="1257587"/>
            <a:ext cx="798499" cy="915730"/>
          </a:xfrm>
          <a:custGeom>
            <a:avLst/>
            <a:gdLst>
              <a:gd name="T0" fmla="*/ 0 w 151"/>
              <a:gd name="T1" fmla="*/ 2147483647 h 173"/>
              <a:gd name="T2" fmla="*/ 2147483647 w 151"/>
              <a:gd name="T3" fmla="*/ 2147483647 h 173"/>
              <a:gd name="T4" fmla="*/ 2147483647 w 151"/>
              <a:gd name="T5" fmla="*/ 0 h 173"/>
              <a:gd name="T6" fmla="*/ 0 w 151"/>
              <a:gd name="T7" fmla="*/ 2147483647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3"/>
              <a:gd name="T14" fmla="*/ 151 w 151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6" name="未知"/>
          <p:cNvSpPr>
            <a:spLocks/>
          </p:cNvSpPr>
          <p:nvPr/>
        </p:nvSpPr>
        <p:spPr bwMode="auto">
          <a:xfrm flipH="1" flipV="1">
            <a:off x="1417572" y="2177740"/>
            <a:ext cx="798499" cy="920152"/>
          </a:xfrm>
          <a:custGeom>
            <a:avLst/>
            <a:gdLst>
              <a:gd name="T0" fmla="*/ 2147483647 w 151"/>
              <a:gd name="T1" fmla="*/ 0 h 174"/>
              <a:gd name="T2" fmla="*/ 0 w 151"/>
              <a:gd name="T3" fmla="*/ 2147483647 h 174"/>
              <a:gd name="T4" fmla="*/ 2147483647 w 151"/>
              <a:gd name="T5" fmla="*/ 2147483647 h 174"/>
              <a:gd name="T6" fmla="*/ 2147483647 w 151"/>
              <a:gd name="T7" fmla="*/ 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4"/>
              <a:gd name="T14" fmla="*/ 151 w 151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4">
                <a:moveTo>
                  <a:pt x="150" y="0"/>
                </a:moveTo>
                <a:cubicBezTo>
                  <a:pt x="88" y="0"/>
                  <a:pt x="31" y="33"/>
                  <a:pt x="0" y="87"/>
                </a:cubicBezTo>
                <a:lnTo>
                  <a:pt x="151" y="174"/>
                </a:lnTo>
                <a:lnTo>
                  <a:pt x="15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7" name="未知"/>
          <p:cNvSpPr>
            <a:spLocks/>
          </p:cNvSpPr>
          <p:nvPr/>
        </p:nvSpPr>
        <p:spPr bwMode="auto">
          <a:xfrm flipH="1" flipV="1">
            <a:off x="1425311" y="1451134"/>
            <a:ext cx="1464283" cy="1444375"/>
          </a:xfrm>
          <a:custGeom>
            <a:avLst/>
            <a:gdLst>
              <a:gd name="T0" fmla="*/ 2147483647 w 175"/>
              <a:gd name="T1" fmla="*/ 0 h 173"/>
              <a:gd name="T2" fmla="*/ 144258970 w 175"/>
              <a:gd name="T3" fmla="*/ 2147483647 h 173"/>
              <a:gd name="T4" fmla="*/ 2147483647 w 175"/>
              <a:gd name="T5" fmla="*/ 2147483647 h 173"/>
              <a:gd name="T6" fmla="*/ 2147483647 w 175"/>
              <a:gd name="T7" fmla="*/ 2147483647 h 173"/>
              <a:gd name="T8" fmla="*/ 2147483647 w 175"/>
              <a:gd name="T9" fmla="*/ 0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3"/>
              <a:gd name="T17" fmla="*/ 175 w 175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3">
                <a:moveTo>
                  <a:pt x="24" y="0"/>
                </a:moveTo>
                <a:cubicBezTo>
                  <a:pt x="9" y="26"/>
                  <a:pt x="1" y="56"/>
                  <a:pt x="1" y="86"/>
                </a:cubicBezTo>
                <a:cubicBezTo>
                  <a:pt x="0" y="117"/>
                  <a:pt x="9" y="147"/>
                  <a:pt x="24" y="173"/>
                </a:cubicBezTo>
                <a:lnTo>
                  <a:pt x="175" y="87"/>
                </a:lnTo>
                <a:lnTo>
                  <a:pt x="24" y="0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1872116" y="1951877"/>
            <a:ext cx="842737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CMP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TextBox 20"/>
          <p:cNvSpPr txBox="1"/>
          <p:nvPr/>
        </p:nvSpPr>
        <p:spPr bwMode="auto">
          <a:xfrm>
            <a:off x="2583916" y="1730998"/>
            <a:ext cx="6280359" cy="991168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lvl="1" indent="0"/>
            <a:r>
              <a:rPr lang="en-US" altLang="zh-CN" sz="2000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cmpl </a:t>
            </a:r>
            <a:r>
              <a:rPr lang="en-US" altLang="zh-CN" sz="2000" dirty="0" err="1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Src</a:t>
            </a:r>
            <a:r>
              <a:rPr lang="en-US" altLang="zh-CN" sz="2000" dirty="0">
                <a:solidFill>
                  <a:srgbClr val="FFFF00"/>
                </a:solidFill>
              </a:rPr>
              <a:t>, </a:t>
            </a:r>
            <a:r>
              <a:rPr lang="en-US" altLang="zh-CN" sz="2000" dirty="0" err="1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Dest</a:t>
            </a:r>
            <a:r>
              <a:rPr lang="en-US" altLang="zh-CN" sz="2000" dirty="0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;     </a:t>
            </a:r>
            <a:r>
              <a:rPr lang="en-US" altLang="zh-CN" sz="2000" dirty="0" err="1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Dest</a:t>
            </a:r>
            <a:r>
              <a:rPr lang="en-US" altLang="zh-CN" sz="2000" dirty="0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 – </a:t>
            </a:r>
            <a:r>
              <a:rPr lang="en-US" altLang="zh-CN" sz="2000" dirty="0" err="1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Src</a:t>
            </a:r>
            <a:r>
              <a:rPr lang="en-US" altLang="zh-CN" sz="2000" dirty="0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, </a:t>
            </a:r>
            <a:r>
              <a:rPr lang="zh-CN" altLang="en-US" sz="2000" dirty="0">
                <a:solidFill>
                  <a:srgbClr val="FFFF00"/>
                </a:solidFill>
                <a:latin typeface="Calibri Italic" panose="020F05020202040A0204" pitchFamily="34" charset="0"/>
                <a:sym typeface="Calibri Italic" panose="020F05020202040A0204" pitchFamily="34" charset="0"/>
              </a:rPr>
              <a:t>影响标志位</a:t>
            </a:r>
            <a:endParaRPr lang="en-US" altLang="zh-CN" sz="2000" dirty="0">
              <a:solidFill>
                <a:srgbClr val="FFFF00"/>
              </a:solidFill>
              <a:latin typeface="Calibri Italic" panose="020F05020202040A0204" pitchFamily="34" charset="0"/>
              <a:sym typeface="Calibri Italic" panose="020F05020202040A0204" pitchFamily="34" charset="0"/>
            </a:endParaRPr>
          </a:p>
          <a:p>
            <a:pPr marL="317500" lvl="1" indent="0"/>
            <a:endParaRPr lang="en-US" altLang="zh-CN" sz="2000" dirty="0">
              <a:solidFill>
                <a:srgbClr val="FFFF00"/>
              </a:solidFill>
            </a:endParaRPr>
          </a:p>
          <a:p>
            <a:pPr marL="317500" lvl="1" indent="0"/>
            <a:r>
              <a:rPr lang="en-US" altLang="zh-CN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cmpl  </a:t>
            </a:r>
            <a:r>
              <a:rPr lang="en-US" altLang="zh-CN" sz="2000" dirty="0" err="1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b,a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等价于计算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a-b</a:t>
            </a:r>
            <a:r>
              <a:rPr lang="zh-CN" altLang="en-US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，但不改变</a:t>
            </a:r>
            <a:r>
              <a:rPr lang="en-US" altLang="zh-CN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的值。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2540113" y="3487189"/>
            <a:ext cx="5184576" cy="15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CF set	</a:t>
            </a:r>
            <a:r>
              <a:rPr lang="zh-CN" altLang="en-US" sz="2000" dirty="0"/>
              <a:t>无符号数运算时有进位</a:t>
            </a:r>
            <a:endParaRPr lang="en-US" altLang="zh-CN" sz="2000" dirty="0"/>
          </a:p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ZF set</a:t>
            </a:r>
            <a:r>
              <a:rPr lang="en-US" altLang="zh-CN" sz="2000" dirty="0"/>
              <a:t> 	</a:t>
            </a:r>
            <a:r>
              <a:rPr lang="zh-CN" altLang="en-US" sz="2000" dirty="0"/>
              <a:t>如果 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a == b</a:t>
            </a:r>
            <a:endParaRPr lang="en-US" altLang="zh-CN" sz="2000" dirty="0"/>
          </a:p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SF set</a:t>
            </a:r>
            <a:r>
              <a:rPr lang="en-US" altLang="zh-CN" sz="2000" dirty="0"/>
              <a:t>  	</a:t>
            </a:r>
            <a:r>
              <a:rPr lang="zh-CN" altLang="en-US" sz="2000" dirty="0"/>
              <a:t>如果</a:t>
            </a:r>
            <a:r>
              <a:rPr lang="en-US" altLang="zh-CN" sz="2000" dirty="0"/>
              <a:t> </a:t>
            </a:r>
            <a:r>
              <a:rPr lang="zh-CN" altLang="en-US" sz="2000" dirty="0"/>
              <a:t>有符号数</a:t>
            </a:r>
            <a:r>
              <a:rPr lang="en-US" altLang="zh-CN" sz="2000" dirty="0">
                <a:latin typeface="Courier New Bold" panose="02070609020205020404" pitchFamily="49" charset="0"/>
                <a:sym typeface="Courier New Bold" panose="02070609020205020404" pitchFamily="49" charset="0"/>
              </a:rPr>
              <a:t>(a-b)&lt; 0</a:t>
            </a:r>
            <a:endParaRPr lang="en-US" altLang="zh-CN" sz="2000" dirty="0"/>
          </a:p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OF set</a:t>
            </a:r>
            <a:r>
              <a:rPr lang="en-US" altLang="zh-CN" sz="2000" dirty="0"/>
              <a:t> 	</a:t>
            </a:r>
            <a:r>
              <a:rPr lang="zh-CN" altLang="en-US" sz="2000" dirty="0"/>
              <a:t>如果有符号数运算溢出</a:t>
            </a:r>
            <a:endParaRPr lang="en-US" altLang="zh-CN" sz="2000" dirty="0">
              <a:latin typeface="Courier New Bold" panose="02070609020205020404" pitchFamily="49" charset="0"/>
              <a:ea typeface="ヒラギノ角ゴ ProN W6"/>
              <a:cs typeface="ヒラギノ角ゴ ProN W6"/>
              <a:sym typeface="Courier New Bold" panose="02070609020205020404" pitchFamily="49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条件码设置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条件码设置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03247E03-7E64-4289-917D-A3E28678ACAE}"/>
              </a:ext>
            </a:extLst>
          </p:cNvPr>
          <p:cNvSpPr txBox="1">
            <a:spLocks/>
          </p:cNvSpPr>
          <p:nvPr/>
        </p:nvSpPr>
        <p:spPr>
          <a:xfrm>
            <a:off x="215516" y="771550"/>
            <a:ext cx="8820980" cy="3451225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zh-CN" altLang="en-US" sz="1600" kern="0" dirty="0">
                <a:solidFill>
                  <a:srgbClr val="FF0000"/>
                </a:solidFill>
              </a:rPr>
              <a:t>以四个</a:t>
            </a:r>
            <a:r>
              <a:rPr lang="en-US" altLang="zh-CN" sz="1600" kern="0" dirty="0">
                <a:solidFill>
                  <a:srgbClr val="FF0000"/>
                </a:solidFill>
              </a:rPr>
              <a:t>bit</a:t>
            </a:r>
            <a:r>
              <a:rPr lang="zh-CN" altLang="en-US" sz="1600" kern="0" dirty="0">
                <a:solidFill>
                  <a:srgbClr val="FF0000"/>
                </a:solidFill>
              </a:rPr>
              <a:t>的数为例</a:t>
            </a:r>
            <a:r>
              <a:rPr lang="en-US" altLang="zh-CN" sz="1600" kern="0" dirty="0"/>
              <a:t>,</a:t>
            </a:r>
            <a:r>
              <a:rPr lang="zh-CN" altLang="en-US" sz="1600" kern="0" dirty="0"/>
              <a:t>有符号数能表示</a:t>
            </a:r>
            <a:r>
              <a:rPr lang="en-US" altLang="zh-CN" sz="1600" kern="0" dirty="0"/>
              <a:t>-8~7</a:t>
            </a:r>
            <a:r>
              <a:rPr lang="zh-CN" altLang="en-US" sz="1600" kern="0" dirty="0"/>
              <a:t>（</a:t>
            </a:r>
            <a:r>
              <a:rPr lang="en-US" altLang="zh-CN" sz="1600" kern="0" dirty="0"/>
              <a:t> 1000~0111 </a:t>
            </a:r>
            <a:r>
              <a:rPr lang="zh-CN" altLang="en-US" sz="1600" kern="0" dirty="0"/>
              <a:t>），无符号数能表示</a:t>
            </a:r>
            <a:r>
              <a:rPr lang="en-US" altLang="zh-CN" sz="1600" kern="0" dirty="0"/>
              <a:t>0~15</a:t>
            </a:r>
            <a:r>
              <a:rPr lang="zh-CN" altLang="en-US" sz="1600" kern="0" dirty="0"/>
              <a:t>（</a:t>
            </a:r>
            <a:r>
              <a:rPr lang="en-US" altLang="zh-CN" sz="1600" kern="0" dirty="0"/>
              <a:t>0000~1111</a:t>
            </a:r>
            <a:r>
              <a:rPr lang="zh-CN" altLang="en-US" sz="1600" kern="0" dirty="0"/>
              <a:t>）</a:t>
            </a:r>
            <a:endParaRPr lang="en-US" altLang="zh-CN" sz="1600" kern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 6 &gt;3</a:t>
            </a:r>
            <a:r>
              <a:rPr lang="en-US" altLang="zh-CN" sz="1600" kern="0" dirty="0">
                <a:latin typeface="+mn-ea"/>
              </a:rPr>
              <a:t>   6-3=3,		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0,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0</a:t>
            </a:r>
            <a:r>
              <a:rPr lang="zh-CN" altLang="en-US" sz="1600" kern="0" dirty="0">
                <a:latin typeface="+mn-ea"/>
              </a:rPr>
              <a:t>，</a:t>
            </a:r>
            <a:r>
              <a:rPr lang="en-US" altLang="zh-CN" sz="1600" kern="0" dirty="0">
                <a:latin typeface="+mn-ea"/>
              </a:rPr>
              <a:t>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⊕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 4 &gt;-2   </a:t>
            </a:r>
            <a:r>
              <a:rPr lang="en-US" altLang="zh-CN" sz="1600" kern="0" dirty="0">
                <a:latin typeface="+mn-ea"/>
              </a:rPr>
              <a:t>4-(-2)=6,                    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=0,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-2 &lt;-4 </a:t>
            </a:r>
            <a:r>
              <a:rPr lang="en-US" altLang="zh-CN" sz="1600" kern="0" dirty="0">
                <a:latin typeface="+mn-ea"/>
              </a:rPr>
              <a:t>-2-(-4)=2,                             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=0,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 6 &lt;7</a:t>
            </a:r>
            <a:r>
              <a:rPr lang="en-US" altLang="zh-CN" sz="1600" kern="0" dirty="0">
                <a:latin typeface="+mn-ea"/>
              </a:rPr>
              <a:t>   6-7=-1,                               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=1,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=0,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⊕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-4 &gt;-6</a:t>
            </a:r>
            <a:r>
              <a:rPr lang="en-US" altLang="zh-CN" sz="1600" kern="0" dirty="0">
                <a:latin typeface="+mn-ea"/>
              </a:rPr>
              <a:t> -4-(-6)=2,                             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=0,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=0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-4 &lt; 7</a:t>
            </a:r>
            <a:r>
              <a:rPr lang="en-US" altLang="zh-CN" sz="1600" kern="0" dirty="0">
                <a:latin typeface="+mn-ea"/>
              </a:rPr>
              <a:t> -4-7=-11=</a:t>
            </a: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kern="0" dirty="0">
                <a:latin typeface="+mn-ea"/>
              </a:rPr>
              <a:t>0101=0101(</a:t>
            </a:r>
            <a:r>
              <a:rPr lang="zh-CN" altLang="en-US" sz="1600" kern="0" dirty="0">
                <a:solidFill>
                  <a:srgbClr val="FF0000"/>
                </a:solidFill>
                <a:latin typeface="+mn-ea"/>
              </a:rPr>
              <a:t>正</a:t>
            </a:r>
            <a:r>
              <a:rPr lang="en-US" altLang="zh-CN" sz="1600" kern="0" dirty="0">
                <a:latin typeface="+mn-ea"/>
              </a:rPr>
              <a:t>), 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=0,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=1,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⊕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 7 &gt;-5</a:t>
            </a:r>
            <a:r>
              <a:rPr lang="en-US" altLang="zh-CN" sz="1600" kern="0" dirty="0">
                <a:latin typeface="+mn-ea"/>
              </a:rPr>
              <a:t>  7-(-5)=12=</a:t>
            </a:r>
            <a:r>
              <a:rPr lang="en-US" altLang="zh-CN" sz="1600" kern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kern="0" dirty="0">
                <a:latin typeface="+mn-ea"/>
              </a:rPr>
              <a:t>1100=1100(</a:t>
            </a:r>
            <a:r>
              <a:rPr lang="zh-CN" altLang="en-US" sz="1600" kern="0" dirty="0">
                <a:solidFill>
                  <a:srgbClr val="133FCB"/>
                </a:solidFill>
                <a:latin typeface="+mn-ea"/>
              </a:rPr>
              <a:t>负</a:t>
            </a:r>
            <a:r>
              <a:rPr lang="en-US" altLang="zh-CN" sz="1600" kern="0" dirty="0">
                <a:latin typeface="+mn-ea"/>
              </a:rPr>
              <a:t>),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=1,	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en-US" altLang="zh-CN" sz="1600" kern="0" dirty="0">
                <a:latin typeface="+mn-ea"/>
              </a:rPr>
              <a:t>=1, 	</a:t>
            </a:r>
            <a:r>
              <a:rPr lang="en-US" altLang="zh-CN" sz="1600" kern="0" dirty="0">
                <a:solidFill>
                  <a:srgbClr val="7030A0"/>
                </a:solidFill>
                <a:latin typeface="+mn-ea"/>
              </a:rPr>
              <a:t>SF</a:t>
            </a:r>
            <a:r>
              <a:rPr lang="en-US" altLang="zh-CN" sz="1600" kern="0" dirty="0">
                <a:latin typeface="+mn-ea"/>
              </a:rPr>
              <a:t>⊕</a:t>
            </a:r>
            <a:r>
              <a:rPr lang="en-US" altLang="zh-CN" sz="1600" kern="0" dirty="0">
                <a:solidFill>
                  <a:srgbClr val="067C0C"/>
                </a:solidFill>
                <a:latin typeface="+mn-ea"/>
              </a:rPr>
              <a:t>OF</a:t>
            </a:r>
            <a:r>
              <a:rPr lang="zh-CN" altLang="en-US" sz="1600" kern="0" dirty="0">
                <a:latin typeface="+mn-ea"/>
              </a:rPr>
              <a:t>＝</a:t>
            </a:r>
            <a:r>
              <a:rPr lang="en-US" altLang="zh-CN" sz="1600" kern="0" dirty="0">
                <a:latin typeface="+mn-ea"/>
              </a:rPr>
              <a:t>0</a:t>
            </a:r>
            <a:endParaRPr lang="zh-CN" altLang="en-US" sz="1600" kern="0" dirty="0">
              <a:latin typeface="+mn-ea"/>
            </a:endParaRP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A14CA76C-EF96-4082-8420-16092C480CDB}"/>
              </a:ext>
            </a:extLst>
          </p:cNvPr>
          <p:cNvSpPr txBox="1">
            <a:spLocks/>
          </p:cNvSpPr>
          <p:nvPr/>
        </p:nvSpPr>
        <p:spPr bwMode="auto">
          <a:xfrm>
            <a:off x="215516" y="3657248"/>
            <a:ext cx="8712968" cy="129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1800" dirty="0">
                <a:latin typeface="+mn-ea"/>
              </a:rPr>
              <a:t>当出现：</a:t>
            </a:r>
            <a:endParaRPr lang="en-US" altLang="zh-CN" sz="1800" dirty="0">
              <a:latin typeface="+mn-ea"/>
            </a:endParaRPr>
          </a:p>
          <a:p>
            <a:pPr marL="0" indent="0" algn="ctr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正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正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负、负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负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正、正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负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负、负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正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正</a:t>
            </a:r>
            <a:r>
              <a:rPr lang="en-US" altLang="zh-CN" sz="1800" dirty="0">
                <a:latin typeface="+mn-ea"/>
              </a:rPr>
              <a:t> 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1800" dirty="0">
                <a:latin typeface="+mn-ea"/>
              </a:rPr>
              <a:t>的情况，就是产生了溢出，</a:t>
            </a:r>
            <a:r>
              <a:rPr lang="en-US" altLang="zh-CN" sz="1800" dirty="0">
                <a:latin typeface="+mn-ea"/>
              </a:rPr>
              <a:t>OF=1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1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16950" y="1143541"/>
            <a:ext cx="7005658" cy="2166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55">
              <a:cs typeface="+mn-ea"/>
              <a:sym typeface="+mn-lt"/>
            </a:endParaRPr>
          </a:p>
        </p:txBody>
      </p:sp>
      <p:sp>
        <p:nvSpPr>
          <p:cNvPr id="43" name="未知"/>
          <p:cNvSpPr>
            <a:spLocks/>
          </p:cNvSpPr>
          <p:nvPr/>
        </p:nvSpPr>
        <p:spPr bwMode="auto">
          <a:xfrm flipH="1">
            <a:off x="121392" y="1502005"/>
            <a:ext cx="1295071" cy="1287329"/>
          </a:xfrm>
          <a:custGeom>
            <a:avLst/>
            <a:gdLst>
              <a:gd name="T0" fmla="*/ 6790 w 174"/>
              <a:gd name="T1" fmla="*/ 7832 h 173"/>
              <a:gd name="T2" fmla="*/ 7881 w 174"/>
              <a:gd name="T3" fmla="*/ 3936 h 173"/>
              <a:gd name="T4" fmla="*/ 6790 w 174"/>
              <a:gd name="T5" fmla="*/ 0 h 173"/>
              <a:gd name="T6" fmla="*/ 0 w 174"/>
              <a:gd name="T7" fmla="*/ 3936 h 173"/>
              <a:gd name="T8" fmla="*/ 6790 w 174"/>
              <a:gd name="T9" fmla="*/ 7832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173"/>
              <a:gd name="T17" fmla="*/ 174 w 174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173">
                <a:moveTo>
                  <a:pt x="150" y="173"/>
                </a:moveTo>
                <a:cubicBezTo>
                  <a:pt x="165" y="147"/>
                  <a:pt x="174" y="117"/>
                  <a:pt x="174" y="87"/>
                </a:cubicBezTo>
                <a:cubicBezTo>
                  <a:pt x="174" y="56"/>
                  <a:pt x="165" y="26"/>
                  <a:pt x="150" y="0"/>
                </a:cubicBezTo>
                <a:lnTo>
                  <a:pt x="0" y="87"/>
                </a:lnTo>
                <a:lnTo>
                  <a:pt x="150" y="1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3" name="未知"/>
          <p:cNvSpPr>
            <a:spLocks/>
          </p:cNvSpPr>
          <p:nvPr/>
        </p:nvSpPr>
        <p:spPr bwMode="auto">
          <a:xfrm flipH="1">
            <a:off x="300557" y="856128"/>
            <a:ext cx="1115907" cy="1292859"/>
          </a:xfrm>
          <a:custGeom>
            <a:avLst/>
            <a:gdLst>
              <a:gd name="T0" fmla="*/ 6787 w 150"/>
              <a:gd name="T1" fmla="*/ 3930 h 174"/>
              <a:gd name="T2" fmla="*/ 0 w 150"/>
              <a:gd name="T3" fmla="*/ 0 h 174"/>
              <a:gd name="T4" fmla="*/ 0 w 150"/>
              <a:gd name="T5" fmla="*/ 7854 h 174"/>
              <a:gd name="T6" fmla="*/ 6787 w 150"/>
              <a:gd name="T7" fmla="*/ 393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74"/>
              <a:gd name="T14" fmla="*/ 150 w 150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74">
                <a:moveTo>
                  <a:pt x="150" y="87"/>
                </a:moveTo>
                <a:cubicBezTo>
                  <a:pt x="119" y="33"/>
                  <a:pt x="62" y="0"/>
                  <a:pt x="0" y="0"/>
                </a:cubicBezTo>
                <a:lnTo>
                  <a:pt x="0" y="174"/>
                </a:lnTo>
                <a:lnTo>
                  <a:pt x="150" y="87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78" name="未知"/>
          <p:cNvSpPr>
            <a:spLocks/>
          </p:cNvSpPr>
          <p:nvPr/>
        </p:nvSpPr>
        <p:spPr bwMode="auto">
          <a:xfrm flipH="1">
            <a:off x="300558" y="2148990"/>
            <a:ext cx="2239555" cy="1286224"/>
          </a:xfrm>
          <a:custGeom>
            <a:avLst/>
            <a:gdLst>
              <a:gd name="T0" fmla="*/ 0 w 301"/>
              <a:gd name="T1" fmla="*/ 3886 h 173"/>
              <a:gd name="T2" fmla="*/ 6835 w 301"/>
              <a:gd name="T3" fmla="*/ 7818 h 173"/>
              <a:gd name="T4" fmla="*/ 13623 w 301"/>
              <a:gd name="T5" fmla="*/ 3886 h 173"/>
              <a:gd name="T6" fmla="*/ 6835 w 301"/>
              <a:gd name="T7" fmla="*/ 0 h 173"/>
              <a:gd name="T8" fmla="*/ 0 w 301"/>
              <a:gd name="T9" fmla="*/ 3886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1"/>
              <a:gd name="T16" fmla="*/ 0 h 173"/>
              <a:gd name="T17" fmla="*/ 301 w 301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cubicBezTo>
                  <a:pt x="213" y="173"/>
                  <a:pt x="270" y="140"/>
                  <a:pt x="301" y="86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1" name="未知"/>
          <p:cNvSpPr>
            <a:spLocks/>
          </p:cNvSpPr>
          <p:nvPr/>
        </p:nvSpPr>
        <p:spPr bwMode="auto">
          <a:xfrm flipH="1">
            <a:off x="1416465" y="856128"/>
            <a:ext cx="1302813" cy="1933205"/>
          </a:xfrm>
          <a:custGeom>
            <a:avLst/>
            <a:gdLst>
              <a:gd name="T0" fmla="*/ 7883 w 175"/>
              <a:gd name="T1" fmla="*/ 0 h 260"/>
              <a:gd name="T2" fmla="*/ 47 w 175"/>
              <a:gd name="T3" fmla="*/ 7819 h 260"/>
              <a:gd name="T4" fmla="*/ 1090 w 175"/>
              <a:gd name="T5" fmla="*/ 11752 h 260"/>
              <a:gd name="T6" fmla="*/ 7930 w 175"/>
              <a:gd name="T7" fmla="*/ 7866 h 260"/>
              <a:gd name="T8" fmla="*/ 7883 w 175"/>
              <a:gd name="T9" fmla="*/ 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260"/>
              <a:gd name="T17" fmla="*/ 175 w 175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260">
                <a:moveTo>
                  <a:pt x="174" y="0"/>
                </a:moveTo>
                <a:cubicBezTo>
                  <a:pt x="78" y="0"/>
                  <a:pt x="1" y="77"/>
                  <a:pt x="1" y="173"/>
                </a:cubicBezTo>
                <a:cubicBezTo>
                  <a:pt x="0" y="204"/>
                  <a:pt x="9" y="234"/>
                  <a:pt x="24" y="260"/>
                </a:cubicBezTo>
                <a:lnTo>
                  <a:pt x="175" y="174"/>
                </a:lnTo>
                <a:lnTo>
                  <a:pt x="1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4" name="未知"/>
          <p:cNvSpPr>
            <a:spLocks/>
          </p:cNvSpPr>
          <p:nvPr/>
        </p:nvSpPr>
        <p:spPr bwMode="auto">
          <a:xfrm flipH="1" flipV="1">
            <a:off x="505159" y="1257589"/>
            <a:ext cx="919048" cy="1840306"/>
          </a:xfrm>
          <a:custGeom>
            <a:avLst/>
            <a:gdLst>
              <a:gd name="T0" fmla="*/ 0 w 174"/>
              <a:gd name="T1" fmla="*/ 2147483647 h 348"/>
              <a:gd name="T2" fmla="*/ 2147483647 w 174"/>
              <a:gd name="T3" fmla="*/ 2147483647 h 348"/>
              <a:gd name="T4" fmla="*/ 0 w 174"/>
              <a:gd name="T5" fmla="*/ 0 h 348"/>
              <a:gd name="T6" fmla="*/ 0 w 174"/>
              <a:gd name="T7" fmla="*/ 2147483647 h 348"/>
              <a:gd name="T8" fmla="*/ 0 w 174"/>
              <a:gd name="T9" fmla="*/ 2147483647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348"/>
              <a:gd name="T17" fmla="*/ 174 w 174"/>
              <a:gd name="T18" fmla="*/ 348 h 3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348">
                <a:moveTo>
                  <a:pt x="0" y="347"/>
                </a:moveTo>
                <a:cubicBezTo>
                  <a:pt x="96" y="348"/>
                  <a:pt x="174" y="270"/>
                  <a:pt x="174" y="174"/>
                </a:cubicBezTo>
                <a:cubicBezTo>
                  <a:pt x="174" y="77"/>
                  <a:pt x="96" y="0"/>
                  <a:pt x="0" y="0"/>
                </a:cubicBezTo>
                <a:lnTo>
                  <a:pt x="0" y="174"/>
                </a:lnTo>
                <a:lnTo>
                  <a:pt x="0" y="3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5" name="未知"/>
          <p:cNvSpPr>
            <a:spLocks/>
          </p:cNvSpPr>
          <p:nvPr/>
        </p:nvSpPr>
        <p:spPr bwMode="auto">
          <a:xfrm flipH="1" flipV="1">
            <a:off x="1417572" y="1257587"/>
            <a:ext cx="798499" cy="915730"/>
          </a:xfrm>
          <a:custGeom>
            <a:avLst/>
            <a:gdLst>
              <a:gd name="T0" fmla="*/ 0 w 151"/>
              <a:gd name="T1" fmla="*/ 2147483647 h 173"/>
              <a:gd name="T2" fmla="*/ 2147483647 w 151"/>
              <a:gd name="T3" fmla="*/ 2147483647 h 173"/>
              <a:gd name="T4" fmla="*/ 2147483647 w 151"/>
              <a:gd name="T5" fmla="*/ 0 h 173"/>
              <a:gd name="T6" fmla="*/ 0 w 151"/>
              <a:gd name="T7" fmla="*/ 2147483647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3"/>
              <a:gd name="T14" fmla="*/ 151 w 151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3">
                <a:moveTo>
                  <a:pt x="0" y="86"/>
                </a:moveTo>
                <a:cubicBezTo>
                  <a:pt x="31" y="140"/>
                  <a:pt x="88" y="173"/>
                  <a:pt x="151" y="173"/>
                </a:cubicBezTo>
                <a:lnTo>
                  <a:pt x="151" y="0"/>
                </a:lnTo>
                <a:lnTo>
                  <a:pt x="0" y="86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6" name="未知"/>
          <p:cNvSpPr>
            <a:spLocks/>
          </p:cNvSpPr>
          <p:nvPr/>
        </p:nvSpPr>
        <p:spPr bwMode="auto">
          <a:xfrm flipH="1" flipV="1">
            <a:off x="1417572" y="2177740"/>
            <a:ext cx="798499" cy="920152"/>
          </a:xfrm>
          <a:custGeom>
            <a:avLst/>
            <a:gdLst>
              <a:gd name="T0" fmla="*/ 2147483647 w 151"/>
              <a:gd name="T1" fmla="*/ 0 h 174"/>
              <a:gd name="T2" fmla="*/ 0 w 151"/>
              <a:gd name="T3" fmla="*/ 2147483647 h 174"/>
              <a:gd name="T4" fmla="*/ 2147483647 w 151"/>
              <a:gd name="T5" fmla="*/ 2147483647 h 174"/>
              <a:gd name="T6" fmla="*/ 2147483647 w 151"/>
              <a:gd name="T7" fmla="*/ 0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74"/>
              <a:gd name="T14" fmla="*/ 151 w 151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74">
                <a:moveTo>
                  <a:pt x="150" y="0"/>
                </a:moveTo>
                <a:cubicBezTo>
                  <a:pt x="88" y="0"/>
                  <a:pt x="31" y="33"/>
                  <a:pt x="0" y="87"/>
                </a:cubicBezTo>
                <a:lnTo>
                  <a:pt x="151" y="174"/>
                </a:lnTo>
                <a:lnTo>
                  <a:pt x="150" y="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322">
              <a:cs typeface="+mn-ea"/>
              <a:sym typeface="+mn-lt"/>
            </a:endParaRPr>
          </a:p>
        </p:txBody>
      </p:sp>
      <p:sp>
        <p:nvSpPr>
          <p:cNvPr id="87" name="未知"/>
          <p:cNvSpPr>
            <a:spLocks/>
          </p:cNvSpPr>
          <p:nvPr/>
        </p:nvSpPr>
        <p:spPr bwMode="auto">
          <a:xfrm flipH="1" flipV="1">
            <a:off x="1425311" y="1451134"/>
            <a:ext cx="1464283" cy="1444375"/>
          </a:xfrm>
          <a:custGeom>
            <a:avLst/>
            <a:gdLst>
              <a:gd name="T0" fmla="*/ 2147483647 w 175"/>
              <a:gd name="T1" fmla="*/ 0 h 173"/>
              <a:gd name="T2" fmla="*/ 144258970 w 175"/>
              <a:gd name="T3" fmla="*/ 2147483647 h 173"/>
              <a:gd name="T4" fmla="*/ 2147483647 w 175"/>
              <a:gd name="T5" fmla="*/ 2147483647 h 173"/>
              <a:gd name="T6" fmla="*/ 2147483647 w 175"/>
              <a:gd name="T7" fmla="*/ 2147483647 h 173"/>
              <a:gd name="T8" fmla="*/ 2147483647 w 175"/>
              <a:gd name="T9" fmla="*/ 0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3"/>
              <a:gd name="T17" fmla="*/ 175 w 175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3">
                <a:moveTo>
                  <a:pt x="24" y="0"/>
                </a:moveTo>
                <a:cubicBezTo>
                  <a:pt x="9" y="26"/>
                  <a:pt x="1" y="56"/>
                  <a:pt x="1" y="86"/>
                </a:cubicBezTo>
                <a:cubicBezTo>
                  <a:pt x="0" y="117"/>
                  <a:pt x="9" y="147"/>
                  <a:pt x="24" y="173"/>
                </a:cubicBezTo>
                <a:lnTo>
                  <a:pt x="175" y="87"/>
                </a:lnTo>
                <a:lnTo>
                  <a:pt x="24" y="0"/>
                </a:lnTo>
                <a:close/>
              </a:path>
            </a:pathLst>
          </a:custGeom>
          <a:solidFill>
            <a:srgbClr val="AC0000"/>
          </a:solidFill>
          <a:ln w="3492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1872116" y="1951877"/>
            <a:ext cx="842737" cy="4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TEST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TextBox 20"/>
          <p:cNvSpPr txBox="1"/>
          <p:nvPr/>
        </p:nvSpPr>
        <p:spPr bwMode="auto">
          <a:xfrm>
            <a:off x="2583916" y="1730998"/>
            <a:ext cx="6438692" cy="863762"/>
          </a:xfrm>
          <a:prstGeom prst="rect">
            <a:avLst/>
          </a:prstGeom>
          <a:noFill/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lvl="1" indent="0">
              <a:lnSpc>
                <a:spcPct val="150000"/>
              </a:lnSpc>
            </a:pP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testl</a:t>
            </a:r>
            <a:r>
              <a:rPr lang="en-US" altLang="zh-CN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testq</a:t>
            </a:r>
            <a:r>
              <a:rPr lang="en-US" altLang="zh-CN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Src</a:t>
            </a:r>
            <a:r>
              <a:rPr lang="en-US" altLang="zh-CN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, </a:t>
            </a: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Dest</a:t>
            </a:r>
            <a:r>
              <a:rPr lang="zh-CN" altLang="en-US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；</a:t>
            </a: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Dest</a:t>
            </a:r>
            <a:r>
              <a:rPr lang="en-US" altLang="zh-CN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&amp; </a:t>
            </a:r>
            <a:r>
              <a:rPr lang="en-US" altLang="zh-CN" dirty="0" err="1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Src</a:t>
            </a:r>
            <a:r>
              <a:rPr lang="zh-CN" altLang="en-US" dirty="0">
                <a:solidFill>
                  <a:srgbClr val="FFFF00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，影响标志位</a:t>
            </a:r>
          </a:p>
          <a:p>
            <a:pPr marL="317500" lvl="1" indent="0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testl</a:t>
            </a:r>
            <a:r>
              <a:rPr lang="en-US" altLang="zh-CN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 </a:t>
            </a:r>
            <a:r>
              <a:rPr lang="en-US" altLang="zh-CN" dirty="0" err="1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b,a</a:t>
            </a:r>
            <a:r>
              <a:rPr lang="en-US" altLang="zh-CN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等价于计算</a:t>
            </a:r>
            <a:r>
              <a:rPr lang="en-US" altLang="zh-CN" dirty="0" err="1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a&amp;b</a:t>
            </a:r>
            <a:r>
              <a:rPr lang="zh-CN" altLang="en-US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（但不改变</a:t>
            </a:r>
            <a:r>
              <a:rPr lang="en-US" altLang="zh-CN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或</a:t>
            </a:r>
            <a:r>
              <a:rPr lang="en-US" altLang="zh-CN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Courier New Bold" panose="02070609020205020404" pitchFamily="49" charset="0"/>
                <a:sym typeface="Courier New Bold" panose="02070609020205020404" pitchFamily="49" charset="0"/>
              </a:rPr>
              <a:t>的值）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2540113" y="3810367"/>
            <a:ext cx="5184576" cy="78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83" tIns="33591" rIns="67183" bIns="33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ZF</a:t>
            </a: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set</a:t>
            </a:r>
            <a:r>
              <a:rPr lang="en-US" altLang="zh-CN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 		</a:t>
            </a:r>
            <a:r>
              <a:rPr lang="zh-CN" altLang="en-US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如果 </a:t>
            </a:r>
            <a:r>
              <a:rPr lang="en-US" altLang="zh-CN" sz="2000" dirty="0" err="1">
                <a:latin typeface="Calibri Bold" panose="020F0702030404030204" pitchFamily="34" charset="0"/>
                <a:sym typeface="Calibri Bold" panose="020F0702030404030204" pitchFamily="34" charset="0"/>
              </a:rPr>
              <a:t>a&amp;b</a:t>
            </a:r>
            <a:r>
              <a:rPr lang="en-US" altLang="zh-CN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 == 0</a:t>
            </a:r>
          </a:p>
          <a:p>
            <a:pPr marL="317500" lvl="1" indent="0"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SF</a:t>
            </a:r>
            <a:r>
              <a:rPr lang="en-US" altLang="zh-CN" sz="2000" dirty="0">
                <a:solidFill>
                  <a:srgbClr val="980002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set</a:t>
            </a:r>
            <a:r>
              <a:rPr lang="en-US" altLang="zh-CN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 		</a:t>
            </a:r>
            <a:r>
              <a:rPr lang="zh-CN" altLang="en-US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如果 </a:t>
            </a:r>
            <a:r>
              <a:rPr lang="en-US" altLang="zh-CN" sz="2000" dirty="0" err="1">
                <a:latin typeface="Calibri Bold" panose="020F0702030404030204" pitchFamily="34" charset="0"/>
                <a:sym typeface="Calibri Bold" panose="020F0702030404030204" pitchFamily="34" charset="0"/>
              </a:rPr>
              <a:t>a&amp;b</a:t>
            </a:r>
            <a:r>
              <a:rPr lang="en-US" altLang="zh-CN" sz="2000" dirty="0">
                <a:latin typeface="Calibri Bold" panose="020F0702030404030204" pitchFamily="34" charset="0"/>
                <a:sym typeface="Calibri Bold" panose="020F0702030404030204" pitchFamily="34" charset="0"/>
              </a:rPr>
              <a:t> &lt; 0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条件码设置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10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条件码设置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EA07928-63FB-464F-86B4-DD1296663A1C}"/>
              </a:ext>
            </a:extLst>
          </p:cNvPr>
          <p:cNvSpPr txBox="1">
            <a:spLocks noChangeArrowheads="1"/>
          </p:cNvSpPr>
          <p:nvPr/>
        </p:nvSpPr>
        <p:spPr>
          <a:xfrm>
            <a:off x="1504392" y="571495"/>
            <a:ext cx="6135216" cy="400110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kern="0" dirty="0" err="1">
                <a:solidFill>
                  <a:srgbClr val="C00000"/>
                </a:solidFill>
                <a:latin typeface="+mn-ea"/>
              </a:rPr>
              <a:t>SetX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000" kern="0" dirty="0">
                <a:solidFill>
                  <a:srgbClr val="C00000"/>
                </a:solidFill>
                <a:latin typeface="+mn-ea"/>
              </a:rPr>
              <a:t>指令：</a:t>
            </a:r>
            <a:r>
              <a:rPr lang="zh-CN" altLang="en-US" b="0" kern="0" dirty="0">
                <a:latin typeface="+mn-ea"/>
              </a:rPr>
              <a:t>根据条件码的组合将一个字节设置为</a:t>
            </a:r>
            <a:r>
              <a:rPr lang="en-US" altLang="zh-CN" b="0" kern="0" dirty="0">
                <a:latin typeface="+mn-ea"/>
              </a:rPr>
              <a:t>0</a:t>
            </a:r>
            <a:r>
              <a:rPr lang="zh-CN" altLang="en-US" b="0" kern="0" dirty="0">
                <a:latin typeface="+mn-ea"/>
              </a:rPr>
              <a:t>或</a:t>
            </a:r>
            <a:r>
              <a:rPr lang="en-US" altLang="zh-CN" b="0" kern="0" dirty="0">
                <a:latin typeface="+mn-ea"/>
              </a:rPr>
              <a:t>1</a:t>
            </a:r>
          </a:p>
        </p:txBody>
      </p:sp>
      <p:graphicFrame>
        <p:nvGraphicFramePr>
          <p:cNvPr id="17" name="Group 5">
            <a:extLst>
              <a:ext uri="{FF2B5EF4-FFF2-40B4-BE49-F238E27FC236}">
                <a16:creationId xmlns:a16="http://schemas.microsoft.com/office/drawing/2014/main" id="{C7F44E0A-8A68-4824-8804-20D8104F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89441"/>
              </p:ext>
            </p:extLst>
          </p:nvPr>
        </p:nvGraphicFramePr>
        <p:xfrm>
          <a:off x="1313656" y="1059582"/>
          <a:ext cx="6516688" cy="3911600"/>
        </p:xfrm>
        <a:graphic>
          <a:graphicData uri="http://schemas.openxmlformats.org/drawingml/2006/table">
            <a:tbl>
              <a:tblPr/>
              <a:tblGrid>
                <a:gridCol w="176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etne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etnz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399" marR="25399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E18433C4-ECBD-4251-B0D9-4349A0B3B19A}"/>
              </a:ext>
            </a:extLst>
          </p:cNvPr>
          <p:cNvSpPr>
            <a:spLocks/>
          </p:cNvSpPr>
          <p:nvPr/>
        </p:nvSpPr>
        <p:spPr bwMode="auto">
          <a:xfrm>
            <a:off x="989806" y="2850282"/>
            <a:ext cx="287338" cy="1368425"/>
          </a:xfrm>
          <a:prstGeom prst="leftBrace">
            <a:avLst>
              <a:gd name="adj1" fmla="val 833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200">
              <a:solidFill>
                <a:srgbClr val="000000"/>
              </a:solidFill>
              <a:latin typeface="Gill Sans"/>
              <a:ea typeface="ヒラギノ角ゴ ProN W3" charset="-128"/>
              <a:sym typeface="Gill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2298CA-5861-4CEA-B252-2A9D200C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9" y="2850282"/>
            <a:ext cx="493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有符号数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B15855E-713E-488A-BE48-71E306685F56}"/>
              </a:ext>
            </a:extLst>
          </p:cNvPr>
          <p:cNvSpPr>
            <a:spLocks/>
          </p:cNvSpPr>
          <p:nvPr/>
        </p:nvSpPr>
        <p:spPr bwMode="auto">
          <a:xfrm>
            <a:off x="989807" y="4336182"/>
            <a:ext cx="287338" cy="635000"/>
          </a:xfrm>
          <a:prstGeom prst="leftBrace">
            <a:avLst>
              <a:gd name="adj1" fmla="val 837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200">
              <a:solidFill>
                <a:srgbClr val="000000"/>
              </a:solidFill>
              <a:latin typeface="Gill Sans"/>
              <a:ea typeface="ヒラギノ角ゴ ProN W3" charset="-128"/>
              <a:sym typeface="Gill San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BB7E51-B879-496A-9E46-1CDD89931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4" y="4336182"/>
            <a:ext cx="719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ndara" panose="020E0502030303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42060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61"/>
    </mc:Choice>
    <mc:Fallback xmlns="">
      <p:transition advClick="0" advTm="616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8" grpId="0" animBg="1"/>
          <p:bldP spid="19" grpId="0"/>
          <p:bldP spid="20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8" grpId="0" animBg="1"/>
          <p:bldP spid="19" grpId="0"/>
          <p:bldP spid="20" grpId="0" animBg="1"/>
          <p:bldP spid="2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4371</Words>
  <Application>Microsoft Macintosh PowerPoint</Application>
  <PresentationFormat>全屏显示(16:9)</PresentationFormat>
  <Paragraphs>839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方正楷体简体</vt:lpstr>
      <vt:lpstr>仿宋</vt:lpstr>
      <vt:lpstr>汉仪中圆简</vt:lpstr>
      <vt:lpstr>胡晓波美心常规体</vt:lpstr>
      <vt:lpstr>微软雅黑</vt:lpstr>
      <vt:lpstr>Calibri Bold</vt:lpstr>
      <vt:lpstr>Calibri Bold Italic</vt:lpstr>
      <vt:lpstr>Calibri Italic</vt:lpstr>
      <vt:lpstr>Arial</vt:lpstr>
      <vt:lpstr>Arial Narrow Bold</vt:lpstr>
      <vt:lpstr>Calibri</vt:lpstr>
      <vt:lpstr>Candara</vt:lpstr>
      <vt:lpstr>Courier New</vt:lpstr>
      <vt:lpstr>Courier New Bold</vt:lpstr>
      <vt:lpstr>Courier New Bold Italic</vt:lpstr>
      <vt:lpstr>Gill Sans</vt:lpstr>
      <vt:lpstr>Symbol</vt:lpstr>
      <vt:lpstr>Wingdings</vt:lpstr>
      <vt:lpstr>Wingdings 2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2017-04-10T11:53:55Z</dcterms:created>
  <dcterms:modified xsi:type="dcterms:W3CDTF">2022-03-16T11:52:05Z</dcterms:modified>
</cp:coreProperties>
</file>