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88" r:id="rId2"/>
    <p:sldId id="256" r:id="rId3"/>
    <p:sldId id="257" r:id="rId4"/>
    <p:sldId id="259" r:id="rId5"/>
    <p:sldId id="285" r:id="rId6"/>
    <p:sldId id="258" r:id="rId7"/>
    <p:sldId id="261" r:id="rId8"/>
    <p:sldId id="291" r:id="rId9"/>
    <p:sldId id="260" r:id="rId10"/>
    <p:sldId id="262" r:id="rId11"/>
    <p:sldId id="263" r:id="rId12"/>
    <p:sldId id="265" r:id="rId13"/>
    <p:sldId id="264" r:id="rId14"/>
    <p:sldId id="270" r:id="rId15"/>
    <p:sldId id="269" r:id="rId16"/>
    <p:sldId id="272" r:id="rId17"/>
    <p:sldId id="271" r:id="rId18"/>
    <p:sldId id="273" r:id="rId19"/>
    <p:sldId id="287" r:id="rId20"/>
    <p:sldId id="275" r:id="rId21"/>
    <p:sldId id="293" r:id="rId22"/>
    <p:sldId id="294" r:id="rId23"/>
    <p:sldId id="289" r:id="rId24"/>
    <p:sldId id="311" r:id="rId25"/>
    <p:sldId id="312" r:id="rId26"/>
    <p:sldId id="313" r:id="rId27"/>
    <p:sldId id="314" r:id="rId28"/>
    <p:sldId id="316" r:id="rId29"/>
    <p:sldId id="292" r:id="rId30"/>
    <p:sldId id="295" r:id="rId31"/>
    <p:sldId id="290" r:id="rId32"/>
    <p:sldId id="296" r:id="rId33"/>
    <p:sldId id="299" r:id="rId34"/>
    <p:sldId id="297" r:id="rId35"/>
    <p:sldId id="301" r:id="rId36"/>
    <p:sldId id="303" r:id="rId37"/>
    <p:sldId id="302" r:id="rId38"/>
    <p:sldId id="300" r:id="rId39"/>
    <p:sldId id="305" r:id="rId40"/>
    <p:sldId id="306" r:id="rId41"/>
    <p:sldId id="304" r:id="rId42"/>
    <p:sldId id="307" r:id="rId43"/>
    <p:sldId id="308" r:id="rId44"/>
    <p:sldId id="309" r:id="rId45"/>
    <p:sldId id="310" r:id="rId46"/>
    <p:sldId id="317" r:id="rId47"/>
    <p:sldId id="318" r:id="rId48"/>
    <p:sldId id="315" r:id="rId49"/>
    <p:sldId id="281" r:id="rId50"/>
    <p:sldId id="283" r:id="rId51"/>
    <p:sldId id="286" r:id="rId52"/>
    <p:sldId id="28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778"/>
    <a:srgbClr val="2A7878"/>
    <a:srgbClr val="1FA1F3"/>
    <a:srgbClr val="E7E6E6"/>
    <a:srgbClr val="70A7C6"/>
    <a:srgbClr val="DD1539"/>
    <a:srgbClr val="007B7A"/>
    <a:srgbClr val="DD163A"/>
    <a:srgbClr val="28A9E1"/>
    <a:srgbClr val="FFF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5"/>
    <p:restoredTop sz="88390"/>
  </p:normalViewPr>
  <p:slideViewPr>
    <p:cSldViewPr snapToGrid="0" snapToObjects="1">
      <p:cViewPr varScale="1">
        <p:scale>
          <a:sx n="74" d="100"/>
          <a:sy n="74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06B8-468F-6F4D-8FF2-C92FC450778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788D-EA42-F848-B2B7-3C99C5BC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learning goals for today. </a:t>
            </a:r>
          </a:p>
          <a:p>
            <a:endParaRPr lang="en-US" dirty="0"/>
          </a:p>
          <a:p>
            <a:r>
              <a:rPr lang="en-US" dirty="0"/>
              <a:t>I have often felt frustrated when people try to teach me to scrape because they went too broad and theoretical. My goal today is to give you a step-by-step guide on how to scrape twitter and to make this PowerPoint as detailed as possible so that you can use it as a reference.</a:t>
            </a:r>
          </a:p>
          <a:p>
            <a:endParaRPr lang="en-US" dirty="0"/>
          </a:p>
          <a:p>
            <a:r>
              <a:rPr lang="en-US" dirty="0"/>
              <a:t>I am not a coder. This is the way that has worked for me. If you have computer programming friends, they may know a more efficient way. All I know is that this way *Works*. I’m not claiming it’s the best way, but it is the most accessible way for non-coders to get started.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2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5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('/Users/</a:t>
            </a:r>
            <a:r>
              <a:rPr lang="en-US" dirty="0" err="1"/>
              <a:t>hollyhowe</a:t>
            </a:r>
            <a:r>
              <a:rPr lang="en-US" dirty="0"/>
              <a:t>/Downloads/</a:t>
            </a:r>
            <a:r>
              <a:rPr lang="en-US" dirty="0" err="1"/>
              <a:t>test.xlsx</a:t>
            </a:r>
            <a:r>
              <a:rPr lang="en-US" dirty="0"/>
              <a:t>', engine='</a:t>
            </a:r>
            <a:r>
              <a:rPr lang="en-US" dirty="0" err="1"/>
              <a:t>openpyxl</a:t>
            </a:r>
            <a:r>
              <a:rPr lang="en-US" dirty="0"/>
              <a:t>')</a:t>
            </a:r>
          </a:p>
          <a:p>
            <a:r>
              <a:rPr lang="en-US" dirty="0"/>
              <a:t>print (df)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6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2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5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788D-EA42-F848-B2B7-3C99C5BC9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E301-6D98-9341-9BC9-DBD24DFC6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08F2-E667-3E46-B703-A8848B23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6838-1AF3-D14B-A0E1-CA077523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7484-B699-0C4B-BB22-9C31BE64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FEDA-A732-9D49-9D30-58C92A2F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3E88-509E-CC40-A5F2-79B5C32A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D6D2-4848-5347-877B-F02B9AB43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E6F5-14ED-7C4C-B44C-B2767988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ADA9-1EDD-F944-9FD1-B6812B7D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7631-7613-094D-9D6A-DBB45CAC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3C4C2-4789-2445-86CA-556F479E3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B65EE-CD03-7B4A-A55B-3ABA5BC7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EBB9-DC8E-8E4F-994A-5B652D9B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361F-E810-5242-9917-894875B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B3F0-6247-DA4E-ACAA-0301211C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1384-CAC6-7747-B13B-E4CC96B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B75F-5A41-6C4A-848C-F352E906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25B9-4AD9-D441-A167-ECE97DE1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D745-7D67-EF4D-8542-0856AB81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4ED2-58FD-7048-8A86-EC1FC10F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DC3-688B-C945-B143-AD2CE888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548C-2765-B747-9D39-AC31F4B7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5401-56A5-B84F-B02B-352C3FF1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6DEB-790E-7846-81F0-66819E1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7198-3272-DD41-92B3-472937A2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09F7-5D0B-CA4A-A3A2-36E4BFF1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C17F-F1E8-2249-92A0-CA9B3F32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5B4FC-0481-E54F-85BC-5736C24B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F62E-E645-BE47-ADCA-7CC9D05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1AD2-6B0B-6D44-9ECF-A9F800C1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F55B-6DB5-984A-8DD5-D987E14B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601E-B973-1945-89B3-2488AB72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120FB-F71F-144D-9D45-7079E3B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F4294-3BEB-F84A-904E-4AA0343D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318DF-69DC-F948-8075-D2679BB32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DA6E1-65F2-BF4A-A514-016FFF1A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76A11-3E09-7345-9D6D-91B8FE2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1EA19-C9B2-8F49-840F-8E50F23D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5083-FAB4-BE47-BB19-A911B16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D43A-C11B-BF4E-8B08-9081CBA5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78B86-598D-014A-B287-5EEA1D31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EBAB-4052-2248-B4B7-CE03DB39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B5E69-7835-9545-A646-18271601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193DC-5775-DD4A-B4C5-FEDE4D82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F600-4AA6-FF45-85B5-6007757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5894-3E51-1E4E-8EFD-F73C01A9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5536-6968-D449-9929-7985456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890C-D1FB-0B4D-AEE6-4FC4C3E4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CA9C-36BA-5046-A6F3-62DEFC9C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E88B-1FE9-854B-BFA1-B5D9571E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FFFEE-E440-D343-BBB2-6011D36A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4BA9-63E9-F945-AB96-989561BA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59C6-21AC-2742-B752-B13A563E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F43E9-776D-7745-908A-B4370986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0CFD-1CF2-3346-889F-862BE547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EC59-0DDD-4146-9575-58310BFF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EE331-E344-3A40-847A-981A7FDF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B44-2A2A-D04C-B463-B80E9C48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5E306-DEE4-E348-A5C2-7FCF88E7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7352-629C-4247-BF15-88AC7757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FF65-2B31-534C-A11B-BD85D8EC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AF46-5D06-6140-BBD6-C5CC5CDCFA3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0295-98CF-2441-AD73-29C60F46E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060C-FAC9-C24B-9666-6747C476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F486-3EA0-6C40-8BFB-C5C6CE82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gaurav.rajesh.parikh@dukekunshan.edu.cn" TargetMode="External"/><Relationship Id="rId2" Type="http://schemas.openxmlformats.org/officeDocument/2006/relationships/hyperlink" Target="mailto:holly.howe@duk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habur.rahman@duke.edu)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kb/install-pip-window" TargetMode="External"/><Relationship Id="rId5" Type="http://schemas.openxmlformats.org/officeDocument/2006/relationships/hyperlink" Target="https://www.geeksforgeeks.org/how-to-install-pip-in-macos/" TargetMode="External"/><Relationship Id="rId4" Type="http://schemas.openxmlformats.org/officeDocument/2006/relationships/hyperlink" Target="https://pip.pypa.io/en/stable/install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me Interesting Words">
            <a:extLst>
              <a:ext uri="{FF2B5EF4-FFF2-40B4-BE49-F238E27FC236}">
                <a16:creationId xmlns:a16="http://schemas.microsoft.com/office/drawing/2014/main" id="{350ADB64-F78D-2F44-ACEC-28F7F61F4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17"/>
          <a:stretch/>
        </p:blipFill>
        <p:spPr bwMode="auto">
          <a:xfrm>
            <a:off x="0" y="0"/>
            <a:ext cx="12192000" cy="68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DCE90-C2E2-B948-B900-9577C6F30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26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Scraping and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693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0924-5087-BE44-8256-F41B3E7C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Step 1: Launch </a:t>
            </a:r>
            <a:r>
              <a:rPr lang="en-US" b="1" dirty="0" err="1">
                <a:solidFill>
                  <a:schemeClr val="bg1"/>
                </a:solidFill>
              </a:rPr>
              <a:t>Jupyter</a:t>
            </a:r>
            <a:r>
              <a:rPr lang="en-US" b="1" dirty="0">
                <a:solidFill>
                  <a:schemeClr val="bg1"/>
                </a:solidFill>
              </a:rPr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A18C0-8DD8-974A-AE90-9C5A39BF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2106116"/>
            <a:ext cx="6668521" cy="1670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1E207E-B3EA-AA4D-8480-4270F0D55804}"/>
              </a:ext>
            </a:extLst>
          </p:cNvPr>
          <p:cNvSpPr/>
          <p:nvPr/>
        </p:nvSpPr>
        <p:spPr>
          <a:xfrm>
            <a:off x="2392680" y="2575561"/>
            <a:ext cx="1508760" cy="167639"/>
          </a:xfrm>
          <a:prstGeom prst="rect">
            <a:avLst/>
          </a:prstGeom>
          <a:solidFill>
            <a:srgbClr val="FFF204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7B795-19F0-B74D-9137-997D8C0EAFDE}"/>
              </a:ext>
            </a:extLst>
          </p:cNvPr>
          <p:cNvSpPr txBox="1"/>
          <p:nvPr/>
        </p:nvSpPr>
        <p:spPr>
          <a:xfrm>
            <a:off x="838200" y="1613653"/>
            <a:ext cx="4886915" cy="369332"/>
          </a:xfrm>
          <a:prstGeom prst="rect">
            <a:avLst/>
          </a:prstGeom>
          <a:solidFill>
            <a:srgbClr val="FFF20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Type “</a:t>
            </a:r>
            <a:r>
              <a:rPr lang="en-US" b="1" dirty="0" err="1">
                <a:latin typeface="Helvetica" pitchFamily="2" charset="0"/>
              </a:rPr>
              <a:t>jupyter</a:t>
            </a:r>
            <a:r>
              <a:rPr lang="en-US" b="1" dirty="0">
                <a:latin typeface="Helvetica" pitchFamily="2" charset="0"/>
              </a:rPr>
              <a:t> notebook” into your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8DA4-C814-0942-AB4B-87B3E703DE46}"/>
              </a:ext>
            </a:extLst>
          </p:cNvPr>
          <p:cNvSpPr txBox="1"/>
          <p:nvPr/>
        </p:nvSpPr>
        <p:spPr>
          <a:xfrm>
            <a:off x="5035801" y="4006928"/>
            <a:ext cx="6668520" cy="369332"/>
          </a:xfrm>
          <a:prstGeom prst="rect">
            <a:avLst/>
          </a:prstGeom>
          <a:solidFill>
            <a:srgbClr val="FFF204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Jupyter</a:t>
            </a:r>
            <a:r>
              <a:rPr lang="en-US" b="1" dirty="0">
                <a:latin typeface="Helvetica" pitchFamily="2" charset="0"/>
              </a:rPr>
              <a:t> Notebook will open in your default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F47492-2ECE-5542-8DC4-525D37FC9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91"/>
          <a:stretch/>
        </p:blipFill>
        <p:spPr>
          <a:xfrm>
            <a:off x="4654550" y="4460978"/>
            <a:ext cx="7247889" cy="22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2F52-7E59-9D4E-8B69-F6474376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Create a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81120-4FC6-D545-B4A3-E998583D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555240"/>
            <a:ext cx="11214100" cy="33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F159F-43F2-9040-870D-EE41FE4FFA12}"/>
              </a:ext>
            </a:extLst>
          </p:cNvPr>
          <p:cNvSpPr txBox="1"/>
          <p:nvPr/>
        </p:nvSpPr>
        <p:spPr>
          <a:xfrm>
            <a:off x="838200" y="1690688"/>
            <a:ext cx="591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Select “New” and then ”Python 3”</a:t>
            </a:r>
          </a:p>
        </p:txBody>
      </p:sp>
    </p:spTree>
    <p:extLst>
      <p:ext uri="{BB962C8B-B14F-4D97-AF65-F5344CB8AC3E}">
        <p14:creationId xmlns:p14="http://schemas.microsoft.com/office/powerpoint/2010/main" val="298953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A5E2-4868-C54C-9A89-946E1EBF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new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6D51C-4020-054E-B24E-2C48D6AB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308"/>
            <a:ext cx="12192000" cy="22807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7D5794-A19D-FC4C-881F-0128786EA656}"/>
              </a:ext>
            </a:extLst>
          </p:cNvPr>
          <p:cNvSpPr/>
          <p:nvPr/>
        </p:nvSpPr>
        <p:spPr>
          <a:xfrm>
            <a:off x="2407920" y="3566160"/>
            <a:ext cx="762000" cy="563880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D0AE8-3D33-5542-8717-EC45268CF33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058328" y="1996440"/>
            <a:ext cx="2428072" cy="1652298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9A9EE7-1638-B440-96E0-0A9873CE90DA}"/>
              </a:ext>
            </a:extLst>
          </p:cNvPr>
          <p:cNvSpPr txBox="1"/>
          <p:nvPr/>
        </p:nvSpPr>
        <p:spPr>
          <a:xfrm>
            <a:off x="5486400" y="1597848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run button, press it after every command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D143E1-4A3F-154B-9222-0095694D2B76}"/>
              </a:ext>
            </a:extLst>
          </p:cNvPr>
          <p:cNvGrpSpPr/>
          <p:nvPr/>
        </p:nvGrpSpPr>
        <p:grpSpPr>
          <a:xfrm>
            <a:off x="1417320" y="4297680"/>
            <a:ext cx="9631680" cy="2090739"/>
            <a:chOff x="1417320" y="4297680"/>
            <a:chExt cx="9631680" cy="20907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BB9594-C9E9-E349-8F69-8997235A7ECC}"/>
                </a:ext>
              </a:extLst>
            </p:cNvPr>
            <p:cNvSpPr/>
            <p:nvPr/>
          </p:nvSpPr>
          <p:spPr>
            <a:xfrm>
              <a:off x="1417320" y="4297680"/>
              <a:ext cx="1889760" cy="563880"/>
            </a:xfrm>
            <a:prstGeom prst="ellipse">
              <a:avLst/>
            </a:prstGeom>
            <a:noFill/>
            <a:ln w="38100">
              <a:solidFill>
                <a:srgbClr val="28A9E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28A9E1"/>
                </a:highligh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C01D7B-EBB3-B244-A3F6-29A50509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4861560"/>
              <a:ext cx="1950720" cy="1111361"/>
            </a:xfrm>
            <a:prstGeom prst="line">
              <a:avLst/>
            </a:prstGeom>
            <a:ln w="28575">
              <a:solidFill>
                <a:srgbClr val="28A9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85F743-D0CD-5844-951F-20C35899700A}"/>
                </a:ext>
              </a:extLst>
            </p:cNvPr>
            <p:cNvSpPr txBox="1"/>
            <p:nvPr/>
          </p:nvSpPr>
          <p:spPr>
            <a:xfrm>
              <a:off x="4617720" y="5557422"/>
              <a:ext cx="6431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A9E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the command line where you enter the actions you want the program to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9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4718-E2C9-A947-A1B0-6D1DA748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Step 3: Install 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381F8-6C70-2244-9B38-57117687D745}"/>
              </a:ext>
            </a:extLst>
          </p:cNvPr>
          <p:cNvSpPr txBox="1"/>
          <p:nvPr/>
        </p:nvSpPr>
        <p:spPr>
          <a:xfrm>
            <a:off x="518161" y="1994347"/>
            <a:ext cx="821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Type this </a:t>
            </a:r>
            <a:r>
              <a:rPr lang="en-US" sz="2400" b="1" dirty="0">
                <a:latin typeface="Helvetica" pitchFamily="2" charset="0"/>
              </a:rPr>
              <a:t>exactly</a:t>
            </a:r>
            <a:r>
              <a:rPr lang="en-US" sz="2400" dirty="0">
                <a:latin typeface="Helvetica" pitchFamily="2" charset="0"/>
              </a:rPr>
              <a:t> into the command line (then click run)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8566C-7A5D-2D4D-9E57-CB660F038F3A}"/>
              </a:ext>
            </a:extLst>
          </p:cNvPr>
          <p:cNvSpPr txBox="1"/>
          <p:nvPr/>
        </p:nvSpPr>
        <p:spPr>
          <a:xfrm>
            <a:off x="610627" y="2598003"/>
            <a:ext cx="1122520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!pip3 install pandas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34F7-5805-3849-B456-34D96E5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What information do you need to collect?</a:t>
            </a:r>
          </a:p>
        </p:txBody>
      </p:sp>
    </p:spTree>
    <p:extLst>
      <p:ext uri="{BB962C8B-B14F-4D97-AF65-F5344CB8AC3E}">
        <p14:creationId xmlns:p14="http://schemas.microsoft.com/office/powerpoint/2010/main" val="319339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1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C67BE-0310-0A4A-A126-0C7350A0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76923"/>
            <a:ext cx="76073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D9254-3764-8248-A024-2827F064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2517458"/>
            <a:ext cx="7543800" cy="35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2272-050F-8A46-A838-AD20992AD3E6}"/>
              </a:ext>
            </a:extLst>
          </p:cNvPr>
          <p:cNvCxnSpPr>
            <a:cxnSpLocks/>
          </p:cNvCxnSpPr>
          <p:nvPr/>
        </p:nvCxnSpPr>
        <p:spPr>
          <a:xfrm>
            <a:off x="3638550" y="800100"/>
            <a:ext cx="0" cy="4324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2D76A1-01B9-A942-9706-7B8D8CD69744}"/>
              </a:ext>
            </a:extLst>
          </p:cNvPr>
          <p:cNvCxnSpPr>
            <a:cxnSpLocks/>
          </p:cNvCxnSpPr>
          <p:nvPr/>
        </p:nvCxnSpPr>
        <p:spPr>
          <a:xfrm flipH="1">
            <a:off x="3638550" y="5124450"/>
            <a:ext cx="6438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EAC883-27E1-CF4E-9326-B51951DAA3C2}"/>
              </a:ext>
            </a:extLst>
          </p:cNvPr>
          <p:cNvSpPr txBox="1"/>
          <p:nvPr/>
        </p:nvSpPr>
        <p:spPr>
          <a:xfrm>
            <a:off x="5881995" y="5314950"/>
            <a:ext cx="1952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Helvetica" pitchFamily="2" charset="0"/>
              </a:rPr>
              <a:t>Teasing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9D964-927C-2C42-A045-FF45942D7C41}"/>
              </a:ext>
            </a:extLst>
          </p:cNvPr>
          <p:cNvSpPr txBox="1"/>
          <p:nvPr/>
        </p:nvSpPr>
        <p:spPr>
          <a:xfrm>
            <a:off x="306423" y="2819400"/>
            <a:ext cx="3094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Helvetica" pitchFamily="2" charset="0"/>
              </a:rPr>
              <a:t>Twitter</a:t>
            </a:r>
          </a:p>
          <a:p>
            <a:pPr algn="r"/>
            <a:r>
              <a:rPr lang="en-US" sz="4000" dirty="0">
                <a:latin typeface="Helvetica" pitchFamily="2" charset="0"/>
              </a:rPr>
              <a:t>Engagement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1D9951-5780-184E-A220-8C6C4E4E5D6C}"/>
              </a:ext>
            </a:extLst>
          </p:cNvPr>
          <p:cNvCxnSpPr>
            <a:cxnSpLocks/>
          </p:cNvCxnSpPr>
          <p:nvPr/>
        </p:nvCxnSpPr>
        <p:spPr>
          <a:xfrm flipV="1">
            <a:off x="3876561" y="1714500"/>
            <a:ext cx="5915139" cy="2571750"/>
          </a:xfrm>
          <a:prstGeom prst="line">
            <a:avLst/>
          </a:prstGeom>
          <a:ln w="57150">
            <a:solidFill>
              <a:srgbClr val="DD1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0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A45B-05FF-714D-970D-B9A8A00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2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Who tweeted @</a:t>
            </a:r>
            <a:r>
              <a:rPr lang="en-US" b="1" dirty="0" err="1"/>
              <a:t>Wendys</a:t>
            </a:r>
            <a:r>
              <a:rPr lang="en-US" b="1" dirty="0"/>
              <a:t> on International Roast Day?</a:t>
            </a:r>
          </a:p>
        </p:txBody>
      </p:sp>
    </p:spTree>
    <p:extLst>
      <p:ext uri="{BB962C8B-B14F-4D97-AF65-F5344CB8AC3E}">
        <p14:creationId xmlns:p14="http://schemas.microsoft.com/office/powerpoint/2010/main" val="392939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DA8C-9150-AF48-9F69-02322A16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325563"/>
          </a:xfrm>
        </p:spPr>
        <p:txBody>
          <a:bodyPr/>
          <a:lstStyle/>
          <a:p>
            <a:r>
              <a:rPr lang="en-US" dirty="0"/>
              <a:t>Scraping Tweets from #</a:t>
            </a:r>
            <a:r>
              <a:rPr lang="en-US" dirty="0" err="1"/>
              <a:t>NationalRoastDay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934C-0984-B14F-8DB7-7CF0EE19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517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my </a:t>
            </a:r>
            <a:r>
              <a:rPr lang="en-US" dirty="0" err="1"/>
              <a:t>Jupyter</a:t>
            </a:r>
            <a:r>
              <a:rPr lang="en-US" dirty="0"/>
              <a:t> notebook, I typed…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1B621-8AFC-764A-B654-2BDDF7E88FFA}"/>
              </a:ext>
            </a:extLst>
          </p:cNvPr>
          <p:cNvSpPr txBox="1"/>
          <p:nvPr/>
        </p:nvSpPr>
        <p:spPr>
          <a:xfrm>
            <a:off x="619124" y="4334668"/>
            <a:ext cx="1092368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!</a:t>
            </a:r>
            <a:r>
              <a:rPr lang="en-US" sz="2000" dirty="0" err="1">
                <a:latin typeface="Courier" pitchFamily="2" charset="0"/>
              </a:rPr>
              <a:t>twint</a:t>
            </a:r>
            <a:r>
              <a:rPr lang="en-US" sz="2000" dirty="0">
                <a:latin typeface="Courier" pitchFamily="2" charset="0"/>
              </a:rPr>
              <a:t> -s "@</a:t>
            </a:r>
            <a:r>
              <a:rPr lang="en-US" sz="2000" dirty="0" err="1">
                <a:latin typeface="Courier" pitchFamily="2" charset="0"/>
              </a:rPr>
              <a:t>Wendys</a:t>
            </a:r>
            <a:r>
              <a:rPr lang="en-US" sz="2000" dirty="0">
                <a:latin typeface="Courier" pitchFamily="2" charset="0"/>
              </a:rPr>
              <a:t>" --since "2021-10-12" -o </a:t>
            </a:r>
            <a:r>
              <a:rPr lang="en-US" sz="2000" dirty="0" err="1">
                <a:latin typeface="Courier" pitchFamily="2" charset="0"/>
              </a:rPr>
              <a:t>file.json</a:t>
            </a:r>
            <a:r>
              <a:rPr lang="en-US" sz="2000" dirty="0">
                <a:latin typeface="Courier" pitchFamily="2" charset="0"/>
              </a:rPr>
              <a:t> --json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A0E47-7766-1A46-A375-BBCB12D12307}"/>
              </a:ext>
            </a:extLst>
          </p:cNvPr>
          <p:cNvSpPr/>
          <p:nvPr/>
        </p:nvSpPr>
        <p:spPr>
          <a:xfrm>
            <a:off x="838200" y="4232000"/>
            <a:ext cx="910578" cy="563880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41332A-761B-9744-B57F-E8100A2216B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293489" y="2852918"/>
            <a:ext cx="939171" cy="1379082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8827A6-45F6-3443-AC3B-83E79EF343B7}"/>
              </a:ext>
            </a:extLst>
          </p:cNvPr>
          <p:cNvSpPr txBox="1"/>
          <p:nvPr/>
        </p:nvSpPr>
        <p:spPr>
          <a:xfrm>
            <a:off x="293370" y="2382703"/>
            <a:ext cx="351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400" dirty="0" err="1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06B96-B83E-6C4B-88AE-2C1DA3629BB4}"/>
              </a:ext>
            </a:extLst>
          </p:cNvPr>
          <p:cNvSpPr/>
          <p:nvPr/>
        </p:nvSpPr>
        <p:spPr>
          <a:xfrm>
            <a:off x="2176545" y="4258956"/>
            <a:ext cx="1505060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16C63-104E-5946-A63D-6ACD3FB475A1}"/>
              </a:ext>
            </a:extLst>
          </p:cNvPr>
          <p:cNvCxnSpPr>
            <a:cxnSpLocks/>
          </p:cNvCxnSpPr>
          <p:nvPr/>
        </p:nvCxnSpPr>
        <p:spPr>
          <a:xfrm flipV="1">
            <a:off x="2929075" y="4766882"/>
            <a:ext cx="0" cy="254277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45AA9-321D-0448-810C-7D1A5C0C829B}"/>
              </a:ext>
            </a:extLst>
          </p:cNvPr>
          <p:cNvSpPr txBox="1"/>
          <p:nvPr/>
        </p:nvSpPr>
        <p:spPr>
          <a:xfrm>
            <a:off x="1561113" y="4976397"/>
            <a:ext cx="32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Tweets with the phrase “@</a:t>
            </a:r>
            <a:r>
              <a:rPr lang="en-US" sz="2400" dirty="0" err="1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Wendys</a:t>
            </a:r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15E616-D262-C743-8C13-5FEA790E74DD}"/>
              </a:ext>
            </a:extLst>
          </p:cNvPr>
          <p:cNvSpPr/>
          <p:nvPr/>
        </p:nvSpPr>
        <p:spPr>
          <a:xfrm>
            <a:off x="7362726" y="4274063"/>
            <a:ext cx="2826297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D26D8A-246C-F444-9346-4C30F82533A6}"/>
              </a:ext>
            </a:extLst>
          </p:cNvPr>
          <p:cNvCxnSpPr>
            <a:cxnSpLocks/>
          </p:cNvCxnSpPr>
          <p:nvPr/>
        </p:nvCxnSpPr>
        <p:spPr>
          <a:xfrm>
            <a:off x="9211641" y="4753817"/>
            <a:ext cx="0" cy="303313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D67F8A-067D-F743-9472-5B79CFFBCD2A}"/>
              </a:ext>
            </a:extLst>
          </p:cNvPr>
          <p:cNvSpPr txBox="1"/>
          <p:nvPr/>
        </p:nvSpPr>
        <p:spPr>
          <a:xfrm>
            <a:off x="4799204" y="50709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Since October 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2C894D-060B-D04E-B886-2507939B4FC9}"/>
              </a:ext>
            </a:extLst>
          </p:cNvPr>
          <p:cNvCxnSpPr>
            <a:cxnSpLocks/>
          </p:cNvCxnSpPr>
          <p:nvPr/>
        </p:nvCxnSpPr>
        <p:spPr>
          <a:xfrm>
            <a:off x="5875721" y="4795037"/>
            <a:ext cx="0" cy="303313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235956D-39B3-7048-9E86-47D18C12EAFC}"/>
              </a:ext>
            </a:extLst>
          </p:cNvPr>
          <p:cNvSpPr/>
          <p:nvPr/>
        </p:nvSpPr>
        <p:spPr>
          <a:xfrm>
            <a:off x="4970791" y="4266912"/>
            <a:ext cx="1809860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AA77F-5327-804E-B760-DEA5F2853B59}"/>
              </a:ext>
            </a:extLst>
          </p:cNvPr>
          <p:cNvSpPr txBox="1"/>
          <p:nvPr/>
        </p:nvSpPr>
        <p:spPr>
          <a:xfrm>
            <a:off x="8206689" y="5098350"/>
            <a:ext cx="2695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Save the file as a json </a:t>
            </a:r>
            <a:r>
              <a:rPr lang="en-US" sz="2400" dirty="0" err="1">
                <a:solidFill>
                  <a:srgbClr val="28A9E1"/>
                </a:solidFill>
                <a:latin typeface="Helvetica" pitchFamily="2" charset="0"/>
              </a:rPr>
              <a:t>dataframe</a:t>
            </a:r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 called “</a:t>
            </a:r>
            <a:r>
              <a:rPr lang="en-US" sz="2400" dirty="0" err="1">
                <a:solidFill>
                  <a:srgbClr val="28A9E1"/>
                </a:solidFill>
                <a:latin typeface="Helvetica" pitchFamily="2" charset="0"/>
              </a:rPr>
              <a:t>file.json</a:t>
            </a:r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7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3" grpId="0"/>
      <p:bldP spid="14" grpId="0" animBg="1"/>
      <p:bldP spid="24" grpId="0"/>
      <p:bldP spid="28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ECC3-5964-7C40-A199-5383FB03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scraped tweets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8F22D-E11C-1448-A23D-2C0C0B5AAFB8}"/>
              </a:ext>
            </a:extLst>
          </p:cNvPr>
          <p:cNvSpPr txBox="1"/>
          <p:nvPr/>
        </p:nvSpPr>
        <p:spPr>
          <a:xfrm>
            <a:off x="1230580" y="3608001"/>
            <a:ext cx="973083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df = </a:t>
            </a:r>
            <a:r>
              <a:rPr lang="en-US" sz="2000" dirty="0" err="1">
                <a:latin typeface="Courier" pitchFamily="2" charset="0"/>
              </a:rPr>
              <a:t>pd.read_json</a:t>
            </a:r>
            <a:r>
              <a:rPr lang="en-US" sz="2000" dirty="0">
                <a:latin typeface="Courier" pitchFamily="2" charset="0"/>
              </a:rPr>
              <a:t>('/Users/</a:t>
            </a:r>
            <a:r>
              <a:rPr lang="en-US" sz="2000" dirty="0" err="1">
                <a:latin typeface="Courier" pitchFamily="2" charset="0"/>
              </a:rPr>
              <a:t>hollyhowe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file.json</a:t>
            </a:r>
            <a:r>
              <a:rPr lang="en-US" sz="2000" dirty="0">
                <a:latin typeface="Courier" pitchFamily="2" charset="0"/>
              </a:rPr>
              <a:t>',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E780B-F358-9F4D-803E-F13485C5E57E}"/>
              </a:ext>
            </a:extLst>
          </p:cNvPr>
          <p:cNvSpPr txBox="1"/>
          <p:nvPr/>
        </p:nvSpPr>
        <p:spPr>
          <a:xfrm>
            <a:off x="1151905" y="3002565"/>
            <a:ext cx="967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Using pandas, create a table by reading the json file we just created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47B6C-1463-4640-931B-84A07258AB5B}"/>
              </a:ext>
            </a:extLst>
          </p:cNvPr>
          <p:cNvSpPr txBox="1"/>
          <p:nvPr/>
        </p:nvSpPr>
        <p:spPr>
          <a:xfrm>
            <a:off x="1151906" y="198317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Our overall goal here is to convert the scraped tweets (currently in json) to an excel document that we can work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AECA0-8793-E448-8F8D-10FAF7ADD7EE}"/>
              </a:ext>
            </a:extLst>
          </p:cNvPr>
          <p:cNvSpPr txBox="1"/>
          <p:nvPr/>
        </p:nvSpPr>
        <p:spPr>
          <a:xfrm>
            <a:off x="1098714" y="5463759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Save that table to a place on our computer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C3E27-2621-AA48-8573-17EB5B6F4DD1}"/>
              </a:ext>
            </a:extLst>
          </p:cNvPr>
          <p:cNvSpPr txBox="1"/>
          <p:nvPr/>
        </p:nvSpPr>
        <p:spPr>
          <a:xfrm>
            <a:off x="1098714" y="6043366"/>
            <a:ext cx="105156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df.to_excel</a:t>
            </a:r>
            <a:r>
              <a:rPr lang="en-US" sz="2000" dirty="0">
                <a:latin typeface="Courier" pitchFamily="2" charset="0"/>
              </a:rPr>
              <a:t>(r'/Users/</a:t>
            </a:r>
            <a:r>
              <a:rPr lang="en-US" sz="2000" dirty="0" err="1">
                <a:latin typeface="Courier" pitchFamily="2" charset="0"/>
              </a:rPr>
              <a:t>hollyhowe</a:t>
            </a:r>
            <a:r>
              <a:rPr lang="en-US" sz="2000" dirty="0">
                <a:latin typeface="Courier" pitchFamily="2" charset="0"/>
              </a:rPr>
              <a:t>/Downloads/</a:t>
            </a:r>
            <a:r>
              <a:rPr lang="en-US" sz="2000" dirty="0" err="1">
                <a:latin typeface="Courier" pitchFamily="2" charset="0"/>
              </a:rPr>
              <a:t>test.xlsx</a:t>
            </a:r>
            <a:r>
              <a:rPr lang="en-US" sz="2000" dirty="0">
                <a:latin typeface="Courier" pitchFamily="2" charset="0"/>
              </a:rPr>
              <a:t>', index = 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8F138-8D96-9240-96D0-8D622361DB27}"/>
              </a:ext>
            </a:extLst>
          </p:cNvPr>
          <p:cNvSpPr txBox="1"/>
          <p:nvPr/>
        </p:nvSpPr>
        <p:spPr>
          <a:xfrm>
            <a:off x="1151904" y="4126053"/>
            <a:ext cx="98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Delete the column called “</a:t>
            </a:r>
            <a:r>
              <a:rPr lang="en-US" sz="2400" dirty="0" err="1">
                <a:latin typeface="Helvetica Light" panose="020B0403020202020204" pitchFamily="34" charset="0"/>
              </a:rPr>
              <a:t>created_at</a:t>
            </a:r>
            <a:r>
              <a:rPr lang="en-US" sz="2400" dirty="0">
                <a:latin typeface="Helvetica Light" panose="020B0403020202020204" pitchFamily="34" charset="0"/>
              </a:rPr>
              <a:t>” because it contains </a:t>
            </a:r>
            <a:r>
              <a:rPr lang="en-US" sz="2400" dirty="0" err="1">
                <a:latin typeface="Helvetica Light" panose="020B0403020202020204" pitchFamily="34" charset="0"/>
              </a:rPr>
              <a:t>timezone</a:t>
            </a:r>
            <a:r>
              <a:rPr lang="en-US" sz="2400" dirty="0">
                <a:latin typeface="Helvetica Light" panose="020B0403020202020204" pitchFamily="34" charset="0"/>
              </a:rPr>
              <a:t> info, which can’t be exported to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12DF-CC89-2E45-8FD4-21381D3D822E}"/>
              </a:ext>
            </a:extLst>
          </p:cNvPr>
          <p:cNvSpPr txBox="1"/>
          <p:nvPr/>
        </p:nvSpPr>
        <p:spPr>
          <a:xfrm>
            <a:off x="1191241" y="4996904"/>
            <a:ext cx="973083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del df['</a:t>
            </a:r>
            <a:r>
              <a:rPr lang="en-US" sz="2000" dirty="0" err="1">
                <a:latin typeface="Courier" pitchFamily="2" charset="0"/>
              </a:rPr>
              <a:t>created_at</a:t>
            </a:r>
            <a:r>
              <a:rPr lang="en-US" sz="2000" dirty="0">
                <a:latin typeface="Courier" pitchFamily="2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0127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8392-6B22-FE4D-9FB8-39C9AAAB3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534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Scraping Data From Twitter</a:t>
            </a:r>
          </a:p>
        </p:txBody>
      </p:sp>
      <p:pic>
        <p:nvPicPr>
          <p:cNvPr id="1032" name="Picture 8" descr="Year-End Music Data from Twitter Canada - A Journal of Musical Things">
            <a:extLst>
              <a:ext uri="{FF2B5EF4-FFF2-40B4-BE49-F238E27FC236}">
                <a16:creationId xmlns:a16="http://schemas.microsoft.com/office/drawing/2014/main" id="{7A345E6F-A8F3-3A4E-94C1-0A2A6970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4232275"/>
            <a:ext cx="2605087" cy="22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C3E9-3923-5A4F-BCE9-E9803147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C4075-6AE8-044A-90C9-2D66B438CEAD}"/>
              </a:ext>
            </a:extLst>
          </p:cNvPr>
          <p:cNvSpPr txBox="1"/>
          <p:nvPr/>
        </p:nvSpPr>
        <p:spPr>
          <a:xfrm>
            <a:off x="1455222" y="2468830"/>
            <a:ext cx="4152900" cy="590550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10572-FBAD-A64E-B8E8-A09B497139DA}"/>
              </a:ext>
            </a:extLst>
          </p:cNvPr>
          <p:cNvSpPr txBox="1"/>
          <p:nvPr/>
        </p:nvSpPr>
        <p:spPr>
          <a:xfrm>
            <a:off x="1455222" y="3194717"/>
            <a:ext cx="4152900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Tweeter’s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5A30-2F66-C643-A4E1-1ED2228BB78A}"/>
              </a:ext>
            </a:extLst>
          </p:cNvPr>
          <p:cNvSpPr txBox="1"/>
          <p:nvPr/>
        </p:nvSpPr>
        <p:spPr>
          <a:xfrm>
            <a:off x="1455222" y="3948956"/>
            <a:ext cx="4152900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@’s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E61CA-64DF-FF4C-92B8-5C428671348F}"/>
              </a:ext>
            </a:extLst>
          </p:cNvPr>
          <p:cNvSpPr txBox="1"/>
          <p:nvPr/>
        </p:nvSpPr>
        <p:spPr>
          <a:xfrm>
            <a:off x="5893874" y="2441248"/>
            <a:ext cx="2076450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Replies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18E83-17F3-0B47-8B24-496CE9EBFD4B}"/>
              </a:ext>
            </a:extLst>
          </p:cNvPr>
          <p:cNvSpPr txBox="1"/>
          <p:nvPr/>
        </p:nvSpPr>
        <p:spPr>
          <a:xfrm>
            <a:off x="5893874" y="3194717"/>
            <a:ext cx="2076450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Retweets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0A606-DE74-8A4C-9EC7-D8D1531C38E4}"/>
              </a:ext>
            </a:extLst>
          </p:cNvPr>
          <p:cNvSpPr txBox="1"/>
          <p:nvPr/>
        </p:nvSpPr>
        <p:spPr>
          <a:xfrm>
            <a:off x="5893874" y="3948186"/>
            <a:ext cx="2076450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Favorites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75C9F-DB90-D24E-9AD8-2C19CC934144}"/>
              </a:ext>
            </a:extLst>
          </p:cNvPr>
          <p:cNvSpPr txBox="1"/>
          <p:nvPr/>
        </p:nvSpPr>
        <p:spPr>
          <a:xfrm>
            <a:off x="8256076" y="3194717"/>
            <a:ext cx="2266946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Hashtags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4EF32-4726-E04A-95F0-8B9F8C1E9703}"/>
              </a:ext>
            </a:extLst>
          </p:cNvPr>
          <p:cNvSpPr txBox="1"/>
          <p:nvPr/>
        </p:nvSpPr>
        <p:spPr>
          <a:xfrm>
            <a:off x="8256076" y="2478963"/>
            <a:ext cx="2266946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Tweet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C5D8D-BFF7-7F49-8DA1-CE2E625AA5F3}"/>
              </a:ext>
            </a:extLst>
          </p:cNvPr>
          <p:cNvSpPr txBox="1"/>
          <p:nvPr/>
        </p:nvSpPr>
        <p:spPr>
          <a:xfrm>
            <a:off x="8256076" y="3910471"/>
            <a:ext cx="2266946" cy="584775"/>
          </a:xfrm>
          <a:prstGeom prst="rect">
            <a:avLst/>
          </a:prstGeom>
          <a:solidFill>
            <a:srgbClr val="28A9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Permalink</a:t>
            </a:r>
          </a:p>
        </p:txBody>
      </p:sp>
    </p:spTree>
    <p:extLst>
      <p:ext uri="{BB962C8B-B14F-4D97-AF65-F5344CB8AC3E}">
        <p14:creationId xmlns:p14="http://schemas.microsoft.com/office/powerpoint/2010/main" val="105036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A45B-05FF-714D-970D-B9A8A00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2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Who did </a:t>
            </a:r>
            <a:r>
              <a:rPr lang="en-US" b="1" dirty="0" err="1"/>
              <a:t>Wendys</a:t>
            </a:r>
            <a:r>
              <a:rPr lang="en-US" b="1" dirty="0"/>
              <a:t> Tweet at on International Roast Day?</a:t>
            </a:r>
          </a:p>
        </p:txBody>
      </p:sp>
    </p:spTree>
    <p:extLst>
      <p:ext uri="{BB962C8B-B14F-4D97-AF65-F5344CB8AC3E}">
        <p14:creationId xmlns:p14="http://schemas.microsoft.com/office/powerpoint/2010/main" val="303583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DA8C-9150-AF48-9F69-02322A16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325563"/>
          </a:xfrm>
        </p:spPr>
        <p:txBody>
          <a:bodyPr/>
          <a:lstStyle/>
          <a:p>
            <a:r>
              <a:rPr lang="en-US" dirty="0"/>
              <a:t>Scraping Tweets from #</a:t>
            </a:r>
            <a:r>
              <a:rPr lang="en-US" dirty="0" err="1"/>
              <a:t>NationalRoastDay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934C-0984-B14F-8DB7-7CF0EE19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517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my </a:t>
            </a:r>
            <a:r>
              <a:rPr lang="en-US" dirty="0" err="1"/>
              <a:t>Jupyter</a:t>
            </a:r>
            <a:r>
              <a:rPr lang="en-US" dirty="0"/>
              <a:t> notebook, I typed…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1B621-8AFC-764A-B654-2BDDF7E88FFA}"/>
              </a:ext>
            </a:extLst>
          </p:cNvPr>
          <p:cNvSpPr txBox="1"/>
          <p:nvPr/>
        </p:nvSpPr>
        <p:spPr>
          <a:xfrm>
            <a:off x="619124" y="4334668"/>
            <a:ext cx="1092368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! </a:t>
            </a:r>
            <a:r>
              <a:rPr lang="en-US" sz="2000" dirty="0" err="1">
                <a:latin typeface="Courier" pitchFamily="2" charset="0"/>
              </a:rPr>
              <a:t>twint</a:t>
            </a:r>
            <a:r>
              <a:rPr lang="en-US" sz="2000" dirty="0">
                <a:latin typeface="Courier" pitchFamily="2" charset="0"/>
              </a:rPr>
              <a:t> -u </a:t>
            </a:r>
            <a:r>
              <a:rPr lang="en-US" sz="2000" dirty="0" err="1">
                <a:latin typeface="Courier" pitchFamily="2" charset="0"/>
              </a:rPr>
              <a:t>Wendys</a:t>
            </a:r>
            <a:r>
              <a:rPr lang="en-US" sz="2000" dirty="0">
                <a:latin typeface="Courier" pitchFamily="2" charset="0"/>
              </a:rPr>
              <a:t> --since 2021-10-12-o </a:t>
            </a:r>
            <a:r>
              <a:rPr lang="en-US" sz="2000" dirty="0" err="1">
                <a:latin typeface="Courier" pitchFamily="2" charset="0"/>
              </a:rPr>
              <a:t>file.json</a:t>
            </a:r>
            <a:r>
              <a:rPr lang="en-US" sz="2000" dirty="0">
                <a:latin typeface="Courier" pitchFamily="2" charset="0"/>
              </a:rPr>
              <a:t> --json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A0E47-7766-1A46-A375-BBCB12D12307}"/>
              </a:ext>
            </a:extLst>
          </p:cNvPr>
          <p:cNvSpPr/>
          <p:nvPr/>
        </p:nvSpPr>
        <p:spPr>
          <a:xfrm>
            <a:off x="838200" y="4232000"/>
            <a:ext cx="910578" cy="563880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41332A-761B-9744-B57F-E8100A2216B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293489" y="2852918"/>
            <a:ext cx="939171" cy="1379082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8827A6-45F6-3443-AC3B-83E79EF343B7}"/>
              </a:ext>
            </a:extLst>
          </p:cNvPr>
          <p:cNvSpPr txBox="1"/>
          <p:nvPr/>
        </p:nvSpPr>
        <p:spPr>
          <a:xfrm>
            <a:off x="293370" y="2382703"/>
            <a:ext cx="351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400" dirty="0" err="1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06B96-B83E-6C4B-88AE-2C1DA3629BB4}"/>
              </a:ext>
            </a:extLst>
          </p:cNvPr>
          <p:cNvSpPr/>
          <p:nvPr/>
        </p:nvSpPr>
        <p:spPr>
          <a:xfrm>
            <a:off x="2232660" y="4258956"/>
            <a:ext cx="1229732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16C63-104E-5946-A63D-6ACD3FB475A1}"/>
              </a:ext>
            </a:extLst>
          </p:cNvPr>
          <p:cNvCxnSpPr>
            <a:cxnSpLocks/>
          </p:cNvCxnSpPr>
          <p:nvPr/>
        </p:nvCxnSpPr>
        <p:spPr>
          <a:xfrm flipV="1">
            <a:off x="2929075" y="4766882"/>
            <a:ext cx="0" cy="254277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45AA9-321D-0448-810C-7D1A5C0C829B}"/>
              </a:ext>
            </a:extLst>
          </p:cNvPr>
          <p:cNvSpPr txBox="1"/>
          <p:nvPr/>
        </p:nvSpPr>
        <p:spPr>
          <a:xfrm>
            <a:off x="1561113" y="4976397"/>
            <a:ext cx="256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Tweets from the username “</a:t>
            </a:r>
            <a:r>
              <a:rPr lang="en-US" sz="2400" dirty="0" err="1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Wendys</a:t>
            </a:r>
            <a:r>
              <a:rPr lang="en-US" sz="2400" dirty="0">
                <a:solidFill>
                  <a:srgbClr val="28A9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15E616-D262-C743-8C13-5FEA790E74DD}"/>
              </a:ext>
            </a:extLst>
          </p:cNvPr>
          <p:cNvSpPr/>
          <p:nvPr/>
        </p:nvSpPr>
        <p:spPr>
          <a:xfrm>
            <a:off x="6575464" y="4274063"/>
            <a:ext cx="2876762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D26D8A-246C-F444-9346-4C30F82533A6}"/>
              </a:ext>
            </a:extLst>
          </p:cNvPr>
          <p:cNvCxnSpPr>
            <a:cxnSpLocks/>
          </p:cNvCxnSpPr>
          <p:nvPr/>
        </p:nvCxnSpPr>
        <p:spPr>
          <a:xfrm>
            <a:off x="9211641" y="4753817"/>
            <a:ext cx="0" cy="303313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D67F8A-067D-F743-9472-5B79CFFBCD2A}"/>
              </a:ext>
            </a:extLst>
          </p:cNvPr>
          <p:cNvSpPr txBox="1"/>
          <p:nvPr/>
        </p:nvSpPr>
        <p:spPr>
          <a:xfrm>
            <a:off x="4799204" y="50709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Since October 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2C894D-060B-D04E-B886-2507939B4FC9}"/>
              </a:ext>
            </a:extLst>
          </p:cNvPr>
          <p:cNvCxnSpPr>
            <a:cxnSpLocks/>
          </p:cNvCxnSpPr>
          <p:nvPr/>
        </p:nvCxnSpPr>
        <p:spPr>
          <a:xfrm>
            <a:off x="5875721" y="4795037"/>
            <a:ext cx="0" cy="303313"/>
          </a:xfrm>
          <a:prstGeom prst="line">
            <a:avLst/>
          </a:prstGeom>
          <a:ln w="28575">
            <a:solidFill>
              <a:srgbClr val="28A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235956D-39B3-7048-9E86-47D18C12EAFC}"/>
              </a:ext>
            </a:extLst>
          </p:cNvPr>
          <p:cNvSpPr/>
          <p:nvPr/>
        </p:nvSpPr>
        <p:spPr>
          <a:xfrm>
            <a:off x="4507629" y="4287128"/>
            <a:ext cx="1757366" cy="479754"/>
          </a:xfrm>
          <a:prstGeom prst="ellipse">
            <a:avLst/>
          </a:prstGeom>
          <a:noFill/>
          <a:ln w="38100">
            <a:solidFill>
              <a:srgbClr val="28A9E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8A9E1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AA77F-5327-804E-B760-DEA5F2853B59}"/>
              </a:ext>
            </a:extLst>
          </p:cNvPr>
          <p:cNvSpPr txBox="1"/>
          <p:nvPr/>
        </p:nvSpPr>
        <p:spPr>
          <a:xfrm>
            <a:off x="8206689" y="5098350"/>
            <a:ext cx="2695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Save the file as a json </a:t>
            </a:r>
            <a:r>
              <a:rPr lang="en-US" sz="2400" dirty="0" err="1">
                <a:solidFill>
                  <a:srgbClr val="28A9E1"/>
                </a:solidFill>
                <a:latin typeface="Helvetica" pitchFamily="2" charset="0"/>
              </a:rPr>
              <a:t>dataframe</a:t>
            </a:r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 called “</a:t>
            </a:r>
            <a:r>
              <a:rPr lang="en-US" sz="2400" dirty="0" err="1">
                <a:solidFill>
                  <a:srgbClr val="28A9E1"/>
                </a:solidFill>
                <a:latin typeface="Helvetica" pitchFamily="2" charset="0"/>
              </a:rPr>
              <a:t>file.json</a:t>
            </a:r>
            <a:r>
              <a:rPr lang="en-US" sz="2400" dirty="0">
                <a:solidFill>
                  <a:srgbClr val="28A9E1"/>
                </a:solidFill>
                <a:latin typeface="Helvetica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3" grpId="0"/>
      <p:bldP spid="14" grpId="0" animBg="1"/>
      <p:bldP spid="24" grpId="0"/>
      <p:bldP spid="28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Best Scrabble Words to Score Big on Triple-Letter and Triple-Word  Bonuses | Slideshow | The Active Times">
            <a:extLst>
              <a:ext uri="{FF2B5EF4-FFF2-40B4-BE49-F238E27FC236}">
                <a16:creationId xmlns:a16="http://schemas.microsoft.com/office/drawing/2014/main" id="{3BFE9627-A450-DB42-B437-1251D80F3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 b="8415"/>
          <a:stretch/>
        </p:blipFill>
        <p:spPr bwMode="auto">
          <a:xfrm>
            <a:off x="-1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F115A-BFAD-E84D-9585-90980C4C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1999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53390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Crowdsourcing; - Speakt.com">
            <a:extLst>
              <a:ext uri="{FF2B5EF4-FFF2-40B4-BE49-F238E27FC236}">
                <a16:creationId xmlns:a16="http://schemas.microsoft.com/office/drawing/2014/main" id="{678F4BDD-ED96-924A-8A22-41A02C750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r="22261" b="6400"/>
          <a:stretch/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FFB9E-810F-EA47-B393-30C7C051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2155005"/>
            <a:ext cx="4476997" cy="2547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The Very and Very Accurate Way</a:t>
            </a: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 </a:t>
            </a: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(</a:t>
            </a:r>
            <a:r>
              <a:rPr lang="en-US" i="1" dirty="0">
                <a:latin typeface="Helvetica Light" panose="020B0403020202020204" pitchFamily="34" charset="0"/>
              </a:rPr>
              <a:t>Human Coders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22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4D29-E6D8-CB46-8139-5CC27AE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coded?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EB40-0507-F646-9797-AE513F3E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Archival materials</a:t>
            </a:r>
          </a:p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Media, social media (web scraping), advertisements</a:t>
            </a:r>
          </a:p>
          <a:p>
            <a:r>
              <a:rPr lang="en-US" dirty="0"/>
              <a:t>Interviews</a:t>
            </a:r>
          </a:p>
          <a:p>
            <a:r>
              <a:rPr lang="en-US" dirty="0"/>
              <a:t>Projective measures (personality research)</a:t>
            </a:r>
          </a:p>
          <a:p>
            <a:r>
              <a:rPr lang="en-US" dirty="0"/>
              <a:t>Open-ended responses (e.g., descriptions, memories)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8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93AD-F6F4-1A48-B8CB-88D00CFA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Come up with a Coding Guide?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1D8-AE22-A54A-A8F3-7E56AFDB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code for?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/>
              <a:t>Literature</a:t>
            </a:r>
          </a:p>
          <a:p>
            <a:pPr lvl="1"/>
            <a:r>
              <a:rPr lang="en-US" dirty="0"/>
              <a:t>Existing coding scheme</a:t>
            </a:r>
          </a:p>
          <a:p>
            <a:pPr lvl="1"/>
            <a:r>
              <a:rPr lang="en-US" dirty="0"/>
              <a:t>What does your data show?</a:t>
            </a:r>
          </a:p>
          <a:p>
            <a:r>
              <a:rPr lang="en-US" dirty="0"/>
              <a:t>Unit of analysis? (molar vs molecular) “coding units”</a:t>
            </a:r>
          </a:p>
          <a:p>
            <a:r>
              <a:rPr lang="en-US" dirty="0"/>
              <a:t>Nominal (category coding) or interval (dimension coding)?</a:t>
            </a:r>
          </a:p>
          <a:p>
            <a:r>
              <a:rPr lang="en-US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288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2020 Has Been a Wake-Up Call&amp;#39;: Reflections on Our Civil Conversation  Challenge - The New York Times">
            <a:extLst>
              <a:ext uri="{FF2B5EF4-FFF2-40B4-BE49-F238E27FC236}">
                <a16:creationId xmlns:a16="http://schemas.microsoft.com/office/drawing/2014/main" id="{3E0A5781-B870-5346-9097-DD79F4AC0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3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FB04E-AC46-D049-A9A7-1B90994F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793" y="275916"/>
            <a:ext cx="5252225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 Example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</a:t>
            </a:r>
            <a:r>
              <a:rPr lang="en-US" sz="4800" i="1" dirty="0">
                <a:solidFill>
                  <a:schemeClr val="bg1"/>
                </a:solidFill>
              </a:rPr>
              <a:t>and an exercise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30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207C-FD93-C046-A53B-D253A628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Intercoder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6C1D-2717-8749-955D-14739CEC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Nominal:  </a:t>
            </a:r>
            <a:r>
              <a:rPr lang="en-US" dirty="0" err="1"/>
              <a:t>cohen’s</a:t>
            </a:r>
            <a:r>
              <a:rPr lang="en-US" dirty="0"/>
              <a:t> Kappa</a:t>
            </a:r>
          </a:p>
          <a:p>
            <a:pPr lvl="1"/>
            <a:r>
              <a:rPr lang="en-US" dirty="0"/>
              <a:t>In SPSS:  Analyze…</a:t>
            </a:r>
            <a:r>
              <a:rPr lang="en-US" dirty="0" err="1"/>
              <a:t>descriptives</a:t>
            </a:r>
            <a:r>
              <a:rPr lang="en-US" dirty="0"/>
              <a:t>…cross tabs… 2 raters are row and column, click on “kappa” under “statistics”</a:t>
            </a:r>
          </a:p>
          <a:p>
            <a:r>
              <a:rPr lang="en-US" dirty="0"/>
              <a:t>Interval:  Intraclass correlation coefficient (ICC)</a:t>
            </a:r>
          </a:p>
          <a:p>
            <a:pPr lvl="1"/>
            <a:r>
              <a:rPr lang="en-US" dirty="0"/>
              <a:t>In SPSS:  Analyze…scale…reliability analysis….2 raters under “items”.  Click on “intraclass correlation coefficient” under “statistics”</a:t>
            </a:r>
          </a:p>
          <a:p>
            <a:pPr lvl="1"/>
            <a:r>
              <a:rPr lang="en-US" dirty="0"/>
              <a:t>Model: one-way random if not same raters for all cases; 2-way random otherwise</a:t>
            </a:r>
          </a:p>
          <a:p>
            <a:pPr lvl="1"/>
            <a:r>
              <a:rPr lang="en-US" dirty="0"/>
              <a:t>Output:  look at “average measures” ICC value</a:t>
            </a:r>
          </a:p>
        </p:txBody>
      </p:sp>
    </p:spTree>
    <p:extLst>
      <p:ext uri="{BB962C8B-B14F-4D97-AF65-F5344CB8AC3E}">
        <p14:creationId xmlns:p14="http://schemas.microsoft.com/office/powerpoint/2010/main" val="1375276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Crowdsourcing; - Speakt.com">
            <a:extLst>
              <a:ext uri="{FF2B5EF4-FFF2-40B4-BE49-F238E27FC236}">
                <a16:creationId xmlns:a16="http://schemas.microsoft.com/office/drawing/2014/main" id="{678F4BDD-ED96-924A-8A22-41A02C750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r="22261" b="6400"/>
          <a:stretch/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FFB9E-810F-EA47-B393-30C7C051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2155005"/>
            <a:ext cx="4476997" cy="2547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The Expensive and Accurate Way</a:t>
            </a: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 </a:t>
            </a: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(</a:t>
            </a:r>
            <a:r>
              <a:rPr lang="en-US" i="1" dirty="0" err="1">
                <a:latin typeface="Helvetica Light" panose="020B0403020202020204" pitchFamily="34" charset="0"/>
              </a:rPr>
              <a:t>MTurk</a:t>
            </a:r>
            <a:r>
              <a:rPr lang="en-US" i="1" dirty="0">
                <a:latin typeface="Helvetica Light" panose="020B0403020202020204" pitchFamily="34" charset="0"/>
              </a:rPr>
              <a:t> Coders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18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C1E-0A8E-E442-A754-09CBF41D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Twitter data in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CE3D6-0516-BB47-A001-AEDD6AC9F813}"/>
              </a:ext>
            </a:extLst>
          </p:cNvPr>
          <p:cNvSpPr txBox="1"/>
          <p:nvPr/>
        </p:nvSpPr>
        <p:spPr>
          <a:xfrm>
            <a:off x="838200" y="1828800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 brand tweets that use clever humor receive more </a:t>
            </a:r>
            <a:r>
              <a:rPr lang="en-US" sz="2800" b="1" dirty="0">
                <a:latin typeface="Helvetica" pitchFamily="2" charset="0"/>
              </a:rPr>
              <a:t>engagement (likes, retweets, replies)</a:t>
            </a:r>
            <a:r>
              <a:rPr lang="en-US" sz="2800" dirty="0">
                <a:latin typeface="Helvetica" pitchFamily="2" charset="0"/>
              </a:rPr>
              <a:t> than other tweets?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(Howe et al., 2020)</a:t>
            </a:r>
          </a:p>
          <a:p>
            <a:endParaRPr lang="en-US" sz="2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Qualitative coding </a:t>
            </a:r>
            <a:r>
              <a:rPr lang="en-US" sz="2800" dirty="0">
                <a:latin typeface="Helvetica" pitchFamily="2" charset="0"/>
              </a:rPr>
              <a:t>of #MeToo tweets scraped from Social Movement organizations to examine how these organizations mobilize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Xiong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et al.,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Quantitative modelling </a:t>
            </a:r>
            <a:r>
              <a:rPr lang="en-US" sz="2800" dirty="0">
                <a:latin typeface="Helvetica" pitchFamily="2" charset="0"/>
              </a:rPr>
              <a:t>of the best way to respond to consumer complaints on Twitter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(Ma et al., 2015)</a:t>
            </a:r>
          </a:p>
        </p:txBody>
      </p:sp>
    </p:spTree>
    <p:extLst>
      <p:ext uri="{BB962C8B-B14F-4D97-AF65-F5344CB8AC3E}">
        <p14:creationId xmlns:p14="http://schemas.microsoft.com/office/powerpoint/2010/main" val="41395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CFB-E4EC-6B45-B9CF-E49E2B41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fastest way to rate a bunch of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F18B-2E64-2747-99D8-A7D735DC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8021"/>
            <a:ext cx="10515600" cy="94839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MTurk</a:t>
            </a:r>
            <a:r>
              <a:rPr lang="en-US" dirty="0"/>
              <a:t> (NOT </a:t>
            </a:r>
            <a:r>
              <a:rPr lang="en-US" dirty="0" err="1"/>
              <a:t>cloudresearch</a:t>
            </a:r>
            <a:r>
              <a:rPr lang="en-US" dirty="0"/>
              <a:t>) &gt; New Project </a:t>
            </a:r>
          </a:p>
          <a:p>
            <a:r>
              <a:rPr lang="en-US" dirty="0"/>
              <a:t>Website Classification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EE9E-7CCA-BC4F-87A3-22D0310D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03" y="2576418"/>
            <a:ext cx="7702193" cy="42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55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67EE-DAA0-8F44-A9FF-B69F52C3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fastest way to rate a bunch of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7ED11-1EB2-1242-92E2-AD3E8A25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35" y="1458171"/>
            <a:ext cx="9688530" cy="51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5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30D5A-D85A-464C-B02C-6DAB7152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0737" cy="339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B52DE-4645-E34B-B0D2-8B3E8B90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97" y="3018746"/>
            <a:ext cx="7719459" cy="38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15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EB20-C788-B646-9DB0-94C21969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296"/>
            <a:ext cx="10515600" cy="2172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the sentiment of tweets @</a:t>
            </a:r>
            <a:r>
              <a:rPr lang="en-US" dirty="0" err="1">
                <a:solidFill>
                  <a:schemeClr val="bg1"/>
                </a:solidFill>
              </a:rPr>
              <a:t>Wendys</a:t>
            </a:r>
            <a:r>
              <a:rPr lang="en-US" dirty="0">
                <a:solidFill>
                  <a:schemeClr val="bg1"/>
                </a:solidFill>
              </a:rPr>
              <a:t> change on #</a:t>
            </a:r>
            <a:r>
              <a:rPr lang="en-US" dirty="0" err="1">
                <a:solidFill>
                  <a:schemeClr val="bg1"/>
                </a:solidFill>
              </a:rPr>
              <a:t>NationalRoastDay</a:t>
            </a:r>
            <a:r>
              <a:rPr lang="en-US" dirty="0">
                <a:solidFill>
                  <a:schemeClr val="bg1"/>
                </a:solidFill>
              </a:rPr>
              <a:t> compared to other days?</a:t>
            </a:r>
          </a:p>
        </p:txBody>
      </p:sp>
    </p:spTree>
    <p:extLst>
      <p:ext uri="{BB962C8B-B14F-4D97-AF65-F5344CB8AC3E}">
        <p14:creationId xmlns:p14="http://schemas.microsoft.com/office/powerpoint/2010/main" val="311969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276-984D-1D41-9FD5-8CC7B47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9" y="2183454"/>
            <a:ext cx="4185863" cy="249109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  <a:t>The Cheap and Fast Way </a:t>
            </a:r>
            <a:b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en-US" i="1" dirty="0">
                <a:solidFill>
                  <a:schemeClr val="bg1"/>
                </a:solidFill>
                <a:latin typeface="Helvetica Light" panose="020B0403020202020204" pitchFamily="34" charset="0"/>
              </a:rPr>
              <a:t>(NLPs)</a:t>
            </a:r>
          </a:p>
        </p:txBody>
      </p:sp>
      <p:pic>
        <p:nvPicPr>
          <p:cNvPr id="1026" name="Picture 2" descr="142,290 Robot Illustrations &amp;amp; Clip Art - iStock">
            <a:extLst>
              <a:ext uri="{FF2B5EF4-FFF2-40B4-BE49-F238E27FC236}">
                <a16:creationId xmlns:a16="http://schemas.microsoft.com/office/drawing/2014/main" id="{46055717-70C7-294A-8B89-5E7165CD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7" y="0"/>
            <a:ext cx="6869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96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240-2562-2A49-BFEE-6E62A48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Inquiry and Word Count (LIWC)</a:t>
            </a:r>
          </a:p>
        </p:txBody>
      </p:sp>
      <p:pic>
        <p:nvPicPr>
          <p:cNvPr id="2050" name="Picture 2" descr="The Development and Psychometric Properties of LIWC2015">
            <a:extLst>
              <a:ext uri="{FF2B5EF4-FFF2-40B4-BE49-F238E27FC236}">
                <a16:creationId xmlns:a16="http://schemas.microsoft.com/office/drawing/2014/main" id="{E4394523-FD2F-6C4A-A862-21AA8DB9B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7529"/>
            <a:ext cx="3911327" cy="39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F6E6C-149A-2D4A-AE46-E1DF5B512FCF}"/>
              </a:ext>
            </a:extLst>
          </p:cNvPr>
          <p:cNvSpPr txBox="1"/>
          <p:nvPr/>
        </p:nvSpPr>
        <p:spPr>
          <a:xfrm>
            <a:off x="5559972" y="2186151"/>
            <a:ext cx="52867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Lifetime Membership: $89.95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Counts words across various dictionaries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Analytical Thinking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Clout (i.e., expertise)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Authenticity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Emotion (positive, negative)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Comparison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Time 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Personal pronouns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66B1-2354-654F-B880-BA43D73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There Are Many Things LIWC Can’t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2758-680E-9D4F-82B8-CE428CB1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(overall valance/arousal of the effect)</a:t>
            </a:r>
          </a:p>
          <a:p>
            <a:r>
              <a:rPr lang="en-US" dirty="0"/>
              <a:t>Concreteness of the text </a:t>
            </a:r>
          </a:p>
          <a:p>
            <a:r>
              <a:rPr lang="en-US" dirty="0"/>
              <a:t>Sarcasm in text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29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CC8-BA21-8F4D-96BF-4974DB2B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229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Non-LIWC Text Analysis</a:t>
            </a:r>
          </a:p>
        </p:txBody>
      </p:sp>
    </p:spTree>
    <p:extLst>
      <p:ext uri="{BB962C8B-B14F-4D97-AF65-F5344CB8AC3E}">
        <p14:creationId xmlns:p14="http://schemas.microsoft.com/office/powerpoint/2010/main" val="1180960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8D5C-F5F7-3640-B06E-63138999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Natural Language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BF67-E3A5-E84E-92ED-4C9AC624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Remove hashtags, symbols, emails, </a:t>
            </a:r>
            <a:r>
              <a:rPr lang="en-US" dirty="0" err="1">
                <a:latin typeface="Helvetica Light" panose="020B0403020202020204" pitchFamily="34" charset="0"/>
              </a:rPr>
              <a:t>etc</a:t>
            </a:r>
            <a:endParaRPr lang="en-US" dirty="0">
              <a:latin typeface="Helvetica Light" panose="020B0403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Tokenization</a:t>
            </a:r>
            <a:r>
              <a:rPr lang="en-US" dirty="0">
                <a:latin typeface="Helvetica Light" panose="020B0403020202020204" pitchFamily="34" charset="0"/>
              </a:rPr>
              <a:t> (breaking a sentence into individual words)</a:t>
            </a: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Remove </a:t>
            </a:r>
            <a:r>
              <a:rPr lang="en-US" b="1" dirty="0" err="1"/>
              <a:t>stopwords</a:t>
            </a:r>
            <a:r>
              <a:rPr lang="en-US" dirty="0">
                <a:latin typeface="Helvetica Light" panose="020B0403020202020204" pitchFamily="34" charset="0"/>
              </a:rPr>
              <a:t> (e.g., a, the, and, it, for, but, my, your)</a:t>
            </a:r>
          </a:p>
          <a:p>
            <a:pPr marL="514350" indent="-514350">
              <a:buAutoNum type="arabicPeriod"/>
            </a:pPr>
            <a:r>
              <a:rPr lang="en-US" b="1" dirty="0"/>
              <a:t>Lemmatization</a:t>
            </a:r>
            <a:r>
              <a:rPr lang="en-US" dirty="0">
                <a:latin typeface="Helvetica Light" panose="020B0403020202020204" pitchFamily="34" charset="0"/>
              </a:rPr>
              <a:t> (transforming words into a common form)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Example: Ate, eaten, eats ---&gt; eat</a:t>
            </a:r>
          </a:p>
          <a:p>
            <a:pPr marL="514350" indent="-514350">
              <a:buAutoNum type="arabicPeriod"/>
            </a:pPr>
            <a:r>
              <a:rPr lang="en-US" b="1" dirty="0"/>
              <a:t>Combine</a:t>
            </a:r>
            <a:r>
              <a:rPr lang="en-US" dirty="0">
                <a:latin typeface="Helvetica Light" panose="020B0403020202020204" pitchFamily="34" charset="0"/>
              </a:rPr>
              <a:t> the cleaned tokenized words back into a string</a:t>
            </a: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Run the actual </a:t>
            </a:r>
            <a:r>
              <a:rPr lang="en-US" b="1" dirty="0"/>
              <a:t>text analysis </a:t>
            </a:r>
            <a:r>
              <a:rPr lang="en-US" dirty="0">
                <a:latin typeface="Helvetica Light" panose="020B0403020202020204" pitchFamily="34" charset="0"/>
              </a:rPr>
              <a:t>(I will show you sentiment analysis, but you can do a variety of analyses)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4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CC93-DFD3-EC44-BAA2-B282DAF0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4" y="101808"/>
            <a:ext cx="10515600" cy="1325563"/>
          </a:xfrm>
        </p:spPr>
        <p:txBody>
          <a:bodyPr/>
          <a:lstStyle/>
          <a:p>
            <a:r>
              <a:rPr lang="en-US" dirty="0"/>
              <a:t>Step 0: Preparing our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3AB45-A200-DE42-84D5-9FC10E044016}"/>
              </a:ext>
            </a:extLst>
          </p:cNvPr>
          <p:cNvSpPr txBox="1"/>
          <p:nvPr/>
        </p:nvSpPr>
        <p:spPr>
          <a:xfrm>
            <a:off x="1927329" y="3199378"/>
            <a:ext cx="8337331" cy="2031325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pandas as pd</a:t>
            </a:r>
          </a:p>
          <a:p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nltk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nltk.corpus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stopwords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nltk.tokenize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word_tokenize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nltk.stem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WordNetLemmatizer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nltk.sentiment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SentimentIntensityAnalyzer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import 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FCAA5-BF73-D24C-8806-C295CA208AC7}"/>
              </a:ext>
            </a:extLst>
          </p:cNvPr>
          <p:cNvSpPr txBox="1"/>
          <p:nvPr/>
        </p:nvSpPr>
        <p:spPr>
          <a:xfrm>
            <a:off x="940675" y="2649621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2. Import the programs we will need to run the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0250D-B632-6A4E-BB5F-C210FD96C384}"/>
              </a:ext>
            </a:extLst>
          </p:cNvPr>
          <p:cNvSpPr txBox="1"/>
          <p:nvPr/>
        </p:nvSpPr>
        <p:spPr>
          <a:xfrm>
            <a:off x="940675" y="5329738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Create a pandas </a:t>
            </a:r>
            <a:r>
              <a:rPr lang="en-US" sz="2400" dirty="0" err="1">
                <a:latin typeface="Helvetica Light" panose="020B0403020202020204" pitchFamily="34" charset="0"/>
              </a:rPr>
              <a:t>dataframe</a:t>
            </a:r>
            <a:r>
              <a:rPr lang="en-US" sz="2400" dirty="0">
                <a:latin typeface="Helvetica Light" panose="020B0403020202020204" pitchFamily="34" charset="0"/>
              </a:rPr>
              <a:t> of your csv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9CD01-980E-A347-A883-6E477B76F90D}"/>
              </a:ext>
            </a:extLst>
          </p:cNvPr>
          <p:cNvSpPr txBox="1"/>
          <p:nvPr/>
        </p:nvSpPr>
        <p:spPr>
          <a:xfrm>
            <a:off x="1927334" y="5823834"/>
            <a:ext cx="8337331" cy="92333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df = </a:t>
            </a:r>
            <a:r>
              <a:rPr lang="en-US" dirty="0" err="1">
                <a:latin typeface="Courier" pitchFamily="2" charset="0"/>
              </a:rPr>
              <a:t>pd.read_excel</a:t>
            </a:r>
            <a:r>
              <a:rPr lang="en-US" dirty="0">
                <a:latin typeface="Courier" pitchFamily="2" charset="0"/>
              </a:rPr>
              <a:t>('/Users/</a:t>
            </a:r>
            <a:r>
              <a:rPr lang="en-US" dirty="0" err="1">
                <a:latin typeface="Courier" pitchFamily="2" charset="0"/>
              </a:rPr>
              <a:t>hollyhowe</a:t>
            </a:r>
            <a:r>
              <a:rPr lang="en-US" dirty="0">
                <a:latin typeface="Courier" pitchFamily="2" charset="0"/>
              </a:rPr>
              <a:t>/Downloads/</a:t>
            </a:r>
            <a:r>
              <a:rPr lang="en-US" dirty="0" err="1">
                <a:latin typeface="Courier" pitchFamily="2" charset="0"/>
              </a:rPr>
              <a:t>test.xlsx</a:t>
            </a:r>
            <a:r>
              <a:rPr lang="en-US" dirty="0">
                <a:latin typeface="Courier" pitchFamily="2" charset="0"/>
              </a:rPr>
              <a:t>', engine='</a:t>
            </a:r>
            <a:r>
              <a:rPr lang="en-US" dirty="0" err="1">
                <a:latin typeface="Courier" pitchFamily="2" charset="0"/>
              </a:rPr>
              <a:t>openpyxl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r>
              <a:rPr lang="en-US" dirty="0">
                <a:latin typeface="Courier" pitchFamily="2" charset="0"/>
              </a:rPr>
              <a:t>print (df)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3BFF-7035-874E-9710-2BCBD9247B49}"/>
              </a:ext>
            </a:extLst>
          </p:cNvPr>
          <p:cNvSpPr txBox="1"/>
          <p:nvPr/>
        </p:nvSpPr>
        <p:spPr>
          <a:xfrm>
            <a:off x="940675" y="1159073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Install the programs we will need to run the 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F2ED2-2C0B-3A4B-8BF4-DBA628EC9D4C}"/>
              </a:ext>
            </a:extLst>
          </p:cNvPr>
          <p:cNvSpPr txBox="1"/>
          <p:nvPr/>
        </p:nvSpPr>
        <p:spPr>
          <a:xfrm>
            <a:off x="1927328" y="1726291"/>
            <a:ext cx="8337331" cy="92333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!pip install </a:t>
            </a:r>
            <a:r>
              <a:rPr lang="en-US" dirty="0" err="1">
                <a:latin typeface="Courier" pitchFamily="2" charset="0"/>
              </a:rPr>
              <a:t>nltk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!pip install </a:t>
            </a:r>
            <a:r>
              <a:rPr lang="en-US" dirty="0" err="1">
                <a:latin typeface="Courier" pitchFamily="2" charset="0"/>
              </a:rPr>
              <a:t>openpyxl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!pip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42449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ain Training For Dummies®">
            <a:extLst>
              <a:ext uri="{FF2B5EF4-FFF2-40B4-BE49-F238E27FC236}">
                <a16:creationId xmlns:a16="http://schemas.microsoft.com/office/drawing/2014/main" id="{D2942F9C-FA05-BB44-88F8-C21C9D9D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88900"/>
            <a:ext cx="4051300" cy="6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A582A-3A7B-B142-B178-DA25EFAE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/>
          <a:lstStyle/>
          <a:p>
            <a:r>
              <a:rPr lang="en-US" b="1" dirty="0"/>
              <a:t>Learning 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55D5-C1F6-0E47-A105-E9543E6B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548563" cy="4834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will leave this class knowing all the steps to follow to scrape Twitter, even if you don’t know anything about 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able to use this pdf as a reference if you ever need to scrape Twitter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NOT go through all the possible pathways to scraping. I just want you to completely understand one way of doing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people do this through a Twitter API. This does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0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7661-A01A-304C-9B7B-62D1F70F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Removing hashtags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7530-FA02-8743-8102-E1B4E07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A text analysis software isn’t going to need #hashtags, </a:t>
            </a:r>
            <a:r>
              <a:rPr lang="en-US" dirty="0" err="1">
                <a:latin typeface="Helvetica Light" panose="020B0403020202020204" pitchFamily="34" charset="0"/>
              </a:rPr>
              <a:t>urls</a:t>
            </a:r>
            <a:r>
              <a:rPr lang="en-US" dirty="0">
                <a:latin typeface="Helvetica Light" panose="020B0403020202020204" pitchFamily="34" charset="0"/>
              </a:rPr>
              <a:t>, or @mentions, so let’s remove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C81CC-90CA-CF47-9AD4-59D19ECF7585}"/>
              </a:ext>
            </a:extLst>
          </p:cNvPr>
          <p:cNvSpPr txBox="1"/>
          <p:nvPr/>
        </p:nvSpPr>
        <p:spPr>
          <a:xfrm>
            <a:off x="1223137" y="2827283"/>
            <a:ext cx="10130663" cy="341632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cleanTxt</a:t>
            </a:r>
            <a:r>
              <a:rPr lang="en-US" dirty="0">
                <a:latin typeface="Courier" pitchFamily="2" charset="0"/>
              </a:rPr>
              <a:t>(text):</a:t>
            </a:r>
          </a:p>
          <a:p>
            <a:r>
              <a:rPr lang="en-US" dirty="0">
                <a:latin typeface="Courier" pitchFamily="2" charset="0"/>
              </a:rPr>
              <a:t>    text = </a:t>
            </a:r>
            <a:r>
              <a:rPr lang="en-US" dirty="0" err="1">
                <a:latin typeface="Courier" pitchFamily="2" charset="0"/>
              </a:rPr>
              <a:t>re.sub</a:t>
            </a:r>
            <a:r>
              <a:rPr lang="en-US" dirty="0">
                <a:latin typeface="Courier" pitchFamily="2" charset="0"/>
              </a:rPr>
              <a:t>(r"@\</a:t>
            </a:r>
            <a:r>
              <a:rPr lang="en-US" dirty="0" err="1">
                <a:latin typeface="Courier" pitchFamily="2" charset="0"/>
              </a:rPr>
              <a:t>S+",'',text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#Removes @mentions</a:t>
            </a:r>
          </a:p>
          <a:p>
            <a:r>
              <a:rPr lang="en-US" dirty="0">
                <a:latin typeface="Courier" pitchFamily="2" charset="0"/>
              </a:rPr>
              <a:t>    text = </a:t>
            </a:r>
            <a:r>
              <a:rPr lang="en-US" dirty="0" err="1">
                <a:latin typeface="Courier" pitchFamily="2" charset="0"/>
              </a:rPr>
              <a:t>re.sub</a:t>
            </a:r>
            <a:r>
              <a:rPr lang="en-US" dirty="0">
                <a:latin typeface="Courier" pitchFamily="2" charset="0"/>
              </a:rPr>
              <a:t>(r"_\</a:t>
            </a:r>
            <a:r>
              <a:rPr lang="en-US" dirty="0" err="1">
                <a:latin typeface="Courier" pitchFamily="2" charset="0"/>
              </a:rPr>
              <a:t>S+",'',text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#Removes words after underscore</a:t>
            </a:r>
          </a:p>
          <a:p>
            <a:r>
              <a:rPr lang="en-US" dirty="0">
                <a:latin typeface="Courier" pitchFamily="2" charset="0"/>
              </a:rPr>
              <a:t>    text = </a:t>
            </a:r>
            <a:r>
              <a:rPr lang="en-US" dirty="0" err="1">
                <a:latin typeface="Courier" pitchFamily="2" charset="0"/>
              </a:rPr>
              <a:t>re.sub</a:t>
            </a:r>
            <a:r>
              <a:rPr lang="en-US" dirty="0">
                <a:latin typeface="Courier" pitchFamily="2" charset="0"/>
              </a:rPr>
              <a:t>(r"#\</a:t>
            </a:r>
            <a:r>
              <a:rPr lang="en-US" dirty="0" err="1">
                <a:latin typeface="Courier" pitchFamily="2" charset="0"/>
              </a:rPr>
              <a:t>S+",'',text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#Removes words after hashtag</a:t>
            </a:r>
          </a:p>
          <a:p>
            <a:r>
              <a:rPr lang="en-US" dirty="0">
                <a:latin typeface="Courier" pitchFamily="2" charset="0"/>
              </a:rPr>
              <a:t>    text = </a:t>
            </a:r>
            <a:r>
              <a:rPr lang="en-US" dirty="0" err="1">
                <a:latin typeface="Courier" pitchFamily="2" charset="0"/>
              </a:rPr>
              <a:t>re.sub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r'https</a:t>
            </a:r>
            <a:r>
              <a:rPr lang="en-US" dirty="0">
                <a:latin typeface="Courier" pitchFamily="2" charset="0"/>
              </a:rPr>
              <a:t>?:/\/\</a:t>
            </a:r>
            <a:r>
              <a:rPr lang="en-US" dirty="0" err="1">
                <a:latin typeface="Courier" pitchFamily="2" charset="0"/>
              </a:rPr>
              <a:t>S+','',text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#removes hyperlinks</a:t>
            </a:r>
          </a:p>
          <a:p>
            <a:r>
              <a:rPr lang="en-US" dirty="0">
                <a:latin typeface="Courier" pitchFamily="2" charset="0"/>
              </a:rPr>
              <a:t>    text = </a:t>
            </a:r>
            <a:r>
              <a:rPr lang="en-US" dirty="0" err="1">
                <a:latin typeface="Courier" pitchFamily="2" charset="0"/>
              </a:rPr>
              <a:t>re.sub</a:t>
            </a:r>
            <a:r>
              <a:rPr lang="en-US" dirty="0">
                <a:latin typeface="Courier" pitchFamily="2" charset="0"/>
              </a:rPr>
              <a:t>('\W+',' ', text) </a:t>
            </a:r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#removes punctuation</a:t>
            </a:r>
          </a:p>
          <a:p>
            <a:r>
              <a:rPr lang="en-US" dirty="0">
                <a:latin typeface="Courier" pitchFamily="2" charset="0"/>
              </a:rPr>
              <a:t>    return text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2A7878"/>
                </a:solidFill>
                <a:latin typeface="Courier" pitchFamily="2" charset="0"/>
              </a:rPr>
              <a:t>#Cleaning the text</a:t>
            </a:r>
          </a:p>
          <a:p>
            <a:r>
              <a:rPr lang="en-US" dirty="0">
                <a:latin typeface="Courier" pitchFamily="2" charset="0"/>
              </a:rPr>
              <a:t>df['string'] = df['tweet'].apply(</a:t>
            </a:r>
            <a:r>
              <a:rPr lang="en-US" dirty="0" err="1">
                <a:latin typeface="Courier" pitchFamily="2" charset="0"/>
              </a:rPr>
              <a:t>cleanTxt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592554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5F1C-77D4-AA44-8EFE-4AC658EB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5D78-BC39-2349-BD6D-CB21CDD0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11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Purpose</a:t>
            </a:r>
            <a:r>
              <a:rPr lang="en-US" dirty="0">
                <a:latin typeface="Helvetica Light" panose="020B0403020202020204" pitchFamily="34" charset="0"/>
              </a:rPr>
              <a:t>: Break sentences into individual words so that we can process the individual words.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73F8-68C0-BC4D-80C1-52425ACEECA7}"/>
              </a:ext>
            </a:extLst>
          </p:cNvPr>
          <p:cNvSpPr txBox="1"/>
          <p:nvPr/>
        </p:nvSpPr>
        <p:spPr>
          <a:xfrm>
            <a:off x="838200" y="2940296"/>
            <a:ext cx="10218682" cy="646331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df['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tokenized</a:t>
            </a:r>
            <a:r>
              <a:rPr lang="en-US" dirty="0">
                <a:latin typeface="Courier" pitchFamily="2" charset="0"/>
              </a:rPr>
              <a:t>'] = df[‘</a:t>
            </a:r>
            <a:r>
              <a:rPr lang="en-US" dirty="0">
                <a:highlight>
                  <a:srgbClr val="1FA1F3"/>
                </a:highlight>
                <a:latin typeface="Courier" pitchFamily="2" charset="0"/>
              </a:rPr>
              <a:t>string</a:t>
            </a:r>
            <a:r>
              <a:rPr lang="en-US" dirty="0">
                <a:latin typeface="Courier" pitchFamily="2" charset="0"/>
              </a:rPr>
              <a:t>'].apply(</a:t>
            </a:r>
            <a:r>
              <a:rPr lang="en-US" dirty="0" err="1">
                <a:latin typeface="Courier" pitchFamily="2" charset="0"/>
              </a:rPr>
              <a:t>word_tokenize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print(df)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8955D-8A58-2A46-88B1-ECE46D15F721}"/>
              </a:ext>
            </a:extLst>
          </p:cNvPr>
          <p:cNvSpPr txBox="1"/>
          <p:nvPr/>
        </p:nvSpPr>
        <p:spPr>
          <a:xfrm>
            <a:off x="966952" y="3710152"/>
            <a:ext cx="5929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‘Tokenized’</a:t>
            </a:r>
            <a:r>
              <a:rPr lang="en-US" dirty="0">
                <a:latin typeface="Helvetica Light" panose="020B0403020202020204" pitchFamily="34" charset="0"/>
              </a:rPr>
              <a:t>: name of the new column we’re creating </a:t>
            </a:r>
          </a:p>
          <a:p>
            <a:endParaRPr lang="en-US" b="1" dirty="0">
              <a:latin typeface="Helvetica" pitchFamily="2" charset="0"/>
            </a:endParaRPr>
          </a:p>
          <a:p>
            <a:r>
              <a:rPr lang="en-US" b="1" dirty="0">
                <a:latin typeface="Helvetica" pitchFamily="2" charset="0"/>
              </a:rPr>
              <a:t>‘String’</a:t>
            </a:r>
            <a:r>
              <a:rPr lang="en-US" dirty="0">
                <a:latin typeface="Helvetica Light" panose="020B0403020202020204" pitchFamily="34" charset="0"/>
              </a:rPr>
              <a:t>: name of the column we’re pulling the text from </a:t>
            </a:r>
          </a:p>
        </p:txBody>
      </p:sp>
    </p:spTree>
    <p:extLst>
      <p:ext uri="{BB962C8B-B14F-4D97-AF65-F5344CB8AC3E}">
        <p14:creationId xmlns:p14="http://schemas.microsoft.com/office/powerpoint/2010/main" val="2531074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CD3C-F8C4-3B4D-BE62-F5B8815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Remove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2AA1-40E8-4B40-A368-E91F247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58707" cy="638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This function removes all the English </a:t>
            </a:r>
            <a:r>
              <a:rPr lang="en-US" dirty="0" err="1">
                <a:latin typeface="Helvetica Light" panose="020B0403020202020204" pitchFamily="34" charset="0"/>
              </a:rPr>
              <a:t>stopwords</a:t>
            </a:r>
            <a:r>
              <a:rPr lang="en-US" dirty="0">
                <a:latin typeface="Helvetica Light" panose="020B0403020202020204" pitchFamily="34" charset="0"/>
              </a:rPr>
              <a:t> in the </a:t>
            </a:r>
            <a:r>
              <a:rPr lang="en-US" dirty="0" err="1">
                <a:latin typeface="Helvetica Light" panose="020B0403020202020204" pitchFamily="34" charset="0"/>
              </a:rPr>
              <a:t>nltk</a:t>
            </a:r>
            <a:r>
              <a:rPr lang="en-US" dirty="0">
                <a:latin typeface="Helvetica Light" panose="020B0403020202020204" pitchFamily="34" charset="0"/>
              </a:rPr>
              <a:t>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9111-2359-D240-8695-0D9B7A949E50}"/>
              </a:ext>
            </a:extLst>
          </p:cNvPr>
          <p:cNvSpPr txBox="1"/>
          <p:nvPr/>
        </p:nvSpPr>
        <p:spPr>
          <a:xfrm>
            <a:off x="986659" y="2209064"/>
            <a:ext cx="10218682" cy="3693319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stops = set(</a:t>
            </a:r>
            <a:r>
              <a:rPr lang="en-US" dirty="0" err="1">
                <a:latin typeface="Courier" pitchFamily="2" charset="0"/>
              </a:rPr>
              <a:t>stopwords.words</a:t>
            </a:r>
            <a:r>
              <a:rPr lang="en-US" dirty="0">
                <a:latin typeface="Courier" pitchFamily="2" charset="0"/>
              </a:rPr>
              <a:t>('</a:t>
            </a:r>
            <a:r>
              <a:rPr lang="en-US" dirty="0" err="1">
                <a:latin typeface="Courier" pitchFamily="2" charset="0"/>
              </a:rPr>
              <a:t>english</a:t>
            </a:r>
            <a:r>
              <a:rPr lang="en-US" dirty="0">
                <a:latin typeface="Courier" pitchFamily="2" charset="0"/>
              </a:rPr>
              <a:t>'))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def stop(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wordsFiltered</a:t>
            </a:r>
            <a:r>
              <a:rPr lang="en-US" dirty="0">
                <a:latin typeface="Courier" pitchFamily="2" charset="0"/>
              </a:rPr>
              <a:t> = []</a:t>
            </a:r>
          </a:p>
          <a:p>
            <a:r>
              <a:rPr lang="en-US" dirty="0">
                <a:latin typeface="Courier" pitchFamily="2" charset="0"/>
              </a:rPr>
              <a:t>    for w in 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      if w not in stops:</a:t>
            </a:r>
          </a:p>
          <a:p>
            <a:r>
              <a:rPr lang="en-US" dirty="0">
                <a:latin typeface="Courier" pitchFamily="2" charset="0"/>
              </a:rPr>
              <a:t>            </a:t>
            </a:r>
            <a:r>
              <a:rPr lang="en-US" dirty="0" err="1">
                <a:latin typeface="Courier" pitchFamily="2" charset="0"/>
              </a:rPr>
              <a:t>wordsFiltered.append</a:t>
            </a:r>
            <a:r>
              <a:rPr lang="en-US" dirty="0">
                <a:latin typeface="Courier" pitchFamily="2" charset="0"/>
              </a:rPr>
              <a:t>(w)</a:t>
            </a:r>
          </a:p>
          <a:p>
            <a:r>
              <a:rPr lang="en-US" dirty="0">
                <a:latin typeface="Courier" pitchFamily="2" charset="0"/>
              </a:rPr>
              <a:t>    return(</a:t>
            </a:r>
            <a:r>
              <a:rPr lang="en-US" dirty="0" err="1">
                <a:latin typeface="Courier" pitchFamily="2" charset="0"/>
              </a:rPr>
              <a:t>wordsFiltered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df['</a:t>
            </a:r>
            <a:r>
              <a:rPr lang="en-US" dirty="0" err="1">
                <a:latin typeface="Courier" pitchFamily="2" charset="0"/>
              </a:rPr>
              <a:t>stopword</a:t>
            </a:r>
            <a:r>
              <a:rPr lang="en-US" dirty="0">
                <a:latin typeface="Courier" pitchFamily="2" charset="0"/>
              </a:rPr>
              <a:t>'] = df['tokenized'].apply(stop)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print (df)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FF676C-882F-D446-BEE3-9CE4AA05D334}"/>
              </a:ext>
            </a:extLst>
          </p:cNvPr>
          <p:cNvSpPr txBox="1">
            <a:spLocks/>
          </p:cNvSpPr>
          <p:nvPr/>
        </p:nvSpPr>
        <p:spPr>
          <a:xfrm>
            <a:off x="766646" y="6101361"/>
            <a:ext cx="10658707" cy="638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 Light" panose="020B0403020202020204" pitchFamily="34" charset="0"/>
              </a:rPr>
              <a:t>P.S. If you’re interested in knowing what </a:t>
            </a:r>
            <a:r>
              <a:rPr lang="en-US" dirty="0" err="1">
                <a:latin typeface="Helvetica Light" panose="020B0403020202020204" pitchFamily="34" charset="0"/>
              </a:rPr>
              <a:t>stopwords</a:t>
            </a:r>
            <a:r>
              <a:rPr lang="en-US" dirty="0">
                <a:latin typeface="Helvetica Light" panose="020B0403020202020204" pitchFamily="34" charset="0"/>
              </a:rPr>
              <a:t> NLTK uses, just type print(stops) into your </a:t>
            </a:r>
            <a:r>
              <a:rPr lang="en-US" dirty="0" err="1">
                <a:latin typeface="Helvetica Light" panose="020B0403020202020204" pitchFamily="34" charset="0"/>
              </a:rPr>
              <a:t>jupyter</a:t>
            </a:r>
            <a:r>
              <a:rPr lang="en-US" dirty="0">
                <a:latin typeface="Helvetica Light" panose="020B0403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31379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B95A-7BAB-6C4E-8E5F-D7EBBB7B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22AB-EECB-DA41-8598-D8526DF2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Lemmatization refers to returning all words to an original form (e.g. “ate”, “eaten”, “eats” would all become “eat”)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09B05-85DF-4B49-8765-D49255A9DBE6}"/>
              </a:ext>
            </a:extLst>
          </p:cNvPr>
          <p:cNvSpPr txBox="1"/>
          <p:nvPr/>
        </p:nvSpPr>
        <p:spPr>
          <a:xfrm>
            <a:off x="986659" y="2799556"/>
            <a:ext cx="10218682" cy="341632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lemmatizer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WordNetLemmatizer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def lemma(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wordsFiltered</a:t>
            </a:r>
            <a:r>
              <a:rPr lang="en-US" dirty="0">
                <a:latin typeface="Courier" pitchFamily="2" charset="0"/>
              </a:rPr>
              <a:t> = []</a:t>
            </a:r>
          </a:p>
          <a:p>
            <a:r>
              <a:rPr lang="en-US" dirty="0">
                <a:latin typeface="Courier" pitchFamily="2" charset="0"/>
              </a:rPr>
              <a:t>    for w in 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lw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lemmatizer.lemmatize</a:t>
            </a:r>
            <a:r>
              <a:rPr lang="en-US" dirty="0">
                <a:latin typeface="Courier" pitchFamily="2" charset="0"/>
              </a:rPr>
              <a:t>(w) 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wordsFiltered.append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lw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return(</a:t>
            </a:r>
            <a:r>
              <a:rPr lang="en-US" dirty="0" err="1">
                <a:latin typeface="Courier" pitchFamily="2" charset="0"/>
              </a:rPr>
              <a:t>wordsFiltered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df['lemma'] = df['</a:t>
            </a:r>
            <a:r>
              <a:rPr lang="en-US" dirty="0" err="1">
                <a:latin typeface="Courier" pitchFamily="2" charset="0"/>
              </a:rPr>
              <a:t>stopword</a:t>
            </a:r>
            <a:r>
              <a:rPr lang="en-US" dirty="0">
                <a:latin typeface="Courier" pitchFamily="2" charset="0"/>
              </a:rPr>
              <a:t>'].apply(lemma)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774404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CA03-6AC9-374B-A4B1-307E1CF0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Combining the Clean Tokenized Words Back into a String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0A9B-51D2-1F45-BBEE-BC6E8F33868D}"/>
              </a:ext>
            </a:extLst>
          </p:cNvPr>
          <p:cNvSpPr txBox="1"/>
          <p:nvPr/>
        </p:nvSpPr>
        <p:spPr>
          <a:xfrm>
            <a:off x="1135118" y="3022580"/>
            <a:ext cx="10218682" cy="1754326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def combine(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    string = " ".join(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return(string)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df['clean'] = df['lemma'].apply(combine)</a:t>
            </a:r>
          </a:p>
          <a:p>
            <a:r>
              <a:rPr lang="en-US" dirty="0">
                <a:latin typeface="Courier" pitchFamily="2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460266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B27-AF27-E74D-9185-52F31156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Running Sentiment Analysis 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C3EC-3F30-E24C-9FEC-BD4390EFD3B1}"/>
              </a:ext>
            </a:extLst>
          </p:cNvPr>
          <p:cNvSpPr txBox="1"/>
          <p:nvPr/>
        </p:nvSpPr>
        <p:spPr>
          <a:xfrm>
            <a:off x="838200" y="2688043"/>
            <a:ext cx="10218682" cy="3139321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sia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SentimentIntensityAnalyzer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def sentiment(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    sentiment = </a:t>
            </a:r>
            <a:r>
              <a:rPr lang="en-US" dirty="0" err="1">
                <a:latin typeface="Courier" pitchFamily="2" charset="0"/>
              </a:rPr>
              <a:t>sia.polarity_scores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row_of_dataframe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return(sentiment)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df['sentiment'] = df['clean'].apply(sentiment)</a:t>
            </a:r>
          </a:p>
          <a:p>
            <a:r>
              <a:rPr lang="en-US" dirty="0">
                <a:latin typeface="Courier" pitchFamily="2" charset="0"/>
              </a:rPr>
              <a:t>df1 = </a:t>
            </a:r>
            <a:r>
              <a:rPr lang="en-US" dirty="0" err="1">
                <a:latin typeface="Courier" pitchFamily="2" charset="0"/>
              </a:rPr>
              <a:t>pd.DataFrame</a:t>
            </a:r>
            <a:r>
              <a:rPr lang="en-US" dirty="0">
                <a:latin typeface="Courier" pitchFamily="2" charset="0"/>
              </a:rPr>
              <a:t>(df['sentiment'].</a:t>
            </a:r>
            <a:r>
              <a:rPr lang="en-US" dirty="0" err="1">
                <a:latin typeface="Courier" pitchFamily="2" charset="0"/>
              </a:rPr>
              <a:t>tolist</a:t>
            </a:r>
            <a:r>
              <a:rPr lang="en-US" dirty="0">
                <a:latin typeface="Courier" pitchFamily="2" charset="0"/>
              </a:rPr>
              <a:t>())</a:t>
            </a:r>
          </a:p>
          <a:p>
            <a:r>
              <a:rPr lang="en-US" dirty="0">
                <a:latin typeface="Courier" pitchFamily="2" charset="0"/>
              </a:rPr>
              <a:t>df = </a:t>
            </a:r>
            <a:r>
              <a:rPr lang="en-US" dirty="0" err="1">
                <a:latin typeface="Courier" pitchFamily="2" charset="0"/>
              </a:rPr>
              <a:t>pd.concat</a:t>
            </a:r>
            <a:r>
              <a:rPr lang="en-US" dirty="0">
                <a:latin typeface="Courier" pitchFamily="2" charset="0"/>
              </a:rPr>
              <a:t>([df, df1], axis=1)</a:t>
            </a:r>
          </a:p>
          <a:p>
            <a:r>
              <a:rPr lang="en-US" dirty="0">
                <a:latin typeface="Courier" pitchFamily="2" charset="0"/>
              </a:rPr>
              <a:t>del df['sentiment']</a:t>
            </a:r>
          </a:p>
          <a:p>
            <a:r>
              <a:rPr lang="en-US" dirty="0">
                <a:latin typeface="Courier" pitchFamily="2" charset="0"/>
              </a:rPr>
              <a:t>print(df)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EC64B-CE31-D34E-8702-1AB13B388936}"/>
              </a:ext>
            </a:extLst>
          </p:cNvPr>
          <p:cNvSpPr txBox="1"/>
          <p:nvPr/>
        </p:nvSpPr>
        <p:spPr>
          <a:xfrm>
            <a:off x="992459" y="1690688"/>
            <a:ext cx="972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This will return 4 new columns assessing the positivity, negativity, neutrality and overall sentiment of the tweet</a:t>
            </a:r>
          </a:p>
        </p:txBody>
      </p:sp>
    </p:spTree>
    <p:extLst>
      <p:ext uri="{BB962C8B-B14F-4D97-AF65-F5344CB8AC3E}">
        <p14:creationId xmlns:p14="http://schemas.microsoft.com/office/powerpoint/2010/main" val="3519102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C953-10A5-CC4F-BE2C-58C749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6571-62D6-7145-A29B-6135345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8" y="1825625"/>
            <a:ext cx="1095049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Holly Howe (</a:t>
            </a:r>
            <a:r>
              <a:rPr lang="en-US" sz="2000" dirty="0">
                <a:hlinkClick r:id="rId2"/>
              </a:rPr>
              <a:t>holly.howe@duke.edu</a:t>
            </a:r>
            <a:r>
              <a:rPr lang="en-US" sz="2000" dirty="0"/>
              <a:t>)</a:t>
            </a:r>
          </a:p>
          <a:p>
            <a:r>
              <a:rPr lang="en-US" sz="2000" dirty="0"/>
              <a:t>Me!</a:t>
            </a:r>
          </a:p>
          <a:p>
            <a:r>
              <a:rPr lang="en-US" sz="2000" dirty="0"/>
              <a:t>Getting </a:t>
            </a:r>
            <a:r>
              <a:rPr lang="en-US" sz="2000" dirty="0" err="1"/>
              <a:t>MTurkers</a:t>
            </a:r>
            <a:r>
              <a:rPr lang="en-US" sz="2000" dirty="0"/>
              <a:t> to rate scraped data (including emoji problems)</a:t>
            </a:r>
          </a:p>
          <a:p>
            <a:r>
              <a:rPr lang="en-US" sz="2000" dirty="0"/>
              <a:t>NLP on the Google Cloud Platform or in R (in addition to python)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Gaurav Rajesh Parikh (</a:t>
            </a:r>
            <a:r>
              <a:rPr lang="en-US" sz="2000" dirty="0">
                <a:hlinkClick r:id="rId3"/>
              </a:rPr>
              <a:t>gaurav.rajesh.parikh@dukekunshan.edu.cn</a:t>
            </a:r>
            <a:r>
              <a:rPr lang="en-US" sz="2000" dirty="0"/>
              <a:t>)</a:t>
            </a:r>
          </a:p>
          <a:p>
            <a:r>
              <a:rPr lang="en-US" sz="2000" dirty="0"/>
              <a:t>Amazing comp-sci B-Lab RA</a:t>
            </a:r>
          </a:p>
          <a:p>
            <a:r>
              <a:rPr lang="en-US" sz="2000" dirty="0"/>
              <a:t>I haven’t used him for scraping, but he seems wonderful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Ash Rahman (</a:t>
            </a:r>
            <a:r>
              <a:rPr lang="en-US" sz="2000" dirty="0">
                <a:hlinkClick r:id="rId4"/>
              </a:rPr>
              <a:t>ashabur.rahman@duke.edu)</a:t>
            </a:r>
            <a:endParaRPr lang="en-US" sz="2000" dirty="0"/>
          </a:p>
          <a:p>
            <a:r>
              <a:rPr lang="en-US" sz="2000" dirty="0"/>
              <a:t>Holly’s RA who scrapes for her</a:t>
            </a:r>
          </a:p>
          <a:p>
            <a:r>
              <a:rPr lang="en-US" sz="2000" dirty="0"/>
              <a:t>Has scraped Instagram and Twitter for me. Also has code to scrape reverse image searches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87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72BE-F9F0-4842-91E6-806F93DD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418"/>
            <a:ext cx="10515600" cy="1325563"/>
          </a:xfrm>
        </p:spPr>
        <p:txBody>
          <a:bodyPr/>
          <a:lstStyle/>
          <a:p>
            <a:r>
              <a:rPr lang="en-US" dirty="0"/>
              <a:t>Extra Slides </a:t>
            </a:r>
          </a:p>
        </p:txBody>
      </p:sp>
    </p:spTree>
    <p:extLst>
      <p:ext uri="{BB962C8B-B14F-4D97-AF65-F5344CB8AC3E}">
        <p14:creationId xmlns:p14="http://schemas.microsoft.com/office/powerpoint/2010/main" val="139045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8CB5-B0C3-8241-AD02-4DA83FA0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38" y="423745"/>
            <a:ext cx="3823008" cy="6043962"/>
          </a:xfrm>
          <a:solidFill>
            <a:srgbClr val="F36778">
              <a:alpha val="14902"/>
            </a:srgb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/>
              <a:t>Solve Behaviors</a:t>
            </a:r>
          </a:p>
          <a:p>
            <a:r>
              <a:rPr lang="en-US" sz="1700" b="1" dirty="0"/>
              <a:t>Questions</a:t>
            </a:r>
            <a:r>
              <a:rPr lang="en-US" sz="1700" dirty="0">
                <a:latin typeface="Helvetica Light" panose="020B0403020202020204" pitchFamily="34" charset="0"/>
              </a:rPr>
              <a:t>: Asks questions about the problem or how the seeker is coping</a:t>
            </a:r>
          </a:p>
          <a:p>
            <a:r>
              <a:rPr lang="en-US" sz="1700" b="1" dirty="0"/>
              <a:t>Cause</a:t>
            </a:r>
            <a:r>
              <a:rPr lang="en-US" sz="1700" dirty="0">
                <a:latin typeface="Helvetica Light" panose="020B0403020202020204" pitchFamily="34" charset="0"/>
              </a:rPr>
              <a:t>: Figures out what is causing the problem, gathers extra information about the problem</a:t>
            </a:r>
          </a:p>
          <a:p>
            <a:r>
              <a:rPr lang="en-US" sz="1700" b="1" dirty="0"/>
              <a:t>Perspective</a:t>
            </a:r>
            <a:r>
              <a:rPr lang="en-US" sz="1700" dirty="0">
                <a:latin typeface="Helvetica Light" panose="020B0403020202020204" pitchFamily="34" charset="0"/>
              </a:rPr>
              <a:t>: Gives the speaker perspective, reframes situation, provides insights into the event</a:t>
            </a:r>
          </a:p>
          <a:p>
            <a:r>
              <a:rPr lang="en-US" sz="1700" b="1" dirty="0"/>
              <a:t>Suggestions</a:t>
            </a:r>
            <a:r>
              <a:rPr lang="en-US" sz="1700" dirty="0">
                <a:latin typeface="Helvetica Light" panose="020B0403020202020204" pitchFamily="34" charset="0"/>
              </a:rPr>
              <a:t>: Gives suggestions on how to solve the problem (or how to improve mood)</a:t>
            </a:r>
          </a:p>
          <a:p>
            <a:r>
              <a:rPr lang="en-US" sz="1700" b="1" dirty="0"/>
              <a:t>Solution</a:t>
            </a:r>
            <a:r>
              <a:rPr lang="en-US" sz="1700" dirty="0">
                <a:latin typeface="Helvetica Light" panose="020B0403020202020204" pitchFamily="34" charset="0"/>
              </a:rPr>
              <a:t>: Gives information to help solve the speaker’s problems (or asks speaker to generate solutions)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274F3-1801-7341-93BF-1087A1A0B6F0}"/>
              </a:ext>
            </a:extLst>
          </p:cNvPr>
          <p:cNvSpPr txBox="1">
            <a:spLocks/>
          </p:cNvSpPr>
          <p:nvPr/>
        </p:nvSpPr>
        <p:spPr>
          <a:xfrm>
            <a:off x="4139891" y="423745"/>
            <a:ext cx="3823008" cy="6088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Solace Behaviors</a:t>
            </a:r>
          </a:p>
          <a:p>
            <a:r>
              <a:rPr lang="en-US" sz="1800" b="1" dirty="0"/>
              <a:t>Empathy</a:t>
            </a:r>
            <a:r>
              <a:rPr lang="en-US" sz="1800" dirty="0">
                <a:latin typeface="Helvetica Light" panose="020B0403020202020204" pitchFamily="34" charset="0"/>
              </a:rPr>
              <a:t>: Shows understanding, mimics emotions</a:t>
            </a:r>
          </a:p>
          <a:p>
            <a:r>
              <a:rPr lang="en-US" sz="1800" b="1" dirty="0"/>
              <a:t>Compliment</a:t>
            </a:r>
            <a:r>
              <a:rPr lang="en-US" sz="1800" dirty="0">
                <a:latin typeface="Helvetica Light" panose="020B0403020202020204" pitchFamily="34" charset="0"/>
              </a:rPr>
              <a:t>: Compliments the looks or ability of speaker</a:t>
            </a:r>
          </a:p>
          <a:p>
            <a:r>
              <a:rPr lang="en-US" sz="1800" b="1" dirty="0"/>
              <a:t>Available</a:t>
            </a:r>
            <a:r>
              <a:rPr lang="en-US" sz="1800" dirty="0">
                <a:latin typeface="Helvetica Light" panose="020B0403020202020204" pitchFamily="34" charset="0"/>
              </a:rPr>
              <a:t>: Assures speaker of future availability to help with problem, leans forward, doesn’t interrupt</a:t>
            </a:r>
          </a:p>
          <a:p>
            <a:r>
              <a:rPr lang="en-US" sz="1800" b="1" dirty="0"/>
              <a:t>Reassure</a:t>
            </a:r>
            <a:r>
              <a:rPr lang="en-US" sz="1800" dirty="0">
                <a:latin typeface="Helvetica Light" panose="020B0403020202020204" pitchFamily="34" charset="0"/>
              </a:rPr>
              <a:t>: Tries to boost the speaker’s self esteem, assures speaker that things will be ok, agrees with speaker, criticizes third party</a:t>
            </a:r>
          </a:p>
          <a:p>
            <a:r>
              <a:rPr lang="en-US" sz="1800" b="1" dirty="0"/>
              <a:t>Lift Mood</a:t>
            </a:r>
            <a:r>
              <a:rPr lang="en-US" sz="1800" dirty="0">
                <a:latin typeface="Helvetica Light" panose="020B0403020202020204" pitchFamily="34" charset="0"/>
              </a:rPr>
              <a:t>: (Offer to) engage in  mood-improving activities with the seeker</a:t>
            </a:r>
          </a:p>
          <a:p>
            <a:r>
              <a:rPr lang="en-US" sz="1800" b="1" dirty="0"/>
              <a:t>Confidentiality</a:t>
            </a:r>
            <a:r>
              <a:rPr lang="en-US" sz="1800" dirty="0">
                <a:latin typeface="Helvetica Light" panose="020B0403020202020204" pitchFamily="34" charset="0"/>
              </a:rPr>
              <a:t>: Assures seeker of confidentiality</a:t>
            </a:r>
          </a:p>
          <a:p>
            <a:r>
              <a:rPr lang="en-US" sz="1800" b="1" dirty="0"/>
              <a:t>Feelings</a:t>
            </a:r>
            <a:r>
              <a:rPr lang="en-US" sz="1800" dirty="0">
                <a:latin typeface="Helvetica Light" panose="020B0403020202020204" pitchFamily="34" charset="0"/>
              </a:rPr>
              <a:t>: Asks how the speaker feels and why they feel that way. Encourages emotional displays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F938BD-4329-AB4D-B894-B927AF237839}"/>
              </a:ext>
            </a:extLst>
          </p:cNvPr>
          <p:cNvSpPr txBox="1">
            <a:spLocks/>
          </p:cNvSpPr>
          <p:nvPr/>
        </p:nvSpPr>
        <p:spPr>
          <a:xfrm>
            <a:off x="7904355" y="345687"/>
            <a:ext cx="4207726" cy="3668754"/>
          </a:xfrm>
          <a:prstGeom prst="rect">
            <a:avLst/>
          </a:prstGeom>
          <a:solidFill>
            <a:srgbClr val="F36778">
              <a:alpha val="14902"/>
            </a:srgb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Dismiss Behaviors</a:t>
            </a:r>
          </a:p>
          <a:p>
            <a:r>
              <a:rPr lang="en-US" sz="2000" b="1" dirty="0"/>
              <a:t>Avoid Problem</a:t>
            </a:r>
            <a:r>
              <a:rPr lang="en-US" sz="2000" b="1" dirty="0">
                <a:latin typeface="Helvetica Light" panose="020B0403020202020204" pitchFamily="34" charset="0"/>
              </a:rPr>
              <a:t>: </a:t>
            </a:r>
            <a:r>
              <a:rPr lang="en-US" sz="2000" dirty="0">
                <a:latin typeface="Helvetica Light" panose="020B0403020202020204" pitchFamily="34" charset="0"/>
              </a:rPr>
              <a:t>Changes the topic of conversation</a:t>
            </a:r>
          </a:p>
          <a:p>
            <a:r>
              <a:rPr lang="en-US" sz="2000" b="1" dirty="0"/>
              <a:t>Show Disinterest</a:t>
            </a:r>
            <a:r>
              <a:rPr lang="en-US" sz="2000" dirty="0">
                <a:latin typeface="Helvetica Light" panose="020B0403020202020204" pitchFamily="34" charset="0"/>
              </a:rPr>
              <a:t>: “I don’t care about problem” or “there’s nothing you can do”</a:t>
            </a:r>
          </a:p>
          <a:p>
            <a:r>
              <a:rPr lang="en-US" sz="2000" b="1" dirty="0"/>
              <a:t>Criticize</a:t>
            </a:r>
            <a:r>
              <a:rPr lang="en-US" sz="2000" dirty="0">
                <a:latin typeface="Helvetica Light" panose="020B0403020202020204" pitchFamily="34" charset="0"/>
              </a:rPr>
              <a:t>: Criticize the speaker for how they handled the problem </a:t>
            </a:r>
          </a:p>
          <a:p>
            <a:r>
              <a:rPr lang="en-US" sz="2000" b="1" dirty="0"/>
              <a:t>Minimize</a:t>
            </a:r>
            <a:r>
              <a:rPr lang="en-US" sz="2000" dirty="0">
                <a:latin typeface="Helvetica Light" panose="020B0403020202020204" pitchFamily="34" charset="0"/>
              </a:rPr>
              <a:t>: Say the problem is not serious or unique</a:t>
            </a:r>
          </a:p>
          <a:p>
            <a:r>
              <a:rPr lang="en-US" sz="2000" b="1" dirty="0"/>
              <a:t>Sarcasm</a:t>
            </a:r>
            <a:r>
              <a:rPr lang="en-US" sz="2000" dirty="0">
                <a:latin typeface="Helvetica Light" panose="020B0403020202020204" pitchFamily="34" charset="0"/>
              </a:rPr>
              <a:t>: Ridicules the speaker, uses sarcasm</a:t>
            </a:r>
          </a:p>
          <a:p>
            <a:r>
              <a:rPr lang="en-US" sz="2000" b="1" dirty="0"/>
              <a:t>Pollyanna</a:t>
            </a:r>
            <a:r>
              <a:rPr lang="en-US" sz="2000" dirty="0">
                <a:latin typeface="Helvetica Light" panose="020B0403020202020204" pitchFamily="34" charset="0"/>
              </a:rPr>
              <a:t>: Dismiss the problem by saying its “blessing in disguise” or to “look on the bright side”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33612F-35F9-F84D-A92A-2A755D7FB4CE}"/>
              </a:ext>
            </a:extLst>
          </p:cNvPr>
          <p:cNvSpPr txBox="1">
            <a:spLocks/>
          </p:cNvSpPr>
          <p:nvPr/>
        </p:nvSpPr>
        <p:spPr>
          <a:xfrm>
            <a:off x="7904354" y="4204007"/>
            <a:ext cx="4207725" cy="2520177"/>
          </a:xfrm>
          <a:prstGeom prst="rect">
            <a:avLst/>
          </a:prstGeom>
          <a:solidFill>
            <a:srgbClr val="F36778">
              <a:alpha val="14902"/>
            </a:srgb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Escape Behaviors</a:t>
            </a:r>
          </a:p>
          <a:p>
            <a:r>
              <a:rPr lang="en-US" sz="2400" b="1" dirty="0"/>
              <a:t>Encourage Escape</a:t>
            </a:r>
            <a:r>
              <a:rPr lang="en-US" sz="2400" b="1" dirty="0">
                <a:latin typeface="Helvetica Light" panose="020B0403020202020204" pitchFamily="34" charset="0"/>
              </a:rPr>
              <a:t>: </a:t>
            </a:r>
            <a:r>
              <a:rPr lang="en-US" sz="2400" dirty="0">
                <a:latin typeface="Helvetica Light" panose="020B0403020202020204" pitchFamily="34" charset="0"/>
              </a:rPr>
              <a:t>Encourage seeker to get drunk/high or engage in risky behaviors to escape</a:t>
            </a:r>
          </a:p>
          <a:p>
            <a:r>
              <a:rPr lang="en-US" sz="2400" b="1" dirty="0"/>
              <a:t>Aggressive Joke</a:t>
            </a:r>
            <a:r>
              <a:rPr lang="en-US" sz="2400" dirty="0">
                <a:latin typeface="Helvetica Light" panose="020B0403020202020204" pitchFamily="34" charset="0"/>
              </a:rPr>
              <a:t>: makes fun of speaker or speaker’s feelings</a:t>
            </a:r>
          </a:p>
          <a:p>
            <a:r>
              <a:rPr lang="en-US" sz="2400" b="1" dirty="0"/>
              <a:t>Show Irritation</a:t>
            </a:r>
            <a:r>
              <a:rPr lang="en-US" sz="2400" dirty="0">
                <a:latin typeface="Helvetica Light" panose="020B0403020202020204" pitchFamily="34" charset="0"/>
              </a:rPr>
              <a:t>: Show irritation at speaker or speakers problem</a:t>
            </a:r>
          </a:p>
          <a:p>
            <a:r>
              <a:rPr lang="en-US" sz="2400" b="1" dirty="0"/>
              <a:t>Suppress</a:t>
            </a:r>
            <a:r>
              <a:rPr lang="en-US" sz="2400" dirty="0">
                <a:latin typeface="Helvetica Light" panose="020B0403020202020204" pitchFamily="34" charset="0"/>
              </a:rPr>
              <a:t>: encourage speaker to suppress emotions</a:t>
            </a:r>
          </a:p>
        </p:txBody>
      </p:sp>
    </p:spTree>
    <p:extLst>
      <p:ext uri="{BB962C8B-B14F-4D97-AF65-F5344CB8AC3E}">
        <p14:creationId xmlns:p14="http://schemas.microsoft.com/office/powerpoint/2010/main" val="3058933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4FB-2605-B44D-8845-DB441629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92E8-ACBD-2348-B685-A288B8BC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90"/>
            <a:ext cx="10515600" cy="705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slow way…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59424-2DED-D845-8339-35F6258D5609}"/>
              </a:ext>
            </a:extLst>
          </p:cNvPr>
          <p:cNvSpPr txBox="1"/>
          <p:nvPr/>
        </p:nvSpPr>
        <p:spPr>
          <a:xfrm>
            <a:off x="1551213" y="2045128"/>
            <a:ext cx="81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" pitchFamily="2" charset="0"/>
              </a:rPr>
              <a:t>Click the link to the tweet in from your </a:t>
            </a:r>
            <a:r>
              <a:rPr lang="en-US" sz="2800" dirty="0" err="1">
                <a:latin typeface="Helvetica" pitchFamily="2" charset="0"/>
              </a:rPr>
              <a:t>Twint</a:t>
            </a:r>
            <a:r>
              <a:rPr lang="en-US" sz="2800" dirty="0">
                <a:latin typeface="Helvetica" pitchFamily="2" charset="0"/>
              </a:rPr>
              <a:t> file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" pitchFamily="2" charset="0"/>
              </a:rPr>
              <a:t>Get the embed link</a:t>
            </a:r>
          </a:p>
          <a:p>
            <a:pPr marL="514350" indent="-514350">
              <a:buAutoNum type="arabicPeriod"/>
            </a:pPr>
            <a:endParaRPr lang="en-US" sz="28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C35F1-60C9-7E46-98B2-A333E135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2891053"/>
            <a:ext cx="5743121" cy="372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2589F0-2B18-8647-AFBB-ECCFB974A22A}"/>
              </a:ext>
            </a:extLst>
          </p:cNvPr>
          <p:cNvSpPr/>
          <p:nvPr/>
        </p:nvSpPr>
        <p:spPr>
          <a:xfrm>
            <a:off x="6572794" y="5596347"/>
            <a:ext cx="1999706" cy="428896"/>
          </a:xfrm>
          <a:prstGeom prst="rect">
            <a:avLst/>
          </a:prstGeom>
          <a:solidFill>
            <a:srgbClr val="FFF204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3FE-047C-6444-8C2A-BBA1A541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Agenda </a:t>
            </a:r>
          </a:p>
        </p:txBody>
      </p:sp>
      <p:pic>
        <p:nvPicPr>
          <p:cNvPr id="7170" name="Picture 2" descr="Twitter suspends 'large network' of fake accounts used to match phone  numbers to users | TechCrunch">
            <a:extLst>
              <a:ext uri="{FF2B5EF4-FFF2-40B4-BE49-F238E27FC236}">
                <a16:creationId xmlns:a16="http://schemas.microsoft.com/office/drawing/2014/main" id="{12B7A019-449C-7147-8B94-421645B0A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 bwMode="auto">
          <a:xfrm>
            <a:off x="0" y="3573090"/>
            <a:ext cx="6042578" cy="32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itter suspends 'large network' of fake accounts used to match phone  numbers to users | TechCrunch">
            <a:extLst>
              <a:ext uri="{FF2B5EF4-FFF2-40B4-BE49-F238E27FC236}">
                <a16:creationId xmlns:a16="http://schemas.microsoft.com/office/drawing/2014/main" id="{78E383B4-98C9-E441-8315-0CE4C7F3B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 bwMode="auto">
          <a:xfrm>
            <a:off x="5944607" y="3573090"/>
            <a:ext cx="6042578" cy="32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996E-9AF9-0442-8737-42E3EE33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89175"/>
          </a:xfrm>
        </p:spPr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What do I need to install?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What’s the most basic way to scrape Tweets?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i="1" dirty="0">
                <a:solidFill>
                  <a:schemeClr val="bg1"/>
                </a:solidFill>
              </a:rPr>
              <a:t>What if I need to scrape information about Twitter users?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i="1" dirty="0">
                <a:solidFill>
                  <a:schemeClr val="bg1"/>
                </a:solidFill>
              </a:rPr>
              <a:t>What if I need to embed tweets into Qualtrics?</a:t>
            </a:r>
          </a:p>
        </p:txBody>
      </p:sp>
    </p:spTree>
    <p:extLst>
      <p:ext uri="{BB962C8B-B14F-4D97-AF65-F5344CB8AC3E}">
        <p14:creationId xmlns:p14="http://schemas.microsoft.com/office/powerpoint/2010/main" val="330406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759-50F2-B04C-B764-A3EA0DC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Tweets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3E2F1F-11C9-984B-98EB-71C6E4C83A8A}"/>
              </a:ext>
            </a:extLst>
          </p:cNvPr>
          <p:cNvSpPr txBox="1">
            <a:spLocks/>
          </p:cNvSpPr>
          <p:nvPr/>
        </p:nvSpPr>
        <p:spPr>
          <a:xfrm>
            <a:off x="838200" y="1565490"/>
            <a:ext cx="10515600" cy="70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fast way…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47332-E7E1-9142-925D-3EE57F3AD51F}"/>
              </a:ext>
            </a:extLst>
          </p:cNvPr>
          <p:cNvSpPr txBox="1"/>
          <p:nvPr/>
        </p:nvSpPr>
        <p:spPr>
          <a:xfrm>
            <a:off x="914400" y="2416629"/>
            <a:ext cx="723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Recall that </a:t>
            </a:r>
            <a:r>
              <a:rPr lang="en-US" sz="2400" dirty="0" err="1">
                <a:latin typeface="Helvetica" pitchFamily="2" charset="0"/>
              </a:rPr>
              <a:t>Twint</a:t>
            </a:r>
            <a:r>
              <a:rPr lang="en-US" sz="2400" dirty="0">
                <a:latin typeface="Helvetica" pitchFamily="2" charset="0"/>
              </a:rPr>
              <a:t> gives you a link that looks like this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700CE-5D87-4D4F-8EDB-B3EDA6CBBA5D}"/>
              </a:ext>
            </a:extLst>
          </p:cNvPr>
          <p:cNvSpPr txBox="1"/>
          <p:nvPr/>
        </p:nvSpPr>
        <p:spPr>
          <a:xfrm>
            <a:off x="1045029" y="3009494"/>
            <a:ext cx="105156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" pitchFamily="2" charset="0"/>
              </a:rPr>
              <a:t>twitter.com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/</a:t>
            </a:r>
            <a:r>
              <a:rPr lang="en-US" sz="2400" b="0" i="0" u="none" strike="noStrike" dirty="0" err="1">
                <a:effectLst/>
                <a:highlight>
                  <a:srgbClr val="FFF204"/>
                </a:highlight>
                <a:latin typeface="Courier" pitchFamily="2" charset="0"/>
              </a:rPr>
              <a:t>Wendys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/status/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28A9E1"/>
                </a:highlight>
                <a:latin typeface="Courier" pitchFamily="2" charset="0"/>
              </a:rPr>
              <a:t>1214328772935266304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2F3FF-3977-F74C-9D2C-68820C904E98}"/>
              </a:ext>
            </a:extLst>
          </p:cNvPr>
          <p:cNvSpPr txBox="1"/>
          <p:nvPr/>
        </p:nvSpPr>
        <p:spPr>
          <a:xfrm>
            <a:off x="1045029" y="3748194"/>
            <a:ext cx="742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You need to transform it into a link that looks like this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819C8-7058-034B-BEB6-B73EB7E703B1}"/>
              </a:ext>
            </a:extLst>
          </p:cNvPr>
          <p:cNvSpPr txBox="1"/>
          <p:nvPr/>
        </p:nvSpPr>
        <p:spPr>
          <a:xfrm>
            <a:off x="1045029" y="4209859"/>
            <a:ext cx="105156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https://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" pitchFamily="2" charset="0"/>
              </a:rPr>
              <a:t>publish.twitter.com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/?query=https%3A%2F%2Ftwitter.com%2F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204"/>
                </a:highlight>
                <a:latin typeface="Courier" pitchFamily="2" charset="0"/>
              </a:rPr>
              <a:t>Wendys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%2Fstatus%2F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28A9E1"/>
                </a:highlight>
                <a:latin typeface="Courier" pitchFamily="2" charset="0"/>
              </a:rPr>
              <a:t>1214328772935266304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 &amp;widget=Tweet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34DC6-5322-3B44-ADFB-BFCEB230DA68}"/>
              </a:ext>
            </a:extLst>
          </p:cNvPr>
          <p:cNvSpPr txBox="1"/>
          <p:nvPr/>
        </p:nvSpPr>
        <p:spPr>
          <a:xfrm>
            <a:off x="1045028" y="564102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 do this using formula in excel to pull the right information into the new link format</a:t>
            </a:r>
          </a:p>
        </p:txBody>
      </p:sp>
    </p:spTree>
    <p:extLst>
      <p:ext uri="{BB962C8B-B14F-4D97-AF65-F5344CB8AC3E}">
        <p14:creationId xmlns:p14="http://schemas.microsoft.com/office/powerpoint/2010/main" val="330033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8FEC-C3A9-F146-9520-4F6B01BD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Chromedriver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0BBB-0A27-204F-9689-F30FB5CD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chromedriver.chromium.org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84150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1A8F-7566-7643-9ED9-D8CB755B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2084506"/>
            <a:ext cx="5257800" cy="4654961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200" dirty="0">
                <a:latin typeface="Courier" pitchFamily="2" charset="0"/>
              </a:rPr>
              <a:t>np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pandas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200" dirty="0">
                <a:latin typeface="Courier" pitchFamily="2" charset="0"/>
              </a:rPr>
              <a:t> pd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random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b="1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randint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time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sleep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selenium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webdriver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1FA1F3"/>
                </a:solidFill>
                <a:latin typeface="Courier" pitchFamily="2" charset="0"/>
              </a:rPr>
              <a:t>get_result</a:t>
            </a:r>
            <a:r>
              <a:rPr lang="en-US" sz="1200" dirty="0">
                <a:latin typeface="Courier" pitchFamily="2" charset="0"/>
              </a:rPr>
              <a:t>(link):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    try: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driver.get</a:t>
            </a:r>
            <a:r>
              <a:rPr lang="en-US" sz="1200" dirty="0">
                <a:latin typeface="Courier" pitchFamily="2" charset="0"/>
              </a:rPr>
              <a:t>(link)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#go to the link page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sleep(</a:t>
            </a:r>
            <a:r>
              <a:rPr lang="en-US" sz="1200" dirty="0" err="1">
                <a:latin typeface="Courier" pitchFamily="2" charset="0"/>
              </a:rPr>
              <a:t>randint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2,5</a:t>
            </a:r>
            <a:r>
              <a:rPr lang="en-US" sz="1200" dirty="0">
                <a:latin typeface="Courier" pitchFamily="2" charset="0"/>
              </a:rPr>
              <a:t>))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#pause between 2-5 seconds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driver.find_element_by_class_name</a:t>
            </a:r>
            <a:r>
              <a:rPr lang="en-US" sz="1200" dirty="0">
                <a:latin typeface="Courier" pitchFamily="2" charset="0"/>
              </a:rPr>
              <a:t>('</a:t>
            </a:r>
            <a:r>
              <a:rPr lang="en-US" sz="1200" dirty="0" err="1">
                <a:latin typeface="Courier" pitchFamily="2" charset="0"/>
              </a:rPr>
              <a:t>EmbedCode</a:t>
            </a:r>
            <a:r>
              <a:rPr lang="en-US" sz="1200" dirty="0">
                <a:latin typeface="Courier" pitchFamily="2" charset="0"/>
              </a:rPr>
              <a:t>-code’)#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get the Embedding code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result.text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    except: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np.nan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return result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211B7C-4D74-B848-8089-4341D493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Tweets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93F289-6682-D241-92F8-09A586E7DF5F}"/>
              </a:ext>
            </a:extLst>
          </p:cNvPr>
          <p:cNvSpPr txBox="1">
            <a:spLocks/>
          </p:cNvSpPr>
          <p:nvPr/>
        </p:nvSpPr>
        <p:spPr>
          <a:xfrm>
            <a:off x="838200" y="1565490"/>
            <a:ext cx="10515600" cy="70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fast way…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F17DD7-D26A-8B43-A6B7-207D1658A2B6}"/>
              </a:ext>
            </a:extLst>
          </p:cNvPr>
          <p:cNvSpPr txBox="1">
            <a:spLocks/>
          </p:cNvSpPr>
          <p:nvPr/>
        </p:nvSpPr>
        <p:spPr>
          <a:xfrm>
            <a:off x="431799" y="2084505"/>
            <a:ext cx="5833534" cy="4654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200" dirty="0">
                <a:latin typeface="Courier" pitchFamily="2" charset="0"/>
              </a:rPr>
              <a:t>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pandas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200" dirty="0">
                <a:latin typeface="Courier" pitchFamily="2" charset="0"/>
              </a:rPr>
              <a:t> pd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random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b="1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randint</a:t>
            </a: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time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sleep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selenium </a:t>
            </a: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webdriver</a:t>
            </a: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1FA1F3"/>
                </a:solidFill>
                <a:latin typeface="Courier" pitchFamily="2" charset="0"/>
              </a:rPr>
              <a:t>get_result</a:t>
            </a:r>
            <a:r>
              <a:rPr lang="en-US" sz="1200" dirty="0">
                <a:latin typeface="Courier" pitchFamily="2" charset="0"/>
              </a:rPr>
              <a:t>(link):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  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driver.get</a:t>
            </a:r>
            <a:r>
              <a:rPr lang="en-US" sz="1200" dirty="0">
                <a:latin typeface="Courier" pitchFamily="2" charset="0"/>
              </a:rPr>
              <a:t>(link)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#go to the link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    sleep(</a:t>
            </a:r>
            <a:r>
              <a:rPr lang="en-US" sz="1200" dirty="0" err="1">
                <a:latin typeface="Courier" pitchFamily="2" charset="0"/>
              </a:rPr>
              <a:t>randint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2,5</a:t>
            </a:r>
            <a:r>
              <a:rPr lang="en-US" sz="1200" dirty="0">
                <a:latin typeface="Courier" pitchFamily="2" charset="0"/>
              </a:rPr>
              <a:t>))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#pause between 2-5 seconds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driver.find_element_by_class_name</a:t>
            </a:r>
            <a:r>
              <a:rPr lang="en-US" sz="1200" dirty="0">
                <a:latin typeface="Courier" pitchFamily="2" charset="0"/>
              </a:rPr>
              <a:t>('</a:t>
            </a:r>
            <a:r>
              <a:rPr lang="en-US" sz="1200" dirty="0" err="1">
                <a:latin typeface="Courier" pitchFamily="2" charset="0"/>
              </a:rPr>
              <a:t>EmbedCode</a:t>
            </a:r>
            <a:r>
              <a:rPr lang="en-US" sz="1200" dirty="0">
                <a:latin typeface="Courier" pitchFamily="2" charset="0"/>
              </a:rPr>
              <a:t>-code’)#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get the Embedding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result.text</a:t>
            </a: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  <a:latin typeface="Courier" pitchFamily="2" charset="0"/>
              </a:rPr>
              <a:t>    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    result = </a:t>
            </a:r>
            <a:r>
              <a:rPr lang="en-US" sz="1200" dirty="0" err="1">
                <a:latin typeface="Courier" pitchFamily="2" charset="0"/>
              </a:rPr>
              <a:t>np.nan</a:t>
            </a: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" pitchFamily="2" charset="0"/>
              </a:rPr>
              <a:t>    return result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4B18AA-EBA5-BB40-8896-3FC9C1300FD9}"/>
              </a:ext>
            </a:extLst>
          </p:cNvPr>
          <p:cNvSpPr txBox="1">
            <a:spLocks/>
          </p:cNvSpPr>
          <p:nvPr/>
        </p:nvSpPr>
        <p:spPr>
          <a:xfrm>
            <a:off x="6397978" y="2084505"/>
            <a:ext cx="5494868" cy="4654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data = </a:t>
            </a:r>
            <a:r>
              <a:rPr lang="en-US" sz="1200" dirty="0" err="1">
                <a:latin typeface="Courier" pitchFamily="2" charset="0"/>
              </a:rPr>
              <a:t>pd.read_csv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("/Users/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hollyhowe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/Downloads/Jan2020WendysTweets.csv</a:t>
            </a:r>
            <a:r>
              <a:rPr lang="en-US" sz="1200" dirty="0">
                <a:latin typeface="Courier" pitchFamily="2" charset="0"/>
              </a:rPr>
              <a:t>")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#put the link to your specific list of URLS here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driver = </a:t>
            </a:r>
            <a:r>
              <a:rPr lang="en-US" sz="1200" dirty="0" err="1">
                <a:latin typeface="Courier" pitchFamily="2" charset="0"/>
              </a:rPr>
              <a:t>webdriver.Chrome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executable_path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r'/Users/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hollyhowe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/Dropbox/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chromedriver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’)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#put the pathway to your </a:t>
            </a:r>
            <a:r>
              <a:rPr lang="en-US" sz="1200" dirty="0" err="1">
                <a:solidFill>
                  <a:srgbClr val="007B7A"/>
                </a:solidFill>
                <a:latin typeface="Courier" pitchFamily="2" charset="0"/>
              </a:rPr>
              <a:t>Chromedriver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 here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test_data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data.iloc</a:t>
            </a:r>
            <a:r>
              <a:rPr lang="en-US" sz="1200" dirty="0">
                <a:latin typeface="Courier" pitchFamily="2" charset="0"/>
              </a:rPr>
              <a:t>[:] #formatting it into a table.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results = </a:t>
            </a:r>
            <a:r>
              <a:rPr lang="en-US" sz="1200" dirty="0" err="1">
                <a:latin typeface="Courier" pitchFamily="2" charset="0"/>
              </a:rPr>
              <a:t>test_data.apply</a:t>
            </a:r>
            <a:r>
              <a:rPr lang="en-US" sz="1200" dirty="0">
                <a:latin typeface="Courier" pitchFamily="2" charset="0"/>
              </a:rPr>
              <a:t>(lambda x: </a:t>
            </a:r>
            <a:r>
              <a:rPr lang="en-US" sz="1200" dirty="0" err="1">
                <a:latin typeface="Courier" pitchFamily="2" charset="0"/>
              </a:rPr>
              <a:t>pd.Series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get_result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x.link</a:t>
            </a:r>
            <a:r>
              <a:rPr lang="en-US" sz="1200" dirty="0">
                <a:latin typeface="Courier" pitchFamily="2" charset="0"/>
              </a:rPr>
              <a:t>), index = ['html']), axis = 1)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results = </a:t>
            </a:r>
            <a:r>
              <a:rPr lang="en-US" sz="1200" dirty="0" err="1">
                <a:latin typeface="Courier" pitchFamily="2" charset="0"/>
              </a:rPr>
              <a:t>pd.concat</a:t>
            </a:r>
            <a:r>
              <a:rPr lang="en-US" sz="1200" dirty="0">
                <a:latin typeface="Courier" pitchFamily="2" charset="0"/>
              </a:rPr>
              <a:t>([</a:t>
            </a:r>
            <a:r>
              <a:rPr lang="en-US" sz="1200" dirty="0" err="1">
                <a:latin typeface="Courier" pitchFamily="2" charset="0"/>
              </a:rPr>
              <a:t>test_data</a:t>
            </a:r>
            <a:r>
              <a:rPr lang="en-US" sz="1200" dirty="0">
                <a:latin typeface="Courier" pitchFamily="2" charset="0"/>
              </a:rPr>
              <a:t>, results], axis = 1, </a:t>
            </a:r>
            <a:r>
              <a:rPr lang="en-US" sz="1200" dirty="0" err="1">
                <a:latin typeface="Courier" pitchFamily="2" charset="0"/>
              </a:rPr>
              <a:t>ignore_index</a:t>
            </a:r>
            <a:r>
              <a:rPr lang="en-US" sz="1200" dirty="0">
                <a:latin typeface="Courier" pitchFamily="2" charset="0"/>
              </a:rPr>
              <a:t> = True)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results.to_csv</a:t>
            </a:r>
            <a:r>
              <a:rPr lang="en-US" sz="1200" dirty="0">
                <a:latin typeface="Courier" pitchFamily="2" charset="0"/>
              </a:rPr>
              <a:t>("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Desktop\\Holly\\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html_stuff.csv</a:t>
            </a:r>
            <a:r>
              <a:rPr lang="en-US" sz="1200" dirty="0">
                <a:latin typeface="Courier" pitchFamily="2" charset="0"/>
              </a:rPr>
              <a:t>", </a:t>
            </a:r>
            <a:r>
              <a:rPr lang="en-US" sz="1200" dirty="0" err="1">
                <a:latin typeface="Courier" pitchFamily="2" charset="0"/>
              </a:rPr>
              <a:t>sep</a:t>
            </a:r>
            <a:r>
              <a:rPr lang="en-US" sz="1200" dirty="0">
                <a:latin typeface="Courier" pitchFamily="2" charset="0"/>
              </a:rPr>
              <a:t> = "|") </a:t>
            </a:r>
            <a:r>
              <a:rPr lang="en-US" sz="1200" dirty="0">
                <a:solidFill>
                  <a:srgbClr val="007B7A"/>
                </a:solidFill>
                <a:latin typeface="Courier" pitchFamily="2" charset="0"/>
              </a:rPr>
              <a:t>#save the file to a specific place on your computer here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20E3-FB47-944A-BD1C-D8214BC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15E6-8A11-A346-8613-4C5B2BFB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690689"/>
            <a:ext cx="11487149" cy="448627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1" dirty="0">
                <a:highlight>
                  <a:srgbClr val="FFF204"/>
                </a:highlight>
              </a:rPr>
              <a:t>Python</a:t>
            </a:r>
            <a:r>
              <a:rPr lang="en-US" dirty="0">
                <a:highlight>
                  <a:srgbClr val="FFF204"/>
                </a:highlight>
              </a:rPr>
              <a:t> </a:t>
            </a:r>
            <a:r>
              <a:rPr lang="en-US" dirty="0"/>
              <a:t>to your computer (</a:t>
            </a:r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your Terminal App (Mac) or Command Window (PC)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Mac: Applications &gt; Utilities &gt; Terminal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PC: Type </a:t>
            </a:r>
            <a:r>
              <a:rPr lang="en-US" dirty="0" err="1"/>
              <a:t>cmd</a:t>
            </a:r>
            <a:r>
              <a:rPr lang="en-US" dirty="0"/>
              <a:t> in the Windows search bar and click ”Command Prompt”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</a:t>
            </a:r>
            <a:r>
              <a:rPr lang="en-US" b="1" dirty="0"/>
              <a:t> </a:t>
            </a:r>
            <a:r>
              <a:rPr lang="en-US" b="1" dirty="0">
                <a:highlight>
                  <a:srgbClr val="FFF204"/>
                </a:highlight>
              </a:rPr>
              <a:t>Pip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https://pip.pypa.io/en/stable/installing/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Mac: </a:t>
            </a:r>
            <a:r>
              <a:rPr lang="en-US" dirty="0">
                <a:hlinkClick r:id="rId5"/>
              </a:rPr>
              <a:t>https://www.geeksforgeeks.org/how-to-install-pip-in-macos/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PC: </a:t>
            </a:r>
            <a:r>
              <a:rPr lang="en-US" dirty="0">
                <a:hlinkClick r:id="rId6"/>
              </a:rPr>
              <a:t>https://phoenixnap.com/kb/install-pip-window</a:t>
            </a:r>
            <a:r>
              <a:rPr lang="en-US" dirty="0"/>
              <a:t> (Follow the instructions beginning at “Installing Pip on Windows” --- DO NOT start with the earlier instructions).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1" dirty="0" err="1">
                <a:highlight>
                  <a:srgbClr val="FFF204"/>
                </a:highlight>
              </a:rPr>
              <a:t>Jupyter</a:t>
            </a:r>
            <a:r>
              <a:rPr lang="en-US" b="1" dirty="0">
                <a:highlight>
                  <a:srgbClr val="FFF204"/>
                </a:highlight>
              </a:rPr>
              <a:t> Notebook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Follow the commands for pip install: </a:t>
            </a:r>
            <a:r>
              <a:rPr lang="en-US" dirty="0">
                <a:hlinkClick r:id="rId7"/>
              </a:rPr>
              <a:t>https://jupyter.org/install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BEC676-807C-A345-982D-5E12C605EFF8}"/>
              </a:ext>
            </a:extLst>
          </p:cNvPr>
          <p:cNvGrpSpPr/>
          <p:nvPr/>
        </p:nvGrpSpPr>
        <p:grpSpPr>
          <a:xfrm>
            <a:off x="363165" y="1343334"/>
            <a:ext cx="11186700" cy="3543301"/>
            <a:chOff x="512982" y="765227"/>
            <a:chExt cx="11186700" cy="35433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DA3237-98DC-4C44-8DE8-1BD4BA500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37" y="765227"/>
              <a:ext cx="11038745" cy="35433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13D73C-8797-224C-AB80-4E5603C3797A}"/>
                </a:ext>
              </a:extLst>
            </p:cNvPr>
            <p:cNvSpPr/>
            <p:nvPr/>
          </p:nvSpPr>
          <p:spPr>
            <a:xfrm>
              <a:off x="3409627" y="1348353"/>
              <a:ext cx="5982346" cy="216976"/>
            </a:xfrm>
            <a:prstGeom prst="rect">
              <a:avLst/>
            </a:prstGeom>
            <a:solidFill>
              <a:srgbClr val="FFF20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654FC-0837-0342-AAFB-505F9CCDF065}"/>
                </a:ext>
              </a:extLst>
            </p:cNvPr>
            <p:cNvSpPr/>
            <p:nvPr/>
          </p:nvSpPr>
          <p:spPr>
            <a:xfrm>
              <a:off x="512982" y="2161370"/>
              <a:ext cx="5982346" cy="216976"/>
            </a:xfrm>
            <a:prstGeom prst="rect">
              <a:avLst/>
            </a:prstGeom>
            <a:solidFill>
              <a:srgbClr val="FFF20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5FAD38-98C3-404D-AEBF-4685BCDCA049}"/>
                </a:ext>
              </a:extLst>
            </p:cNvPr>
            <p:cNvSpPr/>
            <p:nvPr/>
          </p:nvSpPr>
          <p:spPr>
            <a:xfrm>
              <a:off x="660937" y="4049253"/>
              <a:ext cx="5982346" cy="216976"/>
            </a:xfrm>
            <a:prstGeom prst="rect">
              <a:avLst/>
            </a:prstGeom>
            <a:solidFill>
              <a:srgbClr val="FFF20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F5730A6F-D12E-6445-BA9B-492CA8E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do steps 3 &amp; 4 look like on Mac?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C5E09-8742-F740-B38D-D1071180FE25}"/>
              </a:ext>
            </a:extLst>
          </p:cNvPr>
          <p:cNvSpPr txBox="1"/>
          <p:nvPr/>
        </p:nvSpPr>
        <p:spPr>
          <a:xfrm>
            <a:off x="6150278" y="5012944"/>
            <a:ext cx="575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You’ve made a mistake if it looks like this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4549D-02BD-9047-930E-E5B7152DD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94" y="5662474"/>
            <a:ext cx="5251245" cy="9599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62CF94-D7B9-BE47-9471-336FFE13BAC0}"/>
              </a:ext>
            </a:extLst>
          </p:cNvPr>
          <p:cNvSpPr/>
          <p:nvPr/>
        </p:nvSpPr>
        <p:spPr>
          <a:xfrm>
            <a:off x="6448694" y="6159854"/>
            <a:ext cx="975102" cy="365422"/>
          </a:xfrm>
          <a:prstGeom prst="rect">
            <a:avLst/>
          </a:prstGeom>
          <a:solidFill>
            <a:srgbClr val="FFF204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FBDB-177E-0A44-BAC3-A83CDC3A04A7}"/>
              </a:ext>
            </a:extLst>
          </p:cNvPr>
          <p:cNvSpPr txBox="1"/>
          <p:nvPr/>
        </p:nvSpPr>
        <p:spPr>
          <a:xfrm>
            <a:off x="363165" y="5018782"/>
            <a:ext cx="554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New lines it should look like this: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(with your name obviously)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20FE64-EB04-6A46-8FBC-EE2CC9556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66" y="5652144"/>
            <a:ext cx="5548577" cy="9805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1120DD-6D42-7949-B571-205C1D9AED1E}"/>
              </a:ext>
            </a:extLst>
          </p:cNvPr>
          <p:cNvSpPr/>
          <p:nvPr/>
        </p:nvSpPr>
        <p:spPr>
          <a:xfrm>
            <a:off x="466348" y="6030933"/>
            <a:ext cx="4665314" cy="460968"/>
          </a:xfrm>
          <a:prstGeom prst="rect">
            <a:avLst/>
          </a:prstGeom>
          <a:solidFill>
            <a:srgbClr val="FFF204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A537-B1B7-F345-9A31-2A4A54AC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Twint</a:t>
            </a:r>
            <a:r>
              <a:rPr lang="en-US" dirty="0"/>
              <a:t> (The Twitter Scraper)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C5B6-01E2-FF4F-AF72-F17DC0C6A8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2861" y="3686838"/>
            <a:ext cx="10515600" cy="9298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pip3 install --user --upgrade </a:t>
            </a:r>
            <a:r>
              <a:rPr lang="en-US" sz="2000" dirty="0" err="1">
                <a:latin typeface="Courier" pitchFamily="2" charset="0"/>
              </a:rPr>
              <a:t>git+https</a:t>
            </a:r>
            <a:r>
              <a:rPr lang="en-US" sz="2000" dirty="0">
                <a:latin typeface="Courier" pitchFamily="2" charset="0"/>
              </a:rPr>
              <a:t>://</a:t>
            </a:r>
            <a:r>
              <a:rPr lang="en-US" sz="2000" dirty="0" err="1">
                <a:latin typeface="Courier" pitchFamily="2" charset="0"/>
              </a:rPr>
              <a:t>github.com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twintproject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twint.git@origin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master#egg</a:t>
            </a:r>
            <a:r>
              <a:rPr lang="en-US" sz="2000" dirty="0">
                <a:latin typeface="Courier" pitchFamily="2" charset="0"/>
              </a:rPr>
              <a:t>=</a:t>
            </a:r>
            <a:r>
              <a:rPr lang="en-US" sz="2000" dirty="0" err="1">
                <a:latin typeface="Courier" pitchFamily="2" charset="0"/>
              </a:rPr>
              <a:t>twint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EC1CE-485D-C946-99D5-278B3F0C185D}"/>
              </a:ext>
            </a:extLst>
          </p:cNvPr>
          <p:cNvSpPr txBox="1"/>
          <p:nvPr/>
        </p:nvSpPr>
        <p:spPr>
          <a:xfrm>
            <a:off x="807522" y="2256312"/>
            <a:ext cx="1054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You should be able to do this in </a:t>
            </a:r>
            <a:r>
              <a:rPr lang="en-US" sz="2400" dirty="0" err="1">
                <a:latin typeface="Helvetica Light" panose="020B0403020202020204" pitchFamily="34" charset="0"/>
              </a:rPr>
              <a:t>Jupyter</a:t>
            </a:r>
            <a:r>
              <a:rPr lang="en-US" sz="2400" dirty="0">
                <a:latin typeface="Helvetica Light" panose="020B0403020202020204" pitchFamily="34" charset="0"/>
              </a:rPr>
              <a:t>, but I ran into problems. So install it right in your command line</a:t>
            </a:r>
          </a:p>
        </p:txBody>
      </p:sp>
    </p:spTree>
    <p:extLst>
      <p:ext uri="{BB962C8B-B14F-4D97-AF65-F5344CB8AC3E}">
        <p14:creationId xmlns:p14="http://schemas.microsoft.com/office/powerpoint/2010/main" val="342384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ew...&quot; said panda. - Phew Said Panda - Sticker | TeePublic">
            <a:extLst>
              <a:ext uri="{FF2B5EF4-FFF2-40B4-BE49-F238E27FC236}">
                <a16:creationId xmlns:a16="http://schemas.microsoft.com/office/drawing/2014/main" id="{9220EF2D-A6D5-DB4B-AA28-DE453657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8F0C4A-1ED7-E743-B619-2FBD9023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790"/>
            <a:ext cx="6724973" cy="669321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Congratulations!</a:t>
            </a:r>
            <a:br>
              <a:rPr lang="en-US" dirty="0"/>
            </a:br>
            <a:r>
              <a:rPr lang="en-US" dirty="0"/>
              <a:t>Installing that software is the hardest part!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Now, let’s actually scrape some data!</a:t>
            </a:r>
          </a:p>
        </p:txBody>
      </p:sp>
    </p:spTree>
    <p:extLst>
      <p:ext uri="{BB962C8B-B14F-4D97-AF65-F5344CB8AC3E}">
        <p14:creationId xmlns:p14="http://schemas.microsoft.com/office/powerpoint/2010/main" val="79069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3011</Words>
  <Application>Microsoft Macintosh PowerPoint</Application>
  <PresentationFormat>Widescreen</PresentationFormat>
  <Paragraphs>353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</vt:lpstr>
      <vt:lpstr>Helvetica</vt:lpstr>
      <vt:lpstr>Helvetica Light</vt:lpstr>
      <vt:lpstr>Office Theme</vt:lpstr>
      <vt:lpstr>Scraping and Natural Language Processing</vt:lpstr>
      <vt:lpstr>Scraping Data From Twitter</vt:lpstr>
      <vt:lpstr>Some examples of Twitter data in papers</vt:lpstr>
      <vt:lpstr>Learning Goals for Today</vt:lpstr>
      <vt:lpstr>Agenda </vt:lpstr>
      <vt:lpstr>What do I need to get started?</vt:lpstr>
      <vt:lpstr>What do steps 3 &amp; 4 look like on Mac?</vt:lpstr>
      <vt:lpstr>Install Twint (The Twitter Scraper)</vt:lpstr>
      <vt:lpstr>Congratulations! Installing that software is the hardest part!     Now, let’s actually scrape some data!</vt:lpstr>
      <vt:lpstr>Step 1: Launch Jupyter Notebook</vt:lpstr>
      <vt:lpstr>Step 2: Create a New Project</vt:lpstr>
      <vt:lpstr>Your new notebook</vt:lpstr>
      <vt:lpstr>Step 3: Install Pandas</vt:lpstr>
      <vt:lpstr>An example What information do you need to collect?</vt:lpstr>
      <vt:lpstr>PowerPoint Presentation</vt:lpstr>
      <vt:lpstr>PowerPoint Presentation</vt:lpstr>
      <vt:lpstr>Who tweeted @Wendys on International Roast Day?</vt:lpstr>
      <vt:lpstr>Scraping Tweets from #NationalRoastDay</vt:lpstr>
      <vt:lpstr>Saving the scraped tweets</vt:lpstr>
      <vt:lpstr>The Output</vt:lpstr>
      <vt:lpstr>Who did Wendys Tweet at on International Roast Day?</vt:lpstr>
      <vt:lpstr>Scraping Tweets from #NationalRoastDay</vt:lpstr>
      <vt:lpstr>Content Analysis</vt:lpstr>
      <vt:lpstr>The Very and Very Accurate Way   (Human Coders)</vt:lpstr>
      <vt:lpstr>What can be coded?</vt:lpstr>
      <vt:lpstr>How to Come up with a Coding Guide?</vt:lpstr>
      <vt:lpstr>An Example (and an exercise)</vt:lpstr>
      <vt:lpstr>Intercoder reliability</vt:lpstr>
      <vt:lpstr>The Expensive and Accurate Way   (MTurk Coders)</vt:lpstr>
      <vt:lpstr>The fastest way to rate a bunch of tweets</vt:lpstr>
      <vt:lpstr>The fastest way to rate a bunch of tweets</vt:lpstr>
      <vt:lpstr>PowerPoint Presentation</vt:lpstr>
      <vt:lpstr>Do the sentiment of tweets @Wendys change on #NationalRoastDay compared to other days?</vt:lpstr>
      <vt:lpstr>The Cheap and Fast Way   (NLPs)</vt:lpstr>
      <vt:lpstr>Linguistic Inquiry and Word Count (LIWC)</vt:lpstr>
      <vt:lpstr>There Are Many Things LIWC Can’t Do</vt:lpstr>
      <vt:lpstr>Non-LIWC Text Analysis</vt:lpstr>
      <vt:lpstr>Steps of Natural Language Processing </vt:lpstr>
      <vt:lpstr>Step 0: Preparing our Jupyter Notebook </vt:lpstr>
      <vt:lpstr>Step 1: Removing hashtags and tags</vt:lpstr>
      <vt:lpstr>Step 2: Tokenization</vt:lpstr>
      <vt:lpstr>Step 3: Remove Stopwords</vt:lpstr>
      <vt:lpstr>Step 4: Lemmatization</vt:lpstr>
      <vt:lpstr>Step 5: Combining the Clean Tokenized Words Back into a String </vt:lpstr>
      <vt:lpstr>Step 6: Running Sentiment Analysis 🎉</vt:lpstr>
      <vt:lpstr>Additional Resources</vt:lpstr>
      <vt:lpstr>Extra Slides </vt:lpstr>
      <vt:lpstr>PowerPoint Presentation</vt:lpstr>
      <vt:lpstr>Embedding Tweets</vt:lpstr>
      <vt:lpstr>Embedding Tweets</vt:lpstr>
      <vt:lpstr>Install Chromedriver</vt:lpstr>
      <vt:lpstr>Embedding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Data From Twitter</dc:title>
  <dc:creator>Holly Howe</dc:creator>
  <cp:lastModifiedBy>Yujia Jin</cp:lastModifiedBy>
  <cp:revision>32</cp:revision>
  <dcterms:created xsi:type="dcterms:W3CDTF">2020-09-12T14:32:58Z</dcterms:created>
  <dcterms:modified xsi:type="dcterms:W3CDTF">2021-10-18T14:57:10Z</dcterms:modified>
</cp:coreProperties>
</file>