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Playfair Display"/>
      <p:regular r:id="rId13"/>
      <p:bold r:id="rId14"/>
      <p:italic r:id="rId15"/>
      <p:boldItalic r:id="rId16"/>
    </p:embeddedFont>
    <p:embeddedFont>
      <p:font typeface="Montserrat"/>
      <p:regular r:id="rId17"/>
      <p:bold r:id="rId18"/>
      <p:italic r:id="rId19"/>
      <p:boldItalic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7.xml"/><Relationship Id="rId22" Type="http://schemas.openxmlformats.org/officeDocument/2006/relationships/font" Target="fonts/Oswald-bold.fntdata"/><Relationship Id="rId10" Type="http://schemas.openxmlformats.org/officeDocument/2006/relationships/slide" Target="slides/slide6.xml"/><Relationship Id="rId21" Type="http://schemas.openxmlformats.org/officeDocument/2006/relationships/font" Target="fonts/Oswald-regular.fntdata"/><Relationship Id="rId13" Type="http://schemas.openxmlformats.org/officeDocument/2006/relationships/font" Target="fonts/PlayfairDisplay-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Montserrat-regular.fntdata"/><Relationship Id="rId16" Type="http://schemas.openxmlformats.org/officeDocument/2006/relationships/font" Target="fonts/PlayfairDisplay-boldItalic.fntdata"/><Relationship Id="rId5" Type="http://schemas.openxmlformats.org/officeDocument/2006/relationships/slide" Target="slides/slide1.xml"/><Relationship Id="rId19" Type="http://schemas.openxmlformats.org/officeDocument/2006/relationships/font" Target="fonts/Montserrat-italic.fntdata"/><Relationship Id="rId6" Type="http://schemas.openxmlformats.org/officeDocument/2006/relationships/slide" Target="slides/slide2.xml"/><Relationship Id="rId18"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f161604f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f161604f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f161604f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f161604f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f161604f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f161604f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f161604f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f161604f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f161604f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f161604f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f161604f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f161604f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f161604f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f161604f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3500">
                <a:solidFill>
                  <a:srgbClr val="414141"/>
                </a:solidFill>
                <a:highlight>
                  <a:srgbClr val="FFFFFF"/>
                </a:highlight>
                <a:latin typeface="Times New Roman"/>
                <a:ea typeface="Times New Roman"/>
                <a:cs typeface="Times New Roman"/>
                <a:sym typeface="Times New Roman"/>
              </a:rPr>
              <a:t>Strange grading methods of Professor Moody</a:t>
            </a:r>
            <a:endParaRPr sz="3500">
              <a:latin typeface="Times New Roman"/>
              <a:ea typeface="Times New Roman"/>
              <a:cs typeface="Times New Roman"/>
              <a:sym typeface="Times New Roman"/>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Zhaohan Yan 172008944</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Ground</a:t>
            </a:r>
            <a:endParaRPr/>
          </a:p>
        </p:txBody>
      </p:sp>
      <p:sp>
        <p:nvSpPr>
          <p:cNvPr id="65" name="Google Shape;65;p14"/>
          <p:cNvSpPr txBox="1"/>
          <p:nvPr>
            <p:ph idx="1" type="body"/>
          </p:nvPr>
        </p:nvSpPr>
        <p:spPr>
          <a:xfrm>
            <a:off x="311700" y="1234075"/>
            <a:ext cx="42444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414141"/>
                </a:solidFill>
                <a:highlight>
                  <a:srgbClr val="FFFFFF"/>
                </a:highlight>
                <a:latin typeface="Times New Roman"/>
                <a:ea typeface="Times New Roman"/>
                <a:cs typeface="Times New Roman"/>
                <a:sym typeface="Times New Roman"/>
              </a:rPr>
              <a:t>Professor Moody kept track of what students do, counting number of questions, detecting smartphone use during the class and remembering exactly who was late to class and  who left early in order to give grade. Study of the </a:t>
            </a:r>
            <a:r>
              <a:rPr lang="en">
                <a:solidFill>
                  <a:srgbClr val="414141"/>
                </a:solidFill>
                <a:highlight>
                  <a:srgbClr val="FFFFFF"/>
                </a:highlight>
                <a:latin typeface="Times New Roman"/>
                <a:ea typeface="Times New Roman"/>
                <a:cs typeface="Times New Roman"/>
                <a:sym typeface="Times New Roman"/>
              </a:rPr>
              <a:t>previous</a:t>
            </a:r>
            <a:r>
              <a:rPr lang="en">
                <a:solidFill>
                  <a:srgbClr val="414141"/>
                </a:solidFill>
                <a:highlight>
                  <a:srgbClr val="FFFFFF"/>
                </a:highlight>
                <a:latin typeface="Times New Roman"/>
                <a:ea typeface="Times New Roman"/>
                <a:cs typeface="Times New Roman"/>
                <a:sym typeface="Times New Roman"/>
              </a:rPr>
              <a:t> year dataset with all the information we are able to give a better advise on what to pay attention in class.   Use a pie chart can give us an basic idea of the distribution of different grade. We can see that a large percentage student got grade C.</a:t>
            </a:r>
            <a:endParaRPr>
              <a:solidFill>
                <a:srgbClr val="414141"/>
              </a:solidFill>
              <a:highlight>
                <a:srgbClr val="FFFFFF"/>
              </a:highlight>
              <a:latin typeface="Times New Roman"/>
              <a:ea typeface="Times New Roman"/>
              <a:cs typeface="Times New Roman"/>
              <a:sym typeface="Times New Roman"/>
            </a:endParaRPr>
          </a:p>
        </p:txBody>
      </p:sp>
      <p:pic>
        <p:nvPicPr>
          <p:cNvPr id="66" name="Google Shape;66;p14"/>
          <p:cNvPicPr preferRelativeResize="0"/>
          <p:nvPr/>
        </p:nvPicPr>
        <p:blipFill>
          <a:blip r:embed="rId3">
            <a:alphaModFix/>
          </a:blip>
          <a:stretch>
            <a:fillRect/>
          </a:stretch>
        </p:blipFill>
        <p:spPr>
          <a:xfrm>
            <a:off x="5051250" y="0"/>
            <a:ext cx="3787949" cy="3244755"/>
          </a:xfrm>
          <a:prstGeom prst="rect">
            <a:avLst/>
          </a:prstGeom>
          <a:noFill/>
          <a:ln>
            <a:noFill/>
          </a:ln>
        </p:spPr>
      </p:pic>
      <p:pic>
        <p:nvPicPr>
          <p:cNvPr id="67" name="Google Shape;67;p14"/>
          <p:cNvPicPr preferRelativeResize="0"/>
          <p:nvPr/>
        </p:nvPicPr>
        <p:blipFill>
          <a:blip r:embed="rId4">
            <a:alphaModFix/>
          </a:blip>
          <a:stretch>
            <a:fillRect/>
          </a:stretch>
        </p:blipFill>
        <p:spPr>
          <a:xfrm>
            <a:off x="4946475" y="3400575"/>
            <a:ext cx="4022900" cy="1742925"/>
          </a:xfrm>
          <a:prstGeom prst="rect">
            <a:avLst/>
          </a:prstGeom>
          <a:noFill/>
          <a:ln>
            <a:noFill/>
          </a:ln>
        </p:spPr>
      </p:pic>
      <p:sp>
        <p:nvSpPr>
          <p:cNvPr id="68" name="Google Shape;68;p14"/>
          <p:cNvSpPr txBox="1"/>
          <p:nvPr/>
        </p:nvSpPr>
        <p:spPr>
          <a:xfrm>
            <a:off x="4968875" y="3111500"/>
            <a:ext cx="636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Effects of scores on grade</a:t>
            </a:r>
            <a:endParaRPr/>
          </a:p>
        </p:txBody>
      </p:sp>
      <p:sp>
        <p:nvSpPr>
          <p:cNvPr id="74" name="Google Shape;74;p15"/>
          <p:cNvSpPr txBox="1"/>
          <p:nvPr/>
        </p:nvSpPr>
        <p:spPr>
          <a:xfrm>
            <a:off x="444500" y="1017725"/>
            <a:ext cx="85206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Playfair Display"/>
                <a:ea typeface="Playfair Display"/>
                <a:cs typeface="Playfair Display"/>
                <a:sym typeface="Playfair Display"/>
              </a:rPr>
              <a:t>boxplot(mydata$SCORE~mydata$GRADE,main='Score v Grade Boxplot', ylab = 'Score', xlab = 'Grade',varwidth=TRUE,horizontal = TRUE,las=1,notch=TRUE,outline = FALSE)</a:t>
            </a:r>
            <a:endParaRPr>
              <a:solidFill>
                <a:srgbClr val="0000FF"/>
              </a:solidFill>
              <a:latin typeface="Playfair Display"/>
              <a:ea typeface="Playfair Display"/>
              <a:cs typeface="Playfair Display"/>
              <a:sym typeface="Playfair Display"/>
            </a:endParaRPr>
          </a:p>
        </p:txBody>
      </p:sp>
      <p:sp>
        <p:nvSpPr>
          <p:cNvPr id="75" name="Google Shape;75;p15"/>
          <p:cNvSpPr txBox="1"/>
          <p:nvPr/>
        </p:nvSpPr>
        <p:spPr>
          <a:xfrm>
            <a:off x="460375" y="1666875"/>
            <a:ext cx="3936900" cy="29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This code gives the boxplot regarding students’ </a:t>
            </a:r>
            <a:r>
              <a:rPr lang="en">
                <a:latin typeface="Playfair Display"/>
                <a:ea typeface="Playfair Display"/>
                <a:cs typeface="Playfair Display"/>
                <a:sym typeface="Playfair Display"/>
              </a:rPr>
              <a:t>scores</a:t>
            </a:r>
            <a:r>
              <a:rPr lang="en">
                <a:latin typeface="Playfair Display"/>
                <a:ea typeface="Playfair Display"/>
                <a:cs typeface="Playfair Display"/>
                <a:sym typeface="Playfair Display"/>
              </a:rPr>
              <a:t> and grades.</a:t>
            </a:r>
            <a:endParaRPr>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From this plot we can see that  even though it seems like the higher letter grade got a higher mean score, however, there are </a:t>
            </a:r>
            <a:r>
              <a:rPr lang="en">
                <a:latin typeface="Playfair Display"/>
                <a:ea typeface="Playfair Display"/>
                <a:cs typeface="Playfair Display"/>
                <a:sym typeface="Playfair Display"/>
              </a:rPr>
              <a:t>overlapping</a:t>
            </a:r>
            <a:r>
              <a:rPr lang="en">
                <a:latin typeface="Playfair Display"/>
                <a:ea typeface="Playfair Display"/>
                <a:cs typeface="Playfair Display"/>
                <a:sym typeface="Playfair Display"/>
              </a:rPr>
              <a:t> in terms of scores and grade </a:t>
            </a:r>
            <a:r>
              <a:rPr lang="en">
                <a:latin typeface="Playfair Display"/>
                <a:ea typeface="Playfair Display"/>
                <a:cs typeface="Playfair Display"/>
                <a:sym typeface="Playfair Display"/>
              </a:rPr>
              <a:t>which</a:t>
            </a:r>
            <a:r>
              <a:rPr lang="en">
                <a:latin typeface="Playfair Display"/>
                <a:ea typeface="Playfair Display"/>
                <a:cs typeface="Playfair Display"/>
                <a:sym typeface="Playfair Display"/>
              </a:rPr>
              <a:t> means scores contributes to the final letter grade but is not the only factor to consider when determine the letter grade.</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pic>
        <p:nvPicPr>
          <p:cNvPr id="76" name="Google Shape;76;p15"/>
          <p:cNvPicPr preferRelativeResize="0"/>
          <p:nvPr/>
        </p:nvPicPr>
        <p:blipFill>
          <a:blip r:embed="rId3">
            <a:alphaModFix/>
          </a:blip>
          <a:stretch>
            <a:fillRect/>
          </a:stretch>
        </p:blipFill>
        <p:spPr>
          <a:xfrm>
            <a:off x="4523175" y="1775000"/>
            <a:ext cx="4441924" cy="30275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use of mobile phone important in Class?</a:t>
            </a:r>
            <a:endParaRPr/>
          </a:p>
        </p:txBody>
      </p:sp>
      <p:sp>
        <p:nvSpPr>
          <p:cNvPr id="82" name="Google Shape;82;p16"/>
          <p:cNvSpPr txBox="1"/>
          <p:nvPr>
            <p:ph idx="1" type="body"/>
          </p:nvPr>
        </p:nvSpPr>
        <p:spPr>
          <a:xfrm>
            <a:off x="311700" y="1539875"/>
            <a:ext cx="3911100" cy="28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code help me generate a histogram with numbers of students got different letter grade when </a:t>
            </a:r>
            <a:r>
              <a:rPr lang="en"/>
              <a:t>separated</a:t>
            </a:r>
            <a:r>
              <a:rPr lang="en"/>
              <a:t> into group that track how </a:t>
            </a:r>
            <a:r>
              <a:rPr lang="en"/>
              <a:t>often</a:t>
            </a:r>
            <a:r>
              <a:rPr lang="en"/>
              <a:t> one use mobile phone in class.</a:t>
            </a:r>
            <a:endParaRPr/>
          </a:p>
          <a:p>
            <a:pPr indent="0" lvl="0" marL="0" rtl="0" algn="l">
              <a:spcBef>
                <a:spcPts val="1600"/>
              </a:spcBef>
              <a:spcAft>
                <a:spcPts val="1600"/>
              </a:spcAft>
              <a:buNone/>
            </a:pPr>
            <a:r>
              <a:rPr lang="en"/>
              <a:t>From the graph we found that students frequently using cell phone in class got better grade.(Green box)</a:t>
            </a:r>
            <a:endParaRPr/>
          </a:p>
        </p:txBody>
      </p:sp>
      <p:pic>
        <p:nvPicPr>
          <p:cNvPr id="83" name="Google Shape;83;p16"/>
          <p:cNvPicPr preferRelativeResize="0"/>
          <p:nvPr/>
        </p:nvPicPr>
        <p:blipFill>
          <a:blip r:embed="rId3">
            <a:alphaModFix/>
          </a:blip>
          <a:stretch>
            <a:fillRect/>
          </a:stretch>
        </p:blipFill>
        <p:spPr>
          <a:xfrm>
            <a:off x="4376800" y="1814650"/>
            <a:ext cx="4616400" cy="3122474"/>
          </a:xfrm>
          <a:prstGeom prst="rect">
            <a:avLst/>
          </a:prstGeom>
          <a:noFill/>
          <a:ln>
            <a:noFill/>
          </a:ln>
        </p:spPr>
      </p:pic>
      <p:pic>
        <p:nvPicPr>
          <p:cNvPr id="84" name="Google Shape;84;p16"/>
          <p:cNvPicPr preferRelativeResize="0"/>
          <p:nvPr/>
        </p:nvPicPr>
        <p:blipFill>
          <a:blip r:embed="rId4">
            <a:alphaModFix/>
          </a:blip>
          <a:stretch>
            <a:fillRect/>
          </a:stretch>
        </p:blipFill>
        <p:spPr>
          <a:xfrm>
            <a:off x="311688" y="1017725"/>
            <a:ext cx="7572375" cy="647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about participation in class</a:t>
            </a:r>
            <a:endParaRPr/>
          </a:p>
        </p:txBody>
      </p:sp>
      <p:sp>
        <p:nvSpPr>
          <p:cNvPr id="90" name="Google Shape;90;p17"/>
          <p:cNvSpPr txBox="1"/>
          <p:nvPr>
            <p:ph idx="1" type="body"/>
          </p:nvPr>
        </p:nvSpPr>
        <p:spPr>
          <a:xfrm>
            <a:off x="311700" y="1949450"/>
            <a:ext cx="3720600" cy="274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 graph that can help us figure out weather participation help students get a better grade. From the graph we found out, always ask questions in </a:t>
            </a:r>
            <a:r>
              <a:rPr lang="en"/>
              <a:t>class</a:t>
            </a:r>
            <a:r>
              <a:rPr lang="en"/>
              <a:t> may not help you get a better grade.</a:t>
            </a:r>
            <a:endParaRPr/>
          </a:p>
        </p:txBody>
      </p:sp>
      <p:pic>
        <p:nvPicPr>
          <p:cNvPr id="91" name="Google Shape;91;p17"/>
          <p:cNvPicPr preferRelativeResize="0"/>
          <p:nvPr/>
        </p:nvPicPr>
        <p:blipFill>
          <a:blip r:embed="rId3">
            <a:alphaModFix/>
          </a:blip>
          <a:stretch>
            <a:fillRect/>
          </a:stretch>
        </p:blipFill>
        <p:spPr>
          <a:xfrm>
            <a:off x="4200575" y="1651000"/>
            <a:ext cx="4806899" cy="3340103"/>
          </a:xfrm>
          <a:prstGeom prst="rect">
            <a:avLst/>
          </a:prstGeom>
          <a:noFill/>
          <a:ln>
            <a:noFill/>
          </a:ln>
        </p:spPr>
      </p:pic>
      <p:pic>
        <p:nvPicPr>
          <p:cNvPr id="92" name="Google Shape;92;p17"/>
          <p:cNvPicPr preferRelativeResize="0"/>
          <p:nvPr/>
        </p:nvPicPr>
        <p:blipFill>
          <a:blip r:embed="rId4">
            <a:alphaModFix/>
          </a:blip>
          <a:stretch>
            <a:fillRect/>
          </a:stretch>
        </p:blipFill>
        <p:spPr>
          <a:xfrm>
            <a:off x="311700" y="1017713"/>
            <a:ext cx="7810500" cy="733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Leave early?</a:t>
            </a:r>
            <a:endParaRPr/>
          </a:p>
        </p:txBody>
      </p:sp>
      <p:sp>
        <p:nvSpPr>
          <p:cNvPr id="98" name="Google Shape;98;p18"/>
          <p:cNvSpPr txBox="1"/>
          <p:nvPr>
            <p:ph idx="1" type="body"/>
          </p:nvPr>
        </p:nvSpPr>
        <p:spPr>
          <a:xfrm>
            <a:off x="311700" y="2777075"/>
            <a:ext cx="4053900" cy="17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graph we can tell always leave early in class will result in higher chance getting an “F”</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9" name="Google Shape;99;p18"/>
          <p:cNvPicPr preferRelativeResize="0"/>
          <p:nvPr/>
        </p:nvPicPr>
        <p:blipFill>
          <a:blip r:embed="rId3">
            <a:alphaModFix/>
          </a:blip>
          <a:stretch>
            <a:fillRect/>
          </a:stretch>
        </p:blipFill>
        <p:spPr>
          <a:xfrm>
            <a:off x="4502125" y="2022575"/>
            <a:ext cx="4473599" cy="3120933"/>
          </a:xfrm>
          <a:prstGeom prst="rect">
            <a:avLst/>
          </a:prstGeom>
          <a:noFill/>
          <a:ln>
            <a:noFill/>
          </a:ln>
        </p:spPr>
      </p:pic>
      <p:pic>
        <p:nvPicPr>
          <p:cNvPr id="100" name="Google Shape;100;p18"/>
          <p:cNvPicPr preferRelativeResize="0"/>
          <p:nvPr/>
        </p:nvPicPr>
        <p:blipFill>
          <a:blip r:embed="rId4">
            <a:alphaModFix/>
          </a:blip>
          <a:stretch>
            <a:fillRect/>
          </a:stretch>
        </p:blipFill>
        <p:spPr>
          <a:xfrm>
            <a:off x="311700" y="1065538"/>
            <a:ext cx="7486650" cy="69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a:t>
            </a:r>
            <a:endParaRPr/>
          </a:p>
        </p:txBody>
      </p:sp>
      <p:sp>
        <p:nvSpPr>
          <p:cNvPr id="106" name="Google Shape;106;p19"/>
          <p:cNvSpPr txBox="1"/>
          <p:nvPr>
            <p:ph idx="1" type="body"/>
          </p:nvPr>
        </p:nvSpPr>
        <p:spPr>
          <a:xfrm>
            <a:off x="311700" y="2540000"/>
            <a:ext cx="4276200" cy="24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From the graph we can see that Late to class </a:t>
            </a:r>
            <a:r>
              <a:rPr lang="en"/>
              <a:t>probably</a:t>
            </a:r>
            <a:r>
              <a:rPr lang="en"/>
              <a:t> have less effects on the final grade.</a:t>
            </a:r>
            <a:endParaRPr/>
          </a:p>
        </p:txBody>
      </p:sp>
      <p:pic>
        <p:nvPicPr>
          <p:cNvPr id="107" name="Google Shape;107;p19"/>
          <p:cNvPicPr preferRelativeResize="0"/>
          <p:nvPr/>
        </p:nvPicPr>
        <p:blipFill>
          <a:blip r:embed="rId3">
            <a:alphaModFix/>
          </a:blip>
          <a:stretch>
            <a:fillRect/>
          </a:stretch>
        </p:blipFill>
        <p:spPr>
          <a:xfrm>
            <a:off x="311700" y="1017713"/>
            <a:ext cx="7524750" cy="790575"/>
          </a:xfrm>
          <a:prstGeom prst="rect">
            <a:avLst/>
          </a:prstGeom>
          <a:noFill/>
          <a:ln>
            <a:noFill/>
          </a:ln>
        </p:spPr>
      </p:pic>
      <p:pic>
        <p:nvPicPr>
          <p:cNvPr id="108" name="Google Shape;108;p19"/>
          <p:cNvPicPr preferRelativeResize="0"/>
          <p:nvPr/>
        </p:nvPicPr>
        <p:blipFill>
          <a:blip r:embed="rId4">
            <a:alphaModFix/>
          </a:blip>
          <a:stretch>
            <a:fillRect/>
          </a:stretch>
        </p:blipFill>
        <p:spPr>
          <a:xfrm>
            <a:off x="4740300" y="1960687"/>
            <a:ext cx="4251300" cy="2965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Conclution</a:t>
            </a:r>
            <a:endParaRPr/>
          </a:p>
        </p:txBody>
      </p:sp>
      <p:sp>
        <p:nvSpPr>
          <p:cNvPr id="114" name="Google Shape;114;p20"/>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 can help us generate a basic idea of weather each factors have effects on the final grade, however, to know </a:t>
            </a:r>
            <a:r>
              <a:rPr lang="en"/>
              <a:t>exactly</a:t>
            </a:r>
            <a:r>
              <a:rPr lang="en"/>
              <a:t> how each factor contributes to what percentage of the final grade we still need to do further analysis.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From what we got so far we can make some hypothesis that:</a:t>
            </a:r>
            <a:endParaRPr/>
          </a:p>
          <a:p>
            <a:pPr indent="-342900" lvl="0" marL="457200" rtl="0" algn="l">
              <a:spcBef>
                <a:spcPts val="1600"/>
              </a:spcBef>
              <a:spcAft>
                <a:spcPts val="0"/>
              </a:spcAft>
              <a:buSzPts val="1800"/>
              <a:buAutoNum type="arabicPeriod"/>
            </a:pPr>
            <a:r>
              <a:rPr lang="en"/>
              <a:t>Even high score may not assure you to get a higher point, but people who got higher grade have a high possibility of getting high score. Advise: Score as priority.</a:t>
            </a:r>
            <a:endParaRPr/>
          </a:p>
          <a:p>
            <a:pPr indent="-342900" lvl="0" marL="457200" rtl="0" algn="l">
              <a:spcBef>
                <a:spcPts val="0"/>
              </a:spcBef>
              <a:spcAft>
                <a:spcPts val="0"/>
              </a:spcAft>
              <a:buSzPts val="1800"/>
              <a:buAutoNum type="arabicPeriod"/>
            </a:pPr>
            <a:r>
              <a:rPr lang="en"/>
              <a:t>Professor Moody </a:t>
            </a:r>
            <a:r>
              <a:rPr lang="en"/>
              <a:t>probably</a:t>
            </a:r>
            <a:r>
              <a:rPr lang="en"/>
              <a:t> encourage cell phone use in class(</a:t>
            </a:r>
            <a:r>
              <a:rPr lang="en"/>
              <a:t>Probably</a:t>
            </a:r>
            <a:r>
              <a:rPr lang="en"/>
              <a:t> use to track </a:t>
            </a:r>
            <a:r>
              <a:rPr lang="en"/>
              <a:t>attendees</a:t>
            </a:r>
            <a:r>
              <a:rPr lang="en"/>
              <a:t> or class activities)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