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dd788f1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dd788f1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d788f1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d788f1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d788f1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d788f1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dd788f1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dd788f1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dd788f1c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d788f1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dd788f1c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d788f1c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d788f1c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d788f1c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www.pornhub.com/insights/" TargetMode="External"/><Relationship Id="rId5" Type="http://schemas.openxmlformats.org/officeDocument/2006/relationships/image" Target="../media/image7.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1" Type="http://schemas.openxmlformats.org/officeDocument/2006/relationships/hyperlink" Target="https://www.pornhub.com/insights/2017-year-in-review" TargetMode="External"/><Relationship Id="rId10" Type="http://schemas.openxmlformats.org/officeDocument/2006/relationships/hyperlink" Target="https://www.pornhub.com/insights/2017-year-in-review" TargetMode="External"/><Relationship Id="rId13" Type="http://schemas.openxmlformats.org/officeDocument/2006/relationships/hyperlink" Target="https://www.pornhub.com/insights/10-years" TargetMode="External"/><Relationship Id="rId12" Type="http://schemas.openxmlformats.org/officeDocument/2006/relationships/hyperlink" Target="https://www.pornhub.com/insights/2018-year-in-review"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www.pornhub.com/insights/2014-year-in-review" TargetMode="External"/><Relationship Id="rId9" Type="http://schemas.openxmlformats.org/officeDocument/2006/relationships/hyperlink" Target="https://www.pornhub.com/insights/2016-year-in-review" TargetMode="External"/><Relationship Id="rId14" Type="http://schemas.openxmlformats.org/officeDocument/2006/relationships/hyperlink" Target="https://www.pornhub.com/insights/2018-year-in-review" TargetMode="External"/><Relationship Id="rId5" Type="http://schemas.openxmlformats.org/officeDocument/2006/relationships/hyperlink" Target="https://www.pornhub.com/insights/2014-year-in-review" TargetMode="External"/><Relationship Id="rId6" Type="http://schemas.openxmlformats.org/officeDocument/2006/relationships/hyperlink" Target="https://www.pornhub.com/insights/pornhub-2015-year-in-review" TargetMode="External"/><Relationship Id="rId7" Type="http://schemas.openxmlformats.org/officeDocument/2006/relationships/hyperlink" Target="https://www.pornhub.com/insights/pornhub-2015-year-in-review" TargetMode="External"/><Relationship Id="rId8" Type="http://schemas.openxmlformats.org/officeDocument/2006/relationships/hyperlink" Target="https://www.pornhub.com/insights/2016-year-in-r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494"/>
          </a:xfrm>
          <a:prstGeom prst="rect">
            <a:avLst/>
          </a:prstGeom>
          <a:noFill/>
          <a:ln>
            <a:noFill/>
          </a:ln>
        </p:spPr>
      </p:pic>
      <p:sp>
        <p:nvSpPr>
          <p:cNvPr id="55" name="Google Shape;55;p13"/>
          <p:cNvSpPr txBox="1"/>
          <p:nvPr>
            <p:ph type="ctrTitle"/>
          </p:nvPr>
        </p:nvSpPr>
        <p:spPr>
          <a:xfrm>
            <a:off x="-778592" y="-902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What Is Your S</a:t>
            </a:r>
            <a:r>
              <a:rPr lang="en">
                <a:solidFill>
                  <a:srgbClr val="FFFFFF"/>
                </a:solidFill>
              </a:rPr>
              <a:t>ecret</a:t>
            </a:r>
            <a:r>
              <a:rPr lang="en">
                <a:solidFill>
                  <a:srgbClr val="FFFFFF"/>
                </a:solidFill>
              </a:rPr>
              <a:t>?</a:t>
            </a:r>
            <a:endParaRPr>
              <a:solidFill>
                <a:srgbClr val="FFFFFF"/>
              </a:solidFill>
            </a:endParaRPr>
          </a:p>
          <a:p>
            <a:pPr indent="0" lvl="0" marL="0" rtl="0" algn="ctr">
              <a:spcBef>
                <a:spcPts val="0"/>
              </a:spcBef>
              <a:spcAft>
                <a:spcPts val="0"/>
              </a:spcAft>
              <a:buNone/>
            </a:pPr>
            <a:r>
              <a:rPr lang="en" sz="1800">
                <a:solidFill>
                  <a:srgbClr val="FFFFFF"/>
                </a:solidFill>
              </a:rPr>
              <a:t>Pornhub Big Data Analysis Year by Year</a:t>
            </a:r>
            <a:endParaRPr sz="2000">
              <a:solidFill>
                <a:srgbClr val="FFFFFF"/>
              </a:solidFill>
            </a:endParaRPr>
          </a:p>
        </p:txBody>
      </p:sp>
      <p:sp>
        <p:nvSpPr>
          <p:cNvPr id="56" name="Google Shape;56;p13"/>
          <p:cNvSpPr txBox="1"/>
          <p:nvPr>
            <p:ph idx="1" type="subTitle"/>
          </p:nvPr>
        </p:nvSpPr>
        <p:spPr>
          <a:xfrm>
            <a:off x="-2236375" y="1068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By Zhaohan Yan</a:t>
            </a:r>
            <a:endParaRPr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762267" y="-890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Data Prepare</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6125500" y="365925"/>
            <a:ext cx="2743200" cy="4552400"/>
          </a:xfrm>
          <a:prstGeom prst="rect">
            <a:avLst/>
          </a:prstGeom>
          <a:noFill/>
          <a:ln>
            <a:noFill/>
          </a:ln>
        </p:spPr>
      </p:pic>
      <p:sp>
        <p:nvSpPr>
          <p:cNvPr id="63" name="Google Shape;63;p14"/>
          <p:cNvSpPr txBox="1"/>
          <p:nvPr/>
        </p:nvSpPr>
        <p:spPr>
          <a:xfrm>
            <a:off x="422350" y="1315500"/>
            <a:ext cx="5451600" cy="3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Data Sources: </a:t>
            </a:r>
            <a:r>
              <a:rPr lang="en" u="sng">
                <a:solidFill>
                  <a:schemeClr val="hlink"/>
                </a:solidFill>
                <a:hlinkClick r:id="rId4"/>
              </a:rPr>
              <a:t>https://www.pornhub.com/insights/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     Anally report.</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Data Prepare: </a:t>
            </a:r>
            <a:endParaRPr>
              <a:solidFill>
                <a:srgbClr val="F3F3F3"/>
              </a:solidFill>
            </a:endParaRPr>
          </a:p>
          <a:p>
            <a:pPr indent="0" lvl="0" marL="0" rtl="0" algn="l">
              <a:spcBef>
                <a:spcPts val="0"/>
              </a:spcBef>
              <a:spcAft>
                <a:spcPts val="0"/>
              </a:spcAft>
              <a:buNone/>
            </a:pPr>
            <a:r>
              <a:rPr lang="en">
                <a:solidFill>
                  <a:srgbClr val="F3F3F3"/>
                </a:solidFill>
              </a:rPr>
              <a:t>Format: .xlsx   </a:t>
            </a:r>
            <a:endParaRPr>
              <a:solidFill>
                <a:srgbClr val="F3F3F3"/>
              </a:solidFill>
            </a:endParaRPr>
          </a:p>
          <a:p>
            <a:pPr indent="0" lvl="0" marL="0" rtl="0" algn="l">
              <a:spcBef>
                <a:spcPts val="0"/>
              </a:spcBef>
              <a:spcAft>
                <a:spcPts val="0"/>
              </a:spcAft>
              <a:buNone/>
            </a:pPr>
            <a:r>
              <a:rPr lang="en">
                <a:solidFill>
                  <a:srgbClr val="F3F3F3"/>
                </a:solidFill>
              </a:rPr>
              <a:t>I uploaded my dataset to Kaggle: https://www.kaggle.com/zhaohany/pornhub-analysis-year-by-year</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pic>
        <p:nvPicPr>
          <p:cNvPr id="64" name="Google Shape;64;p14"/>
          <p:cNvPicPr preferRelativeResize="0"/>
          <p:nvPr/>
        </p:nvPicPr>
        <p:blipFill>
          <a:blip r:embed="rId5">
            <a:alphaModFix/>
          </a:blip>
          <a:stretch>
            <a:fillRect/>
          </a:stretch>
        </p:blipFill>
        <p:spPr>
          <a:xfrm>
            <a:off x="529000" y="1731750"/>
            <a:ext cx="2556750" cy="518750"/>
          </a:xfrm>
          <a:prstGeom prst="rect">
            <a:avLst/>
          </a:prstGeom>
          <a:noFill/>
          <a:ln>
            <a:noFill/>
          </a:ln>
        </p:spPr>
      </p:pic>
      <p:pic>
        <p:nvPicPr>
          <p:cNvPr id="65" name="Google Shape;65;p14"/>
          <p:cNvPicPr preferRelativeResize="0"/>
          <p:nvPr/>
        </p:nvPicPr>
        <p:blipFill>
          <a:blip r:embed="rId6">
            <a:alphaModFix/>
          </a:blip>
          <a:stretch>
            <a:fillRect/>
          </a:stretch>
        </p:blipFill>
        <p:spPr>
          <a:xfrm>
            <a:off x="422350" y="3635525"/>
            <a:ext cx="5703150" cy="116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1169692" y="-867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Data </a:t>
            </a:r>
            <a:r>
              <a:rPr lang="en">
                <a:solidFill>
                  <a:srgbClr val="FFFFFF"/>
                </a:solidFill>
              </a:rPr>
              <a:t>Virtualization</a:t>
            </a:r>
            <a:endParaRPr>
              <a:solidFill>
                <a:srgbClr val="FFFFFF"/>
              </a:solidFill>
            </a:endParaRPr>
          </a:p>
        </p:txBody>
      </p:sp>
      <p:pic>
        <p:nvPicPr>
          <p:cNvPr id="71" name="Google Shape;71;p15"/>
          <p:cNvPicPr preferRelativeResize="0"/>
          <p:nvPr/>
        </p:nvPicPr>
        <p:blipFill>
          <a:blip r:embed="rId3">
            <a:alphaModFix/>
          </a:blip>
          <a:stretch>
            <a:fillRect/>
          </a:stretch>
        </p:blipFill>
        <p:spPr>
          <a:xfrm>
            <a:off x="6125500" y="365925"/>
            <a:ext cx="2743200" cy="4552400"/>
          </a:xfrm>
          <a:prstGeom prst="rect">
            <a:avLst/>
          </a:prstGeom>
          <a:noFill/>
          <a:ln>
            <a:noFill/>
          </a:ln>
        </p:spPr>
      </p:pic>
      <p:sp>
        <p:nvSpPr>
          <p:cNvPr id="72" name="Google Shape;72;p15"/>
          <p:cNvSpPr txBox="1"/>
          <p:nvPr/>
        </p:nvSpPr>
        <p:spPr>
          <a:xfrm>
            <a:off x="422350" y="1315500"/>
            <a:ext cx="5451600" cy="33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Char char="-"/>
            </a:pPr>
            <a:r>
              <a:rPr lang="en">
                <a:solidFill>
                  <a:srgbClr val="F3F3F3"/>
                </a:solidFill>
              </a:rPr>
              <a:t>Plot data:</a:t>
            </a:r>
            <a:endParaRPr>
              <a:solidFill>
                <a:srgbClr val="F3F3F3"/>
              </a:solidFill>
            </a:endParaRPr>
          </a:p>
          <a:p>
            <a:pPr indent="0" lvl="0" marL="0" rtl="0" algn="l">
              <a:spcBef>
                <a:spcPts val="0"/>
              </a:spcBef>
              <a:spcAft>
                <a:spcPts val="0"/>
              </a:spcAft>
              <a:buNone/>
            </a:pPr>
            <a:r>
              <a:t/>
            </a:r>
            <a:endParaRPr>
              <a:solidFill>
                <a:srgbClr val="F3F3F3"/>
              </a:solidFill>
            </a:endParaRPr>
          </a:p>
          <a:p>
            <a:pPr indent="-317500" lvl="0" marL="457200" rtl="0" algn="l">
              <a:spcBef>
                <a:spcPts val="0"/>
              </a:spcBef>
              <a:spcAft>
                <a:spcPts val="0"/>
              </a:spcAft>
              <a:buClr>
                <a:srgbClr val="F3F3F3"/>
              </a:buClr>
              <a:buSzPts val="1400"/>
              <a:buAutoNum type="arabicPeriod"/>
            </a:pPr>
            <a:r>
              <a:rPr lang="en">
                <a:solidFill>
                  <a:srgbClr val="F3F3F3"/>
                </a:solidFill>
              </a:rPr>
              <a:t>Brandwidth Used(In Petabytes)</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pic>
        <p:nvPicPr>
          <p:cNvPr id="73" name="Google Shape;73;p15"/>
          <p:cNvPicPr preferRelativeResize="0"/>
          <p:nvPr/>
        </p:nvPicPr>
        <p:blipFill>
          <a:blip r:embed="rId4">
            <a:alphaModFix/>
          </a:blip>
          <a:stretch>
            <a:fillRect/>
          </a:stretch>
        </p:blipFill>
        <p:spPr>
          <a:xfrm>
            <a:off x="612600" y="2107425"/>
            <a:ext cx="5107301" cy="281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7" name="Shape 77"/>
        <p:cNvGrpSpPr/>
        <p:nvPr/>
      </p:nvGrpSpPr>
      <p:grpSpPr>
        <a:xfrm>
          <a:off x="0" y="0"/>
          <a:ext cx="0" cy="0"/>
          <a:chOff x="0" y="0"/>
          <a:chExt cx="0" cy="0"/>
        </a:xfrm>
      </p:grpSpPr>
      <p:sp>
        <p:nvSpPr>
          <p:cNvPr id="78" name="Google Shape;78;p16"/>
          <p:cNvSpPr txBox="1"/>
          <p:nvPr>
            <p:ph type="ctrTitle"/>
          </p:nvPr>
        </p:nvSpPr>
        <p:spPr>
          <a:xfrm>
            <a:off x="-1169692" y="-867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Data Virtualization</a:t>
            </a:r>
            <a:endParaRPr>
              <a:solidFill>
                <a:srgbClr val="FFFFFF"/>
              </a:solidFill>
            </a:endParaRPr>
          </a:p>
        </p:txBody>
      </p:sp>
      <p:pic>
        <p:nvPicPr>
          <p:cNvPr id="79" name="Google Shape;79;p16"/>
          <p:cNvPicPr preferRelativeResize="0"/>
          <p:nvPr/>
        </p:nvPicPr>
        <p:blipFill>
          <a:blip r:embed="rId3">
            <a:alphaModFix/>
          </a:blip>
          <a:stretch>
            <a:fillRect/>
          </a:stretch>
        </p:blipFill>
        <p:spPr>
          <a:xfrm>
            <a:off x="6125500" y="365925"/>
            <a:ext cx="2743200" cy="4552400"/>
          </a:xfrm>
          <a:prstGeom prst="rect">
            <a:avLst/>
          </a:prstGeom>
          <a:noFill/>
          <a:ln>
            <a:noFill/>
          </a:ln>
        </p:spPr>
      </p:pic>
      <p:sp>
        <p:nvSpPr>
          <p:cNvPr id="80" name="Google Shape;80;p16"/>
          <p:cNvSpPr txBox="1"/>
          <p:nvPr/>
        </p:nvSpPr>
        <p:spPr>
          <a:xfrm>
            <a:off x="422350" y="1315500"/>
            <a:ext cx="5451600" cy="33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3F3F3"/>
              </a:buClr>
              <a:buSzPts val="1400"/>
              <a:buChar char="-"/>
            </a:pPr>
            <a:r>
              <a:rPr lang="en">
                <a:solidFill>
                  <a:srgbClr val="F3F3F3"/>
                </a:solidFill>
              </a:rPr>
              <a:t>Plot data:</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  2.  Visit（In Billion）</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pic>
        <p:nvPicPr>
          <p:cNvPr id="81" name="Google Shape;81;p16"/>
          <p:cNvPicPr preferRelativeResize="0"/>
          <p:nvPr/>
        </p:nvPicPr>
        <p:blipFill>
          <a:blip r:embed="rId4">
            <a:alphaModFix/>
          </a:blip>
          <a:stretch>
            <a:fillRect/>
          </a:stretch>
        </p:blipFill>
        <p:spPr>
          <a:xfrm>
            <a:off x="539600" y="2074000"/>
            <a:ext cx="5227725" cy="2958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5" name="Shape 85"/>
        <p:cNvGrpSpPr/>
        <p:nvPr/>
      </p:nvGrpSpPr>
      <p:grpSpPr>
        <a:xfrm>
          <a:off x="0" y="0"/>
          <a:ext cx="0" cy="0"/>
          <a:chOff x="0" y="0"/>
          <a:chExt cx="0" cy="0"/>
        </a:xfrm>
      </p:grpSpPr>
      <p:sp>
        <p:nvSpPr>
          <p:cNvPr id="86" name="Google Shape;86;p17"/>
          <p:cNvSpPr txBox="1"/>
          <p:nvPr>
            <p:ph type="ctrTitle"/>
          </p:nvPr>
        </p:nvSpPr>
        <p:spPr>
          <a:xfrm>
            <a:off x="-1169692" y="-867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FFFFFF"/>
                </a:solidFill>
              </a:rPr>
              <a:t>How to use this data?</a:t>
            </a:r>
            <a:endParaRPr sz="4000">
              <a:solidFill>
                <a:srgbClr val="FFFFFF"/>
              </a:solidFill>
            </a:endParaRPr>
          </a:p>
        </p:txBody>
      </p:sp>
      <p:pic>
        <p:nvPicPr>
          <p:cNvPr id="87" name="Google Shape;87;p17"/>
          <p:cNvPicPr preferRelativeResize="0"/>
          <p:nvPr/>
        </p:nvPicPr>
        <p:blipFill>
          <a:blip r:embed="rId3">
            <a:alphaModFix/>
          </a:blip>
          <a:stretch>
            <a:fillRect/>
          </a:stretch>
        </p:blipFill>
        <p:spPr>
          <a:xfrm>
            <a:off x="6125500" y="365925"/>
            <a:ext cx="2743200" cy="4552400"/>
          </a:xfrm>
          <a:prstGeom prst="rect">
            <a:avLst/>
          </a:prstGeom>
          <a:noFill/>
          <a:ln>
            <a:noFill/>
          </a:ln>
        </p:spPr>
      </p:pic>
      <p:pic>
        <p:nvPicPr>
          <p:cNvPr id="88" name="Google Shape;88;p17"/>
          <p:cNvPicPr preferRelativeResize="0"/>
          <p:nvPr/>
        </p:nvPicPr>
        <p:blipFill>
          <a:blip r:embed="rId4">
            <a:alphaModFix/>
          </a:blip>
          <a:stretch>
            <a:fillRect/>
          </a:stretch>
        </p:blipFill>
        <p:spPr>
          <a:xfrm>
            <a:off x="2763600" y="1185350"/>
            <a:ext cx="2876436" cy="3653351"/>
          </a:xfrm>
          <a:prstGeom prst="rect">
            <a:avLst/>
          </a:prstGeom>
          <a:noFill/>
          <a:ln>
            <a:noFill/>
          </a:ln>
        </p:spPr>
      </p:pic>
      <p:sp>
        <p:nvSpPr>
          <p:cNvPr id="89" name="Google Shape;89;p17"/>
          <p:cNvSpPr txBox="1"/>
          <p:nvPr/>
        </p:nvSpPr>
        <p:spPr>
          <a:xfrm>
            <a:off x="232725" y="1268100"/>
            <a:ext cx="2405700" cy="96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a:solidFill>
                  <a:srgbClr val="FFFFFF"/>
                </a:solidFill>
              </a:rPr>
              <a:t>Advertisement</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Yearly report</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Development guide</a:t>
            </a:r>
            <a:endParaRPr>
              <a:solidFill>
                <a:srgbClr val="FFFFFF"/>
              </a:solidFill>
            </a:endParaRPr>
          </a:p>
        </p:txBody>
      </p:sp>
      <p:pic>
        <p:nvPicPr>
          <p:cNvPr id="90" name="Google Shape;90;p17"/>
          <p:cNvPicPr preferRelativeResize="0"/>
          <p:nvPr/>
        </p:nvPicPr>
        <p:blipFill>
          <a:blip r:embed="rId5">
            <a:alphaModFix/>
          </a:blip>
          <a:stretch>
            <a:fillRect/>
          </a:stretch>
        </p:blipFill>
        <p:spPr>
          <a:xfrm>
            <a:off x="301950" y="2167175"/>
            <a:ext cx="2336470" cy="2610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4" name="Shape 94"/>
        <p:cNvGrpSpPr/>
        <p:nvPr/>
      </p:nvGrpSpPr>
      <p:grpSpPr>
        <a:xfrm>
          <a:off x="0" y="0"/>
          <a:ext cx="0" cy="0"/>
          <a:chOff x="0" y="0"/>
          <a:chExt cx="0" cy="0"/>
        </a:xfrm>
      </p:grpSpPr>
      <p:sp>
        <p:nvSpPr>
          <p:cNvPr id="95" name="Google Shape;95;p18"/>
          <p:cNvSpPr txBox="1"/>
          <p:nvPr>
            <p:ph type="ctrTitle"/>
          </p:nvPr>
        </p:nvSpPr>
        <p:spPr>
          <a:xfrm>
            <a:off x="-1169692" y="-867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Why is this data interesting?</a:t>
            </a:r>
            <a:endParaRPr sz="3800">
              <a:solidFill>
                <a:srgbClr val="FFFFFF"/>
              </a:solidFill>
            </a:endParaRPr>
          </a:p>
        </p:txBody>
      </p:sp>
      <p:pic>
        <p:nvPicPr>
          <p:cNvPr id="96" name="Google Shape;96;p18"/>
          <p:cNvPicPr preferRelativeResize="0"/>
          <p:nvPr/>
        </p:nvPicPr>
        <p:blipFill>
          <a:blip r:embed="rId3">
            <a:alphaModFix/>
          </a:blip>
          <a:stretch>
            <a:fillRect/>
          </a:stretch>
        </p:blipFill>
        <p:spPr>
          <a:xfrm>
            <a:off x="6125500" y="365925"/>
            <a:ext cx="2743200" cy="4552400"/>
          </a:xfrm>
          <a:prstGeom prst="rect">
            <a:avLst/>
          </a:prstGeom>
          <a:noFill/>
          <a:ln>
            <a:noFill/>
          </a:ln>
        </p:spPr>
      </p:pic>
      <p:sp>
        <p:nvSpPr>
          <p:cNvPr id="97" name="Google Shape;97;p18"/>
          <p:cNvSpPr txBox="1"/>
          <p:nvPr/>
        </p:nvSpPr>
        <p:spPr>
          <a:xfrm>
            <a:off x="264000" y="1528825"/>
            <a:ext cx="5653200" cy="3270900"/>
          </a:xfrm>
          <a:prstGeom prst="rect">
            <a:avLst/>
          </a:prstGeom>
          <a:noFill/>
          <a:ln>
            <a:noFill/>
          </a:ln>
        </p:spPr>
        <p:txBody>
          <a:bodyPr anchorCtr="0" anchor="t" bIns="91425" lIns="91425" spcFirstLastPara="1" rIns="91425" wrap="square" tIns="91425">
            <a:noAutofit/>
          </a:bodyPr>
          <a:lstStyle/>
          <a:p>
            <a:pPr indent="0" lvl="0" marL="0" marR="25400" rtl="0" algn="l">
              <a:lnSpc>
                <a:spcPct val="115000"/>
              </a:lnSpc>
              <a:spcBef>
                <a:spcPts val="0"/>
              </a:spcBef>
              <a:spcAft>
                <a:spcPts val="0"/>
              </a:spcAft>
              <a:buClr>
                <a:schemeClr val="dk1"/>
              </a:buClr>
              <a:buSzPts val="1100"/>
              <a:buFont typeface="Arial"/>
              <a:buNone/>
            </a:pPr>
            <a:r>
              <a:rPr lang="en" sz="2000">
                <a:solidFill>
                  <a:srgbClr val="FFFFFF"/>
                </a:solidFill>
              </a:rPr>
              <a:t>Although sex is a sensitive topic in nowaday society, people are embarrassed to openly talk or tell others to watch pornography, but big data tells us that there are more people watching porn, people have this demand and industrial development in this area has huge potential.</a:t>
            </a:r>
            <a:endParaRPr sz="2000">
              <a:solidFill>
                <a:schemeClr val="accent2"/>
              </a:solidFill>
              <a:highlight>
                <a:srgbClr val="FFFFFF"/>
              </a:highlight>
            </a:endParaRPr>
          </a:p>
          <a:p>
            <a:pPr indent="0" lvl="0" marL="0" rtl="0" algn="l">
              <a:spcBef>
                <a:spcPts val="0"/>
              </a:spcBef>
              <a:spcAft>
                <a:spcPts val="0"/>
              </a:spcAft>
              <a:buNone/>
            </a:pPr>
            <a:r>
              <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19"/>
          <p:cNvSpPr txBox="1"/>
          <p:nvPr>
            <p:ph type="ctrTitle"/>
          </p:nvPr>
        </p:nvSpPr>
        <p:spPr>
          <a:xfrm>
            <a:off x="-2141517" y="-1072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FFFF"/>
                </a:solidFill>
              </a:rPr>
              <a:t>Sources:</a:t>
            </a:r>
            <a:endParaRPr sz="3800">
              <a:solidFill>
                <a:srgbClr val="FFFFFF"/>
              </a:solidFill>
            </a:endParaRPr>
          </a:p>
        </p:txBody>
      </p:sp>
      <p:pic>
        <p:nvPicPr>
          <p:cNvPr id="103" name="Google Shape;103;p19"/>
          <p:cNvPicPr preferRelativeResize="0"/>
          <p:nvPr/>
        </p:nvPicPr>
        <p:blipFill>
          <a:blip r:embed="rId3">
            <a:alphaModFix/>
          </a:blip>
          <a:stretch>
            <a:fillRect/>
          </a:stretch>
        </p:blipFill>
        <p:spPr>
          <a:xfrm>
            <a:off x="6125500" y="365925"/>
            <a:ext cx="2743200" cy="4552400"/>
          </a:xfrm>
          <a:prstGeom prst="rect">
            <a:avLst/>
          </a:prstGeom>
          <a:noFill/>
          <a:ln>
            <a:noFill/>
          </a:ln>
        </p:spPr>
      </p:pic>
      <p:sp>
        <p:nvSpPr>
          <p:cNvPr id="104" name="Google Shape;104;p19"/>
          <p:cNvSpPr txBox="1"/>
          <p:nvPr/>
        </p:nvSpPr>
        <p:spPr>
          <a:xfrm>
            <a:off x="155250" y="1276100"/>
            <a:ext cx="6155100" cy="32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u="sng">
                <a:solidFill>
                  <a:srgbClr val="FFFFFF"/>
                </a:solidFill>
                <a:hlinkClick r:id="rId4"/>
              </a:rPr>
              <a:t>https://www.pornhub.com/insights/2014-year-in-review</a:t>
            </a:r>
            <a:endParaRPr sz="1800" u="sng">
              <a:solidFill>
                <a:srgbClr val="FFFFFF"/>
              </a:solidFill>
              <a:hlinkClick r:id="rId5"/>
            </a:endParaRPr>
          </a:p>
          <a:p>
            <a:pPr indent="0" lvl="0" marL="0" rtl="0" algn="l">
              <a:lnSpc>
                <a:spcPct val="115000"/>
              </a:lnSpc>
              <a:spcBef>
                <a:spcPts val="0"/>
              </a:spcBef>
              <a:spcAft>
                <a:spcPts val="0"/>
              </a:spcAft>
              <a:buClr>
                <a:srgbClr val="000000"/>
              </a:buClr>
              <a:buSzPts val="1100"/>
              <a:buFont typeface="Arial"/>
              <a:buNone/>
            </a:pPr>
            <a:r>
              <a:rPr lang="en" sz="1800" u="sng">
                <a:solidFill>
                  <a:srgbClr val="FFFFFF"/>
                </a:solidFill>
                <a:hlinkClick r:id="rId6"/>
              </a:rPr>
              <a:t>https://www.pornhub.com/insights/pornhub-2015-year-in-review</a:t>
            </a:r>
            <a:endParaRPr sz="1800" u="sng">
              <a:solidFill>
                <a:srgbClr val="FFFFFF"/>
              </a:solidFill>
              <a:hlinkClick r:id="rId7"/>
            </a:endParaRPr>
          </a:p>
          <a:p>
            <a:pPr indent="0" lvl="0" marL="0" rtl="0" algn="l">
              <a:lnSpc>
                <a:spcPct val="115000"/>
              </a:lnSpc>
              <a:spcBef>
                <a:spcPts val="0"/>
              </a:spcBef>
              <a:spcAft>
                <a:spcPts val="0"/>
              </a:spcAft>
              <a:buClr>
                <a:srgbClr val="000000"/>
              </a:buClr>
              <a:buSzPts val="1100"/>
              <a:buFont typeface="Arial"/>
              <a:buNone/>
            </a:pPr>
            <a:r>
              <a:rPr lang="en" sz="1800" u="sng">
                <a:solidFill>
                  <a:srgbClr val="FFFFFF"/>
                </a:solidFill>
                <a:hlinkClick r:id="rId8"/>
              </a:rPr>
              <a:t>https://www.pornhub.com/insights/2016-year-in-review</a:t>
            </a:r>
            <a:endParaRPr sz="1800" u="sng">
              <a:solidFill>
                <a:srgbClr val="FFFFFF"/>
              </a:solidFill>
              <a:hlinkClick r:id="rId9"/>
            </a:endParaRPr>
          </a:p>
          <a:p>
            <a:pPr indent="0" lvl="0" marL="0" rtl="0" algn="l">
              <a:lnSpc>
                <a:spcPct val="115000"/>
              </a:lnSpc>
              <a:spcBef>
                <a:spcPts val="0"/>
              </a:spcBef>
              <a:spcAft>
                <a:spcPts val="0"/>
              </a:spcAft>
              <a:buClr>
                <a:srgbClr val="000000"/>
              </a:buClr>
              <a:buSzPts val="1100"/>
              <a:buFont typeface="Arial"/>
              <a:buNone/>
            </a:pPr>
            <a:r>
              <a:rPr lang="en" sz="1800" u="sng">
                <a:solidFill>
                  <a:srgbClr val="FFFFFF"/>
                </a:solidFill>
                <a:hlinkClick r:id="rId10"/>
              </a:rPr>
              <a:t>https://www.pornhub.com/insights/2017-year-in-review</a:t>
            </a:r>
            <a:endParaRPr sz="1800" u="sng">
              <a:solidFill>
                <a:srgbClr val="FFFFFF"/>
              </a:solidFill>
              <a:hlinkClick r:id="rId11"/>
            </a:endParaRPr>
          </a:p>
          <a:p>
            <a:pPr indent="0" lvl="0" marL="0" rtl="0" algn="l">
              <a:lnSpc>
                <a:spcPct val="115000"/>
              </a:lnSpc>
              <a:spcBef>
                <a:spcPts val="0"/>
              </a:spcBef>
              <a:spcAft>
                <a:spcPts val="0"/>
              </a:spcAft>
              <a:buNone/>
            </a:pPr>
            <a:r>
              <a:rPr lang="en" sz="1800" u="sng">
                <a:solidFill>
                  <a:srgbClr val="FFFFFF"/>
                </a:solidFill>
                <a:hlinkClick r:id="rId12"/>
              </a:rPr>
              <a:t>https://www.pornhub.com/insights/2018-year-in-review</a:t>
            </a:r>
            <a:endParaRPr sz="1800">
              <a:solidFill>
                <a:srgbClr val="FFFFFF"/>
              </a:solidFill>
            </a:endParaRPr>
          </a:p>
          <a:p>
            <a:pPr indent="0" lvl="0" marL="0" rtl="0" algn="l">
              <a:lnSpc>
                <a:spcPct val="115000"/>
              </a:lnSpc>
              <a:spcBef>
                <a:spcPts val="0"/>
              </a:spcBef>
              <a:spcAft>
                <a:spcPts val="0"/>
              </a:spcAft>
              <a:buNone/>
            </a:pPr>
            <a:r>
              <a:rPr lang="en" sz="1800" u="sng">
                <a:solidFill>
                  <a:srgbClr val="FFFFFF"/>
                </a:solidFill>
                <a:hlinkClick r:id="rId13"/>
              </a:rPr>
              <a:t>https://www.pornhub.com/insights/10-years</a:t>
            </a:r>
            <a:endParaRPr sz="18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800">
                <a:solidFill>
                  <a:srgbClr val="FFFFFF"/>
                </a:solidFill>
              </a:rPr>
              <a:t>https://www.kaggle.com/zhaohany/pornhub-analysis-year-by-year</a:t>
            </a:r>
            <a:endParaRPr sz="1800">
              <a:solidFill>
                <a:srgbClr val="FFFFFF"/>
              </a:solidFill>
              <a:uFill>
                <a:noFill/>
              </a:uFill>
              <a:hlinkClick r:id="rId14"/>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0" y="0"/>
            <a:ext cx="9144000" cy="5143494"/>
          </a:xfrm>
          <a:prstGeom prst="rect">
            <a:avLst/>
          </a:prstGeom>
          <a:noFill/>
          <a:ln>
            <a:noFill/>
          </a:ln>
        </p:spPr>
      </p:pic>
      <p:sp>
        <p:nvSpPr>
          <p:cNvPr id="110" name="Google Shape;110;p20"/>
          <p:cNvSpPr txBox="1"/>
          <p:nvPr>
            <p:ph type="ctrTitle"/>
          </p:nvPr>
        </p:nvSpPr>
        <p:spPr>
          <a:xfrm>
            <a:off x="-778592" y="-9028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What is your secret?</a:t>
            </a:r>
            <a:endParaRPr>
              <a:solidFill>
                <a:srgbClr val="FFFFFF"/>
              </a:solidFill>
            </a:endParaRPr>
          </a:p>
        </p:txBody>
      </p:sp>
      <p:sp>
        <p:nvSpPr>
          <p:cNvPr id="111" name="Google Shape;111;p20"/>
          <p:cNvSpPr txBox="1"/>
          <p:nvPr>
            <p:ph idx="1" type="subTitle"/>
          </p:nvPr>
        </p:nvSpPr>
        <p:spPr>
          <a:xfrm>
            <a:off x="-2426000" y="926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By Zhaohan Yan</a:t>
            </a:r>
            <a:endParaRPr>
              <a:solidFill>
                <a:srgbClr val="FFFFFF"/>
              </a:solidFill>
            </a:endParaRPr>
          </a:p>
        </p:txBody>
      </p:sp>
      <p:sp>
        <p:nvSpPr>
          <p:cNvPr id="112" name="Google Shape;112;p20"/>
          <p:cNvSpPr txBox="1"/>
          <p:nvPr/>
        </p:nvSpPr>
        <p:spPr>
          <a:xfrm>
            <a:off x="481600" y="2488800"/>
            <a:ext cx="8319600" cy="18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rPr>
              <a:t>Thank                                      you</a:t>
            </a:r>
            <a:endParaRPr sz="4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