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36"/>
  </p:notesMasterIdLst>
  <p:handoutMasterIdLst>
    <p:handoutMasterId r:id="rId37"/>
  </p:handoutMasterIdLst>
  <p:sldIdLst>
    <p:sldId id="256" r:id="rId2"/>
    <p:sldId id="292" r:id="rId3"/>
    <p:sldId id="291" r:id="rId4"/>
    <p:sldId id="333" r:id="rId5"/>
    <p:sldId id="332" r:id="rId6"/>
    <p:sldId id="358" r:id="rId7"/>
    <p:sldId id="303" r:id="rId8"/>
    <p:sldId id="326" r:id="rId9"/>
    <p:sldId id="316" r:id="rId10"/>
    <p:sldId id="364" r:id="rId11"/>
    <p:sldId id="365" r:id="rId12"/>
    <p:sldId id="315" r:id="rId13"/>
    <p:sldId id="328" r:id="rId14"/>
    <p:sldId id="321" r:id="rId15"/>
    <p:sldId id="329" r:id="rId16"/>
    <p:sldId id="334" r:id="rId17"/>
    <p:sldId id="335" r:id="rId18"/>
    <p:sldId id="330" r:id="rId19"/>
    <p:sldId id="306" r:id="rId20"/>
    <p:sldId id="305" r:id="rId21"/>
    <p:sldId id="340" r:id="rId22"/>
    <p:sldId id="368" r:id="rId23"/>
    <p:sldId id="258" r:id="rId24"/>
    <p:sldId id="343" r:id="rId25"/>
    <p:sldId id="344" r:id="rId26"/>
    <p:sldId id="345" r:id="rId27"/>
    <p:sldId id="346" r:id="rId28"/>
    <p:sldId id="347" r:id="rId29"/>
    <p:sldId id="348" r:id="rId30"/>
    <p:sldId id="342" r:id="rId31"/>
    <p:sldId id="366" r:id="rId32"/>
    <p:sldId id="367" r:id="rId33"/>
    <p:sldId id="323" r:id="rId34"/>
    <p:sldId id="31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4"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15" autoAdjust="0"/>
  </p:normalViewPr>
  <p:slideViewPr>
    <p:cSldViewPr>
      <p:cViewPr varScale="1">
        <p:scale>
          <a:sx n="79" d="100"/>
          <a:sy n="79" d="100"/>
        </p:scale>
        <p:origin x="1734"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70951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supposed to do it</a:t>
            </a:r>
            <a:r>
              <a:rPr lang="en-US" baseline="0" dirty="0" smtClean="0"/>
              <a:t> yourself. Why do you need a copy of another’s work?</a:t>
            </a:r>
          </a:p>
          <a:p>
            <a:endParaRPr lang="en-US" baseline="0" dirty="0" smtClean="0"/>
          </a:p>
          <a:p>
            <a:r>
              <a:rPr lang="en-US" baseline="0" dirty="0" smtClean="0"/>
              <a:t>Using test cases of another student is strictly prohibited.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they do happen previously!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4146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 B</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22616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 some </a:t>
            </a:r>
            <a:r>
              <a:rPr lang="en-US" u="sng" dirty="0" smtClean="0"/>
              <a:t>specifications</a:t>
            </a:r>
            <a:r>
              <a:rPr lang="en-US" dirty="0" smtClean="0"/>
              <a:t> of the problem.</a:t>
            </a:r>
            <a:r>
              <a:rPr lang="en-US" baseline="0" dirty="0" smtClean="0"/>
              <a:t> </a:t>
            </a:r>
            <a:r>
              <a:rPr lang="en-US" dirty="0" smtClean="0"/>
              <a:t>Find the shortest way to go from my home to school: this is a path-finding</a:t>
            </a:r>
            <a:r>
              <a:rPr lang="en-US" baseline="0" dirty="0" smtClean="0"/>
              <a:t> problem. The specification tells you that the starting point is your home and the ending point is the school. Also, not an arbitrary path, but a path in the shortest sense. Sometimes, specification may be incomplete. For this example, shortest can either refer to the time or the distance.</a:t>
            </a:r>
            <a:endParaRPr lang="en-US" dirty="0" smtClean="0"/>
          </a:p>
          <a:p>
            <a:endParaRPr lang="en-US" dirty="0" smtClean="0"/>
          </a:p>
          <a:p>
            <a:r>
              <a:rPr lang="en-US" dirty="0" smtClean="0"/>
              <a:t>Problem</a:t>
            </a:r>
            <a:r>
              <a:rPr lang="en-US" baseline="0" dirty="0" smtClean="0"/>
              <a:t> solving phase is in your mind. When you design it, you should also think about the efficiency. </a:t>
            </a:r>
          </a:p>
          <a:p>
            <a:r>
              <a:rPr lang="en-US" baseline="0" dirty="0" smtClean="0"/>
              <a:t>Problem solving: divide and conquer. In the shortest path example, 1) read the graph, 2) find the shortest path, 3) output the result</a:t>
            </a:r>
          </a:p>
          <a:p>
            <a:endParaRPr lang="en-US" baseline="0" dirty="0" smtClean="0"/>
          </a:p>
          <a:p>
            <a:r>
              <a:rPr lang="en-US" baseline="0" dirty="0" smtClean="0"/>
              <a:t>void main()</a:t>
            </a:r>
          </a:p>
          <a:p>
            <a:r>
              <a:rPr lang="en-US" baseline="0" dirty="0" smtClean="0"/>
              <a:t>{</a:t>
            </a:r>
          </a:p>
          <a:p>
            <a:r>
              <a:rPr lang="en-US" baseline="0" dirty="0" smtClean="0"/>
              <a:t>  </a:t>
            </a:r>
            <a:r>
              <a:rPr lang="en-US" baseline="0" dirty="0" err="1" smtClean="0"/>
              <a:t>graph_t</a:t>
            </a:r>
            <a:r>
              <a:rPr lang="en-US" baseline="0" dirty="0" smtClean="0"/>
              <a:t> map;</a:t>
            </a:r>
          </a:p>
          <a:p>
            <a:r>
              <a:rPr lang="en-US" baseline="0" dirty="0" smtClean="0"/>
              <a:t>  </a:t>
            </a:r>
            <a:r>
              <a:rPr lang="en-US" baseline="0" dirty="0" err="1" smtClean="0"/>
              <a:t>node_t</a:t>
            </a:r>
            <a:r>
              <a:rPr lang="en-US" baseline="0" dirty="0" smtClean="0"/>
              <a:t> home, school;</a:t>
            </a:r>
          </a:p>
          <a:p>
            <a:r>
              <a:rPr lang="en-US" baseline="0" dirty="0" smtClean="0"/>
              <a:t>  </a:t>
            </a:r>
            <a:r>
              <a:rPr lang="en-US" baseline="0" dirty="0" err="1" smtClean="0"/>
              <a:t>path_t</a:t>
            </a:r>
            <a:r>
              <a:rPr lang="en-US" baseline="0" dirty="0" smtClean="0"/>
              <a:t> path;</a:t>
            </a:r>
          </a:p>
          <a:p>
            <a:r>
              <a:rPr lang="en-US" baseline="0" dirty="0" smtClean="0"/>
              <a:t>  (</a:t>
            </a:r>
            <a:r>
              <a:rPr lang="en-US" altLang="zh-CN" baseline="0" dirty="0" smtClean="0"/>
              <a:t>map, home, school</a:t>
            </a:r>
            <a:r>
              <a:rPr lang="en-US" baseline="0" dirty="0" smtClean="0"/>
              <a:t>) = read(filename);</a:t>
            </a:r>
          </a:p>
          <a:p>
            <a:r>
              <a:rPr lang="en-US" baseline="0" dirty="0" smtClean="0"/>
              <a:t>  path = solve(map, home, school);</a:t>
            </a:r>
          </a:p>
          <a:p>
            <a:r>
              <a:rPr lang="en-US" baseline="0" dirty="0" smtClean="0"/>
              <a:t>  print(path);</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36931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Previous</a:t>
            </a:r>
            <a:r>
              <a:rPr lang="fr-FR" baseline="0" dirty="0" smtClean="0"/>
              <a:t> </a:t>
            </a:r>
            <a:r>
              <a:rPr lang="fr-FR" baseline="0" dirty="0" err="1" smtClean="0"/>
              <a:t>shortest</a:t>
            </a:r>
            <a:r>
              <a:rPr lang="fr-FR" baseline="0" dirty="0" smtClean="0"/>
              <a:t> </a:t>
            </a:r>
            <a:r>
              <a:rPr lang="fr-FR" baseline="0" dirty="0" err="1" smtClean="0"/>
              <a:t>path</a:t>
            </a:r>
            <a:r>
              <a:rPr lang="fr-FR" baseline="0" dirty="0" smtClean="0"/>
              <a:t> </a:t>
            </a:r>
            <a:r>
              <a:rPr lang="fr-FR" baseline="0" dirty="0" err="1" smtClean="0"/>
              <a:t>problem</a:t>
            </a:r>
            <a:r>
              <a:rPr lang="fr-FR" baseline="0" dirty="0" smtClean="0"/>
              <a:t> </a:t>
            </a:r>
            <a:r>
              <a:rPr lang="fr-FR" baseline="0" dirty="0" err="1" smtClean="0"/>
              <a:t>gives</a:t>
            </a:r>
            <a:r>
              <a:rPr lang="fr-FR" baseline="0" dirty="0" smtClean="0"/>
              <a:t> an </a:t>
            </a:r>
            <a:r>
              <a:rPr lang="fr-FR" baseline="0" dirty="0" err="1" smtClean="0"/>
              <a:t>example</a:t>
            </a:r>
            <a:r>
              <a:rPr lang="fr-FR" baseline="0" dirty="0" smtClean="0"/>
              <a:t> of </a:t>
            </a:r>
            <a:r>
              <a:rPr lang="fr-FR" baseline="0" smtClean="0"/>
              <a:t>abstraction.</a:t>
            </a:r>
            <a:endParaRPr lang="fr-FR" dirty="0" smtClean="0"/>
          </a:p>
          <a:p>
            <a:endParaRPr lang="en-US" noProof="0" dirty="0" smtClean="0"/>
          </a:p>
          <a:p>
            <a:r>
              <a:rPr lang="fr-FR" dirty="0" smtClean="0"/>
              <a:t>Techniques to </a:t>
            </a:r>
            <a:r>
              <a:rPr lang="fr-FR" dirty="0" err="1" smtClean="0"/>
              <a:t>increase</a:t>
            </a:r>
            <a:r>
              <a:rPr lang="fr-FR" dirty="0" smtClean="0"/>
              <a:t> code </a:t>
            </a:r>
            <a:r>
              <a:rPr lang="fr-FR" dirty="0" err="1" smtClean="0"/>
              <a:t>reuse</a:t>
            </a:r>
            <a:r>
              <a:rPr lang="fr-FR" dirty="0" smtClean="0"/>
              <a:t>, </a:t>
            </a:r>
            <a:r>
              <a:rPr lang="fr-FR" dirty="0" err="1" smtClean="0"/>
              <a:t>e.g</a:t>
            </a:r>
            <a:r>
              <a:rPr lang="fr-FR" dirty="0" smtClean="0"/>
              <a:t>., </a:t>
            </a:r>
            <a:r>
              <a:rPr lang="fr-FR" dirty="0" err="1" smtClean="0"/>
              <a:t>template</a:t>
            </a:r>
            <a:r>
              <a:rPr lang="fr-FR" dirty="0" smtClean="0"/>
              <a:t>, </a:t>
            </a:r>
            <a:r>
              <a:rPr lang="fr-FR" dirty="0" err="1" smtClean="0"/>
              <a:t>polymorphism</a:t>
            </a:r>
            <a:endParaRPr lang="fr-FR"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Eliminates unnecessary details and reduces complexity.</a:t>
            </a:r>
            <a:r>
              <a:rPr lang="en-US" baseline="0" dirty="0" smtClean="0"/>
              <a:t> Consequence: you only need to focus on the current thing you are implementing.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401347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write some code</a:t>
            </a:r>
            <a:r>
              <a:rPr lang="en-US" baseline="0" dirty="0" smtClean="0"/>
              <a:t> once and reuse it many times. The basic ways are functions and classes. Functions are procedure. Classes are types.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21174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7925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942467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smtClean="0"/>
              <a:t>Array: a consecutive block of memory</a:t>
            </a:r>
            <a:r>
              <a:rPr lang="en-US" baseline="0" dirty="0" smtClean="0"/>
              <a:t> locations</a:t>
            </a:r>
          </a:p>
          <a:p>
            <a:endParaRPr lang="en-US" baseline="0" dirty="0" smtClean="0"/>
          </a:p>
          <a:p>
            <a:r>
              <a:rPr lang="en-US" baseline="0" dirty="0" smtClean="0"/>
              <a:t>Linked list: the locations scramble over the memory, but you have some clues to track all of them, essentially, through the pointer to the next node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126400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Answer: A, B, C, D.</a:t>
            </a:r>
          </a:p>
          <a:p>
            <a:endParaRPr lang="en-US" altLang="zh-CN" baseline="0" dirty="0" smtClean="0"/>
          </a:p>
          <a:p>
            <a:r>
              <a:rPr lang="en-US" altLang="zh-CN" baseline="0" dirty="0" smtClean="0"/>
              <a:t>In our project, we will also check for your coding style. Thing like shown in this example will give you a low score.</a:t>
            </a:r>
            <a:endParaRPr lang="en-US" altLang="zh-CN"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131266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3279008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one thing</a:t>
            </a:r>
            <a:r>
              <a:rPr lang="en-US" baseline="0" dirty="0" smtClean="0"/>
              <a:t> you probably know is </a:t>
            </a:r>
            <a:r>
              <a:rPr lang="en-US" baseline="0" dirty="0" err="1" smtClean="0"/>
              <a:t>cout</a:t>
            </a:r>
            <a:r>
              <a:rPr lang="en-US" baseline="0" dirty="0" smtClean="0"/>
              <a:t>. However, you may not know that the buffering mechanism of </a:t>
            </a:r>
            <a:r>
              <a:rPr lang="en-US" baseline="0" dirty="0" err="1" smtClean="0"/>
              <a:t>cout</a:t>
            </a:r>
            <a:r>
              <a:rPr lang="en-US" baseline="0" dirty="0" smtClean="0"/>
              <a:t>.</a:t>
            </a:r>
            <a:endParaRPr lang="en-US" dirty="0" smtClean="0"/>
          </a:p>
          <a:p>
            <a:endParaRPr lang="en-US" dirty="0" smtClean="0"/>
          </a:p>
          <a:p>
            <a:r>
              <a:rPr lang="en-US" dirty="0" smtClean="0"/>
              <a:t>As we said, the efficiency is also an important</a:t>
            </a:r>
            <a:r>
              <a:rPr lang="en-US" baseline="0" dirty="0" smtClean="0"/>
              <a:t> concern of programming. To solve a problem, what is the most efficient algorithm? This will be talked in Ve281.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16232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Five programming projects: the first will be relatively</a:t>
            </a:r>
            <a:r>
              <a:rPr lang="en-US" baseline="0" dirty="0" smtClean="0"/>
              <a:t> simple, warm-up project.</a:t>
            </a:r>
          </a:p>
          <a:p>
            <a:endParaRPr lang="en-US" dirty="0" smtClean="0"/>
          </a:p>
          <a:p>
            <a:r>
              <a:rPr lang="en-US" dirty="0" smtClean="0"/>
              <a:t>If you</a:t>
            </a:r>
            <a:r>
              <a:rPr lang="en-US" baseline="0" dirty="0" smtClean="0"/>
              <a:t> raise the issue after the one-week deadline, we will not re-judge your assignment.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19597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a solution: in your mind. Typically,</a:t>
            </a:r>
            <a:r>
              <a:rPr lang="en-US" baseline="0" dirty="0" smtClean="0"/>
              <a:t> it is done hierarchically.</a:t>
            </a:r>
          </a:p>
          <a:p>
            <a:endParaRPr lang="en-US" baseline="0" dirty="0" smtClean="0"/>
          </a:p>
          <a:p>
            <a:r>
              <a:rPr lang="en-US" baseline="0" dirty="0" smtClean="0"/>
              <a:t>Implement a solution: use the programming technique you learned to realize your idea.</a:t>
            </a:r>
            <a:endParaRPr lang="en-US" dirty="0" smtClean="0"/>
          </a:p>
          <a:p>
            <a:endParaRPr lang="en-US" dirty="0" smtClean="0"/>
          </a:p>
          <a:p>
            <a:r>
              <a:rPr lang="en-US" dirty="0" smtClean="0"/>
              <a:t>Convince</a:t>
            </a:r>
            <a:r>
              <a:rPr lang="en-US" baseline="0" dirty="0" smtClean="0"/>
              <a:t> correct: how? By testing. Right, good. Wrong, debug.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Testing is very important. Programming is not just about finishing the coding. You should make sure that your program works correctly against specifications. You should test yourself by designing various test cases. Further, you should test every specific corner.</a:t>
            </a:r>
          </a:p>
          <a:p>
            <a:endParaRPr lang="en-US" baseline="0" dirty="0" smtClean="0"/>
          </a:p>
          <a:p>
            <a:r>
              <a:rPr lang="en-US" baseline="0" dirty="0" smtClean="0"/>
              <a:t>Grading: we have a number of test cases. Part of them are those used in pretesting. If you get a few scores from pretest, then you guarantee to have those scores in the final judge.</a:t>
            </a:r>
            <a:endParaRPr lang="en-US" dirty="0" smtClean="0"/>
          </a:p>
          <a:p>
            <a:endParaRPr lang="en-US" baseline="0" dirty="0" smtClean="0"/>
          </a:p>
          <a:p>
            <a:r>
              <a:rPr lang="en-US" baseline="0" dirty="0" smtClean="0"/>
              <a:t>Implementation requirement: for example, we require you to implement a function recursively, instead of iteratively.</a:t>
            </a:r>
          </a:p>
          <a:p>
            <a:endParaRPr lang="en-US" baseline="0" dirty="0" smtClean="0"/>
          </a:p>
          <a:p>
            <a:r>
              <a:rPr lang="en-US" dirty="0" smtClean="0"/>
              <a:t>Simplicity/elegance</a:t>
            </a:r>
            <a:r>
              <a:rPr lang="en-US" baseline="0" dirty="0" smtClean="0"/>
              <a:t>: e.g., code duplication?</a:t>
            </a:r>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6345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a:t>
            </a:r>
            <a:r>
              <a:rPr lang="en-US" baseline="0" dirty="0" smtClean="0"/>
              <a:t>x operating system: for this purpose, I will teach you a few basic things about using Linux.</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340208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424583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Outside</a:t>
            </a:r>
            <a:r>
              <a:rPr lang="en-US" baseline="0" dirty="0" smtClean="0"/>
              <a:t> conflicting commitment: such as scheduled interviews. Plan your time well.</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245776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Numerous lessons before, even</a:t>
            </a:r>
            <a:r>
              <a:rPr lang="en-US" altLang="zh-CN" baseline="0" dirty="0" smtClean="0"/>
              <a:t> for students who are good at programming</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8049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9/8/2019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9/8/2019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9/8/2019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9/8/2019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mjicanva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eople.cs.vt.edu/~shaffer/Book/C++3e20120605.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qianwk@sjt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szomoru_vasarnap@sjtu.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Introduction</a:t>
            </a:r>
            <a:endParaRPr lang="en-US" dirty="0"/>
          </a:p>
        </p:txBody>
      </p:sp>
      <p:sp>
        <p:nvSpPr>
          <p:cNvPr id="2" name="Title 1"/>
          <p:cNvSpPr>
            <a:spLocks noGrp="1"/>
          </p:cNvSpPr>
          <p:nvPr>
            <p:ph type="ctrTitle"/>
          </p:nvPr>
        </p:nvSpPr>
        <p:spPr/>
        <p:txBody>
          <a:bodyPr>
            <a:normAutofit/>
          </a:bodyPr>
          <a:lstStyle/>
          <a:p>
            <a:r>
              <a:rPr dirty="0" smtClean="0"/>
              <a:t>VE280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Fun Quizzes!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5257800"/>
          </a:xfrm>
        </p:spPr>
        <p:txBody>
          <a:bodyPr>
            <a:normAutofit fontScale="92500" lnSpcReduction="10000"/>
          </a:bodyPr>
          <a:lstStyle/>
          <a:p>
            <a:r>
              <a:rPr lang="en-US" dirty="0" smtClean="0"/>
              <a:t>What? </a:t>
            </a:r>
          </a:p>
          <a:p>
            <a:pPr lvl="1"/>
            <a:r>
              <a:rPr lang="en-US" dirty="0" smtClean="0"/>
              <a:t>Multiple-choice questions on slides with</a:t>
            </a:r>
          </a:p>
          <a:p>
            <a:pPr lvl="1"/>
            <a:r>
              <a:rPr lang="en-US" b="1" dirty="0"/>
              <a:t>Non-</a:t>
            </a:r>
            <a:r>
              <a:rPr lang="en-US" b="1" dirty="0" smtClean="0"/>
              <a:t>graded </a:t>
            </a:r>
            <a:r>
              <a:rPr lang="en-US" dirty="0" smtClean="0"/>
              <a:t>and </a:t>
            </a:r>
            <a:r>
              <a:rPr lang="en-US" b="1" dirty="0" smtClean="0"/>
              <a:t>Anonymous</a:t>
            </a:r>
            <a:endParaRPr lang="en-US" dirty="0"/>
          </a:p>
          <a:p>
            <a:pPr lvl="1"/>
            <a:r>
              <a:rPr lang="en-US" dirty="0"/>
              <a:t>Feel free to answer even if you’re not sure</a:t>
            </a:r>
            <a:r>
              <a:rPr lang="en-US" dirty="0" smtClean="0"/>
              <a:t>!</a:t>
            </a:r>
          </a:p>
          <a:p>
            <a:r>
              <a:rPr lang="en-US" dirty="0" smtClean="0"/>
              <a:t>How?</a:t>
            </a:r>
          </a:p>
          <a:p>
            <a:pPr lvl="1"/>
            <a:r>
              <a:rPr lang="en-US" dirty="0" smtClean="0"/>
              <a:t>Scan a QR on your smartphone</a:t>
            </a:r>
          </a:p>
          <a:p>
            <a:pPr lvl="1"/>
            <a:r>
              <a:rPr lang="en-US" dirty="0" smtClean="0"/>
              <a:t>Enter any name (possibly fake)</a:t>
            </a:r>
          </a:p>
          <a:p>
            <a:pPr lvl="1"/>
            <a:r>
              <a:rPr lang="en-US" dirty="0" smtClean="0"/>
              <a:t>Answer</a:t>
            </a:r>
          </a:p>
          <a:p>
            <a:pPr lvl="1"/>
            <a:r>
              <a:rPr lang="en-US" dirty="0" smtClean="0"/>
              <a:t>Note: Some are single-choice           ; some are multiple-choice</a:t>
            </a:r>
          </a:p>
          <a:p>
            <a:r>
              <a:rPr lang="en-US" dirty="0" smtClean="0"/>
              <a:t>Why?</a:t>
            </a:r>
          </a:p>
          <a:p>
            <a:pPr lvl="1"/>
            <a:r>
              <a:rPr lang="en-US" dirty="0"/>
              <a:t>Have fun!</a:t>
            </a:r>
            <a:endParaRPr lang="en-US" dirty="0" smtClean="0"/>
          </a:p>
          <a:p>
            <a:pPr lvl="1"/>
            <a:r>
              <a:rPr lang="en-US" dirty="0"/>
              <a:t>Allow you to check your understanding</a:t>
            </a:r>
          </a:p>
          <a:p>
            <a:pPr lvl="1"/>
            <a:r>
              <a:rPr lang="en-US" dirty="0"/>
              <a:t>Allow the instructor to adapt his </a:t>
            </a:r>
            <a:r>
              <a:rPr lang="en-US" dirty="0" smtClean="0"/>
              <a:t>teaching</a:t>
            </a:r>
          </a:p>
          <a:p>
            <a:r>
              <a:rPr lang="en-US" dirty="0" smtClean="0"/>
              <a:t>Let’s try one!</a:t>
            </a:r>
          </a:p>
          <a:p>
            <a:endParaRPr lang="en-US" dirty="0"/>
          </a:p>
        </p:txBody>
      </p:sp>
      <p:pic>
        <p:nvPicPr>
          <p:cNvPr id="6" name="Content Placeholder 6" descr="icons8-help-48.png"/>
          <p:cNvPicPr>
            <a:picLocks noChangeAspect="1"/>
          </p:cNvPicPr>
          <p:nvPr/>
        </p:nvPicPr>
        <p:blipFill rotWithShape="1">
          <a:blip r:embed="rId2">
            <a:extLst>
              <a:ext uri="{28A0092B-C50C-407E-A947-70E740481C1C}">
                <a14:useLocalDpi xmlns:a14="http://schemas.microsoft.com/office/drawing/2010/main" val="0"/>
              </a:ext>
            </a:extLst>
          </a:blip>
          <a:srcRect l="4048" t="1" r="-876" b="-1130"/>
          <a:stretch/>
        </p:blipFill>
        <p:spPr>
          <a:xfrm>
            <a:off x="6096000" y="1676400"/>
            <a:ext cx="821765" cy="776941"/>
          </a:xfrm>
          <a:prstGeom prst="rect">
            <a:avLst/>
          </a:prstGeom>
        </p:spPr>
      </p:pic>
      <p:pic>
        <p:nvPicPr>
          <p:cNvPr id="5" name="Picture 4"/>
          <p:cNvPicPr>
            <a:picLocks noChangeAspect="1"/>
          </p:cNvPicPr>
          <p:nvPr/>
        </p:nvPicPr>
        <p:blipFill>
          <a:blip r:embed="rId3"/>
          <a:stretch>
            <a:fillRect/>
          </a:stretch>
        </p:blipFill>
        <p:spPr>
          <a:xfrm>
            <a:off x="4581525" y="4343400"/>
            <a:ext cx="600075" cy="438150"/>
          </a:xfrm>
          <a:prstGeom prst="rect">
            <a:avLst/>
          </a:prstGeom>
        </p:spPr>
      </p:pic>
      <p:pic>
        <p:nvPicPr>
          <p:cNvPr id="7" name="Picture 6"/>
          <p:cNvPicPr>
            <a:picLocks noChangeAspect="1"/>
          </p:cNvPicPr>
          <p:nvPr/>
        </p:nvPicPr>
        <p:blipFill>
          <a:blip r:embed="rId4"/>
          <a:stretch>
            <a:fillRect/>
          </a:stretch>
        </p:blipFill>
        <p:spPr>
          <a:xfrm>
            <a:off x="7972425" y="4305300"/>
            <a:ext cx="485775" cy="476250"/>
          </a:xfrm>
          <a:prstGeom prst="rect">
            <a:avLst/>
          </a:prstGeom>
        </p:spPr>
      </p:pic>
    </p:spTree>
    <p:extLst>
      <p:ext uri="{BB962C8B-B14F-4D97-AF65-F5344CB8AC3E}">
        <p14:creationId xmlns:p14="http://schemas.microsoft.com/office/powerpoint/2010/main" val="44945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 Linux?</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pPr marL="0" indent="0">
              <a:buNone/>
            </a:pPr>
            <a:r>
              <a:rPr lang="en-US" dirty="0" smtClean="0"/>
              <a:t>Choose one answer:</a:t>
            </a:r>
          </a:p>
          <a:p>
            <a:r>
              <a:rPr lang="en-US" b="1" dirty="0" smtClean="0"/>
              <a:t>A</a:t>
            </a:r>
            <a:r>
              <a:rPr lang="en-US" dirty="0" smtClean="0"/>
              <a:t>. I can write bash scripts!</a:t>
            </a:r>
          </a:p>
          <a:p>
            <a:r>
              <a:rPr lang="en-US" b="1" dirty="0" smtClean="0"/>
              <a:t>B</a:t>
            </a:r>
            <a:r>
              <a:rPr lang="en-US" dirty="0" smtClean="0"/>
              <a:t>. I have already used Linux.</a:t>
            </a:r>
          </a:p>
          <a:p>
            <a:r>
              <a:rPr lang="en-US" b="1" dirty="0" smtClean="0"/>
              <a:t>C</a:t>
            </a:r>
            <a:r>
              <a:rPr lang="en-US" dirty="0" smtClean="0"/>
              <a:t>. I have heard about Linux.</a:t>
            </a:r>
          </a:p>
          <a:p>
            <a:r>
              <a:rPr lang="en-US" b="1" dirty="0" smtClean="0"/>
              <a:t>D</a:t>
            </a:r>
            <a:r>
              <a:rPr lang="en-US" dirty="0" smtClean="0"/>
              <a:t>. What is Linux??</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1028" name="Picture 4"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429000"/>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7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Deadline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r>
              <a:rPr lang="en-US" dirty="0"/>
              <a:t>Each </a:t>
            </a:r>
            <a:r>
              <a:rPr lang="en-US" dirty="0" smtClean="0"/>
              <a:t>project will </a:t>
            </a:r>
            <a:r>
              <a:rPr lang="en-US" dirty="0"/>
              <a:t>be given a due date. Your work must be turned in by 11:59 pm on the due date to be accepted for full credit</a:t>
            </a:r>
            <a:r>
              <a:rPr lang="en-US" dirty="0" smtClean="0"/>
              <a:t>.</a:t>
            </a:r>
          </a:p>
          <a:p>
            <a:r>
              <a:rPr lang="en-US" dirty="0" smtClean="0"/>
              <a:t>However</a:t>
            </a:r>
            <a:r>
              <a:rPr lang="en-US" dirty="0"/>
              <a:t>, we still allow you to submit your homework within 3 days after the due date, but there is a late penalty</a:t>
            </a:r>
            <a:r>
              <a:rPr lang="en-US" dirty="0" smtClean="0"/>
              <a:t>.</a:t>
            </a:r>
          </a:p>
          <a:p>
            <a:endParaRPr lang="en-US" dirty="0"/>
          </a:p>
          <a:p>
            <a:endParaRPr lang="en-US" dirty="0" smtClean="0"/>
          </a:p>
          <a:p>
            <a:endParaRPr lang="en-US" dirty="0"/>
          </a:p>
          <a:p>
            <a:endParaRPr lang="en-US" dirty="0" smtClean="0"/>
          </a:p>
          <a:p>
            <a:r>
              <a:rPr lang="en-US" dirty="0"/>
              <a:t>No work will be accepted if it is more than 3 days </a:t>
            </a:r>
            <a:r>
              <a:rPr lang="en-US" dirty="0" smtClean="0"/>
              <a:t>late!</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7558869"/>
              </p:ext>
            </p:extLst>
          </p:nvPr>
        </p:nvGraphicFramePr>
        <p:xfrm>
          <a:off x="1828800" y="3810000"/>
          <a:ext cx="5867400" cy="1463040"/>
        </p:xfrm>
        <a:graphic>
          <a:graphicData uri="http://schemas.openxmlformats.org/drawingml/2006/table">
            <a:tbl>
              <a:tblPr firstRow="1" firstCol="1" bandRow="1">
                <a:tableStyleId>{5940675A-B579-460E-94D1-54222C63F5DA}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0">
                <a:tc>
                  <a:txBody>
                    <a:bodyPr/>
                    <a:lstStyle/>
                    <a:p>
                      <a:pPr algn="ctr">
                        <a:spcAft>
                          <a:spcPts val="600"/>
                        </a:spcAft>
                      </a:pPr>
                      <a:r>
                        <a:rPr lang="en-US" sz="2400" kern="100" dirty="0">
                          <a:effectLst/>
                        </a:rPr>
                        <a:t>Hours Late</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Scaling Factor</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600"/>
                        </a:spcAft>
                      </a:pPr>
                      <a:r>
                        <a:rPr lang="en-US" sz="2400" kern="100" dirty="0" smtClean="0">
                          <a:effectLst/>
                        </a:rPr>
                        <a:t>(0, 24]</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80 %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600"/>
                        </a:spcAft>
                      </a:pPr>
                      <a:r>
                        <a:rPr lang="en-US" sz="2400" kern="100" dirty="0" smtClean="0">
                          <a:effectLst/>
                        </a:rPr>
                        <a:t>(24, 48]</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60 %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600"/>
                        </a:spcAft>
                      </a:pPr>
                      <a:r>
                        <a:rPr lang="en-US" sz="2400" kern="100" dirty="0" smtClean="0">
                          <a:effectLst/>
                        </a:rPr>
                        <a:t>(48,</a:t>
                      </a:r>
                      <a:r>
                        <a:rPr lang="en-US" sz="2400" kern="100" baseline="0" dirty="0" smtClean="0">
                          <a:effectLst/>
                        </a:rPr>
                        <a:t> 72]</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dirty="0">
                          <a:effectLst/>
                        </a:rPr>
                        <a:t>40 %</a:t>
                      </a:r>
                      <a:endParaRPr lang="en-US" sz="20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169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t>
            </a:r>
            <a:r>
              <a:rPr lang="en-US" dirty="0"/>
              <a:t>Deadline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In </a:t>
            </a:r>
            <a:r>
              <a:rPr lang="en-US" b="1" u="sng" dirty="0"/>
              <a:t>very occasional</a:t>
            </a:r>
            <a:r>
              <a:rPr lang="en-US" b="1" dirty="0"/>
              <a:t> </a:t>
            </a:r>
            <a:r>
              <a:rPr lang="en-US" dirty="0"/>
              <a:t>cases, we accept deadline extension request</a:t>
            </a:r>
            <a:r>
              <a:rPr lang="en-US" dirty="0" smtClean="0"/>
              <a:t>.</a:t>
            </a:r>
          </a:p>
          <a:p>
            <a:pPr lvl="1"/>
            <a:r>
              <a:rPr lang="en-US" dirty="0"/>
              <a:t>Deadline extension requests will only be considered if you contact the course instructor in person</a:t>
            </a:r>
            <a:r>
              <a:rPr lang="en-US" dirty="0" smtClean="0"/>
              <a:t>. Do not contact TAs!</a:t>
            </a:r>
          </a:p>
          <a:p>
            <a:pPr lvl="1"/>
            <a:r>
              <a:rPr lang="en-US" b="1" dirty="0" smtClean="0">
                <a:solidFill>
                  <a:srgbClr val="0000FF"/>
                </a:solidFill>
              </a:rPr>
              <a:t>ONLY</a:t>
            </a:r>
            <a:r>
              <a:rPr lang="en-US" dirty="0" smtClean="0"/>
              <a:t> granted </a:t>
            </a:r>
            <a:r>
              <a:rPr lang="en-US" dirty="0"/>
              <a:t>for </a:t>
            </a:r>
            <a:r>
              <a:rPr lang="en-US" b="1" dirty="0">
                <a:solidFill>
                  <a:srgbClr val="00B050"/>
                </a:solidFill>
              </a:rPr>
              <a:t>documented</a:t>
            </a:r>
            <a:r>
              <a:rPr lang="en-US" dirty="0">
                <a:solidFill>
                  <a:srgbClr val="00B050"/>
                </a:solidFill>
              </a:rPr>
              <a:t> </a:t>
            </a:r>
            <a:r>
              <a:rPr lang="en-US" dirty="0"/>
              <a:t>medical or personal emergencies that could not have been anticipated</a:t>
            </a:r>
            <a:r>
              <a:rPr lang="en-US" dirty="0" smtClean="0"/>
              <a:t>.</a:t>
            </a:r>
          </a:p>
          <a:p>
            <a:pPr lvl="1"/>
            <a:r>
              <a:rPr lang="en-US" b="1" dirty="0" smtClean="0">
                <a:solidFill>
                  <a:srgbClr val="C00000"/>
                </a:solidFill>
              </a:rPr>
              <a:t>NOT</a:t>
            </a:r>
            <a:r>
              <a:rPr lang="en-US" dirty="0" smtClean="0">
                <a:solidFill>
                  <a:srgbClr val="C00000"/>
                </a:solidFill>
              </a:rPr>
              <a:t> </a:t>
            </a:r>
            <a:r>
              <a:rPr lang="en-US" dirty="0"/>
              <a:t>granted for reasons such as accidental erasure/loss of files and outside conflicting commitments.</a:t>
            </a:r>
          </a:p>
        </p:txBody>
      </p:sp>
    </p:spTree>
    <p:extLst>
      <p:ext uri="{BB962C8B-B14F-4D97-AF65-F5344CB8AC3E}">
        <p14:creationId xmlns:p14="http://schemas.microsoft.com/office/powerpoint/2010/main" val="1179692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Suggestions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normAutofit lnSpcReduction="10000"/>
          </a:bodyPr>
          <a:lstStyle/>
          <a:p>
            <a:r>
              <a:rPr lang="en-US" dirty="0" smtClean="0"/>
              <a:t>Practice! Build demos yourself</a:t>
            </a:r>
          </a:p>
          <a:p>
            <a:pPr lvl="1"/>
            <a:r>
              <a:rPr lang="en-US" dirty="0" smtClean="0"/>
              <a:t>You have the freedom. Even try something wrong on purpose</a:t>
            </a:r>
          </a:p>
          <a:p>
            <a:r>
              <a:rPr lang="en-US" dirty="0" smtClean="0"/>
              <a:t>Learn from your mistakes!</a:t>
            </a:r>
          </a:p>
          <a:p>
            <a:pPr lvl="1"/>
            <a:r>
              <a:rPr lang="en-US" dirty="0" smtClean="0"/>
              <a:t>Take notes on the mistakes you make. Review frequently</a:t>
            </a:r>
          </a:p>
          <a:p>
            <a:r>
              <a:rPr lang="en-US" dirty="0" smtClean="0"/>
              <a:t>Start your project early!</a:t>
            </a:r>
          </a:p>
          <a:p>
            <a:pPr lvl="1"/>
            <a:r>
              <a:rPr lang="en-US" dirty="0" smtClean="0"/>
              <a:t>Don’t wait until the last minute. Numerous lessons before</a:t>
            </a:r>
          </a:p>
          <a:p>
            <a:pPr lvl="1"/>
            <a:r>
              <a:rPr lang="en-US" altLang="zh-CN" b="1" dirty="0"/>
              <a:t>Hofstadter's Law:</a:t>
            </a:r>
            <a:r>
              <a:rPr lang="en-US" altLang="zh-CN" dirty="0"/>
              <a:t> It always takes longer than you expect, even when you take into account Hofstadter's </a:t>
            </a:r>
            <a:r>
              <a:rPr lang="en-US" altLang="zh-CN" dirty="0" smtClean="0"/>
              <a:t>Laws</a:t>
            </a:r>
            <a:endParaRPr lang="en-US" altLang="zh-CN" dirty="0"/>
          </a:p>
          <a:p>
            <a:r>
              <a:rPr lang="en-US" dirty="0" smtClean="0"/>
              <a:t>Make copies frequently in case your computer crashes.</a:t>
            </a:r>
          </a:p>
          <a:p>
            <a:pPr lvl="1"/>
            <a:r>
              <a:rPr lang="en-US" dirty="0" smtClean="0"/>
              <a:t>Consequence: </a:t>
            </a:r>
            <a:r>
              <a:rPr lang="en-US" dirty="0"/>
              <a:t>“computer crash” is NOT a reason for late submission!</a:t>
            </a:r>
          </a:p>
          <a:p>
            <a:pPr lvl="1"/>
            <a:endParaRPr lang="en-US" dirty="0" smtClean="0"/>
          </a:p>
        </p:txBody>
      </p:sp>
    </p:spTree>
    <p:extLst>
      <p:ext uri="{BB962C8B-B14F-4D97-AF65-F5344CB8AC3E}">
        <p14:creationId xmlns:p14="http://schemas.microsoft.com/office/powerpoint/2010/main" val="377736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 and Cheating</a:t>
            </a:r>
            <a:endParaRPr lang="en-US" dirty="0"/>
          </a:p>
        </p:txBody>
      </p:sp>
      <p:sp>
        <p:nvSpPr>
          <p:cNvPr id="3" name="Content Placeholder 2"/>
          <p:cNvSpPr>
            <a:spLocks noGrp="1"/>
          </p:cNvSpPr>
          <p:nvPr>
            <p:ph sz="quarter" idx="1"/>
          </p:nvPr>
        </p:nvSpPr>
        <p:spPr>
          <a:xfrm>
            <a:off x="914400" y="1447800"/>
            <a:ext cx="7772400" cy="4648200"/>
          </a:xfrm>
        </p:spPr>
        <p:txBody>
          <a:bodyPr>
            <a:normAutofit/>
          </a:bodyPr>
          <a:lstStyle/>
          <a:p>
            <a:r>
              <a:rPr lang="en-US" dirty="0"/>
              <a:t>You may </a:t>
            </a:r>
            <a:r>
              <a:rPr lang="en-US" dirty="0" smtClean="0"/>
              <a:t>discuss in oral with your classmates.</a:t>
            </a:r>
            <a:endParaRPr lang="en-US" dirty="0"/>
          </a:p>
          <a:p>
            <a:r>
              <a:rPr lang="en-US" b="1" u="sng" dirty="0" smtClean="0"/>
              <a:t>But</a:t>
            </a:r>
            <a:r>
              <a:rPr lang="en-US" dirty="0" smtClean="0"/>
              <a:t> you must do all the assignments yourself.</a:t>
            </a:r>
          </a:p>
          <a:p>
            <a:r>
              <a:rPr lang="en-US" dirty="0" smtClean="0"/>
              <a:t>Some behaviors that are considered as </a:t>
            </a:r>
            <a:r>
              <a:rPr lang="en-US" dirty="0"/>
              <a:t>cheating:</a:t>
            </a:r>
          </a:p>
          <a:p>
            <a:pPr lvl="1"/>
            <a:r>
              <a:rPr lang="en-US" dirty="0"/>
              <a:t>Reading another student’s </a:t>
            </a:r>
            <a:r>
              <a:rPr lang="en-US" dirty="0" smtClean="0"/>
              <a:t>answer/code, including keeping a copy </a:t>
            </a:r>
            <a:r>
              <a:rPr lang="en-US" dirty="0"/>
              <a:t>of another student’s answer/code.</a:t>
            </a:r>
          </a:p>
          <a:p>
            <a:pPr lvl="1"/>
            <a:r>
              <a:rPr lang="en-US" dirty="0" smtClean="0"/>
              <a:t>Copying another student’s answer/code, </a:t>
            </a:r>
            <a:r>
              <a:rPr lang="en-US" dirty="0"/>
              <a:t>in whole or in part.</a:t>
            </a:r>
          </a:p>
          <a:p>
            <a:pPr lvl="1"/>
            <a:r>
              <a:rPr lang="en-US" dirty="0"/>
              <a:t>Having someone else write part of your </a:t>
            </a:r>
            <a:r>
              <a:rPr lang="en-US" dirty="0" smtClean="0"/>
              <a:t>assignment.</a:t>
            </a:r>
            <a:endParaRPr lang="en-US" dirty="0"/>
          </a:p>
          <a:p>
            <a:pPr lvl="1"/>
            <a:r>
              <a:rPr lang="en-US" dirty="0" smtClean="0"/>
              <a:t>Using </a:t>
            </a:r>
            <a:r>
              <a:rPr lang="en-US" dirty="0"/>
              <a:t>test cases of another </a:t>
            </a:r>
            <a:r>
              <a:rPr lang="en-US" dirty="0" smtClean="0"/>
              <a:t>student.</a:t>
            </a:r>
          </a:p>
          <a:p>
            <a:pPr lvl="1"/>
            <a:r>
              <a:rPr lang="en-US" altLang="zh-CN" dirty="0"/>
              <a:t>Testing your code with another one’s </a:t>
            </a:r>
            <a:r>
              <a:rPr lang="en-US" altLang="zh-CN"/>
              <a:t>account</a:t>
            </a:r>
            <a:r>
              <a:rPr lang="en-US" altLang="zh-CN" smtClean="0"/>
              <a:t>.</a:t>
            </a:r>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15</a:t>
            </a:fld>
            <a:endParaRPr lang="en-US"/>
          </a:p>
        </p:txBody>
      </p:sp>
      <p:sp>
        <p:nvSpPr>
          <p:cNvPr id="5" name="Rectangle 4"/>
          <p:cNvSpPr/>
          <p:nvPr/>
        </p:nvSpPr>
        <p:spPr>
          <a:xfrm>
            <a:off x="2095500" y="5680501"/>
            <a:ext cx="54102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tx1"/>
            </a:solidFill>
          </a:ln>
        </p:spPr>
        <p:txBody>
          <a:bodyPr wrap="square">
            <a:spAutoFit/>
          </a:bodyPr>
          <a:lstStyle/>
          <a:p>
            <a:pPr marL="0" lvl="1"/>
            <a:r>
              <a:rPr lang="en-US" sz="2400" dirty="0"/>
              <a:t>“</a:t>
            </a:r>
            <a:r>
              <a:rPr lang="en-US" sz="2400" b="1" dirty="0">
                <a:solidFill>
                  <a:srgbClr val="0000FF"/>
                </a:solidFill>
              </a:rPr>
              <a:t>Another student</a:t>
            </a:r>
            <a:r>
              <a:rPr lang="en-US" sz="2400" dirty="0"/>
              <a:t>” includes a student in the current semester </a:t>
            </a:r>
            <a:r>
              <a:rPr lang="en-US" sz="2400" dirty="0" smtClean="0"/>
              <a:t>or in previous semesters.</a:t>
            </a:r>
            <a:endParaRPr lang="en-US" sz="2400" dirty="0"/>
          </a:p>
        </p:txBody>
      </p:sp>
    </p:spTree>
    <p:extLst>
      <p:ext uri="{BB962C8B-B14F-4D97-AF65-F5344CB8AC3E}">
        <p14:creationId xmlns:p14="http://schemas.microsoft.com/office/powerpoint/2010/main" val="109659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smtClean="0"/>
              <a:t>The previous lists of behaviors are </a:t>
            </a:r>
            <a:r>
              <a:rPr lang="en-US" sz="2600" b="1" u="sng" dirty="0" smtClean="0"/>
              <a:t>deliberate</a:t>
            </a:r>
            <a:r>
              <a:rPr lang="en-US" sz="2600" dirty="0" smtClean="0"/>
              <a:t> cheating, but some </a:t>
            </a:r>
            <a:r>
              <a:rPr lang="en-US" sz="2600" b="1" u="sng" dirty="0" smtClean="0"/>
              <a:t>unintentional</a:t>
            </a:r>
            <a:r>
              <a:rPr lang="en-US" sz="2600" dirty="0" smtClean="0"/>
              <a:t> actions could make you look like cheating. For example,</a:t>
            </a:r>
          </a:p>
          <a:p>
            <a:pPr marL="548640" lvl="2" indent="-274320">
              <a:spcBef>
                <a:spcPts val="580"/>
              </a:spcBef>
              <a:buClr>
                <a:schemeClr val="accent1"/>
              </a:buClr>
            </a:pPr>
            <a:r>
              <a:rPr lang="en-US" sz="2400" dirty="0" smtClean="0"/>
              <a:t>Testing </a:t>
            </a:r>
            <a:r>
              <a:rPr lang="en-US" sz="2400" dirty="0"/>
              <a:t>your code with </a:t>
            </a:r>
            <a:r>
              <a:rPr lang="en-US" sz="2400" dirty="0" smtClean="0"/>
              <a:t>another one’s account. </a:t>
            </a:r>
            <a:r>
              <a:rPr lang="en-US" sz="2400" dirty="0"/>
              <a:t>A</a:t>
            </a:r>
            <a:r>
              <a:rPr lang="en-US" sz="2400" dirty="0" smtClean="0"/>
              <a:t>nother’s code may be overwritten by you. So, we see two identical copies.</a:t>
            </a:r>
          </a:p>
          <a:p>
            <a:pPr marL="548640" lvl="2" indent="-274320">
              <a:spcBef>
                <a:spcPts val="580"/>
              </a:spcBef>
              <a:buClr>
                <a:schemeClr val="accent1"/>
              </a:buClr>
            </a:pPr>
            <a:r>
              <a:rPr lang="en-US" sz="2400" dirty="0" smtClean="0"/>
              <a:t>You use another’s </a:t>
            </a:r>
            <a:r>
              <a:rPr lang="en-US" sz="2400" dirty="0"/>
              <a:t>computer to upload your </a:t>
            </a:r>
            <a:r>
              <a:rPr lang="en-US" sz="2400" dirty="0" smtClean="0"/>
              <a:t>code (in some cases like network/computer problems), but upload another’s copy.</a:t>
            </a:r>
          </a:p>
          <a:p>
            <a:pPr marL="274320" lvl="1" indent="-274320">
              <a:spcBef>
                <a:spcPts val="580"/>
              </a:spcBef>
              <a:buClr>
                <a:schemeClr val="accent1"/>
              </a:buClr>
            </a:pPr>
            <a:r>
              <a:rPr lang="en-US" sz="2600" dirty="0" smtClean="0"/>
              <a:t>We </a:t>
            </a:r>
            <a:r>
              <a:rPr lang="en-US" sz="2600" dirty="0"/>
              <a:t>suggest you not to do those “dangerous”  things</a:t>
            </a:r>
            <a:r>
              <a:rPr lang="en-US" sz="2600" dirty="0" smtClean="0"/>
              <a:t>.</a:t>
            </a:r>
          </a:p>
          <a:p>
            <a:pPr marL="274320" lvl="1" indent="-274320">
              <a:spcBef>
                <a:spcPts val="580"/>
              </a:spcBef>
              <a:buClr>
                <a:schemeClr val="accent1"/>
              </a:buClr>
            </a:pPr>
            <a:endParaRPr lang="en-US" sz="2800" dirty="0" smtClean="0"/>
          </a:p>
          <a:p>
            <a:pPr marL="548640" lvl="2" indent="-274320">
              <a:spcBef>
                <a:spcPts val="580"/>
              </a:spcBef>
              <a:buClr>
                <a:schemeClr val="accent1"/>
              </a:buClr>
            </a:pPr>
            <a:endParaRPr lang="en-US" sz="2400" dirty="0" smtClean="0"/>
          </a:p>
          <a:p>
            <a:pPr marL="548640" lvl="2" indent="-274320">
              <a:spcBef>
                <a:spcPts val="580"/>
              </a:spcBef>
              <a:buClr>
                <a:schemeClr val="accent1"/>
              </a:buClr>
            </a:pPr>
            <a:endParaRPr lang="en-US" sz="2400" dirty="0"/>
          </a:p>
          <a:p>
            <a:endParaRPr lang="en-US" dirty="0"/>
          </a:p>
        </p:txBody>
      </p:sp>
    </p:spTree>
    <p:extLst>
      <p:ext uri="{BB962C8B-B14F-4D97-AF65-F5344CB8AC3E}">
        <p14:creationId xmlns:p14="http://schemas.microsoft.com/office/powerpoint/2010/main" val="374998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In summary, you should be responsible </a:t>
            </a:r>
            <a:r>
              <a:rPr lang="en-US" sz="2600" dirty="0"/>
              <a:t>for all answers/codes you submit. If you submit a copy of another </a:t>
            </a:r>
            <a:r>
              <a:rPr lang="en-US" sz="2600" dirty="0" smtClean="0"/>
              <a:t>student’s work (or overwrite another student’s work), </a:t>
            </a:r>
            <a:r>
              <a:rPr lang="en-US" sz="2600" dirty="0"/>
              <a:t>it is considered cheating, </a:t>
            </a:r>
            <a:r>
              <a:rPr lang="en-US" sz="2600" b="1" u="sng" dirty="0"/>
              <a:t>no matter </a:t>
            </a:r>
            <a:r>
              <a:rPr lang="en-US" sz="2600" b="1" u="sng" dirty="0" smtClean="0"/>
              <a:t>of the </a:t>
            </a:r>
            <a:r>
              <a:rPr lang="en-US" sz="2600" b="1" u="sng" dirty="0"/>
              <a:t>reason</a:t>
            </a:r>
            <a:r>
              <a:rPr lang="en-US" sz="2600" dirty="0" smtClean="0"/>
              <a:t>!</a:t>
            </a:r>
            <a:endParaRPr lang="en-US" sz="2600" dirty="0"/>
          </a:p>
        </p:txBody>
      </p:sp>
    </p:spTree>
    <p:extLst>
      <p:ext uri="{BB962C8B-B14F-4D97-AF65-F5344CB8AC3E}">
        <p14:creationId xmlns:p14="http://schemas.microsoft.com/office/powerpoint/2010/main" val="4048157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 and Cheating</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Any suspect of cheating will be reported to </a:t>
            </a:r>
            <a:r>
              <a:rPr lang="en-US" b="1" dirty="0">
                <a:solidFill>
                  <a:srgbClr val="C00000"/>
                </a:solidFill>
              </a:rPr>
              <a:t>the Honor Council at JI</a:t>
            </a:r>
            <a:r>
              <a:rPr lang="en-US" dirty="0"/>
              <a:t>.</a:t>
            </a:r>
            <a:endParaRPr lang="en-US" dirty="0" smtClean="0"/>
          </a:p>
          <a:p>
            <a:r>
              <a:rPr lang="en-US" dirty="0" smtClean="0"/>
              <a:t>For </a:t>
            </a:r>
            <a:r>
              <a:rPr lang="en-US" dirty="0"/>
              <a:t>programming assignments, we will run an automated test to check for unusually similar programs.  Those that are </a:t>
            </a:r>
            <a:r>
              <a:rPr lang="en-US" dirty="0" smtClean="0"/>
              <a:t>highly similar </a:t>
            </a:r>
            <a:r>
              <a:rPr lang="en-US" dirty="0"/>
              <a:t>- in whole or in part - will be </a:t>
            </a:r>
            <a:r>
              <a:rPr lang="en-US" dirty="0" smtClean="0"/>
              <a:t>reported to </a:t>
            </a:r>
            <a:r>
              <a:rPr lang="en-US" b="1" dirty="0">
                <a:solidFill>
                  <a:srgbClr val="C00000"/>
                </a:solidFill>
              </a:rPr>
              <a:t>the Honor Council at JI</a:t>
            </a:r>
            <a:r>
              <a:rPr lang="en-US" dirty="0" smtClean="0"/>
              <a:t>.</a:t>
            </a:r>
          </a:p>
          <a:p>
            <a:r>
              <a:rPr lang="en-US" altLang="zh-CN" b="1" u="sng" dirty="0"/>
              <a:t>Penalty</a:t>
            </a:r>
            <a:r>
              <a:rPr lang="en-US" altLang="zh-CN" dirty="0"/>
              <a:t> of </a:t>
            </a:r>
            <a:r>
              <a:rPr lang="en-US" altLang="zh-CN" dirty="0" smtClean="0"/>
              <a:t>honor code violation</a:t>
            </a:r>
            <a:endParaRPr lang="en-US" dirty="0"/>
          </a:p>
          <a:p>
            <a:pPr marL="502920" indent="-457200">
              <a:buFont typeface="+mj-lt"/>
              <a:buAutoNum type="arabicPeriod"/>
            </a:pPr>
            <a:r>
              <a:rPr lang="en-US" altLang="zh-CN" sz="2400" dirty="0"/>
              <a:t>Reduction of the grade for this assignment to 0, </a:t>
            </a:r>
            <a:r>
              <a:rPr lang="en-US" altLang="zh-CN" sz="2400" b="1" u="sng" dirty="0"/>
              <a:t>plus</a:t>
            </a:r>
          </a:p>
          <a:p>
            <a:pPr marL="502920" indent="-457200">
              <a:buFont typeface="+mj-lt"/>
              <a:buAutoNum type="arabicPeriod"/>
            </a:pPr>
            <a:r>
              <a:rPr lang="en-US" altLang="zh-CN" sz="2400" dirty="0"/>
              <a:t>Reduction of the final grade for the course by one grade point, e.g., B+ </a:t>
            </a:r>
            <a:r>
              <a:rPr lang="en-US" altLang="zh-CN" sz="2400" dirty="0">
                <a:sym typeface="Wingdings" panose="05000000000000000000" pitchFamily="2" charset="2"/>
              </a:rPr>
              <a:t> C</a:t>
            </a:r>
            <a:r>
              <a:rPr lang="en-US" altLang="zh-CN" sz="2400" dirty="0" smtClean="0">
                <a:sym typeface="Wingdings" panose="05000000000000000000" pitchFamily="2" charset="2"/>
              </a:rPr>
              <a:t>+, for </a:t>
            </a:r>
            <a:r>
              <a:rPr lang="en-US" altLang="zh-CN" sz="2400" b="1" u="sng" dirty="0" smtClean="0">
                <a:sym typeface="Wingdings" panose="05000000000000000000" pitchFamily="2" charset="2"/>
              </a:rPr>
              <a:t>both students</a:t>
            </a:r>
            <a:r>
              <a:rPr lang="en-US" altLang="zh-CN" sz="2400" dirty="0" smtClean="0">
                <a:sym typeface="Wingdings" panose="05000000000000000000" pitchFamily="2" charset="2"/>
              </a:rPr>
              <a:t> involved</a:t>
            </a:r>
            <a:endParaRPr lang="en-US" altLang="zh-CN" sz="2400"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18</a:t>
            </a:fld>
            <a:endParaRPr lang="en-US"/>
          </a:p>
        </p:txBody>
      </p:sp>
    </p:spTree>
    <p:extLst>
      <p:ext uri="{BB962C8B-B14F-4D97-AF65-F5344CB8AC3E}">
        <p14:creationId xmlns:p14="http://schemas.microsoft.com/office/powerpoint/2010/main" val="1405737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Canvas</a:t>
            </a:r>
            <a:endParaRPr lang="en-US" dirty="0"/>
          </a:p>
        </p:txBody>
      </p:sp>
      <p:sp>
        <p:nvSpPr>
          <p:cNvPr id="3" name="Content Placeholder 2"/>
          <p:cNvSpPr>
            <a:spLocks noGrp="1"/>
          </p:cNvSpPr>
          <p:nvPr>
            <p:ph sz="quarter" idx="1"/>
          </p:nvPr>
        </p:nvSpPr>
        <p:spPr/>
        <p:txBody>
          <a:bodyPr/>
          <a:lstStyle/>
          <a:p>
            <a:r>
              <a:rPr lang="en-US" dirty="0" smtClean="0"/>
              <a:t>Log into Canvas: </a:t>
            </a:r>
            <a:r>
              <a:rPr lang="en-US" altLang="zh-CN" dirty="0">
                <a:hlinkClick r:id="rId2"/>
              </a:rPr>
              <a:t>https://umjicanvas.com</a:t>
            </a:r>
            <a:endParaRPr lang="en-US" dirty="0" smtClean="0"/>
          </a:p>
          <a:p>
            <a:endParaRPr lang="en-US" sz="2800" dirty="0" smtClean="0"/>
          </a:p>
          <a:p>
            <a:r>
              <a:rPr lang="en-US" dirty="0" smtClean="0"/>
              <a:t>Check </a:t>
            </a:r>
            <a:r>
              <a:rPr lang="en-US" dirty="0"/>
              <a:t>the class </a:t>
            </a:r>
            <a:r>
              <a:rPr lang="en-US" dirty="0" smtClean="0"/>
              <a:t>webpage </a:t>
            </a:r>
            <a:r>
              <a:rPr lang="en-US" dirty="0"/>
              <a:t>on </a:t>
            </a:r>
            <a:r>
              <a:rPr lang="en-US" dirty="0" smtClean="0"/>
              <a:t>Canvas regularly for</a:t>
            </a:r>
            <a:endParaRPr lang="en-US" dirty="0"/>
          </a:p>
          <a:p>
            <a:pPr lvl="1"/>
            <a:r>
              <a:rPr lang="en-US" dirty="0" smtClean="0"/>
              <a:t>Announcements</a:t>
            </a:r>
            <a:endParaRPr lang="en-US" dirty="0"/>
          </a:p>
          <a:p>
            <a:pPr lvl="1"/>
            <a:r>
              <a:rPr lang="en-US" dirty="0" smtClean="0"/>
              <a:t>Slides</a:t>
            </a:r>
            <a:endParaRPr lang="en-US" dirty="0"/>
          </a:p>
          <a:p>
            <a:pPr lvl="1"/>
            <a:r>
              <a:rPr lang="en-US" dirty="0" smtClean="0"/>
              <a:t>Grades</a:t>
            </a:r>
          </a:p>
          <a:p>
            <a:pPr lvl="1"/>
            <a:endParaRPr lang="en-US" dirty="0"/>
          </a:p>
          <a:p>
            <a:r>
              <a:rPr lang="en-US" dirty="0"/>
              <a:t>Course slides will be uploaded onto </a:t>
            </a:r>
            <a:r>
              <a:rPr lang="en-US" dirty="0" smtClean="0"/>
              <a:t>Canvas </a:t>
            </a:r>
            <a:r>
              <a:rPr lang="en-US" dirty="0"/>
              <a:t>before each </a:t>
            </a:r>
            <a:r>
              <a:rPr lang="en-US" dirty="0" smtClean="0"/>
              <a:t>lecture.</a:t>
            </a: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19</a:t>
            </a:fld>
            <a:endParaRPr lang="en-US"/>
          </a:p>
        </p:txBody>
      </p:sp>
    </p:spTree>
    <p:extLst>
      <p:ext uri="{BB962C8B-B14F-4D97-AF65-F5344CB8AC3E}">
        <p14:creationId xmlns:p14="http://schemas.microsoft.com/office/powerpoint/2010/main" val="483280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Logistics</a:t>
            </a:r>
            <a:endParaRPr lang="en-US" sz="4400" dirty="0"/>
          </a:p>
        </p:txBody>
      </p:sp>
      <p:sp>
        <p:nvSpPr>
          <p:cNvPr id="3" name="Content Placeholder 2"/>
          <p:cNvSpPr>
            <a:spLocks noGrp="1"/>
          </p:cNvSpPr>
          <p:nvPr>
            <p:ph idx="1"/>
          </p:nvPr>
        </p:nvSpPr>
        <p:spPr>
          <a:xfrm>
            <a:off x="457200" y="1600200"/>
            <a:ext cx="8229600" cy="4876800"/>
          </a:xfrm>
        </p:spPr>
        <p:txBody>
          <a:bodyPr/>
          <a:lstStyle/>
          <a:p>
            <a:r>
              <a:rPr lang="en-US" dirty="0" smtClean="0">
                <a:solidFill>
                  <a:srgbClr val="FF0000"/>
                </a:solidFill>
              </a:rPr>
              <a:t>Time: </a:t>
            </a:r>
            <a:r>
              <a:rPr lang="en-US" altLang="zh-CN" dirty="0"/>
              <a:t>Tuesday </a:t>
            </a:r>
            <a:r>
              <a:rPr lang="en-US" altLang="zh-CN" dirty="0" smtClean="0"/>
              <a:t>12:10-1:50 </a:t>
            </a:r>
            <a:r>
              <a:rPr lang="en-US" altLang="zh-CN" dirty="0"/>
              <a:t>pm, Thursday </a:t>
            </a:r>
            <a:r>
              <a:rPr lang="en-US" altLang="zh-CN" dirty="0" smtClean="0"/>
              <a:t>12:10-1:50 </a:t>
            </a:r>
            <a:r>
              <a:rPr lang="en-US" altLang="zh-CN" dirty="0"/>
              <a:t>pm,</a:t>
            </a:r>
            <a:br>
              <a:rPr lang="en-US" altLang="zh-CN" dirty="0"/>
            </a:br>
            <a:r>
              <a:rPr lang="en-US" altLang="zh-CN" dirty="0"/>
              <a:t>          and Friday 12:10-1:50 </a:t>
            </a:r>
            <a:r>
              <a:rPr lang="en-US" altLang="zh-CN" dirty="0" smtClean="0"/>
              <a:t>pm (weeks 2, 3, and 5).</a:t>
            </a:r>
            <a:endParaRPr lang="en-US" altLang="zh-CN" dirty="0"/>
          </a:p>
          <a:p>
            <a:pPr eaLnBrk="1" hangingPunct="1"/>
            <a:r>
              <a:rPr lang="en-US" dirty="0" smtClean="0">
                <a:solidFill>
                  <a:srgbClr val="FF0000"/>
                </a:solidFill>
              </a:rPr>
              <a:t>Location: </a:t>
            </a:r>
            <a:r>
              <a:rPr lang="en-US" dirty="0" smtClean="0"/>
              <a:t>East Lower Hall 205 (F205)</a:t>
            </a:r>
          </a:p>
          <a:p>
            <a:pPr eaLnBrk="1" hangingPunct="1"/>
            <a:r>
              <a:rPr lang="en-US" dirty="0" smtClean="0">
                <a:solidFill>
                  <a:srgbClr val="FF0000"/>
                </a:solidFill>
              </a:rPr>
              <a:t>Textbook Recommended (Not Required):</a:t>
            </a:r>
            <a:endParaRPr lang="en-US" dirty="0"/>
          </a:p>
          <a:p>
            <a:pPr lvl="1"/>
            <a:r>
              <a:rPr lang="en-US" dirty="0"/>
              <a:t>“C++ Primer, 4</a:t>
            </a:r>
            <a:r>
              <a:rPr lang="en-US" baseline="30000" dirty="0"/>
              <a:t>th</a:t>
            </a:r>
            <a:r>
              <a:rPr lang="en-US" dirty="0"/>
              <a:t> Edition,” by Stanley </a:t>
            </a:r>
            <a:r>
              <a:rPr lang="en-US" dirty="0" err="1"/>
              <a:t>Lippman</a:t>
            </a:r>
            <a:r>
              <a:rPr lang="en-US" dirty="0"/>
              <a:t>, </a:t>
            </a:r>
            <a:r>
              <a:rPr lang="en-US" dirty="0" err="1"/>
              <a:t>Josee</a:t>
            </a:r>
            <a:r>
              <a:rPr lang="en-US" dirty="0"/>
              <a:t> </a:t>
            </a:r>
            <a:r>
              <a:rPr lang="en-US" dirty="0" err="1"/>
              <a:t>Lajoie</a:t>
            </a:r>
            <a:r>
              <a:rPr lang="en-US" dirty="0"/>
              <a:t>, and Barbara Moo, Addison Wesley Publishing, 2005.</a:t>
            </a:r>
          </a:p>
          <a:p>
            <a:pPr lvl="1"/>
            <a:r>
              <a:rPr lang="en-US" dirty="0" smtClean="0"/>
              <a:t>“Problem Solving with C++, 8</a:t>
            </a:r>
            <a:r>
              <a:rPr lang="en-US" baseline="30000" dirty="0" smtClean="0"/>
              <a:t>th</a:t>
            </a:r>
            <a:r>
              <a:rPr lang="en-US" dirty="0" smtClean="0"/>
              <a:t> Edition,” by Walter </a:t>
            </a:r>
            <a:r>
              <a:rPr lang="en-US" dirty="0" err="1" smtClean="0"/>
              <a:t>Savitch</a:t>
            </a:r>
            <a:r>
              <a:rPr lang="en-US" dirty="0"/>
              <a:t>, Addison </a:t>
            </a:r>
            <a:r>
              <a:rPr lang="en-US" dirty="0" smtClean="0"/>
              <a:t>Wesley Publishing, 2011.</a:t>
            </a:r>
          </a:p>
          <a:p>
            <a:pPr lvl="1"/>
            <a:r>
              <a:rPr lang="en-US" dirty="0"/>
              <a:t>“</a:t>
            </a:r>
            <a:r>
              <a:rPr lang="en-US" dirty="0">
                <a:solidFill>
                  <a:srgbClr val="0000FF"/>
                </a:solidFill>
              </a:rPr>
              <a:t>Data Structures and Algorithm Analysis</a:t>
            </a:r>
            <a:r>
              <a:rPr lang="en-US" dirty="0"/>
              <a:t>,” by Clifford Shaffer.</a:t>
            </a:r>
            <a:br>
              <a:rPr lang="en-US" dirty="0"/>
            </a:br>
            <a:r>
              <a:rPr lang="en-US" dirty="0"/>
              <a:t>Online available: </a:t>
            </a:r>
            <a:r>
              <a:rPr lang="en-US" dirty="0">
                <a:hlinkClick r:id="rId2"/>
              </a:rPr>
              <a:t>http://people.cs.vt.edu/~shaffer/Book/C++3e20120605.pdf</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a:t>
            </a:fld>
            <a:endParaRPr lang="en-US"/>
          </a:p>
        </p:txBody>
      </p:sp>
    </p:spTree>
    <p:extLst>
      <p:ext uri="{BB962C8B-B14F-4D97-AF65-F5344CB8AC3E}">
        <p14:creationId xmlns:p14="http://schemas.microsoft.com/office/powerpoint/2010/main" val="340439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Help</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a:t>If you have </a:t>
            </a:r>
            <a:r>
              <a:rPr lang="en-US" dirty="0" smtClean="0"/>
              <a:t>any technical questions</a:t>
            </a:r>
            <a:r>
              <a:rPr lang="en-US" dirty="0"/>
              <a:t>, come to see TAs and instructor during the office hour!</a:t>
            </a:r>
          </a:p>
          <a:p>
            <a:pPr lvl="1"/>
            <a:r>
              <a:rPr lang="en-US" dirty="0" smtClean="0"/>
              <a:t>Answering technical </a:t>
            </a:r>
            <a:r>
              <a:rPr lang="en-US" dirty="0"/>
              <a:t>questions through </a:t>
            </a:r>
            <a:r>
              <a:rPr lang="en-US" dirty="0" smtClean="0"/>
              <a:t>email </a:t>
            </a:r>
            <a:r>
              <a:rPr lang="en-US" dirty="0"/>
              <a:t>is inefficient.</a:t>
            </a:r>
          </a:p>
          <a:p>
            <a:pPr lvl="1"/>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20</a:t>
            </a:fld>
            <a:endParaRPr lang="en-US"/>
          </a:p>
        </p:txBody>
      </p:sp>
    </p:spTree>
    <p:extLst>
      <p:ext uri="{BB962C8B-B14F-4D97-AF65-F5344CB8AC3E}">
        <p14:creationId xmlns:p14="http://schemas.microsoft.com/office/powerpoint/2010/main" val="832326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Assume You Know</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Some basics of C++</a:t>
            </a:r>
          </a:p>
          <a:p>
            <a:pPr lvl="1"/>
            <a:r>
              <a:rPr lang="en-US" dirty="0" smtClean="0"/>
              <a:t>Variables</a:t>
            </a:r>
          </a:p>
          <a:p>
            <a:pPr lvl="1"/>
            <a:r>
              <a:rPr lang="en-US" dirty="0" smtClean="0"/>
              <a:t>Built-in data types, e.g., </a:t>
            </a:r>
            <a:r>
              <a:rPr lang="en-US" dirty="0" err="1" smtClean="0"/>
              <a:t>int</a:t>
            </a:r>
            <a:r>
              <a:rPr lang="en-US" dirty="0" smtClean="0"/>
              <a:t>, double, etc.</a:t>
            </a:r>
          </a:p>
          <a:p>
            <a:pPr lvl="1"/>
            <a:r>
              <a:rPr lang="en-US" dirty="0" smtClean="0"/>
              <a:t>Operators, e.g., +, -, *, etc.</a:t>
            </a:r>
          </a:p>
          <a:p>
            <a:pPr lvl="1"/>
            <a:r>
              <a:rPr lang="en-US" dirty="0" smtClean="0"/>
              <a:t>Flow of controls, e.g., if/else, while, for, switch/case, etc.</a:t>
            </a:r>
          </a:p>
          <a:p>
            <a:pPr lvl="1"/>
            <a:r>
              <a:rPr lang="en-US" dirty="0" smtClean="0"/>
              <a:t>Functions; function declaration versus definition.</a:t>
            </a:r>
          </a:p>
          <a:p>
            <a:pPr lvl="1"/>
            <a:r>
              <a:rPr lang="en-US" dirty="0" smtClean="0"/>
              <a:t>Arrays</a:t>
            </a:r>
          </a:p>
          <a:p>
            <a:pPr lvl="1"/>
            <a:r>
              <a:rPr lang="en-US" dirty="0" smtClean="0"/>
              <a:t>Pointers</a:t>
            </a:r>
          </a:p>
          <a:p>
            <a:pPr lvl="1"/>
            <a:r>
              <a:rPr lang="en-US" dirty="0" smtClean="0"/>
              <a:t>References</a:t>
            </a:r>
          </a:p>
          <a:p>
            <a:pPr lvl="1"/>
            <a:r>
              <a:rPr lang="en-US" dirty="0" err="1" smtClean="0"/>
              <a:t>Struct</a:t>
            </a:r>
            <a:endParaRPr lang="en-US" dirty="0"/>
          </a:p>
        </p:txBody>
      </p:sp>
    </p:spTree>
    <p:extLst>
      <p:ext uri="{BB962C8B-B14F-4D97-AF65-F5344CB8AC3E}">
        <p14:creationId xmlns:p14="http://schemas.microsoft.com/office/powerpoint/2010/main" val="2795343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What Does foo(1, 2, </a:t>
            </a:r>
            <a:r>
              <a:rPr lang="en-US" sz="3400" dirty="0"/>
              <a:t>0</a:t>
            </a:r>
            <a:r>
              <a:rPr lang="en-US" sz="3400" dirty="0" smtClean="0"/>
              <a:t>) Print and Return?</a:t>
            </a:r>
            <a:endParaRPr lang="en-US" sz="34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Choose </a:t>
            </a:r>
            <a:r>
              <a:rPr lang="en-US" dirty="0" smtClean="0"/>
              <a:t>the </a:t>
            </a:r>
            <a:r>
              <a:rPr lang="en-US" dirty="0"/>
              <a:t>correct </a:t>
            </a:r>
            <a:r>
              <a:rPr lang="en-US" dirty="0" smtClean="0"/>
              <a:t>answer:</a:t>
            </a:r>
          </a:p>
          <a:p>
            <a:r>
              <a:rPr lang="en-US" b="1" dirty="0" smtClean="0"/>
              <a:t>A</a:t>
            </a:r>
            <a:r>
              <a:rPr lang="en-US" dirty="0" smtClean="0"/>
              <a:t>. It prints “0.5” and returns 0.5.</a:t>
            </a:r>
          </a:p>
          <a:p>
            <a:r>
              <a:rPr lang="en-US" b="1" dirty="0" smtClean="0"/>
              <a:t>B</a:t>
            </a:r>
            <a:r>
              <a:rPr lang="en-US" dirty="0" smtClean="0"/>
              <a:t>. It prints “0.5” and returns 0.</a:t>
            </a:r>
          </a:p>
          <a:p>
            <a:r>
              <a:rPr lang="en-US" b="1" dirty="0" smtClean="0"/>
              <a:t>C</a:t>
            </a:r>
            <a:r>
              <a:rPr lang="en-US" dirty="0" smtClean="0"/>
              <a:t>. It prints “0.5” and returns 1.</a:t>
            </a:r>
          </a:p>
          <a:p>
            <a:r>
              <a:rPr lang="en-US" b="1" dirty="0" smtClean="0"/>
              <a:t>D</a:t>
            </a:r>
            <a:r>
              <a:rPr lang="en-US" dirty="0" smtClean="0"/>
              <a:t>. It prints “0” and returns 0.</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877529" y="1417638"/>
            <a:ext cx="6781800" cy="1938992"/>
          </a:xfrm>
          <a:prstGeom prst="rect">
            <a:avLst/>
          </a:prstGeom>
        </p:spPr>
        <p:txBody>
          <a:bodyPr wrap="square">
            <a:spAutoFit/>
          </a:bodyPr>
          <a:lstStyle/>
          <a:p>
            <a:pPr>
              <a:buNone/>
            </a:pPr>
            <a:r>
              <a:rPr lang="en-US" sz="2400" dirty="0" smtClean="0">
                <a:latin typeface="Courier New" pitchFamily="49" charset="0"/>
                <a:cs typeface="Courier New" pitchFamily="49" charset="0"/>
              </a:rPr>
              <a:t>double foo(</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double b,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while (c&lt;=1) </a:t>
            </a:r>
            <a:r>
              <a:rPr lang="en-US" sz="2400" dirty="0" err="1" smtClean="0">
                <a:latin typeface="Courier New" pitchFamily="49" charset="0"/>
                <a:cs typeface="Courier New" pitchFamily="49" charset="0"/>
              </a:rPr>
              <a:t>c++</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cout</a:t>
            </a:r>
            <a:r>
              <a:rPr lang="en-US" sz="2400" dirty="0" smtClean="0">
                <a:latin typeface="Courier New" pitchFamily="49" charset="0"/>
                <a:cs typeface="Courier New" pitchFamily="49" charset="0"/>
              </a:rPr>
              <a:t> &lt;&lt; (a/b);</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2050"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844927"/>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6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a:xfrm>
            <a:off x="838200" y="1447800"/>
            <a:ext cx="7772400" cy="5105400"/>
          </a:xfrm>
        </p:spPr>
        <p:txBody>
          <a:bodyPr>
            <a:normAutofit/>
          </a:bodyPr>
          <a:lstStyle/>
          <a:p>
            <a:r>
              <a:rPr lang="en-US" dirty="0" smtClean="0"/>
              <a:t>Accept some </a:t>
            </a:r>
            <a:r>
              <a:rPr lang="en-US" u="sng" dirty="0" smtClean="0"/>
              <a:t>specifications</a:t>
            </a:r>
            <a:r>
              <a:rPr lang="en-US" dirty="0" smtClean="0"/>
              <a:t> of the problem. (E.g., find the shortest way to go from my home to school.)</a:t>
            </a:r>
          </a:p>
          <a:p>
            <a:r>
              <a:rPr lang="en-US" dirty="0" smtClean="0">
                <a:solidFill>
                  <a:srgbClr val="0000FF"/>
                </a:solidFill>
              </a:rPr>
              <a:t>Problem solving phase: </a:t>
            </a:r>
          </a:p>
          <a:p>
            <a:pPr lvl="1"/>
            <a:r>
              <a:rPr lang="en-US" dirty="0" smtClean="0"/>
              <a:t>Design an algorithm (perhaps in pseudo-code/flow chart) that</a:t>
            </a:r>
          </a:p>
          <a:p>
            <a:pPr marL="777240" lvl="1" indent="-457200">
              <a:buFont typeface="+mj-lt"/>
              <a:buAutoNum type="arabicParenR"/>
            </a:pPr>
            <a:r>
              <a:rPr lang="en-US" dirty="0" smtClean="0"/>
              <a:t>correctly satisfies the specification.</a:t>
            </a:r>
          </a:p>
          <a:p>
            <a:pPr marL="777240" lvl="1" indent="-457200">
              <a:buFont typeface="+mj-lt"/>
              <a:buAutoNum type="arabicParenR"/>
            </a:pPr>
            <a:r>
              <a:rPr lang="en-US" dirty="0" smtClean="0"/>
              <a:t>is efficient in its usage of </a:t>
            </a:r>
            <a:r>
              <a:rPr lang="en-US" b="1" dirty="0" smtClean="0"/>
              <a:t>space</a:t>
            </a:r>
            <a:r>
              <a:rPr lang="en-US" dirty="0" smtClean="0"/>
              <a:t> and </a:t>
            </a:r>
            <a:r>
              <a:rPr lang="en-US" b="1" dirty="0" smtClean="0"/>
              <a:t>time</a:t>
            </a:r>
            <a:r>
              <a:rPr lang="en-US" dirty="0" smtClean="0"/>
              <a:t>.</a:t>
            </a:r>
          </a:p>
          <a:p>
            <a:r>
              <a:rPr lang="en-US" dirty="0" smtClean="0">
                <a:solidFill>
                  <a:srgbClr val="0000FF"/>
                </a:solidFill>
              </a:rPr>
              <a:t>Implementation phase: </a:t>
            </a:r>
          </a:p>
          <a:p>
            <a:pPr lvl="1"/>
            <a:r>
              <a:rPr lang="en-US" u="sng" dirty="0" smtClean="0">
                <a:solidFill>
                  <a:srgbClr val="FF0000"/>
                </a:solidFill>
              </a:rPr>
              <a:t>Implement</a:t>
            </a:r>
            <a:r>
              <a:rPr lang="en-US" dirty="0" smtClean="0">
                <a:solidFill>
                  <a:srgbClr val="FF0000"/>
                </a:solidFill>
              </a:rPr>
              <a:t> </a:t>
            </a:r>
            <a:r>
              <a:rPr lang="en-US" dirty="0" smtClean="0"/>
              <a:t>the algorithm </a:t>
            </a:r>
            <a:r>
              <a:rPr lang="en-US" b="1" dirty="0" smtClean="0"/>
              <a:t>correctly</a:t>
            </a:r>
            <a:r>
              <a:rPr lang="en-US" dirty="0" smtClean="0"/>
              <a:t> and </a:t>
            </a:r>
            <a:r>
              <a:rPr lang="en-US" b="1" dirty="0" smtClean="0"/>
              <a:t>efficiently</a:t>
            </a:r>
          </a:p>
          <a:p>
            <a:pPr marL="777240" lvl="1" indent="-457200">
              <a:buFont typeface="+mj-lt"/>
              <a:buAutoNum type="arabicParenR"/>
            </a:pPr>
            <a:r>
              <a:rPr lang="en-US" sz="2400" dirty="0" smtClean="0"/>
              <a:t>An implementation of an algorithm is correct if it behaves as the algorithm is intended for all inputs and in all situations.</a:t>
            </a:r>
            <a:br>
              <a:rPr lang="en-US" sz="2400" dirty="0" smtClean="0"/>
            </a:br>
            <a:r>
              <a:rPr lang="en-US" b="1" dirty="0" smtClean="0">
                <a:solidFill>
                  <a:srgbClr val="FF0000"/>
                </a:solidFill>
              </a:rPr>
              <a:t>Correctness is never negotiable</a:t>
            </a:r>
            <a:r>
              <a:rPr lang="en-US" b="1" dirty="0">
                <a:solidFill>
                  <a:srgbClr val="FF0000"/>
                </a:solidFill>
              </a:rPr>
              <a:t>!</a:t>
            </a:r>
            <a:endParaRPr lang="en-US" b="1" dirty="0" smtClean="0">
              <a:solidFill>
                <a:srgbClr val="FF0000"/>
              </a:solidFill>
            </a:endParaRPr>
          </a:p>
          <a:p>
            <a:pPr marL="777240" lvl="1" indent="-457200">
              <a:buFont typeface="+mj-lt"/>
              <a:buAutoNum type="arabicParenR"/>
            </a:pPr>
            <a:r>
              <a:rPr lang="en-US" b="1" dirty="0" smtClean="0"/>
              <a:t>Efficient</a:t>
            </a:r>
            <a:r>
              <a:rPr lang="en-US" dirty="0" smtClean="0"/>
              <a:t> </a:t>
            </a:r>
            <a:r>
              <a:rPr lang="en-US" dirty="0"/>
              <a:t>can mean fast, simple, and/or elegant.</a:t>
            </a:r>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fld id="{6E2E4A66-FC3E-4C0B-B5A2-3AC9BF2C6C0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 of Ve280</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a:p>
        </p:txBody>
      </p:sp>
      <p:sp>
        <p:nvSpPr>
          <p:cNvPr id="4" name="Content Placeholder 3"/>
          <p:cNvSpPr>
            <a:spLocks noGrp="1"/>
          </p:cNvSpPr>
          <p:nvPr>
            <p:ph sz="quarter" idx="1"/>
          </p:nvPr>
        </p:nvSpPr>
        <p:spPr/>
        <p:txBody>
          <a:bodyPr/>
          <a:lstStyle/>
          <a:p>
            <a:r>
              <a:rPr lang="en-US" dirty="0" smtClean="0"/>
              <a:t>The focus of Ve280 is on the </a:t>
            </a:r>
            <a:r>
              <a:rPr lang="en-US" b="1" u="sng" dirty="0" smtClean="0"/>
              <a:t>implementation</a:t>
            </a:r>
            <a:r>
              <a:rPr lang="en-US" dirty="0" smtClean="0"/>
              <a:t> part. Some </a:t>
            </a:r>
            <a:r>
              <a:rPr lang="en-US" b="1" u="sng" dirty="0" smtClean="0"/>
              <a:t>key points </a:t>
            </a:r>
            <a:r>
              <a:rPr lang="en-US" dirty="0" smtClean="0"/>
              <a:t>we will learn include</a:t>
            </a:r>
          </a:p>
          <a:p>
            <a:pPr lvl="1"/>
            <a:r>
              <a:rPr lang="en-US" dirty="0" smtClean="0"/>
              <a:t>Abstraction and its realization mechanism</a:t>
            </a:r>
          </a:p>
          <a:p>
            <a:pPr lvl="1"/>
            <a:r>
              <a:rPr lang="en-US" dirty="0" smtClean="0"/>
              <a:t>Techniques to increase code reuse</a:t>
            </a:r>
          </a:p>
          <a:p>
            <a:pPr lvl="1"/>
            <a:r>
              <a:rPr lang="en-US" dirty="0" smtClean="0"/>
              <a:t>Techniques to efficiently use memory</a:t>
            </a:r>
          </a:p>
          <a:p>
            <a:pPr lvl="1"/>
            <a:r>
              <a:rPr lang="en-US" dirty="0" smtClean="0"/>
              <a:t>Elementary data structures</a:t>
            </a:r>
          </a:p>
          <a:p>
            <a:pPr lvl="1"/>
            <a:r>
              <a:rPr lang="en-US" dirty="0" smtClean="0"/>
              <a:t>Some other essential parts of C++ programming</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108170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p:sp>
        <p:nvSpPr>
          <p:cNvPr id="4" name="Content Placeholder 3"/>
          <p:cNvSpPr>
            <a:spLocks noGrp="1"/>
          </p:cNvSpPr>
          <p:nvPr>
            <p:ph sz="quarter" idx="1"/>
          </p:nvPr>
        </p:nvSpPr>
        <p:spPr>
          <a:xfrm>
            <a:off x="914400" y="1447800"/>
            <a:ext cx="7772400" cy="5181600"/>
          </a:xfrm>
        </p:spPr>
        <p:txBody>
          <a:bodyPr>
            <a:normAutofit/>
          </a:bodyPr>
          <a:lstStyle/>
          <a:p>
            <a:r>
              <a:rPr lang="en-US" dirty="0" smtClean="0"/>
              <a:t>One important concept about programming</a:t>
            </a:r>
          </a:p>
          <a:p>
            <a:pPr lvl="1"/>
            <a:r>
              <a:rPr lang="en-US" dirty="0"/>
              <a:t>Provides only those details that </a:t>
            </a:r>
            <a:r>
              <a:rPr lang="en-US" dirty="0" smtClean="0"/>
              <a:t>matter</a:t>
            </a:r>
            <a:endParaRPr lang="en-US" dirty="0"/>
          </a:p>
          <a:p>
            <a:pPr lvl="1"/>
            <a:r>
              <a:rPr lang="en-US" dirty="0"/>
              <a:t>Eliminates unnecessary details and reduces </a:t>
            </a:r>
            <a:r>
              <a:rPr lang="en-US" dirty="0" smtClean="0"/>
              <a:t>complexity</a:t>
            </a:r>
          </a:p>
          <a:p>
            <a:pPr lvl="1"/>
            <a:r>
              <a:rPr lang="en-US" dirty="0" smtClean="0"/>
              <a:t>You already know one realization of abstraction: function (e.g. </a:t>
            </a:r>
            <a:r>
              <a:rPr lang="en-US" dirty="0" err="1" smtClean="0"/>
              <a:t>exp</a:t>
            </a:r>
            <a:r>
              <a:rPr lang="en-US" dirty="0" smtClean="0"/>
              <a:t>(x)), which is procedural abstraction</a:t>
            </a:r>
            <a:endParaRPr lang="en-US" dirty="0"/>
          </a:p>
          <a:p>
            <a:endParaRPr lang="en-US" dirty="0" smtClean="0"/>
          </a:p>
          <a:p>
            <a:r>
              <a:rPr lang="en-US" dirty="0" smtClean="0"/>
              <a:t>We will talk about</a:t>
            </a:r>
          </a:p>
          <a:p>
            <a:pPr lvl="1"/>
            <a:r>
              <a:rPr lang="en-US" dirty="0" smtClean="0"/>
              <a:t>Basics about abstraction</a:t>
            </a:r>
          </a:p>
          <a:p>
            <a:pPr lvl="1"/>
            <a:r>
              <a:rPr lang="en-US" dirty="0" smtClean="0"/>
              <a:t>Procedure abstraction (i.e., function), in more detail</a:t>
            </a:r>
          </a:p>
          <a:p>
            <a:pPr lvl="1"/>
            <a:r>
              <a:rPr lang="en-US" dirty="0" smtClean="0"/>
              <a:t>Data abstraction (i.e., class)</a:t>
            </a:r>
          </a:p>
          <a:p>
            <a:pPr lvl="2"/>
            <a:r>
              <a:rPr lang="en-US" sz="2400" dirty="0" smtClean="0"/>
              <a:t>Basics about class: constructor, destructor, etc.</a:t>
            </a:r>
          </a:p>
          <a:p>
            <a:pPr lvl="2"/>
            <a:r>
              <a:rPr lang="en-US" sz="2400" dirty="0" smtClean="0"/>
              <a:t>Abstract base class</a:t>
            </a:r>
          </a:p>
        </p:txBody>
      </p:sp>
    </p:spTree>
    <p:extLst>
      <p:ext uri="{BB962C8B-B14F-4D97-AF65-F5344CB8AC3E}">
        <p14:creationId xmlns:p14="http://schemas.microsoft.com/office/powerpoint/2010/main" val="1075447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Techniques </a:t>
            </a:r>
            <a:r>
              <a:rPr lang="fr-FR" dirty="0"/>
              <a:t>to </a:t>
            </a:r>
            <a:r>
              <a:rPr lang="en-US" dirty="0" smtClean="0"/>
              <a:t>Increase</a:t>
            </a:r>
            <a:r>
              <a:rPr lang="fr-FR" dirty="0" smtClean="0"/>
              <a:t> Code </a:t>
            </a:r>
            <a:r>
              <a:rPr lang="fr-FR" dirty="0" err="1" smtClean="0"/>
              <a:t>Reuse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lstStyle/>
          <a:p>
            <a:r>
              <a:rPr lang="en-US" dirty="0" smtClean="0"/>
              <a:t>Function and class, which are basic ways to increase code reuse</a:t>
            </a:r>
          </a:p>
          <a:p>
            <a:endParaRPr lang="en-US" dirty="0" smtClean="0"/>
          </a:p>
          <a:p>
            <a:r>
              <a:rPr lang="en-US" dirty="0" smtClean="0"/>
              <a:t>Class inheritance and virtual function</a:t>
            </a:r>
          </a:p>
          <a:p>
            <a:endParaRPr lang="en-US" dirty="0" smtClean="0"/>
          </a:p>
          <a:p>
            <a:r>
              <a:rPr lang="en-US" dirty="0"/>
              <a:t>Template and </a:t>
            </a:r>
            <a:r>
              <a:rPr lang="en-US" dirty="0" smtClean="0"/>
              <a:t>polymorphism</a:t>
            </a:r>
          </a:p>
          <a:p>
            <a:pPr lvl="1"/>
            <a:r>
              <a:rPr lang="en-US" dirty="0" smtClean="0"/>
              <a:t>Template: write one thing, used for many different types</a:t>
            </a:r>
            <a:endParaRPr lang="en-US" dirty="0"/>
          </a:p>
        </p:txBody>
      </p:sp>
    </p:spTree>
    <p:extLst>
      <p:ext uri="{BB962C8B-B14F-4D97-AF65-F5344CB8AC3E}">
        <p14:creationId xmlns:p14="http://schemas.microsoft.com/office/powerpoint/2010/main" val="1012523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Techniques </a:t>
            </a:r>
            <a:r>
              <a:rPr lang="en-US" dirty="0"/>
              <a:t>to </a:t>
            </a:r>
            <a:r>
              <a:rPr lang="en-US" dirty="0" smtClean="0"/>
              <a:t>Efficiently Use Memory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p:sp>
        <p:nvSpPr>
          <p:cNvPr id="4" name="Content Placeholder 3"/>
          <p:cNvSpPr>
            <a:spLocks noGrp="1"/>
          </p:cNvSpPr>
          <p:nvPr>
            <p:ph sz="quarter" idx="1"/>
          </p:nvPr>
        </p:nvSpPr>
        <p:spPr/>
        <p:txBody>
          <a:bodyPr/>
          <a:lstStyle/>
          <a:p>
            <a:r>
              <a:rPr lang="en-US" dirty="0" smtClean="0"/>
              <a:t>Sometimes, the amount of memory needed to solve a problem can vary a lot</a:t>
            </a:r>
          </a:p>
          <a:p>
            <a:r>
              <a:rPr lang="en-US" dirty="0" smtClean="0"/>
              <a:t>Of course, you can write your program considering the worst-case memory usage</a:t>
            </a:r>
          </a:p>
          <a:p>
            <a:pPr lvl="1"/>
            <a:r>
              <a:rPr lang="en-US" dirty="0" smtClean="0"/>
              <a:t>For example, a large enough array to hold data</a:t>
            </a:r>
          </a:p>
          <a:p>
            <a:pPr lvl="1"/>
            <a:r>
              <a:rPr lang="en-US" dirty="0" smtClean="0"/>
              <a:t>However, this may lead to some waste in memory use</a:t>
            </a:r>
          </a:p>
          <a:p>
            <a:pPr lvl="1"/>
            <a:endParaRPr lang="en-US" dirty="0"/>
          </a:p>
          <a:p>
            <a:r>
              <a:rPr lang="en-US" dirty="0" smtClean="0"/>
              <a:t>We will learn a solution: </a:t>
            </a:r>
            <a:r>
              <a:rPr lang="en-US" b="1" u="sng" dirty="0" smtClean="0"/>
              <a:t>dynamic memory management</a:t>
            </a:r>
            <a:endParaRPr lang="en-US" b="1" u="sng" dirty="0"/>
          </a:p>
          <a:p>
            <a:pPr lvl="1"/>
            <a:r>
              <a:rPr lang="en-US" dirty="0" smtClean="0"/>
              <a:t>Dynamic memory allocation and de-allocation</a:t>
            </a:r>
            <a:endParaRPr lang="en-US" dirty="0"/>
          </a:p>
        </p:txBody>
      </p:sp>
    </p:spTree>
    <p:extLst>
      <p:ext uri="{BB962C8B-B14F-4D97-AF65-F5344CB8AC3E}">
        <p14:creationId xmlns:p14="http://schemas.microsoft.com/office/powerpoint/2010/main" val="24889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arn(inVertical)">
                                      <p:cBhvr>
                                        <p:cTn id="1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Elementary </a:t>
            </a:r>
            <a:r>
              <a:rPr lang="en-US" dirty="0" smtClean="0"/>
              <a:t>Data Structures</a:t>
            </a:r>
            <a:endParaRPr lang="en-US" dirty="0"/>
          </a:p>
        </p:txBody>
      </p:sp>
      <p:sp>
        <p:nvSpPr>
          <p:cNvPr id="3" name="Content Placeholder 2"/>
          <p:cNvSpPr>
            <a:spLocks noGrp="1"/>
          </p:cNvSpPr>
          <p:nvPr>
            <p:ph sz="quarter" idx="1"/>
          </p:nvPr>
        </p:nvSpPr>
        <p:spPr/>
        <p:txBody>
          <a:bodyPr/>
          <a:lstStyle/>
          <a:p>
            <a:r>
              <a:rPr lang="en-US" dirty="0"/>
              <a:t>Data structures </a:t>
            </a:r>
            <a:r>
              <a:rPr lang="en-US" dirty="0" smtClean="0"/>
              <a:t>are </a:t>
            </a:r>
            <a:r>
              <a:rPr lang="en-US" dirty="0"/>
              <a:t>concerned with the </a:t>
            </a:r>
            <a:r>
              <a:rPr lang="en-US" b="1" dirty="0">
                <a:solidFill>
                  <a:schemeClr val="accent1"/>
                </a:solidFill>
              </a:rPr>
              <a:t>representation</a:t>
            </a:r>
            <a:r>
              <a:rPr lang="en-US" dirty="0">
                <a:solidFill>
                  <a:srgbClr val="C00000"/>
                </a:solidFill>
              </a:rPr>
              <a:t> </a:t>
            </a:r>
            <a:r>
              <a:rPr lang="en-US" dirty="0"/>
              <a:t>and </a:t>
            </a:r>
            <a:r>
              <a:rPr lang="en-US" b="1" dirty="0">
                <a:solidFill>
                  <a:srgbClr val="0000FF"/>
                </a:solidFill>
              </a:rPr>
              <a:t>manipulation</a:t>
            </a:r>
            <a:r>
              <a:rPr lang="en-US" dirty="0"/>
              <a:t> of data.</a:t>
            </a:r>
          </a:p>
          <a:p>
            <a:r>
              <a:rPr lang="en-US" dirty="0" smtClean="0"/>
              <a:t>All </a:t>
            </a:r>
            <a:r>
              <a:rPr lang="en-US" dirty="0"/>
              <a:t>programs manipulate data.</a:t>
            </a:r>
          </a:p>
          <a:p>
            <a:r>
              <a:rPr lang="en-US" dirty="0"/>
              <a:t>So, all programs represent data in some way.</a:t>
            </a:r>
          </a:p>
          <a:p>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897"/>
          <a:stretch/>
        </p:blipFill>
        <p:spPr bwMode="auto">
          <a:xfrm>
            <a:off x="4495800" y="4416669"/>
            <a:ext cx="4126992" cy="198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31665" y="3564370"/>
            <a:ext cx="3803092" cy="461665"/>
          </a:xfrm>
          <a:prstGeom prst="rect">
            <a:avLst/>
          </a:prstGeom>
          <a:noFill/>
        </p:spPr>
        <p:txBody>
          <a:bodyPr wrap="none" rtlCol="0">
            <a:spAutoFit/>
          </a:bodyPr>
          <a:lstStyle/>
          <a:p>
            <a:r>
              <a:rPr lang="en-US" sz="2400" dirty="0" smtClean="0"/>
              <a:t>Example: Store a list of numbers</a:t>
            </a:r>
            <a:endParaRPr lang="en-US" sz="2400"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28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17383925"/>
              </p:ext>
            </p:extLst>
          </p:nvPr>
        </p:nvGraphicFramePr>
        <p:xfrm>
          <a:off x="533400" y="5029200"/>
          <a:ext cx="3422088" cy="457200"/>
        </p:xfrm>
        <a:graphic>
          <a:graphicData uri="http://schemas.openxmlformats.org/drawingml/2006/table">
            <a:tbl>
              <a:tblPr firstRow="1" bandRow="1">
                <a:tableStyleId>{5940675A-B579-460E-94D1-54222C63F5DA}</a:tableStyleId>
              </a:tblPr>
              <a:tblGrid>
                <a:gridCol w="570348">
                  <a:extLst>
                    <a:ext uri="{9D8B030D-6E8A-4147-A177-3AD203B41FA5}">
                      <a16:colId xmlns:a16="http://schemas.microsoft.com/office/drawing/2014/main" val="20000"/>
                    </a:ext>
                  </a:extLst>
                </a:gridCol>
                <a:gridCol w="570348">
                  <a:extLst>
                    <a:ext uri="{9D8B030D-6E8A-4147-A177-3AD203B41FA5}">
                      <a16:colId xmlns:a16="http://schemas.microsoft.com/office/drawing/2014/main" val="20001"/>
                    </a:ext>
                  </a:extLst>
                </a:gridCol>
                <a:gridCol w="570348">
                  <a:extLst>
                    <a:ext uri="{9D8B030D-6E8A-4147-A177-3AD203B41FA5}">
                      <a16:colId xmlns:a16="http://schemas.microsoft.com/office/drawing/2014/main" val="20002"/>
                    </a:ext>
                  </a:extLst>
                </a:gridCol>
                <a:gridCol w="570348">
                  <a:extLst>
                    <a:ext uri="{9D8B030D-6E8A-4147-A177-3AD203B41FA5}">
                      <a16:colId xmlns:a16="http://schemas.microsoft.com/office/drawing/2014/main" val="20003"/>
                    </a:ext>
                  </a:extLst>
                </a:gridCol>
                <a:gridCol w="570348">
                  <a:extLst>
                    <a:ext uri="{9D8B030D-6E8A-4147-A177-3AD203B41FA5}">
                      <a16:colId xmlns:a16="http://schemas.microsoft.com/office/drawing/2014/main" val="20004"/>
                    </a:ext>
                  </a:extLst>
                </a:gridCol>
                <a:gridCol w="570348">
                  <a:extLst>
                    <a:ext uri="{9D8B030D-6E8A-4147-A177-3AD203B41FA5}">
                      <a16:colId xmlns:a16="http://schemas.microsoft.com/office/drawing/2014/main" val="20005"/>
                    </a:ext>
                  </a:extLst>
                </a:gridCol>
              </a:tblGrid>
              <a:tr h="370840">
                <a:tc>
                  <a:txBody>
                    <a:bodyPr/>
                    <a:lstStyle/>
                    <a:p>
                      <a:pPr algn="ctr"/>
                      <a:r>
                        <a:rPr lang="en-US" sz="2400" dirty="0" smtClean="0"/>
                        <a:t>17</a:t>
                      </a:r>
                      <a:endParaRPr lang="en-US" sz="2400" dirty="0"/>
                    </a:p>
                  </a:txBody>
                  <a:tcPr/>
                </a:tc>
                <a:tc>
                  <a:txBody>
                    <a:bodyPr/>
                    <a:lstStyle/>
                    <a:p>
                      <a:pPr algn="ctr"/>
                      <a:r>
                        <a:rPr lang="en-US" sz="2400" dirty="0" smtClean="0"/>
                        <a:t>23</a:t>
                      </a:r>
                      <a:endParaRPr lang="en-US" sz="2400" dirty="0"/>
                    </a:p>
                  </a:txBody>
                  <a:tcPr/>
                </a:tc>
                <a:tc>
                  <a:txBody>
                    <a:bodyPr/>
                    <a:lstStyle/>
                    <a:p>
                      <a:pPr algn="ctr"/>
                      <a:r>
                        <a:rPr lang="en-US" sz="2400" dirty="0" smtClean="0"/>
                        <a:t>55</a:t>
                      </a:r>
                      <a:endParaRPr lang="en-US" sz="2400" dirty="0"/>
                    </a:p>
                  </a:txBody>
                  <a:tcPr/>
                </a:tc>
                <a:tc>
                  <a:txBody>
                    <a:bodyPr/>
                    <a:lstStyle/>
                    <a:p>
                      <a:pPr algn="ctr"/>
                      <a:r>
                        <a:rPr lang="en-US" sz="2400" dirty="0" smtClean="0"/>
                        <a:t>72</a:t>
                      </a:r>
                      <a:endParaRPr lang="en-US" sz="2400" dirty="0"/>
                    </a:p>
                  </a:txBody>
                  <a:tcPr/>
                </a:tc>
                <a:tc>
                  <a:txBody>
                    <a:bodyPr/>
                    <a:lstStyle/>
                    <a:p>
                      <a:pPr algn="ctr"/>
                      <a:r>
                        <a:rPr lang="en-US" sz="2400" dirty="0" smtClean="0"/>
                        <a:t>14</a:t>
                      </a:r>
                      <a:endParaRPr lang="en-US" sz="2400" dirty="0"/>
                    </a:p>
                  </a:txBody>
                  <a:tcPr/>
                </a:tc>
                <a:tc>
                  <a:txBody>
                    <a:bodyPr/>
                    <a:lstStyle/>
                    <a:p>
                      <a:pPr algn="ctr"/>
                      <a:r>
                        <a:rPr lang="en-US" sz="2400" dirty="0" smtClean="0"/>
                        <a:t>62</a:t>
                      </a:r>
                      <a:endParaRPr lang="en-US" sz="2400"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1599823" y="4419600"/>
            <a:ext cx="990977" cy="461665"/>
          </a:xfrm>
          <a:prstGeom prst="rect">
            <a:avLst/>
          </a:prstGeom>
          <a:noFill/>
        </p:spPr>
        <p:txBody>
          <a:bodyPr wrap="none" rtlCol="0">
            <a:spAutoFit/>
          </a:bodyPr>
          <a:lstStyle/>
          <a:p>
            <a:r>
              <a:rPr lang="en-US" sz="2400" b="1" dirty="0" smtClean="0">
                <a:solidFill>
                  <a:srgbClr val="0000FF"/>
                </a:solidFill>
                <a:latin typeface="Arial" panose="020B0604020202020204" pitchFamily="34" charset="0"/>
                <a:cs typeface="Arial" panose="020B0604020202020204" pitchFamily="34" charset="0"/>
              </a:rPr>
              <a:t>Array</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13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Elementary </a:t>
            </a:r>
            <a:r>
              <a:rPr lang="en-US" dirty="0" smtClean="0"/>
              <a:t>Data Structures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lnSpcReduction="10000"/>
          </a:bodyPr>
          <a:lstStyle/>
          <a:p>
            <a:r>
              <a:rPr lang="en-US" dirty="0" smtClean="0"/>
              <a:t>We will learn</a:t>
            </a:r>
          </a:p>
          <a:p>
            <a:pPr lvl="1"/>
            <a:r>
              <a:rPr lang="en-US" dirty="0" smtClean="0"/>
              <a:t>Linked list</a:t>
            </a:r>
          </a:p>
          <a:p>
            <a:pPr lvl="1"/>
            <a:r>
              <a:rPr lang="en-US" dirty="0" smtClean="0"/>
              <a:t>Linear list</a:t>
            </a:r>
          </a:p>
          <a:p>
            <a:pPr lvl="1"/>
            <a:r>
              <a:rPr lang="en-US" dirty="0" smtClean="0"/>
              <a:t>Stack</a:t>
            </a:r>
          </a:p>
          <a:p>
            <a:pPr lvl="1"/>
            <a:r>
              <a:rPr lang="en-US" dirty="0" smtClean="0"/>
              <a:t>Queue</a:t>
            </a:r>
          </a:p>
          <a:p>
            <a:pPr lvl="1"/>
            <a:endParaRPr lang="en-US" dirty="0" smtClean="0"/>
          </a:p>
          <a:p>
            <a:pPr lvl="1"/>
            <a:endParaRPr lang="en-US" dirty="0"/>
          </a:p>
          <a:p>
            <a:r>
              <a:rPr lang="en-US" b="1" u="sng" dirty="0" smtClean="0"/>
              <a:t>Note</a:t>
            </a:r>
            <a:r>
              <a:rPr lang="en-US" dirty="0" smtClean="0"/>
              <a:t>: This course only shows a few elementary data structures</a:t>
            </a:r>
          </a:p>
          <a:p>
            <a:pPr lvl="1"/>
            <a:r>
              <a:rPr lang="en-US" dirty="0" smtClean="0"/>
              <a:t>More data structures will be taught in a following course, Ve281 Data Structures and Algorithms</a:t>
            </a:r>
            <a:endParaRPr lang="en-US" dirty="0"/>
          </a:p>
        </p:txBody>
      </p:sp>
    </p:spTree>
    <p:extLst>
      <p:ext uri="{BB962C8B-B14F-4D97-AF65-F5344CB8AC3E}">
        <p14:creationId xmlns:p14="http://schemas.microsoft.com/office/powerpoint/2010/main" val="136032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arn(inVertic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Instructor</a:t>
            </a:r>
            <a:endParaRPr lang="en-US" dirty="0"/>
          </a:p>
        </p:txBody>
      </p:sp>
      <p:sp>
        <p:nvSpPr>
          <p:cNvPr id="8195" name="Content Placeholder 2"/>
          <p:cNvSpPr>
            <a:spLocks noGrp="1"/>
          </p:cNvSpPr>
          <p:nvPr>
            <p:ph idx="1"/>
          </p:nvPr>
        </p:nvSpPr>
        <p:spPr/>
        <p:txBody>
          <a:bodyPr/>
          <a:lstStyle/>
          <a:p>
            <a:pPr eaLnBrk="1" hangingPunct="1"/>
            <a:r>
              <a:rPr lang="en-US" dirty="0" err="1" smtClean="0"/>
              <a:t>Weikang</a:t>
            </a:r>
            <a:r>
              <a:rPr lang="en-US" dirty="0" smtClean="0"/>
              <a:t> Qian</a:t>
            </a:r>
          </a:p>
          <a:p>
            <a:r>
              <a:rPr lang="en-US" dirty="0" smtClean="0"/>
              <a:t>Email: </a:t>
            </a:r>
            <a:r>
              <a:rPr lang="en-US" dirty="0" smtClean="0">
                <a:hlinkClick r:id="rId3"/>
              </a:rPr>
              <a:t>qianwk@sjtu.edu.cn</a:t>
            </a:r>
            <a:endParaRPr lang="en-US" dirty="0" smtClean="0"/>
          </a:p>
          <a:p>
            <a:pPr eaLnBrk="1" hangingPunct="1"/>
            <a:r>
              <a:rPr lang="en-US" dirty="0" smtClean="0"/>
              <a:t>Phone: 3420-6765 (Ext. 4301)</a:t>
            </a:r>
          </a:p>
          <a:p>
            <a:pPr eaLnBrk="1" hangingPunct="1"/>
            <a:r>
              <a:rPr lang="en-US" dirty="0" smtClean="0"/>
              <a:t>Office: Room 430, JI Building</a:t>
            </a:r>
          </a:p>
          <a:p>
            <a:pPr eaLnBrk="1" hangingPunct="1"/>
            <a:r>
              <a:rPr lang="en-US" dirty="0" smtClean="0"/>
              <a:t>Office hour</a:t>
            </a:r>
          </a:p>
          <a:p>
            <a:pPr lvl="1"/>
            <a:r>
              <a:rPr lang="en-US" altLang="zh-CN" dirty="0"/>
              <a:t>Tuesday </a:t>
            </a:r>
            <a:r>
              <a:rPr lang="en-US" altLang="zh-CN" dirty="0" smtClean="0"/>
              <a:t>2:30 </a:t>
            </a:r>
            <a:r>
              <a:rPr lang="en-US" altLang="zh-CN" dirty="0"/>
              <a:t>– </a:t>
            </a:r>
            <a:r>
              <a:rPr lang="en-US" altLang="zh-CN" dirty="0" smtClean="0"/>
              <a:t>3:30 </a:t>
            </a:r>
            <a:r>
              <a:rPr lang="en-US" altLang="zh-CN" dirty="0"/>
              <a:t>pm</a:t>
            </a:r>
          </a:p>
          <a:p>
            <a:pPr lvl="1"/>
            <a:r>
              <a:rPr lang="en-US" altLang="zh-CN" dirty="0"/>
              <a:t>Thursday </a:t>
            </a:r>
            <a:r>
              <a:rPr lang="en-US" altLang="zh-CN" dirty="0" smtClean="0"/>
              <a:t>2:30 </a:t>
            </a:r>
            <a:r>
              <a:rPr lang="en-US" altLang="zh-CN" dirty="0"/>
              <a:t>– </a:t>
            </a:r>
            <a:r>
              <a:rPr lang="en-US" altLang="zh-CN" dirty="0" smtClean="0"/>
              <a:t>3:30 </a:t>
            </a:r>
            <a:r>
              <a:rPr lang="en-US" altLang="zh-CN" dirty="0"/>
              <a:t>pm</a:t>
            </a:r>
          </a:p>
          <a:p>
            <a:pPr lvl="1"/>
            <a:r>
              <a:rPr lang="en-US" dirty="0" smtClean="0"/>
              <a:t>Or </a:t>
            </a:r>
            <a:r>
              <a:rPr lang="en-US" i="1" dirty="0" smtClean="0">
                <a:solidFill>
                  <a:srgbClr val="FF0000"/>
                </a:solidFill>
              </a:rPr>
              <a:t>by appointment</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96342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Essential Parts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p:sp>
        <p:nvSpPr>
          <p:cNvPr id="4" name="Content Placeholder 3"/>
          <p:cNvSpPr>
            <a:spLocks noGrp="1"/>
          </p:cNvSpPr>
          <p:nvPr>
            <p:ph sz="quarter" idx="1"/>
          </p:nvPr>
        </p:nvSpPr>
        <p:spPr/>
        <p:txBody>
          <a:bodyPr/>
          <a:lstStyle/>
          <a:p>
            <a:r>
              <a:rPr lang="en-US" dirty="0" smtClean="0"/>
              <a:t>Writing programs </a:t>
            </a:r>
            <a:r>
              <a:rPr lang="en-US" dirty="0"/>
              <a:t>that </a:t>
            </a:r>
            <a:r>
              <a:rPr lang="en-US" dirty="0" smtClean="0"/>
              <a:t>take </a:t>
            </a:r>
            <a:r>
              <a:rPr lang="en-US" dirty="0"/>
              <a:t>arguments</a:t>
            </a:r>
          </a:p>
          <a:p>
            <a:r>
              <a:rPr lang="en-US" dirty="0" smtClean="0"/>
              <a:t>I/O </a:t>
            </a:r>
            <a:r>
              <a:rPr lang="en-US" dirty="0"/>
              <a:t>streams, including file </a:t>
            </a:r>
            <a:r>
              <a:rPr lang="en-US" dirty="0" smtClean="0"/>
              <a:t>I/O</a:t>
            </a:r>
          </a:p>
          <a:p>
            <a:r>
              <a:rPr lang="en-US" dirty="0" smtClean="0"/>
              <a:t>Error handling</a:t>
            </a:r>
          </a:p>
          <a:p>
            <a:r>
              <a:rPr lang="en-US" dirty="0" smtClean="0"/>
              <a:t>Testing</a:t>
            </a:r>
          </a:p>
          <a:p>
            <a:r>
              <a:rPr lang="en-US" dirty="0" smtClean="0"/>
              <a:t>Linux</a:t>
            </a:r>
          </a:p>
          <a:p>
            <a:pPr lvl="1"/>
            <a:endParaRPr lang="en-US" dirty="0"/>
          </a:p>
        </p:txBody>
      </p:sp>
    </p:spTree>
    <p:extLst>
      <p:ext uri="{BB962C8B-B14F-4D97-AF65-F5344CB8AC3E}">
        <p14:creationId xmlns:p14="http://schemas.microsoft.com/office/powerpoint/2010/main" val="245084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Issues with this 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Choose all correct answers</a:t>
            </a:r>
            <a:r>
              <a:rPr lang="en-US" dirty="0" smtClean="0"/>
              <a:t>:</a:t>
            </a:r>
          </a:p>
          <a:p>
            <a:r>
              <a:rPr lang="en-US" b="1" dirty="0" smtClean="0"/>
              <a:t>A</a:t>
            </a:r>
            <a:r>
              <a:rPr lang="en-US" dirty="0" smtClean="0"/>
              <a:t>. There is no comment.</a:t>
            </a:r>
          </a:p>
          <a:p>
            <a:r>
              <a:rPr lang="en-US" b="1" dirty="0" smtClean="0"/>
              <a:t>B</a:t>
            </a:r>
            <a:r>
              <a:rPr lang="en-US" dirty="0" smtClean="0"/>
              <a:t>. The naming of variables/function is not clear.</a:t>
            </a:r>
          </a:p>
          <a:p>
            <a:r>
              <a:rPr lang="en-US" b="1" dirty="0" smtClean="0"/>
              <a:t>C</a:t>
            </a:r>
            <a:r>
              <a:rPr lang="en-US" dirty="0" smtClean="0"/>
              <a:t>. The code is not indented.</a:t>
            </a:r>
          </a:p>
          <a:p>
            <a:r>
              <a:rPr lang="en-US" b="1" dirty="0" smtClean="0"/>
              <a:t>D</a:t>
            </a:r>
            <a:r>
              <a:rPr lang="en-US" dirty="0" smtClean="0"/>
              <a:t>. The style is not consistent.</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914400" y="1447800"/>
            <a:ext cx="7086600" cy="2677656"/>
          </a:xfrm>
          <a:prstGeom prst="rect">
            <a:avLst/>
          </a:prstGeom>
        </p:spPr>
        <p:txBody>
          <a:bodyPr wrap="square">
            <a:spAutoFit/>
          </a:bodyPr>
          <a:lstStyle/>
          <a:p>
            <a:pPr>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f(</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*b, </a:t>
            </a:r>
            <a:r>
              <a:rPr lang="en-US" sz="2400" dirty="0">
                <a:latin typeface="Courier New" pitchFamily="49" charset="0"/>
                <a:cs typeface="Courier New" pitchFamily="49" charset="0"/>
              </a:rPr>
              <a:t>unsigned </a:t>
            </a:r>
            <a:r>
              <a:rPr lang="en-US" sz="2400" dirty="0" smtClean="0">
                <a:latin typeface="Courier New" pitchFamily="49" charset="0"/>
                <a:cs typeface="Courier New" pitchFamily="49" charset="0"/>
              </a:rPr>
              <a:t>c)</a:t>
            </a: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 0</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p </a:t>
            </a:r>
            <a:r>
              <a:rPr lang="en-US" sz="2400" dirty="0">
                <a:latin typeface="Courier New" pitchFamily="49" charset="0"/>
                <a:cs typeface="Courier New" pitchFamily="49" charset="0"/>
              </a:rPr>
              <a:t>= 1;</a:t>
            </a:r>
          </a:p>
          <a:p>
            <a:pPr>
              <a:buNone/>
            </a:pPr>
            <a:r>
              <a:rPr lang="en-US" sz="2400" dirty="0" smtClean="0">
                <a:latin typeface="Courier New" pitchFamily="49" charset="0"/>
                <a:cs typeface="Courier New" pitchFamily="49" charset="0"/>
              </a:rPr>
              <a:t>for(unsigned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 0;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&lt;= </a:t>
            </a:r>
            <a:r>
              <a:rPr lang="en-US" sz="2400" dirty="0" smtClean="0">
                <a:latin typeface="Courier New" pitchFamily="49" charset="0"/>
                <a:cs typeface="Courier New" pitchFamily="49" charset="0"/>
              </a:rPr>
              <a:t>c;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s = s + b[</a:t>
            </a:r>
            <a:r>
              <a:rPr lang="en-US" sz="2400" dirty="0" err="1" smtClean="0">
                <a:latin typeface="Courier New" pitchFamily="49" charset="0"/>
                <a:cs typeface="Courier New" pitchFamily="49" charset="0"/>
              </a:rPr>
              <a:t>i</a:t>
            </a: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p = p </a:t>
            </a:r>
            <a:r>
              <a:rPr lang="en-US" sz="2400" smtClean="0">
                <a:latin typeface="Courier New" pitchFamily="49" charset="0"/>
                <a:cs typeface="Courier New" pitchFamily="49" charset="0"/>
              </a:rPr>
              <a:t>* </a:t>
            </a:r>
            <a:r>
              <a:rPr lang="en-US" altLang="zh-CN" sz="2400" smtClean="0">
                <a:latin typeface="Courier New" pitchFamily="49" charset="0"/>
                <a:cs typeface="Courier New" pitchFamily="49" charset="0"/>
              </a:rPr>
              <a:t>a</a:t>
            </a:r>
            <a:r>
              <a:rPr lang="en-US" sz="2400" smtClean="0">
                <a:latin typeface="Courier New" pitchFamily="49" charset="0"/>
                <a:cs typeface="Courier New" pitchFamily="49" charset="0"/>
              </a:rPr>
              <a:t>; </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return s;</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3074"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77705"/>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9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Good Programming Style</a:t>
            </a:r>
            <a:endParaRPr lang="en-US" dirty="0"/>
          </a:p>
        </p:txBody>
      </p:sp>
      <p:sp>
        <p:nvSpPr>
          <p:cNvPr id="3" name="Content Placeholder 2"/>
          <p:cNvSpPr>
            <a:spLocks noGrp="1"/>
          </p:cNvSpPr>
          <p:nvPr>
            <p:ph sz="quarter" idx="1"/>
          </p:nvPr>
        </p:nvSpPr>
        <p:spPr/>
        <p:txBody>
          <a:bodyPr/>
          <a:lstStyle/>
          <a:p>
            <a:endParaRPr lang="en-US" sz="2800" dirty="0"/>
          </a:p>
        </p:txBody>
      </p:sp>
      <p:sp>
        <p:nvSpPr>
          <p:cNvPr id="5" name="Rectangle 4"/>
          <p:cNvSpPr/>
          <p:nvPr/>
        </p:nvSpPr>
        <p:spPr>
          <a:xfrm>
            <a:off x="609600" y="2667000"/>
            <a:ext cx="8153400" cy="3170099"/>
          </a:xfrm>
          <a:prstGeom prst="rect">
            <a:avLst/>
          </a:prstGeom>
        </p:spPr>
        <p:txBody>
          <a:bodyPr wrap="square">
            <a:spAutoFit/>
          </a:bodyPr>
          <a:lstStyle/>
          <a:p>
            <a:pPr>
              <a:buNone/>
            </a:pPr>
            <a:r>
              <a:rPr lang="en-US" sz="2000" dirty="0" smtClean="0">
                <a:latin typeface="Courier New" pitchFamily="49" charset="0"/>
                <a:cs typeface="Courier New" pitchFamily="49" charset="0"/>
              </a:rPr>
              <a:t>// Evaluate the polynomial on x</a:t>
            </a:r>
          </a:p>
          <a:p>
            <a:pPr>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poly_eval</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x,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 unsigned degree) </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result = 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1;</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for(unsigned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&lt;= degree;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result +=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x;</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return result;</a:t>
            </a:r>
            <a:endParaRPr lang="en-US" sz="2000" dirty="0">
              <a:latin typeface="Courier New" pitchFamily="49" charset="0"/>
              <a:cs typeface="Courier New" pitchFamily="49" charset="0"/>
            </a:endParaRPr>
          </a:p>
          <a:p>
            <a:pPr>
              <a:buNone/>
            </a:pPr>
            <a:r>
              <a:rPr lang="en-US" sz="2000" dirty="0">
                <a:latin typeface="Courier New" pitchFamily="49" charset="0"/>
                <a:cs typeface="Courier New" pitchFamily="49" charset="0"/>
              </a:rPr>
              <a:t>}</a:t>
            </a:r>
          </a:p>
        </p:txBody>
      </p:sp>
      <p:sp>
        <p:nvSpPr>
          <p:cNvPr id="6" name="Oval Callout 5"/>
          <p:cNvSpPr/>
          <p:nvPr/>
        </p:nvSpPr>
        <p:spPr>
          <a:xfrm>
            <a:off x="6324600" y="1981200"/>
            <a:ext cx="2286001" cy="914400"/>
          </a:xfrm>
          <a:prstGeom prst="wedgeEllipseCallout">
            <a:avLst>
              <a:gd name="adj1" fmla="val -81870"/>
              <a:gd name="adj2" fmla="val 44318"/>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Comments</a:t>
            </a:r>
            <a:endParaRPr lang="en-US" sz="2400" b="1" dirty="0"/>
          </a:p>
        </p:txBody>
      </p:sp>
      <p:sp>
        <p:nvSpPr>
          <p:cNvPr id="7" name="Oval Callout 6"/>
          <p:cNvSpPr/>
          <p:nvPr/>
        </p:nvSpPr>
        <p:spPr>
          <a:xfrm>
            <a:off x="6477000" y="3275304"/>
            <a:ext cx="2438401" cy="914400"/>
          </a:xfrm>
          <a:prstGeom prst="wedgeEllipseCallout">
            <a:avLst>
              <a:gd name="adj1" fmla="val -102649"/>
              <a:gd name="adj2" fmla="val -39015"/>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Meaningful Naming</a:t>
            </a:r>
          </a:p>
        </p:txBody>
      </p:sp>
      <p:sp>
        <p:nvSpPr>
          <p:cNvPr id="8" name="Oval Callout 7"/>
          <p:cNvSpPr/>
          <p:nvPr/>
        </p:nvSpPr>
        <p:spPr>
          <a:xfrm>
            <a:off x="76200" y="4191000"/>
            <a:ext cx="2133601" cy="838200"/>
          </a:xfrm>
          <a:prstGeom prst="wedgeEllipseCallout">
            <a:avLst>
              <a:gd name="adj1" fmla="val 61713"/>
              <a:gd name="adj2" fmla="val 9189"/>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Indentation</a:t>
            </a:r>
            <a:endParaRPr lang="en-US" sz="2000" b="1" dirty="0"/>
          </a:p>
        </p:txBody>
      </p:sp>
      <p:sp>
        <p:nvSpPr>
          <p:cNvPr id="9" name="Oval 8"/>
          <p:cNvSpPr/>
          <p:nvPr/>
        </p:nvSpPr>
        <p:spPr>
          <a:xfrm>
            <a:off x="4842164" y="5098473"/>
            <a:ext cx="2590800" cy="1143000"/>
          </a:xfrm>
          <a:prstGeom prst="ellipse">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Consistency!</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32</a:t>
            </a:fld>
            <a:endParaRPr lang="en-US"/>
          </a:p>
        </p:txBody>
      </p:sp>
    </p:spTree>
    <p:extLst>
      <p:ext uri="{BB962C8B-B14F-4D97-AF65-F5344CB8AC3E}">
        <p14:creationId xmlns:p14="http://schemas.microsoft.com/office/powerpoint/2010/main" val="15628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with Other Courses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a:p>
        </p:txBody>
      </p:sp>
      <p:sp>
        <p:nvSpPr>
          <p:cNvPr id="4" name="Content Placeholder 3"/>
          <p:cNvSpPr>
            <a:spLocks noGrp="1"/>
          </p:cNvSpPr>
          <p:nvPr>
            <p:ph sz="quarter" idx="1"/>
          </p:nvPr>
        </p:nvSpPr>
        <p:spPr/>
        <p:txBody>
          <a:bodyPr/>
          <a:lstStyle/>
          <a:p>
            <a:r>
              <a:rPr lang="en-US" dirty="0" smtClean="0"/>
              <a:t>Vg101 Introduction </a:t>
            </a:r>
            <a:r>
              <a:rPr lang="en-US" dirty="0"/>
              <a:t>to Computers and Programming</a:t>
            </a:r>
          </a:p>
          <a:p>
            <a:pPr lvl="1"/>
            <a:r>
              <a:rPr lang="en-US" dirty="0" smtClean="0"/>
              <a:t>Very basic programming skills.</a:t>
            </a:r>
          </a:p>
          <a:p>
            <a:pPr lvl="1"/>
            <a:r>
              <a:rPr lang="en-US" dirty="0" smtClean="0"/>
              <a:t>Ve280 will go in depth. To connect, we will review some basics.</a:t>
            </a:r>
          </a:p>
          <a:p>
            <a:pPr lvl="1"/>
            <a:endParaRPr lang="en-US" dirty="0" smtClean="0"/>
          </a:p>
          <a:p>
            <a:r>
              <a:rPr lang="en-US" dirty="0" smtClean="0"/>
              <a:t>Ve281 Data Structures and Algorithms</a:t>
            </a:r>
          </a:p>
          <a:p>
            <a:pPr lvl="1"/>
            <a:r>
              <a:rPr lang="en-US" dirty="0" smtClean="0"/>
              <a:t>Focus on the efficiency of the algorithms.</a:t>
            </a:r>
          </a:p>
          <a:p>
            <a:pPr lvl="1"/>
            <a:r>
              <a:rPr lang="en-US" dirty="0" smtClean="0"/>
              <a:t>Ve280 focuses on correctness. It will show you some very basic data structures.</a:t>
            </a:r>
            <a:endParaRPr lang="en-US" dirty="0"/>
          </a:p>
        </p:txBody>
      </p:sp>
    </p:spTree>
    <p:extLst>
      <p:ext uri="{BB962C8B-B14F-4D97-AF65-F5344CB8AC3E}">
        <p14:creationId xmlns:p14="http://schemas.microsoft.com/office/powerpoint/2010/main" val="821821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5014" y="2819400"/>
            <a:ext cx="2850460" cy="769441"/>
          </a:xfrm>
          <a:prstGeom prst="rect">
            <a:avLst/>
          </a:prstGeom>
          <a:noFill/>
        </p:spPr>
        <p:txBody>
          <a:bodyPr wrap="none" rtlCol="0">
            <a:spAutoFit/>
          </a:bodyPr>
          <a:lstStyle/>
          <a:p>
            <a:r>
              <a:rPr lang="en-US" sz="4400" dirty="0" smtClean="0">
                <a:solidFill>
                  <a:srgbClr val="FF0000"/>
                </a:solidFill>
                <a:latin typeface="+mj-lt"/>
              </a:rPr>
              <a:t>Questions?</a:t>
            </a:r>
            <a:endParaRPr lang="en-US" sz="4400" dirty="0">
              <a:solidFill>
                <a:srgbClr val="FF0000"/>
              </a:solidFill>
              <a:latin typeface="+mj-lt"/>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34</a:t>
            </a:fld>
            <a:endParaRPr lang="en-US"/>
          </a:p>
        </p:txBody>
      </p:sp>
    </p:spTree>
    <p:extLst>
      <p:ext uri="{BB962C8B-B14F-4D97-AF65-F5344CB8AC3E}">
        <p14:creationId xmlns:p14="http://schemas.microsoft.com/office/powerpoint/2010/main" val="66821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p:sp>
        <p:nvSpPr>
          <p:cNvPr id="4" name="Content Placeholder 3"/>
          <p:cNvSpPr>
            <a:spLocks noGrp="1"/>
          </p:cNvSpPr>
          <p:nvPr>
            <p:ph sz="quarter" idx="1"/>
          </p:nvPr>
        </p:nvSpPr>
        <p:spPr>
          <a:xfrm>
            <a:off x="914400" y="1435286"/>
            <a:ext cx="7772400" cy="4572000"/>
          </a:xfrm>
        </p:spPr>
        <p:txBody>
          <a:bodyPr>
            <a:normAutofit/>
          </a:bodyPr>
          <a:lstStyle/>
          <a:p>
            <a:r>
              <a:rPr lang="en-US" dirty="0" smtClean="0"/>
              <a:t> Fang, Yan</a:t>
            </a:r>
          </a:p>
          <a:p>
            <a:pPr lvl="1"/>
            <a:r>
              <a:rPr lang="en-US" altLang="zh-CN" dirty="0"/>
              <a:t>Email: fangyan1998@sjtu.edu.cn</a:t>
            </a:r>
            <a:endParaRPr lang="en-US" dirty="0" smtClean="0"/>
          </a:p>
          <a:p>
            <a:endParaRPr lang="en-US" dirty="0" smtClean="0"/>
          </a:p>
          <a:p>
            <a:endParaRPr lang="en-US" dirty="0" smtClean="0"/>
          </a:p>
          <a:p>
            <a:endParaRPr lang="en-US" dirty="0" smtClean="0"/>
          </a:p>
          <a:p>
            <a:r>
              <a:rPr lang="en-US" dirty="0" smtClean="0"/>
              <a:t>Liu, </a:t>
            </a:r>
            <a:r>
              <a:rPr lang="en-US" dirty="0" err="1" smtClean="0"/>
              <a:t>Niyiqiu</a:t>
            </a:r>
            <a:endParaRPr lang="en-US" dirty="0" smtClean="0"/>
          </a:p>
          <a:p>
            <a:pPr lvl="1"/>
            <a:r>
              <a:rPr lang="en-US" dirty="0"/>
              <a:t>Email: lnyq10@sjtu.edu.cn</a:t>
            </a:r>
          </a:p>
          <a:p>
            <a:pPr lvl="1"/>
            <a:endParaRPr lang="en-US" dirty="0"/>
          </a:p>
        </p:txBody>
      </p:sp>
      <p:pic>
        <p:nvPicPr>
          <p:cNvPr id="7" name="Picture 6"/>
          <p:cNvPicPr>
            <a:picLocks noChangeAspect="1"/>
          </p:cNvPicPr>
          <p:nvPr/>
        </p:nvPicPr>
        <p:blipFill>
          <a:blip r:embed="rId2"/>
          <a:stretch>
            <a:fillRect/>
          </a:stretch>
        </p:blipFill>
        <p:spPr>
          <a:xfrm>
            <a:off x="6302527" y="3581386"/>
            <a:ext cx="1774673" cy="2267712"/>
          </a:xfrm>
          <a:prstGeom prst="rect">
            <a:avLst/>
          </a:prstGeom>
        </p:spPr>
      </p:pic>
      <p:pic>
        <p:nvPicPr>
          <p:cNvPr id="5" name="Picture 4"/>
          <p:cNvPicPr>
            <a:picLocks noChangeAspect="1"/>
          </p:cNvPicPr>
          <p:nvPr/>
        </p:nvPicPr>
        <p:blipFill>
          <a:blip r:embed="rId3"/>
          <a:stretch>
            <a:fillRect/>
          </a:stretch>
        </p:blipFill>
        <p:spPr>
          <a:xfrm>
            <a:off x="6436410" y="1277728"/>
            <a:ext cx="1640790" cy="2185440"/>
          </a:xfrm>
          <a:prstGeom prst="rect">
            <a:avLst/>
          </a:prstGeom>
        </p:spPr>
      </p:pic>
    </p:spTree>
    <p:extLst>
      <p:ext uri="{BB962C8B-B14F-4D97-AF65-F5344CB8AC3E}">
        <p14:creationId xmlns:p14="http://schemas.microsoft.com/office/powerpoint/2010/main" val="1174385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altLang="zh-CN" dirty="0"/>
              <a:t>Tian, </a:t>
            </a:r>
            <a:r>
              <a:rPr lang="en-US" altLang="zh-CN" dirty="0" err="1"/>
              <a:t>Yukang</a:t>
            </a:r>
            <a:endParaRPr lang="en-US" altLang="zh-CN" dirty="0"/>
          </a:p>
          <a:p>
            <a:pPr lvl="1"/>
            <a:r>
              <a:rPr lang="en-US" altLang="zh-CN" dirty="0"/>
              <a:t>Email: </a:t>
            </a:r>
            <a:r>
              <a:rPr lang="en-US" altLang="zh-CN" dirty="0">
                <a:hlinkClick r:id="rId3"/>
              </a:rPr>
              <a:t>szomoru_vasarnap@sjtu.edu.cn</a:t>
            </a:r>
            <a:endParaRPr lang="en-US" altLang="zh-CN" dirty="0"/>
          </a:p>
          <a:p>
            <a:endParaRPr lang="en-US" dirty="0" smtClean="0"/>
          </a:p>
          <a:p>
            <a:endParaRPr lang="en-US" dirty="0"/>
          </a:p>
          <a:p>
            <a:endParaRPr lang="en-US" dirty="0"/>
          </a:p>
        </p:txBody>
      </p:sp>
      <p:sp>
        <p:nvSpPr>
          <p:cNvPr id="5" name="AutoShape 2" descr="imap://qianwk@mail.sjtu.edu.cn:993/fetch%3EUID%3E/INBOX%3E32979?part=1.2&amp;type=image/jpeg&amp;filename=%E6%AF%9B%E4%BF%8A%E9%9B%8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6324600" y="1360932"/>
            <a:ext cx="1831285" cy="2563368"/>
          </a:xfrm>
          <a:prstGeom prst="rect">
            <a:avLst/>
          </a:prstGeom>
        </p:spPr>
      </p:pic>
    </p:spTree>
    <p:extLst>
      <p:ext uri="{BB962C8B-B14F-4D97-AF65-F5344CB8AC3E}">
        <p14:creationId xmlns:p14="http://schemas.microsoft.com/office/powerpoint/2010/main" val="181094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sz="quarter" idx="1"/>
          </p:nvPr>
        </p:nvSpPr>
        <p:spPr>
          <a:xfrm>
            <a:off x="914400" y="1447800"/>
            <a:ext cx="7848600" cy="4800600"/>
          </a:xfrm>
        </p:spPr>
        <p:txBody>
          <a:bodyPr>
            <a:normAutofit/>
          </a:bodyPr>
          <a:lstStyle/>
          <a:p>
            <a:r>
              <a:rPr lang="en-US" dirty="0" smtClean="0"/>
              <a:t>Composition</a:t>
            </a:r>
          </a:p>
          <a:p>
            <a:pPr lvl="1"/>
            <a:r>
              <a:rPr lang="en-US" dirty="0" smtClean="0"/>
              <a:t>In-class quiz: 5%</a:t>
            </a:r>
          </a:p>
          <a:p>
            <a:pPr lvl="1"/>
            <a:r>
              <a:rPr lang="en-US" dirty="0" smtClean="0"/>
              <a:t>(About) 5 programming projects: 50%</a:t>
            </a:r>
          </a:p>
          <a:p>
            <a:pPr lvl="1"/>
            <a:r>
              <a:rPr lang="en-US" dirty="0" smtClean="0"/>
              <a:t>Midterm exam (written): 20%</a:t>
            </a:r>
          </a:p>
          <a:p>
            <a:pPr lvl="1"/>
            <a:r>
              <a:rPr lang="en-US" dirty="0" smtClean="0"/>
              <a:t>Final exam (written): 25%</a:t>
            </a:r>
          </a:p>
          <a:p>
            <a:r>
              <a:rPr lang="en-US" dirty="0" smtClean="0"/>
              <a:t>We will assign grades on a curve, in keeping with past grades given in this course.</a:t>
            </a:r>
          </a:p>
          <a:p>
            <a:r>
              <a:rPr lang="en-US" dirty="0"/>
              <a:t>Questions about the grading?</a:t>
            </a:r>
          </a:p>
          <a:p>
            <a:pPr lvl="1"/>
            <a:r>
              <a:rPr lang="en-US" dirty="0"/>
              <a:t>Must be mentioned to </a:t>
            </a:r>
            <a:r>
              <a:rPr lang="en-US" dirty="0" smtClean="0"/>
              <a:t>TAs </a:t>
            </a:r>
            <a:r>
              <a:rPr lang="en-US" dirty="0"/>
              <a:t>or instructor </a:t>
            </a:r>
            <a:r>
              <a:rPr lang="en-US" u="sng" dirty="0">
                <a:solidFill>
                  <a:srgbClr val="FF0000"/>
                </a:solidFill>
              </a:rPr>
              <a:t>within </a:t>
            </a:r>
            <a:r>
              <a:rPr lang="en-US" u="sng" dirty="0" smtClean="0">
                <a:solidFill>
                  <a:srgbClr val="FF0000"/>
                </a:solidFill>
              </a:rPr>
              <a:t>one week</a:t>
            </a:r>
            <a:r>
              <a:rPr lang="en-US" dirty="0" smtClean="0"/>
              <a:t> </a:t>
            </a:r>
            <a:r>
              <a:rPr lang="en-US" dirty="0"/>
              <a:t>after receiving the item</a:t>
            </a:r>
            <a:r>
              <a:rPr lang="en-US" dirty="0" smtClean="0"/>
              <a: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6</a:t>
            </a:fld>
            <a:endParaRPr lang="en-US"/>
          </a:p>
        </p:txBody>
      </p:sp>
    </p:spTree>
    <p:extLst>
      <p:ext uri="{BB962C8B-B14F-4D97-AF65-F5344CB8AC3E}">
        <p14:creationId xmlns:p14="http://schemas.microsoft.com/office/powerpoint/2010/main" val="35229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Projects require:</a:t>
            </a:r>
          </a:p>
          <a:p>
            <a:pPr lvl="1"/>
            <a:r>
              <a:rPr lang="en-US" dirty="0" smtClean="0"/>
              <a:t>Read and understand a problem specification</a:t>
            </a:r>
          </a:p>
          <a:p>
            <a:pPr lvl="1"/>
            <a:r>
              <a:rPr lang="en-US" dirty="0" smtClean="0"/>
              <a:t>Design a solution (in your mind)</a:t>
            </a:r>
          </a:p>
          <a:p>
            <a:pPr lvl="1"/>
            <a:r>
              <a:rPr lang="en-US" dirty="0" smtClean="0"/>
              <a:t>Implement this solution (simply and elegantly)</a:t>
            </a:r>
          </a:p>
          <a:p>
            <a:pPr lvl="1"/>
            <a:r>
              <a:rPr lang="en-US" dirty="0" smtClean="0"/>
              <a:t>Convince yourself that your solution</a:t>
            </a:r>
            <a:r>
              <a:rPr lang="en-US" dirty="0"/>
              <a:t> </a:t>
            </a:r>
            <a:r>
              <a:rPr lang="en-US" dirty="0" smtClean="0"/>
              <a:t>is correct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7</a:t>
            </a:fld>
            <a:endParaRPr lang="en-US"/>
          </a:p>
        </p:txBody>
      </p:sp>
    </p:spTree>
    <p:extLst>
      <p:ext uri="{BB962C8B-B14F-4D97-AF65-F5344CB8AC3E}">
        <p14:creationId xmlns:p14="http://schemas.microsoft.com/office/powerpoint/2010/main" val="405545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p:txBody>
          <a:bodyPr>
            <a:normAutofit/>
          </a:bodyPr>
          <a:lstStyle/>
          <a:p>
            <a:r>
              <a:rPr lang="en-US" dirty="0"/>
              <a:t>We will give you a few simple test cases to get </a:t>
            </a:r>
            <a:r>
              <a:rPr lang="en-US" dirty="0" smtClean="0"/>
              <a:t>started. You </a:t>
            </a:r>
            <a:r>
              <a:rPr lang="en-US" dirty="0"/>
              <a:t>should </a:t>
            </a:r>
            <a:r>
              <a:rPr lang="en-US" dirty="0" smtClean="0"/>
              <a:t>design </a:t>
            </a:r>
            <a:r>
              <a:rPr lang="en-US" dirty="0"/>
              <a:t>your own set of </a:t>
            </a:r>
            <a:r>
              <a:rPr lang="en-US" dirty="0" smtClean="0"/>
              <a:t>tests (very important!).</a:t>
            </a:r>
          </a:p>
          <a:p>
            <a:r>
              <a:rPr lang="en-US" dirty="0" smtClean="0"/>
              <a:t>You will have chance to pre-test your program before the deadline.</a:t>
            </a:r>
          </a:p>
          <a:p>
            <a:pPr lvl="1"/>
            <a:r>
              <a:rPr lang="en-US" dirty="0" smtClean="0"/>
              <a:t>We will use an online judge.</a:t>
            </a:r>
          </a:p>
          <a:p>
            <a:pPr lvl="1"/>
            <a:r>
              <a:rPr lang="en-US" dirty="0" smtClean="0"/>
              <a:t>Pre-test </a:t>
            </a:r>
            <a:r>
              <a:rPr lang="en-US" smtClean="0"/>
              <a:t>cases are </a:t>
            </a:r>
            <a:r>
              <a:rPr lang="en-US" dirty="0" smtClean="0"/>
              <a:t>a subset of final test cases.</a:t>
            </a:r>
          </a:p>
          <a:p>
            <a:r>
              <a:rPr lang="en-US" dirty="0" smtClean="0"/>
              <a:t>Grading </a:t>
            </a:r>
            <a:r>
              <a:rPr lang="en-US" dirty="0"/>
              <a:t>projects will be done by a combination of testing (correctness) and reading </a:t>
            </a:r>
            <a:r>
              <a:rPr lang="en-US" dirty="0" smtClean="0"/>
              <a:t>(implementation requirement and </a:t>
            </a:r>
            <a:r>
              <a:rPr lang="en-US" dirty="0"/>
              <a:t>simplicity/elegance).</a:t>
            </a:r>
          </a:p>
          <a:p>
            <a:endParaRPr lang="en-US" dirty="0"/>
          </a:p>
          <a:p>
            <a:endParaRPr lang="en-US" dirty="0"/>
          </a:p>
        </p:txBody>
      </p:sp>
    </p:spTree>
    <p:extLst>
      <p:ext uri="{BB962C8B-B14F-4D97-AF65-F5344CB8AC3E}">
        <p14:creationId xmlns:p14="http://schemas.microsoft.com/office/powerpoint/2010/main" val="2402061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Environment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lstStyle/>
          <a:p>
            <a:r>
              <a:rPr lang="en-US" dirty="0"/>
              <a:t>We require you to develop your programs on </a:t>
            </a:r>
            <a:r>
              <a:rPr lang="en-US" b="1" dirty="0">
                <a:solidFill>
                  <a:srgbClr val="FF0000"/>
                </a:solidFill>
              </a:rPr>
              <a:t>Linux operating systems</a:t>
            </a:r>
            <a:r>
              <a:rPr lang="en-US" b="1" dirty="0"/>
              <a:t> </a:t>
            </a:r>
            <a:r>
              <a:rPr lang="en-US" dirty="0"/>
              <a:t>using compiler g</a:t>
            </a:r>
            <a:r>
              <a:rPr lang="en-US" dirty="0" smtClean="0"/>
              <a:t>++.</a:t>
            </a:r>
          </a:p>
          <a:p>
            <a:endParaRPr lang="en-US" dirty="0"/>
          </a:p>
          <a:p>
            <a:r>
              <a:rPr lang="en-US" dirty="0" smtClean="0"/>
              <a:t>C++11 standard is allowed.</a:t>
            </a:r>
          </a:p>
          <a:p>
            <a:pPr lvl="1"/>
            <a:r>
              <a:rPr lang="en-US" dirty="0" smtClean="0"/>
              <a:t>Compile with the option –</a:t>
            </a:r>
            <a:r>
              <a:rPr lang="en-US" dirty="0" err="1" smtClean="0"/>
              <a:t>std</a:t>
            </a:r>
            <a:r>
              <a:rPr lang="en-US" dirty="0" smtClean="0"/>
              <a:t>=</a:t>
            </a:r>
            <a:r>
              <a:rPr lang="en-US" dirty="0" err="1" smtClean="0"/>
              <a:t>c++</a:t>
            </a:r>
            <a:r>
              <a:rPr lang="en-US" dirty="0" smtClean="0"/>
              <a:t>11</a:t>
            </a:r>
          </a:p>
          <a:p>
            <a:endParaRPr lang="en-US" dirty="0"/>
          </a:p>
          <a:p>
            <a:r>
              <a:rPr lang="en-US" dirty="0" smtClean="0"/>
              <a:t>We </a:t>
            </a:r>
            <a:r>
              <a:rPr lang="en-US" dirty="0"/>
              <a:t>will grade your programs in the Linux </a:t>
            </a:r>
            <a:r>
              <a:rPr lang="en-US" dirty="0" smtClean="0"/>
              <a:t>environment.</a:t>
            </a:r>
          </a:p>
          <a:p>
            <a:pPr lvl="1"/>
            <a:r>
              <a:rPr lang="en-US" dirty="0"/>
              <a:t>T</a:t>
            </a:r>
            <a:r>
              <a:rPr lang="en-US" dirty="0" smtClean="0"/>
              <a:t>hey </a:t>
            </a:r>
            <a:r>
              <a:rPr lang="en-US" dirty="0"/>
              <a:t>must compile and run correctly on this operating system.</a:t>
            </a:r>
          </a:p>
        </p:txBody>
      </p:sp>
    </p:spTree>
    <p:extLst>
      <p:ext uri="{BB962C8B-B14F-4D97-AF65-F5344CB8AC3E}">
        <p14:creationId xmlns:p14="http://schemas.microsoft.com/office/powerpoint/2010/main" val="1942538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16473</TotalTime>
  <Words>2501</Words>
  <Application>Microsoft Office PowerPoint</Application>
  <PresentationFormat>On-screen Show (4:3)</PresentationFormat>
  <Paragraphs>401</Paragraphs>
  <Slides>34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宋体</vt:lpstr>
      <vt:lpstr>幼圆</vt:lpstr>
      <vt:lpstr>Arial</vt:lpstr>
      <vt:lpstr>Calibri</vt:lpstr>
      <vt:lpstr>Courier New</vt:lpstr>
      <vt:lpstr>Franklin Gothic Book</vt:lpstr>
      <vt:lpstr>Perpetua</vt:lpstr>
      <vt:lpstr>Times New Roman</vt:lpstr>
      <vt:lpstr>Wingdings</vt:lpstr>
      <vt:lpstr>Wingdings 2</vt:lpstr>
      <vt:lpstr>Equity</vt:lpstr>
      <vt:lpstr>VE280 Programming and Elementary Data Structures</vt:lpstr>
      <vt:lpstr>Logistics</vt:lpstr>
      <vt:lpstr>Instructor</vt:lpstr>
      <vt:lpstr>Teaching Assistants</vt:lpstr>
      <vt:lpstr>Teaching Assistants</vt:lpstr>
      <vt:lpstr>Grading</vt:lpstr>
      <vt:lpstr>Projects</vt:lpstr>
      <vt:lpstr>Projects</vt:lpstr>
      <vt:lpstr>Programming Environment</vt:lpstr>
      <vt:lpstr>Aside: Fun Quizzes!</vt:lpstr>
      <vt:lpstr>Do You Know Linux?</vt:lpstr>
      <vt:lpstr>Project Deadline</vt:lpstr>
      <vt:lpstr>Project Deadline</vt:lpstr>
      <vt:lpstr>Some Suggestions</vt:lpstr>
      <vt:lpstr>Collaboration and Cheating</vt:lpstr>
      <vt:lpstr>Collaboration and Cheating</vt:lpstr>
      <vt:lpstr>Collaboration and Cheating</vt:lpstr>
      <vt:lpstr>Collaboration and Cheating</vt:lpstr>
      <vt:lpstr>Canvas</vt:lpstr>
      <vt:lpstr>Getting Help</vt:lpstr>
      <vt:lpstr>What I Assume You Know</vt:lpstr>
      <vt:lpstr>What Does foo(1, 2, 0) Print and Return?</vt:lpstr>
      <vt:lpstr>The Task of Programming</vt:lpstr>
      <vt:lpstr>Key Points of Ve280</vt:lpstr>
      <vt:lpstr>Abstraction</vt:lpstr>
      <vt:lpstr>Techniques to Increase Code Reuse</vt:lpstr>
      <vt:lpstr>Techniques to Efficiently Use Memory</vt:lpstr>
      <vt:lpstr>Elementary Data Structures</vt:lpstr>
      <vt:lpstr>Elementary Data Structures</vt:lpstr>
      <vt:lpstr>Other Essential Parts</vt:lpstr>
      <vt:lpstr>What Are the Issues with this Code?</vt:lpstr>
      <vt:lpstr>Good Programming Style</vt:lpstr>
      <vt:lpstr>Relation with Other Courses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703</cp:revision>
  <dcterms:created xsi:type="dcterms:W3CDTF">2008-09-02T17:19:50Z</dcterms:created>
  <dcterms:modified xsi:type="dcterms:W3CDTF">2019-09-08T09:46:22Z</dcterms:modified>
</cp:coreProperties>
</file>