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7"/>
  </p:notesMasterIdLst>
  <p:handoutMasterIdLst>
    <p:handoutMasterId r:id="rId48"/>
  </p:handoutMasterIdLst>
  <p:sldIdLst>
    <p:sldId id="256" r:id="rId2"/>
    <p:sldId id="493" r:id="rId3"/>
    <p:sldId id="451" r:id="rId4"/>
    <p:sldId id="429" r:id="rId5"/>
    <p:sldId id="471" r:id="rId6"/>
    <p:sldId id="430" r:id="rId7"/>
    <p:sldId id="431" r:id="rId8"/>
    <p:sldId id="454" r:id="rId9"/>
    <p:sldId id="455" r:id="rId10"/>
    <p:sldId id="456" r:id="rId11"/>
    <p:sldId id="457" r:id="rId12"/>
    <p:sldId id="491" r:id="rId13"/>
    <p:sldId id="458" r:id="rId14"/>
    <p:sldId id="459" r:id="rId15"/>
    <p:sldId id="492" r:id="rId16"/>
    <p:sldId id="488" r:id="rId17"/>
    <p:sldId id="439" r:id="rId18"/>
    <p:sldId id="440" r:id="rId19"/>
    <p:sldId id="441" r:id="rId20"/>
    <p:sldId id="465" r:id="rId21"/>
    <p:sldId id="447" r:id="rId22"/>
    <p:sldId id="468" r:id="rId23"/>
    <p:sldId id="466" r:id="rId24"/>
    <p:sldId id="462" r:id="rId25"/>
    <p:sldId id="467" r:id="rId26"/>
    <p:sldId id="449" r:id="rId27"/>
    <p:sldId id="464" r:id="rId28"/>
    <p:sldId id="494" r:id="rId29"/>
    <p:sldId id="489" r:id="rId30"/>
    <p:sldId id="473" r:id="rId31"/>
    <p:sldId id="474" r:id="rId32"/>
    <p:sldId id="475" r:id="rId33"/>
    <p:sldId id="476" r:id="rId34"/>
    <p:sldId id="477" r:id="rId35"/>
    <p:sldId id="478" r:id="rId36"/>
    <p:sldId id="479" r:id="rId37"/>
    <p:sldId id="480" r:id="rId38"/>
    <p:sldId id="481" r:id="rId39"/>
    <p:sldId id="482" r:id="rId40"/>
    <p:sldId id="483" r:id="rId41"/>
    <p:sldId id="484" r:id="rId42"/>
    <p:sldId id="490" r:id="rId43"/>
    <p:sldId id="486" r:id="rId44"/>
    <p:sldId id="487" r:id="rId45"/>
    <p:sldId id="49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1"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83212" autoAdjust="0"/>
  </p:normalViewPr>
  <p:slideViewPr>
    <p:cSldViewPr>
      <p:cViewPr varScale="1">
        <p:scale>
          <a:sx n="71" d="100"/>
          <a:sy n="71" d="100"/>
        </p:scale>
        <p:origin x="1790" y="67"/>
      </p:cViewPr>
      <p:guideLst>
        <p:guide orient="horz" pos="2160"/>
        <p:guide pos="2880"/>
      </p:guideLst>
    </p:cSldViewPr>
  </p:slideViewPr>
  <p:outlineViewPr>
    <p:cViewPr>
      <p:scale>
        <a:sx n="33" d="100"/>
        <a:sy n="33" d="100"/>
      </p:scale>
      <p:origin x="0" y="983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9/14/2020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9/14/2020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1EB87-DD47-4620-B027-3B8A3E02C683}" type="slidenum">
              <a:rPr lang="en-US" smtClean="0"/>
              <a:pPr/>
              <a:t>2</a:t>
            </a:fld>
            <a:endParaRPr lang="en-US"/>
          </a:p>
        </p:txBody>
      </p:sp>
    </p:spTree>
    <p:extLst>
      <p:ext uri="{BB962C8B-B14F-4D97-AF65-F5344CB8AC3E}">
        <p14:creationId xmlns:p14="http://schemas.microsoft.com/office/powerpoint/2010/main" val="4287241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 A and B</a:t>
            </a:r>
            <a:endParaRPr lang="en-US" altLang="zh-CN" baseline="0" dirty="0"/>
          </a:p>
          <a:p>
            <a:endParaRPr lang="en-US" altLang="zh-CN" baseline="0" dirty="0"/>
          </a:p>
          <a:p>
            <a:r>
              <a:rPr lang="en-US" altLang="zh-CN" dirty="0"/>
              <a:t>C:</a:t>
            </a:r>
            <a:r>
              <a:rPr lang="en-US" altLang="zh-CN" baseline="0" dirty="0"/>
              <a:t> It is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D: not stable. </a:t>
            </a:r>
            <a:r>
              <a:rPr lang="en-US" altLang="zh-CN" dirty="0"/>
              <a:t>Suppose when there are multiple smallest items, we</a:t>
            </a:r>
            <a:r>
              <a:rPr lang="en-US" altLang="zh-CN" baseline="0" dirty="0"/>
              <a:t> pick the first one as min. (In implementation, it is like &lt;=) Consider input as (3, e), (3, b), (2, a). After selection sort, it is (2, a), (3, b), (3,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Suppose when </a:t>
            </a:r>
            <a:r>
              <a:rPr lang="en-US" altLang="zh-CN" dirty="0"/>
              <a:t>there are multiple smallest items, we</a:t>
            </a:r>
            <a:r>
              <a:rPr lang="en-US" altLang="zh-CN" baseline="0" dirty="0"/>
              <a:t> pick the last one as min. (In implementation, it is </a:t>
            </a:r>
            <a:r>
              <a:rPr lang="en-US" altLang="zh-CN" baseline="0"/>
              <a:t>like &lt;=) Consider </a:t>
            </a:r>
            <a:r>
              <a:rPr lang="en-US" altLang="zh-CN" baseline="0" dirty="0"/>
              <a:t>input as (3, e), (3, b). After selection sort, it is (3, b), (3,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1716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Example: </a:t>
            </a:r>
            <a:r>
              <a:rPr lang="en-US" sz="1200" kern="1200" baseline="0" dirty="0">
                <a:solidFill>
                  <a:schemeClr val="tx1"/>
                </a:solidFill>
                <a:effectLst/>
                <a:latin typeface="+mn-lt"/>
                <a:ea typeface="+mn-ea"/>
                <a:cs typeface="+mn-cs"/>
              </a:rPr>
              <a:t>3, 6, 5, 1, 4, 2</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4: 3, 5, 1, 4, 2,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3: 3, 1, 4, 2,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2: 1, 3, 2,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1: 1, 2, 3,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0: 1, 2, 3, 4, 5 ,6</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96272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 learn only one piece of information per comparison:</a:t>
            </a:r>
            <a:r>
              <a:rPr lang="en-US" altLang="zh-CN" baseline="0" dirty="0"/>
              <a:t> the relative order between the two elements.</a:t>
            </a:r>
          </a:p>
          <a:p>
            <a:endParaRPr lang="en-US" altLang="zh-CN" baseline="0" dirty="0"/>
          </a:p>
          <a:p>
            <a:r>
              <a:rPr lang="en-US" altLang="zh-CN" baseline="0" dirty="0"/>
              <a:t>Finally, we need to compare almost all the pairs.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320292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case the array has odd number of elements, the middle element can be put either in the left sub-array or in the right sub-array.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473877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call is</a:t>
            </a:r>
            <a:r>
              <a:rPr lang="en-US" baseline="0" dirty="0"/>
              <a:t> </a:t>
            </a:r>
            <a:r>
              <a:rPr lang="en-US" baseline="0" dirty="0" err="1"/>
              <a:t>mergesort</a:t>
            </a:r>
            <a:r>
              <a:rPr lang="en-US" baseline="0" dirty="0"/>
              <a:t>(a, 0, n-1)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60990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a:t>
            </a:r>
            <a:r>
              <a:rPr lang="en-US" baseline="0" dirty="0"/>
              <a:t> in terms of </a:t>
            </a:r>
            <a:r>
              <a:rPr lang="en-US" baseline="0" dirty="0" err="1"/>
              <a:t>sizeA</a:t>
            </a:r>
            <a:r>
              <a:rPr lang="en-US" baseline="0" dirty="0"/>
              <a:t> and </a:t>
            </a:r>
            <a:r>
              <a:rPr lang="en-US" baseline="0" dirty="0" err="1"/>
              <a:t>sizeB</a:t>
            </a:r>
            <a:r>
              <a:rPr lang="en-US" baseline="0" dirty="0"/>
              <a: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Assume array A first becomes empty.</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3591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to solve</a:t>
            </a:r>
            <a:r>
              <a:rPr lang="en-US" baseline="0" dirty="0"/>
              <a:t> the original problem, you split it into a tasks, each with the size n/b. The additional combination step needs O(</a:t>
            </a:r>
            <a:r>
              <a:rPr lang="en-US" baseline="0" dirty="0" err="1"/>
              <a:t>n^d</a:t>
            </a:r>
            <a:r>
              <a:rPr lang="en-US" baseline="0" dirty="0"/>
              <a:t>) complexity.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dirty="0"/>
          </a:p>
        </p:txBody>
      </p:sp>
    </p:spTree>
    <p:extLst>
      <p:ext uri="{BB962C8B-B14F-4D97-AF65-F5344CB8AC3E}">
        <p14:creationId xmlns:p14="http://schemas.microsoft.com/office/powerpoint/2010/main" val="1294991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As a result, the complexity</a:t>
            </a:r>
            <a:r>
              <a:rPr lang="en-US" baseline="0" dirty="0"/>
              <a:t> of binary search is O(log 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dirty="0"/>
          </a:p>
        </p:txBody>
      </p:sp>
    </p:spTree>
    <p:extLst>
      <p:ext uri="{BB962C8B-B14F-4D97-AF65-F5344CB8AC3E}">
        <p14:creationId xmlns:p14="http://schemas.microsoft.com/office/powerpoint/2010/main" val="355982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C00000"/>
                </a:solidFill>
              </a:rPr>
              <a:t>maintains</a:t>
            </a:r>
            <a:r>
              <a:rPr lang="en-US" altLang="zh-CN" dirty="0">
                <a:solidFill>
                  <a:srgbClr val="C00000"/>
                </a:solidFill>
              </a:rPr>
              <a:t> </a:t>
            </a:r>
            <a:r>
              <a:rPr lang="en-US" altLang="zh-CN" dirty="0"/>
              <a:t>the relative order of equal keys: if there are two</a:t>
            </a:r>
            <a:r>
              <a:rPr lang="en-US" altLang="zh-CN" baseline="0" dirty="0"/>
              <a:t> 3’s in the left sub-array and four 3’s in the right sub-array, then </a:t>
            </a:r>
            <a:r>
              <a:rPr lang="en-US" altLang="zh-CN" baseline="0"/>
              <a:t>the two </a:t>
            </a:r>
            <a:r>
              <a:rPr lang="en-US" altLang="zh-CN" baseline="0" dirty="0"/>
              <a:t>3’s in the left sub-array </a:t>
            </a:r>
            <a:r>
              <a:rPr lang="en-US" altLang="zh-CN" baseline="0"/>
              <a:t>is removed first.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235332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2, 6, 5, 8, 4, 1, 9. Choose 6 as pivot. Result: 2, 5, 4, 1,  _, 9, 8</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dirty="0"/>
          </a:p>
        </p:txBody>
      </p:sp>
    </p:spTree>
    <p:extLst>
      <p:ext uri="{BB962C8B-B14F-4D97-AF65-F5344CB8AC3E}">
        <p14:creationId xmlns:p14="http://schemas.microsoft.com/office/powerpoint/2010/main" val="51493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a:t>
            </a:r>
            <a:r>
              <a:rPr lang="en-US" baseline="0" dirty="0"/>
              <a:t> function: </a:t>
            </a:r>
          </a:p>
          <a:p>
            <a:r>
              <a:rPr lang="en-US" baseline="0" dirty="0"/>
              <a:t>  For integer/double</a:t>
            </a:r>
          </a:p>
          <a:p>
            <a:r>
              <a:rPr lang="en-US" baseline="0" dirty="0"/>
              <a:t>  For string: lexicographic order. boy &lt; car &lt; cat &lt; catch</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991800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dirty="0"/>
          </a:p>
        </p:txBody>
      </p:sp>
    </p:spTree>
    <p:extLst>
      <p:ext uri="{BB962C8B-B14F-4D97-AF65-F5344CB8AC3E}">
        <p14:creationId xmlns:p14="http://schemas.microsoft.com/office/powerpoint/2010/main" val="603531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actually do the partition without an extra array.</a:t>
            </a:r>
          </a:p>
          <a:p>
            <a:endParaRPr lang="en-US" baseline="0" dirty="0"/>
          </a:p>
          <a:p>
            <a:r>
              <a:rPr lang="en-US" baseline="0" dirty="0"/>
              <a:t>Observation #1: A[</a:t>
            </a:r>
            <a:r>
              <a:rPr lang="en-US" baseline="0" dirty="0" err="1"/>
              <a:t>i</a:t>
            </a:r>
            <a:r>
              <a:rPr lang="en-US" baseline="0" dirty="0"/>
              <a:t>] got in step 3 should be put on the right of A[j] got in step 4, so we swap them</a:t>
            </a:r>
          </a:p>
          <a:p>
            <a:r>
              <a:rPr lang="en-US" baseline="0" dirty="0"/>
              <a:t>Observation #2: If </a:t>
            </a:r>
            <a:r>
              <a:rPr lang="en-US" baseline="0" dirty="0" err="1"/>
              <a:t>i</a:t>
            </a:r>
            <a:r>
              <a:rPr lang="en-US" baseline="0" dirty="0"/>
              <a:t> &gt; j, then all the elements &lt;= j are smaller than the pivot and all the elements &gt; j are greater than or equal to the pivot.</a:t>
            </a:r>
          </a:p>
          <a:p>
            <a:endParaRPr lang="en-US" baseline="0" dirty="0"/>
          </a:p>
          <a:p>
            <a:r>
              <a:rPr lang="en-US" baseline="0" dirty="0"/>
              <a:t>Step 5: </a:t>
            </a:r>
            <a:r>
              <a:rPr lang="en-US" baseline="0" dirty="0" err="1"/>
              <a:t>i</a:t>
            </a:r>
            <a:r>
              <a:rPr lang="en-US" baseline="0" dirty="0"/>
              <a:t> is the previous </a:t>
            </a:r>
            <a:r>
              <a:rPr lang="en-US" baseline="0" dirty="0" err="1"/>
              <a:t>i</a:t>
            </a:r>
            <a:r>
              <a:rPr lang="en-US" baseline="0" dirty="0"/>
              <a:t> and j is the previous j.</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dirty="0"/>
          </a:p>
        </p:txBody>
      </p:sp>
    </p:spTree>
    <p:extLst>
      <p:ext uri="{BB962C8B-B14F-4D97-AF65-F5344CB8AC3E}">
        <p14:creationId xmlns:p14="http://schemas.microsoft.com/office/powerpoint/2010/main" val="11699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 we apply master theorem to solve the recurrence?</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a:p>
        </p:txBody>
      </p:sp>
    </p:spTree>
    <p:extLst>
      <p:ext uri="{BB962C8B-B14F-4D97-AF65-F5344CB8AC3E}">
        <p14:creationId xmlns:p14="http://schemas.microsoft.com/office/powerpoint/2010/main" val="3552010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the worst case happens when the partition</a:t>
            </a:r>
            <a:r>
              <a:rPr lang="en-US" baseline="0" dirty="0"/>
              <a:t> is extremely unbalanced. This corresponds to </a:t>
            </a:r>
            <a:r>
              <a:rPr lang="en-US" dirty="0"/>
              <a:t>the pivot is the smallest item or the largest item.</a:t>
            </a:r>
          </a:p>
          <a:p>
            <a:endParaRPr lang="en-US" dirty="0"/>
          </a:p>
          <a:p>
            <a:r>
              <a:rPr lang="en-US" dirty="0"/>
              <a:t>T(N-1) \le T(N-2) + T(0) + d(N-1)</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37</a:t>
            </a:fld>
            <a:endParaRPr lang="en-US" dirty="0"/>
          </a:p>
        </p:txBody>
      </p:sp>
    </p:spTree>
    <p:extLst>
      <p:ext uri="{BB962C8B-B14F-4D97-AF65-F5344CB8AC3E}">
        <p14:creationId xmlns:p14="http://schemas.microsoft.com/office/powerpoint/2010/main" val="1988087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recursive relation similar to merge sort: because the array is split into two.</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dirty="0"/>
          </a:p>
        </p:txBody>
      </p:sp>
    </p:spTree>
    <p:extLst>
      <p:ext uri="{BB962C8B-B14F-4D97-AF65-F5344CB8AC3E}">
        <p14:creationId xmlns:p14="http://schemas.microsoft.com/office/powerpoint/2010/main" val="172083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is what the average case time complexity is.</a:t>
            </a:r>
            <a:r>
              <a:rPr lang="en-US" baseline="0" dirty="0"/>
              <a:t> Is it close to the worst case time complexity O(n^2) or the best case time complexity O(n </a:t>
            </a:r>
            <a:r>
              <a:rPr lang="en-US" baseline="0" dirty="0" err="1"/>
              <a:t>logn</a:t>
            </a:r>
            <a:r>
              <a:rPr lang="en-US" baseline="0" dirty="0"/>
              <a: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dirty="0"/>
          </a:p>
        </p:txBody>
      </p:sp>
    </p:spTree>
    <p:extLst>
      <p:ext uri="{BB962C8B-B14F-4D97-AF65-F5344CB8AC3E}">
        <p14:creationId xmlns:p14="http://schemas.microsoft.com/office/powerpoint/2010/main" val="1543929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Not stable:</a:t>
            </a:r>
            <a:r>
              <a:rPr lang="en-US" altLang="zh-CN" baseline="0" dirty="0"/>
              <a:t> due to random choice of pivot.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288508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Space</a:t>
            </a:r>
            <a:r>
              <a:rPr lang="en-US" baseline="0" dirty="0"/>
              <a:t> usage affects the constant factor, because the memory access takes time. Modern computers are based on memory hierarchy. The top is small cache, but extremely fast. If O(1) additional space, it can be fit inside the cache and then, the program is fast; otherwise, it cannot be fit inside the cache, which needs to read the secondary memory, which takes time.</a:t>
            </a:r>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77791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426075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Non-comparison</a:t>
            </a:r>
            <a:r>
              <a:rPr lang="en-US" baseline="0" dirty="0"/>
              <a:t> sort example: sort 100 numbers which are with limited choices {1, 2, 3, 4, 5}</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63987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Exchange-based: exchange</a:t>
            </a:r>
            <a:r>
              <a:rPr lang="en-US" baseline="0" dirty="0"/>
              <a:t> two elements to restore their orders.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780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Sort </a:t>
            </a:r>
            <a:r>
              <a:rPr lang="en-US" baseline="0" dirty="0"/>
              <a:t>3, 6, 5, 1, 4, 2</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Each inner</a:t>
            </a:r>
            <a:r>
              <a:rPr lang="en-US" altLang="zh-CN" baseline="0" dirty="0"/>
              <a:t> loop takes c x </a:t>
            </a:r>
            <a:r>
              <a:rPr lang="en-US" altLang="zh-CN" baseline="0" dirty="0" err="1"/>
              <a:t>i</a:t>
            </a:r>
            <a:r>
              <a:rPr lang="en-US" altLang="zh-CN" baseline="0" dirty="0"/>
              <a:t> operations, due to shift operations.</a:t>
            </a:r>
            <a:endParaRPr lang="en-US" altLang="zh-CN"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Worst case: reverse order 6, 5, 4, 3, 2, 1</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Stability</a:t>
            </a:r>
            <a:r>
              <a:rPr lang="en-US" baseline="0" dirty="0"/>
              <a:t> Example: </a:t>
            </a:r>
            <a:r>
              <a:rPr lang="en-US" sz="1200" dirty="0"/>
              <a:t>(4, b), (3, e), (3,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(4,</a:t>
            </a:r>
            <a:r>
              <a:rPr lang="en-US" sz="1200" baseline="0" dirty="0"/>
              <a:t> b</a:t>
            </a:r>
            <a:r>
              <a:rPr lang="en-US" sz="1200" dirty="0"/>
              <a:t>)</a:t>
            </a:r>
            <a:r>
              <a:rPr lang="en-US" sz="1200" baseline="0" dirty="0"/>
              <a:t>;    </a:t>
            </a:r>
            <a:r>
              <a:rPr lang="en-US" sz="1200" dirty="0"/>
              <a:t>(3,</a:t>
            </a:r>
            <a:r>
              <a:rPr lang="en-US" sz="1200" baseline="0" dirty="0"/>
              <a:t> e</a:t>
            </a:r>
            <a:r>
              <a:rPr lang="en-US" sz="1200" dirty="0"/>
              <a:t>), (4, b);    (3, e), (3, b), (4, b)</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107026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Insertion</a:t>
            </a:r>
            <a:r>
              <a:rPr lang="en-US" baseline="0" dirty="0"/>
              <a:t> sort is used in merge/quick sort once the array size is sufficiently small, because the constant for merge </a:t>
            </a:r>
            <a:r>
              <a:rPr lang="en-US" baseline="0"/>
              <a:t>sort could be large.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027332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find</a:t>
            </a:r>
            <a:r>
              <a:rPr lang="en-US" baseline="0" dirty="0"/>
              <a:t> the smallest and put at the beginning!! (but can also find the largest and put at the end.) Selection sort needs pairwise comparison.</a:t>
            </a:r>
            <a:endParaRPr lang="en-US" dirty="0"/>
          </a:p>
          <a:p>
            <a:endParaRPr lang="en-US" dirty="0"/>
          </a:p>
          <a:p>
            <a:pPr rtl="0" eaLnBrk="1" latinLnBrk="0" hangingPunct="1"/>
            <a:r>
              <a:rPr lang="en-US" dirty="0"/>
              <a:t>Example: </a:t>
            </a:r>
            <a:r>
              <a:rPr lang="en-US" sz="1200" kern="1200" baseline="0" dirty="0">
                <a:solidFill>
                  <a:schemeClr val="tx1"/>
                </a:solidFill>
                <a:effectLst/>
                <a:latin typeface="+mn-lt"/>
                <a:ea typeface="+mn-ea"/>
                <a:cs typeface="+mn-cs"/>
              </a:rPr>
              <a:t>3, 6, 5, 1, 4, 2</a:t>
            </a:r>
            <a:endParaRPr lang="en-US" dirty="0">
              <a:effectLst/>
            </a:endParaRPr>
          </a:p>
          <a:p>
            <a:r>
              <a:rPr lang="en-US" dirty="0"/>
              <a:t>1, 6, 5, 3, 4, 2</a:t>
            </a:r>
          </a:p>
          <a:p>
            <a:r>
              <a:rPr lang="en-US" dirty="0"/>
              <a:t>1, 2, 5, 3,</a:t>
            </a:r>
            <a:r>
              <a:rPr lang="en-US" baseline="0" dirty="0"/>
              <a:t> 4, 6</a:t>
            </a:r>
          </a:p>
          <a:p>
            <a:r>
              <a:rPr lang="en-US" baseline="0" dirty="0"/>
              <a:t>1, 2, 3, 5, 4, 6</a:t>
            </a:r>
          </a:p>
          <a:p>
            <a:r>
              <a:rPr lang="en-US" baseline="0" dirty="0"/>
              <a:t>1, 2, 3, 4, 5, 6</a:t>
            </a:r>
            <a:endParaRPr lang="en-US" dirty="0"/>
          </a:p>
          <a:p>
            <a:r>
              <a:rPr lang="en-US" dirty="0"/>
              <a:t>1, 2, 3, 4, 5, 6</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58073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9/14/2020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9/14/2020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9/14/2020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9/14/2020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00400"/>
            <a:ext cx="7772400" cy="3429000"/>
          </a:xfrm>
        </p:spPr>
        <p:txBody>
          <a:bodyPr>
            <a:normAutofit lnSpcReduction="10000"/>
          </a:bodyPr>
          <a:lstStyle/>
          <a:p>
            <a:r>
              <a:rPr lang="en-US" b="1" dirty="0">
                <a:solidFill>
                  <a:schemeClr val="tx1"/>
                </a:solidFill>
              </a:rPr>
              <a:t>Comparison Sort</a:t>
            </a:r>
          </a:p>
          <a:p>
            <a:pPr algn="l"/>
            <a:r>
              <a:rPr lang="en-US" b="1" dirty="0"/>
              <a:t>Learning Objectives:</a:t>
            </a:r>
          </a:p>
          <a:p>
            <a:pPr marL="457200" indent="-457200" algn="l">
              <a:buFont typeface="Arial" panose="020B0604020202020204" pitchFamily="34" charset="0"/>
              <a:buChar char="•"/>
            </a:pPr>
            <a:r>
              <a:rPr lang="en-US" dirty="0"/>
              <a:t>Know the difference between comparison sort and non-comparison sort</a:t>
            </a:r>
          </a:p>
          <a:p>
            <a:pPr marL="457200" indent="-457200" algn="l">
              <a:buFont typeface="Arial" panose="020B0604020202020204" pitchFamily="34" charset="0"/>
              <a:buChar char="•"/>
            </a:pPr>
            <a:r>
              <a:rPr lang="en-US" altLang="zh-CN" dirty="0"/>
              <a:t>Know the procedures of merge sort and quick sort</a:t>
            </a:r>
          </a:p>
          <a:p>
            <a:pPr marL="457200" indent="-457200" algn="l">
              <a:buFont typeface="Arial" panose="020B0604020202020204" pitchFamily="34" charset="0"/>
              <a:buChar char="•"/>
            </a:pPr>
            <a:r>
              <a:rPr lang="en-US" altLang="zh-CN" dirty="0"/>
              <a:t>Know the master theorem</a:t>
            </a:r>
          </a:p>
          <a:p>
            <a:pPr marL="457200" indent="-457200" algn="l">
              <a:buFont typeface="Arial" panose="020B0604020202020204" pitchFamily="34" charset="0"/>
              <a:buChar char="•"/>
            </a:pPr>
            <a:r>
              <a:rPr lang="en-US" altLang="zh-CN" dirty="0"/>
              <a:t>Know different characteristics of sorting algorithms, such as time complexity, stability, etc.</a:t>
            </a:r>
          </a:p>
          <a:p>
            <a:pPr marL="457200" indent="-457200" algn="l">
              <a:buFont typeface="Arial" panose="020B0604020202020204" pitchFamily="34" charset="0"/>
              <a:buChar char="•"/>
            </a:pPr>
            <a:endParaRPr lang="en-US" dirty="0"/>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Insertion Sort</a:t>
            </a:r>
            <a:br>
              <a:rPr lang="en-US" dirty="0"/>
            </a:br>
            <a:r>
              <a:rPr lang="en-US" sz="2700" dirty="0"/>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endParaRPr lang="en-US" dirty="0"/>
              </a:p>
              <a:p>
                <a:r>
                  <a:rPr lang="en-US" dirty="0"/>
                  <a:t>The </a:t>
                </a:r>
                <a:r>
                  <a:rPr lang="en-US" b="1" dirty="0">
                    <a:solidFill>
                      <a:srgbClr val="C00000"/>
                    </a:solidFill>
                  </a:rPr>
                  <a:t>best case </a:t>
                </a:r>
                <a:r>
                  <a:rPr lang="en-US" dirty="0"/>
                  <a:t>time complexity is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a:t>
                </a:r>
              </a:p>
              <a:p>
                <a:pPr lvl="1"/>
                <a:r>
                  <a:rPr lang="en-US" dirty="0"/>
                  <a:t>It happens when the array is already sorted.</a:t>
                </a:r>
              </a:p>
              <a:p>
                <a:pPr lvl="1"/>
                <a:r>
                  <a:rPr lang="en-US" dirty="0"/>
                  <a:t>For other sorting algorithms we will talk, their best case time complexity is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r>
                      <a:rPr lang="en-US" b="0" i="1" smtClean="0">
                        <a:latin typeface="Cambria Math"/>
                        <a:ea typeface="Cambria Math"/>
                      </a:rPr>
                      <m:t>𝑁</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𝑁</m:t>
                        </m:r>
                      </m:e>
                    </m:func>
                    <m:r>
                      <a:rPr lang="en-US" b="0" i="1" smtClean="0">
                        <a:latin typeface="Cambria Math"/>
                        <a:ea typeface="Cambria Math"/>
                      </a:rPr>
                      <m:t>)</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706" t="-1232"/>
                </a:stretch>
              </a:blipFill>
            </p:spPr>
            <p:txBody>
              <a:bodyPr/>
              <a:lstStyle/>
              <a:p>
                <a:r>
                  <a:rPr lang="en-US">
                    <a:noFill/>
                  </a:rPr>
                  <a:t> </a:t>
                </a:r>
              </a:p>
            </p:txBody>
          </p:sp>
        </mc:Fallback>
      </mc:AlternateContent>
    </p:spTree>
    <p:extLst>
      <p:ext uri="{BB962C8B-B14F-4D97-AF65-F5344CB8AC3E}">
        <p14:creationId xmlns:p14="http://schemas.microsoft.com/office/powerpoint/2010/main" val="273386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dirty="0"/>
          </a:p>
        </p:txBody>
      </p:sp>
      <p:sp>
        <p:nvSpPr>
          <p:cNvPr id="4" name="Content Placeholder 3"/>
          <p:cNvSpPr>
            <a:spLocks noGrp="1"/>
          </p:cNvSpPr>
          <p:nvPr>
            <p:ph sz="quarter" idx="1"/>
          </p:nvPr>
        </p:nvSpPr>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a:t>
            </a:r>
            <a:r>
              <a:rPr lang="en-US" dirty="0"/>
              <a:t> to </a:t>
            </a:r>
            <a:r>
              <a:rPr lang="en-US" b="1" dirty="0">
                <a:latin typeface="Courier New" pitchFamily="49" charset="0"/>
                <a:cs typeface="Courier New" pitchFamily="49" charset="0"/>
              </a:rPr>
              <a:t>N-2</a:t>
            </a:r>
          </a:p>
          <a:p>
            <a:pPr lvl="1"/>
            <a:r>
              <a:rPr lang="en-US" dirty="0"/>
              <a:t>Find the smallest item in the array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A[N-1]</a:t>
            </a:r>
            <a:r>
              <a:rPr lang="en-US" dirty="0"/>
              <a:t>. Then, swap that item with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a:t>
            </a:r>
          </a:p>
          <a:p>
            <a:endParaRPr lang="en-US" dirty="0"/>
          </a:p>
          <a:p>
            <a:r>
              <a:rPr lang="en-US" dirty="0"/>
              <a:t>Finding the smallest item requires </a:t>
            </a:r>
            <a:r>
              <a:rPr lang="en-US" b="1" dirty="0">
                <a:solidFill>
                  <a:srgbClr val="0000FF"/>
                </a:solidFill>
              </a:rPr>
              <a:t>linear scan</a:t>
            </a:r>
            <a:r>
              <a:rPr lang="en-US" dirty="0"/>
              <a:t>.</a:t>
            </a:r>
          </a:p>
        </p:txBody>
      </p:sp>
    </p:spTree>
    <p:extLst>
      <p:ext uri="{BB962C8B-B14F-4D97-AF65-F5344CB8AC3E}">
        <p14:creationId xmlns:p14="http://schemas.microsoft.com/office/powerpoint/2010/main" val="371776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Statements Are Correct for Selection Sort?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altLang="zh-CN" dirty="0"/>
                  <a:t>For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r>
                  <a:rPr lang="en-US" altLang="zh-CN" dirty="0"/>
                  <a:t> to </a:t>
                </a:r>
                <a:r>
                  <a:rPr lang="en-US" altLang="zh-CN" b="1" dirty="0">
                    <a:latin typeface="Courier New" pitchFamily="49" charset="0"/>
                    <a:cs typeface="Courier New" pitchFamily="49" charset="0"/>
                  </a:rPr>
                  <a:t>N-2</a:t>
                </a:r>
              </a:p>
              <a:p>
                <a:pPr marL="320040" lvl="1" indent="0">
                  <a:buNone/>
                </a:pPr>
                <a:r>
                  <a:rPr lang="en-US" altLang="zh-CN" dirty="0"/>
                  <a:t>Find the smallest item in the array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A[N-1]</a:t>
                </a:r>
                <a:r>
                  <a:rPr lang="en-US" altLang="zh-CN" dirty="0"/>
                  <a:t>. Then, swap that item with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t>.</a:t>
                </a:r>
              </a:p>
              <a:p>
                <a:pPr marL="0" indent="0">
                  <a:buNone/>
                </a:pPr>
                <a:endParaRPr lang="en-US" altLang="zh-CN" dirty="0"/>
              </a:p>
              <a:p>
                <a:r>
                  <a:rPr lang="en-US" altLang="zh-CN" b="1" dirty="0"/>
                  <a:t>A.</a:t>
                </a:r>
                <a:r>
                  <a:rPr lang="en-US" altLang="zh-CN" dirty="0"/>
                  <a:t> Its worse-case time complexity is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r>
                  <a:rPr lang="en-US" altLang="zh-CN" b="1" dirty="0"/>
                  <a:t>B.</a:t>
                </a:r>
                <a:r>
                  <a:rPr lang="en-US" altLang="zh-CN" dirty="0"/>
                  <a:t> Its best-case time complexity is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𝑁</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US" altLang="zh-CN" b="1" dirty="0"/>
                  <a:t>C.</a:t>
                </a:r>
                <a:r>
                  <a:rPr lang="en-US" altLang="zh-CN" dirty="0"/>
                  <a:t> It is not in-place</a:t>
                </a:r>
              </a:p>
              <a:p>
                <a:r>
                  <a:rPr lang="en-US" altLang="zh-CN" b="1" dirty="0"/>
                  <a:t>D.</a:t>
                </a:r>
                <a:r>
                  <a:rPr lang="en-US" altLang="zh-CN" dirty="0"/>
                  <a:t> It is stable</a:t>
                </a:r>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1412" t="-1467" r="-2431"/>
                </a:stretch>
              </a:blipFill>
            </p:spPr>
            <p:txBody>
              <a:bodyPr/>
              <a:lstStyle/>
              <a:p>
                <a:r>
                  <a:rPr lang="zh-CN" altLang="en-US">
                    <a:noFill/>
                  </a:rPr>
                  <a:t> </a:t>
                </a:r>
              </a:p>
            </p:txBody>
          </p:sp>
        </mc:Fallback>
      </mc:AlternateContent>
      <p:pic>
        <p:nvPicPr>
          <p:cNvPr id="5" name="Content Placeholder 6" descr="icons8-help-48.png"/>
          <p:cNvPicPr>
            <a:picLocks noChangeAspect="1"/>
          </p:cNvPicPr>
          <p:nvPr/>
        </p:nvPicPr>
        <p:blipFill rotWithShape="1">
          <a:blip r:embed="rId4">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118092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p:sp>
        <p:nvSpPr>
          <p:cNvPr id="4" name="Content Placeholder 3"/>
          <p:cNvSpPr>
            <a:spLocks noGrp="1"/>
          </p:cNvSpPr>
          <p:nvPr>
            <p:ph sz="quarter" idx="1"/>
          </p:nvPr>
        </p:nvSpPr>
        <p:spPr/>
        <p:txBody>
          <a:bodyPr>
            <a:normAutofit lnSpcReduction="10000"/>
          </a:bodyPr>
          <a:lstStyle/>
          <a:p>
            <a:pPr marL="0" indent="0">
              <a:buNone/>
            </a:pPr>
            <a:r>
              <a:rPr lang="en-US" sz="2400" b="1" dirty="0">
                <a:latin typeface="Courier New" pitchFamily="49" charset="0"/>
                <a:cs typeface="Courier New" pitchFamily="49" charset="0"/>
              </a:rPr>
              <a:t>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=N-2 </a:t>
            </a:r>
            <a:r>
              <a:rPr lang="en-US" sz="2400" b="1" dirty="0" err="1">
                <a:solidFill>
                  <a:srgbClr val="C00000"/>
                </a:solidFill>
                <a:latin typeface="Courier New" pitchFamily="49" charset="0"/>
                <a:cs typeface="Courier New" pitchFamily="49" charset="0"/>
              </a:rPr>
              <a:t>downto</a:t>
            </a:r>
            <a:r>
              <a:rPr lang="en-US" sz="2400" b="1" dirty="0">
                <a:solidFill>
                  <a:srgbClr val="C00000"/>
                </a:solidFill>
                <a:latin typeface="Courier New" pitchFamily="49" charset="0"/>
                <a:cs typeface="Courier New" pitchFamily="49" charset="0"/>
              </a:rPr>
              <a:t> </a:t>
            </a:r>
            <a:r>
              <a:rPr lang="en-US" sz="2400" b="1" dirty="0">
                <a:latin typeface="Courier New" pitchFamily="49" charset="0"/>
                <a:cs typeface="Courier New" pitchFamily="49" charset="0"/>
              </a:rPr>
              <a:t>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For j=0 to i</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A[j]&gt;A[j+1] swap A[j] and A[j+1]</a:t>
            </a:r>
          </a:p>
          <a:p>
            <a:r>
              <a:rPr lang="en-US" dirty="0"/>
              <a:t>Compares two adjacent items and swap them to keep them in ascending order.</a:t>
            </a:r>
          </a:p>
          <a:p>
            <a:pPr lvl="1"/>
            <a:r>
              <a:rPr lang="en-US" dirty="0"/>
              <a:t>From the beginning to the end. The last item will be the largest.</a:t>
            </a:r>
          </a:p>
          <a:p>
            <a:endParaRPr lang="en-US" dirty="0"/>
          </a:p>
          <a:p>
            <a:r>
              <a:rPr lang="en-US" dirty="0"/>
              <a:t>Time complexity?</a:t>
            </a:r>
          </a:p>
          <a:p>
            <a:r>
              <a:rPr lang="en-US" dirty="0"/>
              <a:t>In place?</a:t>
            </a:r>
          </a:p>
          <a:p>
            <a:r>
              <a:rPr lang="en-US" dirty="0"/>
              <a:t>Stable?</a:t>
            </a:r>
          </a:p>
          <a:p>
            <a:pPr marL="548640" lvl="2" indent="-274320">
              <a:spcBef>
                <a:spcPts val="580"/>
              </a:spcBef>
              <a:buClr>
                <a:schemeClr val="accent1"/>
              </a:buClr>
            </a:pPr>
            <a:r>
              <a:rPr lang="en-US" sz="2400" dirty="0"/>
              <a:t>Yes, because equal elements will not be swapped. </a:t>
            </a:r>
          </a:p>
        </p:txBody>
      </p:sp>
      <p:sp>
        <p:nvSpPr>
          <p:cNvPr id="9" name="Rectangle 8"/>
          <p:cNvSpPr/>
          <p:nvPr/>
        </p:nvSpPr>
        <p:spPr>
          <a:xfrm>
            <a:off x="2362200" y="4533602"/>
            <a:ext cx="685444" cy="461665"/>
          </a:xfrm>
          <a:prstGeom prst="rect">
            <a:avLst/>
          </a:prstGeom>
        </p:spPr>
        <p:txBody>
          <a:bodyPr wrap="none">
            <a:spAutoFit/>
          </a:bodyPr>
          <a:lstStyle/>
          <a:p>
            <a:pPr marL="0" lvl="1"/>
            <a:r>
              <a:rPr lang="en-US" sz="2400" dirty="0"/>
              <a:t>Yes. </a:t>
            </a:r>
          </a:p>
        </p:txBody>
      </p:sp>
      <mc:AlternateContent xmlns:mc="http://schemas.openxmlformats.org/markup-compatibility/2006" xmlns:a14="http://schemas.microsoft.com/office/drawing/2010/main">
        <mc:Choice Requires="a14">
          <p:sp>
            <p:nvSpPr>
              <p:cNvPr id="11" name="Rectangle 10"/>
              <p:cNvSpPr/>
              <p:nvPr/>
            </p:nvSpPr>
            <p:spPr>
              <a:xfrm>
                <a:off x="34290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4290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2C03FB8-9137-4686-A276-4AFC7BFA00C8}"/>
              </a:ext>
            </a:extLst>
          </p:cNvPr>
          <p:cNvPicPr>
            <a:picLocks noChangeAspect="1"/>
          </p:cNvPicPr>
          <p:nvPr/>
        </p:nvPicPr>
        <p:blipFill>
          <a:blip r:embed="rId4"/>
          <a:stretch>
            <a:fillRect/>
          </a:stretch>
        </p:blipFill>
        <p:spPr>
          <a:xfrm>
            <a:off x="76200" y="1384470"/>
            <a:ext cx="9144000" cy="5283030"/>
          </a:xfrm>
          <a:prstGeom prst="rect">
            <a:avLst/>
          </a:prstGeom>
        </p:spPr>
      </p:pic>
    </p:spTree>
    <p:extLst>
      <p:ext uri="{BB962C8B-B14F-4D97-AF65-F5344CB8AC3E}">
        <p14:creationId xmlns:p14="http://schemas.microsoft.com/office/powerpoint/2010/main" val="36497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Problems with Simple Sorts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r>
              <a:rPr lang="en-US" dirty="0"/>
              <a:t>They learn only one piece of information per comparison and hence might compare every pair of elements.</a:t>
            </a:r>
          </a:p>
          <a:p>
            <a:pPr lvl="1"/>
            <a:r>
              <a:rPr lang="en-US" dirty="0"/>
              <a:t>Contrast with binary search: learns N/2 pieces of information with first comparison.</a:t>
            </a:r>
          </a:p>
          <a:p>
            <a:r>
              <a:rPr lang="en-US" dirty="0"/>
              <a:t>They often move elements one place at a time (bubble sort and insertion sort), even if the element is “far” from its </a:t>
            </a:r>
            <a:r>
              <a:rPr lang="en-US" b="1" dirty="0">
                <a:solidFill>
                  <a:srgbClr val="C00000"/>
                </a:solidFill>
              </a:rPr>
              <a:t>final</a:t>
            </a:r>
            <a:r>
              <a:rPr lang="en-US" dirty="0">
                <a:solidFill>
                  <a:srgbClr val="C00000"/>
                </a:solidFill>
              </a:rPr>
              <a:t> </a:t>
            </a:r>
            <a:r>
              <a:rPr lang="en-US" b="1" dirty="0">
                <a:solidFill>
                  <a:srgbClr val="C00000"/>
                </a:solidFill>
              </a:rPr>
              <a:t>place</a:t>
            </a:r>
            <a:r>
              <a:rPr lang="en-US" dirty="0"/>
              <a:t>.</a:t>
            </a:r>
          </a:p>
          <a:p>
            <a:pPr lvl="1"/>
            <a:r>
              <a:rPr lang="en-US" dirty="0"/>
              <a:t>Contrast with selection sort, which moves each element exactly to its final place.</a:t>
            </a:r>
          </a:p>
          <a:p>
            <a:pPr lvl="1"/>
            <a:endParaRPr lang="en-US" dirty="0"/>
          </a:p>
          <a:p>
            <a:r>
              <a:rPr lang="en-US" dirty="0"/>
              <a:t>Fast sorts attack these two problems.</a:t>
            </a:r>
          </a:p>
          <a:p>
            <a:pPr lvl="1"/>
            <a:r>
              <a:rPr lang="en-US" dirty="0"/>
              <a:t>Two famous ones: </a:t>
            </a:r>
            <a:r>
              <a:rPr lang="en-US" b="1" dirty="0">
                <a:solidFill>
                  <a:srgbClr val="C00000"/>
                </a:solidFill>
              </a:rPr>
              <a:t>merge sort</a:t>
            </a:r>
            <a:r>
              <a:rPr lang="en-US" dirty="0"/>
              <a:t> and </a:t>
            </a:r>
            <a:r>
              <a:rPr lang="en-US" b="1" dirty="0">
                <a:solidFill>
                  <a:srgbClr val="C00000"/>
                </a:solidFill>
              </a:rPr>
              <a:t>quick sort</a:t>
            </a:r>
            <a:r>
              <a:rPr lang="en-US" dirty="0"/>
              <a:t>.</a:t>
            </a:r>
          </a:p>
        </p:txBody>
      </p:sp>
    </p:spTree>
    <p:extLst>
      <p:ext uri="{BB962C8B-B14F-4D97-AF65-F5344CB8AC3E}">
        <p14:creationId xmlns:p14="http://schemas.microsoft.com/office/powerpoint/2010/main" val="31919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arn(inVertic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Try to keep your volume low so others can hear the question clearly!</a:t>
            </a:r>
          </a:p>
        </p:txBody>
      </p:sp>
    </p:spTree>
    <p:extLst>
      <p:ext uri="{BB962C8B-B14F-4D97-AF65-F5344CB8AC3E}">
        <p14:creationId xmlns:p14="http://schemas.microsoft.com/office/powerpoint/2010/main" val="6582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t>Merge Sort</a:t>
            </a:r>
          </a:p>
          <a:p>
            <a:r>
              <a:rPr lang="en-US" dirty="0">
                <a:solidFill>
                  <a:schemeClr val="bg1">
                    <a:lumMod val="75000"/>
                  </a:schemeClr>
                </a:solidFill>
              </a:rPr>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60885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a:xfrm>
            <a:off x="914400" y="1447800"/>
            <a:ext cx="7772400" cy="5105400"/>
          </a:xfrm>
        </p:spPr>
        <p:txBody>
          <a:bodyPr>
            <a:normAutofit/>
          </a:bodyPr>
          <a:lstStyle/>
          <a:p>
            <a:r>
              <a:rPr lang="en-US" dirty="0"/>
              <a:t>Spilt array into two (roughly) equal </a:t>
            </a:r>
            <a:r>
              <a:rPr lang="en-US" dirty="0" err="1"/>
              <a:t>subarrays</a:t>
            </a:r>
            <a:r>
              <a:rPr lang="en-US" dirty="0"/>
              <a:t>.</a:t>
            </a:r>
          </a:p>
          <a:p>
            <a:r>
              <a:rPr lang="en-US" u="sng" dirty="0"/>
              <a:t>Merge sort </a:t>
            </a:r>
            <a:r>
              <a:rPr lang="en-US" dirty="0"/>
              <a:t>each </a:t>
            </a:r>
            <a:r>
              <a:rPr lang="en-US" dirty="0" err="1"/>
              <a:t>subarray</a:t>
            </a:r>
            <a:r>
              <a:rPr lang="en-US" dirty="0"/>
              <a:t> recursively.</a:t>
            </a:r>
          </a:p>
          <a:p>
            <a:pPr lvl="1"/>
            <a:r>
              <a:rPr lang="en-US" dirty="0"/>
              <a:t>The two subarrays will be sorted.</a:t>
            </a:r>
          </a:p>
          <a:p>
            <a:r>
              <a:rPr lang="en-US" dirty="0"/>
              <a:t>Merge the two sorted </a:t>
            </a:r>
            <a:r>
              <a:rPr lang="en-US" dirty="0" err="1"/>
              <a:t>subarrays</a:t>
            </a:r>
            <a:r>
              <a:rPr lang="en-US" dirty="0"/>
              <a:t> into a sorted array.</a:t>
            </a:r>
          </a:p>
          <a:p>
            <a:pPr lvl="2"/>
            <a:endParaRPr lang="en-US" dirty="0"/>
          </a:p>
        </p:txBody>
      </p:sp>
      <p:sp>
        <p:nvSpPr>
          <p:cNvPr id="5" name="Rectangle 5"/>
          <p:cNvSpPr>
            <a:spLocks noChangeArrowheads="1"/>
          </p:cNvSpPr>
          <p:nvPr/>
        </p:nvSpPr>
        <p:spPr bwMode="auto">
          <a:xfrm>
            <a:off x="2819400" y="35814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 14, 5, 9, 10]</a:t>
            </a:r>
          </a:p>
        </p:txBody>
      </p:sp>
      <p:sp>
        <p:nvSpPr>
          <p:cNvPr id="6" name="Rectangle 9"/>
          <p:cNvSpPr>
            <a:spLocks noChangeArrowheads="1"/>
          </p:cNvSpPr>
          <p:nvPr/>
        </p:nvSpPr>
        <p:spPr bwMode="auto">
          <a:xfrm>
            <a:off x="1692274" y="4340847"/>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a:t>
            </a:r>
          </a:p>
        </p:txBody>
      </p:sp>
      <p:sp>
        <p:nvSpPr>
          <p:cNvPr id="7" name="Line 10"/>
          <p:cNvSpPr>
            <a:spLocks noChangeShapeType="1"/>
          </p:cNvSpPr>
          <p:nvPr/>
        </p:nvSpPr>
        <p:spPr bwMode="auto">
          <a:xfrm flipH="1">
            <a:off x="2649537" y="4033494"/>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tangle 11"/>
          <p:cNvSpPr>
            <a:spLocks noChangeArrowheads="1"/>
          </p:cNvSpPr>
          <p:nvPr/>
        </p:nvSpPr>
        <p:spPr bwMode="auto">
          <a:xfrm>
            <a:off x="5347493" y="4305301"/>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[14, 5, 9, 10]</a:t>
            </a:r>
          </a:p>
        </p:txBody>
      </p:sp>
      <p:sp>
        <p:nvSpPr>
          <p:cNvPr id="9" name="Line 12"/>
          <p:cNvSpPr>
            <a:spLocks noChangeShapeType="1"/>
          </p:cNvSpPr>
          <p:nvPr/>
        </p:nvSpPr>
        <p:spPr bwMode="auto">
          <a:xfrm>
            <a:off x="5607048" y="4033494"/>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TextBox 9"/>
          <p:cNvSpPr txBox="1"/>
          <p:nvPr/>
        </p:nvSpPr>
        <p:spPr>
          <a:xfrm>
            <a:off x="2237601" y="4724400"/>
            <a:ext cx="738664" cy="453009"/>
          </a:xfrm>
          <a:prstGeom prst="rect">
            <a:avLst/>
          </a:prstGeom>
          <a:noFill/>
        </p:spPr>
        <p:txBody>
          <a:bodyPr vert="eaVert" wrap="none" rtlCol="0">
            <a:spAutoFit/>
          </a:bodyPr>
          <a:lstStyle/>
          <a:p>
            <a:r>
              <a:rPr lang="en-US" sz="3600" b="1" dirty="0"/>
              <a:t>...</a:t>
            </a:r>
          </a:p>
        </p:txBody>
      </p:sp>
      <p:sp>
        <p:nvSpPr>
          <p:cNvPr id="12" name="Rectangle 5"/>
          <p:cNvSpPr>
            <a:spLocks noChangeArrowheads="1"/>
          </p:cNvSpPr>
          <p:nvPr/>
        </p:nvSpPr>
        <p:spPr bwMode="auto">
          <a:xfrm>
            <a:off x="2742405" y="59436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5, 6, 8, 9, 10, 13, 14]</a:t>
            </a:r>
          </a:p>
        </p:txBody>
      </p:sp>
      <p:sp>
        <p:nvSpPr>
          <p:cNvPr id="13" name="Rectangle 9"/>
          <p:cNvSpPr>
            <a:spLocks noChangeArrowheads="1"/>
          </p:cNvSpPr>
          <p:nvPr/>
        </p:nvSpPr>
        <p:spPr bwMode="auto">
          <a:xfrm>
            <a:off x="1709737" y="5105400"/>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6, 8, 13]</a:t>
            </a:r>
          </a:p>
        </p:txBody>
      </p:sp>
      <p:sp>
        <p:nvSpPr>
          <p:cNvPr id="14" name="Line 10"/>
          <p:cNvSpPr>
            <a:spLocks noChangeShapeType="1"/>
          </p:cNvSpPr>
          <p:nvPr/>
        </p:nvSpPr>
        <p:spPr bwMode="auto">
          <a:xfrm flipH="1">
            <a:off x="5581650" y="5595593"/>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11"/>
          <p:cNvSpPr>
            <a:spLocks noChangeArrowheads="1"/>
          </p:cNvSpPr>
          <p:nvPr/>
        </p:nvSpPr>
        <p:spPr bwMode="auto">
          <a:xfrm>
            <a:off x="5399882" y="5105400"/>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[5, 9, 10, 14]</a:t>
            </a:r>
          </a:p>
        </p:txBody>
      </p:sp>
      <p:sp>
        <p:nvSpPr>
          <p:cNvPr id="16" name="Line 12"/>
          <p:cNvSpPr>
            <a:spLocks noChangeShapeType="1"/>
          </p:cNvSpPr>
          <p:nvPr/>
        </p:nvSpPr>
        <p:spPr bwMode="auto">
          <a:xfrm>
            <a:off x="2651124" y="5638800"/>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5966936" y="4724400"/>
            <a:ext cx="738664" cy="453009"/>
          </a:xfrm>
          <a:prstGeom prst="rect">
            <a:avLst/>
          </a:prstGeom>
          <a:noFill/>
        </p:spPr>
        <p:txBody>
          <a:bodyPr vert="eaVert" wrap="none" rtlCol="0">
            <a:spAutoFit/>
          </a:bodyPr>
          <a:lstStyle/>
          <a:p>
            <a:r>
              <a:rPr lang="en-US" sz="3600" b="1" dirty="0"/>
              <a:t>...</a:t>
            </a:r>
          </a:p>
        </p:txBody>
      </p:sp>
    </p:spTree>
    <p:extLst>
      <p:ext uri="{BB962C8B-B14F-4D97-AF65-F5344CB8AC3E}">
        <p14:creationId xmlns:p14="http://schemas.microsoft.com/office/powerpoint/2010/main" val="1647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2" grpId="0"/>
      <p:bldP spid="13" grpId="0"/>
      <p:bldP spid="14" grpId="0" animBg="1"/>
      <p:bldP spid="15" grpId="0"/>
      <p:bldP spid="16"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Pseudo-code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lstStyle/>
          <a:p>
            <a:pPr marL="0" indent="0">
              <a:buNone/>
            </a:pPr>
            <a:r>
              <a:rPr lang="en-US" sz="2400" b="1" dirty="0">
                <a:latin typeface="Courier New" pitchFamily="49" charset="0"/>
                <a:cs typeface="Courier New" pitchFamily="49" charset="0"/>
              </a:rPr>
              <a:t>void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mid = (</a:t>
            </a:r>
            <a:r>
              <a:rPr lang="en-US" sz="2400" b="1" dirty="0" err="1">
                <a:latin typeface="Courier New" pitchFamily="49" charset="0"/>
                <a:cs typeface="Courier New" pitchFamily="49" charset="0"/>
              </a:rPr>
              <a:t>left+right</a:t>
            </a:r>
            <a:r>
              <a:rPr lang="en-US" sz="2400" b="1" dirty="0">
                <a:latin typeface="Courier New" pitchFamily="49" charset="0"/>
                <a:cs typeface="Courier New" pitchFamily="49" charset="0"/>
              </a:rPr>
              <a:t>)/2;</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left, mid);</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mid+1,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merge(a, left, mid,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401430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Two Sorted Arrays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r>
              <a:rPr lang="en-US" dirty="0"/>
              <a:t>For example, merge A = (2, 5, 6) and B = (1, 3, 8, 9, 10).</a:t>
            </a:r>
          </a:p>
          <a:p>
            <a:endParaRPr lang="en-US" dirty="0"/>
          </a:p>
          <a:p>
            <a:r>
              <a:rPr lang="en-US" dirty="0"/>
              <a:t>Compare the smallest element in the two arrays A and B and move the smaller one to an additional array C.</a:t>
            </a:r>
          </a:p>
          <a:p>
            <a:r>
              <a:rPr lang="en-US" dirty="0"/>
              <a:t>Repeat until one of the arrays becomes empty.</a:t>
            </a:r>
          </a:p>
          <a:p>
            <a:r>
              <a:rPr lang="en-US" dirty="0"/>
              <a:t>Then append the other array at the end of array C.</a:t>
            </a:r>
          </a:p>
        </p:txBody>
      </p:sp>
    </p:spTree>
    <p:extLst>
      <p:ext uri="{BB962C8B-B14F-4D97-AF65-F5344CB8AC3E}">
        <p14:creationId xmlns:p14="http://schemas.microsoft.com/office/powerpoint/2010/main" val="72647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No class this Wednesday!</a:t>
            </a:r>
          </a:p>
          <a:p>
            <a:r>
              <a:rPr lang="en-US" altLang="zh-CN" dirty="0"/>
              <a:t>Zoom Q&amp;A policy: Q&amp;A during breaks</a:t>
            </a:r>
          </a:p>
          <a:p>
            <a:r>
              <a:rPr lang="en-US" altLang="zh-CN" dirty="0"/>
              <a:t>Q&amp;A break session:</a:t>
            </a:r>
            <a:r>
              <a:rPr lang="zh-CN" altLang="en-US" dirty="0"/>
              <a:t> </a:t>
            </a:r>
            <a:r>
              <a:rPr lang="en-US" altLang="zh-CN" dirty="0"/>
              <a:t>keep your discussion private</a:t>
            </a:r>
          </a:p>
          <a:p>
            <a:pPr lvl="1"/>
            <a:r>
              <a:rPr lang="en-US" altLang="zh-CN" dirty="0"/>
              <a:t>Others might want to hear the questions from peers</a:t>
            </a:r>
          </a:p>
          <a:p>
            <a:pPr lvl="1"/>
            <a:r>
              <a:rPr lang="en-US" altLang="zh-CN" dirty="0"/>
              <a:t>If you want me to repeat the Q, don’t be shy!!</a:t>
            </a:r>
          </a:p>
          <a:p>
            <a:r>
              <a:rPr lang="en-US" altLang="zh-CN" dirty="0"/>
              <a:t>Log on Piazza for your participation!</a:t>
            </a:r>
          </a:p>
          <a:p>
            <a:endParaRPr lang="en-US" dirty="0"/>
          </a:p>
        </p:txBody>
      </p:sp>
      <p:pic>
        <p:nvPicPr>
          <p:cNvPr id="5" name="Picture 4">
            <a:extLst>
              <a:ext uri="{FF2B5EF4-FFF2-40B4-BE49-F238E27FC236}">
                <a16:creationId xmlns:a16="http://schemas.microsoft.com/office/drawing/2014/main" id="{CA8AF248-A240-46DA-967C-BEB399A9E58C}"/>
              </a:ext>
            </a:extLst>
          </p:cNvPr>
          <p:cNvPicPr>
            <a:picLocks noChangeAspect="1"/>
          </p:cNvPicPr>
          <p:nvPr/>
        </p:nvPicPr>
        <p:blipFill>
          <a:blip r:embed="rId3"/>
          <a:stretch>
            <a:fillRect/>
          </a:stretch>
        </p:blipFill>
        <p:spPr>
          <a:xfrm>
            <a:off x="2743200" y="2560911"/>
            <a:ext cx="5791200" cy="4124310"/>
          </a:xfrm>
          <a:prstGeom prst="rect">
            <a:avLst/>
          </a:prstGeom>
        </p:spPr>
      </p:pic>
      <p:pic>
        <p:nvPicPr>
          <p:cNvPr id="6" name="Picture 5">
            <a:extLst>
              <a:ext uri="{FF2B5EF4-FFF2-40B4-BE49-F238E27FC236}">
                <a16:creationId xmlns:a16="http://schemas.microsoft.com/office/drawing/2014/main" id="{5C1DDAA6-3375-4174-85C1-BDFE7C6B5BDC}"/>
              </a:ext>
            </a:extLst>
          </p:cNvPr>
          <p:cNvPicPr>
            <a:picLocks noChangeAspect="1"/>
          </p:cNvPicPr>
          <p:nvPr/>
        </p:nvPicPr>
        <p:blipFill>
          <a:blip r:embed="rId4"/>
          <a:stretch>
            <a:fillRect/>
          </a:stretch>
        </p:blipFill>
        <p:spPr>
          <a:xfrm>
            <a:off x="434163" y="381000"/>
            <a:ext cx="5066186" cy="3832511"/>
          </a:xfrm>
          <a:prstGeom prst="rect">
            <a:avLst/>
          </a:prstGeom>
        </p:spPr>
      </p:pic>
    </p:spTree>
    <p:extLst>
      <p:ext uri="{BB962C8B-B14F-4D97-AF65-F5344CB8AC3E}">
        <p14:creationId xmlns:p14="http://schemas.microsoft.com/office/powerpoint/2010/main" val="30374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Two Sorted Arrays</a:t>
            </a:r>
            <a:br>
              <a:rPr lang="en-US" dirty="0"/>
            </a:br>
            <a:r>
              <a:rPr lang="en-US" sz="2700" dirty="0"/>
              <a:t>Implementation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a:t>We actually do not “remove” element from arrays A and B.</a:t>
            </a:r>
          </a:p>
          <a:p>
            <a:pPr lvl="1"/>
            <a:r>
              <a:rPr lang="en-US" dirty="0"/>
              <a:t>We just keep a pointer indicating the smallest element in each array. </a:t>
            </a:r>
          </a:p>
          <a:p>
            <a:pPr lvl="1"/>
            <a:r>
              <a:rPr lang="en-US" dirty="0"/>
              <a:t>We “remove” element by incrementing that pointer.</a:t>
            </a:r>
          </a:p>
          <a:p>
            <a:pPr marL="0" indent="0">
              <a:buNone/>
            </a:pP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j = k = 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while(</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&amp;&amp; j &lt; </a:t>
            </a:r>
            <a:r>
              <a:rPr lang="en-US" sz="2400" b="1" dirty="0" err="1">
                <a:latin typeface="Courier New" pitchFamily="49" charset="0"/>
                <a:cs typeface="Courier New" pitchFamily="49" charset="0"/>
              </a:rPr>
              <a:t>sizeB</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]&lt;=B[j]) C[k++]=A[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else C[k++]=B[j++];</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if(</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append(C, B);</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else append(C, A);</a:t>
            </a:r>
          </a:p>
        </p:txBody>
      </p:sp>
      <p:sp>
        <p:nvSpPr>
          <p:cNvPr id="5" name="TextBox 4"/>
          <p:cNvSpPr txBox="1"/>
          <p:nvPr/>
        </p:nvSpPr>
        <p:spPr>
          <a:xfrm>
            <a:off x="4572000" y="5558135"/>
            <a:ext cx="225895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a:t>
            </a:r>
          </a:p>
        </p:txBody>
      </p:sp>
      <mc:AlternateContent xmlns:mc="http://schemas.openxmlformats.org/markup-compatibility/2006" xmlns:a14="http://schemas.microsoft.com/office/drawing/2010/main">
        <mc:Choice Requires="a14">
          <p:sp>
            <p:nvSpPr>
              <p:cNvPr id="6" name="TextBox 5"/>
              <p:cNvSpPr txBox="1"/>
              <p:nvPr/>
            </p:nvSpPr>
            <p:spPr>
              <a:xfrm>
                <a:off x="3505200" y="6167735"/>
                <a:ext cx="472930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 is </a:t>
                </a:r>
                <a14:m>
                  <m:oMath xmlns:m="http://schemas.openxmlformats.org/officeDocument/2006/math">
                    <m:r>
                      <a:rPr lang="en-US" sz="2400" b="0" i="1" dirty="0" smtClean="0">
                        <a:latin typeface="Cambria Math"/>
                        <a:ea typeface="Cambria Math"/>
                      </a:rPr>
                      <m:t>𝑂</m:t>
                    </m:r>
                    <m:r>
                      <a:rPr lang="en-US" sz="2400" i="1" dirty="0" smtClean="0">
                        <a:latin typeface="Cambria Math"/>
                      </a:rPr>
                      <m:t>(</m:t>
                    </m:r>
                    <m:r>
                      <a:rPr lang="en-US" sz="2400" i="1" dirty="0" err="1" smtClean="0">
                        <a:latin typeface="Cambria Math"/>
                      </a:rPr>
                      <m:t>𝑠𝑖𝑧𝑒𝐴</m:t>
                    </m:r>
                    <m:r>
                      <a:rPr lang="en-US" sz="2400" i="1" dirty="0" err="1" smtClean="0">
                        <a:latin typeface="Cambria Math"/>
                      </a:rPr>
                      <m:t>+</m:t>
                    </m:r>
                    <m:r>
                      <a:rPr lang="en-US" sz="2400" i="1" dirty="0" err="1" smtClean="0">
                        <a:latin typeface="Cambria Math"/>
                      </a:rPr>
                      <m:t>𝑠𝑖𝑧𝑒𝐵</m:t>
                    </m:r>
                    <m:r>
                      <a:rPr lang="en-US" sz="2400" i="1" dirty="0" smtClean="0">
                        <a:latin typeface="Cambria Math"/>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6167735"/>
                <a:ext cx="4729308"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Merge Sort</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0" indent="0">
                  <a:buClr>
                    <a:srgbClr val="D34817"/>
                  </a:buClr>
                  <a:buNone/>
                </a:pPr>
                <a:r>
                  <a:rPr lang="en-US" sz="2400" b="1" dirty="0">
                    <a:solidFill>
                      <a:prstClr val="black"/>
                    </a:solidFill>
                    <a:latin typeface="Courier New" pitchFamily="49" charset="0"/>
                    <a:cs typeface="Courier New" pitchFamily="49" charset="0"/>
                  </a:rPr>
                  <a:t>void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left,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right)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if (left &gt;= right) return;</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mid = (</a:t>
                </a:r>
                <a:r>
                  <a:rPr lang="en-US" sz="2400" b="1" dirty="0" err="1">
                    <a:solidFill>
                      <a:prstClr val="black"/>
                    </a:solidFill>
                    <a:latin typeface="Courier New" pitchFamily="49" charset="0"/>
                    <a:cs typeface="Courier New" pitchFamily="49" charset="0"/>
                  </a:rPr>
                  <a:t>left+right</a:t>
                </a:r>
                <a:r>
                  <a:rPr lang="en-US" sz="2400" b="1" dirty="0">
                    <a:solidFill>
                      <a:prstClr val="black"/>
                    </a:solidFill>
                    <a:latin typeface="Courier New" pitchFamily="49" charset="0"/>
                    <a:cs typeface="Courier New" pitchFamily="49" charset="0"/>
                  </a:rPr>
                  <a:t>)/2;</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left, mid);</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mid+1,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merge(a, left, mid,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b="0" i="1" dirty="0" smtClean="0">
                        <a:latin typeface="Cambria Math"/>
                      </a:rPr>
                      <m:t>𝑁</m:t>
                    </m:r>
                    <m:r>
                      <a:rPr lang="en-US" i="1" dirty="0">
                        <a:latin typeface="Cambria Math"/>
                      </a:rPr>
                      <m:t>)</m:t>
                    </m:r>
                  </m:oMath>
                </a14:m>
                <a:r>
                  <a:rPr lang="en-US" dirty="0"/>
                  <a:t> be the time required to merge sort </a:t>
                </a:r>
                <a14:m>
                  <m:oMath xmlns:m="http://schemas.openxmlformats.org/officeDocument/2006/math">
                    <m:r>
                      <a:rPr lang="en-US" i="1" dirty="0" smtClean="0">
                        <a:latin typeface="Cambria Math"/>
                      </a:rPr>
                      <m:t>𝑁</m:t>
                    </m:r>
                  </m:oMath>
                </a14:m>
                <a:r>
                  <a:rPr lang="en-US" dirty="0"/>
                  <a:t> elements.</a:t>
                </a:r>
              </a:p>
              <a:p>
                <a:r>
                  <a:rPr lang="en-US" dirty="0"/>
                  <a:t>Merge two sorted arrays with total size </a:t>
                </a:r>
                <a14:m>
                  <m:oMath xmlns:m="http://schemas.openxmlformats.org/officeDocument/2006/math">
                    <m:r>
                      <a:rPr lang="en-US" i="1" dirty="0" smtClean="0">
                        <a:latin typeface="Cambria Math"/>
                      </a:rPr>
                      <m:t>𝑁</m:t>
                    </m:r>
                  </m:oMath>
                </a14:m>
                <a:r>
                  <a:rPr lang="en-US" dirty="0"/>
                  <a:t> takes </a:t>
                </a:r>
                <a14:m>
                  <m:oMath xmlns:m="http://schemas.openxmlformats.org/officeDocument/2006/math">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1176" t="-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72200" y="2886670"/>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72200" y="2886670"/>
                <a:ext cx="1164357" cy="4308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81800" y="3302913"/>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781800" y="3302913"/>
                <a:ext cx="1164357"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05600" y="3744782"/>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705600" y="3744782"/>
                <a:ext cx="894091"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62125" y="5558134"/>
                <a:ext cx="565250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Recursive relation: </a:t>
                </a:r>
                <a14:m>
                  <m:oMath xmlns:m="http://schemas.openxmlformats.org/officeDocument/2006/math">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b="0" i="1" dirty="0" smtClean="0">
                        <a:latin typeface="Cambria Math"/>
                        <a:ea typeface="Cambria Math"/>
                      </a:rPr>
                      <m:t>𝑂</m:t>
                    </m:r>
                    <m:r>
                      <a:rPr lang="en-US" sz="2400" b="0" i="1" dirty="0" smtClean="0">
                        <a:latin typeface="Cambria Math"/>
                        <a:ea typeface="Cambria Math"/>
                      </a:rPr>
                      <m:t>(</m:t>
                    </m:r>
                    <m:r>
                      <a:rPr lang="en-US" sz="2400" b="0" i="1" dirty="0" smtClean="0">
                        <a:latin typeface="Cambria Math"/>
                        <a:ea typeface="Cambria Math"/>
                      </a:rPr>
                      <m:t>𝑁</m:t>
                    </m:r>
                    <m:r>
                      <a:rPr lang="en-US" sz="2400" b="0" i="1" dirty="0" smtClean="0">
                        <a:latin typeface="Cambria Math"/>
                        <a:ea typeface="Cambria Math"/>
                      </a:rPr>
                      <m:t>)</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762125" y="5558134"/>
                <a:ext cx="5652509" cy="461665"/>
              </a:xfrm>
              <a:prstGeom prst="rect">
                <a:avLst/>
              </a:prstGeom>
              <a:blipFill rotWithShape="1">
                <a:blip r:embed="rId6"/>
                <a:stretch>
                  <a:fillRect/>
                </a:stretch>
              </a:blipFill>
            </p:spPr>
            <p:txBody>
              <a:bodyPr/>
              <a:lstStyle/>
              <a:p>
                <a:r>
                  <a:rPr lang="en-US">
                    <a:noFill/>
                  </a:rPr>
                  <a:t> </a:t>
                </a:r>
              </a:p>
            </p:txBody>
          </p:sp>
        </mc:Fallback>
      </mc:AlternateContent>
      <p:sp>
        <p:nvSpPr>
          <p:cNvPr id="9" name="TextBox 8"/>
          <p:cNvSpPr txBox="1"/>
          <p:nvPr/>
        </p:nvSpPr>
        <p:spPr>
          <a:xfrm>
            <a:off x="2875386" y="6205835"/>
            <a:ext cx="344921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a:t>How to solve the recurrence?</a:t>
            </a:r>
            <a:endParaRPr lang="zh-CN" altLang="en-US" sz="2400" dirty="0"/>
          </a:p>
        </p:txBody>
      </p:sp>
    </p:spTree>
    <p:extLst>
      <p:ext uri="{BB962C8B-B14F-4D97-AF65-F5344CB8AC3E}">
        <p14:creationId xmlns:p14="http://schemas.microsoft.com/office/powerpoint/2010/main" val="125263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a:p>
        </p:txBody>
      </p:sp>
      <p:sp>
        <p:nvSpPr>
          <p:cNvPr id="4" name="Content Placeholder 3"/>
          <p:cNvSpPr>
            <a:spLocks noGrp="1"/>
          </p:cNvSpPr>
          <p:nvPr>
            <p:ph sz="quarter" idx="1"/>
          </p:nvPr>
        </p:nvSpPr>
        <p:spPr/>
        <p:txBody>
          <a:bodyPr/>
          <a:lstStyle/>
          <a:p>
            <a:r>
              <a:rPr lang="en-US" altLang="zh-CN" dirty="0"/>
              <a:t>A “black box” for solving recurrence.</a:t>
            </a:r>
          </a:p>
          <a:p>
            <a:r>
              <a:rPr lang="en-US" altLang="zh-CN" dirty="0"/>
              <a:t>However, there is an important assumption: all sub-problems have roughly </a:t>
            </a:r>
            <a:r>
              <a:rPr lang="en-US" altLang="zh-CN" b="1" dirty="0">
                <a:solidFill>
                  <a:srgbClr val="C00000"/>
                </a:solidFill>
              </a:rPr>
              <a:t>equal</a:t>
            </a:r>
            <a:r>
              <a:rPr lang="en-US" altLang="zh-CN" dirty="0"/>
              <a:t> sizes.</a:t>
            </a:r>
          </a:p>
          <a:p>
            <a:pPr lvl="1"/>
            <a:r>
              <a:rPr lang="en-US" altLang="zh-CN" dirty="0"/>
              <a:t>E.g., merge sort</a:t>
            </a:r>
          </a:p>
          <a:p>
            <a:pPr lvl="1"/>
            <a:r>
              <a:rPr lang="en-US" altLang="zh-CN" dirty="0"/>
              <a:t>Not apply to unbalanced division.</a:t>
            </a:r>
          </a:p>
          <a:p>
            <a:endParaRPr lang="zh-CN" altLang="en-US" dirty="0"/>
          </a:p>
        </p:txBody>
      </p:sp>
    </p:spTree>
    <p:extLst>
      <p:ext uri="{BB962C8B-B14F-4D97-AF65-F5344CB8AC3E}">
        <p14:creationId xmlns:p14="http://schemas.microsoft.com/office/powerpoint/2010/main" val="76320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274320" lvl="1" indent="-274320">
                  <a:spcBef>
                    <a:spcPts val="580"/>
                  </a:spcBef>
                  <a:buClr>
                    <a:schemeClr val="accent1"/>
                  </a:buClr>
                </a:pPr>
                <a:r>
                  <a:rPr lang="en-US" sz="2600" dirty="0"/>
                  <a:t>Recurrence: </a:t>
                </a:r>
                <a14:m>
                  <m:oMath xmlns:m="http://schemas.openxmlformats.org/officeDocument/2006/math">
                    <m:r>
                      <a:rPr lang="en-US" sz="2600" i="1">
                        <a:latin typeface="Cambria Math"/>
                      </a:rPr>
                      <m:t>𝑇</m:t>
                    </m:r>
                    <m:d>
                      <m:dPr>
                        <m:ctrlPr>
                          <a:rPr lang="en-US" sz="2600" i="1">
                            <a:latin typeface="Cambria Math" panose="02040503050406030204" pitchFamily="18" charset="0"/>
                          </a:rPr>
                        </m:ctrlPr>
                      </m:dPr>
                      <m:e>
                        <m:r>
                          <a:rPr lang="en-US" sz="2600" i="1">
                            <a:latin typeface="Cambria Math"/>
                          </a:rPr>
                          <m:t>𝑛</m:t>
                        </m:r>
                      </m:e>
                    </m:d>
                    <m:r>
                      <a:rPr lang="en-US" sz="2600" i="1">
                        <a:latin typeface="Cambria Math"/>
                        <a:ea typeface="Cambria Math"/>
                      </a:rPr>
                      <m:t>≤</m:t>
                    </m:r>
                    <m:r>
                      <a:rPr lang="en-US" sz="2600" i="1">
                        <a:latin typeface="Cambria Math"/>
                        <a:ea typeface="Cambria Math"/>
                      </a:rPr>
                      <m:t>𝑎𝑇</m:t>
                    </m:r>
                    <m:d>
                      <m:dPr>
                        <m:ctrlPr>
                          <a:rPr lang="en-US" sz="2600" i="1">
                            <a:latin typeface="Cambria Math" panose="02040503050406030204" pitchFamily="18" charset="0"/>
                            <a:ea typeface="Cambria Math"/>
                          </a:rPr>
                        </m:ctrlPr>
                      </m:dPr>
                      <m:e>
                        <m:f>
                          <m:fPr>
                            <m:ctrlPr>
                              <a:rPr lang="en-US" sz="2600" i="1">
                                <a:latin typeface="Cambria Math" panose="02040503050406030204" pitchFamily="18" charset="0"/>
                                <a:ea typeface="Cambria Math"/>
                              </a:rPr>
                            </m:ctrlPr>
                          </m:fPr>
                          <m:num>
                            <m:r>
                              <a:rPr lang="en-US" sz="2600" i="1">
                                <a:latin typeface="Cambria Math"/>
                                <a:ea typeface="Cambria Math"/>
                              </a:rPr>
                              <m:t>𝑛</m:t>
                            </m:r>
                          </m:num>
                          <m:den>
                            <m:r>
                              <a:rPr lang="en-US" sz="2600" i="1">
                                <a:latin typeface="Cambria Math"/>
                                <a:ea typeface="Cambria Math"/>
                              </a:rPr>
                              <m:t>𝑏</m:t>
                            </m:r>
                          </m:den>
                        </m:f>
                      </m:e>
                    </m:d>
                    <m:r>
                      <a:rPr lang="en-US" sz="2600" i="1">
                        <a:latin typeface="Cambria Math"/>
                        <a:ea typeface="Cambria Math"/>
                      </a:rPr>
                      <m:t>+</m:t>
                    </m:r>
                    <m:r>
                      <a:rPr lang="en-US" sz="2600" i="1">
                        <a:latin typeface="Cambria Math"/>
                        <a:ea typeface="Cambria Math"/>
                      </a:rPr>
                      <m:t>𝑂</m:t>
                    </m:r>
                    <m:r>
                      <a:rPr lang="en-US" sz="2600" i="1">
                        <a:latin typeface="Cambria Math"/>
                        <a:ea typeface="Cambria Math"/>
                      </a:rPr>
                      <m:t>(</m:t>
                    </m:r>
                    <m:sSup>
                      <m:sSupPr>
                        <m:ctrlPr>
                          <a:rPr lang="en-US" sz="2600" i="1">
                            <a:latin typeface="Cambria Math" panose="02040503050406030204" pitchFamily="18" charset="0"/>
                            <a:ea typeface="Cambria Math"/>
                          </a:rPr>
                        </m:ctrlPr>
                      </m:sSupPr>
                      <m:e>
                        <m:r>
                          <a:rPr lang="en-US" sz="2600" i="1">
                            <a:latin typeface="Cambria Math"/>
                            <a:ea typeface="Cambria Math"/>
                          </a:rPr>
                          <m:t>𝑛</m:t>
                        </m:r>
                      </m:e>
                      <m:sup>
                        <m:r>
                          <a:rPr lang="en-US" sz="2600" i="1">
                            <a:latin typeface="Cambria Math"/>
                            <a:ea typeface="Cambria Math"/>
                          </a:rPr>
                          <m:t>𝑑</m:t>
                        </m:r>
                      </m:sup>
                    </m:sSup>
                    <m:r>
                      <a:rPr lang="en-US" sz="2600" i="1">
                        <a:latin typeface="Cambria Math"/>
                        <a:ea typeface="Cambria Math"/>
                      </a:rPr>
                      <m:t>)</m:t>
                    </m:r>
                  </m:oMath>
                </a14:m>
                <a:endParaRPr lang="en-US" sz="2600" dirty="0"/>
              </a:p>
              <a:p>
                <a:pPr lvl="1"/>
                <a:r>
                  <a:rPr lang="en-US" altLang="zh-CN" dirty="0"/>
                  <a:t>Base case: </a:t>
                </a:r>
                <a14:m>
                  <m:oMath xmlns:m="http://schemas.openxmlformats.org/officeDocument/2006/math">
                    <m:r>
                      <a:rPr lang="en-US" altLang="zh-CN" i="1" dirty="0">
                        <a:latin typeface="Cambria Math"/>
                      </a:rPr>
                      <m:t>𝑇</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ea typeface="Cambria Math"/>
                      </a:rPr>
                      <m:t>𝑐𝑜𝑛𝑠𝑡𝑎𝑛𝑡</m:t>
                    </m:r>
                  </m:oMath>
                </a14:m>
                <a:r>
                  <a:rPr lang="en-US" altLang="zh-CN" dirty="0"/>
                  <a:t> for all sufficiently small n.</a:t>
                </a:r>
                <a:endParaRPr lang="en-US" altLang="zh-CN" i="1" dirty="0">
                  <a:latin typeface="Cambria Math"/>
                </a:endParaRPr>
              </a:p>
              <a:p>
                <a:pPr lvl="1"/>
                <a14:m>
                  <m:oMath xmlns:m="http://schemas.openxmlformats.org/officeDocument/2006/math">
                    <m:r>
                      <a:rPr lang="en-US" altLang="zh-CN" i="1" dirty="0">
                        <a:latin typeface="Cambria Math"/>
                      </a:rPr>
                      <m:t>𝑎</m:t>
                    </m:r>
                  </m:oMath>
                </a14:m>
                <a:r>
                  <a:rPr lang="en-US" altLang="zh-CN" dirty="0"/>
                  <a:t> = number of recursive calls (integer </a:t>
                </a:r>
                <a14:m>
                  <m:oMath xmlns:m="http://schemas.openxmlformats.org/officeDocument/2006/math">
                    <m:r>
                      <a:rPr lang="en-US" altLang="zh-CN" i="1">
                        <a:latin typeface="Cambria Math"/>
                        <a:ea typeface="Cambria Math"/>
                      </a:rPr>
                      <m:t>≥1</m:t>
                    </m:r>
                  </m:oMath>
                </a14:m>
                <a:r>
                  <a:rPr lang="en-US" altLang="zh-CN" dirty="0"/>
                  <a:t>)</a:t>
                </a:r>
              </a:p>
              <a:p>
                <a:pPr lvl="1"/>
                <a14:m>
                  <m:oMath xmlns:m="http://schemas.openxmlformats.org/officeDocument/2006/math">
                    <m:r>
                      <a:rPr lang="en-US" altLang="zh-CN" i="1" dirty="0">
                        <a:latin typeface="Cambria Math"/>
                      </a:rPr>
                      <m:t>𝑏</m:t>
                    </m:r>
                  </m:oMath>
                </a14:m>
                <a:r>
                  <a:rPr lang="en-US" altLang="zh-CN" dirty="0"/>
                  <a:t> = input size shrinkage factor (integer &gt; 1)</a:t>
                </a:r>
              </a:p>
              <a:p>
                <a:pPr lvl="1"/>
                <a14:m>
                  <m:oMath xmlns:m="http://schemas.openxmlformats.org/officeDocument/2006/math">
                    <m:r>
                      <a:rPr lang="en-US" altLang="zh-CN" i="1">
                        <a:latin typeface="Cambria Math"/>
                        <a:ea typeface="Cambria Math"/>
                      </a:rPr>
                      <m:t>𝑂</m:t>
                    </m:r>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𝑛</m:t>
                        </m:r>
                      </m:e>
                      <m:sup>
                        <m:r>
                          <a:rPr lang="en-US" altLang="zh-CN" i="1">
                            <a:latin typeface="Cambria Math"/>
                            <a:ea typeface="Cambria Math"/>
                          </a:rPr>
                          <m:t>𝑑</m:t>
                        </m:r>
                      </m:sup>
                    </m:sSup>
                    <m:r>
                      <a:rPr lang="en-US" altLang="zh-CN" i="1">
                        <a:latin typeface="Cambria Math"/>
                        <a:ea typeface="Cambria Math"/>
                      </a:rPr>
                      <m:t>)</m:t>
                    </m:r>
                  </m:oMath>
                </a14:m>
                <a:r>
                  <a:rPr lang="en-US" altLang="zh-CN" dirty="0"/>
                  <a:t>: the runtime of merging solutions. </a:t>
                </a:r>
                <a14:m>
                  <m:oMath xmlns:m="http://schemas.openxmlformats.org/officeDocument/2006/math">
                    <m:r>
                      <a:rPr lang="en-US" altLang="zh-CN" i="1" dirty="0">
                        <a:latin typeface="Cambria Math"/>
                      </a:rPr>
                      <m:t>𝑑</m:t>
                    </m:r>
                  </m:oMath>
                </a14:m>
                <a:r>
                  <a:rPr lang="en-US" altLang="zh-CN" dirty="0"/>
                  <a:t> is a real value ≥ 0.</a:t>
                </a:r>
              </a:p>
              <a:p>
                <a:pPr lvl="1"/>
                <a14:m>
                  <m:oMath xmlns:m="http://schemas.openxmlformats.org/officeDocument/2006/math">
                    <m:r>
                      <a:rPr lang="en-US" altLang="zh-CN" i="1" dirty="0" smtClean="0">
                        <a:latin typeface="Cambria Math"/>
                      </a:rPr>
                      <m:t>𝑎</m:t>
                    </m:r>
                  </m:oMath>
                </a14:m>
                <a:r>
                  <a:rPr lang="en-US" altLang="zh-CN" dirty="0"/>
                  <a:t>, </a:t>
                </a:r>
                <a14:m>
                  <m:oMath xmlns:m="http://schemas.openxmlformats.org/officeDocument/2006/math">
                    <m:r>
                      <a:rPr lang="en-US" altLang="zh-CN" i="1" dirty="0">
                        <a:latin typeface="Cambria Math"/>
                      </a:rPr>
                      <m:t>𝑏</m:t>
                    </m:r>
                  </m:oMath>
                </a14:m>
                <a:r>
                  <a:rPr lang="en-US" altLang="zh-CN" dirty="0"/>
                  <a:t>, </a:t>
                </a:r>
                <a14:m>
                  <m:oMath xmlns:m="http://schemas.openxmlformats.org/officeDocument/2006/math">
                    <m:r>
                      <a:rPr lang="en-US" altLang="zh-CN" i="1" dirty="0">
                        <a:latin typeface="Cambria Math"/>
                      </a:rPr>
                      <m:t>𝑑</m:t>
                    </m:r>
                  </m:oMath>
                </a14:m>
                <a:r>
                  <a:rPr lang="en-US" altLang="zh-CN" dirty="0"/>
                  <a:t> are independent of </a:t>
                </a:r>
                <a14:m>
                  <m:oMath xmlns:m="http://schemas.openxmlformats.org/officeDocument/2006/math">
                    <m:r>
                      <a:rPr lang="en-US" altLang="zh-CN" i="1">
                        <a:latin typeface="Cambria Math"/>
                        <a:ea typeface="Cambria Math"/>
                      </a:rPr>
                      <m:t>𝑛</m:t>
                    </m:r>
                  </m:oMath>
                </a14:m>
                <a:r>
                  <a:rPr lang="en-US" altLang="zh-CN" dirty="0"/>
                  <a:t>.</a:t>
                </a:r>
              </a:p>
              <a:p>
                <a:r>
                  <a:rPr lang="en-US" u="sng" dirty="0"/>
                  <a:t>Claim</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&lt;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𝑏</m:t>
                                          </m:r>
                                        </m:sub>
                                      </m:sSub>
                                      <m:r>
                                        <a:rPr lang="en-US" b="0" i="1" smtClean="0">
                                          <a:latin typeface="Cambria Math"/>
                                        </a:rPr>
                                        <m:t>𝑎</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&gt;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qArr>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r="-314"/>
                </a:stretch>
              </a:blipFill>
            </p:spPr>
            <p:txBody>
              <a:bodyPr/>
              <a:lstStyle/>
              <a:p>
                <a:r>
                  <a:rPr lang="en-US">
                    <a:noFill/>
                  </a:rPr>
                  <a:t> </a:t>
                </a:r>
              </a:p>
            </p:txBody>
          </p:sp>
        </mc:Fallback>
      </mc:AlternateContent>
      <p:cxnSp>
        <p:nvCxnSpPr>
          <p:cNvPr id="5" name="Straight Arrow Connector 4"/>
          <p:cNvCxnSpPr/>
          <p:nvPr/>
        </p:nvCxnSpPr>
        <p:spPr>
          <a:xfrm flipH="1">
            <a:off x="5086350" y="3918595"/>
            <a:ext cx="823912"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0262" y="3687762"/>
            <a:ext cx="2343206"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doesn’t matter</a:t>
            </a:r>
          </a:p>
        </p:txBody>
      </p:sp>
      <p:cxnSp>
        <p:nvCxnSpPr>
          <p:cNvPr id="7" name="Straight Arrow Connector 6"/>
          <p:cNvCxnSpPr/>
          <p:nvPr/>
        </p:nvCxnSpPr>
        <p:spPr>
          <a:xfrm flipH="1" flipV="1">
            <a:off x="4800188" y="5747395"/>
            <a:ext cx="1066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6038" y="6049962"/>
            <a:ext cx="1657762"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matters!</a:t>
            </a:r>
          </a:p>
        </p:txBody>
      </p:sp>
    </p:spTree>
    <p:extLst>
      <p:ext uri="{BB962C8B-B14F-4D97-AF65-F5344CB8AC3E}">
        <p14:creationId xmlns:p14="http://schemas.microsoft.com/office/powerpoint/2010/main" val="29297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Merge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endParaRPr lang="en-US" dirty="0"/>
              </a:p>
              <a:p>
                <a14:m>
                  <m:oMath xmlns:m="http://schemas.openxmlformats.org/officeDocument/2006/math">
                    <m:r>
                      <a:rPr lang="en-US" i="1" dirty="0" smtClean="0">
                        <a:latin typeface="Cambria Math"/>
                      </a:rPr>
                      <m:t>𝑎</m:t>
                    </m:r>
                    <m:r>
                      <a:rPr lang="en-US" i="1" dirty="0" smtClean="0">
                        <a:latin typeface="Cambria Math"/>
                      </a:rPr>
                      <m:t>=2, </m:t>
                    </m:r>
                    <m:r>
                      <a:rPr lang="en-US" i="1" dirty="0" smtClean="0">
                        <a:latin typeface="Cambria Math"/>
                      </a:rPr>
                      <m:t>𝑏</m:t>
                    </m:r>
                    <m:r>
                      <a:rPr lang="en-US" i="1" dirty="0" smtClean="0">
                        <a:latin typeface="Cambria Math"/>
                      </a:rPr>
                      <m:t>=2, </m:t>
                    </m:r>
                    <m:r>
                      <a:rPr lang="en-US" i="1" dirty="0" smtClean="0">
                        <a:latin typeface="Cambria Math"/>
                      </a:rPr>
                      <m:t>𝑑</m:t>
                    </m:r>
                    <m:r>
                      <a:rPr lang="en-US" i="1" dirty="0" smtClean="0">
                        <a:latin typeface="Cambria Math"/>
                      </a:rPr>
                      <m:t>=1</m:t>
                    </m:r>
                  </m:oMath>
                </a14:m>
                <a:r>
                  <a:rPr lang="en-US" dirty="0"/>
                  <a:t> </a:t>
                </a:r>
              </a:p>
              <a:p>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𝑛</m:t>
                    </m:r>
                    <m:r>
                      <a:rPr lang="en-US" i="1" dirty="0" smtClean="0">
                        <a:latin typeface="Cambria Math"/>
                      </a:rPr>
                      <m:t>)=</m:t>
                    </m:r>
                    <m:r>
                      <a:rPr lang="en-US" b="0" i="1" dirty="0" smtClean="0">
                        <a:latin typeface="Cambria Math"/>
                      </a:rPr>
                      <m:t>𝑂</m:t>
                    </m:r>
                    <m:r>
                      <a:rPr lang="en-US" b="0" i="1" dirty="0" smtClean="0">
                        <a:latin typeface="Cambria Math"/>
                      </a:rPr>
                      <m:t>(</m:t>
                    </m:r>
                    <m:r>
                      <a:rPr lang="en-US" b="0" i="1" dirty="0" smtClean="0">
                        <a:latin typeface="Cambria Math"/>
                      </a:rPr>
                      <m:t>𝑛</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e>
                    </m:func>
                    <m:r>
                      <a:rPr lang="en-US" b="0" i="1" dirty="0" smtClean="0">
                        <a:latin typeface="Cambria Math"/>
                      </a:rPr>
                      <m:t>)</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14800" y="4605840"/>
                <a:ext cx="1636024" cy="4995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p>
                        <m:sSupPr>
                          <m:ctrlPr>
                            <a:rPr lang="en-US" sz="2600" b="0" i="1" smtClean="0">
                              <a:latin typeface="Cambria Math" panose="02040503050406030204" pitchFamily="18" charset="0"/>
                              <a:ea typeface="Cambria Math"/>
                            </a:rPr>
                          </m:ctrlPr>
                        </m:sSupPr>
                        <m:e>
                          <m:r>
                            <a:rPr lang="en-US" sz="2600" b="0" i="1" smtClean="0">
                              <a:latin typeface="Cambria Math"/>
                              <a:ea typeface="Cambria Math"/>
                            </a:rPr>
                            <m:t>𝑏</m:t>
                          </m:r>
                        </m:e>
                        <m:sup>
                          <m:r>
                            <a:rPr lang="en-US" sz="2600" b="0" i="1" smtClean="0">
                              <a:latin typeface="Cambria Math"/>
                              <a:ea typeface="Cambria Math"/>
                            </a:rPr>
                            <m:t>𝑑</m:t>
                          </m:r>
                        </m:sup>
                      </m:sSup>
                      <m:r>
                        <a:rPr lang="en-US" sz="2600" b="0" i="1" smtClean="0">
                          <a:latin typeface="Cambria Math"/>
                          <a:ea typeface="Cambria Math"/>
                        </a:rPr>
                        <m:t>=</m:t>
                      </m:r>
                      <m:r>
                        <a:rPr lang="en-US" sz="2600" b="0" i="1" smtClean="0">
                          <a:latin typeface="Cambria Math"/>
                          <a:ea typeface="Cambria Math"/>
                        </a:rPr>
                        <m:t>𝑎</m:t>
                      </m:r>
                    </m:oMath>
                  </m:oMathPara>
                </a14:m>
                <a:endParaRPr lang="en-US" sz="2600" dirty="0"/>
              </a:p>
            </p:txBody>
          </p:sp>
        </mc:Choice>
        <mc:Fallback xmlns="">
          <p:sp>
            <p:nvSpPr>
              <p:cNvPr id="5" name="TextBox 4"/>
              <p:cNvSpPr txBox="1">
                <a:spLocks noRot="1" noChangeAspect="1" noMove="1" noResize="1" noEditPoints="1" noAdjustHandles="1" noChangeArrowheads="1" noChangeShapeType="1" noTextEdit="1"/>
              </p:cNvSpPr>
              <p:nvPr/>
            </p:nvSpPr>
            <p:spPr>
              <a:xfrm>
                <a:off x="4114800" y="4605840"/>
                <a:ext cx="1636024" cy="49956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spTree>
    <p:extLst>
      <p:ext uri="{BB962C8B-B14F-4D97-AF65-F5344CB8AC3E}">
        <p14:creationId xmlns:p14="http://schemas.microsoft.com/office/powerpoint/2010/main" val="31902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altLang="zh-CN" dirty="0"/>
                  <a:t>What are </a:t>
                </a:r>
                <a14:m>
                  <m:oMath xmlns:m="http://schemas.openxmlformats.org/officeDocument/2006/math">
                    <m:r>
                      <a:rPr lang="en-US" altLang="zh-CN" i="1" dirty="0" smtClean="0">
                        <a:latin typeface="Cambria Math" panose="02040503050406030204" pitchFamily="18" charset="0"/>
                      </a:rPr>
                      <m:t>𝑎</m:t>
                    </m:r>
                  </m:oMath>
                </a14:m>
                <a:r>
                  <a:rPr lang="en-US" altLang="zh-CN" dirty="0"/>
                  <a:t>, </a:t>
                </a:r>
                <a14:m>
                  <m:oMath xmlns:m="http://schemas.openxmlformats.org/officeDocument/2006/math">
                    <m:r>
                      <a:rPr lang="en-US" altLang="zh-CN" i="1" dirty="0" smtClean="0">
                        <a:latin typeface="Cambria Math" panose="02040503050406030204" pitchFamily="18" charset="0"/>
                      </a:rPr>
                      <m:t>𝑏</m:t>
                    </m:r>
                  </m:oMath>
                </a14:m>
                <a:r>
                  <a:rPr lang="en-US" altLang="zh-CN" dirty="0"/>
                  <a:t>, </a:t>
                </a:r>
                <a14:m>
                  <m:oMath xmlns:m="http://schemas.openxmlformats.org/officeDocument/2006/math">
                    <m:r>
                      <a:rPr lang="en-US" altLang="zh-CN" i="1" dirty="0" smtClean="0">
                        <a:latin typeface="Cambria Math" panose="02040503050406030204" pitchFamily="18" charset="0"/>
                      </a:rPr>
                      <m:t>𝑑</m:t>
                    </m:r>
                  </m:oMath>
                </a14:m>
                <a:r>
                  <a:rPr lang="en-US" altLang="zh-CN" dirty="0"/>
                  <a:t> for Binary Search?</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45" r="-1882" b="-18617"/>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normAutofit/>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pPr marL="0" indent="0">
                  <a:buNone/>
                </a:pPr>
                <a:endParaRPr lang="en-US" u="sng" dirty="0"/>
              </a:p>
              <a:p>
                <a:pPr marL="0" indent="0">
                  <a:buNone/>
                </a:pPr>
                <a:r>
                  <a:rPr lang="en-US" b="1" dirty="0"/>
                  <a:t>A.</a:t>
                </a:r>
                <a:r>
                  <a:rPr lang="en-US" dirty="0"/>
                  <a:t> a =2, b = 2, d = 0	</a:t>
                </a:r>
                <a:r>
                  <a:rPr lang="en-US" b="1" dirty="0"/>
                  <a:t>B.</a:t>
                </a:r>
                <a:r>
                  <a:rPr lang="en-US" dirty="0"/>
                  <a:t> a =1, b = 2, d =0 </a:t>
                </a:r>
                <a:r>
                  <a:rPr lang="zh-CN" altLang="en-US" dirty="0"/>
                  <a:t>☆</a:t>
                </a:r>
                <a:endParaRPr lang="en-US" dirty="0"/>
              </a:p>
              <a:p>
                <a:pPr marL="0" indent="0">
                  <a:buNone/>
                </a:pPr>
                <a:r>
                  <a:rPr lang="en-US" altLang="zh-CN" b="1" dirty="0"/>
                  <a:t>C.</a:t>
                </a:r>
                <a:r>
                  <a:rPr lang="en-US" altLang="zh-CN" dirty="0"/>
                  <a:t> a =2, b = 2, d = 1	</a:t>
                </a:r>
                <a:r>
                  <a:rPr lang="en-US" altLang="zh-CN" b="1" dirty="0"/>
                  <a:t>D.</a:t>
                </a:r>
                <a:r>
                  <a:rPr lang="en-US" altLang="zh-CN" dirty="0"/>
                  <a:t> a =1, b = 2, d =1</a:t>
                </a:r>
              </a:p>
              <a:p>
                <a:pPr marL="0" indent="0">
                  <a:buNone/>
                </a:pPr>
                <a:endParaRPr lang="en-US" dirty="0"/>
              </a:p>
              <a:p>
                <a:pPr marL="0" indent="0">
                  <a:buNone/>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1412"/>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pic>
        <p:nvPicPr>
          <p:cNvPr id="8" name="Content Placeholder 6" descr="icons8-help-48.png"/>
          <p:cNvPicPr>
            <a:picLocks noChangeAspect="1"/>
          </p:cNvPicPr>
          <p:nvPr/>
        </p:nvPicPr>
        <p:blipFill rotWithShape="1">
          <a:blip r:embed="rId5">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2625245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Not in-place (Why?)</a:t>
                </a:r>
              </a:p>
              <a:p>
                <a:pPr lvl="1"/>
                <a:r>
                  <a:rPr lang="en-US" dirty="0"/>
                  <a:t>For efficient merging two sorted arrays, we need an auxiliary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space.</a:t>
                </a:r>
              </a:p>
              <a:p>
                <a:pPr lvl="1"/>
                <a:r>
                  <a:rPr lang="en-US" dirty="0"/>
                  <a:t>Recursion needs up to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a:t>
                </a:r>
              </a:p>
              <a:p>
                <a:pPr lvl="1"/>
                <a:endParaRPr lang="en-US" dirty="0"/>
              </a:p>
              <a:p>
                <a:r>
                  <a:rPr lang="en-US" dirty="0"/>
                  <a:t>Stable if </a:t>
                </a:r>
                <a:r>
                  <a:rPr lang="en-US" b="1" dirty="0">
                    <a:latin typeface="Courier New" pitchFamily="49" charset="0"/>
                    <a:cs typeface="Courier New" pitchFamily="49" charset="0"/>
                  </a:rPr>
                  <a:t>merge()</a:t>
                </a:r>
                <a:r>
                  <a:rPr lang="en-US" dirty="0"/>
                  <a:t> </a:t>
                </a:r>
                <a:r>
                  <a:rPr lang="en-US" b="1" dirty="0">
                    <a:solidFill>
                      <a:srgbClr val="C00000"/>
                    </a:solidFill>
                  </a:rPr>
                  <a:t>maintains</a:t>
                </a:r>
                <a:r>
                  <a:rPr lang="en-US" dirty="0">
                    <a:solidFill>
                      <a:srgbClr val="C00000"/>
                    </a:solidFill>
                  </a:rPr>
                  <a:t> </a:t>
                </a:r>
                <a:r>
                  <a:rPr lang="en-US" dirty="0"/>
                  <a:t>the relative order of equal keys. (How?)</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ED5C99D-4586-4366-9BC3-F0E09C637AB8}"/>
              </a:ext>
            </a:extLst>
          </p:cNvPr>
          <p:cNvPicPr>
            <a:picLocks noChangeAspect="1"/>
          </p:cNvPicPr>
          <p:nvPr/>
        </p:nvPicPr>
        <p:blipFill rotWithShape="1">
          <a:blip r:embed="rId4"/>
          <a:srcRect t="17591"/>
          <a:stretch/>
        </p:blipFill>
        <p:spPr>
          <a:xfrm>
            <a:off x="2667000" y="4953000"/>
            <a:ext cx="5487006" cy="356985"/>
          </a:xfrm>
          <a:prstGeom prst="rect">
            <a:avLst/>
          </a:prstGeom>
        </p:spPr>
      </p:pic>
    </p:spTree>
    <p:extLst>
      <p:ext uri="{BB962C8B-B14F-4D97-AF65-F5344CB8AC3E}">
        <p14:creationId xmlns:p14="http://schemas.microsoft.com/office/powerpoint/2010/main" val="9574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Approach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p:txBody>
          <a:bodyPr>
            <a:normAutofit lnSpcReduction="10000"/>
          </a:bodyPr>
          <a:lstStyle/>
          <a:p>
            <a:r>
              <a:rPr lang="en-US" dirty="0"/>
              <a:t>Merge sort uses the </a:t>
            </a:r>
            <a:r>
              <a:rPr lang="en-US" b="1" dirty="0">
                <a:solidFill>
                  <a:srgbClr val="0000FF"/>
                </a:solidFill>
              </a:rPr>
              <a:t>divide-and-conquer</a:t>
            </a:r>
            <a:r>
              <a:rPr lang="en-US" dirty="0"/>
              <a:t> approach.</a:t>
            </a:r>
          </a:p>
          <a:p>
            <a:endParaRPr lang="en-US" dirty="0"/>
          </a:p>
          <a:p>
            <a:r>
              <a:rPr lang="en-US" dirty="0"/>
              <a:t>Recursively </a:t>
            </a:r>
            <a:r>
              <a:rPr lang="en-US" b="1" dirty="0">
                <a:solidFill>
                  <a:srgbClr val="C00000"/>
                </a:solidFill>
              </a:rPr>
              <a:t>breaking</a:t>
            </a:r>
            <a:r>
              <a:rPr lang="en-US" dirty="0">
                <a:solidFill>
                  <a:srgbClr val="C00000"/>
                </a:solidFill>
              </a:rPr>
              <a:t> </a:t>
            </a:r>
            <a:r>
              <a:rPr lang="en-US" dirty="0"/>
              <a:t>down a problem into two or more sub-problems of the same (or related) type, until these become simple enough to be solved directly. </a:t>
            </a:r>
          </a:p>
          <a:p>
            <a:pPr lvl="1"/>
            <a:r>
              <a:rPr lang="en-US" dirty="0"/>
              <a:t>For merge sort, split an array into two and sort them respectively.</a:t>
            </a:r>
          </a:p>
          <a:p>
            <a:pPr lvl="1"/>
            <a:endParaRPr lang="en-US" dirty="0"/>
          </a:p>
          <a:p>
            <a:r>
              <a:rPr lang="en-US" dirty="0"/>
              <a:t>The solutions to the sub-problems are then </a:t>
            </a:r>
            <a:r>
              <a:rPr lang="en-US" b="1" dirty="0">
                <a:solidFill>
                  <a:srgbClr val="C00000"/>
                </a:solidFill>
              </a:rPr>
              <a:t>combined</a:t>
            </a:r>
            <a:r>
              <a:rPr lang="en-US" dirty="0">
                <a:solidFill>
                  <a:srgbClr val="C00000"/>
                </a:solidFill>
              </a:rPr>
              <a:t> </a:t>
            </a:r>
            <a:r>
              <a:rPr lang="en-US" dirty="0"/>
              <a:t>to give a solution to the original problem.</a:t>
            </a:r>
          </a:p>
          <a:p>
            <a:pPr lvl="1"/>
            <a:r>
              <a:rPr lang="en-US" dirty="0"/>
              <a:t>For merge sort, merge two sorted arrays.</a:t>
            </a:r>
          </a:p>
          <a:p>
            <a:endParaRPr lang="en-US" dirty="0"/>
          </a:p>
        </p:txBody>
      </p:sp>
    </p:spTree>
    <p:extLst>
      <p:ext uri="{BB962C8B-B14F-4D97-AF65-F5344CB8AC3E}">
        <p14:creationId xmlns:p14="http://schemas.microsoft.com/office/powerpoint/2010/main" val="369510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28</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Remember to keep your discussion among yourselves</a:t>
            </a:r>
          </a:p>
        </p:txBody>
      </p:sp>
    </p:spTree>
    <p:extLst>
      <p:ext uri="{BB962C8B-B14F-4D97-AF65-F5344CB8AC3E}">
        <p14:creationId xmlns:p14="http://schemas.microsoft.com/office/powerpoint/2010/main" val="3314783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348519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normAutofit/>
          </a:bodyPr>
          <a:lstStyle/>
          <a:p>
            <a:r>
              <a:rPr lang="en-US" dirty="0"/>
              <a:t>Sorting Basics</a:t>
            </a:r>
          </a:p>
          <a:p>
            <a:r>
              <a:rPr lang="en-US" dirty="0"/>
              <a:t>Merge Sort</a:t>
            </a:r>
          </a:p>
          <a:p>
            <a:r>
              <a:rPr lang="en-US" dirty="0"/>
              <a:t>Quick Sort</a:t>
            </a:r>
          </a:p>
          <a:p>
            <a:r>
              <a:rPr lang="en-US" altLang="zh-CN" dirty="0"/>
              <a:t>Comparison Sort Summary</a:t>
            </a:r>
          </a:p>
          <a:p>
            <a:endParaRPr lang="en-US" dirty="0"/>
          </a:p>
        </p:txBody>
      </p:sp>
    </p:spTree>
    <p:extLst>
      <p:ext uri="{BB962C8B-B14F-4D97-AF65-F5344CB8AC3E}">
        <p14:creationId xmlns:p14="http://schemas.microsoft.com/office/powerpoint/2010/main" val="375585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Algorithm</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fontScale="92500" lnSpcReduction="10000"/>
              </a:bodyPr>
              <a:lstStyle/>
              <a:p>
                <a:r>
                  <a:rPr lang="en-US" dirty="0"/>
                  <a:t>Choose an array element as </a:t>
                </a:r>
                <a:r>
                  <a:rPr lang="en-US" b="1" dirty="0">
                    <a:solidFill>
                      <a:srgbClr val="C00000"/>
                    </a:solidFill>
                  </a:rPr>
                  <a:t>pivot</a:t>
                </a:r>
                <a:r>
                  <a:rPr lang="en-US" dirty="0"/>
                  <a:t>.</a:t>
                </a:r>
              </a:p>
              <a:p>
                <a:r>
                  <a:rPr lang="en-US" dirty="0"/>
                  <a:t>Put all elements </a:t>
                </a:r>
                <a14:m>
                  <m:oMath xmlns:m="http://schemas.openxmlformats.org/officeDocument/2006/math">
                    <m:r>
                      <a:rPr lang="en-US" i="1" dirty="0" smtClean="0">
                        <a:latin typeface="Cambria Math"/>
                      </a:rPr>
                      <m:t>&lt;</m:t>
                    </m:r>
                  </m:oMath>
                </a14:m>
                <a:r>
                  <a:rPr lang="en-US" dirty="0"/>
                  <a:t> pivot to the left of pivot.</a:t>
                </a:r>
              </a:p>
              <a:p>
                <a:r>
                  <a:rPr lang="en-US" dirty="0"/>
                  <a:t>Put all elements </a:t>
                </a:r>
                <a14:m>
                  <m:oMath xmlns:m="http://schemas.openxmlformats.org/officeDocument/2006/math">
                    <m:r>
                      <a:rPr lang="en-US" i="1" smtClean="0">
                        <a:latin typeface="Cambria Math"/>
                        <a:ea typeface="Cambria Math"/>
                      </a:rPr>
                      <m:t>≥</m:t>
                    </m:r>
                  </m:oMath>
                </a14:m>
                <a:r>
                  <a:rPr lang="en-US" dirty="0"/>
                  <a:t> pivot to the right of pivot.</a:t>
                </a:r>
              </a:p>
              <a:p>
                <a:r>
                  <a:rPr lang="en-US" dirty="0"/>
                  <a:t>Move pivot to its correct place in the array.</a:t>
                </a:r>
              </a:p>
              <a:p>
                <a:r>
                  <a:rPr lang="en-US" dirty="0"/>
                  <a:t>Sort left and right </a:t>
                </a:r>
                <a:r>
                  <a:rPr lang="en-US" dirty="0" err="1"/>
                  <a:t>subarrays</a:t>
                </a:r>
                <a:r>
                  <a:rPr lang="en-US" dirty="0"/>
                  <a:t> recursively (not including pivot).</a:t>
                </a:r>
              </a:p>
              <a:p>
                <a:endParaRPr lang="en-US" dirty="0"/>
              </a:p>
              <a:p>
                <a:pPr marL="0" indent="0">
                  <a:buNone/>
                </a:pPr>
                <a:r>
                  <a:rPr lang="en-US" sz="2400" b="1" dirty="0">
                    <a:latin typeface="Courier New" pitchFamily="49" charset="0"/>
                    <a:cs typeface="Courier New" pitchFamily="49" charset="0"/>
                  </a:rPr>
                  <a:t>void quicksort(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index of the pivot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a:t>
                </a:r>
                <a:r>
                  <a:rPr lang="en-US" sz="2400" b="1" dirty="0">
                    <a:solidFill>
                      <a:srgbClr val="0000FF"/>
                    </a:solidFill>
                    <a:latin typeface="Courier New" pitchFamily="49" charset="0"/>
                    <a:cs typeface="Courier New" pitchFamily="49" charset="0"/>
                  </a:rPr>
                  <a:t>partition</a:t>
                </a:r>
                <a:r>
                  <a:rPr lang="en-US" sz="2400" b="1" dirty="0">
                    <a:latin typeface="Courier New" pitchFamily="49" charset="0"/>
                    <a:cs typeface="Courier New" pitchFamily="49" charset="0"/>
                  </a:rPr>
                  <a:t>(a, left,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left, pivotat-1);</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pivotat+1,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a:blip r:embed="rId3"/>
                <a:stretch>
                  <a:fillRect l="-1020" t="-1576" b="-848"/>
                </a:stretch>
              </a:blipFill>
            </p:spPr>
            <p:txBody>
              <a:bodyPr/>
              <a:lstStyle/>
              <a:p>
                <a:r>
                  <a:rPr lang="zh-CN" altLang="en-US">
                    <a:noFill/>
                  </a:rPr>
                  <a:t> </a:t>
                </a:r>
              </a:p>
            </p:txBody>
          </p:sp>
        </mc:Fallback>
      </mc:AlternateContent>
      <p:grpSp>
        <p:nvGrpSpPr>
          <p:cNvPr id="7" name="Group 6"/>
          <p:cNvGrpSpPr/>
          <p:nvPr/>
        </p:nvGrpSpPr>
        <p:grpSpPr>
          <a:xfrm>
            <a:off x="6324600" y="1600200"/>
            <a:ext cx="2517265" cy="1371600"/>
            <a:chOff x="6324600" y="1600200"/>
            <a:chExt cx="2517265" cy="1371600"/>
          </a:xfrm>
        </p:grpSpPr>
        <p:sp>
          <p:nvSpPr>
            <p:cNvPr id="5" name="Right Brace 4"/>
            <p:cNvSpPr/>
            <p:nvPr/>
          </p:nvSpPr>
          <p:spPr>
            <a:xfrm>
              <a:off x="6324600" y="1600200"/>
              <a:ext cx="304800" cy="1371600"/>
            </a:xfrm>
            <a:prstGeom prst="rightBrace">
              <a:avLst>
                <a:gd name="adj1" fmla="val 45346"/>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29400" y="2055167"/>
              <a:ext cx="2212465" cy="461665"/>
            </a:xfrm>
            <a:prstGeom prst="rect">
              <a:avLst/>
            </a:prstGeom>
            <a:noFill/>
          </p:spPr>
          <p:txBody>
            <a:bodyPr wrap="none" rtlCol="0">
              <a:spAutoFit/>
            </a:bodyPr>
            <a:lstStyle/>
            <a:p>
              <a:r>
                <a:rPr lang="en-US" sz="2400" b="1" dirty="0">
                  <a:solidFill>
                    <a:srgbClr val="0000FF"/>
                  </a:solidFill>
                  <a:latin typeface="Courier New" pitchFamily="49" charset="0"/>
                  <a:cs typeface="Courier New" pitchFamily="49" charset="0"/>
                </a:rPr>
                <a:t>partition()</a:t>
              </a:r>
            </a:p>
          </p:txBody>
        </p:sp>
      </p:grpSp>
      <p:sp>
        <p:nvSpPr>
          <p:cNvPr id="8" name="TextBox 7"/>
          <p:cNvSpPr txBox="1"/>
          <p:nvPr/>
        </p:nvSpPr>
        <p:spPr>
          <a:xfrm>
            <a:off x="3429000" y="838200"/>
            <a:ext cx="5238485"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Another divide-and-conquer approach to sort</a:t>
            </a:r>
          </a:p>
        </p:txBody>
      </p:sp>
    </p:spTree>
    <p:extLst>
      <p:ext uri="{BB962C8B-B14F-4D97-AF65-F5344CB8AC3E}">
        <p14:creationId xmlns:p14="http://schemas.microsoft.com/office/powerpoint/2010/main" val="188094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Pivot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If your input is random, you can choose the </a:t>
                </a:r>
                <a:r>
                  <a:rPr lang="en-US" b="1" dirty="0">
                    <a:solidFill>
                      <a:srgbClr val="C00000"/>
                    </a:solidFill>
                  </a:rPr>
                  <a:t>first</a:t>
                </a:r>
                <a:r>
                  <a:rPr lang="en-US" dirty="0">
                    <a:solidFill>
                      <a:srgbClr val="C00000"/>
                    </a:solidFill>
                  </a:rPr>
                  <a:t> </a:t>
                </a:r>
                <a:r>
                  <a:rPr lang="en-US" dirty="0"/>
                  <a:t>element.</a:t>
                </a:r>
              </a:p>
              <a:p>
                <a:pPr lvl="1"/>
                <a:r>
                  <a:rPr lang="en-US" dirty="0"/>
                  <a:t>But this is very bad for presorted input.</a:t>
                </a:r>
              </a:p>
              <a:p>
                <a:pPr lvl="1"/>
                <a:endParaRPr lang="en-US" dirty="0"/>
              </a:p>
              <a:p>
                <a:r>
                  <a:rPr lang="en-US" dirty="0"/>
                  <a:t>A better strategy: </a:t>
                </a:r>
                <a:r>
                  <a:rPr lang="en-US" b="1" dirty="0">
                    <a:solidFill>
                      <a:srgbClr val="C00000"/>
                    </a:solidFill>
                  </a:rPr>
                  <a:t>randomly</a:t>
                </a:r>
                <a:r>
                  <a:rPr lang="en-US" dirty="0"/>
                  <a:t> pick an element from the array as pivot.</a:t>
                </a:r>
              </a:p>
              <a:p>
                <a:pPr lvl="1"/>
                <a:r>
                  <a:rPr lang="en-US" b="1" u="sng" dirty="0"/>
                  <a:t>Claim</a:t>
                </a:r>
                <a:r>
                  <a:rPr lang="en-US" dirty="0"/>
                  <a:t>: </a:t>
                </a:r>
                <a:r>
                  <a:rPr lang="en-US" b="1" dirty="0">
                    <a:solidFill>
                      <a:srgbClr val="C00000"/>
                    </a:solidFill>
                  </a:rPr>
                  <a:t>for any input</a:t>
                </a:r>
                <a:r>
                  <a:rPr lang="en-US" dirty="0"/>
                  <a:t>, the average running time is </a:t>
                </a:r>
                <a14:m>
                  <m:oMath xmlns:m="http://schemas.openxmlformats.org/officeDocument/2006/math">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2"/>
                <a:r>
                  <a:rPr lang="en-US" sz="2400" b="1" u="sng" dirty="0"/>
                  <a:t>Note</a:t>
                </a:r>
                <a:r>
                  <a:rPr lang="en-US" sz="2400" dirty="0"/>
                  <a:t>: average is over random choice of pivots made by the algorithm, </a:t>
                </a:r>
                <a:r>
                  <a:rPr lang="en-US" sz="2400" b="1" dirty="0">
                    <a:solidFill>
                      <a:srgbClr val="C00000"/>
                    </a:solidFill>
                  </a:rPr>
                  <a:t>not</a:t>
                </a:r>
                <a:r>
                  <a:rPr lang="en-US" sz="2400" dirty="0">
                    <a:solidFill>
                      <a:srgbClr val="C00000"/>
                    </a:solidFill>
                  </a:rPr>
                  <a:t> </a:t>
                </a:r>
                <a:r>
                  <a:rPr lang="en-US" sz="2400" dirty="0"/>
                  <a:t>on the input.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1882"/>
                </a:stretch>
              </a:blipFill>
            </p:spPr>
            <p:txBody>
              <a:bodyPr/>
              <a:lstStyle/>
              <a:p>
                <a:r>
                  <a:rPr lang="en-US">
                    <a:noFill/>
                  </a:rPr>
                  <a:t> </a:t>
                </a:r>
              </a:p>
            </p:txBody>
          </p:sp>
        </mc:Fallback>
      </mc:AlternateContent>
    </p:spTree>
    <p:extLst>
      <p:ext uri="{BB962C8B-B14F-4D97-AF65-F5344CB8AC3E}">
        <p14:creationId xmlns:p14="http://schemas.microsoft.com/office/powerpoint/2010/main" val="27362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Once pivot is chosen, swap pivot to the beginning of the array.</a:t>
                </a:r>
              </a:p>
              <a:p>
                <a:r>
                  <a:rPr lang="en-US" dirty="0"/>
                  <a:t>When another array B is available, scan original array A from left to right.</a:t>
                </a:r>
              </a:p>
              <a:p>
                <a:pPr lvl="1"/>
                <a:r>
                  <a:rPr lang="en-US" dirty="0"/>
                  <a:t>Put elements &lt; pivot at the left end of B.</a:t>
                </a:r>
              </a:p>
              <a:p>
                <a:pPr lvl="1"/>
                <a:r>
                  <a:rPr lang="en-US" dirty="0"/>
                  <a:t>Put elements </a:t>
                </a:r>
                <a14:m>
                  <m:oMath xmlns:m="http://schemas.openxmlformats.org/officeDocument/2006/math">
                    <m:r>
                      <a:rPr lang="en-US" i="1" smtClean="0">
                        <a:latin typeface="Cambria Math"/>
                        <a:ea typeface="Cambria Math"/>
                      </a:rPr>
                      <m:t>≥</m:t>
                    </m:r>
                  </m:oMath>
                </a14:m>
                <a:r>
                  <a:rPr lang="en-US" dirty="0"/>
                  <a:t> pivot at the right end of B.</a:t>
                </a:r>
              </a:p>
              <a:p>
                <a:pPr lvl="1"/>
                <a:r>
                  <a:rPr lang="en-US" dirty="0"/>
                  <a:t>The pivot is put at the remaining position of B.</a:t>
                </a:r>
              </a:p>
              <a:p>
                <a:pPr lvl="1"/>
                <a:r>
                  <a:rPr lang="en-US" dirty="0"/>
                  <a:t>Copy B back to A.</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r="-863"/>
                </a:stretch>
              </a:blipFill>
            </p:spPr>
            <p:txBody>
              <a:bodyPr/>
              <a:lstStyle/>
              <a:p>
                <a:r>
                  <a:rPr lang="en-US">
                    <a:noFill/>
                  </a:rPr>
                  <a:t> </a:t>
                </a:r>
              </a:p>
            </p:txBody>
          </p:sp>
        </mc:Fallback>
      </mc:AlternateContent>
      <p:grpSp>
        <p:nvGrpSpPr>
          <p:cNvPr id="113" name="Group 112"/>
          <p:cNvGrpSpPr/>
          <p:nvPr/>
        </p:nvGrpSpPr>
        <p:grpSpPr>
          <a:xfrm>
            <a:off x="1347788" y="4891085"/>
            <a:ext cx="5815013" cy="519113"/>
            <a:chOff x="1347788" y="4419600"/>
            <a:chExt cx="5815013" cy="519113"/>
          </a:xfrm>
        </p:grpSpPr>
        <p:sp>
          <p:nvSpPr>
            <p:cNvPr id="91" name="Rectangle 3"/>
            <p:cNvSpPr>
              <a:spLocks noChangeArrowheads="1"/>
            </p:cNvSpPr>
            <p:nvPr/>
          </p:nvSpPr>
          <p:spPr bwMode="auto">
            <a:xfrm>
              <a:off x="2063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Rectangle 4"/>
            <p:cNvSpPr>
              <a:spLocks noChangeArrowheads="1"/>
            </p:cNvSpPr>
            <p:nvPr/>
          </p:nvSpPr>
          <p:spPr bwMode="auto">
            <a:xfrm>
              <a:off x="2117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6</a:t>
              </a:r>
            </a:p>
          </p:txBody>
        </p:sp>
        <p:sp>
          <p:nvSpPr>
            <p:cNvPr id="93" name="Rectangle 5"/>
            <p:cNvSpPr>
              <a:spLocks noChangeArrowheads="1"/>
            </p:cNvSpPr>
            <p:nvPr/>
          </p:nvSpPr>
          <p:spPr bwMode="auto">
            <a:xfrm>
              <a:off x="2520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Rectangle 6"/>
            <p:cNvSpPr>
              <a:spLocks noChangeArrowheads="1"/>
            </p:cNvSpPr>
            <p:nvPr/>
          </p:nvSpPr>
          <p:spPr bwMode="auto">
            <a:xfrm>
              <a:off x="2574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2</a:t>
              </a:r>
            </a:p>
          </p:txBody>
        </p:sp>
        <p:sp>
          <p:nvSpPr>
            <p:cNvPr id="95" name="Rectangle 7"/>
            <p:cNvSpPr>
              <a:spLocks noChangeArrowheads="1"/>
            </p:cNvSpPr>
            <p:nvPr/>
          </p:nvSpPr>
          <p:spPr bwMode="auto">
            <a:xfrm>
              <a:off x="2978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Rectangle 8"/>
            <p:cNvSpPr>
              <a:spLocks noChangeArrowheads="1"/>
            </p:cNvSpPr>
            <p:nvPr/>
          </p:nvSpPr>
          <p:spPr bwMode="auto">
            <a:xfrm>
              <a:off x="3032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8</a:t>
              </a:r>
            </a:p>
          </p:txBody>
        </p:sp>
        <p:sp>
          <p:nvSpPr>
            <p:cNvPr id="97" name="Rectangle 9"/>
            <p:cNvSpPr>
              <a:spLocks noChangeArrowheads="1"/>
            </p:cNvSpPr>
            <p:nvPr/>
          </p:nvSpPr>
          <p:spPr bwMode="auto">
            <a:xfrm>
              <a:off x="3435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Rectangle 10"/>
            <p:cNvSpPr>
              <a:spLocks noChangeArrowheads="1"/>
            </p:cNvSpPr>
            <p:nvPr/>
          </p:nvSpPr>
          <p:spPr bwMode="auto">
            <a:xfrm>
              <a:off x="3489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5</a:t>
              </a:r>
            </a:p>
          </p:txBody>
        </p:sp>
        <p:sp>
          <p:nvSpPr>
            <p:cNvPr id="99" name="Rectangle 11"/>
            <p:cNvSpPr>
              <a:spLocks noChangeArrowheads="1"/>
            </p:cNvSpPr>
            <p:nvPr/>
          </p:nvSpPr>
          <p:spPr bwMode="auto">
            <a:xfrm>
              <a:off x="3892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12"/>
            <p:cNvSpPr>
              <a:spLocks noChangeArrowheads="1"/>
            </p:cNvSpPr>
            <p:nvPr/>
          </p:nvSpPr>
          <p:spPr bwMode="auto">
            <a:xfrm>
              <a:off x="3870326" y="4419600"/>
              <a:ext cx="6254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11</a:t>
              </a:r>
            </a:p>
          </p:txBody>
        </p:sp>
        <p:sp>
          <p:nvSpPr>
            <p:cNvPr id="101" name="Rectangle 13"/>
            <p:cNvSpPr>
              <a:spLocks noChangeArrowheads="1"/>
            </p:cNvSpPr>
            <p:nvPr/>
          </p:nvSpPr>
          <p:spPr bwMode="auto">
            <a:xfrm>
              <a:off x="4349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Rectangle 14"/>
            <p:cNvSpPr>
              <a:spLocks noChangeArrowheads="1"/>
            </p:cNvSpPr>
            <p:nvPr/>
          </p:nvSpPr>
          <p:spPr bwMode="auto">
            <a:xfrm>
              <a:off x="4327526" y="4419600"/>
              <a:ext cx="7016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10</a:t>
              </a:r>
            </a:p>
          </p:txBody>
        </p:sp>
        <p:sp>
          <p:nvSpPr>
            <p:cNvPr id="103" name="Rectangle 15"/>
            <p:cNvSpPr>
              <a:spLocks noChangeArrowheads="1"/>
            </p:cNvSpPr>
            <p:nvPr/>
          </p:nvSpPr>
          <p:spPr bwMode="auto">
            <a:xfrm>
              <a:off x="4806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Rectangle 16"/>
            <p:cNvSpPr>
              <a:spLocks noChangeArrowheads="1"/>
            </p:cNvSpPr>
            <p:nvPr/>
          </p:nvSpPr>
          <p:spPr bwMode="auto">
            <a:xfrm>
              <a:off x="4860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4</a:t>
              </a:r>
            </a:p>
          </p:txBody>
        </p:sp>
        <p:sp>
          <p:nvSpPr>
            <p:cNvPr id="105" name="Rectangle 17"/>
            <p:cNvSpPr>
              <a:spLocks noChangeArrowheads="1"/>
            </p:cNvSpPr>
            <p:nvPr/>
          </p:nvSpPr>
          <p:spPr bwMode="auto">
            <a:xfrm>
              <a:off x="5264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8"/>
            <p:cNvSpPr>
              <a:spLocks noChangeArrowheads="1"/>
            </p:cNvSpPr>
            <p:nvPr/>
          </p:nvSpPr>
          <p:spPr bwMode="auto">
            <a:xfrm>
              <a:off x="5318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a:t>
              </a:r>
            </a:p>
          </p:txBody>
        </p:sp>
        <p:sp>
          <p:nvSpPr>
            <p:cNvPr id="107" name="Rectangle 19"/>
            <p:cNvSpPr>
              <a:spLocks noChangeArrowheads="1"/>
            </p:cNvSpPr>
            <p:nvPr/>
          </p:nvSpPr>
          <p:spPr bwMode="auto">
            <a:xfrm>
              <a:off x="5721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20"/>
            <p:cNvSpPr>
              <a:spLocks noChangeArrowheads="1"/>
            </p:cNvSpPr>
            <p:nvPr/>
          </p:nvSpPr>
          <p:spPr bwMode="auto">
            <a:xfrm>
              <a:off x="5775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9</a:t>
              </a:r>
            </a:p>
          </p:txBody>
        </p:sp>
        <p:sp>
          <p:nvSpPr>
            <p:cNvPr id="109" name="Rectangle 21"/>
            <p:cNvSpPr>
              <a:spLocks noChangeArrowheads="1"/>
            </p:cNvSpPr>
            <p:nvPr/>
          </p:nvSpPr>
          <p:spPr bwMode="auto">
            <a:xfrm>
              <a:off x="6178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22"/>
            <p:cNvSpPr>
              <a:spLocks noChangeArrowheads="1"/>
            </p:cNvSpPr>
            <p:nvPr/>
          </p:nvSpPr>
          <p:spPr bwMode="auto">
            <a:xfrm>
              <a:off x="62325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7</a:t>
              </a:r>
            </a:p>
          </p:txBody>
        </p:sp>
        <p:sp>
          <p:nvSpPr>
            <p:cNvPr id="111" name="Rectangle 23"/>
            <p:cNvSpPr>
              <a:spLocks noChangeArrowheads="1"/>
            </p:cNvSpPr>
            <p:nvPr/>
          </p:nvSpPr>
          <p:spPr bwMode="auto">
            <a:xfrm>
              <a:off x="6635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24"/>
            <p:cNvSpPr>
              <a:spLocks noChangeArrowheads="1"/>
            </p:cNvSpPr>
            <p:nvPr/>
          </p:nvSpPr>
          <p:spPr bwMode="auto">
            <a:xfrm>
              <a:off x="6689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3</a:t>
              </a:r>
            </a:p>
          </p:txBody>
        </p:sp>
        <p:sp>
          <p:nvSpPr>
            <p:cNvPr id="90" name="Rectangle 26"/>
            <p:cNvSpPr>
              <a:spLocks noChangeArrowheads="1"/>
            </p:cNvSpPr>
            <p:nvPr/>
          </p:nvSpPr>
          <p:spPr bwMode="auto">
            <a:xfrm>
              <a:off x="1347788" y="44545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rPr>
                <a:t>A</a:t>
              </a:r>
            </a:p>
          </p:txBody>
        </p:sp>
      </p:grpSp>
      <p:grpSp>
        <p:nvGrpSpPr>
          <p:cNvPr id="114" name="Group 40"/>
          <p:cNvGrpSpPr>
            <a:grpSpLocks/>
          </p:cNvGrpSpPr>
          <p:nvPr/>
        </p:nvGrpSpPr>
        <p:grpSpPr bwMode="auto">
          <a:xfrm>
            <a:off x="1377950" y="5634037"/>
            <a:ext cx="5708650" cy="461963"/>
            <a:chOff x="624" y="2109"/>
            <a:chExt cx="3596" cy="291"/>
          </a:xfrm>
          <a:noFill/>
        </p:grpSpPr>
        <p:sp>
          <p:nvSpPr>
            <p:cNvPr id="115" name="Rectangle 28"/>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9"/>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30"/>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31"/>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32"/>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3"/>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34"/>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5"/>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6"/>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37"/>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38"/>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9"/>
            <p:cNvSpPr>
              <a:spLocks noChangeArrowheads="1"/>
            </p:cNvSpPr>
            <p:nvPr/>
          </p:nvSpPr>
          <p:spPr bwMode="auto">
            <a:xfrm>
              <a:off x="624" y="2109"/>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B</a:t>
              </a:r>
            </a:p>
          </p:txBody>
        </p:sp>
      </p:grpSp>
      <p:grpSp>
        <p:nvGrpSpPr>
          <p:cNvPr id="127" name="Group 43"/>
          <p:cNvGrpSpPr>
            <a:grpSpLocks/>
          </p:cNvGrpSpPr>
          <p:nvPr/>
        </p:nvGrpSpPr>
        <p:grpSpPr bwMode="auto">
          <a:xfrm>
            <a:off x="2063751" y="5562598"/>
            <a:ext cx="444500" cy="519113"/>
            <a:chOff x="1060" y="2064"/>
            <a:chExt cx="280" cy="327"/>
          </a:xfrm>
          <a:noFill/>
        </p:grpSpPr>
        <p:sp>
          <p:nvSpPr>
            <p:cNvPr id="128" name="Rectangle 41"/>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42"/>
            <p:cNvSpPr>
              <a:spLocks noChangeArrowheads="1"/>
            </p:cNvSpPr>
            <p:nvPr/>
          </p:nvSpPr>
          <p:spPr bwMode="auto">
            <a:xfrm>
              <a:off x="109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grpSp>
      <p:grpSp>
        <p:nvGrpSpPr>
          <p:cNvPr id="130" name="Group 46"/>
          <p:cNvGrpSpPr>
            <a:grpSpLocks/>
          </p:cNvGrpSpPr>
          <p:nvPr/>
        </p:nvGrpSpPr>
        <p:grpSpPr bwMode="auto">
          <a:xfrm>
            <a:off x="6635751" y="5562598"/>
            <a:ext cx="444500" cy="519113"/>
            <a:chOff x="3940" y="2064"/>
            <a:chExt cx="280" cy="327"/>
          </a:xfrm>
          <a:noFill/>
        </p:grpSpPr>
        <p:sp>
          <p:nvSpPr>
            <p:cNvPr id="131" name="Rectangle 44"/>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45"/>
            <p:cNvSpPr>
              <a:spLocks noChangeArrowheads="1"/>
            </p:cNvSpPr>
            <p:nvPr/>
          </p:nvSpPr>
          <p:spPr bwMode="auto">
            <a:xfrm>
              <a:off x="397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33" name="Group 49"/>
          <p:cNvGrpSpPr>
            <a:grpSpLocks/>
          </p:cNvGrpSpPr>
          <p:nvPr/>
        </p:nvGrpSpPr>
        <p:grpSpPr bwMode="auto">
          <a:xfrm>
            <a:off x="2520951" y="5562598"/>
            <a:ext cx="444500" cy="519113"/>
            <a:chOff x="1348" y="2064"/>
            <a:chExt cx="280" cy="327"/>
          </a:xfrm>
          <a:noFill/>
        </p:grpSpPr>
        <p:sp>
          <p:nvSpPr>
            <p:cNvPr id="134" name="Rectangle 47"/>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48"/>
            <p:cNvSpPr>
              <a:spLocks noChangeArrowheads="1"/>
            </p:cNvSpPr>
            <p:nvPr/>
          </p:nvSpPr>
          <p:spPr bwMode="auto">
            <a:xfrm>
              <a:off x="138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grpSp>
      <p:grpSp>
        <p:nvGrpSpPr>
          <p:cNvPr id="136" name="Group 52"/>
          <p:cNvGrpSpPr>
            <a:grpSpLocks/>
          </p:cNvGrpSpPr>
          <p:nvPr/>
        </p:nvGrpSpPr>
        <p:grpSpPr bwMode="auto">
          <a:xfrm>
            <a:off x="6156326" y="5562598"/>
            <a:ext cx="701675" cy="519113"/>
            <a:chOff x="3638" y="2064"/>
            <a:chExt cx="442" cy="327"/>
          </a:xfrm>
          <a:noFill/>
        </p:grpSpPr>
        <p:sp>
          <p:nvSpPr>
            <p:cNvPr id="137" name="Rectangle 50"/>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51"/>
            <p:cNvSpPr>
              <a:spLocks noChangeArrowheads="1"/>
            </p:cNvSpPr>
            <p:nvPr/>
          </p:nvSpPr>
          <p:spPr bwMode="auto">
            <a:xfrm>
              <a:off x="3638"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139" name="Group 55"/>
          <p:cNvGrpSpPr>
            <a:grpSpLocks/>
          </p:cNvGrpSpPr>
          <p:nvPr/>
        </p:nvGrpSpPr>
        <p:grpSpPr bwMode="auto">
          <a:xfrm>
            <a:off x="5699126" y="5562598"/>
            <a:ext cx="701675" cy="519113"/>
            <a:chOff x="3350" y="2064"/>
            <a:chExt cx="442" cy="327"/>
          </a:xfrm>
          <a:noFill/>
        </p:grpSpPr>
        <p:sp>
          <p:nvSpPr>
            <p:cNvPr id="140" name="Rectangle 53"/>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54"/>
            <p:cNvSpPr>
              <a:spLocks noChangeArrowheads="1"/>
            </p:cNvSpPr>
            <p:nvPr/>
          </p:nvSpPr>
          <p:spPr bwMode="auto">
            <a:xfrm>
              <a:off x="3350"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142" name="Group 58"/>
          <p:cNvGrpSpPr>
            <a:grpSpLocks/>
          </p:cNvGrpSpPr>
          <p:nvPr/>
        </p:nvGrpSpPr>
        <p:grpSpPr bwMode="auto">
          <a:xfrm>
            <a:off x="2978151" y="5562598"/>
            <a:ext cx="444500" cy="519113"/>
            <a:chOff x="1636" y="2064"/>
            <a:chExt cx="280" cy="327"/>
          </a:xfrm>
          <a:noFill/>
        </p:grpSpPr>
        <p:sp>
          <p:nvSpPr>
            <p:cNvPr id="143" name="Rectangle 56"/>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57"/>
            <p:cNvSpPr>
              <a:spLocks noChangeArrowheads="1"/>
            </p:cNvSpPr>
            <p:nvPr/>
          </p:nvSpPr>
          <p:spPr bwMode="auto">
            <a:xfrm>
              <a:off x="167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145" name="Group 61"/>
          <p:cNvGrpSpPr>
            <a:grpSpLocks/>
          </p:cNvGrpSpPr>
          <p:nvPr/>
        </p:nvGrpSpPr>
        <p:grpSpPr bwMode="auto">
          <a:xfrm>
            <a:off x="3435351" y="5562598"/>
            <a:ext cx="444500" cy="519113"/>
            <a:chOff x="1924" y="2064"/>
            <a:chExt cx="280" cy="327"/>
          </a:xfrm>
          <a:noFill/>
        </p:grpSpPr>
        <p:sp>
          <p:nvSpPr>
            <p:cNvPr id="146" name="Rectangle 59"/>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60"/>
            <p:cNvSpPr>
              <a:spLocks noChangeArrowheads="1"/>
            </p:cNvSpPr>
            <p:nvPr/>
          </p:nvSpPr>
          <p:spPr bwMode="auto">
            <a:xfrm>
              <a:off x="1958"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148" name="Group 64"/>
          <p:cNvGrpSpPr>
            <a:grpSpLocks/>
          </p:cNvGrpSpPr>
          <p:nvPr/>
        </p:nvGrpSpPr>
        <p:grpSpPr bwMode="auto">
          <a:xfrm>
            <a:off x="5264151" y="5562598"/>
            <a:ext cx="444500" cy="519113"/>
            <a:chOff x="3076" y="2064"/>
            <a:chExt cx="280" cy="327"/>
          </a:xfrm>
          <a:noFill/>
        </p:grpSpPr>
        <p:sp>
          <p:nvSpPr>
            <p:cNvPr id="149" name="Rectangle 62"/>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63"/>
            <p:cNvSpPr>
              <a:spLocks noChangeArrowheads="1"/>
            </p:cNvSpPr>
            <p:nvPr/>
          </p:nvSpPr>
          <p:spPr bwMode="auto">
            <a:xfrm>
              <a:off x="311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grpSp>
      <p:grpSp>
        <p:nvGrpSpPr>
          <p:cNvPr id="151" name="Group 67"/>
          <p:cNvGrpSpPr>
            <a:grpSpLocks/>
          </p:cNvGrpSpPr>
          <p:nvPr/>
        </p:nvGrpSpPr>
        <p:grpSpPr bwMode="auto">
          <a:xfrm>
            <a:off x="4806951" y="5562598"/>
            <a:ext cx="444500" cy="519113"/>
            <a:chOff x="2788" y="2064"/>
            <a:chExt cx="280" cy="327"/>
          </a:xfrm>
          <a:noFill/>
        </p:grpSpPr>
        <p:sp>
          <p:nvSpPr>
            <p:cNvPr id="152" name="Rectangle 65"/>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66"/>
            <p:cNvSpPr>
              <a:spLocks noChangeArrowheads="1"/>
            </p:cNvSpPr>
            <p:nvPr/>
          </p:nvSpPr>
          <p:spPr bwMode="auto">
            <a:xfrm>
              <a:off x="282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grpSp>
      <p:grpSp>
        <p:nvGrpSpPr>
          <p:cNvPr id="154" name="Group 70"/>
          <p:cNvGrpSpPr>
            <a:grpSpLocks/>
          </p:cNvGrpSpPr>
          <p:nvPr/>
        </p:nvGrpSpPr>
        <p:grpSpPr bwMode="auto">
          <a:xfrm>
            <a:off x="3892551" y="5562598"/>
            <a:ext cx="444500" cy="519113"/>
            <a:chOff x="2212" y="2064"/>
            <a:chExt cx="280" cy="327"/>
          </a:xfrm>
          <a:noFill/>
        </p:grpSpPr>
        <p:sp>
          <p:nvSpPr>
            <p:cNvPr id="155" name="Rectangle 68"/>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69"/>
            <p:cNvSpPr>
              <a:spLocks noChangeArrowheads="1"/>
            </p:cNvSpPr>
            <p:nvPr/>
          </p:nvSpPr>
          <p:spPr bwMode="auto">
            <a:xfrm>
              <a:off x="2246"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57" name="Group 73"/>
          <p:cNvGrpSpPr>
            <a:grpSpLocks/>
          </p:cNvGrpSpPr>
          <p:nvPr/>
        </p:nvGrpSpPr>
        <p:grpSpPr bwMode="auto">
          <a:xfrm>
            <a:off x="4349751" y="5562598"/>
            <a:ext cx="444500" cy="519113"/>
            <a:chOff x="2500" y="2064"/>
            <a:chExt cx="280" cy="327"/>
          </a:xfrm>
          <a:noFill/>
        </p:grpSpPr>
        <p:sp>
          <p:nvSpPr>
            <p:cNvPr id="158" name="Rectangle 71"/>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72"/>
            <p:cNvSpPr>
              <a:spLocks noChangeArrowheads="1"/>
            </p:cNvSpPr>
            <p:nvPr/>
          </p:nvSpPr>
          <p:spPr bwMode="auto">
            <a:xfrm>
              <a:off x="253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spTree>
    <p:extLst>
      <p:ext uri="{BB962C8B-B14F-4D97-AF65-F5344CB8AC3E}">
        <p14:creationId xmlns:p14="http://schemas.microsoft.com/office/powerpoint/2010/main" val="41292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788670" lvl="1" indent="-514350"/>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is the leftmost item </a:t>
                </a:r>
                <a14:m>
                  <m:oMath xmlns:m="http://schemas.openxmlformats.org/officeDocument/2006/math">
                    <m:r>
                      <a:rPr lang="en-US" i="1" smtClean="0">
                        <a:latin typeface="Cambria Math"/>
                        <a:ea typeface="Cambria Math"/>
                      </a:rPr>
                      <m:t>≥</m:t>
                    </m:r>
                  </m:oMath>
                </a14:m>
                <a:r>
                  <a:rPr lang="en-US" dirty="0"/>
                  <a:t> pivot.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788670" lvl="1" indent="-514350"/>
                <a:r>
                  <a:rPr lang="en-US" b="1" dirty="0">
                    <a:latin typeface="Courier New" pitchFamily="49" charset="0"/>
                    <a:cs typeface="Courier New" pitchFamily="49" charset="0"/>
                  </a:rPr>
                  <a:t>A[j]</a:t>
                </a:r>
                <a:r>
                  <a:rPr lang="en-US" dirty="0"/>
                  <a:t> is the rightmost item </a:t>
                </a:r>
                <a14:m>
                  <m:oMath xmlns:m="http://schemas.openxmlformats.org/officeDocument/2006/math">
                    <m:r>
                      <a:rPr lang="en-US" b="0" i="1" smtClean="0">
                        <a:latin typeface="Cambria Math"/>
                        <a:ea typeface="Cambria Math"/>
                      </a:rPr>
                      <m:t>&lt;</m:t>
                    </m:r>
                  </m:oMath>
                </a14:m>
                <a:r>
                  <a:rPr lang="en-US" dirty="0"/>
                  <a:t> pivot.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067"/>
                </a:stretch>
              </a:blipFill>
            </p:spPr>
            <p:txBody>
              <a:bodyPr/>
              <a:lstStyle/>
              <a:p>
                <a:r>
                  <a:rPr lang="en-US">
                    <a:noFill/>
                  </a:rPr>
                  <a:t> </a:t>
                </a:r>
              </a:p>
            </p:txBody>
          </p:sp>
        </mc:Fallback>
      </mc:AlternateContent>
    </p:spTree>
    <p:extLst>
      <p:ext uri="{BB962C8B-B14F-4D97-AF65-F5344CB8AC3E}">
        <p14:creationId xmlns:p14="http://schemas.microsoft.com/office/powerpoint/2010/main" val="5864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Now, </a:t>
            </a:r>
            <a:r>
              <a:rPr lang="en-US" sz="2400" b="1" dirty="0">
                <a:latin typeface="Courier New" pitchFamily="49" charset="0"/>
                <a:cs typeface="Courier New" pitchFamily="49" charset="0"/>
              </a:rPr>
              <a:t>j &lt; </a:t>
            </a:r>
            <a:r>
              <a:rPr lang="en-US" sz="2400" b="1" dirty="0" err="1">
                <a:latin typeface="Courier New" pitchFamily="49" charset="0"/>
                <a:cs typeface="Courier New" pitchFamily="49" charset="0"/>
              </a:rPr>
              <a:t>i</a:t>
            </a:r>
            <a:r>
              <a:rPr lang="en-US" dirty="0"/>
              <a:t>, swap the first element (pivot) with </a:t>
            </a:r>
            <a:r>
              <a:rPr lang="en-US" sz="2400" b="1" dirty="0">
                <a:latin typeface="Courier New" pitchFamily="49" charset="0"/>
                <a:cs typeface="Courier New" pitchFamily="49" charset="0"/>
              </a:rPr>
              <a:t>A[j]</a:t>
            </a:r>
            <a:r>
              <a:rPr lang="en-US" dirty="0"/>
              <a:t>.</a:t>
            </a:r>
          </a:p>
        </p:txBody>
      </p:sp>
      <p:grpSp>
        <p:nvGrpSpPr>
          <p:cNvPr id="141" name="Group 30"/>
          <p:cNvGrpSpPr>
            <a:grpSpLocks/>
          </p:cNvGrpSpPr>
          <p:nvPr/>
        </p:nvGrpSpPr>
        <p:grpSpPr bwMode="auto">
          <a:xfrm>
            <a:off x="1676399" y="2057402"/>
            <a:ext cx="5889625" cy="519113"/>
            <a:chOff x="754" y="720"/>
            <a:chExt cx="3710" cy="327"/>
          </a:xfrm>
          <a:noFill/>
        </p:grpSpPr>
        <p:grpSp>
          <p:nvGrpSpPr>
            <p:cNvPr id="142" name="Group 26"/>
            <p:cNvGrpSpPr>
              <a:grpSpLocks/>
            </p:cNvGrpSpPr>
            <p:nvPr/>
          </p:nvGrpSpPr>
          <p:grpSpPr bwMode="auto">
            <a:xfrm>
              <a:off x="754" y="720"/>
              <a:ext cx="3710" cy="327"/>
              <a:chOff x="754" y="720"/>
              <a:chExt cx="3710" cy="327"/>
            </a:xfrm>
            <a:grpFill/>
          </p:grpSpPr>
          <p:sp>
            <p:nvSpPr>
              <p:cNvPr id="146" name="Rectangle 3"/>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4"/>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48" name="Rectangle 5"/>
              <p:cNvSpPr>
                <a:spLocks noChangeArrowheads="1"/>
              </p:cNvSpPr>
              <p:nvPr/>
            </p:nvSpPr>
            <p:spPr bwMode="auto">
              <a:xfrm>
                <a:off x="154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6"/>
              <p:cNvSpPr>
                <a:spLocks noChangeArrowheads="1"/>
              </p:cNvSpPr>
              <p:nvPr/>
            </p:nvSpPr>
            <p:spPr bwMode="auto">
              <a:xfrm>
                <a:off x="157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50" name="Rectangle 7"/>
              <p:cNvSpPr>
                <a:spLocks noChangeArrowheads="1"/>
              </p:cNvSpPr>
              <p:nvPr/>
            </p:nvSpPr>
            <p:spPr bwMode="auto">
              <a:xfrm>
                <a:off x="182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8"/>
              <p:cNvSpPr>
                <a:spLocks noChangeArrowheads="1"/>
              </p:cNvSpPr>
              <p:nvPr/>
            </p:nvSpPr>
            <p:spPr bwMode="auto">
              <a:xfrm>
                <a:off x="186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152" name="Rectangle 9"/>
              <p:cNvSpPr>
                <a:spLocks noChangeArrowheads="1"/>
              </p:cNvSpPr>
              <p:nvPr/>
            </p:nvSpPr>
            <p:spPr bwMode="auto">
              <a:xfrm>
                <a:off x="211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10"/>
              <p:cNvSpPr>
                <a:spLocks noChangeArrowheads="1"/>
              </p:cNvSpPr>
              <p:nvPr/>
            </p:nvSpPr>
            <p:spPr bwMode="auto">
              <a:xfrm>
                <a:off x="215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54" name="Rectangle 11"/>
              <p:cNvSpPr>
                <a:spLocks noChangeArrowheads="1"/>
              </p:cNvSpPr>
              <p:nvPr/>
            </p:nvSpPr>
            <p:spPr bwMode="auto">
              <a:xfrm>
                <a:off x="240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12"/>
              <p:cNvSpPr>
                <a:spLocks noChangeArrowheads="1"/>
              </p:cNvSpPr>
              <p:nvPr/>
            </p:nvSpPr>
            <p:spPr bwMode="auto">
              <a:xfrm>
                <a:off x="2390" y="720"/>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56" name="Rectangle 13"/>
              <p:cNvSpPr>
                <a:spLocks noChangeArrowheads="1"/>
              </p:cNvSpPr>
              <p:nvPr/>
            </p:nvSpPr>
            <p:spPr bwMode="auto">
              <a:xfrm>
                <a:off x="269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14"/>
              <p:cNvSpPr>
                <a:spLocks noChangeArrowheads="1"/>
              </p:cNvSpPr>
              <p:nvPr/>
            </p:nvSpPr>
            <p:spPr bwMode="auto">
              <a:xfrm>
                <a:off x="2678" y="720"/>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58" name="Rectangle 15"/>
              <p:cNvSpPr>
                <a:spLocks noChangeArrowheads="1"/>
              </p:cNvSpPr>
              <p:nvPr/>
            </p:nvSpPr>
            <p:spPr bwMode="auto">
              <a:xfrm>
                <a:off x="298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16"/>
              <p:cNvSpPr>
                <a:spLocks noChangeArrowheads="1"/>
              </p:cNvSpPr>
              <p:nvPr/>
            </p:nvSpPr>
            <p:spPr bwMode="auto">
              <a:xfrm>
                <a:off x="301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160" name="Rectangle 17"/>
              <p:cNvSpPr>
                <a:spLocks noChangeArrowheads="1"/>
              </p:cNvSpPr>
              <p:nvPr/>
            </p:nvSpPr>
            <p:spPr bwMode="auto">
              <a:xfrm>
                <a:off x="326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18"/>
              <p:cNvSpPr>
                <a:spLocks noChangeArrowheads="1"/>
              </p:cNvSpPr>
              <p:nvPr/>
            </p:nvSpPr>
            <p:spPr bwMode="auto">
              <a:xfrm>
                <a:off x="330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62" name="Rectangle 19"/>
              <p:cNvSpPr>
                <a:spLocks noChangeArrowheads="1"/>
              </p:cNvSpPr>
              <p:nvPr/>
            </p:nvSpPr>
            <p:spPr bwMode="auto">
              <a:xfrm>
                <a:off x="355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20"/>
              <p:cNvSpPr>
                <a:spLocks noChangeArrowheads="1"/>
              </p:cNvSpPr>
              <p:nvPr/>
            </p:nvSpPr>
            <p:spPr bwMode="auto">
              <a:xfrm>
                <a:off x="359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64" name="Rectangle 21"/>
              <p:cNvSpPr>
                <a:spLocks noChangeArrowheads="1"/>
              </p:cNvSpPr>
              <p:nvPr/>
            </p:nvSpPr>
            <p:spPr bwMode="auto">
              <a:xfrm>
                <a:off x="384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22"/>
              <p:cNvSpPr>
                <a:spLocks noChangeArrowheads="1"/>
              </p:cNvSpPr>
              <p:nvPr/>
            </p:nvSpPr>
            <p:spPr bwMode="auto">
              <a:xfrm>
                <a:off x="3878"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166" name="Rectangle 23"/>
              <p:cNvSpPr>
                <a:spLocks noChangeArrowheads="1"/>
              </p:cNvSpPr>
              <p:nvPr/>
            </p:nvSpPr>
            <p:spPr bwMode="auto">
              <a:xfrm>
                <a:off x="413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Rectangle 24"/>
              <p:cNvSpPr>
                <a:spLocks noChangeArrowheads="1"/>
              </p:cNvSpPr>
              <p:nvPr/>
            </p:nvSpPr>
            <p:spPr bwMode="auto">
              <a:xfrm>
                <a:off x="416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68" name="Rectangle 25"/>
              <p:cNvSpPr>
                <a:spLocks noChangeArrowheads="1"/>
              </p:cNvSpPr>
              <p:nvPr/>
            </p:nvSpPr>
            <p:spPr bwMode="auto">
              <a:xfrm>
                <a:off x="754" y="74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endParaRPr lang="en-US" dirty="0">
                  <a:effectLst/>
                </a:endParaRPr>
              </a:p>
            </p:txBody>
          </p:sp>
        </p:grpSp>
        <p:grpSp>
          <p:nvGrpSpPr>
            <p:cNvPr id="143" name="Group 29"/>
            <p:cNvGrpSpPr>
              <a:grpSpLocks/>
            </p:cNvGrpSpPr>
            <p:nvPr/>
          </p:nvGrpSpPr>
          <p:grpSpPr bwMode="auto">
            <a:xfrm>
              <a:off x="1252" y="720"/>
              <a:ext cx="332" cy="327"/>
              <a:chOff x="1252" y="720"/>
              <a:chExt cx="332" cy="327"/>
            </a:xfrm>
            <a:grpFill/>
          </p:grpSpPr>
          <p:sp>
            <p:nvSpPr>
              <p:cNvPr id="144" name="Rectangle 27"/>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28"/>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169" name="Group 33"/>
          <p:cNvGrpSpPr>
            <a:grpSpLocks/>
          </p:cNvGrpSpPr>
          <p:nvPr/>
        </p:nvGrpSpPr>
        <p:grpSpPr bwMode="auto">
          <a:xfrm>
            <a:off x="3381374" y="2057400"/>
            <a:ext cx="527050" cy="519113"/>
            <a:chOff x="1828" y="720"/>
            <a:chExt cx="332" cy="327"/>
          </a:xfrm>
        </p:grpSpPr>
        <p:sp>
          <p:nvSpPr>
            <p:cNvPr id="170" name="Rectangle 31"/>
            <p:cNvSpPr>
              <a:spLocks noChangeArrowheads="1"/>
            </p:cNvSpPr>
            <p:nvPr/>
          </p:nvSpPr>
          <p:spPr bwMode="auto">
            <a:xfrm>
              <a:off x="1828" y="772"/>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Rectangle 32"/>
            <p:cNvSpPr>
              <a:spLocks noChangeArrowheads="1"/>
            </p:cNvSpPr>
            <p:nvPr/>
          </p:nvSpPr>
          <p:spPr bwMode="auto">
            <a:xfrm>
              <a:off x="1862"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72" name="Group 36"/>
          <p:cNvGrpSpPr>
            <a:grpSpLocks/>
          </p:cNvGrpSpPr>
          <p:nvPr/>
        </p:nvGrpSpPr>
        <p:grpSpPr bwMode="auto">
          <a:xfrm>
            <a:off x="7038974" y="2057401"/>
            <a:ext cx="527050" cy="519113"/>
            <a:chOff x="4132" y="720"/>
            <a:chExt cx="332" cy="327"/>
          </a:xfrm>
        </p:grpSpPr>
        <p:sp>
          <p:nvSpPr>
            <p:cNvPr id="173" name="Rectangle 34"/>
            <p:cNvSpPr>
              <a:spLocks noChangeArrowheads="1"/>
            </p:cNvSpPr>
            <p:nvPr/>
          </p:nvSpPr>
          <p:spPr bwMode="auto">
            <a:xfrm>
              <a:off x="4132" y="772"/>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Rectangle 35"/>
            <p:cNvSpPr>
              <a:spLocks noChangeArrowheads="1"/>
            </p:cNvSpPr>
            <p:nvPr/>
          </p:nvSpPr>
          <p:spPr bwMode="auto">
            <a:xfrm>
              <a:off x="4166"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75" name="Group 64"/>
          <p:cNvGrpSpPr>
            <a:grpSpLocks/>
          </p:cNvGrpSpPr>
          <p:nvPr/>
        </p:nvGrpSpPr>
        <p:grpSpPr bwMode="auto">
          <a:xfrm>
            <a:off x="1676399" y="2652717"/>
            <a:ext cx="5889625" cy="519113"/>
            <a:chOff x="754" y="1296"/>
            <a:chExt cx="3710" cy="327"/>
          </a:xfrm>
          <a:noFill/>
        </p:grpSpPr>
        <p:grpSp>
          <p:nvGrpSpPr>
            <p:cNvPr id="176" name="Group 60"/>
            <p:cNvGrpSpPr>
              <a:grpSpLocks/>
            </p:cNvGrpSpPr>
            <p:nvPr/>
          </p:nvGrpSpPr>
          <p:grpSpPr bwMode="auto">
            <a:xfrm>
              <a:off x="754" y="1296"/>
              <a:ext cx="3710" cy="327"/>
              <a:chOff x="754" y="1296"/>
              <a:chExt cx="3710" cy="327"/>
            </a:xfrm>
            <a:grpFill/>
          </p:grpSpPr>
          <p:sp>
            <p:nvSpPr>
              <p:cNvPr id="180" name="Rectangle 37"/>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Rectangle 38"/>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82" name="Rectangle 39"/>
              <p:cNvSpPr>
                <a:spLocks noChangeArrowheads="1"/>
              </p:cNvSpPr>
              <p:nvPr/>
            </p:nvSpPr>
            <p:spPr bwMode="auto">
              <a:xfrm>
                <a:off x="154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40"/>
              <p:cNvSpPr>
                <a:spLocks noChangeArrowheads="1"/>
              </p:cNvSpPr>
              <p:nvPr/>
            </p:nvSpPr>
            <p:spPr bwMode="auto">
              <a:xfrm>
                <a:off x="157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84" name="Rectangle 41"/>
              <p:cNvSpPr>
                <a:spLocks noChangeArrowheads="1"/>
              </p:cNvSpPr>
              <p:nvPr/>
            </p:nvSpPr>
            <p:spPr bwMode="auto">
              <a:xfrm>
                <a:off x="182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2"/>
              <p:cNvSpPr>
                <a:spLocks noChangeArrowheads="1"/>
              </p:cNvSpPr>
              <p:nvPr/>
            </p:nvSpPr>
            <p:spPr bwMode="auto">
              <a:xfrm>
                <a:off x="186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86" name="Rectangle 43"/>
              <p:cNvSpPr>
                <a:spLocks noChangeArrowheads="1"/>
              </p:cNvSpPr>
              <p:nvPr/>
            </p:nvSpPr>
            <p:spPr bwMode="auto">
              <a:xfrm>
                <a:off x="211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44"/>
              <p:cNvSpPr>
                <a:spLocks noChangeArrowheads="1"/>
              </p:cNvSpPr>
              <p:nvPr/>
            </p:nvSpPr>
            <p:spPr bwMode="auto">
              <a:xfrm>
                <a:off x="215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88" name="Rectangle 45"/>
              <p:cNvSpPr>
                <a:spLocks noChangeArrowheads="1"/>
              </p:cNvSpPr>
              <p:nvPr/>
            </p:nvSpPr>
            <p:spPr bwMode="auto">
              <a:xfrm>
                <a:off x="240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46"/>
              <p:cNvSpPr>
                <a:spLocks noChangeArrowheads="1"/>
              </p:cNvSpPr>
              <p:nvPr/>
            </p:nvSpPr>
            <p:spPr bwMode="auto">
              <a:xfrm>
                <a:off x="2390" y="1296"/>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90" name="Rectangle 47"/>
              <p:cNvSpPr>
                <a:spLocks noChangeArrowheads="1"/>
              </p:cNvSpPr>
              <p:nvPr/>
            </p:nvSpPr>
            <p:spPr bwMode="auto">
              <a:xfrm>
                <a:off x="269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48"/>
              <p:cNvSpPr>
                <a:spLocks noChangeArrowheads="1"/>
              </p:cNvSpPr>
              <p:nvPr/>
            </p:nvSpPr>
            <p:spPr bwMode="auto">
              <a:xfrm>
                <a:off x="2678" y="1296"/>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92" name="Rectangle 49"/>
              <p:cNvSpPr>
                <a:spLocks noChangeArrowheads="1"/>
              </p:cNvSpPr>
              <p:nvPr/>
            </p:nvSpPr>
            <p:spPr bwMode="auto">
              <a:xfrm>
                <a:off x="298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50"/>
              <p:cNvSpPr>
                <a:spLocks noChangeArrowheads="1"/>
              </p:cNvSpPr>
              <p:nvPr/>
            </p:nvSpPr>
            <p:spPr bwMode="auto">
              <a:xfrm>
                <a:off x="301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194" name="Rectangle 51"/>
              <p:cNvSpPr>
                <a:spLocks noChangeArrowheads="1"/>
              </p:cNvSpPr>
              <p:nvPr/>
            </p:nvSpPr>
            <p:spPr bwMode="auto">
              <a:xfrm>
                <a:off x="326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52"/>
              <p:cNvSpPr>
                <a:spLocks noChangeArrowheads="1"/>
              </p:cNvSpPr>
              <p:nvPr/>
            </p:nvSpPr>
            <p:spPr bwMode="auto">
              <a:xfrm>
                <a:off x="330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96" name="Rectangle 53"/>
              <p:cNvSpPr>
                <a:spLocks noChangeArrowheads="1"/>
              </p:cNvSpPr>
              <p:nvPr/>
            </p:nvSpPr>
            <p:spPr bwMode="auto">
              <a:xfrm>
                <a:off x="355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54"/>
              <p:cNvSpPr>
                <a:spLocks noChangeArrowheads="1"/>
              </p:cNvSpPr>
              <p:nvPr/>
            </p:nvSpPr>
            <p:spPr bwMode="auto">
              <a:xfrm>
                <a:off x="359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98" name="Rectangle 55"/>
              <p:cNvSpPr>
                <a:spLocks noChangeArrowheads="1"/>
              </p:cNvSpPr>
              <p:nvPr/>
            </p:nvSpPr>
            <p:spPr bwMode="auto">
              <a:xfrm>
                <a:off x="384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56"/>
              <p:cNvSpPr>
                <a:spLocks noChangeArrowheads="1"/>
              </p:cNvSpPr>
              <p:nvPr/>
            </p:nvSpPr>
            <p:spPr bwMode="auto">
              <a:xfrm>
                <a:off x="3878"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00" name="Rectangle 57"/>
              <p:cNvSpPr>
                <a:spLocks noChangeArrowheads="1"/>
              </p:cNvSpPr>
              <p:nvPr/>
            </p:nvSpPr>
            <p:spPr bwMode="auto">
              <a:xfrm>
                <a:off x="413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58"/>
              <p:cNvSpPr>
                <a:spLocks noChangeArrowheads="1"/>
              </p:cNvSpPr>
              <p:nvPr/>
            </p:nvSpPr>
            <p:spPr bwMode="auto">
              <a:xfrm>
                <a:off x="416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02" name="Rectangle 59"/>
              <p:cNvSpPr>
                <a:spLocks noChangeArrowheads="1"/>
              </p:cNvSpPr>
              <p:nvPr/>
            </p:nvSpPr>
            <p:spPr bwMode="auto">
              <a:xfrm>
                <a:off x="754" y="1317"/>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177" name="Group 63"/>
            <p:cNvGrpSpPr>
              <a:grpSpLocks/>
            </p:cNvGrpSpPr>
            <p:nvPr/>
          </p:nvGrpSpPr>
          <p:grpSpPr bwMode="auto">
            <a:xfrm>
              <a:off x="1252" y="1296"/>
              <a:ext cx="332" cy="327"/>
              <a:chOff x="1252" y="1296"/>
              <a:chExt cx="332" cy="327"/>
            </a:xfrm>
            <a:grpFill/>
          </p:grpSpPr>
          <p:sp>
            <p:nvSpPr>
              <p:cNvPr id="178" name="Rectangle 61"/>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62"/>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03" name="Group 67"/>
          <p:cNvGrpSpPr>
            <a:grpSpLocks/>
          </p:cNvGrpSpPr>
          <p:nvPr/>
        </p:nvGrpSpPr>
        <p:grpSpPr bwMode="auto">
          <a:xfrm>
            <a:off x="4273549" y="2652717"/>
            <a:ext cx="625475" cy="519113"/>
            <a:chOff x="2390" y="1296"/>
            <a:chExt cx="394" cy="327"/>
          </a:xfrm>
        </p:grpSpPr>
        <p:sp>
          <p:nvSpPr>
            <p:cNvPr id="204" name="Rectangle 65"/>
            <p:cNvSpPr>
              <a:spLocks noChangeArrowheads="1"/>
            </p:cNvSpPr>
            <p:nvPr/>
          </p:nvSpPr>
          <p:spPr bwMode="auto">
            <a:xfrm>
              <a:off x="2404" y="1348"/>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66"/>
            <p:cNvSpPr>
              <a:spLocks noChangeArrowheads="1"/>
            </p:cNvSpPr>
            <p:nvPr/>
          </p:nvSpPr>
          <p:spPr bwMode="auto">
            <a:xfrm>
              <a:off x="2390" y="1296"/>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206" name="Group 70"/>
          <p:cNvGrpSpPr>
            <a:grpSpLocks/>
          </p:cNvGrpSpPr>
          <p:nvPr/>
        </p:nvGrpSpPr>
        <p:grpSpPr bwMode="auto">
          <a:xfrm>
            <a:off x="5667374" y="2652717"/>
            <a:ext cx="527050" cy="519113"/>
            <a:chOff x="3268" y="1296"/>
            <a:chExt cx="332" cy="327"/>
          </a:xfrm>
        </p:grpSpPr>
        <p:sp>
          <p:nvSpPr>
            <p:cNvPr id="207" name="Rectangle 68"/>
            <p:cNvSpPr>
              <a:spLocks noChangeArrowheads="1"/>
            </p:cNvSpPr>
            <p:nvPr/>
          </p:nvSpPr>
          <p:spPr bwMode="auto">
            <a:xfrm>
              <a:off x="3268" y="1348"/>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69"/>
            <p:cNvSpPr>
              <a:spLocks noChangeArrowheads="1"/>
            </p:cNvSpPr>
            <p:nvPr/>
          </p:nvSpPr>
          <p:spPr bwMode="auto">
            <a:xfrm>
              <a:off x="3302" y="129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209" name="Group 98"/>
          <p:cNvGrpSpPr>
            <a:grpSpLocks/>
          </p:cNvGrpSpPr>
          <p:nvPr/>
        </p:nvGrpSpPr>
        <p:grpSpPr bwMode="auto">
          <a:xfrm>
            <a:off x="1676399" y="3262315"/>
            <a:ext cx="5889625" cy="519113"/>
            <a:chOff x="754" y="1824"/>
            <a:chExt cx="3710" cy="327"/>
          </a:xfrm>
          <a:noFill/>
        </p:grpSpPr>
        <p:grpSp>
          <p:nvGrpSpPr>
            <p:cNvPr id="210" name="Group 94"/>
            <p:cNvGrpSpPr>
              <a:grpSpLocks/>
            </p:cNvGrpSpPr>
            <p:nvPr/>
          </p:nvGrpSpPr>
          <p:grpSpPr bwMode="auto">
            <a:xfrm>
              <a:off x="754" y="1824"/>
              <a:ext cx="3710" cy="327"/>
              <a:chOff x="754" y="1824"/>
              <a:chExt cx="3710" cy="327"/>
            </a:xfrm>
            <a:grpFill/>
          </p:grpSpPr>
          <p:sp>
            <p:nvSpPr>
              <p:cNvPr id="214" name="Rectangle 71"/>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Rectangle 72"/>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16" name="Rectangle 73"/>
              <p:cNvSpPr>
                <a:spLocks noChangeArrowheads="1"/>
              </p:cNvSpPr>
              <p:nvPr/>
            </p:nvSpPr>
            <p:spPr bwMode="auto">
              <a:xfrm>
                <a:off x="154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74"/>
              <p:cNvSpPr>
                <a:spLocks noChangeArrowheads="1"/>
              </p:cNvSpPr>
              <p:nvPr/>
            </p:nvSpPr>
            <p:spPr bwMode="auto">
              <a:xfrm>
                <a:off x="157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18" name="Rectangle 75"/>
              <p:cNvSpPr>
                <a:spLocks noChangeArrowheads="1"/>
              </p:cNvSpPr>
              <p:nvPr/>
            </p:nvSpPr>
            <p:spPr bwMode="auto">
              <a:xfrm>
                <a:off x="182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Rectangle 76"/>
              <p:cNvSpPr>
                <a:spLocks noChangeArrowheads="1"/>
              </p:cNvSpPr>
              <p:nvPr/>
            </p:nvSpPr>
            <p:spPr bwMode="auto">
              <a:xfrm>
                <a:off x="1862"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20" name="Rectangle 77"/>
              <p:cNvSpPr>
                <a:spLocks noChangeArrowheads="1"/>
              </p:cNvSpPr>
              <p:nvPr/>
            </p:nvSpPr>
            <p:spPr bwMode="auto">
              <a:xfrm>
                <a:off x="211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Rectangle 78"/>
              <p:cNvSpPr>
                <a:spLocks noChangeArrowheads="1"/>
              </p:cNvSpPr>
              <p:nvPr/>
            </p:nvSpPr>
            <p:spPr bwMode="auto">
              <a:xfrm>
                <a:off x="215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22" name="Rectangle 79"/>
              <p:cNvSpPr>
                <a:spLocks noChangeArrowheads="1"/>
              </p:cNvSpPr>
              <p:nvPr/>
            </p:nvSpPr>
            <p:spPr bwMode="auto">
              <a:xfrm>
                <a:off x="240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80"/>
              <p:cNvSpPr>
                <a:spLocks noChangeArrowheads="1"/>
              </p:cNvSpPr>
              <p:nvPr/>
            </p:nvSpPr>
            <p:spPr bwMode="auto">
              <a:xfrm>
                <a:off x="2438"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24" name="Rectangle 81"/>
              <p:cNvSpPr>
                <a:spLocks noChangeArrowheads="1"/>
              </p:cNvSpPr>
              <p:nvPr/>
            </p:nvSpPr>
            <p:spPr bwMode="auto">
              <a:xfrm>
                <a:off x="269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82"/>
              <p:cNvSpPr>
                <a:spLocks noChangeArrowheads="1"/>
              </p:cNvSpPr>
              <p:nvPr/>
            </p:nvSpPr>
            <p:spPr bwMode="auto">
              <a:xfrm>
                <a:off x="2678" y="182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26" name="Rectangle 83"/>
              <p:cNvSpPr>
                <a:spLocks noChangeArrowheads="1"/>
              </p:cNvSpPr>
              <p:nvPr/>
            </p:nvSpPr>
            <p:spPr bwMode="auto">
              <a:xfrm>
                <a:off x="298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84"/>
              <p:cNvSpPr>
                <a:spLocks noChangeArrowheads="1"/>
              </p:cNvSpPr>
              <p:nvPr/>
            </p:nvSpPr>
            <p:spPr bwMode="auto">
              <a:xfrm>
                <a:off x="301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28" name="Rectangle 85"/>
              <p:cNvSpPr>
                <a:spLocks noChangeArrowheads="1"/>
              </p:cNvSpPr>
              <p:nvPr/>
            </p:nvSpPr>
            <p:spPr bwMode="auto">
              <a:xfrm>
                <a:off x="326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86"/>
              <p:cNvSpPr>
                <a:spLocks noChangeArrowheads="1"/>
              </p:cNvSpPr>
              <p:nvPr/>
            </p:nvSpPr>
            <p:spPr bwMode="auto">
              <a:xfrm>
                <a:off x="3254"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30" name="Rectangle 87"/>
              <p:cNvSpPr>
                <a:spLocks noChangeArrowheads="1"/>
              </p:cNvSpPr>
              <p:nvPr/>
            </p:nvSpPr>
            <p:spPr bwMode="auto">
              <a:xfrm>
                <a:off x="355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Rectangle 88"/>
              <p:cNvSpPr>
                <a:spLocks noChangeArrowheads="1"/>
              </p:cNvSpPr>
              <p:nvPr/>
            </p:nvSpPr>
            <p:spPr bwMode="auto">
              <a:xfrm>
                <a:off x="359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32" name="Rectangle 89"/>
              <p:cNvSpPr>
                <a:spLocks noChangeArrowheads="1"/>
              </p:cNvSpPr>
              <p:nvPr/>
            </p:nvSpPr>
            <p:spPr bwMode="auto">
              <a:xfrm>
                <a:off x="384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Rectangle 90"/>
              <p:cNvSpPr>
                <a:spLocks noChangeArrowheads="1"/>
              </p:cNvSpPr>
              <p:nvPr/>
            </p:nvSpPr>
            <p:spPr bwMode="auto">
              <a:xfrm>
                <a:off x="3878"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34" name="Rectangle 91"/>
              <p:cNvSpPr>
                <a:spLocks noChangeArrowheads="1"/>
              </p:cNvSpPr>
              <p:nvPr/>
            </p:nvSpPr>
            <p:spPr bwMode="auto">
              <a:xfrm>
                <a:off x="413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92"/>
              <p:cNvSpPr>
                <a:spLocks noChangeArrowheads="1"/>
              </p:cNvSpPr>
              <p:nvPr/>
            </p:nvSpPr>
            <p:spPr bwMode="auto">
              <a:xfrm>
                <a:off x="416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36" name="Rectangle 93"/>
              <p:cNvSpPr>
                <a:spLocks noChangeArrowheads="1"/>
              </p:cNvSpPr>
              <p:nvPr/>
            </p:nvSpPr>
            <p:spPr bwMode="auto">
              <a:xfrm>
                <a:off x="754" y="182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11" name="Group 97"/>
            <p:cNvGrpSpPr>
              <a:grpSpLocks/>
            </p:cNvGrpSpPr>
            <p:nvPr/>
          </p:nvGrpSpPr>
          <p:grpSpPr bwMode="auto">
            <a:xfrm>
              <a:off x="1252" y="1824"/>
              <a:ext cx="332" cy="327"/>
              <a:chOff x="1252" y="1824"/>
              <a:chExt cx="332" cy="327"/>
            </a:xfrm>
            <a:grpFill/>
          </p:grpSpPr>
          <p:sp>
            <p:nvSpPr>
              <p:cNvPr id="212" name="Rectangle 95"/>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Rectangle 96"/>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37" name="Group 101"/>
          <p:cNvGrpSpPr>
            <a:grpSpLocks/>
          </p:cNvGrpSpPr>
          <p:nvPr/>
        </p:nvGrpSpPr>
        <p:grpSpPr bwMode="auto">
          <a:xfrm>
            <a:off x="4730749" y="3262315"/>
            <a:ext cx="625475" cy="519113"/>
            <a:chOff x="2678" y="1824"/>
            <a:chExt cx="394" cy="327"/>
          </a:xfrm>
        </p:grpSpPr>
        <p:sp>
          <p:nvSpPr>
            <p:cNvPr id="238" name="Rectangle 99"/>
            <p:cNvSpPr>
              <a:spLocks noChangeArrowheads="1"/>
            </p:cNvSpPr>
            <p:nvPr/>
          </p:nvSpPr>
          <p:spPr bwMode="auto">
            <a:xfrm>
              <a:off x="2692" y="1876"/>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100"/>
            <p:cNvSpPr>
              <a:spLocks noChangeArrowheads="1"/>
            </p:cNvSpPr>
            <p:nvPr/>
          </p:nvSpPr>
          <p:spPr bwMode="auto">
            <a:xfrm>
              <a:off x="2678" y="182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40" name="Group 104"/>
          <p:cNvGrpSpPr>
            <a:grpSpLocks/>
          </p:cNvGrpSpPr>
          <p:nvPr/>
        </p:nvGrpSpPr>
        <p:grpSpPr bwMode="auto">
          <a:xfrm>
            <a:off x="5210174" y="3262315"/>
            <a:ext cx="527050" cy="519113"/>
            <a:chOff x="2980" y="1824"/>
            <a:chExt cx="332" cy="327"/>
          </a:xfrm>
        </p:grpSpPr>
        <p:sp>
          <p:nvSpPr>
            <p:cNvPr id="241" name="Rectangle 102"/>
            <p:cNvSpPr>
              <a:spLocks noChangeArrowheads="1"/>
            </p:cNvSpPr>
            <p:nvPr/>
          </p:nvSpPr>
          <p:spPr bwMode="auto">
            <a:xfrm>
              <a:off x="2980" y="1876"/>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103"/>
            <p:cNvSpPr>
              <a:spLocks noChangeArrowheads="1"/>
            </p:cNvSpPr>
            <p:nvPr/>
          </p:nvSpPr>
          <p:spPr bwMode="auto">
            <a:xfrm>
              <a:off x="3014" y="18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43" name="Group 132"/>
          <p:cNvGrpSpPr>
            <a:grpSpLocks/>
          </p:cNvGrpSpPr>
          <p:nvPr/>
        </p:nvGrpSpPr>
        <p:grpSpPr bwMode="auto">
          <a:xfrm>
            <a:off x="1676399" y="3871915"/>
            <a:ext cx="5889625" cy="519113"/>
            <a:chOff x="754" y="2352"/>
            <a:chExt cx="3710" cy="327"/>
          </a:xfrm>
          <a:noFill/>
        </p:grpSpPr>
        <p:grpSp>
          <p:nvGrpSpPr>
            <p:cNvPr id="244" name="Group 128"/>
            <p:cNvGrpSpPr>
              <a:grpSpLocks/>
            </p:cNvGrpSpPr>
            <p:nvPr/>
          </p:nvGrpSpPr>
          <p:grpSpPr bwMode="auto">
            <a:xfrm>
              <a:off x="754" y="2352"/>
              <a:ext cx="3710" cy="327"/>
              <a:chOff x="754" y="2352"/>
              <a:chExt cx="3710" cy="327"/>
            </a:xfrm>
            <a:grpFill/>
          </p:grpSpPr>
          <p:sp>
            <p:nvSpPr>
              <p:cNvPr id="248"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50"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52"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54"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56"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58"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60"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62"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64"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66"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68"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70"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45" name="Group 131"/>
            <p:cNvGrpSpPr>
              <a:grpSpLocks/>
            </p:cNvGrpSpPr>
            <p:nvPr/>
          </p:nvGrpSpPr>
          <p:grpSpPr bwMode="auto">
            <a:xfrm>
              <a:off x="1252" y="2352"/>
              <a:ext cx="332" cy="327"/>
              <a:chOff x="1252" y="2352"/>
              <a:chExt cx="332" cy="327"/>
            </a:xfrm>
            <a:grpFill/>
          </p:grpSpPr>
          <p:sp>
            <p:nvSpPr>
              <p:cNvPr id="246" name="Rectangle 129"/>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Rectangle 130"/>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71" name="Group 135"/>
          <p:cNvGrpSpPr>
            <a:grpSpLocks/>
          </p:cNvGrpSpPr>
          <p:nvPr/>
        </p:nvGrpSpPr>
        <p:grpSpPr bwMode="auto">
          <a:xfrm>
            <a:off x="5187949" y="3871915"/>
            <a:ext cx="625475" cy="519113"/>
            <a:chOff x="2966" y="2352"/>
            <a:chExt cx="394" cy="327"/>
          </a:xfrm>
        </p:grpSpPr>
        <p:sp>
          <p:nvSpPr>
            <p:cNvPr id="272" name="Rectangle 133"/>
            <p:cNvSpPr>
              <a:spLocks noChangeArrowheads="1"/>
            </p:cNvSpPr>
            <p:nvPr/>
          </p:nvSpPr>
          <p:spPr bwMode="auto">
            <a:xfrm>
              <a:off x="2980" y="2404"/>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Rectangle 134"/>
            <p:cNvSpPr>
              <a:spLocks noChangeArrowheads="1"/>
            </p:cNvSpPr>
            <p:nvPr/>
          </p:nvSpPr>
          <p:spPr bwMode="auto">
            <a:xfrm>
              <a:off x="2966" y="235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74" name="Group 138"/>
          <p:cNvGrpSpPr>
            <a:grpSpLocks/>
          </p:cNvGrpSpPr>
          <p:nvPr/>
        </p:nvGrpSpPr>
        <p:grpSpPr bwMode="auto">
          <a:xfrm>
            <a:off x="4752974" y="3871915"/>
            <a:ext cx="527050" cy="519113"/>
            <a:chOff x="2692" y="2352"/>
            <a:chExt cx="332" cy="327"/>
          </a:xfrm>
        </p:grpSpPr>
        <p:sp>
          <p:nvSpPr>
            <p:cNvPr id="275" name="Rectangle 136"/>
            <p:cNvSpPr>
              <a:spLocks noChangeArrowheads="1"/>
            </p:cNvSpPr>
            <p:nvPr/>
          </p:nvSpPr>
          <p:spPr bwMode="auto">
            <a:xfrm>
              <a:off x="269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Rectangle 137"/>
            <p:cNvSpPr>
              <a:spLocks noChangeArrowheads="1"/>
            </p:cNvSpPr>
            <p:nvPr/>
          </p:nvSpPr>
          <p:spPr bwMode="auto">
            <a:xfrm>
              <a:off x="2726" y="23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77" name="Group 132"/>
          <p:cNvGrpSpPr>
            <a:grpSpLocks/>
          </p:cNvGrpSpPr>
          <p:nvPr/>
        </p:nvGrpSpPr>
        <p:grpSpPr bwMode="auto">
          <a:xfrm>
            <a:off x="1704974" y="5492750"/>
            <a:ext cx="5889625" cy="519113"/>
            <a:chOff x="754" y="2352"/>
            <a:chExt cx="3710" cy="327"/>
          </a:xfrm>
          <a:noFill/>
        </p:grpSpPr>
        <p:sp>
          <p:nvSpPr>
            <p:cNvPr id="280" name="Rectangle 129"/>
            <p:cNvSpPr>
              <a:spLocks noChangeArrowheads="1"/>
            </p:cNvSpPr>
            <p:nvPr/>
          </p:nvSpPr>
          <p:spPr bwMode="auto">
            <a:xfrm>
              <a:off x="125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 name="Group 128"/>
            <p:cNvGrpSpPr>
              <a:grpSpLocks/>
            </p:cNvGrpSpPr>
            <p:nvPr/>
          </p:nvGrpSpPr>
          <p:grpSpPr bwMode="auto">
            <a:xfrm>
              <a:off x="754" y="2352"/>
              <a:ext cx="3710" cy="327"/>
              <a:chOff x="754" y="2352"/>
              <a:chExt cx="3710" cy="327"/>
            </a:xfrm>
            <a:grpFill/>
          </p:grpSpPr>
          <p:sp>
            <p:nvSpPr>
              <p:cNvPr id="282"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284"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86"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88"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90"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92"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sp>
            <p:nvSpPr>
              <p:cNvPr id="294"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10</a:t>
                </a:r>
              </a:p>
            </p:txBody>
          </p:sp>
          <p:sp>
            <p:nvSpPr>
              <p:cNvPr id="296"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98"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300"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302"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304"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sp>
        <p:nvSpPr>
          <p:cNvPr id="279" name="Rectangle 129"/>
          <p:cNvSpPr>
            <a:spLocks noChangeArrowheads="1"/>
          </p:cNvSpPr>
          <p:nvPr/>
        </p:nvSpPr>
        <p:spPr bwMode="auto">
          <a:xfrm>
            <a:off x="5537199" y="1439391"/>
            <a:ext cx="444500" cy="368300"/>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31"/>
          <p:cNvSpPr>
            <a:spLocks noChangeArrowheads="1"/>
          </p:cNvSpPr>
          <p:nvPr/>
        </p:nvSpPr>
        <p:spPr bwMode="auto">
          <a:xfrm>
            <a:off x="3622673" y="1439391"/>
            <a:ext cx="444500" cy="3683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3146424" y="1392709"/>
            <a:ext cx="369012" cy="461665"/>
          </a:xfrm>
          <a:prstGeom prst="rect">
            <a:avLst/>
          </a:prstGeom>
          <a:noFill/>
        </p:spPr>
        <p:txBody>
          <a:bodyPr wrap="none" rtlCol="0">
            <a:spAutoFit/>
          </a:bodyPr>
          <a:lstStyle/>
          <a:p>
            <a:r>
              <a:rPr lang="en-US" sz="2400" b="1" dirty="0" err="1">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p:txBody>
      </p:sp>
      <p:sp>
        <p:nvSpPr>
          <p:cNvPr id="305" name="TextBox 304"/>
          <p:cNvSpPr txBox="1"/>
          <p:nvPr/>
        </p:nvSpPr>
        <p:spPr>
          <a:xfrm>
            <a:off x="5111749" y="1392709"/>
            <a:ext cx="369012"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41583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a:p>
                <a:r>
                  <a:rPr lang="en-US" dirty="0"/>
                  <a:t>Scan the entire array no more than twice.</a:t>
                </a:r>
              </a:p>
              <a:p>
                <a:r>
                  <a:rPr lang="en-US" dirty="0"/>
                  <a:t>Time complexity is </a:t>
                </a:r>
                <a14:m>
                  <m:oMath xmlns:m="http://schemas.openxmlformats.org/officeDocument/2006/math">
                    <m:r>
                      <a:rPr lang="en-US" b="0" i="1" smtClean="0">
                        <a:latin typeface="Cambria Math"/>
                        <a:ea typeface="Cambria Math"/>
                      </a:rPr>
                      <m:t>𝑂</m:t>
                    </m:r>
                    <m:d>
                      <m:dPr>
                        <m:ctrlPr>
                          <a:rPr lang="en-US" i="1">
                            <a:latin typeface="Cambria Math" panose="02040503050406030204" pitchFamily="18" charset="0"/>
                            <a:ea typeface="Cambria Math"/>
                          </a:rPr>
                        </m:ctrlPr>
                      </m:dPr>
                      <m:e>
                        <m:r>
                          <a:rPr lang="en-US" i="1">
                            <a:latin typeface="Cambria Math"/>
                            <a:ea typeface="Cambria Math"/>
                          </a:rPr>
                          <m:t>𝑁</m:t>
                        </m:r>
                      </m:e>
                    </m:d>
                  </m:oMath>
                </a14:m>
                <a:r>
                  <a:rPr lang="en-US" dirty="0"/>
                  <a:t>, where </a:t>
                </a:r>
                <a14:m>
                  <m:oMath xmlns:m="http://schemas.openxmlformats.org/officeDocument/2006/math">
                    <m:r>
                      <a:rPr lang="en-US" i="1" dirty="0">
                        <a:latin typeface="Cambria Math"/>
                      </a:rPr>
                      <m:t>𝑁</m:t>
                    </m:r>
                  </m:oMath>
                </a14:m>
                <a:r>
                  <a:rPr lang="en-US" dirty="0"/>
                  <a:t> is the size of the array.</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863" t="-1733"/>
                </a:stretch>
              </a:blipFill>
            </p:spPr>
            <p:txBody>
              <a:bodyPr/>
              <a:lstStyle/>
              <a:p>
                <a:r>
                  <a:rPr lang="en-US">
                    <a:noFill/>
                  </a:rPr>
                  <a:t> </a:t>
                </a:r>
              </a:p>
            </p:txBody>
          </p:sp>
        </mc:Fallback>
      </mc:AlternateContent>
    </p:spTree>
    <p:extLst>
      <p:ext uri="{BB962C8B-B14F-4D97-AF65-F5344CB8AC3E}">
        <p14:creationId xmlns:p14="http://schemas.microsoft.com/office/powerpoint/2010/main" val="2603814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pPr marL="0" indent="0">
                  <a:buNone/>
                </a:pPr>
                <a:r>
                  <a:rPr lang="en-US" sz="2200" b="1" dirty="0">
                    <a:latin typeface="Courier New" pitchFamily="49" charset="0"/>
                    <a:cs typeface="Courier New" pitchFamily="49" charset="0"/>
                  </a:rPr>
                  <a:t>void quicksort(</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left,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right)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index of the pivot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if(left &gt;= right) return;</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partition(a, left,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left, pivotat-1);</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pivotat+1,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be the time needed to sort </a:t>
                </a:r>
                <a14:m>
                  <m:oMath xmlns:m="http://schemas.openxmlformats.org/officeDocument/2006/math">
                    <m:r>
                      <a:rPr lang="en-US" i="1" dirty="0" smtClean="0">
                        <a:latin typeface="Cambria Math"/>
                      </a:rPr>
                      <m:t>𝑁</m:t>
                    </m:r>
                  </m:oMath>
                </a14:m>
                <a:r>
                  <a:rPr lang="en-US" dirty="0"/>
                  <a:t> elements.</a:t>
                </a:r>
              </a:p>
              <a:p>
                <a:pPr lvl="1"/>
                <a14:m>
                  <m:oMath xmlns:m="http://schemas.openxmlformats.org/officeDocument/2006/math">
                    <m:r>
                      <a:rPr lang="en-US" i="1" dirty="0" smtClean="0">
                        <a:latin typeface="Cambria Math"/>
                      </a:rPr>
                      <m:t>𝑇</m:t>
                    </m:r>
                    <m:r>
                      <a:rPr lang="en-US" i="1" dirty="0" smtClean="0">
                        <a:latin typeface="Cambria Math"/>
                      </a:rPr>
                      <m:t>(0)=</m:t>
                    </m:r>
                    <m:r>
                      <a:rPr lang="en-US" i="1" dirty="0" smtClean="0">
                        <a:latin typeface="Cambria Math"/>
                      </a:rPr>
                      <m:t>𝑐</m:t>
                    </m:r>
                  </m:oMath>
                </a14:m>
                <a:r>
                  <a:rPr lang="en-US" dirty="0"/>
                  <a:t>, where </a:t>
                </a:r>
                <a14:m>
                  <m:oMath xmlns:m="http://schemas.openxmlformats.org/officeDocument/2006/math">
                    <m:r>
                      <a:rPr lang="en-US" i="1" dirty="0" smtClean="0">
                        <a:latin typeface="Cambria Math"/>
                      </a:rPr>
                      <m:t>𝑐</m:t>
                    </m:r>
                  </m:oMath>
                </a14:m>
                <a:r>
                  <a:rPr lang="en-US" dirty="0"/>
                  <a:t> is a constant.</a:t>
                </a:r>
              </a:p>
              <a:p>
                <a:r>
                  <a:rPr lang="en-US" dirty="0"/>
                  <a:t>Recursive relation: </a:t>
                </a:r>
                <a:br>
                  <a:rPr lang="en-US" dirty="0"/>
                </a:br>
                <a14:m>
                  <m:oMath xmlns:m="http://schemas.openxmlformats.org/officeDocument/2006/math">
                    <m:r>
                      <a:rPr lang="en-US" i="1" dirty="0">
                        <a:latin typeface="Cambria Math"/>
                      </a:rPr>
                      <m:t>𝑇</m:t>
                    </m:r>
                    <m:d>
                      <m:dPr>
                        <m:ctrlPr>
                          <a:rPr lang="en-US" i="1" dirty="0">
                            <a:latin typeface="Cambria Math" panose="02040503050406030204" pitchFamily="18" charset="0"/>
                          </a:rPr>
                        </m:ctrlPr>
                      </m:dPr>
                      <m:e>
                        <m:r>
                          <a:rPr lang="en-US" i="1" dirty="0">
                            <a:latin typeface="Cambria Math"/>
                          </a:rPr>
                          <m:t>𝑁</m:t>
                        </m:r>
                      </m:e>
                    </m:d>
                    <m:r>
                      <a:rPr lang="en-US" i="1" dirty="0">
                        <a:latin typeface="Cambria Math"/>
                      </a:rPr>
                      <m:t>=</m:t>
                    </m:r>
                    <m:r>
                      <a:rPr lang="en-US" i="1" dirty="0">
                        <a:latin typeface="Cambria Math"/>
                      </a:rPr>
                      <m:t>𝑇</m:t>
                    </m:r>
                    <m:d>
                      <m:dPr>
                        <m:ctrlPr>
                          <a:rPr lang="en-US" i="1" dirty="0">
                            <a:latin typeface="Cambria Math" panose="02040503050406030204" pitchFamily="18" charset="0"/>
                          </a:rPr>
                        </m:ctrlPr>
                      </m:dPr>
                      <m:e>
                        <m:r>
                          <a:rPr lang="en-US" i="1" dirty="0">
                            <a:latin typeface="Cambria Math"/>
                          </a:rPr>
                          <m:t>𝐿𝑒𝑓𝑡𝑆𝑧</m:t>
                        </m:r>
                      </m:e>
                    </m:d>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r>
                      <a:rPr lang="en-US" i="1" dirty="0">
                        <a:latin typeface="Cambria Math"/>
                        <a:ea typeface="Cambria Math"/>
                      </a:rPr>
                      <m:t>)</m:t>
                    </m:r>
                  </m:oMath>
                </a14:m>
                <a:endParaRPr lang="en-US" dirty="0"/>
              </a:p>
              <a:p>
                <a:pPr lvl="1"/>
                <a14:m>
                  <m:oMath xmlns:m="http://schemas.openxmlformats.org/officeDocument/2006/math">
                    <m:r>
                      <a:rPr lang="en-US" b="0" i="1" smtClean="0">
                        <a:latin typeface="Cambria Math"/>
                      </a:rPr>
                      <m:t>𝐿𝑒𝑓𝑡𝑆𝑧</m:t>
                    </m:r>
                    <m:r>
                      <a:rPr lang="en-US" b="0" i="1" smtClean="0">
                        <a:latin typeface="Cambria Math"/>
                      </a:rPr>
                      <m:t>+</m:t>
                    </m:r>
                    <m:r>
                      <a:rPr lang="en-US" b="0" i="1" smtClean="0">
                        <a:latin typeface="Cambria Math"/>
                      </a:rPr>
                      <m:t>𝑅𝑖𝑔h𝑡𝑆𝑧</m:t>
                    </m:r>
                    <m:r>
                      <a:rPr lang="en-US" b="0" i="1" smtClean="0">
                        <a:latin typeface="Cambria Math"/>
                      </a:rPr>
                      <m:t>=</m:t>
                    </m:r>
                    <m:r>
                      <a:rPr lang="en-US" b="0" i="1" smtClean="0">
                        <a:latin typeface="Cambria Math"/>
                      </a:rPr>
                      <m:t>𝑁</m:t>
                    </m:r>
                    <m:r>
                      <a:rPr lang="en-US" b="0" i="1" smtClean="0">
                        <a:latin typeface="Cambria Math"/>
                      </a:rPr>
                      <m:t>−1</m:t>
                    </m:r>
                  </m:oMath>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941" t="-739" b="-1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72400" y="2733674"/>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7772400" y="2733674"/>
                <a:ext cx="894091"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91581" y="3124200"/>
                <a:ext cx="1503745"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𝐿𝑒𝑓𝑡𝑆𝑧</m:t>
                      </m:r>
                      <m:r>
                        <a:rPr lang="en-US" sz="2200" b="0" i="1" smtClean="0">
                          <a:latin typeface="Cambria Math"/>
                          <a:ea typeface="Cambria Math"/>
                        </a:rPr>
                        <m:t>)</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891581" y="3124200"/>
                <a:ext cx="1503745"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91581" y="3505200"/>
                <a:ext cx="1657633"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𝑅𝑖𝑔h𝑡𝑆𝑧</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91581" y="3505200"/>
                <a:ext cx="1657633" cy="430887"/>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30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Worst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relation:</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Worst case happens when each time the pivot is the smallest item or the largest item</a:t>
                </a:r>
              </a:p>
              <a:p>
                <a:pPr lvl="1"/>
                <a14:m>
                  <m:oMath xmlns:m="http://schemas.openxmlformats.org/officeDocument/2006/math">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e>
                    </m:d>
                    <m:r>
                      <a:rPr lang="en-US" i="1" dirty="0" smtClean="0">
                        <a:latin typeface="Cambria Math"/>
                      </a:rPr>
                      <m:t>=</m:t>
                    </m:r>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r>
                          <a:rPr lang="en-US" i="1" dirty="0" smtClean="0">
                            <a:latin typeface="Cambria Math"/>
                          </a:rPr>
                          <m:t>−1</m:t>
                        </m:r>
                      </m:e>
                    </m:d>
                    <m:r>
                      <a:rPr lang="en-US" i="1" dirty="0" smtClean="0">
                        <a:latin typeface="Cambria Math"/>
                      </a:rPr>
                      <m:t>+</m:t>
                    </m:r>
                    <m:r>
                      <a:rPr lang="en-US" b="0" i="1" dirty="0" smtClean="0">
                        <a:latin typeface="Cambria Math"/>
                      </a:rPr>
                      <m:t>𝑇</m:t>
                    </m:r>
                    <m:d>
                      <m:dPr>
                        <m:ctrlPr>
                          <a:rPr lang="en-US" b="0" i="1" dirty="0" smtClean="0">
                            <a:latin typeface="Cambria Math" panose="02040503050406030204" pitchFamily="18" charset="0"/>
                          </a:rPr>
                        </m:ctrlPr>
                      </m:dPr>
                      <m:e>
                        <m:r>
                          <a:rPr lang="en-US" b="0" i="1" dirty="0" smtClean="0">
                            <a:latin typeface="Cambria Math"/>
                          </a:rPr>
                          <m:t>0</m:t>
                        </m:r>
                      </m:e>
                    </m:d>
                    <m:r>
                      <a:rPr lang="en-US" b="0" i="1" dirty="0" smtClean="0">
                        <a:latin typeface="Cambria Math"/>
                      </a:rPr>
                      <m:t>+</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33600" y="4114800"/>
                <a:ext cx="3541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3600" y="4114800"/>
                <a:ext cx="354116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38362" y="4572000"/>
                <a:ext cx="52897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−2</m:t>
                          </m:r>
                        </m:e>
                      </m:d>
                      <m:r>
                        <a:rPr lang="en-US" sz="2400" b="0" i="1" smtClean="0">
                          <a:latin typeface="Cambria Math"/>
                        </a:rPr>
                        <m:t>+2</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138362" y="4572000"/>
                <a:ext cx="5289781"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3600" y="5329535"/>
                <a:ext cx="663553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𝑁𝑇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r>
                        <a:rPr lang="en-US" sz="2400" b="0" i="1" smtClean="0">
                          <a:latin typeface="Cambria Math"/>
                        </a:rPr>
                        <m:t>+2</m:t>
                      </m:r>
                      <m:r>
                        <a:rPr lang="en-US" sz="2400" b="0" i="1" smtClean="0">
                          <a:latin typeface="Cambria Math"/>
                        </a:rPr>
                        <m:t>𝑑</m:t>
                      </m:r>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133600" y="5329535"/>
                <a:ext cx="663553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14600" y="4948535"/>
                <a:ext cx="5164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ea typeface="Cambria Math"/>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514600" y="4948535"/>
                <a:ext cx="516487"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5862935"/>
                <a:ext cx="14260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ea typeface="Cambria Math"/>
                        </a:rPr>
                        <m:t>𝑂</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𝑁</m:t>
                          </m:r>
                        </m:e>
                        <m:sup>
                          <m:r>
                            <a:rPr lang="en-US" sz="2400" b="0" i="1" smtClean="0">
                              <a:latin typeface="Cambria Math"/>
                              <a:ea typeface="Cambria Math"/>
                            </a:rPr>
                            <m:t>2</m:t>
                          </m:r>
                        </m:sup>
                      </m:sSup>
                      <m:r>
                        <a:rPr lang="en-US" sz="2400" b="0" i="1" smtClean="0">
                          <a:latin typeface="Cambria Math"/>
                          <a:ea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5862935"/>
                <a:ext cx="1426095" cy="461665"/>
              </a:xfrm>
              <a:prstGeom prst="rect">
                <a:avLst/>
              </a:prstGeom>
              <a:blipFill rotWithShape="1">
                <a:blip r:embed="rId8"/>
                <a:stretch>
                  <a:fillRect r="-855" b="-13158"/>
                </a:stretch>
              </a:blipFill>
            </p:spPr>
            <p:txBody>
              <a:bodyPr/>
              <a:lstStyle/>
              <a:p>
                <a:r>
                  <a:rPr lang="en-US">
                    <a:noFill/>
                  </a:rPr>
                  <a:t> </a:t>
                </a:r>
              </a:p>
            </p:txBody>
          </p:sp>
        </mc:Fallback>
      </mc:AlternateContent>
    </p:spTree>
    <p:extLst>
      <p:ext uri="{BB962C8B-B14F-4D97-AF65-F5344CB8AC3E}">
        <p14:creationId xmlns:p14="http://schemas.microsoft.com/office/powerpoint/2010/main" val="799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a:t>
                </a:r>
                <a:r>
                  <a:rPr lang="en-US" dirty="0" err="1"/>
                  <a:t>realtaion</a:t>
                </a:r>
                <a:r>
                  <a:rPr lang="en-US" dirty="0"/>
                  <a:t>:</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Best case happens when each time the pivot divides the array into two equal-sized ones.</a:t>
                </a:r>
              </a:p>
              <a:p>
                <a:pPr lvl="1"/>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r>
                      <a:rPr lang="en-US" i="1" dirty="0" smtClean="0">
                        <a:latin typeface="Cambria Math"/>
                      </a:rPr>
                      <m:t>𝑇</m:t>
                    </m:r>
                    <m:r>
                      <a:rPr lang="en-US" i="1" dirty="0" smtClean="0">
                        <a:latin typeface="Cambria Math"/>
                      </a:rPr>
                      <m:t>((</m:t>
                    </m:r>
                    <m:r>
                      <a:rPr lang="en-US" b="0" i="1" dirty="0" smtClean="0">
                        <a:latin typeface="Cambria Math"/>
                      </a:rPr>
                      <m:t>𝑁</m:t>
                    </m:r>
                    <m:r>
                      <a:rPr lang="en-US" b="0" i="1" dirty="0" smtClean="0">
                        <a:latin typeface="Cambria Math"/>
                      </a:rPr>
                      <m:t>−1)/2)+</m:t>
                    </m:r>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−1)/2)+</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r>
                  <a:rPr lang="en-US" dirty="0"/>
                  <a:t>The recursive relation is similar to that of merge sort. </a:t>
                </a:r>
              </a:p>
              <a:p>
                <a:pPr lvl="1"/>
                <a14:m>
                  <m:oMath xmlns:m="http://schemas.openxmlformats.org/officeDocument/2006/math">
                    <m:r>
                      <a:rPr lang="en-US" b="0" i="1" dirty="0" smtClean="0">
                        <a:latin typeface="Cambria Math"/>
                        <a:ea typeface="Cambria Math"/>
                      </a:rPr>
                      <m:t>𝑇</m:t>
                    </m:r>
                    <m:d>
                      <m:dPr>
                        <m:ctrlPr>
                          <a:rPr lang="en-US" b="0" i="1" dirty="0" smtClean="0">
                            <a:latin typeface="Cambria Math" panose="02040503050406030204" pitchFamily="18" charset="0"/>
                            <a:ea typeface="Cambria Math"/>
                          </a:rPr>
                        </m:ctrlPr>
                      </m:dPr>
                      <m:e>
                        <m:r>
                          <a:rPr lang="en-US" b="0" i="1" dirty="0" smtClean="0">
                            <a:latin typeface="Cambria Math"/>
                            <a:ea typeface="Cambria Math"/>
                          </a:rPr>
                          <m:t>𝑁</m:t>
                        </m:r>
                      </m:e>
                    </m:d>
                    <m:r>
                      <a:rPr lang="en-US" b="0" i="0" dirty="0" smtClean="0">
                        <a:latin typeface="Cambria Math"/>
                        <a:ea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func>
                      <m:funcPr>
                        <m:ctrlPr>
                          <a:rPr lang="en-US" b="0" i="1" dirty="0" smtClean="0">
                            <a:latin typeface="Cambria Math" panose="02040503050406030204" pitchFamily="18" charset="0"/>
                            <a:ea typeface="Cambria Math"/>
                          </a:rPr>
                        </m:ctrlPr>
                      </m:funcPr>
                      <m:fName>
                        <m:r>
                          <m:rPr>
                            <m:sty m:val="p"/>
                          </m:rPr>
                          <a:rPr lang="en-US" b="0" i="0" dirty="0" smtClean="0">
                            <a:latin typeface="Cambria Math"/>
                            <a:ea typeface="Cambria Math"/>
                          </a:rPr>
                          <m:t>log</m:t>
                        </m:r>
                      </m:fName>
                      <m:e>
                        <m:r>
                          <a:rPr lang="en-US" b="0" i="1" dirty="0" smtClean="0">
                            <a:latin typeface="Cambria Math"/>
                            <a:ea typeface="Cambria Math"/>
                          </a:rPr>
                          <m:t>𝑁</m:t>
                        </m:r>
                      </m:e>
                    </m:func>
                    <m:r>
                      <a:rPr lang="en-US" i="1" dirty="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863"/>
                </a:stretch>
              </a:blipFill>
            </p:spPr>
            <p:txBody>
              <a:bodyPr/>
              <a:lstStyle/>
              <a:p>
                <a:r>
                  <a:rPr lang="en-US">
                    <a:noFill/>
                  </a:rPr>
                  <a:t> </a:t>
                </a:r>
              </a:p>
            </p:txBody>
          </p:sp>
        </mc:Fallback>
      </mc:AlternateContent>
    </p:spTree>
    <p:extLst>
      <p:ext uri="{BB962C8B-B14F-4D97-AF65-F5344CB8AC3E}">
        <p14:creationId xmlns:p14="http://schemas.microsoft.com/office/powerpoint/2010/main" val="15610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Quick Sort</a:t>
            </a:r>
            <a:br>
              <a:rPr lang="en-US" sz="3600" dirty="0">
                <a:solidFill>
                  <a:srgbClr val="696464"/>
                </a:solidFill>
              </a:rPr>
            </a:br>
            <a:r>
              <a:rPr lang="en-US" sz="2400" dirty="0">
                <a:solidFill>
                  <a:srgbClr val="696464"/>
                </a:solidFill>
              </a:rPr>
              <a:t>Average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 time complexity of quick sort can be proved to be </a:t>
                </a:r>
                <a14:m>
                  <m:oMath xmlns:m="http://schemas.openxmlformats.org/officeDocument/2006/math">
                    <m:r>
                      <a:rPr lang="en-US" i="1" dirty="0">
                        <a:latin typeface="Cambria Math"/>
                      </a:rPr>
                      <m:t>𝑂</m:t>
                    </m:r>
                    <m:r>
                      <a:rPr lang="el-GR" i="1" dirty="0">
                        <a:latin typeface="Cambria Math"/>
                      </a:rPr>
                      <m:t>(</m:t>
                    </m:r>
                    <m:r>
                      <a:rPr lang="en-US" i="1" dirty="0">
                        <a:latin typeface="Cambria Math"/>
                      </a:rPr>
                      <m:t>𝑁</m:t>
                    </m:r>
                    <m:r>
                      <a:rPr lang="en-US" i="1" dirty="0">
                        <a:latin typeface="Cambria Math"/>
                      </a:rPr>
                      <m:t> </m:t>
                    </m:r>
                    <m:r>
                      <m:rPr>
                        <m:sty m:val="p"/>
                      </m:rPr>
                      <a:rPr lang="en-US" i="1" dirty="0">
                        <a:latin typeface="Cambria Math"/>
                      </a:rPr>
                      <m:t>log</m:t>
                    </m:r>
                    <m:r>
                      <a:rPr lang="en-US" i="1" dirty="0">
                        <a:latin typeface="Cambria Math"/>
                      </a:rPr>
                      <m:t>⁡</m:t>
                    </m:r>
                    <m:r>
                      <a:rPr lang="en-US" i="1" dirty="0">
                        <a:latin typeface="Cambria Math"/>
                      </a:rPr>
                      <m:t>𝑁</m:t>
                    </m:r>
                    <m:r>
                      <a:rPr lang="en-US" i="1" dirty="0" smtClean="0">
                        <a:latin typeface="Cambria Math"/>
                      </a:rPr>
                      <m:t>)</m:t>
                    </m:r>
                  </m:oMath>
                </a14:m>
                <a:r>
                  <a:rPr lang="en-US" dirty="0"/>
                  <a:t>.</a:t>
                </a:r>
              </a:p>
              <a:p>
                <a:pPr lvl="1"/>
                <a:r>
                  <a:rPr lang="en-US" dirty="0"/>
                  <a:t>Assume </a:t>
                </a:r>
                <a:r>
                  <a:rPr lang="en-US" b="1" dirty="0">
                    <a:solidFill>
                      <a:srgbClr val="C00000"/>
                    </a:solidFill>
                  </a:rPr>
                  <a:t>randomly</a:t>
                </a:r>
                <a:r>
                  <a:rPr lang="en-US" dirty="0"/>
                  <a:t> pick an element from the array as pivot.</a:t>
                </a:r>
              </a:p>
              <a:p>
                <a:pPr lvl="1"/>
                <a:r>
                  <a:rPr lang="en-US" b="1" u="sng" dirty="0"/>
                  <a:t>Note</a:t>
                </a:r>
                <a:r>
                  <a:rPr lang="en-US" dirty="0"/>
                  <a:t>: average is over random choice of pivots made by the algorithm, </a:t>
                </a:r>
                <a:r>
                  <a:rPr lang="en-US" b="1" dirty="0">
                    <a:solidFill>
                      <a:srgbClr val="C00000"/>
                    </a:solidFill>
                  </a:rPr>
                  <a:t>not</a:t>
                </a:r>
                <a:r>
                  <a:rPr lang="en-US" dirty="0">
                    <a:solidFill>
                      <a:srgbClr val="C00000"/>
                    </a:solidFill>
                  </a:rPr>
                  <a:t> </a:t>
                </a:r>
                <a:r>
                  <a:rPr lang="en-US" dirty="0"/>
                  <a:t>on the input.</a:t>
                </a:r>
              </a:p>
              <a:p>
                <a:pPr lvl="1"/>
                <a:r>
                  <a:rPr lang="en-US" dirty="0"/>
                  <a:t>The claim holds for any input.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864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array A of size N, reorder A so that its elements are in order.</a:t>
                </a:r>
              </a:p>
              <a:p>
                <a:pPr lvl="1"/>
                <a:r>
                  <a:rPr lang="en-US" dirty="0"/>
                  <a:t>"In order" with respect to a consistent comparison function, such as “</a:t>
                </a:r>
                <a14:m>
                  <m:oMath xmlns:m="http://schemas.openxmlformats.org/officeDocument/2006/math">
                    <m:r>
                      <a:rPr lang="en-US" i="1" smtClean="0">
                        <a:latin typeface="Cambria Math"/>
                        <a:ea typeface="Cambria Math"/>
                      </a:rPr>
                      <m:t>≤</m:t>
                    </m:r>
                  </m:oMath>
                </a14:m>
                <a:r>
                  <a:rPr lang="en-US" dirty="0"/>
                  <a:t>” or “</a:t>
                </a:r>
                <a14:m>
                  <m:oMath xmlns:m="http://schemas.openxmlformats.org/officeDocument/2006/math">
                    <m:r>
                      <a:rPr lang="en-US" i="1" smtClean="0">
                        <a:latin typeface="Cambria Math"/>
                        <a:ea typeface="Cambria Math"/>
                      </a:rPr>
                      <m:t>≥</m:t>
                    </m:r>
                  </m:oMath>
                </a14:m>
                <a:r>
                  <a:rPr lang="en-US" dirty="0"/>
                  <a:t>”.</a:t>
                </a:r>
              </a:p>
              <a:p>
                <a:endParaRPr lang="en-US" dirty="0"/>
              </a:p>
              <a:p>
                <a:r>
                  <a:rPr lang="en-US" dirty="0"/>
                  <a:t>Sorting order</a:t>
                </a:r>
              </a:p>
              <a:p>
                <a:pPr lvl="1"/>
                <a:r>
                  <a:rPr lang="en-US" dirty="0"/>
                  <a:t>Ascending order</a:t>
                </a:r>
              </a:p>
              <a:p>
                <a:pPr lvl="1"/>
                <a:r>
                  <a:rPr lang="en-US" dirty="0"/>
                  <a:t>Descending order</a:t>
                </a:r>
              </a:p>
              <a:p>
                <a:r>
                  <a:rPr lang="en-US" dirty="0"/>
                  <a:t>Unless otherwise specified, we consider sorting in ascending order.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549"/>
                </a:stretch>
              </a:blipFill>
            </p:spPr>
            <p:txBody>
              <a:bodyPr/>
              <a:lstStyle/>
              <a:p>
                <a:r>
                  <a:rPr lang="en-US">
                    <a:noFill/>
                  </a:rPr>
                  <a:t> </a:t>
                </a:r>
              </a:p>
            </p:txBody>
          </p:sp>
        </mc:Fallback>
      </mc:AlternateContent>
    </p:spTree>
    <p:extLst>
      <p:ext uri="{BB962C8B-B14F-4D97-AF65-F5344CB8AC3E}">
        <p14:creationId xmlns:p14="http://schemas.microsoft.com/office/powerpoint/2010/main" val="2628313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Other 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In-place?</a:t>
                </a:r>
              </a:p>
              <a:p>
                <a:pPr lvl="1"/>
                <a:r>
                  <a:rPr lang="en-US" dirty="0"/>
                  <a:t>In-place partitioning.</a:t>
                </a:r>
              </a:p>
              <a:p>
                <a:pPr lvl="1"/>
                <a:r>
                  <a:rPr lang="en-US" dirty="0"/>
                  <a:t>Worst case needs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 (Why?)</a:t>
                </a:r>
              </a:p>
              <a:p>
                <a:pPr lvl="1"/>
                <a:r>
                  <a:rPr lang="en-US" dirty="0"/>
                  <a:t>Average case needs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𝑁</m:t>
                            </m:r>
                          </m:e>
                        </m:func>
                      </m:e>
                    </m:d>
                  </m:oMath>
                </a14:m>
                <a:r>
                  <a:rPr lang="en-US" dirty="0"/>
                  <a:t> stack space. </a:t>
                </a:r>
              </a:p>
              <a:p>
                <a:pPr lvl="2"/>
                <a:r>
                  <a:rPr lang="en-US" sz="2400" dirty="0"/>
                  <a:t>“Weakly” in-place.</a:t>
                </a:r>
                <a:endParaRPr lang="en-US" sz="2800" dirty="0"/>
              </a:p>
              <a:p>
                <a:pPr lvl="1"/>
                <a:endParaRPr lang="en-US" dirty="0"/>
              </a:p>
              <a:p>
                <a:r>
                  <a:rPr lang="en-US" dirty="0"/>
                  <a:t>Not stable. (Why?)</a:t>
                </a:r>
              </a:p>
              <a:p>
                <a:r>
                  <a:rPr lang="en-US" dirty="0"/>
                  <a:t>Remedy?</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BCBB62F-2BA7-493E-8B81-374CE06744EC}"/>
              </a:ext>
            </a:extLst>
          </p:cNvPr>
          <p:cNvSpPr txBox="1"/>
          <p:nvPr/>
        </p:nvSpPr>
        <p:spPr>
          <a:xfrm>
            <a:off x="914400" y="5105400"/>
            <a:ext cx="3081677" cy="461665"/>
          </a:xfrm>
          <a:prstGeom prst="rect">
            <a:avLst/>
          </a:prstGeom>
          <a:noFill/>
        </p:spPr>
        <p:txBody>
          <a:bodyPr wrap="none" rtlCol="0">
            <a:spAutoFit/>
          </a:bodyPr>
          <a:lstStyle/>
          <a:p>
            <a:r>
              <a:rPr lang="en-US" sz="2400" dirty="0"/>
              <a:t>(4, b), (3, e), (3, b), (5, b)</a:t>
            </a:r>
          </a:p>
        </p:txBody>
      </p:sp>
      <p:sp>
        <p:nvSpPr>
          <p:cNvPr id="6" name="TextBox 5">
            <a:extLst>
              <a:ext uri="{FF2B5EF4-FFF2-40B4-BE49-F238E27FC236}">
                <a16:creationId xmlns:a16="http://schemas.microsoft.com/office/drawing/2014/main" id="{7FFCD33C-2868-40BD-B7EC-00F13B914CF5}"/>
              </a:ext>
            </a:extLst>
          </p:cNvPr>
          <p:cNvSpPr txBox="1"/>
          <p:nvPr/>
        </p:nvSpPr>
        <p:spPr>
          <a:xfrm>
            <a:off x="4863578" y="5088044"/>
            <a:ext cx="3943452" cy="461665"/>
          </a:xfrm>
          <a:prstGeom prst="rect">
            <a:avLst/>
          </a:prstGeom>
          <a:noFill/>
        </p:spPr>
        <p:txBody>
          <a:bodyPr wrap="none" rtlCol="0">
            <a:spAutoFit/>
          </a:bodyPr>
          <a:lstStyle/>
          <a:p>
            <a:r>
              <a:rPr lang="en-US" sz="2400" dirty="0"/>
              <a:t>(4, b,</a:t>
            </a:r>
            <a:r>
              <a:rPr lang="en-US" sz="2400" dirty="0">
                <a:solidFill>
                  <a:srgbClr val="FF0000"/>
                </a:solidFill>
              </a:rPr>
              <a:t>1</a:t>
            </a:r>
            <a:r>
              <a:rPr lang="en-US" sz="2400" dirty="0"/>
              <a:t>), (3, e,</a:t>
            </a:r>
            <a:r>
              <a:rPr lang="en-US" sz="2400" dirty="0">
                <a:solidFill>
                  <a:srgbClr val="FF0000"/>
                </a:solidFill>
              </a:rPr>
              <a:t>2</a:t>
            </a:r>
            <a:r>
              <a:rPr lang="en-US" sz="2400" dirty="0"/>
              <a:t>), (3, b,</a:t>
            </a:r>
            <a:r>
              <a:rPr lang="en-US" sz="2400" dirty="0">
                <a:solidFill>
                  <a:srgbClr val="FF0000"/>
                </a:solidFill>
              </a:rPr>
              <a:t>3</a:t>
            </a:r>
            <a:r>
              <a:rPr lang="en-US" sz="2400" dirty="0"/>
              <a:t>), (5, b,</a:t>
            </a:r>
            <a:r>
              <a:rPr lang="en-US" sz="2400" dirty="0">
                <a:solidFill>
                  <a:srgbClr val="FF0000"/>
                </a:solidFill>
              </a:rPr>
              <a:t>4</a:t>
            </a:r>
            <a:r>
              <a:rPr lang="en-US" sz="2400" dirty="0"/>
              <a:t>)</a:t>
            </a:r>
          </a:p>
        </p:txBody>
      </p:sp>
      <p:sp>
        <p:nvSpPr>
          <p:cNvPr id="7" name="Right Arrow 11">
            <a:extLst>
              <a:ext uri="{FF2B5EF4-FFF2-40B4-BE49-F238E27FC236}">
                <a16:creationId xmlns:a16="http://schemas.microsoft.com/office/drawing/2014/main" id="{D98BD567-D568-4F9E-8777-78914C7D0C12}"/>
              </a:ext>
            </a:extLst>
          </p:cNvPr>
          <p:cNvSpPr/>
          <p:nvPr/>
        </p:nvSpPr>
        <p:spPr>
          <a:xfrm>
            <a:off x="4107062" y="5212138"/>
            <a:ext cx="693538" cy="248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7101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r>
              <a:rPr lang="en-US" dirty="0"/>
              <a:t>Like merge sort, quick sort is a divide-and-conquer algorithm.</a:t>
            </a:r>
          </a:p>
          <a:p>
            <a:endParaRPr lang="en-US" dirty="0"/>
          </a:p>
          <a:p>
            <a:r>
              <a:rPr lang="en-US" dirty="0"/>
              <a:t>Merge sort: easy division, complex combination.</a:t>
            </a:r>
          </a:p>
          <a:p>
            <a:r>
              <a:rPr lang="en-US" dirty="0"/>
              <a:t>Quick sort: complex division (partition with pivot step), easy combination.</a:t>
            </a:r>
          </a:p>
          <a:p>
            <a:endParaRPr lang="en-US" dirty="0"/>
          </a:p>
          <a:p>
            <a:r>
              <a:rPr lang="en-US" dirty="0"/>
              <a:t>Insertion sort runs faster than quick sort for small arrays.</a:t>
            </a:r>
          </a:p>
          <a:p>
            <a:pPr lvl="1"/>
            <a:r>
              <a:rPr lang="en-US" dirty="0"/>
              <a:t>Terminate quick sort when array size is below a threshold. Do insertion sort on </a:t>
            </a:r>
            <a:r>
              <a:rPr lang="en-US" dirty="0" err="1"/>
              <a:t>subarrays</a:t>
            </a:r>
            <a:r>
              <a:rPr lang="en-US" dirty="0"/>
              <a:t>.</a:t>
            </a:r>
          </a:p>
        </p:txBody>
      </p:sp>
    </p:spTree>
    <p:extLst>
      <p:ext uri="{BB962C8B-B14F-4D97-AF65-F5344CB8AC3E}">
        <p14:creationId xmlns:p14="http://schemas.microsoft.com/office/powerpoint/2010/main" val="211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solidFill>
                  <a:schemeClr val="bg1">
                    <a:lumMod val="75000"/>
                  </a:schemeClr>
                </a:solidFill>
              </a:rPr>
              <a:t>Quick Sort</a:t>
            </a:r>
          </a:p>
          <a:p>
            <a:r>
              <a:rPr lang="en-US" altLang="zh-CN" dirty="0"/>
              <a:t>Comparison Sort Summary</a:t>
            </a:r>
          </a:p>
          <a:p>
            <a:endParaRPr lang="en-US" dirty="0"/>
          </a:p>
        </p:txBody>
      </p:sp>
    </p:spTree>
    <p:extLst>
      <p:ext uri="{BB962C8B-B14F-4D97-AF65-F5344CB8AC3E}">
        <p14:creationId xmlns:p14="http://schemas.microsoft.com/office/powerpoint/2010/main" val="3439762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Sorts</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43</a:t>
            </a:fld>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370840">
                    <a:tc>
                      <a:txBody>
                        <a:bodyPr/>
                        <a:lstStyle/>
                        <a:p>
                          <a:pPr algn="ctr"/>
                          <a:r>
                            <a:rPr lang="en-US" sz="2400" dirty="0"/>
                            <a:t>Insertion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𝑁</m:t>
                                    </m:r>
                                  </m:e>
                                  <m:sup>
                                    <m:r>
                                      <a:rPr lang="en-US" sz="2400" b="0" i="1" smtClean="0">
                                        <a:latin typeface="Cambria Math"/>
                                      </a:rPr>
                                      <m:t>2</m:t>
                                    </m:r>
                                  </m:sup>
                                </m:sSup>
                                <m:r>
                                  <a:rPr lang="en-US" sz="2400" b="0" i="1" smtClean="0">
                                    <a:latin typeface="Cambria Math"/>
                                  </a:rPr>
                                  <m:t>)</m:t>
                                </m:r>
                              </m:oMath>
                            </m:oMathPara>
                          </a14:m>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24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370840">
                    <a:tc>
                      <a:txBody>
                        <a:bodyPr/>
                        <a:lstStyle/>
                        <a:p>
                          <a:pPr algn="ctr"/>
                          <a:r>
                            <a:rPr lang="en-US" sz="2400" dirty="0"/>
                            <a:t>Selection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370840">
                    <a:tc>
                      <a:txBody>
                        <a:bodyPr/>
                        <a:lstStyle/>
                        <a:p>
                          <a:pPr algn="ctr"/>
                          <a:r>
                            <a:rPr lang="en-US" sz="2400" dirty="0"/>
                            <a:t>Bubble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370840">
                    <a:tc>
                      <a:txBody>
                        <a:bodyPr/>
                        <a:lstStyle/>
                        <a:p>
                          <a:pPr algn="ctr"/>
                          <a:r>
                            <a:rPr lang="en-US" sz="2400" dirty="0"/>
                            <a:t>Merge Sort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370840">
                    <a:tc>
                      <a:txBody>
                        <a:bodyPr/>
                        <a:lstStyle/>
                        <a:p>
                          <a:pPr algn="ctr"/>
                          <a:r>
                            <a:rPr lang="en-US" sz="2400" dirty="0"/>
                            <a:t>Quick</a:t>
                          </a:r>
                          <a:r>
                            <a:rPr lang="en-US" sz="2400" baseline="0" dirty="0"/>
                            <a:t> Sort</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82296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457200">
                    <a:tc>
                      <a:txBody>
                        <a:bodyPr/>
                        <a:lstStyle/>
                        <a:p>
                          <a:pPr algn="ctr"/>
                          <a:r>
                            <a:rPr lang="en-US" sz="2400" dirty="0"/>
                            <a:t>Insertion</a:t>
                          </a:r>
                        </a:p>
                      </a:txBody>
                      <a:tcPr anchor="ctr"/>
                    </a:tc>
                    <a:tc>
                      <a:txBody>
                        <a:bodyPr/>
                        <a:lstStyle/>
                        <a:p>
                          <a:endParaRPr lang="en-US"/>
                        </a:p>
                      </a:txBody>
                      <a:tcPr anchor="ctr">
                        <a:blipFill>
                          <a:blip r:embed="rId2"/>
                          <a:stretch>
                            <a:fillRect l="-100784" t="-190667" r="-301176" b="-430667"/>
                          </a:stretch>
                        </a:blipFill>
                      </a:tcPr>
                    </a:tc>
                    <a:tc>
                      <a:txBody>
                        <a:bodyPr/>
                        <a:lstStyle/>
                        <a:p>
                          <a:endParaRPr lang="en-US"/>
                        </a:p>
                      </a:txBody>
                      <a:tcPr anchor="ctr">
                        <a:blipFill>
                          <a:blip r:embed="rId2"/>
                          <a:stretch>
                            <a:fillRect l="-200784" t="-190667" r="-201176" b="-4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457200">
                    <a:tc>
                      <a:txBody>
                        <a:bodyPr/>
                        <a:lstStyle/>
                        <a:p>
                          <a:pPr algn="ctr"/>
                          <a:r>
                            <a:rPr lang="en-US" sz="2400" dirty="0"/>
                            <a:t>Selection</a:t>
                          </a:r>
                        </a:p>
                      </a:txBody>
                      <a:tcPr anchor="ctr"/>
                    </a:tc>
                    <a:tc>
                      <a:txBody>
                        <a:bodyPr/>
                        <a:lstStyle/>
                        <a:p>
                          <a:endParaRPr lang="en-US"/>
                        </a:p>
                      </a:txBody>
                      <a:tcPr anchor="ctr">
                        <a:blipFill>
                          <a:blip r:embed="rId2"/>
                          <a:stretch>
                            <a:fillRect l="-100784" t="-290667" r="-301176" b="-330667"/>
                          </a:stretch>
                        </a:blipFill>
                      </a:tcPr>
                    </a:tc>
                    <a:tc>
                      <a:txBody>
                        <a:bodyPr/>
                        <a:lstStyle/>
                        <a:p>
                          <a:endParaRPr lang="en-US"/>
                        </a:p>
                      </a:txBody>
                      <a:tcPr anchor="ctr">
                        <a:blipFill>
                          <a:blip r:embed="rId2"/>
                          <a:stretch>
                            <a:fillRect l="-200784" t="-290667" r="-201176" b="-330667"/>
                          </a:stretch>
                        </a:blipFill>
                      </a:tcP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457200">
                    <a:tc>
                      <a:txBody>
                        <a:bodyPr/>
                        <a:lstStyle/>
                        <a:p>
                          <a:pPr algn="ctr"/>
                          <a:r>
                            <a:rPr lang="en-US" sz="2400" dirty="0"/>
                            <a:t>Bubble</a:t>
                          </a:r>
                        </a:p>
                      </a:txBody>
                      <a:tcPr anchor="ctr"/>
                    </a:tc>
                    <a:tc>
                      <a:txBody>
                        <a:bodyPr/>
                        <a:lstStyle/>
                        <a:p>
                          <a:endParaRPr lang="en-US"/>
                        </a:p>
                      </a:txBody>
                      <a:tcPr anchor="ctr">
                        <a:blipFill>
                          <a:blip r:embed="rId2"/>
                          <a:stretch>
                            <a:fillRect l="-100784" t="-390667" r="-301176" b="-230667"/>
                          </a:stretch>
                        </a:blipFill>
                      </a:tcPr>
                    </a:tc>
                    <a:tc>
                      <a:txBody>
                        <a:bodyPr/>
                        <a:lstStyle/>
                        <a:p>
                          <a:endParaRPr lang="en-US"/>
                        </a:p>
                      </a:txBody>
                      <a:tcPr anchor="ctr">
                        <a:blipFill>
                          <a:blip r:embed="rId2"/>
                          <a:stretch>
                            <a:fillRect l="-200784" t="-390667" r="-201176" b="-2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457200">
                    <a:tc>
                      <a:txBody>
                        <a:bodyPr/>
                        <a:lstStyle/>
                        <a:p>
                          <a:pPr algn="ctr"/>
                          <a:r>
                            <a:rPr lang="en-US" sz="2400" dirty="0"/>
                            <a:t>Merge Sort</a:t>
                          </a:r>
                        </a:p>
                      </a:txBody>
                      <a:tcPr anchor="ctr"/>
                    </a:tc>
                    <a:tc>
                      <a:txBody>
                        <a:bodyPr/>
                        <a:lstStyle/>
                        <a:p>
                          <a:endParaRPr lang="en-US"/>
                        </a:p>
                      </a:txBody>
                      <a:tcPr anchor="ctr">
                        <a:blipFill>
                          <a:blip r:embed="rId2"/>
                          <a:stretch>
                            <a:fillRect l="-100784" t="-490667" r="-301176" b="-130667"/>
                          </a:stretch>
                        </a:blipFill>
                      </a:tcPr>
                    </a:tc>
                    <a:tc>
                      <a:txBody>
                        <a:bodyPr/>
                        <a:lstStyle/>
                        <a:p>
                          <a:endParaRPr lang="en-US"/>
                        </a:p>
                      </a:txBody>
                      <a:tcPr anchor="ctr">
                        <a:blipFill>
                          <a:blip r:embed="rId2"/>
                          <a:stretch>
                            <a:fillRect l="-200784" t="-490667" r="-201176" b="-130667"/>
                          </a:stretch>
                        </a:blipFill>
                      </a:tcP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457200">
                    <a:tc>
                      <a:txBody>
                        <a:bodyPr/>
                        <a:lstStyle/>
                        <a:p>
                          <a:pPr algn="ctr"/>
                          <a:r>
                            <a:rPr lang="en-US" sz="2400" dirty="0"/>
                            <a:t>Quick</a:t>
                          </a:r>
                          <a:r>
                            <a:rPr lang="en-US" sz="2400" baseline="0" dirty="0"/>
                            <a:t> Sort</a:t>
                          </a:r>
                          <a:endParaRPr lang="en-US" sz="2400" dirty="0"/>
                        </a:p>
                      </a:txBody>
                      <a:tcPr anchor="ctr"/>
                    </a:tc>
                    <a:tc>
                      <a:txBody>
                        <a:bodyPr/>
                        <a:lstStyle/>
                        <a:p>
                          <a:endParaRPr lang="en-US"/>
                        </a:p>
                      </a:txBody>
                      <a:tcPr anchor="ctr">
                        <a:blipFill>
                          <a:blip r:embed="rId2"/>
                          <a:stretch>
                            <a:fillRect l="-100784" t="-590667" r="-301176" b="-30667"/>
                          </a:stretch>
                        </a:blipFill>
                      </a:tcPr>
                    </a:tc>
                    <a:tc>
                      <a:txBody>
                        <a:bodyPr/>
                        <a:lstStyle/>
                        <a:p>
                          <a:endParaRPr lang="en-US"/>
                        </a:p>
                      </a:txBody>
                      <a:tcPr anchor="ctr">
                        <a:blipFill>
                          <a:blip r:embed="rId2"/>
                          <a:stretch>
                            <a:fillRect l="-200784" t="-590667" r="-201176" b="-30667"/>
                          </a:stretch>
                        </a:blipFill>
                      </a:tcP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71600" y="5348922"/>
                <a:ext cx="6324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t>For comparison sort, is </a:t>
                </a:r>
                <a14:m>
                  <m:oMath xmlns:m="http://schemas.openxmlformats.org/officeDocument/2006/math">
                    <m:r>
                      <a:rPr lang="en-US" altLang="zh-CN" sz="2400" i="1" dirty="0">
                        <a:latin typeface="Cambria Math"/>
                      </a:rPr>
                      <m:t>𝑂</m:t>
                    </m:r>
                    <m:r>
                      <a:rPr lang="en-US" altLang="zh-CN" sz="2400" i="1" dirty="0">
                        <a:latin typeface="Cambria Math"/>
                      </a:rPr>
                      <m:t>(</m:t>
                    </m:r>
                    <m:r>
                      <a:rPr lang="en-US" altLang="zh-CN" sz="2400" i="1" dirty="0">
                        <a:latin typeface="Cambria Math"/>
                      </a:rPr>
                      <m:t>𝑁</m:t>
                    </m:r>
                    <m:func>
                      <m:funcPr>
                        <m:ctrlPr>
                          <a:rPr lang="en-US" altLang="zh-CN" sz="2400" i="1" dirty="0">
                            <a:latin typeface="Cambria Math" panose="02040503050406030204" pitchFamily="18" charset="0"/>
                          </a:rPr>
                        </m:ctrlPr>
                      </m:funcPr>
                      <m:fName>
                        <m:r>
                          <m:rPr>
                            <m:sty m:val="p"/>
                          </m:rPr>
                          <a:rPr lang="en-US" altLang="zh-CN" sz="2400" dirty="0">
                            <a:latin typeface="Cambria Math"/>
                          </a:rPr>
                          <m:t>log</m:t>
                        </m:r>
                      </m:fName>
                      <m:e>
                        <m:r>
                          <a:rPr lang="en-US" altLang="zh-CN" sz="2400" i="1" dirty="0">
                            <a:latin typeface="Cambria Math"/>
                          </a:rPr>
                          <m:t>𝑁</m:t>
                        </m:r>
                      </m:e>
                    </m:func>
                    <m:r>
                      <a:rPr lang="en-US" altLang="zh-CN" sz="2400" i="1" dirty="0">
                        <a:latin typeface="Cambria Math"/>
                      </a:rPr>
                      <m:t>)</m:t>
                    </m:r>
                  </m:oMath>
                </a14:m>
                <a:r>
                  <a:rPr lang="en-US" altLang="zh-CN" sz="2400" dirty="0"/>
                  <a:t> the best we can do in the </a:t>
                </a:r>
                <a:r>
                  <a:rPr lang="en-US" altLang="zh-CN" sz="2400" b="1" dirty="0"/>
                  <a:t>worst case</a:t>
                </a:r>
                <a:r>
                  <a:rPr lang="en-US" altLang="zh-CN"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371600" y="5348922"/>
                <a:ext cx="6324600" cy="83099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9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696464"/>
                </a:solidFill>
              </a:rPr>
              <a:t>Comparison Sorts</a:t>
            </a:r>
            <a:br>
              <a:rPr lang="en-US" dirty="0">
                <a:solidFill>
                  <a:srgbClr val="696464"/>
                </a:solidFill>
              </a:rPr>
            </a:br>
            <a:r>
              <a:rPr lang="en-US" sz="2700" dirty="0">
                <a:solidFill>
                  <a:srgbClr val="696464"/>
                </a:solidFill>
              </a:rPr>
              <a:t>Worst Case 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Theorem: A sorting algorithm that is based on pairwise comparisons must use </a:t>
                </a:r>
                <a14:m>
                  <m:oMath xmlns:m="http://schemas.openxmlformats.org/officeDocument/2006/math">
                    <m:r>
                      <m:rPr>
                        <m:sty m:val="p"/>
                      </m:rPr>
                      <a:rPr lang="el-GR" i="1">
                        <a:latin typeface="Cambria Math"/>
                        <a:ea typeface="Cambria Math"/>
                      </a:rPr>
                      <m:t>Ω</m:t>
                    </m:r>
                    <m:r>
                      <a:rPr lang="en-US" i="1">
                        <a:latin typeface="Cambria Math"/>
                        <a:ea typeface="Cambria Math"/>
                      </a:rPr>
                      <m:t>(</m:t>
                    </m:r>
                    <m:r>
                      <a:rPr lang="en-US" i="1">
                        <a:latin typeface="Cambria Math"/>
                        <a:ea typeface="Cambria Math"/>
                      </a:rPr>
                      <m:t>𝑁</m:t>
                    </m:r>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r>
                          <a:rPr lang="en-US" i="1">
                            <a:latin typeface="Cambria Math"/>
                            <a:ea typeface="Cambria Math"/>
                          </a:rPr>
                          <m:t>𝑁</m:t>
                        </m:r>
                      </m:e>
                    </m:func>
                    <m:r>
                      <a:rPr lang="en-US" i="1">
                        <a:latin typeface="Cambria Math"/>
                        <a:ea typeface="Cambria Math"/>
                      </a:rPr>
                      <m:t>)</m:t>
                    </m:r>
                  </m:oMath>
                </a14:m>
                <a:r>
                  <a:rPr lang="en-US" dirty="0"/>
                  <a:t> operations to sort in the worst case.</a:t>
                </a:r>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200" r="-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8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5361-DD56-49DA-9F3B-26A3AE0825D0}"/>
              </a:ext>
            </a:extLst>
          </p:cNvPr>
          <p:cNvSpPr>
            <a:spLocks noGrp="1"/>
          </p:cNvSpPr>
          <p:nvPr>
            <p:ph type="title"/>
          </p:nvPr>
        </p:nvSpPr>
        <p:spPr/>
        <p:txBody>
          <a:bodyPr/>
          <a:lstStyle/>
          <a:p>
            <a:r>
              <a:rPr lang="en-US" dirty="0"/>
              <a:t>That’s All for Today!</a:t>
            </a:r>
          </a:p>
        </p:txBody>
      </p:sp>
      <p:sp>
        <p:nvSpPr>
          <p:cNvPr id="3" name="Slide Number Placeholder 2">
            <a:extLst>
              <a:ext uri="{FF2B5EF4-FFF2-40B4-BE49-F238E27FC236}">
                <a16:creationId xmlns:a16="http://schemas.microsoft.com/office/drawing/2014/main" id="{C5C9E6CF-73FB-428F-89E1-90C5CC979646}"/>
              </a:ext>
            </a:extLst>
          </p:cNvPr>
          <p:cNvSpPr>
            <a:spLocks noGrp="1"/>
          </p:cNvSpPr>
          <p:nvPr>
            <p:ph type="sldNum" sz="quarter" idx="12"/>
          </p:nvPr>
        </p:nvSpPr>
        <p:spPr/>
        <p:txBody>
          <a:bodyPr/>
          <a:lstStyle/>
          <a:p>
            <a:fld id="{6E2E4A66-FC3E-4C0B-B5A2-3AC9BF2C6C04}" type="slidenum">
              <a:rPr lang="en-US" smtClean="0"/>
              <a:pPr/>
              <a:t>45</a:t>
            </a:fld>
            <a:endParaRPr lang="en-US"/>
          </a:p>
        </p:txBody>
      </p:sp>
      <p:sp>
        <p:nvSpPr>
          <p:cNvPr id="4" name="Content Placeholder 3">
            <a:extLst>
              <a:ext uri="{FF2B5EF4-FFF2-40B4-BE49-F238E27FC236}">
                <a16:creationId xmlns:a16="http://schemas.microsoft.com/office/drawing/2014/main" id="{0C7D2CC9-09E1-4F53-8D67-BC2975462DC5}"/>
              </a:ext>
            </a:extLst>
          </p:cNvPr>
          <p:cNvSpPr>
            <a:spLocks noGrp="1"/>
          </p:cNvSpPr>
          <p:nvPr>
            <p:ph sz="quarter" idx="1"/>
          </p:nvPr>
        </p:nvSpPr>
        <p:spPr/>
        <p:txBody>
          <a:bodyPr/>
          <a:lstStyle/>
          <a:p>
            <a:r>
              <a:rPr lang="en-US" dirty="0"/>
              <a:t>3 min Q&amp;A before you leave!</a:t>
            </a:r>
          </a:p>
        </p:txBody>
      </p:sp>
    </p:spTree>
    <p:extLst>
      <p:ext uri="{BB962C8B-B14F-4D97-AF65-F5344CB8AC3E}">
        <p14:creationId xmlns:p14="http://schemas.microsoft.com/office/powerpoint/2010/main" val="264807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Average-case time complexity</a:t>
                </a:r>
              </a:p>
              <a:p>
                <a:r>
                  <a:rPr lang="en-US" dirty="0"/>
                  <a:t>Worst-case time complexity</a:t>
                </a:r>
              </a:p>
              <a:p>
                <a:r>
                  <a:rPr lang="en-US" dirty="0"/>
                  <a:t>Space usage: </a:t>
                </a:r>
                <a:r>
                  <a:rPr lang="en-US" b="1" dirty="0">
                    <a:solidFill>
                      <a:srgbClr val="0000FF"/>
                    </a:solidFill>
                  </a:rPr>
                  <a:t>in place</a:t>
                </a:r>
                <a:r>
                  <a:rPr lang="en-US" dirty="0"/>
                  <a:t> or not?</a:t>
                </a:r>
              </a:p>
              <a:p>
                <a:pPr lvl="1"/>
                <a:r>
                  <a:rPr lang="en-US" b="1" dirty="0">
                    <a:solidFill>
                      <a:srgbClr val="0000FF"/>
                    </a:solidFill>
                  </a:rPr>
                  <a:t>in place</a:t>
                </a:r>
                <a:r>
                  <a:rPr lang="en-US" dirty="0"/>
                  <a:t>: requires </a:t>
                </a:r>
                <a14:m>
                  <m:oMath xmlns:m="http://schemas.openxmlformats.org/officeDocument/2006/math">
                    <m:r>
                      <a:rPr lang="en-US" i="1" dirty="0" smtClean="0">
                        <a:latin typeface="Cambria Math"/>
                      </a:rPr>
                      <m:t>𝑂</m:t>
                    </m:r>
                    <m:r>
                      <a:rPr lang="en-US" i="1" dirty="0" smtClean="0">
                        <a:latin typeface="Cambria Math"/>
                      </a:rPr>
                      <m:t>(1)</m:t>
                    </m:r>
                  </m:oMath>
                </a14:m>
                <a:r>
                  <a:rPr lang="en-US" dirty="0"/>
                  <a:t> additional memory</a:t>
                </a:r>
              </a:p>
              <a:p>
                <a:pPr lvl="1"/>
                <a:r>
                  <a:rPr lang="en-US" dirty="0"/>
                  <a:t>Don’t forget the stack space used in recursive calls</a:t>
                </a:r>
              </a:p>
              <a:p>
                <a:pPr lvl="1"/>
                <a:r>
                  <a:rPr lang="en-US" b="1" dirty="0">
                    <a:solidFill>
                      <a:srgbClr val="C00000"/>
                    </a:solidFill>
                  </a:rPr>
                  <a:t>In place is better</a:t>
                </a:r>
              </a:p>
              <a:p>
                <a:pPr lvl="2"/>
                <a:r>
                  <a:rPr lang="en-US" sz="2400" dirty="0"/>
                  <a:t>Why? The data can fit into cache, not main memory</a:t>
                </a:r>
              </a:p>
              <a:p>
                <a:pPr lvl="1"/>
                <a:r>
                  <a:rPr lang="en-US" dirty="0"/>
                  <a:t>Real example: quick sort versus merge sort. Both have average-case time complexity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Quick sort runs faster in practice, due to in place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r="-157"/>
                </a:stretch>
              </a:blipFill>
            </p:spPr>
            <p:txBody>
              <a:bodyPr/>
              <a:lstStyle/>
              <a:p>
                <a:r>
                  <a:rPr lang="en-US">
                    <a:noFill/>
                  </a:rPr>
                  <a:t> </a:t>
                </a:r>
              </a:p>
            </p:txBody>
          </p:sp>
        </mc:Fallback>
      </mc:AlternateContent>
    </p:spTree>
    <p:extLst>
      <p:ext uri="{BB962C8B-B14F-4D97-AF65-F5344CB8AC3E}">
        <p14:creationId xmlns:p14="http://schemas.microsoft.com/office/powerpoint/2010/main" val="21838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p:sp>
        <p:nvSpPr>
          <p:cNvPr id="4" name="Content Placeholder 3"/>
          <p:cNvSpPr>
            <a:spLocks noGrp="1"/>
          </p:cNvSpPr>
          <p:nvPr>
            <p:ph sz="quarter" idx="1"/>
          </p:nvPr>
        </p:nvSpPr>
        <p:spPr/>
        <p:txBody>
          <a:bodyPr/>
          <a:lstStyle/>
          <a:p>
            <a:r>
              <a:rPr lang="en-US" b="1" dirty="0">
                <a:solidFill>
                  <a:srgbClr val="C00000"/>
                </a:solidFill>
              </a:rPr>
              <a:t>Stability</a:t>
            </a:r>
            <a:r>
              <a:rPr lang="en-US" dirty="0"/>
              <a:t>: whether the algorithm maintains the relative order of records with equal keys</a:t>
            </a:r>
          </a:p>
          <a:p>
            <a:endParaRPr lang="en-US" dirty="0"/>
          </a:p>
          <a:p>
            <a:endParaRPr lang="en-US" dirty="0"/>
          </a:p>
          <a:p>
            <a:r>
              <a:rPr lang="en-US" altLang="zh-CN" dirty="0"/>
              <a:t>Usually there is a secondary key whose ordering you want to keep. Stable sort is thus useful for sorting over multiple keys</a:t>
            </a:r>
          </a:p>
          <a:p>
            <a:r>
              <a:rPr lang="en-US" altLang="zh-CN" dirty="0"/>
              <a:t>Example: sort complex numbers </a:t>
            </a:r>
            <a:r>
              <a:rPr lang="en-US" altLang="zh-CN" dirty="0" err="1"/>
              <a:t>a+bi</a:t>
            </a:r>
            <a:endParaRPr lang="en-US" altLang="zh-CN" dirty="0"/>
          </a:p>
          <a:p>
            <a:pPr lvl="1"/>
            <a:r>
              <a:rPr lang="en-US" altLang="zh-CN" dirty="0"/>
              <a:t>Ordering rule: first compare a; when there is a tie, compare b</a:t>
            </a:r>
          </a:p>
          <a:p>
            <a:pPr lvl="1"/>
            <a:r>
              <a:rPr lang="en-US" altLang="zh-CN" dirty="0"/>
              <a:t>One sorting method: first sort b, then sort a</a:t>
            </a:r>
          </a:p>
          <a:p>
            <a:pPr lvl="1"/>
            <a:endParaRPr lang="en-US" altLang="zh-CN" dirty="0"/>
          </a:p>
          <a:p>
            <a:endParaRPr lang="en-US" dirty="0"/>
          </a:p>
        </p:txBody>
      </p:sp>
      <p:sp>
        <p:nvSpPr>
          <p:cNvPr id="5" name="TextBox 4"/>
          <p:cNvSpPr txBox="1"/>
          <p:nvPr/>
        </p:nvSpPr>
        <p:spPr>
          <a:xfrm>
            <a:off x="1066800" y="2321865"/>
            <a:ext cx="3081677" cy="461665"/>
          </a:xfrm>
          <a:prstGeom prst="rect">
            <a:avLst/>
          </a:prstGeom>
          <a:noFill/>
        </p:spPr>
        <p:txBody>
          <a:bodyPr wrap="none" rtlCol="0">
            <a:spAutoFit/>
          </a:bodyPr>
          <a:lstStyle/>
          <a:p>
            <a:r>
              <a:rPr lang="en-US" sz="2400" dirty="0"/>
              <a:t>(4, b), (3, e), (3, b), (5, b)</a:t>
            </a:r>
          </a:p>
        </p:txBody>
      </p:sp>
      <p:sp>
        <p:nvSpPr>
          <p:cNvPr id="6" name="TextBox 5"/>
          <p:cNvSpPr txBox="1"/>
          <p:nvPr/>
        </p:nvSpPr>
        <p:spPr>
          <a:xfrm>
            <a:off x="5105400" y="2286000"/>
            <a:ext cx="3081677" cy="461665"/>
          </a:xfrm>
          <a:prstGeom prst="rect">
            <a:avLst/>
          </a:prstGeom>
          <a:noFill/>
        </p:spPr>
        <p:txBody>
          <a:bodyPr wrap="none" rtlCol="0">
            <a:spAutoFit/>
          </a:bodyPr>
          <a:lstStyle/>
          <a:p>
            <a:r>
              <a:rPr lang="en-US" sz="2400" dirty="0"/>
              <a:t>(3, e), (3, b), (4, b), (5, b)</a:t>
            </a:r>
          </a:p>
        </p:txBody>
      </p:sp>
      <p:sp>
        <p:nvSpPr>
          <p:cNvPr id="8" name="TextBox 7"/>
          <p:cNvSpPr txBox="1"/>
          <p:nvPr/>
        </p:nvSpPr>
        <p:spPr>
          <a:xfrm>
            <a:off x="6781800" y="2819400"/>
            <a:ext cx="1047338" cy="461665"/>
          </a:xfrm>
          <a:prstGeom prst="rect">
            <a:avLst/>
          </a:prstGeom>
          <a:noFill/>
        </p:spPr>
        <p:txBody>
          <a:bodyPr wrap="none" rtlCol="0">
            <a:spAutoFit/>
          </a:bodyPr>
          <a:lstStyle/>
          <a:p>
            <a:r>
              <a:rPr lang="en-US" sz="2400" b="1" dirty="0">
                <a:solidFill>
                  <a:schemeClr val="accent1"/>
                </a:solidFill>
              </a:rPr>
              <a:t>Stable!</a:t>
            </a:r>
          </a:p>
        </p:txBody>
      </p:sp>
      <p:grpSp>
        <p:nvGrpSpPr>
          <p:cNvPr id="10" name="Group 9"/>
          <p:cNvGrpSpPr/>
          <p:nvPr/>
        </p:nvGrpSpPr>
        <p:grpSpPr>
          <a:xfrm>
            <a:off x="3200400" y="2438400"/>
            <a:ext cx="2888291" cy="842665"/>
            <a:chOff x="3124200" y="5562600"/>
            <a:chExt cx="2888291" cy="842665"/>
          </a:xfrm>
        </p:grpSpPr>
        <p:sp>
          <p:nvSpPr>
            <p:cNvPr id="7" name="TextBox 6"/>
            <p:cNvSpPr txBox="1"/>
            <p:nvPr/>
          </p:nvSpPr>
          <p:spPr>
            <a:xfrm>
              <a:off x="3124200" y="5943600"/>
              <a:ext cx="2888291"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Sort on the first number</a:t>
              </a:r>
            </a:p>
          </p:txBody>
        </p:sp>
        <p:sp>
          <p:nvSpPr>
            <p:cNvPr id="9" name="Right Arrow 8"/>
            <p:cNvSpPr/>
            <p:nvPr/>
          </p:nvSpPr>
          <p:spPr>
            <a:xfrm>
              <a:off x="4191000" y="5562600"/>
              <a:ext cx="68580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685800" y="5517802"/>
            <a:ext cx="2855205" cy="461665"/>
          </a:xfrm>
          <a:prstGeom prst="rect">
            <a:avLst/>
          </a:prstGeom>
        </p:spPr>
        <p:txBody>
          <a:bodyPr wrap="none">
            <a:spAutoFit/>
          </a:bodyPr>
          <a:lstStyle/>
          <a:p>
            <a:r>
              <a:rPr lang="en-US" altLang="zh-CN" sz="2400" dirty="0"/>
              <a:t>3+5i, 2+6i, 3+4i, 5+2i</a:t>
            </a:r>
            <a:endParaRPr lang="zh-CN" altLang="en-US" sz="2400" dirty="0"/>
          </a:p>
        </p:txBody>
      </p:sp>
      <p:sp>
        <p:nvSpPr>
          <p:cNvPr id="12" name="Right Arrow 11"/>
          <p:cNvSpPr/>
          <p:nvPr/>
        </p:nvSpPr>
        <p:spPr>
          <a:xfrm>
            <a:off x="3802262" y="5318876"/>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Sort on b</a:t>
            </a:r>
          </a:p>
        </p:txBody>
      </p:sp>
      <p:sp>
        <p:nvSpPr>
          <p:cNvPr id="13" name="Rectangle 12"/>
          <p:cNvSpPr/>
          <p:nvPr/>
        </p:nvSpPr>
        <p:spPr>
          <a:xfrm>
            <a:off x="5738451" y="5537950"/>
            <a:ext cx="2855205" cy="461665"/>
          </a:xfrm>
          <a:prstGeom prst="rect">
            <a:avLst/>
          </a:prstGeom>
        </p:spPr>
        <p:txBody>
          <a:bodyPr wrap="none">
            <a:spAutoFit/>
          </a:bodyPr>
          <a:lstStyle/>
          <a:p>
            <a:r>
              <a:rPr lang="en-US" altLang="zh-CN" sz="2400" dirty="0"/>
              <a:t>5+2i, 3+4i, 3+5i, 2+6i</a:t>
            </a:r>
            <a:endParaRPr lang="zh-CN" altLang="en-US" sz="2400" dirty="0"/>
          </a:p>
        </p:txBody>
      </p:sp>
      <p:sp>
        <p:nvSpPr>
          <p:cNvPr id="14" name="Right Arrow 13"/>
          <p:cNvSpPr/>
          <p:nvPr/>
        </p:nvSpPr>
        <p:spPr>
          <a:xfrm>
            <a:off x="1453137" y="5869277"/>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sort on a</a:t>
            </a:r>
          </a:p>
        </p:txBody>
      </p:sp>
      <p:sp>
        <p:nvSpPr>
          <p:cNvPr id="15" name="Rectangle 14"/>
          <p:cNvSpPr/>
          <p:nvPr/>
        </p:nvSpPr>
        <p:spPr>
          <a:xfrm>
            <a:off x="3352800" y="6167735"/>
            <a:ext cx="2855205" cy="461665"/>
          </a:xfrm>
          <a:prstGeom prst="rect">
            <a:avLst/>
          </a:prstGeom>
        </p:spPr>
        <p:txBody>
          <a:bodyPr wrap="none">
            <a:spAutoFit/>
          </a:bodyPr>
          <a:lstStyle/>
          <a:p>
            <a:r>
              <a:rPr lang="en-US" altLang="zh-CN" sz="2400" dirty="0"/>
              <a:t>2+6i, 3+4i, 3+5i, 5+2i</a:t>
            </a:r>
            <a:endParaRPr lang="zh-CN" altLang="en-US" sz="2400" dirty="0"/>
          </a:p>
        </p:txBody>
      </p:sp>
      <p:sp>
        <p:nvSpPr>
          <p:cNvPr id="16" name="TextBox 15"/>
          <p:cNvSpPr txBox="1"/>
          <p:nvPr/>
        </p:nvSpPr>
        <p:spPr>
          <a:xfrm>
            <a:off x="6231027" y="6091535"/>
            <a:ext cx="260321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Stability is important!</a:t>
            </a:r>
          </a:p>
        </p:txBody>
      </p:sp>
    </p:spTree>
    <p:extLst>
      <p:ext uri="{BB962C8B-B14F-4D97-AF65-F5344CB8AC3E}">
        <p14:creationId xmlns:p14="http://schemas.microsoft.com/office/powerpoint/2010/main" val="41337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animBg="1"/>
      <p:bldP spid="13" grpId="0"/>
      <p:bldP spid="14" grpId="0" animBg="1"/>
      <p:bldP spid="15"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dirty="0"/>
          </a:p>
        </p:txBody>
      </p:sp>
      <p:sp>
        <p:nvSpPr>
          <p:cNvPr id="4" name="Content Placeholder 3"/>
          <p:cNvSpPr>
            <a:spLocks noGrp="1"/>
          </p:cNvSpPr>
          <p:nvPr>
            <p:ph sz="quarter" idx="1"/>
          </p:nvPr>
        </p:nvSpPr>
        <p:spPr/>
        <p:txBody>
          <a:bodyPr>
            <a:normAutofit/>
          </a:bodyPr>
          <a:lstStyle/>
          <a:p>
            <a:r>
              <a:rPr lang="en-US" dirty="0"/>
              <a:t>Sorting algorithms can be classified as </a:t>
            </a:r>
            <a:r>
              <a:rPr lang="en-US" b="1" dirty="0">
                <a:solidFill>
                  <a:schemeClr val="accent1"/>
                </a:solidFill>
              </a:rPr>
              <a:t>comparison sort</a:t>
            </a:r>
            <a:r>
              <a:rPr lang="en-US" dirty="0"/>
              <a:t> and </a:t>
            </a:r>
            <a:r>
              <a:rPr lang="en-US" b="1" dirty="0">
                <a:solidFill>
                  <a:srgbClr val="0000FF"/>
                </a:solidFill>
              </a:rPr>
              <a:t>non-comparison sort</a:t>
            </a:r>
            <a:r>
              <a:rPr lang="en-US" dirty="0"/>
              <a:t>.</a:t>
            </a:r>
          </a:p>
          <a:p>
            <a:pPr lvl="1"/>
            <a:endParaRPr lang="en-US" b="1" dirty="0">
              <a:solidFill>
                <a:schemeClr val="accent1"/>
              </a:solidFill>
            </a:endParaRPr>
          </a:p>
          <a:p>
            <a:r>
              <a:rPr lang="en-US" b="1" dirty="0">
                <a:solidFill>
                  <a:schemeClr val="accent1"/>
                </a:solidFill>
              </a:rPr>
              <a:t>Comparison sort</a:t>
            </a:r>
            <a:r>
              <a:rPr lang="en-US" dirty="0"/>
              <a:t>: each item is compared against others to determine its order.</a:t>
            </a:r>
          </a:p>
          <a:p>
            <a:endParaRPr lang="en-US" dirty="0"/>
          </a:p>
          <a:p>
            <a:r>
              <a:rPr lang="en-US" b="1" dirty="0">
                <a:solidFill>
                  <a:srgbClr val="0000FF"/>
                </a:solidFill>
              </a:rPr>
              <a:t>Non-comparison sort</a:t>
            </a:r>
            <a:r>
              <a:rPr lang="en-US" dirty="0"/>
              <a:t>: each item is put into predefined “bins” independent of the other items presented.</a:t>
            </a:r>
          </a:p>
          <a:p>
            <a:pPr lvl="1"/>
            <a:r>
              <a:rPr lang="en-US" dirty="0"/>
              <a:t>No comparison with other items needed.</a:t>
            </a:r>
          </a:p>
          <a:p>
            <a:pPr lvl="1"/>
            <a:r>
              <a:rPr lang="en-US" dirty="0"/>
              <a:t>It is also known as </a:t>
            </a:r>
            <a:r>
              <a:rPr lang="en-US" b="1" dirty="0">
                <a:solidFill>
                  <a:srgbClr val="0000FF"/>
                </a:solidFill>
              </a:rPr>
              <a:t>distribution-based sort</a:t>
            </a:r>
            <a:r>
              <a:rPr lang="en-US" dirty="0"/>
              <a:t>.</a:t>
            </a:r>
          </a:p>
        </p:txBody>
      </p:sp>
    </p:spTree>
    <p:extLst>
      <p:ext uri="{BB962C8B-B14F-4D97-AF65-F5344CB8AC3E}">
        <p14:creationId xmlns:p14="http://schemas.microsoft.com/office/powerpoint/2010/main" val="233510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General types of comparison sort</a:t>
            </a:r>
          </a:p>
          <a:p>
            <a:pPr lvl="1"/>
            <a:r>
              <a:rPr lang="en-US" dirty="0"/>
              <a:t>Insertion-based: insertion sort</a:t>
            </a:r>
          </a:p>
          <a:p>
            <a:pPr lvl="1"/>
            <a:r>
              <a:rPr lang="en-US" dirty="0"/>
              <a:t>Selection-based: selection sort, heap sort</a:t>
            </a:r>
          </a:p>
          <a:p>
            <a:pPr lvl="1"/>
            <a:r>
              <a:rPr lang="en-US" dirty="0"/>
              <a:t>Exchange-based: bubble sort, quick sort</a:t>
            </a:r>
          </a:p>
          <a:p>
            <a:pPr lvl="1"/>
            <a:r>
              <a:rPr lang="en-US" dirty="0"/>
              <a:t>Merging-based: merge sort</a:t>
            </a:r>
          </a:p>
          <a:p>
            <a:endParaRPr lang="en-US" dirty="0"/>
          </a:p>
          <a:p>
            <a:r>
              <a:rPr lang="en-US" dirty="0"/>
              <a:t>Non-comparison sort: </a:t>
            </a:r>
            <a:br>
              <a:rPr lang="en-US" dirty="0"/>
            </a:br>
            <a:r>
              <a:rPr lang="en-US" dirty="0"/>
              <a:t>counting sort, bucket sort, radix sort</a:t>
            </a:r>
          </a:p>
        </p:txBody>
      </p:sp>
    </p:spTree>
    <p:extLst>
      <p:ext uri="{BB962C8B-B14F-4D97-AF65-F5344CB8AC3E}">
        <p14:creationId xmlns:p14="http://schemas.microsoft.com/office/powerpoint/2010/main" val="233767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p:sp>
        <p:nvSpPr>
          <p:cNvPr id="4" name="Content Placeholder 3"/>
          <p:cNvSpPr>
            <a:spLocks noGrp="1"/>
          </p:cNvSpPr>
          <p:nvPr>
            <p:ph sz="quarter" idx="1"/>
          </p:nvPr>
        </p:nvSpPr>
        <p:spPr>
          <a:xfrm>
            <a:off x="914400" y="1447800"/>
            <a:ext cx="7772400" cy="4953000"/>
          </a:xfrm>
        </p:spPr>
        <p:txBody>
          <a:bodyPr>
            <a:normAutofit lnSpcReduction="10000"/>
          </a:bodyPr>
          <a:lstStyle/>
          <a:p>
            <a:r>
              <a:rPr lang="en-US" sz="2400" b="1" dirty="0">
                <a:latin typeface="Courier New" pitchFamily="49" charset="0"/>
                <a:cs typeface="Courier New" pitchFamily="49" charset="0"/>
              </a:rPr>
              <a:t>A[0]</a:t>
            </a:r>
            <a:r>
              <a:rPr lang="en-US" dirty="0"/>
              <a:t> alone is a sorted array.</a:t>
            </a:r>
          </a:p>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r>
              <a:rPr lang="en-US" dirty="0"/>
              <a:t>To do so, save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 a temporary variable </a:t>
            </a:r>
            <a:r>
              <a:rPr lang="en-US" b="1" dirty="0">
                <a:latin typeface="Courier New" pitchFamily="49" charset="0"/>
                <a:cs typeface="Courier New" pitchFamily="49" charset="0"/>
              </a:rPr>
              <a:t>t</a:t>
            </a:r>
            <a:r>
              <a:rPr lang="en-US" dirty="0"/>
              <a:t>, shift sorted elements greater than </a:t>
            </a:r>
            <a:r>
              <a:rPr lang="en-US" b="1" dirty="0">
                <a:latin typeface="Courier New" pitchFamily="49" charset="0"/>
                <a:cs typeface="Courier New" pitchFamily="49" charset="0"/>
              </a:rPr>
              <a:t>t</a:t>
            </a:r>
            <a:r>
              <a:rPr lang="en-US" dirty="0"/>
              <a:t> right, and then insert </a:t>
            </a:r>
            <a:r>
              <a:rPr lang="en-US" b="1" dirty="0">
                <a:latin typeface="Courier New" pitchFamily="49" charset="0"/>
                <a:cs typeface="Courier New" pitchFamily="49" charset="0"/>
              </a:rPr>
              <a:t>t</a:t>
            </a:r>
            <a:r>
              <a:rPr lang="en-US" dirty="0"/>
              <a:t> in the gap.</a:t>
            </a:r>
          </a:p>
          <a:p>
            <a:r>
              <a:rPr lang="en-US" dirty="0"/>
              <a:t>Time complexity?</a:t>
            </a:r>
          </a:p>
          <a:p>
            <a:r>
              <a:rPr lang="en-US" dirty="0"/>
              <a:t>In place?</a:t>
            </a:r>
          </a:p>
          <a:p>
            <a:r>
              <a:rPr lang="en-US" dirty="0"/>
              <a:t>Stable?</a:t>
            </a:r>
          </a:p>
          <a:p>
            <a:pPr lvl="1"/>
            <a:r>
              <a:rPr lang="en-US" dirty="0"/>
              <a:t>Yes, because elements are visited in order and equal elements are inserted after its equals.</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33528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528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
        <p:nvSpPr>
          <p:cNvPr id="6" name="Rectangle 5"/>
          <p:cNvSpPr/>
          <p:nvPr/>
        </p:nvSpPr>
        <p:spPr>
          <a:xfrm>
            <a:off x="2388434" y="4567534"/>
            <a:ext cx="3478966" cy="461665"/>
          </a:xfrm>
          <a:prstGeom prst="rect">
            <a:avLst/>
          </a:prstGeom>
        </p:spPr>
        <p:txBody>
          <a:bodyPr wrap="none">
            <a:spAutoFit/>
          </a:bodyPr>
          <a:lstStyle/>
          <a:p>
            <a:pPr marL="0" lvl="1"/>
            <a:r>
              <a:rPr lang="en-US" sz="2400" dirty="0"/>
              <a:t>Yes. O(1) additional memory.</a:t>
            </a:r>
          </a:p>
        </p:txBody>
      </p:sp>
    </p:spTree>
    <p:extLst>
      <p:ext uri="{BB962C8B-B14F-4D97-AF65-F5344CB8AC3E}">
        <p14:creationId xmlns:p14="http://schemas.microsoft.com/office/powerpoint/2010/main" val="3259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arn(inVertical)">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19118</TotalTime>
  <Words>4425</Words>
  <Application>Microsoft Office PowerPoint</Application>
  <PresentationFormat>全屏显示(4:3)</PresentationFormat>
  <Paragraphs>594</Paragraphs>
  <Slides>45</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vt:lpstr>
      <vt:lpstr>Calibri</vt:lpstr>
      <vt:lpstr>Cambria Math</vt:lpstr>
      <vt:lpstr>Courier New</vt:lpstr>
      <vt:lpstr>Franklin Gothic Book</vt:lpstr>
      <vt:lpstr>Perpetua</vt:lpstr>
      <vt:lpstr>Wingdings 2</vt:lpstr>
      <vt:lpstr>Equity</vt:lpstr>
      <vt:lpstr>VE281 Data Structures and Algorithms</vt:lpstr>
      <vt:lpstr>Announcements</vt:lpstr>
      <vt:lpstr>Outline</vt:lpstr>
      <vt:lpstr>Sorting</vt:lpstr>
      <vt:lpstr>Characteristics of Sorting Algorithms</vt:lpstr>
      <vt:lpstr>Characteristics of Sorting Algorithms</vt:lpstr>
      <vt:lpstr>Types of Sorting Algorithms</vt:lpstr>
      <vt:lpstr>Types of Sorting Algorithms</vt:lpstr>
      <vt:lpstr>Insertion Sort</vt:lpstr>
      <vt:lpstr>Insertion Sort Best Case Time Complexity</vt:lpstr>
      <vt:lpstr>Selection Sort</vt:lpstr>
      <vt:lpstr>Which Statements Are Correct for Selection Sort?</vt:lpstr>
      <vt:lpstr>Bubble Sort</vt:lpstr>
      <vt:lpstr>Two Problems with Simple Sorts</vt:lpstr>
      <vt:lpstr>Short Break</vt:lpstr>
      <vt:lpstr>Outline</vt:lpstr>
      <vt:lpstr>Merge Sort Algorithm</vt:lpstr>
      <vt:lpstr>Merge Sort Pseudo-code</vt:lpstr>
      <vt:lpstr>Merge Two Sorted Arrays</vt:lpstr>
      <vt:lpstr>Merge Two Sorted Arrays Implementation</vt:lpstr>
      <vt:lpstr>Merge Sort Time Complexity</vt:lpstr>
      <vt:lpstr>Solve Recurrence: Master Method</vt:lpstr>
      <vt:lpstr>Solve Recurrence: Master Method</vt:lpstr>
      <vt:lpstr>Example of Merge Sort</vt:lpstr>
      <vt:lpstr>What are a, b, d for Binary Search?</vt:lpstr>
      <vt:lpstr>Merge Sort Characteristics</vt:lpstr>
      <vt:lpstr>Divide-and-Conquer Approach</vt:lpstr>
      <vt:lpstr>Short Break</vt:lpstr>
      <vt:lpstr>Outline</vt:lpstr>
      <vt:lpstr>Quick Sort Algorithm</vt:lpstr>
      <vt:lpstr>Choice of Pivot</vt:lpstr>
      <vt:lpstr>Partitioning the Array</vt:lpstr>
      <vt:lpstr>In-Place Partitioning the Array</vt:lpstr>
      <vt:lpstr>In-Place Partitioning the Array Example</vt:lpstr>
      <vt:lpstr>In-Place Partitioning the Array Time Complexity</vt:lpstr>
      <vt:lpstr>Quick Sort Time Complexity</vt:lpstr>
      <vt:lpstr>Quick Sort Worst Case Time Complexity</vt:lpstr>
      <vt:lpstr>Quick Sort Best Case Time Complexity</vt:lpstr>
      <vt:lpstr>Quick Sort Average Time Complexity</vt:lpstr>
      <vt:lpstr>Quick Sort Other Characteristics</vt:lpstr>
      <vt:lpstr>Quick Sort Summary</vt:lpstr>
      <vt:lpstr>Outline</vt:lpstr>
      <vt:lpstr>Comparison Sorts Summary</vt:lpstr>
      <vt:lpstr>Comparison Sorts Worst Case Time Complexity</vt:lpstr>
      <vt:lpstr>That’s All for Today!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hanyun zhao</cp:lastModifiedBy>
  <cp:revision>770</cp:revision>
  <dcterms:created xsi:type="dcterms:W3CDTF">2008-09-02T17:19:50Z</dcterms:created>
  <dcterms:modified xsi:type="dcterms:W3CDTF">2020-09-14T09:39:08Z</dcterms:modified>
</cp:coreProperties>
</file>