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19"/>
  </p:notesMasterIdLst>
  <p:handoutMasterIdLst>
    <p:handoutMasterId r:id="rId20"/>
  </p:handoutMasterIdLst>
  <p:sldIdLst>
    <p:sldId id="256" r:id="rId2"/>
    <p:sldId id="633" r:id="rId3"/>
    <p:sldId id="637" r:id="rId4"/>
    <p:sldId id="630" r:id="rId5"/>
    <p:sldId id="631" r:id="rId6"/>
    <p:sldId id="632" r:id="rId7"/>
    <p:sldId id="634" r:id="rId8"/>
    <p:sldId id="635" r:id="rId9"/>
    <p:sldId id="636" r:id="rId10"/>
    <p:sldId id="603" r:id="rId11"/>
    <p:sldId id="604" r:id="rId12"/>
    <p:sldId id="624" r:id="rId13"/>
    <p:sldId id="625" r:id="rId14"/>
    <p:sldId id="626" r:id="rId15"/>
    <p:sldId id="627" r:id="rId16"/>
    <p:sldId id="628" r:id="rId17"/>
    <p:sldId id="62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3" autoAdjust="0"/>
    <p:restoredTop sz="84902" autoAdjust="0"/>
  </p:normalViewPr>
  <p:slideViewPr>
    <p:cSldViewPr>
      <p:cViewPr varScale="1">
        <p:scale>
          <a:sx n="73" d="100"/>
          <a:sy n="73" d="100"/>
        </p:scale>
        <p:origin x="1747" y="6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55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Spell</a:t>
            </a:r>
            <a:r>
              <a:rPr lang="en-US" altLang="zh-CN" baseline="0" dirty="0"/>
              <a:t> checker: correct words are in the bloom filter, while incorrect words are not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Forbidden passwords:</a:t>
            </a:r>
            <a:r>
              <a:rPr lang="en-US" altLang="zh-CN" baseline="0" dirty="0"/>
              <a:t> passwords that are too weak, too easy to guess, or too common. What does it mean by having 0.1% false positive rate? Once out of a thousand, a strong password is thought weak.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82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/>
              <a:t>b is a value close to 8. </a:t>
            </a:r>
            <a:r>
              <a:rPr lang="en-US" altLang="zh-CN" dirty="0"/>
              <a:t>For</a:t>
            </a:r>
            <a:r>
              <a:rPr lang="en-US" altLang="zh-CN" baseline="0" dirty="0"/>
              <a:t> general hash table, the size in bits is 32 c S. 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75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13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lim</a:t>
            </a:r>
            <a:r>
              <a:rPr lang="en-US" altLang="zh-CN" dirty="0"/>
              <a:t> n-&gt;+</a:t>
            </a:r>
            <a:r>
              <a:rPr lang="en-US" altLang="zh-CN" dirty="0" err="1"/>
              <a:t>inf</a:t>
            </a:r>
            <a:r>
              <a:rPr lang="en-US" altLang="zh-CN" dirty="0"/>
              <a:t> (1-1/n)^{-n} = e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9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Error probability decreases exponentially with b:</a:t>
            </a:r>
            <a:r>
              <a:rPr lang="en-US" altLang="zh-CN" baseline="0" dirty="0"/>
              <a:t> agree with our analysis on the trade-off between error probability and space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6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10/9/2020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10/9/2020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10/9/2020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10/9/2020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10/9/2020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124200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Universal Hashing and </a:t>
            </a:r>
            <a:r>
              <a:rPr lang="en-US" b="1" dirty="0">
                <a:solidFill>
                  <a:schemeClr val="tx1"/>
                </a:solidFill>
              </a:rPr>
              <a:t>Bloom Filter</a:t>
            </a:r>
          </a:p>
          <a:p>
            <a:pPr algn="l"/>
            <a:r>
              <a:rPr lang="en-US" b="1" dirty="0"/>
              <a:t>Learning Objectives: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</a:t>
            </a:r>
            <a:r>
              <a:rPr lang="en-US" altLang="zh-CN" dirty="0"/>
              <a:t>what is Universal Hashing</a:t>
            </a:r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/>
              <a:t>Know </a:t>
            </a:r>
            <a:r>
              <a:rPr lang="en-US" dirty="0"/>
              <a:t>what Bloom filter is and how it works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the advantages and disadvantages of Bloom filter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VE281</a:t>
            </a:r>
            <a:br>
              <a:rPr dirty="0"/>
            </a:br>
            <a:r>
              <a:rPr sz="2200" dirty="0"/>
              <a:t>Data Structures and Algorithms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Bloom Filter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62500"/>
          </a:xfrm>
        </p:spPr>
        <p:txBody>
          <a:bodyPr>
            <a:normAutofit/>
          </a:bodyPr>
          <a:lstStyle/>
          <a:p>
            <a:r>
              <a:rPr lang="en-US" altLang="zh-CN" dirty="0"/>
              <a:t>Invented by Burton Bloom in 1970</a:t>
            </a:r>
          </a:p>
          <a:p>
            <a:r>
              <a:rPr lang="en-US" altLang="zh-CN" dirty="0"/>
              <a:t>Supports </a:t>
            </a:r>
            <a:r>
              <a:rPr lang="en-US" altLang="zh-CN" b="1" dirty="0">
                <a:solidFill>
                  <a:srgbClr val="C00000"/>
                </a:solidFill>
              </a:rPr>
              <a:t>fast insert</a:t>
            </a:r>
            <a:r>
              <a:rPr lang="en-US" altLang="zh-CN" dirty="0"/>
              <a:t> and </a:t>
            </a:r>
            <a:r>
              <a:rPr lang="en-US" altLang="zh-CN" b="1" dirty="0">
                <a:solidFill>
                  <a:srgbClr val="C00000"/>
                </a:solidFill>
              </a:rPr>
              <a:t>find</a:t>
            </a:r>
          </a:p>
          <a:p>
            <a:r>
              <a:rPr lang="en-US" altLang="zh-CN" dirty="0"/>
              <a:t>Comparison to hash tables:</a:t>
            </a:r>
          </a:p>
          <a:p>
            <a:pPr lvl="1"/>
            <a:r>
              <a:rPr lang="en-US" altLang="zh-CN" dirty="0"/>
              <a:t>Pros: more space efficient</a:t>
            </a:r>
          </a:p>
          <a:p>
            <a:pPr lvl="1"/>
            <a:r>
              <a:rPr lang="en-US" altLang="zh-CN" dirty="0"/>
              <a:t>Cons: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altLang="zh-CN" dirty="0"/>
              <a:t>Can’t store an associated object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altLang="zh-CN" dirty="0"/>
              <a:t>No deletion (There are variations support deletion, but this operation is complicated)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altLang="zh-CN" dirty="0"/>
              <a:t>Small </a:t>
            </a:r>
            <a:r>
              <a:rPr lang="en-US" altLang="zh-CN" b="1" dirty="0">
                <a:solidFill>
                  <a:srgbClr val="0000FF"/>
                </a:solidFill>
              </a:rPr>
              <a:t>false positive</a:t>
            </a:r>
            <a:r>
              <a:rPr lang="en-US" altLang="zh-CN" dirty="0"/>
              <a:t> probability: may say x has been inserted even if it hasn’t been</a:t>
            </a:r>
          </a:p>
          <a:p>
            <a:pPr lvl="2"/>
            <a:r>
              <a:rPr lang="en-US" altLang="zh-CN" sz="2400" dirty="0"/>
              <a:t>But no false negative (x is inserted, but says not inserted)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15252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Bloom Filter Applications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When to use bloom filter?</a:t>
            </a:r>
          </a:p>
          <a:p>
            <a:pPr lvl="1"/>
            <a:r>
              <a:rPr lang="en-US" altLang="zh-CN" dirty="0"/>
              <a:t>If the false positive is not a concern, no associated objects, no deletion, and you look for space efficiency</a:t>
            </a:r>
          </a:p>
          <a:p>
            <a:r>
              <a:rPr lang="en-US" altLang="zh-CN" dirty="0"/>
              <a:t>Original application: spell checker</a:t>
            </a:r>
          </a:p>
          <a:p>
            <a:pPr lvl="1"/>
            <a:r>
              <a:rPr lang="en-US" altLang="zh-CN" dirty="0"/>
              <a:t>40 years ago, space is a big concern, it’s OK to tolerate some error</a:t>
            </a:r>
          </a:p>
          <a:p>
            <a:r>
              <a:rPr lang="en-US" altLang="zh-CN" dirty="0"/>
              <a:t>Canonical application: list of forbidden passwords</a:t>
            </a:r>
          </a:p>
          <a:p>
            <a:pPr lvl="1"/>
            <a:r>
              <a:rPr lang="en-US" altLang="zh-CN" dirty="0"/>
              <a:t>Don’t care about the false positive issue</a:t>
            </a:r>
          </a:p>
          <a:p>
            <a:r>
              <a:rPr lang="en-US" altLang="zh-CN" dirty="0"/>
              <a:t>Modern applications: network routers</a:t>
            </a:r>
          </a:p>
          <a:p>
            <a:pPr lvl="1"/>
            <a:r>
              <a:rPr lang="en-US" altLang="zh-CN" dirty="0"/>
              <a:t>Limited memory, need to be fast</a:t>
            </a:r>
          </a:p>
          <a:p>
            <a:pPr lvl="1"/>
            <a:r>
              <a:rPr lang="en-US" altLang="zh-CN" dirty="0"/>
              <a:t>Applications include keeping track of blocked IP address, keeping track of contents of caches, etc.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748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Bloom Filter Implementation: Components</a:t>
            </a:r>
            <a:endParaRPr lang="zh-CN" alt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An array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bits</a:t>
                </a:r>
                <a:r>
                  <a:rPr lang="en-US" altLang="zh-CN" dirty="0"/>
                  <a:t>. Each bit 0 or 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dirty="0"/>
                  <a:t>, 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 is small real number. For example,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altLang="zh-CN" dirty="0"/>
                  <a:t> for 32-bit IP address (That’s why it is space efficient)</a:t>
                </a:r>
              </a:p>
              <a:p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hash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, each mapping inside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{0,1,…,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usually small.</a:t>
                </a: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84" t="-1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4573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Bloom Filter Insert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Initially, the array is all-zero.</a:t>
                </a:r>
              </a:p>
              <a:p>
                <a:r>
                  <a:rPr lang="en-US" altLang="zh-CN" dirty="0"/>
                  <a:t>Insert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: For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, set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No matter whether the bit is 0 or 1 before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84" t="-1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/>
          <p:cNvGrpSpPr/>
          <p:nvPr/>
        </p:nvGrpSpPr>
        <p:grpSpPr>
          <a:xfrm>
            <a:off x="1333346" y="5412475"/>
            <a:ext cx="6667654" cy="835925"/>
            <a:chOff x="757118" y="2794168"/>
            <a:chExt cx="6667654" cy="835925"/>
          </a:xfrm>
        </p:grpSpPr>
        <p:grpSp>
          <p:nvGrpSpPr>
            <p:cNvPr id="35" name="Group 34"/>
            <p:cNvGrpSpPr/>
            <p:nvPr/>
          </p:nvGrpSpPr>
          <p:grpSpPr>
            <a:xfrm>
              <a:off x="762000" y="2794168"/>
              <a:ext cx="6248400" cy="381000"/>
              <a:chOff x="762000" y="2794168"/>
              <a:chExt cx="6248400" cy="381000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762000" y="2794168"/>
                <a:ext cx="3124200" cy="381000"/>
                <a:chOff x="800100" y="2971800"/>
                <a:chExt cx="2133600" cy="381000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800100" y="2971800"/>
                  <a:ext cx="1066800" cy="381000"/>
                  <a:chOff x="800100" y="2971800"/>
                  <a:chExt cx="1066800" cy="381000"/>
                </a:xfrm>
              </p:grpSpPr>
              <p:sp>
                <p:nvSpPr>
                  <p:cNvPr id="5" name="Rectangle 4"/>
                  <p:cNvSpPr/>
                  <p:nvPr/>
                </p:nvSpPr>
                <p:spPr>
                  <a:xfrm>
                    <a:off x="800100" y="2971800"/>
                    <a:ext cx="266700" cy="381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" name="Rectangle 5"/>
                  <p:cNvSpPr/>
                  <p:nvPr/>
                </p:nvSpPr>
                <p:spPr>
                  <a:xfrm>
                    <a:off x="1066800" y="2971800"/>
                    <a:ext cx="266700" cy="381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1333500" y="2971800"/>
                    <a:ext cx="533400" cy="381000"/>
                    <a:chOff x="1368942" y="2971800"/>
                    <a:chExt cx="533400" cy="381000"/>
                  </a:xfrm>
                </p:grpSpPr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1368942" y="2971800"/>
                      <a:ext cx="266700" cy="38100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" name="Rectangle 7"/>
                    <p:cNvSpPr/>
                    <p:nvPr/>
                  </p:nvSpPr>
                  <p:spPr>
                    <a:xfrm>
                      <a:off x="1635642" y="2971800"/>
                      <a:ext cx="266700" cy="38100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1" name="Group 10"/>
                <p:cNvGrpSpPr/>
                <p:nvPr/>
              </p:nvGrpSpPr>
              <p:grpSpPr>
                <a:xfrm>
                  <a:off x="1866900" y="2971800"/>
                  <a:ext cx="1066800" cy="381000"/>
                  <a:chOff x="800100" y="2971800"/>
                  <a:chExt cx="1066800" cy="381000"/>
                </a:xfrm>
              </p:grpSpPr>
              <p:sp>
                <p:nvSpPr>
                  <p:cNvPr id="12" name="Rectangle 11"/>
                  <p:cNvSpPr/>
                  <p:nvPr/>
                </p:nvSpPr>
                <p:spPr>
                  <a:xfrm>
                    <a:off x="800100" y="2971800"/>
                    <a:ext cx="266700" cy="381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>
                    <a:off x="1066800" y="2971800"/>
                    <a:ext cx="266700" cy="381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1333500" y="2971800"/>
                    <a:ext cx="533400" cy="381000"/>
                    <a:chOff x="1368942" y="2971800"/>
                    <a:chExt cx="533400" cy="381000"/>
                  </a:xfrm>
                </p:grpSpPr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1368942" y="2971800"/>
                      <a:ext cx="266700" cy="38100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" name="Rectangle 15"/>
                    <p:cNvSpPr/>
                    <p:nvPr/>
                  </p:nvSpPr>
                  <p:spPr>
                    <a:xfrm>
                      <a:off x="1635642" y="2971800"/>
                      <a:ext cx="266700" cy="38100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30" name="Group 29"/>
              <p:cNvGrpSpPr/>
              <p:nvPr/>
            </p:nvGrpSpPr>
            <p:grpSpPr>
              <a:xfrm>
                <a:off x="3886200" y="2794168"/>
                <a:ext cx="3124200" cy="381000"/>
                <a:chOff x="2933700" y="2977966"/>
                <a:chExt cx="2133600" cy="381000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2933700" y="2977966"/>
                  <a:ext cx="1066800" cy="381000"/>
                  <a:chOff x="800100" y="2971800"/>
                  <a:chExt cx="1066800" cy="381000"/>
                </a:xfrm>
              </p:grpSpPr>
              <p:sp>
                <p:nvSpPr>
                  <p:cNvPr id="18" name="Rectangle 17"/>
                  <p:cNvSpPr/>
                  <p:nvPr/>
                </p:nvSpPr>
                <p:spPr>
                  <a:xfrm>
                    <a:off x="800100" y="2971800"/>
                    <a:ext cx="266700" cy="381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" name="Rectangle 18"/>
                  <p:cNvSpPr/>
                  <p:nvPr/>
                </p:nvSpPr>
                <p:spPr>
                  <a:xfrm>
                    <a:off x="1066800" y="2971800"/>
                    <a:ext cx="266700" cy="381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20" name="Group 19"/>
                  <p:cNvGrpSpPr/>
                  <p:nvPr/>
                </p:nvGrpSpPr>
                <p:grpSpPr>
                  <a:xfrm>
                    <a:off x="1333500" y="2971800"/>
                    <a:ext cx="533400" cy="381000"/>
                    <a:chOff x="1368942" y="2971800"/>
                    <a:chExt cx="533400" cy="381000"/>
                  </a:xfrm>
                </p:grpSpPr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1368942" y="2971800"/>
                      <a:ext cx="266700" cy="38100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1635642" y="2971800"/>
                      <a:ext cx="266700" cy="38100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4000500" y="2977966"/>
                  <a:ext cx="1066800" cy="381000"/>
                  <a:chOff x="800100" y="2971800"/>
                  <a:chExt cx="1066800" cy="381000"/>
                </a:xfrm>
              </p:grpSpPr>
              <p:sp>
                <p:nvSpPr>
                  <p:cNvPr id="24" name="Rectangle 23"/>
                  <p:cNvSpPr/>
                  <p:nvPr/>
                </p:nvSpPr>
                <p:spPr>
                  <a:xfrm>
                    <a:off x="800100" y="2971800"/>
                    <a:ext cx="266700" cy="381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" name="Rectangle 24"/>
                  <p:cNvSpPr/>
                  <p:nvPr/>
                </p:nvSpPr>
                <p:spPr>
                  <a:xfrm>
                    <a:off x="1066800" y="2971800"/>
                    <a:ext cx="266700" cy="381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26" name="Group 25"/>
                  <p:cNvGrpSpPr/>
                  <p:nvPr/>
                </p:nvGrpSpPr>
                <p:grpSpPr>
                  <a:xfrm>
                    <a:off x="1333500" y="2971800"/>
                    <a:ext cx="533400" cy="381000"/>
                    <a:chOff x="1368942" y="2971800"/>
                    <a:chExt cx="533400" cy="381000"/>
                  </a:xfrm>
                </p:grpSpPr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1368942" y="2971800"/>
                      <a:ext cx="266700" cy="38100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1635642" y="2971800"/>
                      <a:ext cx="266700" cy="38100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</p:grpSp>
        <p:sp>
          <p:nvSpPr>
            <p:cNvPr id="31" name="TextBox 30"/>
            <p:cNvSpPr txBox="1"/>
            <p:nvPr/>
          </p:nvSpPr>
          <p:spPr>
            <a:xfrm>
              <a:off x="1176595" y="316842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1</a:t>
              </a:r>
              <a:endParaRPr lang="zh-CN" altLang="en-US" sz="2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79270" y="316842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2</a:t>
              </a:r>
              <a:endParaRPr lang="zh-CN" altLang="en-US" sz="2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960270" y="316842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3</a:t>
              </a:r>
              <a:endParaRPr lang="zh-CN" altLang="en-US" sz="2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341270" y="316842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4</a:t>
              </a:r>
              <a:endParaRPr lang="zh-CN" altLang="en-US" sz="2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22270" y="316842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5</a:t>
              </a:r>
              <a:endParaRPr lang="zh-CN" altLang="en-US" sz="2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179470" y="316842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6</a:t>
              </a:r>
              <a:endParaRPr lang="zh-CN" altLang="en-US" sz="2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60470" y="316842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7</a:t>
              </a:r>
              <a:endParaRPr lang="zh-CN" altLang="en-US" sz="2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941470" y="316842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8</a:t>
              </a:r>
              <a:endParaRPr lang="zh-CN" altLang="en-US" sz="2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322470" y="316842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9</a:t>
              </a:r>
              <a:endParaRPr lang="zh-CN" altLang="en-US" sz="24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638606" y="3168428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10</a:t>
              </a:r>
              <a:endParaRPr lang="zh-CN" altLang="en-US" sz="24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029200" y="3168428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11</a:t>
              </a:r>
              <a:endParaRPr lang="zh-CN" altLang="en-US" sz="2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410200" y="3168428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12</a:t>
              </a:r>
              <a:endParaRPr lang="zh-CN" altLang="en-US" sz="24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57118" y="316842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0</a:t>
              </a:r>
              <a:endParaRPr lang="zh-CN" altLang="en-US" sz="2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816252" y="3168428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13</a:t>
              </a:r>
              <a:endParaRPr lang="zh-CN" altLang="en-US" sz="24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202049" y="3168428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14</a:t>
              </a:r>
              <a:endParaRPr lang="zh-CN" altLang="en-US" sz="2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572181" y="3168428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15</a:t>
              </a:r>
              <a:endParaRPr lang="zh-CN" altLang="en-US" sz="24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10400" y="2794168"/>
              <a:ext cx="390525" cy="381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957978" y="3168428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16</a:t>
              </a:r>
              <a:endParaRPr lang="zh-CN" altLang="en-US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029463" y="2891135"/>
                <a:ext cx="42283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u="sng" dirty="0"/>
                  <a:t>Example</a:t>
                </a:r>
                <a:r>
                  <a:rPr lang="en-US" altLang="zh-CN" sz="2400" dirty="0"/>
                  <a:t>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=17</m:t>
                    </m:r>
                  </m:oMath>
                </a14:m>
                <a:r>
                  <a:rPr lang="en-US" altLang="zh-CN" sz="2400" dirty="0"/>
                  <a:t>, 3 hash functions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463" y="2891135"/>
                <a:ext cx="4228337" cy="461665"/>
              </a:xfrm>
              <a:prstGeom prst="rect">
                <a:avLst/>
              </a:prstGeom>
              <a:blipFill>
                <a:blip r:embed="rId3"/>
                <a:stretch>
                  <a:fillRect l="-2305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990600" y="3348335"/>
                <a:ext cx="45814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=7,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=3,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348335"/>
                <a:ext cx="458144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4121204" y="5396454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071903" y="4419600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903" y="4419600"/>
                <a:ext cx="426399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54" idx="2"/>
          </p:cNvCxnSpPr>
          <p:nvPr/>
        </p:nvCxnSpPr>
        <p:spPr>
          <a:xfrm flipH="1">
            <a:off x="4267200" y="4881265"/>
            <a:ext cx="17903" cy="43452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521004" y="539645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</a:t>
            </a:r>
            <a:endParaRPr lang="zh-CN" altLang="en-US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6052347" y="541080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</a:t>
            </a:r>
            <a:endParaRPr lang="zh-CN" altLang="en-US" sz="2400" dirty="0"/>
          </a:p>
        </p:txBody>
      </p:sp>
      <p:cxnSp>
        <p:nvCxnSpPr>
          <p:cNvPr id="59" name="Straight Arrow Connector 58"/>
          <p:cNvCxnSpPr>
            <a:stCxn id="54" idx="2"/>
            <a:endCxn id="57" idx="0"/>
          </p:cNvCxnSpPr>
          <p:nvPr/>
        </p:nvCxnSpPr>
        <p:spPr>
          <a:xfrm flipH="1">
            <a:off x="2683869" y="4881265"/>
            <a:ext cx="1601234" cy="51518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4" idx="2"/>
            <a:endCxn id="58" idx="0"/>
          </p:cNvCxnSpPr>
          <p:nvPr/>
        </p:nvCxnSpPr>
        <p:spPr>
          <a:xfrm>
            <a:off x="4285103" y="4881265"/>
            <a:ext cx="1930109" cy="529537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990600" y="3805535"/>
                <a:ext cx="47632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=11,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=14,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805535"/>
                <a:ext cx="4763292" cy="461665"/>
              </a:xfrm>
              <a:prstGeom prst="rect">
                <a:avLst/>
              </a:prstGeom>
              <a:blipFill>
                <a:blip r:embed="rId6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587400" y="44195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400" y="4419599"/>
                <a:ext cx="426399" cy="461665"/>
              </a:xfrm>
              <a:prstGeom prst="rect">
                <a:avLst/>
              </a:prstGeom>
              <a:blipFill>
                <a:blip r:embed="rId7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/>
          <p:cNvSpPr txBox="1"/>
          <p:nvPr/>
        </p:nvSpPr>
        <p:spPr>
          <a:xfrm>
            <a:off x="5667810" y="541080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</a:t>
            </a:r>
            <a:endParaRPr lang="zh-CN" altLang="en-US" sz="2400" dirty="0"/>
          </a:p>
        </p:txBody>
      </p:sp>
      <p:sp>
        <p:nvSpPr>
          <p:cNvPr id="70" name="TextBox 69"/>
          <p:cNvSpPr txBox="1"/>
          <p:nvPr/>
        </p:nvSpPr>
        <p:spPr>
          <a:xfrm>
            <a:off x="6829583" y="539645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</a:t>
            </a:r>
            <a:endParaRPr lang="zh-CN" altLang="en-US" sz="2400" dirty="0"/>
          </a:p>
        </p:txBody>
      </p:sp>
      <p:cxnSp>
        <p:nvCxnSpPr>
          <p:cNvPr id="71" name="Straight Arrow Connector 70"/>
          <p:cNvCxnSpPr>
            <a:stCxn id="68" idx="2"/>
            <a:endCxn id="69" idx="0"/>
          </p:cNvCxnSpPr>
          <p:nvPr/>
        </p:nvCxnSpPr>
        <p:spPr>
          <a:xfrm>
            <a:off x="4800600" y="4881264"/>
            <a:ext cx="1030075" cy="529537"/>
          </a:xfrm>
          <a:prstGeom prst="straightConnector1">
            <a:avLst/>
          </a:prstGeom>
          <a:ln w="28575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8" idx="2"/>
            <a:endCxn id="70" idx="0"/>
          </p:cNvCxnSpPr>
          <p:nvPr/>
        </p:nvCxnSpPr>
        <p:spPr>
          <a:xfrm>
            <a:off x="4800600" y="4881264"/>
            <a:ext cx="2191848" cy="515188"/>
          </a:xfrm>
          <a:prstGeom prst="straightConnector1">
            <a:avLst/>
          </a:prstGeom>
          <a:ln w="28575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8" idx="2"/>
            <a:endCxn id="53" idx="0"/>
          </p:cNvCxnSpPr>
          <p:nvPr/>
        </p:nvCxnSpPr>
        <p:spPr>
          <a:xfrm flipH="1">
            <a:off x="4284069" y="4881264"/>
            <a:ext cx="516531" cy="515190"/>
          </a:xfrm>
          <a:prstGeom prst="straightConnector1">
            <a:avLst/>
          </a:prstGeom>
          <a:ln w="28575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10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54" grpId="0"/>
      <p:bldP spid="57" grpId="0"/>
      <p:bldP spid="58" grpId="0"/>
      <p:bldP spid="67" grpId="0"/>
      <p:bldP spid="68" grpId="0"/>
      <p:bldP spid="69" grpId="0"/>
      <p:bldP spid="7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Bloom Filter Find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2197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zh-CN" dirty="0"/>
                  <a:t>Find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: return true if and only 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u="sng" dirty="0"/>
                  <a:t>No false negative</a:t>
                </a:r>
                <a:r>
                  <a:rPr lang="en-US" altLang="zh-CN" dirty="0"/>
                  <a:t>: 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was inserted, find(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) guaranteed to return true</a:t>
                </a:r>
              </a:p>
              <a:p>
                <a:r>
                  <a:rPr lang="en-US" altLang="zh-CN" u="sng" dirty="0"/>
                  <a:t>False positive possible</a:t>
                </a:r>
                <a:r>
                  <a:rPr lang="en-US" altLang="zh-CN" dirty="0"/>
                  <a:t>: 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=11,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=12,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in the above example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219700"/>
              </a:xfrm>
              <a:blipFill>
                <a:blip r:embed="rId2"/>
                <a:stretch>
                  <a:fillRect l="-549" t="-818" b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 63"/>
          <p:cNvGrpSpPr/>
          <p:nvPr/>
        </p:nvGrpSpPr>
        <p:grpSpPr>
          <a:xfrm>
            <a:off x="1295400" y="1846267"/>
            <a:ext cx="6667654" cy="1828801"/>
            <a:chOff x="1295400" y="2055124"/>
            <a:chExt cx="6667654" cy="1828801"/>
          </a:xfrm>
        </p:grpSpPr>
        <p:grpSp>
          <p:nvGrpSpPr>
            <p:cNvPr id="5" name="Group 4"/>
            <p:cNvGrpSpPr/>
            <p:nvPr/>
          </p:nvGrpSpPr>
          <p:grpSpPr>
            <a:xfrm>
              <a:off x="1295400" y="3048000"/>
              <a:ext cx="6667654" cy="835925"/>
              <a:chOff x="757118" y="2794168"/>
              <a:chExt cx="6667654" cy="835925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762000" y="2794168"/>
                <a:ext cx="6248400" cy="381000"/>
                <a:chOff x="762000" y="2794168"/>
                <a:chExt cx="6248400" cy="381000"/>
              </a:xfrm>
            </p:grpSpPr>
            <p:grpSp>
              <p:nvGrpSpPr>
                <p:cNvPr id="25" name="Group 24"/>
                <p:cNvGrpSpPr/>
                <p:nvPr/>
              </p:nvGrpSpPr>
              <p:grpSpPr>
                <a:xfrm>
                  <a:off x="762000" y="2794168"/>
                  <a:ext cx="3124200" cy="381000"/>
                  <a:chOff x="800100" y="2971800"/>
                  <a:chExt cx="2133600" cy="381000"/>
                </a:xfrm>
              </p:grpSpPr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800100" y="2971800"/>
                    <a:ext cx="1066800" cy="381000"/>
                    <a:chOff x="800100" y="2971800"/>
                    <a:chExt cx="1066800" cy="381000"/>
                  </a:xfrm>
                </p:grpSpPr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800100" y="2971800"/>
                      <a:ext cx="266700" cy="38100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" name="Rectangle 46"/>
                    <p:cNvSpPr/>
                    <p:nvPr/>
                  </p:nvSpPr>
                  <p:spPr>
                    <a:xfrm>
                      <a:off x="1066800" y="2971800"/>
                      <a:ext cx="266700" cy="38100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48" name="Group 47"/>
                    <p:cNvGrpSpPr/>
                    <p:nvPr/>
                  </p:nvGrpSpPr>
                  <p:grpSpPr>
                    <a:xfrm>
                      <a:off x="1333500" y="2971800"/>
                      <a:ext cx="533400" cy="381000"/>
                      <a:chOff x="1368942" y="2971800"/>
                      <a:chExt cx="533400" cy="381000"/>
                    </a:xfrm>
                  </p:grpSpPr>
                  <p:sp>
                    <p:nvSpPr>
                      <p:cNvPr id="49" name="Rectangle 48"/>
                      <p:cNvSpPr/>
                      <p:nvPr/>
                    </p:nvSpPr>
                    <p:spPr>
                      <a:xfrm>
                        <a:off x="1368942" y="2971800"/>
                        <a:ext cx="266700" cy="3810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0" name="Rectangle 49"/>
                      <p:cNvSpPr/>
                      <p:nvPr/>
                    </p:nvSpPr>
                    <p:spPr>
                      <a:xfrm>
                        <a:off x="1635642" y="2971800"/>
                        <a:ext cx="266700" cy="3810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1866900" y="2971800"/>
                    <a:ext cx="1066800" cy="381000"/>
                    <a:chOff x="800100" y="2971800"/>
                    <a:chExt cx="1066800" cy="381000"/>
                  </a:xfrm>
                </p:grpSpPr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800100" y="2971800"/>
                      <a:ext cx="266700" cy="38100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" name="Rectangle 41"/>
                    <p:cNvSpPr/>
                    <p:nvPr/>
                  </p:nvSpPr>
                  <p:spPr>
                    <a:xfrm>
                      <a:off x="1066800" y="2971800"/>
                      <a:ext cx="266700" cy="38100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43" name="Group 42"/>
                    <p:cNvGrpSpPr/>
                    <p:nvPr/>
                  </p:nvGrpSpPr>
                  <p:grpSpPr>
                    <a:xfrm>
                      <a:off x="1333500" y="2971800"/>
                      <a:ext cx="533400" cy="381000"/>
                      <a:chOff x="1368942" y="2971800"/>
                      <a:chExt cx="533400" cy="381000"/>
                    </a:xfrm>
                  </p:grpSpPr>
                  <p:sp>
                    <p:nvSpPr>
                      <p:cNvPr id="44" name="Rectangle 43"/>
                      <p:cNvSpPr/>
                      <p:nvPr/>
                    </p:nvSpPr>
                    <p:spPr>
                      <a:xfrm>
                        <a:off x="1368942" y="2971800"/>
                        <a:ext cx="266700" cy="3810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5" name="Rectangle 44"/>
                      <p:cNvSpPr/>
                      <p:nvPr/>
                    </p:nvSpPr>
                    <p:spPr>
                      <a:xfrm>
                        <a:off x="1635642" y="2971800"/>
                        <a:ext cx="266700" cy="3810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26" name="Group 25"/>
                <p:cNvGrpSpPr/>
                <p:nvPr/>
              </p:nvGrpSpPr>
              <p:grpSpPr>
                <a:xfrm>
                  <a:off x="3886200" y="2794168"/>
                  <a:ext cx="3124200" cy="381000"/>
                  <a:chOff x="2933700" y="2977966"/>
                  <a:chExt cx="2133600" cy="381000"/>
                </a:xfrm>
              </p:grpSpPr>
              <p:grpSp>
                <p:nvGrpSpPr>
                  <p:cNvPr id="27" name="Group 26"/>
                  <p:cNvGrpSpPr/>
                  <p:nvPr/>
                </p:nvGrpSpPr>
                <p:grpSpPr>
                  <a:xfrm>
                    <a:off x="2933700" y="2977966"/>
                    <a:ext cx="1066800" cy="381000"/>
                    <a:chOff x="800100" y="2971800"/>
                    <a:chExt cx="1066800" cy="381000"/>
                  </a:xfrm>
                </p:grpSpPr>
                <p:sp>
                  <p:nvSpPr>
                    <p:cNvPr id="34" name="Rectangle 33"/>
                    <p:cNvSpPr/>
                    <p:nvPr/>
                  </p:nvSpPr>
                  <p:spPr>
                    <a:xfrm>
                      <a:off x="800100" y="2971800"/>
                      <a:ext cx="266700" cy="38100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" name="Rectangle 34"/>
                    <p:cNvSpPr/>
                    <p:nvPr/>
                  </p:nvSpPr>
                  <p:spPr>
                    <a:xfrm>
                      <a:off x="1066800" y="2971800"/>
                      <a:ext cx="266700" cy="38100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36" name="Group 35"/>
                    <p:cNvGrpSpPr/>
                    <p:nvPr/>
                  </p:nvGrpSpPr>
                  <p:grpSpPr>
                    <a:xfrm>
                      <a:off x="1333500" y="2971800"/>
                      <a:ext cx="533400" cy="381000"/>
                      <a:chOff x="1368942" y="2971800"/>
                      <a:chExt cx="533400" cy="381000"/>
                    </a:xfrm>
                  </p:grpSpPr>
                  <p:sp>
                    <p:nvSpPr>
                      <p:cNvPr id="37" name="Rectangle 36"/>
                      <p:cNvSpPr/>
                      <p:nvPr/>
                    </p:nvSpPr>
                    <p:spPr>
                      <a:xfrm>
                        <a:off x="1368942" y="2971800"/>
                        <a:ext cx="266700" cy="3810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8" name="Rectangle 37"/>
                      <p:cNvSpPr/>
                      <p:nvPr/>
                    </p:nvSpPr>
                    <p:spPr>
                      <a:xfrm>
                        <a:off x="1635642" y="2971800"/>
                        <a:ext cx="266700" cy="3810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4000500" y="2977966"/>
                    <a:ext cx="1066800" cy="381000"/>
                    <a:chOff x="800100" y="2971800"/>
                    <a:chExt cx="1066800" cy="381000"/>
                  </a:xfrm>
                </p:grpSpPr>
                <p:sp>
                  <p:nvSpPr>
                    <p:cNvPr id="29" name="Rectangle 28"/>
                    <p:cNvSpPr/>
                    <p:nvPr/>
                  </p:nvSpPr>
                  <p:spPr>
                    <a:xfrm>
                      <a:off x="800100" y="2971800"/>
                      <a:ext cx="266700" cy="38100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1066800" y="2971800"/>
                      <a:ext cx="266700" cy="38100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31" name="Group 30"/>
                    <p:cNvGrpSpPr/>
                    <p:nvPr/>
                  </p:nvGrpSpPr>
                  <p:grpSpPr>
                    <a:xfrm>
                      <a:off x="1333500" y="2971800"/>
                      <a:ext cx="533400" cy="381000"/>
                      <a:chOff x="1368942" y="2971800"/>
                      <a:chExt cx="533400" cy="381000"/>
                    </a:xfrm>
                  </p:grpSpPr>
                  <p:sp>
                    <p:nvSpPr>
                      <p:cNvPr id="32" name="Rectangle 31"/>
                      <p:cNvSpPr/>
                      <p:nvPr/>
                    </p:nvSpPr>
                    <p:spPr>
                      <a:xfrm>
                        <a:off x="1368942" y="2971800"/>
                        <a:ext cx="266700" cy="3810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3" name="Rectangle 32"/>
                      <p:cNvSpPr/>
                      <p:nvPr/>
                    </p:nvSpPr>
                    <p:spPr>
                      <a:xfrm>
                        <a:off x="1635642" y="2971800"/>
                        <a:ext cx="266700" cy="3810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</p:grpSp>
          <p:sp>
            <p:nvSpPr>
              <p:cNvPr id="7" name="TextBox 6"/>
              <p:cNvSpPr txBox="1"/>
              <p:nvPr/>
            </p:nvSpPr>
            <p:spPr>
              <a:xfrm>
                <a:off x="1176595" y="3168428"/>
                <a:ext cx="3257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1</a:t>
                </a:r>
                <a:endParaRPr lang="zh-CN" altLang="en-US" sz="24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579270" y="3168428"/>
                <a:ext cx="3257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2</a:t>
                </a:r>
                <a:endParaRPr lang="zh-CN" altLang="en-US" sz="24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960270" y="3168428"/>
                <a:ext cx="3257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3</a:t>
                </a:r>
                <a:endParaRPr lang="zh-CN" altLang="en-US" sz="2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341270" y="3168428"/>
                <a:ext cx="3257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4</a:t>
                </a:r>
                <a:endParaRPr lang="zh-CN" altLang="en-US" sz="24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722270" y="3168428"/>
                <a:ext cx="3257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5</a:t>
                </a:r>
                <a:endParaRPr lang="zh-CN" altLang="en-US" sz="24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179470" y="3168428"/>
                <a:ext cx="3257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6</a:t>
                </a:r>
                <a:endParaRPr lang="zh-CN" altLang="en-US" sz="24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560470" y="3168428"/>
                <a:ext cx="3257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7</a:t>
                </a:r>
                <a:endParaRPr lang="zh-CN" altLang="en-US" sz="24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941470" y="3168428"/>
                <a:ext cx="3257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8</a:t>
                </a:r>
                <a:endParaRPr lang="zh-CN" altLang="en-US" sz="24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322470" y="3168428"/>
                <a:ext cx="3257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9</a:t>
                </a:r>
                <a:endParaRPr lang="zh-CN" altLang="en-US" sz="24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638606" y="3168428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10</a:t>
                </a:r>
                <a:endParaRPr lang="zh-CN" altLang="en-US" sz="24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029200" y="3168428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11</a:t>
                </a:r>
                <a:endParaRPr lang="zh-CN" altLang="en-US" sz="24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410200" y="3168428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12</a:t>
                </a:r>
                <a:endParaRPr lang="zh-CN" altLang="en-US" sz="24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57118" y="3168428"/>
                <a:ext cx="3257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0</a:t>
                </a:r>
                <a:endParaRPr lang="zh-CN" altLang="en-US" sz="24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816252" y="3168428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13</a:t>
                </a:r>
                <a:endParaRPr lang="zh-CN" altLang="en-US" sz="24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202049" y="3168428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14</a:t>
                </a:r>
                <a:endParaRPr lang="zh-CN" altLang="en-US" sz="24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572181" y="3168428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15</a:t>
                </a:r>
                <a:endParaRPr lang="zh-CN" altLang="en-US" sz="2400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7010400" y="2794168"/>
                <a:ext cx="390525" cy="381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957978" y="3168428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16</a:t>
                </a:r>
                <a:endParaRPr lang="zh-CN" altLang="en-US" sz="2400" dirty="0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4083258" y="3031979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1</a:t>
              </a:r>
              <a:endParaRPr lang="zh-CN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4033957" y="205512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3957" y="2055125"/>
                  <a:ext cx="426399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Arrow Connector 52"/>
            <p:cNvCxnSpPr>
              <a:stCxn id="52" idx="2"/>
            </p:cNvCxnSpPr>
            <p:nvPr/>
          </p:nvCxnSpPr>
          <p:spPr>
            <a:xfrm flipH="1">
              <a:off x="4229254" y="2516790"/>
              <a:ext cx="17903" cy="434524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2483058" y="303197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1</a:t>
              </a:r>
              <a:endParaRPr lang="zh-CN" altLang="en-US" sz="2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014401" y="3046327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1</a:t>
              </a:r>
              <a:endParaRPr lang="zh-CN" altLang="en-US" sz="2400" dirty="0"/>
            </a:p>
          </p:txBody>
        </p:sp>
        <p:cxnSp>
          <p:nvCxnSpPr>
            <p:cNvPr id="56" name="Straight Arrow Connector 55"/>
            <p:cNvCxnSpPr>
              <a:stCxn id="52" idx="2"/>
              <a:endCxn id="54" idx="0"/>
            </p:cNvCxnSpPr>
            <p:nvPr/>
          </p:nvCxnSpPr>
          <p:spPr>
            <a:xfrm flipH="1">
              <a:off x="2645923" y="2516790"/>
              <a:ext cx="1601234" cy="515188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52" idx="2"/>
              <a:endCxn id="55" idx="0"/>
            </p:cNvCxnSpPr>
            <p:nvPr/>
          </p:nvCxnSpPr>
          <p:spPr>
            <a:xfrm>
              <a:off x="4247157" y="2516790"/>
              <a:ext cx="1930109" cy="529537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4549454" y="2055124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9454" y="2055124"/>
                  <a:ext cx="426399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TextBox 58"/>
            <p:cNvSpPr txBox="1"/>
            <p:nvPr/>
          </p:nvSpPr>
          <p:spPr>
            <a:xfrm>
              <a:off x="5629864" y="304632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1</a:t>
              </a:r>
              <a:endParaRPr lang="zh-CN" altLang="en-US" sz="24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791637" y="3031977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1</a:t>
              </a:r>
              <a:endParaRPr lang="zh-CN" altLang="en-US" sz="2400" dirty="0"/>
            </a:p>
          </p:txBody>
        </p:sp>
        <p:cxnSp>
          <p:nvCxnSpPr>
            <p:cNvPr id="61" name="Straight Arrow Connector 60"/>
            <p:cNvCxnSpPr>
              <a:stCxn id="58" idx="2"/>
              <a:endCxn id="59" idx="0"/>
            </p:cNvCxnSpPr>
            <p:nvPr/>
          </p:nvCxnSpPr>
          <p:spPr>
            <a:xfrm>
              <a:off x="4762654" y="2516789"/>
              <a:ext cx="1030075" cy="529537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8" idx="2"/>
              <a:endCxn id="60" idx="0"/>
            </p:cNvCxnSpPr>
            <p:nvPr/>
          </p:nvCxnSpPr>
          <p:spPr>
            <a:xfrm>
              <a:off x="4762654" y="2516789"/>
              <a:ext cx="2191848" cy="515188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8" idx="2"/>
              <a:endCxn id="51" idx="0"/>
            </p:cNvCxnSpPr>
            <p:nvPr/>
          </p:nvCxnSpPr>
          <p:spPr>
            <a:xfrm flipH="1">
              <a:off x="4246123" y="2516789"/>
              <a:ext cx="516531" cy="51519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911220" y="3753544"/>
                <a:ext cx="64731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=7,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=3,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r>
                  <a:rPr lang="en-US" altLang="zh-CN" sz="2400" dirty="0"/>
                  <a:t>. Find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?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20" y="3753544"/>
                <a:ext cx="6473182" cy="461665"/>
              </a:xfrm>
              <a:prstGeom prst="rect">
                <a:avLst/>
              </a:prstGeom>
              <a:blipFill>
                <a:blip r:embed="rId5"/>
                <a:stretch>
                  <a:fillRect l="-1412" t="-9333" r="-565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/>
          <p:cNvSpPr txBox="1"/>
          <p:nvPr/>
        </p:nvSpPr>
        <p:spPr>
          <a:xfrm>
            <a:off x="7442218" y="3753543"/>
            <a:ext cx="634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Yes!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908815" y="4262735"/>
                <a:ext cx="65877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=3,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=11,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altLang="zh-CN" sz="2400" dirty="0"/>
                  <a:t>. Find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sz="2400" dirty="0"/>
                  <a:t>?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15" y="4262735"/>
                <a:ext cx="6587701" cy="461665"/>
              </a:xfrm>
              <a:prstGeom prst="rect">
                <a:avLst/>
              </a:prstGeom>
              <a:blipFill>
                <a:blip r:embed="rId6"/>
                <a:stretch>
                  <a:fillRect l="-1388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/>
          <p:cNvSpPr txBox="1"/>
          <p:nvPr/>
        </p:nvSpPr>
        <p:spPr>
          <a:xfrm>
            <a:off x="7450470" y="4262734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No!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8664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67" grpId="0"/>
      <p:bldP spid="6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Heuristic Analysis of Error Probability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u="sng" dirty="0"/>
                  <a:t>Intuition</a:t>
                </a:r>
                <a:r>
                  <a:rPr lang="en-US" altLang="zh-CN" dirty="0"/>
                  <a:t>: should be a trade-off between space (array size) and false positive probability</a:t>
                </a:r>
              </a:p>
              <a:p>
                <a:pPr lvl="1"/>
                <a:r>
                  <a:rPr lang="en-US" altLang="zh-CN" dirty="0"/>
                  <a:t>Array size decreases, more reuse of bits, false positive probability increases</a:t>
                </a:r>
              </a:p>
              <a:p>
                <a:r>
                  <a:rPr lang="en-US" altLang="zh-CN" u="sng" dirty="0"/>
                  <a:t>Goal</a:t>
                </a:r>
                <a:r>
                  <a:rPr lang="en-US" altLang="zh-CN" dirty="0"/>
                  <a:t>: analyze the false positive probability</a:t>
                </a:r>
              </a:p>
              <a:p>
                <a:r>
                  <a:rPr lang="en-US" altLang="zh-CN" u="sng" dirty="0"/>
                  <a:t>Setup</a:t>
                </a:r>
                <a:r>
                  <a:rPr lang="en-US" altLang="zh-CN" dirty="0"/>
                  <a:t>: Insert data set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 into the Bloom filter, use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hash functions, array has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bits</a:t>
                </a:r>
              </a:p>
              <a:p>
                <a:r>
                  <a:rPr lang="en-US" altLang="zh-CN" u="sng" dirty="0"/>
                  <a:t>Assumption</a:t>
                </a:r>
                <a:r>
                  <a:rPr lang="en-US" altLang="zh-CN" dirty="0"/>
                  <a:t>: All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hash functions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map keys uniformly random and these hash functions are independent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84" t="-1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4764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Probability of a Slot Being 1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For an arbitrary slot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 in the array, what’s the probability that the slot is 1?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Consider when slot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 is 0</a:t>
                </a:r>
              </a:p>
              <a:p>
                <a:pPr lvl="1"/>
                <a:r>
                  <a:rPr lang="en-US" altLang="zh-CN" dirty="0"/>
                  <a:t>Happens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 for all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]=0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sz="2400" dirty="0"/>
                  <a:t> denotes # of bits per object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func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84" t="-1733" r="-1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176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False Positive Probability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not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, the false positive probability happens when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]=1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all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The probability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For a fixed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minimized when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2)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The minimal error probability is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0.6185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Error probability decreases exponentially with b</a:t>
                </a:r>
              </a:p>
              <a:p>
                <a:r>
                  <a:rPr lang="en-US" altLang="zh-CN" dirty="0"/>
                  <a:t>Example: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altLang="zh-CN" dirty="0"/>
                  <a:t>, could choose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as 5 or 6. Min error probability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zh-CN" dirty="0"/>
                  <a:t> 2%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84" t="-1067" r="-2196" b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5265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B16CF-BCB8-4002-82F7-B0D4B1CA7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BA5D4D-6002-439A-B80E-936584327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DE8CE-6C7C-4DE1-A481-21AACEDDBFB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Postponing HW1 to 10/12</a:t>
            </a:r>
          </a:p>
          <a:p>
            <a:r>
              <a:rPr lang="en-US" altLang="zh-CN" dirty="0"/>
              <a:t>You can still submit HW today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VM packages will be updated tonight</a:t>
            </a:r>
          </a:p>
          <a:p>
            <a:r>
              <a:rPr lang="en-US" dirty="0"/>
              <a:t>P1 will be released on Monday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EE5200-B5D4-43BD-8F23-C93DB14C3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27" y="2514600"/>
            <a:ext cx="7148945" cy="170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76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AE17A-A37B-4430-AD7D-CA5F744F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VM?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F1BB96-E367-4C92-91E4-E752B4387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680A11-114F-43BB-A851-51F613F77F1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Convenient</a:t>
            </a:r>
          </a:p>
          <a:p>
            <a:r>
              <a:rPr lang="en-US" dirty="0"/>
              <a:t>Enterprise dev software</a:t>
            </a:r>
          </a:p>
          <a:p>
            <a:r>
              <a:rPr lang="en-US" altLang="zh-CN" dirty="0"/>
              <a:t>Specialized hardware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BDD498-74DB-4E0C-BA02-E94D5651EC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92"/>
          <a:stretch/>
        </p:blipFill>
        <p:spPr>
          <a:xfrm>
            <a:off x="914400" y="3931299"/>
            <a:ext cx="7162800" cy="18815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941E55-8367-4A44-BD92-9322F6BBD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224" y="838200"/>
            <a:ext cx="4299212" cy="294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648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A2D56-EA8F-4D65-97D6-17A781C59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Hashing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22B2F6-B9A3-469F-89CF-94B396376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4589AD-2A2D-4DB1-8E78-2BCE66AE905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Collision is bad!</a:t>
            </a:r>
          </a:p>
          <a:p>
            <a:pPr lvl="1"/>
            <a:r>
              <a:rPr lang="en-US" dirty="0"/>
              <a:t>For x ≠ y, h(x) = h(y)</a:t>
            </a:r>
          </a:p>
          <a:p>
            <a:r>
              <a:rPr lang="en-US" dirty="0"/>
              <a:t>Given any fixed hashing scheme, an </a:t>
            </a:r>
            <a:r>
              <a:rPr lang="en-US" b="1" dirty="0"/>
              <a:t>adversary</a:t>
            </a:r>
            <a:r>
              <a:rPr lang="en-US" dirty="0"/>
              <a:t> can create a sequence of inputs that maximizes collisions</a:t>
            </a:r>
          </a:p>
          <a:p>
            <a:endParaRPr lang="en-US" dirty="0"/>
          </a:p>
          <a:p>
            <a:r>
              <a:rPr lang="en-US" dirty="0"/>
              <a:t>Remedy?</a:t>
            </a:r>
          </a:p>
          <a:p>
            <a:r>
              <a:rPr lang="en-US" dirty="0"/>
              <a:t>The idea of randomization</a:t>
            </a:r>
          </a:p>
          <a:p>
            <a:pPr lvl="1"/>
            <a:r>
              <a:rPr lang="en-US" dirty="0"/>
              <a:t>Similar to </a:t>
            </a:r>
            <a:r>
              <a:rPr lang="en-US" dirty="0" err="1"/>
              <a:t>quickSort</a:t>
            </a:r>
            <a:r>
              <a:rPr lang="en-US" dirty="0"/>
              <a:t> and </a:t>
            </a:r>
            <a:r>
              <a:rPr lang="en-US" dirty="0" err="1"/>
              <a:t>randomSelect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85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C882B-1637-4ACE-8E90-2CBC55421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Hashing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036271-B5EB-4F8B-B570-95BC4A7C4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0E218-286A-483F-9C48-ECC89DC5BCD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scheme to produce hashing functions</a:t>
            </a:r>
          </a:p>
          <a:p>
            <a:pPr lvl="1"/>
            <a:r>
              <a:rPr lang="en-US" dirty="0"/>
              <a:t>h = u(p)</a:t>
            </a:r>
          </a:p>
          <a:p>
            <a:pPr lvl="1"/>
            <a:r>
              <a:rPr lang="en-US" dirty="0"/>
              <a:t>We talked about by creating hash function by taking the mod of prime numbers (p)</a:t>
            </a:r>
          </a:p>
          <a:p>
            <a:endParaRPr lang="en-US" dirty="0"/>
          </a:p>
          <a:p>
            <a:r>
              <a:rPr lang="en-US" dirty="0"/>
              <a:t>Foil </a:t>
            </a:r>
            <a:r>
              <a:rPr lang="en-US" b="1" dirty="0"/>
              <a:t>adversaries by</a:t>
            </a:r>
            <a:r>
              <a:rPr lang="en-US" dirty="0"/>
              <a:t> randomly picking p!</a:t>
            </a:r>
          </a:p>
        </p:txBody>
      </p:sp>
    </p:spTree>
    <p:extLst>
      <p:ext uri="{BB962C8B-B14F-4D97-AF65-F5344CB8AC3E}">
        <p14:creationId xmlns:p14="http://schemas.microsoft.com/office/powerpoint/2010/main" val="2698793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C089A-C808-45DC-A2AA-53FF96EAC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Universal Hashing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74D3C6-A595-4485-964B-AD5B9B29D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6F332BE-7D96-4E60-A2D7-C86F9836FDA2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A randomized algorithm </a:t>
                </a:r>
                <a:r>
                  <a:rPr lang="en-US" b="1" dirty="0"/>
                  <a:t>H</a:t>
                </a:r>
                <a:r>
                  <a:rPr lang="en-US" dirty="0"/>
                  <a:t> for constructing hash functions h</a:t>
                </a:r>
              </a:p>
              <a:p>
                <a:r>
                  <a:rPr lang="en-US" dirty="0"/>
                  <a:t>h : U → {1,... ,M}</a:t>
                </a:r>
              </a:p>
              <a:p>
                <a:r>
                  <a:rPr lang="en-US" altLang="zh-CN" b="1" dirty="0"/>
                  <a:t>H</a:t>
                </a:r>
                <a:r>
                  <a:rPr lang="en-US" altLang="zh-CN" dirty="0"/>
                  <a:t> is universal if:</a:t>
                </a:r>
              </a:p>
              <a:p>
                <a:pPr lvl="1"/>
                <a:r>
                  <a:rPr lang="en-US" dirty="0"/>
                  <a:t>for all x ≠ y in U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</m:t>
                        </m:r>
                      </m:e>
                      <m:sub>
                        <m:r>
                          <m:rPr>
                            <m:nor/>
                          </m:rPr>
                          <a:rPr lang="pt-BR" dirty="0"/>
                          <m:t>h</m:t>
                        </m:r>
                        <m:r>
                          <m:rPr>
                            <m:nor/>
                          </m:rPr>
                          <a:rPr lang="pt-BR" dirty="0"/>
                          <m:t>←</m:t>
                        </m:r>
                        <m:r>
                          <m:rPr>
                            <m:nor/>
                          </m:rPr>
                          <a:rPr lang="pt-BR" dirty="0"/>
                          <m:t>H</m:t>
                        </m:r>
                      </m:sub>
                    </m:sSub>
                    <m:r>
                      <m:rPr>
                        <m:nor/>
                      </m:rPr>
                      <a:rPr lang="pt-BR" dirty="0"/>
                      <m:t>[</m:t>
                    </m:r>
                    <m:r>
                      <m:rPr>
                        <m:nor/>
                      </m:rPr>
                      <a:rPr lang="pt-BR" dirty="0"/>
                      <m:t>h</m:t>
                    </m:r>
                    <m:r>
                      <m:rPr>
                        <m:nor/>
                      </m:rPr>
                      <a:rPr lang="pt-BR" dirty="0"/>
                      <m:t>(</m:t>
                    </m:r>
                    <m:r>
                      <m:rPr>
                        <m:nor/>
                      </m:rPr>
                      <a:rPr lang="pt-BR" dirty="0"/>
                      <m:t>x</m:t>
                    </m:r>
                    <m:r>
                      <m:rPr>
                        <m:nor/>
                      </m:rPr>
                      <a:rPr lang="pt-BR" dirty="0"/>
                      <m:t>) = </m:t>
                    </m:r>
                    <m:r>
                      <m:rPr>
                        <m:nor/>
                      </m:rPr>
                      <a:rPr lang="pt-BR" dirty="0"/>
                      <m:t>h</m:t>
                    </m:r>
                    <m:r>
                      <m:rPr>
                        <m:nor/>
                      </m:rPr>
                      <a:rPr lang="pt-BR" dirty="0"/>
                      <m:t>(</m:t>
                    </m:r>
                    <m:r>
                      <m:rPr>
                        <m:nor/>
                      </m:rPr>
                      <a:rPr lang="pt-BR" dirty="0"/>
                      <m:t>y</m:t>
                    </m:r>
                    <m:r>
                      <m:rPr>
                        <m:nor/>
                      </m:rPr>
                      <a:rPr lang="pt-BR" dirty="0"/>
                      <m:t>)] ≤ 1/</m:t>
                    </m:r>
                    <m:r>
                      <m:rPr>
                        <m:nor/>
                      </m:rPr>
                      <a:rPr lang="pt-BR" dirty="0"/>
                      <m:t>M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b="1" dirty="0"/>
                  <a:t>H </a:t>
                </a:r>
                <a:r>
                  <a:rPr lang="en-US" dirty="0"/>
                  <a:t>is also called as a </a:t>
                </a:r>
                <a:r>
                  <a:rPr lang="en-US" b="1" dirty="0"/>
                  <a:t>universal hash function family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6F332BE-7D96-4E60-A2D7-C86F9836FD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84" t="-1200" r="-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063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5348-74DB-46EC-AFDE-CE91990FE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Universal Hash Function Families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826CE3-0CAA-42E4-B3FF-7CE202F8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BB538C-11C3-4D32-84FF-BCAF44C7E5A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The Matrix method</a:t>
            </a:r>
          </a:p>
          <a:p>
            <a:r>
              <a:rPr lang="en-US" altLang="zh-CN" dirty="0"/>
              <a:t>Keys: u-bits long</a:t>
            </a:r>
          </a:p>
          <a:p>
            <a:r>
              <a:rPr lang="en-US" dirty="0"/>
              <a:t>Table size: M=2</a:t>
            </a:r>
            <a:r>
              <a:rPr lang="en-US" baseline="30000" dirty="0"/>
              <a:t>b</a:t>
            </a:r>
          </a:p>
          <a:p>
            <a:r>
              <a:rPr lang="en-US" dirty="0"/>
              <a:t>h: b-by-u 0/1 matrix</a:t>
            </a:r>
            <a:endParaRPr lang="en-US" baseline="30000" dirty="0"/>
          </a:p>
          <a:p>
            <a:r>
              <a:rPr lang="en-US" b="1" dirty="0"/>
              <a:t>H</a:t>
            </a:r>
            <a:r>
              <a:rPr lang="en-US" dirty="0"/>
              <a:t>: h(x) = </a:t>
            </a:r>
            <a:r>
              <a:rPr lang="en-US" dirty="0" err="1"/>
              <a:t>h∙x</a:t>
            </a:r>
            <a:endParaRPr lang="en-US" dirty="0"/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1C77A9-C06A-4B6D-86E2-47B566C58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3317765"/>
            <a:ext cx="3648584" cy="285789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5C07934-BECE-4847-9C29-411E7000CD40}"/>
              </a:ext>
            </a:extLst>
          </p:cNvPr>
          <p:cNvSpPr txBox="1"/>
          <p:nvPr/>
        </p:nvSpPr>
        <p:spPr>
          <a:xfrm>
            <a:off x="7162800" y="5221069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末位为</a:t>
            </a:r>
            <a:r>
              <a:rPr lang="en-US" altLang="zh-CN" dirty="0"/>
              <a:t>10</a:t>
            </a:r>
            <a:r>
              <a:rPr lang="zh-CN" altLang="en-US" dirty="0"/>
              <a:t>，取末位</a:t>
            </a:r>
          </a:p>
        </p:txBody>
      </p:sp>
    </p:spTree>
    <p:extLst>
      <p:ext uri="{BB962C8B-B14F-4D97-AF65-F5344CB8AC3E}">
        <p14:creationId xmlns:p14="http://schemas.microsoft.com/office/powerpoint/2010/main" val="3812163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70050-CB8D-4431-BB2A-8C80A209C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Universal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D7D6AE-086B-4F1B-A990-50DAFA98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10AAF-F63C-412F-86BE-199A43E922B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04660A-8A6B-4EDA-A21D-67126974D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107" y="1371600"/>
            <a:ext cx="7210985" cy="668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1711E8-5C2E-4627-A49F-1E9BBF2E24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346"/>
          <a:stretch/>
        </p:blipFill>
        <p:spPr>
          <a:xfrm>
            <a:off x="3352800" y="2069763"/>
            <a:ext cx="2286000" cy="28578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9AFF09C-1FE3-4DA7-906D-3676FFE7BAB4}"/>
              </a:ext>
            </a:extLst>
          </p:cNvPr>
          <p:cNvSpPr/>
          <p:nvPr/>
        </p:nvSpPr>
        <p:spPr>
          <a:xfrm>
            <a:off x="5209309" y="3836217"/>
            <a:ext cx="457200" cy="381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9050"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E65F00-3CDF-4CE0-9FA5-71EED73F464C}"/>
              </a:ext>
            </a:extLst>
          </p:cNvPr>
          <p:cNvSpPr/>
          <p:nvPr/>
        </p:nvSpPr>
        <p:spPr>
          <a:xfrm>
            <a:off x="4343400" y="2857981"/>
            <a:ext cx="457200" cy="13592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9050"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152580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CD2C-A44A-42B5-B966-E7A118C34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Short break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1F7999-7ED2-487F-A2A1-548EEC4F4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5417D9-5BAF-4012-A76C-CC96A81C7D0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824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30699</TotalTime>
  <Words>1102</Words>
  <Application>Microsoft Office PowerPoint</Application>
  <PresentationFormat>全屏显示(4:3)</PresentationFormat>
  <Paragraphs>198</Paragraphs>
  <Slides>17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Franklin Gothic Book</vt:lpstr>
      <vt:lpstr>Perpetua</vt:lpstr>
      <vt:lpstr>Wingdings 2</vt:lpstr>
      <vt:lpstr>Equity</vt:lpstr>
      <vt:lpstr>VE281 Data Structures and Algorithms</vt:lpstr>
      <vt:lpstr>Announcement</vt:lpstr>
      <vt:lpstr>Why VM?</vt:lpstr>
      <vt:lpstr>Universal Hashing</vt:lpstr>
      <vt:lpstr>Universal Hashing</vt:lpstr>
      <vt:lpstr>Definition of Universal Hashing</vt:lpstr>
      <vt:lpstr>Other Universal Hash Function Families</vt:lpstr>
      <vt:lpstr>Proof of Universal</vt:lpstr>
      <vt:lpstr>Short break</vt:lpstr>
      <vt:lpstr>Bloom Filter</vt:lpstr>
      <vt:lpstr>Bloom Filter Applications</vt:lpstr>
      <vt:lpstr>Bloom Filter Implementation: Components</vt:lpstr>
      <vt:lpstr>Bloom Filter Insert</vt:lpstr>
      <vt:lpstr>Bloom Filter Find</vt:lpstr>
      <vt:lpstr>Heuristic Analysis of Error Probability</vt:lpstr>
      <vt:lpstr>Probability of a Slot Being 1</vt:lpstr>
      <vt:lpstr>False Positive Probability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hanyun zhao</cp:lastModifiedBy>
  <cp:revision>2090</cp:revision>
  <dcterms:created xsi:type="dcterms:W3CDTF">2008-09-02T17:19:50Z</dcterms:created>
  <dcterms:modified xsi:type="dcterms:W3CDTF">2020-10-09T13:24:46Z</dcterms:modified>
</cp:coreProperties>
</file>