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77" r:id="rId3"/>
    <p:sldId id="378" r:id="rId4"/>
    <p:sldId id="379" r:id="rId5"/>
    <p:sldId id="380" r:id="rId6"/>
    <p:sldId id="381" r:id="rId7"/>
    <p:sldId id="382" r:id="rId8"/>
    <p:sldId id="383" r:id="rId9"/>
    <p:sldId id="389" r:id="rId10"/>
    <p:sldId id="385" r:id="rId11"/>
    <p:sldId id="386" r:id="rId12"/>
    <p:sldId id="387" r:id="rId13"/>
    <p:sldId id="388" r:id="rId14"/>
    <p:sldId id="390" r:id="rId15"/>
    <p:sldId id="351" r:id="rId16"/>
    <p:sldId id="300" r:id="rId17"/>
    <p:sldId id="301" r:id="rId18"/>
    <p:sldId id="311" r:id="rId19"/>
    <p:sldId id="317" r:id="rId20"/>
    <p:sldId id="302" r:id="rId21"/>
    <p:sldId id="391" r:id="rId22"/>
    <p:sldId id="353" r:id="rId23"/>
    <p:sldId id="354" r:id="rId24"/>
    <p:sldId id="355" r:id="rId25"/>
    <p:sldId id="356" r:id="rId26"/>
    <p:sldId id="357" r:id="rId27"/>
    <p:sldId id="35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66"/>
    <a:srgbClr val="008000"/>
    <a:srgbClr val="CC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89698" autoAdjust="0"/>
  </p:normalViewPr>
  <p:slideViewPr>
    <p:cSldViewPr>
      <p:cViewPr varScale="1">
        <p:scale>
          <a:sx n="77" d="100"/>
          <a:sy n="77" d="100"/>
        </p:scale>
        <p:origin x="1622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71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enqueue</a:t>
            </a:r>
            <a:r>
              <a:rPr lang="en-US" baseline="0" dirty="0"/>
              <a:t> VIP customer into the priority queue based on the priority (platinum member, gold member, silver member, regular customer). Then, </a:t>
            </a:r>
            <a:r>
              <a:rPr lang="en-US" baseline="0" dirty="0" err="1"/>
              <a:t>dequeueMin</a:t>
            </a:r>
            <a:r>
              <a:rPr lang="en-US" baseline="0" dirty="0"/>
              <a:t> returns the one with the highest priority.</a:t>
            </a:r>
          </a:p>
          <a:p>
            <a:endParaRPr lang="en-US" baseline="0" dirty="0"/>
          </a:p>
          <a:p>
            <a:r>
              <a:rPr lang="en-US" baseline="0" dirty="0"/>
              <a:t>Network bandwidth management: priority is measured by the priority of the package for sending</a:t>
            </a:r>
          </a:p>
          <a:p>
            <a:endParaRPr lang="en-US" baseline="0" dirty="0"/>
          </a:p>
          <a:p>
            <a:r>
              <a:rPr lang="en-US" baseline="0" dirty="0"/>
              <a:t>Discrete event simulation: priority is measured by the triggering time. For example, A triggers B, C, and D. B triggers E. E may be before C and 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43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n be the size. For </a:t>
            </a:r>
            <a:r>
              <a:rPr lang="en-US" sz="1200" dirty="0"/>
              <a:t>an unsorted array-based implementation:</a:t>
            </a:r>
            <a:r>
              <a:rPr lang="en-US" sz="1200" baseline="0" dirty="0"/>
              <a:t> </a:t>
            </a:r>
            <a:r>
              <a:rPr lang="en-US" sz="1200" baseline="0" dirty="0" err="1"/>
              <a:t>isEmpty</a:t>
            </a:r>
            <a:r>
              <a:rPr lang="en-US" sz="1200" baseline="0" dirty="0"/>
              <a:t>/size/</a:t>
            </a:r>
            <a:r>
              <a:rPr lang="en-US" sz="1200" baseline="0" dirty="0" err="1"/>
              <a:t>enqueue</a:t>
            </a:r>
            <a:r>
              <a:rPr lang="en-US" sz="1200" baseline="0" dirty="0"/>
              <a:t>: O(1); </a:t>
            </a:r>
            <a:r>
              <a:rPr lang="en-US" sz="1200" baseline="0" dirty="0" err="1"/>
              <a:t>dequeueMin</a:t>
            </a:r>
            <a:r>
              <a:rPr lang="en-US" sz="1200" baseline="0" dirty="0"/>
              <a:t>: O(n); </a:t>
            </a:r>
            <a:r>
              <a:rPr lang="en-US" sz="1200" baseline="0" dirty="0" err="1"/>
              <a:t>getMin</a:t>
            </a:r>
            <a:r>
              <a:rPr lang="en-US" sz="1200" baseline="0" dirty="0"/>
              <a:t>: O(n)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42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09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  <a:r>
              <a:rPr lang="en-US" baseline="0" dirty="0"/>
              <a:t> complete binary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51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71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example, node</a:t>
            </a:r>
            <a:r>
              <a:rPr lang="en-US" baseline="0" dirty="0"/>
              <a:t> 6 has no left child, while node 5 has.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example, node</a:t>
            </a:r>
            <a:r>
              <a:rPr lang="en-US" baseline="0" dirty="0"/>
              <a:t> 5 has no right child.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10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input argument is a </a:t>
            </a:r>
            <a:r>
              <a:rPr lang="en-US" b="1" baseline="0" dirty="0"/>
              <a:t>pointer to</a:t>
            </a:r>
            <a:r>
              <a:rPr lang="en-US" baseline="0" dirty="0"/>
              <a:t> a node.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39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1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38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show the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99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cs typeface="Courier New" pitchFamily="49" charset="0"/>
              </a:rPr>
              <a:t>In-order depth-first traversal:</a:t>
            </a:r>
            <a:r>
              <a:rPr lang="en-US" baseline="0" dirty="0">
                <a:cs typeface="Courier New" pitchFamily="49" charset="0"/>
              </a:rPr>
              <a:t> we ignore parentheses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>
              <a:cs typeface="Courier New" pitchFamily="49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cs typeface="Courier New" pitchFamily="49" charset="0"/>
              </a:rPr>
              <a:t>Combining RPN with stack, we can obtain the expression result very easily by visiting the RPN from the beginning to the end.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32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28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0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like a queue.</a:t>
            </a:r>
            <a:r>
              <a:rPr lang="en-US" baseline="0" dirty="0"/>
              <a:t> You can add an item into the queue or remove an item from the queue. The difference is that each item has a key and you remove items based on the order of keys.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4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10/14/2020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743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Binary Tree Traversal</a:t>
            </a:r>
          </a:p>
          <a:p>
            <a:pPr algn="l"/>
            <a:r>
              <a:rPr lang="en-US" altLang="zh-CN" b="1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the effect and procedure of pre-order, post-order, and in-order depth-first traversal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the effect and procedure of level-order traversal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VE281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Level-Order Traversal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want to traverse the tree level by level </a:t>
            </a:r>
            <a:r>
              <a:rPr lang="en-US" b="1" dirty="0">
                <a:solidFill>
                  <a:srgbClr val="0000FF"/>
                </a:solidFill>
              </a:rPr>
              <a:t>from top to bottom</a:t>
            </a:r>
            <a:r>
              <a:rPr lang="en-US" dirty="0"/>
              <a:t>.</a:t>
            </a:r>
          </a:p>
          <a:p>
            <a:r>
              <a:rPr lang="en-US" dirty="0"/>
              <a:t>Within each level, traverse </a:t>
            </a:r>
            <a:r>
              <a:rPr lang="en-US" b="1" dirty="0">
                <a:solidFill>
                  <a:srgbClr val="C00000"/>
                </a:solidFill>
              </a:rPr>
              <a:t>from left to right</a:t>
            </a:r>
            <a:r>
              <a:rPr lang="en-US" dirty="0"/>
              <a:t>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81200" y="2954045"/>
            <a:ext cx="3701249" cy="2303755"/>
            <a:chOff x="2398594" y="3527276"/>
            <a:chExt cx="3701249" cy="2303755"/>
          </a:xfrm>
        </p:grpSpPr>
        <p:sp>
          <p:nvSpPr>
            <p:cNvPr id="6" name="Oval 5"/>
            <p:cNvSpPr/>
            <p:nvPr/>
          </p:nvSpPr>
          <p:spPr>
            <a:xfrm>
              <a:off x="4587644" y="3527276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426943" y="4183886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779594" y="47790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757183" y="3842407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3077014" y="4514126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712943" y="4136876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4902775" y="3842407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4074994" y="47790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14" name="Straight Connector 13"/>
            <p:cNvCxnSpPr>
              <a:stCxn id="7" idx="5"/>
              <a:endCxn id="13" idx="1"/>
            </p:cNvCxnSpPr>
            <p:nvPr/>
          </p:nvCxnSpPr>
          <p:spPr>
            <a:xfrm>
              <a:off x="3757183" y="4514126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217994" y="47790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6" name="Straight Connector 15"/>
            <p:cNvCxnSpPr>
              <a:stCxn id="11" idx="3"/>
              <a:endCxn id="15" idx="7"/>
            </p:cNvCxnSpPr>
            <p:nvPr/>
          </p:nvCxnSpPr>
          <p:spPr>
            <a:xfrm flipH="1">
              <a:off x="5515414" y="4467116"/>
              <a:ext cx="254189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398594" y="54648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3073315" y="54648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4391287" y="548258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i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555364" y="547962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j</a:t>
              </a:r>
            </a:p>
          </p:txBody>
        </p:sp>
        <p:cxnSp>
          <p:nvCxnSpPr>
            <p:cNvPr id="21" name="Straight Connector 20"/>
            <p:cNvCxnSpPr>
              <a:stCxn id="8" idx="3"/>
              <a:endCxn id="17" idx="0"/>
            </p:cNvCxnSpPr>
            <p:nvPr/>
          </p:nvCxnSpPr>
          <p:spPr>
            <a:xfrm flipH="1">
              <a:off x="2572819" y="5076447"/>
              <a:ext cx="257804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3" idx="5"/>
              <a:endCxn id="19" idx="0"/>
            </p:cNvCxnSpPr>
            <p:nvPr/>
          </p:nvCxnSpPr>
          <p:spPr>
            <a:xfrm>
              <a:off x="4372414" y="5076447"/>
              <a:ext cx="193098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8" idx="5"/>
              <a:endCxn id="18" idx="0"/>
            </p:cNvCxnSpPr>
            <p:nvPr/>
          </p:nvCxnSpPr>
          <p:spPr>
            <a:xfrm>
              <a:off x="3077014" y="5076447"/>
              <a:ext cx="170526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5" idx="5"/>
              <a:endCxn id="20" idx="0"/>
            </p:cNvCxnSpPr>
            <p:nvPr/>
          </p:nvCxnSpPr>
          <p:spPr>
            <a:xfrm>
              <a:off x="5515414" y="5076447"/>
              <a:ext cx="214175" cy="40317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905000" y="5710535"/>
            <a:ext cx="4083169" cy="46166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a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b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c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d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e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f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g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h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i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j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29400" y="3940895"/>
            <a:ext cx="1905000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How can we implement this traversal?</a:t>
            </a:r>
          </a:p>
        </p:txBody>
      </p:sp>
    </p:spTree>
    <p:extLst>
      <p:ext uri="{BB962C8B-B14F-4D97-AF65-F5344CB8AC3E}">
        <p14:creationId xmlns:p14="http://schemas.microsoft.com/office/powerpoint/2010/main" val="108576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Level-Order Traversal</a:t>
            </a:r>
            <a:br>
              <a:rPr lang="en-US" dirty="0"/>
            </a:br>
            <a:r>
              <a:rPr lang="en-US" sz="2700" dirty="0"/>
              <a:t>Procedure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  <a:cs typeface="Courier New" pitchFamily="49" charset="0"/>
              </a:rPr>
              <a:t>Use a queue!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Enqueue</a:t>
            </a:r>
            <a:r>
              <a:rPr lang="en-US" dirty="0"/>
              <a:t> the root node into an empty queue.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While the queue is not empty, </a:t>
            </a:r>
            <a:r>
              <a:rPr lang="en-US" dirty="0" err="1"/>
              <a:t>dequeue</a:t>
            </a:r>
            <a:r>
              <a:rPr lang="en-US" dirty="0"/>
              <a:t> a node from the front of the queue.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Visit the node.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err="1"/>
              <a:t>Enqueue</a:t>
            </a:r>
            <a:r>
              <a:rPr lang="en-US" dirty="0"/>
              <a:t> its left child (if exists) and right child (if exists) into the queue.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8800" y="3005025"/>
            <a:ext cx="1369000" cy="1490775"/>
            <a:chOff x="155000" y="3261173"/>
            <a:chExt cx="1369000" cy="2818120"/>
          </a:xfrm>
        </p:grpSpPr>
        <p:sp>
          <p:nvSpPr>
            <p:cNvPr id="6" name="Arc 5"/>
            <p:cNvSpPr/>
            <p:nvPr/>
          </p:nvSpPr>
          <p:spPr>
            <a:xfrm flipH="1">
              <a:off x="609600" y="3505201"/>
              <a:ext cx="914400" cy="2574092"/>
            </a:xfrm>
            <a:prstGeom prst="arc">
              <a:avLst>
                <a:gd name="adj1" fmla="val 16335712"/>
                <a:gd name="adj2" fmla="val 5144428"/>
              </a:avLst>
            </a:prstGeom>
            <a:ln w="28575">
              <a:solidFill>
                <a:srgbClr val="0000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5000" y="3261173"/>
              <a:ext cx="683200" cy="698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Loop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781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Level-Order Traversal</a:t>
            </a:r>
            <a:br>
              <a:rPr lang="en-US" dirty="0"/>
            </a:br>
            <a:r>
              <a:rPr lang="en-US" sz="2700" dirty="0"/>
              <a:t>Code and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66800" y="4503198"/>
            <a:ext cx="2253449" cy="1600200"/>
            <a:chOff x="5214151" y="2117298"/>
            <a:chExt cx="2253449" cy="1600200"/>
          </a:xfrm>
        </p:grpSpPr>
        <p:sp>
          <p:nvSpPr>
            <p:cNvPr id="6" name="Oval 5"/>
            <p:cNvSpPr/>
            <p:nvPr/>
          </p:nvSpPr>
          <p:spPr>
            <a:xfrm>
              <a:off x="6359300" y="211729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638800" y="277390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214151" y="336904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5969040" y="2432429"/>
              <a:ext cx="4443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5511571" y="3104148"/>
              <a:ext cx="1838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7080700" y="272689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6674431" y="2432429"/>
              <a:ext cx="4629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6096000" y="336904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14" name="Straight Connector 13"/>
            <p:cNvCxnSpPr>
              <a:stCxn id="7" idx="5"/>
              <a:endCxn id="13" idx="1"/>
            </p:cNvCxnSpPr>
            <p:nvPr/>
          </p:nvCxnSpPr>
          <p:spPr>
            <a:xfrm>
              <a:off x="5969040" y="3104148"/>
              <a:ext cx="1779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6629400" y="336904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6" name="Straight Connector 15"/>
            <p:cNvCxnSpPr>
              <a:stCxn id="11" idx="3"/>
              <a:endCxn id="15" idx="7"/>
            </p:cNvCxnSpPr>
            <p:nvPr/>
          </p:nvCxnSpPr>
          <p:spPr>
            <a:xfrm flipH="1">
              <a:off x="6926820" y="3057138"/>
              <a:ext cx="210540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976336" y="1371600"/>
            <a:ext cx="603406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levelOrder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(node *root) {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queue q; // Empty queue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q.enqueue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(root);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while(!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q.isEmpty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 {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node *n =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q.dequeue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    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visit(n);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if(n-&gt;left)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q.enqueue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(n-&gt;left);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if(n-&gt;right)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q.enqueue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(n-&gt;right);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4114800" y="4503065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Queue: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79349" y="4491335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087427" y="5298419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85839" y="5268865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216384" y="4491335"/>
            <a:ext cx="366331" cy="52606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715000" y="4491335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96000" y="4487270"/>
            <a:ext cx="303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653469" y="4503065"/>
            <a:ext cx="366331" cy="52606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729796" y="5257800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32270" y="44958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29300" y="4491335"/>
            <a:ext cx="309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096000" y="4495800"/>
            <a:ext cx="366331" cy="52606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127521" y="5257800"/>
            <a:ext cx="303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15200" y="4507138"/>
            <a:ext cx="26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491669" y="4477946"/>
            <a:ext cx="366331" cy="52606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553200" y="525333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872669" y="4470865"/>
            <a:ext cx="366331" cy="52606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957250" y="5253335"/>
            <a:ext cx="309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264442" y="4503137"/>
            <a:ext cx="366331" cy="52606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315200" y="5253335"/>
            <a:ext cx="26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9975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8" grpId="1"/>
      <p:bldP spid="29" grpId="0"/>
      <p:bldP spid="30" grpId="0"/>
      <p:bldP spid="31" grpId="0" animBg="1"/>
      <p:bldP spid="31" grpId="1" animBg="1"/>
      <p:bldP spid="32" grpId="0"/>
      <p:bldP spid="32" grpId="1"/>
      <p:bldP spid="33" grpId="0"/>
      <p:bldP spid="33" grpId="1"/>
      <p:bldP spid="34" grpId="0" animBg="1"/>
      <p:bldP spid="34" grpId="1" animBg="1"/>
      <p:bldP spid="35" grpId="0"/>
      <p:bldP spid="36" grpId="0"/>
      <p:bldP spid="36" grpId="1"/>
      <p:bldP spid="37" grpId="0"/>
      <p:bldP spid="37" grpId="1"/>
      <p:bldP spid="38" grpId="0" animBg="1"/>
      <p:bldP spid="38" grpId="1" animBg="1"/>
      <p:bldP spid="39" grpId="0"/>
      <p:bldP spid="40" grpId="0"/>
      <p:bldP spid="40" grpId="1"/>
      <p:bldP spid="41" grpId="0" animBg="1"/>
      <p:bldP spid="41" grpId="1" animBg="1"/>
      <p:bldP spid="42" grpId="0"/>
      <p:bldP spid="43" grpId="0" animBg="1"/>
      <p:bldP spid="43" grpId="1" animBg="1"/>
      <p:bldP spid="44" grpId="0"/>
      <p:bldP spid="45" grpId="0" animBg="1"/>
      <p:bldP spid="45" grpId="1" animBg="1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 Traversal</a:t>
            </a:r>
            <a:br>
              <a:rPr lang="en-US" dirty="0"/>
            </a:br>
            <a:r>
              <a:rPr lang="en-US" sz="3100" dirty="0"/>
              <a:t>Application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4724400" cy="4876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cs typeface="Courier New" pitchFamily="49" charset="0"/>
                  </a:rPr>
                  <a:t>The expression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/</m:t>
                    </m:r>
                    <m:r>
                      <a:rPr lang="en-US" i="1" dirty="0" smtClean="0">
                        <a:latin typeface="Cambria Math"/>
                      </a:rPr>
                      <m:t>𝑏</m:t>
                    </m:r>
                    <m:r>
                      <a:rPr lang="en-US" i="1" dirty="0" smtClean="0">
                        <a:latin typeface="Cambria Math"/>
                      </a:rPr>
                      <m:t> + (</m:t>
                    </m:r>
                    <m:r>
                      <a:rPr lang="en-US" i="1" dirty="0" smtClean="0">
                        <a:latin typeface="Cambria Math"/>
                      </a:rPr>
                      <m:t>𝑐</m:t>
                    </m:r>
                    <m:r>
                      <a:rPr lang="en-US" i="1" dirty="0" smtClean="0">
                        <a:latin typeface="Cambria Math"/>
                      </a:rPr>
                      <m:t> – </m:t>
                    </m:r>
                    <m:r>
                      <a:rPr lang="en-US" i="1" dirty="0" smtClean="0">
                        <a:latin typeface="Cambria Math"/>
                      </a:rPr>
                      <m:t>𝑑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  <m:r>
                      <a:rPr lang="en-US" i="1" dirty="0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>
                    <a:cs typeface="Courier New" pitchFamily="49" charset="0"/>
                  </a:rPr>
                  <a:t> has been encoded as a tree T</a:t>
                </a:r>
                <a:r>
                  <a:rPr lang="en-US" i="1" dirty="0">
                    <a:cs typeface="Courier New" pitchFamily="49" charset="0"/>
                  </a:rPr>
                  <a:t>.</a:t>
                </a:r>
              </a:p>
              <a:p>
                <a:pPr lvl="1"/>
                <a:r>
                  <a:rPr lang="en-US" dirty="0">
                    <a:cs typeface="Courier New" pitchFamily="49" charset="0"/>
                  </a:rPr>
                  <a:t>The leaves are </a:t>
                </a:r>
                <a:r>
                  <a:rPr lang="en-US" b="1" dirty="0">
                    <a:solidFill>
                      <a:srgbClr val="C00000"/>
                    </a:solidFill>
                    <a:cs typeface="Courier New" pitchFamily="49" charset="0"/>
                  </a:rPr>
                  <a:t>operands</a:t>
                </a:r>
                <a:r>
                  <a:rPr lang="en-US" dirty="0">
                    <a:cs typeface="Courier New" pitchFamily="49" charset="0"/>
                  </a:rPr>
                  <a:t>.</a:t>
                </a:r>
              </a:p>
              <a:p>
                <a:pPr lvl="1"/>
                <a:r>
                  <a:rPr lang="en-US" dirty="0">
                    <a:cs typeface="Courier New" pitchFamily="49" charset="0"/>
                  </a:rPr>
                  <a:t>The internal nodes are </a:t>
                </a:r>
                <a:r>
                  <a:rPr lang="en-US" b="1" dirty="0">
                    <a:solidFill>
                      <a:srgbClr val="0000FF"/>
                    </a:solidFill>
                    <a:cs typeface="Courier New" pitchFamily="49" charset="0"/>
                  </a:rPr>
                  <a:t>operators</a:t>
                </a:r>
                <a:r>
                  <a:rPr lang="en-US" dirty="0">
                    <a:cs typeface="Courier New" pitchFamily="49" charset="0"/>
                  </a:rPr>
                  <a:t>.</a:t>
                </a:r>
              </a:p>
              <a:p>
                <a:r>
                  <a:rPr lang="en-US" dirty="0">
                    <a:cs typeface="Courier New" pitchFamily="49" charset="0"/>
                  </a:rPr>
                  <a:t>How would you traverse the tree T to print out the expression (ignoring parentheses)?</a:t>
                </a:r>
              </a:p>
              <a:p>
                <a:pPr lvl="1"/>
                <a:r>
                  <a:rPr lang="en-US" dirty="0">
                    <a:cs typeface="Courier New" pitchFamily="49" charset="0"/>
                  </a:rPr>
                  <a:t>In-order depth-first traversal.</a:t>
                </a:r>
              </a:p>
              <a:p>
                <a:r>
                  <a:rPr lang="en-US" dirty="0">
                    <a:cs typeface="Courier New" pitchFamily="49" charset="0"/>
                  </a:rPr>
                  <a:t>What is the expression printed out by post-order depth-first traversal?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ourier New" pitchFamily="49" charset="0"/>
                      </a:rPr>
                      <m:t>𝑎𝑏</m:t>
                    </m:r>
                    <m:r>
                      <a:rPr lang="en-US" i="1" dirty="0" smtClean="0">
                        <a:latin typeface="Cambria Math"/>
                        <a:cs typeface="Courier New" pitchFamily="49" charset="0"/>
                      </a:rPr>
                      <m:t>/</m:t>
                    </m:r>
                    <m:r>
                      <a:rPr lang="en-US" i="1" dirty="0" smtClean="0">
                        <a:latin typeface="Cambria Math"/>
                        <a:cs typeface="Courier New" pitchFamily="49" charset="0"/>
                      </a:rPr>
                      <m:t>𝑐𝑑</m:t>
                    </m:r>
                    <m:r>
                      <a:rPr lang="en-US" i="1" dirty="0" smtClean="0">
                        <a:latin typeface="Cambria Math"/>
                        <a:cs typeface="Courier New" pitchFamily="49" charset="0"/>
                      </a:rPr>
                      <m:t>−</m:t>
                    </m:r>
                    <m:r>
                      <a:rPr lang="en-US" i="1" dirty="0" smtClean="0">
                        <a:latin typeface="Cambria Math"/>
                        <a:cs typeface="Courier New" pitchFamily="49" charset="0"/>
                      </a:rPr>
                      <m:t>𝑒</m:t>
                    </m:r>
                    <m:r>
                      <a:rPr lang="en-US" i="1" dirty="0" smtClean="0">
                        <a:latin typeface="Cambria Math"/>
                        <a:cs typeface="Courier New" pitchFamily="49" charset="0"/>
                      </a:rPr>
                      <m:t>∗+</m:t>
                    </m:r>
                  </m:oMath>
                </a14:m>
                <a:endParaRPr lang="en-US" dirty="0">
                  <a:cs typeface="Courier New" pitchFamily="49" charset="0"/>
                </a:endParaRPr>
              </a:p>
              <a:p>
                <a:pPr lvl="1"/>
                <a:r>
                  <a:rPr lang="en-US" b="1" dirty="0">
                    <a:solidFill>
                      <a:srgbClr val="FF0000"/>
                    </a:solidFill>
                    <a:cs typeface="Courier New" pitchFamily="49" charset="0"/>
                  </a:rPr>
                  <a:t>Reverse Polish Notation</a:t>
                </a:r>
                <a:endParaRPr lang="en-US" dirty="0">
                  <a:cs typeface="Courier New" pitchFamily="49" charset="0"/>
                </a:endParaRPr>
              </a:p>
              <a:p>
                <a:pPr lvl="1"/>
                <a:endParaRPr lang="en-US" dirty="0"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4724400" cy="4876800"/>
              </a:xfrm>
              <a:blipFill>
                <a:blip r:embed="rId3"/>
                <a:stretch>
                  <a:fillRect l="-1290" t="-1625" r="-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524000"/>
            <a:ext cx="3225487" cy="353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001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352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Priority Queues and Heaps</a:t>
            </a:r>
          </a:p>
          <a:p>
            <a:pPr algn="l"/>
            <a:r>
              <a:rPr lang="en-US" altLang="zh-CN" b="1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what a priority queue is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what a min heap is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how a min heap performs </a:t>
            </a:r>
            <a:r>
              <a:rPr lang="en-US" dirty="0" err="1"/>
              <a:t>enqueue</a:t>
            </a:r>
            <a:r>
              <a:rPr lang="en-US" dirty="0"/>
              <a:t> and </a:t>
            </a:r>
            <a:r>
              <a:rPr lang="en-US" dirty="0" err="1"/>
              <a:t>extractMin</a:t>
            </a:r>
            <a:r>
              <a:rPr lang="en-US"/>
              <a:t> operations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how to efficiently initialize a min heap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VE281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Priority Queue</a:t>
            </a:r>
          </a:p>
          <a:p>
            <a:r>
              <a:rPr lang="en-US" altLang="zh-CN" dirty="0"/>
              <a:t>Min Heap and Its Operations</a:t>
            </a:r>
          </a:p>
          <a:p>
            <a:r>
              <a:rPr lang="en-US" altLang="zh-CN" dirty="0"/>
              <a:t>Min Heap Initialization and Application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5594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kinds of priority queues:</a:t>
            </a:r>
          </a:p>
          <a:p>
            <a:pPr lvl="1"/>
            <a:r>
              <a:rPr lang="en-US" dirty="0"/>
              <a:t>Min priority queue.</a:t>
            </a:r>
          </a:p>
          <a:p>
            <a:pPr lvl="1"/>
            <a:r>
              <a:rPr lang="en-US" dirty="0"/>
              <a:t>Max priority queue.</a:t>
            </a:r>
          </a:p>
          <a:p>
            <a:endParaRPr lang="en-US" dirty="0"/>
          </a:p>
          <a:p>
            <a:r>
              <a:rPr lang="en-US" dirty="0"/>
              <a:t>We will focus on </a:t>
            </a:r>
            <a:r>
              <a:rPr lang="en-US" b="1" dirty="0">
                <a:solidFill>
                  <a:srgbClr val="0000FF"/>
                </a:solidFill>
              </a:rPr>
              <a:t>min priority queue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max priority queue is similar.</a:t>
            </a:r>
          </a:p>
        </p:txBody>
      </p:sp>
    </p:spTree>
    <p:extLst>
      <p:ext uri="{BB962C8B-B14F-4D97-AF65-F5344CB8AC3E}">
        <p14:creationId xmlns:p14="http://schemas.microsoft.com/office/powerpoint/2010/main" val="4201033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Min Priority Queue?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collection of items.</a:t>
            </a:r>
          </a:p>
          <a:p>
            <a:r>
              <a:rPr lang="en-US" dirty="0"/>
              <a:t>Each item has a key (or “</a:t>
            </a:r>
            <a:r>
              <a:rPr lang="en-US" b="1" dirty="0">
                <a:solidFill>
                  <a:srgbClr val="C00000"/>
                </a:solidFill>
              </a:rPr>
              <a:t>priority</a:t>
            </a:r>
            <a:r>
              <a:rPr lang="en-US" dirty="0"/>
              <a:t>”).</a:t>
            </a:r>
          </a:p>
          <a:p>
            <a:endParaRPr lang="en-US" dirty="0"/>
          </a:p>
          <a:p>
            <a:r>
              <a:rPr lang="en-US" dirty="0"/>
              <a:t>Support the following operations: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isEmpty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size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enqueue</a:t>
            </a:r>
            <a:r>
              <a:rPr lang="en-US" dirty="0"/>
              <a:t>: put an item into the priority queue.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dequeueMin</a:t>
            </a:r>
            <a:r>
              <a:rPr lang="en-US" dirty="0"/>
              <a:t>: remove element with </a:t>
            </a:r>
            <a:r>
              <a:rPr lang="en-US" b="1" dirty="0">
                <a:solidFill>
                  <a:srgbClr val="0000FF"/>
                </a:solidFill>
              </a:rPr>
              <a:t>min</a:t>
            </a:r>
            <a:r>
              <a:rPr lang="en-US" dirty="0"/>
              <a:t> key.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getMin</a:t>
            </a:r>
            <a:r>
              <a:rPr lang="en-US" dirty="0"/>
              <a:t>: get item with </a:t>
            </a:r>
            <a:r>
              <a:rPr lang="en-US" b="1" dirty="0">
                <a:solidFill>
                  <a:srgbClr val="0000FF"/>
                </a:solidFill>
              </a:rPr>
              <a:t>min</a:t>
            </a:r>
            <a:r>
              <a:rPr lang="en-US" dirty="0"/>
              <a:t> key.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139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Applications of Priority Queue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Banking services</a:t>
            </a:r>
          </a:p>
          <a:p>
            <a:pPr lvl="1"/>
            <a:r>
              <a:rPr lang="en-US" dirty="0"/>
              <a:t>VIP customer who arrives later gets served first.</a:t>
            </a:r>
          </a:p>
          <a:p>
            <a:pPr lvl="1"/>
            <a:endParaRPr lang="en-US" dirty="0"/>
          </a:p>
          <a:p>
            <a:r>
              <a:rPr lang="en-US" dirty="0"/>
              <a:t>Network bandwidth management</a:t>
            </a:r>
          </a:p>
          <a:p>
            <a:pPr lvl="1"/>
            <a:r>
              <a:rPr lang="en-US" dirty="0"/>
              <a:t>The prioritized traffic, such as real-time data, is forwarded with the least delay once it reaches the network router.</a:t>
            </a:r>
          </a:p>
          <a:p>
            <a:pPr lvl="1"/>
            <a:endParaRPr lang="en-US" dirty="0"/>
          </a:p>
          <a:p>
            <a:r>
              <a:rPr lang="en-US" dirty="0"/>
              <a:t>Discrete event simulation</a:t>
            </a:r>
          </a:p>
          <a:p>
            <a:pPr lvl="1"/>
            <a:r>
              <a:rPr lang="en-US" dirty="0"/>
              <a:t>One event happening triggers a few others, which are put into a queue.</a:t>
            </a:r>
          </a:p>
          <a:p>
            <a:pPr lvl="1"/>
            <a:r>
              <a:rPr lang="en-US" dirty="0"/>
              <a:t>Simulating in the order of the </a:t>
            </a:r>
            <a:r>
              <a:rPr lang="en-US" b="1" dirty="0">
                <a:solidFill>
                  <a:srgbClr val="0000FF"/>
                </a:solidFill>
              </a:rPr>
              <a:t>beginning time</a:t>
            </a:r>
            <a:r>
              <a:rPr lang="en-US" dirty="0"/>
              <a:t> of the events.</a:t>
            </a:r>
          </a:p>
        </p:txBody>
      </p:sp>
    </p:spTree>
    <p:extLst>
      <p:ext uri="{BB962C8B-B14F-4D97-AF65-F5344CB8AC3E}">
        <p14:creationId xmlns:p14="http://schemas.microsoft.com/office/powerpoint/2010/main" val="2499231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Min Priority Queue: 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collection of items.</a:t>
            </a:r>
          </a:p>
          <a:p>
            <a:r>
              <a:rPr lang="en-US" dirty="0"/>
              <a:t>Each item has a key (or “</a:t>
            </a:r>
            <a:r>
              <a:rPr lang="en-US" b="1" dirty="0">
                <a:solidFill>
                  <a:srgbClr val="C00000"/>
                </a:solidFill>
              </a:rPr>
              <a:t>priority</a:t>
            </a:r>
            <a:r>
              <a:rPr lang="en-US" dirty="0"/>
              <a:t>”).</a:t>
            </a:r>
          </a:p>
          <a:p>
            <a:endParaRPr lang="en-US" dirty="0"/>
          </a:p>
          <a:p>
            <a:r>
              <a:rPr lang="en-US" dirty="0"/>
              <a:t>Support the following operations: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isEmpty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size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enqueue</a:t>
            </a:r>
            <a:r>
              <a:rPr lang="en-US" dirty="0"/>
              <a:t>: put an item into the priority queue.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dequeueMin</a:t>
            </a:r>
            <a:r>
              <a:rPr lang="en-US" dirty="0"/>
              <a:t>: remove element with </a:t>
            </a:r>
            <a:r>
              <a:rPr lang="en-US" b="1" dirty="0">
                <a:solidFill>
                  <a:srgbClr val="0000FF"/>
                </a:solidFill>
              </a:rPr>
              <a:t>min</a:t>
            </a:r>
            <a:r>
              <a:rPr lang="en-US" dirty="0"/>
              <a:t> key.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getMin</a:t>
            </a:r>
            <a:r>
              <a:rPr lang="en-US" dirty="0"/>
              <a:t>: get item with </a:t>
            </a:r>
            <a:r>
              <a:rPr lang="en-US" b="1" dirty="0">
                <a:solidFill>
                  <a:srgbClr val="0000FF"/>
                </a:solidFill>
              </a:rPr>
              <a:t>min</a:t>
            </a:r>
            <a:r>
              <a:rPr lang="en-US" dirty="0"/>
              <a:t> key.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5646003"/>
            <a:ext cx="6705600" cy="83099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What’s the time complexity for an unsorted array-based implementation?</a:t>
            </a:r>
          </a:p>
        </p:txBody>
      </p:sp>
    </p:spTree>
    <p:extLst>
      <p:ext uri="{BB962C8B-B14F-4D97-AF65-F5344CB8AC3E}">
        <p14:creationId xmlns:p14="http://schemas.microsoft.com/office/powerpoint/2010/main" val="157509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Traversal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Many binary tree operations are done by performing a </a:t>
            </a:r>
            <a:r>
              <a:rPr lang="en-US" b="1" dirty="0">
                <a:solidFill>
                  <a:srgbClr val="0000FF"/>
                </a:solidFill>
              </a:rPr>
              <a:t>traversal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of the binary tree.</a:t>
            </a:r>
          </a:p>
          <a:p>
            <a:endParaRPr lang="en-US" dirty="0"/>
          </a:p>
          <a:p>
            <a:r>
              <a:rPr lang="en-US" dirty="0"/>
              <a:t>In a traversal, each node of the binary tree is visited </a:t>
            </a:r>
            <a:r>
              <a:rPr lang="en-US" b="1" dirty="0">
                <a:solidFill>
                  <a:srgbClr val="C00000"/>
                </a:solidFill>
              </a:rPr>
              <a:t>exactly once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During the visit of a node, all actions (making a clone, displaying, evaluating the operator, etc.) with respect to this node are taken.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57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Priority Queue Implemented with Heap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Priority queues are most commonly implemented using </a:t>
                </a:r>
                <a:r>
                  <a:rPr lang="en-US" b="1" dirty="0">
                    <a:solidFill>
                      <a:srgbClr val="C00000"/>
                    </a:solidFill>
                  </a:rPr>
                  <a:t>Binary Heaps</a:t>
                </a:r>
                <a:r>
                  <a:rPr lang="en-US" dirty="0"/>
                  <a:t> (will be shown soon).</a:t>
                </a:r>
              </a:p>
              <a:p>
                <a:endParaRPr lang="en-US" dirty="0"/>
              </a:p>
              <a:p>
                <a:r>
                  <a:rPr lang="en-US" dirty="0"/>
                  <a:t>Complexity of the operation using heap implementation:</a:t>
                </a:r>
              </a:p>
              <a:p>
                <a:pPr lvl="1"/>
                <a:r>
                  <a:rPr lang="en-US" sz="2200" b="1" dirty="0" err="1">
                    <a:latin typeface="Courier New" pitchFamily="49" charset="0"/>
                    <a:cs typeface="Courier New" pitchFamily="49" charset="0"/>
                  </a:rPr>
                  <a:t>isEmpty</a:t>
                </a:r>
                <a:r>
                  <a:rPr lang="en-US" dirty="0"/>
                  <a:t>, </a:t>
                </a:r>
                <a:r>
                  <a:rPr lang="en-US" sz="2200" b="1" dirty="0">
                    <a:latin typeface="Courier New" pitchFamily="49" charset="0"/>
                    <a:cs typeface="Courier New" pitchFamily="49" charset="0"/>
                  </a:rPr>
                  <a:t>size</a:t>
                </a:r>
                <a:r>
                  <a:rPr lang="en-US" dirty="0"/>
                  <a:t>, and </a:t>
                </a:r>
                <a:r>
                  <a:rPr lang="en-US" sz="2200" b="1" dirty="0" err="1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getMin</a:t>
                </a:r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dirty="0"/>
                  <a:t> time complexity in the worst case.</a:t>
                </a:r>
              </a:p>
              <a:p>
                <a:pPr lvl="1"/>
                <a:r>
                  <a:rPr lang="en-US" sz="2200" b="1" dirty="0" err="1">
                    <a:latin typeface="Courier New" pitchFamily="49" charset="0"/>
                    <a:cs typeface="Courier New" pitchFamily="49" charset="0"/>
                  </a:rPr>
                  <a:t>enqueue</a:t>
                </a:r>
                <a:r>
                  <a:rPr lang="en-US" dirty="0"/>
                  <a:t> and </a:t>
                </a:r>
                <a:r>
                  <a:rPr lang="en-US" sz="2200" b="1" dirty="0" err="1">
                    <a:latin typeface="Courier New" pitchFamily="49" charset="0"/>
                    <a:cs typeface="Courier New" pitchFamily="49" charset="0"/>
                  </a:rPr>
                  <a:t>dequeueMin</a:t>
                </a:r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 complexity in the worst case,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is the size of the priority queue.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071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Priority Queue</a:t>
            </a:r>
          </a:p>
          <a:p>
            <a:r>
              <a:rPr lang="en-US" altLang="zh-CN" dirty="0"/>
              <a:t>Min Heap and Its Operations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Min Heap Initialization and Application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3352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binary heap</a:t>
            </a:r>
            <a:r>
              <a:rPr lang="en-US" dirty="0"/>
              <a:t> is a </a:t>
            </a:r>
            <a:r>
              <a:rPr lang="en-US" b="1" dirty="0">
                <a:solidFill>
                  <a:srgbClr val="0000FF"/>
                </a:solidFill>
              </a:rPr>
              <a:t>complete binary tree</a:t>
            </a:r>
            <a:r>
              <a:rPr lang="en-US" dirty="0"/>
              <a:t>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150183" y="2167987"/>
            <a:ext cx="4387049" cy="2303755"/>
            <a:chOff x="2150183" y="2167987"/>
            <a:chExt cx="4387049" cy="2303755"/>
          </a:xfrm>
        </p:grpSpPr>
        <p:sp>
          <p:nvSpPr>
            <p:cNvPr id="6" name="Oval 5"/>
            <p:cNvSpPr/>
            <p:nvPr/>
          </p:nvSpPr>
          <p:spPr>
            <a:xfrm>
              <a:off x="4339233" y="2167987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178532" y="282459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311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508772" y="2483118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828603" y="3154837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464532" y="277758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1887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654364" y="2483118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794772" y="3107827"/>
              <a:ext cx="445040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826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508772" y="3154837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969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5267003" y="3107827"/>
              <a:ext cx="254189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150183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824904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468155" y="4123293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/>
            <p:cNvCxnSpPr>
              <a:stCxn id="8" idx="3"/>
              <a:endCxn id="19" idx="0"/>
            </p:cNvCxnSpPr>
            <p:nvPr/>
          </p:nvCxnSpPr>
          <p:spPr>
            <a:xfrm flipH="1">
              <a:off x="2324408" y="3717158"/>
              <a:ext cx="257804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5" idx="3"/>
              <a:endCxn id="21" idx="0"/>
            </p:cNvCxnSpPr>
            <p:nvPr/>
          </p:nvCxnSpPr>
          <p:spPr>
            <a:xfrm flipH="1">
              <a:off x="3642380" y="3717158"/>
              <a:ext cx="235232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8" idx="5"/>
              <a:endCxn id="20" idx="0"/>
            </p:cNvCxnSpPr>
            <p:nvPr/>
          </p:nvCxnSpPr>
          <p:spPr>
            <a:xfrm>
              <a:off x="2828603" y="3717158"/>
              <a:ext cx="170526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2491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Heap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 min heap is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b="1" dirty="0">
                    <a:solidFill>
                      <a:srgbClr val="C00000"/>
                    </a:solidFill>
                  </a:rPr>
                  <a:t>binary heap</a:t>
                </a:r>
                <a:r>
                  <a:rPr lang="en-US" dirty="0"/>
                  <a:t>, and</a:t>
                </a:r>
              </a:p>
              <a:p>
                <a:pPr lvl="1"/>
                <a:r>
                  <a:rPr lang="en-US" dirty="0"/>
                  <a:t>a tree where for </a:t>
                </a:r>
                <a:r>
                  <a:rPr lang="en-US" b="1" dirty="0">
                    <a:solidFill>
                      <a:srgbClr val="C00000"/>
                    </a:solidFill>
                  </a:rPr>
                  <a:t>any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, the key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is smaller than or equal to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dirty="0"/>
                  <a:t>) the keys of any </a:t>
                </a:r>
                <a:r>
                  <a:rPr lang="en-US" b="1" dirty="0">
                    <a:solidFill>
                      <a:srgbClr val="0000FF"/>
                    </a:solidFill>
                  </a:rPr>
                  <a:t>descendants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u="sng" dirty="0"/>
                  <a:t>Property</a:t>
                </a:r>
                <a:r>
                  <a:rPr lang="en-US" dirty="0"/>
                  <a:t>: The key of the root of </a:t>
                </a:r>
                <a:r>
                  <a:rPr lang="en-US" b="1" dirty="0">
                    <a:solidFill>
                      <a:srgbClr val="C00000"/>
                    </a:solidFill>
                  </a:rPr>
                  <a:t>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/>
                  <a:t>subtree</a:t>
                </a:r>
                <a:r>
                  <a:rPr lang="en-US" dirty="0"/>
                  <a:t> is always the smallest among all the keys in that </a:t>
                </a:r>
                <a:r>
                  <a:rPr lang="en-US" dirty="0" err="1"/>
                  <a:t>subtree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547151" y="4173245"/>
            <a:ext cx="4387049" cy="2303755"/>
            <a:chOff x="2150183" y="2167987"/>
            <a:chExt cx="4387049" cy="2303755"/>
          </a:xfrm>
        </p:grpSpPr>
        <p:sp>
          <p:nvSpPr>
            <p:cNvPr id="6" name="Oval 5"/>
            <p:cNvSpPr/>
            <p:nvPr/>
          </p:nvSpPr>
          <p:spPr>
            <a:xfrm>
              <a:off x="4339233" y="2167987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178532" y="282459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5311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508772" y="2483118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828603" y="3154837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464532" y="277758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1887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654364" y="2483118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794772" y="3107827"/>
              <a:ext cx="445040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826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508772" y="3154837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969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5267003" y="3107827"/>
              <a:ext cx="254189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150183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2824904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3468155" y="4123293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22" name="Straight Connector 21"/>
            <p:cNvCxnSpPr>
              <a:stCxn id="8" idx="3"/>
              <a:endCxn id="19" idx="0"/>
            </p:cNvCxnSpPr>
            <p:nvPr/>
          </p:nvCxnSpPr>
          <p:spPr>
            <a:xfrm flipH="1">
              <a:off x="2324408" y="3717158"/>
              <a:ext cx="257804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5" idx="3"/>
              <a:endCxn id="21" idx="0"/>
            </p:cNvCxnSpPr>
            <p:nvPr/>
          </p:nvCxnSpPr>
          <p:spPr>
            <a:xfrm flipH="1">
              <a:off x="3642380" y="3717158"/>
              <a:ext cx="235232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8" idx="5"/>
              <a:endCxn id="20" idx="0"/>
            </p:cNvCxnSpPr>
            <p:nvPr/>
          </p:nvCxnSpPr>
          <p:spPr>
            <a:xfrm>
              <a:off x="2828603" y="3717158"/>
              <a:ext cx="170526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324193" y="4173111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CC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06424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Heap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However, the keys of nodes </a:t>
            </a:r>
            <a:r>
              <a:rPr lang="en-US" b="1" dirty="0">
                <a:solidFill>
                  <a:srgbClr val="0000FF"/>
                </a:solidFill>
              </a:rPr>
              <a:t>across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/>
              <a:t>subtrees</a:t>
            </a:r>
            <a:r>
              <a:rPr lang="en-US" dirty="0"/>
              <a:t> have no required relationship.</a:t>
            </a:r>
          </a:p>
          <a:p>
            <a:pPr lvl="1"/>
            <a:r>
              <a:rPr lang="en-US" b="1" dirty="0"/>
              <a:t>Binary heaps </a:t>
            </a:r>
            <a:r>
              <a:rPr lang="en-US" dirty="0"/>
              <a:t>are different from </a:t>
            </a:r>
            <a:r>
              <a:rPr lang="en-US" b="1" dirty="0"/>
              <a:t>binary search trees</a:t>
            </a:r>
            <a:r>
              <a:rPr lang="en-US" dirty="0"/>
              <a:t>, which we will show in future lectures.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378475" y="1676400"/>
            <a:ext cx="4387049" cy="2303755"/>
            <a:chOff x="2150183" y="2167987"/>
            <a:chExt cx="4387049" cy="2303755"/>
          </a:xfrm>
        </p:grpSpPr>
        <p:sp>
          <p:nvSpPr>
            <p:cNvPr id="26" name="Oval 25"/>
            <p:cNvSpPr/>
            <p:nvPr/>
          </p:nvSpPr>
          <p:spPr>
            <a:xfrm>
              <a:off x="4339233" y="2167987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3178532" y="282459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25311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29" name="Straight Connector 28"/>
            <p:cNvCxnSpPr>
              <a:stCxn id="26" idx="3"/>
              <a:endCxn id="27" idx="7"/>
            </p:cNvCxnSpPr>
            <p:nvPr/>
          </p:nvCxnSpPr>
          <p:spPr>
            <a:xfrm flipH="1">
              <a:off x="3508772" y="2483118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7" idx="3"/>
              <a:endCxn id="28" idx="7"/>
            </p:cNvCxnSpPr>
            <p:nvPr/>
          </p:nvCxnSpPr>
          <p:spPr>
            <a:xfrm flipH="1">
              <a:off x="2828603" y="3154837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5464532" y="277758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61887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33" name="Straight Connector 32"/>
            <p:cNvCxnSpPr>
              <a:stCxn id="26" idx="5"/>
              <a:endCxn id="31" idx="1"/>
            </p:cNvCxnSpPr>
            <p:nvPr/>
          </p:nvCxnSpPr>
          <p:spPr>
            <a:xfrm>
              <a:off x="4654364" y="2483118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1" idx="5"/>
              <a:endCxn id="32" idx="1"/>
            </p:cNvCxnSpPr>
            <p:nvPr/>
          </p:nvCxnSpPr>
          <p:spPr>
            <a:xfrm>
              <a:off x="5794772" y="3107827"/>
              <a:ext cx="445040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3826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36" name="Straight Connector 35"/>
            <p:cNvCxnSpPr>
              <a:stCxn id="27" idx="5"/>
              <a:endCxn id="35" idx="1"/>
            </p:cNvCxnSpPr>
            <p:nvPr/>
          </p:nvCxnSpPr>
          <p:spPr>
            <a:xfrm>
              <a:off x="3508772" y="3154837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4969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8" name="Straight Connector 37"/>
            <p:cNvCxnSpPr>
              <a:stCxn id="31" idx="3"/>
              <a:endCxn id="37" idx="7"/>
            </p:cNvCxnSpPr>
            <p:nvPr/>
          </p:nvCxnSpPr>
          <p:spPr>
            <a:xfrm flipH="1">
              <a:off x="5267003" y="3107827"/>
              <a:ext cx="254189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2150183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2824904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3468155" y="4123293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42" name="Straight Connector 41"/>
            <p:cNvCxnSpPr>
              <a:stCxn id="28" idx="3"/>
              <a:endCxn id="39" idx="0"/>
            </p:cNvCxnSpPr>
            <p:nvPr/>
          </p:nvCxnSpPr>
          <p:spPr>
            <a:xfrm flipH="1">
              <a:off x="2324408" y="3717158"/>
              <a:ext cx="257804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5" idx="3"/>
              <a:endCxn id="41" idx="0"/>
            </p:cNvCxnSpPr>
            <p:nvPr/>
          </p:nvCxnSpPr>
          <p:spPr>
            <a:xfrm flipH="1">
              <a:off x="3642380" y="3717158"/>
              <a:ext cx="235232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8" idx="5"/>
              <a:endCxn id="40" idx="0"/>
            </p:cNvCxnSpPr>
            <p:nvPr/>
          </p:nvCxnSpPr>
          <p:spPr>
            <a:xfrm>
              <a:off x="2828603" y="3717158"/>
              <a:ext cx="170526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7599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What’s the Height of a Heap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Nodes?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63600" y="1417638"/>
                <a:ext cx="7772400" cy="4572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Select </a:t>
                </a:r>
                <a:r>
                  <a:rPr lang="en-US" b="1" dirty="0"/>
                  <a:t>all</a:t>
                </a:r>
                <a:r>
                  <a:rPr lang="en-US" dirty="0"/>
                  <a:t> the correct answers:</a:t>
                </a:r>
              </a:p>
              <a:p>
                <a:pPr marL="0" indent="0">
                  <a:buNone/>
                </a:pPr>
                <a:r>
                  <a:rPr lang="en-US" b="1" dirty="0"/>
                  <a:t>A.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+1)</m:t>
                            </m:r>
                          </m:e>
                        </m:func>
                      </m:e>
                    </m:d>
                    <m:r>
                      <a:rPr lang="en-US" altLang="zh-CN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	</a:t>
                </a:r>
                <a:r>
                  <a:rPr lang="en-US" b="1" dirty="0"/>
                  <a:t>B.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zh-CN">
                        <a:latin typeface="Cambria Math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b="1" dirty="0"/>
                  <a:t>C.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+1)</m:t>
                            </m:r>
                          </m:e>
                        </m:func>
                      </m:e>
                    </m:d>
                    <m:r>
                      <a:rPr lang="en-US" altLang="zh-CN">
                        <a:latin typeface="Cambria Math"/>
                      </a:rPr>
                      <m:t>−1</m:t>
                    </m:r>
                  </m:oMath>
                </a14:m>
                <a:r>
                  <a:rPr lang="en-US" altLang="zh-CN" dirty="0"/>
                  <a:t>	</a:t>
                </a:r>
                <a:r>
                  <a:rPr lang="en-US" altLang="zh-CN" b="1" dirty="0"/>
                  <a:t>D.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63600" y="1417638"/>
                <a:ext cx="7772400" cy="4572000"/>
              </a:xfrm>
              <a:blipFill>
                <a:blip r:embed="rId3"/>
                <a:stretch>
                  <a:fillRect l="-1412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676400" y="3276600"/>
            <a:ext cx="4387049" cy="2303755"/>
            <a:chOff x="2150183" y="2167987"/>
            <a:chExt cx="4387049" cy="2303755"/>
          </a:xfrm>
        </p:grpSpPr>
        <p:sp>
          <p:nvSpPr>
            <p:cNvPr id="6" name="Oval 5"/>
            <p:cNvSpPr/>
            <p:nvPr/>
          </p:nvSpPr>
          <p:spPr>
            <a:xfrm>
              <a:off x="4339233" y="2167987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178532" y="282459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311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508772" y="2483118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828603" y="3154837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464532" y="277758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1887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654364" y="2483118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794772" y="3107827"/>
              <a:ext cx="445040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826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508772" y="3154837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969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5267003" y="3107827"/>
              <a:ext cx="254189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150183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824904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468155" y="4123293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/>
            <p:cNvCxnSpPr>
              <a:stCxn id="8" idx="3"/>
              <a:endCxn id="19" idx="0"/>
            </p:cNvCxnSpPr>
            <p:nvPr/>
          </p:nvCxnSpPr>
          <p:spPr>
            <a:xfrm flipH="1">
              <a:off x="2324408" y="3717158"/>
              <a:ext cx="257804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5" idx="3"/>
              <a:endCxn id="21" idx="0"/>
            </p:cNvCxnSpPr>
            <p:nvPr/>
          </p:nvCxnSpPr>
          <p:spPr>
            <a:xfrm flipH="1">
              <a:off x="3642380" y="3717158"/>
              <a:ext cx="235232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8" idx="5"/>
              <a:endCxn id="20" idx="0"/>
            </p:cNvCxnSpPr>
            <p:nvPr/>
          </p:nvCxnSpPr>
          <p:spPr>
            <a:xfrm>
              <a:off x="2828603" y="3717158"/>
              <a:ext cx="170526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082059" y="3254920"/>
            <a:ext cx="1087074" cy="2307680"/>
            <a:chOff x="1676400" y="3810000"/>
            <a:chExt cx="1087074" cy="12954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676400" y="38100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688123" y="51054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828800" y="3810000"/>
              <a:ext cx="0" cy="1295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937607" y="4102354"/>
              <a:ext cx="825867" cy="328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h=3</a:t>
              </a:r>
              <a:endParaRPr lang="en-US" sz="2400" dirty="0"/>
            </a:p>
          </p:txBody>
        </p:sp>
      </p:grpSp>
      <p:pic>
        <p:nvPicPr>
          <p:cNvPr id="30" name="Content Placeholder 6" descr="icons8-help-4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73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Binary Heap Implementation as an Array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Store the elements in an array in the order produced by a level-order traversal.</a:t>
            </a:r>
          </a:p>
          <a:p>
            <a:r>
              <a:rPr lang="en-US" dirty="0"/>
              <a:t>The first element is stored at index 1.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759519" y="5410200"/>
          <a:ext cx="56034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1778000" y="5943600"/>
          <a:ext cx="5588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[6]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[7]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[8]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[9]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[10]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045475" y="28194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86200" y="346784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96000" y="339164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00400" y="400124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19600" y="400124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86619" y="401751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66824" y="400124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52745" y="475878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43200" y="476173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06072" y="4787658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388940" y="2865634"/>
            <a:ext cx="4387049" cy="2303755"/>
            <a:chOff x="2150183" y="2167987"/>
            <a:chExt cx="4387049" cy="2303755"/>
          </a:xfrm>
        </p:grpSpPr>
        <p:sp>
          <p:nvSpPr>
            <p:cNvPr id="38" name="Oval 37"/>
            <p:cNvSpPr/>
            <p:nvPr/>
          </p:nvSpPr>
          <p:spPr>
            <a:xfrm>
              <a:off x="4339233" y="2167987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3178532" y="282459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25311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41" name="Straight Connector 40"/>
            <p:cNvCxnSpPr>
              <a:stCxn id="38" idx="3"/>
              <a:endCxn id="39" idx="7"/>
            </p:cNvCxnSpPr>
            <p:nvPr/>
          </p:nvCxnSpPr>
          <p:spPr>
            <a:xfrm flipH="1">
              <a:off x="3508772" y="2483118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9" idx="3"/>
              <a:endCxn id="40" idx="7"/>
            </p:cNvCxnSpPr>
            <p:nvPr/>
          </p:nvCxnSpPr>
          <p:spPr>
            <a:xfrm flipH="1">
              <a:off x="2828603" y="3154837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5464532" y="277758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61887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45" name="Straight Connector 44"/>
            <p:cNvCxnSpPr>
              <a:stCxn id="38" idx="5"/>
              <a:endCxn id="43" idx="1"/>
            </p:cNvCxnSpPr>
            <p:nvPr/>
          </p:nvCxnSpPr>
          <p:spPr>
            <a:xfrm>
              <a:off x="4654364" y="2483118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3" idx="5"/>
              <a:endCxn id="44" idx="1"/>
            </p:cNvCxnSpPr>
            <p:nvPr/>
          </p:nvCxnSpPr>
          <p:spPr>
            <a:xfrm>
              <a:off x="5794772" y="3107827"/>
              <a:ext cx="445040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3826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48" name="Straight Connector 47"/>
            <p:cNvCxnSpPr>
              <a:stCxn id="39" idx="5"/>
              <a:endCxn id="47" idx="1"/>
            </p:cNvCxnSpPr>
            <p:nvPr/>
          </p:nvCxnSpPr>
          <p:spPr>
            <a:xfrm>
              <a:off x="3508772" y="3154837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4969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50" name="Straight Connector 49"/>
            <p:cNvCxnSpPr>
              <a:stCxn id="43" idx="3"/>
              <a:endCxn id="49" idx="7"/>
            </p:cNvCxnSpPr>
            <p:nvPr/>
          </p:nvCxnSpPr>
          <p:spPr>
            <a:xfrm flipH="1">
              <a:off x="5267003" y="3107827"/>
              <a:ext cx="254189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2150183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2824904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3468155" y="4123293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54" name="Straight Connector 53"/>
            <p:cNvCxnSpPr>
              <a:stCxn id="40" idx="3"/>
              <a:endCxn id="51" idx="0"/>
            </p:cNvCxnSpPr>
            <p:nvPr/>
          </p:nvCxnSpPr>
          <p:spPr>
            <a:xfrm flipH="1">
              <a:off x="2324408" y="3717158"/>
              <a:ext cx="257804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7" idx="3"/>
              <a:endCxn id="53" idx="0"/>
            </p:cNvCxnSpPr>
            <p:nvPr/>
          </p:nvCxnSpPr>
          <p:spPr>
            <a:xfrm flipH="1">
              <a:off x="3642380" y="3717158"/>
              <a:ext cx="235232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0" idx="5"/>
              <a:endCxn id="52" idx="0"/>
            </p:cNvCxnSpPr>
            <p:nvPr/>
          </p:nvCxnSpPr>
          <p:spPr>
            <a:xfrm>
              <a:off x="2828603" y="3717158"/>
              <a:ext cx="170526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988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696464"/>
                </a:solidFill>
              </a:rPr>
              <a:t>Index Relation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2362200"/>
                <a:ext cx="7772400" cy="4343400"/>
              </a:xfrm>
            </p:spPr>
            <p:txBody>
              <a:bodyPr>
                <a:normAutofit lnSpcReduction="10000"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 node at index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≠1</m:t>
                    </m:r>
                  </m:oMath>
                </a14:m>
                <a:r>
                  <a:rPr lang="en-US" dirty="0"/>
                  <a:t>) has its parent at index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Assume the number of nodes 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. A node at index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dirty="0"/>
                  <a:t>) has its left child 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𝑖</m:t>
                    </m:r>
                    <m:r>
                      <a:rPr lang="en-US" i="1" dirty="0">
                        <a:latin typeface="Cambria Math"/>
                      </a:rPr>
                      <m:t>&gt;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, it has no left child.</a:t>
                </a:r>
              </a:p>
              <a:p>
                <a:r>
                  <a:rPr lang="en-US" dirty="0"/>
                  <a:t>A node at index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dirty="0"/>
                  <a:t>) has its right child 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𝑖</m:t>
                    </m:r>
                    <m:r>
                      <a:rPr lang="en-US" b="0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48640" lvl="2" indent="-274320">
                  <a:spcBef>
                    <a:spcPts val="580"/>
                  </a:spcBef>
                  <a:buClr>
                    <a:schemeClr val="accent1"/>
                  </a:buClr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2</m:t>
                    </m:r>
                    <m:r>
                      <a:rPr lang="en-US" sz="2400" i="1" dirty="0">
                        <a:latin typeface="Cambria Math"/>
                      </a:rPr>
                      <m:t>𝑖</m:t>
                    </m:r>
                    <m:r>
                      <a:rPr lang="en-US" sz="2400" i="1" dirty="0">
                        <a:latin typeface="Cambria Math"/>
                      </a:rPr>
                      <m:t>+1&gt;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, it has no right child.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2362200"/>
                <a:ext cx="7772400" cy="4343400"/>
              </a:xfrm>
              <a:blipFill rotWithShape="1">
                <a:blip r:embed="rId3"/>
                <a:stretch>
                  <a:fillRect l="-706" r="-1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/>
          <p:cNvGrpSpPr/>
          <p:nvPr/>
        </p:nvGrpSpPr>
        <p:grpSpPr>
          <a:xfrm>
            <a:off x="990600" y="1508465"/>
            <a:ext cx="5039809" cy="2429923"/>
            <a:chOff x="2052745" y="2819400"/>
            <a:chExt cx="5039809" cy="2429923"/>
          </a:xfrm>
        </p:grpSpPr>
        <p:sp>
          <p:nvSpPr>
            <p:cNvPr id="36" name="TextBox 35"/>
            <p:cNvSpPr txBox="1"/>
            <p:nvPr/>
          </p:nvSpPr>
          <p:spPr>
            <a:xfrm>
              <a:off x="5045475" y="28194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86200" y="346784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96000" y="339164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00400" y="400124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19600" y="400124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586619" y="401751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6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66824" y="400124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7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052745" y="475878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8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476173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9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006072" y="4787658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2388940" y="2865634"/>
              <a:ext cx="4387049" cy="2303755"/>
              <a:chOff x="2150183" y="2167987"/>
              <a:chExt cx="4387049" cy="2303755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4339233" y="2167987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178532" y="2824597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531183" y="341973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50" name="Straight Connector 49"/>
              <p:cNvCxnSpPr>
                <a:stCxn id="47" idx="3"/>
                <a:endCxn id="48" idx="7"/>
              </p:cNvCxnSpPr>
              <p:nvPr/>
            </p:nvCxnSpPr>
            <p:spPr>
              <a:xfrm flipH="1">
                <a:off x="3508772" y="2483118"/>
                <a:ext cx="884529" cy="39813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48" idx="3"/>
                <a:endCxn id="49" idx="7"/>
              </p:cNvCxnSpPr>
              <p:nvPr/>
            </p:nvCxnSpPr>
            <p:spPr>
              <a:xfrm flipH="1">
                <a:off x="2828603" y="3154837"/>
                <a:ext cx="406589" cy="31593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464532" y="2777587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6188783" y="341973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cxnSp>
            <p:nvCxnSpPr>
              <p:cNvPr id="54" name="Straight Connector 53"/>
              <p:cNvCxnSpPr>
                <a:stCxn id="47" idx="5"/>
                <a:endCxn id="52" idx="1"/>
              </p:cNvCxnSpPr>
              <p:nvPr/>
            </p:nvCxnSpPr>
            <p:spPr>
              <a:xfrm>
                <a:off x="4654364" y="2483118"/>
                <a:ext cx="866828" cy="3511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52" idx="5"/>
                <a:endCxn id="53" idx="1"/>
              </p:cNvCxnSpPr>
              <p:nvPr/>
            </p:nvCxnSpPr>
            <p:spPr>
              <a:xfrm>
                <a:off x="5794772" y="3107827"/>
                <a:ext cx="445040" cy="36294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3826583" y="341973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57" name="Straight Connector 56"/>
              <p:cNvCxnSpPr>
                <a:stCxn id="48" idx="5"/>
                <a:endCxn id="56" idx="1"/>
              </p:cNvCxnSpPr>
              <p:nvPr/>
            </p:nvCxnSpPr>
            <p:spPr>
              <a:xfrm>
                <a:off x="3508772" y="3154837"/>
                <a:ext cx="368840" cy="31593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4969583" y="341973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59" name="Straight Connector 58"/>
              <p:cNvCxnSpPr>
                <a:stCxn id="52" idx="3"/>
                <a:endCxn id="58" idx="7"/>
              </p:cNvCxnSpPr>
              <p:nvPr/>
            </p:nvCxnSpPr>
            <p:spPr>
              <a:xfrm flipH="1">
                <a:off x="5267003" y="3107827"/>
                <a:ext cx="254189" cy="36294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Oval 59"/>
              <p:cNvSpPr/>
              <p:nvPr/>
            </p:nvSpPr>
            <p:spPr>
              <a:xfrm>
                <a:off x="2150183" y="410553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824904" y="410553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68155" y="4123293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63" name="Straight Connector 62"/>
              <p:cNvCxnSpPr>
                <a:stCxn id="49" idx="3"/>
                <a:endCxn id="60" idx="0"/>
              </p:cNvCxnSpPr>
              <p:nvPr/>
            </p:nvCxnSpPr>
            <p:spPr>
              <a:xfrm flipH="1">
                <a:off x="2324408" y="3717158"/>
                <a:ext cx="257804" cy="38838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stCxn id="56" idx="3"/>
                <a:endCxn id="62" idx="0"/>
              </p:cNvCxnSpPr>
              <p:nvPr/>
            </p:nvCxnSpPr>
            <p:spPr>
              <a:xfrm flipH="1">
                <a:off x="3642380" y="3717158"/>
                <a:ext cx="235232" cy="406135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49" idx="5"/>
                <a:endCxn id="61" idx="0"/>
              </p:cNvCxnSpPr>
              <p:nvPr/>
            </p:nvCxnSpPr>
            <p:spPr>
              <a:xfrm>
                <a:off x="2828603" y="3717158"/>
                <a:ext cx="170526" cy="38838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TextBox 4"/>
          <p:cNvSpPr txBox="1"/>
          <p:nvPr/>
        </p:nvSpPr>
        <p:spPr>
          <a:xfrm>
            <a:off x="6072847" y="1767459"/>
            <a:ext cx="2803203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Index relation allows us</a:t>
            </a:r>
            <a:br>
              <a:rPr lang="en-US" sz="2400" dirty="0"/>
            </a:br>
            <a:r>
              <a:rPr lang="en-US" sz="2400" dirty="0"/>
              <a:t>to move up and down a</a:t>
            </a:r>
            <a:br>
              <a:rPr lang="en-US" sz="2400" dirty="0"/>
            </a:br>
            <a:r>
              <a:rPr lang="en-US" sz="2400" dirty="0"/>
              <a:t>heap easily.</a:t>
            </a:r>
          </a:p>
        </p:txBody>
      </p:sp>
    </p:spTree>
    <p:extLst>
      <p:ext uri="{BB962C8B-B14F-4D97-AF65-F5344CB8AC3E}">
        <p14:creationId xmlns:p14="http://schemas.microsoft.com/office/powerpoint/2010/main" val="286898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Traversal Methods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Depth-first traversal</a:t>
            </a:r>
          </a:p>
          <a:p>
            <a:pPr lvl="1"/>
            <a:r>
              <a:rPr lang="en-US" dirty="0"/>
              <a:t>Pre-order</a:t>
            </a:r>
          </a:p>
          <a:p>
            <a:pPr lvl="1"/>
            <a:r>
              <a:rPr lang="en-US" dirty="0"/>
              <a:t>Post-order</a:t>
            </a:r>
          </a:p>
          <a:p>
            <a:pPr lvl="1"/>
            <a:r>
              <a:rPr lang="en-US" dirty="0"/>
              <a:t>In-order</a:t>
            </a:r>
          </a:p>
          <a:p>
            <a:endParaRPr lang="en-US" dirty="0"/>
          </a:p>
          <a:p>
            <a:r>
              <a:rPr lang="en-US" dirty="0"/>
              <a:t>Level-order traversal</a:t>
            </a:r>
          </a:p>
        </p:txBody>
      </p:sp>
    </p:spTree>
    <p:extLst>
      <p:ext uri="{BB962C8B-B14F-4D97-AF65-F5344CB8AC3E}">
        <p14:creationId xmlns:p14="http://schemas.microsoft.com/office/powerpoint/2010/main" val="222514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Pre-Order Depth-First Traversal</a:t>
            </a:r>
            <a:br>
              <a:rPr lang="en-US" dirty="0"/>
            </a:br>
            <a:r>
              <a:rPr lang="en-US" sz="2700" dirty="0"/>
              <a:t>Procedure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Visit the node</a:t>
            </a:r>
          </a:p>
          <a:p>
            <a:r>
              <a:rPr lang="en-US" dirty="0"/>
              <a:t>Visit its left </a:t>
            </a:r>
            <a:r>
              <a:rPr lang="en-US" dirty="0" err="1"/>
              <a:t>subtree</a:t>
            </a:r>
            <a:endParaRPr lang="en-US" dirty="0"/>
          </a:p>
          <a:p>
            <a:r>
              <a:rPr lang="en-US" dirty="0"/>
              <a:t>Visit its right </a:t>
            </a:r>
            <a:r>
              <a:rPr lang="en-US" dirty="0" err="1"/>
              <a:t>subtree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preOrder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(node *n) {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if(!n) return;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visit(n);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preOrder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(n-&gt;left);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preOrder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(n-&gt;right);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087854" y="1447800"/>
            <a:ext cx="1535800" cy="920300"/>
            <a:chOff x="5632917" y="1447800"/>
            <a:chExt cx="1535800" cy="920300"/>
          </a:xfrm>
        </p:grpSpPr>
        <p:sp>
          <p:nvSpPr>
            <p:cNvPr id="6" name="Oval 5"/>
            <p:cNvSpPr/>
            <p:nvPr/>
          </p:nvSpPr>
          <p:spPr>
            <a:xfrm>
              <a:off x="6229940" y="14478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632917" y="19812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5963157" y="1762931"/>
              <a:ext cx="320851" cy="2749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781817" y="1961116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6545071" y="1762931"/>
              <a:ext cx="293406" cy="25484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316454" y="2438400"/>
            <a:ext cx="115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a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b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c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55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Pre-Order Depth-First Traversal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765442" y="1647926"/>
            <a:ext cx="3701249" cy="2303755"/>
            <a:chOff x="2398594" y="3527276"/>
            <a:chExt cx="3701249" cy="2303755"/>
          </a:xfrm>
        </p:grpSpPr>
        <p:sp>
          <p:nvSpPr>
            <p:cNvPr id="6" name="Oval 5"/>
            <p:cNvSpPr/>
            <p:nvPr/>
          </p:nvSpPr>
          <p:spPr>
            <a:xfrm>
              <a:off x="4587644" y="3527276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426943" y="4183886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779594" y="47790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757183" y="3842407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3077014" y="4514126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712943" y="4136876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4902775" y="3842407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4074994" y="47790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14" name="Straight Connector 13"/>
            <p:cNvCxnSpPr>
              <a:stCxn id="7" idx="5"/>
              <a:endCxn id="13" idx="1"/>
            </p:cNvCxnSpPr>
            <p:nvPr/>
          </p:nvCxnSpPr>
          <p:spPr>
            <a:xfrm>
              <a:off x="3757183" y="4514126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217994" y="47790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6" name="Straight Connector 15"/>
            <p:cNvCxnSpPr>
              <a:stCxn id="11" idx="3"/>
              <a:endCxn id="15" idx="7"/>
            </p:cNvCxnSpPr>
            <p:nvPr/>
          </p:nvCxnSpPr>
          <p:spPr>
            <a:xfrm flipH="1">
              <a:off x="5515414" y="4467116"/>
              <a:ext cx="254189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398594" y="54648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3073315" y="54648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4391287" y="548258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i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555364" y="547962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j</a:t>
              </a:r>
            </a:p>
          </p:txBody>
        </p:sp>
        <p:cxnSp>
          <p:nvCxnSpPr>
            <p:cNvPr id="21" name="Straight Connector 20"/>
            <p:cNvCxnSpPr>
              <a:stCxn id="8" idx="3"/>
              <a:endCxn id="17" idx="0"/>
            </p:cNvCxnSpPr>
            <p:nvPr/>
          </p:nvCxnSpPr>
          <p:spPr>
            <a:xfrm flipH="1">
              <a:off x="2572819" y="5076447"/>
              <a:ext cx="257804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3" idx="5"/>
              <a:endCxn id="19" idx="0"/>
            </p:cNvCxnSpPr>
            <p:nvPr/>
          </p:nvCxnSpPr>
          <p:spPr>
            <a:xfrm>
              <a:off x="4372414" y="5076447"/>
              <a:ext cx="193098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8" idx="5"/>
              <a:endCxn id="18" idx="0"/>
            </p:cNvCxnSpPr>
            <p:nvPr/>
          </p:nvCxnSpPr>
          <p:spPr>
            <a:xfrm>
              <a:off x="3077014" y="5076447"/>
              <a:ext cx="170526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5" idx="5"/>
              <a:endCxn id="20" idx="0"/>
            </p:cNvCxnSpPr>
            <p:nvPr/>
          </p:nvCxnSpPr>
          <p:spPr>
            <a:xfrm>
              <a:off x="5515414" y="5076447"/>
              <a:ext cx="214175" cy="40317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143000" y="2026693"/>
            <a:ext cx="316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47800" y="2363806"/>
            <a:ext cx="344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47800" y="4201180"/>
            <a:ext cx="322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28800" y="266700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28800" y="3591580"/>
            <a:ext cx="330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25494" y="2895600"/>
            <a:ext cx="333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33600" y="3362980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83202" y="38963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i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00719" y="4582180"/>
            <a:ext cx="277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71980" y="49631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j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895600" y="2257525"/>
            <a:ext cx="0" cy="315267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16109" y="5105400"/>
            <a:ext cx="4015843" cy="46166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a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b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d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g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h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e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i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c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f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j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56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Post-Order Depth-First Traversal</a:t>
            </a:r>
            <a:br>
              <a:rPr lang="en-US" dirty="0"/>
            </a:br>
            <a:r>
              <a:rPr lang="en-US" sz="2700" dirty="0"/>
              <a:t>Procedure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Visit the left </a:t>
            </a:r>
            <a:r>
              <a:rPr lang="en-US" dirty="0" err="1"/>
              <a:t>subtree</a:t>
            </a:r>
            <a:endParaRPr lang="en-US" dirty="0"/>
          </a:p>
          <a:p>
            <a:r>
              <a:rPr lang="en-US" dirty="0"/>
              <a:t>Visit the right </a:t>
            </a:r>
            <a:r>
              <a:rPr lang="en-US" dirty="0" err="1"/>
              <a:t>subtree</a:t>
            </a:r>
            <a:endParaRPr lang="en-US" dirty="0"/>
          </a:p>
          <a:p>
            <a:r>
              <a:rPr lang="en-US" dirty="0"/>
              <a:t>Visit the node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postOrder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(node *n) {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if(!n) return;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postOrder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(n-&gt;left);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postOrder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(n-&gt;right);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visit(n);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087854" y="1447800"/>
            <a:ext cx="1535800" cy="920300"/>
            <a:chOff x="5632917" y="1447800"/>
            <a:chExt cx="1535800" cy="920300"/>
          </a:xfrm>
        </p:grpSpPr>
        <p:sp>
          <p:nvSpPr>
            <p:cNvPr id="6" name="Oval 5"/>
            <p:cNvSpPr/>
            <p:nvPr/>
          </p:nvSpPr>
          <p:spPr>
            <a:xfrm>
              <a:off x="6229940" y="14478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632917" y="19812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5963157" y="1762931"/>
              <a:ext cx="320851" cy="2749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781817" y="1961116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6545071" y="1762931"/>
              <a:ext cx="293406" cy="25484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316454" y="2438400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b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c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a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20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Post-Order Depth-First Traversal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765442" y="1647926"/>
            <a:ext cx="3701249" cy="2303755"/>
            <a:chOff x="2398594" y="3527276"/>
            <a:chExt cx="3701249" cy="2303755"/>
          </a:xfrm>
        </p:grpSpPr>
        <p:sp>
          <p:nvSpPr>
            <p:cNvPr id="6" name="Oval 5"/>
            <p:cNvSpPr/>
            <p:nvPr/>
          </p:nvSpPr>
          <p:spPr>
            <a:xfrm>
              <a:off x="4587644" y="3527276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426943" y="4183886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779594" y="47790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757183" y="3842407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3077014" y="4514126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712943" y="4136876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4902775" y="3842407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4074994" y="47790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14" name="Straight Connector 13"/>
            <p:cNvCxnSpPr>
              <a:stCxn id="7" idx="5"/>
              <a:endCxn id="13" idx="1"/>
            </p:cNvCxnSpPr>
            <p:nvPr/>
          </p:nvCxnSpPr>
          <p:spPr>
            <a:xfrm>
              <a:off x="3757183" y="4514126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217994" y="47790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6" name="Straight Connector 15"/>
            <p:cNvCxnSpPr>
              <a:stCxn id="11" idx="3"/>
              <a:endCxn id="15" idx="7"/>
            </p:cNvCxnSpPr>
            <p:nvPr/>
          </p:nvCxnSpPr>
          <p:spPr>
            <a:xfrm flipH="1">
              <a:off x="5515414" y="4467116"/>
              <a:ext cx="254189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398594" y="54648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3073315" y="54648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4391287" y="548258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i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555364" y="547962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j</a:t>
              </a:r>
            </a:p>
          </p:txBody>
        </p:sp>
        <p:cxnSp>
          <p:nvCxnSpPr>
            <p:cNvPr id="21" name="Straight Connector 20"/>
            <p:cNvCxnSpPr>
              <a:stCxn id="8" idx="3"/>
              <a:endCxn id="17" idx="0"/>
            </p:cNvCxnSpPr>
            <p:nvPr/>
          </p:nvCxnSpPr>
          <p:spPr>
            <a:xfrm flipH="1">
              <a:off x="2572819" y="5076447"/>
              <a:ext cx="257804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3" idx="5"/>
              <a:endCxn id="19" idx="0"/>
            </p:cNvCxnSpPr>
            <p:nvPr/>
          </p:nvCxnSpPr>
          <p:spPr>
            <a:xfrm>
              <a:off x="4372414" y="5076447"/>
              <a:ext cx="193098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8" idx="5"/>
              <a:endCxn id="18" idx="0"/>
            </p:cNvCxnSpPr>
            <p:nvPr/>
          </p:nvCxnSpPr>
          <p:spPr>
            <a:xfrm>
              <a:off x="3077014" y="5076447"/>
              <a:ext cx="170526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5" idx="5"/>
              <a:endCxn id="20" idx="0"/>
            </p:cNvCxnSpPr>
            <p:nvPr/>
          </p:nvCxnSpPr>
          <p:spPr>
            <a:xfrm>
              <a:off x="5515414" y="5076447"/>
              <a:ext cx="214175" cy="40317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147439" y="5105400"/>
            <a:ext cx="316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47800" y="3657600"/>
            <a:ext cx="344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47800" y="4734580"/>
            <a:ext cx="322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28800" y="274320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28800" y="3285174"/>
            <a:ext cx="330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25494" y="1905000"/>
            <a:ext cx="333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33600" y="2448580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83202" y="304800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i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00719" y="4419600"/>
            <a:ext cx="277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71980" y="396240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j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743200" y="2209800"/>
            <a:ext cx="0" cy="339307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16109" y="5105400"/>
            <a:ext cx="4015843" cy="46166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g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h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d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i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e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b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j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f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c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a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41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In-Order Depth-First Traversal</a:t>
            </a:r>
            <a:br>
              <a:rPr lang="en-US" dirty="0"/>
            </a:br>
            <a:r>
              <a:rPr lang="en-US" sz="2700" dirty="0"/>
              <a:t>Procedure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Visit the left </a:t>
            </a:r>
            <a:r>
              <a:rPr lang="en-US" dirty="0" err="1"/>
              <a:t>subtree</a:t>
            </a:r>
            <a:endParaRPr lang="en-US" dirty="0"/>
          </a:p>
          <a:p>
            <a:r>
              <a:rPr lang="en-US" dirty="0"/>
              <a:t>Visit the node</a:t>
            </a:r>
          </a:p>
          <a:p>
            <a:r>
              <a:rPr lang="en-US" dirty="0"/>
              <a:t>Visit the right </a:t>
            </a:r>
            <a:r>
              <a:rPr lang="en-US" dirty="0" err="1"/>
              <a:t>subtree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inOrder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(node *n) {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if(!n) return;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inOrder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(n-&gt;left);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visit(n);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inOrder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(n-&gt;right);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087854" y="1447800"/>
            <a:ext cx="1535800" cy="920300"/>
            <a:chOff x="5632917" y="1447800"/>
            <a:chExt cx="1535800" cy="920300"/>
          </a:xfrm>
        </p:grpSpPr>
        <p:sp>
          <p:nvSpPr>
            <p:cNvPr id="6" name="Oval 5"/>
            <p:cNvSpPr/>
            <p:nvPr/>
          </p:nvSpPr>
          <p:spPr>
            <a:xfrm>
              <a:off x="6229940" y="14478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632917" y="19812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5963157" y="1762931"/>
              <a:ext cx="320851" cy="2749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781817" y="1961116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6545071" y="1762931"/>
              <a:ext cx="293406" cy="25484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316454" y="2438400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b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a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c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8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Result of In-Order Depth-First Traversal?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A.</a:t>
            </a:r>
            <a:r>
              <a:rPr lang="en-US" dirty="0"/>
              <a:t> </a:t>
            </a:r>
            <a:r>
              <a:rPr lang="en-US" altLang="zh-CN" dirty="0"/>
              <a:t>g, d, h, b, e, </a:t>
            </a:r>
            <a:r>
              <a:rPr lang="en-US" altLang="zh-CN" dirty="0" err="1"/>
              <a:t>i</a:t>
            </a:r>
            <a:r>
              <a:rPr lang="en-US" altLang="zh-CN" dirty="0"/>
              <a:t>, a, c, f, j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B</a:t>
            </a:r>
            <a:r>
              <a:rPr lang="en-US" b="1" dirty="0"/>
              <a:t>.</a:t>
            </a:r>
            <a:r>
              <a:rPr lang="en-US" dirty="0"/>
              <a:t> g, d, h, b, e, </a:t>
            </a:r>
            <a:r>
              <a:rPr lang="en-US" dirty="0" err="1"/>
              <a:t>i</a:t>
            </a:r>
            <a:r>
              <a:rPr lang="en-US" dirty="0"/>
              <a:t>, a, f, j, c</a:t>
            </a:r>
          </a:p>
          <a:p>
            <a:pPr marL="0" indent="0">
              <a:buNone/>
            </a:pPr>
            <a:r>
              <a:rPr lang="en-US" b="1" dirty="0"/>
              <a:t>C.</a:t>
            </a:r>
            <a:r>
              <a:rPr lang="en-US" dirty="0"/>
              <a:t> g, d, h, b, </a:t>
            </a:r>
            <a:r>
              <a:rPr lang="en-US" dirty="0" err="1"/>
              <a:t>i</a:t>
            </a:r>
            <a:r>
              <a:rPr lang="en-US" dirty="0"/>
              <a:t>, e, a, j, f, c </a:t>
            </a:r>
          </a:p>
          <a:p>
            <a:pPr marL="0" indent="0">
              <a:buNone/>
            </a:pPr>
            <a:r>
              <a:rPr lang="en-US" b="1" dirty="0"/>
              <a:t>D.</a:t>
            </a:r>
            <a:r>
              <a:rPr lang="en-US" dirty="0"/>
              <a:t> </a:t>
            </a:r>
            <a:r>
              <a:rPr lang="en-US" altLang="zh-CN" dirty="0"/>
              <a:t>g, d, h, b, </a:t>
            </a:r>
            <a:r>
              <a:rPr lang="en-US" altLang="zh-CN" dirty="0" err="1"/>
              <a:t>i</a:t>
            </a:r>
            <a:r>
              <a:rPr lang="en-US" altLang="zh-CN" dirty="0"/>
              <a:t>, e, a, f, j, c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800600" y="1453662"/>
            <a:ext cx="3701249" cy="2303755"/>
            <a:chOff x="2398594" y="3527276"/>
            <a:chExt cx="3701249" cy="2303755"/>
          </a:xfrm>
        </p:grpSpPr>
        <p:sp>
          <p:nvSpPr>
            <p:cNvPr id="6" name="Oval 5"/>
            <p:cNvSpPr/>
            <p:nvPr/>
          </p:nvSpPr>
          <p:spPr>
            <a:xfrm>
              <a:off x="4587644" y="3527276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426943" y="4183886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779594" y="47790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757183" y="3842407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3077014" y="4514126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712943" y="4136876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4902775" y="3842407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4074994" y="47790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14" name="Straight Connector 13"/>
            <p:cNvCxnSpPr>
              <a:stCxn id="7" idx="5"/>
              <a:endCxn id="13" idx="1"/>
            </p:cNvCxnSpPr>
            <p:nvPr/>
          </p:nvCxnSpPr>
          <p:spPr>
            <a:xfrm>
              <a:off x="3757183" y="4514126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217994" y="47790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6" name="Straight Connector 15"/>
            <p:cNvCxnSpPr>
              <a:stCxn id="11" idx="3"/>
              <a:endCxn id="15" idx="7"/>
            </p:cNvCxnSpPr>
            <p:nvPr/>
          </p:nvCxnSpPr>
          <p:spPr>
            <a:xfrm flipH="1">
              <a:off x="5515414" y="4467116"/>
              <a:ext cx="254189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398594" y="54648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3073315" y="54648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4391287" y="548258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i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555364" y="547962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j</a:t>
              </a:r>
            </a:p>
          </p:txBody>
        </p:sp>
        <p:cxnSp>
          <p:nvCxnSpPr>
            <p:cNvPr id="21" name="Straight Connector 20"/>
            <p:cNvCxnSpPr>
              <a:stCxn id="8" idx="3"/>
              <a:endCxn id="17" idx="0"/>
            </p:cNvCxnSpPr>
            <p:nvPr/>
          </p:nvCxnSpPr>
          <p:spPr>
            <a:xfrm flipH="1">
              <a:off x="2572819" y="5076447"/>
              <a:ext cx="257804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3" idx="5"/>
              <a:endCxn id="19" idx="0"/>
            </p:cNvCxnSpPr>
            <p:nvPr/>
          </p:nvCxnSpPr>
          <p:spPr>
            <a:xfrm>
              <a:off x="4372414" y="5076447"/>
              <a:ext cx="193098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8" idx="5"/>
              <a:endCxn id="18" idx="0"/>
            </p:cNvCxnSpPr>
            <p:nvPr/>
          </p:nvCxnSpPr>
          <p:spPr>
            <a:xfrm>
              <a:off x="3077014" y="5076447"/>
              <a:ext cx="170526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5" idx="5"/>
              <a:endCxn id="20" idx="0"/>
            </p:cNvCxnSpPr>
            <p:nvPr/>
          </p:nvCxnSpPr>
          <p:spPr>
            <a:xfrm>
              <a:off x="5515414" y="5076447"/>
              <a:ext cx="214175" cy="40317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Content Placeholder 6" descr="icons8-help-4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6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34674</TotalTime>
  <Words>1830</Words>
  <Application>Microsoft Office PowerPoint</Application>
  <PresentationFormat>全屏显示(4:3)</PresentationFormat>
  <Paragraphs>394</Paragraphs>
  <Slides>27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Arial</vt:lpstr>
      <vt:lpstr>Calibri</vt:lpstr>
      <vt:lpstr>Cambria Math</vt:lpstr>
      <vt:lpstr>Courier New</vt:lpstr>
      <vt:lpstr>Franklin Gothic Book</vt:lpstr>
      <vt:lpstr>Perpetua</vt:lpstr>
      <vt:lpstr>Times New Roman</vt:lpstr>
      <vt:lpstr>Wingdings 2</vt:lpstr>
      <vt:lpstr>Equity</vt:lpstr>
      <vt:lpstr>VE281 Data Structures and Algorithms</vt:lpstr>
      <vt:lpstr>Binary Tree Traversal</vt:lpstr>
      <vt:lpstr>Binary Tree Traversal Methods</vt:lpstr>
      <vt:lpstr>Pre-Order Depth-First Traversal Procedure</vt:lpstr>
      <vt:lpstr>Pre-Order Depth-First Traversal Example</vt:lpstr>
      <vt:lpstr>Post-Order Depth-First Traversal Procedure</vt:lpstr>
      <vt:lpstr>Post-Order Depth-First Traversal Example</vt:lpstr>
      <vt:lpstr>In-Order Depth-First Traversal Procedure</vt:lpstr>
      <vt:lpstr>What Is the Result of In-Order Depth-First Traversal?</vt:lpstr>
      <vt:lpstr>Level-Order Traversal</vt:lpstr>
      <vt:lpstr>Level-Order Traversal Procedure</vt:lpstr>
      <vt:lpstr>Level-Order Traversal Code and Example</vt:lpstr>
      <vt:lpstr>Binary Tree Traversal Application</vt:lpstr>
      <vt:lpstr>VE281 Data Structures and Algorithms</vt:lpstr>
      <vt:lpstr>Outline</vt:lpstr>
      <vt:lpstr>Priority Queues</vt:lpstr>
      <vt:lpstr>What Is Min Priority Queue?</vt:lpstr>
      <vt:lpstr>Applications of Priority Queue</vt:lpstr>
      <vt:lpstr>Min Priority Queue: Implementation</vt:lpstr>
      <vt:lpstr>Priority Queue Implemented with Heap</vt:lpstr>
      <vt:lpstr>Outline</vt:lpstr>
      <vt:lpstr>Binary Heap</vt:lpstr>
      <vt:lpstr>Min Heap</vt:lpstr>
      <vt:lpstr>Min Heap</vt:lpstr>
      <vt:lpstr>What’s the Height of a Heap of n Nodes?</vt:lpstr>
      <vt:lpstr>Binary Heap Implementation as an Array</vt:lpstr>
      <vt:lpstr>Index Relation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hanyun zhao</cp:lastModifiedBy>
  <cp:revision>2563</cp:revision>
  <dcterms:created xsi:type="dcterms:W3CDTF">2008-09-02T17:19:50Z</dcterms:created>
  <dcterms:modified xsi:type="dcterms:W3CDTF">2020-10-14T08:22:13Z</dcterms:modified>
</cp:coreProperties>
</file>