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4" r:id="rId3"/>
    <p:sldId id="355" r:id="rId4"/>
    <p:sldId id="356" r:id="rId5"/>
    <p:sldId id="358" r:id="rId6"/>
    <p:sldId id="359" r:id="rId7"/>
    <p:sldId id="360" r:id="rId8"/>
    <p:sldId id="361" r:id="rId9"/>
    <p:sldId id="382" r:id="rId10"/>
    <p:sldId id="362" r:id="rId11"/>
    <p:sldId id="363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7" autoAdjust="0"/>
    <p:restoredTop sz="85766" autoAdjust="0"/>
  </p:normalViewPr>
  <p:slideViewPr>
    <p:cSldViewPr>
      <p:cViewPr varScale="1">
        <p:scale>
          <a:sx n="74" d="100"/>
          <a:sy n="74" d="100"/>
        </p:scale>
        <p:origin x="1574" y="-19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83A6FCC-A2D9-49BA-8B34-8B4B1F26D475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77EE5A2-1CB4-4CE5-900A-9880C8D26138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A, B, &amp; C</a:t>
            </a:r>
            <a:endParaRPr lang="en-US" dirty="0"/>
          </a:p>
          <a:p>
            <a:r>
              <a:rPr lang="en-US" dirty="0"/>
              <a:t>If the number of nodes is</a:t>
            </a:r>
            <a:r>
              <a:rPr lang="en-US" baseline="0" dirty="0"/>
              <a:t> n, worst case happens when 1) the tree looks like a linear list and 2) the key is at the leaf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At level 0, visit 1 node;</a:t>
                </a:r>
                <a:r>
                  <a:rPr lang="en-US" baseline="0" dirty="0"/>
                  <a:t> at level 1, visit 2 node; etc.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What we are interested in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baseline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baseline="0" smtClean="0">
                            <a:latin typeface="Cambria Math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baseline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baseline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baseline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baseline="0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i="1" baseline="0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r>
                              <a:rPr lang="en-US" b="0" i="1" baseline="0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b="0" i="1" baseline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baseline="0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is the number of trees of n nodes, and k refers to the</a:t>
                </a:r>
                <a:r>
                  <a:rPr lang="en-US" baseline="0" dirty="0"/>
                  <a:t> k-</a:t>
                </a:r>
                <a:r>
                  <a:rPr lang="en-US" baseline="0" dirty="0" err="1"/>
                  <a:t>th</a:t>
                </a:r>
                <a:r>
                  <a:rPr lang="en-US" baseline="0" dirty="0"/>
                  <a:t> tree.</a:t>
                </a:r>
              </a:p>
              <a:p>
                <a:endParaRPr lang="en-US" baseline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baseline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baseline="0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baseline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i="1" baseline="0" smtClean="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depth 0, visit 1 node;</a:t>
                </a:r>
                <a:r>
                  <a:rPr lang="en-US" baseline="0" dirty="0" smtClean="0"/>
                  <a:t> at depth 1, visit 2 node; etc</a:t>
                </a:r>
                <a:r>
                  <a:rPr lang="en-US" baseline="0" dirty="0" smtClean="0"/>
                  <a:t>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What we are interested in is </a:t>
                </a:r>
                <a:r>
                  <a:rPr lang="en-US" b="0" i="0" baseline="0" smtClean="0">
                    <a:latin typeface="Cambria Math"/>
                  </a:rPr>
                  <a:t>1/𝑁 </a:t>
                </a:r>
                <a:r>
                  <a:rPr lang="en-US" i="0" baseline="0" smtClean="0">
                    <a:latin typeface="Cambria Math"/>
                  </a:rPr>
                  <a:t>[∑24_(</a:t>
                </a:r>
                <a:r>
                  <a:rPr lang="en-US" b="0" i="0" baseline="0" smtClean="0">
                    <a:latin typeface="Cambria Math"/>
                  </a:rPr>
                  <a:t>𝑘=1)^𝑁▒〖</a:t>
                </a:r>
                <a:r>
                  <a:rPr lang="el-GR" i="0" baseline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((𝑑_𝑘 ) ̅</a:t>
                </a:r>
                <a:r>
                  <a:rPr lang="en-US" b="0" i="0" baseline="0" smtClean="0">
                    <a:latin typeface="Cambria Math"/>
                  </a:rPr>
                  <a:t>+1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)〗]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/>
                  </a:rPr>
                  <a:t>𝑁</a:t>
                </a:r>
                <a:r>
                  <a:rPr lang="en-US" dirty="0" smtClean="0"/>
                  <a:t> is the number of trees of n nodes, and k refers to the</a:t>
                </a:r>
                <a:r>
                  <a:rPr lang="en-US" baseline="0" dirty="0" smtClean="0"/>
                  <a:t> k-</a:t>
                </a:r>
                <a:r>
                  <a:rPr lang="en-US" baseline="0" dirty="0" err="1" smtClean="0"/>
                  <a:t>th</a:t>
                </a:r>
                <a:r>
                  <a:rPr lang="en-US" baseline="0" dirty="0" smtClean="0"/>
                  <a:t> tree.</a:t>
                </a:r>
              </a:p>
              <a:p>
                <a:endParaRPr lang="en-US" baseline="0" dirty="0" smtClean="0"/>
              </a:p>
              <a:p>
                <a:r>
                  <a:rPr lang="en-US" b="0" i="0" baseline="0" smtClean="0">
                    <a:latin typeface="Cambria Math"/>
                  </a:rPr>
                  <a:t>1</a:t>
                </a:r>
                <a:r>
                  <a:rPr lang="en-US" b="0" i="0" baseline="0" smtClean="0">
                    <a:latin typeface="Cambria Math"/>
                  </a:rPr>
                  <a:t>/</a:t>
                </a:r>
                <a:r>
                  <a:rPr lang="en-US" b="0" i="0" baseline="0" smtClean="0">
                    <a:latin typeface="Cambria Math"/>
                  </a:rPr>
                  <a:t>𝑁 </a:t>
                </a:r>
                <a:r>
                  <a:rPr lang="en-US" i="0" baseline="0" smtClean="0">
                    <a:latin typeface="Cambria Math"/>
                  </a:rPr>
                  <a:t>[∑</a:t>
                </a:r>
                <a:r>
                  <a:rPr lang="en-US" b="0" i="0" baseline="0" smtClean="0">
                    <a:latin typeface="Cambria Math"/>
                  </a:rPr>
                  <a:t>_(𝑘=1)^𝑁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▒〖</a:t>
                </a:r>
                <a:r>
                  <a:rPr lang="el-GR" i="0" baseline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((𝑑_𝑘 ) ̅</a:t>
                </a:r>
                <a:r>
                  <a:rPr lang="en-US" b="0" i="0" baseline="0" smtClean="0">
                    <a:latin typeface="Cambria Math"/>
                  </a:rPr>
                  <a:t>+1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)〗]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=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Θ(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1+1/𝑁 ∑24_(𝑘=1)^𝑁▒(𝑑_𝑘 ) ̅ 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Why are we interested in I(n)?</a:t>
                </a:r>
              </a:p>
              <a:p>
                <a:r>
                  <a:rPr lang="en-US" dirty="0"/>
                  <a:t>Answer: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baseline="0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l-GR" b="0" i="1" baseline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𝑛𝑁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baseline="0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baseline="0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baseline="0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baseline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300" i="1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l-G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300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300" i="1">
                              <a:latin typeface="Cambria Math"/>
                            </a:rPr>
                            <m:t>𝐼</m:t>
                          </m:r>
                          <m:r>
                            <a:rPr lang="en-US" sz="1300" i="1">
                              <a:latin typeface="Cambria Math"/>
                            </a:rPr>
                            <m:t>(</m:t>
                          </m:r>
                          <m:r>
                            <a:rPr lang="en-US" sz="1300" i="1">
                              <a:latin typeface="Cambria Math"/>
                            </a:rPr>
                            <m:t>𝑛</m:t>
                          </m:r>
                          <m:r>
                            <a:rPr lang="en-US" sz="13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T(</a:t>
                </a:r>
                <a:r>
                  <a:rPr lang="en-US" dirty="0" err="1"/>
                  <a:t>n;l</a:t>
                </a:r>
                <a:r>
                  <a:rPr lang="en-US" dirty="0"/>
                  <a:t>) = (I(l) + l) + (I(n-1-l) + n-1-l) = I(l) + I(n-1-l) + (n-1)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Lecture ends.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Why are we interested in I(n)?</a:t>
                </a:r>
              </a:p>
              <a:p>
                <a:r>
                  <a:rPr lang="en-US" dirty="0" smtClean="0"/>
                  <a:t>Answer:</a:t>
                </a:r>
              </a:p>
              <a:p>
                <a:r>
                  <a:rPr lang="el-GR" b="0" i="0" baseline="0" smtClean="0">
                    <a:latin typeface="Cambria Math"/>
                    <a:ea typeface="Cambria Math"/>
                  </a:rPr>
                  <a:t>Θ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1+1/𝑁 ∑_(𝑘=1)^𝑁▒(𝑑_𝑘 ) ̅ )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=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Θ</a:t>
                </a:r>
                <a:r>
                  <a:rPr lang="el-GR" b="0" i="0" baseline="0" smtClean="0">
                    <a:latin typeface="Cambria Math"/>
                    <a:ea typeface="Cambria Math"/>
                  </a:rPr>
                  <a:t>(</a:t>
                </a:r>
                <a:r>
                  <a:rPr lang="en-US" b="0" i="0" baseline="0" smtClean="0">
                    <a:latin typeface="Cambria Math"/>
                    <a:ea typeface="Cambria Math"/>
                  </a:rPr>
                  <a:t>1+1/𝑛𝑁 ∑24_(𝑘=1)^𝑁▒∑24_(𝑖=1)^𝑛▒𝑑_(𝑘,𝑖) )=</a:t>
                </a:r>
                <a:r>
                  <a:rPr lang="el-GR" sz="1200" b="0" i="0" kern="1200" baseline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Θ</a:t>
                </a:r>
                <a:r>
                  <a:rPr lang="el-GR" sz="1200" b="0" i="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b="0" i="0" kern="1200" baseline="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1+1/𝑛 𝐼(𝑛)</a:t>
                </a:r>
                <a:r>
                  <a:rPr lang="en-US" sz="1200" b="0" i="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T(</a:t>
                </a:r>
                <a:r>
                  <a:rPr lang="en-US" dirty="0" err="1" smtClean="0"/>
                  <a:t>n;l</a:t>
                </a:r>
                <a:r>
                  <a:rPr lang="en-US" dirty="0" smtClean="0"/>
                  <a:t>) = (I(l) + l) + (I(n-1-l) + n-1-l) = I(l) + I(n-1-l) + (n-1)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I(n) = 2/n</a:t>
            </a:r>
            <a:r>
              <a:rPr lang="en-US" baseline="0" dirty="0"/>
              <a:t> { </a:t>
            </a:r>
            <a:r>
              <a:rPr lang="en-US" dirty="0"/>
              <a:t>I(n-1) + (n-1)/2 [ I(n-1) – (n-2)</a:t>
            </a:r>
            <a:r>
              <a:rPr lang="en-US" baseline="0" dirty="0"/>
              <a:t> ] }</a:t>
            </a:r>
            <a:r>
              <a:rPr lang="en-US" dirty="0"/>
              <a:t> + (n-1) = (n+1)/n</a:t>
            </a:r>
            <a:r>
              <a:rPr lang="en-US" baseline="0" dirty="0"/>
              <a:t> I(n-1) + (n-1) [1 – (n-2)/n] = </a:t>
            </a:r>
            <a:r>
              <a:rPr lang="en-US" dirty="0"/>
              <a:t>(n+1)/n</a:t>
            </a:r>
            <a:r>
              <a:rPr lang="en-US" baseline="0" dirty="0"/>
              <a:t> I(n-1) + 2(n-1)/n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I(n)/(n+1) &lt;= 2/n + I(n-1)/n &lt;= 2/n + 2/(n-1) + I(n-2)/(n-1) &lt;= ...</a:t>
            </a:r>
          </a:p>
          <a:p>
            <a:endParaRPr lang="en-US" dirty="0"/>
          </a:p>
          <a:p>
            <a:r>
              <a:rPr lang="en-US" dirty="0"/>
              <a:t>I(1) = </a:t>
            </a:r>
            <a:r>
              <a:rPr lang="en-US"/>
              <a:t>0</a:t>
            </a:r>
            <a:r>
              <a:rPr lang="en-US" baseline="0"/>
              <a:t> from a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6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integrate from 1 to n. The rectangle area sum is 1/2+1/3+ ... + 1/n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I(n) is</a:t>
                </a:r>
                <a:r>
                  <a:rPr lang="en-US" baseline="0" dirty="0"/>
                  <a:t> important because the average-case runtime is proportional to the value of I(n),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I(n) is</a:t>
                </a:r>
                <a:r>
                  <a:rPr lang="en-US" baseline="0" dirty="0" smtClean="0"/>
                  <a:t> important because the average-case runtime is proportional to the value of I(n), as </a:t>
                </a:r>
                <a:r>
                  <a:rPr lang="el-GR" i="0" smtClean="0">
                    <a:latin typeface="Cambria Math"/>
                    <a:ea typeface="Cambria Math"/>
                  </a:rPr>
                  <a:t>Θ</a:t>
                </a:r>
                <a:r>
                  <a:rPr lang="en-US" b="0" i="0" smtClean="0">
                    <a:latin typeface="Cambria Math"/>
                    <a:ea typeface="Cambria Math"/>
                  </a:rPr>
                  <a:t>(</a:t>
                </a:r>
                <a:r>
                  <a:rPr lang="en-US" i="0">
                    <a:latin typeface="Cambria Math"/>
                  </a:rPr>
                  <a:t>1/𝑛 𝐼(𝑛)</a:t>
                </a:r>
                <a:r>
                  <a:rPr lang="en-US" b="0" i="0" smtClean="0">
                    <a:latin typeface="Cambria Math"/>
                  </a:rPr>
                  <a:t>+1)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Average-Case Time Complexity of BST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average-case time complexity of search, insertion, and removal </a:t>
            </a:r>
            <a:r>
              <a:rPr lang="en-US"/>
              <a:t>operations for a </a:t>
            </a:r>
            <a:r>
              <a:rPr lang="en-US" dirty="0"/>
              <a:t>binary search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Analysis 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get so far: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the average complexity for a successful search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13768" y="1828800"/>
                <a:ext cx="3198248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&lt;2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68" y="1828800"/>
                <a:ext cx="3198248" cy="10164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Time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It can also be shown that 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average-case time complexity for an </a:t>
                </a:r>
                <a:r>
                  <a:rPr lang="en-US" b="1" dirty="0">
                    <a:solidFill>
                      <a:srgbClr val="C00000"/>
                    </a:solidFill>
                  </a:rPr>
                  <a:t>unsuccessful search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average-case time complexities for search, insertion, and removal are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Insertion and removal include “search”.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1441884" y="36576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Remove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Linked</a:t>
                          </a:r>
                          <a:r>
                            <a:rPr lang="en-US" sz="2400" baseline="0" dirty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Hash Table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401935"/>
                  </p:ext>
                </p:extLst>
              </p:nvPr>
            </p:nvGraphicFramePr>
            <p:xfrm>
              <a:off x="1441884" y="3657600"/>
              <a:ext cx="6254316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92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Search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Insert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Remove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Linked</a:t>
                          </a:r>
                          <a:r>
                            <a:rPr lang="en-US" sz="2400" baseline="0" dirty="0" smtClean="0"/>
                            <a:t> List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110667" r="-243204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110667" r="-101205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110667" r="-1613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Sorted Array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210667" r="-243204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210667" r="-101205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210667" r="-1613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Hash Table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7767" t="-310667" r="-243204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3253" t="-310667" r="-101205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4516" t="-310667" r="-1613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BST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7767" t="-410667" r="-24320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3253" t="-410667" r="-10120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4516" t="-410667" r="-161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514600" y="6093767"/>
            <a:ext cx="412702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So, why we use BST, not hash table?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66D66A-D8B8-4048-8706-9ECE3F95E345}"/>
              </a:ext>
            </a:extLst>
          </p:cNvPr>
          <p:cNvSpPr txBox="1"/>
          <p:nvPr/>
        </p:nvSpPr>
        <p:spPr>
          <a:xfrm>
            <a:off x="7076209" y="580505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hashtable</a:t>
            </a:r>
            <a:r>
              <a:rPr lang="zh-CN" altLang="en-US" dirty="0"/>
              <a:t>会损失</a:t>
            </a:r>
            <a:r>
              <a:rPr lang="en-US" altLang="zh-CN" dirty="0"/>
              <a:t>rank</a:t>
            </a:r>
            <a:r>
              <a:rPr lang="zh-CN" altLang="en-US" dirty="0"/>
              <a:t>，并且有少数情况会花很多时间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8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Statements Are Correct?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</a:t>
                </a:r>
                <a:r>
                  <a:rPr lang="en-US" b="1" dirty="0">
                    <a:solidFill>
                      <a:srgbClr val="C00000"/>
                    </a:solidFill>
                  </a:rPr>
                  <a:t>depth (height)</a:t>
                </a:r>
                <a:r>
                  <a:rPr lang="en-US" dirty="0"/>
                  <a:t> of a binary search tree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. Consider the time complexity for a </a:t>
                </a:r>
                <a:r>
                  <a:rPr lang="en-US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dirty="0"/>
                  <a:t> search.</a:t>
                </a:r>
              </a:p>
              <a:p>
                <a:pPr marL="0" indent="0">
                  <a:buNone/>
                </a:pPr>
                <a:r>
                  <a:rPr lang="en-US" b="1" dirty="0"/>
                  <a:t>    </a:t>
                </a:r>
                <a:r>
                  <a:rPr lang="en-US" b="1" dirty="0">
                    <a:solidFill>
                      <a:srgbClr val="FF0000"/>
                    </a:solidFill>
                  </a:rPr>
                  <a:t>A</a:t>
                </a:r>
                <a:r>
                  <a:rPr lang="en-US" b="1" dirty="0"/>
                  <a:t>.</a:t>
                </a:r>
                <a:r>
                  <a:rPr lang="en-US" dirty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altLang="zh-CN" b="1" dirty="0"/>
                  <a:t>    </a:t>
                </a:r>
                <a:r>
                  <a:rPr lang="en-US" b="1" dirty="0">
                    <a:solidFill>
                      <a:srgbClr val="FF0000"/>
                    </a:solidFill>
                  </a:rPr>
                  <a:t>B</a:t>
                </a:r>
                <a:r>
                  <a:rPr lang="en-US" b="1" dirty="0"/>
                  <a:t>.</a:t>
                </a:r>
                <a:r>
                  <a:rPr lang="en-US" dirty="0"/>
                  <a:t> In the average case, the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Suppose the</a:t>
                </a:r>
                <a:r>
                  <a:rPr lang="en-US" altLang="zh-CN" dirty="0"/>
                  <a:t>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number of nodes</a:t>
                </a:r>
                <a:r>
                  <a:rPr lang="en-US" altLang="zh-CN" dirty="0"/>
                  <a:t> of a binary search tree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Consider the time complexity for </a:t>
                </a:r>
                <a:r>
                  <a:rPr lang="en-US" altLang="zh-CN" dirty="0"/>
                  <a:t>a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altLang="zh-CN" dirty="0"/>
                  <a:t> search.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  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b="1" dirty="0"/>
                  <a:t>.</a:t>
                </a:r>
                <a:r>
                  <a:rPr lang="en-US" altLang="zh-CN" dirty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    D.</a:t>
                </a:r>
                <a:r>
                  <a:rPr lang="en-US" altLang="zh-CN" dirty="0"/>
                  <a:t> In the worst case, the complexity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200" y="5261225"/>
                <a:ext cx="4724400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How about average-case time complexity for a 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successful</a:t>
                </a:r>
                <a:r>
                  <a:rPr lang="en-US" altLang="zh-CN" sz="2400" dirty="0"/>
                  <a:t> search in terms of the number of nodes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261225"/>
                <a:ext cx="472440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7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successful search reaches a node at 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, the number of nodes visited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Assume that it is equally likely for the object of the search to appear in any node of the search tree. The average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is the average depth of the nodes in a given tree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5715000"/>
            <a:ext cx="6248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Path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internal path length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To get the average case complexity, we need to get the </a:t>
                </a:r>
                <a:r>
                  <a:rPr lang="en-US" b="1" dirty="0">
                    <a:solidFill>
                      <a:srgbClr val="00B050"/>
                    </a:solidFill>
                  </a:rPr>
                  <a:t>average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all trees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r>
                  <a:rPr lang="en-US" dirty="0"/>
                  <a:t>Define the </a:t>
                </a:r>
                <a:r>
                  <a:rPr lang="en-US" b="1" dirty="0">
                    <a:solidFill>
                      <a:srgbClr val="0000FF"/>
                    </a:solidFill>
                  </a:rPr>
                  <a:t>average internal path length</a:t>
                </a:r>
                <a:r>
                  <a:rPr lang="en-US" dirty="0"/>
                  <a:t> of a tree containing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(1)=0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a tree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suppose it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nodes in its left </a:t>
                </a:r>
                <a:r>
                  <a:rPr lang="en-US" dirty="0" err="1"/>
                  <a:t>subtree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number of nodes in its right </a:t>
                </a:r>
                <a:r>
                  <a:rPr lang="en-US" dirty="0" err="1"/>
                  <a:t>subtree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−1−</m:t>
                    </m:r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average internal path length for such a tree is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average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𝑛</m:t>
                    </m:r>
                    <m:r>
                      <a:rPr lang="en-US" i="1" dirty="0" err="1" smtClean="0">
                        <a:latin typeface="Cambria Math"/>
                      </a:rPr>
                      <m:t>;</m:t>
                    </m:r>
                    <m:r>
                      <a:rPr lang="en-US" i="1" dirty="0" err="1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=0,1,…,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2980" t="-13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50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Path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924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all insertion sequences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equally likely.</a:t>
                </a:r>
              </a:p>
              <a:p>
                <a:pPr lvl="1"/>
                <a:r>
                  <a:rPr lang="en-US" dirty="0"/>
                  <a:t>The first key inserted being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are equally likely.</a:t>
                </a:r>
              </a:p>
              <a:p>
                <a:r>
                  <a:rPr lang="en-US" u="sng" dirty="0"/>
                  <a:t>Note</a:t>
                </a:r>
                <a:r>
                  <a:rPr lang="en-US" dirty="0"/>
                  <a:t>: If first key inserted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the left </a:t>
                </a:r>
                <a:r>
                  <a:rPr lang="en-US" dirty="0" err="1"/>
                  <a:t>subtree</a:t>
                </a:r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r>
                  <a:rPr lang="en-US" u="sng" dirty="0"/>
                  <a:t>Claim</a:t>
                </a:r>
                <a:r>
                  <a:rPr lang="en-US" dirty="0"/>
                  <a:t>: All left </a:t>
                </a:r>
                <a:r>
                  <a:rPr lang="en-US" dirty="0" err="1"/>
                  <a:t>subtree</a:t>
                </a:r>
                <a:r>
                  <a:rPr lang="en-US" dirty="0"/>
                  <a:t> sizes are equally likely.</a:t>
                </a:r>
              </a:p>
              <a:p>
                <a:r>
                  <a:rPr lang="en-US" dirty="0"/>
                  <a:t>Therefore, we have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924800" cy="4572000"/>
              </a:xfrm>
              <a:blipFill rotWithShape="1">
                <a:blip r:embed="rId3"/>
                <a:stretch>
                  <a:fillRect l="-692" t="-933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17120" y="4890034"/>
                <a:ext cx="4983224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−1−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−1]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20" y="4890034"/>
                <a:ext cx="4983224" cy="7847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233767" y="5692298"/>
                <a:ext cx="5224433" cy="572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200" i="1">
                            <a:latin typeface="Cambria Math"/>
                          </a:rPr>
                          <m:t>𝑙</m:t>
                        </m:r>
                        <m:r>
                          <a:rPr lang="en-US" sz="22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𝑙</m:t>
                            </m:r>
                          </m:e>
                        </m:d>
                      </m:e>
                    </m:nary>
                    <m:r>
                      <a:rPr lang="en-US" sz="2200" i="1">
                        <a:latin typeface="Cambria Math"/>
                      </a:rPr>
                      <m:t>+(</m:t>
                    </m:r>
                    <m:r>
                      <a:rPr lang="en-US" sz="2200" i="1">
                        <a:latin typeface="Cambria Math"/>
                      </a:rPr>
                      <m:t>𝑛</m:t>
                    </m:r>
                    <m:r>
                      <a:rPr lang="en-US" sz="2200" i="1">
                        <a:latin typeface="Cambria Math"/>
                      </a:rPr>
                      <m:t>−1)</m:t>
                    </m:r>
                  </m:oMath>
                </a14:m>
                <a:r>
                  <a:rPr lang="zh-CN" altLang="en-US" sz="2200" dirty="0"/>
                  <a:t> 两项对称变成</a:t>
                </a:r>
                <a:r>
                  <a:rPr lang="en-US" altLang="zh-CN" sz="2200" dirty="0"/>
                  <a:t>x2</a:t>
                </a:r>
                <a:endParaRPr lang="en-US" sz="2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67" y="5692298"/>
                <a:ext cx="5224433" cy="572977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753" y="4028254"/>
                <a:ext cx="2917915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𝑇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;</m:t>
                          </m:r>
                          <m: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53" y="4028254"/>
                <a:ext cx="2917915" cy="7847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2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98749" y="1613941"/>
                <a:ext cx="3800977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49" y="1613941"/>
                <a:ext cx="3800977" cy="784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28800" y="3657600"/>
                <a:ext cx="4782784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−1)=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657600"/>
                <a:ext cx="4782784" cy="784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28800" y="5531178"/>
                <a:ext cx="5168851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−2)]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31178"/>
                <a:ext cx="5168851" cy="7934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Arrow 7"/>
              <p:cNvSpPr/>
              <p:nvPr/>
            </p:nvSpPr>
            <p:spPr>
              <a:xfrm>
                <a:off x="2556426" y="2590800"/>
                <a:ext cx="3276600" cy="9655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replace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Down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426" y="2590800"/>
                <a:ext cx="3276600" cy="965508"/>
              </a:xfrm>
              <a:prstGeom prst="downArrow">
                <a:avLst/>
              </a:prstGeom>
              <a:blipFill rotWithShape="1">
                <a:blip r:embed="rId5"/>
                <a:stretch>
                  <a:fillRect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305174" y="472679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35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223" y="1600200"/>
                <a:ext cx="3800977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/>
                        </a:rPr>
                        <m:t>+(</m:t>
                      </m:r>
                      <m:r>
                        <a:rPr lang="en-US" sz="2200" i="1">
                          <a:latin typeface="Cambria Math"/>
                        </a:rPr>
                        <m:t>𝑛</m:t>
                      </m:r>
                      <m:r>
                        <a:rPr lang="en-US" sz="2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3" y="1600200"/>
                <a:ext cx="3800977" cy="784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62400" y="1600200"/>
                <a:ext cx="5168851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200" i="1">
                              <a:latin typeface="Cambria Math"/>
                            </a:rPr>
                            <m:t>𝑙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−2</m:t>
                          </m:r>
                        </m:sup>
                        <m:e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−2)]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00200"/>
                <a:ext cx="5168851" cy="7934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72159" y="3657600"/>
                <a:ext cx="4228081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59" y="3657600"/>
                <a:ext cx="4228081" cy="7371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Notched Right Arrow 3"/>
          <p:cNvSpPr/>
          <p:nvPr/>
        </p:nvSpPr>
        <p:spPr>
          <a:xfrm rot="5400000">
            <a:off x="3455543" y="1569596"/>
            <a:ext cx="1013713" cy="28575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048000" y="44958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99178" y="5334000"/>
                <a:ext cx="3744422" cy="797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78" y="5334000"/>
                <a:ext cx="3744422" cy="7972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52106" y="5334000"/>
                <a:ext cx="204889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106" y="5334000"/>
                <a:ext cx="2048894" cy="7371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8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1543168"/>
                <a:ext cx="2784865" cy="742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543168"/>
                <a:ext cx="2784865" cy="7428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3328906" y="25146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51103" y="3276600"/>
                <a:ext cx="5321457" cy="742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⋯+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(1)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03" y="3276600"/>
                <a:ext cx="5321457" cy="742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15200" y="3417183"/>
                <a:ext cx="1376852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𝐼</m:t>
                      </m:r>
                      <m:r>
                        <a:rPr lang="en-US" sz="2400" i="1" dirty="0" smtClean="0">
                          <a:latin typeface="Cambria Math"/>
                        </a:rPr>
                        <m:t>(1)=0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417183"/>
                <a:ext cx="137685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3276600" y="4191000"/>
            <a:ext cx="1765852" cy="607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200" y="5029199"/>
                <a:ext cx="2086725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𝐼</m:t>
                          </m:r>
                          <m:r>
                            <a:rPr lang="en-US" sz="2200" i="1">
                              <a:latin typeface="Cambria Math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029199"/>
                <a:ext cx="2086725" cy="10164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943600" y="4953000"/>
            <a:ext cx="2766441" cy="1247486"/>
            <a:chOff x="6225159" y="4798210"/>
            <a:chExt cx="2766441" cy="1247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166442" y="4876800"/>
                  <a:ext cx="1674368" cy="10164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/>
                              </a:rPr>
                              <m:t>&lt;</m:t>
                            </m:r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442" y="4876800"/>
                  <a:ext cx="1674368" cy="101649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6304074" y="5154215"/>
              <a:ext cx="835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5159" y="4798210"/>
              <a:ext cx="2766441" cy="124748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Claim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Claim:</a:t>
            </a:r>
            <a:br>
              <a:rPr lang="en-US" dirty="0"/>
            </a:b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Arc 8"/>
          <p:cNvSpPr/>
          <p:nvPr/>
        </p:nvSpPr>
        <p:spPr>
          <a:xfrm rot="10800000">
            <a:off x="2895600" y="1600200"/>
            <a:ext cx="5181600" cy="3886200"/>
          </a:xfrm>
          <a:prstGeom prst="arc">
            <a:avLst>
              <a:gd name="adj1" fmla="val 16597586"/>
              <a:gd name="adj2" fmla="val 213358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117478" y="3459987"/>
            <a:ext cx="3842244" cy="2788413"/>
            <a:chOff x="2117478" y="3459987"/>
            <a:chExt cx="3842244" cy="278841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604052" y="5791200"/>
              <a:ext cx="3352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590800" y="3505200"/>
              <a:ext cx="0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638800" y="578673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7478" y="3459987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672729" y="5257799"/>
            <a:ext cx="500796" cy="528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18429" y="3023759"/>
                <a:ext cx="1011367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29" y="3023759"/>
                <a:ext cx="1011367" cy="7862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3139927" y="4419600"/>
            <a:ext cx="0" cy="13620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57600" y="4953000"/>
            <a:ext cx="0" cy="8382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91000" y="5257800"/>
            <a:ext cx="0" cy="5334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4835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1446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21723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91000" y="5367313"/>
            <a:ext cx="500796" cy="419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707611" y="5381672"/>
            <a:ext cx="0" cy="40952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78923" y="5849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39927" y="4953000"/>
            <a:ext cx="500796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052046" y="515083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81400" y="531559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540573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184339" y="1650503"/>
                <a:ext cx="1674369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𝑘</m:t>
                          </m:r>
                          <m:r>
                            <a:rPr lang="en-US" sz="2200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i="1">
                          <a:latin typeface="Cambria Math"/>
                          <a:ea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339" y="1650503"/>
                <a:ext cx="1674369" cy="10164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334000" y="3301750"/>
                <a:ext cx="2166683" cy="101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𝑘</m:t>
                          </m:r>
                          <m:r>
                            <a:rPr lang="en-US" sz="2200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200" i="1">
                          <a:latin typeface="Cambria Math"/>
                          <a:ea typeface="Cambria Math"/>
                        </a:rPr>
                        <m:t>&lt;</m:t>
                      </m:r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01750"/>
                <a:ext cx="2166683" cy="10164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315200" y="3592996"/>
                <a:ext cx="98488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200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592996"/>
                <a:ext cx="984885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12" grpId="0"/>
      <p:bldP spid="22" grpId="0"/>
      <p:bldP spid="23" grpId="0"/>
      <p:bldP spid="24" grpId="0"/>
      <p:bldP spid="31" grpId="0" animBg="1"/>
      <p:bldP spid="28" grpId="0"/>
      <p:bldP spid="29" grpId="0" animBg="1"/>
      <p:bldP spid="32" grpId="0"/>
      <p:bldP spid="33" grpId="0"/>
      <p:bldP spid="34" grpId="0"/>
      <p:bldP spid="36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35138</TotalTime>
  <Words>1088</Words>
  <Application>Microsoft Office PowerPoint</Application>
  <PresentationFormat>全屏显示(4:3)</PresentationFormat>
  <Paragraphs>144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Which Statements Are Correct?</vt:lpstr>
      <vt:lpstr>Average Case Analysis</vt:lpstr>
      <vt:lpstr>Internal Path Length</vt:lpstr>
      <vt:lpstr>Internal Path Length</vt:lpstr>
      <vt:lpstr>Solving the Recursion</vt:lpstr>
      <vt:lpstr>Solving the Recursion</vt:lpstr>
      <vt:lpstr>Solving the Recursion</vt:lpstr>
      <vt:lpstr>Proof of the Claim</vt:lpstr>
      <vt:lpstr>Average Case Analysis Conclusion</vt:lpstr>
      <vt:lpstr>Average Case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hanyun zhao</cp:lastModifiedBy>
  <cp:revision>2652</cp:revision>
  <cp:lastPrinted>2020-10-30T08:02:56Z</cp:lastPrinted>
  <dcterms:created xsi:type="dcterms:W3CDTF">2008-09-02T17:19:50Z</dcterms:created>
  <dcterms:modified xsi:type="dcterms:W3CDTF">2020-11-04T08:34:27Z</dcterms:modified>
</cp:coreProperties>
</file>