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305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7234" autoAdjust="0"/>
  </p:normalViewPr>
  <p:slideViewPr>
    <p:cSldViewPr>
      <p:cViewPr varScale="1">
        <p:scale>
          <a:sx n="75" d="100"/>
          <a:sy n="75" d="100"/>
        </p:scale>
        <p:origin x="1670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Right subtree could have</a:t>
            </a:r>
            <a:r>
              <a:rPr lang="en-US" altLang="zh-CN" baseline="0" dirty="0"/>
              <a:t> keys that are equal to the key of the root for the current dimension.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Dimension starts from 0.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insert(B,</a:t>
            </a:r>
            <a:r>
              <a:rPr lang="en-US" altLang="zh-CN" baseline="0" dirty="0"/>
              <a:t> H, 1</a:t>
            </a:r>
            <a:r>
              <a:rPr lang="en-US" altLang="zh-CN" dirty="0"/>
              <a:t>); insert(D, H, 0)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6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Wrong! Because we</a:t>
            </a:r>
            <a:r>
              <a:rPr lang="en-US" altLang="zh-CN" baseline="0" dirty="0"/>
              <a:t> change the dimension to </a:t>
            </a:r>
            <a:r>
              <a:rPr lang="en-US" altLang="zh-CN" baseline="0"/>
              <a:t>compare with.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Find the node with minimum y in the following tree</a:t>
            </a:r>
          </a:p>
          <a:p>
            <a:r>
              <a:rPr lang="en-US" altLang="zh-CN" dirty="0"/>
              <a:t>Function call: </a:t>
            </a:r>
            <a:r>
              <a:rPr lang="en-US" altLang="zh-CN" dirty="0" err="1"/>
              <a:t>findMin</a:t>
            </a:r>
            <a:r>
              <a:rPr lang="en-US" altLang="zh-CN" dirty="0"/>
              <a:t>(root, 1,</a:t>
            </a:r>
            <a:r>
              <a:rPr lang="en-US" altLang="zh-CN" baseline="0" dirty="0"/>
              <a:t> 0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35,60                </a:t>
            </a:r>
            <a:r>
              <a:rPr lang="en-US" altLang="zh-CN" baseline="0" dirty="0"/>
              <a:t> x</a:t>
            </a:r>
            <a:endParaRPr lang="en-US" altLang="zh-CN" dirty="0"/>
          </a:p>
          <a:p>
            <a:r>
              <a:rPr lang="en-US" altLang="zh-CN" dirty="0"/>
              <a:t>       /         \</a:t>
            </a:r>
          </a:p>
          <a:p>
            <a:r>
              <a:rPr lang="en-US" altLang="zh-CN" dirty="0"/>
              <a:t>   20,45     80,30        y</a:t>
            </a:r>
          </a:p>
          <a:p>
            <a:r>
              <a:rPr lang="en-US" altLang="zh-CN" dirty="0"/>
              <a:t>   /</a:t>
            </a:r>
            <a:r>
              <a:rPr lang="en-US" altLang="zh-CN" baseline="0" dirty="0"/>
              <a:t>             /    \</a:t>
            </a:r>
          </a:p>
          <a:p>
            <a:r>
              <a:rPr lang="en-US" altLang="zh-CN" dirty="0"/>
              <a:t>10,40    50,20  90,60  x</a:t>
            </a:r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dimCmp</a:t>
            </a:r>
            <a:r>
              <a:rPr lang="en-US" altLang="zh-CN" baseline="0" dirty="0"/>
              <a:t> = min, there is no need to get </a:t>
            </a:r>
            <a:r>
              <a:rPr lang="en-US" altLang="zh-CN" baseline="0" dirty="0" err="1"/>
              <a:t>rightMin</a:t>
            </a:r>
            <a:r>
              <a:rPr lang="en-US" altLang="zh-CN" baseline="0" dirty="0"/>
              <a:t>, since it will definitely be larger than min.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4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71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k-d Trees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k-d tree is and its difference over basic binary search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implement search, insertion, and removal for a </a:t>
            </a:r>
            <a:r>
              <a:rPr lang="en-US"/>
              <a:t>k-d tree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13156" y="1752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43449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937388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72032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50, 30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 flipH="1">
            <a:off x="1576849" y="2209800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>
            <a:off x="2546556" y="2209800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 flipH="1">
            <a:off x="1066800" y="2971800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 flipH="1">
            <a:off x="2905432" y="2971800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 flipH="1">
            <a:off x="2362200" y="3810000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1" idx="0"/>
          </p:cNvCxnSpPr>
          <p:nvPr/>
        </p:nvCxnSpPr>
        <p:spPr>
          <a:xfrm>
            <a:off x="2905432" y="3810000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828800" y="5638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70, 10</a:t>
            </a:r>
            <a:endParaRPr lang="zh-CN" alt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1338367" y="4876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60, 20</a:t>
            </a:r>
            <a:endParaRPr lang="zh-CN" altLang="en-US" sz="2400" dirty="0"/>
          </a:p>
        </p:txBody>
      </p:sp>
      <p:cxnSp>
        <p:nvCxnSpPr>
          <p:cNvPr id="22" name="Straight Connector 21"/>
          <p:cNvCxnSpPr>
            <a:stCxn id="10" idx="2"/>
            <a:endCxn id="21" idx="0"/>
          </p:cNvCxnSpPr>
          <p:nvPr/>
        </p:nvCxnSpPr>
        <p:spPr>
          <a:xfrm flipH="1">
            <a:off x="1871767" y="4572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2"/>
            <a:endCxn id="20" idx="0"/>
          </p:cNvCxnSpPr>
          <p:nvPr/>
        </p:nvCxnSpPr>
        <p:spPr>
          <a:xfrm>
            <a:off x="1871767" y="5334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49812" y="167092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9812" y="243606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65094" y="3348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65094" y="411347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485736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1506" y="55723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52600" y="1676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38200" y="16709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28916" y="4017875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14516" y="401240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min x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21494" y="1752600"/>
            <a:ext cx="3657600" cy="4343400"/>
            <a:chOff x="4821494" y="1752600"/>
            <a:chExt cx="3657600" cy="4343400"/>
          </a:xfrm>
        </p:grpSpPr>
        <p:sp>
          <p:nvSpPr>
            <p:cNvPr id="40" name="Rounded Rectangle 39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47" name="Straight Connector 46"/>
            <p:cNvCxnSpPr>
              <a:stCxn id="40" idx="2"/>
              <a:endCxn id="41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2"/>
              <a:endCxn id="42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2"/>
              <a:endCxn id="44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2"/>
              <a:endCxn id="43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3" idx="2"/>
              <a:endCxn id="45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3" idx="2"/>
              <a:endCxn id="46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55" name="Straight Connector 54"/>
            <p:cNvCxnSpPr>
              <a:stCxn id="45" idx="2"/>
              <a:endCxn id="54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3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5832989" y="40386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918589" y="40331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61" grpId="0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4904" y="1676400"/>
            <a:ext cx="3657600" cy="4343400"/>
            <a:chOff x="4821494" y="1752600"/>
            <a:chExt cx="3657600" cy="4343400"/>
          </a:xfrm>
        </p:grpSpPr>
        <p:sp>
          <p:nvSpPr>
            <p:cNvPr id="6" name="Rounded Rectangle 5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13" name="Straight Connector 12"/>
            <p:cNvCxnSpPr>
              <a:stCxn id="6" idx="2"/>
              <a:endCxn id="7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  <a:endCxn id="8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10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9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2"/>
              <a:endCxn id="11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21" name="Straight Connector 20"/>
            <p:cNvCxnSpPr>
              <a:stCxn id="11" idx="2"/>
              <a:endCxn id="20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0" idx="2"/>
              <a:endCxn id="19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1371600" y="3962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4120" y="395905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07074" y="4724400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636770" y="4783286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max y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3612" y="1600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3612" y="23653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8894" y="32776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8894" y="404274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67200" y="47866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5306" y="550158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803479" y="1676400"/>
            <a:ext cx="3657600" cy="4343400"/>
            <a:chOff x="4821494" y="1752600"/>
            <a:chExt cx="3657600" cy="4343400"/>
          </a:xfrm>
        </p:grpSpPr>
        <p:sp>
          <p:nvSpPr>
            <p:cNvPr id="34" name="Rounded Rectangle 33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41" name="Straight Connector 40"/>
            <p:cNvCxnSpPr>
              <a:stCxn id="34" idx="2"/>
              <a:endCxn id="35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4" idx="2"/>
              <a:endCxn id="36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8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2"/>
              <a:endCxn id="37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2"/>
              <a:endCxn id="39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7" idx="2"/>
              <a:endCxn id="40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49" name="Straight Connector 48"/>
            <p:cNvCxnSpPr>
              <a:stCxn id="39" idx="2"/>
              <a:endCxn id="48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8" idx="2"/>
              <a:endCxn id="47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5336830" y="4730978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2109" y="47770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1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51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" y="1600200"/>
            <a:ext cx="3657600" cy="4343400"/>
            <a:chOff x="4821494" y="1752600"/>
            <a:chExt cx="3657600" cy="4343400"/>
          </a:xfrm>
        </p:grpSpPr>
        <p:sp>
          <p:nvSpPr>
            <p:cNvPr id="7" name="Rounded Rectangle 6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14" name="Straight Connector 13"/>
            <p:cNvCxnSpPr>
              <a:stCxn id="7" idx="2"/>
              <a:endCxn id="8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9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11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2"/>
              <a:endCxn id="10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2"/>
              <a:endCxn id="12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2"/>
              <a:endCxn id="13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22" name="Straight Connector 21"/>
            <p:cNvCxnSpPr>
              <a:stCxn id="12" idx="2"/>
              <a:endCxn id="21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1" idx="2"/>
              <a:endCxn id="20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953000" y="1600200"/>
            <a:ext cx="3657600" cy="4343400"/>
            <a:chOff x="4821494" y="1752600"/>
            <a:chExt cx="3657600" cy="4343400"/>
          </a:xfrm>
        </p:grpSpPr>
        <p:sp>
          <p:nvSpPr>
            <p:cNvPr id="25" name="Rounded Rectangle 24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32" name="Straight Connector 31"/>
            <p:cNvCxnSpPr>
              <a:stCxn id="25" idx="2"/>
              <a:endCxn id="26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5" idx="2"/>
              <a:endCxn id="27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2"/>
              <a:endCxn id="29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7" idx="2"/>
              <a:endCxn id="28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2"/>
              <a:endCxn id="30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2"/>
              <a:endCxn id="31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cxnSp>
          <p:nvCxnSpPr>
            <p:cNvPr id="40" name="Straight Connector 39"/>
            <p:cNvCxnSpPr>
              <a:stCxn id="30" idx="2"/>
              <a:endCxn id="39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2"/>
              <a:endCxn id="38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349812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9812" y="22891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65094" y="32014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65094" y="396654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3400" y="47104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71506" y="542538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15279" y="4630212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740558" y="46763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576849" y="5422374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62449" y="5481935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min x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986616" y="5389475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55461" y="54057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25248" y="5425388"/>
            <a:ext cx="74571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Leaf!</a:t>
            </a:r>
            <a:endParaRPr lang="zh-CN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791632" y="55946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 animBg="1"/>
      <p:bldP spid="53" grpId="0"/>
      <p:bldP spid="54" grpId="0" animBg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Example: Summary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13156" y="1752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43449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937388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72032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50, 30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 flipH="1">
            <a:off x="1576849" y="2209800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>
            <a:off x="2546556" y="2209800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 flipH="1">
            <a:off x="1066800" y="2971800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 flipH="1">
            <a:off x="2905432" y="2971800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 flipH="1">
            <a:off x="2362200" y="3810000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1" idx="0"/>
          </p:cNvCxnSpPr>
          <p:nvPr/>
        </p:nvCxnSpPr>
        <p:spPr>
          <a:xfrm>
            <a:off x="2905432" y="3810000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828800" y="5638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70, 10</a:t>
            </a:r>
            <a:endParaRPr lang="zh-CN" alt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1338367" y="4876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60, 20</a:t>
            </a:r>
            <a:endParaRPr lang="zh-CN" altLang="en-US" sz="2400" dirty="0"/>
          </a:p>
        </p:txBody>
      </p:sp>
      <p:cxnSp>
        <p:nvCxnSpPr>
          <p:cNvPr id="20" name="Straight Connector 19"/>
          <p:cNvCxnSpPr>
            <a:stCxn id="10" idx="2"/>
            <a:endCxn id="19" idx="0"/>
          </p:cNvCxnSpPr>
          <p:nvPr/>
        </p:nvCxnSpPr>
        <p:spPr>
          <a:xfrm flipH="1">
            <a:off x="1871767" y="4572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8" idx="0"/>
          </p:cNvCxnSpPr>
          <p:nvPr/>
        </p:nvCxnSpPr>
        <p:spPr>
          <a:xfrm>
            <a:off x="1871767" y="5334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9812" y="167092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9812" y="243606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094" y="3348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65094" y="411347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3400" y="485736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1506" y="55723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2600" y="1676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38200" y="16709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876800" y="1752600"/>
            <a:ext cx="3657600" cy="3581400"/>
            <a:chOff x="4821494" y="1752600"/>
            <a:chExt cx="3657600" cy="3581400"/>
          </a:xfrm>
        </p:grpSpPr>
        <p:sp>
          <p:nvSpPr>
            <p:cNvPr id="33" name="Rounded Rectangle 32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40" name="Straight Connector 39"/>
            <p:cNvCxnSpPr>
              <a:stCxn id="33" idx="2"/>
              <a:endCxn id="34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5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4" idx="2"/>
              <a:endCxn id="37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6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2"/>
              <a:endCxn id="38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6" idx="2"/>
              <a:endCxn id="39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cxnSp>
          <p:nvCxnSpPr>
            <p:cNvPr id="48" name="Straight Connector 47"/>
            <p:cNvCxnSpPr>
              <a:stCxn id="38" idx="2"/>
              <a:endCxn id="47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177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Find Minimum Value in a Dimension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Different from the basic BST, because it may not be the left-most descendent.</a:t>
            </a:r>
          </a:p>
          <a:p>
            <a:endParaRPr lang="zh-CN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09600" y="2455635"/>
            <a:ext cx="4346752" cy="2121247"/>
            <a:chOff x="1066800" y="2645718"/>
            <a:chExt cx="4346752" cy="2121247"/>
          </a:xfrm>
        </p:grpSpPr>
        <p:grpSp>
          <p:nvGrpSpPr>
            <p:cNvPr id="5" name="Group 4"/>
            <p:cNvGrpSpPr/>
            <p:nvPr/>
          </p:nvGrpSpPr>
          <p:grpSpPr>
            <a:xfrm>
              <a:off x="1066800" y="2705100"/>
              <a:ext cx="3886200" cy="2057400"/>
              <a:chOff x="5029200" y="3657600"/>
              <a:chExt cx="3886200" cy="20574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492834" y="3657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35, 60</a:t>
                </a:r>
                <a:endParaRPr lang="zh-CN" altLang="en-US" sz="2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523127" y="4419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20, 45</a:t>
                </a:r>
                <a:endParaRPr lang="zh-CN" altLang="en-US" sz="24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096432" y="4419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80, 30</a:t>
                </a:r>
                <a:endParaRPr lang="zh-CN" altLang="en-US" sz="24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0292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10, 40</a:t>
                </a:r>
                <a:endParaRPr lang="zh-CN" altLang="en-US" sz="24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5532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50, 20</a:t>
                </a:r>
                <a:endParaRPr lang="zh-CN" altLang="en-US" sz="24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8486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90, 60</a:t>
                </a:r>
                <a:endParaRPr lang="zh-CN" altLang="en-US" sz="2400" dirty="0"/>
              </a:p>
            </p:txBody>
          </p:sp>
          <p:cxnSp>
            <p:nvCxnSpPr>
              <p:cNvPr id="12" name="Straight Connector 11"/>
              <p:cNvCxnSpPr>
                <a:stCxn id="6" idx="2"/>
                <a:endCxn id="7" idx="0"/>
              </p:cNvCxnSpPr>
              <p:nvPr/>
            </p:nvCxnSpPr>
            <p:spPr>
              <a:xfrm flipH="1">
                <a:off x="6056527" y="4114800"/>
                <a:ext cx="969707" cy="304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2"/>
                <a:endCxn id="8" idx="0"/>
              </p:cNvCxnSpPr>
              <p:nvPr/>
            </p:nvCxnSpPr>
            <p:spPr>
              <a:xfrm>
                <a:off x="7026234" y="4114800"/>
                <a:ext cx="603598" cy="304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2"/>
                <a:endCxn id="9" idx="0"/>
              </p:cNvCxnSpPr>
              <p:nvPr/>
            </p:nvCxnSpPr>
            <p:spPr>
              <a:xfrm flipH="1">
                <a:off x="5562600" y="4876800"/>
                <a:ext cx="493927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8" idx="2"/>
                <a:endCxn id="10" idx="0"/>
              </p:cNvCxnSpPr>
              <p:nvPr/>
            </p:nvCxnSpPr>
            <p:spPr>
              <a:xfrm flipH="1">
                <a:off x="7086600" y="4876800"/>
                <a:ext cx="543232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8" idx="2"/>
                <a:endCxn id="11" idx="0"/>
              </p:cNvCxnSpPr>
              <p:nvPr/>
            </p:nvCxnSpPr>
            <p:spPr>
              <a:xfrm>
                <a:off x="7629832" y="4876800"/>
                <a:ext cx="752168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072540" y="33864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87822" y="43053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200" y="26457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286150" y="2438400"/>
            <a:ext cx="34357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Find the node with minimum</a:t>
            </a:r>
          </a:p>
          <a:p>
            <a:r>
              <a:rPr lang="en-US" altLang="zh-CN" sz="2400" dirty="0"/>
              <a:t>value in dimension y</a:t>
            </a:r>
            <a:endParaRPr lang="zh-CN" alt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1941727" y="4039017"/>
            <a:ext cx="1412988" cy="6477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6C01-A84E-477F-B15C-E1F99136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Min</a:t>
            </a:r>
            <a:r>
              <a:rPr lang="en-US" altLang="zh-CN" dirty="0"/>
              <a:t>-</a:t>
            </a:r>
            <a:r>
              <a:rPr lang="en-US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760EE-8D59-49D2-A09D-BD53D609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4285-5153-4AF2-B1DA-0C522B5ADF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F2CACC-4A55-450D-8113-1D86436640C7}"/>
              </a:ext>
            </a:extLst>
          </p:cNvPr>
          <p:cNvSpPr/>
          <p:nvPr/>
        </p:nvSpPr>
        <p:spPr>
          <a:xfrm>
            <a:off x="3841956" y="1752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7A3914-BAF3-45ED-A800-8E7445512301}"/>
              </a:ext>
            </a:extLst>
          </p:cNvPr>
          <p:cNvSpPr/>
          <p:nvPr/>
        </p:nvSpPr>
        <p:spPr>
          <a:xfrm>
            <a:off x="2872249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C3E40-C2BD-4B5F-8E06-EEF114EB9A46}"/>
              </a:ext>
            </a:extLst>
          </p:cNvPr>
          <p:cNvSpPr/>
          <p:nvPr/>
        </p:nvSpPr>
        <p:spPr>
          <a:xfrm>
            <a:off x="4766188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961C654-D7C9-46B5-9BED-1064B715B78F}"/>
              </a:ext>
            </a:extLst>
          </p:cNvPr>
          <p:cNvSpPr/>
          <p:nvPr/>
        </p:nvSpPr>
        <p:spPr>
          <a:xfrm>
            <a:off x="4200832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B452208-5DD3-40FE-9C5D-6BA24DD8A2D8}"/>
              </a:ext>
            </a:extLst>
          </p:cNvPr>
          <p:cNvSpPr/>
          <p:nvPr/>
        </p:nvSpPr>
        <p:spPr>
          <a:xfrm>
            <a:off x="2362200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B9CBEA-CB02-4F75-B7A0-5C7F36294F38}"/>
              </a:ext>
            </a:extLst>
          </p:cNvPr>
          <p:cNvSpPr/>
          <p:nvPr/>
        </p:nvSpPr>
        <p:spPr>
          <a:xfrm>
            <a:off x="36576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50, 30</a:t>
            </a:r>
            <a:endParaRPr lang="zh-CN" altLang="en-US" sz="2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9352EB-696C-4936-8E3C-8FCED7648349}"/>
              </a:ext>
            </a:extLst>
          </p:cNvPr>
          <p:cNvSpPr/>
          <p:nvPr/>
        </p:nvSpPr>
        <p:spPr>
          <a:xfrm>
            <a:off x="49530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99CF7-A2E0-47E9-8B3E-7E44D5B4B5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405649" y="2209800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F0C7B9-0890-4188-9CFC-3F421EA5D24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375356" y="2209800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E1E779-50A5-44DC-BA9A-3A81CC5981D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2895600" y="2971800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3896C2-0C5F-42B1-8A9F-5A3108FF0D5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734232" y="2971800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0125FF-8D5F-46E5-BDD8-780D654755C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191000" y="3810000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30E52-1EAD-4899-AD0A-1975DA8175F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734232" y="3810000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D3986060-A672-44DD-B5CC-A05B01B7F7B4}"/>
              </a:ext>
            </a:extLst>
          </p:cNvPr>
          <p:cNvSpPr/>
          <p:nvPr/>
        </p:nvSpPr>
        <p:spPr>
          <a:xfrm>
            <a:off x="3657600" y="5638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70, 10</a:t>
            </a:r>
            <a:endParaRPr lang="zh-CN" altLang="en-US" sz="2400" dirty="0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B55E5E2F-8BEA-48E9-9462-93A0C66BADA0}"/>
              </a:ext>
            </a:extLst>
          </p:cNvPr>
          <p:cNvSpPr/>
          <p:nvPr/>
        </p:nvSpPr>
        <p:spPr>
          <a:xfrm>
            <a:off x="3167167" y="4876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60, 20</a:t>
            </a:r>
            <a:endParaRPr lang="zh-CN" altLang="en-US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769A2C-D93C-4A50-BC90-76A3F532756E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flipH="1">
            <a:off x="3700567" y="4572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8D8B83-C36A-4638-B965-A2F73169D2F7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3700567" y="5334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A6AF3BD-28C9-4A27-AA61-7C075E2E5FDB}"/>
              </a:ext>
            </a:extLst>
          </p:cNvPr>
          <p:cNvSpPr/>
          <p:nvPr/>
        </p:nvSpPr>
        <p:spPr>
          <a:xfrm>
            <a:off x="2037720" y="2206464"/>
            <a:ext cx="2121323" cy="17559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3FBFE1-E148-46F4-A7DC-6DE363744F7A}"/>
              </a:ext>
            </a:extLst>
          </p:cNvPr>
          <p:cNvSpPr/>
          <p:nvPr/>
        </p:nvSpPr>
        <p:spPr>
          <a:xfrm rot="2187940">
            <a:off x="3323538" y="2058867"/>
            <a:ext cx="3027867" cy="45690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D4215-5926-4075-B7AB-388534576221}"/>
              </a:ext>
            </a:extLst>
          </p:cNvPr>
          <p:cNvSpPr/>
          <p:nvPr/>
        </p:nvSpPr>
        <p:spPr>
          <a:xfrm rot="2187940">
            <a:off x="3005502" y="3024312"/>
            <a:ext cx="3027867" cy="349885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58E391FB-C13C-4741-8E3B-6ECA2B839144}"/>
              </a:ext>
            </a:extLst>
          </p:cNvPr>
          <p:cNvSpPr/>
          <p:nvPr/>
        </p:nvSpPr>
        <p:spPr>
          <a:xfrm>
            <a:off x="5842820" y="3336471"/>
            <a:ext cx="1263459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90, 120</a:t>
            </a:r>
            <a:endParaRPr lang="zh-CN" altLang="en-US" sz="2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934E18-649F-4E29-BC53-BEA3FB51CFB4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5299588" y="2971800"/>
            <a:ext cx="1174962" cy="36467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39BF4B1-7ECA-4B2C-89ED-55D98DFE3263}"/>
              </a:ext>
            </a:extLst>
          </p:cNvPr>
          <p:cNvSpPr/>
          <p:nvPr/>
        </p:nvSpPr>
        <p:spPr>
          <a:xfrm>
            <a:off x="5563095" y="2713653"/>
            <a:ext cx="1949740" cy="16139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B7814D-A83A-4F2E-BBF3-3A3B000F8869}"/>
              </a:ext>
            </a:extLst>
          </p:cNvPr>
          <p:cNvSpPr/>
          <p:nvPr/>
        </p:nvSpPr>
        <p:spPr>
          <a:xfrm rot="1498945">
            <a:off x="3115910" y="3941213"/>
            <a:ext cx="2086265" cy="240381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8169BA-A2EA-4A33-89BB-EBD0D8085BEA}"/>
              </a:ext>
            </a:extLst>
          </p:cNvPr>
          <p:cNvSpPr/>
          <p:nvPr/>
        </p:nvSpPr>
        <p:spPr>
          <a:xfrm>
            <a:off x="4620317" y="3741400"/>
            <a:ext cx="1843410" cy="12089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287307F-FACA-49C0-B209-FC35DB3250E7}"/>
              </a:ext>
            </a:extLst>
          </p:cNvPr>
          <p:cNvSpPr/>
          <p:nvPr/>
        </p:nvSpPr>
        <p:spPr>
          <a:xfrm>
            <a:off x="2846530" y="4622526"/>
            <a:ext cx="2335069" cy="1770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508039-F676-4B0F-86D0-C7D0ED610FD8}"/>
              </a:ext>
            </a:extLst>
          </p:cNvPr>
          <p:cNvSpPr/>
          <p:nvPr/>
        </p:nvSpPr>
        <p:spPr>
          <a:xfrm>
            <a:off x="3023464" y="5470972"/>
            <a:ext cx="2182669" cy="1008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7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Find Minimum Value in a Dimension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*root,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dim)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dimension for comparison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if(!root) return NULL;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 *min = 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(root-&gt;left,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(dim+1)%numDim);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dim)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(root-&gt;right,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(dim+1)%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numDim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min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(min, root,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400" dirty="0">
                <a:cs typeface="Courier New" panose="02070309020205020404" pitchFamily="49" charset="0"/>
              </a:rPr>
              <a:t> takes two nodes and a dimension as input, and returns the node with the smaller value in that dimension</a:t>
            </a:r>
            <a:endParaRPr lang="zh-CN" alt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0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Multidimensional Range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Buy ticket for travel between certain dates and certain times</a:t>
            </a:r>
          </a:p>
          <a:p>
            <a:pPr lvl="1"/>
            <a:r>
              <a:rPr lang="en-US" altLang="zh-CN" dirty="0"/>
              <a:t>Look for apartments within certain price range, certain districts, and number of bedrooms</a:t>
            </a:r>
          </a:p>
          <a:p>
            <a:pPr lvl="1"/>
            <a:r>
              <a:rPr lang="en-US" altLang="zh-CN" dirty="0"/>
              <a:t>Find all restaurants near you</a:t>
            </a:r>
          </a:p>
          <a:p>
            <a:endParaRPr lang="en-US" altLang="zh-CN" dirty="0"/>
          </a:p>
          <a:p>
            <a:r>
              <a:rPr lang="en-US" altLang="zh-CN" dirty="0"/>
              <a:t>k-d tree supports efficient range search, which is similar to that of basic BST but more complex!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68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Range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rangeSearch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dim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Key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[][2], Key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[][2],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List results)</a:t>
            </a:r>
          </a:p>
          <a:p>
            <a:r>
              <a:rPr lang="en-US" altLang="zh-CN" dirty="0"/>
              <a:t>Cycle through the dimensions as we go down the level</a:t>
            </a:r>
          </a:p>
          <a:p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[][2]</a:t>
            </a:r>
            <a:r>
              <a:rPr lang="en-US" altLang="zh-CN" dirty="0"/>
              <a:t> holds two values (min, max) per dimension</a:t>
            </a:r>
          </a:p>
          <a:p>
            <a:pPr lvl="1"/>
            <a:r>
              <a:rPr lang="en-US" altLang="zh-CN" dirty="0"/>
              <a:t>Define a hyper-cube</a:t>
            </a:r>
          </a:p>
          <a:p>
            <a:pPr lvl="1"/>
            <a:r>
              <a:rPr lang="en-US" altLang="zh-CN" dirty="0"/>
              <a:t>min of dimension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dirty="0"/>
              <a:t> at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searchRange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[j][0]</a:t>
            </a:r>
            <a:r>
              <a:rPr lang="en-US" altLang="zh-CN" dirty="0"/>
              <a:t>, max at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searchRange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[j][1]</a:t>
            </a:r>
          </a:p>
          <a:p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[][2]</a:t>
            </a:r>
            <a:r>
              <a:rPr lang="en-US" altLang="zh-CN"/>
              <a:t> </a:t>
            </a:r>
            <a:r>
              <a:rPr lang="en-US" altLang="zh-CN" dirty="0"/>
              <a:t>holds lower bound and upper bound per dimension for the tree rooted at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Need to be updated as we go down the levels</a:t>
            </a:r>
          </a:p>
          <a:p>
            <a:pPr lvl="1"/>
            <a:r>
              <a:rPr lang="en-US" altLang="zh-CN" dirty="0"/>
              <a:t>Need to check if a search range overlaps a subtree range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9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Multidimensional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Example applications:</a:t>
                </a:r>
              </a:p>
              <a:p>
                <a:pPr lvl="1"/>
                <a:r>
                  <a:rPr lang="en-US" altLang="zh-CN" dirty="0"/>
                  <a:t>find person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last name</a:t>
                </a:r>
                <a:r>
                  <a:rPr lang="en-US" altLang="zh-CN" dirty="0"/>
                  <a:t> and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first name</a:t>
                </a:r>
                <a:r>
                  <a:rPr lang="en-US" altLang="zh-CN" dirty="0"/>
                  <a:t> (2D)</a:t>
                </a:r>
              </a:p>
              <a:p>
                <a:pPr lvl="1"/>
                <a:r>
                  <a:rPr lang="en-US" altLang="zh-CN" dirty="0"/>
                  <a:t>find location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latitude</a:t>
                </a:r>
                <a:r>
                  <a:rPr lang="en-US" altLang="zh-CN" dirty="0"/>
                  <a:t> and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longitude</a:t>
                </a:r>
                <a:r>
                  <a:rPr lang="en-US" altLang="zh-CN" dirty="0"/>
                  <a:t> (2D)</a:t>
                </a:r>
              </a:p>
              <a:p>
                <a:pPr lvl="1"/>
                <a:r>
                  <a:rPr lang="en-US" altLang="zh-CN" dirty="0"/>
                  <a:t>find book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author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title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year published</a:t>
                </a:r>
                <a:r>
                  <a:rPr lang="en-US" altLang="zh-CN" dirty="0"/>
                  <a:t> (3D)</a:t>
                </a:r>
              </a:p>
              <a:p>
                <a:pPr lvl="1"/>
                <a:r>
                  <a:rPr lang="en-US" altLang="zh-CN" dirty="0"/>
                  <a:t>find restaurant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city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cuisine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popularity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sanitation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price</a:t>
                </a:r>
                <a:r>
                  <a:rPr lang="en-US" altLang="zh-CN" dirty="0"/>
                  <a:t> (5D)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Solution: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-d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insert and search times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09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-d Tree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8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altLang="zh-CN" dirty="0"/>
              <a:t>A k-d tree is a </a:t>
            </a:r>
            <a:r>
              <a:rPr lang="en-US" altLang="zh-CN" b="1" dirty="0">
                <a:solidFill>
                  <a:srgbClr val="C00000"/>
                </a:solidFill>
              </a:rPr>
              <a:t>binary search tree</a:t>
            </a:r>
          </a:p>
          <a:p>
            <a:r>
              <a:rPr lang="en-US" altLang="zh-CN" dirty="0"/>
              <a:t>At each level, keys from a different search dimension is used as the </a:t>
            </a:r>
            <a:r>
              <a:rPr lang="en-US" altLang="zh-CN" b="1" dirty="0">
                <a:solidFill>
                  <a:srgbClr val="0000FF"/>
                </a:solidFill>
              </a:rPr>
              <a:t>discriminator</a:t>
            </a:r>
          </a:p>
          <a:p>
            <a:pPr lvl="1"/>
            <a:r>
              <a:rPr lang="en-US" altLang="zh-CN" dirty="0"/>
              <a:t>Nodes on the left subtree of a node have keys with value &lt; the node’s key value </a:t>
            </a:r>
            <a:r>
              <a:rPr lang="en-US" altLang="zh-CN" b="1" dirty="0">
                <a:solidFill>
                  <a:srgbClr val="C00000"/>
                </a:solidFill>
              </a:rPr>
              <a:t>along this dimension</a:t>
            </a:r>
          </a:p>
          <a:p>
            <a:pPr lvl="1"/>
            <a:r>
              <a:rPr lang="en-US" altLang="zh-CN" dirty="0"/>
              <a:t>Nodes on the right subtree have keys with value </a:t>
            </a:r>
            <a:r>
              <a:rPr lang="en-US" altLang="zh-CN" dirty="0">
                <a:solidFill>
                  <a:srgbClr val="FF0000"/>
                </a:solidFill>
              </a:rPr>
              <a:t>≥ </a:t>
            </a:r>
            <a:r>
              <a:rPr lang="en-US" altLang="zh-CN" dirty="0"/>
              <a:t>the node’s key value </a:t>
            </a:r>
            <a:r>
              <a:rPr lang="en-US" altLang="zh-CN" b="1" dirty="0">
                <a:solidFill>
                  <a:srgbClr val="C00000"/>
                </a:solidFill>
              </a:rPr>
              <a:t>along this dimension</a:t>
            </a:r>
          </a:p>
          <a:p>
            <a:r>
              <a:rPr lang="en-US" altLang="zh-CN" dirty="0"/>
              <a:t>We </a:t>
            </a:r>
            <a:r>
              <a:rPr lang="en-US" altLang="zh-CN" b="1" dirty="0">
                <a:solidFill>
                  <a:srgbClr val="0000FF"/>
                </a:solidFill>
              </a:rPr>
              <a:t>cycle</a:t>
            </a:r>
            <a:r>
              <a:rPr lang="en-US" altLang="zh-CN" dirty="0"/>
              <a:t> through the dimensions as we go down the tree</a:t>
            </a:r>
          </a:p>
          <a:p>
            <a:pPr lvl="1"/>
            <a:r>
              <a:rPr lang="en-US" altLang="zh-CN" dirty="0"/>
              <a:t>For example, given keys consisting of x- and y-coordinates, level 0 discriminates by the x-coordinate, level 1 by the y-coordinate, level 2 again by the x-coordinate, 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37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k-d tree for points in a 2-D plane</a:t>
            </a:r>
            <a:endParaRPr lang="zh-CN" alt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13834" y="2268794"/>
            <a:ext cx="3765656" cy="3603071"/>
            <a:chOff x="513834" y="2268794"/>
            <a:chExt cx="3765656" cy="360307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914400" y="5410200"/>
              <a:ext cx="335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914400" y="2286000"/>
              <a:ext cx="0" cy="3124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58568" y="541020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834" y="226879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590800" y="2385540"/>
              <a:ext cx="0" cy="3024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490092" y="350262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29581" y="2847205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72905" y="273045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2590800" y="4410636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52800" y="4341936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0592" y="3500735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34640" y="2362200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1623" y="4267200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634750" y="2870233"/>
              <a:ext cx="0" cy="2539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562100" y="443634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3750" y="443445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058540" y="238743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49040" y="2385540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E</a:t>
              </a:r>
              <a:endParaRPr lang="zh-CN" altLang="en-US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829747" y="4777358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570" y="470262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F</a:t>
              </a:r>
              <a:endParaRPr lang="zh-CN" altLang="en-US" sz="2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661733" y="2870233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556" y="2795497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G</a:t>
              </a:r>
              <a:endParaRPr lang="zh-CN" altLang="en-US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943100" y="3157620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4750" y="315572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H</a:t>
              </a:r>
              <a:endParaRPr lang="zh-CN" altLang="en-US" sz="2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76800" y="2438618"/>
            <a:ext cx="2895600" cy="2590582"/>
            <a:chOff x="5791200" y="2177467"/>
            <a:chExt cx="2895600" cy="2590582"/>
          </a:xfrm>
        </p:grpSpPr>
        <p:sp>
          <p:nvSpPr>
            <p:cNvPr id="35" name="Oval 34"/>
            <p:cNvSpPr/>
            <p:nvPr/>
          </p:nvSpPr>
          <p:spPr>
            <a:xfrm>
              <a:off x="7085301" y="217746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229400" y="297266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5791200" y="3690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8" name="Straight Connector 37"/>
            <p:cNvCxnSpPr>
              <a:stCxn id="35" idx="3"/>
              <a:endCxn id="36" idx="7"/>
            </p:cNvCxnSpPr>
            <p:nvPr/>
          </p:nvCxnSpPr>
          <p:spPr>
            <a:xfrm flipH="1">
              <a:off x="6559640" y="2492598"/>
              <a:ext cx="579729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  <a:endCxn id="37" idx="7"/>
            </p:cNvCxnSpPr>
            <p:nvPr/>
          </p:nvCxnSpPr>
          <p:spPr>
            <a:xfrm flipH="1">
              <a:off x="6088620" y="3302906"/>
              <a:ext cx="197440" cy="438274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7850151" y="28956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1" name="Straight Connector 40"/>
            <p:cNvCxnSpPr>
              <a:stCxn id="35" idx="5"/>
              <a:endCxn id="40" idx="1"/>
            </p:cNvCxnSpPr>
            <p:nvPr/>
          </p:nvCxnSpPr>
          <p:spPr>
            <a:xfrm>
              <a:off x="7400432" y="2492598"/>
              <a:ext cx="506379" cy="45966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696425" y="3657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3" name="Straight Connector 42"/>
            <p:cNvCxnSpPr>
              <a:stCxn id="36" idx="5"/>
              <a:endCxn id="42" idx="1"/>
            </p:cNvCxnSpPr>
            <p:nvPr/>
          </p:nvCxnSpPr>
          <p:spPr>
            <a:xfrm>
              <a:off x="6559640" y="3302906"/>
              <a:ext cx="187814" cy="4057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423951" y="3657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Connector 44"/>
            <p:cNvCxnSpPr>
              <a:stCxn id="40" idx="3"/>
              <a:endCxn id="44" idx="7"/>
            </p:cNvCxnSpPr>
            <p:nvPr/>
          </p:nvCxnSpPr>
          <p:spPr>
            <a:xfrm flipH="1">
              <a:off x="7721371" y="3225840"/>
              <a:ext cx="185440" cy="482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8338351" y="3613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47" name="Straight Connector 46"/>
            <p:cNvCxnSpPr>
              <a:stCxn id="40" idx="5"/>
              <a:endCxn id="46" idx="1"/>
            </p:cNvCxnSpPr>
            <p:nvPr/>
          </p:nvCxnSpPr>
          <p:spPr>
            <a:xfrm>
              <a:off x="8180391" y="3225840"/>
              <a:ext cx="208989" cy="4391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6204751" y="4419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9" name="Straight Connector 48"/>
            <p:cNvCxnSpPr>
              <a:stCxn id="37" idx="5"/>
              <a:endCxn id="48" idx="1"/>
            </p:cNvCxnSpPr>
            <p:nvPr/>
          </p:nvCxnSpPr>
          <p:spPr>
            <a:xfrm>
              <a:off x="6088620" y="3987571"/>
              <a:ext cx="167160" cy="4830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7543800" y="19050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dimension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7980070" y="2278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80070" y="30435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95352" y="3805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95352" y="441094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5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Insert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52959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800" dirty="0"/>
              <a:t>If new item’s key is equal to the root’s key, return;</a:t>
            </a:r>
          </a:p>
          <a:p>
            <a:r>
              <a:rPr lang="en-US" altLang="zh-CN" sz="3800" dirty="0"/>
              <a:t>If new item has a key smaller than that of root’s along the dimension of the current level, recursive call on left subtree</a:t>
            </a:r>
          </a:p>
          <a:p>
            <a:r>
              <a:rPr lang="en-US" altLang="zh-CN" sz="3800" dirty="0"/>
              <a:t>Else, recursive call on the right subtree</a:t>
            </a:r>
          </a:p>
          <a:p>
            <a:r>
              <a:rPr lang="en-US" altLang="zh-CN" sz="3800" dirty="0"/>
              <a:t>In recursive call, cyclically increment the dimension</a:t>
            </a:r>
          </a:p>
          <a:p>
            <a:endParaRPr lang="en-US" altLang="zh-CN" sz="3400" dirty="0"/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insert(node 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root, Item 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{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root = new node(item);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root-&gt;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// equal in all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                      // dimensions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 root-&gt;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insert(root-&gt;left, item, 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insert(root-&gt;right, item, 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3733800"/>
            <a:ext cx="36727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400" dirty="0"/>
              <a:t> refers to the dimension of</a:t>
            </a:r>
            <a:br>
              <a:rPr lang="en-US" altLang="zh-CN" sz="2400" dirty="0"/>
            </a:br>
            <a:r>
              <a:rPr lang="en-US" altLang="zh-CN" sz="2400" dirty="0"/>
              <a:t>the root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237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altLang="zh-CN" dirty="0"/>
              <a:t>Insert H</a:t>
            </a:r>
          </a:p>
          <a:p>
            <a:r>
              <a:rPr lang="en-US" altLang="zh-CN" dirty="0"/>
              <a:t>Initial function call: insert(A, H, 0) // 0 indicates dimension x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13834" y="2589909"/>
            <a:ext cx="3765656" cy="3586756"/>
            <a:chOff x="513834" y="2589909"/>
            <a:chExt cx="3765656" cy="358675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14400" y="5731315"/>
              <a:ext cx="335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914400" y="2607115"/>
              <a:ext cx="0" cy="3124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58568" y="571500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834" y="258990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90800" y="2706655"/>
              <a:ext cx="0" cy="3024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490092" y="382374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929581" y="3168320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72905" y="305157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590800" y="4731751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352800" y="4663051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80592" y="3821850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4640" y="2683315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71623" y="4588315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634750" y="3191348"/>
              <a:ext cx="0" cy="2539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562100" y="475745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3750" y="475556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058540" y="270854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49040" y="2706655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E</a:t>
              </a:r>
              <a:endParaRPr lang="zh-CN" altLang="en-US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829747" y="5098473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570" y="502373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F</a:t>
              </a:r>
              <a:endParaRPr lang="zh-CN" altLang="en-US" sz="2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661733" y="3191348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556" y="311661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G</a:t>
              </a:r>
              <a:endParaRPr lang="zh-CN" altLang="en-US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943100" y="3478735"/>
              <a:ext cx="190500" cy="1905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4750" y="347684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H</a:t>
              </a:r>
              <a:endParaRPr lang="zh-CN" altLang="en-US" sz="2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76800" y="3124418"/>
            <a:ext cx="2895600" cy="1861133"/>
            <a:chOff x="4876800" y="2895818"/>
            <a:chExt cx="2895600" cy="1861133"/>
          </a:xfrm>
        </p:grpSpPr>
        <p:sp>
          <p:nvSpPr>
            <p:cNvPr id="30" name="Oval 29"/>
            <p:cNvSpPr/>
            <p:nvPr/>
          </p:nvSpPr>
          <p:spPr>
            <a:xfrm>
              <a:off x="6170901" y="289581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876800" y="44085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315000" y="3210949"/>
              <a:ext cx="909969" cy="866968"/>
              <a:chOff x="5315000" y="3210949"/>
              <a:chExt cx="909969" cy="86696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315000" y="369101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33" name="Straight Connector 32"/>
              <p:cNvCxnSpPr>
                <a:stCxn id="30" idx="3"/>
                <a:endCxn id="31" idx="7"/>
              </p:cNvCxnSpPr>
              <p:nvPr/>
            </p:nvCxnSpPr>
            <p:spPr>
              <a:xfrm flipH="1">
                <a:off x="5645240" y="3210949"/>
                <a:ext cx="579729" cy="53672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>
              <a:stCxn id="31" idx="3"/>
              <a:endCxn id="32" idx="7"/>
            </p:cNvCxnSpPr>
            <p:nvPr/>
          </p:nvCxnSpPr>
          <p:spPr>
            <a:xfrm flipH="1">
              <a:off x="5174220" y="4021257"/>
              <a:ext cx="197440" cy="438274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6486032" y="3210949"/>
              <a:ext cx="836619" cy="789902"/>
              <a:chOff x="6486032" y="3210949"/>
              <a:chExt cx="836619" cy="78990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5751" y="3613951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1"/>
              </p:cNvCxnSpPr>
              <p:nvPr/>
            </p:nvCxnSpPr>
            <p:spPr>
              <a:xfrm>
                <a:off x="6486032" y="3210949"/>
                <a:ext cx="506379" cy="459662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5782025" y="4375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8" name="Straight Connector 37"/>
            <p:cNvCxnSpPr>
              <a:stCxn id="31" idx="5"/>
              <a:endCxn id="37" idx="1"/>
            </p:cNvCxnSpPr>
            <p:nvPr/>
          </p:nvCxnSpPr>
          <p:spPr>
            <a:xfrm>
              <a:off x="5645240" y="4021257"/>
              <a:ext cx="187814" cy="4057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6509551" y="4375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0" name="Straight Connector 39"/>
            <p:cNvCxnSpPr>
              <a:stCxn id="35" idx="3"/>
              <a:endCxn id="39" idx="7"/>
            </p:cNvCxnSpPr>
            <p:nvPr/>
          </p:nvCxnSpPr>
          <p:spPr>
            <a:xfrm flipH="1">
              <a:off x="6806971" y="3944191"/>
              <a:ext cx="185440" cy="482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423951" y="4332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42" name="Straight Connector 41"/>
            <p:cNvCxnSpPr>
              <a:stCxn id="35" idx="5"/>
              <a:endCxn id="41" idx="1"/>
            </p:cNvCxnSpPr>
            <p:nvPr/>
          </p:nvCxnSpPr>
          <p:spPr>
            <a:xfrm>
              <a:off x="7265991" y="3944191"/>
              <a:ext cx="208989" cy="4391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174220" y="4953000"/>
            <a:ext cx="464580" cy="704278"/>
            <a:chOff x="5174220" y="4782122"/>
            <a:chExt cx="464580" cy="704278"/>
          </a:xfrm>
        </p:grpSpPr>
        <p:sp>
          <p:nvSpPr>
            <p:cNvPr id="43" name="Oval 42"/>
            <p:cNvSpPr/>
            <p:nvPr/>
          </p:nvSpPr>
          <p:spPr>
            <a:xfrm>
              <a:off x="5290351" y="5137951"/>
              <a:ext cx="348449" cy="348449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4" name="Straight Connector 43"/>
            <p:cNvCxnSpPr>
              <a:stCxn id="32" idx="5"/>
              <a:endCxn id="43" idx="1"/>
            </p:cNvCxnSpPr>
            <p:nvPr/>
          </p:nvCxnSpPr>
          <p:spPr>
            <a:xfrm>
              <a:off x="5174220" y="4782122"/>
              <a:ext cx="167160" cy="406858"/>
            </a:xfrm>
            <a:prstGeom prst="line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696200" y="2590800"/>
            <a:ext cx="973343" cy="2362200"/>
            <a:chOff x="7696200" y="2362200"/>
            <a:chExt cx="973343" cy="2362200"/>
          </a:xfrm>
        </p:grpSpPr>
        <p:sp>
          <p:nvSpPr>
            <p:cNvPr id="45" name="TextBox 44"/>
            <p:cNvSpPr txBox="1"/>
            <p:nvPr/>
          </p:nvSpPr>
          <p:spPr>
            <a:xfrm>
              <a:off x="7696200" y="2362200"/>
              <a:ext cx="97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/>
                <a:t>dimen</a:t>
              </a:r>
              <a:r>
                <a:rPr lang="en-US" altLang="zh-CN" sz="2400" dirty="0"/>
                <a:t>.</a:t>
              </a:r>
              <a:endParaRPr lang="zh-CN" alt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80070" y="27356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980070" y="3500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995352" y="42627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6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Search works similarly to insert</a:t>
            </a:r>
          </a:p>
          <a:p>
            <a:pPr lvl="1"/>
            <a:r>
              <a:rPr lang="en-US" altLang="zh-CN" dirty="0"/>
              <a:t>In recursive call, cyclically increment the dimension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*search(node *root, Key k,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if(k == root-&gt;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root;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if(k[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 root-&gt;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search(root-&gt;left, k,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search(root-&gt;right, k,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5819129"/>
                <a:ext cx="6397392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Time complexities of insert and search are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19129"/>
                <a:ext cx="639739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62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If the node is a leaf, simply remove it (e.g., remove (50,50))</a:t>
            </a:r>
          </a:p>
          <a:p>
            <a:r>
              <a:rPr lang="en-US" altLang="zh-CN" dirty="0"/>
              <a:t>If the node has only one child, can we do the same thing as BST (i.e., connect the node’s parent to the node’s child)?</a:t>
            </a:r>
          </a:p>
          <a:p>
            <a:pPr lvl="1"/>
            <a:r>
              <a:rPr lang="en-US" altLang="zh-CN" dirty="0"/>
              <a:t>Consider remove (60, 80)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41756" y="3662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272049" y="4424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165988" y="4424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00632" y="5262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5262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057400" y="6024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50, 50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2800" y="6024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1805449" y="4119265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2775156" y="4119265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0"/>
          </p:cNvCxnSpPr>
          <p:nvPr/>
        </p:nvCxnSpPr>
        <p:spPr>
          <a:xfrm flipH="1">
            <a:off x="1295400" y="4881265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8" idx="0"/>
          </p:cNvCxnSpPr>
          <p:nvPr/>
        </p:nvCxnSpPr>
        <p:spPr>
          <a:xfrm flipH="1">
            <a:off x="3134032" y="4881265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 flipH="1">
            <a:off x="2590800" y="5719465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1" idx="0"/>
          </p:cNvCxnSpPr>
          <p:nvPr/>
        </p:nvCxnSpPr>
        <p:spPr>
          <a:xfrm>
            <a:off x="3134032" y="5719465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98678" y="32004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dimension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4948" y="3573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4948" y="43389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0230" y="5257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0230" y="594360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61674" y="443635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>
            <a:stCxn id="5" idx="2"/>
            <a:endCxn id="8" idx="0"/>
          </p:cNvCxnSpPr>
          <p:nvPr/>
        </p:nvCxnSpPr>
        <p:spPr>
          <a:xfrm>
            <a:off x="2775156" y="4119265"/>
            <a:ext cx="358876" cy="1143000"/>
          </a:xfrm>
          <a:prstGeom prst="line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29200" y="3657600"/>
            <a:ext cx="3886200" cy="2057400"/>
            <a:chOff x="5029200" y="3657600"/>
            <a:chExt cx="3886200" cy="2057400"/>
          </a:xfrm>
        </p:grpSpPr>
        <p:sp>
          <p:nvSpPr>
            <p:cNvPr id="32" name="Rounded Rectangle 31"/>
            <p:cNvSpPr/>
            <p:nvPr/>
          </p:nvSpPr>
          <p:spPr>
            <a:xfrm>
              <a:off x="6492834" y="3657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35, 60</a:t>
              </a:r>
              <a:endParaRPr lang="zh-CN" altLang="en-US" sz="2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523127" y="4419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096432" y="4419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0292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5532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50, 50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8486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39" name="Straight Connector 38"/>
            <p:cNvCxnSpPr>
              <a:stCxn id="32" idx="2"/>
              <a:endCxn id="33" idx="0"/>
            </p:cNvCxnSpPr>
            <p:nvPr/>
          </p:nvCxnSpPr>
          <p:spPr>
            <a:xfrm flipH="1">
              <a:off x="6056527" y="4114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2"/>
              <a:endCxn id="35" idx="0"/>
            </p:cNvCxnSpPr>
            <p:nvPr/>
          </p:nvCxnSpPr>
          <p:spPr>
            <a:xfrm>
              <a:off x="7026234" y="4114800"/>
              <a:ext cx="60359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6" idx="0"/>
            </p:cNvCxnSpPr>
            <p:nvPr/>
          </p:nvCxnSpPr>
          <p:spPr>
            <a:xfrm flipH="1">
              <a:off x="5562600" y="4876800"/>
              <a:ext cx="493927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7" idx="0"/>
            </p:cNvCxnSpPr>
            <p:nvPr/>
          </p:nvCxnSpPr>
          <p:spPr>
            <a:xfrm flipH="1">
              <a:off x="7086600" y="4876800"/>
              <a:ext cx="543232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5" idx="2"/>
              <a:endCxn id="38" idx="0"/>
            </p:cNvCxnSpPr>
            <p:nvPr/>
          </p:nvCxnSpPr>
          <p:spPr>
            <a:xfrm>
              <a:off x="7629832" y="4876800"/>
              <a:ext cx="752168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Arrow 47"/>
          <p:cNvSpPr/>
          <p:nvPr/>
        </p:nvSpPr>
        <p:spPr>
          <a:xfrm>
            <a:off x="4308988" y="4876800"/>
            <a:ext cx="796412" cy="29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46914" y="2743200"/>
            <a:ext cx="16030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Answer: No!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1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of Non-leaf Node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to be removed has right subtree, find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in right subtree with the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minimum</a:t>
                </a:r>
                <a:r>
                  <a:rPr lang="en-US" altLang="zh-CN" dirty="0"/>
                  <a:t> value of the current dimension</a:t>
                </a:r>
              </a:p>
              <a:p>
                <a:pPr lvl="1"/>
                <a:r>
                  <a:rPr lang="en-US" altLang="zh-CN" dirty="0"/>
                  <a:t>Replace the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with the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Recurse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until a leaf is reached. Then remove the leaf</a:t>
                </a:r>
              </a:p>
              <a:p>
                <a:r>
                  <a:rPr lang="en-US" altLang="zh-CN" dirty="0"/>
                  <a:t>Else, find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in left subtree with the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maximum</a:t>
                </a:r>
                <a:r>
                  <a:rPr lang="en-US" altLang="zh-CN" dirty="0"/>
                  <a:t> value of the current dimension. Then replace and recurse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21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34756</TotalTime>
  <Words>1589</Words>
  <Application>Microsoft Office PowerPoint</Application>
  <PresentationFormat>全屏显示(4:3)</PresentationFormat>
  <Paragraphs>307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Multidimensional Search</vt:lpstr>
      <vt:lpstr>k-d Tree</vt:lpstr>
      <vt:lpstr>Example</vt:lpstr>
      <vt:lpstr>k-d Tree Insert</vt:lpstr>
      <vt:lpstr>Insert Example</vt:lpstr>
      <vt:lpstr>k-d Tree Search</vt:lpstr>
      <vt:lpstr>k-d Tree Remove</vt:lpstr>
      <vt:lpstr>k-d Tree Removal of Non-leaf Node</vt:lpstr>
      <vt:lpstr>k-d Tree Removal Example</vt:lpstr>
      <vt:lpstr>k-d Tree Removal Example</vt:lpstr>
      <vt:lpstr>k-d Tree Removal Example</vt:lpstr>
      <vt:lpstr>k-d Tree Removal Example: Summary</vt:lpstr>
      <vt:lpstr>Find Minimum Value in a Dimension</vt:lpstr>
      <vt:lpstr>Find Min-Y</vt:lpstr>
      <vt:lpstr>Find Minimum Value in a Dimension</vt:lpstr>
      <vt:lpstr>Multidimensional Range Search</vt:lpstr>
      <vt:lpstr>k-d Tree Range Search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hanyun zhao</cp:lastModifiedBy>
  <cp:revision>2552</cp:revision>
  <dcterms:created xsi:type="dcterms:W3CDTF">2008-09-02T17:19:50Z</dcterms:created>
  <dcterms:modified xsi:type="dcterms:W3CDTF">2020-12-03T15:16:30Z</dcterms:modified>
</cp:coreProperties>
</file>