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1"/>
  </p:sldMasterIdLst>
  <p:notesMasterIdLst>
    <p:notesMasterId r:id="rId44"/>
  </p:notesMasterIdLst>
  <p:handoutMasterIdLst>
    <p:handoutMasterId r:id="rId45"/>
  </p:handoutMasterIdLst>
  <p:sldIdLst>
    <p:sldId id="256" r:id="rId2"/>
    <p:sldId id="690" r:id="rId3"/>
    <p:sldId id="646" r:id="rId4"/>
    <p:sldId id="647" r:id="rId5"/>
    <p:sldId id="648" r:id="rId6"/>
    <p:sldId id="649" r:id="rId7"/>
    <p:sldId id="718" r:id="rId8"/>
    <p:sldId id="650" r:id="rId9"/>
    <p:sldId id="651" r:id="rId10"/>
    <p:sldId id="653" r:id="rId11"/>
    <p:sldId id="692" r:id="rId12"/>
    <p:sldId id="624" r:id="rId13"/>
    <p:sldId id="625" r:id="rId14"/>
    <p:sldId id="626" r:id="rId15"/>
    <p:sldId id="627" r:id="rId16"/>
    <p:sldId id="693" r:id="rId17"/>
    <p:sldId id="719" r:id="rId18"/>
    <p:sldId id="720" r:id="rId19"/>
    <p:sldId id="694" r:id="rId20"/>
    <p:sldId id="695" r:id="rId21"/>
    <p:sldId id="696" r:id="rId22"/>
    <p:sldId id="697" r:id="rId23"/>
    <p:sldId id="698" r:id="rId24"/>
    <p:sldId id="699" r:id="rId25"/>
    <p:sldId id="700" r:id="rId26"/>
    <p:sldId id="701" r:id="rId27"/>
    <p:sldId id="702" r:id="rId28"/>
    <p:sldId id="703" r:id="rId29"/>
    <p:sldId id="704" r:id="rId30"/>
    <p:sldId id="705" r:id="rId31"/>
    <p:sldId id="706" r:id="rId32"/>
    <p:sldId id="707" r:id="rId33"/>
    <p:sldId id="708" r:id="rId34"/>
    <p:sldId id="709" r:id="rId35"/>
    <p:sldId id="710" r:id="rId36"/>
    <p:sldId id="711" r:id="rId37"/>
    <p:sldId id="712" r:id="rId38"/>
    <p:sldId id="713" r:id="rId39"/>
    <p:sldId id="714" r:id="rId40"/>
    <p:sldId id="715" r:id="rId41"/>
    <p:sldId id="716" r:id="rId42"/>
    <p:sldId id="71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CC00CC"/>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6" autoAdjust="0"/>
    <p:restoredTop sz="89343" autoAdjust="0"/>
  </p:normalViewPr>
  <p:slideViewPr>
    <p:cSldViewPr>
      <p:cViewPr varScale="1">
        <p:scale>
          <a:sx n="63" d="100"/>
          <a:sy n="63" d="100"/>
        </p:scale>
        <p:origin x="82" y="3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3A6FCC-A2D9-49BA-8B34-8B4B1F26D475}" type="datetimeFigureOut">
              <a:rPr lang="en-US" smtClean="0"/>
              <a:pPr/>
              <a:t>11/23/2020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E11D48-85F6-42D5-9AA1-D6D7C3FC03F9}" type="slidenum">
              <a:rPr lang="en-US" smtClean="0"/>
              <a:pPr/>
              <a:t>‹#›</a:t>
            </a:fld>
            <a:endParaRPr lang="en-US"/>
          </a:p>
        </p:txBody>
      </p:sp>
    </p:spTree>
    <p:extLst>
      <p:ext uri="{BB962C8B-B14F-4D97-AF65-F5344CB8AC3E}">
        <p14:creationId xmlns:p14="http://schemas.microsoft.com/office/powerpoint/2010/main" val="1523505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EE5A2-1CB4-4CE5-900A-9880C8D26138}" type="datetimeFigureOut">
              <a:rPr lang="en-US" smtClean="0"/>
              <a:pPr/>
              <a:t>11/23/2020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1EB87-DD47-4620-B027-3B8A3E02C683}" type="slidenum">
              <a:rPr lang="en-US" smtClean="0"/>
              <a:pPr/>
              <a:t>‹#›</a:t>
            </a:fld>
            <a:endParaRPr lang="en-US"/>
          </a:p>
        </p:txBody>
      </p:sp>
    </p:spTree>
    <p:extLst>
      <p:ext uri="{BB962C8B-B14F-4D97-AF65-F5344CB8AC3E}">
        <p14:creationId xmlns:p14="http://schemas.microsoft.com/office/powerpoint/2010/main" val="394418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example satisfies all </a:t>
            </a:r>
            <a:r>
              <a:rPr lang="en-US" baseline="0"/>
              <a:t>the rules.</a:t>
            </a:r>
            <a:endParaRPr lang="en-US"/>
          </a:p>
        </p:txBody>
      </p:sp>
      <p:sp>
        <p:nvSpPr>
          <p:cNvPr id="4" name="Slide Number Placeholder 3"/>
          <p:cNvSpPr>
            <a:spLocks noGrp="1"/>
          </p:cNvSpPr>
          <p:nvPr>
            <p:ph type="sldNum" sz="quarter" idx="10"/>
          </p:nvPr>
        </p:nvSpPr>
        <p:spPr/>
        <p:txBody>
          <a:bodyPr/>
          <a:lstStyle/>
          <a:p>
            <a:fld id="{6951EB87-DD47-4620-B027-3B8A3E02C683}" type="slidenum">
              <a:rPr lang="en-US" smtClean="0"/>
              <a:pPr/>
              <a:t>4</a:t>
            </a:fld>
            <a:endParaRPr lang="en-US"/>
          </a:p>
        </p:txBody>
      </p:sp>
    </p:spTree>
    <p:extLst>
      <p:ext uri="{BB962C8B-B14F-4D97-AF65-F5344CB8AC3E}">
        <p14:creationId xmlns:p14="http://schemas.microsoft.com/office/powerpoint/2010/main" val="2953682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17</a:t>
            </a:fld>
            <a:endParaRPr lang="en-US"/>
          </a:p>
        </p:txBody>
      </p:sp>
    </p:spTree>
    <p:extLst>
      <p:ext uri="{BB962C8B-B14F-4D97-AF65-F5344CB8AC3E}">
        <p14:creationId xmlns:p14="http://schemas.microsoft.com/office/powerpoint/2010/main" val="2567982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a:t>Why P is a leaf? Otherwise, P has a child, the child must be black. However, this violates the path rule.</a:t>
            </a:r>
            <a:endParaRPr lang="en-US" altLang="zh-CN"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18</a:t>
            </a:fld>
            <a:endParaRPr lang="en-US"/>
          </a:p>
        </p:txBody>
      </p:sp>
    </p:spTree>
    <p:extLst>
      <p:ext uri="{BB962C8B-B14F-4D97-AF65-F5344CB8AC3E}">
        <p14:creationId xmlns:p14="http://schemas.microsoft.com/office/powerpoint/2010/main" val="3303444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Q is NULL</a:t>
            </a:r>
            <a:r>
              <a:rPr lang="en-US" baseline="0" dirty="0"/>
              <a:t> is fine. If Q is not NULL, Q must be red (otherwise, violating path rule). If Q is red, then Q must be a leaf.</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19</a:t>
            </a:fld>
            <a:endParaRPr lang="en-US"/>
          </a:p>
        </p:txBody>
      </p:sp>
    </p:spTree>
    <p:extLst>
      <p:ext uri="{BB962C8B-B14F-4D97-AF65-F5344CB8AC3E}">
        <p14:creationId xmlns:p14="http://schemas.microsoft.com/office/powerpoint/2010/main" val="3502676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Recoloring: P from</a:t>
            </a:r>
            <a:r>
              <a:rPr lang="en-US" baseline="0" dirty="0"/>
              <a:t> red to black and G from black to red</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22</a:t>
            </a:fld>
            <a:endParaRPr lang="en-US"/>
          </a:p>
        </p:txBody>
      </p:sp>
    </p:spTree>
    <p:extLst>
      <p:ext uri="{BB962C8B-B14F-4D97-AF65-F5344CB8AC3E}">
        <p14:creationId xmlns:p14="http://schemas.microsoft.com/office/powerpoint/2010/main" val="693910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24</a:t>
            </a:fld>
            <a:endParaRPr lang="en-US"/>
          </a:p>
        </p:txBody>
      </p:sp>
    </p:spTree>
    <p:extLst>
      <p:ext uri="{BB962C8B-B14F-4D97-AF65-F5344CB8AC3E}">
        <p14:creationId xmlns:p14="http://schemas.microsoft.com/office/powerpoint/2010/main" val="243074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When violating, its </a:t>
            </a:r>
            <a:r>
              <a:rPr lang="en-US" b="1" dirty="0">
                <a:solidFill>
                  <a:srgbClr val="C00000"/>
                </a:solidFill>
              </a:rPr>
              <a:t>parent</a:t>
            </a:r>
            <a:r>
              <a:rPr lang="en-US" dirty="0"/>
              <a:t> is </a:t>
            </a:r>
            <a:r>
              <a:rPr lang="en-US" b="1" dirty="0">
                <a:solidFill>
                  <a:srgbClr val="C00000"/>
                </a:solidFill>
              </a:rPr>
              <a:t>red</a:t>
            </a:r>
            <a:r>
              <a:rPr lang="en-US" dirty="0">
                <a:solidFill>
                  <a:srgbClr val="C00000"/>
                </a:solidFill>
              </a:rPr>
              <a:t> </a:t>
            </a:r>
            <a:r>
              <a:rPr lang="en-US" dirty="0"/>
              <a:t>and its </a:t>
            </a:r>
            <a:r>
              <a:rPr lang="en-US" b="1" dirty="0">
                <a:solidFill>
                  <a:srgbClr val="0000FF"/>
                </a:solidFill>
              </a:rPr>
              <a:t>grandparent</a:t>
            </a:r>
            <a:r>
              <a:rPr lang="en-US" dirty="0">
                <a:solidFill>
                  <a:srgbClr val="0000FF"/>
                </a:solidFill>
              </a:rPr>
              <a:t> </a:t>
            </a:r>
            <a:r>
              <a:rPr lang="en-US" dirty="0"/>
              <a:t>is </a:t>
            </a:r>
            <a:r>
              <a:rPr lang="en-US" b="1" dirty="0">
                <a:solidFill>
                  <a:srgbClr val="0000FF"/>
                </a:solidFill>
              </a:rPr>
              <a:t>black</a:t>
            </a:r>
            <a:r>
              <a:rPr lang="en-US" dirty="0"/>
              <a:t>. This is the same</a:t>
            </a:r>
            <a:r>
              <a:rPr lang="en-US" baseline="0" dirty="0"/>
              <a:t> as the leaf case.</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25</a:t>
            </a:fld>
            <a:endParaRPr lang="en-US"/>
          </a:p>
        </p:txBody>
      </p:sp>
    </p:spTree>
    <p:extLst>
      <p:ext uri="{BB962C8B-B14F-4D97-AF65-F5344CB8AC3E}">
        <p14:creationId xmlns:p14="http://schemas.microsoft.com/office/powerpoint/2010/main" val="1247648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alpha and</a:t>
            </a:r>
            <a:r>
              <a:rPr lang="en-US" baseline="0" dirty="0"/>
              <a:t> beta black due to recoloring in the previous step. gamma, delta, and epsilon black due to red rule in the original red-black tree.</a:t>
            </a:r>
          </a:p>
          <a:p>
            <a:endParaRPr lang="en-US" baseline="0" dirty="0"/>
          </a:p>
          <a:p>
            <a:r>
              <a:rPr lang="en-US" dirty="0"/>
              <a:t>After</a:t>
            </a:r>
            <a:r>
              <a:rPr lang="en-US" baseline="0" dirty="0"/>
              <a:t> recoloring, I becomes red, however, it is black before, with its child being red. Thus, the black height of beta is equal to the black height of gamma. It can also be proved that the black height of alpha is the same as the black height of beta.</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26</a:t>
            </a:fld>
            <a:endParaRPr lang="en-US"/>
          </a:p>
        </p:txBody>
      </p:sp>
    </p:spTree>
    <p:extLst>
      <p:ext uri="{BB962C8B-B14F-4D97-AF65-F5344CB8AC3E}">
        <p14:creationId xmlns:p14="http://schemas.microsoft.com/office/powerpoint/2010/main" val="2578276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27</a:t>
            </a:fld>
            <a:endParaRPr lang="en-US"/>
          </a:p>
        </p:txBody>
      </p:sp>
    </p:spTree>
    <p:extLst>
      <p:ext uri="{BB962C8B-B14F-4D97-AF65-F5344CB8AC3E}">
        <p14:creationId xmlns:p14="http://schemas.microsoft.com/office/powerpoint/2010/main" val="1348993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Recoloring: P from</a:t>
            </a:r>
            <a:r>
              <a:rPr lang="en-US" baseline="0" dirty="0"/>
              <a:t> red to black and G from black to red.</a:t>
            </a:r>
          </a:p>
          <a:p>
            <a:endParaRPr lang="en-US" baseline="0" dirty="0"/>
          </a:p>
          <a:p>
            <a:r>
              <a:rPr lang="en-US" baseline="0" dirty="0"/>
              <a:t>Why choose to recoloring this way instead of making I black? Because in this case, if P red, it may still violate the red rule; if P black, it violates the path rule.</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29</a:t>
            </a:fld>
            <a:endParaRPr lang="en-US"/>
          </a:p>
        </p:txBody>
      </p:sp>
    </p:spTree>
    <p:extLst>
      <p:ext uri="{BB962C8B-B14F-4D97-AF65-F5344CB8AC3E}">
        <p14:creationId xmlns:p14="http://schemas.microsoft.com/office/powerpoint/2010/main" val="1607792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Recoloring: I from</a:t>
            </a:r>
            <a:r>
              <a:rPr lang="en-US" baseline="0"/>
              <a:t> red to black and G from black to red</a:t>
            </a:r>
            <a:endParaRPr lang="en-US"/>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31</a:t>
            </a:fld>
            <a:endParaRPr lang="en-US"/>
          </a:p>
        </p:txBody>
      </p:sp>
    </p:spTree>
    <p:extLst>
      <p:ext uri="{BB962C8B-B14F-4D97-AF65-F5344CB8AC3E}">
        <p14:creationId xmlns:p14="http://schemas.microsoft.com/office/powerpoint/2010/main" val="3013767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second node cannot be black; Otherwise, it violates the path rule. Thus, the second node must be red. The third node then must be black due to red rule. This eventually violates the path rule.</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5</a:t>
            </a:fld>
            <a:endParaRPr lang="en-US"/>
          </a:p>
        </p:txBody>
      </p:sp>
    </p:spTree>
    <p:extLst>
      <p:ext uri="{BB962C8B-B14F-4D97-AF65-F5344CB8AC3E}">
        <p14:creationId xmlns:p14="http://schemas.microsoft.com/office/powerpoint/2010/main" val="1376279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step, P and Q are red and G is black</a:t>
            </a:r>
            <a:r>
              <a:rPr lang="en-US" baseline="0" dirty="0"/>
              <a:t>, so we call recoloring and this leads to the graph at the </a:t>
            </a:r>
            <a:r>
              <a:rPr lang="en-US" baseline="0"/>
              <a:t>left.</a:t>
            </a:r>
            <a:endParaRPr lang="en-US" baseline="0"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33</a:t>
            </a:fld>
            <a:endParaRPr lang="en-US"/>
          </a:p>
        </p:txBody>
      </p:sp>
    </p:spTree>
    <p:extLst>
      <p:ext uri="{BB962C8B-B14F-4D97-AF65-F5344CB8AC3E}">
        <p14:creationId xmlns:p14="http://schemas.microsoft.com/office/powerpoint/2010/main" val="1688834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a:t>
            </a:r>
            <a:r>
              <a:rPr lang="en-US" dirty="0"/>
              <a:t>Case 3.</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However, it is the symmetric case of what we talked about.</a:t>
            </a:r>
            <a:r>
              <a:rPr lang="en-US" baseline="0" dirty="0"/>
              <a:t> Thus, we do right rotation first and then left rotation.</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35</a:t>
            </a:fld>
            <a:endParaRPr lang="en-US"/>
          </a:p>
        </p:txBody>
      </p:sp>
    </p:spTree>
    <p:extLst>
      <p:ext uri="{BB962C8B-B14F-4D97-AF65-F5344CB8AC3E}">
        <p14:creationId xmlns:p14="http://schemas.microsoft.com/office/powerpoint/2010/main" val="21740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t>
            </a:r>
            <a:r>
              <a:rPr lang="en-US"/>
              <a:t>case 1, </a:t>
            </a:r>
            <a:r>
              <a:rPr lang="en-US" dirty="0"/>
              <a:t>because the other child of the grandparent is</a:t>
            </a:r>
            <a:r>
              <a:rPr lang="en-US" baseline="0" dirty="0"/>
              <a:t> </a:t>
            </a:r>
            <a:r>
              <a:rPr lang="en-US" baseline="0"/>
              <a:t>not empty.</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38</a:t>
            </a:fld>
            <a:endParaRPr lang="en-US"/>
          </a:p>
        </p:txBody>
      </p:sp>
    </p:spTree>
    <p:extLst>
      <p:ext uri="{BB962C8B-B14F-4D97-AF65-F5344CB8AC3E}">
        <p14:creationId xmlns:p14="http://schemas.microsoft.com/office/powerpoint/2010/main" val="20156019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case 3 at leaf.</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However, it is the symmetric case of what we talked about.</a:t>
            </a:r>
            <a:r>
              <a:rPr lang="en-US" baseline="0" dirty="0"/>
              <a:t> Thus, we do right rotation first and then left rotation.</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39</a:t>
            </a:fld>
            <a:endParaRPr lang="en-US"/>
          </a:p>
        </p:txBody>
      </p:sp>
    </p:spTree>
    <p:extLst>
      <p:ext uri="{BB962C8B-B14F-4D97-AF65-F5344CB8AC3E}">
        <p14:creationId xmlns:p14="http://schemas.microsoft.com/office/powerpoint/2010/main" val="4221739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Case 3 at internal node, because the other child of the grandparent is black and the direction of parent to child and grandparent to parent is opposite. (In this case: node 1 is the tree Q)</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40</a:t>
            </a:fld>
            <a:endParaRPr lang="en-US"/>
          </a:p>
        </p:txBody>
      </p:sp>
    </p:spTree>
    <p:extLst>
      <p:ext uri="{BB962C8B-B14F-4D97-AF65-F5344CB8AC3E}">
        <p14:creationId xmlns:p14="http://schemas.microsoft.com/office/powerpoint/2010/main" val="3992370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it is the symmetric case of what we talked about.</a:t>
            </a:r>
            <a:r>
              <a:rPr lang="en-US" baseline="0" dirty="0"/>
              <a:t> Thus, we do right rotation first and then left rotation.</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41</a:t>
            </a:fld>
            <a:endParaRPr lang="en-US"/>
          </a:p>
        </p:txBody>
      </p:sp>
    </p:spTree>
    <p:extLst>
      <p:ext uri="{BB962C8B-B14F-4D97-AF65-F5344CB8AC3E}">
        <p14:creationId xmlns:p14="http://schemas.microsoft.com/office/powerpoint/2010/main" val="931639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42</a:t>
            </a:fld>
            <a:endParaRPr lang="en-US"/>
          </a:p>
        </p:txBody>
      </p:sp>
    </p:spTree>
    <p:extLst>
      <p:ext uri="{BB962C8B-B14F-4D97-AF65-F5344CB8AC3E}">
        <p14:creationId xmlns:p14="http://schemas.microsoft.com/office/powerpoint/2010/main" val="261905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7</a:t>
            </a:fld>
            <a:endParaRPr lang="en-US"/>
          </a:p>
        </p:txBody>
      </p:sp>
    </p:spTree>
    <p:extLst>
      <p:ext uri="{BB962C8B-B14F-4D97-AF65-F5344CB8AC3E}">
        <p14:creationId xmlns:p14="http://schemas.microsoft.com/office/powerpoint/2010/main" val="516131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a:t>Must be a </a:t>
            </a:r>
            <a:r>
              <a:rPr lang="en-US" b="0" u="none" dirty="0">
                <a:solidFill>
                  <a:srgbClr val="C00000"/>
                </a:solidFill>
              </a:rPr>
              <a:t>red leaf</a:t>
            </a:r>
            <a:r>
              <a:rPr lang="en-US" b="0" u="none" dirty="0">
                <a:solidFill>
                  <a:schemeClr val="tx1"/>
                </a:solidFill>
              </a:rPr>
              <a:t>: if not black, then violate the path rule. If</a:t>
            </a:r>
            <a:r>
              <a:rPr lang="en-US" b="0" u="none" baseline="0" dirty="0">
                <a:solidFill>
                  <a:schemeClr val="tx1"/>
                </a:solidFill>
              </a:rPr>
              <a:t> not a leaf, then it has children and the children must be black, which violates the path rule.</a:t>
            </a:r>
            <a:endParaRPr lang="en-US" b="0" u="none"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8</a:t>
            </a:fld>
            <a:endParaRPr lang="en-US"/>
          </a:p>
        </p:txBody>
      </p:sp>
    </p:spTree>
    <p:extLst>
      <p:ext uri="{BB962C8B-B14F-4D97-AF65-F5344CB8AC3E}">
        <p14:creationId xmlns:p14="http://schemas.microsoft.com/office/powerpoint/2010/main" val="316826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Otherwise, if</a:t>
            </a:r>
            <a:r>
              <a:rPr lang="en-US" baseline="0" dirty="0"/>
              <a:t> every root-NULL path has more than log_2(n+1) nodes, then it at least contains a perfect binary tree of height log_2(n+1). Then, the number of nodes in the tree is larger than n.</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9</a:t>
            </a:fld>
            <a:endParaRPr lang="en-US"/>
          </a:p>
        </p:txBody>
      </p:sp>
    </p:spTree>
    <p:extLst>
      <p:ext uri="{BB962C8B-B14F-4D97-AF65-F5344CB8AC3E}">
        <p14:creationId xmlns:p14="http://schemas.microsoft.com/office/powerpoint/2010/main" val="621814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assume</a:t>
            </a:r>
            <a:r>
              <a:rPr lang="en-US" baseline="0" dirty="0"/>
              <a:t> that the tree before insertion is a valid red-black tree.</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12</a:t>
            </a:fld>
            <a:endParaRPr lang="en-US"/>
          </a:p>
        </p:txBody>
      </p:sp>
    </p:spTree>
    <p:extLst>
      <p:ext uri="{BB962C8B-B14F-4D97-AF65-F5344CB8AC3E}">
        <p14:creationId xmlns:p14="http://schemas.microsoft.com/office/powerpoint/2010/main" val="2564688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14</a:t>
            </a:fld>
            <a:endParaRPr lang="en-US" dirty="0"/>
          </a:p>
        </p:txBody>
      </p:sp>
    </p:spTree>
    <p:extLst>
      <p:ext uri="{BB962C8B-B14F-4D97-AF65-F5344CB8AC3E}">
        <p14:creationId xmlns:p14="http://schemas.microsoft.com/office/powerpoint/2010/main" val="1442084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15</a:t>
            </a:fld>
            <a:endParaRPr lang="en-US"/>
          </a:p>
        </p:txBody>
      </p:sp>
    </p:spTree>
    <p:extLst>
      <p:ext uri="{BB962C8B-B14F-4D97-AF65-F5344CB8AC3E}">
        <p14:creationId xmlns:p14="http://schemas.microsoft.com/office/powerpoint/2010/main" val="2124696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parent red? Because otherwise it</a:t>
            </a:r>
            <a:r>
              <a:rPr lang="en-US" baseline="0" dirty="0"/>
              <a:t> is not red rule violation.</a:t>
            </a:r>
          </a:p>
          <a:p>
            <a:endParaRPr lang="en-US" baseline="0" dirty="0"/>
          </a:p>
          <a:p>
            <a:r>
              <a:rPr lang="en-US" baseline="0" dirty="0"/>
              <a:t>Why grandparent black? Because otherwise it violates the red rule, but the tree before insertion is a valid red-black tree.</a:t>
            </a:r>
          </a:p>
          <a:p>
            <a:endParaRPr lang="en-US" baseline="0"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16</a:t>
            </a:fld>
            <a:endParaRPr lang="en-US"/>
          </a:p>
        </p:txBody>
      </p:sp>
    </p:spTree>
    <p:extLst>
      <p:ext uri="{BB962C8B-B14F-4D97-AF65-F5344CB8AC3E}">
        <p14:creationId xmlns:p14="http://schemas.microsoft.com/office/powerpoint/2010/main" val="1825367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CB2AA17-0C61-46C9-8392-FE4461C55CE0}" type="datetime1">
              <a:rPr lang="en-US" smtClean="0"/>
              <a:t>11/23/2020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E4A66-FC3E-4C0B-B5A2-3AC9BF2C6C0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F13771-30C0-4C61-9AAD-0AD62C496BE4}" type="datetime1">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600007-571D-4A65-88CA-60FB16C0B749}" type="datetime1">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D526602-0650-4D91-B1BB-0C330A7911DC}" type="datetime1">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EB7AEEE-3A5E-4A69-87D0-A9F0D567425D}" type="datetime1">
              <a:rPr lang="en-US" smtClean="0"/>
              <a:t>11/23/2020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18F7C07-78C3-4584-A3BA-DE1AFADAEB2C}" type="datetime1">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D11A789-F980-44E3-9B14-081EEBDD54CE}" type="datetime1">
              <a:rPr lang="en-US" smtClean="0"/>
              <a:t>11/23/2020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13AEC7A-AC56-4FBB-9CD5-30BB91BA7397}" type="datetime1">
              <a:rPr lang="en-US" smtClean="0"/>
              <a:t>11/23/2020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30A76-DEE1-4BD2-8FBF-656D76FC7F10}" type="datetime1">
              <a:rPr lang="en-US" smtClean="0"/>
              <a:t>11/23/2020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19BA7E6-1D43-4292-BC34-789D3EDF7549}" type="datetime1">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E4AA776-B4AF-490E-965F-45D48C153797}" type="datetime1">
              <a:rPr lang="en-US" smtClean="0"/>
              <a:t>11/23/2020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6A619D5-8270-4768-B601-4C4B125E1740}" type="datetime1">
              <a:rPr lang="en-US" smtClean="0"/>
              <a:t>11/23/2020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E4A66-FC3E-4C0B-B5A2-3AC9BF2C6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2971800"/>
          </a:xfrm>
        </p:spPr>
        <p:txBody>
          <a:bodyPr/>
          <a:lstStyle/>
          <a:p>
            <a:r>
              <a:rPr lang="en-US" b="1" dirty="0">
                <a:solidFill>
                  <a:schemeClr val="tx1"/>
                </a:solidFill>
              </a:rPr>
              <a:t>Red-black Trees</a:t>
            </a:r>
          </a:p>
          <a:p>
            <a:pPr algn="l"/>
            <a:r>
              <a:rPr lang="en-US" altLang="zh-CN" b="1" dirty="0"/>
              <a:t>Learning Objectives:</a:t>
            </a:r>
          </a:p>
          <a:p>
            <a:pPr marL="457200" indent="-457200" algn="l">
              <a:buFont typeface="Arial" panose="020B0604020202020204" pitchFamily="34" charset="0"/>
              <a:buChar char="•"/>
            </a:pPr>
            <a:r>
              <a:rPr lang="en-US" dirty="0"/>
              <a:t>Know what a red-black tree is and its properties</a:t>
            </a:r>
          </a:p>
          <a:p>
            <a:pPr marL="457200" indent="-457200" algn="l">
              <a:buFont typeface="Arial" panose="020B0604020202020204" pitchFamily="34" charset="0"/>
              <a:buChar char="•"/>
            </a:pPr>
            <a:r>
              <a:rPr lang="en-US" dirty="0"/>
              <a:t>Know how to do insertion for a red-black tree</a:t>
            </a:r>
          </a:p>
        </p:txBody>
      </p:sp>
      <p:sp>
        <p:nvSpPr>
          <p:cNvPr id="2" name="Title 1"/>
          <p:cNvSpPr>
            <a:spLocks noGrp="1"/>
          </p:cNvSpPr>
          <p:nvPr>
            <p:ph type="ctrTitle"/>
          </p:nvPr>
        </p:nvSpPr>
        <p:spPr/>
        <p:txBody>
          <a:bodyPr>
            <a:normAutofit/>
          </a:bodyPr>
          <a:lstStyle/>
          <a:p>
            <a:r>
              <a:rPr dirty="0"/>
              <a:t>VE281</a:t>
            </a:r>
            <a:br>
              <a:rPr dirty="0"/>
            </a:br>
            <a:r>
              <a:rPr sz="2200" dirty="0"/>
              <a:t>Data Structures and Algorithms</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Red-Black Trees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10</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All </a:t>
                </a:r>
                <a:r>
                  <a:rPr lang="en-US" b="1" dirty="0">
                    <a:solidFill>
                      <a:srgbClr val="0000FF"/>
                    </a:solidFill>
                  </a:rPr>
                  <a:t>query operations</a:t>
                </a:r>
                <a:r>
                  <a:rPr lang="en-US" dirty="0"/>
                  <a:t> (e.g., search, min, max, </a:t>
                </a:r>
                <a:r>
                  <a:rPr lang="en-US" dirty="0" err="1"/>
                  <a:t>succ</a:t>
                </a:r>
                <a:r>
                  <a:rPr lang="en-US" dirty="0"/>
                  <a:t>, </a:t>
                </a:r>
                <a:r>
                  <a:rPr lang="en-US" dirty="0" err="1"/>
                  <a:t>pred</a:t>
                </a:r>
                <a:r>
                  <a:rPr lang="en-US" dirty="0"/>
                  <a:t>) work just like those on general BST.</a:t>
                </a:r>
              </a:p>
              <a:p>
                <a:pPr lvl="1"/>
                <a:r>
                  <a:rPr lang="en-US" dirty="0"/>
                  <a:t>They run in </a:t>
                </a:r>
                <a14:m>
                  <m:oMath xmlns:m="http://schemas.openxmlformats.org/officeDocument/2006/math">
                    <m:r>
                      <a:rPr lang="en-US" i="1" dirty="0" smtClean="0">
                        <a:latin typeface="Cambria Math"/>
                      </a:rPr>
                      <m:t>𝑂</m:t>
                    </m:r>
                    <m:r>
                      <a:rPr lang="en-US" i="1" dirty="0" smtClean="0">
                        <a:latin typeface="Cambria Math"/>
                      </a:rPr>
                      <m:t>(</m:t>
                    </m:r>
                    <m:r>
                      <m:rPr>
                        <m:sty m:val="p"/>
                      </m:rPr>
                      <a:rPr lang="en-US" i="1" dirty="0" smtClean="0">
                        <a:latin typeface="Cambria Math"/>
                      </a:rPr>
                      <m:t>log</m:t>
                    </m:r>
                    <m:r>
                      <a:rPr lang="en-US" i="1" dirty="0" smtClean="0">
                        <a:latin typeface="Cambria Math"/>
                      </a:rPr>
                      <m:t>⁡</m:t>
                    </m:r>
                    <m:r>
                      <a:rPr lang="en-US" i="1" dirty="0">
                        <a:latin typeface="Cambria Math"/>
                      </a:rPr>
                      <m:t>𝑛</m:t>
                    </m:r>
                    <m:r>
                      <a:rPr lang="en-US" i="1" dirty="0">
                        <a:latin typeface="Cambria Math"/>
                      </a:rPr>
                      <m:t>)</m:t>
                    </m:r>
                  </m:oMath>
                </a14:m>
                <a:r>
                  <a:rPr lang="en-US" dirty="0"/>
                  <a:t> time on a red-black trees with </a:t>
                </a:r>
                <a14:m>
                  <m:oMath xmlns:m="http://schemas.openxmlformats.org/officeDocument/2006/math">
                    <m:r>
                      <a:rPr lang="en-US" i="1" dirty="0" smtClean="0">
                        <a:latin typeface="Cambria Math"/>
                      </a:rPr>
                      <m:t>𝑛</m:t>
                    </m:r>
                  </m:oMath>
                </a14:m>
                <a:r>
                  <a:rPr lang="en-US" dirty="0"/>
                  <a:t> nodes in the </a:t>
                </a:r>
                <a:r>
                  <a:rPr lang="en-US" b="1" dirty="0">
                    <a:solidFill>
                      <a:srgbClr val="C00000"/>
                    </a:solidFill>
                  </a:rPr>
                  <a:t>worst case</a:t>
                </a:r>
                <a:r>
                  <a:rPr lang="en-US" dirty="0"/>
                  <a:t>.</a:t>
                </a:r>
              </a:p>
              <a:p>
                <a:endParaRPr lang="en-US" dirty="0"/>
              </a:p>
              <a:p>
                <a:r>
                  <a:rPr lang="en-US" dirty="0"/>
                  <a:t>The </a:t>
                </a:r>
                <a:r>
                  <a:rPr lang="en-US" b="1" dirty="0">
                    <a:solidFill>
                      <a:srgbClr val="C00000"/>
                    </a:solidFill>
                  </a:rPr>
                  <a:t>modifying</a:t>
                </a:r>
                <a:r>
                  <a:rPr lang="en-US" dirty="0">
                    <a:solidFill>
                      <a:srgbClr val="C00000"/>
                    </a:solidFill>
                  </a:rPr>
                  <a:t> </a:t>
                </a:r>
                <a:r>
                  <a:rPr lang="en-US" dirty="0"/>
                  <a:t>operations “insertion” and “removal” must maintain the red-black tree properties.</a:t>
                </a:r>
              </a:p>
              <a:p>
                <a:pPr lvl="1"/>
                <a:r>
                  <a:rPr lang="en-US" dirty="0"/>
                  <a:t>They are complex.</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1067"/>
                </a:stretch>
              </a:blipFill>
            </p:spPr>
            <p:txBody>
              <a:bodyPr/>
              <a:lstStyle/>
              <a:p>
                <a:r>
                  <a:rPr lang="en-US">
                    <a:noFill/>
                  </a:rPr>
                  <a:t> </a:t>
                </a:r>
              </a:p>
            </p:txBody>
          </p:sp>
        </mc:Fallback>
      </mc:AlternateContent>
    </p:spTree>
    <p:extLst>
      <p:ext uri="{BB962C8B-B14F-4D97-AF65-F5344CB8AC3E}">
        <p14:creationId xmlns:p14="http://schemas.microsoft.com/office/powerpoint/2010/main" val="337037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wipe(up)">
                                      <p:cBhvr>
                                        <p:cTn id="7" dur="500"/>
                                        <p:tgtEl>
                                          <p:spTgt spid="4">
                                            <p:txEl>
                                              <p:pRg st="3" end="3"/>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wipe(up)">
                                      <p:cBhvr>
                                        <p:cTn id="1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11</a:t>
            </a:fld>
            <a:endParaRPr lang="en-US"/>
          </a:p>
        </p:txBody>
      </p:sp>
      <p:sp>
        <p:nvSpPr>
          <p:cNvPr id="4" name="Content Placeholder 3"/>
          <p:cNvSpPr>
            <a:spLocks noGrp="1"/>
          </p:cNvSpPr>
          <p:nvPr>
            <p:ph sz="quarter" idx="1"/>
          </p:nvPr>
        </p:nvSpPr>
        <p:spPr/>
        <p:txBody>
          <a:bodyPr/>
          <a:lstStyle/>
          <a:p>
            <a:r>
              <a:rPr lang="en-US" dirty="0">
                <a:solidFill>
                  <a:schemeClr val="bg1">
                    <a:lumMod val="75000"/>
                  </a:schemeClr>
                </a:solidFill>
              </a:rPr>
              <a:t>Red-black Trees: Basics</a:t>
            </a:r>
          </a:p>
          <a:p>
            <a:endParaRPr lang="en-US" dirty="0">
              <a:solidFill>
                <a:schemeClr val="bg1">
                  <a:lumMod val="75000"/>
                </a:schemeClr>
              </a:solidFill>
            </a:endParaRPr>
          </a:p>
          <a:p>
            <a:r>
              <a:rPr lang="en-US" dirty="0"/>
              <a:t>Red-black Trees: Insertion</a:t>
            </a:r>
          </a:p>
          <a:p>
            <a:endParaRPr lang="en-US" dirty="0"/>
          </a:p>
        </p:txBody>
      </p:sp>
    </p:spTree>
    <p:extLst>
      <p:ext uri="{BB962C8B-B14F-4D97-AF65-F5344CB8AC3E}">
        <p14:creationId xmlns:p14="http://schemas.microsoft.com/office/powerpoint/2010/main" val="2522452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12</a:t>
            </a:fld>
            <a:endParaRPr lang="en-US" dirty="0"/>
          </a:p>
        </p:txBody>
      </p:sp>
      <p:sp>
        <p:nvSpPr>
          <p:cNvPr id="4" name="Content Placeholder 3"/>
          <p:cNvSpPr>
            <a:spLocks noGrp="1"/>
          </p:cNvSpPr>
          <p:nvPr>
            <p:ph sz="quarter" idx="1"/>
          </p:nvPr>
        </p:nvSpPr>
        <p:spPr/>
        <p:txBody>
          <a:bodyPr/>
          <a:lstStyle/>
          <a:p>
            <a:r>
              <a:rPr lang="en-US" dirty="0"/>
              <a:t>New node is always a </a:t>
            </a:r>
            <a:r>
              <a:rPr lang="en-US" b="1" dirty="0">
                <a:solidFill>
                  <a:srgbClr val="C00000"/>
                </a:solidFill>
              </a:rPr>
              <a:t>leaf</a:t>
            </a:r>
            <a:r>
              <a:rPr lang="en-US" dirty="0"/>
              <a:t>.</a:t>
            </a:r>
          </a:p>
          <a:p>
            <a:pPr lvl="1"/>
            <a:r>
              <a:rPr lang="en-US" dirty="0"/>
              <a:t>However, it can’t be </a:t>
            </a:r>
            <a:r>
              <a:rPr lang="en-US" b="1" dirty="0"/>
              <a:t>black</a:t>
            </a:r>
            <a:r>
              <a:rPr lang="en-US" dirty="0"/>
              <a:t>!</a:t>
            </a:r>
          </a:p>
          <a:p>
            <a:pPr lvl="2"/>
            <a:r>
              <a:rPr lang="en-US" sz="2400" dirty="0"/>
              <a:t>Otherwise, violate path rule.</a:t>
            </a:r>
            <a:endParaRPr lang="en-US" dirty="0"/>
          </a:p>
          <a:p>
            <a:pPr lvl="1"/>
            <a:r>
              <a:rPr lang="en-US" dirty="0"/>
              <a:t>Therefore the new leaf must be </a:t>
            </a:r>
            <a:r>
              <a:rPr lang="en-US" b="1" dirty="0">
                <a:solidFill>
                  <a:srgbClr val="C00000"/>
                </a:solidFill>
              </a:rPr>
              <a:t>red</a:t>
            </a:r>
            <a:r>
              <a:rPr lang="en-US" dirty="0"/>
              <a:t>.</a:t>
            </a:r>
          </a:p>
          <a:p>
            <a:pPr lvl="1"/>
            <a:endParaRPr lang="en-US" dirty="0"/>
          </a:p>
          <a:p>
            <a:r>
              <a:rPr lang="en-US" dirty="0"/>
              <a:t>If parent is black, done (trivial case).</a:t>
            </a:r>
          </a:p>
          <a:p>
            <a:r>
              <a:rPr lang="en-US" dirty="0"/>
              <a:t>If parent is red, violate the </a:t>
            </a:r>
            <a:r>
              <a:rPr lang="en-US" b="1" dirty="0">
                <a:solidFill>
                  <a:srgbClr val="C00000"/>
                </a:solidFill>
              </a:rPr>
              <a:t>red rule</a:t>
            </a:r>
            <a:r>
              <a:rPr lang="en-US" dirty="0"/>
              <a:t>!</a:t>
            </a:r>
          </a:p>
        </p:txBody>
      </p:sp>
      <p:grpSp>
        <p:nvGrpSpPr>
          <p:cNvPr id="44" name="Group 43"/>
          <p:cNvGrpSpPr/>
          <p:nvPr/>
        </p:nvGrpSpPr>
        <p:grpSpPr>
          <a:xfrm>
            <a:off x="6096000" y="990600"/>
            <a:ext cx="2464200" cy="1727400"/>
            <a:chOff x="5892600" y="609600"/>
            <a:chExt cx="2464200" cy="1727400"/>
          </a:xfrm>
        </p:grpSpPr>
        <p:sp>
          <p:nvSpPr>
            <p:cNvPr id="6" name="Oval 5"/>
            <p:cNvSpPr/>
            <p:nvPr/>
          </p:nvSpPr>
          <p:spPr>
            <a:xfrm flipH="1">
              <a:off x="6934200" y="609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7" name="Oval 6"/>
            <p:cNvSpPr/>
            <p:nvPr/>
          </p:nvSpPr>
          <p:spPr>
            <a:xfrm flipH="1">
              <a:off x="6349800" y="1168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flipH="1">
              <a:off x="7492800" y="114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9" name="Straight Connector 8"/>
            <p:cNvCxnSpPr>
              <a:stCxn id="6" idx="5"/>
              <a:endCxn id="7" idx="0"/>
            </p:cNvCxnSpPr>
            <p:nvPr/>
          </p:nvCxnSpPr>
          <p:spPr>
            <a:xfrm flipH="1">
              <a:off x="6565800" y="978335"/>
              <a:ext cx="431665"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a:endCxn id="8" idx="0"/>
            </p:cNvCxnSpPr>
            <p:nvPr/>
          </p:nvCxnSpPr>
          <p:spPr>
            <a:xfrm>
              <a:off x="7302935" y="978335"/>
              <a:ext cx="4058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6556376" y="1905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12" name="Straight Connector 11"/>
            <p:cNvCxnSpPr>
              <a:stCxn id="7" idx="3"/>
              <a:endCxn id="11" idx="0"/>
            </p:cNvCxnSpPr>
            <p:nvPr/>
          </p:nvCxnSpPr>
          <p:spPr>
            <a:xfrm>
              <a:off x="6718535" y="1536935"/>
              <a:ext cx="53841"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5892600" y="1905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14" name="Straight Connector 13"/>
            <p:cNvCxnSpPr>
              <a:stCxn id="7" idx="5"/>
              <a:endCxn id="13" idx="0"/>
            </p:cNvCxnSpPr>
            <p:nvPr/>
          </p:nvCxnSpPr>
          <p:spPr>
            <a:xfrm flipH="1">
              <a:off x="6108600" y="1536935"/>
              <a:ext cx="304465"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3"/>
              <a:endCxn id="16" idx="0"/>
            </p:cNvCxnSpPr>
            <p:nvPr/>
          </p:nvCxnSpPr>
          <p:spPr>
            <a:xfrm>
              <a:off x="7861535" y="1511735"/>
              <a:ext cx="279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flipH="1">
              <a:off x="7924800" y="1905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17" name="Oval 16"/>
            <p:cNvSpPr/>
            <p:nvPr/>
          </p:nvSpPr>
          <p:spPr>
            <a:xfrm flipH="1">
              <a:off x="7162800" y="1905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18" name="Straight Connector 17"/>
            <p:cNvCxnSpPr>
              <a:stCxn id="8" idx="5"/>
              <a:endCxn id="17" idx="0"/>
            </p:cNvCxnSpPr>
            <p:nvPr/>
          </p:nvCxnSpPr>
          <p:spPr>
            <a:xfrm flipH="1">
              <a:off x="7378800" y="1511735"/>
              <a:ext cx="177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7734935" y="2654735"/>
            <a:ext cx="469465" cy="749065"/>
            <a:chOff x="7734935" y="2654735"/>
            <a:chExt cx="469465" cy="749065"/>
          </a:xfrm>
        </p:grpSpPr>
        <p:cxnSp>
          <p:nvCxnSpPr>
            <p:cNvPr id="45" name="Straight Connector 44"/>
            <p:cNvCxnSpPr>
              <a:stCxn id="17" idx="3"/>
              <a:endCxn id="46" idx="0"/>
            </p:cNvCxnSpPr>
            <p:nvPr/>
          </p:nvCxnSpPr>
          <p:spPr>
            <a:xfrm>
              <a:off x="7734935" y="2654735"/>
              <a:ext cx="253465" cy="317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flipH="1">
              <a:off x="7772400" y="2971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grpSp>
      <p:sp>
        <p:nvSpPr>
          <p:cNvPr id="49" name="TextBox 48"/>
          <p:cNvSpPr txBox="1"/>
          <p:nvPr/>
        </p:nvSpPr>
        <p:spPr>
          <a:xfrm>
            <a:off x="7064180" y="2737929"/>
            <a:ext cx="623889" cy="923330"/>
          </a:xfrm>
          <a:prstGeom prst="rect">
            <a:avLst/>
          </a:prstGeom>
          <a:noFill/>
        </p:spPr>
        <p:txBody>
          <a:bodyPr wrap="none" rtlCol="0">
            <a:spAutoFit/>
          </a:bodyPr>
          <a:lstStyle/>
          <a:p>
            <a:r>
              <a:rPr lang="en-US" sz="5400" dirty="0">
                <a:solidFill>
                  <a:srgbClr val="FF0000"/>
                </a:solidFill>
                <a:sym typeface="Wingdings"/>
              </a:rPr>
              <a:t></a:t>
            </a:r>
            <a:endParaRPr lang="en-US" sz="2400" dirty="0">
              <a:solidFill>
                <a:srgbClr val="FF0000"/>
              </a:solidFill>
            </a:endParaRPr>
          </a:p>
        </p:txBody>
      </p:sp>
      <p:grpSp>
        <p:nvGrpSpPr>
          <p:cNvPr id="50" name="Group 49"/>
          <p:cNvGrpSpPr/>
          <p:nvPr/>
        </p:nvGrpSpPr>
        <p:grpSpPr>
          <a:xfrm>
            <a:off x="6096000" y="3661259"/>
            <a:ext cx="2654700" cy="1727400"/>
            <a:chOff x="5702100" y="609600"/>
            <a:chExt cx="2654700" cy="1727400"/>
          </a:xfrm>
        </p:grpSpPr>
        <p:sp>
          <p:nvSpPr>
            <p:cNvPr id="51" name="Oval 50"/>
            <p:cNvSpPr/>
            <p:nvPr/>
          </p:nvSpPr>
          <p:spPr>
            <a:xfrm flipH="1">
              <a:off x="6934200" y="609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52" name="Oval 51"/>
            <p:cNvSpPr/>
            <p:nvPr/>
          </p:nvSpPr>
          <p:spPr>
            <a:xfrm flipH="1">
              <a:off x="6235500" y="1168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53" name="Oval 52"/>
            <p:cNvSpPr/>
            <p:nvPr/>
          </p:nvSpPr>
          <p:spPr>
            <a:xfrm flipH="1">
              <a:off x="7492800" y="114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54" name="Straight Connector 53"/>
            <p:cNvCxnSpPr>
              <a:stCxn id="51" idx="5"/>
              <a:endCxn id="52" idx="0"/>
            </p:cNvCxnSpPr>
            <p:nvPr/>
          </p:nvCxnSpPr>
          <p:spPr>
            <a:xfrm flipH="1">
              <a:off x="6451500" y="978335"/>
              <a:ext cx="545965"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1" idx="3"/>
              <a:endCxn id="53" idx="0"/>
            </p:cNvCxnSpPr>
            <p:nvPr/>
          </p:nvCxnSpPr>
          <p:spPr>
            <a:xfrm>
              <a:off x="7302935" y="978335"/>
              <a:ext cx="4058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flipH="1">
              <a:off x="6556376" y="1905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57" name="Straight Connector 56"/>
            <p:cNvCxnSpPr>
              <a:stCxn id="52" idx="3"/>
              <a:endCxn id="56" idx="0"/>
            </p:cNvCxnSpPr>
            <p:nvPr/>
          </p:nvCxnSpPr>
          <p:spPr>
            <a:xfrm>
              <a:off x="6604235" y="1536935"/>
              <a:ext cx="168141"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flipH="1">
              <a:off x="5702100" y="1905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59" name="Straight Connector 58"/>
            <p:cNvCxnSpPr>
              <a:stCxn id="52" idx="5"/>
              <a:endCxn id="58" idx="0"/>
            </p:cNvCxnSpPr>
            <p:nvPr/>
          </p:nvCxnSpPr>
          <p:spPr>
            <a:xfrm flipH="1">
              <a:off x="5918100" y="1536935"/>
              <a:ext cx="380665"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3" idx="3"/>
              <a:endCxn id="61" idx="0"/>
            </p:cNvCxnSpPr>
            <p:nvPr/>
          </p:nvCxnSpPr>
          <p:spPr>
            <a:xfrm>
              <a:off x="7861535" y="1511735"/>
              <a:ext cx="279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flipH="1">
              <a:off x="7924800" y="1905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62" name="Oval 61"/>
            <p:cNvSpPr/>
            <p:nvPr/>
          </p:nvSpPr>
          <p:spPr>
            <a:xfrm flipH="1">
              <a:off x="7162800" y="1905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63" name="Straight Connector 62"/>
            <p:cNvCxnSpPr>
              <a:stCxn id="53" idx="5"/>
              <a:endCxn id="62" idx="0"/>
            </p:cNvCxnSpPr>
            <p:nvPr/>
          </p:nvCxnSpPr>
          <p:spPr>
            <a:xfrm flipH="1">
              <a:off x="7378800" y="1511735"/>
              <a:ext cx="177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464735" y="5325394"/>
            <a:ext cx="520465" cy="770606"/>
            <a:chOff x="7548873" y="2591470"/>
            <a:chExt cx="520465" cy="770606"/>
          </a:xfrm>
        </p:grpSpPr>
        <p:cxnSp>
          <p:nvCxnSpPr>
            <p:cNvPr id="65" name="Straight Connector 64"/>
            <p:cNvCxnSpPr>
              <a:stCxn id="58" idx="3"/>
              <a:endCxn id="66" idx="0"/>
            </p:cNvCxnSpPr>
            <p:nvPr/>
          </p:nvCxnSpPr>
          <p:spPr>
            <a:xfrm>
              <a:off x="7548873" y="2591470"/>
              <a:ext cx="304465" cy="3386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flipH="1">
              <a:off x="7637338" y="293007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grpSp>
      <p:grpSp>
        <p:nvGrpSpPr>
          <p:cNvPr id="83" name="Group 82"/>
          <p:cNvGrpSpPr/>
          <p:nvPr/>
        </p:nvGrpSpPr>
        <p:grpSpPr>
          <a:xfrm>
            <a:off x="1572511" y="4673428"/>
            <a:ext cx="1447800" cy="1082983"/>
            <a:chOff x="2044509" y="4588594"/>
            <a:chExt cx="1447800" cy="1082983"/>
          </a:xfrm>
        </p:grpSpPr>
        <p:sp>
          <p:nvSpPr>
            <p:cNvPr id="72" name="Oval 71"/>
            <p:cNvSpPr/>
            <p:nvPr/>
          </p:nvSpPr>
          <p:spPr>
            <a:xfrm flipH="1">
              <a:off x="2539809" y="458859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79" name="Straight Connector 78"/>
            <p:cNvCxnSpPr>
              <a:stCxn id="72" idx="3"/>
              <a:endCxn id="80" idx="0"/>
            </p:cNvCxnSpPr>
            <p:nvPr/>
          </p:nvCxnSpPr>
          <p:spPr>
            <a:xfrm>
              <a:off x="2908544" y="4957329"/>
              <a:ext cx="367765" cy="2822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flipH="1">
              <a:off x="3060309" y="523957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81" name="Oval 80"/>
            <p:cNvSpPr/>
            <p:nvPr/>
          </p:nvSpPr>
          <p:spPr>
            <a:xfrm flipH="1">
              <a:off x="2044509" y="523957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82" name="Straight Connector 81"/>
            <p:cNvCxnSpPr>
              <a:stCxn id="72" idx="5"/>
              <a:endCxn id="81" idx="0"/>
            </p:cNvCxnSpPr>
            <p:nvPr/>
          </p:nvCxnSpPr>
          <p:spPr>
            <a:xfrm flipH="1">
              <a:off x="2260509" y="4957329"/>
              <a:ext cx="342565" cy="2822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1905000" y="5693146"/>
            <a:ext cx="439501" cy="691088"/>
            <a:chOff x="7764899" y="2541580"/>
            <a:chExt cx="439501" cy="691088"/>
          </a:xfrm>
        </p:grpSpPr>
        <p:cxnSp>
          <p:nvCxnSpPr>
            <p:cNvPr id="85" name="Straight Connector 84"/>
            <p:cNvCxnSpPr>
              <a:stCxn id="81" idx="3"/>
              <a:endCxn id="86" idx="0"/>
            </p:cNvCxnSpPr>
            <p:nvPr/>
          </p:nvCxnSpPr>
          <p:spPr>
            <a:xfrm>
              <a:off x="7764899" y="2541580"/>
              <a:ext cx="223501" cy="2590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flipH="1">
              <a:off x="7772400" y="280066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sp>
        <p:nvSpPr>
          <p:cNvPr id="88" name="TextBox 87"/>
          <p:cNvSpPr txBox="1"/>
          <p:nvPr/>
        </p:nvSpPr>
        <p:spPr>
          <a:xfrm>
            <a:off x="7203661" y="5555159"/>
            <a:ext cx="628698" cy="769441"/>
          </a:xfrm>
          <a:prstGeom prst="rect">
            <a:avLst/>
          </a:prstGeom>
          <a:noFill/>
        </p:spPr>
        <p:txBody>
          <a:bodyPr wrap="none" rtlCol="0">
            <a:spAutoFit/>
          </a:bodyPr>
          <a:lstStyle/>
          <a:p>
            <a:r>
              <a:rPr lang="en-US" sz="4400" dirty="0">
                <a:solidFill>
                  <a:srgbClr val="00B050"/>
                </a:solidFill>
                <a:sym typeface="Wingdings"/>
              </a:rPr>
              <a:t></a:t>
            </a:r>
            <a:endParaRPr lang="en-US" dirty="0">
              <a:solidFill>
                <a:srgbClr val="00B050"/>
              </a:solidFill>
            </a:endParaRPr>
          </a:p>
        </p:txBody>
      </p:sp>
      <p:sp>
        <p:nvSpPr>
          <p:cNvPr id="89" name="TextBox 88"/>
          <p:cNvSpPr txBox="1"/>
          <p:nvPr/>
        </p:nvSpPr>
        <p:spPr>
          <a:xfrm>
            <a:off x="3426273" y="4953000"/>
            <a:ext cx="1831527"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We have to do </a:t>
            </a:r>
            <a:br>
              <a:rPr lang="en-US" sz="2400" dirty="0"/>
            </a:br>
            <a:r>
              <a:rPr lang="en-US" sz="2400" dirty="0"/>
              <a:t>some work…</a:t>
            </a:r>
          </a:p>
        </p:txBody>
      </p:sp>
    </p:spTree>
    <p:extLst>
      <p:ext uri="{BB962C8B-B14F-4D97-AF65-F5344CB8AC3E}">
        <p14:creationId xmlns:p14="http://schemas.microsoft.com/office/powerpoint/2010/main" val="315738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p:cTn id="12" dur="500" fill="hold"/>
                                        <p:tgtEl>
                                          <p:spTgt spid="49"/>
                                        </p:tgtEl>
                                        <p:attrNameLst>
                                          <p:attrName>ppt_w</p:attrName>
                                        </p:attrNameLst>
                                      </p:cBhvr>
                                      <p:tavLst>
                                        <p:tav tm="0">
                                          <p:val>
                                            <p:fltVal val="0"/>
                                          </p:val>
                                        </p:tav>
                                        <p:tav tm="100000">
                                          <p:val>
                                            <p:strVal val="#ppt_w"/>
                                          </p:val>
                                        </p:tav>
                                      </p:tavLst>
                                    </p:anim>
                                    <p:anim calcmode="lin" valueType="num">
                                      <p:cBhvr>
                                        <p:cTn id="13" dur="500" fill="hold"/>
                                        <p:tgtEl>
                                          <p:spTgt spid="49"/>
                                        </p:tgtEl>
                                        <p:attrNameLst>
                                          <p:attrName>ppt_h</p:attrName>
                                        </p:attrNameLst>
                                      </p:cBhvr>
                                      <p:tavLst>
                                        <p:tav tm="0">
                                          <p:val>
                                            <p:fltVal val="0"/>
                                          </p:val>
                                        </p:tav>
                                        <p:tav tm="100000">
                                          <p:val>
                                            <p:strVal val="#ppt_h"/>
                                          </p:val>
                                        </p:tav>
                                      </p:tavLst>
                                    </p:anim>
                                    <p:animEffect transition="in" filter="fade">
                                      <p:cBhvr>
                                        <p:cTn id="14" dur="500"/>
                                        <p:tgtEl>
                                          <p:spTgt spid="49"/>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arn(inVertical)">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barn(inVertical)">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wipe(up)">
                                      <p:cBhvr>
                                        <p:cTn id="33" dur="500"/>
                                        <p:tgtEl>
                                          <p:spTgt spid="64"/>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88"/>
                                        </p:tgtEl>
                                        <p:attrNameLst>
                                          <p:attrName>style.visibility</p:attrName>
                                        </p:attrNameLst>
                                      </p:cBhvr>
                                      <p:to>
                                        <p:strVal val="visible"/>
                                      </p:to>
                                    </p:set>
                                    <p:anim calcmode="lin" valueType="num">
                                      <p:cBhvr>
                                        <p:cTn id="38" dur="500" fill="hold"/>
                                        <p:tgtEl>
                                          <p:spTgt spid="88"/>
                                        </p:tgtEl>
                                        <p:attrNameLst>
                                          <p:attrName>ppt_w</p:attrName>
                                        </p:attrNameLst>
                                      </p:cBhvr>
                                      <p:tavLst>
                                        <p:tav tm="0">
                                          <p:val>
                                            <p:fltVal val="0"/>
                                          </p:val>
                                        </p:tav>
                                        <p:tav tm="100000">
                                          <p:val>
                                            <p:strVal val="#ppt_w"/>
                                          </p:val>
                                        </p:tav>
                                      </p:tavLst>
                                    </p:anim>
                                    <p:anim calcmode="lin" valueType="num">
                                      <p:cBhvr>
                                        <p:cTn id="39" dur="500" fill="hold"/>
                                        <p:tgtEl>
                                          <p:spTgt spid="88"/>
                                        </p:tgtEl>
                                        <p:attrNameLst>
                                          <p:attrName>ppt_h</p:attrName>
                                        </p:attrNameLst>
                                      </p:cBhvr>
                                      <p:tavLst>
                                        <p:tav tm="0">
                                          <p:val>
                                            <p:fltVal val="0"/>
                                          </p:val>
                                        </p:tav>
                                        <p:tav tm="100000">
                                          <p:val>
                                            <p:strVal val="#ppt_h"/>
                                          </p:val>
                                        </p:tav>
                                      </p:tavLst>
                                    </p:anim>
                                    <p:animEffect transition="in" filter="fade">
                                      <p:cBhvr>
                                        <p:cTn id="40" dur="500"/>
                                        <p:tgtEl>
                                          <p:spTgt spid="88"/>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barn(inVertical)">
                                      <p:cBhvr>
                                        <p:cTn id="45" dur="500"/>
                                        <p:tgtEl>
                                          <p:spTgt spid="4">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8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84"/>
                                        </p:tgtEl>
                                        <p:attrNameLst>
                                          <p:attrName>style.visibility</p:attrName>
                                        </p:attrNameLst>
                                      </p:cBhvr>
                                      <p:to>
                                        <p:strVal val="visible"/>
                                      </p:to>
                                    </p:set>
                                    <p:animEffect transition="in" filter="wipe(up)">
                                      <p:cBhvr>
                                        <p:cTn id="54" dur="500"/>
                                        <p:tgtEl>
                                          <p:spTgt spid="84"/>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89"/>
                                        </p:tgtEl>
                                        <p:attrNameLst>
                                          <p:attrName>style.visibility</p:attrName>
                                        </p:attrNameLst>
                                      </p:cBhvr>
                                      <p:to>
                                        <p:strVal val="visible"/>
                                      </p:to>
                                    </p:set>
                                    <p:animEffect transition="in" filter="barn(inVertical)">
                                      <p:cBhvr>
                                        <p:cTn id="59"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88" grpId="0"/>
      <p:bldP spid="8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Modification: Rotation</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Maintain the binary search tree property.</a:t>
                </a:r>
              </a:p>
              <a:p>
                <a:r>
                  <a:rPr lang="en-US" dirty="0"/>
                  <a:t>Can be done in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r>
                          <a:rPr lang="en-US" b="0" i="1" smtClean="0">
                            <a:latin typeface="Cambria Math"/>
                          </a:rPr>
                          <m:t>1</m:t>
                        </m:r>
                      </m:e>
                    </m:d>
                  </m:oMath>
                </a14:m>
                <a:r>
                  <a:rPr lang="en-US" dirty="0"/>
                  <a:t> time.</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1067"/>
                </a:stretch>
              </a:blipFill>
            </p:spPr>
            <p:txBody>
              <a:bodyPr/>
              <a:lstStyle/>
              <a:p>
                <a:r>
                  <a:rPr lang="en-US">
                    <a:noFill/>
                  </a:rPr>
                  <a:t> </a:t>
                </a:r>
              </a:p>
            </p:txBody>
          </p:sp>
        </mc:Fallback>
      </mc:AlternateContent>
      <p:grpSp>
        <p:nvGrpSpPr>
          <p:cNvPr id="5" name="Group 4"/>
          <p:cNvGrpSpPr/>
          <p:nvPr/>
        </p:nvGrpSpPr>
        <p:grpSpPr>
          <a:xfrm>
            <a:off x="838200" y="2877702"/>
            <a:ext cx="2667000" cy="2761098"/>
            <a:chOff x="1981200" y="2191902"/>
            <a:chExt cx="2667000" cy="2761098"/>
          </a:xfrm>
        </p:grpSpPr>
        <p:sp>
          <p:nvSpPr>
            <p:cNvPr id="6" name="Oval 5"/>
            <p:cNvSpPr/>
            <p:nvPr/>
          </p:nvSpPr>
          <p:spPr>
            <a:xfrm>
              <a:off x="3276600" y="2191902"/>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2590800" y="28956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grpSp>
          <p:nvGrpSpPr>
            <p:cNvPr id="8" name="Group 7"/>
            <p:cNvGrpSpPr/>
            <p:nvPr/>
          </p:nvGrpSpPr>
          <p:grpSpPr>
            <a:xfrm>
              <a:off x="1981200" y="3733800"/>
              <a:ext cx="685800" cy="1219200"/>
              <a:chOff x="2057400" y="3810000"/>
              <a:chExt cx="685800" cy="1219200"/>
            </a:xfrm>
          </p:grpSpPr>
          <p:sp>
            <p:nvSpPr>
              <p:cNvPr id="19" name="Isosceles Triangle 18"/>
              <p:cNvSpPr/>
              <p:nvPr/>
            </p:nvSpPr>
            <p:spPr>
              <a:xfrm>
                <a:off x="2057400" y="3810000"/>
                <a:ext cx="685800" cy="12192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20" name="TextBox 19"/>
                  <p:cNvSpPr txBox="1"/>
                  <p:nvPr/>
                </p:nvSpPr>
                <p:spPr>
                  <a:xfrm>
                    <a:off x="2181485" y="4495800"/>
                    <a:ext cx="424795" cy="453137"/>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𝛼</m:t>
                          </m:r>
                        </m:oMath>
                      </m:oMathPara>
                    </a14:m>
                    <a:endParaRPr lang="en-US" sz="2400" baseline="-25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2181485" y="4495800"/>
                    <a:ext cx="424795" cy="453137"/>
                  </a:xfrm>
                  <a:prstGeom prst="rect">
                    <a:avLst/>
                  </a:prstGeom>
                  <a:blipFill rotWithShape="1">
                    <a:blip r:embed="rId3"/>
                    <a:stretch>
                      <a:fillRect/>
                    </a:stretch>
                  </a:blipFill>
                  <a:ln>
                    <a:noFill/>
                  </a:ln>
                </p:spPr>
                <p:txBody>
                  <a:bodyPr/>
                  <a:lstStyle/>
                  <a:p>
                    <a:r>
                      <a:rPr lang="en-US">
                        <a:noFill/>
                      </a:rPr>
                      <a:t> </a:t>
                    </a:r>
                  </a:p>
                </p:txBody>
              </p:sp>
            </mc:Fallback>
          </mc:AlternateContent>
        </p:grpSp>
        <p:grpSp>
          <p:nvGrpSpPr>
            <p:cNvPr id="9" name="Group 8"/>
            <p:cNvGrpSpPr/>
            <p:nvPr/>
          </p:nvGrpSpPr>
          <p:grpSpPr>
            <a:xfrm>
              <a:off x="2933700" y="3733800"/>
              <a:ext cx="685800" cy="1219200"/>
              <a:chOff x="2057400" y="3810000"/>
              <a:chExt cx="685800" cy="1219200"/>
            </a:xfrm>
          </p:grpSpPr>
          <p:sp>
            <p:nvSpPr>
              <p:cNvPr id="17" name="Isosceles Triangle 16"/>
              <p:cNvSpPr/>
              <p:nvPr/>
            </p:nvSpPr>
            <p:spPr>
              <a:xfrm>
                <a:off x="2057400" y="3810000"/>
                <a:ext cx="685800" cy="12192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18" name="TextBox 17"/>
                  <p:cNvSpPr txBox="1"/>
                  <p:nvPr/>
                </p:nvSpPr>
                <p:spPr>
                  <a:xfrm>
                    <a:off x="2187180" y="4495800"/>
                    <a:ext cx="426399"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𝛽</m:t>
                          </m:r>
                        </m:oMath>
                      </m:oMathPara>
                    </a14:m>
                    <a:endParaRPr lang="en-US" sz="2400" baseline="-25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2187180" y="4495800"/>
                    <a:ext cx="426399" cy="453137"/>
                  </a:xfrm>
                  <a:prstGeom prst="rect">
                    <a:avLst/>
                  </a:prstGeom>
                  <a:blipFill rotWithShape="1">
                    <a:blip r:embed="rId4"/>
                    <a:stretch>
                      <a:fillRect l="-5714" r="-4286" b="-18919"/>
                    </a:stretch>
                  </a:blipFill>
                </p:spPr>
                <p:txBody>
                  <a:bodyPr/>
                  <a:lstStyle/>
                  <a:p>
                    <a:r>
                      <a:rPr lang="en-US">
                        <a:noFill/>
                      </a:rPr>
                      <a:t> </a:t>
                    </a:r>
                  </a:p>
                </p:txBody>
              </p:sp>
            </mc:Fallback>
          </mc:AlternateContent>
        </p:grpSp>
        <p:grpSp>
          <p:nvGrpSpPr>
            <p:cNvPr id="10" name="Group 9"/>
            <p:cNvGrpSpPr/>
            <p:nvPr/>
          </p:nvGrpSpPr>
          <p:grpSpPr>
            <a:xfrm>
              <a:off x="3962400" y="3048000"/>
              <a:ext cx="685800" cy="1295400"/>
              <a:chOff x="1981200" y="3810000"/>
              <a:chExt cx="685800" cy="1295400"/>
            </a:xfrm>
          </p:grpSpPr>
          <p:sp>
            <p:nvSpPr>
              <p:cNvPr id="15" name="Isosceles Triangle 14"/>
              <p:cNvSpPr/>
              <p:nvPr/>
            </p:nvSpPr>
            <p:spPr>
              <a:xfrm>
                <a:off x="1981200" y="3810000"/>
                <a:ext cx="685800" cy="12954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16" name="TextBox 15"/>
                  <p:cNvSpPr txBox="1"/>
                  <p:nvPr/>
                </p:nvSpPr>
                <p:spPr>
                  <a:xfrm>
                    <a:off x="2113272" y="4495800"/>
                    <a:ext cx="401328"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𝛾</m:t>
                          </m:r>
                        </m:oMath>
                      </m:oMathPara>
                    </a14:m>
                    <a:endParaRPr lang="en-US" sz="2400" baseline="-25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13272" y="4495800"/>
                    <a:ext cx="401328" cy="453137"/>
                  </a:xfrm>
                  <a:prstGeom prst="rect">
                    <a:avLst/>
                  </a:prstGeom>
                  <a:blipFill rotWithShape="1">
                    <a:blip r:embed="rId5"/>
                    <a:stretch>
                      <a:fillRect b="-10811"/>
                    </a:stretch>
                  </a:blipFill>
                </p:spPr>
                <p:txBody>
                  <a:bodyPr/>
                  <a:lstStyle/>
                  <a:p>
                    <a:r>
                      <a:rPr lang="en-US">
                        <a:noFill/>
                      </a:rPr>
                      <a:t> </a:t>
                    </a:r>
                  </a:p>
                </p:txBody>
              </p:sp>
            </mc:Fallback>
          </mc:AlternateContent>
        </p:grpSp>
        <p:cxnSp>
          <p:nvCxnSpPr>
            <p:cNvPr id="11" name="Straight Connector 10"/>
            <p:cNvCxnSpPr>
              <a:stCxn id="6" idx="3"/>
              <a:endCxn id="7" idx="7"/>
            </p:cNvCxnSpPr>
            <p:nvPr/>
          </p:nvCxnSpPr>
          <p:spPr>
            <a:xfrm flipH="1">
              <a:off x="2905931" y="2507033"/>
              <a:ext cx="424737" cy="44263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3"/>
              <a:endCxn id="19" idx="0"/>
            </p:cNvCxnSpPr>
            <p:nvPr/>
          </p:nvCxnSpPr>
          <p:spPr>
            <a:xfrm flipH="1">
              <a:off x="2324100" y="3210731"/>
              <a:ext cx="320768" cy="52306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5"/>
              <a:endCxn id="17" idx="0"/>
            </p:cNvCxnSpPr>
            <p:nvPr/>
          </p:nvCxnSpPr>
          <p:spPr>
            <a:xfrm>
              <a:off x="2905931" y="3210731"/>
              <a:ext cx="370669" cy="52306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5"/>
              <a:endCxn id="15" idx="0"/>
            </p:cNvCxnSpPr>
            <p:nvPr/>
          </p:nvCxnSpPr>
          <p:spPr>
            <a:xfrm>
              <a:off x="3591731" y="2507033"/>
              <a:ext cx="713569" cy="540967"/>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6172200" y="2801502"/>
            <a:ext cx="2438400" cy="2743200"/>
            <a:chOff x="5943600" y="2362200"/>
            <a:chExt cx="2438400" cy="2743200"/>
          </a:xfrm>
        </p:grpSpPr>
        <p:sp>
          <p:nvSpPr>
            <p:cNvPr id="22" name="Oval 21"/>
            <p:cNvSpPr/>
            <p:nvPr/>
          </p:nvSpPr>
          <p:spPr>
            <a:xfrm>
              <a:off x="7403201" y="2983601"/>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sp>
          <p:nvSpPr>
            <p:cNvPr id="23" name="Oval 22"/>
            <p:cNvSpPr/>
            <p:nvPr/>
          </p:nvSpPr>
          <p:spPr>
            <a:xfrm>
              <a:off x="6858000" y="23622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grpSp>
          <p:nvGrpSpPr>
            <p:cNvPr id="24" name="Group 23"/>
            <p:cNvGrpSpPr/>
            <p:nvPr/>
          </p:nvGrpSpPr>
          <p:grpSpPr>
            <a:xfrm>
              <a:off x="5943600" y="3595514"/>
              <a:ext cx="685800" cy="1220952"/>
              <a:chOff x="2057400" y="3810000"/>
              <a:chExt cx="685800" cy="1220952"/>
            </a:xfrm>
          </p:grpSpPr>
          <p:sp>
            <p:nvSpPr>
              <p:cNvPr id="35" name="Isosceles Triangle 34"/>
              <p:cNvSpPr/>
              <p:nvPr/>
            </p:nvSpPr>
            <p:spPr>
              <a:xfrm>
                <a:off x="2057400" y="3810000"/>
                <a:ext cx="685800" cy="1220952"/>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36" name="TextBox 35"/>
                  <p:cNvSpPr txBox="1"/>
                  <p:nvPr/>
                </p:nvSpPr>
                <p:spPr>
                  <a:xfrm>
                    <a:off x="2197000" y="4495800"/>
                    <a:ext cx="424795" cy="453137"/>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𝛼</m:t>
                          </m:r>
                        </m:oMath>
                      </m:oMathPara>
                    </a14:m>
                    <a:endParaRPr lang="en-US" sz="2400" baseline="-25000" dirty="0"/>
                  </a:p>
                </p:txBody>
              </p:sp>
            </mc:Choice>
            <mc:Fallback xmlns="">
              <p:sp>
                <p:nvSpPr>
                  <p:cNvPr id="36" name="TextBox 35"/>
                  <p:cNvSpPr txBox="1">
                    <a:spLocks noRot="1" noChangeAspect="1" noMove="1" noResize="1" noEditPoints="1" noAdjustHandles="1" noChangeArrowheads="1" noChangeShapeType="1" noTextEdit="1"/>
                  </p:cNvSpPr>
                  <p:nvPr/>
                </p:nvSpPr>
                <p:spPr>
                  <a:xfrm>
                    <a:off x="2197000" y="4495800"/>
                    <a:ext cx="424795" cy="453137"/>
                  </a:xfrm>
                  <a:prstGeom prst="rect">
                    <a:avLst/>
                  </a:prstGeom>
                  <a:blipFill rotWithShape="1">
                    <a:blip r:embed="rId6"/>
                    <a:stretch>
                      <a:fillRect/>
                    </a:stretch>
                  </a:blipFill>
                  <a:ln>
                    <a:noFill/>
                  </a:ln>
                </p:spPr>
                <p:txBody>
                  <a:bodyPr/>
                  <a:lstStyle/>
                  <a:p>
                    <a:r>
                      <a:rPr lang="en-US">
                        <a:noFill/>
                      </a:rPr>
                      <a:t> </a:t>
                    </a:r>
                  </a:p>
                </p:txBody>
              </p:sp>
            </mc:Fallback>
          </mc:AlternateContent>
        </p:grpSp>
        <p:grpSp>
          <p:nvGrpSpPr>
            <p:cNvPr id="25" name="Group 24"/>
            <p:cNvGrpSpPr/>
            <p:nvPr/>
          </p:nvGrpSpPr>
          <p:grpSpPr>
            <a:xfrm>
              <a:off x="6858000" y="3810000"/>
              <a:ext cx="685800" cy="1295400"/>
              <a:chOff x="2057400" y="3810000"/>
              <a:chExt cx="685800" cy="1295400"/>
            </a:xfrm>
          </p:grpSpPr>
          <p:sp>
            <p:nvSpPr>
              <p:cNvPr id="33" name="Isosceles Triangle 32"/>
              <p:cNvSpPr/>
              <p:nvPr/>
            </p:nvSpPr>
            <p:spPr>
              <a:xfrm>
                <a:off x="2057400" y="3810000"/>
                <a:ext cx="685800" cy="12954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34" name="TextBox 33"/>
                  <p:cNvSpPr txBox="1"/>
                  <p:nvPr/>
                </p:nvSpPr>
                <p:spPr>
                  <a:xfrm>
                    <a:off x="2197000" y="4495800"/>
                    <a:ext cx="426399"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𝛽</m:t>
                          </m:r>
                        </m:oMath>
                      </m:oMathPara>
                    </a14:m>
                    <a:endParaRPr lang="en-US" sz="2400" baseline="-25000" dirty="0"/>
                  </a:p>
                </p:txBody>
              </p:sp>
            </mc:Choice>
            <mc:Fallback xmlns="">
              <p:sp>
                <p:nvSpPr>
                  <p:cNvPr id="34" name="TextBox 33"/>
                  <p:cNvSpPr txBox="1">
                    <a:spLocks noRot="1" noChangeAspect="1" noMove="1" noResize="1" noEditPoints="1" noAdjustHandles="1" noChangeArrowheads="1" noChangeShapeType="1" noTextEdit="1"/>
                  </p:cNvSpPr>
                  <p:nvPr/>
                </p:nvSpPr>
                <p:spPr>
                  <a:xfrm>
                    <a:off x="2197000" y="4495800"/>
                    <a:ext cx="426399" cy="453137"/>
                  </a:xfrm>
                  <a:prstGeom prst="rect">
                    <a:avLst/>
                  </a:prstGeom>
                  <a:blipFill rotWithShape="1">
                    <a:blip r:embed="rId7"/>
                    <a:stretch>
                      <a:fillRect l="-5714" r="-4286" b="-20270"/>
                    </a:stretch>
                  </a:blipFill>
                </p:spPr>
                <p:txBody>
                  <a:bodyPr/>
                  <a:lstStyle/>
                  <a:p>
                    <a:r>
                      <a:rPr lang="en-US">
                        <a:noFill/>
                      </a:rPr>
                      <a:t> </a:t>
                    </a:r>
                  </a:p>
                </p:txBody>
              </p:sp>
            </mc:Fallback>
          </mc:AlternateContent>
        </p:grpSp>
        <p:grpSp>
          <p:nvGrpSpPr>
            <p:cNvPr id="26" name="Group 25"/>
            <p:cNvGrpSpPr/>
            <p:nvPr/>
          </p:nvGrpSpPr>
          <p:grpSpPr>
            <a:xfrm>
              <a:off x="7696200" y="3810000"/>
              <a:ext cx="685800" cy="1295400"/>
              <a:chOff x="2057400" y="3810000"/>
              <a:chExt cx="685800" cy="1295400"/>
            </a:xfrm>
          </p:grpSpPr>
          <p:sp>
            <p:nvSpPr>
              <p:cNvPr id="31" name="Isosceles Triangle 30"/>
              <p:cNvSpPr/>
              <p:nvPr/>
            </p:nvSpPr>
            <p:spPr>
              <a:xfrm>
                <a:off x="2057400" y="3810000"/>
                <a:ext cx="685800" cy="12954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32" name="TextBox 31"/>
                  <p:cNvSpPr txBox="1"/>
                  <p:nvPr/>
                </p:nvSpPr>
                <p:spPr>
                  <a:xfrm>
                    <a:off x="2197000" y="4481686"/>
                    <a:ext cx="401328"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𝛾</m:t>
                          </m:r>
                        </m:oMath>
                      </m:oMathPara>
                    </a14:m>
                    <a:endParaRPr lang="en-US" sz="2400" baseline="-25000" dirty="0"/>
                  </a:p>
                </p:txBody>
              </p:sp>
            </mc:Choice>
            <mc:Fallback xmlns="">
              <p:sp>
                <p:nvSpPr>
                  <p:cNvPr id="32" name="TextBox 31"/>
                  <p:cNvSpPr txBox="1">
                    <a:spLocks noRot="1" noChangeAspect="1" noMove="1" noResize="1" noEditPoints="1" noAdjustHandles="1" noChangeArrowheads="1" noChangeShapeType="1" noTextEdit="1"/>
                  </p:cNvSpPr>
                  <p:nvPr/>
                </p:nvSpPr>
                <p:spPr>
                  <a:xfrm>
                    <a:off x="2197000" y="4481686"/>
                    <a:ext cx="401328" cy="453137"/>
                  </a:xfrm>
                  <a:prstGeom prst="rect">
                    <a:avLst/>
                  </a:prstGeom>
                  <a:blipFill rotWithShape="1">
                    <a:blip r:embed="rId8"/>
                    <a:stretch>
                      <a:fillRect b="-9333"/>
                    </a:stretch>
                  </a:blipFill>
                </p:spPr>
                <p:txBody>
                  <a:bodyPr/>
                  <a:lstStyle/>
                  <a:p>
                    <a:r>
                      <a:rPr lang="en-US">
                        <a:noFill/>
                      </a:rPr>
                      <a:t> </a:t>
                    </a:r>
                  </a:p>
                </p:txBody>
              </p:sp>
            </mc:Fallback>
          </mc:AlternateContent>
        </p:grpSp>
        <p:cxnSp>
          <p:nvCxnSpPr>
            <p:cNvPr id="27" name="Straight Connector 26"/>
            <p:cNvCxnSpPr>
              <a:stCxn id="23" idx="3"/>
              <a:endCxn id="35" idx="0"/>
            </p:cNvCxnSpPr>
            <p:nvPr/>
          </p:nvCxnSpPr>
          <p:spPr>
            <a:xfrm flipH="1">
              <a:off x="6286500" y="2677331"/>
              <a:ext cx="625568" cy="918183"/>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2" idx="3"/>
              <a:endCxn id="33" idx="0"/>
            </p:cNvCxnSpPr>
            <p:nvPr/>
          </p:nvCxnSpPr>
          <p:spPr>
            <a:xfrm flipH="1">
              <a:off x="7200900" y="3298732"/>
              <a:ext cx="256369" cy="51126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2" idx="5"/>
              <a:endCxn id="31" idx="0"/>
            </p:cNvCxnSpPr>
            <p:nvPr/>
          </p:nvCxnSpPr>
          <p:spPr>
            <a:xfrm>
              <a:off x="7718332" y="3298732"/>
              <a:ext cx="320768" cy="51126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3" idx="5"/>
              <a:endCxn id="22" idx="1"/>
            </p:cNvCxnSpPr>
            <p:nvPr/>
          </p:nvCxnSpPr>
          <p:spPr>
            <a:xfrm>
              <a:off x="7173131" y="2677331"/>
              <a:ext cx="284138" cy="36033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39" name="Right Arrow 38"/>
          <p:cNvSpPr/>
          <p:nvPr/>
        </p:nvSpPr>
        <p:spPr>
          <a:xfrm>
            <a:off x="3657600" y="3268769"/>
            <a:ext cx="24384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sp>
        <p:nvSpPr>
          <p:cNvPr id="40" name="Right Arrow 39"/>
          <p:cNvSpPr/>
          <p:nvPr/>
        </p:nvSpPr>
        <p:spPr>
          <a:xfrm flipH="1">
            <a:off x="3581400" y="4030769"/>
            <a:ext cx="24384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spTree>
    <p:extLst>
      <p:ext uri="{BB962C8B-B14F-4D97-AF65-F5344CB8AC3E}">
        <p14:creationId xmlns:p14="http://schemas.microsoft.com/office/powerpoint/2010/main" val="137447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Modification: Recoloring</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14</a:t>
            </a:fld>
            <a:endParaRPr lang="en-US" dirty="0"/>
          </a:p>
        </p:txBody>
      </p:sp>
      <p:sp>
        <p:nvSpPr>
          <p:cNvPr id="4" name="Content Placeholder 3"/>
          <p:cNvSpPr>
            <a:spLocks noGrp="1"/>
          </p:cNvSpPr>
          <p:nvPr>
            <p:ph sz="quarter" idx="1"/>
          </p:nvPr>
        </p:nvSpPr>
        <p:spPr/>
        <p:txBody>
          <a:bodyPr/>
          <a:lstStyle/>
          <a:p>
            <a:endParaRPr lang="en-US" dirty="0"/>
          </a:p>
        </p:txBody>
      </p:sp>
      <p:sp>
        <p:nvSpPr>
          <p:cNvPr id="16" name="Right Arrow 15"/>
          <p:cNvSpPr/>
          <p:nvPr/>
        </p:nvSpPr>
        <p:spPr>
          <a:xfrm>
            <a:off x="3505200" y="2974110"/>
            <a:ext cx="21336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48" name="Group 47"/>
          <p:cNvGrpSpPr/>
          <p:nvPr/>
        </p:nvGrpSpPr>
        <p:grpSpPr>
          <a:xfrm>
            <a:off x="762000" y="2101967"/>
            <a:ext cx="2413200" cy="2413200"/>
            <a:chOff x="762000" y="2101967"/>
            <a:chExt cx="2413200" cy="2413200"/>
          </a:xfrm>
        </p:grpSpPr>
        <p:sp>
          <p:nvSpPr>
            <p:cNvPr id="29" name="Oval 28"/>
            <p:cNvSpPr/>
            <p:nvPr/>
          </p:nvSpPr>
          <p:spPr>
            <a:xfrm flipH="1">
              <a:off x="1803600" y="21019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30" name="Oval 29"/>
            <p:cNvSpPr/>
            <p:nvPr/>
          </p:nvSpPr>
          <p:spPr>
            <a:xfrm flipH="1">
              <a:off x="1219200" y="26605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31" name="Oval 30"/>
            <p:cNvSpPr/>
            <p:nvPr/>
          </p:nvSpPr>
          <p:spPr>
            <a:xfrm flipH="1">
              <a:off x="2362200" y="26353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32" name="Straight Connector 31"/>
            <p:cNvCxnSpPr>
              <a:stCxn id="29" idx="5"/>
              <a:endCxn id="30" idx="0"/>
            </p:cNvCxnSpPr>
            <p:nvPr/>
          </p:nvCxnSpPr>
          <p:spPr>
            <a:xfrm flipH="1">
              <a:off x="1435200" y="2470702"/>
              <a:ext cx="431665"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3"/>
              <a:endCxn id="31" idx="0"/>
            </p:cNvCxnSpPr>
            <p:nvPr/>
          </p:nvCxnSpPr>
          <p:spPr>
            <a:xfrm>
              <a:off x="2172335" y="2470702"/>
              <a:ext cx="4058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flipH="1">
              <a:off x="1425776" y="33973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35" name="Straight Connector 34"/>
            <p:cNvCxnSpPr>
              <a:stCxn id="30" idx="3"/>
              <a:endCxn id="34" idx="0"/>
            </p:cNvCxnSpPr>
            <p:nvPr/>
          </p:nvCxnSpPr>
          <p:spPr>
            <a:xfrm>
              <a:off x="1587935" y="3029302"/>
              <a:ext cx="53841"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flipH="1">
              <a:off x="762000" y="33973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37" name="Straight Connector 36"/>
            <p:cNvCxnSpPr>
              <a:stCxn id="30" idx="5"/>
              <a:endCxn id="36" idx="0"/>
            </p:cNvCxnSpPr>
            <p:nvPr/>
          </p:nvCxnSpPr>
          <p:spPr>
            <a:xfrm flipH="1">
              <a:off x="978000" y="3029302"/>
              <a:ext cx="304465"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1" idx="3"/>
              <a:endCxn id="39" idx="0"/>
            </p:cNvCxnSpPr>
            <p:nvPr/>
          </p:nvCxnSpPr>
          <p:spPr>
            <a:xfrm>
              <a:off x="2730935" y="3004102"/>
              <a:ext cx="228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flipH="1">
              <a:off x="2743200" y="33973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40" name="Oval 39"/>
            <p:cNvSpPr/>
            <p:nvPr/>
          </p:nvSpPr>
          <p:spPr>
            <a:xfrm flipH="1">
              <a:off x="2032200" y="33973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41" name="Straight Connector 40"/>
            <p:cNvCxnSpPr>
              <a:stCxn id="31" idx="5"/>
              <a:endCxn id="40" idx="0"/>
            </p:cNvCxnSpPr>
            <p:nvPr/>
          </p:nvCxnSpPr>
          <p:spPr>
            <a:xfrm flipH="1">
              <a:off x="2248200" y="3004102"/>
              <a:ext cx="177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3"/>
              <a:endCxn id="44" idx="0"/>
            </p:cNvCxnSpPr>
            <p:nvPr/>
          </p:nvCxnSpPr>
          <p:spPr>
            <a:xfrm>
              <a:off x="2400935" y="3766102"/>
              <a:ext cx="253465" cy="317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flipH="1">
              <a:off x="2438400" y="40831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sp>
        <p:nvSpPr>
          <p:cNvPr id="47" name="Isosceles Triangle 46"/>
          <p:cNvSpPr/>
          <p:nvPr/>
        </p:nvSpPr>
        <p:spPr>
          <a:xfrm>
            <a:off x="1381865" y="2268749"/>
            <a:ext cx="2428135" cy="2495040"/>
          </a:xfrm>
          <a:prstGeom prst="triangle">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p:nvGrpSpPr>
        <p:grpSpPr>
          <a:xfrm>
            <a:off x="5877665" y="2038367"/>
            <a:ext cx="3037735" cy="2711040"/>
            <a:chOff x="5867400" y="2038367"/>
            <a:chExt cx="3037735" cy="2711040"/>
          </a:xfrm>
        </p:grpSpPr>
        <p:sp>
          <p:nvSpPr>
            <p:cNvPr id="50" name="Oval 49"/>
            <p:cNvSpPr/>
            <p:nvPr/>
          </p:nvSpPr>
          <p:spPr>
            <a:xfrm flipH="1">
              <a:off x="6909000" y="20383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51" name="Oval 50"/>
            <p:cNvSpPr/>
            <p:nvPr/>
          </p:nvSpPr>
          <p:spPr>
            <a:xfrm flipH="1">
              <a:off x="6324600" y="25969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52" name="Oval 51"/>
            <p:cNvSpPr/>
            <p:nvPr/>
          </p:nvSpPr>
          <p:spPr>
            <a:xfrm flipH="1">
              <a:off x="7467600" y="25717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53" name="Straight Connector 52"/>
            <p:cNvCxnSpPr>
              <a:stCxn id="50" idx="5"/>
              <a:endCxn id="51" idx="0"/>
            </p:cNvCxnSpPr>
            <p:nvPr/>
          </p:nvCxnSpPr>
          <p:spPr>
            <a:xfrm flipH="1">
              <a:off x="6540600" y="2407102"/>
              <a:ext cx="431665"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0" idx="3"/>
              <a:endCxn id="52" idx="0"/>
            </p:cNvCxnSpPr>
            <p:nvPr/>
          </p:nvCxnSpPr>
          <p:spPr>
            <a:xfrm>
              <a:off x="7277735" y="2407102"/>
              <a:ext cx="4058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flipH="1">
              <a:off x="6531176" y="33337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56" name="Straight Connector 55"/>
            <p:cNvCxnSpPr>
              <a:stCxn id="51" idx="3"/>
              <a:endCxn id="55" idx="0"/>
            </p:cNvCxnSpPr>
            <p:nvPr/>
          </p:nvCxnSpPr>
          <p:spPr>
            <a:xfrm>
              <a:off x="6693335" y="2965702"/>
              <a:ext cx="53841"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flipH="1">
              <a:off x="5867400" y="33337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58" name="Straight Connector 57"/>
            <p:cNvCxnSpPr>
              <a:stCxn id="51" idx="5"/>
              <a:endCxn id="57" idx="0"/>
            </p:cNvCxnSpPr>
            <p:nvPr/>
          </p:nvCxnSpPr>
          <p:spPr>
            <a:xfrm flipH="1">
              <a:off x="6083400" y="2965702"/>
              <a:ext cx="304465"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2" idx="3"/>
              <a:endCxn id="60" idx="0"/>
            </p:cNvCxnSpPr>
            <p:nvPr/>
          </p:nvCxnSpPr>
          <p:spPr>
            <a:xfrm>
              <a:off x="7836335" y="2940502"/>
              <a:ext cx="1520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flipH="1">
              <a:off x="7772400" y="33337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9</a:t>
              </a:r>
            </a:p>
          </p:txBody>
        </p:sp>
        <p:sp>
          <p:nvSpPr>
            <p:cNvPr id="61" name="Oval 60"/>
            <p:cNvSpPr/>
            <p:nvPr/>
          </p:nvSpPr>
          <p:spPr>
            <a:xfrm flipH="1">
              <a:off x="7137600" y="33337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62" name="Straight Connector 61"/>
            <p:cNvCxnSpPr>
              <a:stCxn id="52" idx="5"/>
              <a:endCxn id="61" idx="0"/>
            </p:cNvCxnSpPr>
            <p:nvPr/>
          </p:nvCxnSpPr>
          <p:spPr>
            <a:xfrm flipH="1">
              <a:off x="7353600" y="2940502"/>
              <a:ext cx="177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1" idx="3"/>
              <a:endCxn id="64" idx="0"/>
            </p:cNvCxnSpPr>
            <p:nvPr/>
          </p:nvCxnSpPr>
          <p:spPr>
            <a:xfrm>
              <a:off x="7506335" y="3702502"/>
              <a:ext cx="253465" cy="317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flipH="1">
              <a:off x="7543800" y="40195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65" name="Isosceles Triangle 64"/>
            <p:cNvSpPr/>
            <p:nvPr/>
          </p:nvSpPr>
          <p:spPr>
            <a:xfrm>
              <a:off x="6477000" y="2254367"/>
              <a:ext cx="2428135" cy="2495040"/>
            </a:xfrm>
            <a:prstGeom prst="triangle">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701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left)">
                                      <p:cBhvr>
                                        <p:cTn id="16"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Sketch</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Insert </a:t>
                </a:r>
                <a14:m>
                  <m:oMath xmlns:m="http://schemas.openxmlformats.org/officeDocument/2006/math">
                    <m:r>
                      <a:rPr lang="en-US" i="1" dirty="0" smtClean="0">
                        <a:latin typeface="Cambria Math"/>
                      </a:rPr>
                      <m:t>𝑥</m:t>
                    </m:r>
                  </m:oMath>
                </a14:m>
                <a:r>
                  <a:rPr lang="en-US" dirty="0"/>
                  <a:t> as a </a:t>
                </a:r>
                <a:r>
                  <a:rPr lang="en-US" b="1" dirty="0">
                    <a:solidFill>
                      <a:srgbClr val="C00000"/>
                    </a:solidFill>
                  </a:rPr>
                  <a:t>leaf</a:t>
                </a:r>
                <a:r>
                  <a:rPr lang="en-US" dirty="0"/>
                  <a:t>.</a:t>
                </a:r>
              </a:p>
              <a:p>
                <a:endParaRPr lang="en-US" dirty="0"/>
              </a:p>
              <a:p>
                <a:r>
                  <a:rPr lang="en-US" dirty="0"/>
                  <a:t>Color </a:t>
                </a:r>
                <a14:m>
                  <m:oMath xmlns:m="http://schemas.openxmlformats.org/officeDocument/2006/math">
                    <m:r>
                      <a:rPr lang="en-US" i="1" dirty="0" smtClean="0">
                        <a:latin typeface="Cambria Math"/>
                      </a:rPr>
                      <m:t>𝑥</m:t>
                    </m:r>
                  </m:oMath>
                </a14:m>
                <a:r>
                  <a:rPr lang="en-US" dirty="0"/>
                  <a:t> </a:t>
                </a:r>
                <a:r>
                  <a:rPr lang="en-US" b="1" dirty="0">
                    <a:solidFill>
                      <a:srgbClr val="C00000"/>
                    </a:solidFill>
                  </a:rPr>
                  <a:t>red</a:t>
                </a:r>
                <a:r>
                  <a:rPr lang="en-US" dirty="0"/>
                  <a:t>.</a:t>
                </a:r>
              </a:p>
              <a:p>
                <a:pPr lvl="1"/>
                <a:r>
                  <a:rPr lang="en-US" dirty="0"/>
                  <a:t>Only </a:t>
                </a:r>
                <a:r>
                  <a:rPr lang="en-US" b="1" dirty="0">
                    <a:solidFill>
                      <a:srgbClr val="C00000"/>
                    </a:solidFill>
                  </a:rPr>
                  <a:t>red rule</a:t>
                </a:r>
                <a:r>
                  <a:rPr lang="en-US" dirty="0">
                    <a:solidFill>
                      <a:srgbClr val="C00000"/>
                    </a:solidFill>
                  </a:rPr>
                  <a:t> </a:t>
                </a:r>
                <a:r>
                  <a:rPr lang="en-US" dirty="0"/>
                  <a:t>may be violated.</a:t>
                </a:r>
              </a:p>
              <a:p>
                <a:pPr lvl="1"/>
                <a:endParaRPr lang="en-US" dirty="0"/>
              </a:p>
              <a:p>
                <a:r>
                  <a:rPr lang="en-US" dirty="0"/>
                  <a:t>Move the violation </a:t>
                </a:r>
                <a:r>
                  <a:rPr lang="en-US" b="1" dirty="0">
                    <a:solidFill>
                      <a:srgbClr val="C00000"/>
                    </a:solidFill>
                  </a:rPr>
                  <a:t>up the tree</a:t>
                </a:r>
                <a:r>
                  <a:rPr lang="en-US" dirty="0"/>
                  <a:t> by recoloring/rotation.</a:t>
                </a:r>
              </a:p>
              <a:p>
                <a:pPr lvl="1"/>
                <a:r>
                  <a:rPr lang="en-US" dirty="0"/>
                  <a:t>At some point, the violation will be fixed.</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933"/>
                </a:stretch>
              </a:blipFill>
            </p:spPr>
            <p:txBody>
              <a:bodyPr/>
              <a:lstStyle/>
              <a:p>
                <a:r>
                  <a:rPr lang="en-US">
                    <a:noFill/>
                  </a:rPr>
                  <a:t> </a:t>
                </a:r>
              </a:p>
            </p:txBody>
          </p:sp>
        </mc:Fallback>
      </mc:AlternateContent>
    </p:spTree>
    <p:extLst>
      <p:ext uri="{BB962C8B-B14F-4D97-AF65-F5344CB8AC3E}">
        <p14:creationId xmlns:p14="http://schemas.microsoft.com/office/powerpoint/2010/main" val="2959720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16</a:t>
            </a:fld>
            <a:endParaRPr lang="en-US" dirty="0"/>
          </a:p>
        </p:txBody>
      </p:sp>
      <p:sp>
        <p:nvSpPr>
          <p:cNvPr id="4" name="Content Placeholder 3"/>
          <p:cNvSpPr>
            <a:spLocks noGrp="1"/>
          </p:cNvSpPr>
          <p:nvPr>
            <p:ph sz="quarter" idx="1"/>
          </p:nvPr>
        </p:nvSpPr>
        <p:spPr/>
        <p:txBody>
          <a:bodyPr>
            <a:normAutofit/>
          </a:bodyPr>
          <a:lstStyle/>
          <a:p>
            <a:r>
              <a:rPr lang="en-US" b="1" u="sng" dirty="0"/>
              <a:t>Note</a:t>
            </a:r>
            <a:r>
              <a:rPr lang="en-US" dirty="0"/>
              <a:t>: only </a:t>
            </a:r>
            <a:r>
              <a:rPr lang="en-US" b="1" dirty="0">
                <a:solidFill>
                  <a:srgbClr val="C00000"/>
                </a:solidFill>
              </a:rPr>
              <a:t>red rule</a:t>
            </a:r>
            <a:r>
              <a:rPr lang="en-US" dirty="0"/>
              <a:t> may be violated by inserting a (red) node as a leaf.</a:t>
            </a:r>
          </a:p>
          <a:p>
            <a:r>
              <a:rPr lang="en-US" dirty="0"/>
              <a:t>When violating, its </a:t>
            </a:r>
            <a:r>
              <a:rPr lang="en-US" b="1" dirty="0">
                <a:solidFill>
                  <a:srgbClr val="C00000"/>
                </a:solidFill>
              </a:rPr>
              <a:t>parent</a:t>
            </a:r>
            <a:r>
              <a:rPr lang="en-US" dirty="0"/>
              <a:t> is </a:t>
            </a:r>
            <a:r>
              <a:rPr lang="en-US" b="1" dirty="0">
                <a:solidFill>
                  <a:srgbClr val="C00000"/>
                </a:solidFill>
              </a:rPr>
              <a:t>red</a:t>
            </a:r>
            <a:r>
              <a:rPr lang="en-US" dirty="0">
                <a:solidFill>
                  <a:srgbClr val="C00000"/>
                </a:solidFill>
              </a:rPr>
              <a:t> </a:t>
            </a:r>
            <a:r>
              <a:rPr lang="en-US" dirty="0"/>
              <a:t>and its </a:t>
            </a:r>
            <a:r>
              <a:rPr lang="en-US" b="1" dirty="0">
                <a:solidFill>
                  <a:srgbClr val="0000FF"/>
                </a:solidFill>
              </a:rPr>
              <a:t>grandparent</a:t>
            </a:r>
            <a:r>
              <a:rPr lang="en-US" dirty="0">
                <a:solidFill>
                  <a:srgbClr val="0000FF"/>
                </a:solidFill>
              </a:rPr>
              <a:t> </a:t>
            </a:r>
            <a:r>
              <a:rPr lang="en-US" dirty="0"/>
              <a:t>is </a:t>
            </a:r>
            <a:r>
              <a:rPr lang="en-US" b="1" dirty="0">
                <a:solidFill>
                  <a:srgbClr val="0000FF"/>
                </a:solidFill>
              </a:rPr>
              <a:t>black</a:t>
            </a:r>
            <a:r>
              <a:rPr lang="en-US" dirty="0"/>
              <a:t>.</a:t>
            </a:r>
          </a:p>
          <a:p>
            <a:r>
              <a:rPr lang="en-US" altLang="zh-CN" b="1" u="sng" dirty="0"/>
              <a:t>Denote</a:t>
            </a:r>
            <a:r>
              <a:rPr lang="en-US" altLang="zh-CN" dirty="0"/>
              <a:t>: the inserted node as “I”, its parent as “P”, its grandparent as “G”.</a:t>
            </a:r>
          </a:p>
          <a:p>
            <a:endParaRPr lang="en-US" dirty="0"/>
          </a:p>
        </p:txBody>
      </p:sp>
      <p:grpSp>
        <p:nvGrpSpPr>
          <p:cNvPr id="21" name="Group 20"/>
          <p:cNvGrpSpPr/>
          <p:nvPr/>
        </p:nvGrpSpPr>
        <p:grpSpPr>
          <a:xfrm>
            <a:off x="6019800" y="4270687"/>
            <a:ext cx="2465038" cy="1934665"/>
            <a:chOff x="1168200" y="4343400"/>
            <a:chExt cx="2465038" cy="1934665"/>
          </a:xfrm>
        </p:grpSpPr>
        <p:grpSp>
          <p:nvGrpSpPr>
            <p:cNvPr id="22" name="Group 21"/>
            <p:cNvGrpSpPr/>
            <p:nvPr/>
          </p:nvGrpSpPr>
          <p:grpSpPr>
            <a:xfrm>
              <a:off x="1168200" y="4343400"/>
              <a:ext cx="1487663" cy="1905000"/>
              <a:chOff x="1168200" y="4343400"/>
              <a:chExt cx="1487663" cy="1905000"/>
            </a:xfrm>
          </p:grpSpPr>
          <p:grpSp>
            <p:nvGrpSpPr>
              <p:cNvPr id="26" name="Group 25"/>
              <p:cNvGrpSpPr/>
              <p:nvPr/>
            </p:nvGrpSpPr>
            <p:grpSpPr>
              <a:xfrm>
                <a:off x="1512863" y="4343400"/>
                <a:ext cx="1143000" cy="1195652"/>
                <a:chOff x="2905992" y="4290748"/>
                <a:chExt cx="1143000" cy="1195652"/>
              </a:xfrm>
            </p:grpSpPr>
            <p:sp>
              <p:nvSpPr>
                <p:cNvPr id="31" name="Oval 30"/>
                <p:cNvSpPr/>
                <p:nvPr/>
              </p:nvSpPr>
              <p:spPr>
                <a:xfrm flipH="1">
                  <a:off x="3235992" y="42907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2" name="Straight Connector 31"/>
                <p:cNvCxnSpPr>
                  <a:stCxn id="31" idx="3"/>
                  <a:endCxn id="35" idx="0"/>
                </p:cNvCxnSpPr>
                <p:nvPr/>
              </p:nvCxnSpPr>
              <p:spPr>
                <a:xfrm>
                  <a:off x="3604727" y="4659483"/>
                  <a:ext cx="228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flipH="1">
                  <a:off x="3616992"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36" name="Oval 35"/>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37" name="Straight Connector 36"/>
                <p:cNvCxnSpPr>
                  <a:stCxn id="31" idx="5"/>
                  <a:endCxn id="36" idx="0"/>
                </p:cNvCxnSpPr>
                <p:nvPr/>
              </p:nvCxnSpPr>
              <p:spPr>
                <a:xfrm flipH="1">
                  <a:off x="3121992" y="4659483"/>
                  <a:ext cx="177265" cy="394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Straight Connector 26"/>
              <p:cNvCxnSpPr>
                <a:endCxn id="29" idx="0"/>
              </p:cNvCxnSpPr>
              <p:nvPr/>
            </p:nvCxnSpPr>
            <p:spPr>
              <a:xfrm flipH="1">
                <a:off x="1384200" y="5486400"/>
                <a:ext cx="216000" cy="33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flipH="1">
                <a:off x="1168200" y="5816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23" name="Straight Arrow Connector 22"/>
            <p:cNvCxnSpPr/>
            <p:nvPr/>
          </p:nvCxnSpPr>
          <p:spPr>
            <a:xfrm flipH="1">
              <a:off x="1676400" y="60438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344487" y="5816400"/>
              <a:ext cx="1288751" cy="461665"/>
            </a:xfrm>
            <a:prstGeom prst="rect">
              <a:avLst/>
            </a:prstGeom>
            <a:noFill/>
          </p:spPr>
          <p:txBody>
            <a:bodyPr wrap="none" rtlCol="0">
              <a:spAutoFit/>
            </a:bodyPr>
            <a:lstStyle/>
            <a:p>
              <a:r>
                <a:rPr lang="en-US" sz="2400" b="1" dirty="0">
                  <a:solidFill>
                    <a:schemeClr val="accent1"/>
                  </a:solidFill>
                </a:rPr>
                <a:t>Inserted</a:t>
              </a:r>
            </a:p>
          </p:txBody>
        </p:sp>
      </p:grpSp>
    </p:spTree>
    <p:extLst>
      <p:ext uri="{BB962C8B-B14F-4D97-AF65-F5344CB8AC3E}">
        <p14:creationId xmlns:p14="http://schemas.microsoft.com/office/powerpoint/2010/main" val="378411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Which Statements Are Correct?</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17</a:t>
            </a:fld>
            <a:endParaRPr lang="en-US"/>
          </a:p>
        </p:txBody>
      </p:sp>
      <p:sp>
        <p:nvSpPr>
          <p:cNvPr id="4" name="Content Placeholder 3"/>
          <p:cNvSpPr>
            <a:spLocks noGrp="1"/>
          </p:cNvSpPr>
          <p:nvPr>
            <p:ph sz="quarter" idx="1"/>
          </p:nvPr>
        </p:nvSpPr>
        <p:spPr/>
        <p:txBody>
          <a:bodyPr/>
          <a:lstStyle/>
          <a:p>
            <a:r>
              <a:rPr lang="en-US" altLang="zh-CN" dirty="0"/>
              <a:t>Suppose there is a violation at the leaf. Suppose the parent of the inserted node is “P”. Select all the correct statements.</a:t>
            </a:r>
          </a:p>
          <a:p>
            <a:pPr marL="0" indent="0">
              <a:buNone/>
            </a:pPr>
            <a:r>
              <a:rPr lang="en-US" altLang="zh-CN" b="1" dirty="0"/>
              <a:t>A.</a:t>
            </a:r>
            <a:r>
              <a:rPr lang="en-US" altLang="zh-CN" dirty="0"/>
              <a:t> P could be a non-leaf in the original tree.</a:t>
            </a:r>
          </a:p>
          <a:p>
            <a:pPr marL="0" indent="0">
              <a:buNone/>
            </a:pPr>
            <a:r>
              <a:rPr lang="en-US" altLang="zh-CN" b="1" dirty="0">
                <a:solidFill>
                  <a:srgbClr val="FF0000"/>
                </a:solidFill>
              </a:rPr>
              <a:t>B.</a:t>
            </a:r>
            <a:r>
              <a:rPr lang="en-US" altLang="zh-CN" dirty="0"/>
              <a:t> P could have a sibling.</a:t>
            </a:r>
          </a:p>
          <a:p>
            <a:pPr marL="0" indent="0">
              <a:buNone/>
            </a:pPr>
            <a:r>
              <a:rPr lang="en-US" altLang="zh-CN" b="1" dirty="0">
                <a:solidFill>
                  <a:srgbClr val="FF0000"/>
                </a:solidFill>
              </a:rPr>
              <a:t>C.</a:t>
            </a:r>
            <a:r>
              <a:rPr lang="en-US" altLang="zh-CN" dirty="0"/>
              <a:t> P could have no siblings.</a:t>
            </a:r>
          </a:p>
          <a:p>
            <a:pPr marL="0" indent="0">
              <a:buNone/>
            </a:pPr>
            <a:r>
              <a:rPr lang="en-US" altLang="zh-CN" b="1" dirty="0">
                <a:solidFill>
                  <a:srgbClr val="FF0000"/>
                </a:solidFill>
              </a:rPr>
              <a:t>D.</a:t>
            </a:r>
            <a:r>
              <a:rPr lang="en-US" altLang="zh-CN" dirty="0"/>
              <a:t> P could have a sibling and that sibling must be a leaf node.</a:t>
            </a:r>
            <a:endParaRPr lang="zh-CN" altLang="en-US" dirty="0"/>
          </a:p>
        </p:txBody>
      </p:sp>
      <p:pic>
        <p:nvPicPr>
          <p:cNvPr id="5" name="Content Placeholder 6" descr="icons8-help-48.png"/>
          <p:cNvPicPr>
            <a:picLocks noChangeAspect="1"/>
          </p:cNvPicPr>
          <p:nvPr/>
        </p:nvPicPr>
        <p:blipFill rotWithShape="1">
          <a:blip r:embed="rId3">
            <a:extLst>
              <a:ext uri="{28A0092B-C50C-407E-A947-70E740481C1C}">
                <a14:useLocalDpi xmlns:a14="http://schemas.microsoft.com/office/drawing/2010/main" val="0"/>
              </a:ext>
            </a:extLst>
          </a:blip>
          <a:srcRect l="4048" t="1" r="-876" b="-1130"/>
          <a:stretch/>
        </p:blipFill>
        <p:spPr>
          <a:xfrm>
            <a:off x="192621" y="267308"/>
            <a:ext cx="821765" cy="776941"/>
          </a:xfrm>
          <a:prstGeom prst="rect">
            <a:avLst/>
          </a:prstGeom>
        </p:spPr>
      </p:pic>
      <p:grpSp>
        <p:nvGrpSpPr>
          <p:cNvPr id="20" name="Group 19"/>
          <p:cNvGrpSpPr/>
          <p:nvPr/>
        </p:nvGrpSpPr>
        <p:grpSpPr>
          <a:xfrm>
            <a:off x="1524000" y="4419600"/>
            <a:ext cx="2465038" cy="1934665"/>
            <a:chOff x="1371600" y="4275635"/>
            <a:chExt cx="2465038" cy="1934665"/>
          </a:xfrm>
        </p:grpSpPr>
        <p:grpSp>
          <p:nvGrpSpPr>
            <p:cNvPr id="6" name="Group 5"/>
            <p:cNvGrpSpPr/>
            <p:nvPr/>
          </p:nvGrpSpPr>
          <p:grpSpPr>
            <a:xfrm>
              <a:off x="1371600" y="4275635"/>
              <a:ext cx="2465038" cy="1934665"/>
              <a:chOff x="1168200" y="4343400"/>
              <a:chExt cx="2465038" cy="1934665"/>
            </a:xfrm>
          </p:grpSpPr>
          <p:grpSp>
            <p:nvGrpSpPr>
              <p:cNvPr id="7" name="Group 6"/>
              <p:cNvGrpSpPr/>
              <p:nvPr/>
            </p:nvGrpSpPr>
            <p:grpSpPr>
              <a:xfrm>
                <a:off x="1168200" y="4343400"/>
                <a:ext cx="1106663" cy="1905000"/>
                <a:chOff x="1168200" y="4343400"/>
                <a:chExt cx="1106663" cy="1905000"/>
              </a:xfrm>
            </p:grpSpPr>
            <p:grpSp>
              <p:nvGrpSpPr>
                <p:cNvPr id="10" name="Group 9"/>
                <p:cNvGrpSpPr/>
                <p:nvPr/>
              </p:nvGrpSpPr>
              <p:grpSpPr>
                <a:xfrm>
                  <a:off x="1512863" y="4343400"/>
                  <a:ext cx="762000" cy="1195652"/>
                  <a:chOff x="2905992" y="4290748"/>
                  <a:chExt cx="762000" cy="1195652"/>
                </a:xfrm>
              </p:grpSpPr>
              <p:sp>
                <p:nvSpPr>
                  <p:cNvPr id="13" name="Oval 12"/>
                  <p:cNvSpPr/>
                  <p:nvPr/>
                </p:nvSpPr>
                <p:spPr>
                  <a:xfrm flipH="1">
                    <a:off x="3235992" y="42907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16" name="Oval 15"/>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7" name="Straight Connector 16"/>
                  <p:cNvCxnSpPr>
                    <a:stCxn id="13" idx="5"/>
                    <a:endCxn id="16" idx="0"/>
                  </p:cNvCxnSpPr>
                  <p:nvPr/>
                </p:nvCxnSpPr>
                <p:spPr>
                  <a:xfrm flipH="1">
                    <a:off x="3121992" y="4659483"/>
                    <a:ext cx="177265" cy="394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a:endCxn id="12" idx="0"/>
                </p:cNvCxnSpPr>
                <p:nvPr/>
              </p:nvCxnSpPr>
              <p:spPr>
                <a:xfrm flipH="1">
                  <a:off x="1384200" y="5486400"/>
                  <a:ext cx="216000" cy="33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1168200" y="5816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8" name="Straight Arrow Connector 7"/>
              <p:cNvCxnSpPr/>
              <p:nvPr/>
            </p:nvCxnSpPr>
            <p:spPr>
              <a:xfrm flipH="1">
                <a:off x="1676400" y="60438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44487" y="5816400"/>
                <a:ext cx="1288751" cy="461665"/>
              </a:xfrm>
              <a:prstGeom prst="rect">
                <a:avLst/>
              </a:prstGeom>
              <a:noFill/>
            </p:spPr>
            <p:txBody>
              <a:bodyPr wrap="none" rtlCol="0">
                <a:spAutoFit/>
              </a:bodyPr>
              <a:lstStyle/>
              <a:p>
                <a:r>
                  <a:rPr lang="en-US" sz="2400" b="1" dirty="0">
                    <a:solidFill>
                      <a:schemeClr val="accent1"/>
                    </a:solidFill>
                  </a:rPr>
                  <a:t>Inserted</a:t>
                </a:r>
              </a:p>
            </p:txBody>
          </p:sp>
        </p:grpSp>
        <p:sp>
          <p:nvSpPr>
            <p:cNvPr id="18" name="TextBox 17"/>
            <p:cNvSpPr txBox="1"/>
            <p:nvPr/>
          </p:nvSpPr>
          <p:spPr>
            <a:xfrm rot="3338917">
              <a:off x="2408816" y="4653320"/>
              <a:ext cx="492443" cy="461665"/>
            </a:xfrm>
            <a:prstGeom prst="rect">
              <a:avLst/>
            </a:prstGeom>
            <a:noFill/>
          </p:spPr>
          <p:txBody>
            <a:bodyPr wrap="none" rtlCol="0">
              <a:spAutoFit/>
            </a:bodyPr>
            <a:lstStyle/>
            <a:p>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sp>
          <p:nvSpPr>
            <p:cNvPr id="19" name="TextBox 18"/>
            <p:cNvSpPr txBox="1"/>
            <p:nvPr/>
          </p:nvSpPr>
          <p:spPr>
            <a:xfrm rot="3338917">
              <a:off x="2079308" y="5339406"/>
              <a:ext cx="492443" cy="461665"/>
            </a:xfrm>
            <a:prstGeom prst="rect">
              <a:avLst/>
            </a:prstGeom>
            <a:noFill/>
          </p:spPr>
          <p:txBody>
            <a:bodyPr wrap="none" rtlCol="0">
              <a:spAutoFit/>
            </a:bodyPr>
            <a:lstStyle/>
            <a:p>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289546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18</a:t>
            </a:fld>
            <a:endParaRPr lang="en-US" dirty="0"/>
          </a:p>
        </p:txBody>
      </p:sp>
      <p:sp>
        <p:nvSpPr>
          <p:cNvPr id="4" name="Content Placeholder 3"/>
          <p:cNvSpPr>
            <a:spLocks noGrp="1"/>
          </p:cNvSpPr>
          <p:nvPr>
            <p:ph sz="quarter" idx="1"/>
          </p:nvPr>
        </p:nvSpPr>
        <p:spPr/>
        <p:txBody>
          <a:bodyPr>
            <a:normAutofit/>
          </a:bodyPr>
          <a:lstStyle/>
          <a:p>
            <a:r>
              <a:rPr lang="en-US" b="1" u="sng" dirty="0"/>
              <a:t>Note</a:t>
            </a:r>
            <a:r>
              <a:rPr lang="en-US" dirty="0"/>
              <a:t>: only </a:t>
            </a:r>
            <a:r>
              <a:rPr lang="en-US" b="1" dirty="0">
                <a:solidFill>
                  <a:srgbClr val="C00000"/>
                </a:solidFill>
              </a:rPr>
              <a:t>red rule</a:t>
            </a:r>
            <a:r>
              <a:rPr lang="en-US" dirty="0"/>
              <a:t> may be violated by inserting a (red) node as a leaf.</a:t>
            </a:r>
          </a:p>
          <a:p>
            <a:r>
              <a:rPr lang="en-US" dirty="0"/>
              <a:t>When violating, its </a:t>
            </a:r>
            <a:r>
              <a:rPr lang="en-US" b="1" dirty="0">
                <a:solidFill>
                  <a:srgbClr val="C00000"/>
                </a:solidFill>
              </a:rPr>
              <a:t>parent</a:t>
            </a:r>
            <a:r>
              <a:rPr lang="en-US" dirty="0"/>
              <a:t> is </a:t>
            </a:r>
            <a:r>
              <a:rPr lang="en-US" b="1" dirty="0">
                <a:solidFill>
                  <a:srgbClr val="C00000"/>
                </a:solidFill>
              </a:rPr>
              <a:t>red</a:t>
            </a:r>
            <a:r>
              <a:rPr lang="en-US" dirty="0">
                <a:solidFill>
                  <a:srgbClr val="C00000"/>
                </a:solidFill>
              </a:rPr>
              <a:t> </a:t>
            </a:r>
            <a:r>
              <a:rPr lang="en-US" dirty="0"/>
              <a:t>and its </a:t>
            </a:r>
            <a:r>
              <a:rPr lang="en-US" b="1" dirty="0">
                <a:solidFill>
                  <a:srgbClr val="0000FF"/>
                </a:solidFill>
              </a:rPr>
              <a:t>grandparent</a:t>
            </a:r>
            <a:r>
              <a:rPr lang="en-US" dirty="0">
                <a:solidFill>
                  <a:srgbClr val="0000FF"/>
                </a:solidFill>
              </a:rPr>
              <a:t> </a:t>
            </a:r>
            <a:r>
              <a:rPr lang="en-US" dirty="0"/>
              <a:t>is </a:t>
            </a:r>
            <a:r>
              <a:rPr lang="en-US" b="1" dirty="0">
                <a:solidFill>
                  <a:srgbClr val="0000FF"/>
                </a:solidFill>
              </a:rPr>
              <a:t>black</a:t>
            </a:r>
            <a:r>
              <a:rPr lang="en-US" dirty="0"/>
              <a:t>.</a:t>
            </a:r>
          </a:p>
          <a:p>
            <a:r>
              <a:rPr lang="en-US" b="1" u="sng" dirty="0"/>
              <a:t>Denote</a:t>
            </a:r>
            <a:r>
              <a:rPr lang="en-US" dirty="0"/>
              <a:t>: the inserted node as “I”, its parent as “P”, its grandparent as “G”.</a:t>
            </a:r>
          </a:p>
          <a:p>
            <a:r>
              <a:rPr lang="en-US" b="1" u="sng" dirty="0"/>
              <a:t>Claim</a:t>
            </a:r>
            <a:r>
              <a:rPr lang="en-US" dirty="0"/>
              <a:t>: in the old tree, “P” is a leaf, i.e., has no children.</a:t>
            </a:r>
          </a:p>
        </p:txBody>
      </p:sp>
      <p:grpSp>
        <p:nvGrpSpPr>
          <p:cNvPr id="34" name="Group 33"/>
          <p:cNvGrpSpPr/>
          <p:nvPr/>
        </p:nvGrpSpPr>
        <p:grpSpPr>
          <a:xfrm>
            <a:off x="6096000" y="4584319"/>
            <a:ext cx="2465038" cy="1934665"/>
            <a:chOff x="1168200" y="4343400"/>
            <a:chExt cx="2465038" cy="1934665"/>
          </a:xfrm>
        </p:grpSpPr>
        <p:grpSp>
          <p:nvGrpSpPr>
            <p:cNvPr id="28" name="Group 27"/>
            <p:cNvGrpSpPr/>
            <p:nvPr/>
          </p:nvGrpSpPr>
          <p:grpSpPr>
            <a:xfrm>
              <a:off x="1168200" y="4343400"/>
              <a:ext cx="1487663" cy="1905000"/>
              <a:chOff x="1168200" y="4343400"/>
              <a:chExt cx="1487663" cy="1905000"/>
            </a:xfrm>
          </p:grpSpPr>
          <p:grpSp>
            <p:nvGrpSpPr>
              <p:cNvPr id="24" name="Group 23"/>
              <p:cNvGrpSpPr/>
              <p:nvPr/>
            </p:nvGrpSpPr>
            <p:grpSpPr>
              <a:xfrm>
                <a:off x="1512863" y="4343400"/>
                <a:ext cx="1143000" cy="1195652"/>
                <a:chOff x="2905992" y="4290748"/>
                <a:chExt cx="1143000" cy="1195652"/>
              </a:xfrm>
            </p:grpSpPr>
            <p:sp>
              <p:nvSpPr>
                <p:cNvPr id="8" name="Oval 7"/>
                <p:cNvSpPr/>
                <p:nvPr/>
              </p:nvSpPr>
              <p:spPr>
                <a:xfrm flipH="1">
                  <a:off x="3235992" y="42907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15" name="Straight Connector 14"/>
                <p:cNvCxnSpPr>
                  <a:stCxn id="8" idx="3"/>
                  <a:endCxn id="16" idx="0"/>
                </p:cNvCxnSpPr>
                <p:nvPr/>
              </p:nvCxnSpPr>
              <p:spPr>
                <a:xfrm>
                  <a:off x="3604727" y="4659483"/>
                  <a:ext cx="228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flipH="1">
                  <a:off x="3616992"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17" name="Oval 16"/>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8" name="Straight Connector 17"/>
                <p:cNvCxnSpPr>
                  <a:stCxn id="8" idx="5"/>
                  <a:endCxn id="17" idx="0"/>
                </p:cNvCxnSpPr>
                <p:nvPr/>
              </p:nvCxnSpPr>
              <p:spPr>
                <a:xfrm flipH="1">
                  <a:off x="3121992" y="4659483"/>
                  <a:ext cx="177265" cy="394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a:endCxn id="20" idx="0"/>
              </p:cNvCxnSpPr>
              <p:nvPr/>
            </p:nvCxnSpPr>
            <p:spPr>
              <a:xfrm flipH="1">
                <a:off x="1384200" y="5486400"/>
                <a:ext cx="216000" cy="33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flipH="1">
                <a:off x="1168200" y="5816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30" name="Straight Arrow Connector 29"/>
            <p:cNvCxnSpPr/>
            <p:nvPr/>
          </p:nvCxnSpPr>
          <p:spPr>
            <a:xfrm flipH="1">
              <a:off x="1676400" y="60438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344487" y="5816400"/>
              <a:ext cx="1288751" cy="461665"/>
            </a:xfrm>
            <a:prstGeom prst="rect">
              <a:avLst/>
            </a:prstGeom>
            <a:noFill/>
          </p:spPr>
          <p:txBody>
            <a:bodyPr wrap="none" rtlCol="0">
              <a:spAutoFit/>
            </a:bodyPr>
            <a:lstStyle/>
            <a:p>
              <a:r>
                <a:rPr lang="en-US" sz="2400" b="1" dirty="0">
                  <a:solidFill>
                    <a:schemeClr val="accent1"/>
                  </a:solidFill>
                </a:rPr>
                <a:t>Inserted</a:t>
              </a:r>
            </a:p>
          </p:txBody>
        </p:sp>
      </p:grpSp>
    </p:spTree>
    <p:extLst>
      <p:ext uri="{BB962C8B-B14F-4D97-AF65-F5344CB8AC3E}">
        <p14:creationId xmlns:p14="http://schemas.microsoft.com/office/powerpoint/2010/main" val="40883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arn(inVertical)">
                                      <p:cBhvr>
                                        <p:cTn id="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19</a:t>
            </a:fld>
            <a:endParaRPr lang="en-US" dirty="0"/>
          </a:p>
        </p:txBody>
      </p:sp>
      <p:sp>
        <p:nvSpPr>
          <p:cNvPr id="4" name="Content Placeholder 3"/>
          <p:cNvSpPr>
            <a:spLocks noGrp="1"/>
          </p:cNvSpPr>
          <p:nvPr>
            <p:ph sz="quarter" idx="1"/>
          </p:nvPr>
        </p:nvSpPr>
        <p:spPr/>
        <p:txBody>
          <a:bodyPr/>
          <a:lstStyle/>
          <a:p>
            <a:r>
              <a:rPr lang="en-US" b="1" u="sng" dirty="0"/>
              <a:t>Assume</a:t>
            </a:r>
            <a:r>
              <a:rPr lang="en-US" dirty="0"/>
              <a:t>: the parent “P” is the </a:t>
            </a:r>
            <a:r>
              <a:rPr lang="en-US" b="1" dirty="0">
                <a:solidFill>
                  <a:srgbClr val="C00000"/>
                </a:solidFill>
              </a:rPr>
              <a:t>left child</a:t>
            </a:r>
            <a:r>
              <a:rPr lang="en-US" dirty="0"/>
              <a:t> of the grandparent “G”.</a:t>
            </a:r>
          </a:p>
          <a:p>
            <a:pPr lvl="1"/>
            <a:r>
              <a:rPr lang="en-US" dirty="0"/>
              <a:t>The “right child” case is </a:t>
            </a:r>
            <a:r>
              <a:rPr lang="en-US" b="1" dirty="0">
                <a:solidFill>
                  <a:srgbClr val="C00000"/>
                </a:solidFill>
              </a:rPr>
              <a:t>symmetric</a:t>
            </a:r>
            <a:r>
              <a:rPr lang="en-US" dirty="0"/>
              <a:t>.</a:t>
            </a:r>
          </a:p>
          <a:p>
            <a:r>
              <a:rPr lang="en-US" b="1" u="sng" dirty="0"/>
              <a:t>Denote</a:t>
            </a:r>
            <a:r>
              <a:rPr lang="en-US" dirty="0"/>
              <a:t>: the right child of the grandparent to be Q.</a:t>
            </a:r>
          </a:p>
          <a:p>
            <a:r>
              <a:rPr lang="en-US" b="1" u="sng" dirty="0"/>
              <a:t>Claim</a:t>
            </a:r>
            <a:r>
              <a:rPr lang="en-US" dirty="0"/>
              <a:t>: Q is either a red leaf or a NULL.</a:t>
            </a:r>
          </a:p>
          <a:p>
            <a:pPr lvl="1"/>
            <a:r>
              <a:rPr lang="en-US" dirty="0"/>
              <a:t>Why?</a:t>
            </a:r>
          </a:p>
          <a:p>
            <a:endParaRPr lang="en-US" dirty="0"/>
          </a:p>
          <a:p>
            <a:endParaRPr lang="en-US" dirty="0"/>
          </a:p>
        </p:txBody>
      </p:sp>
      <p:grpSp>
        <p:nvGrpSpPr>
          <p:cNvPr id="5" name="Group 4"/>
          <p:cNvGrpSpPr/>
          <p:nvPr/>
        </p:nvGrpSpPr>
        <p:grpSpPr>
          <a:xfrm>
            <a:off x="3783362" y="3922391"/>
            <a:ext cx="2465038" cy="1934665"/>
            <a:chOff x="1168200" y="4343400"/>
            <a:chExt cx="2465038" cy="1934665"/>
          </a:xfrm>
        </p:grpSpPr>
        <p:grpSp>
          <p:nvGrpSpPr>
            <p:cNvPr id="6" name="Group 5"/>
            <p:cNvGrpSpPr/>
            <p:nvPr/>
          </p:nvGrpSpPr>
          <p:grpSpPr>
            <a:xfrm>
              <a:off x="1168200" y="4343400"/>
              <a:ext cx="1487663" cy="1905000"/>
              <a:chOff x="1168200" y="4343400"/>
              <a:chExt cx="1487663" cy="1905000"/>
            </a:xfrm>
          </p:grpSpPr>
          <p:grpSp>
            <p:nvGrpSpPr>
              <p:cNvPr id="9" name="Group 8"/>
              <p:cNvGrpSpPr/>
              <p:nvPr/>
            </p:nvGrpSpPr>
            <p:grpSpPr>
              <a:xfrm>
                <a:off x="1512863" y="4343400"/>
                <a:ext cx="1143000" cy="1195652"/>
                <a:chOff x="2905992" y="4290748"/>
                <a:chExt cx="1143000" cy="1195652"/>
              </a:xfrm>
            </p:grpSpPr>
            <p:sp>
              <p:nvSpPr>
                <p:cNvPr id="12" name="Oval 11"/>
                <p:cNvSpPr/>
                <p:nvPr/>
              </p:nvSpPr>
              <p:spPr>
                <a:xfrm flipH="1">
                  <a:off x="3235992" y="42907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13" name="Straight Connector 12"/>
                <p:cNvCxnSpPr>
                  <a:stCxn id="12" idx="3"/>
                  <a:endCxn id="14" idx="0"/>
                </p:cNvCxnSpPr>
                <p:nvPr/>
              </p:nvCxnSpPr>
              <p:spPr>
                <a:xfrm>
                  <a:off x="3604727" y="4659483"/>
                  <a:ext cx="228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3616992"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15" name="Oval 14"/>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6" name="Straight Connector 15"/>
                <p:cNvCxnSpPr>
                  <a:stCxn id="12" idx="5"/>
                  <a:endCxn id="15" idx="0"/>
                </p:cNvCxnSpPr>
                <p:nvPr/>
              </p:nvCxnSpPr>
              <p:spPr>
                <a:xfrm flipH="1">
                  <a:off x="3121992" y="4659483"/>
                  <a:ext cx="177265" cy="394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a:endCxn id="11" idx="0"/>
              </p:cNvCxnSpPr>
              <p:nvPr/>
            </p:nvCxnSpPr>
            <p:spPr>
              <a:xfrm flipH="1">
                <a:off x="1384200" y="5486400"/>
                <a:ext cx="216000" cy="33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168200" y="5816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7" name="Straight Arrow Connector 6"/>
            <p:cNvCxnSpPr/>
            <p:nvPr/>
          </p:nvCxnSpPr>
          <p:spPr>
            <a:xfrm flipH="1">
              <a:off x="1676400" y="60438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44487" y="5816400"/>
              <a:ext cx="1288751" cy="461665"/>
            </a:xfrm>
            <a:prstGeom prst="rect">
              <a:avLst/>
            </a:prstGeom>
            <a:noFill/>
          </p:spPr>
          <p:txBody>
            <a:bodyPr wrap="none" rtlCol="0">
              <a:spAutoFit/>
            </a:bodyPr>
            <a:lstStyle/>
            <a:p>
              <a:r>
                <a:rPr lang="en-US" sz="2400" b="1" dirty="0">
                  <a:solidFill>
                    <a:schemeClr val="accent1"/>
                  </a:solidFill>
                </a:rPr>
                <a:t>Inserted</a:t>
              </a:r>
            </a:p>
          </p:txBody>
        </p:sp>
      </p:grpSp>
    </p:spTree>
    <p:extLst>
      <p:ext uri="{BB962C8B-B14F-4D97-AF65-F5344CB8AC3E}">
        <p14:creationId xmlns:p14="http://schemas.microsoft.com/office/powerpoint/2010/main" val="2200018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a:t>
            </a:fld>
            <a:endParaRPr lang="en-US"/>
          </a:p>
        </p:txBody>
      </p:sp>
      <p:sp>
        <p:nvSpPr>
          <p:cNvPr id="4" name="Content Placeholder 3"/>
          <p:cNvSpPr>
            <a:spLocks noGrp="1"/>
          </p:cNvSpPr>
          <p:nvPr>
            <p:ph sz="quarter" idx="1"/>
          </p:nvPr>
        </p:nvSpPr>
        <p:spPr/>
        <p:txBody>
          <a:bodyPr/>
          <a:lstStyle/>
          <a:p>
            <a:r>
              <a:rPr lang="en-US" dirty="0"/>
              <a:t>Red-black Trees: Basics</a:t>
            </a:r>
          </a:p>
          <a:p>
            <a:endParaRPr lang="en-US" dirty="0"/>
          </a:p>
          <a:p>
            <a:r>
              <a:rPr lang="en-US" dirty="0"/>
              <a:t>Red-black Trees: Insertion</a:t>
            </a:r>
          </a:p>
          <a:p>
            <a:endParaRPr lang="en-US" dirty="0"/>
          </a:p>
        </p:txBody>
      </p:sp>
    </p:spTree>
    <p:extLst>
      <p:ext uri="{BB962C8B-B14F-4D97-AF65-F5344CB8AC3E}">
        <p14:creationId xmlns:p14="http://schemas.microsoft.com/office/powerpoint/2010/main" val="2522194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20</a:t>
            </a:fld>
            <a:endParaRPr lang="en-US" dirty="0"/>
          </a:p>
        </p:txBody>
      </p:sp>
      <p:sp>
        <p:nvSpPr>
          <p:cNvPr id="4" name="Content Placeholder 3"/>
          <p:cNvSpPr>
            <a:spLocks noGrp="1"/>
          </p:cNvSpPr>
          <p:nvPr>
            <p:ph sz="quarter" idx="1"/>
          </p:nvPr>
        </p:nvSpPr>
        <p:spPr/>
        <p:txBody>
          <a:bodyPr/>
          <a:lstStyle/>
          <a:p>
            <a:r>
              <a:rPr lang="en-US" dirty="0"/>
              <a:t>Three cases:</a:t>
            </a:r>
          </a:p>
          <a:p>
            <a:pPr marL="320040" lvl="1" indent="0">
              <a:buNone/>
            </a:pPr>
            <a:r>
              <a:rPr lang="en-US" dirty="0"/>
              <a:t>1. Q is a </a:t>
            </a:r>
            <a:r>
              <a:rPr lang="en-US" b="1" dirty="0">
                <a:solidFill>
                  <a:srgbClr val="C00000"/>
                </a:solidFill>
              </a:rPr>
              <a:t>red leaf</a:t>
            </a:r>
            <a:r>
              <a:rPr lang="en-US" dirty="0"/>
              <a:t>.                       2. Q is empty; I is P’s </a:t>
            </a:r>
            <a:r>
              <a:rPr lang="en-US" b="1" dirty="0">
                <a:solidFill>
                  <a:srgbClr val="0000FF"/>
                </a:solidFill>
              </a:rPr>
              <a:t>left</a:t>
            </a:r>
            <a:r>
              <a:rPr lang="en-US" dirty="0">
                <a:solidFill>
                  <a:srgbClr val="0000FF"/>
                </a:solidFill>
              </a:rPr>
              <a:t> </a:t>
            </a:r>
            <a:r>
              <a:rPr lang="en-US" dirty="0"/>
              <a:t>child.</a:t>
            </a:r>
          </a:p>
          <a:p>
            <a:pPr lvl="1"/>
            <a:endParaRPr lang="en-US" dirty="0"/>
          </a:p>
          <a:p>
            <a:pPr lvl="1"/>
            <a:endParaRPr lang="en-US" dirty="0"/>
          </a:p>
          <a:p>
            <a:pPr lvl="1"/>
            <a:endParaRPr lang="en-US" dirty="0"/>
          </a:p>
          <a:p>
            <a:pPr lvl="1"/>
            <a:endParaRPr lang="en-US" dirty="0"/>
          </a:p>
          <a:p>
            <a:pPr marL="320040" lvl="1" indent="0">
              <a:buNone/>
            </a:pPr>
            <a:endParaRPr lang="en-US" dirty="0"/>
          </a:p>
          <a:p>
            <a:pPr marL="320040" lvl="1" indent="0">
              <a:buNone/>
            </a:pPr>
            <a:r>
              <a:rPr lang="en-US" dirty="0"/>
              <a:t>3. Q is empty; I is P’s </a:t>
            </a:r>
            <a:r>
              <a:rPr lang="en-US" b="1" dirty="0">
                <a:solidFill>
                  <a:srgbClr val="0000FF"/>
                </a:solidFill>
              </a:rPr>
              <a:t>right</a:t>
            </a:r>
            <a:r>
              <a:rPr lang="en-US" dirty="0">
                <a:solidFill>
                  <a:srgbClr val="0000FF"/>
                </a:solidFill>
              </a:rPr>
              <a:t> </a:t>
            </a:r>
            <a:r>
              <a:rPr lang="en-US" dirty="0"/>
              <a:t>child.</a:t>
            </a:r>
          </a:p>
          <a:p>
            <a:pPr lvl="1"/>
            <a:endParaRPr lang="en-US" dirty="0"/>
          </a:p>
          <a:p>
            <a:endParaRPr lang="en-US" dirty="0"/>
          </a:p>
        </p:txBody>
      </p:sp>
      <p:grpSp>
        <p:nvGrpSpPr>
          <p:cNvPr id="17" name="Group 16"/>
          <p:cNvGrpSpPr/>
          <p:nvPr/>
        </p:nvGrpSpPr>
        <p:grpSpPr>
          <a:xfrm>
            <a:off x="1600200" y="2535335"/>
            <a:ext cx="2465038" cy="1579465"/>
            <a:chOff x="1168200" y="4547267"/>
            <a:chExt cx="2465038" cy="1579465"/>
          </a:xfrm>
        </p:grpSpPr>
        <p:grpSp>
          <p:nvGrpSpPr>
            <p:cNvPr id="18" name="Group 17"/>
            <p:cNvGrpSpPr/>
            <p:nvPr/>
          </p:nvGrpSpPr>
          <p:grpSpPr>
            <a:xfrm>
              <a:off x="1168200" y="4547267"/>
              <a:ext cx="1384294" cy="1575000"/>
              <a:chOff x="1168200" y="4547267"/>
              <a:chExt cx="1384294" cy="1575000"/>
            </a:xfrm>
          </p:grpSpPr>
          <p:grpSp>
            <p:nvGrpSpPr>
              <p:cNvPr id="21" name="Group 20"/>
              <p:cNvGrpSpPr/>
              <p:nvPr/>
            </p:nvGrpSpPr>
            <p:grpSpPr>
              <a:xfrm>
                <a:off x="1512863" y="4547267"/>
                <a:ext cx="1039631" cy="991785"/>
                <a:chOff x="2905992" y="4494615"/>
                <a:chExt cx="1039631" cy="991785"/>
              </a:xfrm>
            </p:grpSpPr>
            <p:sp>
              <p:nvSpPr>
                <p:cNvPr id="24" name="Oval 23"/>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25" name="Straight Connector 24"/>
                <p:cNvCxnSpPr>
                  <a:stCxn id="24" idx="3"/>
                  <a:endCxn id="26" idx="0"/>
                </p:cNvCxnSpPr>
                <p:nvPr/>
              </p:nvCxnSpPr>
              <p:spPr>
                <a:xfrm>
                  <a:off x="3604727" y="4863350"/>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flipH="1">
                  <a:off x="3513623"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27" name="Oval 26"/>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28" name="Straight Connector 27"/>
                <p:cNvCxnSpPr>
                  <a:stCxn id="24" idx="5"/>
                  <a:endCxn id="27"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a:stCxn id="27" idx="5"/>
                <a:endCxn id="23"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19" name="Straight Arrow Connector 18"/>
            <p:cNvCxnSpPr/>
            <p:nvPr/>
          </p:nvCxnSpPr>
          <p:spPr>
            <a:xfrm flipH="1">
              <a:off x="1676400" y="5893667"/>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344487" y="5665067"/>
              <a:ext cx="1288751" cy="461665"/>
            </a:xfrm>
            <a:prstGeom prst="rect">
              <a:avLst/>
            </a:prstGeom>
            <a:noFill/>
          </p:spPr>
          <p:txBody>
            <a:bodyPr wrap="none" rtlCol="0">
              <a:spAutoFit/>
            </a:bodyPr>
            <a:lstStyle/>
            <a:p>
              <a:r>
                <a:rPr lang="en-US" sz="2400" b="1" dirty="0">
                  <a:solidFill>
                    <a:schemeClr val="accent1"/>
                  </a:solidFill>
                </a:rPr>
                <a:t>Inserted</a:t>
              </a:r>
            </a:p>
          </p:txBody>
        </p:sp>
      </p:grpSp>
      <p:grpSp>
        <p:nvGrpSpPr>
          <p:cNvPr id="29" name="Group 28"/>
          <p:cNvGrpSpPr/>
          <p:nvPr/>
        </p:nvGrpSpPr>
        <p:grpSpPr>
          <a:xfrm>
            <a:off x="5740898" y="2493990"/>
            <a:ext cx="2465038" cy="1579465"/>
            <a:chOff x="1168200" y="4547267"/>
            <a:chExt cx="2465038" cy="1579465"/>
          </a:xfrm>
        </p:grpSpPr>
        <p:grpSp>
          <p:nvGrpSpPr>
            <p:cNvPr id="30" name="Group 29"/>
            <p:cNvGrpSpPr/>
            <p:nvPr/>
          </p:nvGrpSpPr>
          <p:grpSpPr>
            <a:xfrm>
              <a:off x="1168200" y="4547267"/>
              <a:ext cx="1106663" cy="1575000"/>
              <a:chOff x="1168200" y="4547267"/>
              <a:chExt cx="1106663" cy="1575000"/>
            </a:xfrm>
          </p:grpSpPr>
          <p:grpSp>
            <p:nvGrpSpPr>
              <p:cNvPr id="33" name="Group 32"/>
              <p:cNvGrpSpPr/>
              <p:nvPr/>
            </p:nvGrpSpPr>
            <p:grpSpPr>
              <a:xfrm>
                <a:off x="1512863" y="4547267"/>
                <a:ext cx="762000" cy="991785"/>
                <a:chOff x="2905992" y="4494615"/>
                <a:chExt cx="762000" cy="991785"/>
              </a:xfrm>
            </p:grpSpPr>
            <p:sp>
              <p:nvSpPr>
                <p:cNvPr id="36" name="Oval 35"/>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39" name="Oval 38"/>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40" name="Straight Connector 39"/>
                <p:cNvCxnSpPr>
                  <a:stCxn id="36" idx="5"/>
                  <a:endCxn id="39"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a:stCxn id="39" idx="5"/>
                <a:endCxn id="35"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31" name="Straight Arrow Connector 30"/>
            <p:cNvCxnSpPr/>
            <p:nvPr/>
          </p:nvCxnSpPr>
          <p:spPr>
            <a:xfrm flipH="1">
              <a:off x="1676400" y="5893667"/>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44487" y="5665067"/>
              <a:ext cx="1288751" cy="461665"/>
            </a:xfrm>
            <a:prstGeom prst="rect">
              <a:avLst/>
            </a:prstGeom>
            <a:noFill/>
          </p:spPr>
          <p:txBody>
            <a:bodyPr wrap="none" rtlCol="0">
              <a:spAutoFit/>
            </a:bodyPr>
            <a:lstStyle/>
            <a:p>
              <a:r>
                <a:rPr lang="en-US" sz="2400" b="1" dirty="0">
                  <a:solidFill>
                    <a:schemeClr val="accent1"/>
                  </a:solidFill>
                </a:rPr>
                <a:t>Inserted</a:t>
              </a:r>
            </a:p>
          </p:txBody>
        </p:sp>
      </p:grpSp>
      <p:grpSp>
        <p:nvGrpSpPr>
          <p:cNvPr id="54" name="Group 53"/>
          <p:cNvGrpSpPr/>
          <p:nvPr/>
        </p:nvGrpSpPr>
        <p:grpSpPr>
          <a:xfrm>
            <a:off x="1883198" y="4953000"/>
            <a:ext cx="2886853" cy="1538434"/>
            <a:chOff x="4251585" y="4953000"/>
            <a:chExt cx="2886853" cy="1538434"/>
          </a:xfrm>
        </p:grpSpPr>
        <p:sp>
          <p:nvSpPr>
            <p:cNvPr id="48" name="Oval 47"/>
            <p:cNvSpPr/>
            <p:nvPr/>
          </p:nvSpPr>
          <p:spPr>
            <a:xfrm flipH="1">
              <a:off x="4749600" y="495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49" name="Oval 48"/>
            <p:cNvSpPr/>
            <p:nvPr/>
          </p:nvSpPr>
          <p:spPr>
            <a:xfrm flipH="1">
              <a:off x="4251585" y="54717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50" name="Straight Connector 49"/>
            <p:cNvCxnSpPr>
              <a:stCxn id="48" idx="5"/>
              <a:endCxn id="49" idx="0"/>
            </p:cNvCxnSpPr>
            <p:nvPr/>
          </p:nvCxnSpPr>
          <p:spPr>
            <a:xfrm flipH="1">
              <a:off x="4467585" y="5321735"/>
              <a:ext cx="345280" cy="1500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9" idx="3"/>
              <a:endCxn id="47" idx="0"/>
            </p:cNvCxnSpPr>
            <p:nvPr/>
          </p:nvCxnSpPr>
          <p:spPr>
            <a:xfrm>
              <a:off x="4620320" y="5840489"/>
              <a:ext cx="116680" cy="1793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flipH="1">
              <a:off x="4521000" y="6019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51" name="Group 50"/>
            <p:cNvGrpSpPr/>
            <p:nvPr/>
          </p:nvGrpSpPr>
          <p:grpSpPr>
            <a:xfrm>
              <a:off x="5181600" y="6029769"/>
              <a:ext cx="1956838" cy="461665"/>
              <a:chOff x="4415122" y="6029769"/>
              <a:chExt cx="1956838" cy="461665"/>
            </a:xfrm>
          </p:grpSpPr>
          <p:cxnSp>
            <p:nvCxnSpPr>
              <p:cNvPr id="43" name="Straight Arrow Connector 42"/>
              <p:cNvCxnSpPr/>
              <p:nvPr/>
            </p:nvCxnSpPr>
            <p:spPr>
              <a:xfrm flipH="1">
                <a:off x="4415122" y="6258369"/>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083209" y="6029769"/>
                <a:ext cx="1288751" cy="461665"/>
              </a:xfrm>
              <a:prstGeom prst="rect">
                <a:avLst/>
              </a:prstGeom>
              <a:noFill/>
            </p:spPr>
            <p:txBody>
              <a:bodyPr wrap="none" rtlCol="0">
                <a:spAutoFit/>
              </a:bodyPr>
              <a:lstStyle/>
              <a:p>
                <a:r>
                  <a:rPr lang="en-US" sz="2400" b="1" dirty="0">
                    <a:solidFill>
                      <a:schemeClr val="accent1"/>
                    </a:solidFill>
                  </a:rPr>
                  <a:t>Inserted</a:t>
                </a:r>
              </a:p>
            </p:txBody>
          </p:sp>
        </p:grpSp>
      </p:grpSp>
    </p:spTree>
    <p:extLst>
      <p:ext uri="{BB962C8B-B14F-4D97-AF65-F5344CB8AC3E}">
        <p14:creationId xmlns:p14="http://schemas.microsoft.com/office/powerpoint/2010/main" val="3856351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21</a:t>
            </a:fld>
            <a:endParaRPr lang="en-US" dirty="0"/>
          </a:p>
        </p:txBody>
      </p:sp>
      <p:sp>
        <p:nvSpPr>
          <p:cNvPr id="4" name="Content Placeholder 3"/>
          <p:cNvSpPr>
            <a:spLocks noGrp="1"/>
          </p:cNvSpPr>
          <p:nvPr>
            <p:ph sz="quarter" idx="1"/>
          </p:nvPr>
        </p:nvSpPr>
        <p:spPr/>
        <p:txBody>
          <a:bodyPr/>
          <a:lstStyle/>
          <a:p>
            <a:r>
              <a:rPr lang="en-US" dirty="0"/>
              <a:t>Case 1: Q is a </a:t>
            </a:r>
            <a:r>
              <a:rPr lang="en-US" b="1" dirty="0">
                <a:solidFill>
                  <a:srgbClr val="C00000"/>
                </a:solidFill>
              </a:rPr>
              <a:t>red leaf</a:t>
            </a:r>
            <a:r>
              <a:rPr lang="en-US" dirty="0"/>
              <a:t>. </a:t>
            </a:r>
          </a:p>
        </p:txBody>
      </p:sp>
      <p:grpSp>
        <p:nvGrpSpPr>
          <p:cNvPr id="5" name="Group 4"/>
          <p:cNvGrpSpPr/>
          <p:nvPr/>
        </p:nvGrpSpPr>
        <p:grpSpPr>
          <a:xfrm>
            <a:off x="1411079" y="2314870"/>
            <a:ext cx="2465038" cy="1579465"/>
            <a:chOff x="1168200" y="4547267"/>
            <a:chExt cx="2465038" cy="1579465"/>
          </a:xfrm>
        </p:grpSpPr>
        <p:grpSp>
          <p:nvGrpSpPr>
            <p:cNvPr id="6" name="Group 5"/>
            <p:cNvGrpSpPr/>
            <p:nvPr/>
          </p:nvGrpSpPr>
          <p:grpSpPr>
            <a:xfrm>
              <a:off x="1168200" y="4547267"/>
              <a:ext cx="1384294" cy="1575000"/>
              <a:chOff x="1168200" y="4547267"/>
              <a:chExt cx="1384294" cy="1575000"/>
            </a:xfrm>
          </p:grpSpPr>
          <p:grpSp>
            <p:nvGrpSpPr>
              <p:cNvPr id="9" name="Group 8"/>
              <p:cNvGrpSpPr/>
              <p:nvPr/>
            </p:nvGrpSpPr>
            <p:grpSpPr>
              <a:xfrm>
                <a:off x="1512863" y="4547267"/>
                <a:ext cx="1039631" cy="991785"/>
                <a:chOff x="2905992" y="4494615"/>
                <a:chExt cx="1039631" cy="991785"/>
              </a:xfrm>
            </p:grpSpPr>
            <p:sp>
              <p:nvSpPr>
                <p:cNvPr id="12" name="Oval 11"/>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13" name="Straight Connector 12"/>
                <p:cNvCxnSpPr>
                  <a:stCxn id="12" idx="3"/>
                  <a:endCxn id="14" idx="0"/>
                </p:cNvCxnSpPr>
                <p:nvPr/>
              </p:nvCxnSpPr>
              <p:spPr>
                <a:xfrm>
                  <a:off x="3604727" y="4863350"/>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3513623"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15" name="Oval 14"/>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6" name="Straight Connector 15"/>
                <p:cNvCxnSpPr>
                  <a:stCxn id="12" idx="5"/>
                  <a:endCxn id="15"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a:stCxn id="15" idx="5"/>
                <a:endCxn id="11"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7" name="Straight Arrow Connector 6"/>
            <p:cNvCxnSpPr/>
            <p:nvPr/>
          </p:nvCxnSpPr>
          <p:spPr>
            <a:xfrm flipH="1">
              <a:off x="1676400" y="5893667"/>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44487" y="5665067"/>
              <a:ext cx="1288751" cy="461665"/>
            </a:xfrm>
            <a:prstGeom prst="rect">
              <a:avLst/>
            </a:prstGeom>
            <a:noFill/>
          </p:spPr>
          <p:txBody>
            <a:bodyPr wrap="none" rtlCol="0">
              <a:spAutoFit/>
            </a:bodyPr>
            <a:lstStyle/>
            <a:p>
              <a:r>
                <a:rPr lang="en-US" sz="2400" b="1" dirty="0">
                  <a:solidFill>
                    <a:schemeClr val="accent1"/>
                  </a:solidFill>
                </a:rPr>
                <a:t>Inserted</a:t>
              </a:r>
            </a:p>
          </p:txBody>
        </p:sp>
      </p:grpSp>
      <p:sp>
        <p:nvSpPr>
          <p:cNvPr id="17" name="Right Arrow 16"/>
          <p:cNvSpPr/>
          <p:nvPr/>
        </p:nvSpPr>
        <p:spPr>
          <a:xfrm>
            <a:off x="3849154" y="2680737"/>
            <a:ext cx="21336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31" name="Group 30"/>
          <p:cNvGrpSpPr/>
          <p:nvPr/>
        </p:nvGrpSpPr>
        <p:grpSpPr>
          <a:xfrm>
            <a:off x="6248400" y="2234205"/>
            <a:ext cx="2465038" cy="1579465"/>
            <a:chOff x="6248400" y="2234205"/>
            <a:chExt cx="2465038" cy="1579465"/>
          </a:xfrm>
        </p:grpSpPr>
        <p:sp>
          <p:nvSpPr>
            <p:cNvPr id="25" name="Oval 24"/>
            <p:cNvSpPr/>
            <p:nvPr/>
          </p:nvSpPr>
          <p:spPr>
            <a:xfrm flipH="1">
              <a:off x="6923063" y="223420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26" name="Straight Connector 25"/>
            <p:cNvCxnSpPr>
              <a:stCxn id="25" idx="3"/>
              <a:endCxn id="27" idx="0"/>
            </p:cNvCxnSpPr>
            <p:nvPr/>
          </p:nvCxnSpPr>
          <p:spPr>
            <a:xfrm>
              <a:off x="7291798" y="2602940"/>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flipH="1">
              <a:off x="7200694" y="279233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28" name="Oval 27"/>
            <p:cNvSpPr/>
            <p:nvPr/>
          </p:nvSpPr>
          <p:spPr>
            <a:xfrm flipH="1">
              <a:off x="6593063" y="279399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29" name="Straight Connector 28"/>
            <p:cNvCxnSpPr>
              <a:stCxn id="25" idx="5"/>
              <a:endCxn id="28" idx="0"/>
            </p:cNvCxnSpPr>
            <p:nvPr/>
          </p:nvCxnSpPr>
          <p:spPr>
            <a:xfrm flipH="1">
              <a:off x="6809063" y="260294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8" idx="5"/>
              <a:endCxn id="24" idx="0"/>
            </p:cNvCxnSpPr>
            <p:nvPr/>
          </p:nvCxnSpPr>
          <p:spPr>
            <a:xfrm flipH="1">
              <a:off x="6464400" y="3162725"/>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flipH="1">
              <a:off x="6248400" y="337720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30" name="Group 29"/>
            <p:cNvGrpSpPr/>
            <p:nvPr/>
          </p:nvGrpSpPr>
          <p:grpSpPr>
            <a:xfrm>
              <a:off x="6756600" y="3352005"/>
              <a:ext cx="1956838" cy="461665"/>
              <a:chOff x="6756600" y="3352005"/>
              <a:chExt cx="1956838" cy="461665"/>
            </a:xfrm>
          </p:grpSpPr>
          <p:cxnSp>
            <p:nvCxnSpPr>
              <p:cNvPr id="20" name="Straight Arrow Connector 19"/>
              <p:cNvCxnSpPr/>
              <p:nvPr/>
            </p:nvCxnSpPr>
            <p:spPr>
              <a:xfrm flipH="1">
                <a:off x="6756600" y="3580605"/>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424687" y="3352005"/>
                <a:ext cx="1288751" cy="461665"/>
              </a:xfrm>
              <a:prstGeom prst="rect">
                <a:avLst/>
              </a:prstGeom>
              <a:noFill/>
            </p:spPr>
            <p:txBody>
              <a:bodyPr wrap="none" rtlCol="0">
                <a:spAutoFit/>
              </a:bodyPr>
              <a:lstStyle/>
              <a:p>
                <a:r>
                  <a:rPr lang="en-US" sz="2400" b="1" dirty="0">
                    <a:solidFill>
                      <a:schemeClr val="accent1"/>
                    </a:solidFill>
                  </a:rPr>
                  <a:t>Inserted</a:t>
                </a:r>
              </a:p>
            </p:txBody>
          </p:sp>
        </p:grpSp>
      </p:grpSp>
      <p:sp>
        <p:nvSpPr>
          <p:cNvPr id="32" name="TextBox 31"/>
          <p:cNvSpPr txBox="1"/>
          <p:nvPr/>
        </p:nvSpPr>
        <p:spPr>
          <a:xfrm>
            <a:off x="5773593" y="4045803"/>
            <a:ext cx="2887650"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May </a:t>
            </a:r>
            <a:r>
              <a:rPr lang="en-US" sz="2400" b="1" dirty="0" err="1">
                <a:solidFill>
                  <a:srgbClr val="0000FF"/>
                </a:solidFill>
              </a:rPr>
              <a:t>recurse</a:t>
            </a:r>
            <a:r>
              <a:rPr lang="en-US" sz="2400" dirty="0"/>
              <a:t>, since G’s </a:t>
            </a:r>
            <a:br>
              <a:rPr lang="en-US" sz="2400" dirty="0"/>
            </a:br>
            <a:r>
              <a:rPr lang="en-US" sz="2400" dirty="0"/>
              <a:t>parent may be red.</a:t>
            </a:r>
          </a:p>
        </p:txBody>
      </p:sp>
    </p:spTree>
    <p:extLst>
      <p:ext uri="{BB962C8B-B14F-4D97-AF65-F5344CB8AC3E}">
        <p14:creationId xmlns:p14="http://schemas.microsoft.com/office/powerpoint/2010/main" val="82925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22</a:t>
            </a:fld>
            <a:endParaRPr lang="en-US" dirty="0"/>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a:t>Case 2: Q is empty; I is P’s </a:t>
            </a:r>
            <a:r>
              <a:rPr lang="en-US" sz="2600" b="1" dirty="0">
                <a:solidFill>
                  <a:srgbClr val="0000FF"/>
                </a:solidFill>
              </a:rPr>
              <a:t>left</a:t>
            </a:r>
            <a:r>
              <a:rPr lang="en-US" sz="2600" dirty="0">
                <a:solidFill>
                  <a:srgbClr val="0000FF"/>
                </a:solidFill>
              </a:rPr>
              <a:t> </a:t>
            </a:r>
            <a:r>
              <a:rPr lang="en-US" sz="2600" dirty="0"/>
              <a:t>child.</a:t>
            </a:r>
          </a:p>
          <a:p>
            <a:endParaRPr lang="en-US" dirty="0"/>
          </a:p>
        </p:txBody>
      </p:sp>
      <p:grpSp>
        <p:nvGrpSpPr>
          <p:cNvPr id="5" name="Group 4"/>
          <p:cNvGrpSpPr/>
          <p:nvPr/>
        </p:nvGrpSpPr>
        <p:grpSpPr>
          <a:xfrm>
            <a:off x="1066800" y="2259577"/>
            <a:ext cx="2465038" cy="1579465"/>
            <a:chOff x="1168200" y="4547267"/>
            <a:chExt cx="2465038" cy="1579465"/>
          </a:xfrm>
        </p:grpSpPr>
        <p:grpSp>
          <p:nvGrpSpPr>
            <p:cNvPr id="6" name="Group 5"/>
            <p:cNvGrpSpPr/>
            <p:nvPr/>
          </p:nvGrpSpPr>
          <p:grpSpPr>
            <a:xfrm>
              <a:off x="1168200" y="4547267"/>
              <a:ext cx="1106663" cy="1575000"/>
              <a:chOff x="1168200" y="4547267"/>
              <a:chExt cx="1106663" cy="1575000"/>
            </a:xfrm>
          </p:grpSpPr>
          <p:grpSp>
            <p:nvGrpSpPr>
              <p:cNvPr id="9" name="Group 8"/>
              <p:cNvGrpSpPr/>
              <p:nvPr/>
            </p:nvGrpSpPr>
            <p:grpSpPr>
              <a:xfrm>
                <a:off x="1512863" y="4547267"/>
                <a:ext cx="762000" cy="991785"/>
                <a:chOff x="2905992" y="4494615"/>
                <a:chExt cx="762000" cy="991785"/>
              </a:xfrm>
            </p:grpSpPr>
            <p:sp>
              <p:nvSpPr>
                <p:cNvPr id="12" name="Oval 11"/>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13" name="Oval 12"/>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4" name="Straight Connector 13"/>
                <p:cNvCxnSpPr>
                  <a:stCxn id="12" idx="5"/>
                  <a:endCxn id="13"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a:stCxn id="13" idx="5"/>
                <a:endCxn id="11"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7" name="Straight Arrow Connector 6"/>
            <p:cNvCxnSpPr/>
            <p:nvPr/>
          </p:nvCxnSpPr>
          <p:spPr>
            <a:xfrm flipH="1">
              <a:off x="1676400" y="5893667"/>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44487" y="5665067"/>
              <a:ext cx="1288751" cy="461665"/>
            </a:xfrm>
            <a:prstGeom prst="rect">
              <a:avLst/>
            </a:prstGeom>
            <a:noFill/>
          </p:spPr>
          <p:txBody>
            <a:bodyPr wrap="none" rtlCol="0">
              <a:spAutoFit/>
            </a:bodyPr>
            <a:lstStyle/>
            <a:p>
              <a:r>
                <a:rPr lang="en-US" sz="2400" b="1" dirty="0">
                  <a:solidFill>
                    <a:schemeClr val="accent1"/>
                  </a:solidFill>
                </a:rPr>
                <a:t>Inserted</a:t>
              </a:r>
            </a:p>
          </p:txBody>
        </p:sp>
      </p:grpSp>
      <p:sp>
        <p:nvSpPr>
          <p:cNvPr id="15" name="Right Arrow 14"/>
          <p:cNvSpPr/>
          <p:nvPr/>
        </p:nvSpPr>
        <p:spPr>
          <a:xfrm>
            <a:off x="3352800" y="2590800"/>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grpSp>
        <p:nvGrpSpPr>
          <p:cNvPr id="29" name="Group 28"/>
          <p:cNvGrpSpPr/>
          <p:nvPr/>
        </p:nvGrpSpPr>
        <p:grpSpPr>
          <a:xfrm>
            <a:off x="5943935" y="2438400"/>
            <a:ext cx="1219200" cy="1093854"/>
            <a:chOff x="5943935" y="2594881"/>
            <a:chExt cx="1219200" cy="1093854"/>
          </a:xfrm>
        </p:grpSpPr>
        <p:sp>
          <p:nvSpPr>
            <p:cNvPr id="23" name="Oval 22"/>
            <p:cNvSpPr/>
            <p:nvPr/>
          </p:nvSpPr>
          <p:spPr>
            <a:xfrm flipH="1">
              <a:off x="6731135" y="32567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24" name="Oval 23"/>
            <p:cNvSpPr/>
            <p:nvPr/>
          </p:nvSpPr>
          <p:spPr>
            <a:xfrm flipH="1">
              <a:off x="6350135" y="259488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25" name="Straight Connector 24"/>
            <p:cNvCxnSpPr>
              <a:stCxn id="23" idx="0"/>
              <a:endCxn id="24" idx="3"/>
            </p:cNvCxnSpPr>
            <p:nvPr/>
          </p:nvCxnSpPr>
          <p:spPr>
            <a:xfrm flipH="1" flipV="1">
              <a:off x="6718870" y="2963616"/>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4" idx="5"/>
              <a:endCxn id="22" idx="0"/>
            </p:cNvCxnSpPr>
            <p:nvPr/>
          </p:nvCxnSpPr>
          <p:spPr>
            <a:xfrm flipH="1">
              <a:off x="6159935" y="2963616"/>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flipH="1">
              <a:off x="5943935" y="323392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grpSp>
        <p:nvGrpSpPr>
          <p:cNvPr id="33" name="Group 32"/>
          <p:cNvGrpSpPr/>
          <p:nvPr/>
        </p:nvGrpSpPr>
        <p:grpSpPr>
          <a:xfrm>
            <a:off x="6279965" y="3810000"/>
            <a:ext cx="1996757" cy="978408"/>
            <a:chOff x="6279965" y="3915594"/>
            <a:chExt cx="1996757" cy="978408"/>
          </a:xfrm>
        </p:grpSpPr>
        <p:sp>
          <p:nvSpPr>
            <p:cNvPr id="31" name="Down Arrow 30"/>
            <p:cNvSpPr/>
            <p:nvPr/>
          </p:nvSpPr>
          <p:spPr>
            <a:xfrm>
              <a:off x="6279965" y="3915594"/>
              <a:ext cx="654235"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858000" y="4114800"/>
              <a:ext cx="1418722" cy="461665"/>
            </a:xfrm>
            <a:prstGeom prst="rect">
              <a:avLst/>
            </a:prstGeom>
            <a:noFill/>
          </p:spPr>
          <p:txBody>
            <a:bodyPr wrap="none" rtlCol="0">
              <a:spAutoFit/>
            </a:bodyPr>
            <a:lstStyle/>
            <a:p>
              <a:r>
                <a:rPr lang="en-US" sz="2400" dirty="0"/>
                <a:t>Recoloring</a:t>
              </a:r>
            </a:p>
          </p:txBody>
        </p:sp>
      </p:grpSp>
      <p:grpSp>
        <p:nvGrpSpPr>
          <p:cNvPr id="40" name="Group 39"/>
          <p:cNvGrpSpPr/>
          <p:nvPr/>
        </p:nvGrpSpPr>
        <p:grpSpPr>
          <a:xfrm>
            <a:off x="6019800" y="5105400"/>
            <a:ext cx="1219200" cy="1093854"/>
            <a:chOff x="5997482" y="5181600"/>
            <a:chExt cx="1219200" cy="1093854"/>
          </a:xfrm>
        </p:grpSpPr>
        <p:sp>
          <p:nvSpPr>
            <p:cNvPr id="35" name="Oval 34"/>
            <p:cNvSpPr/>
            <p:nvPr/>
          </p:nvSpPr>
          <p:spPr>
            <a:xfrm flipH="1">
              <a:off x="6784682" y="58434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36" name="Oval 35"/>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37" name="Straight Connector 36"/>
            <p:cNvCxnSpPr>
              <a:stCxn id="35" idx="0"/>
              <a:endCxn id="36" idx="3"/>
            </p:cNvCxnSpPr>
            <p:nvPr/>
          </p:nvCxnSpPr>
          <p:spPr>
            <a:xfrm flipH="1" flipV="1">
              <a:off x="6772417" y="5550335"/>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6" idx="5"/>
              <a:endCxn id="39" idx="0"/>
            </p:cNvCxnSpPr>
            <p:nvPr/>
          </p:nvCxnSpPr>
          <p:spPr>
            <a:xfrm flipH="1">
              <a:off x="6213482" y="5550335"/>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flipH="1">
              <a:off x="5997482" y="58206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sp>
        <p:nvSpPr>
          <p:cNvPr id="42" name="TextBox 41"/>
          <p:cNvSpPr txBox="1"/>
          <p:nvPr/>
        </p:nvSpPr>
        <p:spPr>
          <a:xfrm>
            <a:off x="3337560" y="5321400"/>
            <a:ext cx="2480872"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Done! All properties</a:t>
            </a:r>
            <a:br>
              <a:rPr lang="en-US" sz="2400" dirty="0"/>
            </a:br>
            <a:r>
              <a:rPr lang="en-US" sz="2400" dirty="0"/>
              <a:t>restored. (Why?)</a:t>
            </a:r>
          </a:p>
        </p:txBody>
      </p:sp>
    </p:spTree>
    <p:extLst>
      <p:ext uri="{BB962C8B-B14F-4D97-AF65-F5344CB8AC3E}">
        <p14:creationId xmlns:p14="http://schemas.microsoft.com/office/powerpoint/2010/main" val="40910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up)">
                                      <p:cBhvr>
                                        <p:cTn id="16" dur="500"/>
                                        <p:tgtEl>
                                          <p:spTgt spid="33"/>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wipe(up)">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p:cTn id="25" dur="500" fill="hold"/>
                                        <p:tgtEl>
                                          <p:spTgt spid="42"/>
                                        </p:tgtEl>
                                        <p:attrNameLst>
                                          <p:attrName>ppt_w</p:attrName>
                                        </p:attrNameLst>
                                      </p:cBhvr>
                                      <p:tavLst>
                                        <p:tav tm="0">
                                          <p:val>
                                            <p:fltVal val="0"/>
                                          </p:val>
                                        </p:tav>
                                        <p:tav tm="100000">
                                          <p:val>
                                            <p:strVal val="#ppt_w"/>
                                          </p:val>
                                        </p:tav>
                                      </p:tavLst>
                                    </p:anim>
                                    <p:anim calcmode="lin" valueType="num">
                                      <p:cBhvr>
                                        <p:cTn id="26" dur="500" fill="hold"/>
                                        <p:tgtEl>
                                          <p:spTgt spid="42"/>
                                        </p:tgtEl>
                                        <p:attrNameLst>
                                          <p:attrName>ppt_h</p:attrName>
                                        </p:attrNameLst>
                                      </p:cBhvr>
                                      <p:tavLst>
                                        <p:tav tm="0">
                                          <p:val>
                                            <p:fltVal val="0"/>
                                          </p:val>
                                        </p:tav>
                                        <p:tav tm="100000">
                                          <p:val>
                                            <p:strVal val="#ppt_h"/>
                                          </p:val>
                                        </p:tav>
                                      </p:tavLst>
                                    </p:anim>
                                    <p:animEffect transition="in" filter="fade">
                                      <p:cBhvr>
                                        <p:cTn id="2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23</a:t>
            </a:fld>
            <a:endParaRPr lang="en-US" dirty="0"/>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a:t>Case 3: Q is empty; I is P’s </a:t>
            </a:r>
            <a:r>
              <a:rPr lang="en-US" sz="2600" b="1" dirty="0">
                <a:solidFill>
                  <a:srgbClr val="0000FF"/>
                </a:solidFill>
              </a:rPr>
              <a:t>right</a:t>
            </a:r>
            <a:r>
              <a:rPr lang="en-US" sz="2600" dirty="0">
                <a:solidFill>
                  <a:srgbClr val="0000FF"/>
                </a:solidFill>
              </a:rPr>
              <a:t> </a:t>
            </a:r>
            <a:r>
              <a:rPr lang="en-US" sz="2600" dirty="0"/>
              <a:t>child.</a:t>
            </a:r>
          </a:p>
          <a:p>
            <a:endParaRPr lang="en-US" dirty="0"/>
          </a:p>
        </p:txBody>
      </p:sp>
      <p:grpSp>
        <p:nvGrpSpPr>
          <p:cNvPr id="5" name="Group 4"/>
          <p:cNvGrpSpPr/>
          <p:nvPr/>
        </p:nvGrpSpPr>
        <p:grpSpPr>
          <a:xfrm>
            <a:off x="1382189" y="2209800"/>
            <a:ext cx="2886853" cy="1538434"/>
            <a:chOff x="4251585" y="4953000"/>
            <a:chExt cx="2886853" cy="1538434"/>
          </a:xfrm>
        </p:grpSpPr>
        <p:sp>
          <p:nvSpPr>
            <p:cNvPr id="6" name="Oval 5"/>
            <p:cNvSpPr/>
            <p:nvPr/>
          </p:nvSpPr>
          <p:spPr>
            <a:xfrm flipH="1">
              <a:off x="4749600" y="495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7" name="Oval 6"/>
            <p:cNvSpPr/>
            <p:nvPr/>
          </p:nvSpPr>
          <p:spPr>
            <a:xfrm flipH="1">
              <a:off x="4251585" y="54717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8" name="Straight Connector 7"/>
            <p:cNvCxnSpPr>
              <a:stCxn id="6" idx="5"/>
              <a:endCxn id="7" idx="0"/>
            </p:cNvCxnSpPr>
            <p:nvPr/>
          </p:nvCxnSpPr>
          <p:spPr>
            <a:xfrm flipH="1">
              <a:off x="4467585" y="5321735"/>
              <a:ext cx="345280" cy="1500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3"/>
              <a:endCxn id="10" idx="0"/>
            </p:cNvCxnSpPr>
            <p:nvPr/>
          </p:nvCxnSpPr>
          <p:spPr>
            <a:xfrm>
              <a:off x="4620320" y="5840489"/>
              <a:ext cx="116680" cy="1793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flipH="1">
              <a:off x="4521000" y="6019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11" name="Group 10"/>
            <p:cNvGrpSpPr/>
            <p:nvPr/>
          </p:nvGrpSpPr>
          <p:grpSpPr>
            <a:xfrm>
              <a:off x="5181600" y="6029769"/>
              <a:ext cx="1956838" cy="461665"/>
              <a:chOff x="4415122" y="6029769"/>
              <a:chExt cx="1956838" cy="461665"/>
            </a:xfrm>
          </p:grpSpPr>
          <p:cxnSp>
            <p:nvCxnSpPr>
              <p:cNvPr id="12" name="Straight Arrow Connector 11"/>
              <p:cNvCxnSpPr/>
              <p:nvPr/>
            </p:nvCxnSpPr>
            <p:spPr>
              <a:xfrm flipH="1">
                <a:off x="4415122" y="6258369"/>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83209" y="6029769"/>
                <a:ext cx="1288751" cy="461665"/>
              </a:xfrm>
              <a:prstGeom prst="rect">
                <a:avLst/>
              </a:prstGeom>
              <a:noFill/>
            </p:spPr>
            <p:txBody>
              <a:bodyPr wrap="none" rtlCol="0">
                <a:spAutoFit/>
              </a:bodyPr>
              <a:lstStyle/>
              <a:p>
                <a:r>
                  <a:rPr lang="en-US" sz="2400" b="1" dirty="0">
                    <a:solidFill>
                      <a:schemeClr val="accent1"/>
                    </a:solidFill>
                  </a:rPr>
                  <a:t>Inserted</a:t>
                </a:r>
              </a:p>
            </p:txBody>
          </p:sp>
        </p:grpSp>
      </p:grpSp>
      <p:sp>
        <p:nvSpPr>
          <p:cNvPr id="15" name="Trapezoid 14"/>
          <p:cNvSpPr/>
          <p:nvPr/>
        </p:nvSpPr>
        <p:spPr>
          <a:xfrm>
            <a:off x="1031005" y="2641800"/>
            <a:ext cx="1241198" cy="1244400"/>
          </a:xfrm>
          <a:prstGeom prst="trapezoid">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3084337" y="2559845"/>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grpSp>
        <p:nvGrpSpPr>
          <p:cNvPr id="18" name="Group 17"/>
          <p:cNvGrpSpPr/>
          <p:nvPr/>
        </p:nvGrpSpPr>
        <p:grpSpPr>
          <a:xfrm>
            <a:off x="5522737" y="2209800"/>
            <a:ext cx="1106663" cy="1575000"/>
            <a:chOff x="1168200" y="4547267"/>
            <a:chExt cx="1106663" cy="1575000"/>
          </a:xfrm>
        </p:grpSpPr>
        <p:grpSp>
          <p:nvGrpSpPr>
            <p:cNvPr id="21" name="Group 20"/>
            <p:cNvGrpSpPr/>
            <p:nvPr/>
          </p:nvGrpSpPr>
          <p:grpSpPr>
            <a:xfrm>
              <a:off x="1512863" y="4547267"/>
              <a:ext cx="762000" cy="991785"/>
              <a:chOff x="2905992" y="4494615"/>
              <a:chExt cx="762000" cy="991785"/>
            </a:xfrm>
          </p:grpSpPr>
          <p:sp>
            <p:nvSpPr>
              <p:cNvPr id="24" name="Oval 23"/>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25" name="Oval 24"/>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26" name="Straight Connector 25"/>
              <p:cNvCxnSpPr>
                <a:stCxn id="24" idx="5"/>
                <a:endCxn id="25"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a:stCxn id="25" idx="5"/>
              <a:endCxn id="23"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grpSp>
      <p:sp>
        <p:nvSpPr>
          <p:cNvPr id="27" name="TextBox 26"/>
          <p:cNvSpPr txBox="1"/>
          <p:nvPr/>
        </p:nvSpPr>
        <p:spPr>
          <a:xfrm>
            <a:off x="7046742" y="2668000"/>
            <a:ext cx="1404167"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It’s Case 2!</a:t>
            </a:r>
          </a:p>
        </p:txBody>
      </p:sp>
      <p:sp>
        <p:nvSpPr>
          <p:cNvPr id="28" name="Right Arrow 27"/>
          <p:cNvSpPr/>
          <p:nvPr/>
        </p:nvSpPr>
        <p:spPr>
          <a:xfrm flipH="1">
            <a:off x="3084337" y="5039267"/>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29" name="Group 28"/>
          <p:cNvGrpSpPr/>
          <p:nvPr/>
        </p:nvGrpSpPr>
        <p:grpSpPr>
          <a:xfrm>
            <a:off x="6279965" y="3810000"/>
            <a:ext cx="1873435" cy="978408"/>
            <a:chOff x="6279965" y="3915594"/>
            <a:chExt cx="1873435" cy="978408"/>
          </a:xfrm>
        </p:grpSpPr>
        <p:sp>
          <p:nvSpPr>
            <p:cNvPr id="30" name="Down Arrow 29"/>
            <p:cNvSpPr/>
            <p:nvPr/>
          </p:nvSpPr>
          <p:spPr>
            <a:xfrm>
              <a:off x="6279965" y="3915594"/>
              <a:ext cx="654235"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003533" y="3915594"/>
              <a:ext cx="1149867" cy="830997"/>
            </a:xfrm>
            <a:prstGeom prst="rect">
              <a:avLst/>
            </a:prstGeom>
            <a:noFill/>
          </p:spPr>
          <p:txBody>
            <a:bodyPr wrap="none" rtlCol="0">
              <a:spAutoFit/>
            </a:bodyPr>
            <a:lstStyle/>
            <a:p>
              <a:r>
                <a:rPr lang="en-US" sz="2400" dirty="0"/>
                <a:t>Right</a:t>
              </a:r>
              <a:br>
                <a:rPr lang="en-US" sz="2400" dirty="0"/>
              </a:br>
              <a:r>
                <a:rPr lang="en-US" sz="2400" dirty="0"/>
                <a:t>Rotation</a:t>
              </a:r>
            </a:p>
          </p:txBody>
        </p:sp>
      </p:grpSp>
      <p:grpSp>
        <p:nvGrpSpPr>
          <p:cNvPr id="32" name="Group 31"/>
          <p:cNvGrpSpPr/>
          <p:nvPr/>
        </p:nvGrpSpPr>
        <p:grpSpPr>
          <a:xfrm>
            <a:off x="5997482" y="4953000"/>
            <a:ext cx="1219200" cy="1093854"/>
            <a:chOff x="5943935" y="2594881"/>
            <a:chExt cx="1219200" cy="1093854"/>
          </a:xfrm>
        </p:grpSpPr>
        <p:sp>
          <p:nvSpPr>
            <p:cNvPr id="33" name="Oval 32"/>
            <p:cNvSpPr/>
            <p:nvPr/>
          </p:nvSpPr>
          <p:spPr>
            <a:xfrm flipH="1">
              <a:off x="6731135" y="32567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34" name="Oval 33"/>
            <p:cNvSpPr/>
            <p:nvPr/>
          </p:nvSpPr>
          <p:spPr>
            <a:xfrm flipH="1">
              <a:off x="6350135" y="259488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35" name="Straight Connector 34"/>
            <p:cNvCxnSpPr>
              <a:stCxn id="33" idx="0"/>
              <a:endCxn id="34" idx="3"/>
            </p:cNvCxnSpPr>
            <p:nvPr/>
          </p:nvCxnSpPr>
          <p:spPr>
            <a:xfrm flipH="1" flipV="1">
              <a:off x="6718870" y="2963616"/>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5"/>
              <a:endCxn id="37" idx="0"/>
            </p:cNvCxnSpPr>
            <p:nvPr/>
          </p:nvCxnSpPr>
          <p:spPr>
            <a:xfrm flipH="1">
              <a:off x="6159935" y="2963616"/>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flipH="1">
              <a:off x="5943935" y="323392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grpSp>
      <p:grpSp>
        <p:nvGrpSpPr>
          <p:cNvPr id="38" name="Group 37"/>
          <p:cNvGrpSpPr/>
          <p:nvPr/>
        </p:nvGrpSpPr>
        <p:grpSpPr>
          <a:xfrm>
            <a:off x="1600200" y="4921367"/>
            <a:ext cx="1219200" cy="1093854"/>
            <a:chOff x="5997482" y="5181600"/>
            <a:chExt cx="1219200" cy="1093854"/>
          </a:xfrm>
        </p:grpSpPr>
        <p:sp>
          <p:nvSpPr>
            <p:cNvPr id="39" name="Oval 38"/>
            <p:cNvSpPr/>
            <p:nvPr/>
          </p:nvSpPr>
          <p:spPr>
            <a:xfrm flipH="1">
              <a:off x="6784682" y="58434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40" name="Oval 39"/>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I</a:t>
              </a:r>
            </a:p>
          </p:txBody>
        </p:sp>
        <p:cxnSp>
          <p:nvCxnSpPr>
            <p:cNvPr id="41" name="Straight Connector 40"/>
            <p:cNvCxnSpPr>
              <a:stCxn id="39" idx="0"/>
              <a:endCxn id="40" idx="3"/>
            </p:cNvCxnSpPr>
            <p:nvPr/>
          </p:nvCxnSpPr>
          <p:spPr>
            <a:xfrm flipH="1" flipV="1">
              <a:off x="6772417" y="5550335"/>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a:endCxn id="43" idx="0"/>
            </p:cNvCxnSpPr>
            <p:nvPr/>
          </p:nvCxnSpPr>
          <p:spPr>
            <a:xfrm flipH="1">
              <a:off x="6213482" y="5550335"/>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flipH="1">
              <a:off x="5997482" y="58206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grpSp>
      <p:sp>
        <p:nvSpPr>
          <p:cNvPr id="45" name="TextBox 44"/>
          <p:cNvSpPr txBox="1"/>
          <p:nvPr/>
        </p:nvSpPr>
        <p:spPr>
          <a:xfrm>
            <a:off x="2934570" y="5874603"/>
            <a:ext cx="2480872"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Done! All properties</a:t>
            </a:r>
            <a:br>
              <a:rPr lang="en-US" sz="2400" dirty="0"/>
            </a:br>
            <a:r>
              <a:rPr lang="en-US" sz="2400" dirty="0"/>
              <a:t>restored.</a:t>
            </a:r>
          </a:p>
        </p:txBody>
      </p:sp>
    </p:spTree>
    <p:extLst>
      <p:ext uri="{BB962C8B-B14F-4D97-AF65-F5344CB8AC3E}">
        <p14:creationId xmlns:p14="http://schemas.microsoft.com/office/powerpoint/2010/main" val="238071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p:cTn id="22" dur="500" fill="hold"/>
                                        <p:tgtEl>
                                          <p:spTgt spid="27"/>
                                        </p:tgtEl>
                                        <p:attrNameLst>
                                          <p:attrName>ppt_w</p:attrName>
                                        </p:attrNameLst>
                                      </p:cBhvr>
                                      <p:tavLst>
                                        <p:tav tm="0">
                                          <p:val>
                                            <p:fltVal val="0"/>
                                          </p:val>
                                        </p:tav>
                                        <p:tav tm="100000">
                                          <p:val>
                                            <p:strVal val="#ppt_w"/>
                                          </p:val>
                                        </p:tav>
                                      </p:tavLst>
                                    </p:anim>
                                    <p:anim calcmode="lin" valueType="num">
                                      <p:cBhvr>
                                        <p:cTn id="23" dur="500" fill="hold"/>
                                        <p:tgtEl>
                                          <p:spTgt spid="27"/>
                                        </p:tgtEl>
                                        <p:attrNameLst>
                                          <p:attrName>ppt_h</p:attrName>
                                        </p:attrNameLst>
                                      </p:cBhvr>
                                      <p:tavLst>
                                        <p:tav tm="0">
                                          <p:val>
                                            <p:fltVal val="0"/>
                                          </p:val>
                                        </p:tav>
                                        <p:tav tm="100000">
                                          <p:val>
                                            <p:strVal val="#ppt_h"/>
                                          </p:val>
                                        </p:tav>
                                      </p:tavLst>
                                    </p:anim>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up)">
                                      <p:cBhvr>
                                        <p:cTn id="29" dur="500"/>
                                        <p:tgtEl>
                                          <p:spTgt spid="29"/>
                                        </p:tgtEl>
                                      </p:cBhvr>
                                    </p:animEffect>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up)">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right)">
                                      <p:cBhvr>
                                        <p:cTn id="38" dur="500"/>
                                        <p:tgtEl>
                                          <p:spTgt spid="28"/>
                                        </p:tgtEl>
                                      </p:cBhvr>
                                    </p:animEffect>
                                  </p:childTnLst>
                                </p:cTn>
                              </p:par>
                            </p:childTnLst>
                          </p:cTn>
                        </p:par>
                        <p:par>
                          <p:cTn id="39" fill="hold">
                            <p:stCondLst>
                              <p:cond delay="500"/>
                            </p:stCondLst>
                            <p:childTnLst>
                              <p:par>
                                <p:cTn id="40" presetID="22" presetClass="entr" presetSubtype="2" fill="hold"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right)">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p:cTn id="47" dur="500" fill="hold"/>
                                        <p:tgtEl>
                                          <p:spTgt spid="45"/>
                                        </p:tgtEl>
                                        <p:attrNameLst>
                                          <p:attrName>ppt_w</p:attrName>
                                        </p:attrNameLst>
                                      </p:cBhvr>
                                      <p:tavLst>
                                        <p:tav tm="0">
                                          <p:val>
                                            <p:fltVal val="0"/>
                                          </p:val>
                                        </p:tav>
                                        <p:tav tm="100000">
                                          <p:val>
                                            <p:strVal val="#ppt_w"/>
                                          </p:val>
                                        </p:tav>
                                      </p:tavLst>
                                    </p:anim>
                                    <p:anim calcmode="lin" valueType="num">
                                      <p:cBhvr>
                                        <p:cTn id="48" dur="500" fill="hold"/>
                                        <p:tgtEl>
                                          <p:spTgt spid="45"/>
                                        </p:tgtEl>
                                        <p:attrNameLst>
                                          <p:attrName>ppt_h</p:attrName>
                                        </p:attrNameLst>
                                      </p:cBhvr>
                                      <p:tavLst>
                                        <p:tav tm="0">
                                          <p:val>
                                            <p:fltVal val="0"/>
                                          </p:val>
                                        </p:tav>
                                        <p:tav tm="100000">
                                          <p:val>
                                            <p:strVal val="#ppt_h"/>
                                          </p:val>
                                        </p:tav>
                                      </p:tavLst>
                                    </p:anim>
                                    <p:animEffect transition="in" filter="fade">
                                      <p:cBhvr>
                                        <p:cTn id="4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7" grpId="0" animBg="1"/>
      <p:bldP spid="28" grpId="0" animBg="1"/>
      <p:bldP spid="4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 Summary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24</a:t>
            </a:fld>
            <a:endParaRPr lang="en-US" dirty="0"/>
          </a:p>
        </p:txBody>
      </p:sp>
      <p:sp>
        <p:nvSpPr>
          <p:cNvPr id="4" name="Content Placeholder 3"/>
          <p:cNvSpPr>
            <a:spLocks noGrp="1"/>
          </p:cNvSpPr>
          <p:nvPr>
            <p:ph sz="quarter" idx="1"/>
          </p:nvPr>
        </p:nvSpPr>
        <p:spPr/>
        <p:txBody>
          <a:bodyPr/>
          <a:lstStyle/>
          <a:p>
            <a:r>
              <a:rPr lang="en-US" dirty="0"/>
              <a:t>For Case 2 (Q is empty; I is P’s </a:t>
            </a:r>
            <a:r>
              <a:rPr lang="en-US" b="1" dirty="0">
                <a:solidFill>
                  <a:srgbClr val="0000FF"/>
                </a:solidFill>
              </a:rPr>
              <a:t>left</a:t>
            </a:r>
            <a:r>
              <a:rPr lang="en-US" dirty="0">
                <a:solidFill>
                  <a:srgbClr val="0000FF"/>
                </a:solidFill>
              </a:rPr>
              <a:t> </a:t>
            </a:r>
            <a:r>
              <a:rPr lang="en-US" dirty="0"/>
              <a:t>child) and Case 3 (Q is empty; I is P’s </a:t>
            </a:r>
            <a:r>
              <a:rPr lang="en-US" b="1" dirty="0">
                <a:solidFill>
                  <a:srgbClr val="0000FF"/>
                </a:solidFill>
              </a:rPr>
              <a:t>right</a:t>
            </a:r>
            <a:r>
              <a:rPr lang="en-US" dirty="0">
                <a:solidFill>
                  <a:srgbClr val="0000FF"/>
                </a:solidFill>
              </a:rPr>
              <a:t> </a:t>
            </a:r>
            <a:r>
              <a:rPr lang="en-US" dirty="0"/>
              <a:t>child), </a:t>
            </a:r>
            <a:r>
              <a:rPr lang="en-US" b="1" dirty="0">
                <a:solidFill>
                  <a:srgbClr val="C00000"/>
                </a:solidFill>
              </a:rPr>
              <a:t>we’re done</a:t>
            </a:r>
            <a:r>
              <a:rPr lang="en-US" dirty="0"/>
              <a:t>.</a:t>
            </a:r>
            <a:endParaRPr lang="en-US" sz="2200" dirty="0"/>
          </a:p>
          <a:p>
            <a:pPr marL="274320" lvl="1" indent="-274320">
              <a:spcBef>
                <a:spcPts val="580"/>
              </a:spcBef>
              <a:buClr>
                <a:schemeClr val="accent1"/>
              </a:buClr>
            </a:pPr>
            <a:endParaRPr lang="en-US" sz="2600" dirty="0"/>
          </a:p>
          <a:p>
            <a:pPr marL="274320" lvl="1" indent="-274320">
              <a:spcBef>
                <a:spcPts val="580"/>
              </a:spcBef>
              <a:buClr>
                <a:schemeClr val="accent1"/>
              </a:buClr>
            </a:pPr>
            <a:r>
              <a:rPr lang="en-US" sz="2600" dirty="0"/>
              <a:t>For Case 1 (Q is a </a:t>
            </a:r>
            <a:r>
              <a:rPr lang="en-US" sz="2600" b="1" dirty="0">
                <a:solidFill>
                  <a:srgbClr val="C00000"/>
                </a:solidFill>
              </a:rPr>
              <a:t>red leaf</a:t>
            </a:r>
            <a:r>
              <a:rPr lang="en-US" sz="2600" dirty="0"/>
              <a:t>), we may </a:t>
            </a:r>
            <a:r>
              <a:rPr lang="en-US" sz="2600" dirty="0" err="1"/>
              <a:t>recurse</a:t>
            </a:r>
            <a:r>
              <a:rPr lang="en-US" sz="2600" dirty="0"/>
              <a:t>.</a:t>
            </a:r>
          </a:p>
          <a:p>
            <a:pPr marL="548640" lvl="2" indent="-274320">
              <a:spcBef>
                <a:spcPts val="580"/>
              </a:spcBef>
              <a:buClr>
                <a:schemeClr val="accent1"/>
              </a:buClr>
            </a:pPr>
            <a:r>
              <a:rPr lang="en-US" sz="2400" dirty="0"/>
              <a:t>Violation of </a:t>
            </a:r>
            <a:r>
              <a:rPr lang="en-US" sz="2400" b="1" dirty="0">
                <a:solidFill>
                  <a:srgbClr val="C00000"/>
                </a:solidFill>
              </a:rPr>
              <a:t>red rule</a:t>
            </a:r>
            <a:r>
              <a:rPr lang="en-US" sz="2400" dirty="0"/>
              <a:t>.</a:t>
            </a:r>
          </a:p>
          <a:p>
            <a:endParaRPr lang="en-US" dirty="0"/>
          </a:p>
        </p:txBody>
      </p:sp>
      <p:sp>
        <p:nvSpPr>
          <p:cNvPr id="39" name="Oval 38"/>
          <p:cNvSpPr/>
          <p:nvPr/>
        </p:nvSpPr>
        <p:spPr>
          <a:xfrm rot="2279987">
            <a:off x="6862369" y="4079947"/>
            <a:ext cx="870359" cy="1418720"/>
          </a:xfrm>
          <a:prstGeom prst="ellipse">
            <a:avLst/>
          </a:prstGeom>
          <a:solidFill>
            <a:srgbClr val="FFFF00"/>
          </a:solid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1075147" y="3718992"/>
            <a:ext cx="2465038" cy="2758008"/>
            <a:chOff x="1075147" y="3462301"/>
            <a:chExt cx="2465038" cy="2758008"/>
          </a:xfrm>
        </p:grpSpPr>
        <p:sp>
          <p:nvSpPr>
            <p:cNvPr id="12" name="Oval 11"/>
            <p:cNvSpPr/>
            <p:nvPr/>
          </p:nvSpPr>
          <p:spPr>
            <a:xfrm flipH="1">
              <a:off x="1749810" y="464084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13" name="Straight Connector 12"/>
            <p:cNvCxnSpPr>
              <a:stCxn id="12" idx="3"/>
              <a:endCxn id="14" idx="0"/>
            </p:cNvCxnSpPr>
            <p:nvPr/>
          </p:nvCxnSpPr>
          <p:spPr>
            <a:xfrm>
              <a:off x="2118545" y="5009579"/>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2027441" y="519897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15" name="Oval 14"/>
            <p:cNvSpPr/>
            <p:nvPr/>
          </p:nvSpPr>
          <p:spPr>
            <a:xfrm flipH="1">
              <a:off x="1419810" y="52006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6" name="Straight Connector 15"/>
            <p:cNvCxnSpPr>
              <a:stCxn id="12" idx="5"/>
              <a:endCxn id="15" idx="0"/>
            </p:cNvCxnSpPr>
            <p:nvPr/>
          </p:nvCxnSpPr>
          <p:spPr>
            <a:xfrm flipH="1">
              <a:off x="1635810" y="5009579"/>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5" idx="5"/>
              <a:endCxn id="11" idx="0"/>
            </p:cNvCxnSpPr>
            <p:nvPr/>
          </p:nvCxnSpPr>
          <p:spPr>
            <a:xfrm flipH="1">
              <a:off x="1291147" y="5569364"/>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075147" y="578384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7" name="Straight Arrow Connector 6"/>
            <p:cNvCxnSpPr/>
            <p:nvPr/>
          </p:nvCxnSpPr>
          <p:spPr>
            <a:xfrm flipH="1">
              <a:off x="1583347" y="5987244"/>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51434" y="5758644"/>
              <a:ext cx="1288751" cy="461665"/>
            </a:xfrm>
            <a:prstGeom prst="rect">
              <a:avLst/>
            </a:prstGeom>
            <a:noFill/>
          </p:spPr>
          <p:txBody>
            <a:bodyPr wrap="none" rtlCol="0">
              <a:spAutoFit/>
            </a:bodyPr>
            <a:lstStyle/>
            <a:p>
              <a:r>
                <a:rPr lang="en-US" sz="2400" b="1" dirty="0">
                  <a:solidFill>
                    <a:schemeClr val="accent1"/>
                  </a:solidFill>
                </a:rPr>
                <a:t>Inserted</a:t>
              </a:r>
            </a:p>
          </p:txBody>
        </p:sp>
        <p:sp>
          <p:nvSpPr>
            <p:cNvPr id="17" name="Oval 16"/>
            <p:cNvSpPr/>
            <p:nvPr/>
          </p:nvSpPr>
          <p:spPr>
            <a:xfrm flipH="1">
              <a:off x="2251434" y="41214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t>
              </a:r>
            </a:p>
          </p:txBody>
        </p:sp>
        <p:cxnSp>
          <p:nvCxnSpPr>
            <p:cNvPr id="18" name="Straight Connector 17"/>
            <p:cNvCxnSpPr>
              <a:stCxn id="17" idx="5"/>
              <a:endCxn id="12" idx="1"/>
            </p:cNvCxnSpPr>
            <p:nvPr/>
          </p:nvCxnSpPr>
          <p:spPr>
            <a:xfrm flipH="1">
              <a:off x="2118545" y="4490166"/>
              <a:ext cx="196154" cy="2139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7489254">
              <a:off x="2491243" y="3431523"/>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sp>
          <p:nvSpPr>
            <p:cNvPr id="21" name="TextBox 20"/>
            <p:cNvSpPr txBox="1"/>
            <p:nvPr/>
          </p:nvSpPr>
          <p:spPr>
            <a:xfrm rot="14110746" flipH="1">
              <a:off x="2262643" y="4501748"/>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grpSp>
      <p:sp>
        <p:nvSpPr>
          <p:cNvPr id="23" name="Right Arrow 22"/>
          <p:cNvSpPr/>
          <p:nvPr/>
        </p:nvSpPr>
        <p:spPr>
          <a:xfrm>
            <a:off x="3825003" y="4658267"/>
            <a:ext cx="21336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38" name="Group 37"/>
          <p:cNvGrpSpPr/>
          <p:nvPr/>
        </p:nvGrpSpPr>
        <p:grpSpPr>
          <a:xfrm>
            <a:off x="6172200" y="3642792"/>
            <a:ext cx="2465038" cy="2758008"/>
            <a:chOff x="5993162" y="3490392"/>
            <a:chExt cx="2465038" cy="2758008"/>
          </a:xfrm>
        </p:grpSpPr>
        <p:sp>
          <p:nvSpPr>
            <p:cNvPr id="25" name="Oval 24"/>
            <p:cNvSpPr/>
            <p:nvPr/>
          </p:nvSpPr>
          <p:spPr>
            <a:xfrm flipH="1">
              <a:off x="6667825" y="466893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26" name="Straight Connector 25"/>
            <p:cNvCxnSpPr>
              <a:stCxn id="25" idx="3"/>
              <a:endCxn id="27" idx="0"/>
            </p:cNvCxnSpPr>
            <p:nvPr/>
          </p:nvCxnSpPr>
          <p:spPr>
            <a:xfrm>
              <a:off x="7036560" y="5037670"/>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flipH="1">
              <a:off x="6945456" y="522706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28" name="Oval 27"/>
            <p:cNvSpPr/>
            <p:nvPr/>
          </p:nvSpPr>
          <p:spPr>
            <a:xfrm flipH="1">
              <a:off x="6337825" y="522872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29" name="Straight Connector 28"/>
            <p:cNvCxnSpPr>
              <a:stCxn id="25" idx="5"/>
              <a:endCxn id="28" idx="0"/>
            </p:cNvCxnSpPr>
            <p:nvPr/>
          </p:nvCxnSpPr>
          <p:spPr>
            <a:xfrm flipH="1">
              <a:off x="6553825" y="503767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8" idx="5"/>
              <a:endCxn id="31" idx="0"/>
            </p:cNvCxnSpPr>
            <p:nvPr/>
          </p:nvCxnSpPr>
          <p:spPr>
            <a:xfrm flipH="1">
              <a:off x="6209162" y="5597455"/>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flipH="1">
              <a:off x="5993162" y="581193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32" name="Straight Arrow Connector 31"/>
            <p:cNvCxnSpPr/>
            <p:nvPr/>
          </p:nvCxnSpPr>
          <p:spPr>
            <a:xfrm flipH="1">
              <a:off x="6501362" y="6015335"/>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169449" y="5786735"/>
              <a:ext cx="1288751" cy="461665"/>
            </a:xfrm>
            <a:prstGeom prst="rect">
              <a:avLst/>
            </a:prstGeom>
            <a:noFill/>
          </p:spPr>
          <p:txBody>
            <a:bodyPr wrap="none" rtlCol="0">
              <a:spAutoFit/>
            </a:bodyPr>
            <a:lstStyle/>
            <a:p>
              <a:r>
                <a:rPr lang="en-US" sz="2400" b="1" dirty="0">
                  <a:solidFill>
                    <a:schemeClr val="accent1"/>
                  </a:solidFill>
                </a:rPr>
                <a:t>Inserted</a:t>
              </a:r>
            </a:p>
          </p:txBody>
        </p:sp>
        <p:sp>
          <p:nvSpPr>
            <p:cNvPr id="34" name="Oval 33"/>
            <p:cNvSpPr/>
            <p:nvPr/>
          </p:nvSpPr>
          <p:spPr>
            <a:xfrm flipH="1">
              <a:off x="7169449" y="4149522"/>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t>
              </a:r>
            </a:p>
          </p:txBody>
        </p:sp>
        <p:cxnSp>
          <p:nvCxnSpPr>
            <p:cNvPr id="35" name="Straight Connector 34"/>
            <p:cNvCxnSpPr>
              <a:stCxn id="34" idx="5"/>
              <a:endCxn id="25" idx="1"/>
            </p:cNvCxnSpPr>
            <p:nvPr/>
          </p:nvCxnSpPr>
          <p:spPr>
            <a:xfrm flipH="1">
              <a:off x="7036560" y="4518257"/>
              <a:ext cx="196154" cy="2139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7489254">
              <a:off x="7409258" y="3459614"/>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sp>
          <p:nvSpPr>
            <p:cNvPr id="37" name="TextBox 36"/>
            <p:cNvSpPr txBox="1"/>
            <p:nvPr/>
          </p:nvSpPr>
          <p:spPr>
            <a:xfrm rot="14110746" flipH="1">
              <a:off x="7180658" y="4529839"/>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420844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p:cTn id="21" dur="500" fill="hold"/>
                                        <p:tgtEl>
                                          <p:spTgt spid="39"/>
                                        </p:tgtEl>
                                        <p:attrNameLst>
                                          <p:attrName>ppt_w</p:attrName>
                                        </p:attrNameLst>
                                      </p:cBhvr>
                                      <p:tavLst>
                                        <p:tav tm="0">
                                          <p:val>
                                            <p:fltVal val="0"/>
                                          </p:val>
                                        </p:tav>
                                        <p:tav tm="100000">
                                          <p:val>
                                            <p:strVal val="#ppt_w"/>
                                          </p:val>
                                        </p:tav>
                                      </p:tavLst>
                                    </p:anim>
                                    <p:anim calcmode="lin" valueType="num">
                                      <p:cBhvr>
                                        <p:cTn id="22" dur="500" fill="hold"/>
                                        <p:tgtEl>
                                          <p:spTgt spid="39"/>
                                        </p:tgtEl>
                                        <p:attrNameLst>
                                          <p:attrName>ppt_h</p:attrName>
                                        </p:attrNameLst>
                                      </p:cBhvr>
                                      <p:tavLst>
                                        <p:tav tm="0">
                                          <p:val>
                                            <p:fltVal val="0"/>
                                          </p:val>
                                        </p:tav>
                                        <p:tav tm="100000">
                                          <p:val>
                                            <p:strVal val="#ppt_h"/>
                                          </p:val>
                                        </p:tav>
                                      </p:tavLst>
                                    </p:anim>
                                    <p:animEffect transition="in" filter="fade">
                                      <p:cBhvr>
                                        <p:cTn id="2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25</a:t>
            </a:fld>
            <a:endParaRPr lang="en-US" dirty="0"/>
          </a:p>
        </p:txBody>
      </p:sp>
      <p:sp>
        <p:nvSpPr>
          <p:cNvPr id="4" name="Content Placeholder 3"/>
          <p:cNvSpPr>
            <a:spLocks noGrp="1"/>
          </p:cNvSpPr>
          <p:nvPr>
            <p:ph sz="quarter" idx="1"/>
          </p:nvPr>
        </p:nvSpPr>
        <p:spPr>
          <a:xfrm>
            <a:off x="914400" y="1447800"/>
            <a:ext cx="7772400" cy="5257800"/>
          </a:xfrm>
        </p:spPr>
        <p:txBody>
          <a:bodyPr>
            <a:normAutofit/>
          </a:bodyPr>
          <a:lstStyle/>
          <a:p>
            <a:r>
              <a:rPr lang="en-US" dirty="0"/>
              <a:t>Caused by </a:t>
            </a:r>
            <a:r>
              <a:rPr lang="en-US" b="1" dirty="0">
                <a:solidFill>
                  <a:srgbClr val="C00000"/>
                </a:solidFill>
              </a:rPr>
              <a:t>moving the violation up</a:t>
            </a:r>
            <a:r>
              <a:rPr lang="en-US" dirty="0"/>
              <a:t> the tree.</a:t>
            </a:r>
          </a:p>
          <a:p>
            <a:r>
              <a:rPr lang="en-US" dirty="0"/>
              <a:t>When violating, its </a:t>
            </a:r>
            <a:r>
              <a:rPr lang="en-US" b="1" dirty="0">
                <a:solidFill>
                  <a:srgbClr val="C00000"/>
                </a:solidFill>
              </a:rPr>
              <a:t>parent</a:t>
            </a:r>
            <a:r>
              <a:rPr lang="en-US" dirty="0"/>
              <a:t> is </a:t>
            </a:r>
            <a:r>
              <a:rPr lang="en-US" b="1" dirty="0">
                <a:solidFill>
                  <a:srgbClr val="C00000"/>
                </a:solidFill>
              </a:rPr>
              <a:t>red</a:t>
            </a:r>
            <a:r>
              <a:rPr lang="en-US" dirty="0">
                <a:solidFill>
                  <a:srgbClr val="C00000"/>
                </a:solidFill>
              </a:rPr>
              <a:t> </a:t>
            </a:r>
            <a:r>
              <a:rPr lang="en-US" dirty="0"/>
              <a:t>and its </a:t>
            </a:r>
            <a:r>
              <a:rPr lang="en-US" b="1" dirty="0">
                <a:solidFill>
                  <a:srgbClr val="0000FF"/>
                </a:solidFill>
              </a:rPr>
              <a:t>grandparent</a:t>
            </a:r>
            <a:r>
              <a:rPr lang="en-US" dirty="0">
                <a:solidFill>
                  <a:srgbClr val="0000FF"/>
                </a:solidFill>
              </a:rPr>
              <a:t> </a:t>
            </a:r>
            <a:r>
              <a:rPr lang="en-US" dirty="0"/>
              <a:t>is </a:t>
            </a:r>
            <a:r>
              <a:rPr lang="en-US" b="1" dirty="0">
                <a:solidFill>
                  <a:srgbClr val="0000FF"/>
                </a:solidFill>
              </a:rPr>
              <a:t>black</a:t>
            </a:r>
            <a:r>
              <a:rPr lang="en-US" dirty="0"/>
              <a:t>.</a:t>
            </a:r>
          </a:p>
          <a:p>
            <a:r>
              <a:rPr lang="en-US" b="1" u="sng" dirty="0"/>
              <a:t>Assume</a:t>
            </a:r>
            <a:r>
              <a:rPr lang="en-US" dirty="0"/>
              <a:t>: the parent “P” is the </a:t>
            </a:r>
            <a:r>
              <a:rPr lang="en-US" b="1" dirty="0">
                <a:solidFill>
                  <a:srgbClr val="C00000"/>
                </a:solidFill>
              </a:rPr>
              <a:t>left child</a:t>
            </a:r>
            <a:r>
              <a:rPr lang="en-US" dirty="0"/>
              <a:t> of the grandparent “G”. (The “right child” case is </a:t>
            </a:r>
            <a:r>
              <a:rPr lang="en-US" b="1" dirty="0">
                <a:solidFill>
                  <a:srgbClr val="C00000"/>
                </a:solidFill>
              </a:rPr>
              <a:t>symmetric</a:t>
            </a:r>
            <a:r>
              <a:rPr lang="en-US" dirty="0"/>
              <a:t>.)</a:t>
            </a:r>
          </a:p>
          <a:p>
            <a:r>
              <a:rPr lang="en-US" b="1" u="sng" dirty="0"/>
              <a:t>Denote</a:t>
            </a:r>
            <a:r>
              <a:rPr lang="en-US" dirty="0"/>
              <a:t>: the right child of the grandparent to be Q.</a:t>
            </a:r>
          </a:p>
          <a:p>
            <a:endParaRPr lang="en-US" dirty="0"/>
          </a:p>
        </p:txBody>
      </p:sp>
      <p:grpSp>
        <p:nvGrpSpPr>
          <p:cNvPr id="51" name="Group 50"/>
          <p:cNvGrpSpPr/>
          <p:nvPr/>
        </p:nvGrpSpPr>
        <p:grpSpPr>
          <a:xfrm>
            <a:off x="1470277" y="4100533"/>
            <a:ext cx="4625723" cy="2574997"/>
            <a:chOff x="1044877" y="2454203"/>
            <a:chExt cx="4625723" cy="2574997"/>
          </a:xfrm>
        </p:grpSpPr>
        <p:sp>
          <p:nvSpPr>
            <p:cNvPr id="12" name="Oval 11"/>
            <p:cNvSpPr/>
            <p:nvPr/>
          </p:nvSpPr>
          <p:spPr>
            <a:xfrm flipH="1">
              <a:off x="4216200" y="24542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13" name="Straight Connector 12"/>
            <p:cNvCxnSpPr>
              <a:stCxn id="12" idx="3"/>
              <a:endCxn id="14" idx="0"/>
            </p:cNvCxnSpPr>
            <p:nvPr/>
          </p:nvCxnSpPr>
          <p:spPr>
            <a:xfrm>
              <a:off x="4584935" y="2822938"/>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4825800" y="301233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15" name="Oval 14"/>
            <p:cNvSpPr/>
            <p:nvPr/>
          </p:nvSpPr>
          <p:spPr>
            <a:xfrm flipH="1">
              <a:off x="3575232" y="301398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6" name="Straight Connector 15"/>
            <p:cNvCxnSpPr>
              <a:stCxn id="12" idx="5"/>
              <a:endCxn id="15" idx="0"/>
            </p:cNvCxnSpPr>
            <p:nvPr/>
          </p:nvCxnSpPr>
          <p:spPr>
            <a:xfrm flipH="1">
              <a:off x="3791232" y="2822938"/>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5" idx="5"/>
              <a:endCxn id="11" idx="0"/>
            </p:cNvCxnSpPr>
            <p:nvPr/>
          </p:nvCxnSpPr>
          <p:spPr>
            <a:xfrm flipH="1">
              <a:off x="3264000" y="3382723"/>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3048000" y="359720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7" name="Straight Arrow Connector 6"/>
            <p:cNvCxnSpPr/>
            <p:nvPr/>
          </p:nvCxnSpPr>
          <p:spPr>
            <a:xfrm>
              <a:off x="2368316" y="3797400"/>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44877" y="3597203"/>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20" name="Group 19"/>
            <p:cNvGrpSpPr/>
            <p:nvPr/>
          </p:nvGrpSpPr>
          <p:grpSpPr>
            <a:xfrm>
              <a:off x="2635200" y="4267200"/>
              <a:ext cx="489000" cy="749400"/>
              <a:chOff x="2819400" y="4432200"/>
              <a:chExt cx="489000" cy="749400"/>
            </a:xfrm>
          </p:grpSpPr>
          <p:sp>
            <p:nvSpPr>
              <p:cNvPr id="18" name="Isosceles Triangle 17"/>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Oval 18"/>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grpSp>
          <p:nvGrpSpPr>
            <p:cNvPr id="24" name="Group 23"/>
            <p:cNvGrpSpPr/>
            <p:nvPr/>
          </p:nvGrpSpPr>
          <p:grpSpPr>
            <a:xfrm>
              <a:off x="3276600" y="4279800"/>
              <a:ext cx="489000" cy="749400"/>
              <a:chOff x="2819400" y="4432200"/>
              <a:chExt cx="489000" cy="749400"/>
            </a:xfrm>
          </p:grpSpPr>
          <p:sp>
            <p:nvSpPr>
              <p:cNvPr id="25" name="Isosceles Triangle 24"/>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Oval 25"/>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27" name="Straight Connector 26"/>
            <p:cNvCxnSpPr>
              <a:stCxn id="11" idx="5"/>
              <a:endCxn id="19" idx="0"/>
            </p:cNvCxnSpPr>
            <p:nvPr/>
          </p:nvCxnSpPr>
          <p:spPr>
            <a:xfrm flipH="1">
              <a:off x="2870100" y="3965938"/>
              <a:ext cx="241165"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6" idx="0"/>
              <a:endCxn id="11" idx="3"/>
            </p:cNvCxnSpPr>
            <p:nvPr/>
          </p:nvCxnSpPr>
          <p:spPr>
            <a:xfrm flipH="1" flipV="1">
              <a:off x="3416735" y="3965938"/>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3810000" y="3670200"/>
              <a:ext cx="489000" cy="749400"/>
              <a:chOff x="2819400" y="4432200"/>
              <a:chExt cx="489000" cy="749400"/>
            </a:xfrm>
          </p:grpSpPr>
          <p:sp>
            <p:nvSpPr>
              <p:cNvPr id="34" name="Isosceles Triangle 33"/>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5" name="Oval 34"/>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36" name="Straight Connector 35"/>
            <p:cNvCxnSpPr>
              <a:stCxn id="15" idx="3"/>
              <a:endCxn id="35" idx="0"/>
            </p:cNvCxnSpPr>
            <p:nvPr/>
          </p:nvCxnSpPr>
          <p:spPr>
            <a:xfrm>
              <a:off x="3943967" y="3382723"/>
              <a:ext cx="100933" cy="287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4419600" y="3670200"/>
              <a:ext cx="489000" cy="749400"/>
              <a:chOff x="2819400" y="4432200"/>
              <a:chExt cx="489000" cy="749400"/>
            </a:xfrm>
          </p:grpSpPr>
          <p:sp>
            <p:nvSpPr>
              <p:cNvPr id="40" name="Isosceles Triangle 39"/>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1" name="Oval 40"/>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42" name="Straight Connector 41"/>
            <p:cNvCxnSpPr>
              <a:stCxn id="14" idx="5"/>
              <a:endCxn id="41" idx="0"/>
            </p:cNvCxnSpPr>
            <p:nvPr/>
          </p:nvCxnSpPr>
          <p:spPr>
            <a:xfrm flipH="1">
              <a:off x="4654500" y="3381071"/>
              <a:ext cx="234565" cy="2891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5181600" y="3657600"/>
              <a:ext cx="489000" cy="749400"/>
              <a:chOff x="2819400" y="4432200"/>
              <a:chExt cx="489000" cy="749400"/>
            </a:xfrm>
          </p:grpSpPr>
          <p:sp>
            <p:nvSpPr>
              <p:cNvPr id="46" name="Isosceles Triangle 45"/>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7" name="Oval 46"/>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48" name="Straight Connector 47"/>
            <p:cNvCxnSpPr>
              <a:endCxn id="14" idx="3"/>
            </p:cNvCxnSpPr>
            <p:nvPr/>
          </p:nvCxnSpPr>
          <p:spPr>
            <a:xfrm flipH="1" flipV="1">
              <a:off x="5194535" y="3381071"/>
              <a:ext cx="221965" cy="2717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7433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up)">
                                      <p:cBhvr>
                                        <p:cTn id="7" dur="500"/>
                                        <p:tgtEl>
                                          <p:spTgt spid="4">
                                            <p:txEl>
                                              <p:pRg st="2" end="2"/>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wipe(up)">
                                      <p:cBhvr>
                                        <p:cTn id="1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26</a:t>
            </a:fld>
            <a:endParaRPr lang="en-US" dirty="0"/>
          </a:p>
        </p:txBody>
      </p:sp>
      <p:sp>
        <p:nvSpPr>
          <p:cNvPr id="4" name="Content Placeholder 3"/>
          <p:cNvSpPr>
            <a:spLocks noGrp="1"/>
          </p:cNvSpPr>
          <p:nvPr>
            <p:ph sz="quarter" idx="1"/>
          </p:nvPr>
        </p:nvSpPr>
        <p:spPr/>
        <p:txBody>
          <a:bodyPr>
            <a:normAutofit/>
          </a:bodyPr>
          <a:lstStyle/>
          <a:p>
            <a:r>
              <a:rPr lang="en-US" dirty="0"/>
              <a:t>Three Cases:</a:t>
            </a:r>
          </a:p>
          <a:p>
            <a:pPr marL="777240" lvl="1" indent="-457200">
              <a:buAutoNum type="arabicPeriod"/>
            </a:pPr>
            <a:r>
              <a:rPr lang="en-US" dirty="0"/>
              <a:t>Q is a </a:t>
            </a:r>
            <a:r>
              <a:rPr lang="en-US" b="1" dirty="0">
                <a:solidFill>
                  <a:srgbClr val="C00000"/>
                </a:solidFill>
              </a:rPr>
              <a:t>red node</a:t>
            </a:r>
            <a:r>
              <a:rPr lang="en-US" dirty="0"/>
              <a:t>.</a:t>
            </a:r>
          </a:p>
          <a:p>
            <a:pPr marL="777240" lvl="1" indent="-457200">
              <a:buAutoNum type="arabicPeriod"/>
            </a:pPr>
            <a:endParaRPr lang="en-US" dirty="0"/>
          </a:p>
          <a:p>
            <a:pPr marL="777240" lvl="1" indent="-457200">
              <a:buAutoNum type="arabicPeriod"/>
            </a:pPr>
            <a:endParaRPr lang="en-US" dirty="0"/>
          </a:p>
          <a:p>
            <a:pPr marL="777240" lvl="1" indent="-457200">
              <a:buAutoNum type="arabicPeriod"/>
            </a:pPr>
            <a:endParaRPr lang="en-US" dirty="0"/>
          </a:p>
          <a:p>
            <a:pPr marL="777240" lvl="1" indent="-457200">
              <a:buAutoNum type="arabicPeriod"/>
            </a:pPr>
            <a:endParaRPr lang="en-US" dirty="0"/>
          </a:p>
          <a:p>
            <a:pPr marL="777240" lvl="1" indent="-457200">
              <a:buAutoNum type="arabicPeriod"/>
            </a:pPr>
            <a:endParaRPr lang="en-US" dirty="0"/>
          </a:p>
          <a:p>
            <a:pPr lvl="1"/>
            <a:r>
              <a:rPr lang="en-US" b="1" u="sng" dirty="0"/>
              <a:t>Claim</a:t>
            </a:r>
            <a:r>
              <a:rPr lang="en-US" dirty="0"/>
              <a:t>: </a:t>
            </a:r>
          </a:p>
          <a:p>
            <a:pPr lvl="2"/>
            <a:r>
              <a:rPr lang="el-GR" sz="2400" dirty="0">
                <a:latin typeface="Times New Roman"/>
                <a:cs typeface="Times New Roman"/>
              </a:rPr>
              <a:t>α</a:t>
            </a:r>
            <a:r>
              <a:rPr lang="en-US" sz="2400" dirty="0">
                <a:latin typeface="Times New Roman"/>
                <a:cs typeface="Times New Roman"/>
              </a:rPr>
              <a:t>, </a:t>
            </a:r>
            <a:r>
              <a:rPr lang="el-GR" sz="2400" dirty="0">
                <a:latin typeface="Times New Roman"/>
                <a:cs typeface="Times New Roman"/>
              </a:rPr>
              <a:t>β</a:t>
            </a:r>
            <a:r>
              <a:rPr lang="en-US" sz="2400" dirty="0">
                <a:latin typeface="Times New Roman"/>
                <a:cs typeface="Times New Roman"/>
              </a:rPr>
              <a:t>, </a:t>
            </a:r>
            <a:r>
              <a:rPr lang="el-GR" sz="2400" dirty="0">
                <a:latin typeface="Times New Roman"/>
                <a:cs typeface="Times New Roman"/>
              </a:rPr>
              <a:t>γ</a:t>
            </a:r>
            <a:r>
              <a:rPr lang="en-US" sz="2400" dirty="0">
                <a:latin typeface="Times New Roman"/>
                <a:cs typeface="Times New Roman"/>
              </a:rPr>
              <a:t>, </a:t>
            </a:r>
            <a:r>
              <a:rPr lang="el-GR" sz="2400" dirty="0">
                <a:latin typeface="Times New Roman"/>
                <a:cs typeface="Times New Roman"/>
              </a:rPr>
              <a:t>δ</a:t>
            </a:r>
            <a:r>
              <a:rPr lang="en-US" sz="2400" dirty="0">
                <a:latin typeface="Times New Roman"/>
                <a:cs typeface="Times New Roman"/>
              </a:rPr>
              <a:t>, </a:t>
            </a:r>
            <a:r>
              <a:rPr lang="el-GR" sz="2400" dirty="0">
                <a:latin typeface="Times New Roman"/>
                <a:cs typeface="Times New Roman"/>
              </a:rPr>
              <a:t>ε</a:t>
            </a:r>
            <a:r>
              <a:rPr lang="en-US" sz="2400" dirty="0">
                <a:latin typeface="Times New Roman"/>
                <a:cs typeface="Times New Roman"/>
              </a:rPr>
              <a:t> are trees with </a:t>
            </a:r>
            <a:r>
              <a:rPr lang="en-US" sz="2400" b="1" dirty="0">
                <a:solidFill>
                  <a:srgbClr val="0000FF"/>
                </a:solidFill>
                <a:latin typeface="Times New Roman"/>
                <a:cs typeface="Times New Roman"/>
              </a:rPr>
              <a:t>black root</a:t>
            </a:r>
            <a:r>
              <a:rPr lang="en-US" sz="2400" dirty="0">
                <a:latin typeface="Times New Roman"/>
                <a:cs typeface="Times New Roman"/>
              </a:rPr>
              <a:t>.</a:t>
            </a:r>
          </a:p>
          <a:p>
            <a:pPr lvl="2"/>
            <a:r>
              <a:rPr lang="el-GR" sz="2400" dirty="0">
                <a:latin typeface="Times New Roman"/>
                <a:cs typeface="Times New Roman"/>
              </a:rPr>
              <a:t>α</a:t>
            </a:r>
            <a:r>
              <a:rPr lang="en-US" sz="2400" dirty="0">
                <a:latin typeface="Times New Roman"/>
                <a:cs typeface="Times New Roman"/>
              </a:rPr>
              <a:t>, </a:t>
            </a:r>
            <a:r>
              <a:rPr lang="el-GR" sz="2400" dirty="0">
                <a:latin typeface="Times New Roman"/>
                <a:cs typeface="Times New Roman"/>
              </a:rPr>
              <a:t>β</a:t>
            </a:r>
            <a:r>
              <a:rPr lang="en-US" sz="2400" dirty="0">
                <a:latin typeface="Times New Roman"/>
                <a:cs typeface="Times New Roman"/>
              </a:rPr>
              <a:t>, </a:t>
            </a:r>
            <a:r>
              <a:rPr lang="el-GR" sz="2400" dirty="0">
                <a:latin typeface="Times New Roman"/>
                <a:cs typeface="Times New Roman"/>
              </a:rPr>
              <a:t>γ</a:t>
            </a:r>
            <a:r>
              <a:rPr lang="en-US" sz="2400" dirty="0">
                <a:latin typeface="Times New Roman"/>
                <a:cs typeface="Times New Roman"/>
              </a:rPr>
              <a:t>, </a:t>
            </a:r>
            <a:r>
              <a:rPr lang="el-GR" sz="2400" dirty="0">
                <a:latin typeface="Times New Roman"/>
                <a:cs typeface="Times New Roman"/>
              </a:rPr>
              <a:t>δ</a:t>
            </a:r>
            <a:r>
              <a:rPr lang="en-US" sz="2400" dirty="0">
                <a:latin typeface="Times New Roman"/>
                <a:cs typeface="Times New Roman"/>
              </a:rPr>
              <a:t>, </a:t>
            </a:r>
            <a:r>
              <a:rPr lang="el-GR" sz="2400" dirty="0">
                <a:latin typeface="Times New Roman"/>
                <a:cs typeface="Times New Roman"/>
              </a:rPr>
              <a:t>ε</a:t>
            </a:r>
            <a:r>
              <a:rPr lang="en-US" sz="2400" dirty="0">
                <a:latin typeface="Times New Roman"/>
                <a:cs typeface="Times New Roman"/>
              </a:rPr>
              <a:t> have the </a:t>
            </a:r>
            <a:r>
              <a:rPr lang="en-US" sz="2400" b="1" u="sng" dirty="0">
                <a:latin typeface="Times New Roman"/>
                <a:cs typeface="Times New Roman"/>
              </a:rPr>
              <a:t>same</a:t>
            </a:r>
            <a:r>
              <a:rPr lang="en-US" sz="2400" dirty="0">
                <a:latin typeface="Times New Roman"/>
                <a:cs typeface="Times New Roman"/>
              </a:rPr>
              <a:t> </a:t>
            </a:r>
            <a:r>
              <a:rPr lang="en-US" sz="2400" b="1" dirty="0">
                <a:solidFill>
                  <a:srgbClr val="0000FF"/>
                </a:solidFill>
                <a:latin typeface="Times New Roman"/>
                <a:cs typeface="Times New Roman"/>
              </a:rPr>
              <a:t>black height</a:t>
            </a:r>
            <a:r>
              <a:rPr lang="en-US" sz="2400" dirty="0">
                <a:latin typeface="Times New Roman"/>
                <a:cs typeface="Times New Roman"/>
              </a:rPr>
              <a:t>.</a:t>
            </a:r>
            <a:endParaRPr lang="en-US" sz="2400" dirty="0"/>
          </a:p>
        </p:txBody>
      </p:sp>
      <p:grpSp>
        <p:nvGrpSpPr>
          <p:cNvPr id="56" name="Group 55"/>
          <p:cNvGrpSpPr/>
          <p:nvPr/>
        </p:nvGrpSpPr>
        <p:grpSpPr>
          <a:xfrm>
            <a:off x="2124277" y="1905000"/>
            <a:ext cx="4581323" cy="2659969"/>
            <a:chOff x="1241677" y="2534231"/>
            <a:chExt cx="4581323" cy="2659969"/>
          </a:xfrm>
        </p:grpSpPr>
        <p:sp>
          <p:nvSpPr>
            <p:cNvPr id="6" name="Oval 5"/>
            <p:cNvSpPr/>
            <p:nvPr/>
          </p:nvSpPr>
          <p:spPr>
            <a:xfrm flipH="1">
              <a:off x="4413000" y="25342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7" name="Straight Connector 6"/>
            <p:cNvCxnSpPr>
              <a:stCxn id="6" idx="3"/>
              <a:endCxn id="8" idx="0"/>
            </p:cNvCxnSpPr>
            <p:nvPr/>
          </p:nvCxnSpPr>
          <p:spPr>
            <a:xfrm>
              <a:off x="4781735" y="29029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5022600" y="30923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9" name="Oval 8"/>
            <p:cNvSpPr/>
            <p:nvPr/>
          </p:nvSpPr>
          <p:spPr>
            <a:xfrm flipH="1">
              <a:off x="3772032" y="30940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0" name="Straight Connector 9"/>
            <p:cNvCxnSpPr>
              <a:stCxn id="6" idx="5"/>
              <a:endCxn id="9" idx="0"/>
            </p:cNvCxnSpPr>
            <p:nvPr/>
          </p:nvCxnSpPr>
          <p:spPr>
            <a:xfrm flipH="1">
              <a:off x="3988032" y="29029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3460800" y="34627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3244800" y="36772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13" name="Straight Arrow Connector 12"/>
            <p:cNvCxnSpPr/>
            <p:nvPr/>
          </p:nvCxnSpPr>
          <p:spPr>
            <a:xfrm>
              <a:off x="2565116" y="38774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41677" y="3677231"/>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40" name="Group 39"/>
            <p:cNvGrpSpPr/>
            <p:nvPr/>
          </p:nvGrpSpPr>
          <p:grpSpPr>
            <a:xfrm>
              <a:off x="2787600" y="4347228"/>
              <a:ext cx="489000" cy="834372"/>
              <a:chOff x="2787600" y="4347228"/>
              <a:chExt cx="489000" cy="834372"/>
            </a:xfrm>
          </p:grpSpPr>
          <p:sp>
            <p:nvSpPr>
              <p:cNvPr id="33" name="Isosceles Triangle 3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4" name="Oval 3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17" name="Straight Connector 16"/>
            <p:cNvCxnSpPr>
              <a:stCxn id="12" idx="5"/>
              <a:endCxn id="34" idx="0"/>
            </p:cNvCxnSpPr>
            <p:nvPr/>
          </p:nvCxnSpPr>
          <p:spPr>
            <a:xfrm flipH="1">
              <a:off x="3035064" y="4045966"/>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2" idx="3"/>
            </p:cNvCxnSpPr>
            <p:nvPr/>
          </p:nvCxnSpPr>
          <p:spPr>
            <a:xfrm flipH="1" flipV="1">
              <a:off x="3613535" y="4045966"/>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3"/>
              <a:endCxn id="46" idx="0"/>
            </p:cNvCxnSpPr>
            <p:nvPr/>
          </p:nvCxnSpPr>
          <p:spPr>
            <a:xfrm>
              <a:off x="4140767" y="3462751"/>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5"/>
              <a:endCxn id="49" idx="0"/>
            </p:cNvCxnSpPr>
            <p:nvPr/>
          </p:nvCxnSpPr>
          <p:spPr>
            <a:xfrm flipH="1">
              <a:off x="4863864" y="3461099"/>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4" idx="0"/>
              <a:endCxn id="8" idx="3"/>
            </p:cNvCxnSpPr>
            <p:nvPr/>
          </p:nvCxnSpPr>
          <p:spPr>
            <a:xfrm flipH="1" flipV="1">
              <a:off x="5391335" y="3461099"/>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3460800" y="4359828"/>
              <a:ext cx="489000" cy="834372"/>
              <a:chOff x="2787600" y="4347228"/>
              <a:chExt cx="489000" cy="834372"/>
            </a:xfrm>
          </p:grpSpPr>
          <p:sp>
            <p:nvSpPr>
              <p:cNvPr id="42" name="Isosceles Triangle 41"/>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3" name="Oval 42"/>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44" name="Group 43"/>
            <p:cNvGrpSpPr/>
            <p:nvPr/>
          </p:nvGrpSpPr>
          <p:grpSpPr>
            <a:xfrm>
              <a:off x="3981264" y="3737628"/>
              <a:ext cx="489000" cy="834372"/>
              <a:chOff x="2787600" y="4347228"/>
              <a:chExt cx="489000" cy="834372"/>
            </a:xfrm>
          </p:grpSpPr>
          <p:sp>
            <p:nvSpPr>
              <p:cNvPr id="45" name="Isosceles Triangle 44"/>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6" name="Oval 45"/>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47" name="Group 46"/>
            <p:cNvGrpSpPr/>
            <p:nvPr/>
          </p:nvGrpSpPr>
          <p:grpSpPr>
            <a:xfrm>
              <a:off x="4616400" y="3737628"/>
              <a:ext cx="489000" cy="834372"/>
              <a:chOff x="2787600" y="4347228"/>
              <a:chExt cx="489000" cy="834372"/>
            </a:xfrm>
          </p:grpSpPr>
          <p:sp>
            <p:nvSpPr>
              <p:cNvPr id="48" name="Isosceles Triangle 47"/>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9" name="Oval 48"/>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52" name="Group 51"/>
            <p:cNvGrpSpPr/>
            <p:nvPr/>
          </p:nvGrpSpPr>
          <p:grpSpPr>
            <a:xfrm>
              <a:off x="5334000" y="3716356"/>
              <a:ext cx="489000" cy="834372"/>
              <a:chOff x="2787600" y="4347228"/>
              <a:chExt cx="489000" cy="834372"/>
            </a:xfrm>
          </p:grpSpPr>
          <p:sp>
            <p:nvSpPr>
              <p:cNvPr id="53" name="Isosceles Triangle 5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4" name="Oval 5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grpSp>
    </p:spTree>
    <p:extLst>
      <p:ext uri="{BB962C8B-B14F-4D97-AF65-F5344CB8AC3E}">
        <p14:creationId xmlns:p14="http://schemas.microsoft.com/office/powerpoint/2010/main" val="51125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barn(inVertical)">
                                      <p:cBhvr>
                                        <p:cTn id="7" dur="500"/>
                                        <p:tgtEl>
                                          <p:spTgt spid="4">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8" end="8"/>
                                            </p:txEl>
                                          </p:spTgt>
                                        </p:tgtEl>
                                        <p:attrNameLst>
                                          <p:attrName>style.visibility</p:attrName>
                                        </p:attrNameLst>
                                      </p:cBhvr>
                                      <p:to>
                                        <p:strVal val="visible"/>
                                      </p:to>
                                    </p:set>
                                    <p:animEffect transition="in" filter="barn(inVertical)">
                                      <p:cBhvr>
                                        <p:cTn id="12" dur="500"/>
                                        <p:tgtEl>
                                          <p:spTgt spid="4">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animEffect transition="in" filter="barn(inVertical)">
                                      <p:cBhvr>
                                        <p:cTn id="1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27</a:t>
            </a:fld>
            <a:endParaRPr lang="en-US" dirty="0"/>
          </a:p>
        </p:txBody>
      </p:sp>
      <p:sp>
        <p:nvSpPr>
          <p:cNvPr id="4" name="Content Placeholder 3"/>
          <p:cNvSpPr>
            <a:spLocks noGrp="1"/>
          </p:cNvSpPr>
          <p:nvPr>
            <p:ph sz="quarter" idx="1"/>
          </p:nvPr>
        </p:nvSpPr>
        <p:spPr>
          <a:xfrm>
            <a:off x="381000" y="1447800"/>
            <a:ext cx="4495800" cy="4572000"/>
          </a:xfrm>
        </p:spPr>
        <p:txBody>
          <a:bodyPr>
            <a:normAutofit/>
          </a:bodyPr>
          <a:lstStyle/>
          <a:p>
            <a:r>
              <a:rPr lang="en-US" dirty="0"/>
              <a:t>Three Cases:</a:t>
            </a:r>
          </a:p>
          <a:p>
            <a:pPr marL="320040" lvl="1" indent="0">
              <a:buNone/>
            </a:pPr>
            <a:r>
              <a:rPr lang="en-US" dirty="0"/>
              <a:t>2. Q is a </a:t>
            </a:r>
            <a:r>
              <a:rPr lang="en-US" b="1" dirty="0"/>
              <a:t>black node</a:t>
            </a:r>
            <a:r>
              <a:rPr lang="en-US" dirty="0"/>
              <a:t>; I is P’s </a:t>
            </a:r>
            <a:r>
              <a:rPr lang="en-US" b="1" dirty="0">
                <a:solidFill>
                  <a:srgbClr val="0000FF"/>
                </a:solidFill>
              </a:rPr>
              <a:t>left</a:t>
            </a:r>
            <a:r>
              <a:rPr lang="en-US" dirty="0">
                <a:solidFill>
                  <a:srgbClr val="0000FF"/>
                </a:solidFill>
              </a:rPr>
              <a:t> </a:t>
            </a:r>
            <a:r>
              <a:rPr lang="en-US" dirty="0"/>
              <a:t>child.</a:t>
            </a:r>
          </a:p>
          <a:p>
            <a:pPr marL="320040" lvl="1" indent="0">
              <a:buNone/>
            </a:pPr>
            <a:r>
              <a:rPr lang="en-US" dirty="0"/>
              <a:t>3. Q is a </a:t>
            </a:r>
            <a:r>
              <a:rPr lang="en-US" b="1" dirty="0"/>
              <a:t>black node</a:t>
            </a:r>
            <a:r>
              <a:rPr lang="en-US" dirty="0"/>
              <a:t>; I is P’s </a:t>
            </a:r>
            <a:r>
              <a:rPr lang="en-US" b="1" dirty="0">
                <a:solidFill>
                  <a:srgbClr val="0000FF"/>
                </a:solidFill>
              </a:rPr>
              <a:t>right</a:t>
            </a:r>
            <a:r>
              <a:rPr lang="en-US" dirty="0">
                <a:solidFill>
                  <a:srgbClr val="0000FF"/>
                </a:solidFill>
              </a:rPr>
              <a:t> </a:t>
            </a:r>
            <a:r>
              <a:rPr lang="en-US" dirty="0"/>
              <a:t>child.</a:t>
            </a:r>
          </a:p>
          <a:p>
            <a:pPr marL="274320" lvl="1" indent="-274320">
              <a:spcBef>
                <a:spcPts val="580"/>
              </a:spcBef>
              <a:buClr>
                <a:schemeClr val="accent1"/>
              </a:buClr>
            </a:pPr>
            <a:endParaRPr lang="en-US" b="1" u="sng" dirty="0"/>
          </a:p>
          <a:p>
            <a:pPr marL="274320" lvl="1" indent="-274320">
              <a:spcBef>
                <a:spcPts val="580"/>
              </a:spcBef>
              <a:buClr>
                <a:schemeClr val="accent1"/>
              </a:buClr>
            </a:pPr>
            <a:r>
              <a:rPr lang="en-US" b="1" u="sng" dirty="0"/>
              <a:t>Claim</a:t>
            </a:r>
            <a:r>
              <a:rPr lang="en-US" dirty="0"/>
              <a:t> for Case 2 and 3:</a:t>
            </a:r>
          </a:p>
          <a:p>
            <a:pPr lvl="1"/>
            <a:r>
              <a:rPr lang="en-US" dirty="0"/>
              <a:t>α, β, γ, Q are trees with </a:t>
            </a:r>
            <a:r>
              <a:rPr lang="en-US" b="1" dirty="0">
                <a:solidFill>
                  <a:srgbClr val="0000FF"/>
                </a:solidFill>
              </a:rPr>
              <a:t>black root</a:t>
            </a:r>
            <a:r>
              <a:rPr lang="en-US" dirty="0"/>
              <a:t>.</a:t>
            </a:r>
          </a:p>
          <a:p>
            <a:pPr lvl="1"/>
            <a:r>
              <a:rPr lang="en-US" dirty="0"/>
              <a:t>α, β, γ, Q have the </a:t>
            </a:r>
            <a:r>
              <a:rPr lang="en-US" b="1" u="sng" dirty="0"/>
              <a:t>same</a:t>
            </a:r>
            <a:r>
              <a:rPr lang="en-US" dirty="0"/>
              <a:t> </a:t>
            </a:r>
            <a:r>
              <a:rPr lang="en-US" b="1" dirty="0">
                <a:solidFill>
                  <a:srgbClr val="0000FF"/>
                </a:solidFill>
              </a:rPr>
              <a:t>black height</a:t>
            </a:r>
            <a:r>
              <a:rPr lang="en-US" dirty="0"/>
              <a:t>.</a:t>
            </a:r>
          </a:p>
          <a:p>
            <a:endParaRPr lang="en-US" dirty="0"/>
          </a:p>
        </p:txBody>
      </p:sp>
      <p:grpSp>
        <p:nvGrpSpPr>
          <p:cNvPr id="35" name="Group 34"/>
          <p:cNvGrpSpPr/>
          <p:nvPr/>
        </p:nvGrpSpPr>
        <p:grpSpPr>
          <a:xfrm>
            <a:off x="4859505" y="1371600"/>
            <a:ext cx="3446295" cy="2514600"/>
            <a:chOff x="4738905" y="1454831"/>
            <a:chExt cx="3446295" cy="2514600"/>
          </a:xfrm>
        </p:grpSpPr>
        <p:sp>
          <p:nvSpPr>
            <p:cNvPr id="27" name="Isosceles Triangle 26"/>
            <p:cNvSpPr/>
            <p:nvPr/>
          </p:nvSpPr>
          <p:spPr>
            <a:xfrm>
              <a:off x="7696200" y="2286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 name="Oval 5"/>
            <p:cNvSpPr/>
            <p:nvPr/>
          </p:nvSpPr>
          <p:spPr>
            <a:xfrm flipH="1">
              <a:off x="7113393" y="14548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7" name="Straight Connector 6"/>
            <p:cNvCxnSpPr>
              <a:stCxn id="6" idx="3"/>
              <a:endCxn id="8" idx="0"/>
            </p:cNvCxnSpPr>
            <p:nvPr/>
          </p:nvCxnSpPr>
          <p:spPr>
            <a:xfrm>
              <a:off x="7482128" y="18235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7722993" y="20129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9" name="Oval 8"/>
            <p:cNvSpPr/>
            <p:nvPr/>
          </p:nvSpPr>
          <p:spPr>
            <a:xfrm flipH="1">
              <a:off x="6472425" y="20146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0" name="Straight Connector 9"/>
            <p:cNvCxnSpPr>
              <a:stCxn id="6" idx="5"/>
              <a:endCxn id="9" idx="0"/>
            </p:cNvCxnSpPr>
            <p:nvPr/>
          </p:nvCxnSpPr>
          <p:spPr>
            <a:xfrm flipH="1">
              <a:off x="6688425" y="18235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6161193" y="23833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5945193" y="25978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13" name="Straight Arrow Connector 12"/>
            <p:cNvCxnSpPr/>
            <p:nvPr/>
          </p:nvCxnSpPr>
          <p:spPr>
            <a:xfrm>
              <a:off x="5600700" y="2286000"/>
              <a:ext cx="312693"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38905" y="1827122"/>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15" name="Group 14"/>
            <p:cNvGrpSpPr/>
            <p:nvPr/>
          </p:nvGrpSpPr>
          <p:grpSpPr>
            <a:xfrm>
              <a:off x="5518200" y="3156431"/>
              <a:ext cx="489000" cy="813000"/>
              <a:chOff x="2805207" y="4320803"/>
              <a:chExt cx="489000" cy="813000"/>
            </a:xfrm>
          </p:grpSpPr>
          <p:sp>
            <p:nvSpPr>
              <p:cNvPr id="33" name="Isosceles Triangle 32"/>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4" name="Oval 33"/>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16" name="Group 15"/>
            <p:cNvGrpSpPr/>
            <p:nvPr/>
          </p:nvGrpSpPr>
          <p:grpSpPr>
            <a:xfrm>
              <a:off x="6248400" y="3131231"/>
              <a:ext cx="489000" cy="838200"/>
              <a:chOff x="2894007" y="4283003"/>
              <a:chExt cx="489000" cy="838200"/>
            </a:xfrm>
          </p:grpSpPr>
          <p:sp>
            <p:nvSpPr>
              <p:cNvPr id="31" name="Isosceles Triangle 30"/>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2" name="Oval 31"/>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17" name="Straight Connector 16"/>
            <p:cNvCxnSpPr>
              <a:stCxn id="12" idx="5"/>
              <a:endCxn id="34" idx="0"/>
            </p:cNvCxnSpPr>
            <p:nvPr/>
          </p:nvCxnSpPr>
          <p:spPr>
            <a:xfrm flipH="1">
              <a:off x="5734200" y="2966566"/>
              <a:ext cx="274258"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32" idx="0"/>
              <a:endCxn id="12" idx="3"/>
            </p:cNvCxnSpPr>
            <p:nvPr/>
          </p:nvCxnSpPr>
          <p:spPr>
            <a:xfrm flipH="1" flipV="1">
              <a:off x="6313928" y="2966566"/>
              <a:ext cx="1646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889800" y="2670828"/>
              <a:ext cx="489000" cy="841403"/>
              <a:chOff x="3002007" y="4432200"/>
              <a:chExt cx="489000" cy="841403"/>
            </a:xfrm>
          </p:grpSpPr>
          <p:sp>
            <p:nvSpPr>
              <p:cNvPr id="29" name="Isosceles Triangle 28"/>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0" name="Oval 29"/>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20" name="Straight Connector 19"/>
            <p:cNvCxnSpPr>
              <a:stCxn id="9" idx="3"/>
              <a:endCxn id="30" idx="0"/>
            </p:cNvCxnSpPr>
            <p:nvPr/>
          </p:nvCxnSpPr>
          <p:spPr>
            <a:xfrm>
              <a:off x="6841160" y="2383351"/>
              <a:ext cx="277240" cy="287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835600" y="4048909"/>
            <a:ext cx="3177923" cy="2567891"/>
            <a:chOff x="6157316" y="4048909"/>
            <a:chExt cx="3177923" cy="2567891"/>
          </a:xfrm>
        </p:grpSpPr>
        <p:sp>
          <p:nvSpPr>
            <p:cNvPr id="37" name="Isosceles Triangle 36"/>
            <p:cNvSpPr/>
            <p:nvPr/>
          </p:nvSpPr>
          <p:spPr>
            <a:xfrm>
              <a:off x="7969200" y="4880078"/>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8" name="Oval 37"/>
            <p:cNvSpPr/>
            <p:nvPr/>
          </p:nvSpPr>
          <p:spPr>
            <a:xfrm flipH="1">
              <a:off x="7386393" y="404890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9" name="Straight Connector 38"/>
            <p:cNvCxnSpPr>
              <a:stCxn id="38" idx="3"/>
              <a:endCxn id="40" idx="0"/>
            </p:cNvCxnSpPr>
            <p:nvPr/>
          </p:nvCxnSpPr>
          <p:spPr>
            <a:xfrm>
              <a:off x="7755128" y="4417644"/>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flipH="1">
              <a:off x="7995993" y="460704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41" name="Oval 40"/>
            <p:cNvSpPr/>
            <p:nvPr/>
          </p:nvSpPr>
          <p:spPr>
            <a:xfrm flipH="1">
              <a:off x="6745425" y="460869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42" name="Straight Connector 41"/>
            <p:cNvCxnSpPr>
              <a:stCxn id="38" idx="5"/>
              <a:endCxn id="41" idx="0"/>
            </p:cNvCxnSpPr>
            <p:nvPr/>
          </p:nvCxnSpPr>
          <p:spPr>
            <a:xfrm flipH="1">
              <a:off x="6961425" y="4417644"/>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1" idx="3"/>
              <a:endCxn id="44" idx="0"/>
            </p:cNvCxnSpPr>
            <p:nvPr/>
          </p:nvCxnSpPr>
          <p:spPr>
            <a:xfrm>
              <a:off x="7114160" y="4977429"/>
              <a:ext cx="154356" cy="229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flipH="1">
              <a:off x="7052516" y="5206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45" name="Straight Arrow Connector 44"/>
            <p:cNvCxnSpPr/>
            <p:nvPr/>
          </p:nvCxnSpPr>
          <p:spPr>
            <a:xfrm flipH="1" flipV="1">
              <a:off x="7555709" y="5489679"/>
              <a:ext cx="432000" cy="19584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941716" y="5614649"/>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47" name="Group 46"/>
            <p:cNvGrpSpPr/>
            <p:nvPr/>
          </p:nvGrpSpPr>
          <p:grpSpPr>
            <a:xfrm>
              <a:off x="6705600" y="5791200"/>
              <a:ext cx="489000" cy="825600"/>
              <a:chOff x="2819400" y="4356000"/>
              <a:chExt cx="489000" cy="825600"/>
            </a:xfrm>
          </p:grpSpPr>
          <p:sp>
            <p:nvSpPr>
              <p:cNvPr id="57" name="Isosceles Triangle 56"/>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8" name="Oval 57"/>
              <p:cNvSpPr/>
              <p:nvPr/>
            </p:nvSpPr>
            <p:spPr>
              <a:xfrm flipH="1">
                <a:off x="2836316"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grpSp>
          <p:nvGrpSpPr>
            <p:cNvPr id="48" name="Group 47"/>
            <p:cNvGrpSpPr/>
            <p:nvPr/>
          </p:nvGrpSpPr>
          <p:grpSpPr>
            <a:xfrm>
              <a:off x="7332116" y="5791200"/>
              <a:ext cx="489000" cy="825600"/>
              <a:chOff x="2868116" y="4356000"/>
              <a:chExt cx="489000" cy="825600"/>
            </a:xfrm>
          </p:grpSpPr>
          <p:sp>
            <p:nvSpPr>
              <p:cNvPr id="55" name="Isosceles Triangle 54"/>
              <p:cNvSpPr/>
              <p:nvPr/>
            </p:nvSpPr>
            <p:spPr>
              <a:xfrm>
                <a:off x="2868116"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6" name="Oval 55"/>
              <p:cNvSpPr/>
              <p:nvPr/>
            </p:nvSpPr>
            <p:spPr>
              <a:xfrm flipH="1">
                <a:off x="2908200"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49" name="Straight Connector 48"/>
            <p:cNvCxnSpPr>
              <a:stCxn id="44" idx="5"/>
              <a:endCxn id="58" idx="0"/>
            </p:cNvCxnSpPr>
            <p:nvPr/>
          </p:nvCxnSpPr>
          <p:spPr>
            <a:xfrm flipH="1">
              <a:off x="6938516" y="5575535"/>
              <a:ext cx="177265"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56" idx="0"/>
              <a:endCxn id="44" idx="3"/>
            </p:cNvCxnSpPr>
            <p:nvPr/>
          </p:nvCxnSpPr>
          <p:spPr>
            <a:xfrm flipH="1" flipV="1">
              <a:off x="7421251" y="5575535"/>
              <a:ext cx="166949"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6157316" y="5257800"/>
              <a:ext cx="489000" cy="838200"/>
              <a:chOff x="2804516" y="4411126"/>
              <a:chExt cx="489000" cy="838200"/>
            </a:xfrm>
          </p:grpSpPr>
          <p:sp>
            <p:nvSpPr>
              <p:cNvPr id="53" name="Isosceles Triangle 52"/>
              <p:cNvSpPr/>
              <p:nvPr/>
            </p:nvSpPr>
            <p:spPr>
              <a:xfrm>
                <a:off x="2804516" y="4639726"/>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4" name="Oval 53"/>
              <p:cNvSpPr/>
              <p:nvPr/>
            </p:nvSpPr>
            <p:spPr>
              <a:xfrm flipH="1">
                <a:off x="2836316" y="441112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cxnSp>
          <p:nvCxnSpPr>
            <p:cNvPr id="52" name="Straight Connector 51"/>
            <p:cNvCxnSpPr>
              <a:stCxn id="41" idx="5"/>
              <a:endCxn id="54" idx="0"/>
            </p:cNvCxnSpPr>
            <p:nvPr/>
          </p:nvCxnSpPr>
          <p:spPr>
            <a:xfrm flipH="1">
              <a:off x="6405116" y="4977429"/>
              <a:ext cx="403574" cy="280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9378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wipe(up)">
                                      <p:cBhvr>
                                        <p:cTn id="7" dur="500"/>
                                        <p:tgtEl>
                                          <p:spTgt spid="4">
                                            <p:txEl>
                                              <p:pRg st="4" end="4"/>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wipe(up)">
                                      <p:cBhvr>
                                        <p:cTn id="10" dur="500"/>
                                        <p:tgtEl>
                                          <p:spTgt spid="4">
                                            <p:txEl>
                                              <p:pRg st="5" end="5"/>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wipe(up)">
                                      <p:cBhvr>
                                        <p:cTn id="13"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28</a:t>
            </a:fld>
            <a:endParaRPr lang="en-US" dirty="0"/>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a:t>Case 1: Q is a </a:t>
            </a:r>
            <a:r>
              <a:rPr lang="en-US" sz="2600" b="1" dirty="0">
                <a:solidFill>
                  <a:srgbClr val="C00000"/>
                </a:solidFill>
              </a:rPr>
              <a:t>red node</a:t>
            </a:r>
            <a:r>
              <a:rPr lang="en-US" sz="2600" dirty="0"/>
              <a:t>.</a:t>
            </a:r>
          </a:p>
          <a:p>
            <a:endParaRPr lang="en-US" dirty="0"/>
          </a:p>
        </p:txBody>
      </p:sp>
      <p:grpSp>
        <p:nvGrpSpPr>
          <p:cNvPr id="36" name="Group 35"/>
          <p:cNvGrpSpPr/>
          <p:nvPr/>
        </p:nvGrpSpPr>
        <p:grpSpPr>
          <a:xfrm>
            <a:off x="247091" y="2369943"/>
            <a:ext cx="3639109" cy="2659969"/>
            <a:chOff x="2183891" y="2534231"/>
            <a:chExt cx="3639109" cy="2659969"/>
          </a:xfrm>
        </p:grpSpPr>
        <p:sp>
          <p:nvSpPr>
            <p:cNvPr id="37" name="Oval 36"/>
            <p:cNvSpPr/>
            <p:nvPr/>
          </p:nvSpPr>
          <p:spPr>
            <a:xfrm flipH="1">
              <a:off x="4413000" y="25342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8" name="Straight Connector 37"/>
            <p:cNvCxnSpPr>
              <a:stCxn id="37" idx="3"/>
              <a:endCxn id="39" idx="0"/>
            </p:cNvCxnSpPr>
            <p:nvPr/>
          </p:nvCxnSpPr>
          <p:spPr>
            <a:xfrm>
              <a:off x="4781735" y="29029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flipH="1">
              <a:off x="5022600" y="30923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40" name="Oval 39"/>
            <p:cNvSpPr/>
            <p:nvPr/>
          </p:nvSpPr>
          <p:spPr>
            <a:xfrm flipH="1">
              <a:off x="3772032" y="30940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41" name="Straight Connector 40"/>
            <p:cNvCxnSpPr>
              <a:stCxn id="37" idx="5"/>
              <a:endCxn id="40" idx="0"/>
            </p:cNvCxnSpPr>
            <p:nvPr/>
          </p:nvCxnSpPr>
          <p:spPr>
            <a:xfrm flipH="1">
              <a:off x="3988032" y="29029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a:endCxn id="43" idx="0"/>
            </p:cNvCxnSpPr>
            <p:nvPr/>
          </p:nvCxnSpPr>
          <p:spPr>
            <a:xfrm flipH="1">
              <a:off x="3460800" y="34627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flipH="1">
              <a:off x="3244800" y="36772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44" name="Straight Arrow Connector 43"/>
            <p:cNvCxnSpPr/>
            <p:nvPr/>
          </p:nvCxnSpPr>
          <p:spPr>
            <a:xfrm>
              <a:off x="2819064" y="3350103"/>
              <a:ext cx="368418" cy="36625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183891" y="2902966"/>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46" name="Group 45"/>
            <p:cNvGrpSpPr/>
            <p:nvPr/>
          </p:nvGrpSpPr>
          <p:grpSpPr>
            <a:xfrm>
              <a:off x="2787600" y="4347228"/>
              <a:ext cx="489000" cy="834372"/>
              <a:chOff x="2787600" y="4347228"/>
              <a:chExt cx="489000" cy="834372"/>
            </a:xfrm>
          </p:grpSpPr>
          <p:sp>
            <p:nvSpPr>
              <p:cNvPr id="64" name="Isosceles Triangle 63"/>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5" name="Oval 64"/>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47" name="Straight Connector 46"/>
            <p:cNvCxnSpPr>
              <a:stCxn id="43" idx="5"/>
              <a:endCxn id="65" idx="0"/>
            </p:cNvCxnSpPr>
            <p:nvPr/>
          </p:nvCxnSpPr>
          <p:spPr>
            <a:xfrm flipH="1">
              <a:off x="3035064" y="4045966"/>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43" idx="3"/>
            </p:cNvCxnSpPr>
            <p:nvPr/>
          </p:nvCxnSpPr>
          <p:spPr>
            <a:xfrm flipH="1" flipV="1">
              <a:off x="3613535" y="4045966"/>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3"/>
              <a:endCxn id="61" idx="0"/>
            </p:cNvCxnSpPr>
            <p:nvPr/>
          </p:nvCxnSpPr>
          <p:spPr>
            <a:xfrm>
              <a:off x="4140767" y="3462751"/>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9" idx="5"/>
              <a:endCxn id="59" idx="0"/>
            </p:cNvCxnSpPr>
            <p:nvPr/>
          </p:nvCxnSpPr>
          <p:spPr>
            <a:xfrm flipH="1">
              <a:off x="4863864" y="3461099"/>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57" idx="0"/>
              <a:endCxn id="39" idx="3"/>
            </p:cNvCxnSpPr>
            <p:nvPr/>
          </p:nvCxnSpPr>
          <p:spPr>
            <a:xfrm flipH="1" flipV="1">
              <a:off x="5391335" y="3461099"/>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3460800" y="4359828"/>
              <a:ext cx="489000" cy="834372"/>
              <a:chOff x="2787600" y="4347228"/>
              <a:chExt cx="489000" cy="834372"/>
            </a:xfrm>
          </p:grpSpPr>
          <p:sp>
            <p:nvSpPr>
              <p:cNvPr id="62" name="Isosceles Triangle 61"/>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3" name="Oval 62"/>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53" name="Group 52"/>
            <p:cNvGrpSpPr/>
            <p:nvPr/>
          </p:nvGrpSpPr>
          <p:grpSpPr>
            <a:xfrm>
              <a:off x="3981264" y="3737628"/>
              <a:ext cx="489000" cy="834372"/>
              <a:chOff x="2787600" y="4347228"/>
              <a:chExt cx="489000" cy="834372"/>
            </a:xfrm>
          </p:grpSpPr>
          <p:sp>
            <p:nvSpPr>
              <p:cNvPr id="60" name="Isosceles Triangle 59"/>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1" name="Oval 60"/>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54" name="Group 53"/>
            <p:cNvGrpSpPr/>
            <p:nvPr/>
          </p:nvGrpSpPr>
          <p:grpSpPr>
            <a:xfrm>
              <a:off x="4616400" y="3737628"/>
              <a:ext cx="489000" cy="834372"/>
              <a:chOff x="2787600" y="4347228"/>
              <a:chExt cx="489000" cy="834372"/>
            </a:xfrm>
          </p:grpSpPr>
          <p:sp>
            <p:nvSpPr>
              <p:cNvPr id="58" name="Isosceles Triangle 57"/>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9" name="Oval 58"/>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55" name="Group 54"/>
            <p:cNvGrpSpPr/>
            <p:nvPr/>
          </p:nvGrpSpPr>
          <p:grpSpPr>
            <a:xfrm>
              <a:off x="5334000" y="3716356"/>
              <a:ext cx="489000" cy="834372"/>
              <a:chOff x="2787600" y="4347228"/>
              <a:chExt cx="489000" cy="834372"/>
            </a:xfrm>
          </p:grpSpPr>
          <p:sp>
            <p:nvSpPr>
              <p:cNvPr id="56" name="Isosceles Triangle 55"/>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7" name="Oval 56"/>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grpSp>
      <p:sp>
        <p:nvSpPr>
          <p:cNvPr id="68" name="Right Arrow 67"/>
          <p:cNvSpPr/>
          <p:nvPr/>
        </p:nvSpPr>
        <p:spPr>
          <a:xfrm>
            <a:off x="4114800" y="3329707"/>
            <a:ext cx="16764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99" name="Group 98"/>
          <p:cNvGrpSpPr/>
          <p:nvPr/>
        </p:nvGrpSpPr>
        <p:grpSpPr>
          <a:xfrm>
            <a:off x="5575200" y="2362200"/>
            <a:ext cx="3035400" cy="2659969"/>
            <a:chOff x="5556709" y="2362200"/>
            <a:chExt cx="3035400" cy="2659969"/>
          </a:xfrm>
        </p:grpSpPr>
        <p:sp>
          <p:nvSpPr>
            <p:cNvPr id="70" name="Oval 69"/>
            <p:cNvSpPr/>
            <p:nvPr/>
          </p:nvSpPr>
          <p:spPr>
            <a:xfrm flipH="1">
              <a:off x="7182109" y="2362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71" name="Straight Connector 70"/>
            <p:cNvCxnSpPr>
              <a:stCxn id="70" idx="3"/>
              <a:endCxn id="72" idx="0"/>
            </p:cNvCxnSpPr>
            <p:nvPr/>
          </p:nvCxnSpPr>
          <p:spPr>
            <a:xfrm>
              <a:off x="7550844" y="2730935"/>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flipH="1">
              <a:off x="7791709" y="2920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73" name="Oval 72"/>
            <p:cNvSpPr/>
            <p:nvPr/>
          </p:nvSpPr>
          <p:spPr>
            <a:xfrm flipH="1">
              <a:off x="6541141" y="29219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74" name="Straight Connector 73"/>
            <p:cNvCxnSpPr>
              <a:stCxn id="70" idx="5"/>
              <a:endCxn id="73" idx="0"/>
            </p:cNvCxnSpPr>
            <p:nvPr/>
          </p:nvCxnSpPr>
          <p:spPr>
            <a:xfrm flipH="1">
              <a:off x="6757141" y="2730935"/>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3" idx="5"/>
              <a:endCxn id="76" idx="0"/>
            </p:cNvCxnSpPr>
            <p:nvPr/>
          </p:nvCxnSpPr>
          <p:spPr>
            <a:xfrm flipH="1">
              <a:off x="6229909" y="3290720"/>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flipH="1">
              <a:off x="6013909"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79" name="Group 78"/>
            <p:cNvGrpSpPr/>
            <p:nvPr/>
          </p:nvGrpSpPr>
          <p:grpSpPr>
            <a:xfrm>
              <a:off x="5556709" y="4175197"/>
              <a:ext cx="489000" cy="834372"/>
              <a:chOff x="2787600" y="4347228"/>
              <a:chExt cx="489000" cy="834372"/>
            </a:xfrm>
          </p:grpSpPr>
          <p:sp>
            <p:nvSpPr>
              <p:cNvPr id="97" name="Isosceles Triangle 96"/>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8" name="Oval 97"/>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80" name="Straight Connector 79"/>
            <p:cNvCxnSpPr>
              <a:stCxn id="76" idx="5"/>
              <a:endCxn id="98" idx="0"/>
            </p:cNvCxnSpPr>
            <p:nvPr/>
          </p:nvCxnSpPr>
          <p:spPr>
            <a:xfrm flipH="1">
              <a:off x="5804173" y="3873935"/>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endCxn id="76" idx="3"/>
            </p:cNvCxnSpPr>
            <p:nvPr/>
          </p:nvCxnSpPr>
          <p:spPr>
            <a:xfrm flipH="1" flipV="1">
              <a:off x="6382644" y="3873935"/>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3" idx="3"/>
              <a:endCxn id="94" idx="0"/>
            </p:cNvCxnSpPr>
            <p:nvPr/>
          </p:nvCxnSpPr>
          <p:spPr>
            <a:xfrm>
              <a:off x="6909876" y="3290720"/>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2" idx="5"/>
              <a:endCxn id="92" idx="0"/>
            </p:cNvCxnSpPr>
            <p:nvPr/>
          </p:nvCxnSpPr>
          <p:spPr>
            <a:xfrm flipH="1">
              <a:off x="7632973" y="3289068"/>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0" idx="0"/>
              <a:endCxn id="72" idx="3"/>
            </p:cNvCxnSpPr>
            <p:nvPr/>
          </p:nvCxnSpPr>
          <p:spPr>
            <a:xfrm flipH="1" flipV="1">
              <a:off x="8160444" y="3289068"/>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6229909" y="4187797"/>
              <a:ext cx="489000" cy="834372"/>
              <a:chOff x="2787600" y="4347228"/>
              <a:chExt cx="489000" cy="834372"/>
            </a:xfrm>
          </p:grpSpPr>
          <p:sp>
            <p:nvSpPr>
              <p:cNvPr id="95" name="Isosceles Triangle 94"/>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6" name="Oval 95"/>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86" name="Group 85"/>
            <p:cNvGrpSpPr/>
            <p:nvPr/>
          </p:nvGrpSpPr>
          <p:grpSpPr>
            <a:xfrm>
              <a:off x="6750373" y="3565597"/>
              <a:ext cx="489000" cy="834372"/>
              <a:chOff x="2787600" y="4347228"/>
              <a:chExt cx="489000" cy="834372"/>
            </a:xfrm>
          </p:grpSpPr>
          <p:sp>
            <p:nvSpPr>
              <p:cNvPr id="93" name="Isosceles Triangle 9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4" name="Oval 9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87" name="Group 86"/>
            <p:cNvGrpSpPr/>
            <p:nvPr/>
          </p:nvGrpSpPr>
          <p:grpSpPr>
            <a:xfrm>
              <a:off x="7385509" y="3565597"/>
              <a:ext cx="489000" cy="834372"/>
              <a:chOff x="2787600" y="4347228"/>
              <a:chExt cx="489000" cy="834372"/>
            </a:xfrm>
          </p:grpSpPr>
          <p:sp>
            <p:nvSpPr>
              <p:cNvPr id="91" name="Isosceles Triangle 90"/>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2" name="Oval 91"/>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88" name="Group 87"/>
            <p:cNvGrpSpPr/>
            <p:nvPr/>
          </p:nvGrpSpPr>
          <p:grpSpPr>
            <a:xfrm>
              <a:off x="8103109" y="3544325"/>
              <a:ext cx="489000" cy="834372"/>
              <a:chOff x="2787600" y="4347228"/>
              <a:chExt cx="489000" cy="834372"/>
            </a:xfrm>
          </p:grpSpPr>
          <p:sp>
            <p:nvSpPr>
              <p:cNvPr id="89" name="Isosceles Triangle 88"/>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0" name="Oval 89"/>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grpSp>
      <p:sp>
        <p:nvSpPr>
          <p:cNvPr id="100" name="TextBox 99"/>
          <p:cNvSpPr txBox="1"/>
          <p:nvPr/>
        </p:nvSpPr>
        <p:spPr>
          <a:xfrm>
            <a:off x="5822664" y="5257800"/>
            <a:ext cx="3168936"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a:t>May </a:t>
            </a:r>
            <a:r>
              <a:rPr lang="en-US" sz="2400" b="1" dirty="0">
                <a:solidFill>
                  <a:srgbClr val="0000FF"/>
                </a:solidFill>
              </a:rPr>
              <a:t>recurse</a:t>
            </a:r>
            <a:r>
              <a:rPr lang="en-US" sz="2400" dirty="0"/>
              <a:t>, since G’s </a:t>
            </a:r>
            <a:br>
              <a:rPr lang="en-US" sz="2400" dirty="0"/>
            </a:br>
            <a:r>
              <a:rPr lang="en-US" sz="2400" dirty="0"/>
              <a:t>parent may be red. </a:t>
            </a:r>
            <a:r>
              <a:rPr lang="zh-CN" altLang="en-US" sz="2400" dirty="0"/>
              <a:t>如果</a:t>
            </a:r>
            <a:r>
              <a:rPr lang="en-US" altLang="zh-CN" sz="2400" dirty="0"/>
              <a:t>G</a:t>
            </a:r>
            <a:r>
              <a:rPr lang="zh-CN" altLang="en-US" sz="2400" dirty="0"/>
              <a:t>是</a:t>
            </a:r>
            <a:r>
              <a:rPr lang="en-US" altLang="zh-CN" sz="2400" dirty="0"/>
              <a:t>root</a:t>
            </a:r>
            <a:r>
              <a:rPr lang="zh-CN" altLang="en-US" sz="2400" dirty="0"/>
              <a:t>，那就保持黑色</a:t>
            </a:r>
            <a:endParaRPr lang="en-US" altLang="zh-CN" sz="2400" dirty="0"/>
          </a:p>
        </p:txBody>
      </p:sp>
    </p:spTree>
    <p:extLst>
      <p:ext uri="{BB962C8B-B14F-4D97-AF65-F5344CB8AC3E}">
        <p14:creationId xmlns:p14="http://schemas.microsoft.com/office/powerpoint/2010/main" val="55631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9"/>
                                        </p:tgtEl>
                                        <p:attrNameLst>
                                          <p:attrName>style.visibility</p:attrName>
                                        </p:attrNameLst>
                                      </p:cBhvr>
                                      <p:to>
                                        <p:strVal val="visible"/>
                                      </p:to>
                                    </p:set>
                                    <p:animEffect transition="in" filter="wipe(left)">
                                      <p:cBhvr>
                                        <p:cTn id="11" dur="500"/>
                                        <p:tgtEl>
                                          <p:spTgt spid="99"/>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100"/>
                                        </p:tgtEl>
                                        <p:attrNameLst>
                                          <p:attrName>style.visibility</p:attrName>
                                        </p:attrNameLst>
                                      </p:cBhvr>
                                      <p:to>
                                        <p:strVal val="visible"/>
                                      </p:to>
                                    </p:set>
                                    <p:anim calcmode="lin" valueType="num">
                                      <p:cBhvr>
                                        <p:cTn id="16" dur="500" fill="hold"/>
                                        <p:tgtEl>
                                          <p:spTgt spid="100"/>
                                        </p:tgtEl>
                                        <p:attrNameLst>
                                          <p:attrName>ppt_w</p:attrName>
                                        </p:attrNameLst>
                                      </p:cBhvr>
                                      <p:tavLst>
                                        <p:tav tm="0">
                                          <p:val>
                                            <p:fltVal val="0"/>
                                          </p:val>
                                        </p:tav>
                                        <p:tav tm="100000">
                                          <p:val>
                                            <p:strVal val="#ppt_w"/>
                                          </p:val>
                                        </p:tav>
                                      </p:tavLst>
                                    </p:anim>
                                    <p:anim calcmode="lin" valueType="num">
                                      <p:cBhvr>
                                        <p:cTn id="17" dur="500" fill="hold"/>
                                        <p:tgtEl>
                                          <p:spTgt spid="100"/>
                                        </p:tgtEl>
                                        <p:attrNameLst>
                                          <p:attrName>ppt_h</p:attrName>
                                        </p:attrNameLst>
                                      </p:cBhvr>
                                      <p:tavLst>
                                        <p:tav tm="0">
                                          <p:val>
                                            <p:fltVal val="0"/>
                                          </p:val>
                                        </p:tav>
                                        <p:tav tm="100000">
                                          <p:val>
                                            <p:strVal val="#ppt_h"/>
                                          </p:val>
                                        </p:tav>
                                      </p:tavLst>
                                    </p:anim>
                                    <p:animEffect transition="in" filter="fade">
                                      <p:cBhvr>
                                        <p:cTn id="18"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10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29</a:t>
            </a:fld>
            <a:endParaRPr lang="en-US" dirty="0"/>
          </a:p>
        </p:txBody>
      </p:sp>
      <p:sp>
        <p:nvSpPr>
          <p:cNvPr id="4" name="Content Placeholder 3"/>
          <p:cNvSpPr>
            <a:spLocks noGrp="1"/>
          </p:cNvSpPr>
          <p:nvPr>
            <p:ph sz="quarter" idx="1"/>
          </p:nvPr>
        </p:nvSpPr>
        <p:spPr/>
        <p:txBody>
          <a:bodyPr>
            <a:normAutofit/>
          </a:bodyPr>
          <a:lstStyle/>
          <a:p>
            <a:pPr marL="274320" lvl="1" indent="-274320">
              <a:spcBef>
                <a:spcPts val="580"/>
              </a:spcBef>
              <a:buClr>
                <a:schemeClr val="accent1"/>
              </a:buClr>
            </a:pPr>
            <a:r>
              <a:rPr lang="en-US" sz="2600" dirty="0"/>
              <a:t>Case 2: Q is a </a:t>
            </a:r>
            <a:r>
              <a:rPr lang="en-US" sz="2600" b="1" dirty="0"/>
              <a:t>black node</a:t>
            </a:r>
            <a:r>
              <a:rPr lang="en-US" sz="2600" dirty="0"/>
              <a:t>; I is P’s </a:t>
            </a:r>
            <a:r>
              <a:rPr lang="en-US" sz="2600" b="1" dirty="0">
                <a:solidFill>
                  <a:srgbClr val="0000FF"/>
                </a:solidFill>
              </a:rPr>
              <a:t>left</a:t>
            </a:r>
            <a:r>
              <a:rPr lang="en-US" sz="2600" dirty="0">
                <a:solidFill>
                  <a:srgbClr val="0000FF"/>
                </a:solidFill>
              </a:rPr>
              <a:t> </a:t>
            </a:r>
            <a:r>
              <a:rPr lang="en-US" sz="2600" dirty="0"/>
              <a:t>child.</a:t>
            </a:r>
          </a:p>
        </p:txBody>
      </p:sp>
      <p:grpSp>
        <p:nvGrpSpPr>
          <p:cNvPr id="5" name="Group 4"/>
          <p:cNvGrpSpPr/>
          <p:nvPr/>
        </p:nvGrpSpPr>
        <p:grpSpPr>
          <a:xfrm>
            <a:off x="228600" y="2057400"/>
            <a:ext cx="3446295" cy="2514600"/>
            <a:chOff x="4738905" y="1454831"/>
            <a:chExt cx="3446295" cy="2514600"/>
          </a:xfrm>
        </p:grpSpPr>
        <p:sp>
          <p:nvSpPr>
            <p:cNvPr id="6" name="Isosceles Triangle 5"/>
            <p:cNvSpPr/>
            <p:nvPr/>
          </p:nvSpPr>
          <p:spPr>
            <a:xfrm>
              <a:off x="7696200" y="2286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Oval 6"/>
            <p:cNvSpPr/>
            <p:nvPr/>
          </p:nvSpPr>
          <p:spPr>
            <a:xfrm flipH="1">
              <a:off x="7113393" y="14548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8" name="Straight Connector 7"/>
            <p:cNvCxnSpPr>
              <a:stCxn id="7" idx="3"/>
              <a:endCxn id="9" idx="0"/>
            </p:cNvCxnSpPr>
            <p:nvPr/>
          </p:nvCxnSpPr>
          <p:spPr>
            <a:xfrm>
              <a:off x="7482128" y="18235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flipH="1">
              <a:off x="7722993" y="20129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10" name="Oval 9"/>
            <p:cNvSpPr/>
            <p:nvPr/>
          </p:nvSpPr>
          <p:spPr>
            <a:xfrm flipH="1">
              <a:off x="6472425" y="20146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1" name="Straight Connector 10"/>
            <p:cNvCxnSpPr>
              <a:stCxn id="7" idx="5"/>
              <a:endCxn id="10" idx="0"/>
            </p:cNvCxnSpPr>
            <p:nvPr/>
          </p:nvCxnSpPr>
          <p:spPr>
            <a:xfrm flipH="1">
              <a:off x="6688425" y="18235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5"/>
              <a:endCxn id="13" idx="0"/>
            </p:cNvCxnSpPr>
            <p:nvPr/>
          </p:nvCxnSpPr>
          <p:spPr>
            <a:xfrm flipH="1">
              <a:off x="6161193" y="23833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5945193" y="25978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14" name="Straight Arrow Connector 13"/>
            <p:cNvCxnSpPr/>
            <p:nvPr/>
          </p:nvCxnSpPr>
          <p:spPr>
            <a:xfrm>
              <a:off x="5600700" y="2286000"/>
              <a:ext cx="312693"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738905" y="1827122"/>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16" name="Group 15"/>
            <p:cNvGrpSpPr/>
            <p:nvPr/>
          </p:nvGrpSpPr>
          <p:grpSpPr>
            <a:xfrm>
              <a:off x="5518200" y="3156431"/>
              <a:ext cx="489000" cy="813000"/>
              <a:chOff x="2805207" y="4320803"/>
              <a:chExt cx="489000" cy="813000"/>
            </a:xfrm>
          </p:grpSpPr>
          <p:sp>
            <p:nvSpPr>
              <p:cNvPr id="26" name="Isosceles Triangle 25"/>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7" name="Oval 26"/>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17" name="Group 16"/>
            <p:cNvGrpSpPr/>
            <p:nvPr/>
          </p:nvGrpSpPr>
          <p:grpSpPr>
            <a:xfrm>
              <a:off x="6248400" y="3131231"/>
              <a:ext cx="489000" cy="838200"/>
              <a:chOff x="2894007" y="4283003"/>
              <a:chExt cx="489000" cy="838200"/>
            </a:xfrm>
          </p:grpSpPr>
          <p:sp>
            <p:nvSpPr>
              <p:cNvPr id="24" name="Isosceles Triangle 23"/>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5" name="Oval 24"/>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18" name="Straight Connector 17"/>
            <p:cNvCxnSpPr>
              <a:stCxn id="13" idx="5"/>
              <a:endCxn id="27" idx="0"/>
            </p:cNvCxnSpPr>
            <p:nvPr/>
          </p:nvCxnSpPr>
          <p:spPr>
            <a:xfrm flipH="1">
              <a:off x="5734200" y="2966566"/>
              <a:ext cx="274258"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5" idx="0"/>
              <a:endCxn id="13" idx="3"/>
            </p:cNvCxnSpPr>
            <p:nvPr/>
          </p:nvCxnSpPr>
          <p:spPr>
            <a:xfrm flipH="1" flipV="1">
              <a:off x="6313928" y="2966566"/>
              <a:ext cx="1646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6889800" y="2670828"/>
              <a:ext cx="489000" cy="841403"/>
              <a:chOff x="3002007" y="4432200"/>
              <a:chExt cx="489000" cy="841403"/>
            </a:xfrm>
          </p:grpSpPr>
          <p:sp>
            <p:nvSpPr>
              <p:cNvPr id="22" name="Isosceles Triangle 21"/>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3" name="Oval 22"/>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21" name="Straight Connector 20"/>
            <p:cNvCxnSpPr>
              <a:stCxn id="10" idx="3"/>
              <a:endCxn id="23" idx="0"/>
            </p:cNvCxnSpPr>
            <p:nvPr/>
          </p:nvCxnSpPr>
          <p:spPr>
            <a:xfrm>
              <a:off x="6841160" y="2383351"/>
              <a:ext cx="277240" cy="287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Right Arrow 27"/>
          <p:cNvSpPr/>
          <p:nvPr/>
        </p:nvSpPr>
        <p:spPr>
          <a:xfrm>
            <a:off x="3886200" y="2667000"/>
            <a:ext cx="1600200" cy="1291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a:t>
            </a:r>
            <a:br>
              <a:rPr lang="en-US" sz="2400" dirty="0"/>
            </a:br>
            <a:r>
              <a:rPr lang="en-US" sz="2400" dirty="0"/>
              <a:t>Rotation</a:t>
            </a:r>
          </a:p>
        </p:txBody>
      </p:sp>
      <p:grpSp>
        <p:nvGrpSpPr>
          <p:cNvPr id="69" name="Group 68"/>
          <p:cNvGrpSpPr/>
          <p:nvPr/>
        </p:nvGrpSpPr>
        <p:grpSpPr>
          <a:xfrm>
            <a:off x="5819700" y="2133600"/>
            <a:ext cx="2470200" cy="2133600"/>
            <a:chOff x="5683200" y="3733800"/>
            <a:chExt cx="2470200" cy="2133600"/>
          </a:xfrm>
        </p:grpSpPr>
        <p:sp>
          <p:nvSpPr>
            <p:cNvPr id="31" name="Oval 30"/>
            <p:cNvSpPr/>
            <p:nvPr/>
          </p:nvSpPr>
          <p:spPr>
            <a:xfrm flipH="1">
              <a:off x="7359600" y="44003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2" name="Straight Connector 31"/>
            <p:cNvCxnSpPr>
              <a:stCxn id="31" idx="3"/>
              <a:endCxn id="33" idx="0"/>
            </p:cNvCxnSpPr>
            <p:nvPr/>
          </p:nvCxnSpPr>
          <p:spPr>
            <a:xfrm>
              <a:off x="7728335" y="4769099"/>
              <a:ext cx="178858"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7664400" y="4984764"/>
              <a:ext cx="489000" cy="882636"/>
              <a:chOff x="7703188" y="4444333"/>
              <a:chExt cx="489000" cy="882636"/>
            </a:xfrm>
          </p:grpSpPr>
          <p:sp>
            <p:nvSpPr>
              <p:cNvPr id="30" name="Isosceles Triangle 29"/>
              <p:cNvSpPr/>
              <p:nvPr/>
            </p:nvSpPr>
            <p:spPr>
              <a:xfrm>
                <a:off x="7703188" y="4717369"/>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3" name="Oval 32"/>
              <p:cNvSpPr/>
              <p:nvPr/>
            </p:nvSpPr>
            <p:spPr>
              <a:xfrm flipH="1">
                <a:off x="7729981" y="4444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34" name="Oval 33"/>
            <p:cNvSpPr/>
            <p:nvPr/>
          </p:nvSpPr>
          <p:spPr>
            <a:xfrm flipH="1">
              <a:off x="67056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35" name="Straight Connector 34"/>
            <p:cNvCxnSpPr>
              <a:stCxn id="34" idx="5"/>
              <a:endCxn id="37" idx="1"/>
            </p:cNvCxnSpPr>
            <p:nvPr/>
          </p:nvCxnSpPr>
          <p:spPr>
            <a:xfrm flipH="1">
              <a:off x="6413735" y="4102535"/>
              <a:ext cx="355130" cy="342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9" idx="0"/>
              <a:endCxn id="37" idx="3"/>
            </p:cNvCxnSpPr>
            <p:nvPr/>
          </p:nvCxnSpPr>
          <p:spPr>
            <a:xfrm flipH="1" flipV="1">
              <a:off x="6413735" y="4750235"/>
              <a:ext cx="109258"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flipH="1">
              <a:off x="6045000" y="43815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40" name="Group 39"/>
            <p:cNvGrpSpPr/>
            <p:nvPr/>
          </p:nvGrpSpPr>
          <p:grpSpPr>
            <a:xfrm>
              <a:off x="5683200" y="5029200"/>
              <a:ext cx="489000" cy="813000"/>
              <a:chOff x="2805207" y="4320803"/>
              <a:chExt cx="489000" cy="813000"/>
            </a:xfrm>
          </p:grpSpPr>
          <p:sp>
            <p:nvSpPr>
              <p:cNvPr id="50" name="Isosceles Triangle 49"/>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1" name="Oval 50"/>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41" name="Group 40"/>
            <p:cNvGrpSpPr/>
            <p:nvPr/>
          </p:nvGrpSpPr>
          <p:grpSpPr>
            <a:xfrm>
              <a:off x="6292800" y="5029200"/>
              <a:ext cx="489000" cy="838200"/>
              <a:chOff x="2894007" y="4283003"/>
              <a:chExt cx="489000" cy="838200"/>
            </a:xfrm>
          </p:grpSpPr>
          <p:sp>
            <p:nvSpPr>
              <p:cNvPr id="48" name="Isosceles Triangle 47"/>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9" name="Oval 48"/>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42" name="Straight Connector 41"/>
            <p:cNvCxnSpPr>
              <a:stCxn id="37" idx="5"/>
              <a:endCxn id="51" idx="0"/>
            </p:cNvCxnSpPr>
            <p:nvPr/>
          </p:nvCxnSpPr>
          <p:spPr>
            <a:xfrm flipH="1">
              <a:off x="5899200" y="4750235"/>
              <a:ext cx="209065"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4" idx="3"/>
              <a:endCxn id="31" idx="7"/>
            </p:cNvCxnSpPr>
            <p:nvPr/>
          </p:nvCxnSpPr>
          <p:spPr>
            <a:xfrm>
              <a:off x="7074335" y="4102535"/>
              <a:ext cx="348530" cy="3610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7054800" y="5020795"/>
              <a:ext cx="489000" cy="841403"/>
              <a:chOff x="3002007" y="4432200"/>
              <a:chExt cx="489000" cy="841403"/>
            </a:xfrm>
          </p:grpSpPr>
          <p:sp>
            <p:nvSpPr>
              <p:cNvPr id="46" name="Isosceles Triangle 45"/>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7" name="Oval 46"/>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45" name="Straight Connector 44"/>
            <p:cNvCxnSpPr>
              <a:stCxn id="31" idx="5"/>
              <a:endCxn id="47" idx="0"/>
            </p:cNvCxnSpPr>
            <p:nvPr/>
          </p:nvCxnSpPr>
          <p:spPr>
            <a:xfrm flipH="1">
              <a:off x="7283400" y="4769099"/>
              <a:ext cx="139465" cy="2516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p:nvGrpSpPr>
        <p:grpSpPr>
          <a:xfrm>
            <a:off x="2438400" y="4419600"/>
            <a:ext cx="2470200" cy="2133600"/>
            <a:chOff x="2438400" y="4419600"/>
            <a:chExt cx="2470200" cy="2133600"/>
          </a:xfrm>
        </p:grpSpPr>
        <p:sp>
          <p:nvSpPr>
            <p:cNvPr id="71" name="Oval 70"/>
            <p:cNvSpPr/>
            <p:nvPr/>
          </p:nvSpPr>
          <p:spPr>
            <a:xfrm flipH="1">
              <a:off x="4114800" y="50861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72" name="Straight Connector 71"/>
            <p:cNvCxnSpPr>
              <a:stCxn id="71" idx="3"/>
              <a:endCxn id="91" idx="0"/>
            </p:cNvCxnSpPr>
            <p:nvPr/>
          </p:nvCxnSpPr>
          <p:spPr>
            <a:xfrm>
              <a:off x="4483535" y="5454899"/>
              <a:ext cx="178858"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4419600" y="5670564"/>
              <a:ext cx="489000" cy="882636"/>
              <a:chOff x="7703188" y="4444333"/>
              <a:chExt cx="489000" cy="882636"/>
            </a:xfrm>
          </p:grpSpPr>
          <p:sp>
            <p:nvSpPr>
              <p:cNvPr id="90" name="Isosceles Triangle 89"/>
              <p:cNvSpPr/>
              <p:nvPr/>
            </p:nvSpPr>
            <p:spPr>
              <a:xfrm>
                <a:off x="7703188" y="4717369"/>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1" name="Oval 90"/>
              <p:cNvSpPr/>
              <p:nvPr/>
            </p:nvSpPr>
            <p:spPr>
              <a:xfrm flipH="1">
                <a:off x="7729981" y="4444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74" name="Oval 73"/>
            <p:cNvSpPr/>
            <p:nvPr/>
          </p:nvSpPr>
          <p:spPr>
            <a:xfrm flipH="1">
              <a:off x="3460800" y="4419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Times New Roman"/>
                  <a:cs typeface="Times New Roman"/>
                </a:rPr>
                <a:t>P</a:t>
              </a:r>
            </a:p>
          </p:txBody>
        </p:sp>
        <p:cxnSp>
          <p:nvCxnSpPr>
            <p:cNvPr id="75" name="Straight Connector 74"/>
            <p:cNvCxnSpPr>
              <a:stCxn id="74" idx="5"/>
              <a:endCxn id="77" idx="1"/>
            </p:cNvCxnSpPr>
            <p:nvPr/>
          </p:nvCxnSpPr>
          <p:spPr>
            <a:xfrm flipH="1">
              <a:off x="3168935" y="4788335"/>
              <a:ext cx="355130" cy="342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87" idx="0"/>
              <a:endCxn id="77" idx="3"/>
            </p:cNvCxnSpPr>
            <p:nvPr/>
          </p:nvCxnSpPr>
          <p:spPr>
            <a:xfrm flipH="1" flipV="1">
              <a:off x="3168935" y="5436035"/>
              <a:ext cx="109258"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flipH="1">
              <a:off x="2800200" y="50673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78" name="Group 77"/>
            <p:cNvGrpSpPr/>
            <p:nvPr/>
          </p:nvGrpSpPr>
          <p:grpSpPr>
            <a:xfrm>
              <a:off x="2438400" y="5715000"/>
              <a:ext cx="489000" cy="813000"/>
              <a:chOff x="2805207" y="4320803"/>
              <a:chExt cx="489000" cy="813000"/>
            </a:xfrm>
          </p:grpSpPr>
          <p:sp>
            <p:nvSpPr>
              <p:cNvPr id="88" name="Isosceles Triangle 87"/>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89" name="Oval 88"/>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79" name="Group 78"/>
            <p:cNvGrpSpPr/>
            <p:nvPr/>
          </p:nvGrpSpPr>
          <p:grpSpPr>
            <a:xfrm>
              <a:off x="3048000" y="5715000"/>
              <a:ext cx="489000" cy="838200"/>
              <a:chOff x="2894007" y="4283003"/>
              <a:chExt cx="489000" cy="838200"/>
            </a:xfrm>
          </p:grpSpPr>
          <p:sp>
            <p:nvSpPr>
              <p:cNvPr id="86" name="Isosceles Triangle 85"/>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87" name="Oval 86"/>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80" name="Straight Connector 79"/>
            <p:cNvCxnSpPr>
              <a:stCxn id="77" idx="5"/>
              <a:endCxn id="89" idx="0"/>
            </p:cNvCxnSpPr>
            <p:nvPr/>
          </p:nvCxnSpPr>
          <p:spPr>
            <a:xfrm flipH="1">
              <a:off x="2654400" y="5436035"/>
              <a:ext cx="209065"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4" idx="3"/>
              <a:endCxn id="71" idx="7"/>
            </p:cNvCxnSpPr>
            <p:nvPr/>
          </p:nvCxnSpPr>
          <p:spPr>
            <a:xfrm>
              <a:off x="3829535" y="4788335"/>
              <a:ext cx="348530" cy="3610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3810000" y="5706595"/>
              <a:ext cx="489000" cy="841403"/>
              <a:chOff x="3002007" y="4432200"/>
              <a:chExt cx="489000" cy="841403"/>
            </a:xfrm>
          </p:grpSpPr>
          <p:sp>
            <p:nvSpPr>
              <p:cNvPr id="84" name="Isosceles Triangle 83"/>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85" name="Oval 84"/>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83" name="Straight Connector 82"/>
            <p:cNvCxnSpPr>
              <a:stCxn id="71" idx="5"/>
              <a:endCxn id="85" idx="0"/>
            </p:cNvCxnSpPr>
            <p:nvPr/>
          </p:nvCxnSpPr>
          <p:spPr>
            <a:xfrm flipH="1">
              <a:off x="4038600" y="5454899"/>
              <a:ext cx="139465" cy="2516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4713767" y="4560192"/>
            <a:ext cx="2490133" cy="751933"/>
            <a:chOff x="4713767" y="4560192"/>
            <a:chExt cx="2490133" cy="751933"/>
          </a:xfrm>
        </p:grpSpPr>
        <p:sp>
          <p:nvSpPr>
            <p:cNvPr id="93" name="Right Arrow 92"/>
            <p:cNvSpPr/>
            <p:nvPr/>
          </p:nvSpPr>
          <p:spPr>
            <a:xfrm rot="8428348">
              <a:off x="4713767" y="4560192"/>
              <a:ext cx="111467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4" name="TextBox 93"/>
            <p:cNvSpPr txBox="1"/>
            <p:nvPr/>
          </p:nvSpPr>
          <p:spPr>
            <a:xfrm>
              <a:off x="5785178" y="4687764"/>
              <a:ext cx="1418722" cy="461665"/>
            </a:xfrm>
            <a:prstGeom prst="rect">
              <a:avLst/>
            </a:prstGeom>
            <a:noFill/>
          </p:spPr>
          <p:txBody>
            <a:bodyPr wrap="none" rtlCol="0">
              <a:spAutoFit/>
            </a:bodyPr>
            <a:lstStyle/>
            <a:p>
              <a:r>
                <a:rPr lang="en-US" sz="2400" dirty="0"/>
                <a:t>Recoloring</a:t>
              </a:r>
            </a:p>
          </p:txBody>
        </p:sp>
      </p:grpSp>
      <p:sp>
        <p:nvSpPr>
          <p:cNvPr id="96" name="TextBox 95"/>
          <p:cNvSpPr txBox="1"/>
          <p:nvPr/>
        </p:nvSpPr>
        <p:spPr>
          <a:xfrm>
            <a:off x="5447228" y="5454899"/>
            <a:ext cx="2480872"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Done! All properties</a:t>
            </a:r>
            <a:br>
              <a:rPr lang="en-US" sz="2400" dirty="0"/>
            </a:br>
            <a:r>
              <a:rPr lang="en-US" sz="2400" dirty="0"/>
              <a:t>restored.</a:t>
            </a:r>
          </a:p>
        </p:txBody>
      </p:sp>
      <p:sp>
        <p:nvSpPr>
          <p:cNvPr id="29" name="文本框 28">
            <a:extLst>
              <a:ext uri="{FF2B5EF4-FFF2-40B4-BE49-F238E27FC236}">
                <a16:creationId xmlns:a16="http://schemas.microsoft.com/office/drawing/2014/main" id="{756B944D-E408-4F7C-BB3E-B50A4E46BCE4}"/>
              </a:ext>
            </a:extLst>
          </p:cNvPr>
          <p:cNvSpPr txBox="1"/>
          <p:nvPr/>
        </p:nvSpPr>
        <p:spPr>
          <a:xfrm>
            <a:off x="3674895" y="1905000"/>
            <a:ext cx="2391012" cy="646331"/>
          </a:xfrm>
          <a:prstGeom prst="rect">
            <a:avLst/>
          </a:prstGeom>
          <a:noFill/>
        </p:spPr>
        <p:txBody>
          <a:bodyPr wrap="square" rtlCol="0">
            <a:spAutoFit/>
          </a:bodyPr>
          <a:lstStyle/>
          <a:p>
            <a:r>
              <a:rPr lang="zh-CN" altLang="en-US" dirty="0"/>
              <a:t>转成一个容易处理的形状</a:t>
            </a:r>
          </a:p>
        </p:txBody>
      </p:sp>
    </p:spTree>
    <p:extLst>
      <p:ext uri="{BB962C8B-B14F-4D97-AF65-F5344CB8AC3E}">
        <p14:creationId xmlns:p14="http://schemas.microsoft.com/office/powerpoint/2010/main" val="170266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wipe(left)">
                                      <p:cBhvr>
                                        <p:cTn id="11" dur="500"/>
                                        <p:tgtEl>
                                          <p:spTgt spid="6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wipe(up)">
                                      <p:cBhvr>
                                        <p:cTn id="16" dur="500"/>
                                        <p:tgtEl>
                                          <p:spTgt spid="95"/>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92"/>
                                        </p:tgtEl>
                                        <p:attrNameLst>
                                          <p:attrName>style.visibility</p:attrName>
                                        </p:attrNameLst>
                                      </p:cBhvr>
                                      <p:to>
                                        <p:strVal val="visible"/>
                                      </p:to>
                                    </p:set>
                                    <p:animEffect transition="in" filter="wipe(up)">
                                      <p:cBhvr>
                                        <p:cTn id="20" dur="500"/>
                                        <p:tgtEl>
                                          <p:spTgt spid="92"/>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96"/>
                                        </p:tgtEl>
                                        <p:attrNameLst>
                                          <p:attrName>style.visibility</p:attrName>
                                        </p:attrNameLst>
                                      </p:cBhvr>
                                      <p:to>
                                        <p:strVal val="visible"/>
                                      </p:to>
                                    </p:set>
                                    <p:anim calcmode="lin" valueType="num">
                                      <p:cBhvr>
                                        <p:cTn id="25" dur="500" fill="hold"/>
                                        <p:tgtEl>
                                          <p:spTgt spid="96"/>
                                        </p:tgtEl>
                                        <p:attrNameLst>
                                          <p:attrName>ppt_w</p:attrName>
                                        </p:attrNameLst>
                                      </p:cBhvr>
                                      <p:tavLst>
                                        <p:tav tm="0">
                                          <p:val>
                                            <p:fltVal val="0"/>
                                          </p:val>
                                        </p:tav>
                                        <p:tav tm="100000">
                                          <p:val>
                                            <p:strVal val="#ppt_w"/>
                                          </p:val>
                                        </p:tav>
                                      </p:tavLst>
                                    </p:anim>
                                    <p:anim calcmode="lin" valueType="num">
                                      <p:cBhvr>
                                        <p:cTn id="26" dur="500" fill="hold"/>
                                        <p:tgtEl>
                                          <p:spTgt spid="96"/>
                                        </p:tgtEl>
                                        <p:attrNameLst>
                                          <p:attrName>ppt_h</p:attrName>
                                        </p:attrNameLst>
                                      </p:cBhvr>
                                      <p:tavLst>
                                        <p:tav tm="0">
                                          <p:val>
                                            <p:fltVal val="0"/>
                                          </p:val>
                                        </p:tav>
                                        <p:tav tm="100000">
                                          <p:val>
                                            <p:strVal val="#ppt_h"/>
                                          </p:val>
                                        </p:tav>
                                      </p:tavLst>
                                    </p:anim>
                                    <p:animEffect transition="in" filter="fade">
                                      <p:cBhvr>
                                        <p:cTn id="2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9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Red-Black Tree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5029200"/>
              </a:xfrm>
            </p:spPr>
            <p:txBody>
              <a:bodyPr>
                <a:normAutofit lnSpcReduction="10000"/>
              </a:bodyPr>
              <a:lstStyle/>
              <a:p>
                <a:r>
                  <a:rPr lang="en-US" dirty="0"/>
                  <a:t>A binary search tree. The data structure requires an extra one-bit color field in each node.</a:t>
                </a:r>
              </a:p>
              <a:p>
                <a:r>
                  <a:rPr lang="en-US" dirty="0"/>
                  <a:t>Property</a:t>
                </a:r>
              </a:p>
              <a:p>
                <a:pPr marL="514350" indent="-514350">
                  <a:buFont typeface="+mj-lt"/>
                  <a:buAutoNum type="arabicPeriod"/>
                </a:pPr>
                <a:r>
                  <a:rPr lang="en-US" sz="2400" dirty="0"/>
                  <a:t>Every node is either red or black.</a:t>
                </a:r>
              </a:p>
              <a:p>
                <a:pPr marL="514350" indent="-514350">
                  <a:buFont typeface="+mj-lt"/>
                  <a:buAutoNum type="arabicPeriod"/>
                </a:pPr>
                <a:r>
                  <a:rPr lang="en-US" sz="2400" b="1" dirty="0">
                    <a:solidFill>
                      <a:srgbClr val="0000FF"/>
                    </a:solidFill>
                  </a:rPr>
                  <a:t>Root rule</a:t>
                </a:r>
                <a:r>
                  <a:rPr lang="en-US" sz="2400" dirty="0"/>
                  <a:t>: The root is black.</a:t>
                </a:r>
              </a:p>
              <a:p>
                <a:pPr marL="514350" indent="-514350">
                  <a:buFont typeface="+mj-lt"/>
                  <a:buAutoNum type="arabicPeriod"/>
                </a:pPr>
                <a:r>
                  <a:rPr lang="en-US" sz="2400" b="1" dirty="0">
                    <a:solidFill>
                      <a:srgbClr val="0000FF"/>
                    </a:solidFill>
                  </a:rPr>
                  <a:t>Red rule</a:t>
                </a:r>
                <a:r>
                  <a:rPr lang="en-US" sz="2400" dirty="0"/>
                  <a:t>: Red node can </a:t>
                </a:r>
                <a:r>
                  <a:rPr lang="en-US" sz="2400" b="1" dirty="0">
                    <a:solidFill>
                      <a:srgbClr val="C00000"/>
                    </a:solidFill>
                  </a:rPr>
                  <a:t>only have</a:t>
                </a:r>
                <a:r>
                  <a:rPr lang="en-US" sz="2400" dirty="0"/>
                  <a:t> black children.</a:t>
                </a:r>
              </a:p>
              <a:p>
                <a:pPr marL="788670" lvl="1" indent="-514350"/>
                <a:r>
                  <a:rPr lang="en-US" dirty="0"/>
                  <a:t>Can’t have two consecutive red nodes on a path.</a:t>
                </a:r>
              </a:p>
              <a:p>
                <a:pPr marL="788670" lvl="1" indent="-514350"/>
                <a:endParaRPr lang="en-US" dirty="0"/>
              </a:p>
              <a:p>
                <a:pPr marL="788670" lvl="1" indent="-514350"/>
                <a:endParaRPr lang="en-US" dirty="0"/>
              </a:p>
              <a:p>
                <a:pPr marL="514350" indent="-514350">
                  <a:buFont typeface="+mj-lt"/>
                  <a:buAutoNum type="arabicPeriod"/>
                </a:pPr>
                <a:endParaRPr lang="en-US" dirty="0"/>
              </a:p>
              <a:p>
                <a:pPr marL="514350" indent="-514350">
                  <a:buFont typeface="+mj-lt"/>
                  <a:buAutoNum type="arabicPeriod"/>
                </a:pPr>
                <a:r>
                  <a:rPr lang="en-US" sz="2400" b="1" dirty="0">
                    <a:solidFill>
                      <a:srgbClr val="0000FF"/>
                    </a:solidFill>
                  </a:rPr>
                  <a:t>Path rule</a:t>
                </a:r>
                <a:r>
                  <a:rPr lang="en-US" sz="2400" dirty="0"/>
                  <a:t>: </a:t>
                </a:r>
                <a:r>
                  <a:rPr lang="en-US" sz="2400" b="1" dirty="0">
                    <a:solidFill>
                      <a:srgbClr val="C00000"/>
                    </a:solidFill>
                  </a:rPr>
                  <a:t>Every</a:t>
                </a:r>
                <a:r>
                  <a:rPr lang="en-US" sz="2400" dirty="0">
                    <a:solidFill>
                      <a:srgbClr val="C00000"/>
                    </a:solidFill>
                  </a:rPr>
                  <a:t> </a:t>
                </a:r>
                <a:r>
                  <a:rPr lang="en-US" sz="2400" dirty="0"/>
                  <a:t>path from a node </a:t>
                </a:r>
                <a14:m>
                  <m:oMath xmlns:m="http://schemas.openxmlformats.org/officeDocument/2006/math">
                    <m:r>
                      <a:rPr lang="en-US" sz="2400" i="1" dirty="0" smtClean="0">
                        <a:latin typeface="Cambria Math"/>
                      </a:rPr>
                      <m:t>𝑥</m:t>
                    </m:r>
                  </m:oMath>
                </a14:m>
                <a:r>
                  <a:rPr lang="en-US" sz="2400" dirty="0"/>
                  <a:t> to NULL must have the </a:t>
                </a:r>
                <a:r>
                  <a:rPr lang="en-US" sz="2400" b="1" dirty="0">
                    <a:solidFill>
                      <a:srgbClr val="C00000"/>
                    </a:solidFill>
                  </a:rPr>
                  <a:t>same number</a:t>
                </a:r>
                <a:r>
                  <a:rPr lang="en-US" sz="2400" dirty="0">
                    <a:solidFill>
                      <a:srgbClr val="C00000"/>
                    </a:solidFill>
                  </a:rPr>
                  <a:t> </a:t>
                </a:r>
                <a:r>
                  <a:rPr lang="en-US" sz="2400" dirty="0"/>
                  <a:t>of black nodes (including </a:t>
                </a:r>
                <a14:m>
                  <m:oMath xmlns:m="http://schemas.openxmlformats.org/officeDocument/2006/math">
                    <m:r>
                      <a:rPr lang="en-US" sz="2400" i="1" dirty="0" smtClean="0">
                        <a:latin typeface="Cambria Math"/>
                      </a:rPr>
                      <m:t>𝑥</m:t>
                    </m:r>
                  </m:oMath>
                </a14:m>
                <a:r>
                  <a:rPr lang="en-US" sz="2400" dirty="0"/>
                  <a:t> itself).</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5029200"/>
              </a:xfrm>
              <a:blipFill rotWithShape="1">
                <a:blip r:embed="rId2"/>
                <a:stretch>
                  <a:fillRect l="-706" t="-1576"/>
                </a:stretch>
              </a:blipFill>
            </p:spPr>
            <p:txBody>
              <a:bodyPr/>
              <a:lstStyle/>
              <a:p>
                <a:r>
                  <a:rPr lang="en-US">
                    <a:noFill/>
                  </a:rPr>
                  <a:t> </a:t>
                </a:r>
              </a:p>
            </p:txBody>
          </p:sp>
        </mc:Fallback>
      </mc:AlternateContent>
      <p:grpSp>
        <p:nvGrpSpPr>
          <p:cNvPr id="14" name="Group 13"/>
          <p:cNvGrpSpPr/>
          <p:nvPr/>
        </p:nvGrpSpPr>
        <p:grpSpPr>
          <a:xfrm>
            <a:off x="1371600" y="4375599"/>
            <a:ext cx="1271798" cy="1022800"/>
            <a:chOff x="1916801" y="3918399"/>
            <a:chExt cx="1271798" cy="1022800"/>
          </a:xfrm>
        </p:grpSpPr>
        <p:sp>
          <p:nvSpPr>
            <p:cNvPr id="5" name="Oval 4"/>
            <p:cNvSpPr/>
            <p:nvPr/>
          </p:nvSpPr>
          <p:spPr>
            <a:xfrm flipH="1">
              <a:off x="2362200" y="3918399"/>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 name="Oval 5"/>
            <p:cNvSpPr/>
            <p:nvPr/>
          </p:nvSpPr>
          <p:spPr>
            <a:xfrm flipH="1">
              <a:off x="1916801" y="4572000"/>
              <a:ext cx="369199" cy="369199"/>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Oval 6"/>
            <p:cNvSpPr/>
            <p:nvPr/>
          </p:nvSpPr>
          <p:spPr>
            <a:xfrm flipH="1">
              <a:off x="2819400" y="4572000"/>
              <a:ext cx="369199" cy="369199"/>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9" name="Straight Connector 8"/>
            <p:cNvCxnSpPr>
              <a:stCxn id="5" idx="5"/>
              <a:endCxn id="6" idx="0"/>
            </p:cNvCxnSpPr>
            <p:nvPr/>
          </p:nvCxnSpPr>
          <p:spPr>
            <a:xfrm flipH="1">
              <a:off x="2101400" y="4233530"/>
              <a:ext cx="3148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3"/>
              <a:endCxn id="7" idx="0"/>
            </p:cNvCxnSpPr>
            <p:nvPr/>
          </p:nvCxnSpPr>
          <p:spPr>
            <a:xfrm>
              <a:off x="2677331" y="4233530"/>
              <a:ext cx="3266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3810000" y="4383248"/>
            <a:ext cx="1271798" cy="1022800"/>
            <a:chOff x="1916801" y="3918399"/>
            <a:chExt cx="1271798" cy="1022800"/>
          </a:xfrm>
        </p:grpSpPr>
        <p:sp>
          <p:nvSpPr>
            <p:cNvPr id="16" name="Oval 15"/>
            <p:cNvSpPr/>
            <p:nvPr/>
          </p:nvSpPr>
          <p:spPr>
            <a:xfrm flipH="1">
              <a:off x="2362200" y="3918399"/>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Oval 16"/>
            <p:cNvSpPr/>
            <p:nvPr/>
          </p:nvSpPr>
          <p:spPr>
            <a:xfrm flipH="1">
              <a:off x="1916801" y="4572000"/>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8" name="Oval 17"/>
            <p:cNvSpPr/>
            <p:nvPr/>
          </p:nvSpPr>
          <p:spPr>
            <a:xfrm flipH="1">
              <a:off x="2819400" y="4572000"/>
              <a:ext cx="369199" cy="369199"/>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19" name="Straight Connector 18"/>
            <p:cNvCxnSpPr>
              <a:stCxn id="16" idx="5"/>
              <a:endCxn id="17" idx="0"/>
            </p:cNvCxnSpPr>
            <p:nvPr/>
          </p:nvCxnSpPr>
          <p:spPr>
            <a:xfrm flipH="1">
              <a:off x="2101400" y="4233530"/>
              <a:ext cx="3148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3"/>
              <a:endCxn id="18" idx="0"/>
            </p:cNvCxnSpPr>
            <p:nvPr/>
          </p:nvCxnSpPr>
          <p:spPr>
            <a:xfrm>
              <a:off x="2677331" y="4233530"/>
              <a:ext cx="3266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6172200" y="4387400"/>
            <a:ext cx="1271798" cy="1022800"/>
            <a:chOff x="1916801" y="3918399"/>
            <a:chExt cx="1271798" cy="1022800"/>
          </a:xfrm>
        </p:grpSpPr>
        <p:sp>
          <p:nvSpPr>
            <p:cNvPr id="22" name="Oval 21"/>
            <p:cNvSpPr/>
            <p:nvPr/>
          </p:nvSpPr>
          <p:spPr>
            <a:xfrm flipH="1">
              <a:off x="2362200" y="3918399"/>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3" name="Oval 22"/>
            <p:cNvSpPr/>
            <p:nvPr/>
          </p:nvSpPr>
          <p:spPr>
            <a:xfrm flipH="1">
              <a:off x="1916801" y="4572000"/>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4" name="Oval 23"/>
            <p:cNvSpPr/>
            <p:nvPr/>
          </p:nvSpPr>
          <p:spPr>
            <a:xfrm flipH="1">
              <a:off x="2819400" y="4572000"/>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25" name="Straight Connector 24"/>
            <p:cNvCxnSpPr>
              <a:stCxn id="22" idx="5"/>
              <a:endCxn id="23" idx="0"/>
            </p:cNvCxnSpPr>
            <p:nvPr/>
          </p:nvCxnSpPr>
          <p:spPr>
            <a:xfrm flipH="1">
              <a:off x="2101400" y="4233530"/>
              <a:ext cx="3148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3"/>
              <a:endCxn id="24" idx="0"/>
            </p:cNvCxnSpPr>
            <p:nvPr/>
          </p:nvCxnSpPr>
          <p:spPr>
            <a:xfrm>
              <a:off x="2677331" y="4233530"/>
              <a:ext cx="3266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2647902" y="4564559"/>
            <a:ext cx="628698" cy="769441"/>
          </a:xfrm>
          <a:prstGeom prst="rect">
            <a:avLst/>
          </a:prstGeom>
          <a:noFill/>
        </p:spPr>
        <p:txBody>
          <a:bodyPr wrap="none" rtlCol="0">
            <a:spAutoFit/>
          </a:bodyPr>
          <a:lstStyle/>
          <a:p>
            <a:r>
              <a:rPr lang="en-US" sz="4400" dirty="0">
                <a:solidFill>
                  <a:srgbClr val="00B050"/>
                </a:solidFill>
                <a:sym typeface="Wingdings"/>
              </a:rPr>
              <a:t></a:t>
            </a:r>
            <a:endParaRPr lang="en-US" dirty="0">
              <a:solidFill>
                <a:srgbClr val="00B050"/>
              </a:solidFill>
            </a:endParaRPr>
          </a:p>
        </p:txBody>
      </p:sp>
      <p:sp>
        <p:nvSpPr>
          <p:cNvPr id="28" name="TextBox 27"/>
          <p:cNvSpPr txBox="1"/>
          <p:nvPr/>
        </p:nvSpPr>
        <p:spPr>
          <a:xfrm>
            <a:off x="5149792" y="4502277"/>
            <a:ext cx="543739" cy="769441"/>
          </a:xfrm>
          <a:prstGeom prst="rect">
            <a:avLst/>
          </a:prstGeom>
          <a:noFill/>
        </p:spPr>
        <p:txBody>
          <a:bodyPr wrap="none" rtlCol="0">
            <a:spAutoFit/>
          </a:bodyPr>
          <a:lstStyle/>
          <a:p>
            <a:r>
              <a:rPr lang="en-US" sz="4400" dirty="0">
                <a:solidFill>
                  <a:srgbClr val="FF0000"/>
                </a:solidFill>
                <a:sym typeface="Wingdings"/>
              </a:rPr>
              <a:t></a:t>
            </a:r>
            <a:endParaRPr lang="en-US" dirty="0">
              <a:solidFill>
                <a:srgbClr val="FF0000"/>
              </a:solidFill>
            </a:endParaRPr>
          </a:p>
        </p:txBody>
      </p:sp>
      <p:sp>
        <p:nvSpPr>
          <p:cNvPr id="29" name="TextBox 28"/>
          <p:cNvSpPr txBox="1"/>
          <p:nvPr/>
        </p:nvSpPr>
        <p:spPr>
          <a:xfrm>
            <a:off x="7620000" y="4495800"/>
            <a:ext cx="543739" cy="769441"/>
          </a:xfrm>
          <a:prstGeom prst="rect">
            <a:avLst/>
          </a:prstGeom>
          <a:noFill/>
        </p:spPr>
        <p:txBody>
          <a:bodyPr wrap="none" rtlCol="0">
            <a:spAutoFit/>
          </a:bodyPr>
          <a:lstStyle/>
          <a:p>
            <a:r>
              <a:rPr lang="en-US" sz="4400" dirty="0">
                <a:solidFill>
                  <a:srgbClr val="FF0000"/>
                </a:solidFill>
                <a:sym typeface="Wingdings"/>
              </a:rPr>
              <a:t></a:t>
            </a:r>
            <a:endParaRPr lang="en-US" dirty="0">
              <a:solidFill>
                <a:srgbClr val="FF0000"/>
              </a:solidFill>
            </a:endParaRPr>
          </a:p>
        </p:txBody>
      </p:sp>
    </p:spTree>
    <p:extLst>
      <p:ext uri="{BB962C8B-B14F-4D97-AF65-F5344CB8AC3E}">
        <p14:creationId xmlns:p14="http://schemas.microsoft.com/office/powerpoint/2010/main" val="111113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arn(inVertical)">
                                      <p:cBhvr>
                                        <p:cTn id="31" dur="500"/>
                                        <p:tgtEl>
                                          <p:spTgt spid="14"/>
                                        </p:tgtEl>
                                      </p:cBhvr>
                                    </p:animEffect>
                                  </p:childTnLst>
                                </p:cTn>
                              </p:par>
                            </p:childTnLst>
                          </p:cTn>
                        </p:par>
                        <p:par>
                          <p:cTn id="32" fill="hold">
                            <p:stCondLst>
                              <p:cond delay="500"/>
                            </p:stCondLst>
                            <p:childTnLst>
                              <p:par>
                                <p:cTn id="33" presetID="16" presetClass="entr" presetSubtype="21"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arn(inVertical)">
                                      <p:cBhvr>
                                        <p:cTn id="35" dur="500"/>
                                        <p:tgtEl>
                                          <p:spTgt spid="15"/>
                                        </p:tgtEl>
                                      </p:cBhvr>
                                    </p:animEffect>
                                  </p:childTnLst>
                                </p:cTn>
                              </p:par>
                            </p:childTnLst>
                          </p:cTn>
                        </p:par>
                        <p:par>
                          <p:cTn id="36" fill="hold">
                            <p:stCondLst>
                              <p:cond delay="1000"/>
                            </p:stCondLst>
                            <p:childTnLst>
                              <p:par>
                                <p:cTn id="37" presetID="16" presetClass="entr" presetSubtype="21"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arn(inVertical)">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fill="hold"/>
                                        <p:tgtEl>
                                          <p:spTgt spid="27"/>
                                        </p:tgtEl>
                                        <p:attrNameLst>
                                          <p:attrName>ppt_w</p:attrName>
                                        </p:attrNameLst>
                                      </p:cBhvr>
                                      <p:tavLst>
                                        <p:tav tm="0">
                                          <p:val>
                                            <p:fltVal val="0"/>
                                          </p:val>
                                        </p:tav>
                                        <p:tav tm="100000">
                                          <p:val>
                                            <p:strVal val="#ppt_w"/>
                                          </p:val>
                                        </p:tav>
                                      </p:tavLst>
                                    </p:anim>
                                    <p:anim calcmode="lin" valueType="num">
                                      <p:cBhvr>
                                        <p:cTn id="45" dur="500" fill="hold"/>
                                        <p:tgtEl>
                                          <p:spTgt spid="27"/>
                                        </p:tgtEl>
                                        <p:attrNameLst>
                                          <p:attrName>ppt_h</p:attrName>
                                        </p:attrNameLst>
                                      </p:cBhvr>
                                      <p:tavLst>
                                        <p:tav tm="0">
                                          <p:val>
                                            <p:fltVal val="0"/>
                                          </p:val>
                                        </p:tav>
                                        <p:tav tm="100000">
                                          <p:val>
                                            <p:strVal val="#ppt_h"/>
                                          </p:val>
                                        </p:tav>
                                      </p:tavLst>
                                    </p:anim>
                                    <p:animEffect transition="in" filter="fade">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Effect transition="in" filter="fade">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 calcmode="lin" valueType="num">
                                      <p:cBhvr>
                                        <p:cTn id="58" dur="500" fill="hold"/>
                                        <p:tgtEl>
                                          <p:spTgt spid="29"/>
                                        </p:tgtEl>
                                        <p:attrNameLst>
                                          <p:attrName>ppt_w</p:attrName>
                                        </p:attrNameLst>
                                      </p:cBhvr>
                                      <p:tavLst>
                                        <p:tav tm="0">
                                          <p:val>
                                            <p:fltVal val="0"/>
                                          </p:val>
                                        </p:tav>
                                        <p:tav tm="100000">
                                          <p:val>
                                            <p:strVal val="#ppt_w"/>
                                          </p:val>
                                        </p:tav>
                                      </p:tavLst>
                                    </p:anim>
                                    <p:anim calcmode="lin" valueType="num">
                                      <p:cBhvr>
                                        <p:cTn id="59" dur="500" fill="hold"/>
                                        <p:tgtEl>
                                          <p:spTgt spid="29"/>
                                        </p:tgtEl>
                                        <p:attrNameLst>
                                          <p:attrName>ppt_h</p:attrName>
                                        </p:attrNameLst>
                                      </p:cBhvr>
                                      <p:tavLst>
                                        <p:tav tm="0">
                                          <p:val>
                                            <p:fltVal val="0"/>
                                          </p:val>
                                        </p:tav>
                                        <p:tav tm="100000">
                                          <p:val>
                                            <p:strVal val="#ppt_h"/>
                                          </p:val>
                                        </p:tav>
                                      </p:tavLst>
                                    </p:anim>
                                    <p:animEffect transition="in" filter="fade">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4">
                                            <p:txEl>
                                              <p:pRg st="9" end="9"/>
                                            </p:txEl>
                                          </p:spTgt>
                                        </p:tgtEl>
                                        <p:attrNameLst>
                                          <p:attrName>style.visibility</p:attrName>
                                        </p:attrNameLst>
                                      </p:cBhvr>
                                      <p:to>
                                        <p:strVal val="visible"/>
                                      </p:to>
                                    </p:set>
                                    <p:animEffect transition="in" filter="wipe(left)">
                                      <p:cBhvr>
                                        <p:cTn id="65"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30</a:t>
            </a:fld>
            <a:endParaRPr lang="en-US" dirty="0"/>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a:t>Case 3: Q is a </a:t>
            </a:r>
            <a:r>
              <a:rPr lang="en-US" sz="2600" b="1" dirty="0"/>
              <a:t>black node</a:t>
            </a:r>
            <a:r>
              <a:rPr lang="en-US" sz="2600" dirty="0"/>
              <a:t>; I is P’s </a:t>
            </a:r>
            <a:r>
              <a:rPr lang="en-US" sz="2600" b="1" dirty="0">
                <a:solidFill>
                  <a:srgbClr val="0000FF"/>
                </a:solidFill>
              </a:rPr>
              <a:t>right</a:t>
            </a:r>
            <a:r>
              <a:rPr lang="en-US" sz="2600" dirty="0">
                <a:solidFill>
                  <a:srgbClr val="0000FF"/>
                </a:solidFill>
              </a:rPr>
              <a:t> </a:t>
            </a:r>
            <a:r>
              <a:rPr lang="en-US" sz="2600" dirty="0"/>
              <a:t>child.</a:t>
            </a:r>
          </a:p>
          <a:p>
            <a:endParaRPr lang="en-US" dirty="0"/>
          </a:p>
        </p:txBody>
      </p:sp>
      <p:grpSp>
        <p:nvGrpSpPr>
          <p:cNvPr id="5" name="Group 4"/>
          <p:cNvGrpSpPr/>
          <p:nvPr/>
        </p:nvGrpSpPr>
        <p:grpSpPr>
          <a:xfrm>
            <a:off x="784477" y="2071283"/>
            <a:ext cx="3177923" cy="2567891"/>
            <a:chOff x="6157316" y="4048909"/>
            <a:chExt cx="3177923" cy="2567891"/>
          </a:xfrm>
        </p:grpSpPr>
        <p:sp>
          <p:nvSpPr>
            <p:cNvPr id="6" name="Isosceles Triangle 5"/>
            <p:cNvSpPr/>
            <p:nvPr/>
          </p:nvSpPr>
          <p:spPr>
            <a:xfrm>
              <a:off x="7969200" y="4880078"/>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Oval 6"/>
            <p:cNvSpPr/>
            <p:nvPr/>
          </p:nvSpPr>
          <p:spPr>
            <a:xfrm flipH="1">
              <a:off x="7386393" y="404890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8" name="Straight Connector 7"/>
            <p:cNvCxnSpPr>
              <a:stCxn id="7" idx="3"/>
              <a:endCxn id="9" idx="0"/>
            </p:cNvCxnSpPr>
            <p:nvPr/>
          </p:nvCxnSpPr>
          <p:spPr>
            <a:xfrm>
              <a:off x="7755128" y="4417644"/>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flipH="1">
              <a:off x="7995993" y="460704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10" name="Oval 9"/>
            <p:cNvSpPr/>
            <p:nvPr/>
          </p:nvSpPr>
          <p:spPr>
            <a:xfrm flipH="1">
              <a:off x="6745425" y="460869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1" name="Straight Connector 10"/>
            <p:cNvCxnSpPr>
              <a:stCxn id="7" idx="5"/>
              <a:endCxn id="10" idx="0"/>
            </p:cNvCxnSpPr>
            <p:nvPr/>
          </p:nvCxnSpPr>
          <p:spPr>
            <a:xfrm flipH="1">
              <a:off x="6961425" y="4417644"/>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3"/>
              <a:endCxn id="13" idx="0"/>
            </p:cNvCxnSpPr>
            <p:nvPr/>
          </p:nvCxnSpPr>
          <p:spPr>
            <a:xfrm>
              <a:off x="7114160" y="4977429"/>
              <a:ext cx="154356" cy="229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7052516" y="5206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14" name="Straight Arrow Connector 13"/>
            <p:cNvCxnSpPr/>
            <p:nvPr/>
          </p:nvCxnSpPr>
          <p:spPr>
            <a:xfrm flipH="1" flipV="1">
              <a:off x="7555709" y="5489679"/>
              <a:ext cx="432000" cy="19584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941716" y="5614649"/>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16" name="Group 15"/>
            <p:cNvGrpSpPr/>
            <p:nvPr/>
          </p:nvGrpSpPr>
          <p:grpSpPr>
            <a:xfrm>
              <a:off x="6705600" y="5791200"/>
              <a:ext cx="489000" cy="825600"/>
              <a:chOff x="2819400" y="4356000"/>
              <a:chExt cx="489000" cy="825600"/>
            </a:xfrm>
          </p:grpSpPr>
          <p:sp>
            <p:nvSpPr>
              <p:cNvPr id="26" name="Isosceles Triangle 25"/>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7" name="Oval 26"/>
              <p:cNvSpPr/>
              <p:nvPr/>
            </p:nvSpPr>
            <p:spPr>
              <a:xfrm flipH="1">
                <a:off x="2836316"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grpSp>
          <p:nvGrpSpPr>
            <p:cNvPr id="17" name="Group 16"/>
            <p:cNvGrpSpPr/>
            <p:nvPr/>
          </p:nvGrpSpPr>
          <p:grpSpPr>
            <a:xfrm>
              <a:off x="7332116" y="5791200"/>
              <a:ext cx="489000" cy="825600"/>
              <a:chOff x="2868116" y="4356000"/>
              <a:chExt cx="489000" cy="825600"/>
            </a:xfrm>
          </p:grpSpPr>
          <p:sp>
            <p:nvSpPr>
              <p:cNvPr id="24" name="Isosceles Triangle 23"/>
              <p:cNvSpPr/>
              <p:nvPr/>
            </p:nvSpPr>
            <p:spPr>
              <a:xfrm>
                <a:off x="2868116"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5" name="Oval 24"/>
              <p:cNvSpPr/>
              <p:nvPr/>
            </p:nvSpPr>
            <p:spPr>
              <a:xfrm flipH="1">
                <a:off x="2908200"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18" name="Straight Connector 17"/>
            <p:cNvCxnSpPr>
              <a:stCxn id="13" idx="5"/>
              <a:endCxn id="27" idx="0"/>
            </p:cNvCxnSpPr>
            <p:nvPr/>
          </p:nvCxnSpPr>
          <p:spPr>
            <a:xfrm flipH="1">
              <a:off x="6938516" y="5575535"/>
              <a:ext cx="177265"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5" idx="0"/>
              <a:endCxn id="13" idx="3"/>
            </p:cNvCxnSpPr>
            <p:nvPr/>
          </p:nvCxnSpPr>
          <p:spPr>
            <a:xfrm flipH="1" flipV="1">
              <a:off x="7421251" y="5575535"/>
              <a:ext cx="166949"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6157316" y="5257800"/>
              <a:ext cx="489000" cy="838200"/>
              <a:chOff x="2804516" y="4411126"/>
              <a:chExt cx="489000" cy="838200"/>
            </a:xfrm>
          </p:grpSpPr>
          <p:sp>
            <p:nvSpPr>
              <p:cNvPr id="22" name="Isosceles Triangle 21"/>
              <p:cNvSpPr/>
              <p:nvPr/>
            </p:nvSpPr>
            <p:spPr>
              <a:xfrm>
                <a:off x="2804516" y="4639726"/>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3" name="Oval 22"/>
              <p:cNvSpPr/>
              <p:nvPr/>
            </p:nvSpPr>
            <p:spPr>
              <a:xfrm flipH="1">
                <a:off x="2836316" y="441112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cxnSp>
          <p:nvCxnSpPr>
            <p:cNvPr id="21" name="Straight Connector 20"/>
            <p:cNvCxnSpPr>
              <a:stCxn id="10" idx="5"/>
              <a:endCxn id="23" idx="0"/>
            </p:cNvCxnSpPr>
            <p:nvPr/>
          </p:nvCxnSpPr>
          <p:spPr>
            <a:xfrm flipH="1">
              <a:off x="6405116" y="4977429"/>
              <a:ext cx="403574" cy="280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Rectangle 28"/>
          <p:cNvSpPr/>
          <p:nvPr/>
        </p:nvSpPr>
        <p:spPr>
          <a:xfrm>
            <a:off x="675923" y="2579483"/>
            <a:ext cx="1914877" cy="2221117"/>
          </a:xfrm>
          <a:prstGeom prst="rect">
            <a:avLst/>
          </a:prstGeom>
          <a:noFill/>
          <a:ln w="3810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4114800" y="2676983"/>
            <a:ext cx="1676400" cy="1361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grpSp>
        <p:nvGrpSpPr>
          <p:cNvPr id="63" name="Group 62"/>
          <p:cNvGrpSpPr/>
          <p:nvPr/>
        </p:nvGrpSpPr>
        <p:grpSpPr>
          <a:xfrm>
            <a:off x="6316984" y="2108400"/>
            <a:ext cx="2217416" cy="2590800"/>
            <a:chOff x="5434384" y="2514600"/>
            <a:chExt cx="2217416" cy="2590800"/>
          </a:xfrm>
        </p:grpSpPr>
        <p:sp>
          <p:nvSpPr>
            <p:cNvPr id="33" name="Oval 32"/>
            <p:cNvSpPr/>
            <p:nvPr/>
          </p:nvSpPr>
          <p:spPr>
            <a:xfrm flipH="1">
              <a:off x="6781800" y="2514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4" name="Straight Connector 33"/>
            <p:cNvCxnSpPr>
              <a:stCxn id="33" idx="3"/>
              <a:endCxn id="35" idx="0"/>
            </p:cNvCxnSpPr>
            <p:nvPr/>
          </p:nvCxnSpPr>
          <p:spPr>
            <a:xfrm>
              <a:off x="7150535" y="2883335"/>
              <a:ext cx="255058" cy="240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7162800" y="3124200"/>
              <a:ext cx="489000" cy="882636"/>
              <a:chOff x="7450684" y="2554361"/>
              <a:chExt cx="489000" cy="882636"/>
            </a:xfrm>
          </p:grpSpPr>
          <p:sp>
            <p:nvSpPr>
              <p:cNvPr id="32" name="Isosceles Triangle 31"/>
              <p:cNvSpPr/>
              <p:nvPr/>
            </p:nvSpPr>
            <p:spPr>
              <a:xfrm>
                <a:off x="7450684" y="2827397"/>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5" name="Oval 34"/>
              <p:cNvSpPr/>
              <p:nvPr/>
            </p:nvSpPr>
            <p:spPr>
              <a:xfrm flipH="1">
                <a:off x="7477477" y="255436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36" name="Oval 35"/>
            <p:cNvSpPr/>
            <p:nvPr/>
          </p:nvSpPr>
          <p:spPr>
            <a:xfrm flipH="1">
              <a:off x="58164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37" name="Straight Connector 36"/>
            <p:cNvCxnSpPr>
              <a:stCxn id="33" idx="5"/>
              <a:endCxn id="39" idx="0"/>
            </p:cNvCxnSpPr>
            <p:nvPr/>
          </p:nvCxnSpPr>
          <p:spPr>
            <a:xfrm flipH="1">
              <a:off x="6540600" y="2883335"/>
              <a:ext cx="304465"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6" idx="0"/>
              <a:endCxn id="39" idx="5"/>
            </p:cNvCxnSpPr>
            <p:nvPr/>
          </p:nvCxnSpPr>
          <p:spPr>
            <a:xfrm flipV="1">
              <a:off x="6032400" y="3518135"/>
              <a:ext cx="355465"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flipH="1">
              <a:off x="6324600" y="3149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42" name="Group 41"/>
            <p:cNvGrpSpPr/>
            <p:nvPr/>
          </p:nvGrpSpPr>
          <p:grpSpPr>
            <a:xfrm>
              <a:off x="6019800" y="4267200"/>
              <a:ext cx="489000" cy="825600"/>
              <a:chOff x="2819400" y="4356000"/>
              <a:chExt cx="489000" cy="825600"/>
            </a:xfrm>
          </p:grpSpPr>
          <p:sp>
            <p:nvSpPr>
              <p:cNvPr id="52" name="Isosceles Triangle 51"/>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3" name="Oval 52"/>
              <p:cNvSpPr/>
              <p:nvPr/>
            </p:nvSpPr>
            <p:spPr>
              <a:xfrm flipH="1">
                <a:off x="2836316"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grpSp>
          <p:nvGrpSpPr>
            <p:cNvPr id="43" name="Group 42"/>
            <p:cNvGrpSpPr/>
            <p:nvPr/>
          </p:nvGrpSpPr>
          <p:grpSpPr>
            <a:xfrm>
              <a:off x="6553200" y="3810000"/>
              <a:ext cx="489000" cy="825600"/>
              <a:chOff x="2868116" y="4356000"/>
              <a:chExt cx="489000" cy="825600"/>
            </a:xfrm>
          </p:grpSpPr>
          <p:sp>
            <p:nvSpPr>
              <p:cNvPr id="50" name="Isosceles Triangle 49"/>
              <p:cNvSpPr/>
              <p:nvPr/>
            </p:nvSpPr>
            <p:spPr>
              <a:xfrm>
                <a:off x="2868116"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1" name="Oval 50"/>
              <p:cNvSpPr/>
              <p:nvPr/>
            </p:nvSpPr>
            <p:spPr>
              <a:xfrm flipH="1">
                <a:off x="2908200"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44" name="Straight Connector 43"/>
            <p:cNvCxnSpPr>
              <a:stCxn id="36" idx="3"/>
              <a:endCxn id="53" idx="0"/>
            </p:cNvCxnSpPr>
            <p:nvPr/>
          </p:nvCxnSpPr>
          <p:spPr>
            <a:xfrm>
              <a:off x="6185135" y="4102535"/>
              <a:ext cx="67581"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1" idx="0"/>
              <a:endCxn id="39" idx="3"/>
            </p:cNvCxnSpPr>
            <p:nvPr/>
          </p:nvCxnSpPr>
          <p:spPr>
            <a:xfrm flipH="1" flipV="1">
              <a:off x="6693335" y="3518135"/>
              <a:ext cx="115949" cy="291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5434384" y="4267200"/>
              <a:ext cx="489000" cy="838200"/>
              <a:chOff x="2804516" y="4411126"/>
              <a:chExt cx="489000" cy="838200"/>
            </a:xfrm>
          </p:grpSpPr>
          <p:sp>
            <p:nvSpPr>
              <p:cNvPr id="48" name="Isosceles Triangle 47"/>
              <p:cNvSpPr/>
              <p:nvPr/>
            </p:nvSpPr>
            <p:spPr>
              <a:xfrm>
                <a:off x="2804516" y="4639726"/>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9" name="Oval 48"/>
              <p:cNvSpPr/>
              <p:nvPr/>
            </p:nvSpPr>
            <p:spPr>
              <a:xfrm flipH="1">
                <a:off x="2836316" y="441112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cxnSp>
          <p:nvCxnSpPr>
            <p:cNvPr id="47" name="Straight Connector 46"/>
            <p:cNvCxnSpPr>
              <a:stCxn id="36" idx="5"/>
              <a:endCxn id="49" idx="0"/>
            </p:cNvCxnSpPr>
            <p:nvPr/>
          </p:nvCxnSpPr>
          <p:spPr>
            <a:xfrm flipH="1">
              <a:off x="5682184" y="4102535"/>
              <a:ext cx="197481"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6931825" y="4876800"/>
            <a:ext cx="1404167"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It’s Case 2!</a:t>
            </a:r>
          </a:p>
        </p:txBody>
      </p:sp>
    </p:spTree>
    <p:extLst>
      <p:ext uri="{BB962C8B-B14F-4D97-AF65-F5344CB8AC3E}">
        <p14:creationId xmlns:p14="http://schemas.microsoft.com/office/powerpoint/2010/main" val="320096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left)">
                                      <p:cBhvr>
                                        <p:cTn id="13" dur="500"/>
                                        <p:tgtEl>
                                          <p:spTgt spid="30"/>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ipe(left)">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 calcmode="lin" valueType="num">
                                      <p:cBhvr>
                                        <p:cTn id="22" dur="500" fill="hold"/>
                                        <p:tgtEl>
                                          <p:spTgt spid="64"/>
                                        </p:tgtEl>
                                        <p:attrNameLst>
                                          <p:attrName>ppt_w</p:attrName>
                                        </p:attrNameLst>
                                      </p:cBhvr>
                                      <p:tavLst>
                                        <p:tav tm="0">
                                          <p:val>
                                            <p:fltVal val="0"/>
                                          </p:val>
                                        </p:tav>
                                        <p:tav tm="100000">
                                          <p:val>
                                            <p:strVal val="#ppt_w"/>
                                          </p:val>
                                        </p:tav>
                                      </p:tavLst>
                                    </p:anim>
                                    <p:anim calcmode="lin" valueType="num">
                                      <p:cBhvr>
                                        <p:cTn id="23" dur="500" fill="hold"/>
                                        <p:tgtEl>
                                          <p:spTgt spid="64"/>
                                        </p:tgtEl>
                                        <p:attrNameLst>
                                          <p:attrName>ppt_h</p:attrName>
                                        </p:attrNameLst>
                                      </p:cBhvr>
                                      <p:tavLst>
                                        <p:tav tm="0">
                                          <p:val>
                                            <p:fltVal val="0"/>
                                          </p:val>
                                        </p:tav>
                                        <p:tav tm="100000">
                                          <p:val>
                                            <p:strVal val="#ppt_h"/>
                                          </p:val>
                                        </p:tav>
                                      </p:tavLst>
                                    </p:anim>
                                    <p:animEffect transition="in" filter="fade">
                                      <p:cBhvr>
                                        <p:cTn id="2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6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Violation at Internal Nodes: Case 3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31</a:t>
            </a:fld>
            <a:endParaRPr lang="en-US" dirty="0"/>
          </a:p>
        </p:txBody>
      </p:sp>
      <p:sp>
        <p:nvSpPr>
          <p:cNvPr id="4" name="Content Placeholder 3"/>
          <p:cNvSpPr>
            <a:spLocks noGrp="1"/>
          </p:cNvSpPr>
          <p:nvPr>
            <p:ph sz="quarter" idx="1"/>
          </p:nvPr>
        </p:nvSpPr>
        <p:spPr/>
        <p:txBody>
          <a:bodyPr/>
          <a:lstStyle/>
          <a:p>
            <a:endParaRPr lang="en-US"/>
          </a:p>
        </p:txBody>
      </p:sp>
      <p:grpSp>
        <p:nvGrpSpPr>
          <p:cNvPr id="5" name="Group 4"/>
          <p:cNvGrpSpPr/>
          <p:nvPr/>
        </p:nvGrpSpPr>
        <p:grpSpPr>
          <a:xfrm>
            <a:off x="838200" y="1624749"/>
            <a:ext cx="2217416" cy="2590800"/>
            <a:chOff x="5434384" y="2514600"/>
            <a:chExt cx="2217416" cy="2590800"/>
          </a:xfrm>
        </p:grpSpPr>
        <p:sp>
          <p:nvSpPr>
            <p:cNvPr id="6" name="Oval 5"/>
            <p:cNvSpPr/>
            <p:nvPr/>
          </p:nvSpPr>
          <p:spPr>
            <a:xfrm flipH="1">
              <a:off x="6781800" y="2514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7" name="Straight Connector 6"/>
            <p:cNvCxnSpPr>
              <a:stCxn id="6" idx="3"/>
              <a:endCxn id="26" idx="0"/>
            </p:cNvCxnSpPr>
            <p:nvPr/>
          </p:nvCxnSpPr>
          <p:spPr>
            <a:xfrm>
              <a:off x="7150535" y="2883335"/>
              <a:ext cx="255058" cy="240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7162800" y="3124200"/>
              <a:ext cx="489000" cy="882636"/>
              <a:chOff x="7450684" y="2554361"/>
              <a:chExt cx="489000" cy="882636"/>
            </a:xfrm>
          </p:grpSpPr>
          <p:sp>
            <p:nvSpPr>
              <p:cNvPr id="25" name="Isosceles Triangle 24"/>
              <p:cNvSpPr/>
              <p:nvPr/>
            </p:nvSpPr>
            <p:spPr>
              <a:xfrm>
                <a:off x="7450684" y="2827397"/>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Oval 25"/>
              <p:cNvSpPr/>
              <p:nvPr/>
            </p:nvSpPr>
            <p:spPr>
              <a:xfrm flipH="1">
                <a:off x="7477477" y="255436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9" name="Oval 8"/>
            <p:cNvSpPr/>
            <p:nvPr/>
          </p:nvSpPr>
          <p:spPr>
            <a:xfrm flipH="1">
              <a:off x="58164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0" name="Straight Connector 9"/>
            <p:cNvCxnSpPr>
              <a:stCxn id="6" idx="5"/>
              <a:endCxn id="12" idx="0"/>
            </p:cNvCxnSpPr>
            <p:nvPr/>
          </p:nvCxnSpPr>
          <p:spPr>
            <a:xfrm flipH="1">
              <a:off x="6540600" y="2883335"/>
              <a:ext cx="304465"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0"/>
              <a:endCxn id="12" idx="5"/>
            </p:cNvCxnSpPr>
            <p:nvPr/>
          </p:nvCxnSpPr>
          <p:spPr>
            <a:xfrm flipV="1">
              <a:off x="6032400" y="3518135"/>
              <a:ext cx="355465"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6324600" y="3149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13" name="Group 12"/>
            <p:cNvGrpSpPr/>
            <p:nvPr/>
          </p:nvGrpSpPr>
          <p:grpSpPr>
            <a:xfrm>
              <a:off x="6019800" y="4267200"/>
              <a:ext cx="489000" cy="825600"/>
              <a:chOff x="2819400" y="4356000"/>
              <a:chExt cx="489000" cy="825600"/>
            </a:xfrm>
          </p:grpSpPr>
          <p:sp>
            <p:nvSpPr>
              <p:cNvPr id="23" name="Isosceles Triangle 22"/>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4" name="Oval 23"/>
              <p:cNvSpPr/>
              <p:nvPr/>
            </p:nvSpPr>
            <p:spPr>
              <a:xfrm flipH="1">
                <a:off x="2836316"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grpSp>
          <p:nvGrpSpPr>
            <p:cNvPr id="14" name="Group 13"/>
            <p:cNvGrpSpPr/>
            <p:nvPr/>
          </p:nvGrpSpPr>
          <p:grpSpPr>
            <a:xfrm>
              <a:off x="6553200" y="3810000"/>
              <a:ext cx="489000" cy="825600"/>
              <a:chOff x="2868116" y="4356000"/>
              <a:chExt cx="489000" cy="825600"/>
            </a:xfrm>
          </p:grpSpPr>
          <p:sp>
            <p:nvSpPr>
              <p:cNvPr id="21" name="Isosceles Triangle 20"/>
              <p:cNvSpPr/>
              <p:nvPr/>
            </p:nvSpPr>
            <p:spPr>
              <a:xfrm>
                <a:off x="2868116"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Oval 21"/>
              <p:cNvSpPr/>
              <p:nvPr/>
            </p:nvSpPr>
            <p:spPr>
              <a:xfrm flipH="1">
                <a:off x="2908200"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15" name="Straight Connector 14"/>
            <p:cNvCxnSpPr>
              <a:stCxn id="9" idx="3"/>
              <a:endCxn id="24" idx="0"/>
            </p:cNvCxnSpPr>
            <p:nvPr/>
          </p:nvCxnSpPr>
          <p:spPr>
            <a:xfrm>
              <a:off x="6185135" y="4102535"/>
              <a:ext cx="67581"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2" idx="0"/>
              <a:endCxn id="12" idx="3"/>
            </p:cNvCxnSpPr>
            <p:nvPr/>
          </p:nvCxnSpPr>
          <p:spPr>
            <a:xfrm flipH="1" flipV="1">
              <a:off x="6693335" y="3518135"/>
              <a:ext cx="115949" cy="291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5434384" y="4267200"/>
              <a:ext cx="489000" cy="838200"/>
              <a:chOff x="2804516" y="4411126"/>
              <a:chExt cx="489000" cy="838200"/>
            </a:xfrm>
          </p:grpSpPr>
          <p:sp>
            <p:nvSpPr>
              <p:cNvPr id="19" name="Isosceles Triangle 18"/>
              <p:cNvSpPr/>
              <p:nvPr/>
            </p:nvSpPr>
            <p:spPr>
              <a:xfrm>
                <a:off x="2804516" y="4639726"/>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0" name="Oval 19"/>
              <p:cNvSpPr/>
              <p:nvPr/>
            </p:nvSpPr>
            <p:spPr>
              <a:xfrm flipH="1">
                <a:off x="2836316" y="441112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cxnSp>
          <p:nvCxnSpPr>
            <p:cNvPr id="18" name="Straight Connector 17"/>
            <p:cNvCxnSpPr>
              <a:stCxn id="9" idx="5"/>
              <a:endCxn id="20" idx="0"/>
            </p:cNvCxnSpPr>
            <p:nvPr/>
          </p:nvCxnSpPr>
          <p:spPr>
            <a:xfrm flipH="1">
              <a:off x="5682184" y="4102535"/>
              <a:ext cx="197481"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Right Arrow 26"/>
          <p:cNvSpPr/>
          <p:nvPr/>
        </p:nvSpPr>
        <p:spPr>
          <a:xfrm>
            <a:off x="3657600" y="2286000"/>
            <a:ext cx="1600200" cy="1291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a:t>
            </a:r>
            <a:br>
              <a:rPr lang="en-US" sz="2400" dirty="0"/>
            </a:br>
            <a:r>
              <a:rPr lang="en-US" sz="2400" dirty="0"/>
              <a:t>Rotation</a:t>
            </a:r>
          </a:p>
        </p:txBody>
      </p:sp>
      <p:grpSp>
        <p:nvGrpSpPr>
          <p:cNvPr id="28" name="Group 27"/>
          <p:cNvGrpSpPr/>
          <p:nvPr/>
        </p:nvGrpSpPr>
        <p:grpSpPr>
          <a:xfrm>
            <a:off x="5591100" y="1752600"/>
            <a:ext cx="2470200" cy="2133600"/>
            <a:chOff x="5683200" y="3733800"/>
            <a:chExt cx="2470200" cy="2133600"/>
          </a:xfrm>
        </p:grpSpPr>
        <p:sp>
          <p:nvSpPr>
            <p:cNvPr id="29" name="Oval 28"/>
            <p:cNvSpPr/>
            <p:nvPr/>
          </p:nvSpPr>
          <p:spPr>
            <a:xfrm flipH="1">
              <a:off x="7359600" y="44003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0" name="Straight Connector 29"/>
            <p:cNvCxnSpPr>
              <a:stCxn id="29" idx="3"/>
              <a:endCxn id="49" idx="0"/>
            </p:cNvCxnSpPr>
            <p:nvPr/>
          </p:nvCxnSpPr>
          <p:spPr>
            <a:xfrm>
              <a:off x="7728335" y="4769099"/>
              <a:ext cx="178858"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7664400" y="4984764"/>
              <a:ext cx="489000" cy="882636"/>
              <a:chOff x="7703188" y="4444333"/>
              <a:chExt cx="489000" cy="882636"/>
            </a:xfrm>
          </p:grpSpPr>
          <p:sp>
            <p:nvSpPr>
              <p:cNvPr id="48" name="Isosceles Triangle 47"/>
              <p:cNvSpPr/>
              <p:nvPr/>
            </p:nvSpPr>
            <p:spPr>
              <a:xfrm>
                <a:off x="7703188" y="4717369"/>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9" name="Oval 48"/>
              <p:cNvSpPr/>
              <p:nvPr/>
            </p:nvSpPr>
            <p:spPr>
              <a:xfrm flipH="1">
                <a:off x="7729981" y="4444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32" name="Oval 31"/>
            <p:cNvSpPr/>
            <p:nvPr/>
          </p:nvSpPr>
          <p:spPr>
            <a:xfrm flipH="1">
              <a:off x="67056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33" name="Straight Connector 32"/>
            <p:cNvCxnSpPr>
              <a:stCxn id="32" idx="5"/>
              <a:endCxn id="35" idx="1"/>
            </p:cNvCxnSpPr>
            <p:nvPr/>
          </p:nvCxnSpPr>
          <p:spPr>
            <a:xfrm flipH="1">
              <a:off x="6413735" y="4102535"/>
              <a:ext cx="355130" cy="342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45" idx="0"/>
              <a:endCxn id="35" idx="3"/>
            </p:cNvCxnSpPr>
            <p:nvPr/>
          </p:nvCxnSpPr>
          <p:spPr>
            <a:xfrm flipH="1" flipV="1">
              <a:off x="6413735" y="4750235"/>
              <a:ext cx="109258"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flipH="1">
              <a:off x="6045000" y="43815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grpSp>
          <p:nvGrpSpPr>
            <p:cNvPr id="36" name="Group 35"/>
            <p:cNvGrpSpPr/>
            <p:nvPr/>
          </p:nvGrpSpPr>
          <p:grpSpPr>
            <a:xfrm>
              <a:off x="5683200" y="5029200"/>
              <a:ext cx="489000" cy="813000"/>
              <a:chOff x="2805207" y="4320803"/>
              <a:chExt cx="489000" cy="813000"/>
            </a:xfrm>
          </p:grpSpPr>
          <p:sp>
            <p:nvSpPr>
              <p:cNvPr id="46" name="Isosceles Triangle 45"/>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7" name="Oval 46"/>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37" name="Group 36"/>
            <p:cNvGrpSpPr/>
            <p:nvPr/>
          </p:nvGrpSpPr>
          <p:grpSpPr>
            <a:xfrm>
              <a:off x="6292800" y="5029200"/>
              <a:ext cx="489000" cy="838200"/>
              <a:chOff x="2894007" y="4283003"/>
              <a:chExt cx="489000" cy="838200"/>
            </a:xfrm>
          </p:grpSpPr>
          <p:sp>
            <p:nvSpPr>
              <p:cNvPr id="44" name="Isosceles Triangle 43"/>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5" name="Oval 44"/>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38" name="Straight Connector 37"/>
            <p:cNvCxnSpPr>
              <a:stCxn id="35" idx="5"/>
              <a:endCxn id="47" idx="0"/>
            </p:cNvCxnSpPr>
            <p:nvPr/>
          </p:nvCxnSpPr>
          <p:spPr>
            <a:xfrm flipH="1">
              <a:off x="5899200" y="4750235"/>
              <a:ext cx="209065"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3"/>
              <a:endCxn id="29" idx="7"/>
            </p:cNvCxnSpPr>
            <p:nvPr/>
          </p:nvCxnSpPr>
          <p:spPr>
            <a:xfrm>
              <a:off x="7074335" y="4102535"/>
              <a:ext cx="348530" cy="3610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7054800" y="5020795"/>
              <a:ext cx="489000" cy="841403"/>
              <a:chOff x="3002007" y="4432200"/>
              <a:chExt cx="489000" cy="841403"/>
            </a:xfrm>
          </p:grpSpPr>
          <p:sp>
            <p:nvSpPr>
              <p:cNvPr id="42" name="Isosceles Triangle 41"/>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3" name="Oval 42"/>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41" name="Straight Connector 40"/>
            <p:cNvCxnSpPr>
              <a:stCxn id="29" idx="5"/>
              <a:endCxn id="43" idx="0"/>
            </p:cNvCxnSpPr>
            <p:nvPr/>
          </p:nvCxnSpPr>
          <p:spPr>
            <a:xfrm flipH="1">
              <a:off x="7283400" y="4769099"/>
              <a:ext cx="139465" cy="2516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2209800" y="4419600"/>
            <a:ext cx="2470200" cy="2133600"/>
            <a:chOff x="2438400" y="4419600"/>
            <a:chExt cx="2470200" cy="2133600"/>
          </a:xfrm>
        </p:grpSpPr>
        <p:sp>
          <p:nvSpPr>
            <p:cNvPr id="51" name="Oval 50"/>
            <p:cNvSpPr/>
            <p:nvPr/>
          </p:nvSpPr>
          <p:spPr>
            <a:xfrm flipH="1">
              <a:off x="4114800" y="50861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52" name="Straight Connector 51"/>
            <p:cNvCxnSpPr>
              <a:stCxn id="51" idx="3"/>
              <a:endCxn id="71" idx="0"/>
            </p:cNvCxnSpPr>
            <p:nvPr/>
          </p:nvCxnSpPr>
          <p:spPr>
            <a:xfrm>
              <a:off x="4483535" y="5454899"/>
              <a:ext cx="178858"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4419600" y="5670564"/>
              <a:ext cx="489000" cy="882636"/>
              <a:chOff x="7703188" y="4444333"/>
              <a:chExt cx="489000" cy="882636"/>
            </a:xfrm>
          </p:grpSpPr>
          <p:sp>
            <p:nvSpPr>
              <p:cNvPr id="70" name="Isosceles Triangle 69"/>
              <p:cNvSpPr/>
              <p:nvPr/>
            </p:nvSpPr>
            <p:spPr>
              <a:xfrm>
                <a:off x="7703188" y="4717369"/>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1" name="Oval 70"/>
              <p:cNvSpPr/>
              <p:nvPr/>
            </p:nvSpPr>
            <p:spPr>
              <a:xfrm flipH="1">
                <a:off x="7729981" y="4444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54" name="Oval 53"/>
            <p:cNvSpPr/>
            <p:nvPr/>
          </p:nvSpPr>
          <p:spPr>
            <a:xfrm flipH="1">
              <a:off x="3460800" y="4419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Times New Roman"/>
                  <a:cs typeface="Times New Roman"/>
                </a:rPr>
                <a:t>I</a:t>
              </a:r>
            </a:p>
          </p:txBody>
        </p:sp>
        <p:cxnSp>
          <p:nvCxnSpPr>
            <p:cNvPr id="55" name="Straight Connector 54"/>
            <p:cNvCxnSpPr>
              <a:stCxn id="54" idx="5"/>
              <a:endCxn id="57" idx="1"/>
            </p:cNvCxnSpPr>
            <p:nvPr/>
          </p:nvCxnSpPr>
          <p:spPr>
            <a:xfrm flipH="1">
              <a:off x="3168935" y="4788335"/>
              <a:ext cx="355130" cy="342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67" idx="0"/>
              <a:endCxn id="57" idx="3"/>
            </p:cNvCxnSpPr>
            <p:nvPr/>
          </p:nvCxnSpPr>
          <p:spPr>
            <a:xfrm flipH="1" flipV="1">
              <a:off x="3168935" y="5436035"/>
              <a:ext cx="109258"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flipH="1">
              <a:off x="2800200" y="50673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grpSp>
          <p:nvGrpSpPr>
            <p:cNvPr id="58" name="Group 57"/>
            <p:cNvGrpSpPr/>
            <p:nvPr/>
          </p:nvGrpSpPr>
          <p:grpSpPr>
            <a:xfrm>
              <a:off x="2438400" y="5715000"/>
              <a:ext cx="489000" cy="813000"/>
              <a:chOff x="2805207" y="4320803"/>
              <a:chExt cx="489000" cy="813000"/>
            </a:xfrm>
          </p:grpSpPr>
          <p:sp>
            <p:nvSpPr>
              <p:cNvPr id="68" name="Isosceles Triangle 67"/>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9" name="Oval 68"/>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59" name="Group 58"/>
            <p:cNvGrpSpPr/>
            <p:nvPr/>
          </p:nvGrpSpPr>
          <p:grpSpPr>
            <a:xfrm>
              <a:off x="3048000" y="5715000"/>
              <a:ext cx="489000" cy="838200"/>
              <a:chOff x="2894007" y="4283003"/>
              <a:chExt cx="489000" cy="838200"/>
            </a:xfrm>
          </p:grpSpPr>
          <p:sp>
            <p:nvSpPr>
              <p:cNvPr id="66" name="Isosceles Triangle 65"/>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7" name="Oval 66"/>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60" name="Straight Connector 59"/>
            <p:cNvCxnSpPr>
              <a:stCxn id="57" idx="5"/>
              <a:endCxn id="69" idx="0"/>
            </p:cNvCxnSpPr>
            <p:nvPr/>
          </p:nvCxnSpPr>
          <p:spPr>
            <a:xfrm flipH="1">
              <a:off x="2654400" y="5436035"/>
              <a:ext cx="209065"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4" idx="3"/>
              <a:endCxn id="51" idx="7"/>
            </p:cNvCxnSpPr>
            <p:nvPr/>
          </p:nvCxnSpPr>
          <p:spPr>
            <a:xfrm>
              <a:off x="3829535" y="4788335"/>
              <a:ext cx="348530" cy="3610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3810000" y="5706595"/>
              <a:ext cx="489000" cy="841403"/>
              <a:chOff x="3002007" y="4432200"/>
              <a:chExt cx="489000" cy="841403"/>
            </a:xfrm>
          </p:grpSpPr>
          <p:sp>
            <p:nvSpPr>
              <p:cNvPr id="64" name="Isosceles Triangle 63"/>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5" name="Oval 64"/>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63" name="Straight Connector 62"/>
            <p:cNvCxnSpPr>
              <a:stCxn id="51" idx="5"/>
              <a:endCxn id="65" idx="0"/>
            </p:cNvCxnSpPr>
            <p:nvPr/>
          </p:nvCxnSpPr>
          <p:spPr>
            <a:xfrm flipH="1">
              <a:off x="4038600" y="5454899"/>
              <a:ext cx="139465" cy="2516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4485167" y="4179192"/>
            <a:ext cx="2490133" cy="751933"/>
            <a:chOff x="4713767" y="4560192"/>
            <a:chExt cx="2490133" cy="751933"/>
          </a:xfrm>
        </p:grpSpPr>
        <p:sp>
          <p:nvSpPr>
            <p:cNvPr id="73" name="Right Arrow 72"/>
            <p:cNvSpPr/>
            <p:nvPr/>
          </p:nvSpPr>
          <p:spPr>
            <a:xfrm rot="8428348">
              <a:off x="4713767" y="4560192"/>
              <a:ext cx="111467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TextBox 73"/>
            <p:cNvSpPr txBox="1"/>
            <p:nvPr/>
          </p:nvSpPr>
          <p:spPr>
            <a:xfrm>
              <a:off x="5785178" y="4687764"/>
              <a:ext cx="1418722" cy="461665"/>
            </a:xfrm>
            <a:prstGeom prst="rect">
              <a:avLst/>
            </a:prstGeom>
            <a:noFill/>
          </p:spPr>
          <p:txBody>
            <a:bodyPr wrap="none" rtlCol="0">
              <a:spAutoFit/>
            </a:bodyPr>
            <a:lstStyle/>
            <a:p>
              <a:r>
                <a:rPr lang="en-US" sz="2400" dirty="0"/>
                <a:t>Recoloring</a:t>
              </a:r>
            </a:p>
          </p:txBody>
        </p:sp>
      </p:grpSp>
      <p:sp>
        <p:nvSpPr>
          <p:cNvPr id="75" name="TextBox 74"/>
          <p:cNvSpPr txBox="1"/>
          <p:nvPr/>
        </p:nvSpPr>
        <p:spPr>
          <a:xfrm>
            <a:off x="5443928" y="5569803"/>
            <a:ext cx="2480872"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Done! All properties</a:t>
            </a:r>
            <a:br>
              <a:rPr lang="en-US" sz="2400" dirty="0"/>
            </a:br>
            <a:r>
              <a:rPr lang="en-US" sz="2400" dirty="0"/>
              <a:t>restored.</a:t>
            </a:r>
          </a:p>
        </p:txBody>
      </p:sp>
    </p:spTree>
    <p:extLst>
      <p:ext uri="{BB962C8B-B14F-4D97-AF65-F5344CB8AC3E}">
        <p14:creationId xmlns:p14="http://schemas.microsoft.com/office/powerpoint/2010/main" val="153048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wipe(up)">
                                      <p:cBhvr>
                                        <p:cTn id="16" dur="500"/>
                                        <p:tgtEl>
                                          <p:spTgt spid="72"/>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wipe(up)">
                                      <p:cBhvr>
                                        <p:cTn id="20" dur="500"/>
                                        <p:tgtEl>
                                          <p:spTgt spid="50"/>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75"/>
                                        </p:tgtEl>
                                        <p:attrNameLst>
                                          <p:attrName>style.visibility</p:attrName>
                                        </p:attrNameLst>
                                      </p:cBhvr>
                                      <p:to>
                                        <p:strVal val="visible"/>
                                      </p:to>
                                    </p:set>
                                    <p:anim calcmode="lin" valueType="num">
                                      <p:cBhvr>
                                        <p:cTn id="25" dur="500" fill="hold"/>
                                        <p:tgtEl>
                                          <p:spTgt spid="75"/>
                                        </p:tgtEl>
                                        <p:attrNameLst>
                                          <p:attrName>ppt_w</p:attrName>
                                        </p:attrNameLst>
                                      </p:cBhvr>
                                      <p:tavLst>
                                        <p:tav tm="0">
                                          <p:val>
                                            <p:fltVal val="0"/>
                                          </p:val>
                                        </p:tav>
                                        <p:tav tm="100000">
                                          <p:val>
                                            <p:strVal val="#ppt_w"/>
                                          </p:val>
                                        </p:tav>
                                      </p:tavLst>
                                    </p:anim>
                                    <p:anim calcmode="lin" valueType="num">
                                      <p:cBhvr>
                                        <p:cTn id="26" dur="500" fill="hold"/>
                                        <p:tgtEl>
                                          <p:spTgt spid="75"/>
                                        </p:tgtEl>
                                        <p:attrNameLst>
                                          <p:attrName>ppt_h</p:attrName>
                                        </p:attrNameLst>
                                      </p:cBhvr>
                                      <p:tavLst>
                                        <p:tav tm="0">
                                          <p:val>
                                            <p:fltVal val="0"/>
                                          </p:val>
                                        </p:tav>
                                        <p:tav tm="100000">
                                          <p:val>
                                            <p:strVal val="#ppt_h"/>
                                          </p:val>
                                        </p:tav>
                                      </p:tavLst>
                                    </p:anim>
                                    <p:animEffect transition="in" filter="fade">
                                      <p:cBhvr>
                                        <p:cTn id="2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7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Violation at Internal Nodes: Summary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32</a:t>
            </a:fld>
            <a:endParaRPr lang="en-US" dirty="0"/>
          </a:p>
        </p:txBody>
      </p:sp>
      <p:sp>
        <p:nvSpPr>
          <p:cNvPr id="4" name="Content Placeholder 3"/>
          <p:cNvSpPr>
            <a:spLocks noGrp="1"/>
          </p:cNvSpPr>
          <p:nvPr>
            <p:ph sz="quarter" idx="1"/>
          </p:nvPr>
        </p:nvSpPr>
        <p:spPr>
          <a:xfrm>
            <a:off x="609600" y="1447800"/>
            <a:ext cx="8229600" cy="4572000"/>
          </a:xfrm>
        </p:spPr>
        <p:txBody>
          <a:bodyPr/>
          <a:lstStyle/>
          <a:p>
            <a:r>
              <a:rPr lang="en-US" dirty="0"/>
              <a:t>For Case 2 (Q is a </a:t>
            </a:r>
            <a:r>
              <a:rPr lang="en-US" b="1" dirty="0"/>
              <a:t>black node</a:t>
            </a:r>
            <a:r>
              <a:rPr lang="en-US" dirty="0"/>
              <a:t>; I is P’s </a:t>
            </a:r>
            <a:r>
              <a:rPr lang="en-US" b="1" dirty="0">
                <a:solidFill>
                  <a:srgbClr val="0000FF"/>
                </a:solidFill>
              </a:rPr>
              <a:t>left</a:t>
            </a:r>
            <a:r>
              <a:rPr lang="en-US" dirty="0">
                <a:solidFill>
                  <a:srgbClr val="0000FF"/>
                </a:solidFill>
              </a:rPr>
              <a:t> </a:t>
            </a:r>
            <a:r>
              <a:rPr lang="en-US" dirty="0"/>
              <a:t>child) and </a:t>
            </a:r>
            <a:br>
              <a:rPr lang="en-US" dirty="0"/>
            </a:br>
            <a:r>
              <a:rPr lang="en-US" dirty="0"/>
              <a:t>Case 3 (Q is a </a:t>
            </a:r>
            <a:r>
              <a:rPr lang="en-US" b="1" dirty="0"/>
              <a:t>black node</a:t>
            </a:r>
            <a:r>
              <a:rPr lang="en-US" dirty="0"/>
              <a:t>; I is P’s </a:t>
            </a:r>
            <a:r>
              <a:rPr lang="en-US" b="1" dirty="0">
                <a:solidFill>
                  <a:srgbClr val="0000FF"/>
                </a:solidFill>
              </a:rPr>
              <a:t>right</a:t>
            </a:r>
            <a:r>
              <a:rPr lang="en-US" dirty="0">
                <a:solidFill>
                  <a:srgbClr val="0000FF"/>
                </a:solidFill>
              </a:rPr>
              <a:t> </a:t>
            </a:r>
            <a:r>
              <a:rPr lang="en-US" dirty="0"/>
              <a:t>child), </a:t>
            </a:r>
            <a:r>
              <a:rPr lang="en-US" b="1" dirty="0">
                <a:solidFill>
                  <a:srgbClr val="C00000"/>
                </a:solidFill>
              </a:rPr>
              <a:t>we’re done</a:t>
            </a:r>
            <a:r>
              <a:rPr lang="en-US" dirty="0"/>
              <a:t>.</a:t>
            </a:r>
            <a:endParaRPr lang="en-US" sz="2200" dirty="0"/>
          </a:p>
          <a:p>
            <a:pPr marL="274320" lvl="1" indent="-274320">
              <a:spcBef>
                <a:spcPts val="580"/>
              </a:spcBef>
              <a:buClr>
                <a:schemeClr val="accent1"/>
              </a:buClr>
            </a:pPr>
            <a:r>
              <a:rPr lang="en-US" sz="2600" dirty="0"/>
              <a:t>For Case 1 (Q is a </a:t>
            </a:r>
            <a:r>
              <a:rPr lang="en-US" sz="2600" b="1" dirty="0">
                <a:solidFill>
                  <a:srgbClr val="C00000"/>
                </a:solidFill>
              </a:rPr>
              <a:t>red node</a:t>
            </a:r>
            <a:r>
              <a:rPr lang="en-US" sz="2600" dirty="0"/>
              <a:t>), we may </a:t>
            </a:r>
            <a:r>
              <a:rPr lang="en-US" sz="2600" dirty="0" err="1"/>
              <a:t>recurse</a:t>
            </a:r>
            <a:r>
              <a:rPr lang="en-US" sz="2600" dirty="0"/>
              <a:t>.</a:t>
            </a:r>
          </a:p>
          <a:p>
            <a:pPr marL="548640" lvl="2" indent="-274320">
              <a:spcBef>
                <a:spcPts val="580"/>
              </a:spcBef>
              <a:buClr>
                <a:schemeClr val="accent1"/>
              </a:buClr>
            </a:pPr>
            <a:r>
              <a:rPr lang="en-US" sz="2400" dirty="0"/>
              <a:t>Violation of </a:t>
            </a:r>
            <a:r>
              <a:rPr lang="en-US" sz="2400" b="1" dirty="0">
                <a:solidFill>
                  <a:srgbClr val="C00000"/>
                </a:solidFill>
              </a:rPr>
              <a:t>red rule</a:t>
            </a:r>
            <a:r>
              <a:rPr lang="en-US" sz="2400" dirty="0"/>
              <a:t>.</a:t>
            </a:r>
          </a:p>
          <a:p>
            <a:endParaRPr lang="en-US" dirty="0"/>
          </a:p>
        </p:txBody>
      </p:sp>
      <p:sp>
        <p:nvSpPr>
          <p:cNvPr id="39" name="Oval 38"/>
          <p:cNvSpPr/>
          <p:nvPr/>
        </p:nvSpPr>
        <p:spPr>
          <a:xfrm rot="3310862">
            <a:off x="6911246" y="3214418"/>
            <a:ext cx="997587" cy="1488395"/>
          </a:xfrm>
          <a:prstGeom prst="ellipse">
            <a:avLst/>
          </a:prstGeom>
          <a:solidFill>
            <a:srgbClr val="FFFF00"/>
          </a:solid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ight Arrow 69"/>
          <p:cNvSpPr/>
          <p:nvPr/>
        </p:nvSpPr>
        <p:spPr>
          <a:xfrm>
            <a:off x="4038600" y="4776795"/>
            <a:ext cx="1639052"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6" name="Group 5"/>
          <p:cNvGrpSpPr/>
          <p:nvPr/>
        </p:nvGrpSpPr>
        <p:grpSpPr>
          <a:xfrm>
            <a:off x="152400" y="3141850"/>
            <a:ext cx="4162607" cy="3563750"/>
            <a:chOff x="349543" y="2913250"/>
            <a:chExt cx="4162607" cy="3563750"/>
          </a:xfrm>
        </p:grpSpPr>
        <p:sp>
          <p:nvSpPr>
            <p:cNvPr id="41" name="Oval 40"/>
            <p:cNvSpPr/>
            <p:nvPr/>
          </p:nvSpPr>
          <p:spPr>
            <a:xfrm flipH="1">
              <a:off x="2578652" y="38170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42" name="Straight Connector 41"/>
            <p:cNvCxnSpPr>
              <a:stCxn id="41" idx="3"/>
              <a:endCxn id="43" idx="0"/>
            </p:cNvCxnSpPr>
            <p:nvPr/>
          </p:nvCxnSpPr>
          <p:spPr>
            <a:xfrm>
              <a:off x="2947387" y="41857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flipH="1">
              <a:off x="3188252" y="43751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44" name="Oval 43"/>
            <p:cNvSpPr/>
            <p:nvPr/>
          </p:nvSpPr>
          <p:spPr>
            <a:xfrm flipH="1">
              <a:off x="1937684" y="43768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45" name="Straight Connector 44"/>
            <p:cNvCxnSpPr>
              <a:stCxn id="41" idx="5"/>
              <a:endCxn id="44" idx="0"/>
            </p:cNvCxnSpPr>
            <p:nvPr/>
          </p:nvCxnSpPr>
          <p:spPr>
            <a:xfrm flipH="1">
              <a:off x="2153684" y="41857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4" idx="5"/>
              <a:endCxn id="47" idx="0"/>
            </p:cNvCxnSpPr>
            <p:nvPr/>
          </p:nvCxnSpPr>
          <p:spPr>
            <a:xfrm flipH="1">
              <a:off x="1626452" y="47455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flipH="1">
              <a:off x="1410452" y="49600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48" name="Straight Arrow Connector 47"/>
            <p:cNvCxnSpPr/>
            <p:nvPr/>
          </p:nvCxnSpPr>
          <p:spPr>
            <a:xfrm>
              <a:off x="984716" y="4632903"/>
              <a:ext cx="368418" cy="36625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49543" y="4185766"/>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50" name="Group 49"/>
            <p:cNvGrpSpPr/>
            <p:nvPr/>
          </p:nvGrpSpPr>
          <p:grpSpPr>
            <a:xfrm>
              <a:off x="953252" y="5630028"/>
              <a:ext cx="489000" cy="834372"/>
              <a:chOff x="2787600" y="4347228"/>
              <a:chExt cx="489000" cy="834372"/>
            </a:xfrm>
          </p:grpSpPr>
          <p:sp>
            <p:nvSpPr>
              <p:cNvPr id="68" name="Isosceles Triangle 67"/>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9" name="Oval 68"/>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51" name="Straight Connector 50"/>
            <p:cNvCxnSpPr>
              <a:stCxn id="47" idx="5"/>
              <a:endCxn id="69" idx="0"/>
            </p:cNvCxnSpPr>
            <p:nvPr/>
          </p:nvCxnSpPr>
          <p:spPr>
            <a:xfrm flipH="1">
              <a:off x="1200716" y="5328766"/>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47" idx="3"/>
            </p:cNvCxnSpPr>
            <p:nvPr/>
          </p:nvCxnSpPr>
          <p:spPr>
            <a:xfrm flipH="1" flipV="1">
              <a:off x="1779187" y="5328766"/>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4" idx="3"/>
              <a:endCxn id="65" idx="0"/>
            </p:cNvCxnSpPr>
            <p:nvPr/>
          </p:nvCxnSpPr>
          <p:spPr>
            <a:xfrm>
              <a:off x="2306419" y="4745551"/>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3" idx="5"/>
              <a:endCxn id="63" idx="0"/>
            </p:cNvCxnSpPr>
            <p:nvPr/>
          </p:nvCxnSpPr>
          <p:spPr>
            <a:xfrm flipH="1">
              <a:off x="3029516" y="4743899"/>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61" idx="0"/>
              <a:endCxn id="43" idx="3"/>
            </p:cNvCxnSpPr>
            <p:nvPr/>
          </p:nvCxnSpPr>
          <p:spPr>
            <a:xfrm flipH="1" flipV="1">
              <a:off x="3556987" y="4743899"/>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1626452" y="5642628"/>
              <a:ext cx="489000" cy="834372"/>
              <a:chOff x="2787600" y="4347228"/>
              <a:chExt cx="489000" cy="834372"/>
            </a:xfrm>
          </p:grpSpPr>
          <p:sp>
            <p:nvSpPr>
              <p:cNvPr id="66" name="Isosceles Triangle 65"/>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7" name="Oval 66"/>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57" name="Group 56"/>
            <p:cNvGrpSpPr/>
            <p:nvPr/>
          </p:nvGrpSpPr>
          <p:grpSpPr>
            <a:xfrm>
              <a:off x="2146916" y="5020428"/>
              <a:ext cx="489000" cy="834372"/>
              <a:chOff x="2787600" y="4347228"/>
              <a:chExt cx="489000" cy="834372"/>
            </a:xfrm>
          </p:grpSpPr>
          <p:sp>
            <p:nvSpPr>
              <p:cNvPr id="64" name="Isosceles Triangle 63"/>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5" name="Oval 64"/>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58" name="Group 57"/>
            <p:cNvGrpSpPr/>
            <p:nvPr/>
          </p:nvGrpSpPr>
          <p:grpSpPr>
            <a:xfrm>
              <a:off x="2782052" y="5020428"/>
              <a:ext cx="489000" cy="834372"/>
              <a:chOff x="2787600" y="4347228"/>
              <a:chExt cx="489000" cy="834372"/>
            </a:xfrm>
          </p:grpSpPr>
          <p:sp>
            <p:nvSpPr>
              <p:cNvPr id="62" name="Isosceles Triangle 61"/>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3" name="Oval 62"/>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59" name="Group 58"/>
            <p:cNvGrpSpPr/>
            <p:nvPr/>
          </p:nvGrpSpPr>
          <p:grpSpPr>
            <a:xfrm>
              <a:off x="3499652" y="4999156"/>
              <a:ext cx="489000" cy="834372"/>
              <a:chOff x="2787600" y="4347228"/>
              <a:chExt cx="489000" cy="834372"/>
            </a:xfrm>
          </p:grpSpPr>
          <p:sp>
            <p:nvSpPr>
              <p:cNvPr id="60" name="Isosceles Triangle 59"/>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1" name="Oval 60"/>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sp>
          <p:nvSpPr>
            <p:cNvPr id="99" name="Oval 98"/>
            <p:cNvSpPr/>
            <p:nvPr/>
          </p:nvSpPr>
          <p:spPr>
            <a:xfrm flipH="1">
              <a:off x="3112957" y="330901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t>
              </a:r>
            </a:p>
          </p:txBody>
        </p:sp>
        <p:cxnSp>
          <p:nvCxnSpPr>
            <p:cNvPr id="100" name="Straight Connector 99"/>
            <p:cNvCxnSpPr>
              <a:stCxn id="99" idx="5"/>
              <a:endCxn id="41" idx="0"/>
            </p:cNvCxnSpPr>
            <p:nvPr/>
          </p:nvCxnSpPr>
          <p:spPr>
            <a:xfrm flipH="1">
              <a:off x="2794652" y="3677749"/>
              <a:ext cx="381570" cy="139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rot="8528713">
              <a:off x="3558043" y="2913250"/>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sp>
          <p:nvSpPr>
            <p:cNvPr id="102" name="TextBox 101"/>
            <p:cNvSpPr txBox="1"/>
            <p:nvPr/>
          </p:nvSpPr>
          <p:spPr>
            <a:xfrm rot="13120913" flipH="1">
              <a:off x="3252752" y="3615753"/>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grpSp>
      <p:grpSp>
        <p:nvGrpSpPr>
          <p:cNvPr id="19" name="Group 18"/>
          <p:cNvGrpSpPr/>
          <p:nvPr/>
        </p:nvGrpSpPr>
        <p:grpSpPr>
          <a:xfrm>
            <a:off x="5321459" y="2913250"/>
            <a:ext cx="3616299" cy="3792350"/>
            <a:chOff x="5267617" y="2913250"/>
            <a:chExt cx="3616299" cy="3792350"/>
          </a:xfrm>
        </p:grpSpPr>
        <p:sp>
          <p:nvSpPr>
            <p:cNvPr id="72" name="Oval 71"/>
            <p:cNvSpPr/>
            <p:nvPr/>
          </p:nvSpPr>
          <p:spPr>
            <a:xfrm flipH="1">
              <a:off x="6893017" y="40456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73" name="Straight Connector 72"/>
            <p:cNvCxnSpPr>
              <a:stCxn id="72" idx="3"/>
              <a:endCxn id="74" idx="0"/>
            </p:cNvCxnSpPr>
            <p:nvPr/>
          </p:nvCxnSpPr>
          <p:spPr>
            <a:xfrm>
              <a:off x="7261752" y="44143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flipH="1">
              <a:off x="7502617" y="46037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75" name="Oval 74"/>
            <p:cNvSpPr/>
            <p:nvPr/>
          </p:nvSpPr>
          <p:spPr>
            <a:xfrm flipH="1">
              <a:off x="6252049" y="460541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76" name="Straight Connector 75"/>
            <p:cNvCxnSpPr>
              <a:stCxn id="72" idx="5"/>
              <a:endCxn id="75" idx="0"/>
            </p:cNvCxnSpPr>
            <p:nvPr/>
          </p:nvCxnSpPr>
          <p:spPr>
            <a:xfrm flipH="1">
              <a:off x="6468049" y="44143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5"/>
              <a:endCxn id="78" idx="0"/>
            </p:cNvCxnSpPr>
            <p:nvPr/>
          </p:nvCxnSpPr>
          <p:spPr>
            <a:xfrm flipH="1">
              <a:off x="5940817" y="49741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flipH="1">
              <a:off x="5724817" y="51886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79" name="Group 78"/>
            <p:cNvGrpSpPr/>
            <p:nvPr/>
          </p:nvGrpSpPr>
          <p:grpSpPr>
            <a:xfrm>
              <a:off x="5267617" y="5858628"/>
              <a:ext cx="489000" cy="834372"/>
              <a:chOff x="2787600" y="4347228"/>
              <a:chExt cx="489000" cy="834372"/>
            </a:xfrm>
          </p:grpSpPr>
          <p:sp>
            <p:nvSpPr>
              <p:cNvPr id="97" name="Isosceles Triangle 96"/>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8" name="Oval 97"/>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80" name="Straight Connector 79"/>
            <p:cNvCxnSpPr>
              <a:stCxn id="78" idx="5"/>
              <a:endCxn id="98" idx="0"/>
            </p:cNvCxnSpPr>
            <p:nvPr/>
          </p:nvCxnSpPr>
          <p:spPr>
            <a:xfrm flipH="1">
              <a:off x="5515081" y="5557366"/>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endCxn id="78" idx="3"/>
            </p:cNvCxnSpPr>
            <p:nvPr/>
          </p:nvCxnSpPr>
          <p:spPr>
            <a:xfrm flipH="1" flipV="1">
              <a:off x="6093552" y="5557366"/>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5" idx="3"/>
              <a:endCxn id="94" idx="0"/>
            </p:cNvCxnSpPr>
            <p:nvPr/>
          </p:nvCxnSpPr>
          <p:spPr>
            <a:xfrm>
              <a:off x="6620784" y="4974151"/>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4" idx="5"/>
              <a:endCxn id="92" idx="0"/>
            </p:cNvCxnSpPr>
            <p:nvPr/>
          </p:nvCxnSpPr>
          <p:spPr>
            <a:xfrm flipH="1">
              <a:off x="7343881" y="4972499"/>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0" idx="0"/>
              <a:endCxn id="74" idx="3"/>
            </p:cNvCxnSpPr>
            <p:nvPr/>
          </p:nvCxnSpPr>
          <p:spPr>
            <a:xfrm flipH="1" flipV="1">
              <a:off x="7871352" y="4972499"/>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5940817" y="5871228"/>
              <a:ext cx="489000" cy="834372"/>
              <a:chOff x="2787600" y="4347228"/>
              <a:chExt cx="489000" cy="834372"/>
            </a:xfrm>
          </p:grpSpPr>
          <p:sp>
            <p:nvSpPr>
              <p:cNvPr id="95" name="Isosceles Triangle 94"/>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6" name="Oval 95"/>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86" name="Group 85"/>
            <p:cNvGrpSpPr/>
            <p:nvPr/>
          </p:nvGrpSpPr>
          <p:grpSpPr>
            <a:xfrm>
              <a:off x="6461281" y="5249028"/>
              <a:ext cx="489000" cy="834372"/>
              <a:chOff x="2787600" y="4347228"/>
              <a:chExt cx="489000" cy="834372"/>
            </a:xfrm>
          </p:grpSpPr>
          <p:sp>
            <p:nvSpPr>
              <p:cNvPr id="93" name="Isosceles Triangle 9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4" name="Oval 9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87" name="Group 86"/>
            <p:cNvGrpSpPr/>
            <p:nvPr/>
          </p:nvGrpSpPr>
          <p:grpSpPr>
            <a:xfrm>
              <a:off x="7096417" y="5249028"/>
              <a:ext cx="489000" cy="834372"/>
              <a:chOff x="2787600" y="4347228"/>
              <a:chExt cx="489000" cy="834372"/>
            </a:xfrm>
          </p:grpSpPr>
          <p:sp>
            <p:nvSpPr>
              <p:cNvPr id="91" name="Isosceles Triangle 90"/>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2" name="Oval 91"/>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88" name="Group 87"/>
            <p:cNvGrpSpPr/>
            <p:nvPr/>
          </p:nvGrpSpPr>
          <p:grpSpPr>
            <a:xfrm>
              <a:off x="7814017" y="5227756"/>
              <a:ext cx="489000" cy="834372"/>
              <a:chOff x="2787600" y="4347228"/>
              <a:chExt cx="489000" cy="834372"/>
            </a:xfrm>
          </p:grpSpPr>
          <p:sp>
            <p:nvSpPr>
              <p:cNvPr id="89" name="Isosceles Triangle 88"/>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0" name="Oval 89"/>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sp>
          <p:nvSpPr>
            <p:cNvPr id="103" name="Oval 102"/>
            <p:cNvSpPr/>
            <p:nvPr/>
          </p:nvSpPr>
          <p:spPr>
            <a:xfrm flipH="1">
              <a:off x="7484781" y="3429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t>
              </a:r>
            </a:p>
          </p:txBody>
        </p:sp>
        <p:cxnSp>
          <p:nvCxnSpPr>
            <p:cNvPr id="104" name="Straight Connector 103"/>
            <p:cNvCxnSpPr>
              <a:stCxn id="103" idx="5"/>
              <a:endCxn id="72" idx="0"/>
            </p:cNvCxnSpPr>
            <p:nvPr/>
          </p:nvCxnSpPr>
          <p:spPr>
            <a:xfrm flipH="1">
              <a:off x="7109017" y="3797735"/>
              <a:ext cx="439029" cy="247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rot="8528713">
              <a:off x="7929809" y="2913250"/>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sp>
          <p:nvSpPr>
            <p:cNvPr id="106" name="TextBox 105"/>
            <p:cNvSpPr txBox="1"/>
            <p:nvPr/>
          </p:nvSpPr>
          <p:spPr>
            <a:xfrm rot="13120913" flipH="1">
              <a:off x="7694710" y="3691953"/>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412939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wipe(left)">
                                      <p:cBhvr>
                                        <p:cTn id="12" dur="500"/>
                                        <p:tgtEl>
                                          <p:spTgt spid="70"/>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10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p:cTn id="21" dur="500" fill="hold"/>
                                        <p:tgtEl>
                                          <p:spTgt spid="39"/>
                                        </p:tgtEl>
                                        <p:attrNameLst>
                                          <p:attrName>ppt_w</p:attrName>
                                        </p:attrNameLst>
                                      </p:cBhvr>
                                      <p:tavLst>
                                        <p:tav tm="0">
                                          <p:val>
                                            <p:fltVal val="0"/>
                                          </p:val>
                                        </p:tav>
                                        <p:tav tm="100000">
                                          <p:val>
                                            <p:strVal val="#ppt_w"/>
                                          </p:val>
                                        </p:tav>
                                      </p:tavLst>
                                    </p:anim>
                                    <p:anim calcmode="lin" valueType="num">
                                      <p:cBhvr>
                                        <p:cTn id="22" dur="500" fill="hold"/>
                                        <p:tgtEl>
                                          <p:spTgt spid="39"/>
                                        </p:tgtEl>
                                        <p:attrNameLst>
                                          <p:attrName>ppt_h</p:attrName>
                                        </p:attrNameLst>
                                      </p:cBhvr>
                                      <p:tavLst>
                                        <p:tav tm="0">
                                          <p:val>
                                            <p:fltVal val="0"/>
                                          </p:val>
                                        </p:tav>
                                        <p:tav tm="100000">
                                          <p:val>
                                            <p:strVal val="#ppt_h"/>
                                          </p:val>
                                        </p:tav>
                                      </p:tavLst>
                                    </p:anim>
                                    <p:animEffect transition="in" filter="fade">
                                      <p:cBhvr>
                                        <p:cTn id="2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7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Step: Violation Fix at the Root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33</a:t>
            </a:fld>
            <a:endParaRPr lang="en-US" dirty="0"/>
          </a:p>
        </p:txBody>
      </p:sp>
      <p:sp>
        <p:nvSpPr>
          <p:cNvPr id="4" name="Content Placeholder 3"/>
          <p:cNvSpPr>
            <a:spLocks noGrp="1"/>
          </p:cNvSpPr>
          <p:nvPr>
            <p:ph sz="quarter" idx="1"/>
          </p:nvPr>
        </p:nvSpPr>
        <p:spPr/>
        <p:txBody>
          <a:bodyPr/>
          <a:lstStyle/>
          <a:p>
            <a:r>
              <a:rPr lang="en-US" dirty="0"/>
              <a:t>By </a:t>
            </a:r>
            <a:r>
              <a:rPr lang="en-US" b="1" dirty="0">
                <a:solidFill>
                  <a:srgbClr val="C00000"/>
                </a:solidFill>
              </a:rPr>
              <a:t>moving the violation up</a:t>
            </a:r>
            <a:r>
              <a:rPr lang="en-US" dirty="0"/>
              <a:t> the tree …</a:t>
            </a:r>
          </a:p>
          <a:p>
            <a:pPr lvl="1"/>
            <a:r>
              <a:rPr lang="en-US" dirty="0"/>
              <a:t>… the root may become </a:t>
            </a:r>
            <a:r>
              <a:rPr lang="en-US" b="1" dirty="0">
                <a:solidFill>
                  <a:srgbClr val="C00000"/>
                </a:solidFill>
              </a:rPr>
              <a:t>red</a:t>
            </a:r>
            <a:r>
              <a:rPr lang="en-US" dirty="0"/>
              <a:t>.</a:t>
            </a:r>
          </a:p>
          <a:p>
            <a:pPr lvl="2"/>
            <a:endParaRPr lang="en-US" dirty="0"/>
          </a:p>
          <a:p>
            <a:r>
              <a:rPr lang="en-US" dirty="0"/>
              <a:t>Final step: set root to be </a:t>
            </a:r>
            <a:r>
              <a:rPr lang="en-US" b="1" dirty="0">
                <a:solidFill>
                  <a:srgbClr val="0000FF"/>
                </a:solidFill>
              </a:rPr>
              <a:t>black</a:t>
            </a:r>
            <a:r>
              <a:rPr lang="en-US" dirty="0"/>
              <a:t>.</a:t>
            </a:r>
          </a:p>
          <a:p>
            <a:pPr lvl="1"/>
            <a:r>
              <a:rPr lang="en-US" dirty="0"/>
              <a:t>All red-black tree properties are now </a:t>
            </a:r>
            <a:r>
              <a:rPr lang="en-US" b="1" u="sng" dirty="0"/>
              <a:t>restored</a:t>
            </a:r>
            <a:r>
              <a:rPr lang="en-US" dirty="0"/>
              <a:t>.</a:t>
            </a:r>
          </a:p>
          <a:p>
            <a:endParaRPr lang="en-US" dirty="0"/>
          </a:p>
          <a:p>
            <a:endParaRPr lang="en-US" dirty="0"/>
          </a:p>
        </p:txBody>
      </p:sp>
      <p:grpSp>
        <p:nvGrpSpPr>
          <p:cNvPr id="33" name="Group 32"/>
          <p:cNvGrpSpPr/>
          <p:nvPr/>
        </p:nvGrpSpPr>
        <p:grpSpPr>
          <a:xfrm>
            <a:off x="5638800" y="3484946"/>
            <a:ext cx="3035400" cy="2659969"/>
            <a:chOff x="5454600" y="3484946"/>
            <a:chExt cx="3035400" cy="2659969"/>
          </a:xfrm>
        </p:grpSpPr>
        <p:sp>
          <p:nvSpPr>
            <p:cNvPr id="6" name="Oval 5"/>
            <p:cNvSpPr/>
            <p:nvPr/>
          </p:nvSpPr>
          <p:spPr>
            <a:xfrm flipH="1">
              <a:off x="7080000" y="348494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7" name="Straight Connector 6"/>
            <p:cNvCxnSpPr>
              <a:stCxn id="6" idx="3"/>
              <a:endCxn id="8" idx="0"/>
            </p:cNvCxnSpPr>
            <p:nvPr/>
          </p:nvCxnSpPr>
          <p:spPr>
            <a:xfrm>
              <a:off x="7448735" y="3853681"/>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7689600" y="404307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9" name="Oval 8"/>
            <p:cNvSpPr/>
            <p:nvPr/>
          </p:nvSpPr>
          <p:spPr>
            <a:xfrm flipH="1">
              <a:off x="6439032" y="40447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10" name="Straight Connector 9"/>
            <p:cNvCxnSpPr>
              <a:stCxn id="6" idx="5"/>
              <a:endCxn id="9" idx="0"/>
            </p:cNvCxnSpPr>
            <p:nvPr/>
          </p:nvCxnSpPr>
          <p:spPr>
            <a:xfrm flipH="1">
              <a:off x="6655032" y="3853681"/>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6127800" y="4413466"/>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5911800" y="462794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13" name="Group 12"/>
            <p:cNvGrpSpPr/>
            <p:nvPr/>
          </p:nvGrpSpPr>
          <p:grpSpPr>
            <a:xfrm>
              <a:off x="5454600" y="5297943"/>
              <a:ext cx="489000" cy="834372"/>
              <a:chOff x="2787600" y="4347228"/>
              <a:chExt cx="489000" cy="834372"/>
            </a:xfrm>
          </p:grpSpPr>
          <p:sp>
            <p:nvSpPr>
              <p:cNvPr id="31" name="Isosceles Triangle 30"/>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2" name="Oval 31"/>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14" name="Straight Connector 13"/>
            <p:cNvCxnSpPr>
              <a:stCxn id="12" idx="5"/>
              <a:endCxn id="32" idx="0"/>
            </p:cNvCxnSpPr>
            <p:nvPr/>
          </p:nvCxnSpPr>
          <p:spPr>
            <a:xfrm flipH="1">
              <a:off x="5702064" y="4996681"/>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12" idx="3"/>
            </p:cNvCxnSpPr>
            <p:nvPr/>
          </p:nvCxnSpPr>
          <p:spPr>
            <a:xfrm flipH="1" flipV="1">
              <a:off x="6280535" y="4996681"/>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28" idx="0"/>
            </p:cNvCxnSpPr>
            <p:nvPr/>
          </p:nvCxnSpPr>
          <p:spPr>
            <a:xfrm>
              <a:off x="6807767" y="4413466"/>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5"/>
              <a:endCxn id="26" idx="0"/>
            </p:cNvCxnSpPr>
            <p:nvPr/>
          </p:nvCxnSpPr>
          <p:spPr>
            <a:xfrm flipH="1">
              <a:off x="7530864" y="4411814"/>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24" idx="0"/>
              <a:endCxn id="8" idx="3"/>
            </p:cNvCxnSpPr>
            <p:nvPr/>
          </p:nvCxnSpPr>
          <p:spPr>
            <a:xfrm flipH="1" flipV="1">
              <a:off x="8058335" y="4411814"/>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127800" y="5310543"/>
              <a:ext cx="489000" cy="834372"/>
              <a:chOff x="2787600" y="4347228"/>
              <a:chExt cx="489000" cy="834372"/>
            </a:xfrm>
          </p:grpSpPr>
          <p:sp>
            <p:nvSpPr>
              <p:cNvPr id="29" name="Isosceles Triangle 28"/>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0" name="Oval 29"/>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20" name="Group 19"/>
            <p:cNvGrpSpPr/>
            <p:nvPr/>
          </p:nvGrpSpPr>
          <p:grpSpPr>
            <a:xfrm>
              <a:off x="6648264" y="4688343"/>
              <a:ext cx="489000" cy="834372"/>
              <a:chOff x="2787600" y="4347228"/>
              <a:chExt cx="489000" cy="834372"/>
            </a:xfrm>
          </p:grpSpPr>
          <p:sp>
            <p:nvSpPr>
              <p:cNvPr id="27" name="Isosceles Triangle 26"/>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8" name="Oval 27"/>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21" name="Group 20"/>
            <p:cNvGrpSpPr/>
            <p:nvPr/>
          </p:nvGrpSpPr>
          <p:grpSpPr>
            <a:xfrm>
              <a:off x="7283400" y="4688343"/>
              <a:ext cx="489000" cy="834372"/>
              <a:chOff x="2787600" y="4347228"/>
              <a:chExt cx="489000" cy="834372"/>
            </a:xfrm>
          </p:grpSpPr>
          <p:sp>
            <p:nvSpPr>
              <p:cNvPr id="25" name="Isosceles Triangle 24"/>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Oval 25"/>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22" name="Group 21"/>
            <p:cNvGrpSpPr/>
            <p:nvPr/>
          </p:nvGrpSpPr>
          <p:grpSpPr>
            <a:xfrm>
              <a:off x="8001000" y="4667071"/>
              <a:ext cx="489000" cy="834372"/>
              <a:chOff x="2787600" y="4347228"/>
              <a:chExt cx="489000" cy="834372"/>
            </a:xfrm>
          </p:grpSpPr>
          <p:sp>
            <p:nvSpPr>
              <p:cNvPr id="23" name="Isosceles Triangle 2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4" name="Oval 2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grpSp>
      <p:grpSp>
        <p:nvGrpSpPr>
          <p:cNvPr id="34" name="Group 33"/>
          <p:cNvGrpSpPr/>
          <p:nvPr/>
        </p:nvGrpSpPr>
        <p:grpSpPr>
          <a:xfrm>
            <a:off x="762000" y="3583130"/>
            <a:ext cx="3035400" cy="2659969"/>
            <a:chOff x="5556709" y="2362200"/>
            <a:chExt cx="3035400" cy="2659969"/>
          </a:xfrm>
        </p:grpSpPr>
        <p:sp>
          <p:nvSpPr>
            <p:cNvPr id="35" name="Oval 34"/>
            <p:cNvSpPr/>
            <p:nvPr/>
          </p:nvSpPr>
          <p:spPr>
            <a:xfrm flipH="1">
              <a:off x="7182109" y="2362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36" name="Straight Connector 35"/>
            <p:cNvCxnSpPr>
              <a:stCxn id="35" idx="3"/>
              <a:endCxn id="37" idx="0"/>
            </p:cNvCxnSpPr>
            <p:nvPr/>
          </p:nvCxnSpPr>
          <p:spPr>
            <a:xfrm>
              <a:off x="7550844" y="2730935"/>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flipH="1">
              <a:off x="7791709" y="2920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38" name="Oval 37"/>
            <p:cNvSpPr/>
            <p:nvPr/>
          </p:nvSpPr>
          <p:spPr>
            <a:xfrm flipH="1">
              <a:off x="6541141" y="29219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39" name="Straight Connector 38"/>
            <p:cNvCxnSpPr>
              <a:stCxn id="35" idx="5"/>
              <a:endCxn id="38" idx="0"/>
            </p:cNvCxnSpPr>
            <p:nvPr/>
          </p:nvCxnSpPr>
          <p:spPr>
            <a:xfrm flipH="1">
              <a:off x="6757141" y="2730935"/>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8" idx="5"/>
              <a:endCxn id="41" idx="0"/>
            </p:cNvCxnSpPr>
            <p:nvPr/>
          </p:nvCxnSpPr>
          <p:spPr>
            <a:xfrm flipH="1">
              <a:off x="6229909" y="3290720"/>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flipH="1">
              <a:off x="6013909"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42" name="Group 41"/>
            <p:cNvGrpSpPr/>
            <p:nvPr/>
          </p:nvGrpSpPr>
          <p:grpSpPr>
            <a:xfrm>
              <a:off x="5556709" y="4175197"/>
              <a:ext cx="489000" cy="834372"/>
              <a:chOff x="2787600" y="4347228"/>
              <a:chExt cx="489000" cy="834372"/>
            </a:xfrm>
          </p:grpSpPr>
          <p:sp>
            <p:nvSpPr>
              <p:cNvPr id="60" name="Isosceles Triangle 59"/>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1" name="Oval 60"/>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43" name="Straight Connector 42"/>
            <p:cNvCxnSpPr>
              <a:stCxn id="41" idx="5"/>
              <a:endCxn id="61" idx="0"/>
            </p:cNvCxnSpPr>
            <p:nvPr/>
          </p:nvCxnSpPr>
          <p:spPr>
            <a:xfrm flipH="1">
              <a:off x="5804173" y="3873935"/>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41" idx="3"/>
            </p:cNvCxnSpPr>
            <p:nvPr/>
          </p:nvCxnSpPr>
          <p:spPr>
            <a:xfrm flipH="1" flipV="1">
              <a:off x="6382644" y="3873935"/>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8" idx="3"/>
              <a:endCxn id="57" idx="0"/>
            </p:cNvCxnSpPr>
            <p:nvPr/>
          </p:nvCxnSpPr>
          <p:spPr>
            <a:xfrm>
              <a:off x="6909876" y="3290720"/>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7" idx="5"/>
              <a:endCxn id="55" idx="0"/>
            </p:cNvCxnSpPr>
            <p:nvPr/>
          </p:nvCxnSpPr>
          <p:spPr>
            <a:xfrm flipH="1">
              <a:off x="7632973" y="3289068"/>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3" idx="0"/>
              <a:endCxn id="37" idx="3"/>
            </p:cNvCxnSpPr>
            <p:nvPr/>
          </p:nvCxnSpPr>
          <p:spPr>
            <a:xfrm flipH="1" flipV="1">
              <a:off x="8160444" y="3289068"/>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6229909" y="4187797"/>
              <a:ext cx="489000" cy="834372"/>
              <a:chOff x="2787600" y="4347228"/>
              <a:chExt cx="489000" cy="834372"/>
            </a:xfrm>
          </p:grpSpPr>
          <p:sp>
            <p:nvSpPr>
              <p:cNvPr id="58" name="Isosceles Triangle 57"/>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9" name="Oval 58"/>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49" name="Group 48"/>
            <p:cNvGrpSpPr/>
            <p:nvPr/>
          </p:nvGrpSpPr>
          <p:grpSpPr>
            <a:xfrm>
              <a:off x="6750373" y="3565597"/>
              <a:ext cx="489000" cy="834372"/>
              <a:chOff x="2787600" y="4347228"/>
              <a:chExt cx="489000" cy="834372"/>
            </a:xfrm>
          </p:grpSpPr>
          <p:sp>
            <p:nvSpPr>
              <p:cNvPr id="56" name="Isosceles Triangle 55"/>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7" name="Oval 56"/>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50" name="Group 49"/>
            <p:cNvGrpSpPr/>
            <p:nvPr/>
          </p:nvGrpSpPr>
          <p:grpSpPr>
            <a:xfrm>
              <a:off x="7385509" y="3565597"/>
              <a:ext cx="489000" cy="834372"/>
              <a:chOff x="2787600" y="4347228"/>
              <a:chExt cx="489000" cy="834372"/>
            </a:xfrm>
          </p:grpSpPr>
          <p:sp>
            <p:nvSpPr>
              <p:cNvPr id="54" name="Isosceles Triangle 53"/>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5" name="Oval 54"/>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51" name="Group 50"/>
            <p:cNvGrpSpPr/>
            <p:nvPr/>
          </p:nvGrpSpPr>
          <p:grpSpPr>
            <a:xfrm>
              <a:off x="8103109" y="3544325"/>
              <a:ext cx="489000" cy="834372"/>
              <a:chOff x="2787600" y="4347228"/>
              <a:chExt cx="489000" cy="834372"/>
            </a:xfrm>
          </p:grpSpPr>
          <p:sp>
            <p:nvSpPr>
              <p:cNvPr id="52" name="Isosceles Triangle 51"/>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3" name="Oval 52"/>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grpSp>
      <p:sp>
        <p:nvSpPr>
          <p:cNvPr id="62" name="Right Arrow 61"/>
          <p:cNvSpPr/>
          <p:nvPr/>
        </p:nvSpPr>
        <p:spPr>
          <a:xfrm>
            <a:off x="3962400" y="4022281"/>
            <a:ext cx="1920900" cy="1311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br>
              <a:rPr lang="en-US" sz="2400" dirty="0"/>
            </a:br>
            <a:r>
              <a:rPr lang="en-US" sz="2400" dirty="0"/>
              <a:t>Root</a:t>
            </a:r>
          </a:p>
        </p:txBody>
      </p:sp>
    </p:spTree>
    <p:extLst>
      <p:ext uri="{BB962C8B-B14F-4D97-AF65-F5344CB8AC3E}">
        <p14:creationId xmlns:p14="http://schemas.microsoft.com/office/powerpoint/2010/main" val="236319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10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arn(inVertic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left)">
                                      <p:cBhvr>
                                        <p:cTn id="17" dur="500"/>
                                        <p:tgtEl>
                                          <p:spTgt spid="62"/>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left)">
                                      <p:cBhvr>
                                        <p:cTn id="21" dur="10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barn(inVertical)">
                                      <p:cBhvr>
                                        <p:cTn id="2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34</a:t>
            </a:fld>
            <a:endParaRPr lang="en-US" dirty="0"/>
          </a:p>
        </p:txBody>
      </p:sp>
      <p:sp>
        <p:nvSpPr>
          <p:cNvPr id="4" name="Content Placeholder 3"/>
          <p:cNvSpPr>
            <a:spLocks noGrp="1"/>
          </p:cNvSpPr>
          <p:nvPr>
            <p:ph sz="quarter" idx="1"/>
          </p:nvPr>
        </p:nvSpPr>
        <p:spPr/>
        <p:txBody>
          <a:bodyPr/>
          <a:lstStyle/>
          <a:p>
            <a:r>
              <a:rPr lang="en-US" dirty="0"/>
              <a:t>Insert 1</a:t>
            </a:r>
          </a:p>
          <a:p>
            <a:endParaRPr lang="en-US" dirty="0"/>
          </a:p>
          <a:p>
            <a:endParaRPr lang="en-US" dirty="0"/>
          </a:p>
          <a:p>
            <a:endParaRPr lang="en-US" dirty="0"/>
          </a:p>
          <a:p>
            <a:r>
              <a:rPr lang="en-US" dirty="0"/>
              <a:t>Insert 8</a:t>
            </a:r>
          </a:p>
          <a:p>
            <a:endParaRPr lang="en-US" dirty="0"/>
          </a:p>
        </p:txBody>
      </p:sp>
      <p:sp>
        <p:nvSpPr>
          <p:cNvPr id="7" name="Oval 6"/>
          <p:cNvSpPr/>
          <p:nvPr/>
        </p:nvSpPr>
        <p:spPr>
          <a:xfrm flipH="1">
            <a:off x="2463600" y="232854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sp>
        <p:nvSpPr>
          <p:cNvPr id="13" name="Oval 12"/>
          <p:cNvSpPr/>
          <p:nvPr/>
        </p:nvSpPr>
        <p:spPr>
          <a:xfrm flipH="1">
            <a:off x="5587800" y="235888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9" name="Right Arrow 18"/>
          <p:cNvSpPr/>
          <p:nvPr/>
        </p:nvSpPr>
        <p:spPr>
          <a:xfrm>
            <a:off x="3352800" y="1888681"/>
            <a:ext cx="1920900" cy="1311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br>
              <a:rPr lang="en-US" sz="2400" dirty="0"/>
            </a:br>
            <a:r>
              <a:rPr lang="en-US" sz="2400" dirty="0"/>
              <a:t>Root</a:t>
            </a:r>
          </a:p>
        </p:txBody>
      </p:sp>
      <p:sp>
        <p:nvSpPr>
          <p:cNvPr id="20" name="Oval 19"/>
          <p:cNvSpPr/>
          <p:nvPr/>
        </p:nvSpPr>
        <p:spPr>
          <a:xfrm flipH="1">
            <a:off x="2438400" y="3810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nvGrpSpPr>
          <p:cNvPr id="25" name="Group 24"/>
          <p:cNvGrpSpPr/>
          <p:nvPr/>
        </p:nvGrpSpPr>
        <p:grpSpPr>
          <a:xfrm>
            <a:off x="2679600" y="4026000"/>
            <a:ext cx="825600" cy="761665"/>
            <a:chOff x="2853908" y="3353135"/>
            <a:chExt cx="825600" cy="761665"/>
          </a:xfrm>
        </p:grpSpPr>
        <p:cxnSp>
          <p:nvCxnSpPr>
            <p:cNvPr id="22" name="Straight Connector 21"/>
            <p:cNvCxnSpPr>
              <a:endCxn id="21" idx="7"/>
            </p:cNvCxnSpPr>
            <p:nvPr/>
          </p:nvCxnSpPr>
          <p:spPr>
            <a:xfrm>
              <a:off x="2853908" y="3353135"/>
              <a:ext cx="456865" cy="392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flipH="1">
              <a:off x="3247508" y="3682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spTree>
    <p:extLst>
      <p:ext uri="{BB962C8B-B14F-4D97-AF65-F5344CB8AC3E}">
        <p14:creationId xmlns:p14="http://schemas.microsoft.com/office/powerpoint/2010/main" val="316773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barn(inVertical)">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up)">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9" grpId="0" animBg="1"/>
      <p:bldP spid="2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rot="3310862">
            <a:off x="2873898" y="1807621"/>
            <a:ext cx="997587" cy="1488395"/>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flipH="1">
            <a:off x="2812932" y="2438400"/>
            <a:ext cx="596665" cy="596665"/>
            <a:chOff x="3083173" y="3340535"/>
            <a:chExt cx="596665" cy="596665"/>
          </a:xfrm>
        </p:grpSpPr>
        <p:sp>
          <p:nvSpPr>
            <p:cNvPr id="13" name="Oval 12"/>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14" name="Straight Connector 13"/>
            <p:cNvCxnSpPr>
              <a:endCxn id="13"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35</a:t>
            </a:fld>
            <a:endParaRPr lang="en-US" dirty="0"/>
          </a:p>
        </p:txBody>
      </p:sp>
      <p:sp>
        <p:nvSpPr>
          <p:cNvPr id="4" name="Content Placeholder 3"/>
          <p:cNvSpPr>
            <a:spLocks noGrp="1"/>
          </p:cNvSpPr>
          <p:nvPr>
            <p:ph sz="quarter" idx="1"/>
          </p:nvPr>
        </p:nvSpPr>
        <p:spPr/>
        <p:txBody>
          <a:bodyPr/>
          <a:lstStyle/>
          <a:p>
            <a:r>
              <a:rPr lang="en-US" dirty="0"/>
              <a:t>Insert 2</a:t>
            </a:r>
          </a:p>
          <a:p>
            <a:endParaRPr lang="en-US" dirty="0"/>
          </a:p>
        </p:txBody>
      </p:sp>
      <p:grpSp>
        <p:nvGrpSpPr>
          <p:cNvPr id="11" name="Group 10"/>
          <p:cNvGrpSpPr/>
          <p:nvPr/>
        </p:nvGrpSpPr>
        <p:grpSpPr>
          <a:xfrm>
            <a:off x="2679265" y="1524000"/>
            <a:ext cx="1066800" cy="977665"/>
            <a:chOff x="2679265" y="1600535"/>
            <a:chExt cx="1066800" cy="977665"/>
          </a:xfrm>
        </p:grpSpPr>
        <p:sp>
          <p:nvSpPr>
            <p:cNvPr id="5" name="Oval 4"/>
            <p:cNvSpPr/>
            <p:nvPr/>
          </p:nvSpPr>
          <p:spPr>
            <a:xfrm flipH="1">
              <a:off x="2679265" y="16005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nvGrpSpPr>
            <p:cNvPr id="6" name="Group 5"/>
            <p:cNvGrpSpPr/>
            <p:nvPr/>
          </p:nvGrpSpPr>
          <p:grpSpPr>
            <a:xfrm>
              <a:off x="3048000" y="1969270"/>
              <a:ext cx="698065" cy="608930"/>
              <a:chOff x="2981443" y="3505870"/>
              <a:chExt cx="698065" cy="608930"/>
            </a:xfrm>
          </p:grpSpPr>
          <p:sp>
            <p:nvSpPr>
              <p:cNvPr id="7" name="Oval 6"/>
              <p:cNvSpPr/>
              <p:nvPr/>
            </p:nvSpPr>
            <p:spPr>
              <a:xfrm flipH="1">
                <a:off x="3247508" y="3682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8" name="Straight Connector 7"/>
              <p:cNvCxnSpPr>
                <a:stCxn id="5" idx="3"/>
                <a:endCxn id="7" idx="7"/>
              </p:cNvCxnSpPr>
              <p:nvPr/>
            </p:nvCxnSpPr>
            <p:spPr>
              <a:xfrm>
                <a:off x="2981443" y="3505870"/>
                <a:ext cx="329330" cy="240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5" name="Oval 14"/>
          <p:cNvSpPr/>
          <p:nvPr/>
        </p:nvSpPr>
        <p:spPr>
          <a:xfrm>
            <a:off x="2691646" y="3739986"/>
            <a:ext cx="1362194" cy="1530799"/>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rot="18730506">
            <a:off x="6856272" y="1156544"/>
            <a:ext cx="997587" cy="2254431"/>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4356000" y="2012832"/>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grpSp>
        <p:nvGrpSpPr>
          <p:cNvPr id="19" name="Group 18"/>
          <p:cNvGrpSpPr/>
          <p:nvPr/>
        </p:nvGrpSpPr>
        <p:grpSpPr>
          <a:xfrm>
            <a:off x="6565800" y="1562771"/>
            <a:ext cx="1498800" cy="1478760"/>
            <a:chOff x="6553200" y="3830040"/>
            <a:chExt cx="1498800" cy="1478760"/>
          </a:xfrm>
        </p:grpSpPr>
        <p:sp>
          <p:nvSpPr>
            <p:cNvPr id="20" name="Oval 19"/>
            <p:cNvSpPr/>
            <p:nvPr/>
          </p:nvSpPr>
          <p:spPr>
            <a:xfrm flipH="1">
              <a:off x="6553200" y="38300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21" name="Oval 20"/>
            <p:cNvSpPr/>
            <p:nvPr/>
          </p:nvSpPr>
          <p:spPr>
            <a:xfrm flipH="1">
              <a:off x="7620000" y="4876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22" name="Straight Connector 21"/>
            <p:cNvCxnSpPr>
              <a:stCxn id="20" idx="3"/>
              <a:endCxn id="21" idx="7"/>
            </p:cNvCxnSpPr>
            <p:nvPr/>
          </p:nvCxnSpPr>
          <p:spPr>
            <a:xfrm>
              <a:off x="6921935" y="4198775"/>
              <a:ext cx="761330" cy="7412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086600" y="4343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grpSp>
      <p:sp>
        <p:nvSpPr>
          <p:cNvPr id="24" name="Right Arrow 23"/>
          <p:cNvSpPr/>
          <p:nvPr/>
        </p:nvSpPr>
        <p:spPr>
          <a:xfrm rot="20125902" flipH="1">
            <a:off x="4288185" y="3140648"/>
            <a:ext cx="2062304"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grpSp>
        <p:nvGrpSpPr>
          <p:cNvPr id="25" name="Group 24"/>
          <p:cNvGrpSpPr/>
          <p:nvPr/>
        </p:nvGrpSpPr>
        <p:grpSpPr>
          <a:xfrm>
            <a:off x="2767846" y="3899185"/>
            <a:ext cx="1219200" cy="1093854"/>
            <a:chOff x="5943935" y="2594881"/>
            <a:chExt cx="1219200" cy="1093854"/>
          </a:xfrm>
        </p:grpSpPr>
        <p:sp>
          <p:nvSpPr>
            <p:cNvPr id="26" name="Oval 25"/>
            <p:cNvSpPr/>
            <p:nvPr/>
          </p:nvSpPr>
          <p:spPr>
            <a:xfrm flipH="1">
              <a:off x="6731135" y="325673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27" name="Oval 26"/>
            <p:cNvSpPr/>
            <p:nvPr/>
          </p:nvSpPr>
          <p:spPr>
            <a:xfrm flipH="1">
              <a:off x="6350135" y="259488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28" name="Straight Connector 27"/>
            <p:cNvCxnSpPr>
              <a:stCxn id="26" idx="0"/>
              <a:endCxn id="27" idx="3"/>
            </p:cNvCxnSpPr>
            <p:nvPr/>
          </p:nvCxnSpPr>
          <p:spPr>
            <a:xfrm flipH="1" flipV="1">
              <a:off x="6718870" y="2963616"/>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7" idx="5"/>
              <a:endCxn id="30" idx="0"/>
            </p:cNvCxnSpPr>
            <p:nvPr/>
          </p:nvCxnSpPr>
          <p:spPr>
            <a:xfrm flipH="1">
              <a:off x="6159935" y="2963616"/>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flipH="1">
              <a:off x="5943935" y="323392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sp>
        <p:nvSpPr>
          <p:cNvPr id="31" name="Right Arrow 30"/>
          <p:cNvSpPr/>
          <p:nvPr/>
        </p:nvSpPr>
        <p:spPr>
          <a:xfrm>
            <a:off x="4508735" y="4070946"/>
            <a:ext cx="1815406"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32" name="Group 31"/>
          <p:cNvGrpSpPr/>
          <p:nvPr/>
        </p:nvGrpSpPr>
        <p:grpSpPr>
          <a:xfrm>
            <a:off x="6477000" y="3935346"/>
            <a:ext cx="1219200" cy="1093854"/>
            <a:chOff x="5997482" y="5181600"/>
            <a:chExt cx="1219200" cy="1093854"/>
          </a:xfrm>
        </p:grpSpPr>
        <p:sp>
          <p:nvSpPr>
            <p:cNvPr id="33" name="Oval 32"/>
            <p:cNvSpPr/>
            <p:nvPr/>
          </p:nvSpPr>
          <p:spPr>
            <a:xfrm flipH="1">
              <a:off x="6784682" y="58434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34" name="Oval 33"/>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35" name="Straight Connector 34"/>
            <p:cNvCxnSpPr>
              <a:stCxn id="33" idx="0"/>
              <a:endCxn id="34" idx="3"/>
            </p:cNvCxnSpPr>
            <p:nvPr/>
          </p:nvCxnSpPr>
          <p:spPr>
            <a:xfrm flipH="1" flipV="1">
              <a:off x="6772417" y="5550335"/>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5"/>
              <a:endCxn id="37" idx="0"/>
            </p:cNvCxnSpPr>
            <p:nvPr/>
          </p:nvCxnSpPr>
          <p:spPr>
            <a:xfrm flipH="1">
              <a:off x="6213482" y="5550335"/>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flipH="1">
              <a:off x="5997482" y="58206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grpSp>
      <p:sp>
        <p:nvSpPr>
          <p:cNvPr id="38" name="TextBox 37"/>
          <p:cNvSpPr txBox="1"/>
          <p:nvPr/>
        </p:nvSpPr>
        <p:spPr>
          <a:xfrm>
            <a:off x="4008817" y="1469841"/>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3 at leaf</a:t>
            </a:r>
          </a:p>
        </p:txBody>
      </p:sp>
    </p:spTree>
    <p:extLst>
      <p:ext uri="{BB962C8B-B14F-4D97-AF65-F5344CB8AC3E}">
        <p14:creationId xmlns:p14="http://schemas.microsoft.com/office/powerpoint/2010/main" val="160738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righ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par>
                          <p:cTn id="31" fill="hold">
                            <p:stCondLst>
                              <p:cond delay="1000"/>
                            </p:stCondLst>
                            <p:childTnLst>
                              <p:par>
                                <p:cTn id="32" presetID="22" presetClass="entr" presetSubtype="1"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up)">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500" fill="hold"/>
                                        <p:tgtEl>
                                          <p:spTgt spid="16"/>
                                        </p:tgtEl>
                                        <p:attrNameLst>
                                          <p:attrName>ppt_w</p:attrName>
                                        </p:attrNameLst>
                                      </p:cBhvr>
                                      <p:tavLst>
                                        <p:tav tm="0">
                                          <p:val>
                                            <p:fltVal val="0"/>
                                          </p:val>
                                        </p:tav>
                                        <p:tav tm="100000">
                                          <p:val>
                                            <p:strVal val="#ppt_w"/>
                                          </p:val>
                                        </p:tav>
                                      </p:tavLst>
                                    </p:anim>
                                    <p:anim calcmode="lin" valueType="num">
                                      <p:cBhvr>
                                        <p:cTn id="40" dur="500" fill="hold"/>
                                        <p:tgtEl>
                                          <p:spTgt spid="16"/>
                                        </p:tgtEl>
                                        <p:attrNameLst>
                                          <p:attrName>ppt_h</p:attrName>
                                        </p:attrNameLst>
                                      </p:cBhvr>
                                      <p:tavLst>
                                        <p:tav tm="0">
                                          <p:val>
                                            <p:fltVal val="0"/>
                                          </p:val>
                                        </p:tav>
                                        <p:tav tm="100000">
                                          <p:val>
                                            <p:strVal val="#ppt_h"/>
                                          </p:val>
                                        </p:tav>
                                      </p:tavLst>
                                    </p:anim>
                                    <p:animEffect transition="in" filter="fade">
                                      <p:cBhvr>
                                        <p:cTn id="41" dur="500"/>
                                        <p:tgtEl>
                                          <p:spTgt spid="16"/>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right)">
                                      <p:cBhvr>
                                        <p:cTn id="45" dur="500"/>
                                        <p:tgtEl>
                                          <p:spTgt spid="24"/>
                                        </p:tgtEl>
                                      </p:cBhvr>
                                    </p:animEffect>
                                  </p:childTnLst>
                                </p:cTn>
                              </p:par>
                            </p:childTnLst>
                          </p:cTn>
                        </p:par>
                        <p:par>
                          <p:cTn id="46" fill="hold">
                            <p:stCondLst>
                              <p:cond delay="1000"/>
                            </p:stCondLst>
                            <p:childTnLst>
                              <p:par>
                                <p:cTn id="47" presetID="22" presetClass="entr" presetSubtype="1" fill="hold"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up)">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p:cTn id="54" dur="500" fill="hold"/>
                                        <p:tgtEl>
                                          <p:spTgt spid="15"/>
                                        </p:tgtEl>
                                        <p:attrNameLst>
                                          <p:attrName>ppt_w</p:attrName>
                                        </p:attrNameLst>
                                      </p:cBhvr>
                                      <p:tavLst>
                                        <p:tav tm="0">
                                          <p:val>
                                            <p:fltVal val="0"/>
                                          </p:val>
                                        </p:tav>
                                        <p:tav tm="100000">
                                          <p:val>
                                            <p:strVal val="#ppt_w"/>
                                          </p:val>
                                        </p:tav>
                                      </p:tavLst>
                                    </p:anim>
                                    <p:anim calcmode="lin" valueType="num">
                                      <p:cBhvr>
                                        <p:cTn id="55" dur="500" fill="hold"/>
                                        <p:tgtEl>
                                          <p:spTgt spid="15"/>
                                        </p:tgtEl>
                                        <p:attrNameLst>
                                          <p:attrName>ppt_h</p:attrName>
                                        </p:attrNameLst>
                                      </p:cBhvr>
                                      <p:tavLst>
                                        <p:tav tm="0">
                                          <p:val>
                                            <p:fltVal val="0"/>
                                          </p:val>
                                        </p:tav>
                                        <p:tav tm="100000">
                                          <p:val>
                                            <p:strVal val="#ppt_h"/>
                                          </p:val>
                                        </p:tav>
                                      </p:tavLst>
                                    </p:anim>
                                    <p:animEffect transition="in" filter="fade">
                                      <p:cBhvr>
                                        <p:cTn id="56" dur="500"/>
                                        <p:tgtEl>
                                          <p:spTgt spid="15"/>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500"/>
                                        <p:tgtEl>
                                          <p:spTgt spid="31"/>
                                        </p:tgtEl>
                                      </p:cBhvr>
                                    </p:animEffect>
                                  </p:childTnLst>
                                </p:cTn>
                              </p:par>
                            </p:childTnLst>
                          </p:cTn>
                        </p:par>
                        <p:par>
                          <p:cTn id="61" fill="hold">
                            <p:stCondLst>
                              <p:cond delay="1000"/>
                            </p:stCondLst>
                            <p:childTnLst>
                              <p:par>
                                <p:cTn id="62" presetID="22" presetClass="entr" presetSubtype="8" fill="hold" nodeType="after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left)">
                                      <p:cBhvr>
                                        <p:cTn id="6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P spid="16" grpId="0" animBg="1"/>
      <p:bldP spid="18" grpId="0" animBg="1"/>
      <p:bldP spid="24" grpId="0" animBg="1"/>
      <p:bldP spid="31" grpId="0" animBg="1"/>
      <p:bldP spid="3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flipH="1">
            <a:off x="3296002" y="2546794"/>
            <a:ext cx="596665" cy="596665"/>
            <a:chOff x="3083173" y="3340535"/>
            <a:chExt cx="596665" cy="596665"/>
          </a:xfrm>
        </p:grpSpPr>
        <p:sp>
          <p:nvSpPr>
            <p:cNvPr id="12" name="Oval 11"/>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3" name="Straight Connector 12"/>
            <p:cNvCxnSpPr>
              <a:endCxn id="12"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36</a:t>
            </a:fld>
            <a:endParaRPr lang="en-US" dirty="0"/>
          </a:p>
        </p:txBody>
      </p:sp>
      <p:sp>
        <p:nvSpPr>
          <p:cNvPr id="4" name="Content Placeholder 3"/>
          <p:cNvSpPr>
            <a:spLocks noGrp="1"/>
          </p:cNvSpPr>
          <p:nvPr>
            <p:ph sz="quarter" idx="1"/>
          </p:nvPr>
        </p:nvSpPr>
        <p:spPr/>
        <p:txBody>
          <a:bodyPr/>
          <a:lstStyle/>
          <a:p>
            <a:r>
              <a:rPr lang="en-US" dirty="0"/>
              <a:t>Insert 7</a:t>
            </a:r>
          </a:p>
        </p:txBody>
      </p:sp>
      <p:grpSp>
        <p:nvGrpSpPr>
          <p:cNvPr id="5" name="Group 4"/>
          <p:cNvGrpSpPr/>
          <p:nvPr/>
        </p:nvGrpSpPr>
        <p:grpSpPr>
          <a:xfrm>
            <a:off x="2667000" y="1496946"/>
            <a:ext cx="1524000" cy="1093854"/>
            <a:chOff x="5845082" y="5181600"/>
            <a:chExt cx="1524000" cy="1093854"/>
          </a:xfrm>
        </p:grpSpPr>
        <p:sp>
          <p:nvSpPr>
            <p:cNvPr id="6" name="Oval 5"/>
            <p:cNvSpPr/>
            <p:nvPr/>
          </p:nvSpPr>
          <p:spPr>
            <a:xfrm flipH="1">
              <a:off x="6937082" y="58434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7" name="Oval 6"/>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8" name="Straight Connector 7"/>
            <p:cNvCxnSpPr>
              <a:stCxn id="6" idx="0"/>
              <a:endCxn id="7" idx="3"/>
            </p:cNvCxnSpPr>
            <p:nvPr/>
          </p:nvCxnSpPr>
          <p:spPr>
            <a:xfrm flipH="1" flipV="1">
              <a:off x="6772417" y="5550335"/>
              <a:ext cx="3806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5"/>
              <a:endCxn id="10" idx="0"/>
            </p:cNvCxnSpPr>
            <p:nvPr/>
          </p:nvCxnSpPr>
          <p:spPr>
            <a:xfrm flipH="1">
              <a:off x="6061082" y="55503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flipH="1">
              <a:off x="5845082" y="58206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grpSp>
      <p:sp>
        <p:nvSpPr>
          <p:cNvPr id="14" name="TextBox 13"/>
          <p:cNvSpPr txBox="1"/>
          <p:nvPr/>
        </p:nvSpPr>
        <p:spPr>
          <a:xfrm>
            <a:off x="4495800" y="1386025"/>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1 at leaf</a:t>
            </a:r>
          </a:p>
        </p:txBody>
      </p:sp>
      <p:sp>
        <p:nvSpPr>
          <p:cNvPr id="15" name="Right Arrow 14"/>
          <p:cNvSpPr/>
          <p:nvPr/>
        </p:nvSpPr>
        <p:spPr>
          <a:xfrm>
            <a:off x="4556397" y="1976019"/>
            <a:ext cx="1692003"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25" name="Group 24"/>
          <p:cNvGrpSpPr/>
          <p:nvPr/>
        </p:nvGrpSpPr>
        <p:grpSpPr>
          <a:xfrm>
            <a:off x="6553200" y="1429092"/>
            <a:ext cx="1524000" cy="1646513"/>
            <a:chOff x="6553200" y="1429092"/>
            <a:chExt cx="1524000" cy="1646513"/>
          </a:xfrm>
        </p:grpSpPr>
        <p:grpSp>
          <p:nvGrpSpPr>
            <p:cNvPr id="16" name="Group 15"/>
            <p:cNvGrpSpPr/>
            <p:nvPr/>
          </p:nvGrpSpPr>
          <p:grpSpPr>
            <a:xfrm flipH="1">
              <a:off x="7182202" y="2478940"/>
              <a:ext cx="596665" cy="596665"/>
              <a:chOff x="3083173" y="3340535"/>
              <a:chExt cx="596665" cy="596665"/>
            </a:xfrm>
          </p:grpSpPr>
          <p:sp>
            <p:nvSpPr>
              <p:cNvPr id="17" name="Oval 16"/>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8" name="Straight Connector 17"/>
              <p:cNvCxnSpPr>
                <a:endCxn id="17"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553200" y="1429092"/>
              <a:ext cx="1524000" cy="1093854"/>
              <a:chOff x="5845082" y="5181600"/>
              <a:chExt cx="1524000" cy="1093854"/>
            </a:xfrm>
          </p:grpSpPr>
          <p:sp>
            <p:nvSpPr>
              <p:cNvPr id="20" name="Oval 19"/>
              <p:cNvSpPr/>
              <p:nvPr/>
            </p:nvSpPr>
            <p:spPr>
              <a:xfrm flipH="1">
                <a:off x="6937082" y="584345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21" name="Oval 20"/>
              <p:cNvSpPr/>
              <p:nvPr/>
            </p:nvSpPr>
            <p:spPr>
              <a:xfrm flipH="1">
                <a:off x="6403682" y="51816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22" name="Straight Connector 21"/>
              <p:cNvCxnSpPr>
                <a:stCxn id="20" idx="0"/>
                <a:endCxn id="21" idx="3"/>
              </p:cNvCxnSpPr>
              <p:nvPr/>
            </p:nvCxnSpPr>
            <p:spPr>
              <a:xfrm flipH="1" flipV="1">
                <a:off x="6772417" y="5550335"/>
                <a:ext cx="3806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1" idx="5"/>
                <a:endCxn id="24" idx="0"/>
              </p:cNvCxnSpPr>
              <p:nvPr/>
            </p:nvCxnSpPr>
            <p:spPr>
              <a:xfrm flipH="1">
                <a:off x="6061082" y="55503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flipH="1">
                <a:off x="5845082" y="58206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grpSp>
      <p:sp>
        <p:nvSpPr>
          <p:cNvPr id="26" name="Right Arrow 25"/>
          <p:cNvSpPr/>
          <p:nvPr/>
        </p:nvSpPr>
        <p:spPr>
          <a:xfrm rot="20609402" flipH="1">
            <a:off x="4237064" y="3204675"/>
            <a:ext cx="2528781"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 Root</a:t>
            </a:r>
          </a:p>
        </p:txBody>
      </p:sp>
      <p:grpSp>
        <p:nvGrpSpPr>
          <p:cNvPr id="27" name="Group 26"/>
          <p:cNvGrpSpPr/>
          <p:nvPr/>
        </p:nvGrpSpPr>
        <p:grpSpPr>
          <a:xfrm>
            <a:off x="2534002" y="3550207"/>
            <a:ext cx="1524000" cy="1646513"/>
            <a:chOff x="6553200" y="1429092"/>
            <a:chExt cx="1524000" cy="1646513"/>
          </a:xfrm>
        </p:grpSpPr>
        <p:grpSp>
          <p:nvGrpSpPr>
            <p:cNvPr id="28" name="Group 27"/>
            <p:cNvGrpSpPr/>
            <p:nvPr/>
          </p:nvGrpSpPr>
          <p:grpSpPr>
            <a:xfrm flipH="1">
              <a:off x="7182202" y="2478940"/>
              <a:ext cx="596665" cy="596665"/>
              <a:chOff x="3083173" y="3340535"/>
              <a:chExt cx="596665" cy="596665"/>
            </a:xfrm>
          </p:grpSpPr>
          <p:sp>
            <p:nvSpPr>
              <p:cNvPr id="35" name="Oval 34"/>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36" name="Straight Connector 35"/>
              <p:cNvCxnSpPr>
                <a:endCxn id="35"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6553200" y="1429092"/>
              <a:ext cx="1524000" cy="1093854"/>
              <a:chOff x="5845082" y="5181600"/>
              <a:chExt cx="1524000" cy="1093854"/>
            </a:xfrm>
          </p:grpSpPr>
          <p:sp>
            <p:nvSpPr>
              <p:cNvPr id="30" name="Oval 29"/>
              <p:cNvSpPr/>
              <p:nvPr/>
            </p:nvSpPr>
            <p:spPr>
              <a:xfrm flipH="1">
                <a:off x="6937082" y="584345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31" name="Oval 30"/>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32" name="Straight Connector 31"/>
              <p:cNvCxnSpPr>
                <a:stCxn id="30" idx="0"/>
                <a:endCxn id="31" idx="3"/>
              </p:cNvCxnSpPr>
              <p:nvPr/>
            </p:nvCxnSpPr>
            <p:spPr>
              <a:xfrm flipH="1" flipV="1">
                <a:off x="6772417" y="5550335"/>
                <a:ext cx="3806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31" idx="5"/>
                <a:endCxn id="34" idx="0"/>
              </p:cNvCxnSpPr>
              <p:nvPr/>
            </p:nvCxnSpPr>
            <p:spPr>
              <a:xfrm flipH="1">
                <a:off x="6061082" y="55503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flipH="1">
                <a:off x="5845082" y="58206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grpSp>
    </p:spTree>
    <p:extLst>
      <p:ext uri="{BB962C8B-B14F-4D97-AF65-F5344CB8AC3E}">
        <p14:creationId xmlns:p14="http://schemas.microsoft.com/office/powerpoint/2010/main" val="70365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righ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down)">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right)">
                                      <p:cBhvr>
                                        <p:cTn id="33" dur="500"/>
                                        <p:tgtEl>
                                          <p:spTgt spid="26"/>
                                        </p:tgtEl>
                                      </p:cBhvr>
                                    </p:animEffect>
                                  </p:childTnLst>
                                </p:cTn>
                              </p:par>
                            </p:childTnLst>
                          </p:cTn>
                        </p:par>
                        <p:par>
                          <p:cTn id="34" fill="hold">
                            <p:stCondLst>
                              <p:cond delay="500"/>
                            </p:stCondLst>
                            <p:childTnLst>
                              <p:par>
                                <p:cTn id="35" presetID="22" presetClass="entr" presetSubtype="2"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righ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val 52"/>
          <p:cNvSpPr/>
          <p:nvPr/>
        </p:nvSpPr>
        <p:spPr>
          <a:xfrm>
            <a:off x="7467600" y="2375135"/>
            <a:ext cx="1524000" cy="1358665"/>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rot="2850379">
            <a:off x="3195944" y="1923565"/>
            <a:ext cx="997587" cy="2085633"/>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flipH="1">
            <a:off x="3043504" y="3048000"/>
            <a:ext cx="596665" cy="596665"/>
            <a:chOff x="3083173" y="3340535"/>
            <a:chExt cx="596665" cy="596665"/>
          </a:xfrm>
        </p:grpSpPr>
        <p:sp>
          <p:nvSpPr>
            <p:cNvPr id="16" name="Oval 15"/>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17" name="Straight Connector 16"/>
            <p:cNvCxnSpPr>
              <a:endCxn id="16"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37</a:t>
            </a:fld>
            <a:endParaRPr lang="en-US" dirty="0"/>
          </a:p>
        </p:txBody>
      </p:sp>
      <p:sp>
        <p:nvSpPr>
          <p:cNvPr id="4" name="Content Placeholder 3"/>
          <p:cNvSpPr>
            <a:spLocks noGrp="1"/>
          </p:cNvSpPr>
          <p:nvPr>
            <p:ph sz="quarter" idx="1"/>
          </p:nvPr>
        </p:nvSpPr>
        <p:spPr/>
        <p:txBody>
          <a:bodyPr/>
          <a:lstStyle/>
          <a:p>
            <a:r>
              <a:rPr lang="en-US" dirty="0"/>
              <a:t>Insert 3</a:t>
            </a:r>
          </a:p>
          <a:p>
            <a:endParaRPr lang="en-US" dirty="0"/>
          </a:p>
        </p:txBody>
      </p:sp>
      <p:grpSp>
        <p:nvGrpSpPr>
          <p:cNvPr id="5" name="Group 4"/>
          <p:cNvGrpSpPr/>
          <p:nvPr/>
        </p:nvGrpSpPr>
        <p:grpSpPr>
          <a:xfrm>
            <a:off x="2514600" y="1676400"/>
            <a:ext cx="1887569" cy="1498800"/>
            <a:chOff x="6553200" y="1429092"/>
            <a:chExt cx="1887569" cy="1498800"/>
          </a:xfrm>
        </p:grpSpPr>
        <p:grpSp>
          <p:nvGrpSpPr>
            <p:cNvPr id="6" name="Group 5"/>
            <p:cNvGrpSpPr/>
            <p:nvPr/>
          </p:nvGrpSpPr>
          <p:grpSpPr>
            <a:xfrm flipH="1">
              <a:off x="7551569" y="2331227"/>
              <a:ext cx="596665" cy="596665"/>
              <a:chOff x="2713806" y="3192822"/>
              <a:chExt cx="596665" cy="596665"/>
            </a:xfrm>
          </p:grpSpPr>
          <p:sp>
            <p:nvSpPr>
              <p:cNvPr id="13" name="Oval 12"/>
              <p:cNvSpPr/>
              <p:nvPr/>
            </p:nvSpPr>
            <p:spPr>
              <a:xfrm flipH="1">
                <a:off x="2878471" y="335748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4" name="Straight Connector 13"/>
              <p:cNvCxnSpPr>
                <a:endCxn id="13" idx="7"/>
              </p:cNvCxnSpPr>
              <p:nvPr/>
            </p:nvCxnSpPr>
            <p:spPr>
              <a:xfrm>
                <a:off x="2713806" y="3192822"/>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6553200" y="1429092"/>
              <a:ext cx="1887569" cy="1071040"/>
              <a:chOff x="5845082" y="5181600"/>
              <a:chExt cx="1887569" cy="1071040"/>
            </a:xfrm>
          </p:grpSpPr>
          <p:sp>
            <p:nvSpPr>
              <p:cNvPr id="8" name="Oval 7"/>
              <p:cNvSpPr/>
              <p:nvPr/>
            </p:nvSpPr>
            <p:spPr>
              <a:xfrm flipH="1">
                <a:off x="7300651" y="5791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9" name="Oval 8"/>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10" name="Straight Connector 9"/>
              <p:cNvCxnSpPr>
                <a:stCxn id="8" idx="0"/>
                <a:endCxn id="9" idx="3"/>
              </p:cNvCxnSpPr>
              <p:nvPr/>
            </p:nvCxnSpPr>
            <p:spPr>
              <a:xfrm flipH="1" flipV="1">
                <a:off x="6772417" y="5550335"/>
                <a:ext cx="744234" cy="240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6061082" y="55503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5845082" y="58206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grpSp>
      <p:sp>
        <p:nvSpPr>
          <p:cNvPr id="18" name="TextBox 17"/>
          <p:cNvSpPr txBox="1"/>
          <p:nvPr/>
        </p:nvSpPr>
        <p:spPr>
          <a:xfrm>
            <a:off x="4648200" y="1583470"/>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2 at leaf</a:t>
            </a:r>
          </a:p>
        </p:txBody>
      </p:sp>
      <p:sp>
        <p:nvSpPr>
          <p:cNvPr id="19" name="Right Arrow 18"/>
          <p:cNvSpPr/>
          <p:nvPr/>
        </p:nvSpPr>
        <p:spPr>
          <a:xfrm>
            <a:off x="4648200" y="2286000"/>
            <a:ext cx="21336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grpSp>
        <p:nvGrpSpPr>
          <p:cNvPr id="41" name="Group 40"/>
          <p:cNvGrpSpPr/>
          <p:nvPr/>
        </p:nvGrpSpPr>
        <p:grpSpPr>
          <a:xfrm>
            <a:off x="6934200" y="1828800"/>
            <a:ext cx="1908977" cy="1610403"/>
            <a:chOff x="7010400" y="1586445"/>
            <a:chExt cx="1908977" cy="1610403"/>
          </a:xfrm>
        </p:grpSpPr>
        <p:sp>
          <p:nvSpPr>
            <p:cNvPr id="29" name="Oval 28"/>
            <p:cNvSpPr/>
            <p:nvPr/>
          </p:nvSpPr>
          <p:spPr>
            <a:xfrm>
              <a:off x="8074197" y="222124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30" name="Straight Connector 29"/>
            <p:cNvCxnSpPr>
              <a:stCxn id="24" idx="0"/>
              <a:endCxn id="29" idx="5"/>
            </p:cNvCxnSpPr>
            <p:nvPr/>
          </p:nvCxnSpPr>
          <p:spPr>
            <a:xfrm flipH="1" flipV="1">
              <a:off x="8442932" y="2589980"/>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flipH="1">
              <a:off x="8487377" y="27648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25" name="Oval 24"/>
            <p:cNvSpPr/>
            <p:nvPr/>
          </p:nvSpPr>
          <p:spPr>
            <a:xfrm flipH="1">
              <a:off x="7569000" y="15864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26" name="Straight Connector 25"/>
            <p:cNvCxnSpPr>
              <a:stCxn id="29" idx="0"/>
              <a:endCxn id="25" idx="3"/>
            </p:cNvCxnSpPr>
            <p:nvPr/>
          </p:nvCxnSpPr>
          <p:spPr>
            <a:xfrm flipH="1" flipV="1">
              <a:off x="7937735" y="1955180"/>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5" idx="5"/>
              <a:endCxn id="28" idx="0"/>
            </p:cNvCxnSpPr>
            <p:nvPr/>
          </p:nvCxnSpPr>
          <p:spPr>
            <a:xfrm flipH="1">
              <a:off x="7226400" y="1955180"/>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flipH="1">
              <a:off x="7010400" y="22254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32" name="Oval 31"/>
            <p:cNvSpPr/>
            <p:nvPr/>
          </p:nvSpPr>
          <p:spPr>
            <a:xfrm>
              <a:off x="7634428" y="274869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33" name="Straight Connector 32"/>
            <p:cNvCxnSpPr>
              <a:stCxn id="29" idx="3"/>
              <a:endCxn id="32" idx="0"/>
            </p:cNvCxnSpPr>
            <p:nvPr/>
          </p:nvCxnSpPr>
          <p:spPr>
            <a:xfrm flipH="1">
              <a:off x="7850428" y="2589980"/>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Right Arrow 41"/>
          <p:cNvSpPr/>
          <p:nvPr/>
        </p:nvSpPr>
        <p:spPr>
          <a:xfrm rot="20609402" flipH="1">
            <a:off x="4628057" y="3348145"/>
            <a:ext cx="2044060"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43" name="Group 42"/>
          <p:cNvGrpSpPr/>
          <p:nvPr/>
        </p:nvGrpSpPr>
        <p:grpSpPr>
          <a:xfrm>
            <a:off x="2588875" y="3962400"/>
            <a:ext cx="1908977" cy="1610403"/>
            <a:chOff x="7010400" y="1586445"/>
            <a:chExt cx="1908977" cy="1610403"/>
          </a:xfrm>
        </p:grpSpPr>
        <p:sp>
          <p:nvSpPr>
            <p:cNvPr id="44" name="Oval 43"/>
            <p:cNvSpPr/>
            <p:nvPr/>
          </p:nvSpPr>
          <p:spPr>
            <a:xfrm>
              <a:off x="8074197" y="22212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cxnSp>
          <p:nvCxnSpPr>
            <p:cNvPr id="45" name="Straight Connector 44"/>
            <p:cNvCxnSpPr>
              <a:stCxn id="46" idx="0"/>
              <a:endCxn id="44" idx="5"/>
            </p:cNvCxnSpPr>
            <p:nvPr/>
          </p:nvCxnSpPr>
          <p:spPr>
            <a:xfrm flipH="1" flipV="1">
              <a:off x="8442932" y="2589980"/>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flipH="1">
              <a:off x="8487377" y="27648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47" name="Oval 46"/>
            <p:cNvSpPr/>
            <p:nvPr/>
          </p:nvSpPr>
          <p:spPr>
            <a:xfrm flipH="1">
              <a:off x="7569000" y="15864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48" name="Straight Connector 47"/>
            <p:cNvCxnSpPr>
              <a:stCxn id="44" idx="0"/>
              <a:endCxn id="47" idx="3"/>
            </p:cNvCxnSpPr>
            <p:nvPr/>
          </p:nvCxnSpPr>
          <p:spPr>
            <a:xfrm flipH="1" flipV="1">
              <a:off x="7937735" y="1955180"/>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7" idx="5"/>
              <a:endCxn id="50" idx="0"/>
            </p:cNvCxnSpPr>
            <p:nvPr/>
          </p:nvCxnSpPr>
          <p:spPr>
            <a:xfrm flipH="1">
              <a:off x="7226400" y="1955180"/>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flipH="1">
              <a:off x="7010400" y="22254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51" name="Oval 50"/>
            <p:cNvSpPr/>
            <p:nvPr/>
          </p:nvSpPr>
          <p:spPr>
            <a:xfrm>
              <a:off x="7634428" y="274869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52" name="Straight Connector 51"/>
            <p:cNvCxnSpPr>
              <a:stCxn id="44" idx="3"/>
              <a:endCxn id="51" idx="0"/>
            </p:cNvCxnSpPr>
            <p:nvPr/>
          </p:nvCxnSpPr>
          <p:spPr>
            <a:xfrm flipH="1">
              <a:off x="7850428" y="2589980"/>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059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righ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Effect transition="in" filter="fade">
                                      <p:cBhvr>
                                        <p:cTn id="26" dur="500"/>
                                        <p:tgtEl>
                                          <p:spTgt spid="20"/>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left)">
                                      <p:cBhvr>
                                        <p:cTn id="34" dur="5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53"/>
                                        </p:tgtEl>
                                        <p:attrNameLst>
                                          <p:attrName>style.visibility</p:attrName>
                                        </p:attrNameLst>
                                      </p:cBhvr>
                                      <p:to>
                                        <p:strVal val="visible"/>
                                      </p:to>
                                    </p:set>
                                    <p:anim calcmode="lin" valueType="num">
                                      <p:cBhvr>
                                        <p:cTn id="39" dur="500" fill="hold"/>
                                        <p:tgtEl>
                                          <p:spTgt spid="53"/>
                                        </p:tgtEl>
                                        <p:attrNameLst>
                                          <p:attrName>ppt_w</p:attrName>
                                        </p:attrNameLst>
                                      </p:cBhvr>
                                      <p:tavLst>
                                        <p:tav tm="0">
                                          <p:val>
                                            <p:fltVal val="0"/>
                                          </p:val>
                                        </p:tav>
                                        <p:tav tm="100000">
                                          <p:val>
                                            <p:strVal val="#ppt_w"/>
                                          </p:val>
                                        </p:tav>
                                      </p:tavLst>
                                    </p:anim>
                                    <p:anim calcmode="lin" valueType="num">
                                      <p:cBhvr>
                                        <p:cTn id="40" dur="500" fill="hold"/>
                                        <p:tgtEl>
                                          <p:spTgt spid="53"/>
                                        </p:tgtEl>
                                        <p:attrNameLst>
                                          <p:attrName>ppt_h</p:attrName>
                                        </p:attrNameLst>
                                      </p:cBhvr>
                                      <p:tavLst>
                                        <p:tav tm="0">
                                          <p:val>
                                            <p:fltVal val="0"/>
                                          </p:val>
                                        </p:tav>
                                        <p:tav tm="100000">
                                          <p:val>
                                            <p:strVal val="#ppt_h"/>
                                          </p:val>
                                        </p:tav>
                                      </p:tavLst>
                                    </p:anim>
                                    <p:animEffect transition="in" filter="fade">
                                      <p:cBhvr>
                                        <p:cTn id="41" dur="500"/>
                                        <p:tgtEl>
                                          <p:spTgt spid="53"/>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right)">
                                      <p:cBhvr>
                                        <p:cTn id="45" dur="500"/>
                                        <p:tgtEl>
                                          <p:spTgt spid="42"/>
                                        </p:tgtEl>
                                      </p:cBhvr>
                                    </p:animEffect>
                                  </p:childTnLst>
                                </p:cTn>
                              </p:par>
                            </p:childTnLst>
                          </p:cTn>
                        </p:par>
                        <p:par>
                          <p:cTn id="46" fill="hold">
                            <p:stCondLst>
                              <p:cond delay="1000"/>
                            </p:stCondLst>
                            <p:childTnLst>
                              <p:par>
                                <p:cTn id="47" presetID="22" presetClass="entr" presetSubtype="2" fill="hold" nodeType="after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wipe(right)">
                                      <p:cBhvr>
                                        <p:cTn id="4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20" grpId="0" animBg="1"/>
      <p:bldP spid="18" grpId="0" animBg="1"/>
      <p:bldP spid="19" grpId="0" animBg="1"/>
      <p:bldP spid="4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p:cNvSpPr/>
          <p:nvPr/>
        </p:nvSpPr>
        <p:spPr>
          <a:xfrm>
            <a:off x="2133600" y="2555397"/>
            <a:ext cx="1524000" cy="1788003"/>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flipH="1">
            <a:off x="2542894" y="3672427"/>
            <a:ext cx="569359" cy="596665"/>
            <a:chOff x="3247838" y="3340535"/>
            <a:chExt cx="569359" cy="596665"/>
          </a:xfrm>
        </p:grpSpPr>
        <p:sp>
          <p:nvSpPr>
            <p:cNvPr id="16" name="Oval 15"/>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17" name="Straight Connector 16"/>
            <p:cNvCxnSpPr>
              <a:endCxn id="16" idx="1"/>
            </p:cNvCxnSpPr>
            <p:nvPr/>
          </p:nvCxnSpPr>
          <p:spPr>
            <a:xfrm flipH="1">
              <a:off x="3616573" y="3340535"/>
              <a:ext cx="200624"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38</a:t>
            </a:fld>
            <a:endParaRPr lang="en-US" dirty="0"/>
          </a:p>
        </p:txBody>
      </p:sp>
      <p:sp>
        <p:nvSpPr>
          <p:cNvPr id="4" name="Content Placeholder 3"/>
          <p:cNvSpPr>
            <a:spLocks noGrp="1"/>
          </p:cNvSpPr>
          <p:nvPr>
            <p:ph sz="quarter" idx="1"/>
          </p:nvPr>
        </p:nvSpPr>
        <p:spPr/>
        <p:txBody>
          <a:bodyPr/>
          <a:lstStyle/>
          <a:p>
            <a:r>
              <a:rPr lang="en-US" dirty="0"/>
              <a:t>Insert 6</a:t>
            </a:r>
          </a:p>
          <a:p>
            <a:endParaRPr lang="en-US" dirty="0"/>
          </a:p>
        </p:txBody>
      </p:sp>
      <p:grpSp>
        <p:nvGrpSpPr>
          <p:cNvPr id="5" name="Group 4"/>
          <p:cNvGrpSpPr/>
          <p:nvPr/>
        </p:nvGrpSpPr>
        <p:grpSpPr>
          <a:xfrm>
            <a:off x="1600200" y="2123397"/>
            <a:ext cx="1908977" cy="1610403"/>
            <a:chOff x="7010400" y="1586445"/>
            <a:chExt cx="1908977" cy="1610403"/>
          </a:xfrm>
        </p:grpSpPr>
        <p:sp>
          <p:nvSpPr>
            <p:cNvPr id="6" name="Oval 5"/>
            <p:cNvSpPr/>
            <p:nvPr/>
          </p:nvSpPr>
          <p:spPr>
            <a:xfrm>
              <a:off x="8074197" y="22212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cxnSp>
          <p:nvCxnSpPr>
            <p:cNvPr id="7" name="Straight Connector 6"/>
            <p:cNvCxnSpPr>
              <a:stCxn id="8" idx="0"/>
              <a:endCxn id="6" idx="5"/>
            </p:cNvCxnSpPr>
            <p:nvPr/>
          </p:nvCxnSpPr>
          <p:spPr>
            <a:xfrm flipH="1" flipV="1">
              <a:off x="8442932" y="2589980"/>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8487377" y="27648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9" name="Oval 8"/>
            <p:cNvSpPr/>
            <p:nvPr/>
          </p:nvSpPr>
          <p:spPr>
            <a:xfrm flipH="1">
              <a:off x="7569000" y="15864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10" name="Straight Connector 9"/>
            <p:cNvCxnSpPr>
              <a:stCxn id="6" idx="0"/>
              <a:endCxn id="9" idx="3"/>
            </p:cNvCxnSpPr>
            <p:nvPr/>
          </p:nvCxnSpPr>
          <p:spPr>
            <a:xfrm flipH="1" flipV="1">
              <a:off x="7937735" y="1955180"/>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7226400" y="1955180"/>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7010400" y="22254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3" name="Oval 12"/>
            <p:cNvSpPr/>
            <p:nvPr/>
          </p:nvSpPr>
          <p:spPr>
            <a:xfrm>
              <a:off x="7634428" y="274869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14" name="Straight Connector 13"/>
            <p:cNvCxnSpPr>
              <a:stCxn id="6" idx="3"/>
              <a:endCxn id="13" idx="0"/>
            </p:cNvCxnSpPr>
            <p:nvPr/>
          </p:nvCxnSpPr>
          <p:spPr>
            <a:xfrm flipH="1">
              <a:off x="7850428" y="2589980"/>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3489583" y="2093732"/>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1 at leaf</a:t>
            </a:r>
          </a:p>
        </p:txBody>
      </p:sp>
      <p:sp>
        <p:nvSpPr>
          <p:cNvPr id="22" name="Right Arrow 21"/>
          <p:cNvSpPr/>
          <p:nvPr/>
        </p:nvSpPr>
        <p:spPr>
          <a:xfrm>
            <a:off x="3890177" y="3085159"/>
            <a:ext cx="2129623"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54" name="Group 53"/>
          <p:cNvGrpSpPr/>
          <p:nvPr/>
        </p:nvGrpSpPr>
        <p:grpSpPr>
          <a:xfrm>
            <a:off x="6096000" y="2093732"/>
            <a:ext cx="1908977" cy="2145695"/>
            <a:chOff x="6629400" y="1636532"/>
            <a:chExt cx="1908977" cy="2145695"/>
          </a:xfrm>
        </p:grpSpPr>
        <p:sp>
          <p:nvSpPr>
            <p:cNvPr id="42" name="Oval 41"/>
            <p:cNvSpPr/>
            <p:nvPr/>
          </p:nvSpPr>
          <p:spPr>
            <a:xfrm>
              <a:off x="7709453" y="335022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43" name="Straight Connector 42"/>
            <p:cNvCxnSpPr>
              <a:endCxn id="42" idx="1"/>
            </p:cNvCxnSpPr>
            <p:nvPr/>
          </p:nvCxnSpPr>
          <p:spPr>
            <a:xfrm>
              <a:off x="7572094" y="3185562"/>
              <a:ext cx="200624"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693197" y="2271332"/>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46" name="Straight Connector 45"/>
            <p:cNvCxnSpPr>
              <a:stCxn id="47" idx="0"/>
              <a:endCxn id="45" idx="5"/>
            </p:cNvCxnSpPr>
            <p:nvPr/>
          </p:nvCxnSpPr>
          <p:spPr>
            <a:xfrm flipH="1" flipV="1">
              <a:off x="8061932" y="2640067"/>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flipH="1">
              <a:off x="8106377" y="28149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48" name="Oval 47"/>
            <p:cNvSpPr/>
            <p:nvPr/>
          </p:nvSpPr>
          <p:spPr>
            <a:xfrm flipH="1">
              <a:off x="7188000" y="163653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49" name="Straight Connector 48"/>
            <p:cNvCxnSpPr>
              <a:stCxn id="45" idx="0"/>
              <a:endCxn id="48" idx="3"/>
            </p:cNvCxnSpPr>
            <p:nvPr/>
          </p:nvCxnSpPr>
          <p:spPr>
            <a:xfrm flipH="1" flipV="1">
              <a:off x="7556735" y="2005267"/>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8" idx="5"/>
              <a:endCxn id="51" idx="0"/>
            </p:cNvCxnSpPr>
            <p:nvPr/>
          </p:nvCxnSpPr>
          <p:spPr>
            <a:xfrm flipH="1">
              <a:off x="6845400" y="2005267"/>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flipH="1">
              <a:off x="6629400" y="227557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52" name="Oval 51"/>
            <p:cNvSpPr/>
            <p:nvPr/>
          </p:nvSpPr>
          <p:spPr>
            <a:xfrm>
              <a:off x="7253428" y="279878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cxnSp>
          <p:nvCxnSpPr>
            <p:cNvPr id="53" name="Straight Connector 52"/>
            <p:cNvCxnSpPr>
              <a:stCxn id="45" idx="3"/>
              <a:endCxn id="52" idx="0"/>
            </p:cNvCxnSpPr>
            <p:nvPr/>
          </p:nvCxnSpPr>
          <p:spPr>
            <a:xfrm flipH="1">
              <a:off x="7469428" y="2640067"/>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57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p:cTn id="24" dur="500" fill="hold"/>
                                        <p:tgtEl>
                                          <p:spTgt spid="40"/>
                                        </p:tgtEl>
                                        <p:attrNameLst>
                                          <p:attrName>ppt_w</p:attrName>
                                        </p:attrNameLst>
                                      </p:cBhvr>
                                      <p:tavLst>
                                        <p:tav tm="0">
                                          <p:val>
                                            <p:fltVal val="0"/>
                                          </p:val>
                                        </p:tav>
                                        <p:tav tm="100000">
                                          <p:val>
                                            <p:strVal val="#ppt_w"/>
                                          </p:val>
                                        </p:tav>
                                      </p:tavLst>
                                    </p:anim>
                                    <p:anim calcmode="lin" valueType="num">
                                      <p:cBhvr>
                                        <p:cTn id="25" dur="500" fill="hold"/>
                                        <p:tgtEl>
                                          <p:spTgt spid="40"/>
                                        </p:tgtEl>
                                        <p:attrNameLst>
                                          <p:attrName>ppt_h</p:attrName>
                                        </p:attrNameLst>
                                      </p:cBhvr>
                                      <p:tavLst>
                                        <p:tav tm="0">
                                          <p:val>
                                            <p:fltVal val="0"/>
                                          </p:val>
                                        </p:tav>
                                        <p:tav tm="100000">
                                          <p:val>
                                            <p:strVal val="#ppt_h"/>
                                          </p:val>
                                        </p:tav>
                                      </p:tavLst>
                                    </p:anim>
                                    <p:animEffect transition="in" filter="fade">
                                      <p:cBhvr>
                                        <p:cTn id="26" dur="500"/>
                                        <p:tgtEl>
                                          <p:spTgt spid="40"/>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wipe(left)">
                                      <p:cBhvr>
                                        <p:cTn id="3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1" grpId="0" animBg="1"/>
      <p:bldP spid="2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val 77"/>
          <p:cNvSpPr/>
          <p:nvPr/>
        </p:nvSpPr>
        <p:spPr>
          <a:xfrm>
            <a:off x="2209800" y="5505563"/>
            <a:ext cx="1362194" cy="1239452"/>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rot="19048495">
            <a:off x="7277287" y="2471759"/>
            <a:ext cx="997587" cy="2058008"/>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2572178">
            <a:off x="2720246" y="3026697"/>
            <a:ext cx="997587" cy="1488395"/>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flipH="1">
            <a:off x="2731068" y="3656930"/>
            <a:ext cx="596665" cy="596665"/>
            <a:chOff x="3083173" y="3340535"/>
            <a:chExt cx="596665" cy="596665"/>
          </a:xfrm>
        </p:grpSpPr>
        <p:sp>
          <p:nvSpPr>
            <p:cNvPr id="18" name="Oval 17"/>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9" name="Straight Connector 18"/>
            <p:cNvCxnSpPr>
              <a:endCxn id="18"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39</a:t>
            </a:fld>
            <a:endParaRPr lang="en-US" dirty="0"/>
          </a:p>
        </p:txBody>
      </p:sp>
      <p:sp>
        <p:nvSpPr>
          <p:cNvPr id="4" name="Content Placeholder 3"/>
          <p:cNvSpPr>
            <a:spLocks noGrp="1"/>
          </p:cNvSpPr>
          <p:nvPr>
            <p:ph sz="quarter" idx="1"/>
          </p:nvPr>
        </p:nvSpPr>
        <p:spPr/>
        <p:txBody>
          <a:bodyPr/>
          <a:lstStyle/>
          <a:p>
            <a:r>
              <a:rPr lang="en-US" dirty="0"/>
              <a:t>Insert 4</a:t>
            </a:r>
          </a:p>
          <a:p>
            <a:endParaRPr lang="en-US" dirty="0"/>
          </a:p>
        </p:txBody>
      </p:sp>
      <p:grpSp>
        <p:nvGrpSpPr>
          <p:cNvPr id="5" name="Group 4"/>
          <p:cNvGrpSpPr/>
          <p:nvPr/>
        </p:nvGrpSpPr>
        <p:grpSpPr>
          <a:xfrm>
            <a:off x="2133600" y="1567219"/>
            <a:ext cx="1908977" cy="2145695"/>
            <a:chOff x="6629400" y="1636532"/>
            <a:chExt cx="1908977" cy="2145695"/>
          </a:xfrm>
        </p:grpSpPr>
        <p:sp>
          <p:nvSpPr>
            <p:cNvPr id="6" name="Oval 5"/>
            <p:cNvSpPr/>
            <p:nvPr/>
          </p:nvSpPr>
          <p:spPr>
            <a:xfrm>
              <a:off x="7709453" y="335022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7" name="Straight Connector 6"/>
            <p:cNvCxnSpPr>
              <a:endCxn id="6" idx="1"/>
            </p:cNvCxnSpPr>
            <p:nvPr/>
          </p:nvCxnSpPr>
          <p:spPr>
            <a:xfrm>
              <a:off x="7572094" y="3185562"/>
              <a:ext cx="200624"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7693197" y="2271332"/>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9" name="Straight Connector 8"/>
            <p:cNvCxnSpPr>
              <a:stCxn id="10" idx="0"/>
              <a:endCxn id="8" idx="5"/>
            </p:cNvCxnSpPr>
            <p:nvPr/>
          </p:nvCxnSpPr>
          <p:spPr>
            <a:xfrm flipH="1" flipV="1">
              <a:off x="8061932" y="2640067"/>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flipH="1">
              <a:off x="8106377" y="28149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11" name="Oval 10"/>
            <p:cNvSpPr/>
            <p:nvPr/>
          </p:nvSpPr>
          <p:spPr>
            <a:xfrm flipH="1">
              <a:off x="7188000" y="163653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12" name="Straight Connector 11"/>
            <p:cNvCxnSpPr>
              <a:stCxn id="8" idx="0"/>
              <a:endCxn id="11" idx="3"/>
            </p:cNvCxnSpPr>
            <p:nvPr/>
          </p:nvCxnSpPr>
          <p:spPr>
            <a:xfrm flipH="1" flipV="1">
              <a:off x="7556735" y="2005267"/>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5"/>
              <a:endCxn id="14" idx="0"/>
            </p:cNvCxnSpPr>
            <p:nvPr/>
          </p:nvCxnSpPr>
          <p:spPr>
            <a:xfrm flipH="1">
              <a:off x="6845400" y="2005267"/>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6629400" y="227557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5" name="Oval 14"/>
            <p:cNvSpPr/>
            <p:nvPr/>
          </p:nvSpPr>
          <p:spPr>
            <a:xfrm>
              <a:off x="7253428" y="279878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cxnSp>
          <p:nvCxnSpPr>
            <p:cNvPr id="16" name="Straight Connector 15"/>
            <p:cNvCxnSpPr>
              <a:stCxn id="8" idx="3"/>
              <a:endCxn id="15" idx="0"/>
            </p:cNvCxnSpPr>
            <p:nvPr/>
          </p:nvCxnSpPr>
          <p:spPr>
            <a:xfrm flipH="1">
              <a:off x="7469428" y="2640067"/>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4299857" y="1511104"/>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3 at leaf</a:t>
            </a:r>
          </a:p>
        </p:txBody>
      </p:sp>
      <p:sp>
        <p:nvSpPr>
          <p:cNvPr id="22" name="Right Arrow 21"/>
          <p:cNvSpPr/>
          <p:nvPr/>
        </p:nvSpPr>
        <p:spPr>
          <a:xfrm>
            <a:off x="4017554" y="3139590"/>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grpSp>
        <p:nvGrpSpPr>
          <p:cNvPr id="40" name="Group 39"/>
          <p:cNvGrpSpPr/>
          <p:nvPr/>
        </p:nvGrpSpPr>
        <p:grpSpPr>
          <a:xfrm>
            <a:off x="6477000" y="1561171"/>
            <a:ext cx="2032200" cy="2604629"/>
            <a:chOff x="6477000" y="1561171"/>
            <a:chExt cx="2032200" cy="2604629"/>
          </a:xfrm>
        </p:grpSpPr>
        <p:sp>
          <p:nvSpPr>
            <p:cNvPr id="24" name="Oval 23"/>
            <p:cNvSpPr/>
            <p:nvPr/>
          </p:nvSpPr>
          <p:spPr>
            <a:xfrm>
              <a:off x="80262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28" name="Straight Connector 27"/>
            <p:cNvCxnSpPr>
              <a:endCxn id="24" idx="1"/>
            </p:cNvCxnSpPr>
            <p:nvPr/>
          </p:nvCxnSpPr>
          <p:spPr>
            <a:xfrm>
              <a:off x="7456841" y="3073107"/>
              <a:ext cx="632624" cy="7239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7540797" y="219597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30" name="Straight Connector 29"/>
            <p:cNvCxnSpPr>
              <a:stCxn id="31" idx="0"/>
              <a:endCxn id="29" idx="5"/>
            </p:cNvCxnSpPr>
            <p:nvPr/>
          </p:nvCxnSpPr>
          <p:spPr>
            <a:xfrm flipH="1" flipV="1">
              <a:off x="7909532" y="2564706"/>
              <a:ext cx="383668" cy="17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flipH="1">
              <a:off x="8077200" y="2743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32" name="Oval 31"/>
            <p:cNvSpPr/>
            <p:nvPr/>
          </p:nvSpPr>
          <p:spPr>
            <a:xfrm flipH="1">
              <a:off x="7035600" y="156117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33" name="Straight Connector 32"/>
            <p:cNvCxnSpPr>
              <a:stCxn id="29" idx="0"/>
              <a:endCxn id="32" idx="3"/>
            </p:cNvCxnSpPr>
            <p:nvPr/>
          </p:nvCxnSpPr>
          <p:spPr>
            <a:xfrm flipH="1" flipV="1">
              <a:off x="7404335" y="1929906"/>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2" idx="5"/>
              <a:endCxn id="35" idx="0"/>
            </p:cNvCxnSpPr>
            <p:nvPr/>
          </p:nvCxnSpPr>
          <p:spPr>
            <a:xfrm flipH="1">
              <a:off x="6693000" y="1929906"/>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flipH="1">
              <a:off x="6477000" y="220021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36" name="Oval 35"/>
            <p:cNvSpPr/>
            <p:nvPr/>
          </p:nvSpPr>
          <p:spPr>
            <a:xfrm>
              <a:off x="7101028" y="272342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cxnSp>
          <p:nvCxnSpPr>
            <p:cNvPr id="37" name="Straight Connector 36"/>
            <p:cNvCxnSpPr>
              <a:stCxn id="29" idx="3"/>
              <a:endCxn id="36" idx="0"/>
            </p:cNvCxnSpPr>
            <p:nvPr/>
          </p:nvCxnSpPr>
          <p:spPr>
            <a:xfrm flipH="1">
              <a:off x="7317028" y="2564706"/>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7543800" y="32256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grpSp>
      <p:sp>
        <p:nvSpPr>
          <p:cNvPr id="42" name="Right Arrow 41"/>
          <p:cNvSpPr/>
          <p:nvPr/>
        </p:nvSpPr>
        <p:spPr>
          <a:xfrm rot="20609402" flipH="1">
            <a:off x="3766193" y="4088182"/>
            <a:ext cx="3130590"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grpSp>
        <p:nvGrpSpPr>
          <p:cNvPr id="77" name="Group 76"/>
          <p:cNvGrpSpPr/>
          <p:nvPr/>
        </p:nvGrpSpPr>
        <p:grpSpPr>
          <a:xfrm>
            <a:off x="2057400" y="4495800"/>
            <a:ext cx="1984203" cy="1932829"/>
            <a:chOff x="1597197" y="4163171"/>
            <a:chExt cx="1984203" cy="1932829"/>
          </a:xfrm>
        </p:grpSpPr>
        <p:sp>
          <p:nvSpPr>
            <p:cNvPr id="57" name="Oval 56"/>
            <p:cNvSpPr/>
            <p:nvPr/>
          </p:nvSpPr>
          <p:spPr>
            <a:xfrm>
              <a:off x="2655033"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58" name="Straight Connector 57"/>
            <p:cNvCxnSpPr>
              <a:stCxn id="59" idx="3"/>
            </p:cNvCxnSpPr>
            <p:nvPr/>
          </p:nvCxnSpPr>
          <p:spPr>
            <a:xfrm flipH="1">
              <a:off x="2016129" y="5093135"/>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flipH="1">
              <a:off x="2155797" y="416317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63" name="Straight Connector 62"/>
            <p:cNvCxnSpPr>
              <a:endCxn id="62" idx="3"/>
            </p:cNvCxnSpPr>
            <p:nvPr/>
          </p:nvCxnSpPr>
          <p:spPr>
            <a:xfrm flipH="1" flipV="1">
              <a:off x="2524532" y="4531906"/>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2" idx="5"/>
              <a:endCxn id="65" idx="0"/>
            </p:cNvCxnSpPr>
            <p:nvPr/>
          </p:nvCxnSpPr>
          <p:spPr>
            <a:xfrm flipH="1">
              <a:off x="1813197" y="4531906"/>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flipH="1">
              <a:off x="1597197" y="480221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66" name="Oval 65"/>
            <p:cNvSpPr/>
            <p:nvPr/>
          </p:nvSpPr>
          <p:spPr>
            <a:xfrm>
              <a:off x="1777800" y="5664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68" name="Oval 67"/>
            <p:cNvSpPr/>
            <p:nvPr/>
          </p:nvSpPr>
          <p:spPr>
            <a:xfrm>
              <a:off x="2201168" y="5206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69" name="Straight Connector 68"/>
            <p:cNvCxnSpPr>
              <a:stCxn id="68" idx="5"/>
              <a:endCxn id="57" idx="1"/>
            </p:cNvCxnSpPr>
            <p:nvPr/>
          </p:nvCxnSpPr>
          <p:spPr>
            <a:xfrm>
              <a:off x="2569903" y="5575535"/>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660994" y="472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61" name="Oval 60"/>
            <p:cNvSpPr/>
            <p:nvPr/>
          </p:nvSpPr>
          <p:spPr>
            <a:xfrm flipH="1">
              <a:off x="3149400"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grpSp>
      <p:sp>
        <p:nvSpPr>
          <p:cNvPr id="79" name="Right Arrow 78"/>
          <p:cNvSpPr/>
          <p:nvPr/>
        </p:nvSpPr>
        <p:spPr>
          <a:xfrm>
            <a:off x="4214751" y="5209829"/>
            <a:ext cx="1815406"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80" name="Group 79"/>
          <p:cNvGrpSpPr/>
          <p:nvPr/>
        </p:nvGrpSpPr>
        <p:grpSpPr>
          <a:xfrm>
            <a:off x="6227354" y="4489371"/>
            <a:ext cx="1984203" cy="1932829"/>
            <a:chOff x="1597197" y="4163171"/>
            <a:chExt cx="1984203" cy="1932829"/>
          </a:xfrm>
        </p:grpSpPr>
        <p:sp>
          <p:nvSpPr>
            <p:cNvPr id="81" name="Oval 80"/>
            <p:cNvSpPr/>
            <p:nvPr/>
          </p:nvSpPr>
          <p:spPr>
            <a:xfrm>
              <a:off x="2655033"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82" name="Straight Connector 81"/>
            <p:cNvCxnSpPr>
              <a:stCxn id="90" idx="3"/>
            </p:cNvCxnSpPr>
            <p:nvPr/>
          </p:nvCxnSpPr>
          <p:spPr>
            <a:xfrm flipH="1">
              <a:off x="2016129" y="5093135"/>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flipH="1">
              <a:off x="2155797" y="416317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84" name="Straight Connector 83"/>
            <p:cNvCxnSpPr>
              <a:endCxn id="83" idx="3"/>
            </p:cNvCxnSpPr>
            <p:nvPr/>
          </p:nvCxnSpPr>
          <p:spPr>
            <a:xfrm flipH="1" flipV="1">
              <a:off x="2524532" y="4531906"/>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5"/>
              <a:endCxn id="86" idx="0"/>
            </p:cNvCxnSpPr>
            <p:nvPr/>
          </p:nvCxnSpPr>
          <p:spPr>
            <a:xfrm flipH="1">
              <a:off x="1813197" y="4531906"/>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flipH="1">
              <a:off x="1597197" y="480221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87" name="Oval 86"/>
            <p:cNvSpPr/>
            <p:nvPr/>
          </p:nvSpPr>
          <p:spPr>
            <a:xfrm>
              <a:off x="1777800"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8" name="Oval 87"/>
            <p:cNvSpPr/>
            <p:nvPr/>
          </p:nvSpPr>
          <p:spPr>
            <a:xfrm>
              <a:off x="2201168"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89" name="Straight Connector 88"/>
            <p:cNvCxnSpPr>
              <a:stCxn id="88" idx="5"/>
              <a:endCxn id="81" idx="1"/>
            </p:cNvCxnSpPr>
            <p:nvPr/>
          </p:nvCxnSpPr>
          <p:spPr>
            <a:xfrm>
              <a:off x="2569903" y="5575535"/>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2660994" y="472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91" name="Oval 90"/>
            <p:cNvSpPr/>
            <p:nvPr/>
          </p:nvSpPr>
          <p:spPr>
            <a:xfrm flipH="1">
              <a:off x="3149400"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grpSp>
    </p:spTree>
    <p:extLst>
      <p:ext uri="{BB962C8B-B14F-4D97-AF65-F5344CB8AC3E}">
        <p14:creationId xmlns:p14="http://schemas.microsoft.com/office/powerpoint/2010/main" val="332730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p:cTn id="39" dur="500" fill="hold"/>
                                        <p:tgtEl>
                                          <p:spTgt spid="41"/>
                                        </p:tgtEl>
                                        <p:attrNameLst>
                                          <p:attrName>ppt_w</p:attrName>
                                        </p:attrNameLst>
                                      </p:cBhvr>
                                      <p:tavLst>
                                        <p:tav tm="0">
                                          <p:val>
                                            <p:fltVal val="0"/>
                                          </p:val>
                                        </p:tav>
                                        <p:tav tm="100000">
                                          <p:val>
                                            <p:strVal val="#ppt_w"/>
                                          </p:val>
                                        </p:tav>
                                      </p:tavLst>
                                    </p:anim>
                                    <p:anim calcmode="lin" valueType="num">
                                      <p:cBhvr>
                                        <p:cTn id="40" dur="500" fill="hold"/>
                                        <p:tgtEl>
                                          <p:spTgt spid="41"/>
                                        </p:tgtEl>
                                        <p:attrNameLst>
                                          <p:attrName>ppt_h</p:attrName>
                                        </p:attrNameLst>
                                      </p:cBhvr>
                                      <p:tavLst>
                                        <p:tav tm="0">
                                          <p:val>
                                            <p:fltVal val="0"/>
                                          </p:val>
                                        </p:tav>
                                        <p:tav tm="100000">
                                          <p:val>
                                            <p:strVal val="#ppt_h"/>
                                          </p:val>
                                        </p:tav>
                                      </p:tavLst>
                                    </p:anim>
                                    <p:animEffect transition="in" filter="fade">
                                      <p:cBhvr>
                                        <p:cTn id="41" dur="500"/>
                                        <p:tgtEl>
                                          <p:spTgt spid="41"/>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right)">
                                      <p:cBhvr>
                                        <p:cTn id="45" dur="500"/>
                                        <p:tgtEl>
                                          <p:spTgt spid="42"/>
                                        </p:tgtEl>
                                      </p:cBhvr>
                                    </p:animEffect>
                                  </p:childTnLst>
                                </p:cTn>
                              </p:par>
                            </p:childTnLst>
                          </p:cTn>
                        </p:par>
                        <p:par>
                          <p:cTn id="46" fill="hold">
                            <p:stCondLst>
                              <p:cond delay="1000"/>
                            </p:stCondLst>
                            <p:childTnLst>
                              <p:par>
                                <p:cTn id="47" presetID="22" presetClass="entr" presetSubtype="2" fill="hold" nodeType="after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wipe(right)">
                                      <p:cBhvr>
                                        <p:cTn id="49" dur="500"/>
                                        <p:tgtEl>
                                          <p:spTgt spid="77"/>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78"/>
                                        </p:tgtEl>
                                        <p:attrNameLst>
                                          <p:attrName>style.visibility</p:attrName>
                                        </p:attrNameLst>
                                      </p:cBhvr>
                                      <p:to>
                                        <p:strVal val="visible"/>
                                      </p:to>
                                    </p:set>
                                    <p:anim calcmode="lin" valueType="num">
                                      <p:cBhvr>
                                        <p:cTn id="54" dur="500" fill="hold"/>
                                        <p:tgtEl>
                                          <p:spTgt spid="78"/>
                                        </p:tgtEl>
                                        <p:attrNameLst>
                                          <p:attrName>ppt_w</p:attrName>
                                        </p:attrNameLst>
                                      </p:cBhvr>
                                      <p:tavLst>
                                        <p:tav tm="0">
                                          <p:val>
                                            <p:fltVal val="0"/>
                                          </p:val>
                                        </p:tav>
                                        <p:tav tm="100000">
                                          <p:val>
                                            <p:strVal val="#ppt_w"/>
                                          </p:val>
                                        </p:tav>
                                      </p:tavLst>
                                    </p:anim>
                                    <p:anim calcmode="lin" valueType="num">
                                      <p:cBhvr>
                                        <p:cTn id="55" dur="500" fill="hold"/>
                                        <p:tgtEl>
                                          <p:spTgt spid="78"/>
                                        </p:tgtEl>
                                        <p:attrNameLst>
                                          <p:attrName>ppt_h</p:attrName>
                                        </p:attrNameLst>
                                      </p:cBhvr>
                                      <p:tavLst>
                                        <p:tav tm="0">
                                          <p:val>
                                            <p:fltVal val="0"/>
                                          </p:val>
                                        </p:tav>
                                        <p:tav tm="100000">
                                          <p:val>
                                            <p:strVal val="#ppt_h"/>
                                          </p:val>
                                        </p:tav>
                                      </p:tavLst>
                                    </p:anim>
                                    <p:animEffect transition="in" filter="fade">
                                      <p:cBhvr>
                                        <p:cTn id="56" dur="500"/>
                                        <p:tgtEl>
                                          <p:spTgt spid="78"/>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79"/>
                                        </p:tgtEl>
                                        <p:attrNameLst>
                                          <p:attrName>style.visibility</p:attrName>
                                        </p:attrNameLst>
                                      </p:cBhvr>
                                      <p:to>
                                        <p:strVal val="visible"/>
                                      </p:to>
                                    </p:set>
                                    <p:animEffect transition="in" filter="wipe(left)">
                                      <p:cBhvr>
                                        <p:cTn id="60" dur="500"/>
                                        <p:tgtEl>
                                          <p:spTgt spid="79"/>
                                        </p:tgtEl>
                                      </p:cBhvr>
                                    </p:animEffect>
                                  </p:childTnLst>
                                </p:cTn>
                              </p:par>
                            </p:childTnLst>
                          </p:cTn>
                        </p:par>
                        <p:par>
                          <p:cTn id="61" fill="hold">
                            <p:stCondLst>
                              <p:cond delay="1000"/>
                            </p:stCondLst>
                            <p:childTnLst>
                              <p:par>
                                <p:cTn id="62" presetID="22" presetClass="entr" presetSubtype="8" fill="hold"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wipe(left)">
                                      <p:cBhvr>
                                        <p:cTn id="6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41" grpId="0" animBg="1"/>
      <p:bldP spid="21" grpId="0" animBg="1"/>
      <p:bldP spid="20" grpId="0" animBg="1"/>
      <p:bldP spid="22" grpId="0" animBg="1"/>
      <p:bldP spid="42" grpId="0" animBg="1"/>
      <p:bldP spid="7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Red-Black Tree Example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Property</a:t>
                </a:r>
              </a:p>
              <a:p>
                <a:pPr marL="514350" indent="-514350">
                  <a:buFont typeface="+mj-lt"/>
                  <a:buAutoNum type="arabicPeriod"/>
                </a:pPr>
                <a:r>
                  <a:rPr lang="en-US" sz="2400" dirty="0"/>
                  <a:t>A binary search tree</a:t>
                </a:r>
              </a:p>
              <a:p>
                <a:pPr marL="514350" indent="-514350">
                  <a:buFont typeface="+mj-lt"/>
                  <a:buAutoNum type="arabicPeriod"/>
                </a:pPr>
                <a:r>
                  <a:rPr lang="en-US" sz="2400" dirty="0"/>
                  <a:t>Every node is either red or black.</a:t>
                </a:r>
              </a:p>
              <a:p>
                <a:pPr marL="514350" indent="-514350">
                  <a:buFont typeface="+mj-lt"/>
                  <a:buAutoNum type="arabicPeriod"/>
                </a:pPr>
                <a:r>
                  <a:rPr lang="en-US" sz="2400" b="1" dirty="0">
                    <a:solidFill>
                      <a:srgbClr val="0000FF"/>
                    </a:solidFill>
                  </a:rPr>
                  <a:t>Root rule</a:t>
                </a:r>
                <a:r>
                  <a:rPr lang="en-US" sz="2400" dirty="0"/>
                  <a:t>: The root is black.</a:t>
                </a:r>
              </a:p>
              <a:p>
                <a:pPr marL="514350" indent="-514350">
                  <a:buFont typeface="+mj-lt"/>
                  <a:buAutoNum type="arabicPeriod"/>
                </a:pPr>
                <a:r>
                  <a:rPr lang="en-US" sz="2400" b="1" dirty="0">
                    <a:solidFill>
                      <a:srgbClr val="0000FF"/>
                    </a:solidFill>
                  </a:rPr>
                  <a:t>Red rule</a:t>
                </a:r>
                <a:r>
                  <a:rPr lang="en-US" sz="2400" dirty="0"/>
                  <a:t>: Red node can </a:t>
                </a:r>
                <a:r>
                  <a:rPr lang="en-US" sz="2400" b="1" dirty="0">
                    <a:solidFill>
                      <a:srgbClr val="C00000"/>
                    </a:solidFill>
                  </a:rPr>
                  <a:t>only have</a:t>
                </a:r>
                <a:r>
                  <a:rPr lang="en-US" sz="2400" dirty="0"/>
                  <a:t> black children.</a:t>
                </a:r>
              </a:p>
              <a:p>
                <a:pPr marL="514350" indent="-514350">
                  <a:buFont typeface="+mj-lt"/>
                  <a:buAutoNum type="arabicPeriod"/>
                </a:pPr>
                <a:r>
                  <a:rPr lang="en-US" sz="2400" b="1" dirty="0">
                    <a:solidFill>
                      <a:srgbClr val="0000FF"/>
                    </a:solidFill>
                  </a:rPr>
                  <a:t>Path rule</a:t>
                </a:r>
                <a:r>
                  <a:rPr lang="en-US" sz="2400" dirty="0"/>
                  <a:t>: </a:t>
                </a:r>
                <a:r>
                  <a:rPr lang="en-US" sz="2400" b="1" dirty="0">
                    <a:solidFill>
                      <a:srgbClr val="C00000"/>
                    </a:solidFill>
                  </a:rPr>
                  <a:t>Every</a:t>
                </a:r>
                <a:r>
                  <a:rPr lang="en-US" sz="2400" dirty="0">
                    <a:solidFill>
                      <a:srgbClr val="C00000"/>
                    </a:solidFill>
                  </a:rPr>
                  <a:t> </a:t>
                </a:r>
                <a:r>
                  <a:rPr lang="en-US" sz="2400" dirty="0"/>
                  <a:t>path from a node </a:t>
                </a:r>
                <a14:m>
                  <m:oMath xmlns:m="http://schemas.openxmlformats.org/officeDocument/2006/math">
                    <m:r>
                      <a:rPr lang="en-US" sz="2400" i="1" dirty="0">
                        <a:latin typeface="Cambria Math"/>
                      </a:rPr>
                      <m:t>𝑥</m:t>
                    </m:r>
                  </m:oMath>
                </a14:m>
                <a:r>
                  <a:rPr lang="en-US" sz="2400" dirty="0"/>
                  <a:t> to NULL must have the </a:t>
                </a:r>
                <a:r>
                  <a:rPr lang="en-US" sz="2400" b="1" dirty="0">
                    <a:solidFill>
                      <a:srgbClr val="C00000"/>
                    </a:solidFill>
                  </a:rPr>
                  <a:t>same number</a:t>
                </a:r>
                <a:r>
                  <a:rPr lang="en-US" sz="2400" dirty="0">
                    <a:solidFill>
                      <a:srgbClr val="C00000"/>
                    </a:solidFill>
                  </a:rPr>
                  <a:t> </a:t>
                </a:r>
                <a:r>
                  <a:rPr lang="en-US" sz="2400" dirty="0"/>
                  <a:t>of black nodes (including </a:t>
                </a:r>
                <a14:m>
                  <m:oMath xmlns:m="http://schemas.openxmlformats.org/officeDocument/2006/math">
                    <m:r>
                      <a:rPr lang="en-US" sz="2400" i="1" dirty="0">
                        <a:latin typeface="Cambria Math"/>
                      </a:rPr>
                      <m:t>𝑥</m:t>
                    </m:r>
                  </m:oMath>
                </a14:m>
                <a:r>
                  <a:rPr lang="en-US" sz="2400" dirty="0"/>
                  <a:t> itself).</a:t>
                </a:r>
              </a:p>
              <a:p>
                <a:pPr marL="514350" indent="-514350">
                  <a:buFont typeface="+mj-lt"/>
                  <a:buAutoNum type="arabicPeriod"/>
                </a:pPr>
                <a:endParaRPr lang="en-US" sz="2800"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zh-CN" altLang="en-US">
                    <a:noFill/>
                  </a:rPr>
                  <a:t> </a:t>
                </a:r>
              </a:p>
            </p:txBody>
          </p:sp>
        </mc:Fallback>
      </mc:AlternateContent>
      <p:grpSp>
        <p:nvGrpSpPr>
          <p:cNvPr id="80" name="Group 79"/>
          <p:cNvGrpSpPr/>
          <p:nvPr/>
        </p:nvGrpSpPr>
        <p:grpSpPr>
          <a:xfrm>
            <a:off x="2971800" y="4572000"/>
            <a:ext cx="3048000" cy="1752600"/>
            <a:chOff x="2438400" y="4114800"/>
            <a:chExt cx="3581400" cy="2209800"/>
          </a:xfrm>
        </p:grpSpPr>
        <p:sp>
          <p:nvSpPr>
            <p:cNvPr id="6" name="Oval 5"/>
            <p:cNvSpPr/>
            <p:nvPr/>
          </p:nvSpPr>
          <p:spPr>
            <a:xfrm flipH="1">
              <a:off x="3934158" y="4114800"/>
              <a:ext cx="637842" cy="620743"/>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7" name="Oval 6"/>
            <p:cNvSpPr/>
            <p:nvPr/>
          </p:nvSpPr>
          <p:spPr>
            <a:xfrm flipH="1">
              <a:off x="3115176" y="4930419"/>
              <a:ext cx="618623" cy="55598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flipH="1">
              <a:off x="4778019" y="4930420"/>
              <a:ext cx="602412" cy="55598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9" name="Straight Connector 8"/>
            <p:cNvCxnSpPr>
              <a:stCxn id="6" idx="5"/>
              <a:endCxn id="7" idx="0"/>
            </p:cNvCxnSpPr>
            <p:nvPr/>
          </p:nvCxnSpPr>
          <p:spPr>
            <a:xfrm flipH="1">
              <a:off x="3424487" y="4644637"/>
              <a:ext cx="603081" cy="2857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a:endCxn id="8" idx="0"/>
            </p:cNvCxnSpPr>
            <p:nvPr/>
          </p:nvCxnSpPr>
          <p:spPr>
            <a:xfrm>
              <a:off x="4478590" y="4644637"/>
              <a:ext cx="600635" cy="2857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flipH="1">
              <a:off x="3505200" y="5715000"/>
              <a:ext cx="609600" cy="6096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21" name="Straight Connector 20"/>
            <p:cNvCxnSpPr>
              <a:stCxn id="7" idx="3"/>
              <a:endCxn id="20" idx="0"/>
            </p:cNvCxnSpPr>
            <p:nvPr/>
          </p:nvCxnSpPr>
          <p:spPr>
            <a:xfrm>
              <a:off x="3643204" y="5404978"/>
              <a:ext cx="166796" cy="3100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flipH="1">
              <a:off x="2438400" y="5722275"/>
              <a:ext cx="602325" cy="602325"/>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24" name="Straight Connector 23"/>
            <p:cNvCxnSpPr>
              <a:stCxn id="7" idx="5"/>
              <a:endCxn id="23" idx="0"/>
            </p:cNvCxnSpPr>
            <p:nvPr/>
          </p:nvCxnSpPr>
          <p:spPr>
            <a:xfrm flipH="1">
              <a:off x="2739562" y="5404978"/>
              <a:ext cx="466209" cy="3172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8" idx="3"/>
              <a:endCxn id="30" idx="0"/>
            </p:cNvCxnSpPr>
            <p:nvPr/>
          </p:nvCxnSpPr>
          <p:spPr>
            <a:xfrm>
              <a:off x="5292210" y="5404979"/>
              <a:ext cx="422790" cy="3100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flipH="1">
              <a:off x="5410200" y="5715000"/>
              <a:ext cx="609600" cy="6096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32" name="Oval 31"/>
            <p:cNvSpPr/>
            <p:nvPr/>
          </p:nvSpPr>
          <p:spPr>
            <a:xfrm flipH="1">
              <a:off x="4267199" y="5714999"/>
              <a:ext cx="609601" cy="60960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33" name="Straight Connector 32"/>
            <p:cNvCxnSpPr>
              <a:stCxn id="8" idx="5"/>
              <a:endCxn id="32" idx="0"/>
            </p:cNvCxnSpPr>
            <p:nvPr/>
          </p:nvCxnSpPr>
          <p:spPr>
            <a:xfrm flipH="1">
              <a:off x="4571999" y="5404979"/>
              <a:ext cx="294241" cy="3100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253763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p:nvPr/>
        </p:nvSpPr>
        <p:spPr>
          <a:xfrm>
            <a:off x="1981200" y="3254467"/>
            <a:ext cx="1524000" cy="1622333"/>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40</a:t>
            </a:fld>
            <a:endParaRPr lang="en-US" dirty="0"/>
          </a:p>
        </p:txBody>
      </p:sp>
      <p:sp>
        <p:nvSpPr>
          <p:cNvPr id="4" name="Content Placeholder 3"/>
          <p:cNvSpPr>
            <a:spLocks noGrp="1"/>
          </p:cNvSpPr>
          <p:nvPr>
            <p:ph sz="quarter" idx="1"/>
          </p:nvPr>
        </p:nvSpPr>
        <p:spPr/>
        <p:txBody>
          <a:bodyPr/>
          <a:lstStyle/>
          <a:p>
            <a:r>
              <a:rPr lang="en-US" dirty="0"/>
              <a:t>Insert 5</a:t>
            </a:r>
          </a:p>
          <a:p>
            <a:endParaRPr lang="en-US" dirty="0"/>
          </a:p>
        </p:txBody>
      </p:sp>
      <p:grpSp>
        <p:nvGrpSpPr>
          <p:cNvPr id="5" name="Group 4"/>
          <p:cNvGrpSpPr/>
          <p:nvPr/>
        </p:nvGrpSpPr>
        <p:grpSpPr>
          <a:xfrm>
            <a:off x="1905000" y="2286000"/>
            <a:ext cx="1984203" cy="1932829"/>
            <a:chOff x="1597197" y="4163171"/>
            <a:chExt cx="1984203" cy="1932829"/>
          </a:xfrm>
        </p:grpSpPr>
        <p:sp>
          <p:nvSpPr>
            <p:cNvPr id="6" name="Oval 5"/>
            <p:cNvSpPr/>
            <p:nvPr/>
          </p:nvSpPr>
          <p:spPr>
            <a:xfrm>
              <a:off x="2655033"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7" name="Straight Connector 6"/>
            <p:cNvCxnSpPr>
              <a:stCxn id="15" idx="3"/>
            </p:cNvCxnSpPr>
            <p:nvPr/>
          </p:nvCxnSpPr>
          <p:spPr>
            <a:xfrm flipH="1">
              <a:off x="2016129" y="5093135"/>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2155797" y="416317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9" name="Straight Connector 8"/>
            <p:cNvCxnSpPr>
              <a:endCxn id="8" idx="3"/>
            </p:cNvCxnSpPr>
            <p:nvPr/>
          </p:nvCxnSpPr>
          <p:spPr>
            <a:xfrm flipH="1" flipV="1">
              <a:off x="2524532" y="4531906"/>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5"/>
              <a:endCxn id="11" idx="0"/>
            </p:cNvCxnSpPr>
            <p:nvPr/>
          </p:nvCxnSpPr>
          <p:spPr>
            <a:xfrm flipH="1">
              <a:off x="1813197" y="4531906"/>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597197" y="480221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2" name="Oval 11"/>
            <p:cNvSpPr/>
            <p:nvPr/>
          </p:nvSpPr>
          <p:spPr>
            <a:xfrm>
              <a:off x="1777800"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13" name="Oval 12"/>
            <p:cNvSpPr/>
            <p:nvPr/>
          </p:nvSpPr>
          <p:spPr>
            <a:xfrm>
              <a:off x="2201168"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14" name="Straight Connector 13"/>
            <p:cNvCxnSpPr>
              <a:stCxn id="13" idx="5"/>
              <a:endCxn id="6" idx="1"/>
            </p:cNvCxnSpPr>
            <p:nvPr/>
          </p:nvCxnSpPr>
          <p:spPr>
            <a:xfrm>
              <a:off x="2569903" y="5575535"/>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660994" y="472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16" name="Oval 15"/>
            <p:cNvSpPr/>
            <p:nvPr/>
          </p:nvSpPr>
          <p:spPr>
            <a:xfrm flipH="1">
              <a:off x="3149400"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grpSp>
      <p:grpSp>
        <p:nvGrpSpPr>
          <p:cNvPr id="17" name="Group 16"/>
          <p:cNvGrpSpPr/>
          <p:nvPr/>
        </p:nvGrpSpPr>
        <p:grpSpPr>
          <a:xfrm flipH="1">
            <a:off x="2514600" y="4190665"/>
            <a:ext cx="596665" cy="596665"/>
            <a:chOff x="3055438" y="3340535"/>
            <a:chExt cx="596665" cy="596665"/>
          </a:xfrm>
        </p:grpSpPr>
        <p:sp>
          <p:nvSpPr>
            <p:cNvPr id="18" name="Oval 17"/>
            <p:cNvSpPr/>
            <p:nvPr/>
          </p:nvSpPr>
          <p:spPr>
            <a:xfrm flipH="1">
              <a:off x="3220103"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cxnSp>
          <p:nvCxnSpPr>
            <p:cNvPr id="19" name="Straight Connector 18"/>
            <p:cNvCxnSpPr>
              <a:endCxn id="18" idx="7"/>
            </p:cNvCxnSpPr>
            <p:nvPr/>
          </p:nvCxnSpPr>
          <p:spPr>
            <a:xfrm>
              <a:off x="3055438"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3924037" y="2256335"/>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1 at leaf</a:t>
            </a:r>
          </a:p>
        </p:txBody>
      </p:sp>
      <p:sp>
        <p:nvSpPr>
          <p:cNvPr id="22" name="Right Arrow 21"/>
          <p:cNvSpPr/>
          <p:nvPr/>
        </p:nvSpPr>
        <p:spPr>
          <a:xfrm>
            <a:off x="3962400" y="3124200"/>
            <a:ext cx="1977223"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38" name="Group 37"/>
          <p:cNvGrpSpPr/>
          <p:nvPr/>
        </p:nvGrpSpPr>
        <p:grpSpPr>
          <a:xfrm>
            <a:off x="5943600" y="2222400"/>
            <a:ext cx="1984203" cy="2501330"/>
            <a:chOff x="6396823" y="1460400"/>
            <a:chExt cx="1984203" cy="2501330"/>
          </a:xfrm>
        </p:grpSpPr>
        <p:sp>
          <p:nvSpPr>
            <p:cNvPr id="24" name="Oval 23"/>
            <p:cNvSpPr/>
            <p:nvPr/>
          </p:nvSpPr>
          <p:spPr>
            <a:xfrm>
              <a:off x="7454659" y="29612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25" name="Straight Connector 24"/>
            <p:cNvCxnSpPr>
              <a:stCxn id="33" idx="3"/>
            </p:cNvCxnSpPr>
            <p:nvPr/>
          </p:nvCxnSpPr>
          <p:spPr>
            <a:xfrm flipH="1">
              <a:off x="6815755" y="2390364"/>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flipH="1">
              <a:off x="6955423" y="14604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27" name="Straight Connector 26"/>
            <p:cNvCxnSpPr>
              <a:endCxn id="26" idx="3"/>
            </p:cNvCxnSpPr>
            <p:nvPr/>
          </p:nvCxnSpPr>
          <p:spPr>
            <a:xfrm flipH="1" flipV="1">
              <a:off x="7324158" y="1829135"/>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6" idx="5"/>
              <a:endCxn id="29" idx="0"/>
            </p:cNvCxnSpPr>
            <p:nvPr/>
          </p:nvCxnSpPr>
          <p:spPr>
            <a:xfrm flipH="1">
              <a:off x="6612823" y="18291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flipH="1">
              <a:off x="6396823" y="20994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30" name="Oval 29"/>
            <p:cNvSpPr/>
            <p:nvPr/>
          </p:nvSpPr>
          <p:spPr>
            <a:xfrm>
              <a:off x="6577426" y="29612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31" name="Oval 30"/>
            <p:cNvSpPr/>
            <p:nvPr/>
          </p:nvSpPr>
          <p:spPr>
            <a:xfrm>
              <a:off x="7000794" y="25040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32" name="Straight Connector 31"/>
            <p:cNvCxnSpPr>
              <a:stCxn id="31" idx="5"/>
              <a:endCxn id="24" idx="1"/>
            </p:cNvCxnSpPr>
            <p:nvPr/>
          </p:nvCxnSpPr>
          <p:spPr>
            <a:xfrm>
              <a:off x="7369529" y="2872764"/>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7460620" y="20216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34" name="Oval 33"/>
            <p:cNvSpPr/>
            <p:nvPr/>
          </p:nvSpPr>
          <p:spPr>
            <a:xfrm flipH="1">
              <a:off x="7949026" y="25040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36" name="Oval 35"/>
            <p:cNvSpPr/>
            <p:nvPr/>
          </p:nvSpPr>
          <p:spPr>
            <a:xfrm>
              <a:off x="7006423" y="352973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cxnSp>
          <p:nvCxnSpPr>
            <p:cNvPr id="37" name="Straight Connector 36"/>
            <p:cNvCxnSpPr>
              <a:endCxn id="36" idx="7"/>
            </p:cNvCxnSpPr>
            <p:nvPr/>
          </p:nvCxnSpPr>
          <p:spPr>
            <a:xfrm flipH="1">
              <a:off x="7375158" y="336506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Oval 39"/>
          <p:cNvSpPr/>
          <p:nvPr/>
        </p:nvSpPr>
        <p:spPr>
          <a:xfrm rot="2412178">
            <a:off x="6475911" y="2524927"/>
            <a:ext cx="997587" cy="1348165"/>
          </a:xfrm>
          <a:prstGeom prst="ellipse">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010400" y="1455003"/>
            <a:ext cx="1670201"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2400" dirty="0"/>
              <a:t>Case 3 at </a:t>
            </a:r>
            <a:br>
              <a:rPr lang="en-US" sz="2400" dirty="0"/>
            </a:br>
            <a:r>
              <a:rPr lang="en-US" sz="2400" dirty="0"/>
              <a:t>internal node</a:t>
            </a:r>
          </a:p>
        </p:txBody>
      </p:sp>
    </p:spTree>
    <p:extLst>
      <p:ext uri="{BB962C8B-B14F-4D97-AF65-F5344CB8AC3E}">
        <p14:creationId xmlns:p14="http://schemas.microsoft.com/office/powerpoint/2010/main" val="19144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left)">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Effect transition="in" filter="fade">
                                      <p:cBhvr>
                                        <p:cTn id="41" dur="500"/>
                                        <p:tgtEl>
                                          <p:spTgt spid="40"/>
                                        </p:tgtEl>
                                      </p:cBhvr>
                                    </p:animEffect>
                                  </p:childTnLst>
                                </p:cTn>
                              </p:par>
                            </p:childTnLst>
                          </p:cTn>
                        </p:par>
                        <p:par>
                          <p:cTn id="42" fill="hold">
                            <p:stCondLst>
                              <p:cond delay="500"/>
                            </p:stCondLst>
                            <p:childTnLst>
                              <p:par>
                                <p:cTn id="43" presetID="53" presetClass="entr" presetSubtype="16"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 calcmode="lin" valueType="num">
                                      <p:cBhvr>
                                        <p:cTn id="45" dur="500" fill="hold"/>
                                        <p:tgtEl>
                                          <p:spTgt spid="41"/>
                                        </p:tgtEl>
                                        <p:attrNameLst>
                                          <p:attrName>ppt_w</p:attrName>
                                        </p:attrNameLst>
                                      </p:cBhvr>
                                      <p:tavLst>
                                        <p:tav tm="0">
                                          <p:val>
                                            <p:fltVal val="0"/>
                                          </p:val>
                                        </p:tav>
                                        <p:tav tm="100000">
                                          <p:val>
                                            <p:strVal val="#ppt_w"/>
                                          </p:val>
                                        </p:tav>
                                      </p:tavLst>
                                    </p:anim>
                                    <p:anim calcmode="lin" valueType="num">
                                      <p:cBhvr>
                                        <p:cTn id="46" dur="500" fill="hold"/>
                                        <p:tgtEl>
                                          <p:spTgt spid="41"/>
                                        </p:tgtEl>
                                        <p:attrNameLst>
                                          <p:attrName>ppt_h</p:attrName>
                                        </p:attrNameLst>
                                      </p:cBhvr>
                                      <p:tavLst>
                                        <p:tav tm="0">
                                          <p:val>
                                            <p:fltVal val="0"/>
                                          </p:val>
                                        </p:tav>
                                        <p:tav tm="100000">
                                          <p:val>
                                            <p:strVal val="#ppt_h"/>
                                          </p:val>
                                        </p:tav>
                                      </p:tavLst>
                                    </p:anim>
                                    <p:animEffect transition="in" filter="fade">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22" grpId="0" animBg="1"/>
      <p:bldP spid="40" grpId="0" animBg="1"/>
      <p:bldP spid="4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Oval 85"/>
          <p:cNvSpPr/>
          <p:nvPr/>
        </p:nvSpPr>
        <p:spPr>
          <a:xfrm>
            <a:off x="2186300" y="4800600"/>
            <a:ext cx="1623700" cy="1050629"/>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rot="19582497">
            <a:off x="6453564" y="1233251"/>
            <a:ext cx="2091939" cy="3344106"/>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2462865">
            <a:off x="2173382" y="1910639"/>
            <a:ext cx="1600417" cy="2369444"/>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41</a:t>
            </a:fld>
            <a:endParaRPr lang="en-US" dirty="0"/>
          </a:p>
        </p:txBody>
      </p:sp>
      <p:sp>
        <p:nvSpPr>
          <p:cNvPr id="4" name="Content Placeholder 3"/>
          <p:cNvSpPr>
            <a:spLocks noGrp="1"/>
          </p:cNvSpPr>
          <p:nvPr>
            <p:ph sz="quarter" idx="1"/>
          </p:nvPr>
        </p:nvSpPr>
        <p:spPr/>
        <p:txBody>
          <a:bodyPr/>
          <a:lstStyle/>
          <a:p>
            <a:endParaRPr lang="en-US" dirty="0"/>
          </a:p>
          <a:p>
            <a:endParaRPr lang="en-US" dirty="0"/>
          </a:p>
        </p:txBody>
      </p:sp>
      <p:grpSp>
        <p:nvGrpSpPr>
          <p:cNvPr id="5" name="Group 4"/>
          <p:cNvGrpSpPr/>
          <p:nvPr/>
        </p:nvGrpSpPr>
        <p:grpSpPr>
          <a:xfrm>
            <a:off x="1901997" y="1600200"/>
            <a:ext cx="1984203" cy="2501330"/>
            <a:chOff x="6396823" y="1460400"/>
            <a:chExt cx="1984203" cy="2501330"/>
          </a:xfrm>
        </p:grpSpPr>
        <p:sp>
          <p:nvSpPr>
            <p:cNvPr id="6" name="Oval 5"/>
            <p:cNvSpPr/>
            <p:nvPr/>
          </p:nvSpPr>
          <p:spPr>
            <a:xfrm>
              <a:off x="7454659" y="29612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7" name="Straight Connector 6"/>
            <p:cNvCxnSpPr>
              <a:stCxn id="15" idx="3"/>
            </p:cNvCxnSpPr>
            <p:nvPr/>
          </p:nvCxnSpPr>
          <p:spPr>
            <a:xfrm flipH="1">
              <a:off x="6815755" y="2390364"/>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6955423" y="14604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9" name="Straight Connector 8"/>
            <p:cNvCxnSpPr>
              <a:endCxn id="8" idx="3"/>
            </p:cNvCxnSpPr>
            <p:nvPr/>
          </p:nvCxnSpPr>
          <p:spPr>
            <a:xfrm flipH="1" flipV="1">
              <a:off x="7324158" y="1829135"/>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5"/>
              <a:endCxn id="11" idx="0"/>
            </p:cNvCxnSpPr>
            <p:nvPr/>
          </p:nvCxnSpPr>
          <p:spPr>
            <a:xfrm flipH="1">
              <a:off x="6612823" y="18291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6396823" y="20994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2" name="Oval 11"/>
            <p:cNvSpPr/>
            <p:nvPr/>
          </p:nvSpPr>
          <p:spPr>
            <a:xfrm>
              <a:off x="6577426" y="29612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3" name="Oval 12"/>
            <p:cNvSpPr/>
            <p:nvPr/>
          </p:nvSpPr>
          <p:spPr>
            <a:xfrm>
              <a:off x="7000794" y="25040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4" name="Straight Connector 13"/>
            <p:cNvCxnSpPr>
              <a:stCxn id="13" idx="5"/>
              <a:endCxn id="6" idx="1"/>
            </p:cNvCxnSpPr>
            <p:nvPr/>
          </p:nvCxnSpPr>
          <p:spPr>
            <a:xfrm>
              <a:off x="7369529" y="2872764"/>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460620" y="20216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16" name="Oval 15"/>
            <p:cNvSpPr/>
            <p:nvPr/>
          </p:nvSpPr>
          <p:spPr>
            <a:xfrm flipH="1">
              <a:off x="7949026" y="25040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17" name="Oval 16"/>
            <p:cNvSpPr/>
            <p:nvPr/>
          </p:nvSpPr>
          <p:spPr>
            <a:xfrm>
              <a:off x="7006423" y="352973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cxnSp>
          <p:nvCxnSpPr>
            <p:cNvPr id="18" name="Straight Connector 17"/>
            <p:cNvCxnSpPr>
              <a:endCxn id="17" idx="7"/>
            </p:cNvCxnSpPr>
            <p:nvPr/>
          </p:nvCxnSpPr>
          <p:spPr>
            <a:xfrm flipH="1">
              <a:off x="7375158" y="336506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Oval 18"/>
          <p:cNvSpPr/>
          <p:nvPr/>
        </p:nvSpPr>
        <p:spPr>
          <a:xfrm rot="2412178">
            <a:off x="2402061" y="1919347"/>
            <a:ext cx="997587" cy="1348165"/>
          </a:xfrm>
          <a:prstGeom prst="ellipse">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28600" y="1437260"/>
            <a:ext cx="1670201"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2400" dirty="0"/>
              <a:t>Case 3 at </a:t>
            </a:r>
            <a:br>
              <a:rPr lang="en-US" sz="2400" dirty="0"/>
            </a:br>
            <a:r>
              <a:rPr lang="en-US" sz="2400" dirty="0"/>
              <a:t>internal node</a:t>
            </a:r>
          </a:p>
        </p:txBody>
      </p:sp>
      <p:sp>
        <p:nvSpPr>
          <p:cNvPr id="22" name="Right Arrow 21"/>
          <p:cNvSpPr/>
          <p:nvPr/>
        </p:nvSpPr>
        <p:spPr>
          <a:xfrm>
            <a:off x="4191000" y="2530164"/>
            <a:ext cx="20574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grpSp>
        <p:nvGrpSpPr>
          <p:cNvPr id="59" name="Group 58"/>
          <p:cNvGrpSpPr/>
          <p:nvPr/>
        </p:nvGrpSpPr>
        <p:grpSpPr>
          <a:xfrm>
            <a:off x="6324600" y="1530066"/>
            <a:ext cx="2347837" cy="2508534"/>
            <a:chOff x="6455391" y="1437260"/>
            <a:chExt cx="2347837" cy="2508534"/>
          </a:xfrm>
        </p:grpSpPr>
        <p:cxnSp>
          <p:nvCxnSpPr>
            <p:cNvPr id="50" name="Straight Connector 49"/>
            <p:cNvCxnSpPr>
              <a:stCxn id="47" idx="3"/>
              <a:endCxn id="49" idx="7"/>
            </p:cNvCxnSpPr>
            <p:nvPr/>
          </p:nvCxnSpPr>
          <p:spPr>
            <a:xfrm flipH="1">
              <a:off x="7596963" y="2924675"/>
              <a:ext cx="464039" cy="652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596963" y="30326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39" name="Straight Connector 38"/>
            <p:cNvCxnSpPr>
              <a:stCxn id="45" idx="3"/>
            </p:cNvCxnSpPr>
            <p:nvPr/>
          </p:nvCxnSpPr>
          <p:spPr>
            <a:xfrm flipH="1">
              <a:off x="7295551" y="2452018"/>
              <a:ext cx="248304" cy="3199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flipH="1">
              <a:off x="7013991" y="143726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41" name="Straight Connector 40"/>
            <p:cNvCxnSpPr>
              <a:stCxn id="45" idx="0"/>
              <a:endCxn id="40" idx="3"/>
            </p:cNvCxnSpPr>
            <p:nvPr/>
          </p:nvCxnSpPr>
          <p:spPr>
            <a:xfrm flipH="1" flipV="1">
              <a:off x="7382726" y="1805995"/>
              <a:ext cx="313864" cy="277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a:endCxn id="43" idx="0"/>
            </p:cNvCxnSpPr>
            <p:nvPr/>
          </p:nvCxnSpPr>
          <p:spPr>
            <a:xfrm flipH="1">
              <a:off x="6671391" y="180599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flipH="1">
              <a:off x="6455391" y="20763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44" name="Oval 43"/>
            <p:cNvSpPr/>
            <p:nvPr/>
          </p:nvSpPr>
          <p:spPr>
            <a:xfrm>
              <a:off x="7003219" y="258299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45" name="Oval 44"/>
            <p:cNvSpPr/>
            <p:nvPr/>
          </p:nvSpPr>
          <p:spPr>
            <a:xfrm>
              <a:off x="7480590" y="208328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46" name="Straight Connector 45"/>
            <p:cNvCxnSpPr>
              <a:stCxn id="45" idx="5"/>
              <a:endCxn id="48" idx="7"/>
            </p:cNvCxnSpPr>
            <p:nvPr/>
          </p:nvCxnSpPr>
          <p:spPr>
            <a:xfrm>
              <a:off x="7849325" y="2452018"/>
              <a:ext cx="585168"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7997737" y="25559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48" name="Oval 47"/>
            <p:cNvSpPr/>
            <p:nvPr/>
          </p:nvSpPr>
          <p:spPr>
            <a:xfrm flipH="1">
              <a:off x="8371228" y="303139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49" name="Oval 48"/>
            <p:cNvSpPr/>
            <p:nvPr/>
          </p:nvSpPr>
          <p:spPr>
            <a:xfrm>
              <a:off x="7228228" y="351379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grpSp>
      <p:sp>
        <p:nvSpPr>
          <p:cNvPr id="61" name="Right Arrow 60"/>
          <p:cNvSpPr/>
          <p:nvPr/>
        </p:nvSpPr>
        <p:spPr>
          <a:xfrm rot="20609402" flipH="1">
            <a:off x="3425490" y="3860823"/>
            <a:ext cx="3130590"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grpSp>
        <p:nvGrpSpPr>
          <p:cNvPr id="84" name="Group 83"/>
          <p:cNvGrpSpPr/>
          <p:nvPr/>
        </p:nvGrpSpPr>
        <p:grpSpPr>
          <a:xfrm>
            <a:off x="1777800" y="4837023"/>
            <a:ext cx="2464200" cy="1862511"/>
            <a:chOff x="1777800" y="4837023"/>
            <a:chExt cx="2464200" cy="1862511"/>
          </a:xfrm>
        </p:grpSpPr>
        <p:cxnSp>
          <p:nvCxnSpPr>
            <p:cNvPr id="63" name="Straight Connector 62"/>
            <p:cNvCxnSpPr>
              <a:stCxn id="73" idx="3"/>
              <a:endCxn id="75" idx="7"/>
            </p:cNvCxnSpPr>
            <p:nvPr/>
          </p:nvCxnSpPr>
          <p:spPr>
            <a:xfrm flipH="1">
              <a:off x="3137135" y="5678415"/>
              <a:ext cx="221076" cy="652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3073200" y="578637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65" name="Straight Connector 64"/>
            <p:cNvCxnSpPr>
              <a:stCxn id="71" idx="3"/>
              <a:endCxn id="69" idx="1"/>
            </p:cNvCxnSpPr>
            <p:nvPr/>
          </p:nvCxnSpPr>
          <p:spPr>
            <a:xfrm flipH="1">
              <a:off x="2146535" y="5205758"/>
              <a:ext cx="694529" cy="6613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flipH="1">
              <a:off x="2286000" y="528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67" name="Straight Connector 66"/>
            <p:cNvCxnSpPr>
              <a:stCxn id="70" idx="0"/>
              <a:endCxn id="66" idx="3"/>
            </p:cNvCxnSpPr>
            <p:nvPr/>
          </p:nvCxnSpPr>
          <p:spPr>
            <a:xfrm flipH="1" flipV="1">
              <a:off x="2654735" y="5651735"/>
              <a:ext cx="24865" cy="152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flipH="1">
              <a:off x="17778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70" name="Oval 69"/>
            <p:cNvSpPr/>
            <p:nvPr/>
          </p:nvSpPr>
          <p:spPr>
            <a:xfrm>
              <a:off x="24636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71" name="Oval 70"/>
            <p:cNvSpPr/>
            <p:nvPr/>
          </p:nvSpPr>
          <p:spPr>
            <a:xfrm>
              <a:off x="2777799" y="483702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72" name="Straight Connector 71"/>
            <p:cNvCxnSpPr>
              <a:stCxn id="71" idx="5"/>
              <a:endCxn id="74" idx="7"/>
            </p:cNvCxnSpPr>
            <p:nvPr/>
          </p:nvCxnSpPr>
          <p:spPr>
            <a:xfrm>
              <a:off x="3146534" y="5205758"/>
              <a:ext cx="726731"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3294946" y="530968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74" name="Oval 73"/>
            <p:cNvSpPr/>
            <p:nvPr/>
          </p:nvSpPr>
          <p:spPr>
            <a:xfrm flipH="1">
              <a:off x="3810000" y="578513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75" name="Oval 74"/>
            <p:cNvSpPr/>
            <p:nvPr/>
          </p:nvSpPr>
          <p:spPr>
            <a:xfrm>
              <a:off x="2768400" y="626753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grpSp>
      <p:sp>
        <p:nvSpPr>
          <p:cNvPr id="85" name="Right Arrow 84"/>
          <p:cNvSpPr/>
          <p:nvPr/>
        </p:nvSpPr>
        <p:spPr>
          <a:xfrm>
            <a:off x="4356794" y="5209829"/>
            <a:ext cx="1815406"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87" name="Group 86"/>
          <p:cNvGrpSpPr/>
          <p:nvPr/>
        </p:nvGrpSpPr>
        <p:grpSpPr>
          <a:xfrm>
            <a:off x="6298800" y="4629823"/>
            <a:ext cx="2464200" cy="1862511"/>
            <a:chOff x="1777800" y="4837023"/>
            <a:chExt cx="2464200" cy="1862511"/>
          </a:xfrm>
        </p:grpSpPr>
        <p:cxnSp>
          <p:nvCxnSpPr>
            <p:cNvPr id="88" name="Straight Connector 87"/>
            <p:cNvCxnSpPr>
              <a:stCxn id="97" idx="3"/>
              <a:endCxn id="99" idx="7"/>
            </p:cNvCxnSpPr>
            <p:nvPr/>
          </p:nvCxnSpPr>
          <p:spPr>
            <a:xfrm flipH="1">
              <a:off x="3137135" y="5678415"/>
              <a:ext cx="221076" cy="652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073200" y="578637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90" name="Straight Connector 89"/>
            <p:cNvCxnSpPr>
              <a:stCxn id="95" idx="3"/>
              <a:endCxn id="93" idx="1"/>
            </p:cNvCxnSpPr>
            <p:nvPr/>
          </p:nvCxnSpPr>
          <p:spPr>
            <a:xfrm flipH="1">
              <a:off x="2146535" y="5205758"/>
              <a:ext cx="694529" cy="6613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flipH="1">
              <a:off x="2286000" y="5283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92" name="Straight Connector 91"/>
            <p:cNvCxnSpPr>
              <a:stCxn id="94" idx="0"/>
              <a:endCxn id="91" idx="3"/>
            </p:cNvCxnSpPr>
            <p:nvPr/>
          </p:nvCxnSpPr>
          <p:spPr>
            <a:xfrm flipH="1" flipV="1">
              <a:off x="2654735" y="5651735"/>
              <a:ext cx="24865" cy="152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flipH="1">
              <a:off x="17778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94" name="Oval 93"/>
            <p:cNvSpPr/>
            <p:nvPr/>
          </p:nvSpPr>
          <p:spPr>
            <a:xfrm>
              <a:off x="24636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95" name="Oval 94"/>
            <p:cNvSpPr/>
            <p:nvPr/>
          </p:nvSpPr>
          <p:spPr>
            <a:xfrm>
              <a:off x="2777799" y="483702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96" name="Straight Connector 95"/>
            <p:cNvCxnSpPr>
              <a:stCxn id="95" idx="5"/>
              <a:endCxn id="98" idx="7"/>
            </p:cNvCxnSpPr>
            <p:nvPr/>
          </p:nvCxnSpPr>
          <p:spPr>
            <a:xfrm>
              <a:off x="3146534" y="5205758"/>
              <a:ext cx="726731"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3294946" y="530968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98" name="Oval 97"/>
            <p:cNvSpPr/>
            <p:nvPr/>
          </p:nvSpPr>
          <p:spPr>
            <a:xfrm flipH="1">
              <a:off x="3810000" y="578513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99" name="Oval 98"/>
            <p:cNvSpPr/>
            <p:nvPr/>
          </p:nvSpPr>
          <p:spPr>
            <a:xfrm>
              <a:off x="2768400" y="626753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grpSp>
    </p:spTree>
    <p:extLst>
      <p:ext uri="{BB962C8B-B14F-4D97-AF65-F5344CB8AC3E}">
        <p14:creationId xmlns:p14="http://schemas.microsoft.com/office/powerpoint/2010/main" val="28196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wipe(left)">
                                      <p:cBhvr>
                                        <p:cTn id="18" dur="500"/>
                                        <p:tgtEl>
                                          <p:spTgt spid="59"/>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anim calcmode="lin" valueType="num">
                                      <p:cBhvr>
                                        <p:cTn id="23" dur="500" fill="hold"/>
                                        <p:tgtEl>
                                          <p:spTgt spid="60"/>
                                        </p:tgtEl>
                                        <p:attrNameLst>
                                          <p:attrName>ppt_w</p:attrName>
                                        </p:attrNameLst>
                                      </p:cBhvr>
                                      <p:tavLst>
                                        <p:tav tm="0">
                                          <p:val>
                                            <p:fltVal val="0"/>
                                          </p:val>
                                        </p:tav>
                                        <p:tav tm="100000">
                                          <p:val>
                                            <p:strVal val="#ppt_w"/>
                                          </p:val>
                                        </p:tav>
                                      </p:tavLst>
                                    </p:anim>
                                    <p:anim calcmode="lin" valueType="num">
                                      <p:cBhvr>
                                        <p:cTn id="24" dur="500" fill="hold"/>
                                        <p:tgtEl>
                                          <p:spTgt spid="60"/>
                                        </p:tgtEl>
                                        <p:attrNameLst>
                                          <p:attrName>ppt_h</p:attrName>
                                        </p:attrNameLst>
                                      </p:cBhvr>
                                      <p:tavLst>
                                        <p:tav tm="0">
                                          <p:val>
                                            <p:fltVal val="0"/>
                                          </p:val>
                                        </p:tav>
                                        <p:tav tm="100000">
                                          <p:val>
                                            <p:strVal val="#ppt_h"/>
                                          </p:val>
                                        </p:tav>
                                      </p:tavLst>
                                    </p:anim>
                                    <p:animEffect transition="in" filter="fade">
                                      <p:cBhvr>
                                        <p:cTn id="25" dur="500"/>
                                        <p:tgtEl>
                                          <p:spTgt spid="60"/>
                                        </p:tgtEl>
                                      </p:cBhvr>
                                    </p:animEffect>
                                  </p:childTnLst>
                                </p:cTn>
                              </p:par>
                            </p:childTnLst>
                          </p:cTn>
                        </p:par>
                        <p:par>
                          <p:cTn id="26" fill="hold">
                            <p:stCondLst>
                              <p:cond delay="500"/>
                            </p:stCondLst>
                            <p:childTnLst>
                              <p:par>
                                <p:cTn id="27" presetID="22" presetClass="entr" presetSubtype="2"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wipe(right)">
                                      <p:cBhvr>
                                        <p:cTn id="29" dur="500"/>
                                        <p:tgtEl>
                                          <p:spTgt spid="6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84"/>
                                        </p:tgtEl>
                                        <p:attrNameLst>
                                          <p:attrName>style.visibility</p:attrName>
                                        </p:attrNameLst>
                                      </p:cBhvr>
                                      <p:to>
                                        <p:strVal val="visible"/>
                                      </p:to>
                                    </p:set>
                                    <p:animEffect transition="in" filter="wipe(up)">
                                      <p:cBhvr>
                                        <p:cTn id="34" dur="500"/>
                                        <p:tgtEl>
                                          <p:spTgt spid="84"/>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86"/>
                                        </p:tgtEl>
                                        <p:attrNameLst>
                                          <p:attrName>style.visibility</p:attrName>
                                        </p:attrNameLst>
                                      </p:cBhvr>
                                      <p:to>
                                        <p:strVal val="visible"/>
                                      </p:to>
                                    </p:set>
                                    <p:anim calcmode="lin" valueType="num">
                                      <p:cBhvr>
                                        <p:cTn id="39" dur="500" fill="hold"/>
                                        <p:tgtEl>
                                          <p:spTgt spid="86"/>
                                        </p:tgtEl>
                                        <p:attrNameLst>
                                          <p:attrName>ppt_w</p:attrName>
                                        </p:attrNameLst>
                                      </p:cBhvr>
                                      <p:tavLst>
                                        <p:tav tm="0">
                                          <p:val>
                                            <p:fltVal val="0"/>
                                          </p:val>
                                        </p:tav>
                                        <p:tav tm="100000">
                                          <p:val>
                                            <p:strVal val="#ppt_w"/>
                                          </p:val>
                                        </p:tav>
                                      </p:tavLst>
                                    </p:anim>
                                    <p:anim calcmode="lin" valueType="num">
                                      <p:cBhvr>
                                        <p:cTn id="40" dur="500" fill="hold"/>
                                        <p:tgtEl>
                                          <p:spTgt spid="86"/>
                                        </p:tgtEl>
                                        <p:attrNameLst>
                                          <p:attrName>ppt_h</p:attrName>
                                        </p:attrNameLst>
                                      </p:cBhvr>
                                      <p:tavLst>
                                        <p:tav tm="0">
                                          <p:val>
                                            <p:fltVal val="0"/>
                                          </p:val>
                                        </p:tav>
                                        <p:tav tm="100000">
                                          <p:val>
                                            <p:strVal val="#ppt_h"/>
                                          </p:val>
                                        </p:tav>
                                      </p:tavLst>
                                    </p:anim>
                                    <p:animEffect transition="in" filter="fade">
                                      <p:cBhvr>
                                        <p:cTn id="41" dur="500"/>
                                        <p:tgtEl>
                                          <p:spTgt spid="86"/>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left)">
                                      <p:cBhvr>
                                        <p:cTn id="45" dur="5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87"/>
                                        </p:tgtEl>
                                        <p:attrNameLst>
                                          <p:attrName>style.visibility</p:attrName>
                                        </p:attrNameLst>
                                      </p:cBhvr>
                                      <p:to>
                                        <p:strVal val="visible"/>
                                      </p:to>
                                    </p:set>
                                    <p:animEffect transition="in" filter="wipe(left)">
                                      <p:cBhvr>
                                        <p:cTn id="5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60" grpId="0" animBg="1"/>
      <p:bldP spid="21" grpId="0" animBg="1"/>
      <p:bldP spid="22" grpId="0" animBg="1"/>
      <p:bldP spid="61" grpId="0" animBg="1"/>
      <p:bldP spid="8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Runtime Complexity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42</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Number of rotations required</a:t>
                </a:r>
              </a:p>
              <a:p>
                <a:pPr lvl="1"/>
                <a:r>
                  <a:rPr lang="en-US" dirty="0"/>
                  <a:t>For case 1, only need to recolor, </a:t>
                </a:r>
                <a:r>
                  <a:rPr lang="en-US" b="1" dirty="0">
                    <a:solidFill>
                      <a:srgbClr val="C00000"/>
                    </a:solidFill>
                  </a:rPr>
                  <a:t>no</a:t>
                </a:r>
                <a:r>
                  <a:rPr lang="en-US" dirty="0">
                    <a:solidFill>
                      <a:srgbClr val="C00000"/>
                    </a:solidFill>
                  </a:rPr>
                  <a:t> </a:t>
                </a:r>
                <a:r>
                  <a:rPr lang="en-US" dirty="0"/>
                  <a:t>rotation.</a:t>
                </a:r>
              </a:p>
              <a:p>
                <a:pPr lvl="1"/>
                <a:r>
                  <a:rPr lang="en-US" dirty="0"/>
                  <a:t>For case 2 or 3, perform 1 or 2 rotations and terminate.</a:t>
                </a:r>
              </a:p>
              <a:p>
                <a:pPr lvl="1"/>
                <a:r>
                  <a:rPr lang="en-US" b="1" u="sng" dirty="0"/>
                  <a:t>Thus</a:t>
                </a:r>
                <a:r>
                  <a:rPr lang="en-US" dirty="0"/>
                  <a:t>: # rotations = </a:t>
                </a:r>
                <a14:m>
                  <m:oMath xmlns:m="http://schemas.openxmlformats.org/officeDocument/2006/math">
                    <m:r>
                      <a:rPr lang="en-US" i="1" dirty="0" smtClean="0">
                        <a:latin typeface="Cambria Math"/>
                      </a:rPr>
                      <m:t>𝑂</m:t>
                    </m:r>
                    <m:r>
                      <a:rPr lang="en-US" i="1" dirty="0" smtClean="0">
                        <a:latin typeface="Cambria Math"/>
                      </a:rPr>
                      <m:t>(1)</m:t>
                    </m:r>
                  </m:oMath>
                </a14:m>
                <a:r>
                  <a:rPr lang="en-US" dirty="0"/>
                  <a:t>.</a:t>
                </a:r>
              </a:p>
              <a:p>
                <a:endParaRPr lang="en-US" dirty="0"/>
              </a:p>
              <a:p>
                <a:r>
                  <a:rPr lang="en-US" dirty="0"/>
                  <a:t>Number of recoloring required</a:t>
                </a:r>
              </a:p>
              <a:p>
                <a:pPr lvl="1"/>
                <a:r>
                  <a:rPr lang="en-US" dirty="0"/>
                  <a:t>Worst case: </a:t>
                </a:r>
                <a14:m>
                  <m:oMath xmlns:m="http://schemas.openxmlformats.org/officeDocument/2006/math">
                    <m:r>
                      <a:rPr lang="en-US" b="0" i="1" smtClean="0">
                        <a:latin typeface="Cambria Math"/>
                      </a:rPr>
                      <m:t>𝑂</m:t>
                    </m:r>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e>
                    </m:func>
                    <m:r>
                      <a:rPr lang="en-US" b="0" i="1" smtClean="0">
                        <a:latin typeface="Cambria Math"/>
                      </a:rPr>
                      <m:t>)</m:t>
                    </m:r>
                  </m:oMath>
                </a14:m>
                <a:endParaRPr lang="en-US" dirty="0"/>
              </a:p>
              <a:p>
                <a:pPr lvl="1"/>
                <a:endParaRPr lang="en-US" dirty="0"/>
              </a:p>
              <a:p>
                <a:r>
                  <a:rPr lang="en-US" dirty="0"/>
                  <a:t>Runtime complexity is </a:t>
                </a:r>
                <a14:m>
                  <m:oMath xmlns:m="http://schemas.openxmlformats.org/officeDocument/2006/math">
                    <m:r>
                      <a:rPr lang="en-US" b="0" i="1" smtClean="0">
                        <a:latin typeface="Cambria Math"/>
                      </a:rPr>
                      <m:t>𝑂</m:t>
                    </m:r>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e>
                    </m:func>
                    <m:r>
                      <a:rPr lang="en-US" b="0" i="1" smtClean="0">
                        <a:latin typeface="Cambria Math"/>
                      </a:rPr>
                      <m:t>)</m:t>
                    </m:r>
                  </m:oMath>
                </a14:m>
                <a:r>
                  <a:rPr lang="en-US" dirty="0"/>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a:stretch>
              </a:blipFill>
            </p:spPr>
            <p:txBody>
              <a:bodyPr/>
              <a:lstStyle/>
              <a:p>
                <a:r>
                  <a:rPr lang="en-US">
                    <a:noFill/>
                  </a:rPr>
                  <a:t> </a:t>
                </a:r>
              </a:p>
            </p:txBody>
          </p:sp>
        </mc:Fallback>
      </mc:AlternateContent>
    </p:spTree>
    <p:extLst>
      <p:ext uri="{BB962C8B-B14F-4D97-AF65-F5344CB8AC3E}">
        <p14:creationId xmlns:p14="http://schemas.microsoft.com/office/powerpoint/2010/main" val="324445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 Example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lvl="0">
                  <a:buClr>
                    <a:srgbClr val="D34817"/>
                  </a:buClr>
                </a:pPr>
                <a:r>
                  <a:rPr lang="en-US" dirty="0">
                    <a:solidFill>
                      <a:prstClr val="black"/>
                    </a:solidFill>
                  </a:rPr>
                  <a:t>Property</a:t>
                </a:r>
              </a:p>
              <a:p>
                <a:pPr marL="514350" indent="-514350">
                  <a:buClr>
                    <a:srgbClr val="D34817"/>
                  </a:buClr>
                  <a:buFont typeface="+mj-lt"/>
                  <a:buAutoNum type="arabicPeriod"/>
                </a:pPr>
                <a:r>
                  <a:rPr lang="en-US" altLang="zh-CN" sz="2400" dirty="0"/>
                  <a:t>A binary search tree</a:t>
                </a:r>
              </a:p>
              <a:p>
                <a:pPr marL="514350" lvl="0" indent="-514350">
                  <a:buClr>
                    <a:srgbClr val="D34817"/>
                  </a:buClr>
                  <a:buFont typeface="+mj-lt"/>
                  <a:buAutoNum type="arabicPeriod"/>
                </a:pPr>
                <a:r>
                  <a:rPr lang="en-US" sz="2400" dirty="0">
                    <a:solidFill>
                      <a:prstClr val="black"/>
                    </a:solidFill>
                  </a:rPr>
                  <a:t>Every node is either red or black.</a:t>
                </a:r>
              </a:p>
              <a:p>
                <a:pPr marL="514350" lvl="0" indent="-514350">
                  <a:buClr>
                    <a:srgbClr val="D34817"/>
                  </a:buClr>
                  <a:buFont typeface="+mj-lt"/>
                  <a:buAutoNum type="arabicPeriod"/>
                </a:pPr>
                <a:r>
                  <a:rPr lang="en-US" sz="2400" b="1" dirty="0">
                    <a:solidFill>
                      <a:srgbClr val="0000FF"/>
                    </a:solidFill>
                  </a:rPr>
                  <a:t>Root rule</a:t>
                </a:r>
                <a:r>
                  <a:rPr lang="en-US" sz="2400" dirty="0">
                    <a:solidFill>
                      <a:prstClr val="black"/>
                    </a:solidFill>
                  </a:rPr>
                  <a:t>: The root is black.</a:t>
                </a:r>
              </a:p>
              <a:p>
                <a:pPr marL="514350" lvl="0" indent="-514350">
                  <a:buClr>
                    <a:srgbClr val="D34817"/>
                  </a:buClr>
                  <a:buFont typeface="+mj-lt"/>
                  <a:buAutoNum type="arabicPeriod"/>
                </a:pPr>
                <a:r>
                  <a:rPr lang="en-US" sz="2400" b="1" dirty="0">
                    <a:solidFill>
                      <a:srgbClr val="0000FF"/>
                    </a:solidFill>
                  </a:rPr>
                  <a:t>Red rule</a:t>
                </a:r>
                <a:r>
                  <a:rPr lang="en-US" sz="2400" dirty="0">
                    <a:solidFill>
                      <a:prstClr val="black"/>
                    </a:solidFill>
                  </a:rPr>
                  <a:t>: Red node can </a:t>
                </a:r>
                <a:r>
                  <a:rPr lang="en-US" sz="2400" b="1" dirty="0">
                    <a:solidFill>
                      <a:srgbClr val="C00000"/>
                    </a:solidFill>
                  </a:rPr>
                  <a:t>only have</a:t>
                </a:r>
                <a:r>
                  <a:rPr lang="en-US" sz="2400" dirty="0">
                    <a:solidFill>
                      <a:prstClr val="black"/>
                    </a:solidFill>
                  </a:rPr>
                  <a:t> black children.</a:t>
                </a:r>
              </a:p>
              <a:p>
                <a:pPr marL="514350" lvl="0" indent="-514350">
                  <a:buClr>
                    <a:srgbClr val="D34817"/>
                  </a:buClr>
                  <a:buFont typeface="+mj-lt"/>
                  <a:buAutoNum type="arabicPeriod"/>
                </a:pPr>
                <a:r>
                  <a:rPr lang="en-US" sz="2400" b="1" dirty="0">
                    <a:solidFill>
                      <a:srgbClr val="0000FF"/>
                    </a:solidFill>
                  </a:rPr>
                  <a:t>Path rule</a:t>
                </a:r>
                <a:r>
                  <a:rPr lang="en-US" sz="2400" dirty="0">
                    <a:solidFill>
                      <a:prstClr val="black"/>
                    </a:solidFill>
                  </a:rPr>
                  <a:t>: </a:t>
                </a:r>
                <a:r>
                  <a:rPr lang="en-US" sz="2400" b="1" dirty="0">
                    <a:solidFill>
                      <a:srgbClr val="C00000"/>
                    </a:solidFill>
                  </a:rPr>
                  <a:t>Every</a:t>
                </a:r>
                <a:r>
                  <a:rPr lang="en-US" sz="2400" dirty="0">
                    <a:solidFill>
                      <a:srgbClr val="C00000"/>
                    </a:solidFill>
                  </a:rPr>
                  <a:t> </a:t>
                </a:r>
                <a:r>
                  <a:rPr lang="en-US" sz="2400" dirty="0">
                    <a:solidFill>
                      <a:prstClr val="black"/>
                    </a:solidFill>
                  </a:rPr>
                  <a:t>path from a node </a:t>
                </a:r>
                <a14:m>
                  <m:oMath xmlns:m="http://schemas.openxmlformats.org/officeDocument/2006/math">
                    <m:r>
                      <a:rPr lang="en-US" sz="2400" i="1" dirty="0">
                        <a:solidFill>
                          <a:prstClr val="black"/>
                        </a:solidFill>
                        <a:latin typeface="Cambria Math"/>
                      </a:rPr>
                      <m:t>𝑥</m:t>
                    </m:r>
                  </m:oMath>
                </a14:m>
                <a:r>
                  <a:rPr lang="en-US" sz="2400" dirty="0">
                    <a:solidFill>
                      <a:prstClr val="black"/>
                    </a:solidFill>
                  </a:rPr>
                  <a:t> to NULL must have the </a:t>
                </a:r>
                <a:r>
                  <a:rPr lang="en-US" sz="2400" b="1" dirty="0">
                    <a:solidFill>
                      <a:srgbClr val="C00000"/>
                    </a:solidFill>
                  </a:rPr>
                  <a:t>same number</a:t>
                </a:r>
                <a:r>
                  <a:rPr lang="en-US" sz="2400" dirty="0">
                    <a:solidFill>
                      <a:srgbClr val="C00000"/>
                    </a:solidFill>
                  </a:rPr>
                  <a:t> </a:t>
                </a:r>
                <a:r>
                  <a:rPr lang="en-US" sz="2400" dirty="0">
                    <a:solidFill>
                      <a:prstClr val="black"/>
                    </a:solidFill>
                  </a:rPr>
                  <a:t>of black nodes (including </a:t>
                </a:r>
                <a14:m>
                  <m:oMath xmlns:m="http://schemas.openxmlformats.org/officeDocument/2006/math">
                    <m:r>
                      <a:rPr lang="en-US" sz="2400" i="1" dirty="0">
                        <a:solidFill>
                          <a:prstClr val="black"/>
                        </a:solidFill>
                        <a:latin typeface="Cambria Math"/>
                      </a:rPr>
                      <m:t>𝑥</m:t>
                    </m:r>
                  </m:oMath>
                </a14:m>
                <a:r>
                  <a:rPr lang="en-US" sz="2400" dirty="0">
                    <a:solidFill>
                      <a:prstClr val="black"/>
                    </a:solidFill>
                  </a:rPr>
                  <a:t> itself).</a:t>
                </a:r>
              </a:p>
              <a:p>
                <a:r>
                  <a:rPr lang="en-US" b="1" u="sng" dirty="0"/>
                  <a:t>Claim</a:t>
                </a:r>
                <a:r>
                  <a:rPr lang="en-US" dirty="0"/>
                  <a:t>: a chain of length 3 cannot be a red-black tree</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zh-CN" altLang="en-US">
                    <a:noFill/>
                  </a:rPr>
                  <a:t> </a:t>
                </a:r>
              </a:p>
            </p:txBody>
          </p:sp>
        </mc:Fallback>
      </mc:AlternateContent>
      <p:grpSp>
        <p:nvGrpSpPr>
          <p:cNvPr id="22" name="Group 21"/>
          <p:cNvGrpSpPr/>
          <p:nvPr/>
        </p:nvGrpSpPr>
        <p:grpSpPr>
          <a:xfrm>
            <a:off x="3657600" y="5062374"/>
            <a:ext cx="1643226" cy="1567026"/>
            <a:chOff x="3657600" y="4648200"/>
            <a:chExt cx="1643226" cy="1567026"/>
          </a:xfrm>
        </p:grpSpPr>
        <p:sp>
          <p:nvSpPr>
            <p:cNvPr id="5" name="Oval 4"/>
            <p:cNvSpPr/>
            <p:nvPr/>
          </p:nvSpPr>
          <p:spPr>
            <a:xfrm flipH="1">
              <a:off x="3657600" y="4648200"/>
              <a:ext cx="452317" cy="440191"/>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cxnSp>
          <p:nvCxnSpPr>
            <p:cNvPr id="6" name="Straight Connector 5"/>
            <p:cNvCxnSpPr>
              <a:stCxn id="5" idx="3"/>
              <a:endCxn id="8" idx="7"/>
            </p:cNvCxnSpPr>
            <p:nvPr/>
          </p:nvCxnSpPr>
          <p:spPr>
            <a:xfrm>
              <a:off x="4043677" y="5023927"/>
              <a:ext cx="232017" cy="1932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4209461" y="5154974"/>
              <a:ext cx="452266" cy="42463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Arial" panose="020B0604020202020204" pitchFamily="34" charset="0"/>
                  <a:cs typeface="Arial" panose="020B0604020202020204" pitchFamily="34" charset="0"/>
                </a:rPr>
                <a:t>?</a:t>
              </a:r>
              <a:endParaRPr lang="en-US" sz="2400" b="1" dirty="0">
                <a:solidFill>
                  <a:srgbClr val="FF0000"/>
                </a:solidFill>
                <a:latin typeface="Arial" panose="020B0604020202020204" pitchFamily="34" charset="0"/>
                <a:cs typeface="Arial" panose="020B0604020202020204" pitchFamily="34" charset="0"/>
              </a:endParaRPr>
            </a:p>
          </p:txBody>
        </p:sp>
        <p:cxnSp>
          <p:nvCxnSpPr>
            <p:cNvPr id="11" name="Straight Connector 10"/>
            <p:cNvCxnSpPr>
              <a:stCxn id="8" idx="3"/>
              <a:endCxn id="12" idx="7"/>
            </p:cNvCxnSpPr>
            <p:nvPr/>
          </p:nvCxnSpPr>
          <p:spPr>
            <a:xfrm>
              <a:off x="4595494" y="5517424"/>
              <a:ext cx="278362" cy="2708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4800600" y="5715000"/>
              <a:ext cx="500226" cy="50022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Arial" panose="020B0604020202020204" pitchFamily="34" charset="0"/>
                  <a:cs typeface="Arial" panose="020B0604020202020204" pitchFamily="34" charset="0"/>
                </a:rPr>
                <a:t>?</a:t>
              </a:r>
              <a:endParaRPr lang="en-US" sz="2400" b="1"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39901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barn(inVertical)">
                                      <p:cBhvr>
                                        <p:cTn id="7" dur="500"/>
                                        <p:tgtEl>
                                          <p:spTgt spid="4">
                                            <p:txEl>
                                              <p:pRg st="6" end="6"/>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Height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6</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b="1" dirty="0">
                    <a:solidFill>
                      <a:srgbClr val="C00000"/>
                    </a:solidFill>
                  </a:rPr>
                  <a:t>Black height</a:t>
                </a:r>
                <a:r>
                  <a:rPr lang="en-US" dirty="0"/>
                  <a:t> of a node </a:t>
                </a:r>
                <a14:m>
                  <m:oMath xmlns:m="http://schemas.openxmlformats.org/officeDocument/2006/math">
                    <m:r>
                      <a:rPr lang="en-US" i="1" dirty="0" smtClean="0">
                        <a:latin typeface="Cambria Math"/>
                      </a:rPr>
                      <m:t>𝑥</m:t>
                    </m:r>
                  </m:oMath>
                </a14:m>
                <a:r>
                  <a:rPr lang="en-US" dirty="0"/>
                  <a:t> is the number of black nodes on the path from </a:t>
                </a:r>
                <a14:m>
                  <m:oMath xmlns:m="http://schemas.openxmlformats.org/officeDocument/2006/math">
                    <m:r>
                      <a:rPr lang="en-US" i="1" dirty="0" smtClean="0">
                        <a:latin typeface="Cambria Math"/>
                      </a:rPr>
                      <m:t>𝑥</m:t>
                    </m:r>
                  </m:oMath>
                </a14:m>
                <a:r>
                  <a:rPr lang="en-US" dirty="0"/>
                  <a:t> to NULL, </a:t>
                </a:r>
                <a:r>
                  <a:rPr lang="en-US" b="1" dirty="0">
                    <a:solidFill>
                      <a:srgbClr val="0000FF"/>
                    </a:solidFill>
                  </a:rPr>
                  <a:t>including</a:t>
                </a:r>
                <a:r>
                  <a:rPr lang="en-US" dirty="0">
                    <a:solidFill>
                      <a:srgbClr val="0000FF"/>
                    </a:solidFill>
                  </a:rPr>
                  <a:t> </a:t>
                </a:r>
                <a14:m>
                  <m:oMath xmlns:m="http://schemas.openxmlformats.org/officeDocument/2006/math">
                    <m:r>
                      <a:rPr lang="en-US" i="1" dirty="0" smtClean="0">
                        <a:latin typeface="Cambria Math"/>
                      </a:rPr>
                      <m:t>𝑥</m:t>
                    </m:r>
                  </m:oMath>
                </a14:m>
                <a:r>
                  <a:rPr lang="en-US" dirty="0"/>
                  <a:t> itself.</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933"/>
                </a:stretch>
              </a:blipFill>
            </p:spPr>
            <p:txBody>
              <a:bodyPr/>
              <a:lstStyle/>
              <a:p>
                <a:r>
                  <a:rPr lang="en-US">
                    <a:noFill/>
                  </a:rPr>
                  <a:t> </a:t>
                </a:r>
              </a:p>
            </p:txBody>
          </p:sp>
        </mc:Fallback>
      </mc:AlternateContent>
      <p:grpSp>
        <p:nvGrpSpPr>
          <p:cNvPr id="5" name="Group 4"/>
          <p:cNvGrpSpPr/>
          <p:nvPr/>
        </p:nvGrpSpPr>
        <p:grpSpPr>
          <a:xfrm>
            <a:off x="2739562" y="2880053"/>
            <a:ext cx="3813638" cy="2209800"/>
            <a:chOff x="2438400" y="4114800"/>
            <a:chExt cx="3813638" cy="2209800"/>
          </a:xfrm>
        </p:grpSpPr>
        <p:sp>
          <p:nvSpPr>
            <p:cNvPr id="6" name="Oval 5"/>
            <p:cNvSpPr/>
            <p:nvPr/>
          </p:nvSpPr>
          <p:spPr>
            <a:xfrm flipH="1">
              <a:off x="4013996" y="4114800"/>
              <a:ext cx="637842" cy="620743"/>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7" name="Oval 6"/>
            <p:cNvSpPr/>
            <p:nvPr/>
          </p:nvSpPr>
          <p:spPr>
            <a:xfrm flipH="1">
              <a:off x="3115176" y="4930419"/>
              <a:ext cx="618623" cy="55598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flipH="1">
              <a:off x="4963826" y="4930420"/>
              <a:ext cx="602412" cy="55598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9" name="Straight Connector 8"/>
            <p:cNvCxnSpPr>
              <a:stCxn id="6" idx="5"/>
              <a:endCxn id="7" idx="0"/>
            </p:cNvCxnSpPr>
            <p:nvPr/>
          </p:nvCxnSpPr>
          <p:spPr>
            <a:xfrm flipH="1">
              <a:off x="3424487" y="4644637"/>
              <a:ext cx="682919" cy="2857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a:endCxn id="8" idx="0"/>
            </p:cNvCxnSpPr>
            <p:nvPr/>
          </p:nvCxnSpPr>
          <p:spPr>
            <a:xfrm>
              <a:off x="4558428" y="4644637"/>
              <a:ext cx="706604" cy="2857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3505200" y="5715000"/>
              <a:ext cx="609600" cy="6096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12" name="Straight Connector 11"/>
            <p:cNvCxnSpPr>
              <a:stCxn id="7" idx="3"/>
              <a:endCxn id="11" idx="0"/>
            </p:cNvCxnSpPr>
            <p:nvPr/>
          </p:nvCxnSpPr>
          <p:spPr>
            <a:xfrm>
              <a:off x="3643204" y="5404978"/>
              <a:ext cx="166796" cy="3100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2438400" y="5722275"/>
              <a:ext cx="602325" cy="602325"/>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14" name="Straight Connector 13"/>
            <p:cNvCxnSpPr>
              <a:stCxn id="7" idx="5"/>
              <a:endCxn id="13" idx="0"/>
            </p:cNvCxnSpPr>
            <p:nvPr/>
          </p:nvCxnSpPr>
          <p:spPr>
            <a:xfrm flipH="1">
              <a:off x="2739562" y="5404978"/>
              <a:ext cx="466209" cy="3172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3"/>
              <a:endCxn id="16" idx="0"/>
            </p:cNvCxnSpPr>
            <p:nvPr/>
          </p:nvCxnSpPr>
          <p:spPr>
            <a:xfrm>
              <a:off x="5478017" y="5404979"/>
              <a:ext cx="469221" cy="3100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flipH="1">
              <a:off x="5642438" y="5715000"/>
              <a:ext cx="609600" cy="6096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17" name="Oval 16"/>
            <p:cNvSpPr/>
            <p:nvPr/>
          </p:nvSpPr>
          <p:spPr>
            <a:xfrm flipH="1">
              <a:off x="4499437" y="5714999"/>
              <a:ext cx="609601" cy="60960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18" name="Straight Connector 17"/>
            <p:cNvCxnSpPr>
              <a:stCxn id="8" idx="5"/>
              <a:endCxn id="17" idx="0"/>
            </p:cNvCxnSpPr>
            <p:nvPr/>
          </p:nvCxnSpPr>
          <p:spPr>
            <a:xfrm flipH="1">
              <a:off x="4804237" y="5404979"/>
              <a:ext cx="247810" cy="3100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2209800" y="4567535"/>
            <a:ext cx="349776" cy="523220"/>
          </a:xfrm>
          <a:prstGeom prst="rect">
            <a:avLst/>
          </a:prstGeom>
          <a:noFill/>
        </p:spPr>
        <p:txBody>
          <a:bodyPr wrap="none" rtlCol="0">
            <a:spAutoFit/>
          </a:bodyPr>
          <a:lstStyle/>
          <a:p>
            <a:r>
              <a:rPr lang="en-US" sz="2800" dirty="0">
                <a:solidFill>
                  <a:srgbClr val="0000FF"/>
                </a:solidFill>
              </a:rPr>
              <a:t>1</a:t>
            </a:r>
          </a:p>
        </p:txBody>
      </p:sp>
      <p:sp>
        <p:nvSpPr>
          <p:cNvPr id="20" name="TextBox 19"/>
          <p:cNvSpPr txBox="1"/>
          <p:nvPr/>
        </p:nvSpPr>
        <p:spPr>
          <a:xfrm>
            <a:off x="3484270" y="4567535"/>
            <a:ext cx="349776" cy="523220"/>
          </a:xfrm>
          <a:prstGeom prst="rect">
            <a:avLst/>
          </a:prstGeom>
          <a:noFill/>
        </p:spPr>
        <p:txBody>
          <a:bodyPr wrap="none" rtlCol="0">
            <a:spAutoFit/>
          </a:bodyPr>
          <a:lstStyle/>
          <a:p>
            <a:r>
              <a:rPr lang="en-US" sz="2800" dirty="0">
                <a:solidFill>
                  <a:srgbClr val="0000FF"/>
                </a:solidFill>
              </a:rPr>
              <a:t>1</a:t>
            </a:r>
          </a:p>
        </p:txBody>
      </p:sp>
      <p:sp>
        <p:nvSpPr>
          <p:cNvPr id="21" name="TextBox 20"/>
          <p:cNvSpPr txBox="1"/>
          <p:nvPr/>
        </p:nvSpPr>
        <p:spPr>
          <a:xfrm>
            <a:off x="5415612" y="4567534"/>
            <a:ext cx="349776" cy="523220"/>
          </a:xfrm>
          <a:prstGeom prst="rect">
            <a:avLst/>
          </a:prstGeom>
          <a:noFill/>
        </p:spPr>
        <p:txBody>
          <a:bodyPr wrap="none" rtlCol="0">
            <a:spAutoFit/>
          </a:bodyPr>
          <a:lstStyle/>
          <a:p>
            <a:r>
              <a:rPr lang="en-US" sz="2800" dirty="0">
                <a:solidFill>
                  <a:srgbClr val="0000FF"/>
                </a:solidFill>
              </a:rPr>
              <a:t>0</a:t>
            </a:r>
          </a:p>
        </p:txBody>
      </p:sp>
      <p:sp>
        <p:nvSpPr>
          <p:cNvPr id="22" name="TextBox 21"/>
          <p:cNvSpPr txBox="1"/>
          <p:nvPr/>
        </p:nvSpPr>
        <p:spPr>
          <a:xfrm>
            <a:off x="6608470" y="4554219"/>
            <a:ext cx="349776" cy="523220"/>
          </a:xfrm>
          <a:prstGeom prst="rect">
            <a:avLst/>
          </a:prstGeom>
          <a:noFill/>
        </p:spPr>
        <p:txBody>
          <a:bodyPr wrap="none" rtlCol="0">
            <a:spAutoFit/>
          </a:bodyPr>
          <a:lstStyle/>
          <a:p>
            <a:r>
              <a:rPr lang="en-US" sz="2800" dirty="0">
                <a:solidFill>
                  <a:srgbClr val="0000FF"/>
                </a:solidFill>
              </a:rPr>
              <a:t>0</a:t>
            </a:r>
          </a:p>
        </p:txBody>
      </p:sp>
      <p:sp>
        <p:nvSpPr>
          <p:cNvPr id="23" name="TextBox 22"/>
          <p:cNvSpPr txBox="1"/>
          <p:nvPr/>
        </p:nvSpPr>
        <p:spPr>
          <a:xfrm>
            <a:off x="3073263" y="3695672"/>
            <a:ext cx="349776" cy="523220"/>
          </a:xfrm>
          <a:prstGeom prst="rect">
            <a:avLst/>
          </a:prstGeom>
          <a:noFill/>
        </p:spPr>
        <p:txBody>
          <a:bodyPr wrap="none" rtlCol="0">
            <a:spAutoFit/>
          </a:bodyPr>
          <a:lstStyle/>
          <a:p>
            <a:r>
              <a:rPr lang="en-US" sz="2800" dirty="0">
                <a:solidFill>
                  <a:srgbClr val="0000FF"/>
                </a:solidFill>
              </a:rPr>
              <a:t>1</a:t>
            </a:r>
          </a:p>
        </p:txBody>
      </p:sp>
      <p:sp>
        <p:nvSpPr>
          <p:cNvPr id="24" name="TextBox 23"/>
          <p:cNvSpPr txBox="1"/>
          <p:nvPr/>
        </p:nvSpPr>
        <p:spPr>
          <a:xfrm>
            <a:off x="5914014" y="3695671"/>
            <a:ext cx="349776" cy="523220"/>
          </a:xfrm>
          <a:prstGeom prst="rect">
            <a:avLst/>
          </a:prstGeom>
          <a:noFill/>
        </p:spPr>
        <p:txBody>
          <a:bodyPr wrap="none" rtlCol="0">
            <a:spAutoFit/>
          </a:bodyPr>
          <a:lstStyle/>
          <a:p>
            <a:r>
              <a:rPr lang="en-US" sz="2800" dirty="0">
                <a:solidFill>
                  <a:srgbClr val="0000FF"/>
                </a:solidFill>
              </a:rPr>
              <a:t>1</a:t>
            </a:r>
          </a:p>
        </p:txBody>
      </p:sp>
      <p:sp>
        <p:nvSpPr>
          <p:cNvPr id="25" name="TextBox 24"/>
          <p:cNvSpPr txBox="1"/>
          <p:nvPr/>
        </p:nvSpPr>
        <p:spPr>
          <a:xfrm>
            <a:off x="5060018" y="2907306"/>
            <a:ext cx="349776" cy="523220"/>
          </a:xfrm>
          <a:prstGeom prst="rect">
            <a:avLst/>
          </a:prstGeom>
          <a:noFill/>
        </p:spPr>
        <p:txBody>
          <a:bodyPr wrap="none" rtlCol="0">
            <a:spAutoFit/>
          </a:bodyPr>
          <a:lstStyle/>
          <a:p>
            <a:r>
              <a:rPr lang="en-US" sz="2800" dirty="0">
                <a:solidFill>
                  <a:srgbClr val="0000FF"/>
                </a:solidFill>
              </a:rPr>
              <a:t>2</a:t>
            </a:r>
          </a:p>
        </p:txBody>
      </p:sp>
    </p:spTree>
    <p:extLst>
      <p:ext uri="{BB962C8B-B14F-4D97-AF65-F5344CB8AC3E}">
        <p14:creationId xmlns:p14="http://schemas.microsoft.com/office/powerpoint/2010/main" val="273288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fltVal val="0"/>
                                          </p:val>
                                        </p:tav>
                                        <p:tav tm="100000">
                                          <p:val>
                                            <p:strVal val="#ppt_w"/>
                                          </p:val>
                                        </p:tav>
                                      </p:tavLst>
                                    </p:anim>
                                    <p:anim calcmode="lin" valueType="num">
                                      <p:cBhvr>
                                        <p:cTn id="27" dur="500" fill="hold"/>
                                        <p:tgtEl>
                                          <p:spTgt spid="21"/>
                                        </p:tgtEl>
                                        <p:attrNameLst>
                                          <p:attrName>ppt_h</p:attrName>
                                        </p:attrNameLst>
                                      </p:cBhvr>
                                      <p:tavLst>
                                        <p:tav tm="0">
                                          <p:val>
                                            <p:fltVal val="0"/>
                                          </p:val>
                                        </p:tav>
                                        <p:tav tm="100000">
                                          <p:val>
                                            <p:strVal val="#ppt_h"/>
                                          </p:val>
                                        </p:tav>
                                      </p:tavLst>
                                    </p:anim>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animEffect transition="in" filter="fade">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p:cTn id="40" dur="500" fill="hold"/>
                                        <p:tgtEl>
                                          <p:spTgt spid="23"/>
                                        </p:tgtEl>
                                        <p:attrNameLst>
                                          <p:attrName>ppt_w</p:attrName>
                                        </p:attrNameLst>
                                      </p:cBhvr>
                                      <p:tavLst>
                                        <p:tav tm="0">
                                          <p:val>
                                            <p:fltVal val="0"/>
                                          </p:val>
                                        </p:tav>
                                        <p:tav tm="100000">
                                          <p:val>
                                            <p:strVal val="#ppt_w"/>
                                          </p:val>
                                        </p:tav>
                                      </p:tavLst>
                                    </p:anim>
                                    <p:anim calcmode="lin" valueType="num">
                                      <p:cBhvr>
                                        <p:cTn id="41" dur="500" fill="hold"/>
                                        <p:tgtEl>
                                          <p:spTgt spid="23"/>
                                        </p:tgtEl>
                                        <p:attrNameLst>
                                          <p:attrName>ppt_h</p:attrName>
                                        </p:attrNameLst>
                                      </p:cBhvr>
                                      <p:tavLst>
                                        <p:tav tm="0">
                                          <p:val>
                                            <p:fltVal val="0"/>
                                          </p:val>
                                        </p:tav>
                                        <p:tav tm="100000">
                                          <p:val>
                                            <p:strVal val="#ppt_h"/>
                                          </p:val>
                                        </p:tav>
                                      </p:tavLst>
                                    </p:anim>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500" fill="hold"/>
                                        <p:tgtEl>
                                          <p:spTgt spid="24"/>
                                        </p:tgtEl>
                                        <p:attrNameLst>
                                          <p:attrName>ppt_w</p:attrName>
                                        </p:attrNameLst>
                                      </p:cBhvr>
                                      <p:tavLst>
                                        <p:tav tm="0">
                                          <p:val>
                                            <p:fltVal val="0"/>
                                          </p:val>
                                        </p:tav>
                                        <p:tav tm="100000">
                                          <p:val>
                                            <p:strVal val="#ppt_w"/>
                                          </p:val>
                                        </p:tav>
                                      </p:tavLst>
                                    </p:anim>
                                    <p:anim calcmode="lin" valueType="num">
                                      <p:cBhvr>
                                        <p:cTn id="48" dur="500" fill="hold"/>
                                        <p:tgtEl>
                                          <p:spTgt spid="24"/>
                                        </p:tgtEl>
                                        <p:attrNameLst>
                                          <p:attrName>ppt_h</p:attrName>
                                        </p:attrNameLst>
                                      </p:cBhvr>
                                      <p:tavLst>
                                        <p:tav tm="0">
                                          <p:val>
                                            <p:fltVal val="0"/>
                                          </p:val>
                                        </p:tav>
                                        <p:tav tm="100000">
                                          <p:val>
                                            <p:strVal val="#ppt_h"/>
                                          </p:val>
                                        </p:tav>
                                      </p:tavLst>
                                    </p:anim>
                                    <p:animEffect transition="in" filter="fade">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p:cTn id="54" dur="500" fill="hold"/>
                                        <p:tgtEl>
                                          <p:spTgt spid="25"/>
                                        </p:tgtEl>
                                        <p:attrNameLst>
                                          <p:attrName>ppt_w</p:attrName>
                                        </p:attrNameLst>
                                      </p:cBhvr>
                                      <p:tavLst>
                                        <p:tav tm="0">
                                          <p:val>
                                            <p:fltVal val="0"/>
                                          </p:val>
                                        </p:tav>
                                        <p:tav tm="100000">
                                          <p:val>
                                            <p:strVal val="#ppt_w"/>
                                          </p:val>
                                        </p:tav>
                                      </p:tavLst>
                                    </p:anim>
                                    <p:anim calcmode="lin" valueType="num">
                                      <p:cBhvr>
                                        <p:cTn id="55" dur="500" fill="hold"/>
                                        <p:tgtEl>
                                          <p:spTgt spid="25"/>
                                        </p:tgtEl>
                                        <p:attrNameLst>
                                          <p:attrName>ppt_h</p:attrName>
                                        </p:attrNameLst>
                                      </p:cBhvr>
                                      <p:tavLst>
                                        <p:tav tm="0">
                                          <p:val>
                                            <p:fltVal val="0"/>
                                          </p:val>
                                        </p:tav>
                                        <p:tav tm="100000">
                                          <p:val>
                                            <p:strVal val="#ppt_h"/>
                                          </p:val>
                                        </p:tav>
                                      </p:tavLst>
                                    </p:anim>
                                    <p:animEffect transition="in" filter="fade">
                                      <p:cBhvr>
                                        <p:cTn id="5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Which Statements Are Correct?</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7</a:t>
            </a:fld>
            <a:endParaRPr lang="en-US"/>
          </a:p>
        </p:txBody>
      </p:sp>
      <p:sp>
        <p:nvSpPr>
          <p:cNvPr id="4" name="Content Placeholder 3"/>
          <p:cNvSpPr>
            <a:spLocks noGrp="1"/>
          </p:cNvSpPr>
          <p:nvPr>
            <p:ph sz="quarter" idx="1"/>
          </p:nvPr>
        </p:nvSpPr>
        <p:spPr/>
        <p:txBody>
          <a:bodyPr/>
          <a:lstStyle/>
          <a:p>
            <a:pPr marL="0" indent="0">
              <a:buNone/>
            </a:pPr>
            <a:r>
              <a:rPr lang="en-US" altLang="zh-CN" b="1" dirty="0"/>
              <a:t>A.</a:t>
            </a:r>
            <a:r>
              <a:rPr lang="en-US" altLang="zh-CN" dirty="0"/>
              <a:t> It is possible for a </a:t>
            </a:r>
            <a:r>
              <a:rPr lang="en-US" altLang="zh-CN" b="1" dirty="0">
                <a:solidFill>
                  <a:srgbClr val="C00000"/>
                </a:solidFill>
              </a:rPr>
              <a:t>red</a:t>
            </a:r>
            <a:r>
              <a:rPr lang="en-US" altLang="zh-CN" dirty="0">
                <a:solidFill>
                  <a:srgbClr val="C00000"/>
                </a:solidFill>
              </a:rPr>
              <a:t> </a:t>
            </a:r>
            <a:r>
              <a:rPr lang="en-US" altLang="zh-CN" dirty="0"/>
              <a:t>node to have a single child.</a:t>
            </a:r>
          </a:p>
          <a:p>
            <a:pPr marL="0" indent="0">
              <a:buNone/>
            </a:pPr>
            <a:r>
              <a:rPr lang="en-US" altLang="zh-CN" b="1" dirty="0">
                <a:solidFill>
                  <a:srgbClr val="FF0000"/>
                </a:solidFill>
              </a:rPr>
              <a:t>B.</a:t>
            </a:r>
            <a:r>
              <a:rPr lang="en-US" altLang="zh-CN" dirty="0">
                <a:solidFill>
                  <a:srgbClr val="FF0000"/>
                </a:solidFill>
              </a:rPr>
              <a:t> </a:t>
            </a:r>
            <a:r>
              <a:rPr lang="en-US" altLang="zh-CN" dirty="0"/>
              <a:t>It is possible for a </a:t>
            </a:r>
            <a:r>
              <a:rPr lang="en-US" altLang="zh-CN" b="1" dirty="0"/>
              <a:t>black</a:t>
            </a:r>
            <a:r>
              <a:rPr lang="en-US" altLang="zh-CN" dirty="0"/>
              <a:t> node to have a single child.</a:t>
            </a:r>
            <a:r>
              <a:rPr lang="zh-CN" altLang="en-US" sz="1800" dirty="0"/>
              <a:t>必须是红色</a:t>
            </a:r>
            <a:r>
              <a:rPr lang="en-US" altLang="zh-CN" sz="1800" dirty="0"/>
              <a:t>child</a:t>
            </a:r>
          </a:p>
          <a:p>
            <a:pPr marL="0" indent="0">
              <a:buNone/>
            </a:pPr>
            <a:r>
              <a:rPr lang="en-US" altLang="zh-CN" b="1" dirty="0">
                <a:solidFill>
                  <a:srgbClr val="FF0000"/>
                </a:solidFill>
              </a:rPr>
              <a:t>C.</a:t>
            </a:r>
            <a:r>
              <a:rPr lang="en-US" altLang="zh-CN" dirty="0">
                <a:solidFill>
                  <a:srgbClr val="FF0000"/>
                </a:solidFill>
              </a:rPr>
              <a:t> </a:t>
            </a:r>
            <a:r>
              <a:rPr lang="en-US" altLang="zh-CN" dirty="0"/>
              <a:t>It is possible for a node to have two children of different colors.</a:t>
            </a:r>
          </a:p>
          <a:p>
            <a:pPr marL="0" indent="0">
              <a:buNone/>
            </a:pPr>
            <a:r>
              <a:rPr lang="en-US" altLang="zh-CN" b="1" dirty="0">
                <a:solidFill>
                  <a:srgbClr val="FF0000"/>
                </a:solidFill>
              </a:rPr>
              <a:t>D.</a:t>
            </a:r>
            <a:r>
              <a:rPr lang="en-US" altLang="zh-CN" dirty="0">
                <a:solidFill>
                  <a:srgbClr val="FF0000"/>
                </a:solidFill>
              </a:rPr>
              <a:t> </a:t>
            </a:r>
            <a:r>
              <a:rPr lang="en-US" altLang="zh-CN" dirty="0"/>
              <a:t>It is possible for a node to have two children and the node and its children are all of the same color.</a:t>
            </a:r>
          </a:p>
          <a:p>
            <a:pPr marL="0" indent="0">
              <a:buNone/>
            </a:pPr>
            <a:endParaRPr lang="zh-CN" altLang="en-US" dirty="0"/>
          </a:p>
        </p:txBody>
      </p:sp>
      <p:pic>
        <p:nvPicPr>
          <p:cNvPr id="5" name="Content Placeholder 6" descr="icons8-help-48.png"/>
          <p:cNvPicPr>
            <a:picLocks noChangeAspect="1"/>
          </p:cNvPicPr>
          <p:nvPr/>
        </p:nvPicPr>
        <p:blipFill rotWithShape="1">
          <a:blip r:embed="rId3">
            <a:extLst>
              <a:ext uri="{28A0092B-C50C-407E-A947-70E740481C1C}">
                <a14:useLocalDpi xmlns:a14="http://schemas.microsoft.com/office/drawing/2010/main" val="0"/>
              </a:ext>
            </a:extLst>
          </a:blip>
          <a:srcRect l="4048" t="1" r="-876" b="-1130"/>
          <a:stretch/>
        </p:blipFill>
        <p:spPr>
          <a:xfrm>
            <a:off x="192621" y="267308"/>
            <a:ext cx="821765" cy="776941"/>
          </a:xfrm>
          <a:prstGeom prst="rect">
            <a:avLst/>
          </a:prstGeom>
        </p:spPr>
      </p:pic>
    </p:spTree>
    <p:extLst>
      <p:ext uri="{BB962C8B-B14F-4D97-AF65-F5344CB8AC3E}">
        <p14:creationId xmlns:p14="http://schemas.microsoft.com/office/powerpoint/2010/main" val="162989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 of the Rules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8</a:t>
            </a:fld>
            <a:endParaRPr lang="en-US" dirty="0"/>
          </a:p>
        </p:txBody>
      </p:sp>
      <p:sp>
        <p:nvSpPr>
          <p:cNvPr id="4" name="Content Placeholder 3"/>
          <p:cNvSpPr>
            <a:spLocks noGrp="1"/>
          </p:cNvSpPr>
          <p:nvPr>
            <p:ph sz="quarter" idx="1"/>
          </p:nvPr>
        </p:nvSpPr>
        <p:spPr/>
        <p:txBody>
          <a:bodyPr/>
          <a:lstStyle/>
          <a:p>
            <a:r>
              <a:rPr lang="en-US" dirty="0"/>
              <a:t>If a </a:t>
            </a:r>
            <a:r>
              <a:rPr lang="en-US" b="1" dirty="0">
                <a:solidFill>
                  <a:srgbClr val="C00000"/>
                </a:solidFill>
              </a:rPr>
              <a:t>red</a:t>
            </a:r>
            <a:r>
              <a:rPr lang="en-US" dirty="0">
                <a:solidFill>
                  <a:srgbClr val="C00000"/>
                </a:solidFill>
              </a:rPr>
              <a:t> </a:t>
            </a:r>
            <a:r>
              <a:rPr lang="en-US" dirty="0"/>
              <a:t>node has </a:t>
            </a:r>
            <a:r>
              <a:rPr lang="en-US" b="1" dirty="0">
                <a:solidFill>
                  <a:srgbClr val="C00000"/>
                </a:solidFill>
              </a:rPr>
              <a:t>at least one </a:t>
            </a:r>
            <a:r>
              <a:rPr lang="en-US" dirty="0"/>
              <a:t>child, it </a:t>
            </a:r>
            <a:r>
              <a:rPr lang="en-US" b="1" u="sng" dirty="0"/>
              <a:t>must have</a:t>
            </a:r>
            <a:r>
              <a:rPr lang="en-US" dirty="0"/>
              <a:t> </a:t>
            </a:r>
            <a:r>
              <a:rPr lang="en-US" b="1" dirty="0">
                <a:solidFill>
                  <a:srgbClr val="0000FF"/>
                </a:solidFill>
              </a:rPr>
              <a:t>two children</a:t>
            </a:r>
            <a:r>
              <a:rPr lang="en-US" dirty="0"/>
              <a:t> and they must be </a:t>
            </a:r>
            <a:r>
              <a:rPr lang="en-US" b="1" dirty="0">
                <a:solidFill>
                  <a:srgbClr val="0000FF"/>
                </a:solidFill>
              </a:rPr>
              <a:t>black</a:t>
            </a:r>
            <a:r>
              <a:rPr lang="en-US" dirty="0"/>
              <a:t>.</a:t>
            </a:r>
          </a:p>
          <a:p>
            <a:pPr lvl="1"/>
            <a:r>
              <a:rPr lang="en-US" dirty="0"/>
              <a:t>Why? </a:t>
            </a:r>
          </a:p>
          <a:p>
            <a:pPr lvl="2"/>
            <a:r>
              <a:rPr lang="en-US" sz="2400" dirty="0"/>
              <a:t>A red node’s child can only be black.</a:t>
            </a:r>
          </a:p>
          <a:p>
            <a:pPr lvl="2"/>
            <a:r>
              <a:rPr lang="en-US" sz="2400" dirty="0"/>
              <a:t>If has only one black child, then violate the </a:t>
            </a:r>
            <a:r>
              <a:rPr lang="en-US" sz="2400" b="1" dirty="0">
                <a:solidFill>
                  <a:srgbClr val="0000FF"/>
                </a:solidFill>
              </a:rPr>
              <a:t>path rule</a:t>
            </a:r>
            <a:r>
              <a:rPr lang="en-US" sz="2400" dirty="0"/>
              <a:t>.</a:t>
            </a:r>
          </a:p>
          <a:p>
            <a:r>
              <a:rPr lang="en-US" dirty="0"/>
              <a:t>If a black node has </a:t>
            </a:r>
            <a:r>
              <a:rPr lang="en-US" b="1" dirty="0">
                <a:solidFill>
                  <a:srgbClr val="C00000"/>
                </a:solidFill>
              </a:rPr>
              <a:t>only one</a:t>
            </a:r>
            <a:r>
              <a:rPr lang="en-US" dirty="0"/>
              <a:t> child, that child </a:t>
            </a:r>
            <a:r>
              <a:rPr lang="en-US" b="1" u="sng" dirty="0"/>
              <a:t>must be </a:t>
            </a:r>
            <a:r>
              <a:rPr lang="en-US" dirty="0"/>
              <a:t>a </a:t>
            </a:r>
            <a:r>
              <a:rPr lang="en-US" b="1" dirty="0">
                <a:solidFill>
                  <a:srgbClr val="C00000"/>
                </a:solidFill>
              </a:rPr>
              <a:t>red leaf</a:t>
            </a:r>
            <a:r>
              <a:rPr lang="en-US" dirty="0"/>
              <a:t>.</a:t>
            </a:r>
          </a:p>
          <a:p>
            <a:pPr lvl="1"/>
            <a:r>
              <a:rPr lang="en-US" dirty="0"/>
              <a:t>Why?</a:t>
            </a:r>
          </a:p>
          <a:p>
            <a:pPr lvl="2"/>
            <a:r>
              <a:rPr lang="en-US" sz="2400" dirty="0"/>
              <a:t>Can’t be black.</a:t>
            </a:r>
          </a:p>
          <a:p>
            <a:pPr lvl="2"/>
            <a:r>
              <a:rPr lang="en-US" sz="2400" dirty="0"/>
              <a:t>Must be a leaf.</a:t>
            </a:r>
          </a:p>
        </p:txBody>
      </p:sp>
      <p:grpSp>
        <p:nvGrpSpPr>
          <p:cNvPr id="5" name="Group 4"/>
          <p:cNvGrpSpPr/>
          <p:nvPr/>
        </p:nvGrpSpPr>
        <p:grpSpPr>
          <a:xfrm>
            <a:off x="4982769" y="4241363"/>
            <a:ext cx="2942031" cy="2209800"/>
            <a:chOff x="2438400" y="4114800"/>
            <a:chExt cx="2942031" cy="2209800"/>
          </a:xfrm>
        </p:grpSpPr>
        <p:sp>
          <p:nvSpPr>
            <p:cNvPr id="6" name="Oval 5"/>
            <p:cNvSpPr/>
            <p:nvPr/>
          </p:nvSpPr>
          <p:spPr>
            <a:xfrm flipH="1">
              <a:off x="3934158" y="4114800"/>
              <a:ext cx="637842" cy="620743"/>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7" name="Oval 6"/>
            <p:cNvSpPr/>
            <p:nvPr/>
          </p:nvSpPr>
          <p:spPr>
            <a:xfrm flipH="1">
              <a:off x="3115176" y="4930419"/>
              <a:ext cx="618623" cy="55598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flipH="1">
              <a:off x="4778019" y="4930420"/>
              <a:ext cx="602412" cy="55598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9" name="Straight Connector 8"/>
            <p:cNvCxnSpPr>
              <a:stCxn id="6" idx="5"/>
              <a:endCxn id="7" idx="0"/>
            </p:cNvCxnSpPr>
            <p:nvPr/>
          </p:nvCxnSpPr>
          <p:spPr>
            <a:xfrm flipH="1">
              <a:off x="3424487" y="4644637"/>
              <a:ext cx="603081" cy="2857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a:endCxn id="8" idx="0"/>
            </p:cNvCxnSpPr>
            <p:nvPr/>
          </p:nvCxnSpPr>
          <p:spPr>
            <a:xfrm>
              <a:off x="4478590" y="4644637"/>
              <a:ext cx="600635" cy="2857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3505200" y="5715000"/>
              <a:ext cx="609600" cy="6096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12" name="Straight Connector 11"/>
            <p:cNvCxnSpPr>
              <a:stCxn id="7" idx="3"/>
              <a:endCxn id="11" idx="0"/>
            </p:cNvCxnSpPr>
            <p:nvPr/>
          </p:nvCxnSpPr>
          <p:spPr>
            <a:xfrm>
              <a:off x="3643204" y="5404978"/>
              <a:ext cx="166796" cy="3100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2438400" y="5722275"/>
              <a:ext cx="602325" cy="602325"/>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14" name="Straight Connector 13"/>
            <p:cNvCxnSpPr>
              <a:stCxn id="7" idx="5"/>
              <a:endCxn id="13" idx="0"/>
            </p:cNvCxnSpPr>
            <p:nvPr/>
          </p:nvCxnSpPr>
          <p:spPr>
            <a:xfrm flipH="1">
              <a:off x="2739562" y="5404978"/>
              <a:ext cx="466209" cy="3172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flipH="1">
              <a:off x="4267199" y="5714999"/>
              <a:ext cx="609601" cy="60960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18" name="Straight Connector 17"/>
            <p:cNvCxnSpPr>
              <a:stCxn id="8" idx="5"/>
              <a:endCxn id="17" idx="0"/>
            </p:cNvCxnSpPr>
            <p:nvPr/>
          </p:nvCxnSpPr>
          <p:spPr>
            <a:xfrm flipH="1">
              <a:off x="4571999" y="5404979"/>
              <a:ext cx="294241" cy="3100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586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p:cTn id="12"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wipe(left)">
                                      <p:cBhvr>
                                        <p:cTn id="19" dur="500"/>
                                        <p:tgtEl>
                                          <p:spTgt spid="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wipe(left)">
                                      <p:cBhvr>
                                        <p:cTn id="24" dur="500"/>
                                        <p:tgtEl>
                                          <p:spTgt spid="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barn(inVertical)">
                                      <p:cBhvr>
                                        <p:cTn id="29" dur="500"/>
                                        <p:tgtEl>
                                          <p:spTgt spid="4">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 calcmode="lin" valueType="num">
                                      <p:cBhvr>
                                        <p:cTn id="34"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4">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Effect transition="in" filter="wipe(left)">
                                      <p:cBhvr>
                                        <p:cTn id="41" dur="500"/>
                                        <p:tgtEl>
                                          <p:spTgt spid="4">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Effect transition="in" filter="wipe(left)">
                                      <p:cBhvr>
                                        <p:cTn id="46"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Height Guarantee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9</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b="1" u="sng" dirty="0"/>
                  <a:t>Claim</a:t>
                </a:r>
                <a:r>
                  <a:rPr lang="en-US" dirty="0"/>
                  <a:t>: every red-black tree with </a:t>
                </a:r>
                <a14:m>
                  <m:oMath xmlns:m="http://schemas.openxmlformats.org/officeDocument/2006/math">
                    <m:r>
                      <a:rPr lang="en-US" i="1" dirty="0" smtClean="0">
                        <a:latin typeface="Cambria Math"/>
                      </a:rPr>
                      <m:t>𝑛</m:t>
                    </m:r>
                  </m:oMath>
                </a14:m>
                <a:r>
                  <a:rPr lang="en-US" dirty="0"/>
                  <a:t> nodes has height </a:t>
                </a:r>
                <a14:m>
                  <m:oMath xmlns:m="http://schemas.openxmlformats.org/officeDocument/2006/math">
                    <m:r>
                      <a:rPr lang="en-US" b="0" i="1" smtClean="0">
                        <a:latin typeface="Cambria Math"/>
                        <a:ea typeface="Cambria Math"/>
                      </a:rPr>
                      <m:t>≤</m:t>
                    </m:r>
                    <m:r>
                      <a:rPr lang="en-US" b="0" i="1" smtClean="0">
                        <a:latin typeface="Cambria Math"/>
                      </a:rPr>
                      <m:t>2</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a:rPr>
                              <m:t>log</m:t>
                            </m:r>
                          </m:e>
                          <m:sub>
                            <m:r>
                              <a:rPr lang="en-US" b="0" i="1" smtClean="0">
                                <a:latin typeface="Cambria Math"/>
                              </a:rPr>
                              <m:t>2</m:t>
                            </m:r>
                          </m:sub>
                        </m:sSub>
                      </m:fName>
                      <m:e>
                        <m:r>
                          <a:rPr lang="en-US" b="0" i="1" smtClean="0">
                            <a:latin typeface="Cambria Math"/>
                          </a:rPr>
                          <m:t>(</m:t>
                        </m:r>
                        <m:r>
                          <a:rPr lang="en-US" b="0" i="1" smtClean="0">
                            <a:latin typeface="Cambria Math"/>
                          </a:rPr>
                          <m:t>𝑛</m:t>
                        </m:r>
                        <m:r>
                          <a:rPr lang="en-US" b="0" i="1" smtClean="0">
                            <a:latin typeface="Cambria Math"/>
                          </a:rPr>
                          <m:t>+1)</m:t>
                        </m:r>
                      </m:e>
                    </m:func>
                  </m:oMath>
                </a14:m>
                <a:r>
                  <a:rPr lang="en-US" dirty="0"/>
                  <a:t>.</a:t>
                </a:r>
              </a:p>
              <a:p>
                <a:r>
                  <a:rPr lang="en-US" dirty="0"/>
                  <a:t>Proof:</a:t>
                </a:r>
              </a:p>
              <a:p>
                <a:pPr lvl="1"/>
                <a:r>
                  <a:rPr lang="en-US" dirty="0"/>
                  <a:t>In a binary tree with </a:t>
                </a:r>
                <a14:m>
                  <m:oMath xmlns:m="http://schemas.openxmlformats.org/officeDocument/2006/math">
                    <m:r>
                      <a:rPr lang="en-US" i="1" dirty="0">
                        <a:latin typeface="Cambria Math"/>
                      </a:rPr>
                      <m:t>𝑛</m:t>
                    </m:r>
                  </m:oMath>
                </a14:m>
                <a:r>
                  <a:rPr lang="en-US" dirty="0"/>
                  <a:t> nodes, there is a root-NULL path with </a:t>
                </a:r>
                <a:r>
                  <a:rPr lang="en-US" b="1" u="sng" dirty="0"/>
                  <a:t>at most </a:t>
                </a:r>
                <a14:m>
                  <m:oMath xmlns:m="http://schemas.openxmlformats.org/officeDocument/2006/math">
                    <m:func>
                      <m:funcPr>
                        <m:ctrlPr>
                          <a:rPr lang="en-US" i="1">
                            <a:latin typeface="Cambria Math" panose="02040503050406030204" pitchFamily="18" charset="0"/>
                            <a:ea typeface="Cambria Math"/>
                          </a:rPr>
                        </m:ctrlPr>
                      </m:funcPr>
                      <m:fName>
                        <m:sSub>
                          <m:sSubPr>
                            <m:ctrlPr>
                              <a:rPr lang="en-US" i="1">
                                <a:latin typeface="Cambria Math" panose="02040503050406030204" pitchFamily="18" charset="0"/>
                                <a:ea typeface="Cambria Math"/>
                              </a:rPr>
                            </m:ctrlPr>
                          </m:sSubPr>
                          <m:e>
                            <m:r>
                              <m:rPr>
                                <m:sty m:val="p"/>
                              </m:rPr>
                              <a:rPr lang="en-US">
                                <a:latin typeface="Cambria Math"/>
                                <a:ea typeface="Cambria Math"/>
                              </a:rPr>
                              <m:t>log</m:t>
                            </m:r>
                          </m:e>
                          <m:sub>
                            <m:r>
                              <a:rPr lang="en-US" i="1">
                                <a:latin typeface="Cambria Math"/>
                                <a:ea typeface="Cambria Math"/>
                              </a:rPr>
                              <m:t>2</m:t>
                            </m:r>
                          </m:sub>
                        </m:sSub>
                      </m:fName>
                      <m:e>
                        <m:r>
                          <a:rPr lang="en-US" i="1">
                            <a:latin typeface="Cambria Math"/>
                            <a:ea typeface="Cambria Math"/>
                          </a:rPr>
                          <m:t>(</m:t>
                        </m:r>
                        <m:r>
                          <a:rPr lang="en-US" i="1">
                            <a:latin typeface="Cambria Math"/>
                            <a:ea typeface="Cambria Math"/>
                          </a:rPr>
                          <m:t>𝑛</m:t>
                        </m:r>
                        <m:r>
                          <a:rPr lang="en-US" i="1">
                            <a:latin typeface="Cambria Math"/>
                            <a:ea typeface="Cambria Math"/>
                          </a:rPr>
                          <m:t>+1)</m:t>
                        </m:r>
                      </m:e>
                    </m:func>
                  </m:oMath>
                </a14:m>
                <a:r>
                  <a:rPr lang="en-US" dirty="0"/>
                  <a:t> nodes. (why?)</a:t>
                </a:r>
              </a:p>
              <a:p>
                <a:pPr lvl="2"/>
                <a:r>
                  <a:rPr lang="en-US" altLang="zh-CN" sz="2400" b="1" u="sng" dirty="0"/>
                  <a:t>Thus</a:t>
                </a:r>
                <a:r>
                  <a:rPr lang="en-US" altLang="zh-CN" sz="2400" dirty="0"/>
                  <a:t>: # black nodes on that path </a:t>
                </a:r>
                <a14:m>
                  <m:oMath xmlns:m="http://schemas.openxmlformats.org/officeDocument/2006/math">
                    <m:r>
                      <a:rPr lang="en-US" altLang="zh-CN" sz="2400" i="1">
                        <a:latin typeface="Cambria Math"/>
                        <a:ea typeface="Cambria Math"/>
                      </a:rPr>
                      <m:t>≤</m:t>
                    </m:r>
                    <m:func>
                      <m:funcPr>
                        <m:ctrlPr>
                          <a:rPr lang="en-US" altLang="zh-CN" sz="2400" i="1">
                            <a:latin typeface="Cambria Math" panose="02040503050406030204" pitchFamily="18" charset="0"/>
                            <a:ea typeface="Cambria Math"/>
                          </a:rPr>
                        </m:ctrlPr>
                      </m:funcPr>
                      <m:fName>
                        <m:sSub>
                          <m:sSubPr>
                            <m:ctrlPr>
                              <a:rPr lang="en-US" altLang="zh-CN" sz="2400" i="1">
                                <a:latin typeface="Cambria Math" panose="02040503050406030204" pitchFamily="18" charset="0"/>
                                <a:ea typeface="Cambria Math"/>
                              </a:rPr>
                            </m:ctrlPr>
                          </m:sSubPr>
                          <m:e>
                            <m:r>
                              <m:rPr>
                                <m:sty m:val="p"/>
                              </m:rPr>
                              <a:rPr lang="en-US" altLang="zh-CN" sz="2400">
                                <a:latin typeface="Cambria Math"/>
                                <a:ea typeface="Cambria Math"/>
                              </a:rPr>
                              <m:t>log</m:t>
                            </m:r>
                          </m:e>
                          <m:sub>
                            <m:r>
                              <a:rPr lang="en-US" altLang="zh-CN" sz="2400" i="1">
                                <a:latin typeface="Cambria Math"/>
                                <a:ea typeface="Cambria Math"/>
                              </a:rPr>
                              <m:t>2</m:t>
                            </m:r>
                          </m:sub>
                        </m:sSub>
                      </m:fName>
                      <m:e>
                        <m:r>
                          <a:rPr lang="en-US" altLang="zh-CN" sz="2400" i="1">
                            <a:latin typeface="Cambria Math"/>
                            <a:ea typeface="Cambria Math"/>
                          </a:rPr>
                          <m:t>(</m:t>
                        </m:r>
                        <m:r>
                          <a:rPr lang="en-US" altLang="zh-CN" sz="2400" i="1">
                            <a:latin typeface="Cambria Math"/>
                            <a:ea typeface="Cambria Math"/>
                          </a:rPr>
                          <m:t>𝑛</m:t>
                        </m:r>
                        <m:r>
                          <a:rPr lang="en-US" altLang="zh-CN" sz="2400" i="1">
                            <a:latin typeface="Cambria Math"/>
                            <a:ea typeface="Cambria Math"/>
                          </a:rPr>
                          <m:t>+1)</m:t>
                        </m:r>
                      </m:e>
                    </m:func>
                  </m:oMath>
                </a14:m>
                <a:r>
                  <a:rPr lang="en-US" altLang="zh-CN" sz="2400" dirty="0"/>
                  <a:t>.</a:t>
                </a:r>
              </a:p>
              <a:p>
                <a:pPr lvl="1"/>
                <a:r>
                  <a:rPr lang="en-US" altLang="zh-CN" dirty="0"/>
                  <a:t>By </a:t>
                </a:r>
                <a:r>
                  <a:rPr lang="en-US" altLang="zh-CN" b="1" dirty="0">
                    <a:solidFill>
                      <a:srgbClr val="0000FF"/>
                    </a:solidFill>
                  </a:rPr>
                  <a:t>path rule</a:t>
                </a:r>
                <a:r>
                  <a:rPr lang="en-US" altLang="zh-CN" dirty="0"/>
                  <a:t>: every root-NULL path has </a:t>
                </a:r>
                <a14:m>
                  <m:oMath xmlns:m="http://schemas.openxmlformats.org/officeDocument/2006/math">
                    <m:r>
                      <a:rPr lang="en-US" altLang="zh-CN" i="1">
                        <a:latin typeface="Cambria Math"/>
                        <a:ea typeface="Cambria Math"/>
                      </a:rPr>
                      <m:t>≤</m:t>
                    </m:r>
                    <m:func>
                      <m:funcPr>
                        <m:ctrlPr>
                          <a:rPr lang="en-US" altLang="zh-CN" i="1">
                            <a:latin typeface="Cambria Math" panose="02040503050406030204" pitchFamily="18" charset="0"/>
                            <a:ea typeface="Cambria Math"/>
                          </a:rPr>
                        </m:ctrlPr>
                      </m:funcPr>
                      <m:fName>
                        <m:sSub>
                          <m:sSubPr>
                            <m:ctrlPr>
                              <a:rPr lang="en-US" altLang="zh-CN" i="1">
                                <a:latin typeface="Cambria Math" panose="02040503050406030204" pitchFamily="18" charset="0"/>
                                <a:ea typeface="Cambria Math"/>
                              </a:rPr>
                            </m:ctrlPr>
                          </m:sSubPr>
                          <m:e>
                            <m:r>
                              <m:rPr>
                                <m:sty m:val="p"/>
                              </m:rPr>
                              <a:rPr lang="en-US" altLang="zh-CN">
                                <a:latin typeface="Cambria Math"/>
                                <a:ea typeface="Cambria Math"/>
                              </a:rPr>
                              <m:t>log</m:t>
                            </m:r>
                          </m:e>
                          <m:sub>
                            <m:r>
                              <a:rPr lang="en-US" altLang="zh-CN" i="1">
                                <a:latin typeface="Cambria Math"/>
                                <a:ea typeface="Cambria Math"/>
                              </a:rPr>
                              <m:t>2</m:t>
                            </m:r>
                          </m:sub>
                        </m:sSub>
                      </m:fName>
                      <m:e>
                        <m:r>
                          <a:rPr lang="en-US" altLang="zh-CN" i="1">
                            <a:latin typeface="Cambria Math"/>
                            <a:ea typeface="Cambria Math"/>
                          </a:rPr>
                          <m:t>(</m:t>
                        </m:r>
                        <m:r>
                          <a:rPr lang="en-US" altLang="zh-CN" i="1">
                            <a:latin typeface="Cambria Math"/>
                            <a:ea typeface="Cambria Math"/>
                          </a:rPr>
                          <m:t>𝑛</m:t>
                        </m:r>
                        <m:r>
                          <a:rPr lang="en-US" altLang="zh-CN" i="1">
                            <a:latin typeface="Cambria Math"/>
                            <a:ea typeface="Cambria Math"/>
                          </a:rPr>
                          <m:t>+1)</m:t>
                        </m:r>
                      </m:e>
                    </m:func>
                  </m:oMath>
                </a14:m>
                <a:r>
                  <a:rPr lang="en-US" altLang="zh-CN" dirty="0"/>
                  <a:t> </a:t>
                </a:r>
                <a:r>
                  <a:rPr lang="en-US" altLang="zh-CN" b="1" dirty="0">
                    <a:solidFill>
                      <a:srgbClr val="C00000"/>
                    </a:solidFill>
                  </a:rPr>
                  <a:t>black nodes</a:t>
                </a:r>
                <a:r>
                  <a:rPr lang="en-US" altLang="zh-CN" dirty="0"/>
                  <a:t>.</a:t>
                </a:r>
              </a:p>
              <a:p>
                <a:pPr lvl="1"/>
                <a:r>
                  <a:rPr lang="en-US" altLang="zh-CN" dirty="0"/>
                  <a:t>By </a:t>
                </a:r>
                <a:r>
                  <a:rPr lang="en-US" altLang="zh-CN" b="1" dirty="0">
                    <a:solidFill>
                      <a:srgbClr val="0000FF"/>
                    </a:solidFill>
                  </a:rPr>
                  <a:t>red rule</a:t>
                </a:r>
                <a:r>
                  <a:rPr lang="en-US" altLang="zh-CN" dirty="0"/>
                  <a:t>: every root-NULL path has </a:t>
                </a:r>
                <a14:m>
                  <m:oMath xmlns:m="http://schemas.openxmlformats.org/officeDocument/2006/math">
                    <m:r>
                      <a:rPr lang="en-US" altLang="zh-CN" i="1">
                        <a:latin typeface="Cambria Math"/>
                        <a:ea typeface="Cambria Math"/>
                      </a:rPr>
                      <m:t>≤2</m:t>
                    </m:r>
                    <m:func>
                      <m:funcPr>
                        <m:ctrlPr>
                          <a:rPr lang="en-US" altLang="zh-CN" i="1">
                            <a:latin typeface="Cambria Math" panose="02040503050406030204" pitchFamily="18" charset="0"/>
                            <a:ea typeface="Cambria Math"/>
                          </a:rPr>
                        </m:ctrlPr>
                      </m:funcPr>
                      <m:fName>
                        <m:sSub>
                          <m:sSubPr>
                            <m:ctrlPr>
                              <a:rPr lang="en-US" altLang="zh-CN" i="1">
                                <a:latin typeface="Cambria Math" panose="02040503050406030204" pitchFamily="18" charset="0"/>
                                <a:ea typeface="Cambria Math"/>
                              </a:rPr>
                            </m:ctrlPr>
                          </m:sSubPr>
                          <m:e>
                            <m:r>
                              <m:rPr>
                                <m:sty m:val="p"/>
                              </m:rPr>
                              <a:rPr lang="en-US" altLang="zh-CN">
                                <a:latin typeface="Cambria Math"/>
                                <a:ea typeface="Cambria Math"/>
                              </a:rPr>
                              <m:t>log</m:t>
                            </m:r>
                          </m:e>
                          <m:sub>
                            <m:r>
                              <a:rPr lang="en-US" altLang="zh-CN" i="1">
                                <a:latin typeface="Cambria Math"/>
                                <a:ea typeface="Cambria Math"/>
                              </a:rPr>
                              <m:t>2</m:t>
                            </m:r>
                          </m:sub>
                        </m:sSub>
                      </m:fName>
                      <m:e>
                        <m:r>
                          <a:rPr lang="en-US" altLang="zh-CN" i="1">
                            <a:latin typeface="Cambria Math"/>
                            <a:ea typeface="Cambria Math"/>
                          </a:rPr>
                          <m:t>(</m:t>
                        </m:r>
                        <m:r>
                          <a:rPr lang="en-US" altLang="zh-CN" i="1">
                            <a:latin typeface="Cambria Math"/>
                            <a:ea typeface="Cambria Math"/>
                          </a:rPr>
                          <m:t>𝑛</m:t>
                        </m:r>
                        <m:r>
                          <a:rPr lang="en-US" altLang="zh-CN" i="1">
                            <a:latin typeface="Cambria Math"/>
                            <a:ea typeface="Cambria Math"/>
                          </a:rPr>
                          <m:t>+1)</m:t>
                        </m:r>
                      </m:e>
                    </m:func>
                  </m:oMath>
                </a14:m>
                <a:r>
                  <a:rPr lang="en-US" altLang="zh-CN" dirty="0"/>
                  <a:t> </a:t>
                </a:r>
                <a:r>
                  <a:rPr lang="en-US" altLang="zh-CN" b="1" dirty="0">
                    <a:solidFill>
                      <a:srgbClr val="C00000"/>
                    </a:solidFill>
                  </a:rPr>
                  <a:t>total nodes</a:t>
                </a:r>
                <a:r>
                  <a:rPr lang="en-US" altLang="zh-CN" dirty="0"/>
                  <a:t>.</a:t>
                </a:r>
              </a:p>
              <a:p>
                <a:pPr lvl="1"/>
                <a:endParaRPr lang="en-US" dirty="0"/>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067"/>
                </a:stretch>
              </a:blipFill>
            </p:spPr>
            <p:txBody>
              <a:bodyPr/>
              <a:lstStyle/>
              <a:p>
                <a:r>
                  <a:rPr lang="zh-CN" altLang="en-US">
                    <a:noFill/>
                  </a:rPr>
                  <a:t> </a:t>
                </a:r>
              </a:p>
            </p:txBody>
          </p:sp>
        </mc:Fallback>
      </mc:AlternateContent>
      <p:sp>
        <p:nvSpPr>
          <p:cNvPr id="29" name="TextBox 28"/>
          <p:cNvSpPr txBox="1"/>
          <p:nvPr/>
        </p:nvSpPr>
        <p:spPr>
          <a:xfrm>
            <a:off x="3886200" y="5334000"/>
            <a:ext cx="1112420" cy="523220"/>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2800" dirty="0"/>
              <a:t>Q.E.D.</a:t>
            </a:r>
          </a:p>
        </p:txBody>
      </p:sp>
    </p:spTree>
    <p:extLst>
      <p:ext uri="{BB962C8B-B14F-4D97-AF65-F5344CB8AC3E}">
        <p14:creationId xmlns:p14="http://schemas.microsoft.com/office/powerpoint/2010/main" val="229263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p:cTn id="27" dur="500" fill="hold"/>
                                        <p:tgtEl>
                                          <p:spTgt spid="29"/>
                                        </p:tgtEl>
                                        <p:attrNameLst>
                                          <p:attrName>ppt_w</p:attrName>
                                        </p:attrNameLst>
                                      </p:cBhvr>
                                      <p:tavLst>
                                        <p:tav tm="0">
                                          <p:val>
                                            <p:fltVal val="0"/>
                                          </p:val>
                                        </p:tav>
                                        <p:tav tm="100000">
                                          <p:val>
                                            <p:strVal val="#ppt_w"/>
                                          </p:val>
                                        </p:tav>
                                      </p:tavLst>
                                    </p:anim>
                                    <p:anim calcmode="lin" valueType="num">
                                      <p:cBhvr>
                                        <p:cTn id="28" dur="500" fill="hold"/>
                                        <p:tgtEl>
                                          <p:spTgt spid="29"/>
                                        </p:tgtEl>
                                        <p:attrNameLst>
                                          <p:attrName>ppt_h</p:attrName>
                                        </p:attrNameLst>
                                      </p:cBhvr>
                                      <p:tavLst>
                                        <p:tav tm="0">
                                          <p:val>
                                            <p:fltVal val="0"/>
                                          </p:val>
                                        </p:tav>
                                        <p:tav tm="100000">
                                          <p:val>
                                            <p:strVal val="#ppt_h"/>
                                          </p:val>
                                        </p:tav>
                                      </p:tavLst>
                                    </p:anim>
                                    <p:animEffect transition="in" filter="fade">
                                      <p:cBhvr>
                                        <p:cTn id="2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34282</TotalTime>
  <Words>2860</Words>
  <Application>Microsoft Office PowerPoint</Application>
  <PresentationFormat>全屏显示(4:3)</PresentationFormat>
  <Paragraphs>793</Paragraphs>
  <Slides>42</Slides>
  <Notes>26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42</vt:i4>
      </vt:variant>
    </vt:vector>
  </HeadingPairs>
  <TitlesOfParts>
    <vt:vector size="50" baseType="lpstr">
      <vt:lpstr>Arial</vt:lpstr>
      <vt:lpstr>Calibri</vt:lpstr>
      <vt:lpstr>Cambria Math</vt:lpstr>
      <vt:lpstr>Franklin Gothic Book</vt:lpstr>
      <vt:lpstr>Perpetua</vt:lpstr>
      <vt:lpstr>Times New Roman</vt:lpstr>
      <vt:lpstr>Wingdings 2</vt:lpstr>
      <vt:lpstr>Equity</vt:lpstr>
      <vt:lpstr>VE281 Data Structures and Algorithms</vt:lpstr>
      <vt:lpstr>Outline</vt:lpstr>
      <vt:lpstr>Red-Black Tree</vt:lpstr>
      <vt:lpstr>Red-Black Tree Example</vt:lpstr>
      <vt:lpstr>Counter Example</vt:lpstr>
      <vt:lpstr>Black Height</vt:lpstr>
      <vt:lpstr>Which Statements Are Correct?</vt:lpstr>
      <vt:lpstr>Implication of the Rules</vt:lpstr>
      <vt:lpstr>Height Guarantee</vt:lpstr>
      <vt:lpstr>Operations on Red-Black Trees</vt:lpstr>
      <vt:lpstr>Outline</vt:lpstr>
      <vt:lpstr>Insertion</vt:lpstr>
      <vt:lpstr>Modification: Rotation</vt:lpstr>
      <vt:lpstr>Modification: Recoloring</vt:lpstr>
      <vt:lpstr>Insertion: Sketch</vt:lpstr>
      <vt:lpstr>Violation at Leaf</vt:lpstr>
      <vt:lpstr>Which Statements Are Correct?</vt:lpstr>
      <vt:lpstr>Violation at Leaf</vt:lpstr>
      <vt:lpstr>Violation at Leaf</vt:lpstr>
      <vt:lpstr>Violation at Leaf</vt:lpstr>
      <vt:lpstr>Violation at Leaf</vt:lpstr>
      <vt:lpstr>Violation at Leaf</vt:lpstr>
      <vt:lpstr>Violation at Leaf</vt:lpstr>
      <vt:lpstr>Violation at Leaf: Summary</vt:lpstr>
      <vt:lpstr>Violation at Internal Nodes</vt:lpstr>
      <vt:lpstr>Violation at Internal Nodes</vt:lpstr>
      <vt:lpstr>Violation at Internal Nodes</vt:lpstr>
      <vt:lpstr>Violation at Internal Nodes</vt:lpstr>
      <vt:lpstr>Violation at Internal Nodes</vt:lpstr>
      <vt:lpstr>Violation at Internal Nodes</vt:lpstr>
      <vt:lpstr>Violation at Internal Nodes: Case 3 (cont.)</vt:lpstr>
      <vt:lpstr>Violation at Internal Nodes: Summary</vt:lpstr>
      <vt:lpstr>Final Step: Violation Fix at the Root</vt:lpstr>
      <vt:lpstr>Example</vt:lpstr>
      <vt:lpstr>Example (cont.)</vt:lpstr>
      <vt:lpstr>Example (cont.)</vt:lpstr>
      <vt:lpstr>Example (cont.)</vt:lpstr>
      <vt:lpstr>Example (cont.)</vt:lpstr>
      <vt:lpstr>Example (cont.)</vt:lpstr>
      <vt:lpstr>Example (cont.)</vt:lpstr>
      <vt:lpstr>Example (cont.)</vt:lpstr>
      <vt:lpstr>Runtime Complexity</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CAEN</dc:creator>
  <cp:lastModifiedBy>hanyun zhao</cp:lastModifiedBy>
  <cp:revision>2599</cp:revision>
  <dcterms:created xsi:type="dcterms:W3CDTF">2008-09-02T17:19:50Z</dcterms:created>
  <dcterms:modified xsi:type="dcterms:W3CDTF">2020-11-23T09:39:32Z</dcterms:modified>
</cp:coreProperties>
</file>