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310" r:id="rId4"/>
    <p:sldId id="316" r:id="rId5"/>
    <p:sldId id="263" r:id="rId6"/>
    <p:sldId id="317" r:id="rId7"/>
    <p:sldId id="257" r:id="rId8"/>
    <p:sldId id="311" r:id="rId9"/>
    <p:sldId id="315" r:id="rId10"/>
    <p:sldId id="30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华文细黑" panose="02010600040101010101" pitchFamily="2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22D"/>
    <a:srgbClr val="02E695"/>
    <a:srgbClr val="1B1E2A"/>
    <a:srgbClr val="1E202C"/>
    <a:srgbClr val="FFFFFF"/>
    <a:srgbClr val="1E4842"/>
    <a:srgbClr val="000000"/>
    <a:srgbClr val="1D1F2D"/>
    <a:srgbClr val="E0E0E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8" autoAdjust="0"/>
    <p:restoredTop sz="93814" autoAdjust="0"/>
  </p:normalViewPr>
  <p:slideViewPr>
    <p:cSldViewPr snapToGrid="0" showGuides="1">
      <p:cViewPr varScale="1">
        <p:scale>
          <a:sx n="83" d="100"/>
          <a:sy n="83" d="100"/>
        </p:scale>
        <p:origin x="715" y="82"/>
      </p:cViewPr>
      <p:guideLst>
        <p:guide orient="horz" pos="1366"/>
        <p:guide pos="3840"/>
        <p:guide orient="horz" pos="34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02EE-8827-4AF3-9FF9-6C076A2CF33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CBD06-FF07-4E49-AED8-51DB33435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2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技术方面主要涉及到四个部分</a:t>
            </a:r>
          </a:p>
          <a:p>
            <a:r>
              <a:rPr lang="zh-CN" altLang="en-US" dirty="0"/>
              <a:t>①通过Web服务器访问对应的数据库，实现用户和数据库的信息交互；</a:t>
            </a:r>
          </a:p>
          <a:p>
            <a:r>
              <a:rPr lang="zh-CN" altLang="en-US" dirty="0"/>
              <a:t>②将用户初始录入的信息就保存在后台，之后登录时不必二次录入，都保存在数据库，故而安全性较高；</a:t>
            </a:r>
          </a:p>
          <a:p>
            <a:r>
              <a:rPr lang="zh-CN" altLang="en-US" dirty="0"/>
              <a:t>③通过医院政府数据库，检索到周围环境患者地址，但为了保护患者隐私，将各个地址累加转换成了周围患者总人数；</a:t>
            </a:r>
          </a:p>
          <a:p>
            <a:r>
              <a:rPr lang="zh-CN" altLang="en-US" dirty="0"/>
              <a:t>④设计了Django后台框架来响应前端请求 </a:t>
            </a:r>
          </a:p>
        </p:txBody>
      </p:sp>
    </p:spTree>
    <p:extLst>
      <p:ext uri="{BB962C8B-B14F-4D97-AF65-F5344CB8AC3E}">
        <p14:creationId xmlns:p14="http://schemas.microsoft.com/office/powerpoint/2010/main" val="253356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30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技术方面主要涉及到四个部分</a:t>
            </a:r>
          </a:p>
          <a:p>
            <a:r>
              <a:rPr lang="zh-CN" altLang="en-US" dirty="0"/>
              <a:t>①通过Web服务器访问对应的数据库，实现用户和数据库的信息交互；</a:t>
            </a:r>
          </a:p>
          <a:p>
            <a:r>
              <a:rPr lang="zh-CN" altLang="en-US" dirty="0"/>
              <a:t>②将用户初始录入的信息就保存在后台，之后登录时不必二次录入，都保存在数据库，故而安全性较高；</a:t>
            </a:r>
          </a:p>
          <a:p>
            <a:r>
              <a:rPr lang="zh-CN" altLang="en-US" dirty="0"/>
              <a:t>③通过医院政府数据库，检索到周围环境患者地址，但为了保护患者隐私，将各个地址累加转换成了周围患者总人数；</a:t>
            </a:r>
          </a:p>
          <a:p>
            <a:r>
              <a:rPr lang="zh-CN" altLang="en-US" dirty="0"/>
              <a:t>④设计了Django后台框架来响应前端请求 </a:t>
            </a:r>
          </a:p>
        </p:txBody>
      </p:sp>
    </p:spTree>
    <p:extLst>
      <p:ext uri="{BB962C8B-B14F-4D97-AF65-F5344CB8AC3E}">
        <p14:creationId xmlns:p14="http://schemas.microsoft.com/office/powerpoint/2010/main" val="97848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9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6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9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2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5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1BA1-A051-40FB-A4B8-94AE12C0340E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FED7-F78E-423F-8333-D447ACA1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4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95475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21109"/>
              </p:ext>
            </p:extLst>
          </p:nvPr>
        </p:nvGraphicFramePr>
        <p:xfrm>
          <a:off x="-246741" y="-508001"/>
          <a:ext cx="12714520" cy="783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-133350" y="-1166812"/>
            <a:ext cx="914400" cy="91440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85862" y="-116681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3635" y="2706435"/>
            <a:ext cx="113029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勇士返乡记</a:t>
            </a:r>
            <a:endParaRPr lang="bg-BG" altLang="zh-CN" sz="60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81586" y="4390990"/>
            <a:ext cx="2108200" cy="647700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321594" y="-1168408"/>
            <a:ext cx="914400" cy="914400"/>
          </a:xfrm>
          <a:prstGeom prst="ellipse">
            <a:avLst/>
          </a:prstGeom>
          <a:solidFill>
            <a:srgbClr val="1E4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>
              <a:spLocks/>
            </p:cNvSpPr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3632038" y="435769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87586" y="2351899"/>
            <a:ext cx="155578" cy="155578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67735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31887" y="140017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77353" y="4362448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632038" y="534114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8672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632038" y="4356933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47765" y="239716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480871" y="434105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480988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499600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95326" y="337661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531887" y="629840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0478607" y="533876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566274" y="4567728"/>
            <a:ext cx="122341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孙红丽</a:t>
            </a:r>
            <a:endParaRPr lang="en-US" altLang="zh-CN" sz="2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r>
              <a:rPr lang="zh-CN" alt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沈静远</a:t>
            </a:r>
            <a:endParaRPr lang="en-US" altLang="zh-CN" sz="2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r>
              <a:rPr lang="zh-CN" alt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胡映月</a:t>
            </a:r>
            <a:endParaRPr lang="en-US" altLang="zh-CN" sz="2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r>
              <a:rPr lang="zh-CN" alt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赵皓宇</a:t>
            </a:r>
            <a:endParaRPr lang="en-US" altLang="zh-CN" sz="2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r>
              <a:rPr lang="zh-CN" altLang="en-US" sz="24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朱中杨</a:t>
            </a:r>
            <a:endParaRPr lang="en-US" altLang="zh-CN" sz="24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335532" y="1264445"/>
            <a:ext cx="1237468" cy="1573213"/>
            <a:chOff x="11335532" y="1264445"/>
            <a:chExt cx="1237468" cy="1573213"/>
          </a:xfrm>
        </p:grpSpPr>
        <p:grpSp>
          <p:nvGrpSpPr>
            <p:cNvPr id="12" name="组合 11"/>
            <p:cNvGrpSpPr/>
            <p:nvPr/>
          </p:nvGrpSpPr>
          <p:grpSpPr>
            <a:xfrm>
              <a:off x="11395075" y="1264445"/>
              <a:ext cx="1177925" cy="1573213"/>
              <a:chOff x="11121231" y="1267619"/>
              <a:chExt cx="1177925" cy="1573213"/>
            </a:xfrm>
          </p:grpSpPr>
          <p:sp>
            <p:nvSpPr>
              <p:cNvPr id="13" name="任意多边形 12"/>
              <p:cNvSpPr/>
              <p:nvPr/>
            </p:nvSpPr>
            <p:spPr>
              <a:xfrm flipV="1">
                <a:off x="11121231" y="1834357"/>
                <a:ext cx="1177925" cy="1006475"/>
              </a:xfrm>
              <a:custGeom>
                <a:avLst/>
                <a:gdLst>
                  <a:gd name="connsiteX0" fmla="*/ 796925 w 796925"/>
                  <a:gd name="connsiteY0" fmla="*/ 0 h 796925"/>
                  <a:gd name="connsiteX1" fmla="*/ 0 w 796925"/>
                  <a:gd name="connsiteY1" fmla="*/ 454025 h 796925"/>
                  <a:gd name="connsiteX2" fmla="*/ 0 w 796925"/>
                  <a:gd name="connsiteY2" fmla="*/ 796925 h 796925"/>
                  <a:gd name="connsiteX3" fmla="*/ 796925 w 796925"/>
                  <a:gd name="connsiteY3" fmla="*/ 333375 h 796925"/>
                  <a:gd name="connsiteX4" fmla="*/ 796925 w 796925"/>
                  <a:gd name="connsiteY4" fmla="*/ 0 h 796925"/>
                  <a:gd name="connsiteX0" fmla="*/ 796925 w 1177925"/>
                  <a:gd name="connsiteY0" fmla="*/ 0 h 796925"/>
                  <a:gd name="connsiteX1" fmla="*/ 0 w 1177925"/>
                  <a:gd name="connsiteY1" fmla="*/ 454025 h 796925"/>
                  <a:gd name="connsiteX2" fmla="*/ 0 w 1177925"/>
                  <a:gd name="connsiteY2" fmla="*/ 796925 h 796925"/>
                  <a:gd name="connsiteX3" fmla="*/ 1177925 w 1177925"/>
                  <a:gd name="connsiteY3" fmla="*/ 114300 h 796925"/>
                  <a:gd name="connsiteX4" fmla="*/ 796925 w 1177925"/>
                  <a:gd name="connsiteY4" fmla="*/ 0 h 796925"/>
                  <a:gd name="connsiteX0" fmla="*/ 1168400 w 1177925"/>
                  <a:gd name="connsiteY0" fmla="*/ 0 h 1006475"/>
                  <a:gd name="connsiteX1" fmla="*/ 0 w 1177925"/>
                  <a:gd name="connsiteY1" fmla="*/ 663575 h 1006475"/>
                  <a:gd name="connsiteX2" fmla="*/ 0 w 1177925"/>
                  <a:gd name="connsiteY2" fmla="*/ 1006475 h 1006475"/>
                  <a:gd name="connsiteX3" fmla="*/ 1177925 w 1177925"/>
                  <a:gd name="connsiteY3" fmla="*/ 323850 h 1006475"/>
                  <a:gd name="connsiteX4" fmla="*/ 1168400 w 1177925"/>
                  <a:gd name="connsiteY4" fmla="*/ 0 h 100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925" h="1006475">
                    <a:moveTo>
                      <a:pt x="1168400" y="0"/>
                    </a:moveTo>
                    <a:lnTo>
                      <a:pt x="0" y="663575"/>
                    </a:lnTo>
                    <a:lnTo>
                      <a:pt x="0" y="1006475"/>
                    </a:lnTo>
                    <a:lnTo>
                      <a:pt x="1177925" y="323850"/>
                    </a:lnTo>
                    <a:lnTo>
                      <a:pt x="1168400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flipV="1">
                <a:off x="11121231" y="1834357"/>
                <a:ext cx="442284" cy="343546"/>
              </a:xfrm>
              <a:custGeom>
                <a:avLst/>
                <a:gdLst>
                  <a:gd name="connsiteX0" fmla="*/ 0 w 442284"/>
                  <a:gd name="connsiteY0" fmla="*/ 343546 h 343546"/>
                  <a:gd name="connsiteX1" fmla="*/ 442284 w 442284"/>
                  <a:gd name="connsiteY1" fmla="*/ 86281 h 343546"/>
                  <a:gd name="connsiteX2" fmla="*/ 1135 w 442284"/>
                  <a:gd name="connsiteY2" fmla="*/ 0 h 343546"/>
                  <a:gd name="connsiteX3" fmla="*/ 0 w 442284"/>
                  <a:gd name="connsiteY3" fmla="*/ 646 h 343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284" h="343546">
                    <a:moveTo>
                      <a:pt x="0" y="343546"/>
                    </a:moveTo>
                    <a:lnTo>
                      <a:pt x="442284" y="86281"/>
                    </a:lnTo>
                    <a:lnTo>
                      <a:pt x="1135" y="0"/>
                    </a:lnTo>
                    <a:lnTo>
                      <a:pt x="0" y="646"/>
                    </a:lnTo>
                    <a:close/>
                  </a:path>
                </a:pathLst>
              </a:custGeom>
              <a:solidFill>
                <a:srgbClr val="A9AA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1121232" y="1267619"/>
                <a:ext cx="992188" cy="904081"/>
              </a:xfrm>
              <a:custGeom>
                <a:avLst/>
                <a:gdLst>
                  <a:gd name="connsiteX0" fmla="*/ 796925 w 796925"/>
                  <a:gd name="connsiteY0" fmla="*/ 0 h 796925"/>
                  <a:gd name="connsiteX1" fmla="*/ 0 w 796925"/>
                  <a:gd name="connsiteY1" fmla="*/ 454025 h 796925"/>
                  <a:gd name="connsiteX2" fmla="*/ 0 w 796925"/>
                  <a:gd name="connsiteY2" fmla="*/ 796925 h 796925"/>
                  <a:gd name="connsiteX3" fmla="*/ 796925 w 796925"/>
                  <a:gd name="connsiteY3" fmla="*/ 333375 h 796925"/>
                  <a:gd name="connsiteX4" fmla="*/ 796925 w 796925"/>
                  <a:gd name="connsiteY4" fmla="*/ 0 h 796925"/>
                  <a:gd name="connsiteX0" fmla="*/ 987425 w 987425"/>
                  <a:gd name="connsiteY0" fmla="*/ 0 h 904081"/>
                  <a:gd name="connsiteX1" fmla="*/ 0 w 987425"/>
                  <a:gd name="connsiteY1" fmla="*/ 561181 h 904081"/>
                  <a:gd name="connsiteX2" fmla="*/ 0 w 987425"/>
                  <a:gd name="connsiteY2" fmla="*/ 904081 h 904081"/>
                  <a:gd name="connsiteX3" fmla="*/ 796925 w 987425"/>
                  <a:gd name="connsiteY3" fmla="*/ 440531 h 904081"/>
                  <a:gd name="connsiteX4" fmla="*/ 987425 w 987425"/>
                  <a:gd name="connsiteY4" fmla="*/ 0 h 904081"/>
                  <a:gd name="connsiteX0" fmla="*/ 987425 w 992188"/>
                  <a:gd name="connsiteY0" fmla="*/ 0 h 904081"/>
                  <a:gd name="connsiteX1" fmla="*/ 0 w 992188"/>
                  <a:gd name="connsiteY1" fmla="*/ 561181 h 904081"/>
                  <a:gd name="connsiteX2" fmla="*/ 0 w 992188"/>
                  <a:gd name="connsiteY2" fmla="*/ 904081 h 904081"/>
                  <a:gd name="connsiteX3" fmla="*/ 992188 w 992188"/>
                  <a:gd name="connsiteY3" fmla="*/ 326231 h 904081"/>
                  <a:gd name="connsiteX4" fmla="*/ 987425 w 992188"/>
                  <a:gd name="connsiteY4" fmla="*/ 0 h 90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188" h="904081">
                    <a:moveTo>
                      <a:pt x="987425" y="0"/>
                    </a:moveTo>
                    <a:lnTo>
                      <a:pt x="0" y="561181"/>
                    </a:lnTo>
                    <a:lnTo>
                      <a:pt x="0" y="904081"/>
                    </a:lnTo>
                    <a:lnTo>
                      <a:pt x="992188" y="326231"/>
                    </a:lnTo>
                    <a:cubicBezTo>
                      <a:pt x="990600" y="217487"/>
                      <a:pt x="989013" y="108744"/>
                      <a:pt x="98742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 rot="19825512">
              <a:off x="11335532" y="1639197"/>
              <a:ext cx="9541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>
                  <a:solidFill>
                    <a:srgbClr val="02E695"/>
                  </a:solidFill>
                  <a:cs typeface="+mn-ea"/>
                  <a:sym typeface="+mn-lt"/>
                </a:rPr>
                <a:t>BANA</a:t>
              </a:r>
              <a:r>
                <a:rPr lang="en-US" altLang="zh-CN" sz="1050" dirty="0">
                  <a:cs typeface="+mn-ea"/>
                  <a:sym typeface="+mn-lt"/>
                </a:rPr>
                <a:t>POINT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719925">
              <a:off x="11547052" y="2160414"/>
              <a:ext cx="61908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cs typeface="+mn-ea"/>
                  <a:sym typeface="+mn-lt"/>
                </a:rPr>
                <a:t>Co</a:t>
              </a:r>
              <a:r>
                <a:rPr lang="en-US" altLang="zh-CN" sz="1050" dirty="0" err="1">
                  <a:solidFill>
                    <a:srgbClr val="02E695"/>
                  </a:solidFill>
                  <a:cs typeface="+mn-ea"/>
                  <a:sym typeface="+mn-lt"/>
                </a:rPr>
                <a:t>.Ltd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43" name="Group 168"/>
          <p:cNvGrpSpPr/>
          <p:nvPr/>
        </p:nvGrpSpPr>
        <p:grpSpPr>
          <a:xfrm rot="21406293">
            <a:off x="4899819" y="1199921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9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8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3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 p14:presetBounceEnd="6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7" grpId="0" animBg="1"/>
          <p:bldP spid="7" grpId="0" animBg="1"/>
          <p:bldP spid="23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3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1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7" grpId="0" animBg="1"/>
          <p:bldP spid="7" grpId="0" animBg="1"/>
          <p:bldP spid="23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95475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-246741" y="-508001"/>
          <a:ext cx="12714520" cy="783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-133350" y="-1166812"/>
            <a:ext cx="914400" cy="91440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85862" y="-116681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6648" y="2671802"/>
            <a:ext cx="8198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0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SEE YOU AGAIN</a:t>
            </a:r>
            <a:endParaRPr lang="bg-BG" altLang="zh-CN" sz="60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10162" y="4262398"/>
            <a:ext cx="2108200" cy="647700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54600" y="4189372"/>
            <a:ext cx="2108200" cy="647700"/>
          </a:xfrm>
          <a:prstGeom prst="rect">
            <a:avLst/>
          </a:prstGeom>
          <a:solidFill>
            <a:srgbClr val="22242A"/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42189" y="4166696"/>
            <a:ext cx="2307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  <a:endParaRPr lang="bg-BG" altLang="zh-CN" sz="40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321594" y="-1168408"/>
            <a:ext cx="914400" cy="914400"/>
          </a:xfrm>
          <a:prstGeom prst="ellipse">
            <a:avLst/>
          </a:prstGeom>
          <a:solidFill>
            <a:srgbClr val="1E4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>
              <a:spLocks/>
            </p:cNvSpPr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3632038" y="435769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587586" y="2351899"/>
            <a:ext cx="155578" cy="155578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67735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31887" y="140017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77353" y="4362448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632038" y="534114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8672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632038" y="4356933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47765" y="239716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480871" y="434105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480988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499600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95326" y="337661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531887" y="629840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0478607" y="533876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55303" y="4897258"/>
            <a:ext cx="2348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BANAPOINTPOWERPOINT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335532" y="4725192"/>
            <a:ext cx="1237468" cy="1573213"/>
            <a:chOff x="11335532" y="1264445"/>
            <a:chExt cx="1237468" cy="1573213"/>
          </a:xfrm>
        </p:grpSpPr>
        <p:grpSp>
          <p:nvGrpSpPr>
            <p:cNvPr id="12" name="组合 11"/>
            <p:cNvGrpSpPr/>
            <p:nvPr/>
          </p:nvGrpSpPr>
          <p:grpSpPr>
            <a:xfrm>
              <a:off x="11395075" y="1264445"/>
              <a:ext cx="1177925" cy="1573213"/>
              <a:chOff x="11121231" y="1267619"/>
              <a:chExt cx="1177925" cy="1573213"/>
            </a:xfrm>
          </p:grpSpPr>
          <p:sp>
            <p:nvSpPr>
              <p:cNvPr id="13" name="任意多边形 12"/>
              <p:cNvSpPr/>
              <p:nvPr/>
            </p:nvSpPr>
            <p:spPr>
              <a:xfrm flipV="1">
                <a:off x="11121231" y="1834357"/>
                <a:ext cx="1177925" cy="1006475"/>
              </a:xfrm>
              <a:custGeom>
                <a:avLst/>
                <a:gdLst>
                  <a:gd name="connsiteX0" fmla="*/ 796925 w 796925"/>
                  <a:gd name="connsiteY0" fmla="*/ 0 h 796925"/>
                  <a:gd name="connsiteX1" fmla="*/ 0 w 796925"/>
                  <a:gd name="connsiteY1" fmla="*/ 454025 h 796925"/>
                  <a:gd name="connsiteX2" fmla="*/ 0 w 796925"/>
                  <a:gd name="connsiteY2" fmla="*/ 796925 h 796925"/>
                  <a:gd name="connsiteX3" fmla="*/ 796925 w 796925"/>
                  <a:gd name="connsiteY3" fmla="*/ 333375 h 796925"/>
                  <a:gd name="connsiteX4" fmla="*/ 796925 w 796925"/>
                  <a:gd name="connsiteY4" fmla="*/ 0 h 796925"/>
                  <a:gd name="connsiteX0" fmla="*/ 796925 w 1177925"/>
                  <a:gd name="connsiteY0" fmla="*/ 0 h 796925"/>
                  <a:gd name="connsiteX1" fmla="*/ 0 w 1177925"/>
                  <a:gd name="connsiteY1" fmla="*/ 454025 h 796925"/>
                  <a:gd name="connsiteX2" fmla="*/ 0 w 1177925"/>
                  <a:gd name="connsiteY2" fmla="*/ 796925 h 796925"/>
                  <a:gd name="connsiteX3" fmla="*/ 1177925 w 1177925"/>
                  <a:gd name="connsiteY3" fmla="*/ 114300 h 796925"/>
                  <a:gd name="connsiteX4" fmla="*/ 796925 w 1177925"/>
                  <a:gd name="connsiteY4" fmla="*/ 0 h 796925"/>
                  <a:gd name="connsiteX0" fmla="*/ 1168400 w 1177925"/>
                  <a:gd name="connsiteY0" fmla="*/ 0 h 1006475"/>
                  <a:gd name="connsiteX1" fmla="*/ 0 w 1177925"/>
                  <a:gd name="connsiteY1" fmla="*/ 663575 h 1006475"/>
                  <a:gd name="connsiteX2" fmla="*/ 0 w 1177925"/>
                  <a:gd name="connsiteY2" fmla="*/ 1006475 h 1006475"/>
                  <a:gd name="connsiteX3" fmla="*/ 1177925 w 1177925"/>
                  <a:gd name="connsiteY3" fmla="*/ 323850 h 1006475"/>
                  <a:gd name="connsiteX4" fmla="*/ 1168400 w 1177925"/>
                  <a:gd name="connsiteY4" fmla="*/ 0 h 100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925" h="1006475">
                    <a:moveTo>
                      <a:pt x="1168400" y="0"/>
                    </a:moveTo>
                    <a:lnTo>
                      <a:pt x="0" y="663575"/>
                    </a:lnTo>
                    <a:lnTo>
                      <a:pt x="0" y="1006475"/>
                    </a:lnTo>
                    <a:lnTo>
                      <a:pt x="1177925" y="323850"/>
                    </a:lnTo>
                    <a:lnTo>
                      <a:pt x="1168400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flipV="1">
                <a:off x="11121231" y="1834357"/>
                <a:ext cx="442284" cy="343546"/>
              </a:xfrm>
              <a:custGeom>
                <a:avLst/>
                <a:gdLst>
                  <a:gd name="connsiteX0" fmla="*/ 0 w 442284"/>
                  <a:gd name="connsiteY0" fmla="*/ 343546 h 343546"/>
                  <a:gd name="connsiteX1" fmla="*/ 442284 w 442284"/>
                  <a:gd name="connsiteY1" fmla="*/ 86281 h 343546"/>
                  <a:gd name="connsiteX2" fmla="*/ 1135 w 442284"/>
                  <a:gd name="connsiteY2" fmla="*/ 0 h 343546"/>
                  <a:gd name="connsiteX3" fmla="*/ 0 w 442284"/>
                  <a:gd name="connsiteY3" fmla="*/ 646 h 343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284" h="343546">
                    <a:moveTo>
                      <a:pt x="0" y="343546"/>
                    </a:moveTo>
                    <a:lnTo>
                      <a:pt x="442284" y="86281"/>
                    </a:lnTo>
                    <a:lnTo>
                      <a:pt x="1135" y="0"/>
                    </a:lnTo>
                    <a:lnTo>
                      <a:pt x="0" y="646"/>
                    </a:lnTo>
                    <a:close/>
                  </a:path>
                </a:pathLst>
              </a:custGeom>
              <a:solidFill>
                <a:srgbClr val="A9AA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1121232" y="1267619"/>
                <a:ext cx="992188" cy="904081"/>
              </a:xfrm>
              <a:custGeom>
                <a:avLst/>
                <a:gdLst>
                  <a:gd name="connsiteX0" fmla="*/ 796925 w 796925"/>
                  <a:gd name="connsiteY0" fmla="*/ 0 h 796925"/>
                  <a:gd name="connsiteX1" fmla="*/ 0 w 796925"/>
                  <a:gd name="connsiteY1" fmla="*/ 454025 h 796925"/>
                  <a:gd name="connsiteX2" fmla="*/ 0 w 796925"/>
                  <a:gd name="connsiteY2" fmla="*/ 796925 h 796925"/>
                  <a:gd name="connsiteX3" fmla="*/ 796925 w 796925"/>
                  <a:gd name="connsiteY3" fmla="*/ 333375 h 796925"/>
                  <a:gd name="connsiteX4" fmla="*/ 796925 w 796925"/>
                  <a:gd name="connsiteY4" fmla="*/ 0 h 796925"/>
                  <a:gd name="connsiteX0" fmla="*/ 987425 w 987425"/>
                  <a:gd name="connsiteY0" fmla="*/ 0 h 904081"/>
                  <a:gd name="connsiteX1" fmla="*/ 0 w 987425"/>
                  <a:gd name="connsiteY1" fmla="*/ 561181 h 904081"/>
                  <a:gd name="connsiteX2" fmla="*/ 0 w 987425"/>
                  <a:gd name="connsiteY2" fmla="*/ 904081 h 904081"/>
                  <a:gd name="connsiteX3" fmla="*/ 796925 w 987425"/>
                  <a:gd name="connsiteY3" fmla="*/ 440531 h 904081"/>
                  <a:gd name="connsiteX4" fmla="*/ 987425 w 987425"/>
                  <a:gd name="connsiteY4" fmla="*/ 0 h 904081"/>
                  <a:gd name="connsiteX0" fmla="*/ 987425 w 992188"/>
                  <a:gd name="connsiteY0" fmla="*/ 0 h 904081"/>
                  <a:gd name="connsiteX1" fmla="*/ 0 w 992188"/>
                  <a:gd name="connsiteY1" fmla="*/ 561181 h 904081"/>
                  <a:gd name="connsiteX2" fmla="*/ 0 w 992188"/>
                  <a:gd name="connsiteY2" fmla="*/ 904081 h 904081"/>
                  <a:gd name="connsiteX3" fmla="*/ 992188 w 992188"/>
                  <a:gd name="connsiteY3" fmla="*/ 326231 h 904081"/>
                  <a:gd name="connsiteX4" fmla="*/ 987425 w 992188"/>
                  <a:gd name="connsiteY4" fmla="*/ 0 h 90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188" h="904081">
                    <a:moveTo>
                      <a:pt x="987425" y="0"/>
                    </a:moveTo>
                    <a:lnTo>
                      <a:pt x="0" y="561181"/>
                    </a:lnTo>
                    <a:lnTo>
                      <a:pt x="0" y="904081"/>
                    </a:lnTo>
                    <a:lnTo>
                      <a:pt x="992188" y="326231"/>
                    </a:lnTo>
                    <a:cubicBezTo>
                      <a:pt x="990600" y="217487"/>
                      <a:pt x="989013" y="108744"/>
                      <a:pt x="98742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 rot="19825512">
              <a:off x="11335532" y="1639197"/>
              <a:ext cx="9541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>
                  <a:solidFill>
                    <a:srgbClr val="02E695"/>
                  </a:solidFill>
                  <a:cs typeface="+mn-ea"/>
                  <a:sym typeface="+mn-lt"/>
                </a:rPr>
                <a:t>BANA</a:t>
              </a:r>
              <a:r>
                <a:rPr lang="en-US" altLang="zh-CN" sz="1050" dirty="0">
                  <a:cs typeface="+mn-ea"/>
                  <a:sym typeface="+mn-lt"/>
                </a:rPr>
                <a:t>POINT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719925">
              <a:off x="11547052" y="2160414"/>
              <a:ext cx="61908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>
                  <a:cs typeface="+mn-ea"/>
                  <a:sym typeface="+mn-lt"/>
                </a:rPr>
                <a:t>Co</a:t>
              </a:r>
              <a:r>
                <a:rPr lang="en-US" altLang="zh-CN" sz="1050" dirty="0" err="1">
                  <a:solidFill>
                    <a:srgbClr val="02E695"/>
                  </a:solidFill>
                  <a:cs typeface="+mn-ea"/>
                  <a:sym typeface="+mn-lt"/>
                </a:rPr>
                <a:t>.Ltd</a:t>
              </a:r>
              <a:endParaRPr lang="zh-CN" altLang="en-US" sz="1050" dirty="0">
                <a:cs typeface="+mn-ea"/>
                <a:sym typeface="+mn-lt"/>
              </a:endParaRPr>
            </a:p>
          </p:txBody>
        </p:sp>
      </p:grpSp>
      <p:grpSp>
        <p:nvGrpSpPr>
          <p:cNvPr id="43" name="Group 168"/>
          <p:cNvGrpSpPr/>
          <p:nvPr/>
        </p:nvGrpSpPr>
        <p:grpSpPr>
          <a:xfrm rot="21406293">
            <a:off x="4899819" y="1199921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5C5C5C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5C5C5C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5C5C5C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5C5C5C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5C5C5C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rgbClr val="5C5C5C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706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 p14:presetBounceEnd="8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3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nodeType="withEffect" p14:presetBounceEnd="6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7" grpId="0" animBg="1"/>
          <p:bldP spid="16" grpId="0" animBg="1"/>
          <p:bldP spid="18" grpId="0"/>
          <p:bldP spid="7" grpId="0" animBg="1"/>
          <p:bldP spid="23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37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42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1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7" grpId="0" animBg="1"/>
          <p:bldP spid="16" grpId="0" animBg="1"/>
          <p:bldP spid="18" grpId="0"/>
          <p:bldP spid="7" grpId="0" animBg="1"/>
          <p:bldP spid="23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95475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-246741" y="-508001"/>
          <a:ext cx="12714520" cy="783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-133350" y="-1166812"/>
            <a:ext cx="914400" cy="91440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85862" y="-116681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321594" y="-1168408"/>
            <a:ext cx="914400" cy="914400"/>
          </a:xfrm>
          <a:prstGeom prst="ellipse">
            <a:avLst/>
          </a:prstGeom>
          <a:solidFill>
            <a:srgbClr val="1E4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23" name="KSO_Shape"/>
            <p:cNvSpPr/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856358" y="2004755"/>
            <a:ext cx="2629548" cy="2443421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87056" y="1885950"/>
            <a:ext cx="2629548" cy="2471141"/>
          </a:xfrm>
          <a:prstGeom prst="rect">
            <a:avLst/>
          </a:prstGeom>
          <a:pattFill prst="dkVert">
            <a:fgClr>
              <a:srgbClr val="02E695"/>
            </a:fgClr>
            <a:bgClr>
              <a:srgbClr val="1F222D"/>
            </a:bgClr>
          </a:patt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7" name="Title 1"/>
          <p:cNvSpPr txBox="1"/>
          <p:nvPr/>
        </p:nvSpPr>
        <p:spPr>
          <a:xfrm>
            <a:off x="3093759" y="4500693"/>
            <a:ext cx="6004482" cy="858707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75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0" marR="0" lvl="0" indent="0" algn="ctr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02E695"/>
                </a:solidFill>
                <a:latin typeface="华文细黑"/>
                <a:ea typeface="华文细黑"/>
                <a:cs typeface="+mn-ea"/>
                <a:sym typeface="+mn-lt"/>
              </a:rPr>
              <a:t>产品设计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2E695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9" name="Freeform 10"/>
          <p:cNvSpPr>
            <a:spLocks noEditPoints="1"/>
          </p:cNvSpPr>
          <p:nvPr/>
        </p:nvSpPr>
        <p:spPr bwMode="auto">
          <a:xfrm>
            <a:off x="5335185" y="2534154"/>
            <a:ext cx="1533290" cy="1174732"/>
          </a:xfrm>
          <a:custGeom>
            <a:avLst/>
            <a:gdLst>
              <a:gd name="T0" fmla="*/ 633 w 718"/>
              <a:gd name="T1" fmla="*/ 0 h 549"/>
              <a:gd name="T2" fmla="*/ 549 w 718"/>
              <a:gd name="T3" fmla="*/ 84 h 549"/>
              <a:gd name="T4" fmla="*/ 578 w 718"/>
              <a:gd name="T5" fmla="*/ 148 h 549"/>
              <a:gd name="T6" fmla="*/ 475 w 718"/>
              <a:gd name="T7" fmla="*/ 302 h 549"/>
              <a:gd name="T8" fmla="*/ 443 w 718"/>
              <a:gd name="T9" fmla="*/ 296 h 549"/>
              <a:gd name="T10" fmla="*/ 369 w 718"/>
              <a:gd name="T11" fmla="*/ 340 h 549"/>
              <a:gd name="T12" fmla="*/ 310 w 718"/>
              <a:gd name="T13" fmla="*/ 305 h 549"/>
              <a:gd name="T14" fmla="*/ 316 w 718"/>
              <a:gd name="T15" fmla="*/ 275 h 549"/>
              <a:gd name="T16" fmla="*/ 232 w 718"/>
              <a:gd name="T17" fmla="*/ 190 h 549"/>
              <a:gd name="T18" fmla="*/ 147 w 718"/>
              <a:gd name="T19" fmla="*/ 275 h 549"/>
              <a:gd name="T20" fmla="*/ 176 w 718"/>
              <a:gd name="T21" fmla="*/ 338 h 549"/>
              <a:gd name="T22" fmla="*/ 133 w 718"/>
              <a:gd name="T23" fmla="*/ 396 h 549"/>
              <a:gd name="T24" fmla="*/ 84 w 718"/>
              <a:gd name="T25" fmla="*/ 380 h 549"/>
              <a:gd name="T26" fmla="*/ 0 w 718"/>
              <a:gd name="T27" fmla="*/ 465 h 549"/>
              <a:gd name="T28" fmla="*/ 84 w 718"/>
              <a:gd name="T29" fmla="*/ 549 h 549"/>
              <a:gd name="T30" fmla="*/ 168 w 718"/>
              <a:gd name="T31" fmla="*/ 465 h 549"/>
              <a:gd name="T32" fmla="*/ 148 w 718"/>
              <a:gd name="T33" fmla="*/ 411 h 549"/>
              <a:gd name="T34" fmla="*/ 194 w 718"/>
              <a:gd name="T35" fmla="*/ 350 h 549"/>
              <a:gd name="T36" fmla="*/ 232 w 718"/>
              <a:gd name="T37" fmla="*/ 359 h 549"/>
              <a:gd name="T38" fmla="*/ 300 w 718"/>
              <a:gd name="T39" fmla="*/ 324 h 549"/>
              <a:gd name="T40" fmla="*/ 361 w 718"/>
              <a:gd name="T41" fmla="*/ 360 h 549"/>
              <a:gd name="T42" fmla="*/ 359 w 718"/>
              <a:gd name="T43" fmla="*/ 380 h 549"/>
              <a:gd name="T44" fmla="*/ 443 w 718"/>
              <a:gd name="T45" fmla="*/ 465 h 549"/>
              <a:gd name="T46" fmla="*/ 528 w 718"/>
              <a:gd name="T47" fmla="*/ 380 h 549"/>
              <a:gd name="T48" fmla="*/ 494 w 718"/>
              <a:gd name="T49" fmla="*/ 313 h 549"/>
              <a:gd name="T50" fmla="*/ 596 w 718"/>
              <a:gd name="T51" fmla="*/ 160 h 549"/>
              <a:gd name="T52" fmla="*/ 633 w 718"/>
              <a:gd name="T53" fmla="*/ 169 h 549"/>
              <a:gd name="T54" fmla="*/ 718 w 718"/>
              <a:gd name="T55" fmla="*/ 84 h 549"/>
              <a:gd name="T56" fmla="*/ 633 w 718"/>
              <a:gd name="T57" fmla="*/ 0 h 549"/>
              <a:gd name="T58" fmla="*/ 84 w 718"/>
              <a:gd name="T59" fmla="*/ 507 h 549"/>
              <a:gd name="T60" fmla="*/ 42 w 718"/>
              <a:gd name="T61" fmla="*/ 465 h 549"/>
              <a:gd name="T62" fmla="*/ 84 w 718"/>
              <a:gd name="T63" fmla="*/ 422 h 549"/>
              <a:gd name="T64" fmla="*/ 126 w 718"/>
              <a:gd name="T65" fmla="*/ 465 h 549"/>
              <a:gd name="T66" fmla="*/ 84 w 718"/>
              <a:gd name="T67" fmla="*/ 507 h 549"/>
              <a:gd name="T68" fmla="*/ 232 w 718"/>
              <a:gd name="T69" fmla="*/ 317 h 549"/>
              <a:gd name="T70" fmla="*/ 190 w 718"/>
              <a:gd name="T71" fmla="*/ 275 h 549"/>
              <a:gd name="T72" fmla="*/ 232 w 718"/>
              <a:gd name="T73" fmla="*/ 233 h 549"/>
              <a:gd name="T74" fmla="*/ 274 w 718"/>
              <a:gd name="T75" fmla="*/ 275 h 549"/>
              <a:gd name="T76" fmla="*/ 232 w 718"/>
              <a:gd name="T77" fmla="*/ 317 h 549"/>
              <a:gd name="T78" fmla="*/ 443 w 718"/>
              <a:gd name="T79" fmla="*/ 422 h 549"/>
              <a:gd name="T80" fmla="*/ 401 w 718"/>
              <a:gd name="T81" fmla="*/ 380 h 549"/>
              <a:gd name="T82" fmla="*/ 443 w 718"/>
              <a:gd name="T83" fmla="*/ 338 h 549"/>
              <a:gd name="T84" fmla="*/ 486 w 718"/>
              <a:gd name="T85" fmla="*/ 380 h 549"/>
              <a:gd name="T86" fmla="*/ 443 w 718"/>
              <a:gd name="T87" fmla="*/ 422 h 549"/>
              <a:gd name="T88" fmla="*/ 633 w 718"/>
              <a:gd name="T89" fmla="*/ 127 h 549"/>
              <a:gd name="T90" fmla="*/ 591 w 718"/>
              <a:gd name="T91" fmla="*/ 84 h 549"/>
              <a:gd name="T92" fmla="*/ 633 w 718"/>
              <a:gd name="T93" fmla="*/ 42 h 549"/>
              <a:gd name="T94" fmla="*/ 675 w 718"/>
              <a:gd name="T95" fmla="*/ 84 h 549"/>
              <a:gd name="T96" fmla="*/ 633 w 718"/>
              <a:gd name="T97" fmla="*/ 12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8" h="549">
                <a:moveTo>
                  <a:pt x="633" y="0"/>
                </a:moveTo>
                <a:cubicBezTo>
                  <a:pt x="587" y="0"/>
                  <a:pt x="549" y="38"/>
                  <a:pt x="549" y="84"/>
                </a:cubicBezTo>
                <a:cubicBezTo>
                  <a:pt x="549" y="110"/>
                  <a:pt x="561" y="132"/>
                  <a:pt x="578" y="148"/>
                </a:cubicBezTo>
                <a:cubicBezTo>
                  <a:pt x="475" y="302"/>
                  <a:pt x="475" y="302"/>
                  <a:pt x="475" y="302"/>
                </a:cubicBezTo>
                <a:cubicBezTo>
                  <a:pt x="466" y="298"/>
                  <a:pt x="455" y="296"/>
                  <a:pt x="443" y="296"/>
                </a:cubicBezTo>
                <a:cubicBezTo>
                  <a:pt x="411" y="296"/>
                  <a:pt x="383" y="314"/>
                  <a:pt x="369" y="340"/>
                </a:cubicBezTo>
                <a:cubicBezTo>
                  <a:pt x="310" y="305"/>
                  <a:pt x="310" y="305"/>
                  <a:pt x="310" y="305"/>
                </a:cubicBezTo>
                <a:cubicBezTo>
                  <a:pt x="314" y="296"/>
                  <a:pt x="316" y="285"/>
                  <a:pt x="316" y="275"/>
                </a:cubicBezTo>
                <a:cubicBezTo>
                  <a:pt x="316" y="228"/>
                  <a:pt x="278" y="190"/>
                  <a:pt x="232" y="190"/>
                </a:cubicBezTo>
                <a:cubicBezTo>
                  <a:pt x="185" y="190"/>
                  <a:pt x="147" y="228"/>
                  <a:pt x="147" y="275"/>
                </a:cubicBezTo>
                <a:cubicBezTo>
                  <a:pt x="147" y="300"/>
                  <a:pt x="159" y="322"/>
                  <a:pt x="176" y="338"/>
                </a:cubicBezTo>
                <a:cubicBezTo>
                  <a:pt x="133" y="396"/>
                  <a:pt x="133" y="396"/>
                  <a:pt x="133" y="396"/>
                </a:cubicBezTo>
                <a:cubicBezTo>
                  <a:pt x="119" y="386"/>
                  <a:pt x="102" y="380"/>
                  <a:pt x="84" y="380"/>
                </a:cubicBezTo>
                <a:cubicBezTo>
                  <a:pt x="38" y="380"/>
                  <a:pt x="0" y="418"/>
                  <a:pt x="0" y="465"/>
                </a:cubicBezTo>
                <a:cubicBezTo>
                  <a:pt x="0" y="511"/>
                  <a:pt x="38" y="549"/>
                  <a:pt x="84" y="549"/>
                </a:cubicBezTo>
                <a:cubicBezTo>
                  <a:pt x="130" y="549"/>
                  <a:pt x="168" y="511"/>
                  <a:pt x="168" y="465"/>
                </a:cubicBezTo>
                <a:cubicBezTo>
                  <a:pt x="168" y="444"/>
                  <a:pt x="160" y="425"/>
                  <a:pt x="148" y="411"/>
                </a:cubicBezTo>
                <a:cubicBezTo>
                  <a:pt x="194" y="350"/>
                  <a:pt x="194" y="350"/>
                  <a:pt x="194" y="350"/>
                </a:cubicBezTo>
                <a:cubicBezTo>
                  <a:pt x="205" y="355"/>
                  <a:pt x="218" y="359"/>
                  <a:pt x="232" y="359"/>
                </a:cubicBezTo>
                <a:cubicBezTo>
                  <a:pt x="260" y="359"/>
                  <a:pt x="285" y="345"/>
                  <a:pt x="300" y="324"/>
                </a:cubicBezTo>
                <a:cubicBezTo>
                  <a:pt x="361" y="360"/>
                  <a:pt x="361" y="360"/>
                  <a:pt x="361" y="360"/>
                </a:cubicBezTo>
                <a:cubicBezTo>
                  <a:pt x="360" y="367"/>
                  <a:pt x="359" y="373"/>
                  <a:pt x="359" y="380"/>
                </a:cubicBezTo>
                <a:cubicBezTo>
                  <a:pt x="359" y="427"/>
                  <a:pt x="397" y="465"/>
                  <a:pt x="443" y="465"/>
                </a:cubicBezTo>
                <a:cubicBezTo>
                  <a:pt x="490" y="465"/>
                  <a:pt x="528" y="427"/>
                  <a:pt x="528" y="380"/>
                </a:cubicBezTo>
                <a:cubicBezTo>
                  <a:pt x="528" y="352"/>
                  <a:pt x="514" y="328"/>
                  <a:pt x="494" y="313"/>
                </a:cubicBezTo>
                <a:cubicBezTo>
                  <a:pt x="596" y="160"/>
                  <a:pt x="596" y="160"/>
                  <a:pt x="596" y="160"/>
                </a:cubicBezTo>
                <a:cubicBezTo>
                  <a:pt x="607" y="165"/>
                  <a:pt x="620" y="169"/>
                  <a:pt x="633" y="169"/>
                </a:cubicBezTo>
                <a:cubicBezTo>
                  <a:pt x="680" y="169"/>
                  <a:pt x="718" y="131"/>
                  <a:pt x="718" y="84"/>
                </a:cubicBezTo>
                <a:cubicBezTo>
                  <a:pt x="718" y="38"/>
                  <a:pt x="680" y="0"/>
                  <a:pt x="633" y="0"/>
                </a:cubicBezTo>
                <a:close/>
                <a:moveTo>
                  <a:pt x="84" y="507"/>
                </a:moveTo>
                <a:cubicBezTo>
                  <a:pt x="61" y="507"/>
                  <a:pt x="42" y="488"/>
                  <a:pt x="42" y="465"/>
                </a:cubicBezTo>
                <a:cubicBezTo>
                  <a:pt x="42" y="441"/>
                  <a:pt x="61" y="422"/>
                  <a:pt x="84" y="422"/>
                </a:cubicBezTo>
                <a:cubicBezTo>
                  <a:pt x="107" y="422"/>
                  <a:pt x="126" y="441"/>
                  <a:pt x="126" y="465"/>
                </a:cubicBezTo>
                <a:cubicBezTo>
                  <a:pt x="126" y="488"/>
                  <a:pt x="107" y="507"/>
                  <a:pt x="84" y="507"/>
                </a:cubicBezTo>
                <a:close/>
                <a:moveTo>
                  <a:pt x="232" y="317"/>
                </a:moveTo>
                <a:cubicBezTo>
                  <a:pt x="209" y="317"/>
                  <a:pt x="190" y="298"/>
                  <a:pt x="190" y="275"/>
                </a:cubicBezTo>
                <a:cubicBezTo>
                  <a:pt x="190" y="251"/>
                  <a:pt x="209" y="233"/>
                  <a:pt x="232" y="233"/>
                </a:cubicBezTo>
                <a:cubicBezTo>
                  <a:pt x="255" y="233"/>
                  <a:pt x="274" y="251"/>
                  <a:pt x="274" y="275"/>
                </a:cubicBezTo>
                <a:cubicBezTo>
                  <a:pt x="274" y="298"/>
                  <a:pt x="255" y="317"/>
                  <a:pt x="232" y="317"/>
                </a:cubicBezTo>
                <a:close/>
                <a:moveTo>
                  <a:pt x="443" y="422"/>
                </a:moveTo>
                <a:cubicBezTo>
                  <a:pt x="420" y="422"/>
                  <a:pt x="401" y="403"/>
                  <a:pt x="401" y="380"/>
                </a:cubicBezTo>
                <a:cubicBezTo>
                  <a:pt x="401" y="357"/>
                  <a:pt x="420" y="338"/>
                  <a:pt x="443" y="338"/>
                </a:cubicBezTo>
                <a:cubicBezTo>
                  <a:pt x="467" y="338"/>
                  <a:pt x="486" y="357"/>
                  <a:pt x="486" y="380"/>
                </a:cubicBezTo>
                <a:cubicBezTo>
                  <a:pt x="486" y="403"/>
                  <a:pt x="467" y="422"/>
                  <a:pt x="443" y="422"/>
                </a:cubicBezTo>
                <a:close/>
                <a:moveTo>
                  <a:pt x="633" y="127"/>
                </a:moveTo>
                <a:cubicBezTo>
                  <a:pt x="610" y="127"/>
                  <a:pt x="591" y="108"/>
                  <a:pt x="591" y="84"/>
                </a:cubicBezTo>
                <a:cubicBezTo>
                  <a:pt x="591" y="61"/>
                  <a:pt x="610" y="42"/>
                  <a:pt x="633" y="42"/>
                </a:cubicBezTo>
                <a:cubicBezTo>
                  <a:pt x="657" y="42"/>
                  <a:pt x="675" y="61"/>
                  <a:pt x="675" y="84"/>
                </a:cubicBezTo>
                <a:cubicBezTo>
                  <a:pt x="675" y="108"/>
                  <a:pt x="657" y="127"/>
                  <a:pt x="633" y="127"/>
                </a:cubicBezTo>
                <a:close/>
              </a:path>
            </a:pathLst>
          </a:custGeom>
          <a:solidFill>
            <a:srgbClr val="171721"/>
          </a:solidFill>
          <a:ln>
            <a:noFill/>
          </a:ln>
          <a:effectLst/>
        </p:spPr>
        <p:txBody>
          <a:bodyPr lIns="38086" tIns="38086" rIns="38086" bIns="38086" anchor="ctr"/>
          <a:lstStyle/>
          <a:p>
            <a:pPr marL="0" marR="0" lvl="0" indent="0" algn="l" defTabSz="342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632038" y="435769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587586" y="2351899"/>
            <a:ext cx="155578" cy="155578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67735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31887" y="140017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77353" y="4362448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632038" y="534114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32038" y="4356933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547765" y="239716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480871" y="434105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480988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499600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5326" y="337661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531887" y="629840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478607" y="533876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V="1">
            <a:off x="-1895475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6644383"/>
              </p:ext>
            </p:extLst>
          </p:nvPr>
        </p:nvGraphicFramePr>
        <p:xfrm>
          <a:off x="-297703" y="-502919"/>
          <a:ext cx="12890910" cy="786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设计思路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-197644" y="529380"/>
            <a:ext cx="978694" cy="985421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45268" y="470516"/>
            <a:ext cx="978694" cy="985421"/>
            <a:chOff x="-245268" y="470516"/>
            <a:chExt cx="978694" cy="985421"/>
          </a:xfrm>
        </p:grpSpPr>
        <p:sp>
          <p:nvSpPr>
            <p:cNvPr id="12" name="矩形 11"/>
            <p:cNvSpPr/>
            <p:nvPr/>
          </p:nvSpPr>
          <p:spPr>
            <a:xfrm>
              <a:off x="-245268" y="470516"/>
              <a:ext cx="978694" cy="985421"/>
            </a:xfrm>
            <a:prstGeom prst="rect">
              <a:avLst/>
            </a:prstGeom>
            <a:solidFill>
              <a:srgbClr val="02E695"/>
            </a:solidFill>
            <a:ln w="3175">
              <a:solidFill>
                <a:srgbClr val="02E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13" name="Freeform 429"/>
            <p:cNvSpPr>
              <a:spLocks noChangeArrowheads="1"/>
            </p:cNvSpPr>
            <p:nvPr/>
          </p:nvSpPr>
          <p:spPr bwMode="auto">
            <a:xfrm>
              <a:off x="90856" y="723399"/>
              <a:ext cx="476004" cy="472588"/>
            </a:xfrm>
            <a:custGeom>
              <a:avLst/>
              <a:gdLst>
                <a:gd name="T0" fmla="*/ 1162 w 1230"/>
                <a:gd name="T1" fmla="*/ 383 h 1221"/>
                <a:gd name="T2" fmla="*/ 1112 w 1230"/>
                <a:gd name="T3" fmla="*/ 433 h 1221"/>
                <a:gd name="T4" fmla="*/ 794 w 1230"/>
                <a:gd name="T5" fmla="*/ 116 h 1221"/>
                <a:gd name="T6" fmla="*/ 844 w 1230"/>
                <a:gd name="T7" fmla="*/ 57 h 1221"/>
                <a:gd name="T8" fmla="*/ 1061 w 1230"/>
                <a:gd name="T9" fmla="*/ 57 h 1221"/>
                <a:gd name="T10" fmla="*/ 1162 w 1230"/>
                <a:gd name="T11" fmla="*/ 166 h 1221"/>
                <a:gd name="T12" fmla="*/ 1162 w 1230"/>
                <a:gd name="T13" fmla="*/ 383 h 1221"/>
                <a:gd name="T14" fmla="*/ 418 w 1230"/>
                <a:gd name="T15" fmla="*/ 1019 h 1221"/>
                <a:gd name="T16" fmla="*/ 418 w 1230"/>
                <a:gd name="T17" fmla="*/ 1077 h 1221"/>
                <a:gd name="T18" fmla="*/ 468 w 1230"/>
                <a:gd name="T19" fmla="*/ 1077 h 1221"/>
                <a:gd name="T20" fmla="*/ 1061 w 1230"/>
                <a:gd name="T21" fmla="*/ 484 h 1221"/>
                <a:gd name="T22" fmla="*/ 1003 w 1230"/>
                <a:gd name="T23" fmla="*/ 433 h 1221"/>
                <a:gd name="T24" fmla="*/ 418 w 1230"/>
                <a:gd name="T25" fmla="*/ 1019 h 1221"/>
                <a:gd name="T26" fmla="*/ 150 w 1230"/>
                <a:gd name="T27" fmla="*/ 751 h 1221"/>
                <a:gd name="T28" fmla="*/ 150 w 1230"/>
                <a:gd name="T29" fmla="*/ 810 h 1221"/>
                <a:gd name="T30" fmla="*/ 209 w 1230"/>
                <a:gd name="T31" fmla="*/ 810 h 1221"/>
                <a:gd name="T32" fmla="*/ 794 w 1230"/>
                <a:gd name="T33" fmla="*/ 216 h 1221"/>
                <a:gd name="T34" fmla="*/ 735 w 1230"/>
                <a:gd name="T35" fmla="*/ 166 h 1221"/>
                <a:gd name="T36" fmla="*/ 150 w 1230"/>
                <a:gd name="T37" fmla="*/ 751 h 1221"/>
                <a:gd name="T38" fmla="*/ 844 w 1230"/>
                <a:gd name="T39" fmla="*/ 275 h 1221"/>
                <a:gd name="T40" fmla="*/ 259 w 1230"/>
                <a:gd name="T41" fmla="*/ 860 h 1221"/>
                <a:gd name="T42" fmla="*/ 259 w 1230"/>
                <a:gd name="T43" fmla="*/ 969 h 1221"/>
                <a:gd name="T44" fmla="*/ 367 w 1230"/>
                <a:gd name="T45" fmla="*/ 969 h 1221"/>
                <a:gd name="T46" fmla="*/ 953 w 1230"/>
                <a:gd name="T47" fmla="*/ 383 h 1221"/>
                <a:gd name="T48" fmla="*/ 844 w 1230"/>
                <a:gd name="T49" fmla="*/ 275 h 1221"/>
                <a:gd name="T50" fmla="*/ 367 w 1230"/>
                <a:gd name="T51" fmla="*/ 1127 h 1221"/>
                <a:gd name="T52" fmla="*/ 334 w 1230"/>
                <a:gd name="T53" fmla="*/ 1061 h 1221"/>
                <a:gd name="T54" fmla="*/ 309 w 1230"/>
                <a:gd name="T55" fmla="*/ 1061 h 1221"/>
                <a:gd name="T56" fmla="*/ 209 w 1230"/>
                <a:gd name="T57" fmla="*/ 1019 h 1221"/>
                <a:gd name="T58" fmla="*/ 158 w 1230"/>
                <a:gd name="T59" fmla="*/ 910 h 1221"/>
                <a:gd name="T60" fmla="*/ 167 w 1230"/>
                <a:gd name="T61" fmla="*/ 893 h 1221"/>
                <a:gd name="T62" fmla="*/ 100 w 1230"/>
                <a:gd name="T63" fmla="*/ 860 h 1221"/>
                <a:gd name="T64" fmla="*/ 92 w 1230"/>
                <a:gd name="T65" fmla="*/ 852 h 1221"/>
                <a:gd name="T66" fmla="*/ 0 w 1230"/>
                <a:gd name="T67" fmla="*/ 1220 h 1221"/>
                <a:gd name="T68" fmla="*/ 367 w 1230"/>
                <a:gd name="T69" fmla="*/ 1127 h 1221"/>
                <a:gd name="T70" fmla="*/ 367 w 1230"/>
                <a:gd name="T71" fmla="*/ 1127 h 1221"/>
                <a:gd name="T72" fmla="*/ 367 w 1230"/>
                <a:gd name="T73" fmla="*/ 112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0" h="1221">
                  <a:moveTo>
                    <a:pt x="1162" y="383"/>
                  </a:moveTo>
                  <a:cubicBezTo>
                    <a:pt x="1112" y="433"/>
                    <a:pt x="1112" y="433"/>
                    <a:pt x="1112" y="433"/>
                  </a:cubicBezTo>
                  <a:cubicBezTo>
                    <a:pt x="794" y="116"/>
                    <a:pt x="794" y="116"/>
                    <a:pt x="794" y="116"/>
                  </a:cubicBezTo>
                  <a:cubicBezTo>
                    <a:pt x="844" y="57"/>
                    <a:pt x="844" y="57"/>
                    <a:pt x="844" y="57"/>
                  </a:cubicBezTo>
                  <a:cubicBezTo>
                    <a:pt x="903" y="0"/>
                    <a:pt x="1003" y="0"/>
                    <a:pt x="1061" y="57"/>
                  </a:cubicBezTo>
                  <a:cubicBezTo>
                    <a:pt x="1162" y="166"/>
                    <a:pt x="1162" y="166"/>
                    <a:pt x="1162" y="166"/>
                  </a:cubicBezTo>
                  <a:cubicBezTo>
                    <a:pt x="1229" y="225"/>
                    <a:pt x="1229" y="325"/>
                    <a:pt x="1162" y="383"/>
                  </a:cubicBezTo>
                  <a:close/>
                  <a:moveTo>
                    <a:pt x="418" y="1019"/>
                  </a:moveTo>
                  <a:cubicBezTo>
                    <a:pt x="401" y="1035"/>
                    <a:pt x="401" y="1061"/>
                    <a:pt x="418" y="1077"/>
                  </a:cubicBezTo>
                  <a:cubicBezTo>
                    <a:pt x="434" y="1086"/>
                    <a:pt x="459" y="1086"/>
                    <a:pt x="468" y="1077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03" y="433"/>
                    <a:pt x="1003" y="433"/>
                    <a:pt x="1003" y="433"/>
                  </a:cubicBezTo>
                  <a:lnTo>
                    <a:pt x="418" y="1019"/>
                  </a:lnTo>
                  <a:close/>
                  <a:moveTo>
                    <a:pt x="150" y="751"/>
                  </a:moveTo>
                  <a:cubicBezTo>
                    <a:pt x="133" y="768"/>
                    <a:pt x="133" y="793"/>
                    <a:pt x="150" y="810"/>
                  </a:cubicBezTo>
                  <a:cubicBezTo>
                    <a:pt x="167" y="818"/>
                    <a:pt x="192" y="818"/>
                    <a:pt x="209" y="810"/>
                  </a:cubicBezTo>
                  <a:cubicBezTo>
                    <a:pt x="794" y="216"/>
                    <a:pt x="794" y="216"/>
                    <a:pt x="794" y="216"/>
                  </a:cubicBezTo>
                  <a:cubicBezTo>
                    <a:pt x="735" y="166"/>
                    <a:pt x="735" y="166"/>
                    <a:pt x="735" y="166"/>
                  </a:cubicBezTo>
                  <a:lnTo>
                    <a:pt x="150" y="751"/>
                  </a:lnTo>
                  <a:close/>
                  <a:moveTo>
                    <a:pt x="844" y="275"/>
                  </a:moveTo>
                  <a:cubicBezTo>
                    <a:pt x="259" y="860"/>
                    <a:pt x="259" y="860"/>
                    <a:pt x="259" y="860"/>
                  </a:cubicBezTo>
                  <a:cubicBezTo>
                    <a:pt x="225" y="893"/>
                    <a:pt x="225" y="935"/>
                    <a:pt x="259" y="969"/>
                  </a:cubicBezTo>
                  <a:cubicBezTo>
                    <a:pt x="284" y="994"/>
                    <a:pt x="334" y="994"/>
                    <a:pt x="367" y="969"/>
                  </a:cubicBezTo>
                  <a:cubicBezTo>
                    <a:pt x="953" y="383"/>
                    <a:pt x="953" y="383"/>
                    <a:pt x="953" y="383"/>
                  </a:cubicBezTo>
                  <a:lnTo>
                    <a:pt x="844" y="275"/>
                  </a:lnTo>
                  <a:close/>
                  <a:moveTo>
                    <a:pt x="367" y="1127"/>
                  </a:moveTo>
                  <a:cubicBezTo>
                    <a:pt x="351" y="1111"/>
                    <a:pt x="343" y="1086"/>
                    <a:pt x="334" y="1061"/>
                  </a:cubicBezTo>
                  <a:cubicBezTo>
                    <a:pt x="326" y="1061"/>
                    <a:pt x="317" y="1061"/>
                    <a:pt x="309" y="1061"/>
                  </a:cubicBezTo>
                  <a:cubicBezTo>
                    <a:pt x="276" y="1061"/>
                    <a:pt x="234" y="1052"/>
                    <a:pt x="209" y="1019"/>
                  </a:cubicBezTo>
                  <a:cubicBezTo>
                    <a:pt x="175" y="994"/>
                    <a:pt x="158" y="952"/>
                    <a:pt x="158" y="910"/>
                  </a:cubicBezTo>
                  <a:cubicBezTo>
                    <a:pt x="158" y="910"/>
                    <a:pt x="158" y="902"/>
                    <a:pt x="167" y="893"/>
                  </a:cubicBezTo>
                  <a:cubicBezTo>
                    <a:pt x="142" y="885"/>
                    <a:pt x="117" y="877"/>
                    <a:pt x="100" y="860"/>
                  </a:cubicBezTo>
                  <a:lnTo>
                    <a:pt x="92" y="852"/>
                  </a:lnTo>
                  <a:cubicBezTo>
                    <a:pt x="0" y="1220"/>
                    <a:pt x="0" y="1220"/>
                    <a:pt x="0" y="1220"/>
                  </a:cubicBezTo>
                  <a:cubicBezTo>
                    <a:pt x="367" y="1127"/>
                    <a:pt x="367" y="1127"/>
                    <a:pt x="367" y="1127"/>
                  </a:cubicBezTo>
                  <a:close/>
                  <a:moveTo>
                    <a:pt x="367" y="1127"/>
                  </a:moveTo>
                  <a:lnTo>
                    <a:pt x="367" y="1127"/>
                  </a:lnTo>
                  <a:close/>
                </a:path>
              </a:pathLst>
            </a:custGeom>
            <a:solidFill>
              <a:srgbClr val="1E202C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marL="0" marR="0" lvl="0" indent="0" algn="l" defTabSz="5435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489532" y="6840587"/>
            <a:ext cx="978694" cy="85516"/>
          </a:xfrm>
          <a:prstGeom prst="rect">
            <a:avLst/>
          </a:prstGeom>
          <a:solidFill>
            <a:srgbClr val="02E695"/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1321594" y="-1168408"/>
            <a:ext cx="3421856" cy="915996"/>
            <a:chOff x="-1321594" y="-1168408"/>
            <a:chExt cx="3421856" cy="915996"/>
          </a:xfrm>
        </p:grpSpPr>
        <p:sp>
          <p:nvSpPr>
            <p:cNvPr id="16" name="椭圆 15"/>
            <p:cNvSpPr/>
            <p:nvPr/>
          </p:nvSpPr>
          <p:spPr>
            <a:xfrm>
              <a:off x="-133350" y="-1166812"/>
              <a:ext cx="914400" cy="914400"/>
            </a:xfrm>
            <a:prstGeom prst="ellipse">
              <a:avLst/>
            </a:prstGeom>
            <a:solidFill>
              <a:srgbClr val="02E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85862" y="-116681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-1321594" y="-1168408"/>
              <a:ext cx="914400" cy="914400"/>
            </a:xfrm>
            <a:prstGeom prst="ellipse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80" name="KSO_Shape"/>
            <p:cNvSpPr/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81" name="任意多边形 80"/>
            <p:cNvSpPr/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2" name="KSO_Shape"/>
          <p:cNvSpPr/>
          <p:nvPr/>
        </p:nvSpPr>
        <p:spPr bwMode="auto">
          <a:xfrm>
            <a:off x="9114048" y="2548205"/>
            <a:ext cx="754786" cy="588806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rgbClr val="1E202C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" name="KSO_Shape"/>
          <p:cNvSpPr/>
          <p:nvPr/>
        </p:nvSpPr>
        <p:spPr bwMode="auto">
          <a:xfrm>
            <a:off x="6854083" y="2548205"/>
            <a:ext cx="754786" cy="588806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rgbClr val="1E202C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2326828" y="2560159"/>
            <a:ext cx="754786" cy="588806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rgbClr val="1E202C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FF04F3-0FE9-4C47-8A39-DAD1FBD03F18}"/>
              </a:ext>
            </a:extLst>
          </p:cNvPr>
          <p:cNvSpPr txBox="1"/>
          <p:nvPr/>
        </p:nvSpPr>
        <p:spPr>
          <a:xfrm>
            <a:off x="1939635" y="1745673"/>
            <a:ext cx="80818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一款养成类游戏，主角因为空间裂缝调入森林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在森林内收集资源、食物，让自身存活的同时，利用资源合成飞船零件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我们游戏内设计了生命值、饥饿条所以需要定时进食，还制作了背包系统、炼金台来查看已有资源以及进行合成。在地牢模式、飞机模式、挖矿模式进行资源收集。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在合成完所有飞船零件的时候便可以乘坐飞船，成功离开森林，返回家乡</a:t>
            </a:r>
          </a:p>
        </p:txBody>
      </p:sp>
    </p:spTree>
    <p:extLst>
      <p:ext uri="{BB962C8B-B14F-4D97-AF65-F5344CB8AC3E}">
        <p14:creationId xmlns:p14="http://schemas.microsoft.com/office/powerpoint/2010/main" val="42407364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95475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-246741" y="-508001"/>
          <a:ext cx="12714520" cy="783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-133350" y="-1166812"/>
            <a:ext cx="914400" cy="91440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85862" y="-116681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321594" y="-1168408"/>
            <a:ext cx="914400" cy="914400"/>
          </a:xfrm>
          <a:prstGeom prst="ellipse">
            <a:avLst/>
          </a:prstGeom>
          <a:solidFill>
            <a:srgbClr val="1E4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23" name="KSO_Shape"/>
            <p:cNvSpPr/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856358" y="2004755"/>
            <a:ext cx="2629548" cy="2443421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87056" y="1885950"/>
            <a:ext cx="2629548" cy="2471141"/>
          </a:xfrm>
          <a:prstGeom prst="rect">
            <a:avLst/>
          </a:prstGeom>
          <a:pattFill prst="dkVert">
            <a:fgClr>
              <a:srgbClr val="02E695"/>
            </a:fgClr>
            <a:bgClr>
              <a:srgbClr val="1F222D"/>
            </a:bgClr>
          </a:patt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7" name="Title 1"/>
          <p:cNvSpPr txBox="1"/>
          <p:nvPr/>
        </p:nvSpPr>
        <p:spPr>
          <a:xfrm>
            <a:off x="3093759" y="4500693"/>
            <a:ext cx="6004482" cy="858707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75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0" marR="0" lvl="0" indent="0" algn="ctr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02E695"/>
                </a:solidFill>
                <a:latin typeface="华文细黑"/>
                <a:ea typeface="华文细黑"/>
                <a:cs typeface="+mn-ea"/>
                <a:sym typeface="+mn-lt"/>
              </a:rPr>
              <a:t>项目计划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2E695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9" name="Freeform 10"/>
          <p:cNvSpPr>
            <a:spLocks noEditPoints="1"/>
          </p:cNvSpPr>
          <p:nvPr/>
        </p:nvSpPr>
        <p:spPr bwMode="auto">
          <a:xfrm>
            <a:off x="5335185" y="2534154"/>
            <a:ext cx="1533290" cy="1174732"/>
          </a:xfrm>
          <a:custGeom>
            <a:avLst/>
            <a:gdLst>
              <a:gd name="T0" fmla="*/ 633 w 718"/>
              <a:gd name="T1" fmla="*/ 0 h 549"/>
              <a:gd name="T2" fmla="*/ 549 w 718"/>
              <a:gd name="T3" fmla="*/ 84 h 549"/>
              <a:gd name="T4" fmla="*/ 578 w 718"/>
              <a:gd name="T5" fmla="*/ 148 h 549"/>
              <a:gd name="T6" fmla="*/ 475 w 718"/>
              <a:gd name="T7" fmla="*/ 302 h 549"/>
              <a:gd name="T8" fmla="*/ 443 w 718"/>
              <a:gd name="T9" fmla="*/ 296 h 549"/>
              <a:gd name="T10" fmla="*/ 369 w 718"/>
              <a:gd name="T11" fmla="*/ 340 h 549"/>
              <a:gd name="T12" fmla="*/ 310 w 718"/>
              <a:gd name="T13" fmla="*/ 305 h 549"/>
              <a:gd name="T14" fmla="*/ 316 w 718"/>
              <a:gd name="T15" fmla="*/ 275 h 549"/>
              <a:gd name="T16" fmla="*/ 232 w 718"/>
              <a:gd name="T17" fmla="*/ 190 h 549"/>
              <a:gd name="T18" fmla="*/ 147 w 718"/>
              <a:gd name="T19" fmla="*/ 275 h 549"/>
              <a:gd name="T20" fmla="*/ 176 w 718"/>
              <a:gd name="T21" fmla="*/ 338 h 549"/>
              <a:gd name="T22" fmla="*/ 133 w 718"/>
              <a:gd name="T23" fmla="*/ 396 h 549"/>
              <a:gd name="T24" fmla="*/ 84 w 718"/>
              <a:gd name="T25" fmla="*/ 380 h 549"/>
              <a:gd name="T26" fmla="*/ 0 w 718"/>
              <a:gd name="T27" fmla="*/ 465 h 549"/>
              <a:gd name="T28" fmla="*/ 84 w 718"/>
              <a:gd name="T29" fmla="*/ 549 h 549"/>
              <a:gd name="T30" fmla="*/ 168 w 718"/>
              <a:gd name="T31" fmla="*/ 465 h 549"/>
              <a:gd name="T32" fmla="*/ 148 w 718"/>
              <a:gd name="T33" fmla="*/ 411 h 549"/>
              <a:gd name="T34" fmla="*/ 194 w 718"/>
              <a:gd name="T35" fmla="*/ 350 h 549"/>
              <a:gd name="T36" fmla="*/ 232 w 718"/>
              <a:gd name="T37" fmla="*/ 359 h 549"/>
              <a:gd name="T38" fmla="*/ 300 w 718"/>
              <a:gd name="T39" fmla="*/ 324 h 549"/>
              <a:gd name="T40" fmla="*/ 361 w 718"/>
              <a:gd name="T41" fmla="*/ 360 h 549"/>
              <a:gd name="T42" fmla="*/ 359 w 718"/>
              <a:gd name="T43" fmla="*/ 380 h 549"/>
              <a:gd name="T44" fmla="*/ 443 w 718"/>
              <a:gd name="T45" fmla="*/ 465 h 549"/>
              <a:gd name="T46" fmla="*/ 528 w 718"/>
              <a:gd name="T47" fmla="*/ 380 h 549"/>
              <a:gd name="T48" fmla="*/ 494 w 718"/>
              <a:gd name="T49" fmla="*/ 313 h 549"/>
              <a:gd name="T50" fmla="*/ 596 w 718"/>
              <a:gd name="T51" fmla="*/ 160 h 549"/>
              <a:gd name="T52" fmla="*/ 633 w 718"/>
              <a:gd name="T53" fmla="*/ 169 h 549"/>
              <a:gd name="T54" fmla="*/ 718 w 718"/>
              <a:gd name="T55" fmla="*/ 84 h 549"/>
              <a:gd name="T56" fmla="*/ 633 w 718"/>
              <a:gd name="T57" fmla="*/ 0 h 549"/>
              <a:gd name="T58" fmla="*/ 84 w 718"/>
              <a:gd name="T59" fmla="*/ 507 h 549"/>
              <a:gd name="T60" fmla="*/ 42 w 718"/>
              <a:gd name="T61" fmla="*/ 465 h 549"/>
              <a:gd name="T62" fmla="*/ 84 w 718"/>
              <a:gd name="T63" fmla="*/ 422 h 549"/>
              <a:gd name="T64" fmla="*/ 126 w 718"/>
              <a:gd name="T65" fmla="*/ 465 h 549"/>
              <a:gd name="T66" fmla="*/ 84 w 718"/>
              <a:gd name="T67" fmla="*/ 507 h 549"/>
              <a:gd name="T68" fmla="*/ 232 w 718"/>
              <a:gd name="T69" fmla="*/ 317 h 549"/>
              <a:gd name="T70" fmla="*/ 190 w 718"/>
              <a:gd name="T71" fmla="*/ 275 h 549"/>
              <a:gd name="T72" fmla="*/ 232 w 718"/>
              <a:gd name="T73" fmla="*/ 233 h 549"/>
              <a:gd name="T74" fmla="*/ 274 w 718"/>
              <a:gd name="T75" fmla="*/ 275 h 549"/>
              <a:gd name="T76" fmla="*/ 232 w 718"/>
              <a:gd name="T77" fmla="*/ 317 h 549"/>
              <a:gd name="T78" fmla="*/ 443 w 718"/>
              <a:gd name="T79" fmla="*/ 422 h 549"/>
              <a:gd name="T80" fmla="*/ 401 w 718"/>
              <a:gd name="T81" fmla="*/ 380 h 549"/>
              <a:gd name="T82" fmla="*/ 443 w 718"/>
              <a:gd name="T83" fmla="*/ 338 h 549"/>
              <a:gd name="T84" fmla="*/ 486 w 718"/>
              <a:gd name="T85" fmla="*/ 380 h 549"/>
              <a:gd name="T86" fmla="*/ 443 w 718"/>
              <a:gd name="T87" fmla="*/ 422 h 549"/>
              <a:gd name="T88" fmla="*/ 633 w 718"/>
              <a:gd name="T89" fmla="*/ 127 h 549"/>
              <a:gd name="T90" fmla="*/ 591 w 718"/>
              <a:gd name="T91" fmla="*/ 84 h 549"/>
              <a:gd name="T92" fmla="*/ 633 w 718"/>
              <a:gd name="T93" fmla="*/ 42 h 549"/>
              <a:gd name="T94" fmla="*/ 675 w 718"/>
              <a:gd name="T95" fmla="*/ 84 h 549"/>
              <a:gd name="T96" fmla="*/ 633 w 718"/>
              <a:gd name="T97" fmla="*/ 12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8" h="549">
                <a:moveTo>
                  <a:pt x="633" y="0"/>
                </a:moveTo>
                <a:cubicBezTo>
                  <a:pt x="587" y="0"/>
                  <a:pt x="549" y="38"/>
                  <a:pt x="549" y="84"/>
                </a:cubicBezTo>
                <a:cubicBezTo>
                  <a:pt x="549" y="110"/>
                  <a:pt x="561" y="132"/>
                  <a:pt x="578" y="148"/>
                </a:cubicBezTo>
                <a:cubicBezTo>
                  <a:pt x="475" y="302"/>
                  <a:pt x="475" y="302"/>
                  <a:pt x="475" y="302"/>
                </a:cubicBezTo>
                <a:cubicBezTo>
                  <a:pt x="466" y="298"/>
                  <a:pt x="455" y="296"/>
                  <a:pt x="443" y="296"/>
                </a:cubicBezTo>
                <a:cubicBezTo>
                  <a:pt x="411" y="296"/>
                  <a:pt x="383" y="314"/>
                  <a:pt x="369" y="340"/>
                </a:cubicBezTo>
                <a:cubicBezTo>
                  <a:pt x="310" y="305"/>
                  <a:pt x="310" y="305"/>
                  <a:pt x="310" y="305"/>
                </a:cubicBezTo>
                <a:cubicBezTo>
                  <a:pt x="314" y="296"/>
                  <a:pt x="316" y="285"/>
                  <a:pt x="316" y="275"/>
                </a:cubicBezTo>
                <a:cubicBezTo>
                  <a:pt x="316" y="228"/>
                  <a:pt x="278" y="190"/>
                  <a:pt x="232" y="190"/>
                </a:cubicBezTo>
                <a:cubicBezTo>
                  <a:pt x="185" y="190"/>
                  <a:pt x="147" y="228"/>
                  <a:pt x="147" y="275"/>
                </a:cubicBezTo>
                <a:cubicBezTo>
                  <a:pt x="147" y="300"/>
                  <a:pt x="159" y="322"/>
                  <a:pt x="176" y="338"/>
                </a:cubicBezTo>
                <a:cubicBezTo>
                  <a:pt x="133" y="396"/>
                  <a:pt x="133" y="396"/>
                  <a:pt x="133" y="396"/>
                </a:cubicBezTo>
                <a:cubicBezTo>
                  <a:pt x="119" y="386"/>
                  <a:pt x="102" y="380"/>
                  <a:pt x="84" y="380"/>
                </a:cubicBezTo>
                <a:cubicBezTo>
                  <a:pt x="38" y="380"/>
                  <a:pt x="0" y="418"/>
                  <a:pt x="0" y="465"/>
                </a:cubicBezTo>
                <a:cubicBezTo>
                  <a:pt x="0" y="511"/>
                  <a:pt x="38" y="549"/>
                  <a:pt x="84" y="549"/>
                </a:cubicBezTo>
                <a:cubicBezTo>
                  <a:pt x="130" y="549"/>
                  <a:pt x="168" y="511"/>
                  <a:pt x="168" y="465"/>
                </a:cubicBezTo>
                <a:cubicBezTo>
                  <a:pt x="168" y="444"/>
                  <a:pt x="160" y="425"/>
                  <a:pt x="148" y="411"/>
                </a:cubicBezTo>
                <a:cubicBezTo>
                  <a:pt x="194" y="350"/>
                  <a:pt x="194" y="350"/>
                  <a:pt x="194" y="350"/>
                </a:cubicBezTo>
                <a:cubicBezTo>
                  <a:pt x="205" y="355"/>
                  <a:pt x="218" y="359"/>
                  <a:pt x="232" y="359"/>
                </a:cubicBezTo>
                <a:cubicBezTo>
                  <a:pt x="260" y="359"/>
                  <a:pt x="285" y="345"/>
                  <a:pt x="300" y="324"/>
                </a:cubicBezTo>
                <a:cubicBezTo>
                  <a:pt x="361" y="360"/>
                  <a:pt x="361" y="360"/>
                  <a:pt x="361" y="360"/>
                </a:cubicBezTo>
                <a:cubicBezTo>
                  <a:pt x="360" y="367"/>
                  <a:pt x="359" y="373"/>
                  <a:pt x="359" y="380"/>
                </a:cubicBezTo>
                <a:cubicBezTo>
                  <a:pt x="359" y="427"/>
                  <a:pt x="397" y="465"/>
                  <a:pt x="443" y="465"/>
                </a:cubicBezTo>
                <a:cubicBezTo>
                  <a:pt x="490" y="465"/>
                  <a:pt x="528" y="427"/>
                  <a:pt x="528" y="380"/>
                </a:cubicBezTo>
                <a:cubicBezTo>
                  <a:pt x="528" y="352"/>
                  <a:pt x="514" y="328"/>
                  <a:pt x="494" y="313"/>
                </a:cubicBezTo>
                <a:cubicBezTo>
                  <a:pt x="596" y="160"/>
                  <a:pt x="596" y="160"/>
                  <a:pt x="596" y="160"/>
                </a:cubicBezTo>
                <a:cubicBezTo>
                  <a:pt x="607" y="165"/>
                  <a:pt x="620" y="169"/>
                  <a:pt x="633" y="169"/>
                </a:cubicBezTo>
                <a:cubicBezTo>
                  <a:pt x="680" y="169"/>
                  <a:pt x="718" y="131"/>
                  <a:pt x="718" y="84"/>
                </a:cubicBezTo>
                <a:cubicBezTo>
                  <a:pt x="718" y="38"/>
                  <a:pt x="680" y="0"/>
                  <a:pt x="633" y="0"/>
                </a:cubicBezTo>
                <a:close/>
                <a:moveTo>
                  <a:pt x="84" y="507"/>
                </a:moveTo>
                <a:cubicBezTo>
                  <a:pt x="61" y="507"/>
                  <a:pt x="42" y="488"/>
                  <a:pt x="42" y="465"/>
                </a:cubicBezTo>
                <a:cubicBezTo>
                  <a:pt x="42" y="441"/>
                  <a:pt x="61" y="422"/>
                  <a:pt x="84" y="422"/>
                </a:cubicBezTo>
                <a:cubicBezTo>
                  <a:pt x="107" y="422"/>
                  <a:pt x="126" y="441"/>
                  <a:pt x="126" y="465"/>
                </a:cubicBezTo>
                <a:cubicBezTo>
                  <a:pt x="126" y="488"/>
                  <a:pt x="107" y="507"/>
                  <a:pt x="84" y="507"/>
                </a:cubicBezTo>
                <a:close/>
                <a:moveTo>
                  <a:pt x="232" y="317"/>
                </a:moveTo>
                <a:cubicBezTo>
                  <a:pt x="209" y="317"/>
                  <a:pt x="190" y="298"/>
                  <a:pt x="190" y="275"/>
                </a:cubicBezTo>
                <a:cubicBezTo>
                  <a:pt x="190" y="251"/>
                  <a:pt x="209" y="233"/>
                  <a:pt x="232" y="233"/>
                </a:cubicBezTo>
                <a:cubicBezTo>
                  <a:pt x="255" y="233"/>
                  <a:pt x="274" y="251"/>
                  <a:pt x="274" y="275"/>
                </a:cubicBezTo>
                <a:cubicBezTo>
                  <a:pt x="274" y="298"/>
                  <a:pt x="255" y="317"/>
                  <a:pt x="232" y="317"/>
                </a:cubicBezTo>
                <a:close/>
                <a:moveTo>
                  <a:pt x="443" y="422"/>
                </a:moveTo>
                <a:cubicBezTo>
                  <a:pt x="420" y="422"/>
                  <a:pt x="401" y="403"/>
                  <a:pt x="401" y="380"/>
                </a:cubicBezTo>
                <a:cubicBezTo>
                  <a:pt x="401" y="357"/>
                  <a:pt x="420" y="338"/>
                  <a:pt x="443" y="338"/>
                </a:cubicBezTo>
                <a:cubicBezTo>
                  <a:pt x="467" y="338"/>
                  <a:pt x="486" y="357"/>
                  <a:pt x="486" y="380"/>
                </a:cubicBezTo>
                <a:cubicBezTo>
                  <a:pt x="486" y="403"/>
                  <a:pt x="467" y="422"/>
                  <a:pt x="443" y="422"/>
                </a:cubicBezTo>
                <a:close/>
                <a:moveTo>
                  <a:pt x="633" y="127"/>
                </a:moveTo>
                <a:cubicBezTo>
                  <a:pt x="610" y="127"/>
                  <a:pt x="591" y="108"/>
                  <a:pt x="591" y="84"/>
                </a:cubicBezTo>
                <a:cubicBezTo>
                  <a:pt x="591" y="61"/>
                  <a:pt x="610" y="42"/>
                  <a:pt x="633" y="42"/>
                </a:cubicBezTo>
                <a:cubicBezTo>
                  <a:pt x="657" y="42"/>
                  <a:pt x="675" y="61"/>
                  <a:pt x="675" y="84"/>
                </a:cubicBezTo>
                <a:cubicBezTo>
                  <a:pt x="675" y="108"/>
                  <a:pt x="657" y="127"/>
                  <a:pt x="633" y="127"/>
                </a:cubicBezTo>
                <a:close/>
              </a:path>
            </a:pathLst>
          </a:custGeom>
          <a:solidFill>
            <a:srgbClr val="171721"/>
          </a:solidFill>
          <a:ln>
            <a:noFill/>
          </a:ln>
          <a:effectLst/>
        </p:spPr>
        <p:txBody>
          <a:bodyPr lIns="38086" tIns="38086" rIns="38086" bIns="38086" anchor="ctr"/>
          <a:lstStyle/>
          <a:p>
            <a:pPr marL="0" marR="0" lvl="0" indent="0" algn="l" defTabSz="342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632038" y="435769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587586" y="2351899"/>
            <a:ext cx="155578" cy="155578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67735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31887" y="140017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77353" y="4362448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632038" y="534114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32038" y="4356933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547765" y="239716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480871" y="434105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480988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499600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5326" y="337661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531887" y="629840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478607" y="533876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8830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V="1">
            <a:off x="-1785984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96685"/>
              </p:ext>
            </p:extLst>
          </p:nvPr>
        </p:nvGraphicFramePr>
        <p:xfrm>
          <a:off x="-246741" y="-508001"/>
          <a:ext cx="12714520" cy="783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33426" y="34545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rPr>
              <a:t>项目计划</a:t>
            </a:r>
          </a:p>
        </p:txBody>
      </p:sp>
      <p:sp>
        <p:nvSpPr>
          <p:cNvPr id="10" name="矩形 9"/>
          <p:cNvSpPr/>
          <p:nvPr/>
        </p:nvSpPr>
        <p:spPr>
          <a:xfrm>
            <a:off x="-197644" y="529380"/>
            <a:ext cx="978694" cy="985421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45268" y="470516"/>
            <a:ext cx="978694" cy="985421"/>
            <a:chOff x="-245268" y="470516"/>
            <a:chExt cx="978694" cy="985421"/>
          </a:xfrm>
          <a:noFill/>
        </p:grpSpPr>
        <p:sp>
          <p:nvSpPr>
            <p:cNvPr id="12" name="矩形 11"/>
            <p:cNvSpPr/>
            <p:nvPr/>
          </p:nvSpPr>
          <p:spPr>
            <a:xfrm>
              <a:off x="-245268" y="470516"/>
              <a:ext cx="978694" cy="985421"/>
            </a:xfrm>
            <a:prstGeom prst="rect">
              <a:avLst/>
            </a:prstGeom>
            <a:solidFill>
              <a:srgbClr val="02E695"/>
            </a:solidFill>
            <a:ln w="3175">
              <a:solidFill>
                <a:srgbClr val="02E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13" name="AutoShape 29"/>
            <p:cNvSpPr>
              <a:spLocks/>
            </p:cNvSpPr>
            <p:nvPr/>
          </p:nvSpPr>
          <p:spPr bwMode="auto">
            <a:xfrm>
              <a:off x="106850" y="730465"/>
              <a:ext cx="434000" cy="46552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solidFill>
              <a:srgbClr val="1E202C"/>
            </a:solidFill>
            <a:ln w="3175">
              <a:solidFill>
                <a:srgbClr val="02E695"/>
              </a:solidFill>
            </a:ln>
            <a:effectLst/>
          </p:spPr>
          <p:txBody>
            <a:bodyPr lIns="38086" tIns="38086" rIns="38086" bIns="38086" anchor="ctr"/>
            <a:lstStyle/>
            <a:p>
              <a:pPr marL="0" marR="0" lvl="0" indent="0" algn="l" defTabSz="3425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489532" y="6840587"/>
            <a:ext cx="978694" cy="85516"/>
          </a:xfrm>
          <a:prstGeom prst="rect">
            <a:avLst/>
          </a:prstGeom>
          <a:solidFill>
            <a:srgbClr val="02E695"/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1321594" y="-1168408"/>
            <a:ext cx="3421856" cy="915996"/>
            <a:chOff x="-1321594" y="-1168408"/>
            <a:chExt cx="3421856" cy="915996"/>
          </a:xfrm>
        </p:grpSpPr>
        <p:sp>
          <p:nvSpPr>
            <p:cNvPr id="34" name="椭圆 33"/>
            <p:cNvSpPr/>
            <p:nvPr/>
          </p:nvSpPr>
          <p:spPr>
            <a:xfrm>
              <a:off x="-133350" y="-1166812"/>
              <a:ext cx="914400" cy="914400"/>
            </a:xfrm>
            <a:prstGeom prst="ellipse">
              <a:avLst/>
            </a:prstGeom>
            <a:solidFill>
              <a:srgbClr val="02E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185862" y="-116681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-1321594" y="-1168408"/>
              <a:ext cx="914400" cy="914400"/>
            </a:xfrm>
            <a:prstGeom prst="ellipse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grpSp>
        <p:nvGrpSpPr>
          <p:cNvPr id="51" name="Group 2"/>
          <p:cNvGrpSpPr/>
          <p:nvPr/>
        </p:nvGrpSpPr>
        <p:grpSpPr>
          <a:xfrm>
            <a:off x="1574341" y="4609562"/>
            <a:ext cx="1950077" cy="525741"/>
            <a:chOff x="2937662" y="4570079"/>
            <a:chExt cx="2600102" cy="700989"/>
          </a:xfrm>
        </p:grpSpPr>
        <p:sp>
          <p:nvSpPr>
            <p:cNvPr id="52" name="TextBox 85"/>
            <p:cNvSpPr txBox="1"/>
            <p:nvPr/>
          </p:nvSpPr>
          <p:spPr>
            <a:xfrm>
              <a:off x="3476331" y="4570079"/>
              <a:ext cx="155225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white"/>
                  </a:solidFill>
                  <a:latin typeface="华文细黑" panose="020F0502020204030204"/>
                  <a:ea typeface="华文细黑"/>
                  <a:cs typeface="+mn-ea"/>
                  <a:sym typeface="+mn-lt"/>
                </a:rPr>
                <a:t>5</a:t>
              </a:r>
              <a:r>
                <a:rPr lang="zh-CN" altLang="en-US" dirty="0">
                  <a:solidFill>
                    <a:prstClr val="white"/>
                  </a:solidFill>
                  <a:latin typeface="华文细黑" panose="020F0502020204030204"/>
                  <a:ea typeface="华文细黑"/>
                  <a:cs typeface="+mn-ea"/>
                  <a:sym typeface="+mn-lt"/>
                </a:rPr>
                <a:t>月下旬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53" name="TextBox 86"/>
            <p:cNvSpPr txBox="1"/>
            <p:nvPr/>
          </p:nvSpPr>
          <p:spPr>
            <a:xfrm>
              <a:off x="2937662" y="4932513"/>
              <a:ext cx="26001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56" name="TextBox 88"/>
          <p:cNvSpPr txBox="1"/>
          <p:nvPr/>
        </p:nvSpPr>
        <p:spPr>
          <a:xfrm>
            <a:off x="6460952" y="4951407"/>
            <a:ext cx="1950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59" name="TextBox 90"/>
          <p:cNvSpPr txBox="1"/>
          <p:nvPr/>
        </p:nvSpPr>
        <p:spPr>
          <a:xfrm>
            <a:off x="8019067" y="4959741"/>
            <a:ext cx="1950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1978343" y="4540907"/>
            <a:ext cx="8987391" cy="0"/>
          </a:xfrm>
          <a:prstGeom prst="line">
            <a:avLst/>
          </a:prstGeom>
          <a:ln w="12700">
            <a:solidFill>
              <a:srgbClr val="1E484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"/>
          <p:cNvSpPr/>
          <p:nvPr/>
        </p:nvSpPr>
        <p:spPr>
          <a:xfrm>
            <a:off x="215381" y="3553114"/>
            <a:ext cx="1600903" cy="142309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rPr>
              <a:t>2021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rPr>
              <a:t>年五月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rPr>
              <a:t>开始组织项目启动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42" name="Teardrop 77"/>
          <p:cNvSpPr/>
          <p:nvPr/>
        </p:nvSpPr>
        <p:spPr>
          <a:xfrm rot="18900000">
            <a:off x="2490828" y="4431549"/>
            <a:ext cx="123230" cy="123230"/>
          </a:xfrm>
          <a:prstGeom prst="teardrop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53705" y="3811032"/>
            <a:ext cx="0" cy="62232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1"/>
          <p:cNvSpPr/>
          <p:nvPr/>
        </p:nvSpPr>
        <p:spPr>
          <a:xfrm>
            <a:off x="2055247" y="2798466"/>
            <a:ext cx="1023257" cy="10232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rPr>
              <a:t>讨论制作内容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39" name="KSO_Shape"/>
            <p:cNvSpPr>
              <a:spLocks/>
            </p:cNvSpPr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>
              <a:spLocks/>
            </p:cNvSpPr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grpSp>
        <p:nvGrpSpPr>
          <p:cNvPr id="46" name="Group 2">
            <a:extLst>
              <a:ext uri="{FF2B5EF4-FFF2-40B4-BE49-F238E27FC236}">
                <a16:creationId xmlns:a16="http://schemas.microsoft.com/office/drawing/2014/main" id="{C2A723CC-43AC-4611-B2E6-F576AC6EB79A}"/>
              </a:ext>
            </a:extLst>
          </p:cNvPr>
          <p:cNvGrpSpPr/>
          <p:nvPr/>
        </p:nvGrpSpPr>
        <p:grpSpPr>
          <a:xfrm>
            <a:off x="2738490" y="4614208"/>
            <a:ext cx="1950077" cy="533639"/>
            <a:chOff x="2937662" y="4559548"/>
            <a:chExt cx="2600102" cy="711520"/>
          </a:xfrm>
        </p:grpSpPr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C676F6E1-57D7-4A6D-B172-E5B140342E0E}"/>
                </a:ext>
              </a:extLst>
            </p:cNvPr>
            <p:cNvSpPr txBox="1"/>
            <p:nvPr/>
          </p:nvSpPr>
          <p:spPr>
            <a:xfrm>
              <a:off x="3535711" y="4559548"/>
              <a:ext cx="155225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F0502020204030204"/>
                  <a:ea typeface="华文细黑"/>
                  <a:cs typeface="+mn-ea"/>
                  <a:sym typeface="+mn-lt"/>
                </a:rPr>
                <a:t>6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F0502020204030204"/>
                  <a:ea typeface="华文细黑"/>
                  <a:cs typeface="+mn-ea"/>
                  <a:sym typeface="+mn-lt"/>
                </a:rPr>
                <a:t>月上旬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61" name="TextBox 86">
              <a:extLst>
                <a:ext uri="{FF2B5EF4-FFF2-40B4-BE49-F238E27FC236}">
                  <a16:creationId xmlns:a16="http://schemas.microsoft.com/office/drawing/2014/main" id="{183ACEE4-3D90-4CB4-95D5-03BBCCE78EEF}"/>
                </a:ext>
              </a:extLst>
            </p:cNvPr>
            <p:cNvSpPr txBox="1"/>
            <p:nvPr/>
          </p:nvSpPr>
          <p:spPr>
            <a:xfrm>
              <a:off x="2937662" y="4932513"/>
              <a:ext cx="26001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grpSp>
        <p:nvGrpSpPr>
          <p:cNvPr id="62" name="Group 2">
            <a:extLst>
              <a:ext uri="{FF2B5EF4-FFF2-40B4-BE49-F238E27FC236}">
                <a16:creationId xmlns:a16="http://schemas.microsoft.com/office/drawing/2014/main" id="{6A8E25BC-37F7-498D-866B-C16009A72A5A}"/>
              </a:ext>
            </a:extLst>
          </p:cNvPr>
          <p:cNvGrpSpPr/>
          <p:nvPr/>
        </p:nvGrpSpPr>
        <p:grpSpPr>
          <a:xfrm>
            <a:off x="4079761" y="4647189"/>
            <a:ext cx="1950077" cy="566465"/>
            <a:chOff x="2937662" y="4515780"/>
            <a:chExt cx="2600102" cy="755288"/>
          </a:xfrm>
        </p:grpSpPr>
        <p:sp>
          <p:nvSpPr>
            <p:cNvPr id="63" name="TextBox 85">
              <a:extLst>
                <a:ext uri="{FF2B5EF4-FFF2-40B4-BE49-F238E27FC236}">
                  <a16:creationId xmlns:a16="http://schemas.microsoft.com/office/drawing/2014/main" id="{C4A82E20-EA37-43B3-A6CE-06368C89C06E}"/>
                </a:ext>
              </a:extLst>
            </p:cNvPr>
            <p:cNvSpPr txBox="1"/>
            <p:nvPr/>
          </p:nvSpPr>
          <p:spPr>
            <a:xfrm>
              <a:off x="3612896" y="4515780"/>
              <a:ext cx="155225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F0502020204030204"/>
                  <a:ea typeface="华文细黑"/>
                  <a:cs typeface="+mn-ea"/>
                  <a:sym typeface="+mn-lt"/>
                </a:rPr>
                <a:t>6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F0502020204030204"/>
                  <a:ea typeface="华文细黑"/>
                  <a:cs typeface="+mn-ea"/>
                  <a:sym typeface="+mn-lt"/>
                </a:rPr>
                <a:t>月中旬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id="{DC5AF7F4-3D70-499E-B4CF-E4ED90FB1851}"/>
                </a:ext>
              </a:extLst>
            </p:cNvPr>
            <p:cNvSpPr txBox="1"/>
            <p:nvPr/>
          </p:nvSpPr>
          <p:spPr>
            <a:xfrm>
              <a:off x="2937662" y="4932513"/>
              <a:ext cx="26001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grpSp>
        <p:nvGrpSpPr>
          <p:cNvPr id="66" name="Group 2">
            <a:extLst>
              <a:ext uri="{FF2B5EF4-FFF2-40B4-BE49-F238E27FC236}">
                <a16:creationId xmlns:a16="http://schemas.microsoft.com/office/drawing/2014/main" id="{4DCA5465-4316-4C28-8ECB-7A23185ECCA2}"/>
              </a:ext>
            </a:extLst>
          </p:cNvPr>
          <p:cNvGrpSpPr/>
          <p:nvPr/>
        </p:nvGrpSpPr>
        <p:grpSpPr>
          <a:xfrm>
            <a:off x="5303492" y="4677137"/>
            <a:ext cx="1950077" cy="525741"/>
            <a:chOff x="2937662" y="4570079"/>
            <a:chExt cx="2600102" cy="700989"/>
          </a:xfrm>
        </p:grpSpPr>
        <p:sp>
          <p:nvSpPr>
            <p:cNvPr id="67" name="TextBox 85">
              <a:extLst>
                <a:ext uri="{FF2B5EF4-FFF2-40B4-BE49-F238E27FC236}">
                  <a16:creationId xmlns:a16="http://schemas.microsoft.com/office/drawing/2014/main" id="{1D00882E-3E39-4FD0-94C4-74073E7CA375}"/>
                </a:ext>
              </a:extLst>
            </p:cNvPr>
            <p:cNvSpPr txBox="1"/>
            <p:nvPr/>
          </p:nvSpPr>
          <p:spPr>
            <a:xfrm>
              <a:off x="3476331" y="4570079"/>
              <a:ext cx="155225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F0502020204030204"/>
                  <a:ea typeface="华文细黑"/>
                  <a:cs typeface="+mn-ea"/>
                  <a:sym typeface="+mn-lt"/>
                </a:rPr>
                <a:t>6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 panose="020F0502020204030204"/>
                  <a:ea typeface="华文细黑"/>
                  <a:cs typeface="+mn-ea"/>
                  <a:sym typeface="+mn-lt"/>
                </a:rPr>
                <a:t>月下旬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68" name="TextBox 86">
              <a:extLst>
                <a:ext uri="{FF2B5EF4-FFF2-40B4-BE49-F238E27FC236}">
                  <a16:creationId xmlns:a16="http://schemas.microsoft.com/office/drawing/2014/main" id="{3C7DB4A5-56F2-46A8-AFAC-80DC9513BD9C}"/>
                </a:ext>
              </a:extLst>
            </p:cNvPr>
            <p:cNvSpPr txBox="1"/>
            <p:nvPr/>
          </p:nvSpPr>
          <p:spPr>
            <a:xfrm>
              <a:off x="2937662" y="4932513"/>
              <a:ext cx="26001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69" name="Teardrop 77">
            <a:extLst>
              <a:ext uri="{FF2B5EF4-FFF2-40B4-BE49-F238E27FC236}">
                <a16:creationId xmlns:a16="http://schemas.microsoft.com/office/drawing/2014/main" id="{6DEE5684-550C-4E7E-943C-A880E9768645}"/>
              </a:ext>
            </a:extLst>
          </p:cNvPr>
          <p:cNvSpPr/>
          <p:nvPr/>
        </p:nvSpPr>
        <p:spPr>
          <a:xfrm rot="18900000">
            <a:off x="3636622" y="4421254"/>
            <a:ext cx="123230" cy="123230"/>
          </a:xfrm>
          <a:prstGeom prst="teardrop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70" name="Teardrop 77">
            <a:extLst>
              <a:ext uri="{FF2B5EF4-FFF2-40B4-BE49-F238E27FC236}">
                <a16:creationId xmlns:a16="http://schemas.microsoft.com/office/drawing/2014/main" id="{8647E7D0-DA85-4CCB-B6A3-164110508A9A}"/>
              </a:ext>
            </a:extLst>
          </p:cNvPr>
          <p:cNvSpPr/>
          <p:nvPr/>
        </p:nvSpPr>
        <p:spPr>
          <a:xfrm rot="18900000">
            <a:off x="6192831" y="4431549"/>
            <a:ext cx="123230" cy="123230"/>
          </a:xfrm>
          <a:prstGeom prst="teardrop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71" name="Teardrop 77">
            <a:extLst>
              <a:ext uri="{FF2B5EF4-FFF2-40B4-BE49-F238E27FC236}">
                <a16:creationId xmlns:a16="http://schemas.microsoft.com/office/drawing/2014/main" id="{A730EB73-C782-4160-956D-0FEEAE2EF6B8}"/>
              </a:ext>
            </a:extLst>
          </p:cNvPr>
          <p:cNvSpPr/>
          <p:nvPr/>
        </p:nvSpPr>
        <p:spPr>
          <a:xfrm rot="18900000">
            <a:off x="5008661" y="4440991"/>
            <a:ext cx="123230" cy="123230"/>
          </a:xfrm>
          <a:prstGeom prst="teardrop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cxnSp>
        <p:nvCxnSpPr>
          <p:cNvPr id="72" name="直接连接符 14">
            <a:extLst>
              <a:ext uri="{FF2B5EF4-FFF2-40B4-BE49-F238E27FC236}">
                <a16:creationId xmlns:a16="http://schemas.microsoft.com/office/drawing/2014/main" id="{05DDD139-163E-4F50-B3BB-D35BB82150DE}"/>
              </a:ext>
            </a:extLst>
          </p:cNvPr>
          <p:cNvCxnSpPr/>
          <p:nvPr/>
        </p:nvCxnSpPr>
        <p:spPr>
          <a:xfrm>
            <a:off x="5070277" y="3794262"/>
            <a:ext cx="0" cy="62232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4">
            <a:extLst>
              <a:ext uri="{FF2B5EF4-FFF2-40B4-BE49-F238E27FC236}">
                <a16:creationId xmlns:a16="http://schemas.microsoft.com/office/drawing/2014/main" id="{44F7C8C5-920C-4A80-A880-9148A1F28761}"/>
              </a:ext>
            </a:extLst>
          </p:cNvPr>
          <p:cNvCxnSpPr>
            <a:cxnSpLocks/>
          </p:cNvCxnSpPr>
          <p:nvPr/>
        </p:nvCxnSpPr>
        <p:spPr>
          <a:xfrm>
            <a:off x="3707042" y="2841353"/>
            <a:ext cx="0" cy="1614378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14">
            <a:extLst>
              <a:ext uri="{FF2B5EF4-FFF2-40B4-BE49-F238E27FC236}">
                <a16:creationId xmlns:a16="http://schemas.microsoft.com/office/drawing/2014/main" id="{5B0A2AD6-DDDA-44D3-AB02-745235D57AD4}"/>
              </a:ext>
            </a:extLst>
          </p:cNvPr>
          <p:cNvCxnSpPr>
            <a:cxnSpLocks/>
          </p:cNvCxnSpPr>
          <p:nvPr/>
        </p:nvCxnSpPr>
        <p:spPr>
          <a:xfrm>
            <a:off x="6235358" y="2513940"/>
            <a:ext cx="0" cy="1979224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11">
            <a:extLst>
              <a:ext uri="{FF2B5EF4-FFF2-40B4-BE49-F238E27FC236}">
                <a16:creationId xmlns:a16="http://schemas.microsoft.com/office/drawing/2014/main" id="{9BE82439-189A-4169-9A0E-85BE17ABEC40}"/>
              </a:ext>
            </a:extLst>
          </p:cNvPr>
          <p:cNvSpPr/>
          <p:nvPr/>
        </p:nvSpPr>
        <p:spPr>
          <a:xfrm>
            <a:off x="3218997" y="1807887"/>
            <a:ext cx="1023257" cy="10232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rPr>
              <a:t>制作初版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77" name="Oval 11">
            <a:extLst>
              <a:ext uri="{FF2B5EF4-FFF2-40B4-BE49-F238E27FC236}">
                <a16:creationId xmlns:a16="http://schemas.microsoft.com/office/drawing/2014/main" id="{74000B05-D1E1-4C27-9B86-8BF2952F71E0}"/>
              </a:ext>
            </a:extLst>
          </p:cNvPr>
          <p:cNvSpPr/>
          <p:nvPr/>
        </p:nvSpPr>
        <p:spPr>
          <a:xfrm>
            <a:off x="5723729" y="1649286"/>
            <a:ext cx="1023257" cy="10232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华文细黑" panose="020F0502020204030204"/>
                <a:ea typeface="华文细黑"/>
                <a:cs typeface="+mn-ea"/>
                <a:sym typeface="+mn-lt"/>
              </a:rPr>
              <a:t>代码合并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45538CD7-B232-4E13-9ACF-203C24F9FCB0}"/>
              </a:ext>
            </a:extLst>
          </p:cNvPr>
          <p:cNvSpPr/>
          <p:nvPr/>
        </p:nvSpPr>
        <p:spPr>
          <a:xfrm>
            <a:off x="4479615" y="2705318"/>
            <a:ext cx="1172155" cy="105338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rPr>
              <a:t>改进游戏模式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423712E7-13CD-441F-B735-105DDA40BF87}"/>
              </a:ext>
            </a:extLst>
          </p:cNvPr>
          <p:cNvGrpSpPr/>
          <p:nvPr/>
        </p:nvGrpSpPr>
        <p:grpSpPr>
          <a:xfrm>
            <a:off x="6749437" y="4642008"/>
            <a:ext cx="4342666" cy="543186"/>
            <a:chOff x="4967998" y="4546820"/>
            <a:chExt cx="5790220" cy="724248"/>
          </a:xfrm>
        </p:grpSpPr>
        <p:sp>
          <p:nvSpPr>
            <p:cNvPr id="83" name="TextBox 89">
              <a:extLst>
                <a:ext uri="{FF2B5EF4-FFF2-40B4-BE49-F238E27FC236}">
                  <a16:creationId xmlns:a16="http://schemas.microsoft.com/office/drawing/2014/main" id="{72A1EFE8-CE73-4EBF-95D0-EC3B80269A2F}"/>
                </a:ext>
              </a:extLst>
            </p:cNvPr>
            <p:cNvSpPr txBox="1"/>
            <p:nvPr/>
          </p:nvSpPr>
          <p:spPr>
            <a:xfrm>
              <a:off x="4967998" y="4546820"/>
              <a:ext cx="155225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white"/>
                  </a:solidFill>
                  <a:latin typeface="华文细黑" panose="020F0502020204030204"/>
                  <a:ea typeface="华文细黑"/>
                  <a:cs typeface="+mn-ea"/>
                  <a:sym typeface="+mn-lt"/>
                </a:rPr>
                <a:t>……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84" name="TextBox 90">
              <a:extLst>
                <a:ext uri="{FF2B5EF4-FFF2-40B4-BE49-F238E27FC236}">
                  <a16:creationId xmlns:a16="http://schemas.microsoft.com/office/drawing/2014/main" id="{07C2D346-DDD0-4F5F-85C4-F24D9863700B}"/>
                </a:ext>
              </a:extLst>
            </p:cNvPr>
            <p:cNvSpPr txBox="1"/>
            <p:nvPr/>
          </p:nvSpPr>
          <p:spPr>
            <a:xfrm>
              <a:off x="8158116" y="4932513"/>
              <a:ext cx="260010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27E3B09-435E-46A3-8A27-DDA869CD8712}"/>
              </a:ext>
            </a:extLst>
          </p:cNvPr>
          <p:cNvSpPr txBox="1"/>
          <p:nvPr/>
        </p:nvSpPr>
        <p:spPr>
          <a:xfrm>
            <a:off x="7943354" y="2853733"/>
            <a:ext cx="3225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项目初期，本身为一个顺序性的横版闯关，但是感觉可玩性一般，后期修改成在了游戏模式</a:t>
            </a:r>
          </a:p>
        </p:txBody>
      </p:sp>
    </p:spTree>
    <p:extLst>
      <p:ext uri="{BB962C8B-B14F-4D97-AF65-F5344CB8AC3E}">
        <p14:creationId xmlns:p14="http://schemas.microsoft.com/office/powerpoint/2010/main" val="13876224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9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9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  <p:bldP spid="41" grpId="0" animBg="1"/>
          <p:bldP spid="42" grpId="0" animBg="1"/>
          <p:bldP spid="44" grpId="0" animBg="1"/>
          <p:bldP spid="69" grpId="0" animBg="1"/>
          <p:bldP spid="70" grpId="0" animBg="1"/>
          <p:bldP spid="71" grpId="0" animBg="1"/>
          <p:bldP spid="76" grpId="0" animBg="1"/>
          <p:bldP spid="77" grpId="0" animBg="1"/>
          <p:bldP spid="78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  <p:bldP spid="41" grpId="0" animBg="1"/>
          <p:bldP spid="42" grpId="0" animBg="1"/>
          <p:bldP spid="44" grpId="0" animBg="1"/>
          <p:bldP spid="69" grpId="0" animBg="1"/>
          <p:bldP spid="70" grpId="0" animBg="1"/>
          <p:bldP spid="71" grpId="0" animBg="1"/>
          <p:bldP spid="76" grpId="0" animBg="1"/>
          <p:bldP spid="77" grpId="0" animBg="1"/>
          <p:bldP spid="78" grpId="0" animBg="1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V="1">
            <a:off x="-1785984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-246741" y="-508001"/>
          <a:ext cx="12714520" cy="783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33426" y="34545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华文细黑" panose="020F0502020204030204"/>
                <a:ea typeface="华文细黑"/>
                <a:cs typeface="+mn-ea"/>
                <a:sym typeface="+mn-lt"/>
              </a:rPr>
              <a:t>模式修改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7644" y="529380"/>
            <a:ext cx="978694" cy="985421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45268" y="470516"/>
            <a:ext cx="978694" cy="985421"/>
            <a:chOff x="-245268" y="470516"/>
            <a:chExt cx="978694" cy="985421"/>
          </a:xfrm>
          <a:noFill/>
        </p:grpSpPr>
        <p:sp>
          <p:nvSpPr>
            <p:cNvPr id="12" name="矩形 11"/>
            <p:cNvSpPr/>
            <p:nvPr/>
          </p:nvSpPr>
          <p:spPr>
            <a:xfrm>
              <a:off x="-245268" y="470516"/>
              <a:ext cx="978694" cy="985421"/>
            </a:xfrm>
            <a:prstGeom prst="rect">
              <a:avLst/>
            </a:prstGeom>
            <a:solidFill>
              <a:srgbClr val="02E695"/>
            </a:solidFill>
            <a:ln w="3175">
              <a:solidFill>
                <a:srgbClr val="02E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13" name="AutoShape 29"/>
            <p:cNvSpPr>
              <a:spLocks/>
            </p:cNvSpPr>
            <p:nvPr/>
          </p:nvSpPr>
          <p:spPr bwMode="auto">
            <a:xfrm>
              <a:off x="106850" y="730465"/>
              <a:ext cx="434000" cy="46552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solidFill>
              <a:srgbClr val="1E202C"/>
            </a:solidFill>
            <a:ln w="3175">
              <a:solidFill>
                <a:srgbClr val="02E695"/>
              </a:solidFill>
            </a:ln>
            <a:effectLst/>
          </p:spPr>
          <p:txBody>
            <a:bodyPr lIns="38086" tIns="38086" rIns="38086" bIns="38086" anchor="ctr"/>
            <a:lstStyle/>
            <a:p>
              <a:pPr marL="0" marR="0" lvl="0" indent="0" algn="l" defTabSz="3425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489532" y="6840587"/>
            <a:ext cx="978694" cy="85516"/>
          </a:xfrm>
          <a:prstGeom prst="rect">
            <a:avLst/>
          </a:prstGeom>
          <a:solidFill>
            <a:srgbClr val="02E695"/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1321594" y="-1168408"/>
            <a:ext cx="3421856" cy="915996"/>
            <a:chOff x="-1321594" y="-1168408"/>
            <a:chExt cx="3421856" cy="915996"/>
          </a:xfrm>
        </p:grpSpPr>
        <p:sp>
          <p:nvSpPr>
            <p:cNvPr id="34" name="椭圆 33"/>
            <p:cNvSpPr/>
            <p:nvPr/>
          </p:nvSpPr>
          <p:spPr>
            <a:xfrm>
              <a:off x="-133350" y="-1166812"/>
              <a:ext cx="914400" cy="914400"/>
            </a:xfrm>
            <a:prstGeom prst="ellipse">
              <a:avLst/>
            </a:prstGeom>
            <a:solidFill>
              <a:srgbClr val="02E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185862" y="-116681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-1321594" y="-1168408"/>
              <a:ext cx="914400" cy="914400"/>
            </a:xfrm>
            <a:prstGeom prst="ellipse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53" name="TextBox 86"/>
          <p:cNvSpPr txBox="1"/>
          <p:nvPr/>
        </p:nvSpPr>
        <p:spPr>
          <a:xfrm>
            <a:off x="1574341" y="4881387"/>
            <a:ext cx="1950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56" name="TextBox 88"/>
          <p:cNvSpPr txBox="1"/>
          <p:nvPr/>
        </p:nvSpPr>
        <p:spPr>
          <a:xfrm>
            <a:off x="6460952" y="4951407"/>
            <a:ext cx="1950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59" name="TextBox 90"/>
          <p:cNvSpPr txBox="1"/>
          <p:nvPr/>
        </p:nvSpPr>
        <p:spPr>
          <a:xfrm>
            <a:off x="8019067" y="4959741"/>
            <a:ext cx="1950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1978343" y="4540907"/>
            <a:ext cx="8987391" cy="0"/>
          </a:xfrm>
          <a:prstGeom prst="line">
            <a:avLst/>
          </a:prstGeom>
          <a:ln w="12700">
            <a:solidFill>
              <a:srgbClr val="1E484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1043218" y="3503552"/>
            <a:ext cx="748637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1"/>
          <p:cNvSpPr/>
          <p:nvPr/>
        </p:nvSpPr>
        <p:spPr>
          <a:xfrm>
            <a:off x="215884" y="2914481"/>
            <a:ext cx="1023257" cy="10232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华文细黑" panose="020F0502020204030204"/>
                <a:ea typeface="华文细黑"/>
                <a:cs typeface="+mn-ea"/>
                <a:sym typeface="+mn-lt"/>
              </a:rPr>
              <a:t>家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39" name="KSO_Shape"/>
            <p:cNvSpPr>
              <a:spLocks/>
            </p:cNvSpPr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>
              <a:spLocks/>
            </p:cNvSpPr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61" name="TextBox 86">
            <a:extLst>
              <a:ext uri="{FF2B5EF4-FFF2-40B4-BE49-F238E27FC236}">
                <a16:creationId xmlns:a16="http://schemas.microsoft.com/office/drawing/2014/main" id="{183ACEE4-3D90-4CB4-95D5-03BBCCE78EEF}"/>
              </a:ext>
            </a:extLst>
          </p:cNvPr>
          <p:cNvSpPr txBox="1"/>
          <p:nvPr/>
        </p:nvSpPr>
        <p:spPr>
          <a:xfrm>
            <a:off x="2738490" y="4893931"/>
            <a:ext cx="1950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cxnSp>
        <p:nvCxnSpPr>
          <p:cNvPr id="72" name="直接连接符 14">
            <a:extLst>
              <a:ext uri="{FF2B5EF4-FFF2-40B4-BE49-F238E27FC236}">
                <a16:creationId xmlns:a16="http://schemas.microsoft.com/office/drawing/2014/main" id="{05DDD139-163E-4F50-B3BB-D35BB82150DE}"/>
              </a:ext>
            </a:extLst>
          </p:cNvPr>
          <p:cNvCxnSpPr>
            <a:cxnSpLocks/>
          </p:cNvCxnSpPr>
          <p:nvPr/>
        </p:nvCxnSpPr>
        <p:spPr>
          <a:xfrm flipV="1">
            <a:off x="4688567" y="2327564"/>
            <a:ext cx="1421952" cy="1098546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4">
            <a:extLst>
              <a:ext uri="{FF2B5EF4-FFF2-40B4-BE49-F238E27FC236}">
                <a16:creationId xmlns:a16="http://schemas.microsoft.com/office/drawing/2014/main" id="{44F7C8C5-920C-4A80-A880-9148A1F28761}"/>
              </a:ext>
            </a:extLst>
          </p:cNvPr>
          <p:cNvCxnSpPr>
            <a:cxnSpLocks/>
          </p:cNvCxnSpPr>
          <p:nvPr/>
        </p:nvCxnSpPr>
        <p:spPr>
          <a:xfrm>
            <a:off x="2571841" y="3482137"/>
            <a:ext cx="1435421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11">
            <a:extLst>
              <a:ext uri="{FF2B5EF4-FFF2-40B4-BE49-F238E27FC236}">
                <a16:creationId xmlns:a16="http://schemas.microsoft.com/office/drawing/2014/main" id="{9BE82439-189A-4169-9A0E-85BE17ABEC40}"/>
              </a:ext>
            </a:extLst>
          </p:cNvPr>
          <p:cNvSpPr/>
          <p:nvPr/>
        </p:nvSpPr>
        <p:spPr>
          <a:xfrm>
            <a:off x="1848220" y="2942268"/>
            <a:ext cx="1023257" cy="10232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华文细黑" panose="020F0502020204030204"/>
                <a:ea typeface="华文细黑"/>
                <a:cs typeface="+mn-ea"/>
                <a:sym typeface="+mn-lt"/>
              </a:rPr>
              <a:t>森林外围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77" name="Oval 11">
            <a:extLst>
              <a:ext uri="{FF2B5EF4-FFF2-40B4-BE49-F238E27FC236}">
                <a16:creationId xmlns:a16="http://schemas.microsoft.com/office/drawing/2014/main" id="{74000B05-D1E1-4C27-9B86-8BF2952F71E0}"/>
              </a:ext>
            </a:extLst>
          </p:cNvPr>
          <p:cNvSpPr/>
          <p:nvPr/>
        </p:nvSpPr>
        <p:spPr>
          <a:xfrm>
            <a:off x="5723729" y="1649286"/>
            <a:ext cx="1023257" cy="10232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ea"/>
                <a:sym typeface="+mn-lt"/>
              </a:rPr>
              <a:t>矿洞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45538CD7-B232-4E13-9ACF-203C24F9FCB0}"/>
              </a:ext>
            </a:extLst>
          </p:cNvPr>
          <p:cNvSpPr/>
          <p:nvPr/>
        </p:nvSpPr>
        <p:spPr>
          <a:xfrm>
            <a:off x="3567859" y="2955446"/>
            <a:ext cx="1172155" cy="105338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华文细黑" panose="020F0502020204030204"/>
                <a:ea typeface="华文细黑"/>
                <a:cs typeface="+mn-ea"/>
                <a:sym typeface="+mn-lt"/>
              </a:rPr>
              <a:t>森林内部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7E3B09-435E-46A3-8A27-DDA869CD8712}"/>
              </a:ext>
            </a:extLst>
          </p:cNvPr>
          <p:cNvSpPr txBox="1"/>
          <p:nvPr/>
        </p:nvSpPr>
        <p:spPr>
          <a:xfrm>
            <a:off x="7943354" y="2853733"/>
            <a:ext cx="3225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F0502020204030204"/>
                <a:ea typeface="华文细黑"/>
                <a:cs typeface="+mn-cs"/>
              </a:rPr>
              <a:t>在风险不大的森林外围角色死亡会在该地图复活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white"/>
                </a:solidFill>
                <a:latin typeface="华文细黑" panose="020F0502020204030204"/>
                <a:ea typeface="华文细黑"/>
              </a:rPr>
              <a:t>在森林内部以及其内嵌的场景死亡会返回家中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F0502020204030204"/>
              <a:ea typeface="华文细黑"/>
              <a:cs typeface="+mn-cs"/>
            </a:endParaRP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914DB827-9EB2-416D-A1C2-75ADCDB97D3B}"/>
              </a:ext>
            </a:extLst>
          </p:cNvPr>
          <p:cNvSpPr/>
          <p:nvPr/>
        </p:nvSpPr>
        <p:spPr>
          <a:xfrm>
            <a:off x="5671517" y="4580301"/>
            <a:ext cx="1023257" cy="10232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华文细黑" panose="020F0502020204030204"/>
                <a:ea typeface="华文细黑"/>
                <a:cs typeface="+mn-ea"/>
                <a:sym typeface="+mn-lt"/>
              </a:rPr>
              <a:t>地牢模式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sp>
        <p:nvSpPr>
          <p:cNvPr id="55" name="Oval 11">
            <a:extLst>
              <a:ext uri="{FF2B5EF4-FFF2-40B4-BE49-F238E27FC236}">
                <a16:creationId xmlns:a16="http://schemas.microsoft.com/office/drawing/2014/main" id="{1AD0DEC3-5BCF-4881-8ACC-5705440E1F2B}"/>
              </a:ext>
            </a:extLst>
          </p:cNvPr>
          <p:cNvSpPr/>
          <p:nvPr/>
        </p:nvSpPr>
        <p:spPr>
          <a:xfrm>
            <a:off x="5692997" y="3071686"/>
            <a:ext cx="1023257" cy="10232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华文细黑" panose="020F0502020204030204"/>
                <a:ea typeface="华文细黑"/>
                <a:cs typeface="+mn-ea"/>
                <a:sym typeface="+mn-lt"/>
              </a:rPr>
              <a:t>飞船战斗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 panose="020F0502020204030204"/>
              <a:ea typeface="华文细黑"/>
              <a:cs typeface="+mn-ea"/>
              <a:sym typeface="+mn-lt"/>
            </a:endParaRPr>
          </a:p>
        </p:txBody>
      </p:sp>
      <p:cxnSp>
        <p:nvCxnSpPr>
          <p:cNvPr id="57" name="直接连接符 14">
            <a:extLst>
              <a:ext uri="{FF2B5EF4-FFF2-40B4-BE49-F238E27FC236}">
                <a16:creationId xmlns:a16="http://schemas.microsoft.com/office/drawing/2014/main" id="{970B9F75-5264-43A9-8822-6DEC23B07C12}"/>
              </a:ext>
            </a:extLst>
          </p:cNvPr>
          <p:cNvCxnSpPr>
            <a:cxnSpLocks/>
          </p:cNvCxnSpPr>
          <p:nvPr/>
        </p:nvCxnSpPr>
        <p:spPr>
          <a:xfrm>
            <a:off x="4688567" y="3503552"/>
            <a:ext cx="1222706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4">
            <a:extLst>
              <a:ext uri="{FF2B5EF4-FFF2-40B4-BE49-F238E27FC236}">
                <a16:creationId xmlns:a16="http://schemas.microsoft.com/office/drawing/2014/main" id="{5D5522ED-A1DE-452B-AF9D-15AFBE787334}"/>
              </a:ext>
            </a:extLst>
          </p:cNvPr>
          <p:cNvCxnSpPr>
            <a:cxnSpLocks/>
          </p:cNvCxnSpPr>
          <p:nvPr/>
        </p:nvCxnSpPr>
        <p:spPr>
          <a:xfrm>
            <a:off x="4586187" y="3714183"/>
            <a:ext cx="1325086" cy="1179748"/>
          </a:xfrm>
          <a:prstGeom prst="line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1546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  <p:bldP spid="44" grpId="0" animBg="1"/>
          <p:bldP spid="76" grpId="0" animBg="1"/>
          <p:bldP spid="77" grpId="0" animBg="1"/>
          <p:bldP spid="78" grpId="0" animBg="1"/>
          <p:bldP spid="2" grpId="0"/>
          <p:bldP spid="54" grpId="0" animBg="1"/>
          <p:bldP spid="5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 animBg="1"/>
          <p:bldP spid="44" grpId="0" animBg="1"/>
          <p:bldP spid="76" grpId="0" animBg="1"/>
          <p:bldP spid="77" grpId="0" animBg="1"/>
          <p:bldP spid="78" grpId="0" animBg="1"/>
          <p:bldP spid="2" grpId="0"/>
          <p:bldP spid="54" grpId="0" animBg="1"/>
          <p:bldP spid="55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V="1">
            <a:off x="-1895475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59243"/>
              </p:ext>
            </p:extLst>
          </p:nvPr>
        </p:nvGraphicFramePr>
        <p:xfrm>
          <a:off x="-246741" y="-508001"/>
          <a:ext cx="12714520" cy="783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椭圆 18"/>
          <p:cNvSpPr/>
          <p:nvPr/>
        </p:nvSpPr>
        <p:spPr>
          <a:xfrm>
            <a:off x="3632038" y="435769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587586" y="2351899"/>
            <a:ext cx="155578" cy="155578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7735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531887" y="140017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677353" y="4362448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32038" y="534114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58672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632038" y="4356933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547765" y="239716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480871" y="434105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480988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99600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95326" y="337661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31887" y="629840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478607" y="533876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10" name="KSO_Shape"/>
            <p:cNvSpPr>
              <a:spLocks/>
            </p:cNvSpPr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856358" y="2004755"/>
            <a:ext cx="2629548" cy="2443421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87056" y="1885950"/>
            <a:ext cx="2629548" cy="2471141"/>
            <a:chOff x="4787056" y="1517650"/>
            <a:chExt cx="2629548" cy="2471141"/>
          </a:xfrm>
        </p:grpSpPr>
        <p:sp>
          <p:nvSpPr>
            <p:cNvPr id="13" name="矩形 12"/>
            <p:cNvSpPr/>
            <p:nvPr/>
          </p:nvSpPr>
          <p:spPr>
            <a:xfrm>
              <a:off x="4787056" y="1517650"/>
              <a:ext cx="2629548" cy="2471141"/>
            </a:xfrm>
            <a:prstGeom prst="rect">
              <a:avLst/>
            </a:prstGeom>
            <a:pattFill prst="dkVert">
              <a:fgClr>
                <a:srgbClr val="02E695"/>
              </a:fgClr>
              <a:bgClr>
                <a:srgbClr val="1F222D"/>
              </a:bgClr>
            </a:patt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AutoShape 29"/>
            <p:cNvSpPr>
              <a:spLocks/>
            </p:cNvSpPr>
            <p:nvPr/>
          </p:nvSpPr>
          <p:spPr bwMode="auto">
            <a:xfrm>
              <a:off x="5348052" y="1946354"/>
              <a:ext cx="1521297" cy="16317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solidFill>
              <a:srgbClr val="171721"/>
            </a:solidFill>
            <a:ln>
              <a:noFill/>
            </a:ln>
            <a:effectLst/>
          </p:spPr>
          <p:txBody>
            <a:bodyPr lIns="38086" tIns="38086" rIns="38086" bIns="38086" anchor="ctr"/>
            <a:lstStyle/>
            <a:p>
              <a:pPr defTabSz="342528">
                <a:defRPr/>
              </a:pPr>
              <a:endParaRPr lang="es-ES" sz="210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3093759" y="4500693"/>
            <a:ext cx="6004482" cy="858707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636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90000"/>
              </a:lnSpc>
              <a:tabLst>
                <a:tab pos="4983873" algn="l"/>
              </a:tabLst>
            </a:pPr>
            <a:r>
              <a:rPr lang="zh-CN" altLang="en-US" sz="3600" b="1" dirty="0">
                <a:solidFill>
                  <a:srgbClr val="02E695"/>
                </a:solidFill>
                <a:latin typeface="+mn-lt"/>
                <a:ea typeface="+mn-ea"/>
                <a:cs typeface="+mn-ea"/>
                <a:sym typeface="+mn-lt"/>
              </a:rPr>
              <a:t>分工安排</a:t>
            </a:r>
            <a:endParaRPr lang="en-US" sz="3600" b="1" dirty="0">
              <a:solidFill>
                <a:srgbClr val="02E69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40188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V="1">
            <a:off x="-1895475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5812779"/>
              </p:ext>
            </p:extLst>
          </p:nvPr>
        </p:nvGraphicFramePr>
        <p:xfrm>
          <a:off x="-297703" y="-502919"/>
          <a:ext cx="12714520" cy="786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任务分工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-197644" y="529380"/>
            <a:ext cx="978694" cy="985421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45268" y="470516"/>
            <a:ext cx="978694" cy="985421"/>
            <a:chOff x="-245268" y="470516"/>
            <a:chExt cx="978694" cy="985421"/>
          </a:xfrm>
        </p:grpSpPr>
        <p:sp>
          <p:nvSpPr>
            <p:cNvPr id="12" name="矩形 11"/>
            <p:cNvSpPr/>
            <p:nvPr/>
          </p:nvSpPr>
          <p:spPr>
            <a:xfrm>
              <a:off x="-245268" y="470516"/>
              <a:ext cx="978694" cy="985421"/>
            </a:xfrm>
            <a:prstGeom prst="rect">
              <a:avLst/>
            </a:prstGeom>
            <a:solidFill>
              <a:srgbClr val="02E695"/>
            </a:solidFill>
            <a:ln w="3175">
              <a:solidFill>
                <a:srgbClr val="02E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13" name="Freeform 429"/>
            <p:cNvSpPr>
              <a:spLocks noChangeArrowheads="1"/>
            </p:cNvSpPr>
            <p:nvPr/>
          </p:nvSpPr>
          <p:spPr bwMode="auto">
            <a:xfrm>
              <a:off x="90856" y="723399"/>
              <a:ext cx="476004" cy="472588"/>
            </a:xfrm>
            <a:custGeom>
              <a:avLst/>
              <a:gdLst>
                <a:gd name="T0" fmla="*/ 1162 w 1230"/>
                <a:gd name="T1" fmla="*/ 383 h 1221"/>
                <a:gd name="T2" fmla="*/ 1112 w 1230"/>
                <a:gd name="T3" fmla="*/ 433 h 1221"/>
                <a:gd name="T4" fmla="*/ 794 w 1230"/>
                <a:gd name="T5" fmla="*/ 116 h 1221"/>
                <a:gd name="T6" fmla="*/ 844 w 1230"/>
                <a:gd name="T7" fmla="*/ 57 h 1221"/>
                <a:gd name="T8" fmla="*/ 1061 w 1230"/>
                <a:gd name="T9" fmla="*/ 57 h 1221"/>
                <a:gd name="T10" fmla="*/ 1162 w 1230"/>
                <a:gd name="T11" fmla="*/ 166 h 1221"/>
                <a:gd name="T12" fmla="*/ 1162 w 1230"/>
                <a:gd name="T13" fmla="*/ 383 h 1221"/>
                <a:gd name="T14" fmla="*/ 418 w 1230"/>
                <a:gd name="T15" fmla="*/ 1019 h 1221"/>
                <a:gd name="T16" fmla="*/ 418 w 1230"/>
                <a:gd name="T17" fmla="*/ 1077 h 1221"/>
                <a:gd name="T18" fmla="*/ 468 w 1230"/>
                <a:gd name="T19" fmla="*/ 1077 h 1221"/>
                <a:gd name="T20" fmla="*/ 1061 w 1230"/>
                <a:gd name="T21" fmla="*/ 484 h 1221"/>
                <a:gd name="T22" fmla="*/ 1003 w 1230"/>
                <a:gd name="T23" fmla="*/ 433 h 1221"/>
                <a:gd name="T24" fmla="*/ 418 w 1230"/>
                <a:gd name="T25" fmla="*/ 1019 h 1221"/>
                <a:gd name="T26" fmla="*/ 150 w 1230"/>
                <a:gd name="T27" fmla="*/ 751 h 1221"/>
                <a:gd name="T28" fmla="*/ 150 w 1230"/>
                <a:gd name="T29" fmla="*/ 810 h 1221"/>
                <a:gd name="T30" fmla="*/ 209 w 1230"/>
                <a:gd name="T31" fmla="*/ 810 h 1221"/>
                <a:gd name="T32" fmla="*/ 794 w 1230"/>
                <a:gd name="T33" fmla="*/ 216 h 1221"/>
                <a:gd name="T34" fmla="*/ 735 w 1230"/>
                <a:gd name="T35" fmla="*/ 166 h 1221"/>
                <a:gd name="T36" fmla="*/ 150 w 1230"/>
                <a:gd name="T37" fmla="*/ 751 h 1221"/>
                <a:gd name="T38" fmla="*/ 844 w 1230"/>
                <a:gd name="T39" fmla="*/ 275 h 1221"/>
                <a:gd name="T40" fmla="*/ 259 w 1230"/>
                <a:gd name="T41" fmla="*/ 860 h 1221"/>
                <a:gd name="T42" fmla="*/ 259 w 1230"/>
                <a:gd name="T43" fmla="*/ 969 h 1221"/>
                <a:gd name="T44" fmla="*/ 367 w 1230"/>
                <a:gd name="T45" fmla="*/ 969 h 1221"/>
                <a:gd name="T46" fmla="*/ 953 w 1230"/>
                <a:gd name="T47" fmla="*/ 383 h 1221"/>
                <a:gd name="T48" fmla="*/ 844 w 1230"/>
                <a:gd name="T49" fmla="*/ 275 h 1221"/>
                <a:gd name="T50" fmla="*/ 367 w 1230"/>
                <a:gd name="T51" fmla="*/ 1127 h 1221"/>
                <a:gd name="T52" fmla="*/ 334 w 1230"/>
                <a:gd name="T53" fmla="*/ 1061 h 1221"/>
                <a:gd name="T54" fmla="*/ 309 w 1230"/>
                <a:gd name="T55" fmla="*/ 1061 h 1221"/>
                <a:gd name="T56" fmla="*/ 209 w 1230"/>
                <a:gd name="T57" fmla="*/ 1019 h 1221"/>
                <a:gd name="T58" fmla="*/ 158 w 1230"/>
                <a:gd name="T59" fmla="*/ 910 h 1221"/>
                <a:gd name="T60" fmla="*/ 167 w 1230"/>
                <a:gd name="T61" fmla="*/ 893 h 1221"/>
                <a:gd name="T62" fmla="*/ 100 w 1230"/>
                <a:gd name="T63" fmla="*/ 860 h 1221"/>
                <a:gd name="T64" fmla="*/ 92 w 1230"/>
                <a:gd name="T65" fmla="*/ 852 h 1221"/>
                <a:gd name="T66" fmla="*/ 0 w 1230"/>
                <a:gd name="T67" fmla="*/ 1220 h 1221"/>
                <a:gd name="T68" fmla="*/ 367 w 1230"/>
                <a:gd name="T69" fmla="*/ 1127 h 1221"/>
                <a:gd name="T70" fmla="*/ 367 w 1230"/>
                <a:gd name="T71" fmla="*/ 1127 h 1221"/>
                <a:gd name="T72" fmla="*/ 367 w 1230"/>
                <a:gd name="T73" fmla="*/ 112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0" h="1221">
                  <a:moveTo>
                    <a:pt x="1162" y="383"/>
                  </a:moveTo>
                  <a:cubicBezTo>
                    <a:pt x="1112" y="433"/>
                    <a:pt x="1112" y="433"/>
                    <a:pt x="1112" y="433"/>
                  </a:cubicBezTo>
                  <a:cubicBezTo>
                    <a:pt x="794" y="116"/>
                    <a:pt x="794" y="116"/>
                    <a:pt x="794" y="116"/>
                  </a:cubicBezTo>
                  <a:cubicBezTo>
                    <a:pt x="844" y="57"/>
                    <a:pt x="844" y="57"/>
                    <a:pt x="844" y="57"/>
                  </a:cubicBezTo>
                  <a:cubicBezTo>
                    <a:pt x="903" y="0"/>
                    <a:pt x="1003" y="0"/>
                    <a:pt x="1061" y="57"/>
                  </a:cubicBezTo>
                  <a:cubicBezTo>
                    <a:pt x="1162" y="166"/>
                    <a:pt x="1162" y="166"/>
                    <a:pt x="1162" y="166"/>
                  </a:cubicBezTo>
                  <a:cubicBezTo>
                    <a:pt x="1229" y="225"/>
                    <a:pt x="1229" y="325"/>
                    <a:pt x="1162" y="383"/>
                  </a:cubicBezTo>
                  <a:close/>
                  <a:moveTo>
                    <a:pt x="418" y="1019"/>
                  </a:moveTo>
                  <a:cubicBezTo>
                    <a:pt x="401" y="1035"/>
                    <a:pt x="401" y="1061"/>
                    <a:pt x="418" y="1077"/>
                  </a:cubicBezTo>
                  <a:cubicBezTo>
                    <a:pt x="434" y="1086"/>
                    <a:pt x="459" y="1086"/>
                    <a:pt x="468" y="1077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03" y="433"/>
                    <a:pt x="1003" y="433"/>
                    <a:pt x="1003" y="433"/>
                  </a:cubicBezTo>
                  <a:lnTo>
                    <a:pt x="418" y="1019"/>
                  </a:lnTo>
                  <a:close/>
                  <a:moveTo>
                    <a:pt x="150" y="751"/>
                  </a:moveTo>
                  <a:cubicBezTo>
                    <a:pt x="133" y="768"/>
                    <a:pt x="133" y="793"/>
                    <a:pt x="150" y="810"/>
                  </a:cubicBezTo>
                  <a:cubicBezTo>
                    <a:pt x="167" y="818"/>
                    <a:pt x="192" y="818"/>
                    <a:pt x="209" y="810"/>
                  </a:cubicBezTo>
                  <a:cubicBezTo>
                    <a:pt x="794" y="216"/>
                    <a:pt x="794" y="216"/>
                    <a:pt x="794" y="216"/>
                  </a:cubicBezTo>
                  <a:cubicBezTo>
                    <a:pt x="735" y="166"/>
                    <a:pt x="735" y="166"/>
                    <a:pt x="735" y="166"/>
                  </a:cubicBezTo>
                  <a:lnTo>
                    <a:pt x="150" y="751"/>
                  </a:lnTo>
                  <a:close/>
                  <a:moveTo>
                    <a:pt x="844" y="275"/>
                  </a:moveTo>
                  <a:cubicBezTo>
                    <a:pt x="259" y="860"/>
                    <a:pt x="259" y="860"/>
                    <a:pt x="259" y="860"/>
                  </a:cubicBezTo>
                  <a:cubicBezTo>
                    <a:pt x="225" y="893"/>
                    <a:pt x="225" y="935"/>
                    <a:pt x="259" y="969"/>
                  </a:cubicBezTo>
                  <a:cubicBezTo>
                    <a:pt x="284" y="994"/>
                    <a:pt x="334" y="994"/>
                    <a:pt x="367" y="969"/>
                  </a:cubicBezTo>
                  <a:cubicBezTo>
                    <a:pt x="953" y="383"/>
                    <a:pt x="953" y="383"/>
                    <a:pt x="953" y="383"/>
                  </a:cubicBezTo>
                  <a:lnTo>
                    <a:pt x="844" y="275"/>
                  </a:lnTo>
                  <a:close/>
                  <a:moveTo>
                    <a:pt x="367" y="1127"/>
                  </a:moveTo>
                  <a:cubicBezTo>
                    <a:pt x="351" y="1111"/>
                    <a:pt x="343" y="1086"/>
                    <a:pt x="334" y="1061"/>
                  </a:cubicBezTo>
                  <a:cubicBezTo>
                    <a:pt x="326" y="1061"/>
                    <a:pt x="317" y="1061"/>
                    <a:pt x="309" y="1061"/>
                  </a:cubicBezTo>
                  <a:cubicBezTo>
                    <a:pt x="276" y="1061"/>
                    <a:pt x="234" y="1052"/>
                    <a:pt x="209" y="1019"/>
                  </a:cubicBezTo>
                  <a:cubicBezTo>
                    <a:pt x="175" y="994"/>
                    <a:pt x="158" y="952"/>
                    <a:pt x="158" y="910"/>
                  </a:cubicBezTo>
                  <a:cubicBezTo>
                    <a:pt x="158" y="910"/>
                    <a:pt x="158" y="902"/>
                    <a:pt x="167" y="893"/>
                  </a:cubicBezTo>
                  <a:cubicBezTo>
                    <a:pt x="142" y="885"/>
                    <a:pt x="117" y="877"/>
                    <a:pt x="100" y="860"/>
                  </a:cubicBezTo>
                  <a:lnTo>
                    <a:pt x="92" y="852"/>
                  </a:lnTo>
                  <a:cubicBezTo>
                    <a:pt x="0" y="1220"/>
                    <a:pt x="0" y="1220"/>
                    <a:pt x="0" y="1220"/>
                  </a:cubicBezTo>
                  <a:cubicBezTo>
                    <a:pt x="367" y="1127"/>
                    <a:pt x="367" y="1127"/>
                    <a:pt x="367" y="1127"/>
                  </a:cubicBezTo>
                  <a:close/>
                  <a:moveTo>
                    <a:pt x="367" y="1127"/>
                  </a:moveTo>
                  <a:lnTo>
                    <a:pt x="367" y="1127"/>
                  </a:lnTo>
                  <a:close/>
                </a:path>
              </a:pathLst>
            </a:custGeom>
            <a:solidFill>
              <a:srgbClr val="1E202C"/>
            </a:solidFill>
            <a:ln>
              <a:noFill/>
            </a:ln>
            <a:effectLst/>
          </p:spPr>
          <p:txBody>
            <a:bodyPr wrap="none" lIns="60951" tIns="30475" rIns="60951" bIns="30475" anchor="ctr"/>
            <a:lstStyle/>
            <a:p>
              <a:pPr marL="0" marR="0" lvl="0" indent="0" algn="l" defTabSz="5435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489532" y="6840587"/>
            <a:ext cx="978694" cy="85516"/>
          </a:xfrm>
          <a:prstGeom prst="rect">
            <a:avLst/>
          </a:prstGeom>
          <a:solidFill>
            <a:srgbClr val="02E695"/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1321594" y="-1168408"/>
            <a:ext cx="3421856" cy="915996"/>
            <a:chOff x="-1321594" y="-1168408"/>
            <a:chExt cx="3421856" cy="915996"/>
          </a:xfrm>
        </p:grpSpPr>
        <p:sp>
          <p:nvSpPr>
            <p:cNvPr id="16" name="椭圆 15"/>
            <p:cNvSpPr/>
            <p:nvPr/>
          </p:nvSpPr>
          <p:spPr>
            <a:xfrm>
              <a:off x="-133350" y="-1166812"/>
              <a:ext cx="914400" cy="914400"/>
            </a:xfrm>
            <a:prstGeom prst="ellipse">
              <a:avLst/>
            </a:prstGeom>
            <a:solidFill>
              <a:srgbClr val="02E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85862" y="-116681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-1321594" y="-1168408"/>
              <a:ext cx="914400" cy="914400"/>
            </a:xfrm>
            <a:prstGeom prst="ellipse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66860" y="1896266"/>
            <a:ext cx="1890772" cy="636896"/>
            <a:chOff x="11352933" y="3136969"/>
            <a:chExt cx="990599" cy="490537"/>
          </a:xfrm>
        </p:grpSpPr>
        <p:sp>
          <p:nvSpPr>
            <p:cNvPr id="49" name="矩形 48"/>
            <p:cNvSpPr/>
            <p:nvPr/>
          </p:nvSpPr>
          <p:spPr>
            <a:xfrm>
              <a:off x="11352933" y="3136969"/>
              <a:ext cx="990599" cy="490537"/>
            </a:xfrm>
            <a:prstGeom prst="rect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684114" y="3261209"/>
              <a:ext cx="350746" cy="201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/>
                  <a:ea typeface="华文细黑"/>
                  <a:cs typeface="+mn-ea"/>
                  <a:sym typeface="+mn-lt"/>
                </a:rPr>
                <a:t>沈静远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80" name="KSO_Shape"/>
            <p:cNvSpPr/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81" name="任意多边形 80"/>
            <p:cNvSpPr/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2" name="KSO_Shape"/>
          <p:cNvSpPr/>
          <p:nvPr/>
        </p:nvSpPr>
        <p:spPr bwMode="auto">
          <a:xfrm>
            <a:off x="9114048" y="2548205"/>
            <a:ext cx="754786" cy="588806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rgbClr val="1E202C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" name="KSO_Shape"/>
          <p:cNvSpPr/>
          <p:nvPr/>
        </p:nvSpPr>
        <p:spPr bwMode="auto">
          <a:xfrm>
            <a:off x="6854083" y="2548205"/>
            <a:ext cx="754786" cy="588806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rgbClr val="1E202C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2326828" y="2560159"/>
            <a:ext cx="754786" cy="588806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rgbClr val="1E202C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grpSp>
        <p:nvGrpSpPr>
          <p:cNvPr id="50" name="组合 46">
            <a:extLst>
              <a:ext uri="{FF2B5EF4-FFF2-40B4-BE49-F238E27FC236}">
                <a16:creationId xmlns:a16="http://schemas.microsoft.com/office/drawing/2014/main" id="{CF4A7C1E-93FA-4601-AB71-333B91B81045}"/>
              </a:ext>
            </a:extLst>
          </p:cNvPr>
          <p:cNvGrpSpPr/>
          <p:nvPr/>
        </p:nvGrpSpPr>
        <p:grpSpPr>
          <a:xfrm>
            <a:off x="2298625" y="3902710"/>
            <a:ext cx="1978191" cy="618652"/>
            <a:chOff x="9696319" y="2342975"/>
            <a:chExt cx="990599" cy="490537"/>
          </a:xfrm>
        </p:grpSpPr>
        <p:sp>
          <p:nvSpPr>
            <p:cNvPr id="51" name="矩形 48">
              <a:extLst>
                <a:ext uri="{FF2B5EF4-FFF2-40B4-BE49-F238E27FC236}">
                  <a16:creationId xmlns:a16="http://schemas.microsoft.com/office/drawing/2014/main" id="{9C4D75CD-A9C9-461A-BE96-B3D3187C2EB2}"/>
                </a:ext>
              </a:extLst>
            </p:cNvPr>
            <p:cNvSpPr/>
            <p:nvPr/>
          </p:nvSpPr>
          <p:spPr>
            <a:xfrm>
              <a:off x="9696319" y="2342975"/>
              <a:ext cx="990599" cy="490537"/>
            </a:xfrm>
            <a:prstGeom prst="rect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58" name="矩形 51">
              <a:extLst>
                <a:ext uri="{FF2B5EF4-FFF2-40B4-BE49-F238E27FC236}">
                  <a16:creationId xmlns:a16="http://schemas.microsoft.com/office/drawing/2014/main" id="{A594EA19-104F-4721-A0F9-16BE72372573}"/>
                </a:ext>
              </a:extLst>
            </p:cNvPr>
            <p:cNvSpPr/>
            <p:nvPr/>
          </p:nvSpPr>
          <p:spPr>
            <a:xfrm>
              <a:off x="10029303" y="2443239"/>
              <a:ext cx="324631" cy="244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/>
                  <a:ea typeface="华文细黑"/>
                  <a:cs typeface="+mn-ea"/>
                  <a:sym typeface="+mn-lt"/>
                </a:rPr>
                <a:t>孙红丽</a:t>
              </a:r>
            </a:p>
          </p:txBody>
        </p:sp>
      </p:grpSp>
      <p:grpSp>
        <p:nvGrpSpPr>
          <p:cNvPr id="60" name="组合 46">
            <a:extLst>
              <a:ext uri="{FF2B5EF4-FFF2-40B4-BE49-F238E27FC236}">
                <a16:creationId xmlns:a16="http://schemas.microsoft.com/office/drawing/2014/main" id="{E7E14798-5388-4114-A0AB-81E3C5D020D0}"/>
              </a:ext>
            </a:extLst>
          </p:cNvPr>
          <p:cNvGrpSpPr/>
          <p:nvPr/>
        </p:nvGrpSpPr>
        <p:grpSpPr>
          <a:xfrm>
            <a:off x="4030320" y="1896266"/>
            <a:ext cx="1978192" cy="618652"/>
            <a:chOff x="11086856" y="3114380"/>
            <a:chExt cx="990599" cy="490537"/>
          </a:xfrm>
        </p:grpSpPr>
        <p:sp>
          <p:nvSpPr>
            <p:cNvPr id="62" name="矩形 48">
              <a:extLst>
                <a:ext uri="{FF2B5EF4-FFF2-40B4-BE49-F238E27FC236}">
                  <a16:creationId xmlns:a16="http://schemas.microsoft.com/office/drawing/2014/main" id="{A9D70677-494F-47B4-9AED-F69254545E36}"/>
                </a:ext>
              </a:extLst>
            </p:cNvPr>
            <p:cNvSpPr/>
            <p:nvPr/>
          </p:nvSpPr>
          <p:spPr>
            <a:xfrm>
              <a:off x="11086856" y="3114380"/>
              <a:ext cx="990599" cy="490537"/>
            </a:xfrm>
            <a:prstGeom prst="rect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65" name="矩形 51">
              <a:extLst>
                <a:ext uri="{FF2B5EF4-FFF2-40B4-BE49-F238E27FC236}">
                  <a16:creationId xmlns:a16="http://schemas.microsoft.com/office/drawing/2014/main" id="{DA4C3E2E-6894-4204-983A-722B4EAA10F7}"/>
                </a:ext>
              </a:extLst>
            </p:cNvPr>
            <p:cNvSpPr/>
            <p:nvPr/>
          </p:nvSpPr>
          <p:spPr>
            <a:xfrm>
              <a:off x="11352985" y="3227805"/>
              <a:ext cx="329479" cy="256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文细黑"/>
                  <a:ea typeface="华文细黑"/>
                  <a:cs typeface="+mn-ea"/>
                  <a:sym typeface="+mn-lt"/>
                </a:rPr>
                <a:t>胡映月</a:t>
              </a:r>
            </a:p>
          </p:txBody>
        </p:sp>
      </p:grpSp>
      <p:grpSp>
        <p:nvGrpSpPr>
          <p:cNvPr id="33" name="组合 46">
            <a:extLst>
              <a:ext uri="{FF2B5EF4-FFF2-40B4-BE49-F238E27FC236}">
                <a16:creationId xmlns:a16="http://schemas.microsoft.com/office/drawing/2014/main" id="{54A5E2B1-F3A4-4CF7-A80A-474A504B3180}"/>
              </a:ext>
            </a:extLst>
          </p:cNvPr>
          <p:cNvGrpSpPr/>
          <p:nvPr/>
        </p:nvGrpSpPr>
        <p:grpSpPr>
          <a:xfrm>
            <a:off x="7915343" y="1938680"/>
            <a:ext cx="1953491" cy="588806"/>
            <a:chOff x="11008654" y="3114961"/>
            <a:chExt cx="990599" cy="490537"/>
          </a:xfrm>
        </p:grpSpPr>
        <p:sp>
          <p:nvSpPr>
            <p:cNvPr id="34" name="矩形 48">
              <a:extLst>
                <a:ext uri="{FF2B5EF4-FFF2-40B4-BE49-F238E27FC236}">
                  <a16:creationId xmlns:a16="http://schemas.microsoft.com/office/drawing/2014/main" id="{3E6F4BE1-B4B3-42C4-AFDE-42BC8EC2F834}"/>
                </a:ext>
              </a:extLst>
            </p:cNvPr>
            <p:cNvSpPr/>
            <p:nvPr/>
          </p:nvSpPr>
          <p:spPr>
            <a:xfrm>
              <a:off x="11008654" y="3114961"/>
              <a:ext cx="990599" cy="490537"/>
            </a:xfrm>
            <a:prstGeom prst="rect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35" name="矩形 51">
              <a:extLst>
                <a:ext uri="{FF2B5EF4-FFF2-40B4-BE49-F238E27FC236}">
                  <a16:creationId xmlns:a16="http://schemas.microsoft.com/office/drawing/2014/main" id="{A288E656-4972-4B0F-8027-76CBB03A660A}"/>
                </a:ext>
              </a:extLst>
            </p:cNvPr>
            <p:cNvSpPr/>
            <p:nvPr/>
          </p:nvSpPr>
          <p:spPr>
            <a:xfrm>
              <a:off x="11334340" y="3227805"/>
              <a:ext cx="366767" cy="256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华文细黑"/>
                  <a:ea typeface="华文细黑"/>
                  <a:cs typeface="+mn-ea"/>
                  <a:sym typeface="+mn-lt"/>
                </a:rPr>
                <a:t>朱中杨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grpSp>
        <p:nvGrpSpPr>
          <p:cNvPr id="36" name="组合 46">
            <a:extLst>
              <a:ext uri="{FF2B5EF4-FFF2-40B4-BE49-F238E27FC236}">
                <a16:creationId xmlns:a16="http://schemas.microsoft.com/office/drawing/2014/main" id="{7F7007AA-564B-480F-9375-CEF9E338CA9E}"/>
              </a:ext>
            </a:extLst>
          </p:cNvPr>
          <p:cNvGrpSpPr/>
          <p:nvPr/>
        </p:nvGrpSpPr>
        <p:grpSpPr>
          <a:xfrm>
            <a:off x="6182150" y="3917633"/>
            <a:ext cx="1890772" cy="588806"/>
            <a:chOff x="11109272" y="3125206"/>
            <a:chExt cx="990599" cy="490537"/>
          </a:xfrm>
        </p:grpSpPr>
        <p:sp>
          <p:nvSpPr>
            <p:cNvPr id="37" name="矩形 48">
              <a:extLst>
                <a:ext uri="{FF2B5EF4-FFF2-40B4-BE49-F238E27FC236}">
                  <a16:creationId xmlns:a16="http://schemas.microsoft.com/office/drawing/2014/main" id="{59ACCB5F-B7E9-40A3-8D86-19BC8B7E2844}"/>
                </a:ext>
              </a:extLst>
            </p:cNvPr>
            <p:cNvSpPr/>
            <p:nvPr/>
          </p:nvSpPr>
          <p:spPr>
            <a:xfrm>
              <a:off x="11109272" y="3125206"/>
              <a:ext cx="990599" cy="490537"/>
            </a:xfrm>
            <a:prstGeom prst="rect">
              <a:avLst/>
            </a:prstGeom>
            <a:solidFill>
              <a:srgbClr val="1E48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38" name="矩形 51">
              <a:extLst>
                <a:ext uri="{FF2B5EF4-FFF2-40B4-BE49-F238E27FC236}">
                  <a16:creationId xmlns:a16="http://schemas.microsoft.com/office/drawing/2014/main" id="{2F245C17-DE97-4F7C-BA23-E6D4EC95B33D}"/>
                </a:ext>
              </a:extLst>
            </p:cNvPr>
            <p:cNvSpPr/>
            <p:nvPr/>
          </p:nvSpPr>
          <p:spPr>
            <a:xfrm>
              <a:off x="11352985" y="3227805"/>
              <a:ext cx="329479" cy="256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华文细黑"/>
                  <a:ea typeface="华文细黑"/>
                  <a:cs typeface="+mn-ea"/>
                  <a:sym typeface="+mn-lt"/>
                </a:rPr>
                <a:t>赵皓宇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1D933DE-0890-465E-BB41-96240A25D527}"/>
              </a:ext>
            </a:extLst>
          </p:cNvPr>
          <p:cNvSpPr txBox="1"/>
          <p:nvPr/>
        </p:nvSpPr>
        <p:spPr>
          <a:xfrm>
            <a:off x="907587" y="2729961"/>
            <a:ext cx="189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地牢战斗模式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303F091-5355-4A60-84C1-CF60ABF3E85C}"/>
              </a:ext>
            </a:extLst>
          </p:cNvPr>
          <p:cNvSpPr txBox="1"/>
          <p:nvPr/>
        </p:nvSpPr>
        <p:spPr>
          <a:xfrm>
            <a:off x="2583579" y="4697567"/>
            <a:ext cx="19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森林闯关模式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2BAC11-0A79-42FF-BB8E-A5752D54E6E0}"/>
              </a:ext>
            </a:extLst>
          </p:cNvPr>
          <p:cNvSpPr txBox="1"/>
          <p:nvPr/>
        </p:nvSpPr>
        <p:spPr>
          <a:xfrm>
            <a:off x="4349359" y="2729961"/>
            <a:ext cx="201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挖矿收集模式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C7DFD3-B569-4F6D-956A-52351EB5CCB8}"/>
              </a:ext>
            </a:extLst>
          </p:cNvPr>
          <p:cNvSpPr txBox="1"/>
          <p:nvPr/>
        </p:nvSpPr>
        <p:spPr>
          <a:xfrm>
            <a:off x="6367762" y="4666815"/>
            <a:ext cx="193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背包、炼金台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C978B5-A305-4023-ABAC-7A87F4B6018E}"/>
              </a:ext>
            </a:extLst>
          </p:cNvPr>
          <p:cNvSpPr txBox="1"/>
          <p:nvPr/>
        </p:nvSpPr>
        <p:spPr>
          <a:xfrm>
            <a:off x="8182737" y="2700159"/>
            <a:ext cx="201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飞机战斗模式</a:t>
            </a:r>
          </a:p>
        </p:txBody>
      </p:sp>
    </p:spTree>
    <p:extLst>
      <p:ext uri="{BB962C8B-B14F-4D97-AF65-F5344CB8AC3E}">
        <p14:creationId xmlns:p14="http://schemas.microsoft.com/office/powerpoint/2010/main" val="21362597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95475" y="0"/>
            <a:ext cx="15982950" cy="6858000"/>
            <a:chOff x="0" y="0"/>
            <a:chExt cx="1623526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117633" cy="685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33" y="0"/>
              <a:ext cx="8117633" cy="6858000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-246741" y="-508001"/>
          <a:ext cx="12714520" cy="783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8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-133350" y="-1166812"/>
            <a:ext cx="914400" cy="91440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85862" y="-116681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1321594" y="-1168408"/>
            <a:ext cx="914400" cy="914400"/>
          </a:xfrm>
          <a:prstGeom prst="ellipse">
            <a:avLst/>
          </a:prstGeom>
          <a:solidFill>
            <a:srgbClr val="1E4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86509" y="6507543"/>
            <a:ext cx="218982" cy="238946"/>
            <a:chOff x="2679700" y="5976938"/>
            <a:chExt cx="1905001" cy="2078681"/>
          </a:xfrm>
        </p:grpSpPr>
        <p:sp>
          <p:nvSpPr>
            <p:cNvPr id="23" name="KSO_Shape"/>
            <p:cNvSpPr/>
            <p:nvPr/>
          </p:nvSpPr>
          <p:spPr bwMode="auto">
            <a:xfrm rot="5400000">
              <a:off x="2852738" y="5803901"/>
              <a:ext cx="1558925" cy="1905000"/>
            </a:xfrm>
            <a:custGeom>
              <a:avLst/>
              <a:gdLst>
                <a:gd name="T0" fmla="*/ 21068491 w 3829"/>
                <a:gd name="T1" fmla="*/ 776262032 h 4675"/>
                <a:gd name="T2" fmla="*/ 0 w 3829"/>
                <a:gd name="T3" fmla="*/ 755174191 h 4675"/>
                <a:gd name="T4" fmla="*/ 366627485 w 3829"/>
                <a:gd name="T5" fmla="*/ 388047889 h 4675"/>
                <a:gd name="T6" fmla="*/ 0 w 3829"/>
                <a:gd name="T7" fmla="*/ 21087841 h 4675"/>
                <a:gd name="T8" fmla="*/ 21068491 w 3829"/>
                <a:gd name="T9" fmla="*/ 0 h 4675"/>
                <a:gd name="T10" fmla="*/ 408764466 w 3829"/>
                <a:gd name="T11" fmla="*/ 388047889 h 4675"/>
                <a:gd name="T12" fmla="*/ 21068491 w 3829"/>
                <a:gd name="T13" fmla="*/ 776262032 h 4675"/>
                <a:gd name="T14" fmla="*/ 247349162 w 3829"/>
                <a:gd name="T15" fmla="*/ 776262032 h 4675"/>
                <a:gd name="T16" fmla="*/ 226114560 w 3829"/>
                <a:gd name="T17" fmla="*/ 755174191 h 4675"/>
                <a:gd name="T18" fmla="*/ 592907749 w 3829"/>
                <a:gd name="T19" fmla="*/ 388047889 h 4675"/>
                <a:gd name="T20" fmla="*/ 226114560 w 3829"/>
                <a:gd name="T21" fmla="*/ 21087841 h 4675"/>
                <a:gd name="T22" fmla="*/ 247349162 w 3829"/>
                <a:gd name="T23" fmla="*/ 0 h 4675"/>
                <a:gd name="T24" fmla="*/ 635210842 w 3829"/>
                <a:gd name="T25" fmla="*/ 388047889 h 4675"/>
                <a:gd name="T26" fmla="*/ 247349162 w 3829"/>
                <a:gd name="T27" fmla="*/ 776262032 h 46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29" h="4675">
                  <a:moveTo>
                    <a:pt x="127" y="4675"/>
                  </a:moveTo>
                  <a:lnTo>
                    <a:pt x="0" y="4548"/>
                  </a:lnTo>
                  <a:lnTo>
                    <a:pt x="2210" y="2337"/>
                  </a:lnTo>
                  <a:lnTo>
                    <a:pt x="0" y="127"/>
                  </a:lnTo>
                  <a:lnTo>
                    <a:pt x="127" y="0"/>
                  </a:lnTo>
                  <a:lnTo>
                    <a:pt x="2464" y="2337"/>
                  </a:lnTo>
                  <a:lnTo>
                    <a:pt x="127" y="4675"/>
                  </a:lnTo>
                  <a:close/>
                  <a:moveTo>
                    <a:pt x="1491" y="4675"/>
                  </a:moveTo>
                  <a:lnTo>
                    <a:pt x="1363" y="4548"/>
                  </a:lnTo>
                  <a:lnTo>
                    <a:pt x="3574" y="2337"/>
                  </a:lnTo>
                  <a:lnTo>
                    <a:pt x="1363" y="127"/>
                  </a:lnTo>
                  <a:lnTo>
                    <a:pt x="1491" y="0"/>
                  </a:lnTo>
                  <a:lnTo>
                    <a:pt x="3829" y="2337"/>
                  </a:lnTo>
                  <a:lnTo>
                    <a:pt x="1491" y="4675"/>
                  </a:lnTo>
                  <a:close/>
                </a:path>
              </a:pathLst>
            </a:custGeom>
            <a:solidFill>
              <a:srgbClr val="02E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 bwMode="auto">
            <a:xfrm rot="5400000">
              <a:off x="3130201" y="6601120"/>
              <a:ext cx="1003998" cy="1905000"/>
            </a:xfrm>
            <a:custGeom>
              <a:avLst/>
              <a:gdLst>
                <a:gd name="connsiteX0" fmla="*/ 0 w 1003998"/>
                <a:gd name="connsiteY0" fmla="*/ 1853250 h 1905000"/>
                <a:gd name="connsiteX1" fmla="*/ 900179 w 1003998"/>
                <a:gd name="connsiteY1" fmla="*/ 952297 h 1905000"/>
                <a:gd name="connsiteX2" fmla="*/ 0 w 1003998"/>
                <a:gd name="connsiteY2" fmla="*/ 51751 h 1905000"/>
                <a:gd name="connsiteX3" fmla="*/ 52114 w 1003998"/>
                <a:gd name="connsiteY3" fmla="*/ 0 h 1905000"/>
                <a:gd name="connsiteX4" fmla="*/ 1003998 w 1003998"/>
                <a:gd name="connsiteY4" fmla="*/ 952297 h 1905000"/>
                <a:gd name="connsiteX5" fmla="*/ 52114 w 1003998"/>
                <a:gd name="connsiteY5" fmla="*/ 190500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998" h="1905000">
                  <a:moveTo>
                    <a:pt x="0" y="1853250"/>
                  </a:moveTo>
                  <a:lnTo>
                    <a:pt x="900179" y="952297"/>
                  </a:lnTo>
                  <a:lnTo>
                    <a:pt x="0" y="51751"/>
                  </a:lnTo>
                  <a:lnTo>
                    <a:pt x="52114" y="0"/>
                  </a:lnTo>
                  <a:lnTo>
                    <a:pt x="1003998" y="952297"/>
                  </a:lnTo>
                  <a:lnTo>
                    <a:pt x="52114" y="1905000"/>
                  </a:lnTo>
                  <a:close/>
                </a:path>
              </a:pathLst>
            </a:custGeom>
            <a:solidFill>
              <a:srgbClr val="1E48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/>
                <a:ea typeface="华文细黑"/>
                <a:cs typeface="+mn-ea"/>
                <a:sym typeface="+mn-lt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856358" y="2004755"/>
            <a:ext cx="2629548" cy="2443421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87056" y="1885950"/>
            <a:ext cx="2629548" cy="2471141"/>
          </a:xfrm>
          <a:prstGeom prst="rect">
            <a:avLst/>
          </a:prstGeom>
          <a:pattFill prst="dkVert">
            <a:fgClr>
              <a:srgbClr val="02E695"/>
            </a:fgClr>
            <a:bgClr>
              <a:srgbClr val="1F222D"/>
            </a:bgClr>
          </a:patt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7" name="Title 1"/>
          <p:cNvSpPr txBox="1"/>
          <p:nvPr/>
        </p:nvSpPr>
        <p:spPr>
          <a:xfrm>
            <a:off x="3093759" y="4500693"/>
            <a:ext cx="6004482" cy="858707"/>
          </a:xfrm>
          <a:prstGeom prst="rect">
            <a:avLst/>
          </a:prstGeom>
        </p:spPr>
        <p:txBody>
          <a:bodyPr lIns="91425" tIns="45712" rIns="91425" bIns="45712"/>
          <a:lstStyle>
            <a:lvl1pPr algn="ctr" defTabSz="108775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0" marR="0" lvl="0" indent="0" algn="ctr" defTabSz="10877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noProof="0" dirty="0">
                <a:solidFill>
                  <a:srgbClr val="02E695"/>
                </a:solidFill>
                <a:latin typeface="华文细黑"/>
                <a:ea typeface="华文细黑"/>
                <a:cs typeface="+mn-ea"/>
                <a:sym typeface="+mn-lt"/>
              </a:rPr>
              <a:t>项目展示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2E695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29" name="Freeform 10"/>
          <p:cNvSpPr>
            <a:spLocks noEditPoints="1"/>
          </p:cNvSpPr>
          <p:nvPr/>
        </p:nvSpPr>
        <p:spPr bwMode="auto">
          <a:xfrm>
            <a:off x="5335185" y="2534154"/>
            <a:ext cx="1533290" cy="1174732"/>
          </a:xfrm>
          <a:custGeom>
            <a:avLst/>
            <a:gdLst>
              <a:gd name="T0" fmla="*/ 633 w 718"/>
              <a:gd name="T1" fmla="*/ 0 h 549"/>
              <a:gd name="T2" fmla="*/ 549 w 718"/>
              <a:gd name="T3" fmla="*/ 84 h 549"/>
              <a:gd name="T4" fmla="*/ 578 w 718"/>
              <a:gd name="T5" fmla="*/ 148 h 549"/>
              <a:gd name="T6" fmla="*/ 475 w 718"/>
              <a:gd name="T7" fmla="*/ 302 h 549"/>
              <a:gd name="T8" fmla="*/ 443 w 718"/>
              <a:gd name="T9" fmla="*/ 296 h 549"/>
              <a:gd name="T10" fmla="*/ 369 w 718"/>
              <a:gd name="T11" fmla="*/ 340 h 549"/>
              <a:gd name="T12" fmla="*/ 310 w 718"/>
              <a:gd name="T13" fmla="*/ 305 h 549"/>
              <a:gd name="T14" fmla="*/ 316 w 718"/>
              <a:gd name="T15" fmla="*/ 275 h 549"/>
              <a:gd name="T16" fmla="*/ 232 w 718"/>
              <a:gd name="T17" fmla="*/ 190 h 549"/>
              <a:gd name="T18" fmla="*/ 147 w 718"/>
              <a:gd name="T19" fmla="*/ 275 h 549"/>
              <a:gd name="T20" fmla="*/ 176 w 718"/>
              <a:gd name="T21" fmla="*/ 338 h 549"/>
              <a:gd name="T22" fmla="*/ 133 w 718"/>
              <a:gd name="T23" fmla="*/ 396 h 549"/>
              <a:gd name="T24" fmla="*/ 84 w 718"/>
              <a:gd name="T25" fmla="*/ 380 h 549"/>
              <a:gd name="T26" fmla="*/ 0 w 718"/>
              <a:gd name="T27" fmla="*/ 465 h 549"/>
              <a:gd name="T28" fmla="*/ 84 w 718"/>
              <a:gd name="T29" fmla="*/ 549 h 549"/>
              <a:gd name="T30" fmla="*/ 168 w 718"/>
              <a:gd name="T31" fmla="*/ 465 h 549"/>
              <a:gd name="T32" fmla="*/ 148 w 718"/>
              <a:gd name="T33" fmla="*/ 411 h 549"/>
              <a:gd name="T34" fmla="*/ 194 w 718"/>
              <a:gd name="T35" fmla="*/ 350 h 549"/>
              <a:gd name="T36" fmla="*/ 232 w 718"/>
              <a:gd name="T37" fmla="*/ 359 h 549"/>
              <a:gd name="T38" fmla="*/ 300 w 718"/>
              <a:gd name="T39" fmla="*/ 324 h 549"/>
              <a:gd name="T40" fmla="*/ 361 w 718"/>
              <a:gd name="T41" fmla="*/ 360 h 549"/>
              <a:gd name="T42" fmla="*/ 359 w 718"/>
              <a:gd name="T43" fmla="*/ 380 h 549"/>
              <a:gd name="T44" fmla="*/ 443 w 718"/>
              <a:gd name="T45" fmla="*/ 465 h 549"/>
              <a:gd name="T46" fmla="*/ 528 w 718"/>
              <a:gd name="T47" fmla="*/ 380 h 549"/>
              <a:gd name="T48" fmla="*/ 494 w 718"/>
              <a:gd name="T49" fmla="*/ 313 h 549"/>
              <a:gd name="T50" fmla="*/ 596 w 718"/>
              <a:gd name="T51" fmla="*/ 160 h 549"/>
              <a:gd name="T52" fmla="*/ 633 w 718"/>
              <a:gd name="T53" fmla="*/ 169 h 549"/>
              <a:gd name="T54" fmla="*/ 718 w 718"/>
              <a:gd name="T55" fmla="*/ 84 h 549"/>
              <a:gd name="T56" fmla="*/ 633 w 718"/>
              <a:gd name="T57" fmla="*/ 0 h 549"/>
              <a:gd name="T58" fmla="*/ 84 w 718"/>
              <a:gd name="T59" fmla="*/ 507 h 549"/>
              <a:gd name="T60" fmla="*/ 42 w 718"/>
              <a:gd name="T61" fmla="*/ 465 h 549"/>
              <a:gd name="T62" fmla="*/ 84 w 718"/>
              <a:gd name="T63" fmla="*/ 422 h 549"/>
              <a:gd name="T64" fmla="*/ 126 w 718"/>
              <a:gd name="T65" fmla="*/ 465 h 549"/>
              <a:gd name="T66" fmla="*/ 84 w 718"/>
              <a:gd name="T67" fmla="*/ 507 h 549"/>
              <a:gd name="T68" fmla="*/ 232 w 718"/>
              <a:gd name="T69" fmla="*/ 317 h 549"/>
              <a:gd name="T70" fmla="*/ 190 w 718"/>
              <a:gd name="T71" fmla="*/ 275 h 549"/>
              <a:gd name="T72" fmla="*/ 232 w 718"/>
              <a:gd name="T73" fmla="*/ 233 h 549"/>
              <a:gd name="T74" fmla="*/ 274 w 718"/>
              <a:gd name="T75" fmla="*/ 275 h 549"/>
              <a:gd name="T76" fmla="*/ 232 w 718"/>
              <a:gd name="T77" fmla="*/ 317 h 549"/>
              <a:gd name="T78" fmla="*/ 443 w 718"/>
              <a:gd name="T79" fmla="*/ 422 h 549"/>
              <a:gd name="T80" fmla="*/ 401 w 718"/>
              <a:gd name="T81" fmla="*/ 380 h 549"/>
              <a:gd name="T82" fmla="*/ 443 w 718"/>
              <a:gd name="T83" fmla="*/ 338 h 549"/>
              <a:gd name="T84" fmla="*/ 486 w 718"/>
              <a:gd name="T85" fmla="*/ 380 h 549"/>
              <a:gd name="T86" fmla="*/ 443 w 718"/>
              <a:gd name="T87" fmla="*/ 422 h 549"/>
              <a:gd name="T88" fmla="*/ 633 w 718"/>
              <a:gd name="T89" fmla="*/ 127 h 549"/>
              <a:gd name="T90" fmla="*/ 591 w 718"/>
              <a:gd name="T91" fmla="*/ 84 h 549"/>
              <a:gd name="T92" fmla="*/ 633 w 718"/>
              <a:gd name="T93" fmla="*/ 42 h 549"/>
              <a:gd name="T94" fmla="*/ 675 w 718"/>
              <a:gd name="T95" fmla="*/ 84 h 549"/>
              <a:gd name="T96" fmla="*/ 633 w 718"/>
              <a:gd name="T97" fmla="*/ 127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8" h="549">
                <a:moveTo>
                  <a:pt x="633" y="0"/>
                </a:moveTo>
                <a:cubicBezTo>
                  <a:pt x="587" y="0"/>
                  <a:pt x="549" y="38"/>
                  <a:pt x="549" y="84"/>
                </a:cubicBezTo>
                <a:cubicBezTo>
                  <a:pt x="549" y="110"/>
                  <a:pt x="561" y="132"/>
                  <a:pt x="578" y="148"/>
                </a:cubicBezTo>
                <a:cubicBezTo>
                  <a:pt x="475" y="302"/>
                  <a:pt x="475" y="302"/>
                  <a:pt x="475" y="302"/>
                </a:cubicBezTo>
                <a:cubicBezTo>
                  <a:pt x="466" y="298"/>
                  <a:pt x="455" y="296"/>
                  <a:pt x="443" y="296"/>
                </a:cubicBezTo>
                <a:cubicBezTo>
                  <a:pt x="411" y="296"/>
                  <a:pt x="383" y="314"/>
                  <a:pt x="369" y="340"/>
                </a:cubicBezTo>
                <a:cubicBezTo>
                  <a:pt x="310" y="305"/>
                  <a:pt x="310" y="305"/>
                  <a:pt x="310" y="305"/>
                </a:cubicBezTo>
                <a:cubicBezTo>
                  <a:pt x="314" y="296"/>
                  <a:pt x="316" y="285"/>
                  <a:pt x="316" y="275"/>
                </a:cubicBezTo>
                <a:cubicBezTo>
                  <a:pt x="316" y="228"/>
                  <a:pt x="278" y="190"/>
                  <a:pt x="232" y="190"/>
                </a:cubicBezTo>
                <a:cubicBezTo>
                  <a:pt x="185" y="190"/>
                  <a:pt x="147" y="228"/>
                  <a:pt x="147" y="275"/>
                </a:cubicBezTo>
                <a:cubicBezTo>
                  <a:pt x="147" y="300"/>
                  <a:pt x="159" y="322"/>
                  <a:pt x="176" y="338"/>
                </a:cubicBezTo>
                <a:cubicBezTo>
                  <a:pt x="133" y="396"/>
                  <a:pt x="133" y="396"/>
                  <a:pt x="133" y="396"/>
                </a:cubicBezTo>
                <a:cubicBezTo>
                  <a:pt x="119" y="386"/>
                  <a:pt x="102" y="380"/>
                  <a:pt x="84" y="380"/>
                </a:cubicBezTo>
                <a:cubicBezTo>
                  <a:pt x="38" y="380"/>
                  <a:pt x="0" y="418"/>
                  <a:pt x="0" y="465"/>
                </a:cubicBezTo>
                <a:cubicBezTo>
                  <a:pt x="0" y="511"/>
                  <a:pt x="38" y="549"/>
                  <a:pt x="84" y="549"/>
                </a:cubicBezTo>
                <a:cubicBezTo>
                  <a:pt x="130" y="549"/>
                  <a:pt x="168" y="511"/>
                  <a:pt x="168" y="465"/>
                </a:cubicBezTo>
                <a:cubicBezTo>
                  <a:pt x="168" y="444"/>
                  <a:pt x="160" y="425"/>
                  <a:pt x="148" y="411"/>
                </a:cubicBezTo>
                <a:cubicBezTo>
                  <a:pt x="194" y="350"/>
                  <a:pt x="194" y="350"/>
                  <a:pt x="194" y="350"/>
                </a:cubicBezTo>
                <a:cubicBezTo>
                  <a:pt x="205" y="355"/>
                  <a:pt x="218" y="359"/>
                  <a:pt x="232" y="359"/>
                </a:cubicBezTo>
                <a:cubicBezTo>
                  <a:pt x="260" y="359"/>
                  <a:pt x="285" y="345"/>
                  <a:pt x="300" y="324"/>
                </a:cubicBezTo>
                <a:cubicBezTo>
                  <a:pt x="361" y="360"/>
                  <a:pt x="361" y="360"/>
                  <a:pt x="361" y="360"/>
                </a:cubicBezTo>
                <a:cubicBezTo>
                  <a:pt x="360" y="367"/>
                  <a:pt x="359" y="373"/>
                  <a:pt x="359" y="380"/>
                </a:cubicBezTo>
                <a:cubicBezTo>
                  <a:pt x="359" y="427"/>
                  <a:pt x="397" y="465"/>
                  <a:pt x="443" y="465"/>
                </a:cubicBezTo>
                <a:cubicBezTo>
                  <a:pt x="490" y="465"/>
                  <a:pt x="528" y="427"/>
                  <a:pt x="528" y="380"/>
                </a:cubicBezTo>
                <a:cubicBezTo>
                  <a:pt x="528" y="352"/>
                  <a:pt x="514" y="328"/>
                  <a:pt x="494" y="313"/>
                </a:cubicBezTo>
                <a:cubicBezTo>
                  <a:pt x="596" y="160"/>
                  <a:pt x="596" y="160"/>
                  <a:pt x="596" y="160"/>
                </a:cubicBezTo>
                <a:cubicBezTo>
                  <a:pt x="607" y="165"/>
                  <a:pt x="620" y="169"/>
                  <a:pt x="633" y="169"/>
                </a:cubicBezTo>
                <a:cubicBezTo>
                  <a:pt x="680" y="169"/>
                  <a:pt x="718" y="131"/>
                  <a:pt x="718" y="84"/>
                </a:cubicBezTo>
                <a:cubicBezTo>
                  <a:pt x="718" y="38"/>
                  <a:pt x="680" y="0"/>
                  <a:pt x="633" y="0"/>
                </a:cubicBezTo>
                <a:close/>
                <a:moveTo>
                  <a:pt x="84" y="507"/>
                </a:moveTo>
                <a:cubicBezTo>
                  <a:pt x="61" y="507"/>
                  <a:pt x="42" y="488"/>
                  <a:pt x="42" y="465"/>
                </a:cubicBezTo>
                <a:cubicBezTo>
                  <a:pt x="42" y="441"/>
                  <a:pt x="61" y="422"/>
                  <a:pt x="84" y="422"/>
                </a:cubicBezTo>
                <a:cubicBezTo>
                  <a:pt x="107" y="422"/>
                  <a:pt x="126" y="441"/>
                  <a:pt x="126" y="465"/>
                </a:cubicBezTo>
                <a:cubicBezTo>
                  <a:pt x="126" y="488"/>
                  <a:pt x="107" y="507"/>
                  <a:pt x="84" y="507"/>
                </a:cubicBezTo>
                <a:close/>
                <a:moveTo>
                  <a:pt x="232" y="317"/>
                </a:moveTo>
                <a:cubicBezTo>
                  <a:pt x="209" y="317"/>
                  <a:pt x="190" y="298"/>
                  <a:pt x="190" y="275"/>
                </a:cubicBezTo>
                <a:cubicBezTo>
                  <a:pt x="190" y="251"/>
                  <a:pt x="209" y="233"/>
                  <a:pt x="232" y="233"/>
                </a:cubicBezTo>
                <a:cubicBezTo>
                  <a:pt x="255" y="233"/>
                  <a:pt x="274" y="251"/>
                  <a:pt x="274" y="275"/>
                </a:cubicBezTo>
                <a:cubicBezTo>
                  <a:pt x="274" y="298"/>
                  <a:pt x="255" y="317"/>
                  <a:pt x="232" y="317"/>
                </a:cubicBezTo>
                <a:close/>
                <a:moveTo>
                  <a:pt x="443" y="422"/>
                </a:moveTo>
                <a:cubicBezTo>
                  <a:pt x="420" y="422"/>
                  <a:pt x="401" y="403"/>
                  <a:pt x="401" y="380"/>
                </a:cubicBezTo>
                <a:cubicBezTo>
                  <a:pt x="401" y="357"/>
                  <a:pt x="420" y="338"/>
                  <a:pt x="443" y="338"/>
                </a:cubicBezTo>
                <a:cubicBezTo>
                  <a:pt x="467" y="338"/>
                  <a:pt x="486" y="357"/>
                  <a:pt x="486" y="380"/>
                </a:cubicBezTo>
                <a:cubicBezTo>
                  <a:pt x="486" y="403"/>
                  <a:pt x="467" y="422"/>
                  <a:pt x="443" y="422"/>
                </a:cubicBezTo>
                <a:close/>
                <a:moveTo>
                  <a:pt x="633" y="127"/>
                </a:moveTo>
                <a:cubicBezTo>
                  <a:pt x="610" y="127"/>
                  <a:pt x="591" y="108"/>
                  <a:pt x="591" y="84"/>
                </a:cubicBezTo>
                <a:cubicBezTo>
                  <a:pt x="591" y="61"/>
                  <a:pt x="610" y="42"/>
                  <a:pt x="633" y="42"/>
                </a:cubicBezTo>
                <a:cubicBezTo>
                  <a:pt x="657" y="42"/>
                  <a:pt x="675" y="61"/>
                  <a:pt x="675" y="84"/>
                </a:cubicBezTo>
                <a:cubicBezTo>
                  <a:pt x="675" y="108"/>
                  <a:pt x="657" y="127"/>
                  <a:pt x="633" y="127"/>
                </a:cubicBezTo>
                <a:close/>
              </a:path>
            </a:pathLst>
          </a:custGeom>
          <a:solidFill>
            <a:srgbClr val="171721"/>
          </a:solidFill>
          <a:ln>
            <a:noFill/>
          </a:ln>
          <a:effectLst/>
        </p:spPr>
        <p:txBody>
          <a:bodyPr lIns="38086" tIns="38086" rIns="38086" bIns="38086" anchor="ctr"/>
          <a:lstStyle/>
          <a:p>
            <a:pPr marL="0" marR="0" lvl="0" indent="0" algn="l" defTabSz="342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632038" y="435769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587586" y="2351899"/>
            <a:ext cx="155578" cy="155578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677353" y="239635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531887" y="140017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677353" y="4362448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632038" y="534114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632038" y="4356933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547765" y="239716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480871" y="434105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480988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499600" y="2394784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5326" y="3376612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531887" y="6298405"/>
            <a:ext cx="98430" cy="98430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478607" y="5338761"/>
            <a:ext cx="66674" cy="66674"/>
          </a:xfrm>
          <a:prstGeom prst="ellipse">
            <a:avLst/>
          </a:prstGeom>
          <a:solidFill>
            <a:srgbClr val="02E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/>
              <a:ea typeface="华文细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4160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a83b73-0c6b-4cc6-88ba-f0adae8f228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0fcf7d7-ae0a-42c0-ad21-56c5f6ae4b4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a83b73-0c6b-4cc6-88ba-f0adae8f228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0fcf7d7-ae0a-42c0-ad21-56c5f6ae4b4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a83b73-0c6b-4cc6-88ba-f0adae8f228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华文细黑" panose="020F0302020204030204"/>
        <a:ea typeface="华文细黑"/>
        <a:cs typeface=""/>
      </a:majorFont>
      <a:minorFont>
        <a:latin typeface="华文细黑" panose="020F0502020204030204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454</Words>
  <Application>Microsoft Office PowerPoint</Application>
  <PresentationFormat>宽屏</PresentationFormat>
  <Paragraphs>68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Calibri</vt:lpstr>
      <vt:lpstr>Arial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zhao haoyu</cp:lastModifiedBy>
  <cp:revision>219</cp:revision>
  <dcterms:created xsi:type="dcterms:W3CDTF">2015-04-20T09:53:18Z</dcterms:created>
  <dcterms:modified xsi:type="dcterms:W3CDTF">2021-07-03T01:46:40Z</dcterms:modified>
</cp:coreProperties>
</file>