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402" r:id="rId3"/>
    <p:sldId id="400" r:id="rId4"/>
    <p:sldId id="403" r:id="rId5"/>
    <p:sldId id="401" r:id="rId6"/>
    <p:sldId id="394" r:id="rId7"/>
    <p:sldId id="404" r:id="rId8"/>
    <p:sldId id="395" r:id="rId9"/>
    <p:sldId id="399" r:id="rId10"/>
    <p:sldId id="398" r:id="rId11"/>
    <p:sldId id="405" r:id="rId12"/>
    <p:sldId id="406" r:id="rId13"/>
  </p:sldIdLst>
  <p:sldSz cx="7315200" cy="5486400" type="B5JIS"/>
  <p:notesSz cx="6858000" cy="9144000"/>
  <p:defaultTextStyle>
    <a:defPPr>
      <a:defRPr lang="en-US"/>
    </a:defPPr>
    <a:lvl1pPr marL="0" algn="l" defTabSz="775777" rtl="0" eaLnBrk="1" latinLnBrk="0" hangingPunct="1">
      <a:defRPr sz="1500" kern="1200">
        <a:solidFill>
          <a:schemeClr val="tx1"/>
        </a:solidFill>
        <a:latin typeface="+mn-lt"/>
        <a:ea typeface="+mn-ea"/>
        <a:cs typeface="+mn-cs"/>
      </a:defRPr>
    </a:lvl1pPr>
    <a:lvl2pPr marL="387888" algn="l" defTabSz="775777" rtl="0" eaLnBrk="1" latinLnBrk="0" hangingPunct="1">
      <a:defRPr sz="1500" kern="1200">
        <a:solidFill>
          <a:schemeClr val="tx1"/>
        </a:solidFill>
        <a:latin typeface="+mn-lt"/>
        <a:ea typeface="+mn-ea"/>
        <a:cs typeface="+mn-cs"/>
      </a:defRPr>
    </a:lvl2pPr>
    <a:lvl3pPr marL="775777" algn="l" defTabSz="775777" rtl="0" eaLnBrk="1" latinLnBrk="0" hangingPunct="1">
      <a:defRPr sz="1500" kern="1200">
        <a:solidFill>
          <a:schemeClr val="tx1"/>
        </a:solidFill>
        <a:latin typeface="+mn-lt"/>
        <a:ea typeface="+mn-ea"/>
        <a:cs typeface="+mn-cs"/>
      </a:defRPr>
    </a:lvl3pPr>
    <a:lvl4pPr marL="1163665" algn="l" defTabSz="775777" rtl="0" eaLnBrk="1" latinLnBrk="0" hangingPunct="1">
      <a:defRPr sz="1500" kern="1200">
        <a:solidFill>
          <a:schemeClr val="tx1"/>
        </a:solidFill>
        <a:latin typeface="+mn-lt"/>
        <a:ea typeface="+mn-ea"/>
        <a:cs typeface="+mn-cs"/>
      </a:defRPr>
    </a:lvl4pPr>
    <a:lvl5pPr marL="1551554" algn="l" defTabSz="775777" rtl="0" eaLnBrk="1" latinLnBrk="0" hangingPunct="1">
      <a:defRPr sz="1500" kern="1200">
        <a:solidFill>
          <a:schemeClr val="tx1"/>
        </a:solidFill>
        <a:latin typeface="+mn-lt"/>
        <a:ea typeface="+mn-ea"/>
        <a:cs typeface="+mn-cs"/>
      </a:defRPr>
    </a:lvl5pPr>
    <a:lvl6pPr marL="1939442" algn="l" defTabSz="775777" rtl="0" eaLnBrk="1" latinLnBrk="0" hangingPunct="1">
      <a:defRPr sz="1500" kern="1200">
        <a:solidFill>
          <a:schemeClr val="tx1"/>
        </a:solidFill>
        <a:latin typeface="+mn-lt"/>
        <a:ea typeface="+mn-ea"/>
        <a:cs typeface="+mn-cs"/>
      </a:defRPr>
    </a:lvl6pPr>
    <a:lvl7pPr marL="2327331" algn="l" defTabSz="775777" rtl="0" eaLnBrk="1" latinLnBrk="0" hangingPunct="1">
      <a:defRPr sz="1500" kern="1200">
        <a:solidFill>
          <a:schemeClr val="tx1"/>
        </a:solidFill>
        <a:latin typeface="+mn-lt"/>
        <a:ea typeface="+mn-ea"/>
        <a:cs typeface="+mn-cs"/>
      </a:defRPr>
    </a:lvl7pPr>
    <a:lvl8pPr marL="2715219" algn="l" defTabSz="775777" rtl="0" eaLnBrk="1" latinLnBrk="0" hangingPunct="1">
      <a:defRPr sz="1500" kern="1200">
        <a:solidFill>
          <a:schemeClr val="tx1"/>
        </a:solidFill>
        <a:latin typeface="+mn-lt"/>
        <a:ea typeface="+mn-ea"/>
        <a:cs typeface="+mn-cs"/>
      </a:defRPr>
    </a:lvl8pPr>
    <a:lvl9pPr marL="3103108" algn="l" defTabSz="775777"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87586" autoAdjust="0"/>
  </p:normalViewPr>
  <p:slideViewPr>
    <p:cSldViewPr>
      <p:cViewPr varScale="1">
        <p:scale>
          <a:sx n="92" d="100"/>
          <a:sy n="92" d="100"/>
        </p:scale>
        <p:origin x="-1930" y="-77"/>
      </p:cViewPr>
      <p:guideLst>
        <p:guide orient="horz" pos="1728"/>
        <p:guide pos="2304"/>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92" d="100"/>
          <a:sy n="92" d="100"/>
        </p:scale>
        <p:origin x="-378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313F3-4922-4CF2-97C6-7529967DD271}" type="datetimeFigureOut">
              <a:rPr lang="en-US" smtClean="0"/>
              <a:pPr/>
              <a:t>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09D844-0871-42AB-B0EF-448E889ECE9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DF83E-7AE8-48A3-9786-3CD05B9A9A87}" type="datetimeFigureOut">
              <a:rPr lang="en-US" smtClean="0"/>
              <a:pPr/>
              <a:t>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18CF9-6457-42BA-BD7B-01376070CA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775777" rtl="0" eaLnBrk="1" latinLnBrk="0" hangingPunct="1">
      <a:defRPr sz="1000" kern="1200">
        <a:solidFill>
          <a:schemeClr val="tx1"/>
        </a:solidFill>
        <a:latin typeface="+mn-lt"/>
        <a:ea typeface="+mn-ea"/>
        <a:cs typeface="+mn-cs"/>
      </a:defRPr>
    </a:lvl1pPr>
    <a:lvl2pPr marL="387888" algn="l" defTabSz="775777" rtl="0" eaLnBrk="1" latinLnBrk="0" hangingPunct="1">
      <a:defRPr sz="1000" kern="1200">
        <a:solidFill>
          <a:schemeClr val="tx1"/>
        </a:solidFill>
        <a:latin typeface="+mn-lt"/>
        <a:ea typeface="+mn-ea"/>
        <a:cs typeface="+mn-cs"/>
      </a:defRPr>
    </a:lvl2pPr>
    <a:lvl3pPr marL="775777" algn="l" defTabSz="775777" rtl="0" eaLnBrk="1" latinLnBrk="0" hangingPunct="1">
      <a:defRPr sz="1000" kern="1200">
        <a:solidFill>
          <a:schemeClr val="tx1"/>
        </a:solidFill>
        <a:latin typeface="+mn-lt"/>
        <a:ea typeface="+mn-ea"/>
        <a:cs typeface="+mn-cs"/>
      </a:defRPr>
    </a:lvl3pPr>
    <a:lvl4pPr marL="1163665" algn="l" defTabSz="775777" rtl="0" eaLnBrk="1" latinLnBrk="0" hangingPunct="1">
      <a:defRPr sz="1000" kern="1200">
        <a:solidFill>
          <a:schemeClr val="tx1"/>
        </a:solidFill>
        <a:latin typeface="+mn-lt"/>
        <a:ea typeface="+mn-ea"/>
        <a:cs typeface="+mn-cs"/>
      </a:defRPr>
    </a:lvl4pPr>
    <a:lvl5pPr marL="1551554" algn="l" defTabSz="775777" rtl="0" eaLnBrk="1" latinLnBrk="0" hangingPunct="1">
      <a:defRPr sz="1000" kern="1200">
        <a:solidFill>
          <a:schemeClr val="tx1"/>
        </a:solidFill>
        <a:latin typeface="+mn-lt"/>
        <a:ea typeface="+mn-ea"/>
        <a:cs typeface="+mn-cs"/>
      </a:defRPr>
    </a:lvl5pPr>
    <a:lvl6pPr marL="1939442" algn="l" defTabSz="775777" rtl="0" eaLnBrk="1" latinLnBrk="0" hangingPunct="1">
      <a:defRPr sz="1000" kern="1200">
        <a:solidFill>
          <a:schemeClr val="tx1"/>
        </a:solidFill>
        <a:latin typeface="+mn-lt"/>
        <a:ea typeface="+mn-ea"/>
        <a:cs typeface="+mn-cs"/>
      </a:defRPr>
    </a:lvl6pPr>
    <a:lvl7pPr marL="2327331" algn="l" defTabSz="775777" rtl="0" eaLnBrk="1" latinLnBrk="0" hangingPunct="1">
      <a:defRPr sz="1000" kern="1200">
        <a:solidFill>
          <a:schemeClr val="tx1"/>
        </a:solidFill>
        <a:latin typeface="+mn-lt"/>
        <a:ea typeface="+mn-ea"/>
        <a:cs typeface="+mn-cs"/>
      </a:defRPr>
    </a:lvl7pPr>
    <a:lvl8pPr marL="2715219" algn="l" defTabSz="775777" rtl="0" eaLnBrk="1" latinLnBrk="0" hangingPunct="1">
      <a:defRPr sz="1000" kern="1200">
        <a:solidFill>
          <a:schemeClr val="tx1"/>
        </a:solidFill>
        <a:latin typeface="+mn-lt"/>
        <a:ea typeface="+mn-ea"/>
        <a:cs typeface="+mn-cs"/>
      </a:defRPr>
    </a:lvl8pPr>
    <a:lvl9pPr marL="3103108" algn="l" defTabSz="775777"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975360" y="3108960"/>
            <a:ext cx="5486400" cy="792480"/>
          </a:xfrm>
        </p:spPr>
        <p:txBody>
          <a:bodyPr anchor="t" anchorCtr="0"/>
          <a:lstStyle>
            <a:lvl1pPr algn="r">
              <a:defRPr sz="27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75360" y="4099560"/>
            <a:ext cx="5486400" cy="426720"/>
          </a:xfrm>
        </p:spPr>
        <p:txBody>
          <a:bodyPr/>
          <a:lstStyle>
            <a:lvl1pPr marL="0" indent="0" algn="r">
              <a:buNone/>
              <a:defRPr sz="1700">
                <a:solidFill>
                  <a:schemeClr val="tx2"/>
                </a:solidFill>
                <a:latin typeface="+mj-lt"/>
                <a:ea typeface="+mj-ea"/>
                <a:cs typeface="+mj-cs"/>
              </a:defRPr>
            </a:lvl1pPr>
            <a:lvl2pPr marL="387888" indent="0" algn="ctr">
              <a:buNone/>
            </a:lvl2pPr>
            <a:lvl3pPr marL="775777" indent="0" algn="ctr">
              <a:buNone/>
            </a:lvl3pPr>
            <a:lvl4pPr marL="1163665" indent="0" algn="ctr">
              <a:buNone/>
            </a:lvl4pPr>
            <a:lvl5pPr marL="1551554" indent="0" algn="ctr">
              <a:buNone/>
            </a:lvl5pPr>
            <a:lvl6pPr marL="1939442" indent="0" algn="ctr">
              <a:buNone/>
            </a:lvl6pPr>
            <a:lvl7pPr marL="2327331" indent="0" algn="ctr">
              <a:buNone/>
            </a:lvl7pPr>
            <a:lvl8pPr marL="2715219" indent="0" algn="ctr">
              <a:buNone/>
            </a:lvl8pPr>
            <a:lvl9pPr marL="310310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120640" y="5084064"/>
            <a:ext cx="1828800" cy="292608"/>
          </a:xfrm>
          <a:prstGeom prst="rect">
            <a:avLst/>
          </a:prstGeom>
        </p:spPr>
        <p:txBody>
          <a:bodyPr/>
          <a:lstStyle>
            <a:lvl1pPr>
              <a:defRPr sz="1200"/>
            </a:lvl1pPr>
          </a:lstStyle>
          <a:p>
            <a:fld id="{1D8BD707-D9CF-40AE-B4C6-C98DA3205C09}" type="datetimeFigureOut">
              <a:rPr lang="en-US" smtClean="0"/>
              <a:pPr/>
              <a:t>3/1/2017</a:t>
            </a:fld>
            <a:endParaRPr lang="en-US"/>
          </a:p>
        </p:txBody>
      </p:sp>
      <p:sp>
        <p:nvSpPr>
          <p:cNvPr id="17" name="Footer Placeholder 16"/>
          <p:cNvSpPr>
            <a:spLocks noGrp="1"/>
          </p:cNvSpPr>
          <p:nvPr>
            <p:ph type="ftr" sz="quarter" idx="11"/>
          </p:nvPr>
        </p:nvSpPr>
        <p:spPr>
          <a:xfrm>
            <a:off x="2318918" y="5084064"/>
            <a:ext cx="2779776" cy="292608"/>
          </a:xfrm>
          <a:prstGeom prst="rect">
            <a:avLst/>
          </a:prstGeom>
        </p:spPr>
        <p:txBody>
          <a:bodyPr lIns="77578" tIns="38789" rIns="77578" bIns="38789"/>
          <a:lstStyle/>
          <a:p>
            <a:endParaRPr lang="en-US"/>
          </a:p>
        </p:txBody>
      </p:sp>
      <p:sp>
        <p:nvSpPr>
          <p:cNvPr id="29" name="Slide Number Placeholder 28"/>
          <p:cNvSpPr>
            <a:spLocks noGrp="1"/>
          </p:cNvSpPr>
          <p:nvPr>
            <p:ph type="sldNum" sz="quarter" idx="12"/>
          </p:nvPr>
        </p:nvSpPr>
        <p:spPr>
          <a:xfrm>
            <a:off x="972922" y="5084064"/>
            <a:ext cx="975360" cy="292608"/>
          </a:xfrm>
          <a:prstGeom prst="rect">
            <a:avLst/>
          </a:prstGeom>
        </p:spPr>
        <p:txBody>
          <a:bodyPr lIns="77578" tIns="38789" rIns="77578" bIns="38789"/>
          <a:lstStyle/>
          <a:p>
            <a:fld id="{B6F15528-21DE-4FAA-801E-634DDDAF4B2B}" type="slidenum">
              <a:rPr lang="en-US" smtClean="0"/>
              <a:pPr/>
              <a:t>‹#›</a:t>
            </a:fld>
            <a:endParaRPr lang="en-US"/>
          </a:p>
        </p:txBody>
      </p:sp>
      <p:sp>
        <p:nvSpPr>
          <p:cNvPr id="21" name="Rectangle 20"/>
          <p:cNvSpPr/>
          <p:nvPr/>
        </p:nvSpPr>
        <p:spPr>
          <a:xfrm>
            <a:off x="723900" y="2918460"/>
            <a:ext cx="5852160" cy="1024128"/>
          </a:xfrm>
          <a:prstGeom prst="rect">
            <a:avLst/>
          </a:prstGeom>
          <a:ln/>
        </p:spPr>
        <p:style>
          <a:lnRef idx="2">
            <a:schemeClr val="accent3"/>
          </a:lnRef>
          <a:fillRef idx="1">
            <a:schemeClr val="lt1"/>
          </a:fillRef>
          <a:effectRef idx="0">
            <a:schemeClr val="accent3"/>
          </a:effectRef>
          <a:fontRef idx="minor">
            <a:schemeClr val="dk1"/>
          </a:fontRef>
        </p:style>
        <p:txBody>
          <a:bodyPr lIns="77578" tIns="38789" rIns="77578" bIns="38789" anchor="ctr"/>
          <a:lstStyle/>
          <a:p>
            <a:pPr algn="ctr" eaLnBrk="1" latinLnBrk="0" hangingPunct="1"/>
            <a:endParaRPr kumimoji="0" lang="en-US"/>
          </a:p>
        </p:txBody>
      </p:sp>
      <p:sp>
        <p:nvSpPr>
          <p:cNvPr id="33" name="Rectangle 32"/>
          <p:cNvSpPr/>
          <p:nvPr/>
        </p:nvSpPr>
        <p:spPr>
          <a:xfrm>
            <a:off x="731520" y="4038600"/>
            <a:ext cx="5852160" cy="548640"/>
          </a:xfrm>
          <a:prstGeom prst="rect">
            <a:avLst/>
          </a:prstGeom>
          <a:ln/>
        </p:spPr>
        <p:style>
          <a:lnRef idx="2">
            <a:schemeClr val="accent6"/>
          </a:lnRef>
          <a:fillRef idx="1">
            <a:schemeClr val="lt1"/>
          </a:fillRef>
          <a:effectRef idx="0">
            <a:schemeClr val="accent6"/>
          </a:effectRef>
          <a:fontRef idx="minor">
            <a:schemeClr val="dk1"/>
          </a:fontRef>
        </p:style>
        <p:txBody>
          <a:bodyPr lIns="77578" tIns="38789" rIns="77578" bIns="38789" anchor="ctr"/>
          <a:lstStyle/>
          <a:p>
            <a:pPr algn="ctr" eaLnBrk="1" latinLnBrk="0" hangingPunct="1"/>
            <a:endParaRPr kumimoji="0" lang="en-US"/>
          </a:p>
        </p:txBody>
      </p:sp>
      <p:sp>
        <p:nvSpPr>
          <p:cNvPr id="22" name="Rectangle 21"/>
          <p:cNvSpPr/>
          <p:nvPr/>
        </p:nvSpPr>
        <p:spPr>
          <a:xfrm>
            <a:off x="723900" y="2918460"/>
            <a:ext cx="182880" cy="1024128"/>
          </a:xfrm>
          <a:prstGeom prst="rect">
            <a:avLst/>
          </a:prstGeom>
          <a:solidFill>
            <a:srgbClr val="92D050"/>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
        <p:nvSpPr>
          <p:cNvPr id="32" name="Rectangle 31"/>
          <p:cNvSpPr/>
          <p:nvPr/>
        </p:nvSpPr>
        <p:spPr>
          <a:xfrm>
            <a:off x="731520" y="4038600"/>
            <a:ext cx="182880" cy="548640"/>
          </a:xfrm>
          <a:prstGeom prst="rect">
            <a:avLst/>
          </a:prstGeom>
          <a:solidFill>
            <a:schemeClr val="accent6">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152400" y="762000"/>
            <a:ext cx="7010400" cy="4191000"/>
          </a:xfrm>
        </p:spPr>
        <p:txBody>
          <a:bodyPr/>
          <a:lstStyle>
            <a:lvl1pPr>
              <a:defRPr sz="10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Char char="§"/>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endParaRPr lang="en-US" dirty="0" smtClean="0"/>
          </a:p>
        </p:txBody>
      </p:sp>
      <p:sp>
        <p:nvSpPr>
          <p:cNvPr id="6" name="Content Placeholder 7"/>
          <p:cNvSpPr>
            <a:spLocks noGrp="1"/>
          </p:cNvSpPr>
          <p:nvPr>
            <p:ph sz="quarter" idx="10" hasCustomPrompt="1"/>
          </p:nvPr>
        </p:nvSpPr>
        <p:spPr>
          <a:xfrm>
            <a:off x="152400" y="5029200"/>
            <a:ext cx="7010400" cy="228600"/>
          </a:xfrm>
        </p:spPr>
        <p:txBody>
          <a:bodyPr>
            <a:noAutofit/>
          </a:bodyPr>
          <a:lstStyle>
            <a:lvl1pPr>
              <a:defRPr sz="6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None/>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style1</a:t>
            </a:r>
          </a:p>
        </p:txBody>
      </p:sp>
      <p:sp>
        <p:nvSpPr>
          <p:cNvPr id="11" name="Title 10"/>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15" name="Text Placeholder 14"/>
          <p:cNvSpPr>
            <a:spLocks noGrp="1"/>
          </p:cNvSpPr>
          <p:nvPr>
            <p:ph type="body" sz="quarter" idx="11"/>
          </p:nvPr>
        </p:nvSpPr>
        <p:spPr>
          <a:xfrm>
            <a:off x="2438400" y="76200"/>
            <a:ext cx="4724400" cy="609600"/>
          </a:xfrm>
        </p:spPr>
        <p:txBody>
          <a:bodyPr anchor="b"/>
          <a:lstStyle>
            <a:lvl1pPr algn="l">
              <a:lnSpc>
                <a:spcPct val="100000"/>
              </a:lnSpc>
              <a:buNone/>
              <a:defRPr sz="1200" b="1">
                <a:latin typeface="Microsoft YaHei" pitchFamily="34" charset="-122"/>
                <a:ea typeface="Microsoft YaHei" pitchFamily="34" charset="-122"/>
                <a:cs typeface="Microsoft Tai Le" pitchFamily="34"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152400" y="838200"/>
            <a:ext cx="3446679" cy="4191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3705758" y="838199"/>
            <a:ext cx="3457041" cy="4191369"/>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Title 9"/>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2438400" y="76200"/>
            <a:ext cx="4724400" cy="609600"/>
          </a:xfrm>
        </p:spPr>
        <p:txBody>
          <a:bodyPr anchor="b"/>
          <a:lstStyle>
            <a:lvl1pPr>
              <a:buNone/>
              <a:defRPr sz="1200" b="1">
                <a:latin typeface="Microsoft YaHei" pitchFamily="34" charset="-122"/>
                <a:ea typeface="Microsoft YaHei" pitchFamily="34" charset="-122"/>
              </a:defRPr>
            </a:lvl1pPr>
          </a:lstStyle>
          <a:p>
            <a:pPr lvl="0"/>
            <a:endParaRPr lang="en-US" dirty="0" smtClean="0"/>
          </a:p>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2400" y="76200"/>
            <a:ext cx="2133600" cy="609600"/>
          </a:xfrm>
          <a:prstGeom prst="rect">
            <a:avLst/>
          </a:prstGeom>
        </p:spPr>
        <p:txBody>
          <a:bodyPr vert="horz" lIns="77578" tIns="38789" rIns="77578" bIns="38789" anchor="b" anchorCtr="0">
            <a:normAutofit/>
          </a:bodyPr>
          <a:lstStyle/>
          <a:p>
            <a:pPr lvl="0" eaLnBrk="1" latinLnBrk="0" hangingPunct="1"/>
            <a:r>
              <a:rPr lang="en-US" dirty="0" smtClean="0"/>
              <a:t>Click to edit Master title style</a:t>
            </a:r>
          </a:p>
        </p:txBody>
      </p:sp>
      <p:sp>
        <p:nvSpPr>
          <p:cNvPr id="13" name="Text Placeholder 12"/>
          <p:cNvSpPr>
            <a:spLocks noGrp="1"/>
          </p:cNvSpPr>
          <p:nvPr>
            <p:ph type="body" idx="1"/>
          </p:nvPr>
        </p:nvSpPr>
        <p:spPr>
          <a:xfrm>
            <a:off x="152400" y="838200"/>
            <a:ext cx="7010400" cy="4419600"/>
          </a:xfrm>
          <a:prstGeom prst="rect">
            <a:avLst/>
          </a:prstGeom>
        </p:spPr>
        <p:txBody>
          <a:bodyPr vert="horz" lIns="77578" tIns="38789" rIns="77578" bIns="38789">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8" name="Straight Connector 27"/>
          <p:cNvSpPr>
            <a:spLocks noChangeShapeType="1"/>
          </p:cNvSpPr>
          <p:nvPr/>
        </p:nvSpPr>
        <p:spPr bwMode="auto">
          <a:xfrm>
            <a:off x="152400" y="5334000"/>
            <a:ext cx="701040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vert="horz" wrap="square" lIns="77578" tIns="38789" rIns="77578" bIns="38789" anchor="t" compatLnSpc="1"/>
          <a:lstStyle/>
          <a:p>
            <a:endParaRPr kumimoji="0" lang="en-US"/>
          </a:p>
        </p:txBody>
      </p:sp>
      <p:cxnSp>
        <p:nvCxnSpPr>
          <p:cNvPr id="10" name="Straight Connector 9"/>
          <p:cNvCxnSpPr/>
          <p:nvPr userDrawn="1"/>
        </p:nvCxnSpPr>
        <p:spPr>
          <a:xfrm>
            <a:off x="2362200" y="0"/>
            <a:ext cx="0" cy="685800"/>
          </a:xfrm>
          <a:prstGeom prst="line">
            <a:avLst/>
          </a:prstGeom>
          <a:ln w="15875" cap="sq" cmpd="thickThin">
            <a:gradFill flip="none" rotWithShape="1">
              <a:gsLst>
                <a:gs pos="0">
                  <a:srgbClr val="00B0F0"/>
                </a:gs>
                <a:gs pos="39999">
                  <a:srgbClr val="85C2FF"/>
                </a:gs>
                <a:gs pos="70000">
                  <a:srgbClr val="C4D6EB"/>
                </a:gs>
                <a:gs pos="100000">
                  <a:srgbClr val="FFEBFA"/>
                </a:gs>
              </a:gsLst>
              <a:lin ang="5400000" scaled="0"/>
              <a:tileRect/>
            </a:gradFill>
          </a:ln>
        </p:spPr>
        <p:style>
          <a:lnRef idx="3">
            <a:schemeClr val="accent6"/>
          </a:lnRef>
          <a:fillRef idx="0">
            <a:schemeClr val="accent6"/>
          </a:fillRef>
          <a:effectRef idx="2">
            <a:schemeClr val="accent6"/>
          </a:effectRef>
          <a:fontRef idx="minor">
            <a:schemeClr val="tx1"/>
          </a:fontRef>
        </p:style>
      </p:cxnSp>
      <p:sp>
        <p:nvSpPr>
          <p:cNvPr id="6" name="TextBox 5"/>
          <p:cNvSpPr txBox="1"/>
          <p:nvPr userDrawn="1"/>
        </p:nvSpPr>
        <p:spPr>
          <a:xfrm>
            <a:off x="6705600" y="5105400"/>
            <a:ext cx="457200" cy="184666"/>
          </a:xfrm>
          <a:prstGeom prst="rect">
            <a:avLst/>
          </a:prstGeom>
          <a:noFill/>
        </p:spPr>
        <p:txBody>
          <a:bodyPr wrap="square" rtlCol="0">
            <a:spAutoFit/>
          </a:bodyPr>
          <a:lstStyle/>
          <a:p>
            <a:r>
              <a:rPr lang="en-US" altLang="zh-CN" sz="600" dirty="0" err="1" smtClean="0"/>
              <a:t>H.Zhao</a:t>
            </a:r>
            <a:endParaRPr lang="en-US" sz="600"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Lst>
  <p:txStyles>
    <p:titleStyle>
      <a:lvl1pPr marL="0" marR="0" indent="0" algn="r" defTabSz="914400" rtl="0" eaLnBrk="1" fontAlgn="auto" latinLnBrk="0" hangingPunct="1">
        <a:lnSpc>
          <a:spcPct val="100000"/>
        </a:lnSpc>
        <a:spcBef>
          <a:spcPct val="0"/>
        </a:spcBef>
        <a:spcAft>
          <a:spcPts val="0"/>
        </a:spcAft>
        <a:buClrTx/>
        <a:buSzTx/>
        <a:buFontTx/>
        <a:buNone/>
        <a:tabLst/>
        <a:defRPr kumimoji="0" sz="1200" b="1" kern="1200" baseline="0">
          <a:solidFill>
            <a:schemeClr val="tx2"/>
          </a:solidFill>
          <a:latin typeface="+mj-lt"/>
          <a:ea typeface="+mj-ea"/>
          <a:cs typeface="+mj-cs"/>
        </a:defRPr>
      </a:lvl1pPr>
    </p:titleStyle>
    <p:bodyStyle>
      <a:lvl1pPr marL="232733" indent="-232733" algn="l" rtl="0" eaLnBrk="1" latinLnBrk="0" hangingPunct="1">
        <a:spcBef>
          <a:spcPts val="509"/>
        </a:spcBef>
        <a:buClr>
          <a:schemeClr val="accent1"/>
        </a:buClr>
        <a:buSzPct val="76000"/>
        <a:buFont typeface="Wingdings 3"/>
        <a:buChar char=""/>
        <a:defRPr kumimoji="0" sz="1600" kern="1200">
          <a:solidFill>
            <a:schemeClr val="tx1"/>
          </a:solidFill>
          <a:latin typeface="+mn-lt"/>
          <a:ea typeface="+mn-ea"/>
          <a:cs typeface="+mn-cs"/>
        </a:defRPr>
      </a:lvl1pPr>
      <a:lvl2pPr marL="465466" indent="-232733" algn="l" rtl="0" eaLnBrk="1" latinLnBrk="0" hangingPunct="1">
        <a:spcBef>
          <a:spcPts val="424"/>
        </a:spcBef>
        <a:buClr>
          <a:schemeClr val="accent2"/>
        </a:buClr>
        <a:buSzPct val="76000"/>
        <a:buFont typeface="Wingdings 3"/>
        <a:buChar char=""/>
        <a:defRPr kumimoji="0" sz="1400" kern="1200">
          <a:solidFill>
            <a:schemeClr val="tx2"/>
          </a:solidFill>
          <a:latin typeface="+mn-lt"/>
          <a:ea typeface="+mn-ea"/>
          <a:cs typeface="+mn-cs"/>
        </a:defRPr>
      </a:lvl2pPr>
      <a:lvl3pPr marL="698199" indent="-193944" algn="l" rtl="0" eaLnBrk="1" latinLnBrk="0" hangingPunct="1">
        <a:spcBef>
          <a:spcPts val="424"/>
        </a:spcBef>
        <a:buClr>
          <a:schemeClr val="bg1">
            <a:shade val="50000"/>
          </a:schemeClr>
        </a:buClr>
        <a:buSzPct val="76000"/>
        <a:buFont typeface="Wingdings 3"/>
        <a:buChar char=""/>
        <a:defRPr kumimoji="0" sz="1200" kern="1200">
          <a:solidFill>
            <a:schemeClr val="tx1"/>
          </a:solidFill>
          <a:latin typeface="+mn-lt"/>
          <a:ea typeface="+mn-ea"/>
          <a:cs typeface="+mn-cs"/>
        </a:defRPr>
      </a:lvl3pPr>
      <a:lvl4pPr marL="930932" indent="-193944" algn="l" rtl="0" eaLnBrk="1" latinLnBrk="0" hangingPunct="1">
        <a:spcBef>
          <a:spcPts val="339"/>
        </a:spcBef>
        <a:buClr>
          <a:schemeClr val="accent2">
            <a:shade val="75000"/>
          </a:schemeClr>
        </a:buClr>
        <a:buSzPct val="70000"/>
        <a:buFont typeface="Wingdings"/>
        <a:buChar char=""/>
        <a:defRPr kumimoji="0" sz="1000" kern="1200">
          <a:solidFill>
            <a:schemeClr val="tx1"/>
          </a:solidFill>
          <a:latin typeface="+mn-lt"/>
          <a:ea typeface="+mn-ea"/>
          <a:cs typeface="+mn-cs"/>
        </a:defRPr>
      </a:lvl4pPr>
      <a:lvl5pPr marL="1163665" indent="-193944" algn="l" rtl="0" eaLnBrk="1" latinLnBrk="0" hangingPunct="1">
        <a:spcBef>
          <a:spcPts val="255"/>
        </a:spcBef>
        <a:buClr>
          <a:schemeClr val="accent2"/>
        </a:buClr>
        <a:buSzPct val="70000"/>
        <a:buFont typeface="Wingdings"/>
        <a:buChar char=""/>
        <a:defRPr kumimoji="0" sz="800" kern="1200">
          <a:solidFill>
            <a:schemeClr val="tx1"/>
          </a:solidFill>
          <a:latin typeface="+mn-lt"/>
          <a:ea typeface="+mn-ea"/>
          <a:cs typeface="+mn-cs"/>
        </a:defRPr>
      </a:lvl5pPr>
      <a:lvl6pPr marL="1396399" indent="-155155" algn="l" rtl="0" eaLnBrk="1" latinLnBrk="0" hangingPunct="1">
        <a:spcBef>
          <a:spcPts val="255"/>
        </a:spcBef>
        <a:buClr>
          <a:srgbClr val="9FB8CD">
            <a:shade val="75000"/>
          </a:srgbClr>
        </a:buClr>
        <a:buSzPct val="75000"/>
        <a:buFont typeface="Wingdings 3"/>
        <a:buChar char=""/>
        <a:defRPr kumimoji="0" lang="en-US" sz="1400" kern="1200" smtClean="0">
          <a:solidFill>
            <a:schemeClr val="tx1"/>
          </a:solidFill>
          <a:latin typeface="+mn-lt"/>
          <a:ea typeface="+mn-ea"/>
          <a:cs typeface="+mn-cs"/>
        </a:defRPr>
      </a:lvl6pPr>
      <a:lvl7pPr marL="1551554" indent="-155155" algn="l" rtl="0" eaLnBrk="1" latinLnBrk="0" hangingPunct="1">
        <a:spcBef>
          <a:spcPts val="255"/>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06709" indent="-155155" algn="l" rtl="0" eaLnBrk="1" latinLnBrk="0" hangingPunct="1">
        <a:spcBef>
          <a:spcPts val="255"/>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861865" indent="-155155" algn="l" rtl="0" eaLnBrk="1" latinLnBrk="0" hangingPunct="1">
        <a:spcBef>
          <a:spcPts val="255"/>
        </a:spcBef>
        <a:buClr>
          <a:srgbClr val="9FB8CD"/>
        </a:buClr>
        <a:buSzPct val="75000"/>
        <a:buFont typeface="Wingdings 3"/>
        <a:buChar char=""/>
        <a:defRPr kumimoji="0" lang="en-US" sz="10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87888" algn="l" rtl="0" eaLnBrk="1" latinLnBrk="0" hangingPunct="1">
        <a:defRPr kumimoji="0" kern="1200">
          <a:solidFill>
            <a:schemeClr val="tx1"/>
          </a:solidFill>
          <a:latin typeface="+mn-lt"/>
          <a:ea typeface="+mn-ea"/>
          <a:cs typeface="+mn-cs"/>
        </a:defRPr>
      </a:lvl2pPr>
      <a:lvl3pPr marL="775777" algn="l" rtl="0" eaLnBrk="1" latinLnBrk="0" hangingPunct="1">
        <a:defRPr kumimoji="0" kern="1200">
          <a:solidFill>
            <a:schemeClr val="tx1"/>
          </a:solidFill>
          <a:latin typeface="+mn-lt"/>
          <a:ea typeface="+mn-ea"/>
          <a:cs typeface="+mn-cs"/>
        </a:defRPr>
      </a:lvl3pPr>
      <a:lvl4pPr marL="1163665" algn="l" rtl="0" eaLnBrk="1" latinLnBrk="0" hangingPunct="1">
        <a:defRPr kumimoji="0" kern="1200">
          <a:solidFill>
            <a:schemeClr val="tx1"/>
          </a:solidFill>
          <a:latin typeface="+mn-lt"/>
          <a:ea typeface="+mn-ea"/>
          <a:cs typeface="+mn-cs"/>
        </a:defRPr>
      </a:lvl4pPr>
      <a:lvl5pPr marL="1551554" algn="l" rtl="0" eaLnBrk="1" latinLnBrk="0" hangingPunct="1">
        <a:defRPr kumimoji="0" kern="1200">
          <a:solidFill>
            <a:schemeClr val="tx1"/>
          </a:solidFill>
          <a:latin typeface="+mn-lt"/>
          <a:ea typeface="+mn-ea"/>
          <a:cs typeface="+mn-cs"/>
        </a:defRPr>
      </a:lvl5pPr>
      <a:lvl6pPr marL="1939442" algn="l" rtl="0" eaLnBrk="1" latinLnBrk="0" hangingPunct="1">
        <a:defRPr kumimoji="0" kern="1200">
          <a:solidFill>
            <a:schemeClr val="tx1"/>
          </a:solidFill>
          <a:latin typeface="+mn-lt"/>
          <a:ea typeface="+mn-ea"/>
          <a:cs typeface="+mn-cs"/>
        </a:defRPr>
      </a:lvl6pPr>
      <a:lvl7pPr marL="2327331" algn="l" rtl="0" eaLnBrk="1" latinLnBrk="0" hangingPunct="1">
        <a:defRPr kumimoji="0" kern="1200">
          <a:solidFill>
            <a:schemeClr val="tx1"/>
          </a:solidFill>
          <a:latin typeface="+mn-lt"/>
          <a:ea typeface="+mn-ea"/>
          <a:cs typeface="+mn-cs"/>
        </a:defRPr>
      </a:lvl7pPr>
      <a:lvl8pPr marL="2715219" algn="l" rtl="0" eaLnBrk="1" latinLnBrk="0" hangingPunct="1">
        <a:defRPr kumimoji="0" kern="1200">
          <a:solidFill>
            <a:schemeClr val="tx1"/>
          </a:solidFill>
          <a:latin typeface="+mn-lt"/>
          <a:ea typeface="+mn-ea"/>
          <a:cs typeface="+mn-cs"/>
        </a:defRPr>
      </a:lvl8pPr>
      <a:lvl9pPr marL="310310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800" dirty="0" smtClean="0"/>
              <a:t>An introduction to</a:t>
            </a:r>
            <a:br>
              <a:rPr lang="en-US" sz="2800" dirty="0" smtClean="0"/>
            </a:br>
            <a:r>
              <a:rPr lang="en-US" sz="2800" dirty="0" smtClean="0"/>
              <a:t>APM with Machine Learning</a:t>
            </a:r>
            <a:endParaRPr lang="en-US" dirty="0"/>
          </a:p>
        </p:txBody>
      </p:sp>
      <p:sp>
        <p:nvSpPr>
          <p:cNvPr id="3" name="Subtitle 2"/>
          <p:cNvSpPr>
            <a:spLocks noGrp="1"/>
          </p:cNvSpPr>
          <p:nvPr>
            <p:ph type="subTitle" idx="1"/>
          </p:nvPr>
        </p:nvSpPr>
        <p:spPr/>
        <p:txBody>
          <a:bodyPr/>
          <a:lstStyle/>
          <a:p>
            <a:r>
              <a:rPr lang="en-US" dirty="0" err="1" smtClean="0"/>
              <a:t>Huichao</a:t>
            </a:r>
            <a:r>
              <a:rPr lang="en-US" dirty="0" smtClean="0"/>
              <a:t> Zhao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dirty="0" smtClean="0"/>
              <a:t>ML frequently applied to APM: </a:t>
            </a:r>
          </a:p>
          <a:p>
            <a:pPr lvl="1"/>
            <a:r>
              <a:rPr lang="en-US" sz="1000" dirty="0" smtClean="0"/>
              <a:t>clustering </a:t>
            </a:r>
          </a:p>
          <a:p>
            <a:pPr lvl="1"/>
            <a:r>
              <a:rPr lang="en-US" sz="1000" dirty="0" smtClean="0"/>
              <a:t>neural net / deep learning</a:t>
            </a:r>
          </a:p>
          <a:p>
            <a:pPr lvl="1"/>
            <a:r>
              <a:rPr lang="en-US" sz="1000" dirty="0" smtClean="0"/>
              <a:t>classification </a:t>
            </a:r>
          </a:p>
          <a:p>
            <a:pPr lvl="1"/>
            <a:r>
              <a:rPr lang="en-US" sz="1000" dirty="0" smtClean="0"/>
              <a:t>ranking </a:t>
            </a:r>
          </a:p>
          <a:p>
            <a:pPr lvl="1"/>
            <a:r>
              <a:rPr lang="en-US" sz="1000" dirty="0" smtClean="0"/>
              <a:t>recommendation </a:t>
            </a:r>
          </a:p>
          <a:p>
            <a:pPr lvl="1"/>
            <a:r>
              <a:rPr lang="en-US" sz="1000" dirty="0" smtClean="0"/>
              <a:t>graph/network analysis </a:t>
            </a:r>
          </a:p>
          <a:p>
            <a:pPr lvl="1"/>
            <a:r>
              <a:rPr lang="en-US" sz="1000" dirty="0" smtClean="0"/>
              <a:t>Prediction</a:t>
            </a:r>
          </a:p>
          <a:p>
            <a:pPr lvl="1"/>
            <a:endParaRPr lang="en-US" sz="1000" dirty="0" smtClean="0"/>
          </a:p>
          <a:p>
            <a:pPr marL="232733" lvl="1">
              <a:spcBef>
                <a:spcPts val="509"/>
              </a:spcBef>
              <a:buClr>
                <a:schemeClr val="accent1"/>
              </a:buClr>
            </a:pPr>
            <a:r>
              <a:rPr lang="en-US" sz="1000" dirty="0" smtClean="0">
                <a:solidFill>
                  <a:schemeClr val="tx1"/>
                </a:solidFill>
              </a:rPr>
              <a:t>APM Applications: </a:t>
            </a:r>
          </a:p>
          <a:p>
            <a:pPr lvl="1"/>
            <a:r>
              <a:rPr lang="en-US" sz="1000" dirty="0" smtClean="0"/>
              <a:t>relevant signal recommendation</a:t>
            </a:r>
          </a:p>
          <a:p>
            <a:pPr lvl="1"/>
            <a:r>
              <a:rPr lang="en-US" sz="1000" dirty="0" smtClean="0"/>
              <a:t>time series modeling</a:t>
            </a:r>
          </a:p>
          <a:p>
            <a:pPr lvl="1"/>
            <a:r>
              <a:rPr lang="en-US" sz="1000" dirty="0" smtClean="0"/>
              <a:t>metric prediction </a:t>
            </a:r>
          </a:p>
          <a:p>
            <a:pPr lvl="1"/>
            <a:r>
              <a:rPr lang="en-US" sz="1000" dirty="0" smtClean="0"/>
              <a:t>auto </a:t>
            </a:r>
            <a:r>
              <a:rPr lang="en-US" sz="1000" dirty="0" err="1" smtClean="0"/>
              <a:t>regex</a:t>
            </a:r>
            <a:r>
              <a:rPr lang="en-US" sz="1000" dirty="0" smtClean="0"/>
              <a:t> inference </a:t>
            </a:r>
          </a:p>
          <a:p>
            <a:pPr lvl="1"/>
            <a:r>
              <a:rPr lang="en-US" sz="1000" dirty="0" smtClean="0"/>
              <a:t>unstructured data clustering </a:t>
            </a:r>
          </a:p>
          <a:p>
            <a:pPr lvl="1"/>
            <a:r>
              <a:rPr lang="en-US" sz="1000" dirty="0" smtClean="0"/>
              <a:t>anomaly detection </a:t>
            </a:r>
          </a:p>
          <a:p>
            <a:pPr lvl="1"/>
            <a:r>
              <a:rPr lang="en-US" sz="1000" dirty="0" smtClean="0"/>
              <a:t>graph optimization</a:t>
            </a:r>
            <a:endParaRPr lang="en-US" sz="1000" dirty="0"/>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APM-</a:t>
            </a:r>
            <a:r>
              <a:rPr lang="en-US" altLang="zh-CN" dirty="0" smtClean="0"/>
              <a:t>Data M</a:t>
            </a:r>
            <a:r>
              <a:rPr lang="en-US" dirty="0" smtClean="0"/>
              <a:t>odeling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APM– Data Pipeline (Sample -1)</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3338" y="966788"/>
            <a:ext cx="7248525" cy="35528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APM– Data Pipeline (Sample -2)</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152400" y="901802"/>
            <a:ext cx="7162800" cy="377394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normAutofit/>
          </a:bodyPr>
          <a:lstStyle/>
          <a:p>
            <a:pPr lvl="0"/>
            <a:r>
              <a:rPr lang="en" dirty="0" smtClean="0"/>
              <a:t>Typical Scenario</a:t>
            </a:r>
          </a:p>
        </p:txBody>
      </p:sp>
      <p:grpSp>
        <p:nvGrpSpPr>
          <p:cNvPr id="26" name="Group 25"/>
          <p:cNvGrpSpPr/>
          <p:nvPr/>
        </p:nvGrpSpPr>
        <p:grpSpPr>
          <a:xfrm>
            <a:off x="228600" y="1219200"/>
            <a:ext cx="6629400" cy="2792800"/>
            <a:chOff x="234325" y="941000"/>
            <a:chExt cx="8719355" cy="3397476"/>
          </a:xfrm>
        </p:grpSpPr>
        <p:pic>
          <p:nvPicPr>
            <p:cNvPr id="6" name="Shape 950"/>
            <p:cNvPicPr preferRelativeResize="0"/>
            <p:nvPr/>
          </p:nvPicPr>
          <p:blipFill>
            <a:blip r:embed="rId2" cstate="print">
              <a:alphaModFix/>
            </a:blip>
            <a:stretch>
              <a:fillRect/>
            </a:stretch>
          </p:blipFill>
          <p:spPr>
            <a:xfrm>
              <a:off x="383469" y="1404975"/>
              <a:ext cx="6742249" cy="2933501"/>
            </a:xfrm>
            <a:prstGeom prst="rect">
              <a:avLst/>
            </a:prstGeom>
            <a:noFill/>
            <a:ln>
              <a:noFill/>
            </a:ln>
          </p:spPr>
        </p:pic>
        <p:sp>
          <p:nvSpPr>
            <p:cNvPr id="7" name="Shape 953"/>
            <p:cNvSpPr txBox="1">
              <a:spLocks/>
            </p:cNvSpPr>
            <p:nvPr/>
          </p:nvSpPr>
          <p:spPr>
            <a:xfrm>
              <a:off x="234325" y="941000"/>
              <a:ext cx="8577600" cy="582300"/>
            </a:xfrm>
            <a:prstGeom prst="rect">
              <a:avLst/>
            </a:prstGeom>
          </p:spPr>
          <p:txBody>
            <a:bodyPr lIns="91425" tIns="91425" rIns="91425" bIns="91425" anchor="t" anchorCtr="0">
              <a:noAutofit/>
            </a:bodyPr>
            <a:lstStyle/>
            <a:p>
              <a:pPr marL="232733" marR="0" lvl="0" indent="-232733" algn="l" defTabSz="914400" rtl="0" eaLnBrk="1" fontAlgn="auto" latinLnBrk="0" hangingPunct="1">
                <a:lnSpc>
                  <a:spcPct val="115000"/>
                </a:lnSpc>
                <a:spcBef>
                  <a:spcPts val="0"/>
                </a:spcBef>
                <a:spcAft>
                  <a:spcPts val="0"/>
                </a:spcAft>
                <a:buClr>
                  <a:schemeClr val="accent1"/>
                </a:buClr>
                <a:buSzPct val="76000"/>
                <a:buFont typeface="Wingdings 3"/>
                <a:buNone/>
                <a:tabLst/>
                <a:defRPr/>
              </a:pPr>
              <a:r>
                <a:rPr kumimoji="0" lang="en" sz="1600" b="1" i="0" u="none" strike="noStrike" kern="1200" cap="none" spc="0" normalizeH="0" baseline="0" noProof="0" dirty="0" smtClean="0">
                  <a:ln>
                    <a:noFill/>
                  </a:ln>
                  <a:solidFill>
                    <a:schemeClr val="tx1"/>
                  </a:solidFill>
                  <a:effectLst/>
                  <a:uLnTx/>
                  <a:uFillTx/>
                  <a:latin typeface="+mn-lt"/>
                  <a:ea typeface="+mn-ea"/>
                  <a:cs typeface="+mn-cs"/>
                </a:rPr>
                <a:t>Transactional Web Applications</a:t>
              </a:r>
              <a:endParaRPr kumimoji="0" lang="en"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Shape 955"/>
            <p:cNvSpPr txBox="1"/>
            <p:nvPr/>
          </p:nvSpPr>
          <p:spPr>
            <a:xfrm>
              <a:off x="6849008" y="1463737"/>
              <a:ext cx="2104672" cy="1053134"/>
            </a:xfrm>
            <a:prstGeom prst="rect">
              <a:avLst/>
            </a:prstGeom>
            <a:no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b="1" dirty="0">
                  <a:latin typeface="Open Sans"/>
                  <a:ea typeface="Open Sans"/>
                  <a:cs typeface="Open Sans"/>
                  <a:sym typeface="Open Sans"/>
                </a:rPr>
                <a:t>Transactions / second</a:t>
              </a:r>
            </a:p>
            <a:p>
              <a:pPr lvl="0" rtl="0">
                <a:spcBef>
                  <a:spcPts val="0"/>
                </a:spcBef>
                <a:buNone/>
              </a:pPr>
              <a:r>
                <a:rPr lang="en" sz="1000" dirty="0">
                  <a:latin typeface="Open Sans"/>
                  <a:ea typeface="Open Sans"/>
                  <a:cs typeface="Open Sans"/>
                  <a:sym typeface="Open Sans"/>
                </a:rPr>
                <a:t>Query cache usage</a:t>
              </a:r>
            </a:p>
            <a:p>
              <a:pPr lvl="0" rtl="0">
                <a:spcBef>
                  <a:spcPts val="0"/>
                </a:spcBef>
                <a:buClr>
                  <a:schemeClr val="dk1"/>
                </a:buClr>
                <a:buSzPct val="91666"/>
                <a:buFont typeface="Arial"/>
                <a:buNone/>
              </a:pPr>
              <a:r>
                <a:rPr lang="en" sz="1000" dirty="0">
                  <a:solidFill>
                    <a:schemeClr val="dk1"/>
                  </a:solidFill>
                  <a:latin typeface="Open Sans"/>
                  <a:ea typeface="Open Sans"/>
                  <a:cs typeface="Open Sans"/>
                  <a:sym typeface="Open Sans"/>
                </a:rPr>
                <a:t>Server load</a:t>
              </a:r>
            </a:p>
            <a:p>
              <a:pPr lvl="0">
                <a:spcBef>
                  <a:spcPts val="0"/>
                </a:spcBef>
                <a:buNone/>
              </a:pPr>
              <a:r>
                <a:rPr lang="en" sz="1000" dirty="0">
                  <a:latin typeface="Open Sans"/>
                  <a:ea typeface="Open Sans"/>
                  <a:cs typeface="Open Sans"/>
                  <a:sym typeface="Open Sans"/>
                </a:rPr>
                <a:t>Availability</a:t>
              </a:r>
            </a:p>
          </p:txBody>
        </p:sp>
        <p:sp>
          <p:nvSpPr>
            <p:cNvPr id="9" name="Shape 956"/>
            <p:cNvSpPr txBox="1"/>
            <p:nvPr/>
          </p:nvSpPr>
          <p:spPr>
            <a:xfrm>
              <a:off x="6849008" y="3139012"/>
              <a:ext cx="2097142" cy="916201"/>
            </a:xfrm>
            <a:prstGeom prst="rect">
              <a:avLst/>
            </a:prstGeom>
            <a:no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b="1" dirty="0">
                  <a:latin typeface="Open Sans"/>
                  <a:ea typeface="Open Sans"/>
                  <a:cs typeface="Open Sans"/>
                  <a:sym typeface="Open Sans"/>
                </a:rPr>
                <a:t>Requests / second</a:t>
              </a:r>
            </a:p>
            <a:p>
              <a:pPr lvl="0" rtl="0">
                <a:spcBef>
                  <a:spcPts val="0"/>
                </a:spcBef>
                <a:buNone/>
              </a:pPr>
              <a:r>
                <a:rPr lang="en" sz="1000" dirty="0">
                  <a:latin typeface="Open Sans"/>
                  <a:ea typeface="Open Sans"/>
                  <a:cs typeface="Open Sans"/>
                  <a:sym typeface="Open Sans"/>
                </a:rPr>
                <a:t>Errors</a:t>
              </a:r>
            </a:p>
            <a:p>
              <a:pPr lvl="0" rtl="0">
                <a:spcBef>
                  <a:spcPts val="0"/>
                </a:spcBef>
                <a:buClr>
                  <a:schemeClr val="dk1"/>
                </a:buClr>
                <a:buSzPct val="91666"/>
                <a:buFont typeface="Arial"/>
                <a:buNone/>
              </a:pPr>
              <a:r>
                <a:rPr lang="en" sz="1000" dirty="0">
                  <a:solidFill>
                    <a:schemeClr val="dk1"/>
                  </a:solidFill>
                  <a:latin typeface="Open Sans"/>
                  <a:ea typeface="Open Sans"/>
                  <a:cs typeface="Open Sans"/>
                  <a:sym typeface="Open Sans"/>
                </a:rPr>
                <a:t>Server load</a:t>
              </a:r>
            </a:p>
            <a:p>
              <a:pPr lvl="0" rtl="0">
                <a:spcBef>
                  <a:spcPts val="0"/>
                </a:spcBef>
                <a:buClr>
                  <a:schemeClr val="dk1"/>
                </a:buClr>
                <a:buSzPct val="91666"/>
                <a:buFont typeface="Arial"/>
                <a:buNone/>
              </a:pPr>
              <a:r>
                <a:rPr lang="en" sz="1000" dirty="0">
                  <a:solidFill>
                    <a:schemeClr val="dk1"/>
                  </a:solidFill>
                  <a:latin typeface="Open Sans"/>
                  <a:ea typeface="Open Sans"/>
                  <a:cs typeface="Open Sans"/>
                  <a:sym typeface="Open Sans"/>
                </a:rPr>
                <a:t>Availability</a:t>
              </a:r>
            </a:p>
          </p:txBody>
        </p:sp>
        <p:sp>
          <p:nvSpPr>
            <p:cNvPr id="10" name="Shape 957"/>
            <p:cNvSpPr txBox="1"/>
            <p:nvPr/>
          </p:nvSpPr>
          <p:spPr>
            <a:xfrm>
              <a:off x="2847000" y="3574787"/>
              <a:ext cx="2298226" cy="741601"/>
            </a:xfrm>
            <a:prstGeom prst="rect">
              <a:avLst/>
            </a:prstGeom>
            <a:no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b="1" dirty="0">
                  <a:latin typeface="Open Sans"/>
                  <a:ea typeface="Open Sans"/>
                  <a:cs typeface="Open Sans"/>
                  <a:sym typeface="Open Sans"/>
                </a:rPr>
                <a:t>Requests / second</a:t>
              </a:r>
            </a:p>
            <a:p>
              <a:pPr lvl="0" rtl="0">
                <a:spcBef>
                  <a:spcPts val="0"/>
                </a:spcBef>
                <a:buNone/>
              </a:pPr>
              <a:r>
                <a:rPr lang="en" sz="1000" dirty="0">
                  <a:latin typeface="Open Sans"/>
                  <a:ea typeface="Open Sans"/>
                  <a:cs typeface="Open Sans"/>
                  <a:sym typeface="Open Sans"/>
                </a:rPr>
                <a:t>Server load</a:t>
              </a:r>
            </a:p>
            <a:p>
              <a:pPr lvl="0" rtl="0">
                <a:spcBef>
                  <a:spcPts val="0"/>
                </a:spcBef>
                <a:buClr>
                  <a:schemeClr val="dk1"/>
                </a:buClr>
                <a:buSzPct val="91666"/>
                <a:buFont typeface="Arial"/>
                <a:buNone/>
              </a:pPr>
              <a:r>
                <a:rPr lang="en" sz="1000" dirty="0">
                  <a:solidFill>
                    <a:schemeClr val="dk1"/>
                  </a:solidFill>
                  <a:latin typeface="Open Sans"/>
                  <a:ea typeface="Open Sans"/>
                  <a:cs typeface="Open Sans"/>
                  <a:sym typeface="Open Sans"/>
                </a:rPr>
                <a:t>Availability</a:t>
              </a:r>
            </a:p>
          </p:txBody>
        </p:sp>
        <p:cxnSp>
          <p:nvCxnSpPr>
            <p:cNvPr id="11" name="Shape 958"/>
            <p:cNvCxnSpPr/>
            <p:nvPr/>
          </p:nvCxnSpPr>
          <p:spPr>
            <a:xfrm>
              <a:off x="1341400" y="2756837"/>
              <a:ext cx="1971000" cy="0"/>
            </a:xfrm>
            <a:prstGeom prst="straightConnector1">
              <a:avLst/>
            </a:prstGeom>
            <a:noFill/>
            <a:ln w="9525" cap="flat" cmpd="sng">
              <a:solidFill>
                <a:schemeClr val="dk2"/>
              </a:solidFill>
              <a:prstDash val="solid"/>
              <a:round/>
              <a:headEnd type="none" w="lg" len="lg"/>
              <a:tailEnd type="triangle" w="lg" len="lg"/>
            </a:ln>
          </p:spPr>
        </p:cxnSp>
        <p:cxnSp>
          <p:nvCxnSpPr>
            <p:cNvPr id="12" name="Shape 959"/>
            <p:cNvCxnSpPr/>
            <p:nvPr/>
          </p:nvCxnSpPr>
          <p:spPr>
            <a:xfrm rot="10800000" flipH="1">
              <a:off x="4090825" y="1724412"/>
              <a:ext cx="2038800" cy="829200"/>
            </a:xfrm>
            <a:prstGeom prst="straightConnector1">
              <a:avLst/>
            </a:prstGeom>
            <a:noFill/>
            <a:ln w="9525" cap="flat" cmpd="sng">
              <a:solidFill>
                <a:schemeClr val="dk2"/>
              </a:solidFill>
              <a:prstDash val="solid"/>
              <a:round/>
              <a:headEnd type="none" w="lg" len="lg"/>
              <a:tailEnd type="triangle" w="lg" len="lg"/>
            </a:ln>
          </p:spPr>
        </p:cxnSp>
        <p:cxnSp>
          <p:nvCxnSpPr>
            <p:cNvPr id="13" name="Shape 960"/>
            <p:cNvCxnSpPr/>
            <p:nvPr/>
          </p:nvCxnSpPr>
          <p:spPr>
            <a:xfrm flipH="1">
              <a:off x="4132975" y="1902212"/>
              <a:ext cx="2022000" cy="803700"/>
            </a:xfrm>
            <a:prstGeom prst="straightConnector1">
              <a:avLst/>
            </a:prstGeom>
            <a:noFill/>
            <a:ln w="9525" cap="flat" cmpd="sng">
              <a:solidFill>
                <a:schemeClr val="dk2"/>
              </a:solidFill>
              <a:prstDash val="solid"/>
              <a:round/>
              <a:headEnd type="none" w="lg" len="lg"/>
              <a:tailEnd type="triangle" w="lg" len="lg"/>
            </a:ln>
          </p:spPr>
        </p:cxnSp>
        <p:cxnSp>
          <p:nvCxnSpPr>
            <p:cNvPr id="14" name="Shape 961"/>
            <p:cNvCxnSpPr/>
            <p:nvPr/>
          </p:nvCxnSpPr>
          <p:spPr>
            <a:xfrm rot="10800000">
              <a:off x="4116175" y="2867412"/>
              <a:ext cx="2038800" cy="829200"/>
            </a:xfrm>
            <a:prstGeom prst="straightConnector1">
              <a:avLst/>
            </a:prstGeom>
            <a:noFill/>
            <a:ln w="9525" cap="flat" cmpd="sng">
              <a:solidFill>
                <a:schemeClr val="dk2"/>
              </a:solidFill>
              <a:prstDash val="solid"/>
              <a:round/>
              <a:headEnd type="none" w="lg" len="lg"/>
              <a:tailEnd type="triangle" w="lg" len="lg"/>
            </a:ln>
          </p:spPr>
        </p:cxnSp>
        <p:cxnSp>
          <p:nvCxnSpPr>
            <p:cNvPr id="15" name="Shape 962"/>
            <p:cNvCxnSpPr/>
            <p:nvPr/>
          </p:nvCxnSpPr>
          <p:spPr>
            <a:xfrm>
              <a:off x="4090825" y="3045212"/>
              <a:ext cx="2022000" cy="803700"/>
            </a:xfrm>
            <a:prstGeom prst="straightConnector1">
              <a:avLst/>
            </a:prstGeom>
            <a:noFill/>
            <a:ln w="9525" cap="flat" cmpd="sng">
              <a:solidFill>
                <a:schemeClr val="dk2"/>
              </a:solidFill>
              <a:prstDash val="solid"/>
              <a:round/>
              <a:headEnd type="none" w="lg" len="lg"/>
              <a:tailEnd type="triangle" w="lg" len="lg"/>
            </a:ln>
          </p:spPr>
        </p:cxnSp>
        <p:cxnSp>
          <p:nvCxnSpPr>
            <p:cNvPr id="16" name="Shape 963"/>
            <p:cNvCxnSpPr/>
            <p:nvPr/>
          </p:nvCxnSpPr>
          <p:spPr>
            <a:xfrm rot="10800000">
              <a:off x="1341400" y="2909237"/>
              <a:ext cx="1971000" cy="0"/>
            </a:xfrm>
            <a:prstGeom prst="straightConnector1">
              <a:avLst/>
            </a:prstGeom>
            <a:noFill/>
            <a:ln w="9525" cap="flat" cmpd="sng">
              <a:solidFill>
                <a:schemeClr val="dk2"/>
              </a:solidFill>
              <a:prstDash val="solid"/>
              <a:round/>
              <a:headEnd type="none" w="lg" len="lg"/>
              <a:tailEnd type="triangle" w="lg" len="lg"/>
            </a:ln>
          </p:spPr>
        </p:cxnSp>
        <p:sp>
          <p:nvSpPr>
            <p:cNvPr id="17" name="Shape 964"/>
            <p:cNvSpPr txBox="1"/>
            <p:nvPr/>
          </p:nvSpPr>
          <p:spPr>
            <a:xfrm>
              <a:off x="234325" y="3574801"/>
              <a:ext cx="1804004" cy="538799"/>
            </a:xfrm>
            <a:prstGeom prst="rect">
              <a:avLst/>
            </a:prstGeom>
            <a:noFill/>
            <a:ln w="9525" cap="flat" cmpd="sng">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000" b="1" dirty="0">
                  <a:latin typeface="Open Sans"/>
                  <a:ea typeface="Open Sans"/>
                  <a:cs typeface="Open Sans"/>
                  <a:sym typeface="Open Sans"/>
                </a:rPr>
                <a:t>Response time</a:t>
              </a:r>
            </a:p>
            <a:p>
              <a:pPr lvl="0" rtl="0">
                <a:spcBef>
                  <a:spcPts val="0"/>
                </a:spcBef>
                <a:buNone/>
              </a:pPr>
              <a:r>
                <a:rPr lang="en" sz="1000" dirty="0">
                  <a:solidFill>
                    <a:schemeClr val="dk1"/>
                  </a:solidFill>
                  <a:latin typeface="Open Sans"/>
                  <a:ea typeface="Open Sans"/>
                  <a:cs typeface="Open Sans"/>
                  <a:sym typeface="Open Sans"/>
                </a:rPr>
                <a:t>Availability</a:t>
              </a:r>
            </a:p>
          </p:txBody>
        </p:sp>
        <p:sp>
          <p:nvSpPr>
            <p:cNvPr id="18" name="Shape 965"/>
            <p:cNvSpPr txBox="1"/>
            <p:nvPr/>
          </p:nvSpPr>
          <p:spPr>
            <a:xfrm>
              <a:off x="1537217" y="2424750"/>
              <a:ext cx="1149833" cy="332101"/>
            </a:xfrm>
            <a:prstGeom prst="rect">
              <a:avLst/>
            </a:prstGeom>
            <a:noFill/>
            <a:ln>
              <a:noFill/>
            </a:ln>
          </p:spPr>
          <p:txBody>
            <a:bodyPr lIns="91425" tIns="91425" rIns="91425" bIns="91425" anchor="ctr" anchorCtr="0">
              <a:noAutofit/>
            </a:bodyPr>
            <a:lstStyle/>
            <a:p>
              <a:pPr lvl="0" algn="ctr">
                <a:spcBef>
                  <a:spcPts val="0"/>
                </a:spcBef>
                <a:buNone/>
              </a:pPr>
              <a:r>
                <a:rPr lang="en" sz="1100" dirty="0">
                  <a:latin typeface="Open Sans"/>
                  <a:ea typeface="Open Sans"/>
                  <a:cs typeface="Open Sans"/>
                  <a:sym typeface="Open Sans"/>
                </a:rPr>
                <a:t>Request</a:t>
              </a:r>
            </a:p>
          </p:txBody>
        </p:sp>
        <p:sp>
          <p:nvSpPr>
            <p:cNvPr id="19" name="Shape 966"/>
            <p:cNvSpPr txBox="1"/>
            <p:nvPr/>
          </p:nvSpPr>
          <p:spPr>
            <a:xfrm>
              <a:off x="1637440" y="2909250"/>
              <a:ext cx="1145460" cy="332101"/>
            </a:xfrm>
            <a:prstGeom prst="rect">
              <a:avLst/>
            </a:prstGeom>
            <a:noFill/>
            <a:ln>
              <a:noFill/>
            </a:ln>
          </p:spPr>
          <p:txBody>
            <a:bodyPr lIns="91425" tIns="91425" rIns="91425" bIns="91425" anchor="ctr" anchorCtr="0">
              <a:noAutofit/>
            </a:bodyPr>
            <a:lstStyle/>
            <a:p>
              <a:pPr lvl="0" algn="ctr" rtl="0">
                <a:spcBef>
                  <a:spcPts val="0"/>
                </a:spcBef>
                <a:buNone/>
              </a:pPr>
              <a:r>
                <a:rPr lang="en" sz="1100" dirty="0">
                  <a:latin typeface="Open Sans"/>
                  <a:ea typeface="Open Sans"/>
                  <a:cs typeface="Open Sans"/>
                  <a:sym typeface="Open Sans"/>
                </a:rPr>
                <a:t>Response</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b="1" dirty="0" smtClean="0"/>
              <a:t>Application Performance Monitoring (APM) </a:t>
            </a:r>
            <a:r>
              <a:rPr lang="en-US" dirty="0" smtClean="0"/>
              <a:t>is a set of disciplines, part of Performance Management, designed provide accurate information on how business applications are performing. </a:t>
            </a:r>
          </a:p>
          <a:p>
            <a:endParaRPr lang="en-US" dirty="0" smtClean="0"/>
          </a:p>
          <a:p>
            <a:endParaRPr lang="en-US" dirty="0" smtClean="0"/>
          </a:p>
          <a:p>
            <a:endParaRPr lang="en-US" dirty="0"/>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altLang="zh-CN" dirty="0" smtClean="0"/>
              <a:t>APM</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57200" y="1447800"/>
            <a:ext cx="6295918" cy="2933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pPr lvl="0"/>
            <a:r>
              <a:rPr lang="en" dirty="0" smtClean="0"/>
              <a:t>Iterative Approach</a:t>
            </a:r>
          </a:p>
        </p:txBody>
      </p:sp>
      <p:sp>
        <p:nvSpPr>
          <p:cNvPr id="6" name="Shape 1088"/>
          <p:cNvSpPr txBox="1">
            <a:spLocks/>
          </p:cNvSpPr>
          <p:nvPr/>
        </p:nvSpPr>
        <p:spPr>
          <a:xfrm>
            <a:off x="457200" y="1066800"/>
            <a:ext cx="2665800" cy="474900"/>
          </a:xfrm>
          <a:prstGeom prst="rect">
            <a:avLst/>
          </a:prstGeom>
        </p:spPr>
        <p:txBody>
          <a:bodyPr lIns="91425" tIns="91425" rIns="91425" bIns="91425" anchor="t" anchorCtr="0">
            <a:noAutofit/>
          </a:bodyPr>
          <a:lstStyle/>
          <a:p>
            <a:pPr marL="232733" marR="0" lvl="0" indent="-232733" algn="ctr" defTabSz="914400" rtl="0" eaLnBrk="1" fontAlgn="auto" latinLnBrk="0" hangingPunct="1">
              <a:lnSpc>
                <a:spcPct val="150000"/>
              </a:lnSpc>
              <a:spcBef>
                <a:spcPts val="0"/>
              </a:spcBef>
              <a:spcAft>
                <a:spcPts val="0"/>
              </a:spcAft>
              <a:buClr>
                <a:schemeClr val="accent1"/>
              </a:buClr>
              <a:buSzPct val="76000"/>
              <a:buFont typeface="Wingdings 3"/>
              <a:buNone/>
              <a:tabLst/>
              <a:defRPr/>
            </a:pPr>
            <a:endParaRPr kumimoji="0" lang="en" sz="16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7" name="Shape 1092"/>
          <p:cNvGrpSpPr/>
          <p:nvPr/>
        </p:nvGrpSpPr>
        <p:grpSpPr>
          <a:xfrm>
            <a:off x="211975" y="1678350"/>
            <a:ext cx="3156250" cy="2559675"/>
            <a:chOff x="5702325" y="2171425"/>
            <a:chExt cx="3156250" cy="2559675"/>
          </a:xfrm>
        </p:grpSpPr>
        <p:sp>
          <p:nvSpPr>
            <p:cNvPr id="8" name="Shape 1093"/>
            <p:cNvSpPr/>
            <p:nvPr/>
          </p:nvSpPr>
          <p:spPr>
            <a:xfrm>
              <a:off x="6637550" y="2171425"/>
              <a:ext cx="1285800" cy="1146600"/>
            </a:xfrm>
            <a:prstGeom prst="ellipse">
              <a:avLst/>
            </a:prstGeom>
            <a:solidFill>
              <a:srgbClr val="CFE2F3"/>
            </a:solidFill>
            <a:ln w="9525" cap="flat" cmpd="sng">
              <a:solidFill>
                <a:srgbClr val="EFEFE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200" i="1" dirty="0">
                  <a:latin typeface="Open Sans"/>
                  <a:ea typeface="Open Sans"/>
                  <a:cs typeface="Open Sans"/>
                  <a:sym typeface="Open Sans"/>
                </a:rPr>
                <a:t>Measure</a:t>
              </a:r>
            </a:p>
          </p:txBody>
        </p:sp>
        <p:sp>
          <p:nvSpPr>
            <p:cNvPr id="9" name="Shape 1094"/>
            <p:cNvSpPr/>
            <p:nvPr/>
          </p:nvSpPr>
          <p:spPr>
            <a:xfrm>
              <a:off x="5702325" y="3584500"/>
              <a:ext cx="1285800" cy="1146600"/>
            </a:xfrm>
            <a:prstGeom prst="ellipse">
              <a:avLst/>
            </a:prstGeom>
            <a:solidFill>
              <a:srgbClr val="D9EAD3"/>
            </a:solidFill>
            <a:ln w="9525" cap="flat" cmpd="sng">
              <a:solidFill>
                <a:srgbClr val="EFEFE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i="1" dirty="0">
                  <a:latin typeface="Open Sans"/>
                  <a:ea typeface="Open Sans"/>
                  <a:cs typeface="Open Sans"/>
                  <a:sym typeface="Open Sans"/>
                </a:rPr>
                <a:t>Improve</a:t>
              </a:r>
            </a:p>
          </p:txBody>
        </p:sp>
        <p:sp>
          <p:nvSpPr>
            <p:cNvPr id="10" name="Shape 1095"/>
            <p:cNvSpPr/>
            <p:nvPr/>
          </p:nvSpPr>
          <p:spPr>
            <a:xfrm>
              <a:off x="7572775" y="3584500"/>
              <a:ext cx="1285800" cy="1146600"/>
            </a:xfrm>
            <a:prstGeom prst="ellipse">
              <a:avLst/>
            </a:prstGeom>
            <a:solidFill>
              <a:srgbClr val="F4CCCC"/>
            </a:solidFill>
            <a:ln w="9525" cap="flat" cmpd="sng">
              <a:solidFill>
                <a:srgbClr val="EFEFE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i="1" dirty="0">
                  <a:latin typeface="Open Sans"/>
                  <a:ea typeface="Open Sans"/>
                  <a:cs typeface="Open Sans"/>
                  <a:sym typeface="Open Sans"/>
                </a:rPr>
                <a:t>Analyze</a:t>
              </a:r>
            </a:p>
          </p:txBody>
        </p:sp>
        <p:sp>
          <p:nvSpPr>
            <p:cNvPr id="11" name="Shape 1096"/>
            <p:cNvSpPr/>
            <p:nvPr/>
          </p:nvSpPr>
          <p:spPr>
            <a:xfrm rot="3189829">
              <a:off x="7748239" y="3130778"/>
              <a:ext cx="407820" cy="36324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097"/>
            <p:cNvSpPr/>
            <p:nvPr/>
          </p:nvSpPr>
          <p:spPr>
            <a:xfrm rot="10800000">
              <a:off x="7076452" y="3976158"/>
              <a:ext cx="408000" cy="363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098"/>
            <p:cNvSpPr/>
            <p:nvPr/>
          </p:nvSpPr>
          <p:spPr>
            <a:xfrm rot="7610171" flipH="1">
              <a:off x="6386789" y="3130778"/>
              <a:ext cx="407820" cy="36324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 name="Shape 1099"/>
          <p:cNvSpPr txBox="1"/>
          <p:nvPr/>
        </p:nvSpPr>
        <p:spPr>
          <a:xfrm>
            <a:off x="3352800" y="762000"/>
            <a:ext cx="3810000" cy="4267200"/>
          </a:xfrm>
          <a:prstGeom prst="rect">
            <a:avLst/>
          </a:prstGeom>
          <a:noFill/>
          <a:ln>
            <a:noFill/>
          </a:ln>
        </p:spPr>
        <p:txBody>
          <a:bodyPr lIns="91425" tIns="91425" rIns="91425" bIns="91425" anchor="ctr" anchorCtr="0">
            <a:noAutofit/>
          </a:bodyPr>
          <a:lstStyle/>
          <a:p>
            <a:pPr marL="232733" lvl="1" indent="-232733">
              <a:lnSpc>
                <a:spcPct val="150000"/>
              </a:lnSpc>
              <a:spcBef>
                <a:spcPts val="509"/>
              </a:spcBef>
              <a:buClr>
                <a:schemeClr val="accent1"/>
              </a:buClr>
              <a:buSzPct val="76000"/>
              <a:buFont typeface="+mj-lt"/>
              <a:buAutoNum type="arabicParenR"/>
            </a:pPr>
            <a:r>
              <a:rPr lang="en" sz="1000" dirty="0">
                <a:latin typeface="Microsoft YaHei" pitchFamily="34" charset="-122"/>
                <a:ea typeface="Microsoft YaHei" pitchFamily="34" charset="-122"/>
                <a:sym typeface="Open Sans"/>
              </a:rPr>
              <a:t>Identify patterns in </a:t>
            </a:r>
            <a:r>
              <a:rPr lang="en" sz="1000" dirty="0" smtClean="0">
                <a:latin typeface="Microsoft YaHei" pitchFamily="34" charset="-122"/>
                <a:ea typeface="Microsoft YaHei" pitchFamily="34" charset="-122"/>
                <a:sym typeface="Open Sans"/>
              </a:rPr>
              <a:t>metrics</a:t>
            </a:r>
            <a:endParaRPr lang="en" sz="1000" dirty="0">
              <a:solidFill>
                <a:srgbClr val="434343"/>
              </a:solidFill>
              <a:latin typeface="Open Sans"/>
              <a:ea typeface="Open Sans"/>
              <a:cs typeface="Open Sans"/>
              <a:sym typeface="Open Sans"/>
            </a:endParaRPr>
          </a:p>
          <a:p>
            <a:pPr marL="232733" lvl="1" indent="-232733">
              <a:lnSpc>
                <a:spcPct val="150000"/>
              </a:lnSpc>
              <a:spcBef>
                <a:spcPts val="509"/>
              </a:spcBef>
              <a:buClr>
                <a:schemeClr val="accent1"/>
              </a:buClr>
              <a:buSzPct val="76000"/>
              <a:buFont typeface="+mj-lt"/>
              <a:buAutoNum type="arabicParenR"/>
            </a:pPr>
            <a:endParaRPr lang="en" sz="1000" dirty="0" smtClean="0">
              <a:latin typeface="Microsoft YaHei" pitchFamily="34" charset="-122"/>
              <a:ea typeface="Microsoft YaHei" pitchFamily="34" charset="-122"/>
              <a:sym typeface="Open Sans"/>
            </a:endParaRPr>
          </a:p>
          <a:p>
            <a:pPr marL="232733" lvl="1" indent="-232733">
              <a:lnSpc>
                <a:spcPct val="150000"/>
              </a:lnSpc>
              <a:spcBef>
                <a:spcPts val="509"/>
              </a:spcBef>
              <a:buClr>
                <a:schemeClr val="accent1"/>
              </a:buClr>
              <a:buSzPct val="76000"/>
              <a:buFont typeface="+mj-lt"/>
              <a:buAutoNum type="arabicParenR"/>
            </a:pPr>
            <a:r>
              <a:rPr lang="en" sz="1000" dirty="0" smtClean="0">
                <a:latin typeface="Microsoft YaHei" pitchFamily="34" charset="-122"/>
                <a:ea typeface="Microsoft YaHei" pitchFamily="34" charset="-122"/>
                <a:sym typeface="Open Sans"/>
              </a:rPr>
              <a:t>Correlate </a:t>
            </a:r>
            <a:r>
              <a:rPr lang="en" sz="1000" dirty="0">
                <a:latin typeface="Microsoft YaHei" pitchFamily="34" charset="-122"/>
                <a:ea typeface="Microsoft YaHei" pitchFamily="34" charset="-122"/>
                <a:sym typeface="Open Sans"/>
              </a:rPr>
              <a:t>with other data (Platform Analytics, logs</a:t>
            </a:r>
            <a:r>
              <a:rPr lang="en" sz="1000" dirty="0" smtClean="0">
                <a:latin typeface="Microsoft YaHei" pitchFamily="34" charset="-122"/>
                <a:ea typeface="Microsoft YaHei" pitchFamily="34" charset="-122"/>
                <a:sym typeface="Open Sans"/>
              </a:rPr>
              <a:t>)</a:t>
            </a:r>
          </a:p>
          <a:p>
            <a:pPr marL="620622" lvl="2" indent="-232733">
              <a:spcBef>
                <a:spcPts val="509"/>
              </a:spcBef>
              <a:buClr>
                <a:schemeClr val="accent1"/>
              </a:buClr>
              <a:buSzPct val="76000"/>
              <a:buFont typeface="Wingdings" pitchFamily="2" charset="2"/>
              <a:buChar char="ü"/>
            </a:pPr>
            <a:r>
              <a:rPr lang="en-US" sz="1000" dirty="0" smtClean="0">
                <a:solidFill>
                  <a:srgbClr val="434343"/>
                </a:solidFill>
                <a:latin typeface="Open Sans"/>
                <a:ea typeface="Open Sans"/>
                <a:cs typeface="Open Sans"/>
                <a:sym typeface="Open Sans"/>
              </a:rPr>
              <a:t>Smart alert (Automatic baseline, Dynamics threshold, Seasonality analysis)</a:t>
            </a:r>
            <a:endParaRPr lang="en" sz="1000" dirty="0" smtClean="0">
              <a:latin typeface="Microsoft YaHei" pitchFamily="34" charset="-122"/>
              <a:ea typeface="Microsoft YaHei" pitchFamily="34" charset="-122"/>
              <a:sym typeface="Open Sans"/>
            </a:endParaRPr>
          </a:p>
          <a:p>
            <a:pPr marL="232733" lvl="1" indent="-232733">
              <a:lnSpc>
                <a:spcPct val="150000"/>
              </a:lnSpc>
              <a:spcBef>
                <a:spcPts val="509"/>
              </a:spcBef>
              <a:buClr>
                <a:schemeClr val="accent1"/>
              </a:buClr>
              <a:buSzPct val="76000"/>
              <a:buFont typeface="+mj-lt"/>
              <a:buAutoNum type="arabicParenR"/>
            </a:pPr>
            <a:endParaRPr lang="en" sz="1000" dirty="0" smtClean="0">
              <a:latin typeface="Microsoft YaHei" pitchFamily="34" charset="-122"/>
              <a:ea typeface="Microsoft YaHei" pitchFamily="34" charset="-122"/>
              <a:sym typeface="Open Sans"/>
            </a:endParaRPr>
          </a:p>
          <a:p>
            <a:pPr marL="232733" lvl="1" indent="-232733">
              <a:lnSpc>
                <a:spcPct val="150000"/>
              </a:lnSpc>
              <a:spcBef>
                <a:spcPts val="509"/>
              </a:spcBef>
              <a:buClr>
                <a:schemeClr val="accent1"/>
              </a:buClr>
              <a:buSzPct val="76000"/>
              <a:buFont typeface="+mj-lt"/>
              <a:buAutoNum type="arabicParenR"/>
            </a:pPr>
            <a:r>
              <a:rPr lang="en" sz="1000" dirty="0" smtClean="0">
                <a:latin typeface="Microsoft YaHei" pitchFamily="34" charset="-122"/>
                <a:ea typeface="Microsoft YaHei" pitchFamily="34" charset="-122"/>
                <a:sym typeface="Open Sans"/>
              </a:rPr>
              <a:t>Apply corrective measures</a:t>
            </a:r>
          </a:p>
          <a:p>
            <a:pPr marL="620622" lvl="2" indent="-232733">
              <a:spcBef>
                <a:spcPts val="509"/>
              </a:spcBef>
              <a:buClr>
                <a:schemeClr val="accent1"/>
              </a:buClr>
              <a:buSzPct val="76000"/>
              <a:buFont typeface="Wingdings" pitchFamily="2" charset="2"/>
              <a:buChar char="ü"/>
            </a:pPr>
            <a:r>
              <a:rPr lang="en-US" sz="1000" dirty="0" smtClean="0">
                <a:solidFill>
                  <a:srgbClr val="434343"/>
                </a:solidFill>
                <a:latin typeface="Open Sans"/>
                <a:ea typeface="Open Sans"/>
                <a:cs typeface="Open Sans"/>
                <a:sym typeface="Open Sans"/>
              </a:rPr>
              <a:t>Automatically recommend most relevant signals </a:t>
            </a:r>
            <a:endParaRPr lang="en" sz="1000" dirty="0" smtClean="0">
              <a:solidFill>
                <a:srgbClr val="434343"/>
              </a:solidFill>
              <a:latin typeface="Open Sans"/>
              <a:ea typeface="Open Sans"/>
              <a:cs typeface="Open Sans"/>
              <a:sym typeface="Open Sans"/>
            </a:endParaRPr>
          </a:p>
          <a:p>
            <a:pPr marL="620622" lvl="2" indent="-232733">
              <a:spcBef>
                <a:spcPts val="509"/>
              </a:spcBef>
              <a:buClr>
                <a:schemeClr val="accent1"/>
              </a:buClr>
              <a:buSzPct val="76000"/>
              <a:buFont typeface="Wingdings" pitchFamily="2" charset="2"/>
              <a:buChar char="ü"/>
            </a:pPr>
            <a:r>
              <a:rPr lang="en" sz="1000" dirty="0" smtClean="0">
                <a:solidFill>
                  <a:srgbClr val="434343"/>
                </a:solidFill>
                <a:latin typeface="Open Sans"/>
                <a:ea typeface="Open Sans"/>
                <a:cs typeface="Open Sans"/>
                <a:sym typeface="Open Sans"/>
              </a:rPr>
              <a:t>Scaling or reconfiguration of server / services</a:t>
            </a:r>
          </a:p>
          <a:p>
            <a:pPr marL="620622" lvl="2" indent="-232733">
              <a:spcBef>
                <a:spcPts val="509"/>
              </a:spcBef>
              <a:buClr>
                <a:schemeClr val="accent1"/>
              </a:buClr>
              <a:buSzPct val="76000"/>
              <a:buFont typeface="Wingdings" pitchFamily="2" charset="2"/>
              <a:buChar char="ü"/>
            </a:pPr>
            <a:r>
              <a:rPr lang="en" sz="1000" dirty="0" smtClean="0">
                <a:solidFill>
                  <a:srgbClr val="434343"/>
                </a:solidFill>
                <a:latin typeface="Open Sans"/>
                <a:ea typeface="Open Sans"/>
                <a:cs typeface="Open Sans"/>
                <a:sym typeface="Open Sans"/>
              </a:rPr>
              <a:t>Application fixes / improvements</a:t>
            </a:r>
          </a:p>
          <a:p>
            <a:pPr marL="232733" lvl="1" indent="-232733">
              <a:lnSpc>
                <a:spcPct val="150000"/>
              </a:lnSpc>
              <a:spcBef>
                <a:spcPts val="509"/>
              </a:spcBef>
              <a:buClr>
                <a:schemeClr val="accent1"/>
              </a:buClr>
              <a:buSzPct val="76000"/>
              <a:buFont typeface="+mj-lt"/>
              <a:buAutoNum type="arabicParenR"/>
            </a:pPr>
            <a:endParaRPr lang="en" sz="1000" dirty="0" smtClean="0">
              <a:latin typeface="Microsoft YaHei" pitchFamily="34" charset="-122"/>
              <a:ea typeface="Microsoft YaHei" pitchFamily="34" charset="-122"/>
              <a:sym typeface="Open Sans"/>
            </a:endParaRPr>
          </a:p>
          <a:p>
            <a:pPr marL="232733" lvl="1" indent="-232733">
              <a:lnSpc>
                <a:spcPct val="150000"/>
              </a:lnSpc>
              <a:spcBef>
                <a:spcPts val="509"/>
              </a:spcBef>
              <a:buClr>
                <a:schemeClr val="accent1"/>
              </a:buClr>
              <a:buSzPct val="76000"/>
              <a:buFont typeface="+mj-lt"/>
              <a:buAutoNum type="arabicParenR"/>
            </a:pPr>
            <a:endParaRPr lang="en" sz="1000" dirty="0" smtClean="0">
              <a:latin typeface="Microsoft YaHei" pitchFamily="34" charset="-122"/>
              <a:ea typeface="Microsoft YaHei" pitchFamily="34" charset="-122"/>
              <a:sym typeface="Open Sans"/>
            </a:endParaRPr>
          </a:p>
          <a:p>
            <a:pPr marL="457200" lvl="1" indent="-174625">
              <a:buClr>
                <a:srgbClr val="C20000"/>
              </a:buClr>
              <a:buFont typeface="Open Sans"/>
              <a:buChar char="○"/>
            </a:pPr>
            <a:endParaRPr lang="en" sz="1000" dirty="0">
              <a:solidFill>
                <a:srgbClr val="434343"/>
              </a:solidFill>
              <a:latin typeface="Open Sans"/>
              <a:ea typeface="Open Sans"/>
              <a:cs typeface="Open Sans"/>
              <a:sym typeface="Open Sans"/>
            </a:endParaRPr>
          </a:p>
          <a:p>
            <a:pPr marL="914400" lvl="1" indent="-317500" rtl="0">
              <a:lnSpc>
                <a:spcPct val="150000"/>
              </a:lnSpc>
              <a:spcBef>
                <a:spcPts val="0"/>
              </a:spcBef>
              <a:buClr>
                <a:srgbClr val="C20000"/>
              </a:buClr>
              <a:buFont typeface="Open Sans"/>
              <a:buChar char="○"/>
            </a:pPr>
            <a:endParaRPr lang="en" sz="800" dirty="0">
              <a:solidFill>
                <a:srgbClr val="434343"/>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10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1000"/>
                                        <p:tgtEl>
                                          <p:spTgt spid="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Effect transition="in" filter="fade">
                                      <p:cBhvr>
                                        <p:cTn id="25" dur="1000"/>
                                        <p:tgtEl>
                                          <p:spTgt spid="1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xEl>
                                              <p:pRg st="5" end="5"/>
                                            </p:txEl>
                                          </p:spTgt>
                                        </p:tgtEl>
                                        <p:attrNameLst>
                                          <p:attrName>style.visibility</p:attrName>
                                        </p:attrNameLst>
                                      </p:cBhvr>
                                      <p:to>
                                        <p:strVal val="visible"/>
                                      </p:to>
                                    </p:set>
                                    <p:animEffect transition="in" filter="fade">
                                      <p:cBhvr>
                                        <p:cTn id="30" dur="1000"/>
                                        <p:tgtEl>
                                          <p:spTgt spid="1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1000"/>
                                        <p:tgtEl>
                                          <p:spTgt spid="1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xEl>
                                              <p:pRg st="7" end="7"/>
                                            </p:txEl>
                                          </p:spTgt>
                                        </p:tgtEl>
                                        <p:attrNameLst>
                                          <p:attrName>style.visibility</p:attrName>
                                        </p:attrNameLst>
                                      </p:cBhvr>
                                      <p:to>
                                        <p:strVal val="visible"/>
                                      </p:to>
                                    </p:set>
                                    <p:animEffect transition="in" filter="fade">
                                      <p:cBhvr>
                                        <p:cTn id="40" dur="1000"/>
                                        <p:tgtEl>
                                          <p:spTgt spid="1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xEl>
                                              <p:pRg st="8" end="8"/>
                                            </p:txEl>
                                          </p:spTgt>
                                        </p:tgtEl>
                                        <p:attrNameLst>
                                          <p:attrName>style.visibility</p:attrName>
                                        </p:attrNameLst>
                                      </p:cBhvr>
                                      <p:to>
                                        <p:strVal val="visible"/>
                                      </p:to>
                                    </p:set>
                                    <p:animEffect transition="in" filter="fade">
                                      <p:cBhvr>
                                        <p:cTn id="45" dur="10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pPr>
              <a:lnSpc>
                <a:spcPct val="160000"/>
              </a:lnSpc>
            </a:pPr>
            <a:r>
              <a:rPr lang="en-US" dirty="0" smtClean="0"/>
              <a:t>Know how your system behaves</a:t>
            </a:r>
          </a:p>
          <a:p>
            <a:pPr marL="457200" lvl="1" indent="-174625">
              <a:buClr>
                <a:srgbClr val="C20000"/>
              </a:buClr>
              <a:buFont typeface="Open Sans"/>
              <a:buChar char="○"/>
            </a:pPr>
            <a:r>
              <a:rPr lang="en-US" sz="1000" dirty="0" smtClean="0">
                <a:solidFill>
                  <a:srgbClr val="434343"/>
                </a:solidFill>
                <a:latin typeface="Open Sans"/>
                <a:ea typeface="Open Sans"/>
                <a:cs typeface="Open Sans"/>
                <a:sym typeface="Open Sans"/>
              </a:rPr>
              <a:t> (Identify common patterns, </a:t>
            </a:r>
          </a:p>
          <a:p>
            <a:pPr marL="457200" lvl="1" indent="-174625">
              <a:buClr>
                <a:srgbClr val="C20000"/>
              </a:buClr>
              <a:buFont typeface="Open Sans"/>
              <a:buChar char="○"/>
            </a:pPr>
            <a:r>
              <a:rPr lang="en-US" sz="1000" dirty="0" smtClean="0">
                <a:solidFill>
                  <a:srgbClr val="434343"/>
                </a:solidFill>
                <a:latin typeface="Open Sans"/>
                <a:ea typeface="Open Sans"/>
                <a:cs typeface="Open Sans"/>
                <a:sym typeface="Open Sans"/>
              </a:rPr>
              <a:t>Recognize trends,</a:t>
            </a:r>
          </a:p>
          <a:p>
            <a:pPr marL="457200" lvl="1" indent="-174625">
              <a:buClr>
                <a:srgbClr val="C20000"/>
              </a:buClr>
              <a:buFont typeface="Open Sans"/>
              <a:buChar char="○"/>
            </a:pPr>
            <a:r>
              <a:rPr lang="en-US" sz="1000" dirty="0" smtClean="0">
                <a:solidFill>
                  <a:srgbClr val="434343"/>
                </a:solidFill>
                <a:latin typeface="Open Sans"/>
                <a:ea typeface="Open Sans"/>
                <a:cs typeface="Open Sans"/>
                <a:sym typeface="Open Sans"/>
              </a:rPr>
              <a:t> Predict issues and scaling needs)</a:t>
            </a:r>
          </a:p>
          <a:p>
            <a:pPr lvl="0">
              <a:lnSpc>
                <a:spcPct val="150000"/>
              </a:lnSpc>
            </a:pPr>
            <a:r>
              <a:rPr lang="en-US" dirty="0" smtClean="0"/>
              <a:t>Alerts you when attention is needed</a:t>
            </a:r>
          </a:p>
          <a:p>
            <a:pPr lvl="1">
              <a:lnSpc>
                <a:spcPct val="160000"/>
              </a:lnSpc>
            </a:pPr>
            <a:r>
              <a:rPr lang="en-US" sz="1000" dirty="0" smtClean="0"/>
              <a:t>Be warned of potential issues allowing you to react</a:t>
            </a:r>
          </a:p>
          <a:p>
            <a:pPr lvl="1">
              <a:lnSpc>
                <a:spcPct val="160000"/>
              </a:lnSpc>
            </a:pPr>
            <a:r>
              <a:rPr lang="en-US" sz="1000" dirty="0" smtClean="0"/>
              <a:t>Reduce MTTD (mean time to detect) and MTTR (mean time to resolve)</a:t>
            </a:r>
          </a:p>
          <a:p>
            <a:pPr marL="232733" lvl="1">
              <a:spcBef>
                <a:spcPts val="509"/>
              </a:spcBef>
              <a:buClr>
                <a:schemeClr val="accent1"/>
              </a:buClr>
            </a:pPr>
            <a:r>
              <a:rPr lang="en-US" sz="1000" dirty="0" smtClean="0">
                <a:solidFill>
                  <a:schemeClr val="tx1"/>
                </a:solidFill>
              </a:rPr>
              <a:t>Reactive : fast post-mortem root cause analysis</a:t>
            </a:r>
          </a:p>
          <a:p>
            <a:pPr marL="232733" lvl="1">
              <a:spcBef>
                <a:spcPts val="509"/>
              </a:spcBef>
              <a:buClr>
                <a:schemeClr val="accent1"/>
              </a:buClr>
            </a:pPr>
            <a:r>
              <a:rPr lang="en-US" sz="1000" dirty="0" smtClean="0">
                <a:solidFill>
                  <a:schemeClr val="tx1"/>
                </a:solidFill>
              </a:rPr>
              <a:t>Real-time: smart  alerting</a:t>
            </a:r>
          </a:p>
          <a:p>
            <a:pPr marL="232733" lvl="1">
              <a:spcBef>
                <a:spcPts val="509"/>
              </a:spcBef>
              <a:buClr>
                <a:schemeClr val="accent1"/>
              </a:buClr>
            </a:pPr>
            <a:r>
              <a:rPr lang="en-US" sz="1000" dirty="0" smtClean="0">
                <a:solidFill>
                  <a:schemeClr val="tx1"/>
                </a:solidFill>
              </a:rPr>
              <a:t>Proactive: predicative analysis, anomaly detection, recommendation </a:t>
            </a:r>
          </a:p>
          <a:p>
            <a:endParaRPr lang="en-US" dirty="0"/>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Key Features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altLang="zh-CN" dirty="0" smtClean="0"/>
              <a:t>Data preparation (collect and query, clean, deal with missing data, format)</a:t>
            </a:r>
          </a:p>
          <a:p>
            <a:r>
              <a:rPr lang="en-US" dirty="0" smtClean="0"/>
              <a:t>Feature </a:t>
            </a:r>
            <a:r>
              <a:rPr lang="en-US" altLang="zh-CN" dirty="0" smtClean="0"/>
              <a:t>engineering (feature construction, transformation, dimension reduction)</a:t>
            </a:r>
            <a:endParaRPr lang="en-US" dirty="0" smtClean="0"/>
          </a:p>
          <a:p>
            <a:r>
              <a:rPr lang="en-US" dirty="0" smtClean="0"/>
              <a:t>Data modeling (supervised/unsupervised learning, deep learning, reinforcement learning)</a:t>
            </a:r>
          </a:p>
          <a:p>
            <a:r>
              <a:rPr lang="en-US" dirty="0" smtClean="0"/>
              <a:t>Performance measure (cross-validation, cost/loss function)</a:t>
            </a:r>
          </a:p>
          <a:p>
            <a:r>
              <a:rPr lang="en-US" dirty="0" smtClean="0"/>
              <a:t>Performance improvement (</a:t>
            </a:r>
            <a:r>
              <a:rPr lang="en-US" dirty="0" err="1" smtClean="0"/>
              <a:t>underfitting</a:t>
            </a:r>
            <a:r>
              <a:rPr lang="en-US" dirty="0" smtClean="0"/>
              <a:t>, </a:t>
            </a:r>
            <a:r>
              <a:rPr lang="en-US" dirty="0" err="1" smtClean="0"/>
              <a:t>overfitting</a:t>
            </a:r>
            <a:r>
              <a:rPr lang="en-US" dirty="0" smtClean="0"/>
              <a:t>, boosting, more data, com )</a:t>
            </a:r>
          </a:p>
          <a:p>
            <a:endParaRPr lang="en-US" dirty="0" smtClean="0"/>
          </a:p>
          <a:p>
            <a:pPr lvl="1">
              <a:buNone/>
            </a:pPr>
            <a:endParaRPr lang="en-US" dirty="0" smtClean="0"/>
          </a:p>
          <a:p>
            <a:pPr lvl="1">
              <a:buNone/>
            </a:pPr>
            <a:endParaRPr lang="en-US" dirty="0" smtClean="0"/>
          </a:p>
          <a:p>
            <a:endParaRPr lang="en-US" dirty="0" smtClean="0"/>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ML-tasks</a:t>
            </a:r>
            <a:endParaRPr lang="en-US" dirty="0"/>
          </a:p>
        </p:txBody>
      </p:sp>
      <p:grpSp>
        <p:nvGrpSpPr>
          <p:cNvPr id="8" name="Group 7"/>
          <p:cNvGrpSpPr/>
          <p:nvPr/>
        </p:nvGrpSpPr>
        <p:grpSpPr>
          <a:xfrm>
            <a:off x="1295400" y="2133600"/>
            <a:ext cx="5257800" cy="2692400"/>
            <a:chOff x="762000" y="1066800"/>
            <a:chExt cx="5715000" cy="3149600"/>
          </a:xfrm>
        </p:grpSpPr>
        <p:pic>
          <p:nvPicPr>
            <p:cNvPr id="2050" name="Picture 2"/>
            <p:cNvPicPr>
              <a:picLocks noChangeAspect="1" noChangeArrowheads="1"/>
            </p:cNvPicPr>
            <p:nvPr/>
          </p:nvPicPr>
          <p:blipFill>
            <a:blip r:embed="rId2" cstate="print"/>
            <a:srcRect/>
            <a:stretch>
              <a:fillRect/>
            </a:stretch>
          </p:blipFill>
          <p:spPr bwMode="auto">
            <a:xfrm>
              <a:off x="762000" y="1981200"/>
              <a:ext cx="5715000" cy="2235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914400" y="1066800"/>
              <a:ext cx="5422900" cy="2082800"/>
            </a:xfrm>
            <a:prstGeom prst="rect">
              <a:avLst/>
            </a:prstGeom>
            <a:noFill/>
            <a:ln w="9525">
              <a:noFill/>
              <a:miter lim="800000"/>
              <a:headEnd/>
              <a:tailEnd/>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228600" y="914400"/>
            <a:ext cx="6727391" cy="36385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marL="232733" lvl="1">
              <a:spcBef>
                <a:spcPts val="509"/>
              </a:spcBef>
              <a:buClr>
                <a:schemeClr val="accent1"/>
              </a:buClr>
            </a:pPr>
            <a:r>
              <a:rPr lang="en-US" sz="1000" dirty="0" smtClean="0">
                <a:solidFill>
                  <a:schemeClr val="tx1"/>
                </a:solidFill>
              </a:rPr>
              <a:t>APM </a:t>
            </a:r>
            <a:r>
              <a:rPr lang="en-US" altLang="zh-CN" sz="1000" dirty="0" smtClean="0">
                <a:solidFill>
                  <a:schemeClr val="tx1"/>
                </a:solidFill>
              </a:rPr>
              <a:t>data is semi-structured,</a:t>
            </a:r>
            <a:r>
              <a:rPr lang="en-US" sz="1000" dirty="0" smtClean="0">
                <a:solidFill>
                  <a:schemeClr val="tx1"/>
                </a:solidFill>
              </a:rPr>
              <a:t> Different data types require various methods to retrieve, discover and analyze</a:t>
            </a:r>
            <a:endParaRPr lang="en-US" altLang="zh-CN" sz="1000" dirty="0" smtClean="0"/>
          </a:p>
          <a:p>
            <a:pPr marL="465466" lvl="2">
              <a:spcBef>
                <a:spcPts val="509"/>
              </a:spcBef>
              <a:buClr>
                <a:schemeClr val="accent1"/>
              </a:buClr>
            </a:pPr>
            <a:r>
              <a:rPr lang="en-US" sz="1000" dirty="0" smtClean="0"/>
              <a:t>We have metrics/time series:</a:t>
            </a:r>
          </a:p>
          <a:p>
            <a:pPr lvl="2"/>
            <a:r>
              <a:rPr lang="en-US" sz="1000" dirty="0" smtClean="0"/>
              <a:t>CPU usage</a:t>
            </a:r>
          </a:p>
          <a:p>
            <a:pPr lvl="2"/>
            <a:r>
              <a:rPr lang="en-US" sz="1000" dirty="0" smtClean="0"/>
              <a:t>Java </a:t>
            </a:r>
            <a:r>
              <a:rPr lang="en-US" sz="1000" dirty="0" err="1" smtClean="0"/>
              <a:t>jvm</a:t>
            </a:r>
            <a:r>
              <a:rPr lang="en-US" sz="1000" dirty="0" smtClean="0"/>
              <a:t> metrics</a:t>
            </a:r>
          </a:p>
          <a:p>
            <a:pPr lvl="2"/>
            <a:r>
              <a:rPr lang="en-US" sz="1000" dirty="0" smtClean="0"/>
              <a:t>Network latency</a:t>
            </a:r>
          </a:p>
          <a:p>
            <a:pPr lvl="2"/>
            <a:r>
              <a:rPr lang="en-US" sz="1000" dirty="0" smtClean="0"/>
              <a:t>Daily active user</a:t>
            </a:r>
          </a:p>
          <a:p>
            <a:pPr marL="465466" lvl="2">
              <a:spcBef>
                <a:spcPts val="509"/>
              </a:spcBef>
              <a:buClr>
                <a:schemeClr val="accent1"/>
              </a:buClr>
            </a:pPr>
            <a:r>
              <a:rPr lang="en-US" sz="1000" dirty="0" smtClean="0">
                <a:solidFill>
                  <a:schemeClr val="tx1"/>
                </a:solidFill>
              </a:rPr>
              <a:t>We have categorical data:</a:t>
            </a:r>
          </a:p>
          <a:p>
            <a:pPr lvl="2"/>
            <a:r>
              <a:rPr lang="en-US" sz="1000" dirty="0" smtClean="0"/>
              <a:t>Node name</a:t>
            </a:r>
          </a:p>
          <a:p>
            <a:pPr lvl="2"/>
            <a:r>
              <a:rPr lang="en-US" sz="1000" dirty="0" smtClean="0"/>
              <a:t>Service name</a:t>
            </a:r>
          </a:p>
          <a:p>
            <a:pPr lvl="2"/>
            <a:r>
              <a:rPr lang="en-US" sz="1000" dirty="0" smtClean="0"/>
              <a:t>Region ID</a:t>
            </a:r>
          </a:p>
          <a:p>
            <a:pPr lvl="2"/>
            <a:r>
              <a:rPr lang="en-US" sz="1000" dirty="0" smtClean="0"/>
              <a:t>User IP</a:t>
            </a:r>
          </a:p>
          <a:p>
            <a:pPr marL="465466" lvl="2">
              <a:spcBef>
                <a:spcPts val="509"/>
              </a:spcBef>
              <a:buClr>
                <a:schemeClr val="accent1"/>
              </a:buClr>
            </a:pPr>
            <a:r>
              <a:rPr lang="en-US" sz="1000" dirty="0" smtClean="0">
                <a:solidFill>
                  <a:schemeClr val="tx1"/>
                </a:solidFill>
              </a:rPr>
              <a:t>We have hierarchical trees:</a:t>
            </a:r>
          </a:p>
          <a:p>
            <a:pPr lvl="2"/>
            <a:r>
              <a:rPr lang="en-US" sz="1000" dirty="0" smtClean="0"/>
              <a:t>Modules </a:t>
            </a:r>
            <a:r>
              <a:rPr lang="en-US" sz="1000" dirty="0" smtClean="0">
                <a:sym typeface="Wingdings" pitchFamily="2" charset="2"/>
              </a:rPr>
              <a:t> nodes  tiers</a:t>
            </a:r>
          </a:p>
          <a:p>
            <a:pPr lvl="2"/>
            <a:r>
              <a:rPr lang="en-US" sz="1000" dirty="0" smtClean="0">
                <a:sym typeface="Wingdings" pitchFamily="2" charset="2"/>
              </a:rPr>
              <a:t>Aggregated stats  individual level stats</a:t>
            </a:r>
            <a:endParaRPr lang="en-US" sz="1000" dirty="0" smtClean="0"/>
          </a:p>
          <a:p>
            <a:pPr marL="465466" lvl="2">
              <a:spcBef>
                <a:spcPts val="509"/>
              </a:spcBef>
              <a:buClr>
                <a:schemeClr val="accent1"/>
              </a:buClr>
            </a:pPr>
            <a:r>
              <a:rPr lang="en-US" sz="1000" dirty="0" smtClean="0">
                <a:solidFill>
                  <a:schemeClr val="tx1"/>
                </a:solidFill>
              </a:rPr>
              <a:t>We have graphs:</a:t>
            </a:r>
          </a:p>
          <a:p>
            <a:pPr marL="465466" lvl="2">
              <a:spcBef>
                <a:spcPts val="509"/>
              </a:spcBef>
              <a:buClr>
                <a:schemeClr val="accent1"/>
              </a:buClr>
            </a:pPr>
            <a:r>
              <a:rPr lang="en-US" sz="1000" dirty="0" smtClean="0">
                <a:solidFill>
                  <a:schemeClr val="tx1"/>
                </a:solidFill>
              </a:rPr>
              <a:t>We have unstructured data:</a:t>
            </a:r>
          </a:p>
          <a:p>
            <a:pPr lvl="2"/>
            <a:r>
              <a:rPr lang="en-US" sz="1000" dirty="0" smtClean="0"/>
              <a:t>Logs</a:t>
            </a:r>
          </a:p>
          <a:p>
            <a:pPr lvl="2"/>
            <a:r>
              <a:rPr lang="en-US" sz="1000" dirty="0" smtClean="0"/>
              <a:t>Error messages</a:t>
            </a:r>
          </a:p>
          <a:p>
            <a:pPr lvl="2"/>
            <a:r>
              <a:rPr lang="en-US" sz="1000" dirty="0" smtClean="0"/>
              <a:t>Stack traces</a:t>
            </a:r>
          </a:p>
          <a:p>
            <a:pPr lvl="1">
              <a:buNone/>
            </a:pPr>
            <a:endParaRPr lang="en-US" dirty="0" smtClean="0"/>
          </a:p>
          <a:p>
            <a:pPr marL="465466" lvl="2">
              <a:spcBef>
                <a:spcPts val="509"/>
              </a:spcBef>
              <a:buClr>
                <a:schemeClr val="accent1"/>
              </a:buClr>
              <a:buNone/>
            </a:pPr>
            <a:endParaRPr lang="en-US" sz="1000" dirty="0" smtClean="0">
              <a:solidFill>
                <a:schemeClr val="tx1"/>
              </a:solidFill>
            </a:endParaRPr>
          </a:p>
          <a:p>
            <a:pPr lvl="1">
              <a:buNone/>
            </a:pPr>
            <a:r>
              <a:rPr lang="en-US" dirty="0" smtClean="0"/>
              <a:t>	</a:t>
            </a:r>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APM-</a:t>
            </a:r>
            <a:r>
              <a:rPr lang="en-US" altLang="zh-CN" dirty="0" smtClean="0"/>
              <a:t>Data preparation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dirty="0" smtClean="0"/>
              <a:t>Dimensionality and the size of the data store:</a:t>
            </a:r>
          </a:p>
          <a:p>
            <a:pPr lvl="1"/>
            <a:r>
              <a:rPr lang="en-US" sz="1000" dirty="0" smtClean="0"/>
              <a:t>To overcome this challenge of dimensionality, most analytics systems limit the number of comparisons it is possible to make to a few hundred. </a:t>
            </a:r>
          </a:p>
          <a:p>
            <a:endParaRPr lang="en-US" dirty="0" smtClean="0"/>
          </a:p>
          <a:p>
            <a:r>
              <a:rPr lang="en-US" dirty="0" smtClean="0"/>
              <a:t>Analyzing data of different types </a:t>
            </a:r>
          </a:p>
          <a:p>
            <a:pPr lvl="1"/>
            <a:r>
              <a:rPr lang="en-US" sz="1000" dirty="0" smtClean="0"/>
              <a:t>Time series data, which represents the value of performance metrics sampled at regular time, is synchronous in nature. Notification data (e.g. log file messages, traps, events/alerts from management systems) on the other hand, is asynchronous as it reflects events within the system. Both data types must be analyzed to facilitate </a:t>
            </a:r>
            <a:r>
              <a:rPr lang="en-US" sz="1000" dirty="0" err="1" smtClean="0"/>
              <a:t>acclerated</a:t>
            </a:r>
            <a:r>
              <a:rPr lang="en-US" sz="1000" dirty="0" smtClean="0"/>
              <a:t> troubleshooting.</a:t>
            </a:r>
          </a:p>
          <a:p>
            <a:pPr lvl="1"/>
            <a:endParaRPr lang="en-US" sz="1000" dirty="0" smtClean="0"/>
          </a:p>
          <a:p>
            <a:pPr marL="232733" lvl="1">
              <a:spcBef>
                <a:spcPts val="509"/>
              </a:spcBef>
              <a:buClr>
                <a:schemeClr val="accent1"/>
              </a:buClr>
            </a:pPr>
            <a:r>
              <a:rPr lang="en-US" sz="1000" dirty="0" smtClean="0">
                <a:solidFill>
                  <a:schemeClr val="tx1"/>
                </a:solidFill>
              </a:rPr>
              <a:t>Analyzing data of different qualities:</a:t>
            </a:r>
          </a:p>
          <a:p>
            <a:pPr lvl="1"/>
            <a:r>
              <a:rPr lang="en-US" sz="1000" dirty="0" smtClean="0"/>
              <a:t>Time series data can be of different granularities (e.g. 1s, 15s, 5min intervals). Data can be missing or contain significant gaps. The analytic approach taken must assume uncertainty in order to provide the most accurate results.</a:t>
            </a:r>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APM- Feature E</a:t>
            </a:r>
            <a:r>
              <a:rPr lang="en-US" altLang="zh-CN" dirty="0" smtClean="0"/>
              <a:t>ngineering </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pPr>
      <a:bodyPr/>
      <a:lstStyle/>
      <a:style>
        <a:lnRef idx="1">
          <a:schemeClr val="accent5"/>
        </a:lnRef>
        <a:fillRef idx="0">
          <a:schemeClr val="accent5"/>
        </a:fillRef>
        <a:effectRef idx="0">
          <a:schemeClr val="accent5"/>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16302</TotalTime>
  <Words>542</Words>
  <Application>Microsoft Office PowerPoint</Application>
  <PresentationFormat>Custom</PresentationFormat>
  <Paragraphs>108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Origin</vt:lpstr>
      <vt:lpstr>An introduction to APM with Machine Learning</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SidAskary</dc:creator>
  <cp:lastModifiedBy>s80035896</cp:lastModifiedBy>
  <cp:revision>718</cp:revision>
  <dcterms:created xsi:type="dcterms:W3CDTF">2006-08-16T00:00:00Z</dcterms:created>
  <dcterms:modified xsi:type="dcterms:W3CDTF">2017-03-01T12:41:14Z</dcterms:modified>
</cp:coreProperties>
</file>