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7315200" cy="5486400" type="B5JIS"/>
  <p:notesSz cx="6858000" cy="9144000"/>
  <p:defaultTextStyle>
    <a:defPPr>
      <a:defRPr lang="en-US"/>
    </a:defPPr>
    <a:lvl1pPr marL="0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7586" autoAdjust="0"/>
  </p:normalViewPr>
  <p:slideViewPr>
    <p:cSldViewPr>
      <p:cViewPr varScale="1">
        <p:scale>
          <a:sx n="92" d="100"/>
          <a:sy n="92" d="100"/>
        </p:scale>
        <p:origin x="-1930" y="-82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313F3-4922-4CF2-97C6-7529967DD271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D844-0871-42AB-B0EF-448E889EC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F83E-7AE8-48A3-9786-3CD05B9A9A87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8CF9-6457-42BA-BD7B-01376070C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75360" y="3108960"/>
            <a:ext cx="5486400" cy="792480"/>
          </a:xfrm>
        </p:spPr>
        <p:txBody>
          <a:bodyPr anchor="t" anchorCtr="0"/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75360" y="4099560"/>
            <a:ext cx="5486400" cy="426720"/>
          </a:xfrm>
        </p:spPr>
        <p:txBody>
          <a:bodyPr/>
          <a:lstStyle>
            <a:lvl1pPr marL="0" indent="0" algn="r">
              <a:buNone/>
              <a:defRPr sz="1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7888" indent="0" algn="ctr">
              <a:buNone/>
            </a:lvl2pPr>
            <a:lvl3pPr marL="775777" indent="0" algn="ctr">
              <a:buNone/>
            </a:lvl3pPr>
            <a:lvl4pPr marL="1163665" indent="0" algn="ctr">
              <a:buNone/>
            </a:lvl4pPr>
            <a:lvl5pPr marL="1551554" indent="0" algn="ctr">
              <a:buNone/>
            </a:lvl5pPr>
            <a:lvl6pPr marL="1939442" indent="0" algn="ctr">
              <a:buNone/>
            </a:lvl6pPr>
            <a:lvl7pPr marL="2327331" indent="0" algn="ctr">
              <a:buNone/>
            </a:lvl7pPr>
            <a:lvl8pPr marL="2715219" indent="0" algn="ctr">
              <a:buNone/>
            </a:lvl8pPr>
            <a:lvl9pPr marL="310310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120640" y="5084064"/>
            <a:ext cx="1828800" cy="29260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18918" y="5084064"/>
            <a:ext cx="2779776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72922" y="5084064"/>
            <a:ext cx="975360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900" y="2918460"/>
            <a:ext cx="5852160" cy="10241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31520" y="4038600"/>
            <a:ext cx="5852160" cy="548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23900" y="2918460"/>
            <a:ext cx="182880" cy="1024128"/>
          </a:xfrm>
          <a:prstGeom prst="rect">
            <a:avLst/>
          </a:prstGeom>
          <a:solidFill>
            <a:srgbClr val="92D05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731520" y="4038600"/>
            <a:ext cx="182880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7010400" cy="4191000"/>
          </a:xfrm>
        </p:spPr>
        <p:txBody>
          <a:bodyPr/>
          <a:lstStyle>
            <a:lvl1pPr>
              <a:defRPr sz="10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Char char="§"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endParaRPr lang="en-US" dirty="0" smtClean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52400" y="5029200"/>
            <a:ext cx="7010400" cy="228600"/>
          </a:xfrm>
        </p:spPr>
        <p:txBody>
          <a:bodyPr>
            <a:noAutofit/>
          </a:bodyPr>
          <a:lstStyle>
            <a:lvl1pPr>
              <a:defRPr sz="6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None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 algn="l">
              <a:lnSpc>
                <a:spcPct val="100000"/>
              </a:lnSpc>
              <a:buNone/>
              <a:defRPr sz="1200" b="1">
                <a:latin typeface="Microsoft YaHei" pitchFamily="34" charset="-122"/>
                <a:ea typeface="Microsoft YaHei" pitchFamily="34" charset="-122"/>
                <a:cs typeface="Microsoft Tai Le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3446679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705758" y="838199"/>
            <a:ext cx="3457041" cy="4191369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>
              <a:buNone/>
              <a:defRPr sz="1200"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  <a:prstGeom prst="rect">
            <a:avLst/>
          </a:prstGeom>
        </p:spPr>
        <p:txBody>
          <a:bodyPr vert="horz" lIns="77578" tIns="38789" rIns="77578" bIns="38789" anchor="b" anchorCtr="0">
            <a:normAutofit/>
          </a:bodyPr>
          <a:lstStyle/>
          <a:p>
            <a:pPr lvl="0" eaLnBrk="1" latinLnBrk="0" hangingPunct="1"/>
            <a:r>
              <a:rPr lang="en-US" dirty="0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7010400" cy="4419600"/>
          </a:xfrm>
          <a:prstGeom prst="rect">
            <a:avLst/>
          </a:prstGeom>
        </p:spPr>
        <p:txBody>
          <a:bodyPr vert="horz" lIns="77578" tIns="38789" rIns="77578" bIns="38789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52400" y="5334000"/>
            <a:ext cx="701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362200" y="0"/>
            <a:ext cx="0" cy="685800"/>
          </a:xfrm>
          <a:prstGeom prst="line">
            <a:avLst/>
          </a:prstGeom>
          <a:ln w="15875" cap="sq" cmpd="thickThin">
            <a:gradFill flip="none" rotWithShape="1">
              <a:gsLst>
                <a:gs pos="0">
                  <a:srgbClr val="00B0F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  <a:tileRect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705600" y="5105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/>
              <a:t>H.Zhao</a:t>
            </a:r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</p:sldLayoutIdLst>
  <p:txStyles>
    <p:titleStyle>
      <a:lvl1pPr marL="0" marR="0" indent="0" algn="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sz="1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2733" indent="-232733" algn="l" rtl="0" eaLnBrk="1" latinLnBrk="0" hangingPunct="1">
        <a:spcBef>
          <a:spcPts val="509"/>
        </a:spcBef>
        <a:buClr>
          <a:schemeClr val="accent1"/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66" indent="-232733" algn="l" rtl="0" eaLnBrk="1" latinLnBrk="0" hangingPunct="1">
        <a:spcBef>
          <a:spcPts val="424"/>
        </a:spcBef>
        <a:buClr>
          <a:schemeClr val="accent2"/>
        </a:buClr>
        <a:buSzPct val="76000"/>
        <a:buFont typeface="Wingdings 3"/>
        <a:buChar char="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98199" indent="-193944" algn="l" rtl="0" eaLnBrk="1" latinLnBrk="0" hangingPunct="1">
        <a:spcBef>
          <a:spcPts val="42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0932" indent="-193944" algn="l" rtl="0" eaLnBrk="1" latinLnBrk="0" hangingPunct="1">
        <a:spcBef>
          <a:spcPts val="33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65" indent="-193944" algn="l" rtl="0" eaLnBrk="1" latinLnBrk="0" hangingPunct="1">
        <a:spcBef>
          <a:spcPts val="255"/>
        </a:spcBef>
        <a:buClr>
          <a:schemeClr val="accent2"/>
        </a:buClr>
        <a:buSzPct val="70000"/>
        <a:buFont typeface="Wingdings"/>
        <a:buChar char="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99" indent="-155155" algn="l" rtl="0" eaLnBrk="1" latinLnBrk="0" hangingPunct="1">
        <a:spcBef>
          <a:spcPts val="25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551554" indent="-155155" algn="l" rtl="0" eaLnBrk="1" latinLnBrk="0" hangingPunct="1">
        <a:spcBef>
          <a:spcPts val="25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06709" indent="-155155" algn="l" rtl="0" eaLnBrk="1" latinLnBrk="0" hangingPunct="1">
        <a:spcBef>
          <a:spcPts val="25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861865" indent="-155155" algn="l" rtl="0" eaLnBrk="1" latinLnBrk="0" hangingPunct="1">
        <a:spcBef>
          <a:spcPts val="255"/>
        </a:spcBef>
        <a:buClr>
          <a:srgbClr val="9FB8CD"/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7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757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5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39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327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7152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10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enku.baidu.com/view/ab4d16d6b14e852458fb57a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enku.baidu.com/view/ab4d16d6b14e852458fb57a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jingxuan.com/9598.html" TargetMode="External"/><Relationship Id="rId2" Type="http://schemas.openxmlformats.org/officeDocument/2006/relationships/hyperlink" Target="http://www.zhihujingxuan.com/mathema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enku.baidu.com/view/ab4d16d6b14e852458fb57a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 introduction to</a:t>
            </a:r>
            <a:br>
              <a:rPr lang="en-US" sz="2800" dirty="0" smtClean="0"/>
            </a:br>
            <a:r>
              <a:rPr lang="en-US" sz="2800" dirty="0" smtClean="0"/>
              <a:t>APM with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Huichao</a:t>
            </a:r>
            <a:r>
              <a:rPr lang="en-US" dirty="0" smtClean="0"/>
              <a:t>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wenku.baidu.com/view/ab4d16d6b14e852458fb57a4.html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3200400" cy="230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52400"/>
            <a:ext cx="3473450" cy="228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wenku.baidu.com/view/ab4d16d6b14e852458fb57a4.html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3729357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3505200" y="228600"/>
            <a:ext cx="3703701" cy="4953000"/>
            <a:chOff x="3505200" y="228600"/>
            <a:chExt cx="3703701" cy="4953000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2819400"/>
              <a:ext cx="3505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5200" y="228600"/>
              <a:ext cx="3703701" cy="252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傅里叶变换为什么好用在于很多计算在傅里叶变换之后变得简单了。比如积分，微分，成了乘法和除法。也因此，在</a:t>
            </a:r>
            <a:r>
              <a:rPr lang="zh-CN" altLang="en-US" dirty="0" smtClean="0">
                <a:hlinkClick r:id="rId2" tooltip="查看 数学 中的全部文章"/>
              </a:rPr>
              <a:t>数学</a:t>
            </a:r>
            <a:r>
              <a:rPr lang="zh-CN" altLang="en-US" dirty="0" smtClean="0"/>
              <a:t>里面，这本身就是一种解微分方程的方法。但是，它有个缺陷，收敛的条件很苛刻，这样有的系统没法进行傅里叶变换。拉普拉斯就狠了，都能变（但在某个范围内成立，且这个范围很重要，表达式相同，范围不同可能意味着不同系统），这意味着，那些通过傅里叶变换变换获得的简单，对于大多数系统都能用了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www.zhihujingxuan.com/9598.html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怎么通俗地介绍拉普拉斯变化、傅里叶变化和 </a:t>
            </a:r>
            <a:r>
              <a:rPr lang="en-US" altLang="zh-CN" dirty="0" smtClean="0"/>
              <a:t>z </a:t>
            </a:r>
            <a:r>
              <a:rPr lang="zh-CN" altLang="en-US" dirty="0" smtClean="0"/>
              <a:t>变</a:t>
            </a:r>
            <a:r>
              <a:rPr lang="zh-CN" altLang="en-US" smtClean="0"/>
              <a:t>换</a:t>
            </a:r>
            <a:r>
              <a:rPr lang="zh-CN" altLang="en-US" smtClean="0"/>
              <a:t>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3495675" cy="234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762000"/>
            <a:ext cx="3079750" cy="185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24200"/>
            <a:ext cx="326390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200400"/>
            <a:ext cx="379687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24425" cy="249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3562350" cy="133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800"/>
            <a:ext cx="4152900" cy="162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4015"/>
            <a:ext cx="5029200" cy="473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49917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/>
              <a:t>微分</a:t>
            </a:r>
            <a:r>
              <a:rPr lang="zh-CN" altLang="en-US" dirty="0" smtClean="0"/>
              <a:t>：是当</a:t>
            </a:r>
            <a:r>
              <a:rPr lang="zh-CN" altLang="en-US" b="1" dirty="0" smtClean="0"/>
              <a:t>自变量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变化了一点点（</a:t>
            </a:r>
            <a:r>
              <a:rPr lang="en-US" altLang="zh-CN" dirty="0" err="1" smtClean="0"/>
              <a:t>dx</a:t>
            </a:r>
            <a:r>
              <a:rPr lang="zh-CN" altLang="en-US" dirty="0" smtClean="0"/>
              <a:t>）而导致了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）变化了多少。</a:t>
            </a:r>
            <a:br>
              <a:rPr lang="zh-CN" altLang="en-US" dirty="0" smtClean="0"/>
            </a:br>
            <a:r>
              <a:rPr lang="zh-CN" altLang="en-US" dirty="0" smtClean="0"/>
              <a:t>比如，国民收入</a:t>
            </a:r>
            <a:r>
              <a:rPr lang="en-US" altLang="zh-CN" dirty="0" smtClean="0"/>
              <a:t>Y=f(c)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是消费，那</a:t>
            </a:r>
            <a:r>
              <a:rPr lang="en-US" altLang="zh-CN" dirty="0" smtClean="0"/>
              <a:t>c</a:t>
            </a:r>
            <a:r>
              <a:rPr lang="zh-CN" altLang="en-US" dirty="0" smtClean="0"/>
              <a:t>变化了</a:t>
            </a:r>
            <a:r>
              <a:rPr lang="en-US" altLang="zh-CN" dirty="0" smtClean="0"/>
              <a:t>dc</a:t>
            </a:r>
            <a:r>
              <a:rPr lang="zh-CN" altLang="en-US" dirty="0" smtClean="0"/>
              <a:t>时，会导致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变化多少呢？变化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，这就是微分，而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/dc</a:t>
            </a:r>
            <a:r>
              <a:rPr lang="zh-CN" altLang="en-US" dirty="0" smtClean="0"/>
              <a:t>就是这个单变量函数的导数。</a:t>
            </a:r>
            <a:r>
              <a:rPr lang="zh-CN" altLang="en-US" b="1" dirty="0" smtClean="0"/>
              <a:t>把微分</a:t>
            </a:r>
            <a:r>
              <a:rPr lang="en-US" altLang="zh-CN" b="1" dirty="0" err="1" smtClean="0"/>
              <a:t>dY</a:t>
            </a:r>
            <a:r>
              <a:rPr lang="zh-CN" altLang="en-US" b="1" dirty="0" smtClean="0"/>
              <a:t>视为</a:t>
            </a:r>
            <a:r>
              <a:rPr lang="en-US" altLang="zh-CN" b="1" dirty="0" err="1" smtClean="0"/>
              <a:t>dx</a:t>
            </a:r>
            <a:r>
              <a:rPr lang="zh-CN" altLang="en-US" b="1" dirty="0" smtClean="0"/>
              <a:t>的线性函数，那么导数就是这个线性函数的系数：注意，这个视角甚至可以推广到微分流形、泛函，等你以后深入学习到更高的层次就会知道，在这里打个伏笔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b="1" dirty="0" smtClean="0"/>
              <a:t>差分</a:t>
            </a:r>
            <a:r>
              <a:rPr lang="zh-CN" altLang="en-US" dirty="0" smtClean="0"/>
              <a:t>：粗糙地讲，就是离散化的微分，即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。当变化量很微小时，就近似看成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b="1" dirty="0" smtClean="0"/>
              <a:t>变分</a:t>
            </a:r>
            <a:r>
              <a:rPr lang="zh-CN" altLang="en-US" dirty="0" smtClean="0"/>
              <a:t>：应该是指泛函的变分吧，这里就不扯什么</a:t>
            </a:r>
            <a:r>
              <a:rPr lang="en-US" altLang="zh-CN" dirty="0" smtClean="0"/>
              <a:t>functional analysis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banach</a:t>
            </a:r>
            <a:r>
              <a:rPr lang="zh-CN" altLang="en-US" dirty="0" smtClean="0"/>
              <a:t>空间微分理论了，简单说下，泛函是将</a:t>
            </a:r>
            <a:r>
              <a:rPr lang="zh-CN" altLang="en-US" b="1" dirty="0" smtClean="0"/>
              <a:t>函数空间</a:t>
            </a:r>
            <a:r>
              <a:rPr lang="zh-CN" altLang="en-US" dirty="0" smtClean="0"/>
              <a:t>映射到</a:t>
            </a:r>
            <a:r>
              <a:rPr lang="zh-CN" altLang="en-US" b="1" dirty="0" smtClean="0"/>
              <a:t>数</a:t>
            </a:r>
            <a:r>
              <a:rPr lang="zh-CN" altLang="en-US" dirty="0" smtClean="0"/>
              <a:t>域，就是，把一个函数映射成一个数。打个比方，从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点有无数条路径，每一条路径都是一个函数吧？这无数条路径，每一条函数（路径）的长度都是一个数，对吧？那你从这无数个路径当中选一个路径最短或者最长的，这就是求泛函的极值问题。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作者：遥远的漂泊客</a:t>
            </a:r>
            <a:br>
              <a:rPr lang="zh-CN" altLang="en-US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https://www.zhihu.com/question/30416914/answer/77472961</a:t>
            </a:r>
            <a:br>
              <a:rPr lang="en-US" altLang="zh-CN" dirty="0" smtClean="0"/>
            </a:br>
            <a:r>
              <a:rPr lang="zh-CN" altLang="en-US" dirty="0" smtClean="0"/>
              <a:t>来源：知乎</a:t>
            </a:r>
            <a:br>
              <a:rPr lang="zh-CN" altLang="en-US" dirty="0" smtClean="0"/>
            </a:br>
            <a:r>
              <a:rPr lang="zh-CN" altLang="en-US" dirty="0" smtClean="0"/>
              <a:t>著作权归作者所有，转载请联系作者获得授权。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838200"/>
            <a:ext cx="712855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3208842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"/>
            <a:ext cx="2495550" cy="230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19400"/>
            <a:ext cx="2882900" cy="24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2728265"/>
            <a:ext cx="3686175" cy="275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wenku.baidu.com/view/ab4d16d6b14e852458fb57a4.html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150" y="593725"/>
            <a:ext cx="59309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16457</TotalTime>
  <Words>268</Words>
  <Application>Microsoft Office PowerPoint</Application>
  <PresentationFormat>Custom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An introduction to APM with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SidAskary</dc:creator>
  <cp:lastModifiedBy>s80035896</cp:lastModifiedBy>
  <cp:revision>728</cp:revision>
  <dcterms:created xsi:type="dcterms:W3CDTF">2006-08-16T00:00:00Z</dcterms:created>
  <dcterms:modified xsi:type="dcterms:W3CDTF">2017-03-14T20:29:26Z</dcterms:modified>
</cp:coreProperties>
</file>