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363" r:id="rId3"/>
    <p:sldId id="365" r:id="rId4"/>
    <p:sldId id="364" r:id="rId5"/>
    <p:sldId id="366" r:id="rId6"/>
    <p:sldId id="367" r:id="rId7"/>
    <p:sldId id="368" r:id="rId8"/>
    <p:sldId id="372" r:id="rId9"/>
    <p:sldId id="373" r:id="rId10"/>
    <p:sldId id="371" r:id="rId11"/>
    <p:sldId id="374" r:id="rId12"/>
    <p:sldId id="369" r:id="rId13"/>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87586" autoAdjust="0"/>
  </p:normalViewPr>
  <p:slideViewPr>
    <p:cSldViewPr>
      <p:cViewPr varScale="1">
        <p:scale>
          <a:sx n="92" d="100"/>
          <a:sy n="92" d="100"/>
        </p:scale>
        <p:origin x="-1920" y="-77"/>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10/5/2016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10/5/2016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10/5/2016</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361way.com/cobbler-principle/4328.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361way.com/cobbler-principle/4328.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zhaohc1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iki.openstack.org/wiki/Compa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log.csdn.net/puncha/article/details/874151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blog.csdn.net/puncha/article/details/87415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linuxidc.com/Linux/2013-07/87456.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361way.com/cobbler-principle/4328.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altLang="zh-CN" sz="2800" smtClean="0"/>
              <a:t>Golang</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dirty="0" smtClean="0"/>
              <a:t>Cobbler</a:t>
            </a:r>
            <a:r>
              <a:rPr lang="zh-CN" altLang="en-US" dirty="0" smtClean="0"/>
              <a:t>是通过将</a:t>
            </a:r>
            <a:r>
              <a:rPr lang="en-US" altLang="zh-CN" dirty="0" smtClean="0"/>
              <a:t>DHCP</a:t>
            </a:r>
            <a:r>
              <a:rPr lang="zh-CN" altLang="en-US" dirty="0" smtClean="0"/>
              <a:t>、</a:t>
            </a:r>
            <a:r>
              <a:rPr lang="en-US" altLang="zh-CN" dirty="0" smtClean="0"/>
              <a:t>TFTP</a:t>
            </a:r>
            <a:r>
              <a:rPr lang="zh-CN" altLang="en-US" dirty="0" smtClean="0"/>
              <a:t>、</a:t>
            </a:r>
            <a:r>
              <a:rPr lang="en-US" altLang="zh-CN" dirty="0" smtClean="0"/>
              <a:t>DNS</a:t>
            </a:r>
            <a:r>
              <a:rPr lang="zh-CN" altLang="en-US" dirty="0" smtClean="0"/>
              <a:t>、</a:t>
            </a:r>
            <a:r>
              <a:rPr lang="en-US" altLang="zh-CN" dirty="0" smtClean="0"/>
              <a:t>HTTP</a:t>
            </a:r>
            <a:r>
              <a:rPr lang="zh-CN" altLang="en-US" dirty="0" smtClean="0"/>
              <a:t>等服务进行集成，创建一个中央管理节点，其可以实现的功能有配置服务，创建存储库，解压缩操作系统媒介，代理或集成一个配置管理系统，控制电源管理等。 </a:t>
            </a:r>
            <a:r>
              <a:rPr lang="en-US" altLang="zh-CN" dirty="0" smtClean="0"/>
              <a:t>Cobbler</a:t>
            </a:r>
            <a:r>
              <a:rPr lang="zh-CN" altLang="en-US" dirty="0" smtClean="0"/>
              <a:t>的最终目的是实现无需进行人工干预即可安装机器</a:t>
            </a:r>
            <a:r>
              <a:rPr lang="zh-CN" altLang="en-US" dirty="0" smtClean="0"/>
              <a:t>。</a:t>
            </a:r>
            <a:endParaRPr lang="en-US" altLang="zh-CN" dirty="0" smtClean="0"/>
          </a:p>
          <a:p>
            <a:r>
              <a:rPr lang="en-US" altLang="zh-CN" dirty="0" smtClean="0"/>
              <a:t>Cobbler</a:t>
            </a:r>
            <a:r>
              <a:rPr lang="zh-CN" altLang="en-US" dirty="0" smtClean="0"/>
              <a:t>由</a:t>
            </a:r>
            <a:r>
              <a:rPr lang="en-US" altLang="zh-CN" dirty="0" smtClean="0"/>
              <a:t>python</a:t>
            </a:r>
            <a:r>
              <a:rPr lang="zh-CN" altLang="en-US" dirty="0" smtClean="0"/>
              <a:t>语言开发，是对</a:t>
            </a:r>
            <a:r>
              <a:rPr lang="en-US" altLang="zh-CN" dirty="0" smtClean="0"/>
              <a:t>PXE</a:t>
            </a:r>
            <a:r>
              <a:rPr lang="zh-CN" altLang="en-US" dirty="0" smtClean="0"/>
              <a:t>和</a:t>
            </a:r>
            <a:r>
              <a:rPr lang="en-US" altLang="zh-CN" dirty="0" err="1" smtClean="0"/>
              <a:t>Kickstart</a:t>
            </a:r>
            <a:r>
              <a:rPr lang="zh-CN" altLang="en-US" dirty="0" smtClean="0"/>
              <a:t>以及</a:t>
            </a:r>
            <a:r>
              <a:rPr lang="en-US" altLang="zh-CN" dirty="0" smtClean="0"/>
              <a:t>DHCP</a:t>
            </a:r>
            <a:r>
              <a:rPr lang="zh-CN" altLang="en-US" dirty="0" smtClean="0"/>
              <a:t>的封装。融合很多特性，提供了</a:t>
            </a:r>
            <a:r>
              <a:rPr lang="en-US" altLang="zh-CN" dirty="0" smtClean="0"/>
              <a:t>CLI</a:t>
            </a:r>
            <a:r>
              <a:rPr lang="zh-CN" altLang="en-US" dirty="0" smtClean="0"/>
              <a:t>和</a:t>
            </a:r>
            <a:r>
              <a:rPr lang="en-US" altLang="zh-CN" dirty="0" smtClean="0"/>
              <a:t>Web</a:t>
            </a:r>
            <a:r>
              <a:rPr lang="zh-CN" altLang="en-US" dirty="0" smtClean="0"/>
              <a:t>的管理形式。更加方便的实行网络安装。同时，</a:t>
            </a:r>
            <a:r>
              <a:rPr lang="en-US" altLang="zh-CN" dirty="0" smtClean="0"/>
              <a:t>Cobbler</a:t>
            </a:r>
            <a:r>
              <a:rPr lang="zh-CN" altLang="en-US" dirty="0" smtClean="0"/>
              <a:t>也提供了</a:t>
            </a:r>
            <a:r>
              <a:rPr lang="en-US" altLang="zh-CN" dirty="0" smtClean="0"/>
              <a:t>API</a:t>
            </a:r>
            <a:r>
              <a:rPr lang="zh-CN" altLang="en-US" dirty="0" smtClean="0"/>
              <a:t>接口，使用其它语言也很容易做扩展。它不紧可以安装物理机，同时也支持</a:t>
            </a:r>
            <a:r>
              <a:rPr lang="en-US" altLang="zh-CN" dirty="0" err="1" smtClean="0"/>
              <a:t>kvm</a:t>
            </a:r>
            <a:r>
              <a:rPr lang="zh-CN" altLang="en-US" dirty="0" smtClean="0"/>
              <a:t>、</a:t>
            </a:r>
            <a:r>
              <a:rPr lang="en-US" altLang="zh-CN" dirty="0" err="1" smtClean="0"/>
              <a:t>xen</a:t>
            </a:r>
            <a:r>
              <a:rPr lang="zh-CN" altLang="en-US" dirty="0" smtClean="0"/>
              <a:t>虚拟化、</a:t>
            </a:r>
            <a:r>
              <a:rPr lang="en-US" altLang="zh-CN" dirty="0" smtClean="0"/>
              <a:t>Guest OS</a:t>
            </a:r>
            <a:r>
              <a:rPr lang="zh-CN" altLang="en-US" dirty="0" smtClean="0"/>
              <a:t>的安装。更多的是它还能结合</a:t>
            </a:r>
            <a:r>
              <a:rPr lang="en-US" altLang="zh-CN" dirty="0" smtClean="0"/>
              <a:t>Puppet</a:t>
            </a:r>
            <a:r>
              <a:rPr lang="zh-CN" altLang="en-US" dirty="0" smtClean="0"/>
              <a:t>等集中化管理软件，实现自动化的管理。</a:t>
            </a:r>
            <a:endParaRPr lang="en-US" dirty="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www.361way.com/cobbler-principle/4328.html</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altLang="zh-CN" dirty="0" smtClean="0"/>
              <a:t>Cobbler</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990600" y="1828800"/>
            <a:ext cx="5410200" cy="333307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dirty="0" smtClean="0"/>
              <a:t>Cobbler </a:t>
            </a:r>
            <a:r>
              <a:rPr lang="zh-CN" altLang="en-US" dirty="0" smtClean="0"/>
              <a:t>的配置结构基于一组注册的对象。每个对象表示一个与另一个实体相关联的实体（该对象指向另一个对象，或者另一个对象指向该对象）。当一个对象指向另一个对象时，它就继承了被指向对象的数据，并可覆盖或添加更多特定信息。以下对象类型的定义为：</a:t>
            </a:r>
          </a:p>
          <a:p>
            <a:pPr lvl="1"/>
            <a:r>
              <a:rPr lang="zh-CN" altLang="en-US" dirty="0" smtClean="0"/>
              <a:t>发行版：表示一个操作系统。它承载了内核和 </a:t>
            </a:r>
            <a:r>
              <a:rPr lang="en-US" altLang="zh-CN" dirty="0" err="1" smtClean="0"/>
              <a:t>initrd</a:t>
            </a:r>
            <a:r>
              <a:rPr lang="en-US" altLang="zh-CN" dirty="0" smtClean="0"/>
              <a:t> </a:t>
            </a:r>
            <a:r>
              <a:rPr lang="zh-CN" altLang="en-US" dirty="0" smtClean="0"/>
              <a:t>的信息，以及内核参数等其他数据。</a:t>
            </a:r>
          </a:p>
          <a:p>
            <a:pPr lvl="1"/>
            <a:r>
              <a:rPr lang="zh-CN" altLang="en-US" dirty="0" smtClean="0"/>
              <a:t>配置文件：包含一个发行版、一个 </a:t>
            </a:r>
            <a:r>
              <a:rPr lang="en-US" altLang="zh-CN" dirty="0" err="1" smtClean="0"/>
              <a:t>kickstart</a:t>
            </a:r>
            <a:r>
              <a:rPr lang="en-US" altLang="zh-CN" dirty="0" smtClean="0"/>
              <a:t> </a:t>
            </a:r>
            <a:r>
              <a:rPr lang="zh-CN" altLang="en-US" dirty="0" smtClean="0"/>
              <a:t>文件以及可能的存储库，还包含更多特定的内核参数等其他数据。</a:t>
            </a:r>
          </a:p>
          <a:p>
            <a:pPr lvl="1"/>
            <a:r>
              <a:rPr lang="zh-CN" altLang="en-US" dirty="0" smtClean="0"/>
              <a:t>系统：表示要配给的机器。它包含一个配置文件或一个镜像，还包含 </a:t>
            </a:r>
            <a:r>
              <a:rPr lang="en-US" altLang="zh-CN" dirty="0" smtClean="0"/>
              <a:t>IP </a:t>
            </a:r>
            <a:r>
              <a:rPr lang="zh-CN" altLang="en-US" dirty="0" smtClean="0"/>
              <a:t>和 </a:t>
            </a:r>
            <a:r>
              <a:rPr lang="en-US" altLang="zh-CN" dirty="0" smtClean="0"/>
              <a:t>MAC </a:t>
            </a:r>
            <a:r>
              <a:rPr lang="zh-CN" altLang="en-US" dirty="0" smtClean="0"/>
              <a:t>地址、电源管理（地址、凭据、类型）以及更为专业的数据</a:t>
            </a:r>
            <a:r>
              <a:rPr lang="zh-CN" altLang="en-US" dirty="0" smtClean="0"/>
              <a:t>等。</a:t>
            </a:r>
            <a:endParaRPr lang="zh-CN" altLang="en-US" dirty="0" smtClean="0"/>
          </a:p>
          <a:p>
            <a:pPr lvl="1"/>
            <a:r>
              <a:rPr lang="zh-CN" altLang="en-US" dirty="0" smtClean="0"/>
              <a:t>存储库：保存一个 </a:t>
            </a:r>
            <a:r>
              <a:rPr lang="en-US" altLang="zh-CN" dirty="0" smtClean="0"/>
              <a:t>yum </a:t>
            </a:r>
            <a:r>
              <a:rPr lang="zh-CN" altLang="en-US" dirty="0" smtClean="0"/>
              <a:t>或 </a:t>
            </a:r>
            <a:r>
              <a:rPr lang="en-US" altLang="zh-CN" dirty="0" err="1" smtClean="0"/>
              <a:t>rsync</a:t>
            </a:r>
            <a:r>
              <a:rPr lang="en-US" altLang="zh-CN" dirty="0" smtClean="0"/>
              <a:t> </a:t>
            </a:r>
            <a:r>
              <a:rPr lang="zh-CN" altLang="en-US" dirty="0" smtClean="0"/>
              <a:t>存储库的镜像信息。</a:t>
            </a:r>
          </a:p>
          <a:p>
            <a:pPr lvl="1"/>
            <a:r>
              <a:rPr lang="zh-CN" altLang="en-US" dirty="0" smtClean="0"/>
              <a:t>镜像：可替换一个包含不属于此类别的文件的发行版对象（例如，无法分为内核和 </a:t>
            </a:r>
            <a:r>
              <a:rPr lang="en-US" altLang="zh-CN" dirty="0" err="1" smtClean="0"/>
              <a:t>initrd</a:t>
            </a:r>
            <a:r>
              <a:rPr lang="en-US" altLang="zh-CN" dirty="0" smtClean="0"/>
              <a:t> </a:t>
            </a:r>
            <a:r>
              <a:rPr lang="zh-CN" altLang="en-US" dirty="0" smtClean="0"/>
              <a:t>的对象）。</a:t>
            </a:r>
          </a:p>
          <a:p>
            <a:endParaRPr lang="en-US" dirty="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www.361way.com/cobbler-principle/4328.html</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altLang="zh-CN" dirty="0" smtClean="0"/>
              <a:t>Cobbler</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81000" y="2819400"/>
            <a:ext cx="2513600" cy="19050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429001" y="2167677"/>
            <a:ext cx="3886200" cy="331872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Confluence</a:t>
            </a:r>
          </a:p>
          <a:p>
            <a:r>
              <a:rPr lang="en-US" b="1" dirty="0" smtClean="0"/>
              <a:t>JIRA</a:t>
            </a:r>
          </a:p>
          <a:p>
            <a:r>
              <a:rPr lang="en-US" b="1" dirty="0" smtClean="0"/>
              <a:t>Wiki</a:t>
            </a:r>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endParaRPr lang="en-US" sz="1400" dirty="0" smtClean="0"/>
          </a:p>
          <a:p>
            <a:r>
              <a:rPr lang="en-US" sz="1400" dirty="0" smtClean="0"/>
              <a:t>Current:</a:t>
            </a:r>
            <a:r>
              <a:rPr lang="zh-CN" altLang="en-US" sz="1400" dirty="0" smtClean="0"/>
              <a:t>　</a:t>
            </a:r>
            <a:r>
              <a:rPr lang="en-US" altLang="zh-CN" sz="1400" dirty="0" smtClean="0"/>
              <a:t> </a:t>
            </a:r>
          </a:p>
          <a:p>
            <a:pPr lvl="1">
              <a:lnSpc>
                <a:spcPct val="150000"/>
              </a:lnSpc>
            </a:pPr>
            <a:r>
              <a:rPr lang="en-US" altLang="zh-CN" sz="1200" b="1" dirty="0" smtClean="0">
                <a:solidFill>
                  <a:srgbClr val="92D050"/>
                </a:solidFill>
              </a:rPr>
              <a:t>Sr. Software Engineer </a:t>
            </a:r>
            <a:r>
              <a:rPr lang="en-US" altLang="zh-CN" sz="1200" dirty="0" smtClean="0"/>
              <a:t>in </a:t>
            </a:r>
            <a:r>
              <a:rPr lang="en-US" altLang="zh-CN" sz="1200" dirty="0" err="1" smtClean="0"/>
              <a:t>FutureWei@IntelliProGroup</a:t>
            </a:r>
            <a:r>
              <a:rPr lang="en-US" altLang="zh-CN" sz="1200" dirty="0" smtClean="0"/>
              <a:t> </a:t>
            </a:r>
          </a:p>
          <a:p>
            <a:pPr>
              <a:buNone/>
            </a:pPr>
            <a:endParaRPr lang="en-US" sz="1400" dirty="0" smtClean="0"/>
          </a:p>
          <a:p>
            <a:r>
              <a:rPr lang="en-US" sz="1400" dirty="0" smtClean="0"/>
              <a:t>Previous: </a:t>
            </a:r>
          </a:p>
          <a:p>
            <a:pPr lvl="1">
              <a:lnSpc>
                <a:spcPct val="150000"/>
              </a:lnSpc>
            </a:pPr>
            <a:r>
              <a:rPr lang="en-US" altLang="zh-CN" sz="1200" b="1" dirty="0" smtClean="0">
                <a:solidFill>
                  <a:srgbClr val="92D050"/>
                </a:solidFill>
              </a:rPr>
              <a:t>Big Data Engineer </a:t>
            </a:r>
            <a:r>
              <a:rPr lang="en-US" altLang="zh-CN" sz="1200" dirty="0" smtClean="0"/>
              <a:t>in </a:t>
            </a:r>
            <a:r>
              <a:rPr lang="en-US" altLang="zh-CN" sz="1200" dirty="0" err="1" smtClean="0"/>
              <a:t>MetiStream</a:t>
            </a:r>
            <a:r>
              <a:rPr lang="en-US" altLang="zh-CN" sz="1200" dirty="0" smtClean="0"/>
              <a:t> (2015)</a:t>
            </a:r>
          </a:p>
          <a:p>
            <a:pPr lvl="1">
              <a:lnSpc>
                <a:spcPct val="150000"/>
              </a:lnSpc>
            </a:pPr>
            <a:r>
              <a:rPr lang="en-US" altLang="zh-CN" sz="1200" b="1" dirty="0" smtClean="0">
                <a:solidFill>
                  <a:srgbClr val="92D050"/>
                </a:solidFill>
              </a:rPr>
              <a:t>Software Engineer </a:t>
            </a:r>
            <a:r>
              <a:rPr lang="en-US" altLang="zh-CN" sz="1200" dirty="0" smtClean="0"/>
              <a:t>in </a:t>
            </a:r>
            <a:r>
              <a:rPr lang="en-US" altLang="zh-CN" sz="1200" dirty="0" err="1" smtClean="0"/>
              <a:t>QuantGroup</a:t>
            </a:r>
            <a:r>
              <a:rPr lang="en-US" altLang="zh-CN" sz="1200" dirty="0" smtClean="0"/>
              <a:t> (2014-2015)</a:t>
            </a:r>
          </a:p>
          <a:p>
            <a:pPr lvl="1">
              <a:lnSpc>
                <a:spcPct val="150000"/>
              </a:lnSpc>
            </a:pPr>
            <a:r>
              <a:rPr lang="en-US" altLang="zh-CN" sz="1200" b="1" dirty="0" smtClean="0">
                <a:solidFill>
                  <a:srgbClr val="92D050"/>
                </a:solidFill>
              </a:rPr>
              <a:t>Algorithms R&amp;D Engineer  </a:t>
            </a:r>
            <a:r>
              <a:rPr lang="en-US" altLang="zh-CN" sz="1200" dirty="0" smtClean="0"/>
              <a:t>in Tokyo </a:t>
            </a:r>
            <a:r>
              <a:rPr lang="en-US" altLang="zh-CN" sz="1200" dirty="0" err="1" smtClean="0"/>
              <a:t>Keiso</a:t>
            </a:r>
            <a:r>
              <a:rPr lang="en-US" altLang="zh-CN" sz="1200" dirty="0" smtClean="0"/>
              <a:t> CO., LTD. ( 2010 – 2014)</a:t>
            </a:r>
          </a:p>
          <a:p>
            <a:pPr lvl="1">
              <a:lnSpc>
                <a:spcPct val="150000"/>
              </a:lnSpc>
            </a:pPr>
            <a:r>
              <a:rPr lang="en-US" altLang="zh-CN" sz="1200" b="1" dirty="0" smtClean="0">
                <a:solidFill>
                  <a:srgbClr val="92D050"/>
                </a:solidFill>
              </a:rPr>
              <a:t>PhD </a:t>
            </a:r>
            <a:r>
              <a:rPr lang="en-US" altLang="zh-CN" sz="1200" dirty="0" smtClean="0"/>
              <a:t>in Control Science and Engineering </a:t>
            </a:r>
            <a:r>
              <a:rPr lang="en-US" altLang="zh-CN" sz="1200" dirty="0" err="1" smtClean="0"/>
              <a:t>Tsinghua</a:t>
            </a:r>
            <a:r>
              <a:rPr lang="en-US" altLang="zh-CN" sz="1200" dirty="0" smtClean="0"/>
              <a:t> University(2010-2015)</a:t>
            </a:r>
          </a:p>
          <a:p>
            <a:pPr lvl="1">
              <a:lnSpc>
                <a:spcPct val="150000"/>
              </a:lnSpc>
            </a:pPr>
            <a:endParaRPr lang="en-US" altLang="zh-CN" sz="1200" dirty="0" smtClean="0"/>
          </a:p>
          <a:p>
            <a:pPr marL="232733" lvl="1">
              <a:lnSpc>
                <a:spcPct val="150000"/>
              </a:lnSpc>
              <a:spcBef>
                <a:spcPts val="509"/>
              </a:spcBef>
              <a:buClr>
                <a:schemeClr val="accent1"/>
              </a:buClr>
            </a:pPr>
            <a:r>
              <a:rPr lang="en-US" altLang="zh-CN" sz="1400" dirty="0" smtClean="0">
                <a:solidFill>
                  <a:schemeClr val="tx1"/>
                </a:solidFill>
              </a:rPr>
              <a:t>Ping ME</a:t>
            </a:r>
            <a:endParaRPr lang="en-US" altLang="zh-CN" sz="1200" dirty="0" smtClean="0"/>
          </a:p>
          <a:p>
            <a:pPr lvl="1">
              <a:lnSpc>
                <a:spcPct val="150000"/>
              </a:lnSpc>
              <a:buNone/>
            </a:pPr>
            <a:r>
              <a:rPr lang="en-US" altLang="zh-CN" sz="1200" dirty="0" smtClean="0">
                <a:hlinkClick r:id="rId2"/>
              </a:rPr>
              <a:t>zhaohc10@gmail.com</a:t>
            </a:r>
            <a:r>
              <a:rPr lang="en-US" altLang="zh-CN" sz="1200" dirty="0" smtClean="0"/>
              <a:t>  </a:t>
            </a:r>
          </a:p>
          <a:p>
            <a:pPr lvl="1">
              <a:lnSpc>
                <a:spcPct val="150000"/>
              </a:lnSpc>
              <a:buNone/>
            </a:pPr>
            <a:endParaRPr lang="en-US" altLang="zh-CN" sz="1200" dirty="0" smtClean="0"/>
          </a:p>
        </p:txBody>
      </p:sp>
      <p:sp>
        <p:nvSpPr>
          <p:cNvPr id="3" name="Content Placeholder 2"/>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sz="quarter" idx="11"/>
          </p:nvPr>
        </p:nvSpPr>
        <p:spPr/>
        <p:txBody>
          <a:bodyPr/>
          <a:lstStyle/>
          <a:p>
            <a:r>
              <a:rPr lang="en-US" altLang="zh-CN" dirty="0" smtClean="0"/>
              <a:t>Who am I ?</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419600" y="3522264"/>
            <a:ext cx="2076159" cy="196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2"/>
              </a:rPr>
              <a:t>https://</a:t>
            </a:r>
            <a:r>
              <a:rPr lang="en-US" dirty="0" smtClean="0">
                <a:hlinkClick r:id="rId2"/>
              </a:rPr>
              <a:t>wiki.openstack.org/wiki/Compass#What_is_Compass.3F</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8600" y="838200"/>
            <a:ext cx="6540500" cy="3994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 y="838200"/>
            <a:ext cx="7217180" cy="3810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blog.csdn.net/puncha/article/details/8741511</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t>Where there is a SHELL, there is a way</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28600" y="762000"/>
            <a:ext cx="4229100" cy="38798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819400" y="3990128"/>
            <a:ext cx="4495800" cy="95329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Provider</a:t>
            </a:r>
            <a:r>
              <a:rPr lang="zh-CN" altLang="en-US" dirty="0" smtClean="0"/>
              <a:t>负责把抽象的</a:t>
            </a:r>
            <a:r>
              <a:rPr lang="en-US" dirty="0" smtClean="0"/>
              <a:t>Resource</a:t>
            </a:r>
            <a:r>
              <a:rPr lang="zh-CN" altLang="en-US" dirty="0" smtClean="0"/>
              <a:t>对应到实际的命</a:t>
            </a:r>
            <a:r>
              <a:rPr lang="zh-CN" altLang="en-US" dirty="0" smtClean="0"/>
              <a:t>令</a:t>
            </a:r>
            <a:endParaRPr lang="en-US" altLang="zh-CN" dirty="0" smtClean="0"/>
          </a:p>
          <a:p>
            <a:r>
              <a:rPr lang="en-US" altLang="zh-CN" dirty="0" smtClean="0"/>
              <a:t>Recipe</a:t>
            </a:r>
            <a:r>
              <a:rPr lang="zh-CN" altLang="en-US" dirty="0" smtClean="0"/>
              <a:t>：简</a:t>
            </a:r>
            <a:r>
              <a:rPr lang="zh-CN" altLang="en-US" dirty="0" smtClean="0"/>
              <a:t>单的说把多个</a:t>
            </a:r>
            <a:r>
              <a:rPr lang="en-US" altLang="zh-CN" dirty="0" smtClean="0"/>
              <a:t>Resource</a:t>
            </a:r>
            <a:r>
              <a:rPr lang="zh-CN" altLang="en-US" dirty="0" smtClean="0"/>
              <a:t>写到一起就是</a:t>
            </a:r>
            <a:r>
              <a:rPr lang="en-US" altLang="zh-CN" dirty="0" smtClean="0"/>
              <a:t>Recipe,</a:t>
            </a:r>
            <a:r>
              <a:rPr lang="zh-CN" altLang="en-US" dirty="0" smtClean="0"/>
              <a:t>客户端会把</a:t>
            </a:r>
            <a:r>
              <a:rPr lang="en-US" altLang="zh-CN" dirty="0" smtClean="0"/>
              <a:t>Recipe</a:t>
            </a:r>
            <a:r>
              <a:rPr lang="zh-CN" altLang="en-US" dirty="0" smtClean="0"/>
              <a:t>里面的</a:t>
            </a:r>
            <a:r>
              <a:rPr lang="en-US" altLang="zh-CN" dirty="0" err="1" smtClean="0"/>
              <a:t>Resouce</a:t>
            </a:r>
            <a:r>
              <a:rPr lang="zh-CN" altLang="en-US" dirty="0" smtClean="0"/>
              <a:t>按照顺序</a:t>
            </a:r>
            <a:r>
              <a:rPr lang="en-US" altLang="zh-CN" dirty="0" smtClean="0"/>
              <a:t>(</a:t>
            </a:r>
            <a:r>
              <a:rPr lang="zh-CN" altLang="en-US" dirty="0" smtClean="0"/>
              <a:t>重要</a:t>
            </a:r>
            <a:r>
              <a:rPr lang="en-US" altLang="zh-CN" dirty="0" smtClean="0"/>
              <a:t>)</a:t>
            </a:r>
            <a:r>
              <a:rPr lang="zh-CN" altLang="en-US" dirty="0" smtClean="0"/>
              <a:t>一条一条的应用到自</a:t>
            </a:r>
            <a:r>
              <a:rPr lang="zh-CN" altLang="en-US" dirty="0" smtClean="0"/>
              <a:t>身</a:t>
            </a:r>
            <a:endParaRPr lang="en-US" altLang="zh-CN" dirty="0" smtClean="0"/>
          </a:p>
          <a:p>
            <a:r>
              <a:rPr lang="en-US" altLang="zh-CN" dirty="0" smtClean="0"/>
              <a:t>Role</a:t>
            </a:r>
            <a:r>
              <a:rPr lang="zh-CN" altLang="en-US" dirty="0" smtClean="0"/>
              <a:t>可以用来描述一台服务器希望被配置成什么样子</a:t>
            </a:r>
            <a:r>
              <a:rPr lang="en-US" altLang="zh-CN" dirty="0" smtClean="0"/>
              <a:t>(</a:t>
            </a:r>
            <a:r>
              <a:rPr lang="zh-CN" altLang="en-US" dirty="0" smtClean="0"/>
              <a:t>配置成</a:t>
            </a:r>
            <a:r>
              <a:rPr lang="en-US" altLang="zh-CN" dirty="0" smtClean="0"/>
              <a:t>web</a:t>
            </a:r>
            <a:r>
              <a:rPr lang="zh-CN" altLang="en-US" dirty="0" smtClean="0"/>
              <a:t>服务器</a:t>
            </a:r>
            <a:r>
              <a:rPr lang="en-US" altLang="zh-CN" dirty="0" smtClean="0"/>
              <a:t>,</a:t>
            </a:r>
            <a:r>
              <a:rPr lang="en-US" altLang="zh-CN" dirty="0" err="1" smtClean="0"/>
              <a:t>mysql</a:t>
            </a:r>
            <a:r>
              <a:rPr lang="zh-CN" altLang="en-US" dirty="0" smtClean="0"/>
              <a:t>服务器</a:t>
            </a:r>
            <a:r>
              <a:rPr lang="en-US" altLang="zh-CN" dirty="0" smtClean="0"/>
              <a:t>,</a:t>
            </a:r>
            <a:r>
              <a:rPr lang="zh-CN" altLang="en-US" dirty="0" smtClean="0"/>
              <a:t>甚至是一个论坛</a:t>
            </a:r>
            <a:r>
              <a:rPr lang="en-US" altLang="zh-CN" dirty="0" smtClean="0"/>
              <a:t>)</a:t>
            </a:r>
          </a:p>
          <a:p>
            <a:r>
              <a:rPr lang="en-US" dirty="0" smtClean="0"/>
              <a:t>Node</a:t>
            </a:r>
            <a:r>
              <a:rPr lang="zh-CN" altLang="en-US" dirty="0" smtClean="0"/>
              <a:t>很好理解</a:t>
            </a:r>
            <a:r>
              <a:rPr lang="en-US" altLang="zh-CN" dirty="0" smtClean="0"/>
              <a:t>,</a:t>
            </a:r>
            <a:r>
              <a:rPr lang="zh-CN" altLang="en-US" dirty="0" smtClean="0"/>
              <a:t>每一个被</a:t>
            </a:r>
            <a:r>
              <a:rPr lang="en-US" dirty="0" smtClean="0"/>
              <a:t>Chef</a:t>
            </a:r>
            <a:r>
              <a:rPr lang="zh-CN" altLang="en-US" dirty="0" smtClean="0"/>
              <a:t>管理的服务器</a:t>
            </a:r>
            <a:r>
              <a:rPr lang="en-US" altLang="zh-CN" dirty="0" smtClean="0"/>
              <a:t>(</a:t>
            </a:r>
            <a:r>
              <a:rPr lang="zh-CN" altLang="en-US" dirty="0" smtClean="0"/>
              <a:t>运行</a:t>
            </a:r>
            <a:r>
              <a:rPr lang="en-US" dirty="0" smtClean="0"/>
              <a:t>chef-client)</a:t>
            </a:r>
            <a:r>
              <a:rPr lang="zh-CN" altLang="en-US" dirty="0" smtClean="0"/>
              <a:t>就是一个</a:t>
            </a:r>
            <a:r>
              <a:rPr lang="en-US" dirty="0" smtClean="0"/>
              <a:t>Node</a:t>
            </a:r>
            <a:endParaRPr lang="en-US" dirty="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blog.csdn.net/puncha/article/details/8741511</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t>Where there is a SHELL, there is a way</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286000" y="1981200"/>
            <a:ext cx="4410075" cy="317801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b="1" dirty="0" smtClean="0"/>
              <a:t>SNMP</a:t>
            </a:r>
            <a:r>
              <a:rPr lang="zh-CN" altLang="en-US" b="1" dirty="0" smtClean="0"/>
              <a:t>的基本思想：为不同种类的设备、不同厂家生产的设备、不同型号的设备，定义为一个统一的接口和协议，使得管理员可以是使用统一的外观面对这些需要管理的网络设备进行管理。通过网络，管理员可以管理位于不同物理空间的设备，从而大大提高网络管理的效率，简化网络管理员的工作</a:t>
            </a:r>
            <a:r>
              <a:rPr lang="zh-CN" altLang="en-US" b="1" dirty="0" smtClean="0"/>
              <a:t>。</a:t>
            </a:r>
            <a:endParaRPr lang="en-US" altLang="zh-CN" b="1" dirty="0" smtClean="0"/>
          </a:p>
          <a:p>
            <a:r>
              <a:rPr lang="en-US" altLang="zh-CN" b="1" dirty="0" smtClean="0">
                <a:solidFill>
                  <a:srgbClr val="FF0000"/>
                </a:solidFill>
              </a:rPr>
              <a:t>SNMP</a:t>
            </a:r>
            <a:r>
              <a:rPr lang="zh-CN" altLang="en-US" b="1" dirty="0" smtClean="0">
                <a:solidFill>
                  <a:srgbClr val="FF0000"/>
                </a:solidFill>
              </a:rPr>
              <a:t>的工作方式</a:t>
            </a:r>
            <a:r>
              <a:rPr lang="zh-CN" altLang="en-US" b="1" dirty="0" smtClean="0">
                <a:solidFill>
                  <a:srgbClr val="FF0000"/>
                </a:solidFill>
              </a:rPr>
              <a:t>：</a:t>
            </a:r>
            <a:endParaRPr lang="en-US" altLang="zh-CN" b="1" dirty="0" smtClean="0">
              <a:solidFill>
                <a:srgbClr val="FF0000"/>
              </a:solidFill>
            </a:endParaRPr>
          </a:p>
          <a:p>
            <a:pPr lvl="1"/>
            <a:r>
              <a:rPr lang="zh-CN" altLang="en-US" dirty="0" smtClean="0"/>
              <a:t>管</a:t>
            </a:r>
            <a:r>
              <a:rPr lang="zh-CN" altLang="en-US" dirty="0" smtClean="0"/>
              <a:t>理员需要向设备获取数据，所以</a:t>
            </a:r>
            <a:r>
              <a:rPr lang="en-US" altLang="zh-CN" dirty="0" smtClean="0"/>
              <a:t>SNMP</a:t>
            </a:r>
            <a:r>
              <a:rPr lang="zh-CN" altLang="en-US" dirty="0" smtClean="0"/>
              <a:t>提供了</a:t>
            </a:r>
            <a:r>
              <a:rPr lang="en-US" altLang="zh-CN" dirty="0" smtClean="0"/>
              <a:t>【</a:t>
            </a:r>
            <a:r>
              <a:rPr lang="zh-CN" altLang="en-US" dirty="0" smtClean="0"/>
              <a:t>读</a:t>
            </a:r>
            <a:r>
              <a:rPr lang="en-US" altLang="zh-CN" dirty="0" smtClean="0"/>
              <a:t>】</a:t>
            </a:r>
            <a:r>
              <a:rPr lang="zh-CN" altLang="en-US" dirty="0" smtClean="0"/>
              <a:t>操作</a:t>
            </a:r>
            <a:r>
              <a:rPr lang="zh-CN" altLang="en-US" dirty="0" smtClean="0"/>
              <a:t>；</a:t>
            </a:r>
            <a:endParaRPr lang="en-US" altLang="zh-CN" dirty="0" smtClean="0"/>
          </a:p>
          <a:p>
            <a:pPr lvl="1"/>
            <a:r>
              <a:rPr lang="zh-CN" altLang="en-US" dirty="0" smtClean="0"/>
              <a:t>管</a:t>
            </a:r>
            <a:r>
              <a:rPr lang="zh-CN" altLang="en-US" dirty="0" smtClean="0"/>
              <a:t>理员需要向设备执行设置操作，所以</a:t>
            </a:r>
            <a:r>
              <a:rPr lang="en-US" altLang="zh-CN" dirty="0" smtClean="0"/>
              <a:t>SNMP</a:t>
            </a:r>
            <a:r>
              <a:rPr lang="zh-CN" altLang="en-US" dirty="0" smtClean="0"/>
              <a:t>提供了</a:t>
            </a:r>
            <a:r>
              <a:rPr lang="en-US" altLang="zh-CN" dirty="0" smtClean="0"/>
              <a:t>【</a:t>
            </a:r>
            <a:r>
              <a:rPr lang="zh-CN" altLang="en-US" dirty="0" smtClean="0"/>
              <a:t>写</a:t>
            </a:r>
            <a:r>
              <a:rPr lang="en-US" altLang="zh-CN" dirty="0" smtClean="0"/>
              <a:t>】</a:t>
            </a:r>
            <a:r>
              <a:rPr lang="zh-CN" altLang="en-US" dirty="0" smtClean="0"/>
              <a:t>操作</a:t>
            </a:r>
            <a:r>
              <a:rPr lang="zh-CN" altLang="en-US" dirty="0" smtClean="0"/>
              <a:t>；</a:t>
            </a:r>
            <a:endParaRPr lang="en-US" altLang="zh-CN" dirty="0" smtClean="0"/>
          </a:p>
          <a:p>
            <a:pPr lvl="1"/>
            <a:r>
              <a:rPr lang="zh-CN" altLang="en-US" dirty="0" smtClean="0"/>
              <a:t>设</a:t>
            </a:r>
            <a:r>
              <a:rPr lang="zh-CN" altLang="en-US" dirty="0" smtClean="0"/>
              <a:t>备需要在重要状况改变的时候，向管理员通报事件的发生，所以</a:t>
            </a:r>
            <a:r>
              <a:rPr lang="en-US" altLang="zh-CN" dirty="0" smtClean="0"/>
              <a:t>SNMP</a:t>
            </a:r>
            <a:r>
              <a:rPr lang="zh-CN" altLang="en-US" dirty="0" smtClean="0"/>
              <a:t>提供了</a:t>
            </a:r>
            <a:r>
              <a:rPr lang="en-US" altLang="zh-CN" dirty="0" smtClean="0"/>
              <a:t>【Trap】</a:t>
            </a:r>
            <a:r>
              <a:rPr lang="zh-CN" altLang="en-US" dirty="0" smtClean="0"/>
              <a:t>操作</a:t>
            </a:r>
            <a:r>
              <a:rPr lang="zh-CN" altLang="en-US" dirty="0" smtClean="0"/>
              <a:t>。</a:t>
            </a:r>
            <a:endParaRPr lang="en-US" altLang="zh-CN" dirty="0" smtClean="0"/>
          </a:p>
          <a:p>
            <a:pPr lvl="1"/>
            <a:endParaRPr lang="en-US" altLang="zh-CN" dirty="0" smtClean="0"/>
          </a:p>
          <a:p>
            <a:pPr marL="232733" lvl="1">
              <a:spcBef>
                <a:spcPts val="509"/>
              </a:spcBef>
              <a:buClr>
                <a:schemeClr val="accent1"/>
              </a:buClr>
            </a:pPr>
            <a:r>
              <a:rPr lang="zh-CN" altLang="en-US" sz="1000" dirty="0" smtClean="0">
                <a:solidFill>
                  <a:schemeClr val="tx1"/>
                </a:solidFill>
              </a:rPr>
              <a:t>管理</a:t>
            </a:r>
            <a:r>
              <a:rPr lang="zh-CN" altLang="en-US" sz="1000" dirty="0" smtClean="0">
                <a:solidFill>
                  <a:schemeClr val="tx1"/>
                </a:solidFill>
              </a:rPr>
              <a:t>站</a:t>
            </a:r>
            <a:r>
              <a:rPr lang="en-US" altLang="zh-CN" sz="1000" dirty="0" smtClean="0">
                <a:solidFill>
                  <a:schemeClr val="tx1"/>
                </a:solidFill>
              </a:rPr>
              <a:t>NMS: </a:t>
            </a:r>
            <a:r>
              <a:rPr lang="zh-CN" altLang="en-US" sz="1000" dirty="0" smtClean="0">
                <a:solidFill>
                  <a:schemeClr val="tx1"/>
                </a:solidFill>
              </a:rPr>
              <a:t>指</a:t>
            </a:r>
            <a:r>
              <a:rPr lang="zh-CN" altLang="en-US" sz="1000" dirty="0" smtClean="0">
                <a:solidFill>
                  <a:schemeClr val="tx1"/>
                </a:solidFill>
              </a:rPr>
              <a:t>的是运行了可以执行网络管理任务软件的服务器，通常被称作为网络管理工作站（</a:t>
            </a:r>
            <a:r>
              <a:rPr lang="en-US" altLang="zh-CN" sz="1000" dirty="0" smtClean="0">
                <a:solidFill>
                  <a:schemeClr val="tx1"/>
                </a:solidFill>
              </a:rPr>
              <a:t>NMS</a:t>
            </a:r>
            <a:r>
              <a:rPr lang="zh-CN" altLang="en-US" sz="1000" dirty="0" smtClean="0">
                <a:solidFill>
                  <a:schemeClr val="tx1"/>
                </a:solidFill>
              </a:rPr>
              <a:t>）</a:t>
            </a:r>
            <a:r>
              <a:rPr lang="en-US" altLang="zh-CN" sz="1000" dirty="0" smtClean="0">
                <a:solidFill>
                  <a:schemeClr val="tx1"/>
                </a:solidFill>
              </a:rPr>
              <a:t>,NMS</a:t>
            </a:r>
            <a:r>
              <a:rPr lang="zh-CN" altLang="en-US" sz="1000" dirty="0" smtClean="0">
                <a:solidFill>
                  <a:schemeClr val="tx1"/>
                </a:solidFill>
              </a:rPr>
              <a:t>负责采样网络中</a:t>
            </a:r>
            <a:r>
              <a:rPr lang="en-US" altLang="zh-CN" sz="1000" dirty="0" smtClean="0">
                <a:solidFill>
                  <a:schemeClr val="tx1"/>
                </a:solidFill>
              </a:rPr>
              <a:t>agent</a:t>
            </a:r>
            <a:r>
              <a:rPr lang="zh-CN" altLang="en-US" sz="1000" dirty="0" smtClean="0">
                <a:solidFill>
                  <a:schemeClr val="tx1"/>
                </a:solidFill>
              </a:rPr>
              <a:t>的信息，并接受</a:t>
            </a:r>
            <a:r>
              <a:rPr lang="en-US" altLang="zh-CN" sz="1000" dirty="0" smtClean="0">
                <a:solidFill>
                  <a:schemeClr val="tx1"/>
                </a:solidFill>
              </a:rPr>
              <a:t>agent</a:t>
            </a:r>
            <a:r>
              <a:rPr lang="zh-CN" altLang="en-US" sz="1000" dirty="0" smtClean="0">
                <a:solidFill>
                  <a:schemeClr val="tx1"/>
                </a:solidFill>
              </a:rPr>
              <a:t>的</a:t>
            </a:r>
            <a:r>
              <a:rPr lang="en-US" altLang="zh-CN" sz="1000" dirty="0" smtClean="0">
                <a:solidFill>
                  <a:schemeClr val="tx1"/>
                </a:solidFill>
              </a:rPr>
              <a:t>trap</a:t>
            </a:r>
            <a:r>
              <a:rPr lang="zh-CN" altLang="en-US" sz="1000" dirty="0" smtClean="0">
                <a:solidFill>
                  <a:schemeClr val="tx1"/>
                </a:solidFill>
              </a:rPr>
              <a:t>。</a:t>
            </a:r>
            <a:endParaRPr lang="en-US" altLang="zh-CN" sz="1000" dirty="0" smtClean="0">
              <a:solidFill>
                <a:schemeClr val="tx1"/>
              </a:solidFill>
            </a:endParaRPr>
          </a:p>
          <a:p>
            <a:r>
              <a:rPr lang="zh-CN" altLang="en-US" dirty="0" smtClean="0"/>
              <a:t>管</a:t>
            </a:r>
            <a:r>
              <a:rPr lang="zh-CN" altLang="en-US" dirty="0" smtClean="0"/>
              <a:t>理信息库</a:t>
            </a:r>
            <a:r>
              <a:rPr lang="en-US" altLang="zh-CN" dirty="0" smtClean="0"/>
              <a:t>MIB</a:t>
            </a:r>
            <a:r>
              <a:rPr lang="zh-CN" altLang="en-US" dirty="0" smtClean="0"/>
              <a:t>：任何一个被管理的资源都表示成一个对象，称为被管理的对象。</a:t>
            </a:r>
            <a:r>
              <a:rPr lang="en-US" altLang="zh-CN" dirty="0" smtClean="0"/>
              <a:t>MIB</a:t>
            </a:r>
            <a:r>
              <a:rPr lang="zh-CN" altLang="en-US" dirty="0" smtClean="0"/>
              <a:t>是被管理对象的集合。它定义了被管理对象的一系列属性：对象的名称、对象的访问权限和对象的数据类型等。每个</a:t>
            </a:r>
            <a:r>
              <a:rPr lang="en-US" altLang="zh-CN" b="1" dirty="0" smtClean="0"/>
              <a:t>SNMP</a:t>
            </a:r>
            <a:r>
              <a:rPr lang="zh-CN" altLang="en-US" dirty="0" smtClean="0"/>
              <a:t>设备（</a:t>
            </a:r>
            <a:r>
              <a:rPr lang="en-US" altLang="zh-CN" dirty="0" smtClean="0"/>
              <a:t>Agent</a:t>
            </a:r>
            <a:r>
              <a:rPr lang="zh-CN" altLang="en-US" dirty="0" smtClean="0"/>
              <a:t>）都有自己的</a:t>
            </a:r>
            <a:r>
              <a:rPr lang="en-US" altLang="zh-CN" dirty="0" smtClean="0"/>
              <a:t>MIB</a:t>
            </a:r>
            <a:r>
              <a:rPr lang="zh-CN" altLang="en-US" dirty="0" smtClean="0"/>
              <a:t>。</a:t>
            </a:r>
            <a:r>
              <a:rPr lang="en-US" altLang="zh-CN" dirty="0" smtClean="0"/>
              <a:t>MIB</a:t>
            </a:r>
            <a:r>
              <a:rPr lang="zh-CN" altLang="en-US" dirty="0" smtClean="0"/>
              <a:t>也可以看作是</a:t>
            </a:r>
            <a:r>
              <a:rPr lang="en-US" altLang="zh-CN" dirty="0" smtClean="0"/>
              <a:t>NMS</a:t>
            </a:r>
            <a:r>
              <a:rPr lang="zh-CN" altLang="en-US" dirty="0" smtClean="0"/>
              <a:t>（网管系统）和</a:t>
            </a:r>
            <a:r>
              <a:rPr lang="en-US" altLang="zh-CN" dirty="0" smtClean="0"/>
              <a:t>Agent</a:t>
            </a:r>
            <a:r>
              <a:rPr lang="zh-CN" altLang="en-US" dirty="0" smtClean="0"/>
              <a:t>之间的沟通桥梁</a:t>
            </a:r>
            <a:r>
              <a:rPr lang="zh-CN" altLang="en-US" dirty="0" smtClean="0"/>
              <a:t>。</a:t>
            </a:r>
            <a:endParaRPr lang="en-US" altLang="zh-CN" dirty="0" smtClean="0"/>
          </a:p>
          <a:p>
            <a:r>
              <a:rPr lang="zh-CN" altLang="en-US" dirty="0" smtClean="0"/>
              <a:t>每个管理对象都有自己的</a:t>
            </a:r>
            <a:r>
              <a:rPr lang="en-US" altLang="zh-CN" dirty="0" smtClean="0"/>
              <a:t>OID(Object Identifier)</a:t>
            </a:r>
            <a:r>
              <a:rPr lang="zh-CN" altLang="en-US" dirty="0" smtClean="0"/>
              <a:t>，管理对象通过树状结构进行组织，</a:t>
            </a:r>
            <a:r>
              <a:rPr lang="en-US" altLang="zh-CN" dirty="0" smtClean="0"/>
              <a:t>OID</a:t>
            </a:r>
            <a:r>
              <a:rPr lang="zh-CN" altLang="en-US" dirty="0" smtClean="0"/>
              <a:t>由树上的一系列整数组成，整数之间用点</a:t>
            </a:r>
            <a:r>
              <a:rPr lang="en-US" altLang="zh-CN" dirty="0" smtClean="0"/>
              <a:t>( . )</a:t>
            </a:r>
            <a:r>
              <a:rPr lang="zh-CN" altLang="en-US" dirty="0" smtClean="0"/>
              <a:t>分隔开，树的叶子节点才是真正能够被管理的对象。</a:t>
            </a:r>
            <a:endParaRPr lang="en-US" dirty="0"/>
          </a:p>
        </p:txBody>
      </p:sp>
      <p:sp>
        <p:nvSpPr>
          <p:cNvPr id="3" name="Content Placeholder 2"/>
          <p:cNvSpPr>
            <a:spLocks noGrp="1"/>
          </p:cNvSpPr>
          <p:nvPr>
            <p:ph sz="quarter" idx="10"/>
          </p:nvPr>
        </p:nvSpPr>
        <p:spPr/>
        <p:txBody>
          <a:bodyPr/>
          <a:lstStyle/>
          <a:p>
            <a:r>
              <a:rPr lang="en-US" dirty="0" smtClean="0"/>
              <a:t>http://blog.csdn.net/shanzhizi/article/details/11606767</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altLang="zh-CN" dirty="0" smtClean="0"/>
              <a:t>SNMP</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600200" y="3674028"/>
            <a:ext cx="4448175" cy="136469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预启动执行环境（</a:t>
            </a:r>
            <a:r>
              <a:rPr lang="en-US" altLang="zh-CN" dirty="0" err="1" smtClean="0"/>
              <a:t>Preboot</a:t>
            </a:r>
            <a:r>
              <a:rPr lang="en-US" altLang="zh-CN" dirty="0" smtClean="0"/>
              <a:t> </a:t>
            </a:r>
            <a:r>
              <a:rPr lang="en-US" altLang="zh-CN" dirty="0" err="1" smtClean="0"/>
              <a:t>eXecution</a:t>
            </a:r>
            <a:r>
              <a:rPr lang="en-US" altLang="zh-CN" dirty="0" smtClean="0"/>
              <a:t> Environment</a:t>
            </a:r>
            <a:r>
              <a:rPr lang="zh-CN" altLang="en-US" dirty="0" smtClean="0"/>
              <a:t>，</a:t>
            </a:r>
            <a:r>
              <a:rPr lang="en-US" altLang="zh-CN" dirty="0" smtClean="0"/>
              <a:t>PXE</a:t>
            </a:r>
            <a:r>
              <a:rPr lang="zh-CN" altLang="en-US" dirty="0" smtClean="0"/>
              <a:t>，也被称为预执行环境</a:t>
            </a:r>
            <a:r>
              <a:rPr lang="en-US" altLang="zh-CN" dirty="0" smtClean="0"/>
              <a:t>)</a:t>
            </a:r>
            <a:r>
              <a:rPr lang="zh-CN" altLang="en-US" dirty="0" smtClean="0"/>
              <a:t>是让计算机通过网卡独立地使用数据设备</a:t>
            </a:r>
            <a:r>
              <a:rPr lang="en-US" altLang="zh-CN" dirty="0" smtClean="0"/>
              <a:t>(</a:t>
            </a:r>
            <a:r>
              <a:rPr lang="zh-CN" altLang="en-US" dirty="0" smtClean="0"/>
              <a:t>如硬盘</a:t>
            </a:r>
            <a:r>
              <a:rPr lang="en-US" altLang="zh-CN" dirty="0" smtClean="0"/>
              <a:t>)</a:t>
            </a:r>
            <a:r>
              <a:rPr lang="zh-CN" altLang="en-US" dirty="0" smtClean="0"/>
              <a:t>或者安装操作系统</a:t>
            </a:r>
            <a:r>
              <a:rPr lang="zh-CN" altLang="en-US" dirty="0" smtClean="0"/>
              <a:t>。主</a:t>
            </a:r>
            <a:r>
              <a:rPr lang="zh-CN" altLang="en-US" dirty="0" smtClean="0"/>
              <a:t>要是通过广播的方式发送一个包，并请注获取一个地址，而后交给</a:t>
            </a:r>
            <a:r>
              <a:rPr lang="en-US" altLang="zh-CN" dirty="0" smtClean="0"/>
              <a:t>TFTP</a:t>
            </a:r>
            <a:r>
              <a:rPr lang="zh-CN" altLang="en-US" dirty="0" smtClean="0"/>
              <a:t>程序下载一个引导文件。</a:t>
            </a:r>
            <a:endParaRPr lang="en-US" altLang="zh-CN" dirty="0" smtClean="0"/>
          </a:p>
          <a:p>
            <a:pPr lvl="1"/>
            <a:r>
              <a:rPr lang="zh-CN" altLang="en-US" dirty="0" smtClean="0"/>
              <a:t>通过使用像网际协议</a:t>
            </a:r>
            <a:r>
              <a:rPr lang="en-US" altLang="zh-CN" dirty="0" smtClean="0"/>
              <a:t>(IP)</a:t>
            </a:r>
            <a:r>
              <a:rPr lang="zh-CN" altLang="en-US" dirty="0" smtClean="0"/>
              <a:t>、用户数据报协议</a:t>
            </a:r>
            <a:r>
              <a:rPr lang="en-US" altLang="zh-CN" dirty="0" smtClean="0"/>
              <a:t>(UDP)</a:t>
            </a:r>
            <a:r>
              <a:rPr lang="zh-CN" altLang="en-US" dirty="0" smtClean="0"/>
              <a:t>、动态主机设定协定</a:t>
            </a:r>
            <a:r>
              <a:rPr lang="en-US" altLang="zh-CN" dirty="0" smtClean="0"/>
              <a:t>(DHCP)</a:t>
            </a:r>
            <a:r>
              <a:rPr lang="zh-CN" altLang="en-US" dirty="0" smtClean="0"/>
              <a:t>、小型文件传输协议</a:t>
            </a:r>
            <a:r>
              <a:rPr lang="en-US" altLang="zh-CN" dirty="0" smtClean="0"/>
              <a:t>(TFTP)</a:t>
            </a:r>
            <a:r>
              <a:rPr lang="zh-CN" altLang="en-US" dirty="0" smtClean="0"/>
              <a:t>等几种网络协议和全局唯一标识符</a:t>
            </a:r>
            <a:r>
              <a:rPr lang="en-US" altLang="zh-CN" dirty="0" smtClean="0"/>
              <a:t>(GUID)</a:t>
            </a:r>
            <a:r>
              <a:rPr lang="zh-CN" altLang="en-US" dirty="0" smtClean="0"/>
              <a:t>、通用网络驱动接口</a:t>
            </a:r>
            <a:r>
              <a:rPr lang="en-US" altLang="zh-CN" dirty="0" smtClean="0"/>
              <a:t>(UNDI)</a:t>
            </a:r>
            <a:r>
              <a:rPr lang="zh-CN" altLang="en-US" dirty="0" smtClean="0"/>
              <a:t>、通用唯一识</a:t>
            </a:r>
            <a:r>
              <a:rPr lang="zh-CN" altLang="en-US" dirty="0" smtClean="0"/>
              <a:t>别码</a:t>
            </a:r>
            <a:r>
              <a:rPr lang="en-US" altLang="zh-CN" dirty="0" smtClean="0"/>
              <a:t>(UUID)</a:t>
            </a:r>
            <a:r>
              <a:rPr lang="zh-CN" altLang="en-US" dirty="0" smtClean="0"/>
              <a:t>的概念并通过对客户机</a:t>
            </a:r>
            <a:r>
              <a:rPr lang="en-US" altLang="zh-CN" dirty="0" smtClean="0"/>
              <a:t>(</a:t>
            </a:r>
            <a:r>
              <a:rPr lang="zh-CN" altLang="en-US" dirty="0" smtClean="0"/>
              <a:t>通过</a:t>
            </a:r>
            <a:r>
              <a:rPr lang="en-US" altLang="zh-CN" dirty="0" smtClean="0"/>
              <a:t>PXE</a:t>
            </a:r>
            <a:r>
              <a:rPr lang="zh-CN" altLang="en-US" dirty="0" smtClean="0"/>
              <a:t>自检的电脑</a:t>
            </a:r>
            <a:r>
              <a:rPr lang="en-US" altLang="zh-CN" dirty="0" smtClean="0"/>
              <a:t>)</a:t>
            </a:r>
            <a:r>
              <a:rPr lang="zh-CN" altLang="en-US" dirty="0" smtClean="0"/>
              <a:t>固件扩展预设的</a:t>
            </a:r>
            <a:r>
              <a:rPr lang="en-US" altLang="zh-CN" dirty="0" smtClean="0"/>
              <a:t>API</a:t>
            </a:r>
            <a:r>
              <a:rPr lang="zh-CN" altLang="en-US" dirty="0" smtClean="0"/>
              <a:t>来实现目</a:t>
            </a:r>
            <a:r>
              <a:rPr lang="zh-CN" altLang="en-US" dirty="0" smtClean="0"/>
              <a:t>的</a:t>
            </a:r>
            <a:endParaRPr lang="en-US" altLang="zh-CN" dirty="0" smtClean="0"/>
          </a:p>
          <a:p>
            <a:pPr>
              <a:buNone/>
            </a:pPr>
            <a:r>
              <a:rPr lang="en-US" altLang="zh-CN" b="1" dirty="0" smtClean="0"/>
              <a:t>PXE</a:t>
            </a:r>
            <a:r>
              <a:rPr lang="zh-CN" altLang="en-US" b="1" dirty="0" smtClean="0"/>
              <a:t>的工作过程</a:t>
            </a:r>
            <a:endParaRPr lang="zh-CN" altLang="en-US" dirty="0" smtClean="0"/>
          </a:p>
          <a:p>
            <a:pPr lvl="1"/>
            <a:r>
              <a:rPr lang="en-US" altLang="zh-CN" dirty="0" smtClean="0"/>
              <a:t>1.</a:t>
            </a:r>
            <a:r>
              <a:rPr lang="zh-CN" altLang="en-US" dirty="0" smtClean="0"/>
              <a:t>客户机从自己的</a:t>
            </a:r>
            <a:r>
              <a:rPr lang="en-US" altLang="zh-CN" dirty="0" smtClean="0"/>
              <a:t>PXE</a:t>
            </a:r>
            <a:r>
              <a:rPr lang="zh-CN" altLang="en-US" dirty="0" smtClean="0"/>
              <a:t>网卡启动，向本网络中的</a:t>
            </a:r>
            <a:r>
              <a:rPr lang="en-US" altLang="zh-CN" dirty="0" smtClean="0"/>
              <a:t>DHCP</a:t>
            </a:r>
            <a:r>
              <a:rPr lang="zh-CN" altLang="en-US" dirty="0" smtClean="0"/>
              <a:t>服务器索取</a:t>
            </a:r>
            <a:r>
              <a:rPr lang="en-US" altLang="zh-CN" dirty="0" smtClean="0"/>
              <a:t>IP</a:t>
            </a:r>
          </a:p>
          <a:p>
            <a:pPr lvl="1"/>
            <a:r>
              <a:rPr lang="en-US" altLang="zh-CN" dirty="0" smtClean="0"/>
              <a:t>2.DHCP</a:t>
            </a:r>
            <a:r>
              <a:rPr lang="zh-CN" altLang="en-US" dirty="0" smtClean="0"/>
              <a:t>服务器返回分给客户机</a:t>
            </a:r>
            <a:r>
              <a:rPr lang="en-US" altLang="zh-CN" dirty="0" smtClean="0"/>
              <a:t>IP</a:t>
            </a:r>
            <a:r>
              <a:rPr lang="zh-CN" altLang="en-US" dirty="0" smtClean="0"/>
              <a:t>以及</a:t>
            </a:r>
            <a:r>
              <a:rPr lang="en-US" altLang="zh-CN" dirty="0" smtClean="0"/>
              <a:t>bootstrap</a:t>
            </a:r>
            <a:r>
              <a:rPr lang="zh-CN" altLang="en-US" dirty="0" smtClean="0"/>
              <a:t>文件的放置位置</a:t>
            </a:r>
            <a:r>
              <a:rPr lang="en-US" altLang="zh-CN" dirty="0" smtClean="0"/>
              <a:t>(</a:t>
            </a:r>
            <a:r>
              <a:rPr lang="zh-CN" altLang="en-US" dirty="0" smtClean="0"/>
              <a:t>该文件一般是放在一台</a:t>
            </a:r>
            <a:r>
              <a:rPr lang="en-US" altLang="zh-CN" dirty="0" smtClean="0"/>
              <a:t>TFTP</a:t>
            </a:r>
            <a:r>
              <a:rPr lang="zh-CN" altLang="en-US" dirty="0" smtClean="0"/>
              <a:t>服务器上</a:t>
            </a:r>
            <a:r>
              <a:rPr lang="en-US" altLang="zh-CN" dirty="0" smtClean="0"/>
              <a:t>)</a:t>
            </a:r>
          </a:p>
          <a:p>
            <a:pPr lvl="1"/>
            <a:r>
              <a:rPr lang="en-US" altLang="zh-CN" dirty="0" smtClean="0"/>
              <a:t>3.</a:t>
            </a:r>
            <a:r>
              <a:rPr lang="zh-CN" altLang="en-US" dirty="0" smtClean="0"/>
              <a:t>客户机向本网络中的</a:t>
            </a:r>
            <a:r>
              <a:rPr lang="en-US" altLang="zh-CN" dirty="0" smtClean="0"/>
              <a:t>TFTP</a:t>
            </a:r>
            <a:r>
              <a:rPr lang="zh-CN" altLang="en-US" dirty="0" smtClean="0"/>
              <a:t>服务器索取</a:t>
            </a:r>
            <a:r>
              <a:rPr lang="en-US" altLang="zh-CN" dirty="0" smtClean="0"/>
              <a:t>bootstrap</a:t>
            </a:r>
            <a:r>
              <a:rPr lang="zh-CN" altLang="en-US" dirty="0" smtClean="0"/>
              <a:t>文件</a:t>
            </a:r>
          </a:p>
          <a:p>
            <a:pPr lvl="1"/>
            <a:r>
              <a:rPr lang="en-US" altLang="zh-CN" dirty="0" smtClean="0"/>
              <a:t>4.</a:t>
            </a:r>
            <a:r>
              <a:rPr lang="zh-CN" altLang="en-US" dirty="0" smtClean="0"/>
              <a:t>客户机取得</a:t>
            </a:r>
            <a:r>
              <a:rPr lang="en-US" altLang="zh-CN" dirty="0" smtClean="0"/>
              <a:t>bootstrap</a:t>
            </a:r>
            <a:r>
              <a:rPr lang="zh-CN" altLang="en-US" dirty="0" smtClean="0"/>
              <a:t>文件后之执行该文件</a:t>
            </a:r>
          </a:p>
          <a:p>
            <a:pPr lvl="1"/>
            <a:r>
              <a:rPr lang="en-US" altLang="zh-CN" dirty="0" smtClean="0"/>
              <a:t>5.</a:t>
            </a:r>
            <a:r>
              <a:rPr lang="zh-CN" altLang="en-US" dirty="0" smtClean="0"/>
              <a:t>根据</a:t>
            </a:r>
            <a:r>
              <a:rPr lang="en-US" altLang="zh-CN" dirty="0" smtClean="0"/>
              <a:t>bootstrap</a:t>
            </a:r>
            <a:r>
              <a:rPr lang="zh-CN" altLang="en-US" dirty="0" smtClean="0"/>
              <a:t>的执行结果，通过</a:t>
            </a:r>
            <a:r>
              <a:rPr lang="en-US" altLang="zh-CN" dirty="0" smtClean="0"/>
              <a:t>TFTP</a:t>
            </a:r>
            <a:r>
              <a:rPr lang="zh-CN" altLang="en-US" dirty="0" smtClean="0"/>
              <a:t>服务器加载内核和文件系统</a:t>
            </a:r>
          </a:p>
          <a:p>
            <a:pPr lvl="1"/>
            <a:r>
              <a:rPr lang="en-US" altLang="zh-CN" dirty="0" smtClean="0"/>
              <a:t>6.</a:t>
            </a:r>
            <a:r>
              <a:rPr lang="zh-CN" altLang="en-US" dirty="0" smtClean="0"/>
              <a:t>进入安装画面</a:t>
            </a:r>
            <a:r>
              <a:rPr lang="en-US" altLang="zh-CN" dirty="0" smtClean="0"/>
              <a:t>, </a:t>
            </a:r>
            <a:r>
              <a:rPr lang="zh-CN" altLang="en-US" dirty="0" smtClean="0"/>
              <a:t>此时可以通过选择</a:t>
            </a:r>
            <a:r>
              <a:rPr lang="en-US" altLang="zh-CN" dirty="0" smtClean="0"/>
              <a:t>FTP,HTTP,NFS</a:t>
            </a:r>
            <a:r>
              <a:rPr lang="zh-CN" altLang="en-US" dirty="0" smtClean="0"/>
              <a:t>方式之一进行安装</a:t>
            </a:r>
          </a:p>
          <a:p>
            <a:pPr lvl="1"/>
            <a:endParaRPr lang="en-US" altLang="zh-CN" dirty="0" smtClean="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www.linuxidc.com/Linux/2013-07/87456.htm</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PXE</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3733801" y="2431177"/>
            <a:ext cx="3581400" cy="305522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altLang="zh-CN" dirty="0" err="1" smtClean="0"/>
              <a:t>Kickstart</a:t>
            </a:r>
            <a:r>
              <a:rPr lang="en-US" altLang="zh-CN" dirty="0" smtClean="0"/>
              <a:t> </a:t>
            </a:r>
            <a:r>
              <a:rPr lang="en-US" altLang="zh-CN" dirty="0" smtClean="0"/>
              <a:t>,</a:t>
            </a:r>
            <a:r>
              <a:rPr lang="zh-CN" altLang="en-US" dirty="0" smtClean="0"/>
              <a:t>我</a:t>
            </a:r>
            <a:r>
              <a:rPr lang="zh-CN" altLang="en-US" dirty="0" smtClean="0"/>
              <a:t>们可以简单理解为一个自动安装应答配置管理程序。通过读取这个配置文件，系统知道怎么去分区，要安装什么包，配什么</a:t>
            </a:r>
            <a:r>
              <a:rPr lang="en-US" altLang="zh-CN" dirty="0" smtClean="0"/>
              <a:t>IP</a:t>
            </a:r>
            <a:r>
              <a:rPr lang="zh-CN" altLang="en-US" dirty="0" smtClean="0"/>
              <a:t>，优化什么内核参数等等</a:t>
            </a:r>
            <a:r>
              <a:rPr lang="zh-CN" altLang="en-US" dirty="0" smtClean="0"/>
              <a:t>。其</a:t>
            </a:r>
            <a:r>
              <a:rPr lang="zh-CN" altLang="en-US" dirty="0" smtClean="0"/>
              <a:t>主要有以下部分组</a:t>
            </a:r>
            <a:r>
              <a:rPr lang="zh-CN" altLang="en-US" dirty="0" smtClean="0"/>
              <a:t>成</a:t>
            </a:r>
            <a:endParaRPr lang="en-US" altLang="zh-CN" dirty="0" smtClean="0"/>
          </a:p>
          <a:p>
            <a:pPr lvl="1"/>
            <a:r>
              <a:rPr lang="en-US" altLang="zh-CN" dirty="0" err="1" smtClean="0"/>
              <a:t>Kickstart</a:t>
            </a:r>
            <a:r>
              <a:rPr lang="en-US" altLang="zh-CN" dirty="0" smtClean="0"/>
              <a:t> </a:t>
            </a:r>
            <a:r>
              <a:rPr lang="zh-CN" altLang="en-US" dirty="0" smtClean="0"/>
              <a:t>安装选项，包含语言的选择，防火墙，密码，网络，分区的设置等；</a:t>
            </a:r>
          </a:p>
          <a:p>
            <a:pPr lvl="1"/>
            <a:r>
              <a:rPr lang="en-US" altLang="zh-CN" dirty="0" smtClean="0"/>
              <a:t>%Pre </a:t>
            </a:r>
            <a:r>
              <a:rPr lang="zh-CN" altLang="en-US" dirty="0" smtClean="0"/>
              <a:t>部分，安装前解析的脚本，通常用来生成特殊的</a:t>
            </a:r>
            <a:r>
              <a:rPr lang="en-US" altLang="zh-CN" dirty="0" err="1" smtClean="0"/>
              <a:t>ks</a:t>
            </a:r>
            <a:r>
              <a:rPr lang="zh-CN" altLang="en-US" dirty="0" smtClean="0"/>
              <a:t>配置，比如由一段程序决定磁盘分区等；</a:t>
            </a:r>
          </a:p>
          <a:p>
            <a:pPr lvl="1"/>
            <a:r>
              <a:rPr lang="en-US" altLang="zh-CN" dirty="0" smtClean="0"/>
              <a:t>%Package </a:t>
            </a:r>
            <a:r>
              <a:rPr lang="zh-CN" altLang="en-US" dirty="0" smtClean="0"/>
              <a:t>部分，安装包的选择，可以是 </a:t>
            </a:r>
            <a:r>
              <a:rPr lang="en-US" altLang="zh-CN" dirty="0" smtClean="0"/>
              <a:t>@core </a:t>
            </a:r>
            <a:r>
              <a:rPr lang="zh-CN" altLang="en-US" dirty="0" smtClean="0"/>
              <a:t>这样的</a:t>
            </a:r>
            <a:r>
              <a:rPr lang="en-US" altLang="zh-CN" dirty="0" smtClean="0"/>
              <a:t>group</a:t>
            </a:r>
            <a:r>
              <a:rPr lang="zh-CN" altLang="en-US" dirty="0" smtClean="0"/>
              <a:t>的形式，也可以是这样 </a:t>
            </a:r>
            <a:r>
              <a:rPr lang="en-US" altLang="zh-CN" dirty="0" smtClean="0"/>
              <a:t>vim-* </a:t>
            </a:r>
            <a:r>
              <a:rPr lang="zh-CN" altLang="en-US" dirty="0" smtClean="0"/>
              <a:t>包的形式；</a:t>
            </a:r>
          </a:p>
          <a:p>
            <a:pPr lvl="1"/>
            <a:r>
              <a:rPr lang="en-US" altLang="zh-CN" dirty="0" smtClean="0"/>
              <a:t>%Post </a:t>
            </a:r>
            <a:r>
              <a:rPr lang="zh-CN" altLang="en-US" dirty="0" smtClean="0"/>
              <a:t>部分，安装后执行的脚本，通常用来做系统的初始化设置。比如启动的服务，相关的设定等。</a:t>
            </a:r>
          </a:p>
          <a:p>
            <a:pPr lvl="1"/>
            <a:endParaRPr lang="en-US" dirty="0"/>
          </a:p>
        </p:txBody>
      </p:sp>
      <p:sp>
        <p:nvSpPr>
          <p:cNvPr id="3" name="Content Placeholder 2"/>
          <p:cNvSpPr>
            <a:spLocks noGrp="1"/>
          </p:cNvSpPr>
          <p:nvPr>
            <p:ph sz="quarter" idx="10"/>
          </p:nvPr>
        </p:nvSpPr>
        <p:spPr/>
        <p:txBody>
          <a:bodyPr/>
          <a:lstStyle/>
          <a:p>
            <a:r>
              <a:rPr lang="en-US" dirty="0" smtClean="0">
                <a:hlinkClick r:id="rId2"/>
              </a:rPr>
              <a:t>http://</a:t>
            </a:r>
            <a:r>
              <a:rPr lang="en-US" dirty="0" smtClean="0">
                <a:hlinkClick r:id="rId2"/>
              </a:rPr>
              <a:t>www.361way.com/cobbler-principle/4328.html</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altLang="zh-CN" dirty="0" err="1" smtClean="0"/>
              <a:t>Kickstart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3810000" y="2057400"/>
            <a:ext cx="3505200" cy="324890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18675</TotalTime>
  <Words>1800</Words>
  <Application>Microsoft Office PowerPoint</Application>
  <PresentationFormat>Custom</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An introduction to Golang</vt:lpstr>
      <vt:lpstr>INTRODUCTION</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795</cp:revision>
  <dcterms:created xsi:type="dcterms:W3CDTF">2006-08-16T00:00:00Z</dcterms:created>
  <dcterms:modified xsi:type="dcterms:W3CDTF">2016-10-05T08:58:45Z</dcterms:modified>
</cp:coreProperties>
</file>