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6" r:id="rId8"/>
    <p:sldId id="277" r:id="rId9"/>
    <p:sldId id="278" r:id="rId10"/>
    <p:sldId id="280" r:id="rId11"/>
    <p:sldId id="281" r:id="rId12"/>
    <p:sldId id="289" r:id="rId13"/>
    <p:sldId id="290" r:id="rId14"/>
    <p:sldId id="291" r:id="rId15"/>
    <p:sldId id="292" r:id="rId16"/>
    <p:sldId id="293" r:id="rId17"/>
    <p:sldId id="294" r:id="rId18"/>
    <p:sldId id="298" r:id="rId19"/>
    <p:sldId id="296" r:id="rId20"/>
    <p:sldId id="297" r:id="rId21"/>
    <p:sldId id="295" r:id="rId22"/>
    <p:sldId id="275" r:id="rId23"/>
    <p:sldId id="279" r:id="rId24"/>
  </p:sldIdLst>
  <p:sldSz cx="7315200" cy="5486400" type="B5JIS"/>
  <p:notesSz cx="6858000" cy="9144000"/>
  <p:defaultTextStyle>
    <a:defPPr>
      <a:defRPr lang="en-US"/>
    </a:defPPr>
    <a:lvl1pPr marL="0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7888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5777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3665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1554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9442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27331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15219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03108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 autoAdjust="0"/>
    <p:restoredTop sz="94059" autoAdjust="0"/>
  </p:normalViewPr>
  <p:slideViewPr>
    <p:cSldViewPr>
      <p:cViewPr varScale="1">
        <p:scale>
          <a:sx n="132" d="100"/>
          <a:sy n="132" d="100"/>
        </p:scale>
        <p:origin x="-2112" y="-84"/>
      </p:cViewPr>
      <p:guideLst>
        <p:guide orient="horz" pos="172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313F3-4922-4CF2-97C6-7529967DD271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9D844-0871-42AB-B0EF-448E889EC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F83E-7AE8-48A3-9786-3CD05B9A9A87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8CF9-6457-42BA-BD7B-01376070C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7888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5777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3665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1554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9442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27331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15219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03108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75360" y="3108960"/>
            <a:ext cx="5486400" cy="792480"/>
          </a:xfrm>
        </p:spPr>
        <p:txBody>
          <a:bodyPr anchor="t" anchorCtr="0"/>
          <a:lstStyle>
            <a:lvl1pPr algn="r">
              <a:defRPr sz="27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75360" y="4099560"/>
            <a:ext cx="5486400" cy="426720"/>
          </a:xfrm>
        </p:spPr>
        <p:txBody>
          <a:bodyPr/>
          <a:lstStyle>
            <a:lvl1pPr marL="0" indent="0" algn="r">
              <a:buNone/>
              <a:defRPr sz="1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7888" indent="0" algn="ctr">
              <a:buNone/>
            </a:lvl2pPr>
            <a:lvl3pPr marL="775777" indent="0" algn="ctr">
              <a:buNone/>
            </a:lvl3pPr>
            <a:lvl4pPr marL="1163665" indent="0" algn="ctr">
              <a:buNone/>
            </a:lvl4pPr>
            <a:lvl5pPr marL="1551554" indent="0" algn="ctr">
              <a:buNone/>
            </a:lvl5pPr>
            <a:lvl6pPr marL="1939442" indent="0" algn="ctr">
              <a:buNone/>
            </a:lvl6pPr>
            <a:lvl7pPr marL="2327331" indent="0" algn="ctr">
              <a:buNone/>
            </a:lvl7pPr>
            <a:lvl8pPr marL="2715219" indent="0" algn="ctr">
              <a:buNone/>
            </a:lvl8pPr>
            <a:lvl9pPr marL="310310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120640" y="5084064"/>
            <a:ext cx="1828800" cy="29260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318918" y="5084064"/>
            <a:ext cx="2779776" cy="292608"/>
          </a:xfrm>
          <a:prstGeom prst="rect">
            <a:avLst/>
          </a:prstGeom>
        </p:spPr>
        <p:txBody>
          <a:bodyPr lIns="77578" tIns="38789" rIns="77578" bIns="38789"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72922" y="5084064"/>
            <a:ext cx="975360" cy="292608"/>
          </a:xfrm>
          <a:prstGeom prst="rect">
            <a:avLst/>
          </a:prstGeom>
        </p:spPr>
        <p:txBody>
          <a:bodyPr lIns="77578" tIns="38789" rIns="77578" bIns="38789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3900" y="2918460"/>
            <a:ext cx="5852160" cy="102412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731520" y="4038600"/>
            <a:ext cx="5852160" cy="54864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723900" y="2918460"/>
            <a:ext cx="182880" cy="102412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731520" y="4038600"/>
            <a:ext cx="182880" cy="54864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65760" y="975360"/>
            <a:ext cx="6583680" cy="3474720"/>
          </a:xfrm>
        </p:spPr>
        <p:txBody>
          <a:bodyPr/>
          <a:lstStyle>
            <a:lvl1pPr>
              <a:defRPr sz="1000">
                <a:latin typeface="Microsoft YaHei" pitchFamily="34" charset="-122"/>
                <a:ea typeface="Microsoft YaHei" pitchFamily="34" charset="-122"/>
              </a:defRPr>
            </a:lvl1pPr>
            <a:lvl2pPr>
              <a:defRPr sz="800">
                <a:latin typeface="Microsoft YaHei" pitchFamily="34" charset="-122"/>
                <a:ea typeface="Microsoft YaHei" pitchFamily="34" charset="-122"/>
              </a:defRPr>
            </a:lvl2pPr>
            <a:lvl3pPr>
              <a:buFont typeface="Wingdings" pitchFamily="2" charset="2"/>
              <a:buChar char="§"/>
              <a:defRPr sz="800"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endParaRPr lang="en-US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81000" y="4648200"/>
            <a:ext cx="6553200" cy="762000"/>
          </a:xfrm>
        </p:spPr>
        <p:txBody>
          <a:bodyPr>
            <a:normAutofit/>
          </a:bodyPr>
          <a:lstStyle>
            <a:lvl1pPr>
              <a:buNone/>
              <a:defRPr sz="600"/>
            </a:lvl1pPr>
            <a:lvl2pPr>
              <a:defRPr kumimoji="0" lang="en-US" sz="800" kern="1200" dirty="0">
                <a:solidFill>
                  <a:schemeClr val="tx2"/>
                </a:solidFill>
                <a:latin typeface="Microsoft YaHei" pitchFamily="34" charset="-122"/>
                <a:ea typeface="Microsoft YaHei" pitchFamily="34" charset="-122"/>
                <a:cs typeface="+mn-cs"/>
              </a:defRPr>
            </a:lvl2pPr>
            <a:lvl3pPr marL="0" indent="0">
              <a:defRPr/>
            </a:lvl3pPr>
            <a:lvl4pPr>
              <a:buNone/>
              <a:defRPr/>
            </a:lvl4pPr>
            <a:lvl5pPr marL="0" indent="0">
              <a:defRPr/>
            </a:lvl5pPr>
          </a:lstStyle>
          <a:p>
            <a:pPr marL="232733" lvl="0" indent="-232733" algn="l" rtl="0" eaLnBrk="1" latinLnBrk="0" hangingPunct="1">
              <a:spcBef>
                <a:spcPts val="424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6583680" cy="7315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8667" y="4572000"/>
            <a:ext cx="6705600" cy="805688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D8BD707-D9CF-40AE-B4C6-C98DA3205C09}" type="datetimeFigureOut">
              <a:rPr lang="en-US" smtClean="0"/>
              <a:pPr/>
              <a:t>4/24/2016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65761" y="975360"/>
            <a:ext cx="3233318" cy="35204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705759" y="972922"/>
            <a:ext cx="3233318" cy="352287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0" y="243840"/>
            <a:ext cx="2011680" cy="670560"/>
          </a:xfrm>
        </p:spPr>
        <p:txBody>
          <a:bodyPr anchor="b" anchorCtr="0">
            <a:noAutofit/>
          </a:bodyPr>
          <a:lstStyle>
            <a:lvl1pPr algn="l">
              <a:buNone/>
              <a:defRPr sz="17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59680" y="975361"/>
            <a:ext cx="2011680" cy="3596639"/>
          </a:xfrm>
        </p:spPr>
        <p:txBody>
          <a:bodyPr/>
          <a:lstStyle>
            <a:lvl1pPr marL="0" indent="0">
              <a:lnSpc>
                <a:spcPts val="1866"/>
              </a:lnSpc>
              <a:spcAft>
                <a:spcPts val="848"/>
              </a:spcAft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0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8667" y="4572000"/>
            <a:ext cx="6705600" cy="805688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D8BD707-D9CF-40AE-B4C6-C98DA3205C09}" type="datetimeFigureOut">
              <a:rPr lang="en-US" smtClean="0"/>
              <a:pPr/>
              <a:t>4/24/2016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381000" y="4572000"/>
            <a:ext cx="65836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7578" tIns="38789" rIns="77578" bIns="38789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 flipV="1">
            <a:off x="2784448" y="2403448"/>
            <a:ext cx="4326636" cy="10468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7578" tIns="38789" rIns="77578" bIns="38789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200387" y="4600213"/>
            <a:ext cx="152679" cy="9625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43840" y="243840"/>
            <a:ext cx="4572000" cy="43281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65760" y="121920"/>
            <a:ext cx="6583680" cy="792480"/>
          </a:xfrm>
          <a:prstGeom prst="rect">
            <a:avLst/>
          </a:prstGeom>
        </p:spPr>
        <p:txBody>
          <a:bodyPr vert="horz" lIns="77578" tIns="38789" rIns="77578" bIns="38789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65760" y="975360"/>
            <a:ext cx="6583680" cy="3474720"/>
          </a:xfrm>
          <a:prstGeom prst="rect">
            <a:avLst/>
          </a:prstGeom>
        </p:spPr>
        <p:txBody>
          <a:bodyPr vert="horz" lIns="77578" tIns="38789" rIns="77578" bIns="38789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338667" y="4511040"/>
            <a:ext cx="65836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7578" tIns="38789" rIns="77578" bIns="38789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365760" y="914400"/>
            <a:ext cx="65836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7578" tIns="38789" rIns="77578" bIns="38789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92" r:id="rId4"/>
  </p:sldLayoutIdLst>
  <p:txStyles>
    <p:titleStyle>
      <a:lvl1pPr algn="l" rtl="0" eaLnBrk="1" latinLnBrk="0" hangingPunct="1">
        <a:spcBef>
          <a:spcPct val="0"/>
        </a:spcBef>
        <a:buNone/>
        <a:defRPr kumimoji="0"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2733" indent="-232733" algn="l" rtl="0" eaLnBrk="1" latinLnBrk="0" hangingPunct="1">
        <a:spcBef>
          <a:spcPts val="509"/>
        </a:spcBef>
        <a:buClr>
          <a:schemeClr val="accent1"/>
        </a:buClr>
        <a:buSzPct val="76000"/>
        <a:buFont typeface="Wingdings 3"/>
        <a:buChar char="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65466" indent="-232733" algn="l" rtl="0" eaLnBrk="1" latinLnBrk="0" hangingPunct="1">
        <a:spcBef>
          <a:spcPts val="424"/>
        </a:spcBef>
        <a:buClr>
          <a:schemeClr val="accent2"/>
        </a:buClr>
        <a:buSzPct val="76000"/>
        <a:buFont typeface="Wingdings 3"/>
        <a:buChar char=""/>
        <a:defRPr kumimoji="0"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98199" indent="-193944" algn="l" rtl="0" eaLnBrk="1" latinLnBrk="0" hangingPunct="1">
        <a:spcBef>
          <a:spcPts val="424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0932" indent="-193944" algn="l" rtl="0" eaLnBrk="1" latinLnBrk="0" hangingPunct="1">
        <a:spcBef>
          <a:spcPts val="33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65" indent="-193944" algn="l" rtl="0" eaLnBrk="1" latinLnBrk="0" hangingPunct="1">
        <a:spcBef>
          <a:spcPts val="255"/>
        </a:spcBef>
        <a:buClr>
          <a:schemeClr val="accent2"/>
        </a:buClr>
        <a:buSzPct val="70000"/>
        <a:buFont typeface="Wingdings"/>
        <a:buChar char="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396399" indent="-155155" algn="l" rtl="0" eaLnBrk="1" latinLnBrk="0" hangingPunct="1">
        <a:spcBef>
          <a:spcPts val="25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551554" indent="-155155" algn="l" rtl="0" eaLnBrk="1" latinLnBrk="0" hangingPunct="1">
        <a:spcBef>
          <a:spcPts val="25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706709" indent="-155155" algn="l" rtl="0" eaLnBrk="1" latinLnBrk="0" hangingPunct="1">
        <a:spcBef>
          <a:spcPts val="25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861865" indent="-155155" algn="l" rtl="0" eaLnBrk="1" latinLnBrk="0" hangingPunct="1">
        <a:spcBef>
          <a:spcPts val="255"/>
        </a:spcBef>
        <a:buClr>
          <a:srgbClr val="9FB8CD"/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78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757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51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394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327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7152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1031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quora.com/What-is-the-difference-between-Apache-Spark-and-Apache-Hadoop-Map-Redu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 for </a:t>
            </a:r>
            <a:r>
              <a:rPr lang="en-US" altLang="zh-CN" dirty="0" err="1" smtClean="0"/>
              <a:t>zhc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Huichao</a:t>
            </a:r>
            <a:r>
              <a:rPr lang="en-US" dirty="0" smtClean="0"/>
              <a:t> Zhao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1185863"/>
            <a:ext cx="5138737" cy="259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5638800" cy="316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46100" y="1023643"/>
            <a:ext cx="4465320" cy="72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776" tIns="39388" rIns="78776" bIns="39388">
            <a:spAutoFit/>
          </a:bodyPr>
          <a:lstStyle/>
          <a:p>
            <a:r>
              <a:rPr lang="en-US" sz="2100" dirty="0" err="1"/>
              <a:t>sc.textFile</a:t>
            </a:r>
            <a:r>
              <a:rPr lang="en-US" sz="2100" dirty="0"/>
              <a:t>(</a:t>
            </a:r>
            <a:r>
              <a:rPr lang="en-US" altLang="en-US" sz="2100" dirty="0">
                <a:solidFill>
                  <a:srgbClr val="FF0000"/>
                </a:solidFill>
              </a:rPr>
              <a:t>“</a:t>
            </a:r>
            <a:r>
              <a:rPr lang="en-US" sz="2100" dirty="0">
                <a:solidFill>
                  <a:srgbClr val="FF0000"/>
                </a:solidFill>
              </a:rPr>
              <a:t>/wiki/</a:t>
            </a:r>
            <a:r>
              <a:rPr lang="en-US" sz="2100" dirty="0" err="1">
                <a:solidFill>
                  <a:srgbClr val="FF0000"/>
                </a:solidFill>
              </a:rPr>
              <a:t>pagecounts</a:t>
            </a:r>
            <a:r>
              <a:rPr lang="en-US" altLang="en-US" sz="2100" dirty="0">
                <a:solidFill>
                  <a:srgbClr val="FF0000"/>
                </a:solidFill>
              </a:rPr>
              <a:t>”</a:t>
            </a:r>
            <a:r>
              <a:rPr lang="en-US" altLang="ja-JP" sz="2100" dirty="0"/>
              <a:t>)</a:t>
            </a:r>
          </a:p>
          <a:p>
            <a:r>
              <a:rPr lang="en-US" sz="2100" dirty="0"/>
              <a:t>	.map(line =&gt; </a:t>
            </a:r>
            <a:r>
              <a:rPr lang="en-US" sz="2100" dirty="0" err="1"/>
              <a:t>line.split</a:t>
            </a:r>
            <a:r>
              <a:rPr lang="en-US" sz="2100" dirty="0"/>
              <a:t>(</a:t>
            </a:r>
            <a:r>
              <a:rPr lang="en-US" altLang="en-US" sz="2100" dirty="0">
                <a:solidFill>
                  <a:srgbClr val="FF0000"/>
                </a:solidFill>
              </a:rPr>
              <a:t>“</a:t>
            </a:r>
            <a:r>
              <a:rPr lang="en-US" sz="2100" dirty="0">
                <a:solidFill>
                  <a:srgbClr val="FF0000"/>
                </a:solidFill>
              </a:rPr>
              <a:t>\t</a:t>
            </a:r>
            <a:r>
              <a:rPr lang="en-US" altLang="en-US" sz="2100" dirty="0">
                <a:solidFill>
                  <a:srgbClr val="FF0000"/>
                </a:solidFill>
              </a:rPr>
              <a:t>”</a:t>
            </a:r>
            <a:r>
              <a:rPr lang="en-US" altLang="ja-JP" sz="2100" dirty="0"/>
              <a:t>))</a:t>
            </a:r>
            <a:endParaRPr lang="en-US" sz="2100" dirty="0"/>
          </a:p>
        </p:txBody>
      </p:sp>
      <p:sp>
        <p:nvSpPr>
          <p:cNvPr id="6" name="TextBox 3"/>
          <p:cNvSpPr txBox="1"/>
          <p:nvPr/>
        </p:nvSpPr>
        <p:spPr>
          <a:xfrm>
            <a:off x="5011420" y="1105938"/>
            <a:ext cx="144018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RDD[String]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820420" y="2669562"/>
            <a:ext cx="519430" cy="1267968"/>
            <a:chOff x="1642340" y="5129482"/>
            <a:chExt cx="648072" cy="1584176"/>
          </a:xfrm>
        </p:grpSpPr>
        <p:sp>
          <p:nvSpPr>
            <p:cNvPr id="8" name="Rounded Rectangle 5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1713644" y="5230398"/>
              <a:ext cx="505464" cy="28560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Rounded Rectangle 16"/>
            <p:cNvSpPr/>
            <p:nvPr/>
          </p:nvSpPr>
          <p:spPr>
            <a:xfrm>
              <a:off x="1713644" y="5594072"/>
              <a:ext cx="505464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Rounded Rectangle 17"/>
            <p:cNvSpPr/>
            <p:nvPr/>
          </p:nvSpPr>
          <p:spPr>
            <a:xfrm>
              <a:off x="1713644" y="5965364"/>
              <a:ext cx="505464" cy="28751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Rounded Rectangle 18"/>
            <p:cNvSpPr/>
            <p:nvPr/>
          </p:nvSpPr>
          <p:spPr>
            <a:xfrm>
              <a:off x="1713644" y="6330943"/>
              <a:ext cx="505464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3" name="TextBox 11"/>
          <p:cNvSpPr txBox="1"/>
          <p:nvPr/>
        </p:nvSpPr>
        <p:spPr>
          <a:xfrm>
            <a:off x="546100" y="3956822"/>
            <a:ext cx="915670" cy="310378"/>
          </a:xfrm>
          <a:prstGeom prst="rect">
            <a:avLst/>
          </a:prstGeom>
          <a:noFill/>
        </p:spPr>
        <p:txBody>
          <a:bodyPr wrap="square"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textFile</a:t>
            </a:r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1995171" y="2669562"/>
            <a:ext cx="519430" cy="1267968"/>
            <a:chOff x="1642340" y="5129482"/>
            <a:chExt cx="648072" cy="1584176"/>
          </a:xfrm>
        </p:grpSpPr>
        <p:sp>
          <p:nvSpPr>
            <p:cNvPr id="15" name="Rounded Rectangle 21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Rounded Rectangle 22"/>
            <p:cNvSpPr/>
            <p:nvPr/>
          </p:nvSpPr>
          <p:spPr>
            <a:xfrm>
              <a:off x="1713643" y="5230398"/>
              <a:ext cx="505465" cy="28560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Rounded Rectangle 23"/>
            <p:cNvSpPr/>
            <p:nvPr/>
          </p:nvSpPr>
          <p:spPr>
            <a:xfrm>
              <a:off x="1713643" y="5594072"/>
              <a:ext cx="505465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Rounded Rectangle 24"/>
            <p:cNvSpPr/>
            <p:nvPr/>
          </p:nvSpPr>
          <p:spPr>
            <a:xfrm>
              <a:off x="1713643" y="5965364"/>
              <a:ext cx="505465" cy="28751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9" name="Rounded Rectangle 25"/>
            <p:cNvSpPr/>
            <p:nvPr/>
          </p:nvSpPr>
          <p:spPr>
            <a:xfrm>
              <a:off x="1713643" y="6330943"/>
              <a:ext cx="505465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20" name="Straight Arrow Connector 28"/>
          <p:cNvCxnSpPr>
            <a:endCxn id="16" idx="1"/>
          </p:cNvCxnSpPr>
          <p:nvPr/>
        </p:nvCxnSpPr>
        <p:spPr>
          <a:xfrm>
            <a:off x="1281430" y="2864634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0"/>
          <p:cNvCxnSpPr>
            <a:endCxn id="17" idx="1"/>
          </p:cNvCxnSpPr>
          <p:nvPr/>
        </p:nvCxnSpPr>
        <p:spPr>
          <a:xfrm>
            <a:off x="1281430" y="3157242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2"/>
          <p:cNvCxnSpPr>
            <a:stCxn id="11" idx="3"/>
            <a:endCxn id="18" idx="1"/>
          </p:cNvCxnSpPr>
          <p:nvPr/>
        </p:nvCxnSpPr>
        <p:spPr>
          <a:xfrm>
            <a:off x="1281430" y="3452898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/>
          <p:cNvCxnSpPr>
            <a:stCxn id="12" idx="3"/>
            <a:endCxn id="19" idx="1"/>
          </p:cNvCxnSpPr>
          <p:nvPr/>
        </p:nvCxnSpPr>
        <p:spPr>
          <a:xfrm>
            <a:off x="1281430" y="3747030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6"/>
          <p:cNvSpPr txBox="1"/>
          <p:nvPr/>
        </p:nvSpPr>
        <p:spPr>
          <a:xfrm>
            <a:off x="1995170" y="3956822"/>
            <a:ext cx="73533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</a:p>
        </p:txBody>
      </p:sp>
      <p:sp>
        <p:nvSpPr>
          <p:cNvPr id="25" name="TextBox 37"/>
          <p:cNvSpPr txBox="1"/>
          <p:nvPr/>
        </p:nvSpPr>
        <p:spPr>
          <a:xfrm>
            <a:off x="5011420" y="1380258"/>
            <a:ext cx="169164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RDD[List[String]]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01650" y="990600"/>
            <a:ext cx="5125720" cy="104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776" tIns="39388" rIns="78776" bIns="39388">
            <a:spAutoFit/>
          </a:bodyPr>
          <a:lstStyle/>
          <a:p>
            <a:r>
              <a:rPr lang="en-US" sz="2100" dirty="0" err="1"/>
              <a:t>sc.textFile</a:t>
            </a:r>
            <a:r>
              <a:rPr lang="en-US" sz="2100" dirty="0"/>
              <a:t>(</a:t>
            </a:r>
            <a:r>
              <a:rPr lang="en-US" altLang="en-US" sz="2100" dirty="0">
                <a:solidFill>
                  <a:srgbClr val="FF0000"/>
                </a:solidFill>
              </a:rPr>
              <a:t>“</a:t>
            </a:r>
            <a:r>
              <a:rPr lang="en-US" sz="2100" dirty="0">
                <a:solidFill>
                  <a:srgbClr val="FF0000"/>
                </a:solidFill>
              </a:rPr>
              <a:t>/wiki/</a:t>
            </a:r>
            <a:r>
              <a:rPr lang="en-US" sz="2100" dirty="0" err="1">
                <a:solidFill>
                  <a:srgbClr val="FF0000"/>
                </a:solidFill>
              </a:rPr>
              <a:t>pagecounts</a:t>
            </a:r>
            <a:r>
              <a:rPr lang="en-US" altLang="en-US" sz="2100" dirty="0">
                <a:solidFill>
                  <a:srgbClr val="FF0000"/>
                </a:solidFill>
              </a:rPr>
              <a:t>”</a:t>
            </a:r>
            <a:r>
              <a:rPr lang="en-US" altLang="ja-JP" sz="2100" dirty="0"/>
              <a:t>)</a:t>
            </a:r>
          </a:p>
          <a:p>
            <a:r>
              <a:rPr lang="en-US" sz="2100" dirty="0"/>
              <a:t>	.map(line =&gt; </a:t>
            </a:r>
            <a:r>
              <a:rPr lang="en-US" sz="2100" dirty="0" err="1"/>
              <a:t>line.split</a:t>
            </a:r>
            <a:r>
              <a:rPr lang="en-US" sz="2100" dirty="0"/>
              <a:t>(</a:t>
            </a:r>
            <a:r>
              <a:rPr lang="en-US" altLang="en-US" sz="2100" dirty="0">
                <a:solidFill>
                  <a:srgbClr val="FF0000"/>
                </a:solidFill>
              </a:rPr>
              <a:t>“</a:t>
            </a:r>
            <a:r>
              <a:rPr lang="en-US" sz="2100" dirty="0">
                <a:solidFill>
                  <a:srgbClr val="FF0000"/>
                </a:solidFill>
              </a:rPr>
              <a:t>\t</a:t>
            </a:r>
            <a:r>
              <a:rPr lang="en-US" altLang="en-US" sz="2100" dirty="0">
                <a:solidFill>
                  <a:srgbClr val="FF0000"/>
                </a:solidFill>
              </a:rPr>
              <a:t>”</a:t>
            </a:r>
            <a:r>
              <a:rPr lang="en-US" altLang="ja-JP" sz="2100" dirty="0"/>
              <a:t>))</a:t>
            </a:r>
          </a:p>
          <a:p>
            <a:r>
              <a:rPr lang="en-US" sz="2100" dirty="0"/>
              <a:t>	.map(R =&gt; (R[0], </a:t>
            </a:r>
            <a:r>
              <a:rPr lang="en-US" sz="2100" dirty="0" err="1"/>
              <a:t>int</a:t>
            </a:r>
            <a:r>
              <a:rPr lang="en-US" sz="2100" dirty="0"/>
              <a:t>(R[1])))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966971" y="1072897"/>
            <a:ext cx="118999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RDD[String]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775970" y="2636520"/>
            <a:ext cx="594360" cy="1267968"/>
            <a:chOff x="1642340" y="5129482"/>
            <a:chExt cx="648072" cy="1584176"/>
          </a:xfrm>
        </p:grpSpPr>
        <p:sp>
          <p:nvSpPr>
            <p:cNvPr id="8" name="Rounded Rectangle 5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1714348" y="5230396"/>
              <a:ext cx="504056" cy="28560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Rounded Rectangle 16"/>
            <p:cNvSpPr/>
            <p:nvPr/>
          </p:nvSpPr>
          <p:spPr>
            <a:xfrm>
              <a:off x="1714348" y="5594072"/>
              <a:ext cx="504056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Rounded Rectangle 17"/>
            <p:cNvSpPr/>
            <p:nvPr/>
          </p:nvSpPr>
          <p:spPr>
            <a:xfrm>
              <a:off x="1714348" y="5965363"/>
              <a:ext cx="504056" cy="2875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Rounded Rectangle 18"/>
            <p:cNvSpPr/>
            <p:nvPr/>
          </p:nvSpPr>
          <p:spPr>
            <a:xfrm>
              <a:off x="1714348" y="6330942"/>
              <a:ext cx="504056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3" name="TextBox 11"/>
          <p:cNvSpPr txBox="1"/>
          <p:nvPr/>
        </p:nvSpPr>
        <p:spPr>
          <a:xfrm>
            <a:off x="501650" y="3904488"/>
            <a:ext cx="84328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textFile</a:t>
            </a:r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1950720" y="2636520"/>
            <a:ext cx="594360" cy="1267968"/>
            <a:chOff x="1642340" y="5129482"/>
            <a:chExt cx="648072" cy="1584176"/>
          </a:xfrm>
        </p:grpSpPr>
        <p:sp>
          <p:nvSpPr>
            <p:cNvPr id="15" name="Rounded Rectangle 21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Rounded Rectangle 22"/>
            <p:cNvSpPr/>
            <p:nvPr/>
          </p:nvSpPr>
          <p:spPr>
            <a:xfrm>
              <a:off x="1714348" y="5230396"/>
              <a:ext cx="504056" cy="28560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Rounded Rectangle 23"/>
            <p:cNvSpPr/>
            <p:nvPr/>
          </p:nvSpPr>
          <p:spPr>
            <a:xfrm>
              <a:off x="1714348" y="5594072"/>
              <a:ext cx="504056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Rounded Rectangle 24"/>
            <p:cNvSpPr/>
            <p:nvPr/>
          </p:nvSpPr>
          <p:spPr>
            <a:xfrm>
              <a:off x="1714348" y="5965363"/>
              <a:ext cx="504056" cy="2875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9" name="Rounded Rectangle 25"/>
            <p:cNvSpPr/>
            <p:nvPr/>
          </p:nvSpPr>
          <p:spPr>
            <a:xfrm>
              <a:off x="1714348" y="6330942"/>
              <a:ext cx="504056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20" name="Straight Arrow Connector 28"/>
          <p:cNvCxnSpPr>
            <a:endCxn id="16" idx="1"/>
          </p:cNvCxnSpPr>
          <p:nvPr/>
        </p:nvCxnSpPr>
        <p:spPr>
          <a:xfrm>
            <a:off x="1236980" y="2831592"/>
            <a:ext cx="77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0"/>
          <p:cNvCxnSpPr>
            <a:endCxn id="17" idx="1"/>
          </p:cNvCxnSpPr>
          <p:nvPr/>
        </p:nvCxnSpPr>
        <p:spPr>
          <a:xfrm>
            <a:off x="1236980" y="3124200"/>
            <a:ext cx="77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2"/>
          <p:cNvCxnSpPr>
            <a:stCxn id="11" idx="3"/>
            <a:endCxn id="18" idx="1"/>
          </p:cNvCxnSpPr>
          <p:nvPr/>
        </p:nvCxnSpPr>
        <p:spPr>
          <a:xfrm>
            <a:off x="1304291" y="3419856"/>
            <a:ext cx="71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/>
          <p:cNvCxnSpPr>
            <a:stCxn id="12" idx="3"/>
            <a:endCxn id="19" idx="1"/>
          </p:cNvCxnSpPr>
          <p:nvPr/>
        </p:nvCxnSpPr>
        <p:spPr>
          <a:xfrm>
            <a:off x="1304291" y="3713988"/>
            <a:ext cx="71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6"/>
          <p:cNvSpPr txBox="1"/>
          <p:nvPr/>
        </p:nvSpPr>
        <p:spPr>
          <a:xfrm>
            <a:off x="1633220" y="3890772"/>
            <a:ext cx="84328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</a:p>
        </p:txBody>
      </p:sp>
      <p:sp>
        <p:nvSpPr>
          <p:cNvPr id="25" name="TextBox 37"/>
          <p:cNvSpPr txBox="1"/>
          <p:nvPr/>
        </p:nvSpPr>
        <p:spPr>
          <a:xfrm>
            <a:off x="4966970" y="1347217"/>
            <a:ext cx="194056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RDD[List[String]]</a:t>
            </a:r>
          </a:p>
        </p:txBody>
      </p:sp>
      <p:sp>
        <p:nvSpPr>
          <p:cNvPr id="26" name="TextBox 33"/>
          <p:cNvSpPr txBox="1"/>
          <p:nvPr/>
        </p:nvSpPr>
        <p:spPr>
          <a:xfrm>
            <a:off x="4966970" y="1650492"/>
            <a:ext cx="194056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grpSp>
        <p:nvGrpSpPr>
          <p:cNvPr id="27" name="Group 35"/>
          <p:cNvGrpSpPr>
            <a:grpSpLocks/>
          </p:cNvGrpSpPr>
          <p:nvPr/>
        </p:nvGrpSpPr>
        <p:grpSpPr bwMode="auto">
          <a:xfrm>
            <a:off x="3139440" y="2624328"/>
            <a:ext cx="594360" cy="1266444"/>
            <a:chOff x="1642340" y="5129482"/>
            <a:chExt cx="648072" cy="1584176"/>
          </a:xfrm>
        </p:grpSpPr>
        <p:sp>
          <p:nvSpPr>
            <p:cNvPr id="28" name="Rounded Rectangle 38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9" name="Rounded Rectangle 39"/>
            <p:cNvSpPr/>
            <p:nvPr/>
          </p:nvSpPr>
          <p:spPr>
            <a:xfrm>
              <a:off x="1714348" y="5230518"/>
              <a:ext cx="504056" cy="28595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0" name="Rounded Rectangle 40"/>
            <p:cNvSpPr/>
            <p:nvPr/>
          </p:nvSpPr>
          <p:spPr>
            <a:xfrm>
              <a:off x="1714348" y="5594631"/>
              <a:ext cx="504056" cy="28785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1" name="Rounded Rectangle 41"/>
            <p:cNvSpPr/>
            <p:nvPr/>
          </p:nvSpPr>
          <p:spPr>
            <a:xfrm>
              <a:off x="1714348" y="5964463"/>
              <a:ext cx="504056" cy="2897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2" name="Rounded Rectangle 42"/>
            <p:cNvSpPr/>
            <p:nvPr/>
          </p:nvSpPr>
          <p:spPr>
            <a:xfrm>
              <a:off x="1714348" y="6332388"/>
              <a:ext cx="504056" cy="28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33" name="Straight Arrow Connector 43"/>
          <p:cNvCxnSpPr>
            <a:endCxn id="29" idx="1"/>
          </p:cNvCxnSpPr>
          <p:nvPr/>
        </p:nvCxnSpPr>
        <p:spPr>
          <a:xfrm>
            <a:off x="2425700" y="2817876"/>
            <a:ext cx="77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4"/>
          <p:cNvCxnSpPr>
            <a:endCxn id="30" idx="1"/>
          </p:cNvCxnSpPr>
          <p:nvPr/>
        </p:nvCxnSpPr>
        <p:spPr>
          <a:xfrm>
            <a:off x="2425700" y="3112008"/>
            <a:ext cx="77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5"/>
          <p:cNvCxnSpPr>
            <a:endCxn id="31" idx="1"/>
          </p:cNvCxnSpPr>
          <p:nvPr/>
        </p:nvCxnSpPr>
        <p:spPr>
          <a:xfrm>
            <a:off x="2425700" y="3407664"/>
            <a:ext cx="77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endCxn id="32" idx="1"/>
          </p:cNvCxnSpPr>
          <p:nvPr/>
        </p:nvCxnSpPr>
        <p:spPr>
          <a:xfrm>
            <a:off x="2425700" y="3700272"/>
            <a:ext cx="77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7"/>
          <p:cNvSpPr txBox="1"/>
          <p:nvPr/>
        </p:nvSpPr>
        <p:spPr>
          <a:xfrm>
            <a:off x="2821940" y="3877057"/>
            <a:ext cx="84328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33400" y="990600"/>
            <a:ext cx="5026660" cy="137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776" tIns="39388" rIns="78776" bIns="39388">
            <a:spAutoFit/>
          </a:bodyPr>
          <a:lstStyle/>
          <a:p>
            <a:r>
              <a:rPr lang="en-US" sz="2100" dirty="0" err="1"/>
              <a:t>sc.textFile</a:t>
            </a:r>
            <a:r>
              <a:rPr lang="en-US" sz="2100" dirty="0"/>
              <a:t>(</a:t>
            </a:r>
            <a:r>
              <a:rPr lang="en-US" altLang="en-US" sz="2100" dirty="0">
                <a:solidFill>
                  <a:srgbClr val="FF0000"/>
                </a:solidFill>
              </a:rPr>
              <a:t>“</a:t>
            </a:r>
            <a:r>
              <a:rPr lang="en-US" sz="2100" dirty="0">
                <a:solidFill>
                  <a:srgbClr val="FF0000"/>
                </a:solidFill>
              </a:rPr>
              <a:t>/wiki/</a:t>
            </a:r>
            <a:r>
              <a:rPr lang="en-US" sz="2100" dirty="0" err="1">
                <a:solidFill>
                  <a:srgbClr val="FF0000"/>
                </a:solidFill>
              </a:rPr>
              <a:t>pagecounts</a:t>
            </a:r>
            <a:r>
              <a:rPr lang="en-US" altLang="en-US" sz="2100" dirty="0">
                <a:solidFill>
                  <a:srgbClr val="FF0000"/>
                </a:solidFill>
              </a:rPr>
              <a:t>”</a:t>
            </a:r>
            <a:r>
              <a:rPr lang="en-US" altLang="ja-JP" sz="2100" dirty="0"/>
              <a:t>)</a:t>
            </a:r>
          </a:p>
          <a:p>
            <a:r>
              <a:rPr lang="en-US" sz="2100" dirty="0"/>
              <a:t>	.map(line =&gt; </a:t>
            </a:r>
            <a:r>
              <a:rPr lang="en-US" sz="2100" dirty="0" err="1"/>
              <a:t>line.split</a:t>
            </a:r>
            <a:r>
              <a:rPr lang="en-US" sz="2100" dirty="0"/>
              <a:t>(</a:t>
            </a:r>
            <a:r>
              <a:rPr lang="en-US" altLang="en-US" sz="2100" dirty="0">
                <a:solidFill>
                  <a:srgbClr val="FF0000"/>
                </a:solidFill>
              </a:rPr>
              <a:t>“</a:t>
            </a:r>
            <a:r>
              <a:rPr lang="en-US" sz="2100" dirty="0">
                <a:solidFill>
                  <a:srgbClr val="FF0000"/>
                </a:solidFill>
              </a:rPr>
              <a:t>\t</a:t>
            </a:r>
            <a:r>
              <a:rPr lang="en-US" altLang="en-US" sz="2100" dirty="0">
                <a:solidFill>
                  <a:srgbClr val="FF0000"/>
                </a:solidFill>
              </a:rPr>
              <a:t>”</a:t>
            </a:r>
            <a:r>
              <a:rPr lang="en-US" altLang="ja-JP" sz="2100" dirty="0"/>
              <a:t>))</a:t>
            </a:r>
          </a:p>
          <a:p>
            <a:r>
              <a:rPr lang="en-US" sz="2100" dirty="0"/>
              <a:t>	.map(R =&gt; (R[0], </a:t>
            </a:r>
            <a:r>
              <a:rPr lang="en-US" sz="2100" dirty="0" err="1"/>
              <a:t>int</a:t>
            </a:r>
            <a:r>
              <a:rPr lang="en-US" sz="2100" dirty="0"/>
              <a:t>(R[1])))</a:t>
            </a:r>
          </a:p>
          <a:p>
            <a:r>
              <a:rPr lang="en-US" sz="2100" dirty="0"/>
              <a:t>	.</a:t>
            </a:r>
            <a:r>
              <a:rPr lang="en-US" sz="2100" dirty="0" err="1"/>
              <a:t>reduceByKey</a:t>
            </a:r>
            <a:r>
              <a:rPr lang="en-US" sz="2100" dirty="0"/>
              <a:t>(_+_)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998719" y="1074419"/>
            <a:ext cx="1167130" cy="541210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RDD[String]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807719" y="2636519"/>
            <a:ext cx="582930" cy="1266444"/>
            <a:chOff x="1642340" y="5129482"/>
            <a:chExt cx="648072" cy="1584176"/>
          </a:xfrm>
        </p:grpSpPr>
        <p:sp>
          <p:nvSpPr>
            <p:cNvPr id="8" name="Rounded Rectangle 5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1714348" y="5230518"/>
              <a:ext cx="504057" cy="28595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Rounded Rectangle 16"/>
            <p:cNvSpPr/>
            <p:nvPr/>
          </p:nvSpPr>
          <p:spPr>
            <a:xfrm>
              <a:off x="1714348" y="5594631"/>
              <a:ext cx="504057" cy="28785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Rounded Rectangle 17"/>
            <p:cNvSpPr/>
            <p:nvPr/>
          </p:nvSpPr>
          <p:spPr>
            <a:xfrm>
              <a:off x="1714348" y="5964463"/>
              <a:ext cx="504057" cy="2897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Rounded Rectangle 18"/>
            <p:cNvSpPr/>
            <p:nvPr/>
          </p:nvSpPr>
          <p:spPr>
            <a:xfrm>
              <a:off x="1714348" y="6332388"/>
              <a:ext cx="504057" cy="28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3" name="TextBox 11"/>
          <p:cNvSpPr txBox="1"/>
          <p:nvPr/>
        </p:nvSpPr>
        <p:spPr>
          <a:xfrm>
            <a:off x="533399" y="3902963"/>
            <a:ext cx="82677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textFile</a:t>
            </a:r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1982470" y="2636519"/>
            <a:ext cx="582930" cy="1266444"/>
            <a:chOff x="1642340" y="5129482"/>
            <a:chExt cx="648072" cy="1584176"/>
          </a:xfrm>
        </p:grpSpPr>
        <p:sp>
          <p:nvSpPr>
            <p:cNvPr id="15" name="Rounded Rectangle 21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Rounded Rectangle 22"/>
            <p:cNvSpPr/>
            <p:nvPr/>
          </p:nvSpPr>
          <p:spPr>
            <a:xfrm>
              <a:off x="1714348" y="5230518"/>
              <a:ext cx="504055" cy="28595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Rounded Rectangle 23"/>
            <p:cNvSpPr/>
            <p:nvPr/>
          </p:nvSpPr>
          <p:spPr>
            <a:xfrm>
              <a:off x="1714348" y="5594631"/>
              <a:ext cx="504055" cy="28785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Rounded Rectangle 24"/>
            <p:cNvSpPr/>
            <p:nvPr/>
          </p:nvSpPr>
          <p:spPr>
            <a:xfrm>
              <a:off x="1714348" y="5964463"/>
              <a:ext cx="504055" cy="2897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9" name="Rounded Rectangle 25"/>
            <p:cNvSpPr/>
            <p:nvPr/>
          </p:nvSpPr>
          <p:spPr>
            <a:xfrm>
              <a:off x="1714348" y="6332388"/>
              <a:ext cx="504055" cy="28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20" name="Straight Arrow Connector 28"/>
          <p:cNvCxnSpPr>
            <a:endCxn id="16" idx="1"/>
          </p:cNvCxnSpPr>
          <p:nvPr/>
        </p:nvCxnSpPr>
        <p:spPr>
          <a:xfrm>
            <a:off x="1268729" y="2831591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0"/>
          <p:cNvCxnSpPr>
            <a:endCxn id="17" idx="1"/>
          </p:cNvCxnSpPr>
          <p:nvPr/>
        </p:nvCxnSpPr>
        <p:spPr>
          <a:xfrm>
            <a:off x="1268729" y="3124199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2"/>
          <p:cNvCxnSpPr>
            <a:stCxn id="11" idx="3"/>
            <a:endCxn id="18" idx="1"/>
          </p:cNvCxnSpPr>
          <p:nvPr/>
        </p:nvCxnSpPr>
        <p:spPr>
          <a:xfrm>
            <a:off x="1325879" y="3421379"/>
            <a:ext cx="72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/>
          <p:cNvCxnSpPr>
            <a:stCxn id="12" idx="3"/>
            <a:endCxn id="19" idx="1"/>
          </p:cNvCxnSpPr>
          <p:nvPr/>
        </p:nvCxnSpPr>
        <p:spPr>
          <a:xfrm>
            <a:off x="1325879" y="3713987"/>
            <a:ext cx="72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6"/>
          <p:cNvSpPr txBox="1"/>
          <p:nvPr/>
        </p:nvSpPr>
        <p:spPr>
          <a:xfrm>
            <a:off x="1664970" y="3890771"/>
            <a:ext cx="82677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</a:p>
        </p:txBody>
      </p:sp>
      <p:sp>
        <p:nvSpPr>
          <p:cNvPr id="25" name="TextBox 37"/>
          <p:cNvSpPr txBox="1"/>
          <p:nvPr/>
        </p:nvSpPr>
        <p:spPr>
          <a:xfrm>
            <a:off x="4998719" y="1348739"/>
            <a:ext cx="190373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RDD[List[String]]</a:t>
            </a:r>
          </a:p>
        </p:txBody>
      </p:sp>
      <p:sp>
        <p:nvSpPr>
          <p:cNvPr id="26" name="TextBox 33"/>
          <p:cNvSpPr txBox="1"/>
          <p:nvPr/>
        </p:nvSpPr>
        <p:spPr>
          <a:xfrm>
            <a:off x="4998719" y="1650491"/>
            <a:ext cx="190373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grpSp>
        <p:nvGrpSpPr>
          <p:cNvPr id="27" name="Group 35"/>
          <p:cNvGrpSpPr>
            <a:grpSpLocks/>
          </p:cNvGrpSpPr>
          <p:nvPr/>
        </p:nvGrpSpPr>
        <p:grpSpPr bwMode="auto">
          <a:xfrm>
            <a:off x="3171189" y="2622803"/>
            <a:ext cx="584200" cy="1267968"/>
            <a:chOff x="1642340" y="5129482"/>
            <a:chExt cx="648072" cy="1584176"/>
          </a:xfrm>
        </p:grpSpPr>
        <p:sp>
          <p:nvSpPr>
            <p:cNvPr id="28" name="Rounded Rectangle 38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9" name="Rounded Rectangle 39"/>
            <p:cNvSpPr/>
            <p:nvPr/>
          </p:nvSpPr>
          <p:spPr>
            <a:xfrm>
              <a:off x="1714192" y="5230398"/>
              <a:ext cx="504369" cy="28560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0" name="Rounded Rectangle 40"/>
            <p:cNvSpPr/>
            <p:nvPr/>
          </p:nvSpPr>
          <p:spPr>
            <a:xfrm>
              <a:off x="1714192" y="5594072"/>
              <a:ext cx="504369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1" name="Rounded Rectangle 41"/>
            <p:cNvSpPr/>
            <p:nvPr/>
          </p:nvSpPr>
          <p:spPr>
            <a:xfrm>
              <a:off x="1714192" y="5965364"/>
              <a:ext cx="504369" cy="28751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2" name="Rounded Rectangle 42"/>
            <p:cNvSpPr/>
            <p:nvPr/>
          </p:nvSpPr>
          <p:spPr>
            <a:xfrm>
              <a:off x="1714192" y="6330943"/>
              <a:ext cx="504369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33" name="Straight Arrow Connector 43"/>
          <p:cNvCxnSpPr>
            <a:endCxn id="29" idx="1"/>
          </p:cNvCxnSpPr>
          <p:nvPr/>
        </p:nvCxnSpPr>
        <p:spPr>
          <a:xfrm>
            <a:off x="2457449" y="2819399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4"/>
          <p:cNvCxnSpPr>
            <a:endCxn id="30" idx="1"/>
          </p:cNvCxnSpPr>
          <p:nvPr/>
        </p:nvCxnSpPr>
        <p:spPr>
          <a:xfrm>
            <a:off x="2457449" y="3110483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5"/>
          <p:cNvCxnSpPr>
            <a:endCxn id="31" idx="1"/>
          </p:cNvCxnSpPr>
          <p:nvPr/>
        </p:nvCxnSpPr>
        <p:spPr>
          <a:xfrm>
            <a:off x="2457449" y="3407663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endCxn id="32" idx="1"/>
          </p:cNvCxnSpPr>
          <p:nvPr/>
        </p:nvCxnSpPr>
        <p:spPr>
          <a:xfrm>
            <a:off x="2457449" y="3700271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7"/>
          <p:cNvSpPr txBox="1"/>
          <p:nvPr/>
        </p:nvSpPr>
        <p:spPr>
          <a:xfrm>
            <a:off x="2853690" y="3878579"/>
            <a:ext cx="82677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</a:p>
        </p:txBody>
      </p:sp>
      <p:sp>
        <p:nvSpPr>
          <p:cNvPr id="38" name="TextBox 48"/>
          <p:cNvSpPr txBox="1"/>
          <p:nvPr/>
        </p:nvSpPr>
        <p:spPr>
          <a:xfrm>
            <a:off x="4994910" y="1958339"/>
            <a:ext cx="190373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grpSp>
        <p:nvGrpSpPr>
          <p:cNvPr id="39" name="Group 49"/>
          <p:cNvGrpSpPr>
            <a:grpSpLocks/>
          </p:cNvGrpSpPr>
          <p:nvPr/>
        </p:nvGrpSpPr>
        <p:grpSpPr bwMode="auto">
          <a:xfrm>
            <a:off x="4555489" y="2750820"/>
            <a:ext cx="584200" cy="986028"/>
            <a:chOff x="1642340" y="5481950"/>
            <a:chExt cx="648072" cy="1231707"/>
          </a:xfrm>
        </p:grpSpPr>
        <p:sp>
          <p:nvSpPr>
            <p:cNvPr id="40" name="Rounded Rectangle 50"/>
            <p:cNvSpPr/>
            <p:nvPr/>
          </p:nvSpPr>
          <p:spPr>
            <a:xfrm>
              <a:off x="1642340" y="5481950"/>
              <a:ext cx="648072" cy="123170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1" name="Rounded Rectangle 52"/>
            <p:cNvSpPr/>
            <p:nvPr/>
          </p:nvSpPr>
          <p:spPr>
            <a:xfrm>
              <a:off x="1714192" y="5594270"/>
              <a:ext cx="504369" cy="289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42" name="Rounded Rectangle 53"/>
            <p:cNvSpPr/>
            <p:nvPr/>
          </p:nvSpPr>
          <p:spPr>
            <a:xfrm>
              <a:off x="1714192" y="5965495"/>
              <a:ext cx="504369" cy="28746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43" name="Rounded Rectangle 54"/>
            <p:cNvSpPr/>
            <p:nvPr/>
          </p:nvSpPr>
          <p:spPr>
            <a:xfrm>
              <a:off x="1714192" y="6331009"/>
              <a:ext cx="504369" cy="289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44" name="Straight Arrow Connector 26"/>
          <p:cNvCxnSpPr>
            <a:stCxn id="29" idx="3"/>
            <a:endCxn id="41" idx="1"/>
          </p:cNvCxnSpPr>
          <p:nvPr/>
        </p:nvCxnSpPr>
        <p:spPr>
          <a:xfrm>
            <a:off x="3689349" y="2819400"/>
            <a:ext cx="930910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9"/>
          <p:cNvCxnSpPr>
            <a:endCxn id="40" idx="1"/>
          </p:cNvCxnSpPr>
          <p:nvPr/>
        </p:nvCxnSpPr>
        <p:spPr>
          <a:xfrm>
            <a:off x="3632199" y="2842259"/>
            <a:ext cx="92329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55"/>
          <p:cNvCxnSpPr>
            <a:endCxn id="43" idx="1"/>
          </p:cNvCxnSpPr>
          <p:nvPr/>
        </p:nvCxnSpPr>
        <p:spPr>
          <a:xfrm>
            <a:off x="3689349" y="2842259"/>
            <a:ext cx="93091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57"/>
          <p:cNvCxnSpPr>
            <a:stCxn id="30" idx="3"/>
          </p:cNvCxnSpPr>
          <p:nvPr/>
        </p:nvCxnSpPr>
        <p:spPr>
          <a:xfrm flipV="1">
            <a:off x="3689350" y="2956560"/>
            <a:ext cx="923290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59"/>
          <p:cNvCxnSpPr>
            <a:stCxn id="30" idx="3"/>
            <a:endCxn id="40" idx="1"/>
          </p:cNvCxnSpPr>
          <p:nvPr/>
        </p:nvCxnSpPr>
        <p:spPr>
          <a:xfrm>
            <a:off x="3689349" y="3110483"/>
            <a:ext cx="866140" cy="13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1"/>
          <p:cNvCxnSpPr>
            <a:endCxn id="43" idx="1"/>
          </p:cNvCxnSpPr>
          <p:nvPr/>
        </p:nvCxnSpPr>
        <p:spPr>
          <a:xfrm>
            <a:off x="3632200" y="3134867"/>
            <a:ext cx="988060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23"/>
          <p:cNvCxnSpPr>
            <a:stCxn id="31" idx="3"/>
          </p:cNvCxnSpPr>
          <p:nvPr/>
        </p:nvCxnSpPr>
        <p:spPr>
          <a:xfrm flipV="1">
            <a:off x="3689349" y="2956559"/>
            <a:ext cx="866140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026"/>
          <p:cNvCxnSpPr>
            <a:stCxn id="31" idx="3"/>
            <a:endCxn id="40" idx="1"/>
          </p:cNvCxnSpPr>
          <p:nvPr/>
        </p:nvCxnSpPr>
        <p:spPr>
          <a:xfrm flipV="1">
            <a:off x="3689349" y="3244596"/>
            <a:ext cx="866140" cy="16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028"/>
          <p:cNvCxnSpPr/>
          <p:nvPr/>
        </p:nvCxnSpPr>
        <p:spPr>
          <a:xfrm>
            <a:off x="3632199" y="3421379"/>
            <a:ext cx="980440" cy="12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30"/>
          <p:cNvCxnSpPr>
            <a:stCxn id="32" idx="3"/>
            <a:endCxn id="41" idx="1"/>
          </p:cNvCxnSpPr>
          <p:nvPr/>
        </p:nvCxnSpPr>
        <p:spPr>
          <a:xfrm flipV="1">
            <a:off x="3689349" y="2956559"/>
            <a:ext cx="930910" cy="74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032"/>
          <p:cNvCxnSpPr>
            <a:endCxn id="40" idx="1"/>
          </p:cNvCxnSpPr>
          <p:nvPr/>
        </p:nvCxnSpPr>
        <p:spPr>
          <a:xfrm flipV="1">
            <a:off x="3632199" y="3244596"/>
            <a:ext cx="923290" cy="49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034"/>
          <p:cNvCxnSpPr>
            <a:stCxn id="32" idx="3"/>
          </p:cNvCxnSpPr>
          <p:nvPr/>
        </p:nvCxnSpPr>
        <p:spPr>
          <a:xfrm flipV="1">
            <a:off x="3689350" y="3528059"/>
            <a:ext cx="923290" cy="17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75"/>
          <p:cNvSpPr txBox="1"/>
          <p:nvPr/>
        </p:nvSpPr>
        <p:spPr>
          <a:xfrm>
            <a:off x="4019548" y="3880622"/>
            <a:ext cx="1390651" cy="310378"/>
          </a:xfrm>
          <a:prstGeom prst="rect">
            <a:avLst/>
          </a:prstGeom>
          <a:noFill/>
        </p:spPr>
        <p:txBody>
          <a:bodyPr wrap="square"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reduceByKey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14350" y="990600"/>
            <a:ext cx="5312410" cy="1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776" tIns="39388" rIns="78776" bIns="39388">
            <a:spAutoFit/>
          </a:bodyPr>
          <a:lstStyle/>
          <a:p>
            <a:r>
              <a:rPr lang="en-US" sz="2100" dirty="0" err="1"/>
              <a:t>sc.textFile</a:t>
            </a:r>
            <a:r>
              <a:rPr lang="en-US" sz="2100" dirty="0"/>
              <a:t>(</a:t>
            </a:r>
            <a:r>
              <a:rPr lang="en-US" altLang="en-US" sz="2100" dirty="0">
                <a:solidFill>
                  <a:srgbClr val="FF0000"/>
                </a:solidFill>
              </a:rPr>
              <a:t>“</a:t>
            </a:r>
            <a:r>
              <a:rPr lang="en-US" sz="2100" dirty="0">
                <a:solidFill>
                  <a:srgbClr val="FF0000"/>
                </a:solidFill>
              </a:rPr>
              <a:t>/wiki/</a:t>
            </a:r>
            <a:r>
              <a:rPr lang="en-US" sz="2100" dirty="0" err="1">
                <a:solidFill>
                  <a:srgbClr val="FF0000"/>
                </a:solidFill>
              </a:rPr>
              <a:t>pagecounts</a:t>
            </a:r>
            <a:r>
              <a:rPr lang="en-US" altLang="en-US" sz="2100" dirty="0">
                <a:solidFill>
                  <a:srgbClr val="FF0000"/>
                </a:solidFill>
              </a:rPr>
              <a:t>”</a:t>
            </a:r>
            <a:r>
              <a:rPr lang="en-US" altLang="ja-JP" sz="2100" dirty="0"/>
              <a:t>)</a:t>
            </a:r>
          </a:p>
          <a:p>
            <a:r>
              <a:rPr lang="en-US" sz="2100" dirty="0"/>
              <a:t>	.map(line =&gt; </a:t>
            </a:r>
            <a:r>
              <a:rPr lang="en-US" sz="2100" dirty="0" err="1"/>
              <a:t>line.split</a:t>
            </a:r>
            <a:r>
              <a:rPr lang="en-US" sz="2100" dirty="0"/>
              <a:t>(</a:t>
            </a:r>
            <a:r>
              <a:rPr lang="en-US" altLang="en-US" sz="2100" dirty="0">
                <a:solidFill>
                  <a:srgbClr val="FF0000"/>
                </a:solidFill>
              </a:rPr>
              <a:t>“</a:t>
            </a:r>
            <a:r>
              <a:rPr lang="en-US" sz="2100" dirty="0">
                <a:solidFill>
                  <a:srgbClr val="FF0000"/>
                </a:solidFill>
              </a:rPr>
              <a:t>\t</a:t>
            </a:r>
            <a:r>
              <a:rPr lang="en-US" altLang="en-US" sz="2100" dirty="0">
                <a:solidFill>
                  <a:srgbClr val="FF0000"/>
                </a:solidFill>
              </a:rPr>
              <a:t>”</a:t>
            </a:r>
            <a:r>
              <a:rPr lang="en-US" altLang="ja-JP" sz="2100" dirty="0"/>
              <a:t>))</a:t>
            </a:r>
          </a:p>
          <a:p>
            <a:r>
              <a:rPr lang="en-US" sz="2100" dirty="0"/>
              <a:t>	.map(R =&gt; (R[0], </a:t>
            </a:r>
            <a:r>
              <a:rPr lang="en-US" sz="2100" dirty="0" err="1"/>
              <a:t>int</a:t>
            </a:r>
            <a:r>
              <a:rPr lang="en-US" sz="2100" dirty="0"/>
              <a:t>(R[1])))</a:t>
            </a:r>
          </a:p>
          <a:p>
            <a:r>
              <a:rPr lang="en-US" sz="2100" dirty="0"/>
              <a:t>	.</a:t>
            </a:r>
            <a:r>
              <a:rPr lang="en-US" sz="2100" dirty="0" err="1"/>
              <a:t>reduceByKey</a:t>
            </a:r>
            <a:r>
              <a:rPr lang="en-US" sz="2100" dirty="0"/>
              <a:t>(_+_, 3)</a:t>
            </a:r>
          </a:p>
          <a:p>
            <a:r>
              <a:rPr lang="en-US" sz="2100" dirty="0"/>
              <a:t>	.collect()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979670" y="1072896"/>
            <a:ext cx="123317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RDD[String]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787400" y="3026663"/>
            <a:ext cx="617220" cy="1267968"/>
            <a:chOff x="1642340" y="5129482"/>
            <a:chExt cx="648072" cy="1584176"/>
          </a:xfrm>
        </p:grpSpPr>
        <p:sp>
          <p:nvSpPr>
            <p:cNvPr id="8" name="Rounded Rectangle 5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1714348" y="5230396"/>
              <a:ext cx="504056" cy="28560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Rounded Rectangle 16"/>
            <p:cNvSpPr/>
            <p:nvPr/>
          </p:nvSpPr>
          <p:spPr>
            <a:xfrm>
              <a:off x="1714348" y="5594072"/>
              <a:ext cx="504056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Rounded Rectangle 17"/>
            <p:cNvSpPr/>
            <p:nvPr/>
          </p:nvSpPr>
          <p:spPr>
            <a:xfrm>
              <a:off x="1714348" y="5965363"/>
              <a:ext cx="504056" cy="2875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Rounded Rectangle 18"/>
            <p:cNvSpPr/>
            <p:nvPr/>
          </p:nvSpPr>
          <p:spPr>
            <a:xfrm>
              <a:off x="1714348" y="6330942"/>
              <a:ext cx="504056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1963420" y="3026663"/>
            <a:ext cx="615950" cy="1267968"/>
            <a:chOff x="1642340" y="5129482"/>
            <a:chExt cx="648072" cy="1584176"/>
          </a:xfrm>
        </p:grpSpPr>
        <p:sp>
          <p:nvSpPr>
            <p:cNvPr id="14" name="Rounded Rectangle 21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ounded Rectangle 22"/>
            <p:cNvSpPr/>
            <p:nvPr/>
          </p:nvSpPr>
          <p:spPr>
            <a:xfrm>
              <a:off x="1714496" y="5230396"/>
              <a:ext cx="503759" cy="28560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Rounded Rectangle 23"/>
            <p:cNvSpPr/>
            <p:nvPr/>
          </p:nvSpPr>
          <p:spPr>
            <a:xfrm>
              <a:off x="1714496" y="5594072"/>
              <a:ext cx="503759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Rounded Rectangle 24"/>
            <p:cNvSpPr/>
            <p:nvPr/>
          </p:nvSpPr>
          <p:spPr>
            <a:xfrm>
              <a:off x="1714496" y="5965363"/>
              <a:ext cx="503759" cy="2875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Rounded Rectangle 25"/>
            <p:cNvSpPr/>
            <p:nvPr/>
          </p:nvSpPr>
          <p:spPr>
            <a:xfrm>
              <a:off x="1714496" y="6330942"/>
              <a:ext cx="503759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19" name="Straight Arrow Connector 28"/>
          <p:cNvCxnSpPr>
            <a:endCxn id="15" idx="1"/>
          </p:cNvCxnSpPr>
          <p:nvPr/>
        </p:nvCxnSpPr>
        <p:spPr>
          <a:xfrm>
            <a:off x="1248411" y="3221735"/>
            <a:ext cx="78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0"/>
          <p:cNvCxnSpPr>
            <a:endCxn id="16" idx="1"/>
          </p:cNvCxnSpPr>
          <p:nvPr/>
        </p:nvCxnSpPr>
        <p:spPr>
          <a:xfrm>
            <a:off x="1248411" y="3514343"/>
            <a:ext cx="78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2"/>
          <p:cNvCxnSpPr>
            <a:stCxn id="11" idx="3"/>
            <a:endCxn id="17" idx="1"/>
          </p:cNvCxnSpPr>
          <p:nvPr/>
        </p:nvCxnSpPr>
        <p:spPr>
          <a:xfrm>
            <a:off x="1336040" y="3811523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4"/>
          <p:cNvCxnSpPr>
            <a:stCxn id="12" idx="3"/>
            <a:endCxn id="18" idx="1"/>
          </p:cNvCxnSpPr>
          <p:nvPr/>
        </p:nvCxnSpPr>
        <p:spPr>
          <a:xfrm>
            <a:off x="1336040" y="4104131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/>
          <p:nvPr/>
        </p:nvSpPr>
        <p:spPr>
          <a:xfrm>
            <a:off x="4979670" y="1347216"/>
            <a:ext cx="201168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RDD[List[String]]</a:t>
            </a:r>
          </a:p>
        </p:txBody>
      </p:sp>
      <p:sp>
        <p:nvSpPr>
          <p:cNvPr id="24" name="TextBox 33"/>
          <p:cNvSpPr txBox="1"/>
          <p:nvPr/>
        </p:nvSpPr>
        <p:spPr>
          <a:xfrm>
            <a:off x="4979670" y="1647443"/>
            <a:ext cx="201168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3152140" y="3014471"/>
            <a:ext cx="615950" cy="1266444"/>
            <a:chOff x="1642340" y="5129482"/>
            <a:chExt cx="648072" cy="1584176"/>
          </a:xfrm>
        </p:grpSpPr>
        <p:sp>
          <p:nvSpPr>
            <p:cNvPr id="26" name="Rounded Rectangle 38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7" name="Rounded Rectangle 39"/>
            <p:cNvSpPr/>
            <p:nvPr/>
          </p:nvSpPr>
          <p:spPr>
            <a:xfrm>
              <a:off x="1714496" y="5228612"/>
              <a:ext cx="503759" cy="28785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" name="Rounded Rectangle 40"/>
            <p:cNvSpPr/>
            <p:nvPr/>
          </p:nvSpPr>
          <p:spPr>
            <a:xfrm>
              <a:off x="1714496" y="5594631"/>
              <a:ext cx="503759" cy="2897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9" name="Rounded Rectangle 41"/>
            <p:cNvSpPr/>
            <p:nvPr/>
          </p:nvSpPr>
          <p:spPr>
            <a:xfrm>
              <a:off x="1714496" y="5966369"/>
              <a:ext cx="503759" cy="28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0" name="Rounded Rectangle 42"/>
            <p:cNvSpPr/>
            <p:nvPr/>
          </p:nvSpPr>
          <p:spPr>
            <a:xfrm>
              <a:off x="1714496" y="6330482"/>
              <a:ext cx="503759" cy="2897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31" name="Straight Arrow Connector 43"/>
          <p:cNvCxnSpPr>
            <a:endCxn id="27" idx="1"/>
          </p:cNvCxnSpPr>
          <p:nvPr/>
        </p:nvCxnSpPr>
        <p:spPr>
          <a:xfrm>
            <a:off x="2437131" y="3209543"/>
            <a:ext cx="78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4"/>
          <p:cNvCxnSpPr>
            <a:endCxn id="28" idx="1"/>
          </p:cNvCxnSpPr>
          <p:nvPr/>
        </p:nvCxnSpPr>
        <p:spPr>
          <a:xfrm>
            <a:off x="2437131" y="3502151"/>
            <a:ext cx="78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5"/>
          <p:cNvCxnSpPr>
            <a:endCxn id="29" idx="1"/>
          </p:cNvCxnSpPr>
          <p:nvPr/>
        </p:nvCxnSpPr>
        <p:spPr>
          <a:xfrm>
            <a:off x="2437131" y="3799331"/>
            <a:ext cx="78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6"/>
          <p:cNvCxnSpPr>
            <a:endCxn id="30" idx="1"/>
          </p:cNvCxnSpPr>
          <p:nvPr/>
        </p:nvCxnSpPr>
        <p:spPr>
          <a:xfrm>
            <a:off x="2437131" y="4090415"/>
            <a:ext cx="78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8"/>
          <p:cNvSpPr txBox="1"/>
          <p:nvPr/>
        </p:nvSpPr>
        <p:spPr>
          <a:xfrm>
            <a:off x="4975860" y="1958339"/>
            <a:ext cx="201168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grpSp>
        <p:nvGrpSpPr>
          <p:cNvPr id="36" name="Group 49"/>
          <p:cNvGrpSpPr>
            <a:grpSpLocks/>
          </p:cNvGrpSpPr>
          <p:nvPr/>
        </p:nvGrpSpPr>
        <p:grpSpPr bwMode="auto">
          <a:xfrm>
            <a:off x="4536440" y="3142488"/>
            <a:ext cx="615950" cy="984504"/>
            <a:chOff x="1642340" y="5481950"/>
            <a:chExt cx="648072" cy="1231707"/>
          </a:xfrm>
        </p:grpSpPr>
        <p:sp>
          <p:nvSpPr>
            <p:cNvPr id="37" name="Rounded Rectangle 50"/>
            <p:cNvSpPr/>
            <p:nvPr/>
          </p:nvSpPr>
          <p:spPr>
            <a:xfrm>
              <a:off x="1642340" y="5481950"/>
              <a:ext cx="648072" cy="123170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" name="Rounded Rectangle 52"/>
            <p:cNvSpPr/>
            <p:nvPr/>
          </p:nvSpPr>
          <p:spPr>
            <a:xfrm>
              <a:off x="1714496" y="5594443"/>
              <a:ext cx="503759" cy="2898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9" name="Rounded Rectangle 53"/>
            <p:cNvSpPr/>
            <p:nvPr/>
          </p:nvSpPr>
          <p:spPr>
            <a:xfrm>
              <a:off x="1714496" y="5966243"/>
              <a:ext cx="503759" cy="2879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40" name="Rounded Rectangle 54"/>
            <p:cNvSpPr/>
            <p:nvPr/>
          </p:nvSpPr>
          <p:spPr>
            <a:xfrm>
              <a:off x="1714496" y="6330416"/>
              <a:ext cx="503759" cy="2898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41" name="Straight Arrow Connector 26"/>
          <p:cNvCxnSpPr>
            <a:stCxn id="27" idx="3"/>
            <a:endCxn id="38" idx="1"/>
          </p:cNvCxnSpPr>
          <p:nvPr/>
        </p:nvCxnSpPr>
        <p:spPr>
          <a:xfrm>
            <a:off x="3699511" y="3209543"/>
            <a:ext cx="905510" cy="13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9"/>
          <p:cNvCxnSpPr>
            <a:endCxn id="37" idx="1"/>
          </p:cNvCxnSpPr>
          <p:nvPr/>
        </p:nvCxnSpPr>
        <p:spPr>
          <a:xfrm>
            <a:off x="3613150" y="3232403"/>
            <a:ext cx="92329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55"/>
          <p:cNvCxnSpPr>
            <a:endCxn id="40" idx="1"/>
          </p:cNvCxnSpPr>
          <p:nvPr/>
        </p:nvCxnSpPr>
        <p:spPr>
          <a:xfrm>
            <a:off x="3670300" y="3232403"/>
            <a:ext cx="93472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7"/>
          <p:cNvCxnSpPr>
            <a:stCxn id="28" idx="3"/>
          </p:cNvCxnSpPr>
          <p:nvPr/>
        </p:nvCxnSpPr>
        <p:spPr>
          <a:xfrm flipV="1">
            <a:off x="3699510" y="3348227"/>
            <a:ext cx="894080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9"/>
          <p:cNvCxnSpPr>
            <a:stCxn id="28" idx="3"/>
            <a:endCxn id="37" idx="1"/>
          </p:cNvCxnSpPr>
          <p:nvPr/>
        </p:nvCxnSpPr>
        <p:spPr>
          <a:xfrm>
            <a:off x="3699510" y="3502151"/>
            <a:ext cx="836930" cy="13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61"/>
          <p:cNvCxnSpPr>
            <a:endCxn id="40" idx="1"/>
          </p:cNvCxnSpPr>
          <p:nvPr/>
        </p:nvCxnSpPr>
        <p:spPr>
          <a:xfrm>
            <a:off x="3613151" y="3525011"/>
            <a:ext cx="991870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023"/>
          <p:cNvCxnSpPr>
            <a:stCxn id="29" idx="3"/>
          </p:cNvCxnSpPr>
          <p:nvPr/>
        </p:nvCxnSpPr>
        <p:spPr>
          <a:xfrm flipV="1">
            <a:off x="3699510" y="3348227"/>
            <a:ext cx="836930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026"/>
          <p:cNvCxnSpPr>
            <a:stCxn id="29" idx="3"/>
            <a:endCxn id="37" idx="1"/>
          </p:cNvCxnSpPr>
          <p:nvPr/>
        </p:nvCxnSpPr>
        <p:spPr>
          <a:xfrm flipV="1">
            <a:off x="3699510" y="3634739"/>
            <a:ext cx="836930" cy="1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028"/>
          <p:cNvCxnSpPr/>
          <p:nvPr/>
        </p:nvCxnSpPr>
        <p:spPr>
          <a:xfrm>
            <a:off x="3613150" y="3811523"/>
            <a:ext cx="980440" cy="12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30"/>
          <p:cNvCxnSpPr>
            <a:stCxn id="30" idx="3"/>
            <a:endCxn id="38" idx="1"/>
          </p:cNvCxnSpPr>
          <p:nvPr/>
        </p:nvCxnSpPr>
        <p:spPr>
          <a:xfrm flipV="1">
            <a:off x="3699511" y="3348228"/>
            <a:ext cx="905510" cy="7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032"/>
          <p:cNvCxnSpPr>
            <a:endCxn id="37" idx="1"/>
          </p:cNvCxnSpPr>
          <p:nvPr/>
        </p:nvCxnSpPr>
        <p:spPr>
          <a:xfrm flipV="1">
            <a:off x="3613150" y="3634740"/>
            <a:ext cx="923290" cy="49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034"/>
          <p:cNvCxnSpPr>
            <a:stCxn id="30" idx="3"/>
          </p:cNvCxnSpPr>
          <p:nvPr/>
        </p:nvCxnSpPr>
        <p:spPr>
          <a:xfrm flipV="1">
            <a:off x="3699510" y="3919727"/>
            <a:ext cx="894080" cy="17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75"/>
          <p:cNvSpPr txBox="1"/>
          <p:nvPr/>
        </p:nvSpPr>
        <p:spPr>
          <a:xfrm>
            <a:off x="3999231" y="4157471"/>
            <a:ext cx="133223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reduceByKey</a:t>
            </a:r>
          </a:p>
        </p:txBody>
      </p:sp>
      <p:sp>
        <p:nvSpPr>
          <p:cNvPr id="54" name="TextBox 63"/>
          <p:cNvSpPr txBox="1"/>
          <p:nvPr/>
        </p:nvSpPr>
        <p:spPr>
          <a:xfrm>
            <a:off x="4970780" y="2246376"/>
            <a:ext cx="201295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Array[(String,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sp>
        <p:nvSpPr>
          <p:cNvPr id="55" name="Rounded Rectangle 64"/>
          <p:cNvSpPr/>
          <p:nvPr/>
        </p:nvSpPr>
        <p:spPr>
          <a:xfrm>
            <a:off x="5810251" y="3534155"/>
            <a:ext cx="478790" cy="231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cxnSp>
        <p:nvCxnSpPr>
          <p:cNvPr id="56" name="Straight Arrow Connector 27"/>
          <p:cNvCxnSpPr>
            <a:stCxn id="39" idx="3"/>
            <a:endCxn id="55" idx="1"/>
          </p:cNvCxnSpPr>
          <p:nvPr/>
        </p:nvCxnSpPr>
        <p:spPr>
          <a:xfrm>
            <a:off x="5083810" y="3645407"/>
            <a:ext cx="726440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67"/>
          <p:cNvSpPr txBox="1"/>
          <p:nvPr/>
        </p:nvSpPr>
        <p:spPr>
          <a:xfrm>
            <a:off x="5349240" y="3739896"/>
            <a:ext cx="133223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collect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65760" y="3419857"/>
            <a:ext cx="6583680" cy="847343"/>
          </a:xfrm>
          <a:prstGeom prst="rect">
            <a:avLst/>
          </a:prstGeom>
        </p:spPr>
        <p:txBody>
          <a:bodyPr vert="horz" lIns="77578" tIns="38789" rIns="77578" bIns="38789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itchFamily="34" charset="-122"/>
                <a:ea typeface="ＭＳ Ｐゴシック" pitchFamily="34" charset="-128"/>
                <a:cs typeface="+mn-cs"/>
              </a:rPr>
              <a:t>Stages are sequences of RDDs, that don</a:t>
            </a:r>
            <a:r>
              <a:rPr kumimoji="0" lang="en-US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itchFamily="34" charset="-122"/>
                <a:ea typeface="ＭＳ Ｐゴシック" pitchFamily="34" charset="-128"/>
                <a:cs typeface="+mn-cs"/>
              </a:rPr>
              <a:t>’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itchFamily="34" charset="-122"/>
                <a:ea typeface="ＭＳ Ｐゴシック" pitchFamily="34" charset="-128"/>
                <a:cs typeface="+mn-cs"/>
              </a:rPr>
              <a:t>t have a Shuffle in between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itchFamily="34" charset="-122"/>
              <a:ea typeface="ＭＳ Ｐゴシック" pitchFamily="34" charset="-128"/>
              <a:cs typeface="+mn-cs"/>
            </a:endParaRPr>
          </a:p>
        </p:txBody>
      </p:sp>
      <p:sp>
        <p:nvSpPr>
          <p:cNvPr id="6" name="Rounded Rectangle 1"/>
          <p:cNvSpPr/>
          <p:nvPr/>
        </p:nvSpPr>
        <p:spPr>
          <a:xfrm>
            <a:off x="402590" y="993649"/>
            <a:ext cx="4048760" cy="19598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ounded Rectangle 75"/>
          <p:cNvSpPr/>
          <p:nvPr/>
        </p:nvSpPr>
        <p:spPr>
          <a:xfrm>
            <a:off x="4084320" y="990601"/>
            <a:ext cx="2713990" cy="195834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815340" y="1280160"/>
            <a:ext cx="579120" cy="1266444"/>
            <a:chOff x="1642340" y="5129482"/>
            <a:chExt cx="648072" cy="1584176"/>
          </a:xfrm>
        </p:grpSpPr>
        <p:sp>
          <p:nvSpPr>
            <p:cNvPr id="9" name="Rounded Rectangle 64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Rounded Rectangle 65"/>
            <p:cNvSpPr/>
            <p:nvPr/>
          </p:nvSpPr>
          <p:spPr>
            <a:xfrm>
              <a:off x="1714822" y="5228612"/>
              <a:ext cx="503109" cy="28785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Rounded Rectangle 66"/>
            <p:cNvSpPr/>
            <p:nvPr/>
          </p:nvSpPr>
          <p:spPr>
            <a:xfrm>
              <a:off x="1714822" y="5594631"/>
              <a:ext cx="503109" cy="2897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Rounded Rectangle 67"/>
            <p:cNvSpPr/>
            <p:nvPr/>
          </p:nvSpPr>
          <p:spPr>
            <a:xfrm>
              <a:off x="1714822" y="5966369"/>
              <a:ext cx="503109" cy="28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Rounded Rectangle 68"/>
            <p:cNvSpPr/>
            <p:nvPr/>
          </p:nvSpPr>
          <p:spPr>
            <a:xfrm>
              <a:off x="1714822" y="6330482"/>
              <a:ext cx="503109" cy="2897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541021" y="2546604"/>
            <a:ext cx="82169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textFile</a:t>
            </a:r>
          </a:p>
        </p:txBody>
      </p: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1990090" y="1280160"/>
            <a:ext cx="579120" cy="1266444"/>
            <a:chOff x="1642340" y="5129482"/>
            <a:chExt cx="648072" cy="1584176"/>
          </a:xfrm>
        </p:grpSpPr>
        <p:sp>
          <p:nvSpPr>
            <p:cNvPr id="16" name="Rounded Rectangle 71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Rounded Rectangle 72"/>
            <p:cNvSpPr/>
            <p:nvPr/>
          </p:nvSpPr>
          <p:spPr>
            <a:xfrm>
              <a:off x="1714821" y="5228612"/>
              <a:ext cx="503109" cy="28785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Rounded Rectangle 73"/>
            <p:cNvSpPr/>
            <p:nvPr/>
          </p:nvSpPr>
          <p:spPr>
            <a:xfrm>
              <a:off x="1714821" y="5594631"/>
              <a:ext cx="503109" cy="2897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9" name="Rounded Rectangle 74"/>
            <p:cNvSpPr/>
            <p:nvPr/>
          </p:nvSpPr>
          <p:spPr>
            <a:xfrm>
              <a:off x="1714821" y="5966369"/>
              <a:ext cx="503109" cy="28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0" name="Rounded Rectangle 76"/>
            <p:cNvSpPr/>
            <p:nvPr/>
          </p:nvSpPr>
          <p:spPr>
            <a:xfrm>
              <a:off x="1714821" y="6330482"/>
              <a:ext cx="503109" cy="2897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21" name="Straight Arrow Connector 77"/>
          <p:cNvCxnSpPr>
            <a:endCxn id="17" idx="1"/>
          </p:cNvCxnSpPr>
          <p:nvPr/>
        </p:nvCxnSpPr>
        <p:spPr>
          <a:xfrm>
            <a:off x="1276351" y="1473708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8"/>
          <p:cNvCxnSpPr>
            <a:endCxn id="18" idx="1"/>
          </p:cNvCxnSpPr>
          <p:nvPr/>
        </p:nvCxnSpPr>
        <p:spPr>
          <a:xfrm>
            <a:off x="1276351" y="1767840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9"/>
          <p:cNvCxnSpPr>
            <a:stCxn id="12" idx="3"/>
            <a:endCxn id="19" idx="1"/>
          </p:cNvCxnSpPr>
          <p:nvPr/>
        </p:nvCxnSpPr>
        <p:spPr>
          <a:xfrm>
            <a:off x="1330960" y="206349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80"/>
          <p:cNvCxnSpPr>
            <a:stCxn id="13" idx="3"/>
            <a:endCxn id="20" idx="1"/>
          </p:cNvCxnSpPr>
          <p:nvPr/>
        </p:nvCxnSpPr>
        <p:spPr>
          <a:xfrm>
            <a:off x="1330960" y="2356104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81"/>
          <p:cNvSpPr txBox="1"/>
          <p:nvPr/>
        </p:nvSpPr>
        <p:spPr>
          <a:xfrm>
            <a:off x="1672590" y="2534412"/>
            <a:ext cx="82169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</a:p>
        </p:txBody>
      </p: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3178810" y="1266444"/>
            <a:ext cx="579120" cy="1267968"/>
            <a:chOff x="1642340" y="5129482"/>
            <a:chExt cx="648072" cy="1584176"/>
          </a:xfrm>
        </p:grpSpPr>
        <p:sp>
          <p:nvSpPr>
            <p:cNvPr id="27" name="Rounded Rectangle 83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8" name="Rounded Rectangle 84"/>
            <p:cNvSpPr/>
            <p:nvPr/>
          </p:nvSpPr>
          <p:spPr>
            <a:xfrm>
              <a:off x="1714821" y="5230398"/>
              <a:ext cx="503109" cy="28560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9" name="Rounded Rectangle 85"/>
            <p:cNvSpPr/>
            <p:nvPr/>
          </p:nvSpPr>
          <p:spPr>
            <a:xfrm>
              <a:off x="1714821" y="5594072"/>
              <a:ext cx="503109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0" name="Rounded Rectangle 86"/>
            <p:cNvSpPr/>
            <p:nvPr/>
          </p:nvSpPr>
          <p:spPr>
            <a:xfrm>
              <a:off x="1714821" y="5965364"/>
              <a:ext cx="503109" cy="28751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1" name="Rounded Rectangle 87"/>
            <p:cNvSpPr/>
            <p:nvPr/>
          </p:nvSpPr>
          <p:spPr>
            <a:xfrm>
              <a:off x="1714821" y="6330943"/>
              <a:ext cx="503109" cy="289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32" name="Straight Arrow Connector 88"/>
          <p:cNvCxnSpPr>
            <a:endCxn id="28" idx="1"/>
          </p:cNvCxnSpPr>
          <p:nvPr/>
        </p:nvCxnSpPr>
        <p:spPr>
          <a:xfrm>
            <a:off x="2465071" y="1461516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89"/>
          <p:cNvCxnSpPr>
            <a:endCxn id="29" idx="1"/>
          </p:cNvCxnSpPr>
          <p:nvPr/>
        </p:nvCxnSpPr>
        <p:spPr>
          <a:xfrm>
            <a:off x="2465071" y="1754124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90"/>
          <p:cNvCxnSpPr>
            <a:endCxn id="30" idx="1"/>
          </p:cNvCxnSpPr>
          <p:nvPr/>
        </p:nvCxnSpPr>
        <p:spPr>
          <a:xfrm>
            <a:off x="2465071" y="2049780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91"/>
          <p:cNvCxnSpPr>
            <a:endCxn id="31" idx="1"/>
          </p:cNvCxnSpPr>
          <p:nvPr/>
        </p:nvCxnSpPr>
        <p:spPr>
          <a:xfrm>
            <a:off x="2465071" y="2343912"/>
            <a:ext cx="77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92"/>
          <p:cNvSpPr txBox="1"/>
          <p:nvPr/>
        </p:nvSpPr>
        <p:spPr>
          <a:xfrm>
            <a:off x="2861310" y="2520696"/>
            <a:ext cx="82169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</a:p>
        </p:txBody>
      </p:sp>
      <p:grpSp>
        <p:nvGrpSpPr>
          <p:cNvPr id="37" name="Group 93"/>
          <p:cNvGrpSpPr>
            <a:grpSpLocks/>
          </p:cNvGrpSpPr>
          <p:nvPr/>
        </p:nvGrpSpPr>
        <p:grpSpPr bwMode="auto">
          <a:xfrm>
            <a:off x="4563110" y="1394460"/>
            <a:ext cx="579120" cy="984504"/>
            <a:chOff x="1642340" y="5481950"/>
            <a:chExt cx="648072" cy="1231707"/>
          </a:xfrm>
        </p:grpSpPr>
        <p:sp>
          <p:nvSpPr>
            <p:cNvPr id="38" name="Rounded Rectangle 94"/>
            <p:cNvSpPr/>
            <p:nvPr/>
          </p:nvSpPr>
          <p:spPr>
            <a:xfrm>
              <a:off x="1642340" y="5481950"/>
              <a:ext cx="648072" cy="123170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9" name="Rounded Rectangle 95"/>
            <p:cNvSpPr/>
            <p:nvPr/>
          </p:nvSpPr>
          <p:spPr>
            <a:xfrm>
              <a:off x="1714821" y="5594444"/>
              <a:ext cx="503109" cy="2879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40" name="Rounded Rectangle 96"/>
            <p:cNvSpPr/>
            <p:nvPr/>
          </p:nvSpPr>
          <p:spPr>
            <a:xfrm>
              <a:off x="1714821" y="5964337"/>
              <a:ext cx="503109" cy="2898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41" name="Rounded Rectangle 97"/>
            <p:cNvSpPr/>
            <p:nvPr/>
          </p:nvSpPr>
          <p:spPr>
            <a:xfrm>
              <a:off x="1714821" y="6332324"/>
              <a:ext cx="503109" cy="28790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cxnSp>
        <p:nvCxnSpPr>
          <p:cNvPr id="42" name="Straight Arrow Connector 98"/>
          <p:cNvCxnSpPr>
            <a:stCxn id="28" idx="3"/>
            <a:endCxn id="39" idx="1"/>
          </p:cNvCxnSpPr>
          <p:nvPr/>
        </p:nvCxnSpPr>
        <p:spPr>
          <a:xfrm>
            <a:off x="3694430" y="1461517"/>
            <a:ext cx="933450" cy="13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99"/>
          <p:cNvCxnSpPr>
            <a:endCxn id="38" idx="1"/>
          </p:cNvCxnSpPr>
          <p:nvPr/>
        </p:nvCxnSpPr>
        <p:spPr>
          <a:xfrm>
            <a:off x="3639821" y="1485901"/>
            <a:ext cx="923290" cy="40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00"/>
          <p:cNvCxnSpPr>
            <a:endCxn id="41" idx="1"/>
          </p:cNvCxnSpPr>
          <p:nvPr/>
        </p:nvCxnSpPr>
        <p:spPr>
          <a:xfrm>
            <a:off x="3698240" y="1485900"/>
            <a:ext cx="929640" cy="70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01"/>
          <p:cNvCxnSpPr>
            <a:stCxn id="29" idx="3"/>
          </p:cNvCxnSpPr>
          <p:nvPr/>
        </p:nvCxnSpPr>
        <p:spPr>
          <a:xfrm flipV="1">
            <a:off x="3694431" y="1600201"/>
            <a:ext cx="927100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02"/>
          <p:cNvCxnSpPr>
            <a:stCxn id="29" idx="3"/>
            <a:endCxn id="38" idx="1"/>
          </p:cNvCxnSpPr>
          <p:nvPr/>
        </p:nvCxnSpPr>
        <p:spPr>
          <a:xfrm>
            <a:off x="3694430" y="1754125"/>
            <a:ext cx="868680" cy="13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03"/>
          <p:cNvCxnSpPr>
            <a:endCxn id="41" idx="1"/>
          </p:cNvCxnSpPr>
          <p:nvPr/>
        </p:nvCxnSpPr>
        <p:spPr>
          <a:xfrm>
            <a:off x="3639820" y="1776985"/>
            <a:ext cx="988060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04"/>
          <p:cNvCxnSpPr>
            <a:stCxn id="30" idx="3"/>
          </p:cNvCxnSpPr>
          <p:nvPr/>
        </p:nvCxnSpPr>
        <p:spPr>
          <a:xfrm flipV="1">
            <a:off x="3694430" y="1600200"/>
            <a:ext cx="86868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05"/>
          <p:cNvCxnSpPr>
            <a:stCxn id="30" idx="3"/>
            <a:endCxn id="38" idx="1"/>
          </p:cNvCxnSpPr>
          <p:nvPr/>
        </p:nvCxnSpPr>
        <p:spPr>
          <a:xfrm flipV="1">
            <a:off x="3694430" y="1886712"/>
            <a:ext cx="868680" cy="16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6"/>
          <p:cNvCxnSpPr/>
          <p:nvPr/>
        </p:nvCxnSpPr>
        <p:spPr>
          <a:xfrm>
            <a:off x="3639820" y="2063497"/>
            <a:ext cx="981710" cy="12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07"/>
          <p:cNvCxnSpPr>
            <a:stCxn id="31" idx="3"/>
            <a:endCxn id="39" idx="1"/>
          </p:cNvCxnSpPr>
          <p:nvPr/>
        </p:nvCxnSpPr>
        <p:spPr>
          <a:xfrm flipV="1">
            <a:off x="3694430" y="1600200"/>
            <a:ext cx="933450" cy="74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08"/>
          <p:cNvCxnSpPr>
            <a:endCxn id="38" idx="1"/>
          </p:cNvCxnSpPr>
          <p:nvPr/>
        </p:nvCxnSpPr>
        <p:spPr>
          <a:xfrm flipV="1">
            <a:off x="3639821" y="1886712"/>
            <a:ext cx="923290" cy="49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9"/>
          <p:cNvCxnSpPr>
            <a:stCxn id="31" idx="3"/>
          </p:cNvCxnSpPr>
          <p:nvPr/>
        </p:nvCxnSpPr>
        <p:spPr>
          <a:xfrm flipV="1">
            <a:off x="3694431" y="2171700"/>
            <a:ext cx="927100" cy="17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0"/>
          <p:cNvSpPr txBox="1"/>
          <p:nvPr/>
        </p:nvSpPr>
        <p:spPr>
          <a:xfrm>
            <a:off x="4027171" y="2409444"/>
            <a:ext cx="1250950" cy="541210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reduceByKey</a:t>
            </a:r>
          </a:p>
        </p:txBody>
      </p:sp>
      <p:sp>
        <p:nvSpPr>
          <p:cNvPr id="55" name="Rounded Rectangle 111"/>
          <p:cNvSpPr/>
          <p:nvPr/>
        </p:nvSpPr>
        <p:spPr>
          <a:xfrm>
            <a:off x="5836921" y="1787653"/>
            <a:ext cx="450850" cy="2301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cxnSp>
        <p:nvCxnSpPr>
          <p:cNvPr id="56" name="Straight Arrow Connector 112"/>
          <p:cNvCxnSpPr>
            <a:stCxn id="40" idx="3"/>
            <a:endCxn id="55" idx="1"/>
          </p:cNvCxnSpPr>
          <p:nvPr/>
        </p:nvCxnSpPr>
        <p:spPr>
          <a:xfrm>
            <a:off x="5078731" y="1897381"/>
            <a:ext cx="758190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13"/>
          <p:cNvSpPr txBox="1"/>
          <p:nvPr/>
        </p:nvSpPr>
        <p:spPr>
          <a:xfrm>
            <a:off x="5377180" y="1993392"/>
            <a:ext cx="1249680" cy="310378"/>
          </a:xfrm>
          <a:prstGeom prst="rect">
            <a:avLst/>
          </a:prstGeom>
          <a:noFill/>
        </p:spPr>
        <p:txBody>
          <a:bodyPr lIns="78776" tIns="39388" rIns="78776" bIns="3938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collect</a:t>
            </a:r>
          </a:p>
        </p:txBody>
      </p:sp>
      <p:sp>
        <p:nvSpPr>
          <p:cNvPr id="58" name="TextBox 2"/>
          <p:cNvSpPr txBox="1">
            <a:spLocks noChangeArrowheads="1"/>
          </p:cNvSpPr>
          <p:nvPr/>
        </p:nvSpPr>
        <p:spPr bwMode="auto">
          <a:xfrm>
            <a:off x="1912620" y="1002792"/>
            <a:ext cx="853440" cy="31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776" tIns="39388" rIns="78776" bIns="39388">
            <a:spAutoFit/>
          </a:bodyPr>
          <a:lstStyle/>
          <a:p>
            <a:r>
              <a:rPr lang="en-US" b="1"/>
              <a:t>Stage 1</a:t>
            </a:r>
          </a:p>
        </p:txBody>
      </p:sp>
      <p:sp>
        <p:nvSpPr>
          <p:cNvPr id="59" name="TextBox 114"/>
          <p:cNvSpPr txBox="1">
            <a:spLocks noChangeArrowheads="1"/>
          </p:cNvSpPr>
          <p:nvPr/>
        </p:nvSpPr>
        <p:spPr bwMode="auto">
          <a:xfrm>
            <a:off x="5082541" y="990600"/>
            <a:ext cx="796290" cy="54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776" tIns="39388" rIns="78776" bIns="39388">
            <a:spAutoFit/>
          </a:bodyPr>
          <a:lstStyle/>
          <a:p>
            <a:r>
              <a:rPr lang="en-US" b="1"/>
              <a:t>Stage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4541520"/>
            <a:ext cx="6553200" cy="762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72440" y="964692"/>
            <a:ext cx="6111240" cy="2111527"/>
            <a:chOff x="1178187" y="2847210"/>
            <a:chExt cx="7639654" cy="2638726"/>
          </a:xfrm>
        </p:grpSpPr>
        <p:sp>
          <p:nvSpPr>
            <p:cNvPr id="6" name="Rounded Rectangle 1"/>
            <p:cNvSpPr/>
            <p:nvPr/>
          </p:nvSpPr>
          <p:spPr>
            <a:xfrm>
              <a:off x="1178187" y="2852923"/>
              <a:ext cx="4531083" cy="2449197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Rounded Rectangle 75"/>
            <p:cNvSpPr/>
            <p:nvPr/>
          </p:nvSpPr>
          <p:spPr>
            <a:xfrm>
              <a:off x="5780714" y="2847210"/>
              <a:ext cx="3037127" cy="244729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694674" y="3209383"/>
              <a:ext cx="648072" cy="1584176"/>
              <a:chOff x="1642340" y="5129482"/>
              <a:chExt cx="648072" cy="1584176"/>
            </a:xfrm>
          </p:grpSpPr>
          <p:sp>
            <p:nvSpPr>
              <p:cNvPr id="55" name="Rounded Rectangle 64"/>
              <p:cNvSpPr/>
              <p:nvPr/>
            </p:nvSpPr>
            <p:spPr>
              <a:xfrm>
                <a:off x="1641832" y="5129165"/>
                <a:ext cx="649338" cy="158455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56" name="Rounded Rectangle 65"/>
              <p:cNvSpPr/>
              <p:nvPr/>
            </p:nvSpPr>
            <p:spPr>
              <a:xfrm>
                <a:off x="1713275" y="5228200"/>
                <a:ext cx="506453" cy="2875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57" name="Rounded Rectangle 66"/>
              <p:cNvSpPr/>
              <p:nvPr/>
            </p:nvSpPr>
            <p:spPr>
              <a:xfrm>
                <a:off x="1713275" y="5593865"/>
                <a:ext cx="506453" cy="28948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58" name="Rounded Rectangle 67"/>
              <p:cNvSpPr/>
              <p:nvPr/>
            </p:nvSpPr>
            <p:spPr>
              <a:xfrm>
                <a:off x="1713275" y="5965244"/>
                <a:ext cx="506453" cy="2875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59" name="Rounded Rectangle 68"/>
              <p:cNvSpPr/>
              <p:nvPr/>
            </p:nvSpPr>
            <p:spPr>
              <a:xfrm>
                <a:off x="1713275" y="6330909"/>
                <a:ext cx="506453" cy="28948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  <p:sp>
          <p:nvSpPr>
            <p:cNvPr id="9" name="TextBox 69"/>
            <p:cNvSpPr txBox="1"/>
            <p:nvPr/>
          </p:nvSpPr>
          <p:spPr>
            <a:xfrm>
              <a:off x="1351239" y="4793618"/>
              <a:ext cx="919235" cy="6923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textFile</a:t>
              </a:r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3163263" y="3209383"/>
              <a:ext cx="648072" cy="1584176"/>
              <a:chOff x="1642340" y="5129482"/>
              <a:chExt cx="648072" cy="1584176"/>
            </a:xfrm>
          </p:grpSpPr>
          <p:sp>
            <p:nvSpPr>
              <p:cNvPr id="50" name="Rounded Rectangle 71"/>
              <p:cNvSpPr/>
              <p:nvPr/>
            </p:nvSpPr>
            <p:spPr>
              <a:xfrm>
                <a:off x="1641796" y="5129165"/>
                <a:ext cx="649339" cy="158455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51" name="Rounded Rectangle 72"/>
              <p:cNvSpPr/>
              <p:nvPr/>
            </p:nvSpPr>
            <p:spPr>
              <a:xfrm>
                <a:off x="1713240" y="5228200"/>
                <a:ext cx="506452" cy="2875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52" name="Rounded Rectangle 73"/>
              <p:cNvSpPr/>
              <p:nvPr/>
            </p:nvSpPr>
            <p:spPr>
              <a:xfrm>
                <a:off x="1713240" y="5593865"/>
                <a:ext cx="506452" cy="28948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53" name="Rounded Rectangle 74"/>
              <p:cNvSpPr/>
              <p:nvPr/>
            </p:nvSpPr>
            <p:spPr>
              <a:xfrm>
                <a:off x="1713240" y="5965244"/>
                <a:ext cx="506452" cy="2875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54" name="Rounded Rectangle 76"/>
              <p:cNvSpPr/>
              <p:nvPr/>
            </p:nvSpPr>
            <p:spPr>
              <a:xfrm>
                <a:off x="1713240" y="6330909"/>
                <a:ext cx="506452" cy="28948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  <p:cxnSp>
          <p:nvCxnSpPr>
            <p:cNvPr id="11" name="Straight Arrow Connector 77"/>
            <p:cNvCxnSpPr>
              <a:endCxn id="51" idx="1"/>
            </p:cNvCxnSpPr>
            <p:nvPr/>
          </p:nvCxnSpPr>
          <p:spPr>
            <a:xfrm>
              <a:off x="2270473" y="3452843"/>
              <a:ext cx="965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78"/>
            <p:cNvCxnSpPr>
              <a:endCxn id="52" idx="1"/>
            </p:cNvCxnSpPr>
            <p:nvPr/>
          </p:nvCxnSpPr>
          <p:spPr>
            <a:xfrm>
              <a:off x="2270473" y="3818509"/>
              <a:ext cx="965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79"/>
            <p:cNvCxnSpPr>
              <a:stCxn id="58" idx="3"/>
              <a:endCxn id="53" idx="1"/>
            </p:cNvCxnSpPr>
            <p:nvPr/>
          </p:nvCxnSpPr>
          <p:spPr>
            <a:xfrm>
              <a:off x="2270473" y="4189887"/>
              <a:ext cx="965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80"/>
            <p:cNvCxnSpPr>
              <a:stCxn id="59" idx="3"/>
              <a:endCxn id="54" idx="1"/>
            </p:cNvCxnSpPr>
            <p:nvPr/>
          </p:nvCxnSpPr>
          <p:spPr>
            <a:xfrm>
              <a:off x="2270473" y="4555553"/>
              <a:ext cx="965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81"/>
            <p:cNvSpPr txBox="1"/>
            <p:nvPr/>
          </p:nvSpPr>
          <p:spPr>
            <a:xfrm>
              <a:off x="2765813" y="4776476"/>
              <a:ext cx="919236" cy="403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</a:p>
          </p:txBody>
        </p:sp>
        <p:grpSp>
          <p:nvGrpSpPr>
            <p:cNvPr id="16" name="Group 82"/>
            <p:cNvGrpSpPr>
              <a:grpSpLocks/>
            </p:cNvGrpSpPr>
            <p:nvPr/>
          </p:nvGrpSpPr>
          <p:grpSpPr bwMode="auto">
            <a:xfrm>
              <a:off x="4649217" y="3193213"/>
              <a:ext cx="648072" cy="1584176"/>
              <a:chOff x="1642340" y="5129482"/>
              <a:chExt cx="648072" cy="1584176"/>
            </a:xfrm>
          </p:grpSpPr>
          <p:sp>
            <p:nvSpPr>
              <p:cNvPr id="45" name="Rounded Rectangle 83"/>
              <p:cNvSpPr/>
              <p:nvPr/>
            </p:nvSpPr>
            <p:spPr>
              <a:xfrm>
                <a:off x="1641859" y="5130100"/>
                <a:ext cx="649339" cy="1582645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6" name="Rounded Rectangle 84"/>
              <p:cNvSpPr/>
              <p:nvPr/>
            </p:nvSpPr>
            <p:spPr>
              <a:xfrm>
                <a:off x="1713303" y="5229134"/>
                <a:ext cx="506452" cy="2875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7" name="Rounded Rectangle 85"/>
              <p:cNvSpPr/>
              <p:nvPr/>
            </p:nvSpPr>
            <p:spPr>
              <a:xfrm>
                <a:off x="1713303" y="5594800"/>
                <a:ext cx="506452" cy="28948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8" name="Rounded Rectangle 86"/>
              <p:cNvSpPr/>
              <p:nvPr/>
            </p:nvSpPr>
            <p:spPr>
              <a:xfrm>
                <a:off x="1713303" y="5966178"/>
                <a:ext cx="506452" cy="2875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9" name="Rounded Rectangle 87"/>
              <p:cNvSpPr/>
              <p:nvPr/>
            </p:nvSpPr>
            <p:spPr>
              <a:xfrm>
                <a:off x="1713303" y="6329940"/>
                <a:ext cx="506452" cy="28948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  <p:cxnSp>
          <p:nvCxnSpPr>
            <p:cNvPr id="17" name="Straight Arrow Connector 88"/>
            <p:cNvCxnSpPr>
              <a:endCxn id="46" idx="1"/>
            </p:cNvCxnSpPr>
            <p:nvPr/>
          </p:nvCxnSpPr>
          <p:spPr>
            <a:xfrm>
              <a:off x="3756491" y="3437607"/>
              <a:ext cx="965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89"/>
            <p:cNvCxnSpPr>
              <a:endCxn id="47" idx="1"/>
            </p:cNvCxnSpPr>
            <p:nvPr/>
          </p:nvCxnSpPr>
          <p:spPr>
            <a:xfrm>
              <a:off x="3756491" y="3803273"/>
              <a:ext cx="965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90"/>
            <p:cNvCxnSpPr>
              <a:endCxn id="48" idx="1"/>
            </p:cNvCxnSpPr>
            <p:nvPr/>
          </p:nvCxnSpPr>
          <p:spPr>
            <a:xfrm>
              <a:off x="3756491" y="4174651"/>
              <a:ext cx="965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91"/>
            <p:cNvCxnSpPr>
              <a:endCxn id="49" idx="1"/>
            </p:cNvCxnSpPr>
            <p:nvPr/>
          </p:nvCxnSpPr>
          <p:spPr>
            <a:xfrm>
              <a:off x="3756491" y="4538413"/>
              <a:ext cx="965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92"/>
            <p:cNvSpPr txBox="1"/>
            <p:nvPr/>
          </p:nvSpPr>
          <p:spPr>
            <a:xfrm>
              <a:off x="4251830" y="4761239"/>
              <a:ext cx="919236" cy="403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</a:p>
          </p:txBody>
        </p:sp>
        <p:grpSp>
          <p:nvGrpSpPr>
            <p:cNvPr id="22" name="Group 93"/>
            <p:cNvGrpSpPr>
              <a:grpSpLocks/>
            </p:cNvGrpSpPr>
            <p:nvPr/>
          </p:nvGrpSpPr>
          <p:grpSpPr bwMode="auto">
            <a:xfrm>
              <a:off x="6379624" y="3353399"/>
              <a:ext cx="648072" cy="1231707"/>
              <a:chOff x="1642340" y="5481950"/>
              <a:chExt cx="648072" cy="1231707"/>
            </a:xfrm>
          </p:grpSpPr>
          <p:sp>
            <p:nvSpPr>
              <p:cNvPr id="41" name="Rounded Rectangle 94"/>
              <p:cNvSpPr/>
              <p:nvPr/>
            </p:nvSpPr>
            <p:spPr>
              <a:xfrm>
                <a:off x="1641964" y="5482360"/>
                <a:ext cx="647751" cy="1232216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2" name="Rounded Rectangle 95"/>
              <p:cNvSpPr/>
              <p:nvPr/>
            </p:nvSpPr>
            <p:spPr>
              <a:xfrm>
                <a:off x="1713408" y="5594726"/>
                <a:ext cx="504865" cy="28948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3" name="Rounded Rectangle 96"/>
              <p:cNvSpPr/>
              <p:nvPr/>
            </p:nvSpPr>
            <p:spPr>
              <a:xfrm>
                <a:off x="1713408" y="5966105"/>
                <a:ext cx="504865" cy="2875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4" name="Rounded Rectangle 97"/>
              <p:cNvSpPr/>
              <p:nvPr/>
            </p:nvSpPr>
            <p:spPr>
              <a:xfrm>
                <a:off x="1713408" y="6331771"/>
                <a:ext cx="504865" cy="28948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  <p:cxnSp>
          <p:nvCxnSpPr>
            <p:cNvPr id="23" name="Straight Arrow Connector 98"/>
            <p:cNvCxnSpPr>
              <a:stCxn id="46" idx="3"/>
              <a:endCxn id="42" idx="1"/>
            </p:cNvCxnSpPr>
            <p:nvPr/>
          </p:nvCxnSpPr>
          <p:spPr>
            <a:xfrm>
              <a:off x="5225045" y="3437607"/>
              <a:ext cx="1227234" cy="173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9"/>
            <p:cNvCxnSpPr>
              <a:endCxn id="41" idx="1"/>
            </p:cNvCxnSpPr>
            <p:nvPr/>
          </p:nvCxnSpPr>
          <p:spPr>
            <a:xfrm>
              <a:off x="5225045" y="3466174"/>
              <a:ext cx="1154203" cy="502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0"/>
            <p:cNvCxnSpPr>
              <a:endCxn id="44" idx="1"/>
            </p:cNvCxnSpPr>
            <p:nvPr/>
          </p:nvCxnSpPr>
          <p:spPr>
            <a:xfrm>
              <a:off x="5298076" y="3466174"/>
              <a:ext cx="1154203" cy="8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01"/>
            <p:cNvCxnSpPr>
              <a:stCxn id="47" idx="3"/>
            </p:cNvCxnSpPr>
            <p:nvPr/>
          </p:nvCxnSpPr>
          <p:spPr>
            <a:xfrm flipV="1">
              <a:off x="5225045" y="3610917"/>
              <a:ext cx="1227234" cy="19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02"/>
            <p:cNvCxnSpPr>
              <a:stCxn id="47" idx="3"/>
              <a:endCxn id="41" idx="1"/>
            </p:cNvCxnSpPr>
            <p:nvPr/>
          </p:nvCxnSpPr>
          <p:spPr>
            <a:xfrm>
              <a:off x="5225045" y="3803273"/>
              <a:ext cx="1154203" cy="165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03"/>
            <p:cNvCxnSpPr>
              <a:endCxn id="44" idx="1"/>
            </p:cNvCxnSpPr>
            <p:nvPr/>
          </p:nvCxnSpPr>
          <p:spPr>
            <a:xfrm>
              <a:off x="5225045" y="3833745"/>
              <a:ext cx="1227234" cy="51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04"/>
            <p:cNvCxnSpPr>
              <a:stCxn id="48" idx="3"/>
            </p:cNvCxnSpPr>
            <p:nvPr/>
          </p:nvCxnSpPr>
          <p:spPr>
            <a:xfrm flipV="1">
              <a:off x="5225045" y="3610917"/>
              <a:ext cx="1154203" cy="56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05"/>
            <p:cNvCxnSpPr>
              <a:stCxn id="48" idx="3"/>
              <a:endCxn id="41" idx="1"/>
            </p:cNvCxnSpPr>
            <p:nvPr/>
          </p:nvCxnSpPr>
          <p:spPr>
            <a:xfrm flipV="1">
              <a:off x="5225045" y="3968964"/>
              <a:ext cx="1154203" cy="205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06"/>
            <p:cNvCxnSpPr/>
            <p:nvPr/>
          </p:nvCxnSpPr>
          <p:spPr>
            <a:xfrm>
              <a:off x="5225045" y="4189887"/>
              <a:ext cx="1227234" cy="158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07"/>
            <p:cNvCxnSpPr>
              <a:stCxn id="49" idx="3"/>
              <a:endCxn id="42" idx="1"/>
            </p:cNvCxnSpPr>
            <p:nvPr/>
          </p:nvCxnSpPr>
          <p:spPr>
            <a:xfrm flipV="1">
              <a:off x="5225045" y="3610917"/>
              <a:ext cx="1227234" cy="927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08"/>
            <p:cNvCxnSpPr>
              <a:endCxn id="41" idx="1"/>
            </p:cNvCxnSpPr>
            <p:nvPr/>
          </p:nvCxnSpPr>
          <p:spPr>
            <a:xfrm flipV="1">
              <a:off x="5225045" y="3968964"/>
              <a:ext cx="1154203" cy="617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09"/>
            <p:cNvCxnSpPr>
              <a:stCxn id="49" idx="3"/>
            </p:cNvCxnSpPr>
            <p:nvPr/>
          </p:nvCxnSpPr>
          <p:spPr>
            <a:xfrm flipV="1">
              <a:off x="5225045" y="4325108"/>
              <a:ext cx="1227234" cy="213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10"/>
            <p:cNvSpPr txBox="1"/>
            <p:nvPr/>
          </p:nvSpPr>
          <p:spPr>
            <a:xfrm>
              <a:off x="5709270" y="4622211"/>
              <a:ext cx="1398699" cy="6923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reduceByKey</a:t>
              </a:r>
            </a:p>
          </p:txBody>
        </p:sp>
        <p:sp>
          <p:nvSpPr>
            <p:cNvPr id="36" name="Rounded Rectangle 111"/>
            <p:cNvSpPr/>
            <p:nvPr/>
          </p:nvSpPr>
          <p:spPr>
            <a:xfrm>
              <a:off x="7971637" y="3843267"/>
              <a:ext cx="504865" cy="2875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cxnSp>
          <p:nvCxnSpPr>
            <p:cNvPr id="37" name="Straight Arrow Connector 112"/>
            <p:cNvCxnSpPr>
              <a:stCxn id="43" idx="3"/>
              <a:endCxn id="36" idx="1"/>
            </p:cNvCxnSpPr>
            <p:nvPr/>
          </p:nvCxnSpPr>
          <p:spPr>
            <a:xfrm>
              <a:off x="6955557" y="3980391"/>
              <a:ext cx="1016080" cy="7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13"/>
            <p:cNvSpPr txBox="1"/>
            <p:nvPr/>
          </p:nvSpPr>
          <p:spPr>
            <a:xfrm>
              <a:off x="7395329" y="4100376"/>
              <a:ext cx="1400286" cy="403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collect</a:t>
              </a:r>
            </a:p>
          </p:txBody>
        </p:sp>
        <p:sp>
          <p:nvSpPr>
            <p:cNvPr id="39" name="TextBox 2"/>
            <p:cNvSpPr txBox="1">
              <a:spLocks noChangeArrowheads="1"/>
            </p:cNvSpPr>
            <p:nvPr/>
          </p:nvSpPr>
          <p:spPr bwMode="auto">
            <a:xfrm>
              <a:off x="2873772" y="2862888"/>
              <a:ext cx="1238348" cy="403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/>
                <a:t>Stage 1</a:t>
              </a:r>
            </a:p>
          </p:txBody>
        </p:sp>
        <p:sp>
          <p:nvSpPr>
            <p:cNvPr id="40" name="TextBox 114"/>
            <p:cNvSpPr txBox="1">
              <a:spLocks noChangeArrowheads="1"/>
            </p:cNvSpPr>
            <p:nvPr/>
          </p:nvSpPr>
          <p:spPr bwMode="auto">
            <a:xfrm>
              <a:off x="6588815" y="2847904"/>
              <a:ext cx="1330551" cy="403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/>
                <a:t>Stage 2</a:t>
              </a:r>
            </a:p>
          </p:txBody>
        </p:sp>
      </p:grpSp>
      <p:sp>
        <p:nvSpPr>
          <p:cNvPr id="60" name="Down Arrow 7"/>
          <p:cNvSpPr/>
          <p:nvPr/>
        </p:nvSpPr>
        <p:spPr>
          <a:xfrm>
            <a:off x="3337560" y="2971800"/>
            <a:ext cx="416560" cy="519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1" name="Rounded Rectangle 126"/>
          <p:cNvSpPr/>
          <p:nvPr/>
        </p:nvSpPr>
        <p:spPr>
          <a:xfrm>
            <a:off x="2580640" y="3278124"/>
            <a:ext cx="518160" cy="12664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62" name="Rounded Rectangle 127"/>
          <p:cNvSpPr/>
          <p:nvPr/>
        </p:nvSpPr>
        <p:spPr>
          <a:xfrm>
            <a:off x="2637791" y="3357372"/>
            <a:ext cx="403860" cy="231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3" name="Rounded Rectangle 128"/>
          <p:cNvSpPr/>
          <p:nvPr/>
        </p:nvSpPr>
        <p:spPr>
          <a:xfrm>
            <a:off x="2637791" y="3651504"/>
            <a:ext cx="40386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4" name="Rounded Rectangle 129"/>
          <p:cNvSpPr/>
          <p:nvPr/>
        </p:nvSpPr>
        <p:spPr>
          <a:xfrm>
            <a:off x="2637791" y="3947161"/>
            <a:ext cx="403860" cy="2301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5" name="Rounded Rectangle 130"/>
          <p:cNvSpPr/>
          <p:nvPr/>
        </p:nvSpPr>
        <p:spPr>
          <a:xfrm>
            <a:off x="2637791" y="4239769"/>
            <a:ext cx="403860" cy="2301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6" name="Rounded Rectangle 131"/>
          <p:cNvSpPr/>
          <p:nvPr/>
        </p:nvSpPr>
        <p:spPr>
          <a:xfrm>
            <a:off x="3964940" y="3406141"/>
            <a:ext cx="518160" cy="9845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67" name="Rounded Rectangle 132"/>
          <p:cNvSpPr/>
          <p:nvPr/>
        </p:nvSpPr>
        <p:spPr>
          <a:xfrm>
            <a:off x="4022091" y="3497580"/>
            <a:ext cx="403860" cy="2301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8" name="Rounded Rectangle 133"/>
          <p:cNvSpPr/>
          <p:nvPr/>
        </p:nvSpPr>
        <p:spPr>
          <a:xfrm>
            <a:off x="4022091" y="3793236"/>
            <a:ext cx="403860" cy="231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9" name="Rounded Rectangle 134"/>
          <p:cNvSpPr/>
          <p:nvPr/>
        </p:nvSpPr>
        <p:spPr>
          <a:xfrm>
            <a:off x="4022091" y="4085844"/>
            <a:ext cx="403860" cy="2301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8776" tIns="39388" rIns="78776" bIns="39388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cxnSp>
        <p:nvCxnSpPr>
          <p:cNvPr id="70" name="Straight Arrow Connector 135"/>
          <p:cNvCxnSpPr>
            <a:stCxn id="62" idx="3"/>
            <a:endCxn id="67" idx="1"/>
          </p:cNvCxnSpPr>
          <p:nvPr/>
        </p:nvCxnSpPr>
        <p:spPr>
          <a:xfrm>
            <a:off x="3041650" y="3473196"/>
            <a:ext cx="980440" cy="13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36"/>
          <p:cNvCxnSpPr>
            <a:stCxn id="63" idx="3"/>
          </p:cNvCxnSpPr>
          <p:nvPr/>
        </p:nvCxnSpPr>
        <p:spPr>
          <a:xfrm flipV="1">
            <a:off x="3041650" y="3611880"/>
            <a:ext cx="980440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37"/>
          <p:cNvCxnSpPr>
            <a:stCxn id="64" idx="3"/>
          </p:cNvCxnSpPr>
          <p:nvPr/>
        </p:nvCxnSpPr>
        <p:spPr>
          <a:xfrm flipV="1">
            <a:off x="3041650" y="3611880"/>
            <a:ext cx="923290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38"/>
          <p:cNvCxnSpPr>
            <a:endCxn id="66" idx="1"/>
          </p:cNvCxnSpPr>
          <p:nvPr/>
        </p:nvCxnSpPr>
        <p:spPr>
          <a:xfrm flipV="1">
            <a:off x="3041650" y="3898393"/>
            <a:ext cx="923290" cy="49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7"/>
          <p:cNvCxnSpPr>
            <a:endCxn id="69" idx="1"/>
          </p:cNvCxnSpPr>
          <p:nvPr/>
        </p:nvCxnSpPr>
        <p:spPr>
          <a:xfrm flipV="1">
            <a:off x="3098801" y="4200144"/>
            <a:ext cx="92329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9"/>
          <p:cNvCxnSpPr/>
          <p:nvPr/>
        </p:nvCxnSpPr>
        <p:spPr>
          <a:xfrm flipV="1">
            <a:off x="3056891" y="3576829"/>
            <a:ext cx="866140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1"/>
          <p:cNvCxnSpPr>
            <a:endCxn id="69" idx="1"/>
          </p:cNvCxnSpPr>
          <p:nvPr/>
        </p:nvCxnSpPr>
        <p:spPr>
          <a:xfrm>
            <a:off x="3041650" y="4085844"/>
            <a:ext cx="98044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3"/>
          <p:cNvCxnSpPr>
            <a:stCxn id="62" idx="3"/>
            <a:endCxn id="66" idx="1"/>
          </p:cNvCxnSpPr>
          <p:nvPr/>
        </p:nvCxnSpPr>
        <p:spPr>
          <a:xfrm>
            <a:off x="3041650" y="3473196"/>
            <a:ext cx="923290" cy="42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25"/>
          <p:cNvCxnSpPr>
            <a:stCxn id="62" idx="3"/>
            <a:endCxn id="69" idx="1"/>
          </p:cNvCxnSpPr>
          <p:nvPr/>
        </p:nvCxnSpPr>
        <p:spPr>
          <a:xfrm>
            <a:off x="3041650" y="3473197"/>
            <a:ext cx="980440" cy="72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/>
          <p:cNvCxnSpPr>
            <a:endCxn id="68" idx="1"/>
          </p:cNvCxnSpPr>
          <p:nvPr/>
        </p:nvCxnSpPr>
        <p:spPr>
          <a:xfrm>
            <a:off x="3056890" y="3793236"/>
            <a:ext cx="965200" cy="11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9"/>
          <p:cNvCxnSpPr/>
          <p:nvPr/>
        </p:nvCxnSpPr>
        <p:spPr>
          <a:xfrm>
            <a:off x="3056890" y="3784093"/>
            <a:ext cx="949960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31"/>
          <p:cNvCxnSpPr>
            <a:endCxn id="66" idx="1"/>
          </p:cNvCxnSpPr>
          <p:nvPr/>
        </p:nvCxnSpPr>
        <p:spPr>
          <a:xfrm flipV="1">
            <a:off x="3056890" y="3898392"/>
            <a:ext cx="908050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39"/>
          <p:cNvSpPr txBox="1">
            <a:spLocks noChangeArrowheads="1"/>
          </p:cNvSpPr>
          <p:nvPr/>
        </p:nvSpPr>
        <p:spPr bwMode="auto">
          <a:xfrm>
            <a:off x="2493010" y="4494276"/>
            <a:ext cx="935989" cy="31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776" tIns="39388" rIns="78776" bIns="39388">
            <a:spAutoFit/>
          </a:bodyPr>
          <a:lstStyle/>
          <a:p>
            <a:r>
              <a:rPr lang="en-US" b="1" dirty="0"/>
              <a:t>Stage 1</a:t>
            </a:r>
          </a:p>
        </p:txBody>
      </p:sp>
      <p:sp>
        <p:nvSpPr>
          <p:cNvPr id="83" name="TextBox 140"/>
          <p:cNvSpPr txBox="1">
            <a:spLocks noChangeArrowheads="1"/>
          </p:cNvSpPr>
          <p:nvPr/>
        </p:nvSpPr>
        <p:spPr bwMode="auto">
          <a:xfrm>
            <a:off x="3869690" y="4459225"/>
            <a:ext cx="930909" cy="31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776" tIns="39388" rIns="78776" bIns="39388">
            <a:spAutoFit/>
          </a:bodyPr>
          <a:lstStyle/>
          <a:p>
            <a:r>
              <a:rPr lang="en-US" b="1" dirty="0"/>
              <a:t>Stage 2</a:t>
            </a:r>
          </a:p>
        </p:txBody>
      </p:sp>
      <p:sp>
        <p:nvSpPr>
          <p:cNvPr id="84" name="TextBox 32"/>
          <p:cNvSpPr txBox="1">
            <a:spLocks noChangeArrowheads="1"/>
          </p:cNvSpPr>
          <p:nvPr/>
        </p:nvSpPr>
        <p:spPr bwMode="auto">
          <a:xfrm>
            <a:off x="711201" y="3544824"/>
            <a:ext cx="1781810" cy="100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776" tIns="39388" rIns="78776" bIns="39388">
            <a:spAutoFit/>
          </a:bodyPr>
          <a:lstStyle/>
          <a:p>
            <a:pPr marL="295408" indent="-295408">
              <a:buFont typeface="Calibri" pitchFamily="34" charset="0"/>
              <a:buAutoNum type="arabicPeriod"/>
            </a:pPr>
            <a:r>
              <a:rPr lang="en-US" sz="1200" dirty="0"/>
              <a:t>Read HDFS split</a:t>
            </a:r>
          </a:p>
          <a:p>
            <a:pPr marL="295408" indent="-295408">
              <a:buFont typeface="Calibri" pitchFamily="34" charset="0"/>
              <a:buAutoNum type="arabicPeriod"/>
            </a:pPr>
            <a:r>
              <a:rPr lang="en-US" sz="1200" dirty="0"/>
              <a:t>Apply both the maps</a:t>
            </a:r>
          </a:p>
          <a:p>
            <a:pPr marL="295408" indent="-295408">
              <a:buFont typeface="Calibri" pitchFamily="34" charset="0"/>
              <a:buAutoNum type="arabicPeriod"/>
            </a:pPr>
            <a:r>
              <a:rPr lang="en-US" sz="1200" dirty="0"/>
              <a:t>Start Partial reduce</a:t>
            </a:r>
          </a:p>
          <a:p>
            <a:pPr marL="295408" indent="-295408">
              <a:buFont typeface="Calibri" pitchFamily="34" charset="0"/>
              <a:buAutoNum type="arabicPeriod"/>
            </a:pPr>
            <a:r>
              <a:rPr lang="en-US" sz="1200" dirty="0"/>
              <a:t>Write shuffle data</a:t>
            </a:r>
          </a:p>
        </p:txBody>
      </p:sp>
      <p:sp>
        <p:nvSpPr>
          <p:cNvPr id="85" name="TextBox 141"/>
          <p:cNvSpPr txBox="1">
            <a:spLocks noChangeArrowheads="1"/>
          </p:cNvSpPr>
          <p:nvPr/>
        </p:nvSpPr>
        <p:spPr bwMode="auto">
          <a:xfrm>
            <a:off x="4845050" y="3511296"/>
            <a:ext cx="1781810" cy="81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776" tIns="39388" rIns="78776" bIns="39388">
            <a:spAutoFit/>
          </a:bodyPr>
          <a:lstStyle/>
          <a:p>
            <a:pPr marL="295408" indent="-295408">
              <a:buFont typeface="Calibri" pitchFamily="34" charset="0"/>
              <a:buAutoNum type="arabicPeriod"/>
            </a:pPr>
            <a:r>
              <a:rPr lang="en-US" sz="1200" dirty="0"/>
              <a:t>Read shuffle data</a:t>
            </a:r>
          </a:p>
          <a:p>
            <a:pPr marL="295408" indent="-295408">
              <a:buFont typeface="Calibri" pitchFamily="34" charset="0"/>
              <a:buAutoNum type="arabicPeriod"/>
            </a:pPr>
            <a:r>
              <a:rPr lang="en-US" sz="1200" dirty="0"/>
              <a:t>Final reduce</a:t>
            </a:r>
          </a:p>
          <a:p>
            <a:pPr marL="295408" indent="-295408">
              <a:buFont typeface="Calibri" pitchFamily="34" charset="0"/>
              <a:buAutoNum type="arabicPeriod"/>
            </a:pPr>
            <a:r>
              <a:rPr lang="en-US" sz="1200" dirty="0"/>
              <a:t>Send result to driver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charset="-128"/>
                <a:cs typeface="ＭＳ Ｐゴシック" charset="-128"/>
              </a:rPr>
              <a:t>Scheduler Optimizations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5" y="1012059"/>
            <a:ext cx="6340475" cy="327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Scheduling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a typeface="ＭＳ Ｐゴシック" pitchFamily="34" charset="-128"/>
              </a:rPr>
              <a:t>Task	:  The fundamental unit of execution in Spark</a:t>
            </a:r>
          </a:p>
          <a:p>
            <a:r>
              <a:rPr lang="en-US" b="1" dirty="0" smtClean="0">
                <a:ea typeface="ＭＳ Ｐゴシック" pitchFamily="34" charset="-128"/>
              </a:rPr>
              <a:t>Stage</a:t>
            </a:r>
            <a:r>
              <a:rPr lang="en-US" b="1" dirty="0" smtClean="0">
                <a:ea typeface="ＭＳ Ｐゴシック" pitchFamily="34" charset="-128"/>
              </a:rPr>
              <a:t>	:   Set of Tasks that run parallel</a:t>
            </a:r>
          </a:p>
          <a:p>
            <a:r>
              <a:rPr lang="en-US" b="1" dirty="0" smtClean="0">
                <a:ea typeface="ＭＳ Ｐゴシック" pitchFamily="34" charset="-128"/>
              </a:rPr>
              <a:t>DAG</a:t>
            </a:r>
            <a:r>
              <a:rPr lang="en-US" b="1" dirty="0" smtClean="0">
                <a:ea typeface="ＭＳ Ｐゴシック" pitchFamily="34" charset="-128"/>
              </a:rPr>
              <a:t>	:   Logical Graph of RDD operations</a:t>
            </a:r>
          </a:p>
          <a:p>
            <a:r>
              <a:rPr lang="en-US" b="1" dirty="0" smtClean="0">
                <a:ea typeface="ＭＳ Ｐゴシック" pitchFamily="34" charset="-128"/>
              </a:rPr>
              <a:t>RDD</a:t>
            </a:r>
            <a:r>
              <a:rPr lang="en-US" b="1" dirty="0" smtClean="0">
                <a:ea typeface="ＭＳ Ｐゴシック" pitchFamily="34" charset="-128"/>
              </a:rPr>
              <a:t>	:   Parallel dataset with partitions 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591238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so slow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6372225" cy="327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Summary of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5" y="1051116"/>
            <a:ext cx="5121275" cy="258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Summary of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4295775" cy="335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1266825"/>
            <a:ext cx="61626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Slow </a:t>
            </a:r>
            <a:r>
              <a:rPr lang="en-US" dirty="0" smtClean="0">
                <a:ea typeface="ＭＳ Ｐゴシック" pitchFamily="34" charset="-128"/>
              </a:rPr>
              <a:t>due to replication, serialization, and disk IO</a:t>
            </a:r>
          </a:p>
          <a:p>
            <a:r>
              <a:rPr lang="en-US" dirty="0" smtClean="0">
                <a:ea typeface="ＭＳ Ｐゴシック" pitchFamily="34" charset="-128"/>
              </a:rPr>
              <a:t>Inefficient for:</a:t>
            </a:r>
          </a:p>
          <a:p>
            <a:pPr lvl="1"/>
            <a:r>
              <a:rPr lang="en-US" sz="1000" dirty="0" smtClean="0">
                <a:ea typeface="ＭＳ Ｐゴシック" pitchFamily="34" charset="-128"/>
              </a:rPr>
              <a:t>Iterative algorithms (Machine Learning, Graphs &amp; Network Analysis)</a:t>
            </a:r>
          </a:p>
          <a:p>
            <a:pPr lvl="1"/>
            <a:r>
              <a:rPr lang="en-US" sz="1000" dirty="0" smtClean="0">
                <a:ea typeface="ＭＳ Ｐゴシック" pitchFamily="34" charset="-128"/>
              </a:rPr>
              <a:t>Interactive Data Mining (R, Excel, Ad hoc Reporting, Searching)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so slow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661745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Spark Data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www.quora.com/What-is-the-difference-between-Apache-Spark-and-Apache-Hadoop-Map-Reduce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5943600" cy="272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579753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reasons!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1781175"/>
            <a:ext cx="2600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520667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is </a:t>
            </a:r>
            <a:r>
              <a:rPr lang="en-US" dirty="0" err="1" smtClean="0"/>
              <a:t>everythins</a:t>
            </a:r>
            <a:r>
              <a:rPr lang="en-US" dirty="0" smtClean="0"/>
              <a:t> for dev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318955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90800"/>
            <a:ext cx="3957638" cy="207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5238750" cy="240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10262</TotalTime>
  <Words>214</Words>
  <Application>Microsoft Office PowerPoint</Application>
  <PresentationFormat>Custom</PresentationFormat>
  <Paragraphs>92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Python for zhc</vt:lpstr>
      <vt:lpstr>Why Hadoop so slow</vt:lpstr>
      <vt:lpstr>Why Hadoop so slow</vt:lpstr>
      <vt:lpstr>Spark Data Flow</vt:lpstr>
      <vt:lpstr>Slide 5</vt:lpstr>
      <vt:lpstr>More reasons!</vt:lpstr>
      <vt:lpstr>Slide 7</vt:lpstr>
      <vt:lpstr>RDD is everythins for dev</vt:lpstr>
      <vt:lpstr>Slide 9</vt:lpstr>
      <vt:lpstr>Slide 10</vt:lpstr>
      <vt:lpstr>Example</vt:lpstr>
      <vt:lpstr>Slide 12</vt:lpstr>
      <vt:lpstr>Slide 13</vt:lpstr>
      <vt:lpstr>Slide 14</vt:lpstr>
      <vt:lpstr>Slide 15</vt:lpstr>
      <vt:lpstr>Slide 16</vt:lpstr>
      <vt:lpstr>Slide 17</vt:lpstr>
      <vt:lpstr>Scheduler Optimizations</vt:lpstr>
      <vt:lpstr>Scheduling Process</vt:lpstr>
      <vt:lpstr>Summary of Components</vt:lpstr>
      <vt:lpstr>Summary of Components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SidAskary</dc:creator>
  <cp:lastModifiedBy>s80035896</cp:lastModifiedBy>
  <cp:revision>327</cp:revision>
  <dcterms:created xsi:type="dcterms:W3CDTF">2006-08-16T00:00:00Z</dcterms:created>
  <dcterms:modified xsi:type="dcterms:W3CDTF">2016-04-25T00:42:59Z</dcterms:modified>
</cp:coreProperties>
</file>