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363" r:id="rId3"/>
    <p:sldId id="364" r:id="rId4"/>
    <p:sldId id="366" r:id="rId5"/>
    <p:sldId id="365" r:id="rId6"/>
    <p:sldId id="368" r:id="rId7"/>
    <p:sldId id="367" r:id="rId8"/>
    <p:sldId id="369" r:id="rId9"/>
    <p:sldId id="370" r:id="rId10"/>
    <p:sldId id="371" r:id="rId11"/>
    <p:sldId id="372" r:id="rId12"/>
  </p:sldIdLst>
  <p:sldSz cx="7315200" cy="5486400" type="B5JIS"/>
  <p:notesSz cx="6858000" cy="9144000"/>
  <p:defaultTextStyle>
    <a:defPPr>
      <a:defRPr lang="en-US"/>
    </a:defPPr>
    <a:lvl1pPr marL="0" algn="l" defTabSz="775777" rtl="0" eaLnBrk="1" latinLnBrk="0" hangingPunct="1">
      <a:defRPr sz="1500" kern="1200">
        <a:solidFill>
          <a:schemeClr val="tx1"/>
        </a:solidFill>
        <a:latin typeface="+mn-lt"/>
        <a:ea typeface="+mn-ea"/>
        <a:cs typeface="+mn-cs"/>
      </a:defRPr>
    </a:lvl1pPr>
    <a:lvl2pPr marL="387888" algn="l" defTabSz="775777" rtl="0" eaLnBrk="1" latinLnBrk="0" hangingPunct="1">
      <a:defRPr sz="1500" kern="1200">
        <a:solidFill>
          <a:schemeClr val="tx1"/>
        </a:solidFill>
        <a:latin typeface="+mn-lt"/>
        <a:ea typeface="+mn-ea"/>
        <a:cs typeface="+mn-cs"/>
      </a:defRPr>
    </a:lvl2pPr>
    <a:lvl3pPr marL="775777" algn="l" defTabSz="775777" rtl="0" eaLnBrk="1" latinLnBrk="0" hangingPunct="1">
      <a:defRPr sz="1500" kern="1200">
        <a:solidFill>
          <a:schemeClr val="tx1"/>
        </a:solidFill>
        <a:latin typeface="+mn-lt"/>
        <a:ea typeface="+mn-ea"/>
        <a:cs typeface="+mn-cs"/>
      </a:defRPr>
    </a:lvl3pPr>
    <a:lvl4pPr marL="1163665" algn="l" defTabSz="775777" rtl="0" eaLnBrk="1" latinLnBrk="0" hangingPunct="1">
      <a:defRPr sz="1500" kern="1200">
        <a:solidFill>
          <a:schemeClr val="tx1"/>
        </a:solidFill>
        <a:latin typeface="+mn-lt"/>
        <a:ea typeface="+mn-ea"/>
        <a:cs typeface="+mn-cs"/>
      </a:defRPr>
    </a:lvl4pPr>
    <a:lvl5pPr marL="1551554" algn="l" defTabSz="775777" rtl="0" eaLnBrk="1" latinLnBrk="0" hangingPunct="1">
      <a:defRPr sz="1500" kern="1200">
        <a:solidFill>
          <a:schemeClr val="tx1"/>
        </a:solidFill>
        <a:latin typeface="+mn-lt"/>
        <a:ea typeface="+mn-ea"/>
        <a:cs typeface="+mn-cs"/>
      </a:defRPr>
    </a:lvl5pPr>
    <a:lvl6pPr marL="1939442" algn="l" defTabSz="775777" rtl="0" eaLnBrk="1" latinLnBrk="0" hangingPunct="1">
      <a:defRPr sz="1500" kern="1200">
        <a:solidFill>
          <a:schemeClr val="tx1"/>
        </a:solidFill>
        <a:latin typeface="+mn-lt"/>
        <a:ea typeface="+mn-ea"/>
        <a:cs typeface="+mn-cs"/>
      </a:defRPr>
    </a:lvl6pPr>
    <a:lvl7pPr marL="2327331" algn="l" defTabSz="775777" rtl="0" eaLnBrk="1" latinLnBrk="0" hangingPunct="1">
      <a:defRPr sz="1500" kern="1200">
        <a:solidFill>
          <a:schemeClr val="tx1"/>
        </a:solidFill>
        <a:latin typeface="+mn-lt"/>
        <a:ea typeface="+mn-ea"/>
        <a:cs typeface="+mn-cs"/>
      </a:defRPr>
    </a:lvl7pPr>
    <a:lvl8pPr marL="2715219" algn="l" defTabSz="775777" rtl="0" eaLnBrk="1" latinLnBrk="0" hangingPunct="1">
      <a:defRPr sz="1500" kern="1200">
        <a:solidFill>
          <a:schemeClr val="tx1"/>
        </a:solidFill>
        <a:latin typeface="+mn-lt"/>
        <a:ea typeface="+mn-ea"/>
        <a:cs typeface="+mn-cs"/>
      </a:defRPr>
    </a:lvl8pPr>
    <a:lvl9pPr marL="3103108" algn="l" defTabSz="775777"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87586" autoAdjust="0"/>
  </p:normalViewPr>
  <p:slideViewPr>
    <p:cSldViewPr>
      <p:cViewPr varScale="1">
        <p:scale>
          <a:sx n="92" d="100"/>
          <a:sy n="92" d="100"/>
        </p:scale>
        <p:origin x="-1930" y="-77"/>
      </p:cViewPr>
      <p:guideLst>
        <p:guide orient="horz" pos="1728"/>
        <p:guide pos="2304"/>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92" d="100"/>
          <a:sy n="92" d="100"/>
        </p:scale>
        <p:origin x="-378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313F3-4922-4CF2-97C6-7529967DD271}" type="datetimeFigureOut">
              <a:rPr lang="en-US" smtClean="0"/>
              <a:pPr/>
              <a:t>10/31/2016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09D844-0871-42AB-B0EF-448E889ECE9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DF83E-7AE8-48A3-9786-3CD05B9A9A87}" type="datetimeFigureOut">
              <a:rPr lang="en-US" smtClean="0"/>
              <a:pPr/>
              <a:t>10/31/2016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18CF9-6457-42BA-BD7B-01376070CA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775777" rtl="0" eaLnBrk="1" latinLnBrk="0" hangingPunct="1">
      <a:defRPr sz="1000" kern="1200">
        <a:solidFill>
          <a:schemeClr val="tx1"/>
        </a:solidFill>
        <a:latin typeface="+mn-lt"/>
        <a:ea typeface="+mn-ea"/>
        <a:cs typeface="+mn-cs"/>
      </a:defRPr>
    </a:lvl1pPr>
    <a:lvl2pPr marL="387888" algn="l" defTabSz="775777" rtl="0" eaLnBrk="1" latinLnBrk="0" hangingPunct="1">
      <a:defRPr sz="1000" kern="1200">
        <a:solidFill>
          <a:schemeClr val="tx1"/>
        </a:solidFill>
        <a:latin typeface="+mn-lt"/>
        <a:ea typeface="+mn-ea"/>
        <a:cs typeface="+mn-cs"/>
      </a:defRPr>
    </a:lvl2pPr>
    <a:lvl3pPr marL="775777" algn="l" defTabSz="775777" rtl="0" eaLnBrk="1" latinLnBrk="0" hangingPunct="1">
      <a:defRPr sz="1000" kern="1200">
        <a:solidFill>
          <a:schemeClr val="tx1"/>
        </a:solidFill>
        <a:latin typeface="+mn-lt"/>
        <a:ea typeface="+mn-ea"/>
        <a:cs typeface="+mn-cs"/>
      </a:defRPr>
    </a:lvl3pPr>
    <a:lvl4pPr marL="1163665" algn="l" defTabSz="775777" rtl="0" eaLnBrk="1" latinLnBrk="0" hangingPunct="1">
      <a:defRPr sz="1000" kern="1200">
        <a:solidFill>
          <a:schemeClr val="tx1"/>
        </a:solidFill>
        <a:latin typeface="+mn-lt"/>
        <a:ea typeface="+mn-ea"/>
        <a:cs typeface="+mn-cs"/>
      </a:defRPr>
    </a:lvl4pPr>
    <a:lvl5pPr marL="1551554" algn="l" defTabSz="775777" rtl="0" eaLnBrk="1" latinLnBrk="0" hangingPunct="1">
      <a:defRPr sz="1000" kern="1200">
        <a:solidFill>
          <a:schemeClr val="tx1"/>
        </a:solidFill>
        <a:latin typeface="+mn-lt"/>
        <a:ea typeface="+mn-ea"/>
        <a:cs typeface="+mn-cs"/>
      </a:defRPr>
    </a:lvl5pPr>
    <a:lvl6pPr marL="1939442" algn="l" defTabSz="775777" rtl="0" eaLnBrk="1" latinLnBrk="0" hangingPunct="1">
      <a:defRPr sz="1000" kern="1200">
        <a:solidFill>
          <a:schemeClr val="tx1"/>
        </a:solidFill>
        <a:latin typeface="+mn-lt"/>
        <a:ea typeface="+mn-ea"/>
        <a:cs typeface="+mn-cs"/>
      </a:defRPr>
    </a:lvl6pPr>
    <a:lvl7pPr marL="2327331" algn="l" defTabSz="775777" rtl="0" eaLnBrk="1" latinLnBrk="0" hangingPunct="1">
      <a:defRPr sz="1000" kern="1200">
        <a:solidFill>
          <a:schemeClr val="tx1"/>
        </a:solidFill>
        <a:latin typeface="+mn-lt"/>
        <a:ea typeface="+mn-ea"/>
        <a:cs typeface="+mn-cs"/>
      </a:defRPr>
    </a:lvl7pPr>
    <a:lvl8pPr marL="2715219" algn="l" defTabSz="775777" rtl="0" eaLnBrk="1" latinLnBrk="0" hangingPunct="1">
      <a:defRPr sz="1000" kern="1200">
        <a:solidFill>
          <a:schemeClr val="tx1"/>
        </a:solidFill>
        <a:latin typeface="+mn-lt"/>
        <a:ea typeface="+mn-ea"/>
        <a:cs typeface="+mn-cs"/>
      </a:defRPr>
    </a:lvl8pPr>
    <a:lvl9pPr marL="3103108" algn="l" defTabSz="775777"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975360" y="3108960"/>
            <a:ext cx="5486400" cy="792480"/>
          </a:xfrm>
        </p:spPr>
        <p:txBody>
          <a:bodyPr anchor="t" anchorCtr="0"/>
          <a:lstStyle>
            <a:lvl1pPr algn="r">
              <a:defRPr sz="27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75360" y="4099560"/>
            <a:ext cx="5486400" cy="426720"/>
          </a:xfrm>
        </p:spPr>
        <p:txBody>
          <a:bodyPr/>
          <a:lstStyle>
            <a:lvl1pPr marL="0" indent="0" algn="r">
              <a:buNone/>
              <a:defRPr sz="1700">
                <a:solidFill>
                  <a:schemeClr val="tx2"/>
                </a:solidFill>
                <a:latin typeface="+mj-lt"/>
                <a:ea typeface="+mj-ea"/>
                <a:cs typeface="+mj-cs"/>
              </a:defRPr>
            </a:lvl1pPr>
            <a:lvl2pPr marL="387888" indent="0" algn="ctr">
              <a:buNone/>
            </a:lvl2pPr>
            <a:lvl3pPr marL="775777" indent="0" algn="ctr">
              <a:buNone/>
            </a:lvl3pPr>
            <a:lvl4pPr marL="1163665" indent="0" algn="ctr">
              <a:buNone/>
            </a:lvl4pPr>
            <a:lvl5pPr marL="1551554" indent="0" algn="ctr">
              <a:buNone/>
            </a:lvl5pPr>
            <a:lvl6pPr marL="1939442" indent="0" algn="ctr">
              <a:buNone/>
            </a:lvl6pPr>
            <a:lvl7pPr marL="2327331" indent="0" algn="ctr">
              <a:buNone/>
            </a:lvl7pPr>
            <a:lvl8pPr marL="2715219" indent="0" algn="ctr">
              <a:buNone/>
            </a:lvl8pPr>
            <a:lvl9pPr marL="310310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120640" y="5084064"/>
            <a:ext cx="1828800" cy="292608"/>
          </a:xfrm>
          <a:prstGeom prst="rect">
            <a:avLst/>
          </a:prstGeom>
        </p:spPr>
        <p:txBody>
          <a:bodyPr/>
          <a:lstStyle>
            <a:lvl1pPr>
              <a:defRPr sz="1200"/>
            </a:lvl1pPr>
          </a:lstStyle>
          <a:p>
            <a:fld id="{1D8BD707-D9CF-40AE-B4C6-C98DA3205C09}" type="datetimeFigureOut">
              <a:rPr lang="en-US" smtClean="0"/>
              <a:pPr/>
              <a:t>10/31/2016</a:t>
            </a:fld>
            <a:endParaRPr lang="en-US"/>
          </a:p>
        </p:txBody>
      </p:sp>
      <p:sp>
        <p:nvSpPr>
          <p:cNvPr id="17" name="Footer Placeholder 16"/>
          <p:cNvSpPr>
            <a:spLocks noGrp="1"/>
          </p:cNvSpPr>
          <p:nvPr>
            <p:ph type="ftr" sz="quarter" idx="11"/>
          </p:nvPr>
        </p:nvSpPr>
        <p:spPr>
          <a:xfrm>
            <a:off x="2318918" y="5084064"/>
            <a:ext cx="2779776" cy="292608"/>
          </a:xfrm>
          <a:prstGeom prst="rect">
            <a:avLst/>
          </a:prstGeom>
        </p:spPr>
        <p:txBody>
          <a:bodyPr lIns="77578" tIns="38789" rIns="77578" bIns="38789"/>
          <a:lstStyle/>
          <a:p>
            <a:endParaRPr lang="en-US"/>
          </a:p>
        </p:txBody>
      </p:sp>
      <p:sp>
        <p:nvSpPr>
          <p:cNvPr id="29" name="Slide Number Placeholder 28"/>
          <p:cNvSpPr>
            <a:spLocks noGrp="1"/>
          </p:cNvSpPr>
          <p:nvPr>
            <p:ph type="sldNum" sz="quarter" idx="12"/>
          </p:nvPr>
        </p:nvSpPr>
        <p:spPr>
          <a:xfrm>
            <a:off x="972922" y="5084064"/>
            <a:ext cx="975360" cy="292608"/>
          </a:xfrm>
          <a:prstGeom prst="rect">
            <a:avLst/>
          </a:prstGeom>
        </p:spPr>
        <p:txBody>
          <a:bodyPr lIns="77578" tIns="38789" rIns="77578" bIns="38789"/>
          <a:lstStyle/>
          <a:p>
            <a:fld id="{B6F15528-21DE-4FAA-801E-634DDDAF4B2B}" type="slidenum">
              <a:rPr lang="en-US" smtClean="0"/>
              <a:pPr/>
              <a:t>‹#›</a:t>
            </a:fld>
            <a:endParaRPr lang="en-US"/>
          </a:p>
        </p:txBody>
      </p:sp>
      <p:sp>
        <p:nvSpPr>
          <p:cNvPr id="21" name="Rectangle 20"/>
          <p:cNvSpPr/>
          <p:nvPr/>
        </p:nvSpPr>
        <p:spPr>
          <a:xfrm>
            <a:off x="723900" y="2918460"/>
            <a:ext cx="5852160" cy="1024128"/>
          </a:xfrm>
          <a:prstGeom prst="rect">
            <a:avLst/>
          </a:prstGeom>
          <a:ln/>
        </p:spPr>
        <p:style>
          <a:lnRef idx="2">
            <a:schemeClr val="accent3"/>
          </a:lnRef>
          <a:fillRef idx="1">
            <a:schemeClr val="lt1"/>
          </a:fillRef>
          <a:effectRef idx="0">
            <a:schemeClr val="accent3"/>
          </a:effectRef>
          <a:fontRef idx="minor">
            <a:schemeClr val="dk1"/>
          </a:fontRef>
        </p:style>
        <p:txBody>
          <a:bodyPr lIns="77578" tIns="38789" rIns="77578" bIns="38789" anchor="ctr"/>
          <a:lstStyle/>
          <a:p>
            <a:pPr algn="ctr" eaLnBrk="1" latinLnBrk="0" hangingPunct="1"/>
            <a:endParaRPr kumimoji="0" lang="en-US"/>
          </a:p>
        </p:txBody>
      </p:sp>
      <p:sp>
        <p:nvSpPr>
          <p:cNvPr id="33" name="Rectangle 32"/>
          <p:cNvSpPr/>
          <p:nvPr/>
        </p:nvSpPr>
        <p:spPr>
          <a:xfrm>
            <a:off x="731520" y="4038600"/>
            <a:ext cx="5852160" cy="548640"/>
          </a:xfrm>
          <a:prstGeom prst="rect">
            <a:avLst/>
          </a:prstGeom>
          <a:ln/>
        </p:spPr>
        <p:style>
          <a:lnRef idx="2">
            <a:schemeClr val="accent6"/>
          </a:lnRef>
          <a:fillRef idx="1">
            <a:schemeClr val="lt1"/>
          </a:fillRef>
          <a:effectRef idx="0">
            <a:schemeClr val="accent6"/>
          </a:effectRef>
          <a:fontRef idx="minor">
            <a:schemeClr val="dk1"/>
          </a:fontRef>
        </p:style>
        <p:txBody>
          <a:bodyPr lIns="77578" tIns="38789" rIns="77578" bIns="38789" anchor="ctr"/>
          <a:lstStyle/>
          <a:p>
            <a:pPr algn="ctr" eaLnBrk="1" latinLnBrk="0" hangingPunct="1"/>
            <a:endParaRPr kumimoji="0" lang="en-US"/>
          </a:p>
        </p:txBody>
      </p:sp>
      <p:sp>
        <p:nvSpPr>
          <p:cNvPr id="22" name="Rectangle 21"/>
          <p:cNvSpPr/>
          <p:nvPr/>
        </p:nvSpPr>
        <p:spPr>
          <a:xfrm>
            <a:off x="723900" y="2918460"/>
            <a:ext cx="182880" cy="1024128"/>
          </a:xfrm>
          <a:prstGeom prst="rect">
            <a:avLst/>
          </a:prstGeom>
          <a:solidFill>
            <a:srgbClr val="92D050"/>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
        <p:nvSpPr>
          <p:cNvPr id="32" name="Rectangle 31"/>
          <p:cNvSpPr/>
          <p:nvPr/>
        </p:nvSpPr>
        <p:spPr>
          <a:xfrm>
            <a:off x="731520" y="4038600"/>
            <a:ext cx="182880" cy="548640"/>
          </a:xfrm>
          <a:prstGeom prst="rect">
            <a:avLst/>
          </a:prstGeom>
          <a:solidFill>
            <a:schemeClr val="accent6">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152400" y="762000"/>
            <a:ext cx="7010400" cy="4191000"/>
          </a:xfrm>
        </p:spPr>
        <p:txBody>
          <a:bodyPr/>
          <a:lstStyle>
            <a:lvl1pPr>
              <a:defRPr sz="10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Char char="§"/>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endParaRPr lang="en-US" dirty="0" smtClean="0"/>
          </a:p>
        </p:txBody>
      </p:sp>
      <p:sp>
        <p:nvSpPr>
          <p:cNvPr id="6" name="Content Placeholder 7"/>
          <p:cNvSpPr>
            <a:spLocks noGrp="1"/>
          </p:cNvSpPr>
          <p:nvPr>
            <p:ph sz="quarter" idx="10" hasCustomPrompt="1"/>
          </p:nvPr>
        </p:nvSpPr>
        <p:spPr>
          <a:xfrm>
            <a:off x="152400" y="5029200"/>
            <a:ext cx="7010400" cy="228600"/>
          </a:xfrm>
        </p:spPr>
        <p:txBody>
          <a:bodyPr>
            <a:noAutofit/>
          </a:bodyPr>
          <a:lstStyle>
            <a:lvl1pPr>
              <a:defRPr sz="6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None/>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style1</a:t>
            </a:r>
          </a:p>
        </p:txBody>
      </p:sp>
      <p:sp>
        <p:nvSpPr>
          <p:cNvPr id="11" name="Title 10"/>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15" name="Text Placeholder 14"/>
          <p:cNvSpPr>
            <a:spLocks noGrp="1"/>
          </p:cNvSpPr>
          <p:nvPr>
            <p:ph type="body" sz="quarter" idx="11"/>
          </p:nvPr>
        </p:nvSpPr>
        <p:spPr>
          <a:xfrm>
            <a:off x="2438400" y="76200"/>
            <a:ext cx="4724400" cy="609600"/>
          </a:xfrm>
        </p:spPr>
        <p:txBody>
          <a:bodyPr anchor="b"/>
          <a:lstStyle>
            <a:lvl1pPr algn="l">
              <a:lnSpc>
                <a:spcPct val="100000"/>
              </a:lnSpc>
              <a:buNone/>
              <a:defRPr sz="1200" b="1">
                <a:latin typeface="Microsoft YaHei" pitchFamily="34" charset="-122"/>
                <a:ea typeface="Microsoft YaHei" pitchFamily="34" charset="-122"/>
                <a:cs typeface="Microsoft Tai Le" pitchFamily="34"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152400" y="838200"/>
            <a:ext cx="3446679" cy="4191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3705758" y="838199"/>
            <a:ext cx="3457041" cy="4191369"/>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Title 9"/>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2438400" y="76200"/>
            <a:ext cx="4724400" cy="609600"/>
          </a:xfrm>
        </p:spPr>
        <p:txBody>
          <a:bodyPr anchor="b"/>
          <a:lstStyle>
            <a:lvl1pPr>
              <a:buNone/>
              <a:defRPr sz="1200" b="1">
                <a:latin typeface="Microsoft YaHei" pitchFamily="34" charset="-122"/>
                <a:ea typeface="Microsoft YaHei" pitchFamily="34" charset="-122"/>
              </a:defRPr>
            </a:lvl1pPr>
          </a:lstStyle>
          <a:p>
            <a:pPr lvl="0"/>
            <a:endParaRPr lang="en-US" dirty="0" smtClean="0"/>
          </a:p>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2400" y="76200"/>
            <a:ext cx="2133600" cy="609600"/>
          </a:xfrm>
          <a:prstGeom prst="rect">
            <a:avLst/>
          </a:prstGeom>
        </p:spPr>
        <p:txBody>
          <a:bodyPr vert="horz" lIns="77578" tIns="38789" rIns="77578" bIns="38789" anchor="b" anchorCtr="0">
            <a:normAutofit/>
          </a:bodyPr>
          <a:lstStyle/>
          <a:p>
            <a:pPr lvl="0" eaLnBrk="1" latinLnBrk="0" hangingPunct="1"/>
            <a:r>
              <a:rPr lang="en-US" dirty="0" smtClean="0"/>
              <a:t>Click to edit Master title style</a:t>
            </a:r>
          </a:p>
        </p:txBody>
      </p:sp>
      <p:sp>
        <p:nvSpPr>
          <p:cNvPr id="13" name="Text Placeholder 12"/>
          <p:cNvSpPr>
            <a:spLocks noGrp="1"/>
          </p:cNvSpPr>
          <p:nvPr>
            <p:ph type="body" idx="1"/>
          </p:nvPr>
        </p:nvSpPr>
        <p:spPr>
          <a:xfrm>
            <a:off x="152400" y="838200"/>
            <a:ext cx="7010400" cy="4419600"/>
          </a:xfrm>
          <a:prstGeom prst="rect">
            <a:avLst/>
          </a:prstGeom>
        </p:spPr>
        <p:txBody>
          <a:bodyPr vert="horz" lIns="77578" tIns="38789" rIns="77578" bIns="38789">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8" name="Straight Connector 27"/>
          <p:cNvSpPr>
            <a:spLocks noChangeShapeType="1"/>
          </p:cNvSpPr>
          <p:nvPr/>
        </p:nvSpPr>
        <p:spPr bwMode="auto">
          <a:xfrm>
            <a:off x="152400" y="5334000"/>
            <a:ext cx="701040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vert="horz" wrap="square" lIns="77578" tIns="38789" rIns="77578" bIns="38789" anchor="t" compatLnSpc="1"/>
          <a:lstStyle/>
          <a:p>
            <a:endParaRPr kumimoji="0" lang="en-US"/>
          </a:p>
        </p:txBody>
      </p:sp>
      <p:cxnSp>
        <p:nvCxnSpPr>
          <p:cNvPr id="10" name="Straight Connector 9"/>
          <p:cNvCxnSpPr/>
          <p:nvPr userDrawn="1"/>
        </p:nvCxnSpPr>
        <p:spPr>
          <a:xfrm>
            <a:off x="2362200" y="0"/>
            <a:ext cx="0" cy="685800"/>
          </a:xfrm>
          <a:prstGeom prst="line">
            <a:avLst/>
          </a:prstGeom>
          <a:ln w="15875" cap="sq" cmpd="thickThin">
            <a:gradFill flip="none" rotWithShape="1">
              <a:gsLst>
                <a:gs pos="0">
                  <a:srgbClr val="00B0F0"/>
                </a:gs>
                <a:gs pos="39999">
                  <a:srgbClr val="85C2FF"/>
                </a:gs>
                <a:gs pos="70000">
                  <a:srgbClr val="C4D6EB"/>
                </a:gs>
                <a:gs pos="100000">
                  <a:srgbClr val="FFEBFA"/>
                </a:gs>
              </a:gsLst>
              <a:lin ang="5400000" scaled="0"/>
              <a:tileRect/>
            </a:gradFill>
          </a:ln>
        </p:spPr>
        <p:style>
          <a:lnRef idx="3">
            <a:schemeClr val="accent6"/>
          </a:lnRef>
          <a:fillRef idx="0">
            <a:schemeClr val="accent6"/>
          </a:fillRef>
          <a:effectRef idx="2">
            <a:schemeClr val="accent6"/>
          </a:effectRef>
          <a:fontRef idx="minor">
            <a:schemeClr val="tx1"/>
          </a:fontRef>
        </p:style>
      </p:cxnSp>
      <p:sp>
        <p:nvSpPr>
          <p:cNvPr id="6" name="TextBox 5"/>
          <p:cNvSpPr txBox="1"/>
          <p:nvPr userDrawn="1"/>
        </p:nvSpPr>
        <p:spPr>
          <a:xfrm>
            <a:off x="6705600" y="5105400"/>
            <a:ext cx="457200" cy="184666"/>
          </a:xfrm>
          <a:prstGeom prst="rect">
            <a:avLst/>
          </a:prstGeom>
          <a:noFill/>
        </p:spPr>
        <p:txBody>
          <a:bodyPr wrap="square" rtlCol="0">
            <a:spAutoFit/>
          </a:bodyPr>
          <a:lstStyle/>
          <a:p>
            <a:r>
              <a:rPr lang="en-US" altLang="zh-CN" sz="600" dirty="0" err="1" smtClean="0"/>
              <a:t>H.Zhao</a:t>
            </a:r>
            <a:endParaRPr lang="en-US" sz="600"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Lst>
  <p:txStyles>
    <p:titleStyle>
      <a:lvl1pPr marL="0" marR="0" indent="0" algn="r" defTabSz="914400" rtl="0" eaLnBrk="1" fontAlgn="auto" latinLnBrk="0" hangingPunct="1">
        <a:lnSpc>
          <a:spcPct val="100000"/>
        </a:lnSpc>
        <a:spcBef>
          <a:spcPct val="0"/>
        </a:spcBef>
        <a:spcAft>
          <a:spcPts val="0"/>
        </a:spcAft>
        <a:buClrTx/>
        <a:buSzTx/>
        <a:buFontTx/>
        <a:buNone/>
        <a:tabLst/>
        <a:defRPr kumimoji="0" sz="1200" b="1" kern="1200" baseline="0">
          <a:solidFill>
            <a:schemeClr val="tx2"/>
          </a:solidFill>
          <a:latin typeface="+mj-lt"/>
          <a:ea typeface="+mj-ea"/>
          <a:cs typeface="+mj-cs"/>
        </a:defRPr>
      </a:lvl1pPr>
    </p:titleStyle>
    <p:bodyStyle>
      <a:lvl1pPr marL="232733" indent="-232733" algn="l" rtl="0" eaLnBrk="1" latinLnBrk="0" hangingPunct="1">
        <a:spcBef>
          <a:spcPts val="509"/>
        </a:spcBef>
        <a:buClr>
          <a:schemeClr val="accent1"/>
        </a:buClr>
        <a:buSzPct val="76000"/>
        <a:buFont typeface="Wingdings 3"/>
        <a:buChar char=""/>
        <a:defRPr kumimoji="0" sz="1600" kern="1200">
          <a:solidFill>
            <a:schemeClr val="tx1"/>
          </a:solidFill>
          <a:latin typeface="+mn-lt"/>
          <a:ea typeface="+mn-ea"/>
          <a:cs typeface="+mn-cs"/>
        </a:defRPr>
      </a:lvl1pPr>
      <a:lvl2pPr marL="465466" indent="-232733" algn="l" rtl="0" eaLnBrk="1" latinLnBrk="0" hangingPunct="1">
        <a:spcBef>
          <a:spcPts val="424"/>
        </a:spcBef>
        <a:buClr>
          <a:schemeClr val="accent2"/>
        </a:buClr>
        <a:buSzPct val="76000"/>
        <a:buFont typeface="Wingdings 3"/>
        <a:buChar char=""/>
        <a:defRPr kumimoji="0" sz="1400" kern="1200">
          <a:solidFill>
            <a:schemeClr val="tx2"/>
          </a:solidFill>
          <a:latin typeface="+mn-lt"/>
          <a:ea typeface="+mn-ea"/>
          <a:cs typeface="+mn-cs"/>
        </a:defRPr>
      </a:lvl2pPr>
      <a:lvl3pPr marL="698199" indent="-193944" algn="l" rtl="0" eaLnBrk="1" latinLnBrk="0" hangingPunct="1">
        <a:spcBef>
          <a:spcPts val="424"/>
        </a:spcBef>
        <a:buClr>
          <a:schemeClr val="bg1">
            <a:shade val="50000"/>
          </a:schemeClr>
        </a:buClr>
        <a:buSzPct val="76000"/>
        <a:buFont typeface="Wingdings 3"/>
        <a:buChar char=""/>
        <a:defRPr kumimoji="0" sz="1200" kern="1200">
          <a:solidFill>
            <a:schemeClr val="tx1"/>
          </a:solidFill>
          <a:latin typeface="+mn-lt"/>
          <a:ea typeface="+mn-ea"/>
          <a:cs typeface="+mn-cs"/>
        </a:defRPr>
      </a:lvl3pPr>
      <a:lvl4pPr marL="930932" indent="-193944" algn="l" rtl="0" eaLnBrk="1" latinLnBrk="0" hangingPunct="1">
        <a:spcBef>
          <a:spcPts val="339"/>
        </a:spcBef>
        <a:buClr>
          <a:schemeClr val="accent2">
            <a:shade val="75000"/>
          </a:schemeClr>
        </a:buClr>
        <a:buSzPct val="70000"/>
        <a:buFont typeface="Wingdings"/>
        <a:buChar char=""/>
        <a:defRPr kumimoji="0" sz="1000" kern="1200">
          <a:solidFill>
            <a:schemeClr val="tx1"/>
          </a:solidFill>
          <a:latin typeface="+mn-lt"/>
          <a:ea typeface="+mn-ea"/>
          <a:cs typeface="+mn-cs"/>
        </a:defRPr>
      </a:lvl4pPr>
      <a:lvl5pPr marL="1163665" indent="-193944" algn="l" rtl="0" eaLnBrk="1" latinLnBrk="0" hangingPunct="1">
        <a:spcBef>
          <a:spcPts val="255"/>
        </a:spcBef>
        <a:buClr>
          <a:schemeClr val="accent2"/>
        </a:buClr>
        <a:buSzPct val="70000"/>
        <a:buFont typeface="Wingdings"/>
        <a:buChar char=""/>
        <a:defRPr kumimoji="0" sz="800" kern="1200">
          <a:solidFill>
            <a:schemeClr val="tx1"/>
          </a:solidFill>
          <a:latin typeface="+mn-lt"/>
          <a:ea typeface="+mn-ea"/>
          <a:cs typeface="+mn-cs"/>
        </a:defRPr>
      </a:lvl5pPr>
      <a:lvl6pPr marL="1396399" indent="-155155" algn="l" rtl="0" eaLnBrk="1" latinLnBrk="0" hangingPunct="1">
        <a:spcBef>
          <a:spcPts val="255"/>
        </a:spcBef>
        <a:buClr>
          <a:srgbClr val="9FB8CD">
            <a:shade val="75000"/>
          </a:srgbClr>
        </a:buClr>
        <a:buSzPct val="75000"/>
        <a:buFont typeface="Wingdings 3"/>
        <a:buChar char=""/>
        <a:defRPr kumimoji="0" lang="en-US" sz="1400" kern="1200" smtClean="0">
          <a:solidFill>
            <a:schemeClr val="tx1"/>
          </a:solidFill>
          <a:latin typeface="+mn-lt"/>
          <a:ea typeface="+mn-ea"/>
          <a:cs typeface="+mn-cs"/>
        </a:defRPr>
      </a:lvl6pPr>
      <a:lvl7pPr marL="1551554" indent="-155155" algn="l" rtl="0" eaLnBrk="1" latinLnBrk="0" hangingPunct="1">
        <a:spcBef>
          <a:spcPts val="255"/>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06709" indent="-155155" algn="l" rtl="0" eaLnBrk="1" latinLnBrk="0" hangingPunct="1">
        <a:spcBef>
          <a:spcPts val="255"/>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861865" indent="-155155" algn="l" rtl="0" eaLnBrk="1" latinLnBrk="0" hangingPunct="1">
        <a:spcBef>
          <a:spcPts val="255"/>
        </a:spcBef>
        <a:buClr>
          <a:srgbClr val="9FB8CD"/>
        </a:buClr>
        <a:buSzPct val="75000"/>
        <a:buFont typeface="Wingdings 3"/>
        <a:buChar char=""/>
        <a:defRPr kumimoji="0" lang="en-US" sz="10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87888" algn="l" rtl="0" eaLnBrk="1" latinLnBrk="0" hangingPunct="1">
        <a:defRPr kumimoji="0" kern="1200">
          <a:solidFill>
            <a:schemeClr val="tx1"/>
          </a:solidFill>
          <a:latin typeface="+mn-lt"/>
          <a:ea typeface="+mn-ea"/>
          <a:cs typeface="+mn-cs"/>
        </a:defRPr>
      </a:lvl2pPr>
      <a:lvl3pPr marL="775777" algn="l" rtl="0" eaLnBrk="1" latinLnBrk="0" hangingPunct="1">
        <a:defRPr kumimoji="0" kern="1200">
          <a:solidFill>
            <a:schemeClr val="tx1"/>
          </a:solidFill>
          <a:latin typeface="+mn-lt"/>
          <a:ea typeface="+mn-ea"/>
          <a:cs typeface="+mn-cs"/>
        </a:defRPr>
      </a:lvl3pPr>
      <a:lvl4pPr marL="1163665" algn="l" rtl="0" eaLnBrk="1" latinLnBrk="0" hangingPunct="1">
        <a:defRPr kumimoji="0" kern="1200">
          <a:solidFill>
            <a:schemeClr val="tx1"/>
          </a:solidFill>
          <a:latin typeface="+mn-lt"/>
          <a:ea typeface="+mn-ea"/>
          <a:cs typeface="+mn-cs"/>
        </a:defRPr>
      </a:lvl4pPr>
      <a:lvl5pPr marL="1551554" algn="l" rtl="0" eaLnBrk="1" latinLnBrk="0" hangingPunct="1">
        <a:defRPr kumimoji="0" kern="1200">
          <a:solidFill>
            <a:schemeClr val="tx1"/>
          </a:solidFill>
          <a:latin typeface="+mn-lt"/>
          <a:ea typeface="+mn-ea"/>
          <a:cs typeface="+mn-cs"/>
        </a:defRPr>
      </a:lvl5pPr>
      <a:lvl6pPr marL="1939442" algn="l" rtl="0" eaLnBrk="1" latinLnBrk="0" hangingPunct="1">
        <a:defRPr kumimoji="0" kern="1200">
          <a:solidFill>
            <a:schemeClr val="tx1"/>
          </a:solidFill>
          <a:latin typeface="+mn-lt"/>
          <a:ea typeface="+mn-ea"/>
          <a:cs typeface="+mn-cs"/>
        </a:defRPr>
      </a:lvl6pPr>
      <a:lvl7pPr marL="2327331" algn="l" rtl="0" eaLnBrk="1" latinLnBrk="0" hangingPunct="1">
        <a:defRPr kumimoji="0" kern="1200">
          <a:solidFill>
            <a:schemeClr val="tx1"/>
          </a:solidFill>
          <a:latin typeface="+mn-lt"/>
          <a:ea typeface="+mn-ea"/>
          <a:cs typeface="+mn-cs"/>
        </a:defRPr>
      </a:lvl7pPr>
      <a:lvl8pPr marL="2715219" algn="l" rtl="0" eaLnBrk="1" latinLnBrk="0" hangingPunct="1">
        <a:defRPr kumimoji="0" kern="1200">
          <a:solidFill>
            <a:schemeClr val="tx1"/>
          </a:solidFill>
          <a:latin typeface="+mn-lt"/>
          <a:ea typeface="+mn-ea"/>
          <a:cs typeface="+mn-cs"/>
        </a:defRPr>
      </a:lvl8pPr>
      <a:lvl9pPr marL="310310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log.csdn.net/linhuanmars/article/details/24570759" TargetMode="External"/><Relationship Id="rId7" Type="http://schemas.openxmlformats.org/officeDocument/2006/relationships/hyperlink" Target="http://blog.csdn.net/linhuanmars/article/details/38468361" TargetMode="External"/><Relationship Id="rId2" Type="http://schemas.openxmlformats.org/officeDocument/2006/relationships/hyperlink" Target="http://blog.csdn.net/linhuanmars/article/details/23976963" TargetMode="External"/><Relationship Id="rId1" Type="http://schemas.openxmlformats.org/officeDocument/2006/relationships/slideLayout" Target="../slideLayouts/slideLayout2.xml"/><Relationship Id="rId6" Type="http://schemas.openxmlformats.org/officeDocument/2006/relationships/hyperlink" Target="http://blog.csdn.net/linhuanmars/article/details/23162793" TargetMode="External"/><Relationship Id="rId5" Type="http://schemas.openxmlformats.org/officeDocument/2006/relationships/hyperlink" Target="http://blog.csdn.net/linhuanmars/article/details/21314059" TargetMode="External"/><Relationship Id="rId4" Type="http://schemas.openxmlformats.org/officeDocument/2006/relationships/hyperlink" Target="http://blog.csdn.net/linhuanmars/article/details/24761459"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log.csdn.net/linhuanmars/article/details/23162793" TargetMode="External"/><Relationship Id="rId2" Type="http://schemas.openxmlformats.org/officeDocument/2006/relationships/hyperlink" Target="http://oj.leetcode.com/problems/best-time-to-buy-and-sell-stock-iii/" TargetMode="External"/><Relationship Id="rId1" Type="http://schemas.openxmlformats.org/officeDocument/2006/relationships/slideLayout" Target="../slideLayouts/slideLayout2.xml"/><Relationship Id="rId6" Type="http://schemas.openxmlformats.org/officeDocument/2006/relationships/hyperlink" Target="http://blog.csdn.net/fightforyourdream/article/details/14503469" TargetMode="External"/><Relationship Id="rId5" Type="http://schemas.openxmlformats.org/officeDocument/2006/relationships/hyperlink" Target="http://liangjiabin.com/blog/2015/04/leetcode-best-time-to-buy-and-sell-stock.html" TargetMode="External"/><Relationship Id="rId4" Type="http://schemas.openxmlformats.org/officeDocument/2006/relationships/hyperlink" Target="http://blog.csdn.net/linhuanmars/article/details/2323699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zhaohc10@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nblogs.com/walcottking/p/4539763.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ackoverflow.com/questions/360748/computational-complexity-of-fibonacci-sequenc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ackoverflow.com/questions/7547133/why-is-the-complexity-of-computing-the-fibonacci-series-2n-and-not-n2"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infolab.stanford.edu/~ullman/focs/ch03.pdf"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hyperlink" Target="http://blog.csdn.net/linhuanmars/article/details/3846836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800" dirty="0" smtClean="0"/>
              <a:t>An introduction to</a:t>
            </a:r>
            <a:br>
              <a:rPr lang="en-US" sz="2800" dirty="0" smtClean="0"/>
            </a:br>
            <a:r>
              <a:rPr lang="en-US" altLang="zh-CN" sz="2800" dirty="0" err="1" smtClean="0"/>
              <a:t>LeetCode</a:t>
            </a:r>
            <a:endParaRPr lang="en-US" dirty="0"/>
          </a:p>
        </p:txBody>
      </p:sp>
      <p:sp>
        <p:nvSpPr>
          <p:cNvPr id="3" name="Subtitle 2"/>
          <p:cNvSpPr>
            <a:spLocks noGrp="1"/>
          </p:cNvSpPr>
          <p:nvPr>
            <p:ph type="subTitle" idx="1"/>
          </p:nvPr>
        </p:nvSpPr>
        <p:spPr/>
        <p:txBody>
          <a:bodyPr/>
          <a:lstStyle/>
          <a:p>
            <a:r>
              <a:rPr lang="en-US" dirty="0" err="1" smtClean="0"/>
              <a:t>Huichao</a:t>
            </a:r>
            <a:r>
              <a:rPr lang="en-US" dirty="0" smtClean="0"/>
              <a:t> Zhao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zh-CN" altLang="en-US" dirty="0" smtClean="0"/>
              <a:t>（</a:t>
            </a:r>
            <a:r>
              <a:rPr lang="en-US" altLang="zh-CN" dirty="0" smtClean="0"/>
              <a:t>1</a:t>
            </a:r>
            <a:r>
              <a:rPr lang="zh-CN" altLang="en-US" dirty="0" smtClean="0"/>
              <a:t>） 第一种是比较简单的， 直接地按照上面步骤就可以解出来的， 确定递归量， 然后按递归式迭代就可以得到。 这种类型的题目是： </a:t>
            </a:r>
            <a:r>
              <a:rPr lang="en-US" altLang="zh-CN" dirty="0" smtClean="0">
                <a:hlinkClick r:id="rId2"/>
              </a:rPr>
              <a:t>Climbing Stairs</a:t>
            </a:r>
            <a:r>
              <a:rPr lang="zh-CN" altLang="en-US" dirty="0" smtClean="0"/>
              <a:t>，</a:t>
            </a:r>
            <a:r>
              <a:rPr lang="en-US" altLang="zh-CN" dirty="0" smtClean="0">
                <a:hlinkClick r:id="rId3"/>
              </a:rPr>
              <a:t>Decode Ways</a:t>
            </a:r>
            <a:r>
              <a:rPr lang="zh-CN" altLang="en-US" dirty="0" smtClean="0"/>
              <a:t>和</a:t>
            </a:r>
            <a:r>
              <a:rPr lang="en-US" altLang="zh-CN" dirty="0" smtClean="0">
                <a:hlinkClick r:id="rId4"/>
              </a:rPr>
              <a:t>Unique Binary Search Trees</a:t>
            </a:r>
            <a:r>
              <a:rPr lang="zh-CN" altLang="en-US" dirty="0" smtClean="0"/>
              <a:t>。 </a:t>
            </a:r>
            <a:br>
              <a:rPr lang="zh-CN" altLang="en-US" dirty="0" smtClean="0"/>
            </a:br>
            <a:r>
              <a:rPr lang="en-US" altLang="zh-CN" dirty="0" smtClean="0">
                <a:hlinkClick r:id="rId2"/>
              </a:rPr>
              <a:t>Climbing Stairs</a:t>
            </a:r>
            <a:r>
              <a:rPr lang="zh-CN" altLang="en-US" dirty="0" smtClean="0"/>
              <a:t>中递推量很清晰， 就是爬到</a:t>
            </a:r>
            <a:r>
              <a:rPr lang="en-US" altLang="zh-CN" dirty="0" err="1" smtClean="0"/>
              <a:t>i</a:t>
            </a:r>
            <a:r>
              <a:rPr lang="zh-CN" altLang="en-US" dirty="0" smtClean="0"/>
              <a:t>级楼梯有多少种可行爬法。 而对于递推式我们可以看出， 要到达</a:t>
            </a:r>
            <a:r>
              <a:rPr lang="en-US" altLang="zh-CN" dirty="0" err="1" smtClean="0"/>
              <a:t>i</a:t>
            </a:r>
            <a:r>
              <a:rPr lang="zh-CN" altLang="en-US" dirty="0" smtClean="0"/>
              <a:t>级楼梯， 必须通过</a:t>
            </a:r>
            <a:r>
              <a:rPr lang="en-US" altLang="zh-CN" dirty="0" err="1" smtClean="0"/>
              <a:t>i</a:t>
            </a:r>
            <a:r>
              <a:rPr lang="zh-CN" altLang="en-US" dirty="0" smtClean="0"/>
              <a:t>－</a:t>
            </a:r>
            <a:r>
              <a:rPr lang="en-US" altLang="zh-CN" dirty="0" smtClean="0"/>
              <a:t>1</a:t>
            </a:r>
            <a:r>
              <a:rPr lang="zh-CN" altLang="en-US" dirty="0" smtClean="0"/>
              <a:t>级或者</a:t>
            </a:r>
            <a:r>
              <a:rPr lang="en-US" altLang="zh-CN" dirty="0" err="1" smtClean="0"/>
              <a:t>i</a:t>
            </a:r>
            <a:r>
              <a:rPr lang="zh-CN" altLang="en-US" dirty="0" smtClean="0"/>
              <a:t>－</a:t>
            </a:r>
            <a:r>
              <a:rPr lang="en-US" altLang="zh-CN" dirty="0" smtClean="0"/>
              <a:t>2</a:t>
            </a:r>
            <a:r>
              <a:rPr lang="zh-CN" altLang="en-US" dirty="0" smtClean="0"/>
              <a:t>级（以为只能爬一级或者两级）， 如此可以得到到达</a:t>
            </a:r>
            <a:r>
              <a:rPr lang="en-US" altLang="zh-CN" dirty="0" err="1" smtClean="0"/>
              <a:t>i</a:t>
            </a:r>
            <a:r>
              <a:rPr lang="zh-CN" altLang="en-US" dirty="0" smtClean="0"/>
              <a:t>级楼梯的方式有</a:t>
            </a:r>
            <a:r>
              <a:rPr lang="en-US" altLang="zh-CN" dirty="0" smtClean="0"/>
              <a:t>f</a:t>
            </a:r>
            <a:r>
              <a:rPr lang="zh-CN" altLang="en-US" dirty="0" smtClean="0"/>
              <a:t>（</a:t>
            </a:r>
            <a:r>
              <a:rPr lang="en-US" altLang="zh-CN" dirty="0" err="1" smtClean="0"/>
              <a:t>i</a:t>
            </a:r>
            <a:r>
              <a:rPr lang="zh-CN" altLang="en-US" dirty="0" smtClean="0"/>
              <a:t>）</a:t>
            </a:r>
            <a:r>
              <a:rPr lang="en-US" altLang="zh-CN" dirty="0" smtClean="0"/>
              <a:t>=f(i-1)+f(i-2)</a:t>
            </a:r>
            <a:r>
              <a:rPr lang="zh-CN" altLang="en-US" dirty="0" smtClean="0"/>
              <a:t>种， 这样递推式也就出来了。 而初始条件则是一级楼梯是一种解法， 两级楼梯是两种解法（</a:t>
            </a:r>
            <a:r>
              <a:rPr lang="en-US" altLang="zh-CN" dirty="0" smtClean="0"/>
              <a:t>2</a:t>
            </a:r>
            <a:r>
              <a:rPr lang="zh-CN" altLang="en-US" dirty="0" smtClean="0"/>
              <a:t>或者</a:t>
            </a:r>
            <a:r>
              <a:rPr lang="en-US" altLang="zh-CN" dirty="0" smtClean="0"/>
              <a:t>11</a:t>
            </a:r>
            <a:r>
              <a:rPr lang="zh-CN" altLang="en-US" dirty="0" smtClean="0"/>
              <a:t>）。 有了这些接下来递推到</a:t>
            </a:r>
            <a:r>
              <a:rPr lang="en-US" altLang="zh-CN" dirty="0" smtClean="0"/>
              <a:t>n</a:t>
            </a:r>
            <a:r>
              <a:rPr lang="zh-CN" altLang="en-US" dirty="0" smtClean="0"/>
              <a:t>级楼梯返回即可， 空间复杂度是</a:t>
            </a:r>
            <a:r>
              <a:rPr lang="en-US" altLang="zh-CN" dirty="0" smtClean="0"/>
              <a:t>O</a:t>
            </a:r>
            <a:r>
              <a:rPr lang="zh-CN" altLang="en-US" dirty="0" smtClean="0"/>
              <a:t>（</a:t>
            </a:r>
            <a:r>
              <a:rPr lang="en-US" altLang="zh-CN" dirty="0" smtClean="0"/>
              <a:t>n)(</a:t>
            </a:r>
            <a:r>
              <a:rPr lang="zh-CN" altLang="en-US" dirty="0" smtClean="0"/>
              <a:t>一维动态规划乘以每一步的常量操作）。 空间上我们发现每一步，只需要前两步的历史信息， 所以我们不需要存储所有历史信息， 只需要保存前两步， 然后迭代替换就可以了， 所以空间复杂度是</a:t>
            </a:r>
            <a:r>
              <a:rPr lang="en-US" altLang="zh-CN" dirty="0" smtClean="0"/>
              <a:t>O</a:t>
            </a:r>
            <a:r>
              <a:rPr lang="zh-CN" altLang="en-US" dirty="0" smtClean="0"/>
              <a:t>（</a:t>
            </a:r>
            <a:r>
              <a:rPr lang="en-US" altLang="zh-CN" dirty="0" smtClean="0"/>
              <a:t>2</a:t>
            </a:r>
            <a:r>
              <a:rPr lang="zh-CN" altLang="en-US" dirty="0" smtClean="0"/>
              <a:t>）</a:t>
            </a:r>
            <a:r>
              <a:rPr lang="en-US" altLang="zh-CN" dirty="0" smtClean="0"/>
              <a:t>=O</a:t>
            </a:r>
            <a:r>
              <a:rPr lang="zh-CN" altLang="en-US" dirty="0" smtClean="0"/>
              <a:t>（</a:t>
            </a:r>
            <a:r>
              <a:rPr lang="en-US" altLang="zh-CN" dirty="0" smtClean="0"/>
              <a:t>1</a:t>
            </a:r>
            <a:r>
              <a:rPr lang="zh-CN" altLang="en-US" dirty="0" smtClean="0"/>
              <a:t>）， 这里对应于上面的第四步。 </a:t>
            </a:r>
            <a:endParaRPr lang="en-US" altLang="zh-CN" dirty="0" smtClean="0"/>
          </a:p>
          <a:p>
            <a:r>
              <a:rPr lang="zh-CN" altLang="en-US" dirty="0" smtClean="0"/>
              <a:t>（</a:t>
            </a:r>
            <a:r>
              <a:rPr lang="en-US" altLang="zh-CN" dirty="0" smtClean="0"/>
              <a:t>2</a:t>
            </a:r>
            <a:r>
              <a:rPr lang="zh-CN" altLang="en-US" dirty="0" smtClean="0"/>
              <a:t>） 接下来我们介绍第二种类型， 虽然也是一维动态规划， 但是区别在于这类题目需要维护两个递推量， 所以思路上有一点技巧。 不过还是比较有通法的， 我通常把这种方法称为”局部最优和全局最优解法“。 这种方法中我们通常维护两个量， 一个是到目前为止最好的结果信息（全局最优）， 另一个必须包含新加进来的元素的最好的结果信息（局部最优）， 然后还是推导递推式， 计算初始条件， 跟动态规划的通常思路一样了。 </a:t>
            </a:r>
            <a:r>
              <a:rPr lang="en-US" altLang="zh-CN" dirty="0" smtClean="0">
                <a:hlinkClick r:id="rId5"/>
              </a:rPr>
              <a:t>Maximum </a:t>
            </a:r>
            <a:r>
              <a:rPr lang="en-US" altLang="zh-CN" dirty="0" err="1" smtClean="0">
                <a:hlinkClick r:id="rId5"/>
              </a:rPr>
              <a:t>Subarray</a:t>
            </a:r>
            <a:r>
              <a:rPr lang="zh-CN" altLang="en-US" dirty="0" smtClean="0"/>
              <a:t>和</a:t>
            </a:r>
            <a:r>
              <a:rPr lang="en-US" altLang="zh-CN" dirty="0" smtClean="0">
                <a:hlinkClick r:id="rId6"/>
              </a:rPr>
              <a:t>Best Time to Buy and Sell Stock</a:t>
            </a:r>
            <a:r>
              <a:rPr lang="zh-CN" altLang="en-US" dirty="0" smtClean="0"/>
              <a:t>就是这种类型的题目。 </a:t>
            </a:r>
            <a:endParaRPr lang="en-US" altLang="zh-CN" dirty="0" smtClean="0"/>
          </a:p>
          <a:p>
            <a:pPr lvl="1"/>
            <a:r>
              <a:rPr lang="en-US" altLang="zh-CN" dirty="0" smtClean="0">
                <a:hlinkClick r:id="rId5"/>
              </a:rPr>
              <a:t>Maximum </a:t>
            </a:r>
            <a:r>
              <a:rPr lang="en-US" altLang="zh-CN" dirty="0" err="1" smtClean="0">
                <a:hlinkClick r:id="rId5"/>
              </a:rPr>
              <a:t>Subarray</a:t>
            </a:r>
            <a:r>
              <a:rPr lang="zh-CN" altLang="en-US" dirty="0" smtClean="0"/>
              <a:t>中对于递推量我们维护两个，一个是到目前为止最好的子数组， 而另一个量则是加入当前元素之后， 包含当前元素的最好的子数组， 最终我们是看全局最优的变量的最优值， 而局部最优却是我们在递推过程中维护全局最优所需要的。 递推式还是有点技巧， 第</a:t>
            </a:r>
            <a:r>
              <a:rPr lang="en-US" dirty="0" smtClean="0"/>
              <a:t>i+1</a:t>
            </a:r>
            <a:r>
              <a:rPr lang="zh-CN" altLang="en-US" dirty="0" smtClean="0"/>
              <a:t>步表达式如下：    </a:t>
            </a:r>
            <a:endParaRPr lang="en-US" altLang="zh-CN" dirty="0" smtClean="0"/>
          </a:p>
          <a:p>
            <a:pPr lvl="2"/>
            <a:r>
              <a:rPr lang="en-US" dirty="0" smtClean="0">
                <a:solidFill>
                  <a:srgbClr val="00B050"/>
                </a:solidFill>
              </a:rPr>
              <a:t>local[i+1]=Math.max(A[</a:t>
            </a:r>
            <a:r>
              <a:rPr lang="en-US" dirty="0" err="1" smtClean="0">
                <a:solidFill>
                  <a:srgbClr val="00B050"/>
                </a:solidFill>
              </a:rPr>
              <a:t>i</a:t>
            </a:r>
            <a:r>
              <a:rPr lang="en-US" dirty="0" smtClean="0">
                <a:solidFill>
                  <a:srgbClr val="00B050"/>
                </a:solidFill>
              </a:rPr>
              <a:t>], local[</a:t>
            </a:r>
            <a:r>
              <a:rPr lang="en-US" dirty="0" err="1" smtClean="0">
                <a:solidFill>
                  <a:srgbClr val="00B050"/>
                </a:solidFill>
              </a:rPr>
              <a:t>i</a:t>
            </a:r>
            <a:r>
              <a:rPr lang="en-US" dirty="0" smtClean="0">
                <a:solidFill>
                  <a:srgbClr val="00B050"/>
                </a:solidFill>
              </a:rPr>
              <a:t>]+A[</a:t>
            </a:r>
            <a:r>
              <a:rPr lang="en-US" dirty="0" err="1" smtClean="0">
                <a:solidFill>
                  <a:srgbClr val="00B050"/>
                </a:solidFill>
              </a:rPr>
              <a:t>i</a:t>
            </a:r>
            <a:r>
              <a:rPr lang="en-US" dirty="0" smtClean="0">
                <a:solidFill>
                  <a:srgbClr val="00B050"/>
                </a:solidFill>
              </a:rPr>
              <a:t>])，</a:t>
            </a:r>
            <a:r>
              <a:rPr lang="zh-CN" altLang="en-US" dirty="0" smtClean="0">
                <a:solidFill>
                  <a:srgbClr val="00B050"/>
                </a:solidFill>
              </a:rPr>
              <a:t>就是局部最优是一定要包含当前元素，所以不然就是上 一步的局部最优</a:t>
            </a:r>
            <a:r>
              <a:rPr lang="en-US" dirty="0" smtClean="0">
                <a:solidFill>
                  <a:srgbClr val="00B050"/>
                </a:solidFill>
              </a:rPr>
              <a:t>local[</a:t>
            </a:r>
            <a:r>
              <a:rPr lang="en-US" dirty="0" err="1" smtClean="0">
                <a:solidFill>
                  <a:srgbClr val="00B050"/>
                </a:solidFill>
              </a:rPr>
              <a:t>i</a:t>
            </a:r>
            <a:r>
              <a:rPr lang="en-US" dirty="0" smtClean="0">
                <a:solidFill>
                  <a:srgbClr val="00B050"/>
                </a:solidFill>
              </a:rPr>
              <a:t>]+</a:t>
            </a:r>
            <a:r>
              <a:rPr lang="zh-CN" altLang="en-US" dirty="0" smtClean="0">
                <a:solidFill>
                  <a:srgbClr val="00B050"/>
                </a:solidFill>
              </a:rPr>
              <a:t>当前元素</a:t>
            </a:r>
            <a:r>
              <a:rPr lang="en-US" dirty="0" smtClean="0">
                <a:solidFill>
                  <a:srgbClr val="00B050"/>
                </a:solidFill>
              </a:rPr>
              <a:t>A[</a:t>
            </a:r>
            <a:r>
              <a:rPr lang="en-US" dirty="0" err="1" smtClean="0">
                <a:solidFill>
                  <a:srgbClr val="00B050"/>
                </a:solidFill>
              </a:rPr>
              <a:t>i</a:t>
            </a:r>
            <a:r>
              <a:rPr lang="en-US" dirty="0" smtClean="0">
                <a:solidFill>
                  <a:srgbClr val="00B050"/>
                </a:solidFill>
              </a:rPr>
              <a:t>]（</a:t>
            </a:r>
            <a:r>
              <a:rPr lang="zh-CN" altLang="en-US" dirty="0" smtClean="0">
                <a:solidFill>
                  <a:srgbClr val="00B050"/>
                </a:solidFill>
              </a:rPr>
              <a:t>因为</a:t>
            </a:r>
            <a:r>
              <a:rPr lang="en-US" dirty="0" smtClean="0">
                <a:solidFill>
                  <a:srgbClr val="00B050"/>
                </a:solidFill>
              </a:rPr>
              <a:t>local[</a:t>
            </a:r>
            <a:r>
              <a:rPr lang="en-US" dirty="0" err="1" smtClean="0">
                <a:solidFill>
                  <a:srgbClr val="00B050"/>
                </a:solidFill>
              </a:rPr>
              <a:t>i</a:t>
            </a:r>
            <a:r>
              <a:rPr lang="en-US" dirty="0" smtClean="0">
                <a:solidFill>
                  <a:srgbClr val="00B050"/>
                </a:solidFill>
              </a:rPr>
              <a:t>]</a:t>
            </a:r>
            <a:r>
              <a:rPr lang="zh-CN" altLang="en-US" dirty="0" smtClean="0">
                <a:solidFill>
                  <a:srgbClr val="00B050"/>
                </a:solidFill>
              </a:rPr>
              <a:t>一定包含第</a:t>
            </a:r>
            <a:r>
              <a:rPr lang="en-US" dirty="0" err="1" smtClean="0">
                <a:solidFill>
                  <a:srgbClr val="00B050"/>
                </a:solidFill>
              </a:rPr>
              <a:t>i</a:t>
            </a:r>
            <a:r>
              <a:rPr lang="zh-CN" altLang="en-US" dirty="0" smtClean="0">
                <a:solidFill>
                  <a:srgbClr val="00B050"/>
                </a:solidFill>
              </a:rPr>
              <a:t>个元素，所以不违反条件），但是如果</a:t>
            </a:r>
            <a:r>
              <a:rPr lang="en-US" dirty="0" smtClean="0">
                <a:solidFill>
                  <a:srgbClr val="00B050"/>
                </a:solidFill>
              </a:rPr>
              <a:t>local[</a:t>
            </a:r>
            <a:r>
              <a:rPr lang="en-US" dirty="0" err="1" smtClean="0">
                <a:solidFill>
                  <a:srgbClr val="00B050"/>
                </a:solidFill>
              </a:rPr>
              <a:t>i</a:t>
            </a:r>
            <a:r>
              <a:rPr lang="en-US" dirty="0" smtClean="0">
                <a:solidFill>
                  <a:srgbClr val="00B050"/>
                </a:solidFill>
              </a:rPr>
              <a:t>]</a:t>
            </a:r>
            <a:r>
              <a:rPr lang="zh-CN" altLang="en-US" dirty="0" smtClean="0">
                <a:solidFill>
                  <a:srgbClr val="00B050"/>
                </a:solidFill>
              </a:rPr>
              <a:t>是负的，那么加上他就不如不需要的，所以不然就是直接用</a:t>
            </a:r>
            <a:r>
              <a:rPr lang="en-US" dirty="0" smtClean="0">
                <a:solidFill>
                  <a:srgbClr val="00B050"/>
                </a:solidFill>
              </a:rPr>
              <a:t>A[</a:t>
            </a:r>
            <a:r>
              <a:rPr lang="en-US" dirty="0" err="1" smtClean="0">
                <a:solidFill>
                  <a:srgbClr val="00B050"/>
                </a:solidFill>
              </a:rPr>
              <a:t>i</a:t>
            </a:r>
            <a:r>
              <a:rPr lang="en-US" dirty="0" smtClean="0">
                <a:solidFill>
                  <a:srgbClr val="00B050"/>
                </a:solidFill>
              </a:rPr>
              <a:t>]； </a:t>
            </a:r>
          </a:p>
          <a:p>
            <a:pPr lvl="2"/>
            <a:r>
              <a:rPr lang="en-US" dirty="0" smtClean="0">
                <a:solidFill>
                  <a:srgbClr val="00B050"/>
                </a:solidFill>
              </a:rPr>
              <a:t>global[i+1]=Math(local[i+1],global[</a:t>
            </a:r>
            <a:r>
              <a:rPr lang="en-US" dirty="0" err="1" smtClean="0">
                <a:solidFill>
                  <a:srgbClr val="00B050"/>
                </a:solidFill>
              </a:rPr>
              <a:t>i</a:t>
            </a:r>
            <a:r>
              <a:rPr lang="en-US" dirty="0" smtClean="0">
                <a:solidFill>
                  <a:srgbClr val="00B050"/>
                </a:solidFill>
              </a:rPr>
              <a:t>])，</a:t>
            </a:r>
            <a:r>
              <a:rPr lang="zh-CN" altLang="en-US" dirty="0" smtClean="0">
                <a:solidFill>
                  <a:srgbClr val="00B050"/>
                </a:solidFill>
              </a:rPr>
              <a:t>有了当前一步的局部最优，那么全局最优就是当前的局部最优或者还是原来的全局最优（所有情况都会被涵盖进来，因为最优的解如果不包含当前元素，那么前面会被维护在全局最优里面，如果包含当前元素，那么就是这个局部最优）。 </a:t>
            </a:r>
            <a:br>
              <a:rPr lang="zh-CN" altLang="en-US" dirty="0" smtClean="0">
                <a:solidFill>
                  <a:srgbClr val="00B050"/>
                </a:solidFill>
              </a:rPr>
            </a:br>
            <a:r>
              <a:rPr lang="zh-CN" altLang="en-US" dirty="0" smtClean="0">
                <a:solidFill>
                  <a:srgbClr val="00B050"/>
                </a:solidFill>
              </a:rPr>
              <a:t>初始条件都是</a:t>
            </a:r>
            <a:r>
              <a:rPr lang="en-US" altLang="zh-CN" dirty="0" smtClean="0">
                <a:solidFill>
                  <a:srgbClr val="00B050"/>
                </a:solidFill>
              </a:rPr>
              <a:t>0</a:t>
            </a:r>
            <a:r>
              <a:rPr lang="zh-CN" altLang="en-US" dirty="0" smtClean="0">
                <a:solidFill>
                  <a:srgbClr val="00B050"/>
                </a:solidFill>
              </a:rPr>
              <a:t>或者第一个元素既可以了， 一遍扫过来， 每次迭代更新两个量（都是常量时间）， 所以时间是</a:t>
            </a:r>
            <a:r>
              <a:rPr lang="en-US" dirty="0" smtClean="0">
                <a:solidFill>
                  <a:srgbClr val="00B050"/>
                </a:solidFill>
              </a:rPr>
              <a:t>O(n)。 </a:t>
            </a:r>
            <a:r>
              <a:rPr lang="zh-CN" altLang="en-US" dirty="0" smtClean="0">
                <a:solidFill>
                  <a:srgbClr val="00B050"/>
                </a:solidFill>
              </a:rPr>
              <a:t>空间上可以看出只需要上一步的信息， 所以只需要保存上一步的全局最优和局部最优即可， 复杂度是</a:t>
            </a:r>
            <a:r>
              <a:rPr lang="en-US" dirty="0" smtClean="0">
                <a:solidFill>
                  <a:srgbClr val="00B050"/>
                </a:solidFill>
              </a:rPr>
              <a:t>O（2）=O(1)。 </a:t>
            </a:r>
            <a:endParaRPr lang="en-US" dirty="0">
              <a:solidFill>
                <a:srgbClr val="00B050"/>
              </a:solidFill>
            </a:endParaRPr>
          </a:p>
        </p:txBody>
      </p:sp>
      <p:sp>
        <p:nvSpPr>
          <p:cNvPr id="3" name="Content Placeholder 2"/>
          <p:cNvSpPr>
            <a:spLocks noGrp="1"/>
          </p:cNvSpPr>
          <p:nvPr>
            <p:ph sz="quarter" idx="10"/>
          </p:nvPr>
        </p:nvSpPr>
        <p:spPr/>
        <p:txBody>
          <a:bodyPr/>
          <a:lstStyle/>
          <a:p>
            <a:r>
              <a:rPr lang="en-US" dirty="0" smtClean="0">
                <a:hlinkClick r:id="rId7"/>
              </a:rPr>
              <a:t>http://blog.csdn.net/linhuanmars/article/details/38468361</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zh-CN" altLang="en-US" dirty="0" smtClean="0"/>
              <a:t>原题链接</a:t>
            </a:r>
            <a:r>
              <a:rPr lang="en-US" altLang="zh-CN" dirty="0" smtClean="0"/>
              <a:t>: </a:t>
            </a:r>
            <a:r>
              <a:rPr lang="en-US" altLang="zh-CN" dirty="0" smtClean="0">
                <a:hlinkClick r:id="rId2"/>
              </a:rPr>
              <a:t>http://oj.leetcode.com/problems/best-time-to-buy-and-sell-stock-iii/</a:t>
            </a:r>
            <a:r>
              <a:rPr lang="zh-CN" altLang="en-US" dirty="0" smtClean="0"/>
              <a:t> </a:t>
            </a:r>
            <a:br>
              <a:rPr lang="zh-CN" altLang="en-US" dirty="0" smtClean="0"/>
            </a:br>
            <a:r>
              <a:rPr lang="zh-CN" altLang="en-US" dirty="0" smtClean="0"/>
              <a:t>这道题是</a:t>
            </a:r>
            <a:r>
              <a:rPr lang="en-US" altLang="zh-CN" dirty="0" smtClean="0">
                <a:hlinkClick r:id="rId3"/>
              </a:rPr>
              <a:t>Best Time to Buy and Sell Stock</a:t>
            </a:r>
            <a:r>
              <a:rPr lang="zh-CN" altLang="en-US" dirty="0" smtClean="0"/>
              <a:t>的扩展，现在我们最多可以进行两次交易。我们仍然使用动态规划来完成，事实上可以解决非常通用的情况，也就是最多进行</a:t>
            </a:r>
            <a:r>
              <a:rPr lang="en-US" altLang="zh-CN" dirty="0" smtClean="0"/>
              <a:t>k</a:t>
            </a:r>
            <a:r>
              <a:rPr lang="zh-CN" altLang="en-US" dirty="0" smtClean="0"/>
              <a:t>次交易的情况。</a:t>
            </a:r>
            <a:br>
              <a:rPr lang="zh-CN" altLang="en-US" dirty="0" smtClean="0"/>
            </a:br>
            <a:r>
              <a:rPr lang="zh-CN" altLang="en-US" dirty="0" smtClean="0"/>
              <a:t>这里我们先解释最多可以进行</a:t>
            </a:r>
            <a:r>
              <a:rPr lang="en-US" altLang="zh-CN" dirty="0" smtClean="0"/>
              <a:t>k</a:t>
            </a:r>
            <a:r>
              <a:rPr lang="zh-CN" altLang="en-US" dirty="0" smtClean="0"/>
              <a:t>次交易的算法，然后最多进行两次我们只需要把</a:t>
            </a:r>
            <a:r>
              <a:rPr lang="en-US" altLang="zh-CN" dirty="0" smtClean="0"/>
              <a:t>k</a:t>
            </a:r>
            <a:r>
              <a:rPr lang="zh-CN" altLang="en-US" dirty="0" smtClean="0"/>
              <a:t>取成</a:t>
            </a:r>
            <a:r>
              <a:rPr lang="en-US" altLang="zh-CN" dirty="0" smtClean="0"/>
              <a:t>2</a:t>
            </a:r>
            <a:r>
              <a:rPr lang="zh-CN" altLang="en-US" dirty="0" smtClean="0"/>
              <a:t>即可。我们还是使用“局部最优和全局最优解法”。</a:t>
            </a:r>
            <a:r>
              <a:rPr lang="zh-CN" altLang="en-US" b="1" dirty="0" smtClean="0">
                <a:solidFill>
                  <a:srgbClr val="FF0000"/>
                </a:solidFill>
              </a:rPr>
              <a:t>我们维护两种量，</a:t>
            </a:r>
            <a:r>
              <a:rPr lang="zh-CN" altLang="en-US" dirty="0" smtClean="0"/>
              <a:t>一个是当前到达第</a:t>
            </a:r>
            <a:r>
              <a:rPr lang="en-US" altLang="zh-CN" dirty="0" err="1" smtClean="0"/>
              <a:t>i</a:t>
            </a:r>
            <a:r>
              <a:rPr lang="zh-CN" altLang="en-US" dirty="0" smtClean="0"/>
              <a:t>天可以最多进行</a:t>
            </a:r>
            <a:r>
              <a:rPr lang="en-US" altLang="zh-CN" dirty="0" smtClean="0"/>
              <a:t>j</a:t>
            </a:r>
            <a:r>
              <a:rPr lang="zh-CN" altLang="en-US" dirty="0" smtClean="0"/>
              <a:t>次交易，最好的利润是多少（</a:t>
            </a:r>
            <a:r>
              <a:rPr lang="en-US" altLang="zh-CN" dirty="0" smtClean="0"/>
              <a:t>global[</a:t>
            </a:r>
            <a:r>
              <a:rPr lang="en-US" altLang="zh-CN" dirty="0" err="1" smtClean="0"/>
              <a:t>i</a:t>
            </a:r>
            <a:r>
              <a:rPr lang="en-US" altLang="zh-CN" dirty="0" smtClean="0"/>
              <a:t>][j]</a:t>
            </a:r>
            <a:r>
              <a:rPr lang="zh-CN" altLang="en-US" dirty="0" smtClean="0"/>
              <a:t>），另一个是当前到达第</a:t>
            </a:r>
            <a:r>
              <a:rPr lang="en-US" altLang="zh-CN" dirty="0" err="1" smtClean="0"/>
              <a:t>i</a:t>
            </a:r>
            <a:r>
              <a:rPr lang="zh-CN" altLang="en-US" dirty="0" smtClean="0"/>
              <a:t>天，最多可进行</a:t>
            </a:r>
            <a:r>
              <a:rPr lang="en-US" altLang="zh-CN" dirty="0" smtClean="0"/>
              <a:t>j</a:t>
            </a:r>
            <a:r>
              <a:rPr lang="zh-CN" altLang="en-US" dirty="0" smtClean="0"/>
              <a:t>次交易，并且最后一次交易在当天卖出的最好的利润是多少（</a:t>
            </a:r>
            <a:r>
              <a:rPr lang="en-US" altLang="zh-CN" dirty="0" smtClean="0"/>
              <a:t>local[</a:t>
            </a:r>
            <a:r>
              <a:rPr lang="en-US" altLang="zh-CN" dirty="0" err="1" smtClean="0"/>
              <a:t>i</a:t>
            </a:r>
            <a:r>
              <a:rPr lang="en-US" altLang="zh-CN" dirty="0" smtClean="0"/>
              <a:t>][j]</a:t>
            </a:r>
            <a:r>
              <a:rPr lang="zh-CN" altLang="en-US" dirty="0" smtClean="0"/>
              <a:t>）。下面我们来看递推式</a:t>
            </a:r>
            <a:endParaRPr lang="en-US" altLang="zh-CN" dirty="0" smtClean="0"/>
          </a:p>
          <a:p>
            <a:r>
              <a:rPr lang="zh-CN" altLang="en-US" dirty="0" smtClean="0"/>
              <a:t>全局的比较简单，</a:t>
            </a:r>
            <a:br>
              <a:rPr lang="zh-CN" altLang="en-US" dirty="0" smtClean="0"/>
            </a:br>
            <a:r>
              <a:rPr lang="en-US" altLang="zh-CN" dirty="0" smtClean="0"/>
              <a:t>	global[</a:t>
            </a:r>
            <a:r>
              <a:rPr lang="en-US" altLang="zh-CN" dirty="0" err="1" smtClean="0"/>
              <a:t>i</a:t>
            </a:r>
            <a:r>
              <a:rPr lang="en-US" altLang="zh-CN" dirty="0" smtClean="0"/>
              <a:t>][j]=max(local[</a:t>
            </a:r>
            <a:r>
              <a:rPr lang="en-US" altLang="zh-CN" dirty="0" err="1" smtClean="0"/>
              <a:t>i</a:t>
            </a:r>
            <a:r>
              <a:rPr lang="en-US" altLang="zh-CN" dirty="0" smtClean="0"/>
              <a:t>][j],global[i-1][j])</a:t>
            </a:r>
            <a:r>
              <a:rPr lang="zh-CN" altLang="en-US" dirty="0" smtClean="0"/>
              <a:t>，</a:t>
            </a:r>
            <a:endParaRPr lang="en-US" altLang="zh-CN" dirty="0" smtClean="0"/>
          </a:p>
          <a:p>
            <a:pPr lvl="1"/>
            <a:r>
              <a:rPr lang="zh-CN" altLang="en-US" dirty="0" smtClean="0"/>
              <a:t>也就是去当前局部最好的，和过往全局最好的中大的那个（因为最后一次交易如果包含当前天一定在局部最好的里面，否则一定在过往全局最优的里面</a:t>
            </a:r>
            <a:r>
              <a:rPr lang="zh-CN" altLang="en-US" dirty="0" smtClean="0"/>
              <a:t>）。</a:t>
            </a:r>
            <a:r>
              <a:rPr lang="zh-CN" altLang="en-US" dirty="0" smtClean="0">
                <a:solidFill>
                  <a:srgbClr val="FF0000"/>
                </a:solidFill>
              </a:rPr>
              <a:t>全局（到达第</a:t>
            </a:r>
            <a:r>
              <a:rPr lang="en-US" altLang="zh-CN" dirty="0" err="1" smtClean="0">
                <a:solidFill>
                  <a:srgbClr val="FF0000"/>
                </a:solidFill>
              </a:rPr>
              <a:t>i</a:t>
            </a:r>
            <a:r>
              <a:rPr lang="zh-CN" altLang="en-US" dirty="0" smtClean="0">
                <a:solidFill>
                  <a:srgbClr val="FF0000"/>
                </a:solidFill>
              </a:rPr>
              <a:t>天进行</a:t>
            </a:r>
            <a:r>
              <a:rPr lang="en-US" altLang="zh-CN" dirty="0" smtClean="0">
                <a:solidFill>
                  <a:srgbClr val="FF0000"/>
                </a:solidFill>
              </a:rPr>
              <a:t>j</a:t>
            </a:r>
            <a:r>
              <a:rPr lang="zh-CN" altLang="en-US" dirty="0" smtClean="0">
                <a:solidFill>
                  <a:srgbClr val="FF0000"/>
                </a:solidFill>
              </a:rPr>
              <a:t>次交易的最大收益） </a:t>
            </a:r>
            <a:r>
              <a:rPr lang="en-US" altLang="zh-CN" dirty="0" smtClean="0">
                <a:solidFill>
                  <a:srgbClr val="FF0000"/>
                </a:solidFill>
              </a:rPr>
              <a:t>= max{</a:t>
            </a:r>
            <a:r>
              <a:rPr lang="zh-CN" altLang="en-US" dirty="0" smtClean="0">
                <a:solidFill>
                  <a:srgbClr val="FF0000"/>
                </a:solidFill>
              </a:rPr>
              <a:t>局部（在第</a:t>
            </a:r>
            <a:r>
              <a:rPr lang="en-US" altLang="zh-CN" dirty="0" err="1" smtClean="0">
                <a:solidFill>
                  <a:srgbClr val="FF0000"/>
                </a:solidFill>
              </a:rPr>
              <a:t>i</a:t>
            </a:r>
            <a:r>
              <a:rPr lang="zh-CN" altLang="en-US" dirty="0" smtClean="0">
                <a:solidFill>
                  <a:srgbClr val="FF0000"/>
                </a:solidFill>
              </a:rPr>
              <a:t>天交易后，恰好满足</a:t>
            </a:r>
            <a:r>
              <a:rPr lang="en-US" altLang="zh-CN" dirty="0" smtClean="0">
                <a:solidFill>
                  <a:srgbClr val="FF0000"/>
                </a:solidFill>
              </a:rPr>
              <a:t>j</a:t>
            </a:r>
            <a:r>
              <a:rPr lang="zh-CN" altLang="en-US" dirty="0" smtClean="0">
                <a:solidFill>
                  <a:srgbClr val="FF0000"/>
                </a:solidFill>
              </a:rPr>
              <a:t>次交易），全局（到达第</a:t>
            </a:r>
            <a:r>
              <a:rPr lang="en-US" altLang="zh-CN" dirty="0" smtClean="0">
                <a:solidFill>
                  <a:srgbClr val="FF0000"/>
                </a:solidFill>
              </a:rPr>
              <a:t>i-1</a:t>
            </a:r>
            <a:r>
              <a:rPr lang="zh-CN" altLang="en-US" dirty="0" smtClean="0">
                <a:solidFill>
                  <a:srgbClr val="FF0000"/>
                </a:solidFill>
              </a:rPr>
              <a:t>天时已经满足</a:t>
            </a:r>
            <a:r>
              <a:rPr lang="en-US" altLang="zh-CN" dirty="0" smtClean="0">
                <a:solidFill>
                  <a:srgbClr val="FF0000"/>
                </a:solidFill>
              </a:rPr>
              <a:t>j</a:t>
            </a:r>
            <a:r>
              <a:rPr lang="zh-CN" altLang="en-US" dirty="0" smtClean="0">
                <a:solidFill>
                  <a:srgbClr val="FF0000"/>
                </a:solidFill>
              </a:rPr>
              <a:t>次交易）</a:t>
            </a:r>
            <a:r>
              <a:rPr lang="en-US" altLang="zh-CN" dirty="0" smtClean="0">
                <a:solidFill>
                  <a:srgbClr val="FF0000"/>
                </a:solidFill>
              </a:rPr>
              <a:t>}</a:t>
            </a:r>
            <a:endParaRPr lang="zh-CN" altLang="en-US" dirty="0" smtClean="0">
              <a:solidFill>
                <a:srgbClr val="FF0000"/>
              </a:solidFill>
            </a:endParaRPr>
          </a:p>
          <a:p>
            <a:r>
              <a:rPr lang="zh-CN" altLang="en-US" dirty="0" smtClean="0"/>
              <a:t>对于局部变量的维护，递推式是</a:t>
            </a:r>
            <a:br>
              <a:rPr lang="zh-CN" altLang="en-US" dirty="0" smtClean="0"/>
            </a:br>
            <a:r>
              <a:rPr lang="en-US" altLang="zh-CN" dirty="0" smtClean="0"/>
              <a:t>	local[</a:t>
            </a:r>
            <a:r>
              <a:rPr lang="en-US" altLang="zh-CN" dirty="0" err="1" smtClean="0"/>
              <a:t>i</a:t>
            </a:r>
            <a:r>
              <a:rPr lang="en-US" altLang="zh-CN" dirty="0" smtClean="0"/>
              <a:t>][j]=max(   </a:t>
            </a:r>
            <a:r>
              <a:rPr lang="en-US" altLang="zh-CN" b="1" dirty="0" smtClean="0">
                <a:solidFill>
                  <a:srgbClr val="FF0000"/>
                </a:solidFill>
              </a:rPr>
              <a:t>global[i-1][j-1]+max(diff,0),     </a:t>
            </a:r>
            <a:r>
              <a:rPr lang="en-US" altLang="zh-CN" b="1" dirty="0" smtClean="0">
                <a:solidFill>
                  <a:srgbClr val="00B050"/>
                </a:solidFill>
              </a:rPr>
              <a:t>local[i-1][j]+diff   </a:t>
            </a:r>
            <a:r>
              <a:rPr lang="en-US" altLang="zh-CN" dirty="0" smtClean="0"/>
              <a:t>)</a:t>
            </a:r>
            <a:r>
              <a:rPr lang="zh-CN" altLang="en-US" dirty="0" smtClean="0"/>
              <a:t>，</a:t>
            </a:r>
          </a:p>
          <a:p>
            <a:pPr lvl="1"/>
            <a:r>
              <a:rPr lang="zh-CN" altLang="en-US" dirty="0" smtClean="0"/>
              <a:t>也就是看两个量，第一个是全局到</a:t>
            </a:r>
            <a:r>
              <a:rPr lang="en-US" altLang="zh-CN" dirty="0" smtClean="0"/>
              <a:t>i-1</a:t>
            </a:r>
            <a:r>
              <a:rPr lang="zh-CN" altLang="en-US" dirty="0" smtClean="0"/>
              <a:t>天进行</a:t>
            </a:r>
            <a:r>
              <a:rPr lang="en-US" altLang="zh-CN" dirty="0" smtClean="0"/>
              <a:t>j-1</a:t>
            </a:r>
            <a:r>
              <a:rPr lang="zh-CN" altLang="en-US" dirty="0" smtClean="0"/>
              <a:t>次交易，然后加上今天的交易，如果今天是赚钱的话（也就是前面只要</a:t>
            </a:r>
            <a:r>
              <a:rPr lang="en-US" altLang="zh-CN" dirty="0" smtClean="0"/>
              <a:t>j-1</a:t>
            </a:r>
            <a:r>
              <a:rPr lang="zh-CN" altLang="en-US" dirty="0" smtClean="0"/>
              <a:t>次交易，最后一次交易取当前天），第二个量则是取</a:t>
            </a:r>
            <a:r>
              <a:rPr lang="en-US" altLang="zh-CN" dirty="0" smtClean="0"/>
              <a:t>local</a:t>
            </a:r>
            <a:r>
              <a:rPr lang="zh-CN" altLang="en-US" dirty="0" smtClean="0"/>
              <a:t>第</a:t>
            </a:r>
            <a:r>
              <a:rPr lang="en-US" altLang="zh-CN" dirty="0" smtClean="0"/>
              <a:t>i-1</a:t>
            </a:r>
            <a:r>
              <a:rPr lang="zh-CN" altLang="en-US" dirty="0" smtClean="0"/>
              <a:t>天</a:t>
            </a:r>
            <a:r>
              <a:rPr lang="en-US" altLang="zh-CN" dirty="0" smtClean="0"/>
              <a:t>j</a:t>
            </a:r>
            <a:r>
              <a:rPr lang="zh-CN" altLang="en-US" dirty="0" smtClean="0"/>
              <a:t>次交易，然后加上今天的差值（这里因为</a:t>
            </a:r>
            <a:r>
              <a:rPr lang="en-US" altLang="zh-CN" dirty="0" smtClean="0"/>
              <a:t>local[i-1][j]</a:t>
            </a:r>
            <a:r>
              <a:rPr lang="zh-CN" altLang="en-US" dirty="0" smtClean="0"/>
              <a:t>比如包含第</a:t>
            </a:r>
            <a:r>
              <a:rPr lang="en-US" altLang="zh-CN" dirty="0" smtClean="0"/>
              <a:t>i-1</a:t>
            </a:r>
            <a:r>
              <a:rPr lang="zh-CN" altLang="en-US" dirty="0" smtClean="0"/>
              <a:t>天卖出的交易，所以现在变成第</a:t>
            </a:r>
            <a:r>
              <a:rPr lang="en-US" altLang="zh-CN" dirty="0" err="1" smtClean="0"/>
              <a:t>i</a:t>
            </a:r>
            <a:r>
              <a:rPr lang="zh-CN" altLang="en-US" dirty="0" smtClean="0"/>
              <a:t>天卖出，并不会增加交易次数，而且这里无论</a:t>
            </a:r>
            <a:r>
              <a:rPr lang="en-US" altLang="zh-CN" dirty="0" smtClean="0"/>
              <a:t>diff</a:t>
            </a:r>
            <a:r>
              <a:rPr lang="zh-CN" altLang="en-US" dirty="0" smtClean="0"/>
              <a:t>是不是大于</a:t>
            </a:r>
            <a:r>
              <a:rPr lang="en-US" altLang="zh-CN" dirty="0" smtClean="0"/>
              <a:t>0</a:t>
            </a:r>
            <a:r>
              <a:rPr lang="zh-CN" altLang="en-US" dirty="0" smtClean="0"/>
              <a:t>都一定要加上，因为否则就不满足</a:t>
            </a:r>
            <a:r>
              <a:rPr lang="en-US" altLang="zh-CN" dirty="0" smtClean="0"/>
              <a:t>local[</a:t>
            </a:r>
            <a:r>
              <a:rPr lang="en-US" altLang="zh-CN" dirty="0" err="1" smtClean="0"/>
              <a:t>i</a:t>
            </a:r>
            <a:r>
              <a:rPr lang="en-US" altLang="zh-CN" dirty="0" smtClean="0"/>
              <a:t>][j]</a:t>
            </a:r>
            <a:r>
              <a:rPr lang="zh-CN" altLang="en-US" dirty="0" smtClean="0"/>
              <a:t>必须在最后一天卖出的条件了</a:t>
            </a:r>
            <a:r>
              <a:rPr lang="zh-CN" altLang="en-US" dirty="0" smtClean="0"/>
              <a:t>）</a:t>
            </a:r>
            <a:endParaRPr lang="en-US" altLang="zh-CN" dirty="0" smtClean="0"/>
          </a:p>
          <a:p>
            <a:pPr lvl="2"/>
            <a:r>
              <a:rPr lang="zh-CN" altLang="en-US" dirty="0" smtClean="0">
                <a:solidFill>
                  <a:srgbClr val="FF0000"/>
                </a:solidFill>
              </a:rPr>
              <a:t>局部（在第</a:t>
            </a:r>
            <a:r>
              <a:rPr lang="en-US" altLang="zh-CN" dirty="0" err="1" smtClean="0">
                <a:solidFill>
                  <a:srgbClr val="FF0000"/>
                </a:solidFill>
              </a:rPr>
              <a:t>i</a:t>
            </a:r>
            <a:r>
              <a:rPr lang="zh-CN" altLang="en-US" dirty="0" smtClean="0">
                <a:solidFill>
                  <a:srgbClr val="FF0000"/>
                </a:solidFill>
              </a:rPr>
              <a:t>天交易后，总共交易了</a:t>
            </a:r>
            <a:r>
              <a:rPr lang="en-US" altLang="zh-CN" dirty="0" smtClean="0">
                <a:solidFill>
                  <a:srgbClr val="FF0000"/>
                </a:solidFill>
              </a:rPr>
              <a:t>j</a:t>
            </a:r>
            <a:r>
              <a:rPr lang="zh-CN" altLang="en-US" dirty="0" smtClean="0">
                <a:solidFill>
                  <a:srgbClr val="FF0000"/>
                </a:solidFill>
              </a:rPr>
              <a:t>次） </a:t>
            </a:r>
            <a:r>
              <a:rPr lang="en-US" altLang="zh-CN" dirty="0" smtClean="0">
                <a:solidFill>
                  <a:srgbClr val="FF0000"/>
                </a:solidFill>
              </a:rPr>
              <a:t>=  max{</a:t>
            </a:r>
            <a:r>
              <a:rPr lang="zh-CN" altLang="en-US" dirty="0" smtClean="0">
                <a:solidFill>
                  <a:srgbClr val="FF0000"/>
                </a:solidFill>
              </a:rPr>
              <a:t>情况</a:t>
            </a:r>
            <a:r>
              <a:rPr lang="en-US" altLang="zh-CN" dirty="0" smtClean="0">
                <a:solidFill>
                  <a:srgbClr val="FF0000"/>
                </a:solidFill>
              </a:rPr>
              <a:t>2</a:t>
            </a:r>
            <a:r>
              <a:rPr lang="zh-CN" altLang="en-US" dirty="0" smtClean="0">
                <a:solidFill>
                  <a:srgbClr val="FF0000"/>
                </a:solidFill>
              </a:rPr>
              <a:t>，情况</a:t>
            </a:r>
            <a:r>
              <a:rPr lang="en-US" altLang="zh-CN" dirty="0" smtClean="0">
                <a:solidFill>
                  <a:srgbClr val="FF0000"/>
                </a:solidFill>
              </a:rPr>
              <a:t>1}</a:t>
            </a:r>
            <a:endParaRPr lang="zh-CN" altLang="en-US" dirty="0" smtClean="0">
              <a:solidFill>
                <a:srgbClr val="FF0000"/>
              </a:solidFill>
            </a:endParaRPr>
          </a:p>
          <a:p>
            <a:pPr lvl="2"/>
            <a:r>
              <a:rPr lang="zh-CN" altLang="en-US" dirty="0" smtClean="0">
                <a:solidFill>
                  <a:srgbClr val="FF0000"/>
                </a:solidFill>
              </a:rPr>
              <a:t>情况</a:t>
            </a:r>
            <a:r>
              <a:rPr lang="en-US" altLang="zh-CN" dirty="0" smtClean="0">
                <a:solidFill>
                  <a:srgbClr val="FF0000"/>
                </a:solidFill>
              </a:rPr>
              <a:t>1</a:t>
            </a:r>
            <a:r>
              <a:rPr lang="zh-CN" altLang="en-US" dirty="0" smtClean="0">
                <a:solidFill>
                  <a:srgbClr val="FF0000"/>
                </a:solidFill>
              </a:rPr>
              <a:t>：在第</a:t>
            </a:r>
            <a:r>
              <a:rPr lang="en-US" altLang="zh-CN" dirty="0" smtClean="0">
                <a:solidFill>
                  <a:srgbClr val="FF0000"/>
                </a:solidFill>
              </a:rPr>
              <a:t>i-1</a:t>
            </a:r>
            <a:r>
              <a:rPr lang="zh-CN" altLang="en-US" dirty="0" smtClean="0">
                <a:solidFill>
                  <a:srgbClr val="FF0000"/>
                </a:solidFill>
              </a:rPr>
              <a:t>天时，恰好已经交易了</a:t>
            </a:r>
            <a:r>
              <a:rPr lang="en-US" altLang="zh-CN" dirty="0" smtClean="0">
                <a:solidFill>
                  <a:srgbClr val="FF0000"/>
                </a:solidFill>
              </a:rPr>
              <a:t>j</a:t>
            </a:r>
            <a:r>
              <a:rPr lang="zh-CN" altLang="en-US" dirty="0" smtClean="0">
                <a:solidFill>
                  <a:srgbClr val="FF0000"/>
                </a:solidFill>
              </a:rPr>
              <a:t>次（</a:t>
            </a:r>
            <a:r>
              <a:rPr lang="en-US" altLang="zh-CN" dirty="0" smtClean="0">
                <a:solidFill>
                  <a:srgbClr val="FF0000"/>
                </a:solidFill>
              </a:rPr>
              <a:t>local[i-1][j]</a:t>
            </a:r>
            <a:r>
              <a:rPr lang="zh-CN" altLang="en-US" dirty="0" smtClean="0">
                <a:solidFill>
                  <a:srgbClr val="FF0000"/>
                </a:solidFill>
              </a:rPr>
              <a:t>），那么如果</a:t>
            </a:r>
            <a:r>
              <a:rPr lang="en-US" altLang="zh-CN" dirty="0" smtClean="0">
                <a:solidFill>
                  <a:srgbClr val="FF0000"/>
                </a:solidFill>
              </a:rPr>
              <a:t>i-1</a:t>
            </a:r>
            <a:r>
              <a:rPr lang="zh-CN" altLang="en-US" dirty="0" smtClean="0">
                <a:solidFill>
                  <a:srgbClr val="FF0000"/>
                </a:solidFill>
              </a:rPr>
              <a:t>天到</a:t>
            </a:r>
            <a:r>
              <a:rPr lang="en-US" altLang="zh-CN" dirty="0" err="1" smtClean="0">
                <a:solidFill>
                  <a:srgbClr val="FF0000"/>
                </a:solidFill>
              </a:rPr>
              <a:t>i</a:t>
            </a:r>
            <a:r>
              <a:rPr lang="zh-CN" altLang="en-US" dirty="0" smtClean="0">
                <a:solidFill>
                  <a:srgbClr val="FF0000"/>
                </a:solidFill>
              </a:rPr>
              <a:t>天再交易一次：即在第</a:t>
            </a:r>
            <a:r>
              <a:rPr lang="en-US" altLang="zh-CN" dirty="0" smtClean="0">
                <a:solidFill>
                  <a:srgbClr val="FF0000"/>
                </a:solidFill>
              </a:rPr>
              <a:t>i-1</a:t>
            </a:r>
            <a:r>
              <a:rPr lang="zh-CN" altLang="en-US" dirty="0" smtClean="0">
                <a:solidFill>
                  <a:srgbClr val="FF0000"/>
                </a:solidFill>
              </a:rPr>
              <a:t>天买入，第</a:t>
            </a:r>
            <a:r>
              <a:rPr lang="en-US" altLang="zh-CN" dirty="0" err="1" smtClean="0">
                <a:solidFill>
                  <a:srgbClr val="FF0000"/>
                </a:solidFill>
              </a:rPr>
              <a:t>i</a:t>
            </a:r>
            <a:r>
              <a:rPr lang="zh-CN" altLang="en-US" dirty="0" smtClean="0">
                <a:solidFill>
                  <a:srgbClr val="FF0000"/>
                </a:solidFill>
              </a:rPr>
              <a:t>天卖出（</a:t>
            </a:r>
            <a:r>
              <a:rPr lang="en-US" altLang="zh-CN" dirty="0" smtClean="0">
                <a:solidFill>
                  <a:srgbClr val="FF0000"/>
                </a:solidFill>
              </a:rPr>
              <a:t>diff</a:t>
            </a:r>
            <a:r>
              <a:rPr lang="zh-CN" altLang="en-US" dirty="0" smtClean="0">
                <a:solidFill>
                  <a:srgbClr val="FF0000"/>
                </a:solidFill>
              </a:rPr>
              <a:t>），则这不并不会增加交易次数！</a:t>
            </a:r>
            <a:r>
              <a:rPr lang="en-US" altLang="zh-CN" dirty="0" smtClean="0">
                <a:solidFill>
                  <a:srgbClr val="FF0000"/>
                </a:solidFill>
              </a:rPr>
              <a:t>【</a:t>
            </a:r>
            <a:r>
              <a:rPr lang="zh-CN" altLang="en-US" dirty="0" smtClean="0">
                <a:solidFill>
                  <a:srgbClr val="FF0000"/>
                </a:solidFill>
              </a:rPr>
              <a:t>例如我在第一天买入，第二天卖出；然后第二天又买入，第三天再卖出的行为  和   第一天买入，第三天卖出  的效果是一样的，其实只进行了一次交易！</a:t>
            </a:r>
            <a:r>
              <a:rPr lang="zh-CN" altLang="en-US" b="1" dirty="0" smtClean="0">
                <a:solidFill>
                  <a:srgbClr val="FF0000"/>
                </a:solidFill>
              </a:rPr>
              <a:t>因为有连续性</a:t>
            </a:r>
            <a:r>
              <a:rPr lang="en-US" altLang="zh-CN" dirty="0" smtClean="0">
                <a:solidFill>
                  <a:srgbClr val="FF0000"/>
                </a:solidFill>
              </a:rPr>
              <a:t>】</a:t>
            </a:r>
            <a:endParaRPr lang="zh-CN" altLang="en-US" dirty="0" smtClean="0">
              <a:solidFill>
                <a:srgbClr val="FF0000"/>
              </a:solidFill>
            </a:endParaRPr>
          </a:p>
          <a:p>
            <a:pPr lvl="2"/>
            <a:r>
              <a:rPr lang="zh-CN" altLang="en-US" dirty="0" smtClean="0">
                <a:solidFill>
                  <a:srgbClr val="FF0000"/>
                </a:solidFill>
              </a:rPr>
              <a:t>情况</a:t>
            </a:r>
            <a:r>
              <a:rPr lang="en-US" altLang="zh-CN" dirty="0" smtClean="0">
                <a:solidFill>
                  <a:srgbClr val="FF0000"/>
                </a:solidFill>
              </a:rPr>
              <a:t>2</a:t>
            </a:r>
            <a:r>
              <a:rPr lang="zh-CN" altLang="en-US" dirty="0" smtClean="0">
                <a:solidFill>
                  <a:srgbClr val="FF0000"/>
                </a:solidFill>
              </a:rPr>
              <a:t>：第</a:t>
            </a:r>
            <a:r>
              <a:rPr lang="en-US" altLang="zh-CN" dirty="0" smtClean="0">
                <a:solidFill>
                  <a:srgbClr val="FF0000"/>
                </a:solidFill>
              </a:rPr>
              <a:t>i-1</a:t>
            </a:r>
            <a:r>
              <a:rPr lang="zh-CN" altLang="en-US" dirty="0" smtClean="0">
                <a:solidFill>
                  <a:srgbClr val="FF0000"/>
                </a:solidFill>
              </a:rPr>
              <a:t>天后，共交易了</a:t>
            </a:r>
            <a:r>
              <a:rPr lang="en-US" altLang="zh-CN" dirty="0" smtClean="0">
                <a:solidFill>
                  <a:srgbClr val="FF0000"/>
                </a:solidFill>
              </a:rPr>
              <a:t>j-1</a:t>
            </a:r>
            <a:r>
              <a:rPr lang="zh-CN" altLang="en-US" dirty="0" smtClean="0">
                <a:solidFill>
                  <a:srgbClr val="FF0000"/>
                </a:solidFill>
              </a:rPr>
              <a:t>次（</a:t>
            </a:r>
            <a:r>
              <a:rPr lang="en-US" altLang="zh-CN" dirty="0" smtClean="0">
                <a:solidFill>
                  <a:srgbClr val="FF0000"/>
                </a:solidFill>
              </a:rPr>
              <a:t>global[i-1][j-1]</a:t>
            </a:r>
            <a:r>
              <a:rPr lang="zh-CN" altLang="en-US" dirty="0" smtClean="0">
                <a:solidFill>
                  <a:srgbClr val="FF0000"/>
                </a:solidFill>
              </a:rPr>
              <a:t>），因此为了满足“第</a:t>
            </a:r>
            <a:r>
              <a:rPr lang="en-US" altLang="zh-CN" dirty="0" err="1" smtClean="0">
                <a:solidFill>
                  <a:srgbClr val="FF0000"/>
                </a:solidFill>
              </a:rPr>
              <a:t>i</a:t>
            </a:r>
            <a:r>
              <a:rPr lang="zh-CN" altLang="en-US" dirty="0" smtClean="0">
                <a:solidFill>
                  <a:srgbClr val="FF0000"/>
                </a:solidFill>
              </a:rPr>
              <a:t>天过后共进行了</a:t>
            </a:r>
            <a:r>
              <a:rPr lang="en-US" altLang="zh-CN" dirty="0" smtClean="0">
                <a:solidFill>
                  <a:srgbClr val="FF0000"/>
                </a:solidFill>
              </a:rPr>
              <a:t>j</a:t>
            </a:r>
            <a:r>
              <a:rPr lang="zh-CN" altLang="en-US" dirty="0" smtClean="0">
                <a:solidFill>
                  <a:srgbClr val="FF0000"/>
                </a:solidFill>
              </a:rPr>
              <a:t>次交易，且第</a:t>
            </a:r>
            <a:r>
              <a:rPr lang="en-US" altLang="zh-CN" dirty="0" err="1" smtClean="0">
                <a:solidFill>
                  <a:srgbClr val="FF0000"/>
                </a:solidFill>
              </a:rPr>
              <a:t>i</a:t>
            </a:r>
            <a:r>
              <a:rPr lang="zh-CN" altLang="en-US" dirty="0" smtClean="0">
                <a:solidFill>
                  <a:srgbClr val="FF0000"/>
                </a:solidFill>
              </a:rPr>
              <a:t>天必须进行交易”的条件：我们可以选择</a:t>
            </a:r>
            <a:r>
              <a:rPr lang="en-US" altLang="zh-CN" dirty="0" smtClean="0">
                <a:solidFill>
                  <a:srgbClr val="FF0000"/>
                </a:solidFill>
              </a:rPr>
              <a:t>1</a:t>
            </a:r>
            <a:r>
              <a:rPr lang="zh-CN" altLang="en-US" dirty="0" smtClean="0">
                <a:solidFill>
                  <a:srgbClr val="FF0000"/>
                </a:solidFill>
              </a:rPr>
              <a:t>：在第</a:t>
            </a:r>
            <a:r>
              <a:rPr lang="en-US" altLang="zh-CN" dirty="0" smtClean="0">
                <a:solidFill>
                  <a:srgbClr val="FF0000"/>
                </a:solidFill>
              </a:rPr>
              <a:t>i-1</a:t>
            </a:r>
            <a:r>
              <a:rPr lang="zh-CN" altLang="en-US" dirty="0" smtClean="0">
                <a:solidFill>
                  <a:srgbClr val="FF0000"/>
                </a:solidFill>
              </a:rPr>
              <a:t>天买入，然后再第</a:t>
            </a:r>
            <a:r>
              <a:rPr lang="en-US" altLang="zh-CN" dirty="0" err="1" smtClean="0">
                <a:solidFill>
                  <a:srgbClr val="FF0000"/>
                </a:solidFill>
              </a:rPr>
              <a:t>i</a:t>
            </a:r>
            <a:r>
              <a:rPr lang="zh-CN" altLang="en-US" dirty="0" smtClean="0">
                <a:solidFill>
                  <a:srgbClr val="FF0000"/>
                </a:solidFill>
              </a:rPr>
              <a:t>天卖出（</a:t>
            </a:r>
            <a:r>
              <a:rPr lang="en-US" altLang="zh-CN" dirty="0" smtClean="0">
                <a:solidFill>
                  <a:srgbClr val="FF0000"/>
                </a:solidFill>
              </a:rPr>
              <a:t>diff</a:t>
            </a:r>
            <a:r>
              <a:rPr lang="zh-CN" altLang="en-US" dirty="0" smtClean="0">
                <a:solidFill>
                  <a:srgbClr val="FF0000"/>
                </a:solidFill>
              </a:rPr>
              <a:t>），或者选择在第</a:t>
            </a:r>
            <a:r>
              <a:rPr lang="en-US" altLang="zh-CN" dirty="0" err="1" smtClean="0">
                <a:solidFill>
                  <a:srgbClr val="FF0000"/>
                </a:solidFill>
              </a:rPr>
              <a:t>i</a:t>
            </a:r>
            <a:r>
              <a:rPr lang="zh-CN" altLang="en-US" dirty="0" smtClean="0">
                <a:solidFill>
                  <a:srgbClr val="FF0000"/>
                </a:solidFill>
              </a:rPr>
              <a:t>天买入，然后同样在第</a:t>
            </a:r>
            <a:r>
              <a:rPr lang="en-US" altLang="zh-CN" dirty="0" err="1" smtClean="0">
                <a:solidFill>
                  <a:srgbClr val="FF0000"/>
                </a:solidFill>
              </a:rPr>
              <a:t>i</a:t>
            </a:r>
            <a:r>
              <a:rPr lang="zh-CN" altLang="en-US" dirty="0" smtClean="0">
                <a:solidFill>
                  <a:srgbClr val="FF0000"/>
                </a:solidFill>
              </a:rPr>
              <a:t>天卖出（收益为</a:t>
            </a:r>
            <a:r>
              <a:rPr lang="en-US" altLang="zh-CN" dirty="0" smtClean="0">
                <a:solidFill>
                  <a:srgbClr val="FF0000"/>
                </a:solidFill>
              </a:rPr>
              <a:t>0</a:t>
            </a:r>
            <a:r>
              <a:rPr lang="zh-CN" altLang="en-US" dirty="0" smtClean="0">
                <a:solidFill>
                  <a:srgbClr val="FF0000"/>
                </a:solidFill>
              </a:rPr>
              <a:t>）。</a:t>
            </a:r>
            <a:endParaRPr lang="en-US" altLang="zh-CN" dirty="0" smtClean="0"/>
          </a:p>
          <a:p>
            <a:pPr marL="232733" lvl="1">
              <a:spcBef>
                <a:spcPts val="509"/>
              </a:spcBef>
              <a:buClr>
                <a:schemeClr val="accent1"/>
              </a:buClr>
            </a:pPr>
            <a:r>
              <a:rPr lang="zh-CN" altLang="en-US" sz="1000" dirty="0" smtClean="0">
                <a:solidFill>
                  <a:schemeClr val="tx1"/>
                </a:solidFill>
              </a:rPr>
              <a:t>上面的算法中对于天数需要一次扫描，而每次要对交易次数进行递推式求解，所以时间复杂度是</a:t>
            </a:r>
            <a:r>
              <a:rPr lang="en-US" altLang="zh-CN" sz="1000" dirty="0" smtClean="0">
                <a:solidFill>
                  <a:schemeClr val="tx1"/>
                </a:solidFill>
              </a:rPr>
              <a:t>O(n*k)</a:t>
            </a:r>
            <a:r>
              <a:rPr lang="zh-CN" altLang="en-US" sz="1000" dirty="0" smtClean="0">
                <a:solidFill>
                  <a:schemeClr val="tx1"/>
                </a:solidFill>
              </a:rPr>
              <a:t>，如果是最多进行两次交易，那么复杂度还是</a:t>
            </a:r>
            <a:r>
              <a:rPr lang="en-US" altLang="zh-CN" sz="1000" dirty="0" smtClean="0">
                <a:solidFill>
                  <a:schemeClr val="tx1"/>
                </a:solidFill>
              </a:rPr>
              <a:t>O(n)</a:t>
            </a:r>
            <a:r>
              <a:rPr lang="zh-CN" altLang="en-US" sz="1000" dirty="0" smtClean="0">
                <a:solidFill>
                  <a:schemeClr val="tx1"/>
                </a:solidFill>
              </a:rPr>
              <a:t>。空间上只需要维护当天数据皆可以，所以是</a:t>
            </a:r>
            <a:r>
              <a:rPr lang="en-US" altLang="zh-CN" sz="1000" dirty="0" smtClean="0">
                <a:solidFill>
                  <a:schemeClr val="tx1"/>
                </a:solidFill>
              </a:rPr>
              <a:t>O(k)</a:t>
            </a:r>
            <a:r>
              <a:rPr lang="zh-CN" altLang="en-US" sz="1000" dirty="0" smtClean="0">
                <a:solidFill>
                  <a:schemeClr val="tx1"/>
                </a:solidFill>
              </a:rPr>
              <a:t>，当</a:t>
            </a:r>
            <a:r>
              <a:rPr lang="en-US" altLang="zh-CN" sz="1000" dirty="0" smtClean="0">
                <a:solidFill>
                  <a:schemeClr val="tx1"/>
                </a:solidFill>
              </a:rPr>
              <a:t>k=2</a:t>
            </a:r>
            <a:r>
              <a:rPr lang="zh-CN" altLang="en-US" sz="1000" dirty="0" smtClean="0">
                <a:solidFill>
                  <a:schemeClr val="tx1"/>
                </a:solidFill>
              </a:rPr>
              <a:t>，则是</a:t>
            </a:r>
            <a:r>
              <a:rPr lang="en-US" altLang="zh-CN" sz="1000" dirty="0" smtClean="0">
                <a:solidFill>
                  <a:schemeClr val="tx1"/>
                </a:solidFill>
              </a:rPr>
              <a:t>O(1)</a:t>
            </a:r>
            <a:r>
              <a:rPr lang="zh-CN" altLang="en-US" sz="1000" dirty="0" smtClean="0">
                <a:solidFill>
                  <a:schemeClr val="tx1"/>
                </a:solidFill>
              </a:rPr>
              <a:t>。代码如下： </a:t>
            </a:r>
            <a:endParaRPr lang="en-US" altLang="en-US" sz="1000" dirty="0" smtClean="0">
              <a:solidFill>
                <a:schemeClr val="tx1"/>
              </a:solidFill>
            </a:endParaRPr>
          </a:p>
        </p:txBody>
      </p:sp>
      <p:sp>
        <p:nvSpPr>
          <p:cNvPr id="3" name="Content Placeholder 2"/>
          <p:cNvSpPr>
            <a:spLocks noGrp="1"/>
          </p:cNvSpPr>
          <p:nvPr>
            <p:ph sz="quarter" idx="10"/>
          </p:nvPr>
        </p:nvSpPr>
        <p:spPr/>
        <p:txBody>
          <a:bodyPr/>
          <a:lstStyle/>
          <a:p>
            <a:r>
              <a:rPr lang="en-US" dirty="0" smtClean="0">
                <a:hlinkClick r:id="rId4"/>
              </a:rPr>
              <a:t>http://blog.csdn.net/linhuanmars/article/details/23236995</a:t>
            </a:r>
            <a:r>
              <a:rPr lang="en-US" dirty="0" smtClean="0"/>
              <a:t>  </a:t>
            </a:r>
            <a:r>
              <a:rPr lang="en-US" dirty="0" smtClean="0">
                <a:hlinkClick r:id="rId5"/>
              </a:rPr>
              <a:t>http://liangjiabin.com/blog/2015/04/leetcode-best-time-to-buy-and-sell-stock.html</a:t>
            </a:r>
            <a:r>
              <a:rPr lang="en-US" dirty="0" smtClean="0"/>
              <a:t> </a:t>
            </a:r>
            <a:r>
              <a:rPr lang="en-US" dirty="0" smtClean="0">
                <a:hlinkClick r:id="rId6"/>
              </a:rPr>
              <a:t>http://</a:t>
            </a:r>
            <a:r>
              <a:rPr lang="en-US" dirty="0" smtClean="0">
                <a:hlinkClick r:id="rId6"/>
              </a:rPr>
              <a:t>blog.csdn.net/fightforyourdream/article/details/14503469</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endParaRPr lang="en-US" sz="1400" dirty="0" smtClean="0"/>
          </a:p>
          <a:p>
            <a:r>
              <a:rPr lang="en-US" sz="1400" dirty="0" smtClean="0"/>
              <a:t>Current:</a:t>
            </a:r>
            <a:r>
              <a:rPr lang="zh-CN" altLang="en-US" sz="1400" dirty="0" smtClean="0"/>
              <a:t>　</a:t>
            </a:r>
            <a:r>
              <a:rPr lang="en-US" altLang="zh-CN" sz="1400" dirty="0" smtClean="0"/>
              <a:t> </a:t>
            </a:r>
          </a:p>
          <a:p>
            <a:pPr lvl="1">
              <a:lnSpc>
                <a:spcPct val="150000"/>
              </a:lnSpc>
            </a:pPr>
            <a:r>
              <a:rPr lang="en-US" altLang="zh-CN" sz="1200" b="1" dirty="0" smtClean="0">
                <a:solidFill>
                  <a:srgbClr val="92D050"/>
                </a:solidFill>
              </a:rPr>
              <a:t>Sr. Software Engineer </a:t>
            </a:r>
            <a:r>
              <a:rPr lang="en-US" altLang="zh-CN" sz="1200" dirty="0" smtClean="0"/>
              <a:t>in </a:t>
            </a:r>
            <a:r>
              <a:rPr lang="en-US" altLang="zh-CN" sz="1200" dirty="0" err="1" smtClean="0"/>
              <a:t>FutureWei@IntelliProGroup</a:t>
            </a:r>
            <a:r>
              <a:rPr lang="en-US" altLang="zh-CN" sz="1200" dirty="0" smtClean="0"/>
              <a:t> </a:t>
            </a:r>
          </a:p>
          <a:p>
            <a:pPr>
              <a:buNone/>
            </a:pPr>
            <a:endParaRPr lang="en-US" sz="1400" dirty="0" smtClean="0"/>
          </a:p>
          <a:p>
            <a:r>
              <a:rPr lang="en-US" sz="1400" dirty="0" smtClean="0"/>
              <a:t>Previous: </a:t>
            </a:r>
          </a:p>
          <a:p>
            <a:pPr lvl="1">
              <a:lnSpc>
                <a:spcPct val="150000"/>
              </a:lnSpc>
            </a:pPr>
            <a:r>
              <a:rPr lang="en-US" altLang="zh-CN" sz="1200" b="1" dirty="0" smtClean="0">
                <a:solidFill>
                  <a:srgbClr val="92D050"/>
                </a:solidFill>
              </a:rPr>
              <a:t>Big Data Engineer </a:t>
            </a:r>
            <a:r>
              <a:rPr lang="en-US" altLang="zh-CN" sz="1200" dirty="0" smtClean="0"/>
              <a:t>in </a:t>
            </a:r>
            <a:r>
              <a:rPr lang="en-US" altLang="zh-CN" sz="1200" dirty="0" err="1" smtClean="0"/>
              <a:t>MetiStream</a:t>
            </a:r>
            <a:r>
              <a:rPr lang="en-US" altLang="zh-CN" sz="1200" dirty="0" smtClean="0"/>
              <a:t> (2015)</a:t>
            </a:r>
          </a:p>
          <a:p>
            <a:pPr lvl="1">
              <a:lnSpc>
                <a:spcPct val="150000"/>
              </a:lnSpc>
            </a:pPr>
            <a:r>
              <a:rPr lang="en-US" altLang="zh-CN" sz="1200" b="1" dirty="0" smtClean="0">
                <a:solidFill>
                  <a:srgbClr val="92D050"/>
                </a:solidFill>
              </a:rPr>
              <a:t>Software Engineer </a:t>
            </a:r>
            <a:r>
              <a:rPr lang="en-US" altLang="zh-CN" sz="1200" dirty="0" smtClean="0"/>
              <a:t>in </a:t>
            </a:r>
            <a:r>
              <a:rPr lang="en-US" altLang="zh-CN" sz="1200" dirty="0" err="1" smtClean="0"/>
              <a:t>QuantGroup</a:t>
            </a:r>
            <a:r>
              <a:rPr lang="en-US" altLang="zh-CN" sz="1200" dirty="0" smtClean="0"/>
              <a:t> (2014-2015)</a:t>
            </a:r>
          </a:p>
          <a:p>
            <a:pPr lvl="1">
              <a:lnSpc>
                <a:spcPct val="150000"/>
              </a:lnSpc>
            </a:pPr>
            <a:r>
              <a:rPr lang="en-US" altLang="zh-CN" sz="1200" b="1" dirty="0" smtClean="0">
                <a:solidFill>
                  <a:srgbClr val="92D050"/>
                </a:solidFill>
              </a:rPr>
              <a:t>Algorithms R&amp;D Engineer  </a:t>
            </a:r>
            <a:r>
              <a:rPr lang="en-US" altLang="zh-CN" sz="1200" dirty="0" smtClean="0"/>
              <a:t>in Tokyo </a:t>
            </a:r>
            <a:r>
              <a:rPr lang="en-US" altLang="zh-CN" sz="1200" dirty="0" err="1" smtClean="0"/>
              <a:t>Keiso</a:t>
            </a:r>
            <a:r>
              <a:rPr lang="en-US" altLang="zh-CN" sz="1200" dirty="0" smtClean="0"/>
              <a:t> CO., LTD. ( 2010 – 2014)</a:t>
            </a:r>
          </a:p>
          <a:p>
            <a:pPr lvl="1">
              <a:lnSpc>
                <a:spcPct val="150000"/>
              </a:lnSpc>
            </a:pPr>
            <a:r>
              <a:rPr lang="en-US" altLang="zh-CN" sz="1200" b="1" dirty="0" smtClean="0">
                <a:solidFill>
                  <a:srgbClr val="92D050"/>
                </a:solidFill>
              </a:rPr>
              <a:t>PhD </a:t>
            </a:r>
            <a:r>
              <a:rPr lang="en-US" altLang="zh-CN" sz="1200" dirty="0" smtClean="0"/>
              <a:t>in Control Science and Engineering </a:t>
            </a:r>
            <a:r>
              <a:rPr lang="en-US" altLang="zh-CN" sz="1200" dirty="0" err="1" smtClean="0"/>
              <a:t>Tsinghua</a:t>
            </a:r>
            <a:r>
              <a:rPr lang="en-US" altLang="zh-CN" sz="1200" dirty="0" smtClean="0"/>
              <a:t> University(2010-2015)</a:t>
            </a:r>
          </a:p>
          <a:p>
            <a:pPr lvl="1">
              <a:lnSpc>
                <a:spcPct val="150000"/>
              </a:lnSpc>
            </a:pPr>
            <a:endParaRPr lang="en-US" altLang="zh-CN" sz="1200" dirty="0" smtClean="0"/>
          </a:p>
          <a:p>
            <a:pPr marL="232733" lvl="1">
              <a:lnSpc>
                <a:spcPct val="150000"/>
              </a:lnSpc>
              <a:spcBef>
                <a:spcPts val="509"/>
              </a:spcBef>
              <a:buClr>
                <a:schemeClr val="accent1"/>
              </a:buClr>
            </a:pPr>
            <a:r>
              <a:rPr lang="en-US" altLang="zh-CN" sz="1400" dirty="0" smtClean="0">
                <a:solidFill>
                  <a:schemeClr val="tx1"/>
                </a:solidFill>
              </a:rPr>
              <a:t>Ping ME</a:t>
            </a:r>
            <a:endParaRPr lang="en-US" altLang="zh-CN" sz="1200" dirty="0" smtClean="0"/>
          </a:p>
          <a:p>
            <a:pPr lvl="1">
              <a:lnSpc>
                <a:spcPct val="150000"/>
              </a:lnSpc>
              <a:buNone/>
            </a:pPr>
            <a:r>
              <a:rPr lang="en-US" altLang="zh-CN" sz="1200" dirty="0" smtClean="0">
                <a:hlinkClick r:id="rId2"/>
              </a:rPr>
              <a:t>zhaohc10@gmail.com</a:t>
            </a:r>
            <a:r>
              <a:rPr lang="en-US" altLang="zh-CN" sz="1200" dirty="0" smtClean="0"/>
              <a:t>  </a:t>
            </a:r>
          </a:p>
          <a:p>
            <a:pPr lvl="1">
              <a:lnSpc>
                <a:spcPct val="150000"/>
              </a:lnSpc>
              <a:buNone/>
            </a:pPr>
            <a:endParaRPr lang="en-US" altLang="zh-CN" sz="1200" dirty="0" smtClean="0"/>
          </a:p>
        </p:txBody>
      </p:sp>
      <p:sp>
        <p:nvSpPr>
          <p:cNvPr id="3" name="Content Placeholder 2"/>
          <p:cNvSpPr>
            <a:spLocks noGrp="1"/>
          </p:cNvSpPr>
          <p:nvPr>
            <p:ph sz="quarter" idx="10"/>
          </p:nvPr>
        </p:nvSpPr>
        <p:spPr/>
        <p:txBody>
          <a:bodyPr/>
          <a:lstStyle/>
          <a:p>
            <a:endParaRPr lang="en-US" dirty="0"/>
          </a:p>
        </p:txBody>
      </p:sp>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sz="quarter" idx="11"/>
          </p:nvPr>
        </p:nvSpPr>
        <p:spPr/>
        <p:txBody>
          <a:bodyPr/>
          <a:lstStyle/>
          <a:p>
            <a:r>
              <a:rPr lang="en-US" altLang="zh-CN" dirty="0" smtClean="0"/>
              <a:t>Who am I ?</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419600" y="3522264"/>
            <a:ext cx="2076159" cy="1964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altLang="zh-CN" dirty="0" err="1" smtClean="0"/>
              <a:t>leetcode</a:t>
            </a:r>
            <a:r>
              <a:rPr lang="zh-CN" altLang="en-US" dirty="0" smtClean="0"/>
              <a:t>中有几道题使用同一个思路，大致是先维护一个窗口，每次只移动窗口左侧或者右侧的边界，然后针对这个窗口内的元素进行处理。这种方式使用两个指针，可以将问题的运行时间降到</a:t>
            </a:r>
            <a:r>
              <a:rPr lang="en-US" altLang="zh-CN" dirty="0" smtClean="0"/>
              <a:t>O(n)</a:t>
            </a:r>
            <a:r>
              <a:rPr lang="zh-CN" altLang="en-US" dirty="0" smtClean="0"/>
              <a:t>内。</a:t>
            </a:r>
          </a:p>
          <a:p>
            <a:r>
              <a:rPr lang="zh-CN" altLang="en-US" dirty="0" smtClean="0"/>
              <a:t>可以看出这类窗口的问题其实是双指针扫描，</a:t>
            </a:r>
            <a:r>
              <a:rPr lang="zh-CN" altLang="en-US" dirty="0" smtClean="0">
                <a:solidFill>
                  <a:srgbClr val="FF0000"/>
                </a:solidFill>
              </a:rPr>
              <a:t>关键点是判断两个指针的移动条件以及考虑使用</a:t>
            </a:r>
            <a:r>
              <a:rPr lang="en-US" altLang="zh-CN" dirty="0" smtClean="0">
                <a:solidFill>
                  <a:srgbClr val="FF0000"/>
                </a:solidFill>
              </a:rPr>
              <a:t>hash table</a:t>
            </a:r>
            <a:r>
              <a:rPr lang="zh-CN" altLang="en-US" dirty="0" smtClean="0">
                <a:solidFill>
                  <a:srgbClr val="FF0000"/>
                </a:solidFill>
              </a:rPr>
              <a:t>等额外保存窗口内元素的信息。</a:t>
            </a:r>
          </a:p>
          <a:p>
            <a:r>
              <a:rPr lang="zh-CN" altLang="en-US" dirty="0" smtClean="0"/>
              <a:t/>
            </a:r>
            <a:br>
              <a:rPr lang="zh-CN" altLang="en-US" dirty="0" smtClean="0"/>
            </a:br>
            <a:endParaRPr lang="en-US" altLang="zh-CN" dirty="0" smtClean="0"/>
          </a:p>
          <a:p>
            <a:r>
              <a:rPr lang="en-US" dirty="0" smtClean="0"/>
              <a:t>Longest Substring Without Repeating </a:t>
            </a:r>
            <a:r>
              <a:rPr lang="en-US" dirty="0" err="1" smtClean="0"/>
              <a:t>Characters：https</a:t>
            </a:r>
            <a:r>
              <a:rPr lang="en-US" dirty="0" smtClean="0"/>
              <a:t>://</a:t>
            </a:r>
            <a:r>
              <a:rPr lang="en-US" dirty="0" err="1" smtClean="0"/>
              <a:t>leetcode.com</a:t>
            </a:r>
            <a:r>
              <a:rPr lang="en-US" dirty="0" smtClean="0"/>
              <a:t>/problems/longest-substring-without-repeating-characters/</a:t>
            </a:r>
          </a:p>
          <a:p>
            <a:pPr lvl="1"/>
            <a:r>
              <a:rPr lang="zh-CN" altLang="en-US" dirty="0" smtClean="0"/>
              <a:t>这道题我们维护一个窗口，每次将右边的窗口向前移动一位。另外维护一个</a:t>
            </a:r>
            <a:r>
              <a:rPr lang="en-US" dirty="0" smtClean="0"/>
              <a:t>hash</a:t>
            </a:r>
            <a:r>
              <a:rPr lang="zh-CN" altLang="en-US" dirty="0" smtClean="0"/>
              <a:t>表，标记当前窗口中的字符的位置，一旦右边的窗口遇到了当前窗口中的字符，说明有重复，将左边窗口移到当前窗口中重复字符的下一位，更新重复字符的位置为有窗口的位置。每次移动右窗口都更新当前的最大长度，知道有窗口移到最后一位。</a:t>
            </a:r>
          </a:p>
          <a:p>
            <a:pPr lvl="1"/>
            <a:r>
              <a:rPr lang="zh-CN" altLang="en-US" dirty="0" smtClean="0"/>
              <a:t>这里</a:t>
            </a:r>
            <a:r>
              <a:rPr lang="en-US" dirty="0" smtClean="0"/>
              <a:t>hash table</a:t>
            </a:r>
            <a:r>
              <a:rPr lang="zh-CN" altLang="en-US" dirty="0" smtClean="0"/>
              <a:t>有一个对于字符串常用的用法，就是声明一个长度为</a:t>
            </a:r>
            <a:r>
              <a:rPr lang="en-US" altLang="zh-CN" dirty="0" smtClean="0"/>
              <a:t>256</a:t>
            </a:r>
            <a:r>
              <a:rPr lang="zh-CN" altLang="en-US" dirty="0" smtClean="0"/>
              <a:t>的数组，正好对应</a:t>
            </a:r>
            <a:r>
              <a:rPr lang="en-US" altLang="zh-CN" dirty="0" smtClean="0"/>
              <a:t>256</a:t>
            </a:r>
            <a:r>
              <a:rPr lang="zh-CN" altLang="en-US" dirty="0" smtClean="0"/>
              <a:t>个字符。</a:t>
            </a:r>
          </a:p>
          <a:p>
            <a:endParaRPr lang="en-US" dirty="0" smtClean="0"/>
          </a:p>
          <a:p>
            <a:r>
              <a:rPr lang="en-US" dirty="0" smtClean="0"/>
              <a:t>Minimum Window Substring: https://leetcode.com/problems/minimum-window-substring/</a:t>
            </a:r>
          </a:p>
          <a:p>
            <a:pPr lvl="1"/>
            <a:r>
              <a:rPr lang="zh-CN" altLang="en-US" dirty="0" smtClean="0"/>
              <a:t>这道题的思路和上一道很相似。区别是每次循环都要右移右指针，而移动左指针的条件是当所有的字典中的字符都在窗口中，停止移动的条件是有字符不在窗口中。这里要注意的一点是由于我们采取了纪录所有出现在窗口中的字典中字符的个数，所以如果某个字符的这个个数比字典中应有的个数多，也应当让左指针移动，并且减少这个值直到和字典的字符数一样多。</a:t>
            </a:r>
          </a:p>
          <a:p>
            <a:endParaRPr lang="en-US" dirty="0"/>
          </a:p>
        </p:txBody>
      </p:sp>
      <p:sp>
        <p:nvSpPr>
          <p:cNvPr id="3" name="Content Placeholder 2"/>
          <p:cNvSpPr>
            <a:spLocks noGrp="1"/>
          </p:cNvSpPr>
          <p:nvPr>
            <p:ph sz="quarter" idx="10"/>
          </p:nvPr>
        </p:nvSpPr>
        <p:spPr/>
        <p:txBody>
          <a:bodyPr/>
          <a:lstStyle/>
          <a:p>
            <a:r>
              <a:rPr lang="en-US" dirty="0" smtClean="0">
                <a:hlinkClick r:id="rId2"/>
              </a:rPr>
              <a:t>http://www.cnblogs.com/walcottking/p/4539763.html</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solidFill>
                  <a:srgbClr val="FF0000"/>
                </a:solidFill>
              </a:rPr>
              <a:t>Given a string S and a string T, find the minimum window in S which will contain all the characters in T in complexity O(n).  For example,</a:t>
            </a:r>
            <a:br>
              <a:rPr lang="en-US" dirty="0" smtClean="0">
                <a:solidFill>
                  <a:srgbClr val="FF0000"/>
                </a:solidFill>
              </a:rPr>
            </a:br>
            <a:r>
              <a:rPr lang="en-US" b="1" dirty="0" smtClean="0">
                <a:solidFill>
                  <a:srgbClr val="FF0000"/>
                </a:solidFill>
              </a:rPr>
              <a:t>S</a:t>
            </a:r>
            <a:r>
              <a:rPr lang="en-US" dirty="0" smtClean="0">
                <a:solidFill>
                  <a:srgbClr val="FF0000"/>
                </a:solidFill>
              </a:rPr>
              <a:t> = "ADOBECODEBANC"</a:t>
            </a:r>
            <a:br>
              <a:rPr lang="en-US" dirty="0" smtClean="0">
                <a:solidFill>
                  <a:srgbClr val="FF0000"/>
                </a:solidFill>
              </a:rPr>
            </a:br>
            <a:r>
              <a:rPr lang="en-US" b="1" dirty="0" smtClean="0">
                <a:solidFill>
                  <a:srgbClr val="FF0000"/>
                </a:solidFill>
              </a:rPr>
              <a:t>T</a:t>
            </a:r>
            <a:r>
              <a:rPr lang="en-US" dirty="0" smtClean="0">
                <a:solidFill>
                  <a:srgbClr val="FF0000"/>
                </a:solidFill>
              </a:rPr>
              <a:t> = "ABC“</a:t>
            </a:r>
            <a:br>
              <a:rPr lang="en-US" dirty="0" smtClean="0">
                <a:solidFill>
                  <a:srgbClr val="FF0000"/>
                </a:solidFill>
              </a:rPr>
            </a:br>
            <a:r>
              <a:rPr lang="en-US" dirty="0" smtClean="0">
                <a:solidFill>
                  <a:srgbClr val="FF0000"/>
                </a:solidFill>
              </a:rPr>
              <a:t>Minimum window is "BANC".</a:t>
            </a:r>
            <a:endParaRPr lang="en-US" dirty="0" smtClean="0"/>
          </a:p>
          <a:p>
            <a:r>
              <a:rPr lang="en-US" dirty="0" smtClean="0"/>
              <a:t>Idea is pretty simple, keep two pointers left and right.</a:t>
            </a:r>
          </a:p>
          <a:p>
            <a:pPr lvl="1"/>
            <a:r>
              <a:rPr lang="en-US" dirty="0" smtClean="0"/>
              <a:t>If s[</a:t>
            </a:r>
            <a:r>
              <a:rPr lang="en-US" dirty="0" err="1" smtClean="0"/>
              <a:t>left:right</a:t>
            </a:r>
            <a:r>
              <a:rPr lang="en-US" dirty="0" smtClean="0"/>
              <a:t>] has all chars in T, calculate distance and keep answer, then move left pointer.</a:t>
            </a:r>
          </a:p>
          <a:p>
            <a:pPr lvl="1"/>
            <a:r>
              <a:rPr lang="en-US" dirty="0" smtClean="0"/>
              <a:t>If s[</a:t>
            </a:r>
            <a:r>
              <a:rPr lang="en-US" dirty="0" err="1" smtClean="0"/>
              <a:t>left:right</a:t>
            </a:r>
            <a:r>
              <a:rPr lang="en-US" dirty="0" smtClean="0"/>
              <a:t>] doesn't have all chars in T, move right pointer.</a:t>
            </a:r>
          </a:p>
          <a:p>
            <a:endParaRPr lang="en-US" dirty="0"/>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0" y="2209800"/>
            <a:ext cx="3136900" cy="3111259"/>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657600" y="14662"/>
            <a:ext cx="2743200" cy="53104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solidFill>
                  <a:srgbClr val="FF0000"/>
                </a:solidFill>
              </a:rPr>
              <a:t>Given a string S and a string T, find the minimum window in S which will contain all the characters in T in complexity O(n).  For example,</a:t>
            </a:r>
            <a:br>
              <a:rPr lang="en-US" dirty="0" smtClean="0">
                <a:solidFill>
                  <a:srgbClr val="FF0000"/>
                </a:solidFill>
              </a:rPr>
            </a:br>
            <a:r>
              <a:rPr lang="en-US" b="1" dirty="0" smtClean="0">
                <a:solidFill>
                  <a:srgbClr val="FF0000"/>
                </a:solidFill>
              </a:rPr>
              <a:t>S</a:t>
            </a:r>
            <a:r>
              <a:rPr lang="en-US" dirty="0" smtClean="0">
                <a:solidFill>
                  <a:srgbClr val="FF0000"/>
                </a:solidFill>
              </a:rPr>
              <a:t> = "ADOBECODEBANC"</a:t>
            </a:r>
            <a:br>
              <a:rPr lang="en-US" dirty="0" smtClean="0">
                <a:solidFill>
                  <a:srgbClr val="FF0000"/>
                </a:solidFill>
              </a:rPr>
            </a:br>
            <a:r>
              <a:rPr lang="en-US" b="1" dirty="0" smtClean="0">
                <a:solidFill>
                  <a:srgbClr val="FF0000"/>
                </a:solidFill>
              </a:rPr>
              <a:t>T</a:t>
            </a:r>
            <a:r>
              <a:rPr lang="en-US" dirty="0" smtClean="0">
                <a:solidFill>
                  <a:srgbClr val="FF0000"/>
                </a:solidFill>
              </a:rPr>
              <a:t> = "ABC“</a:t>
            </a:r>
            <a:br>
              <a:rPr lang="en-US" dirty="0" smtClean="0">
                <a:solidFill>
                  <a:srgbClr val="FF0000"/>
                </a:solidFill>
              </a:rPr>
            </a:br>
            <a:r>
              <a:rPr lang="en-US" dirty="0" smtClean="0">
                <a:solidFill>
                  <a:srgbClr val="FF0000"/>
                </a:solidFill>
              </a:rPr>
              <a:t>Minimum window is "BANC".</a:t>
            </a:r>
          </a:p>
          <a:p>
            <a:r>
              <a:rPr lang="en-US" dirty="0" smtClean="0"/>
              <a:t>Idea </a:t>
            </a:r>
          </a:p>
          <a:p>
            <a:pPr lvl="1"/>
            <a:r>
              <a:rPr lang="en-US" dirty="0" smtClean="0"/>
              <a:t>Find the first minimum window that covers all letters in T, with start and end points to the starting and ending point of the minimum window;</a:t>
            </a:r>
          </a:p>
          <a:p>
            <a:pPr lvl="1"/>
            <a:r>
              <a:rPr lang="en-US" dirty="0" smtClean="0"/>
              <a:t>Discard the letter x at start and advance to the next letter if it's in T, advance end until it points to the same discarded letter x</a:t>
            </a:r>
          </a:p>
          <a:p>
            <a:endParaRPr lang="en-US" dirty="0"/>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790950" y="76200"/>
            <a:ext cx="3524250" cy="5410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0" y="2286000"/>
            <a:ext cx="2547938" cy="1080051"/>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362200" y="2362200"/>
            <a:ext cx="1685029" cy="2968625"/>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0" y="3657600"/>
            <a:ext cx="2728913" cy="74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hlinkClick r:id="rId2"/>
              </a:rPr>
              <a:t>http://stackoverflow.com/questions/360748/computational-complexity-of-fibonacci-sequence</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grpSp>
        <p:nvGrpSpPr>
          <p:cNvPr id="9" name="Group 8"/>
          <p:cNvGrpSpPr/>
          <p:nvPr/>
        </p:nvGrpSpPr>
        <p:grpSpPr>
          <a:xfrm>
            <a:off x="0" y="0"/>
            <a:ext cx="4648200" cy="4114800"/>
            <a:chOff x="228600" y="685800"/>
            <a:chExt cx="4953000" cy="4505242"/>
          </a:xfrm>
        </p:grpSpPr>
        <p:pic>
          <p:nvPicPr>
            <p:cNvPr id="2051" name="Picture 3"/>
            <p:cNvPicPr>
              <a:picLocks noChangeAspect="1" noChangeArrowheads="1"/>
            </p:cNvPicPr>
            <p:nvPr/>
          </p:nvPicPr>
          <p:blipFill>
            <a:blip r:embed="rId3" cstate="print"/>
            <a:srcRect/>
            <a:stretch>
              <a:fillRect/>
            </a:stretch>
          </p:blipFill>
          <p:spPr bwMode="auto">
            <a:xfrm>
              <a:off x="228600" y="685800"/>
              <a:ext cx="4953000" cy="4278043"/>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04800" y="4953000"/>
              <a:ext cx="2971800" cy="238042"/>
            </a:xfrm>
            <a:prstGeom prst="rect">
              <a:avLst/>
            </a:prstGeom>
            <a:noFill/>
            <a:ln w="9525">
              <a:noFill/>
              <a:miter lim="800000"/>
              <a:headEnd/>
              <a:tailEnd/>
            </a:ln>
          </p:spPr>
        </p:pic>
      </p:grpSp>
      <p:pic>
        <p:nvPicPr>
          <p:cNvPr id="2053" name="Picture 5"/>
          <p:cNvPicPr>
            <a:picLocks noChangeAspect="1" noChangeArrowheads="1"/>
          </p:cNvPicPr>
          <p:nvPr/>
        </p:nvPicPr>
        <p:blipFill>
          <a:blip r:embed="rId5" cstate="print"/>
          <a:srcRect/>
          <a:stretch>
            <a:fillRect/>
          </a:stretch>
        </p:blipFill>
        <p:spPr bwMode="auto">
          <a:xfrm>
            <a:off x="3355975" y="4267200"/>
            <a:ext cx="3959225" cy="75551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hlinkClick r:id="rId2"/>
              </a:rPr>
              <a:t>http://stackoverflow.com/questions/7547133/why-is-the-complexity-of-computing-the-fibonacci-series-2n-and-not-n2</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0" y="838200"/>
            <a:ext cx="6172200" cy="159918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371599" y="2895600"/>
            <a:ext cx="5321011" cy="1905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hlinkClick r:id="rId2"/>
              </a:rPr>
              <a:t>http://infolab.stanford.edu/~ullman/focs/ch03.pdf</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228600" y="990600"/>
            <a:ext cx="6419850" cy="19558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092450" y="2895600"/>
            <a:ext cx="4222750" cy="2413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zh-CN" altLang="en-US" dirty="0" smtClean="0"/>
              <a:t>动态规划是一种算法思路（注意这里不要和递归混淆， 事实上递归和迭代只是两种不同的实现方法， 并不是算法）， 用一句话来总结就是， 动态规划是利用存储历史信息使得未来需要历史信息时不需要重新计 算， 从而达到降低时间复杂度， 用空间复杂度换取时间复杂度目的的方法。</a:t>
            </a:r>
            <a:endParaRPr lang="en-US" altLang="zh-CN" dirty="0" smtClean="0"/>
          </a:p>
          <a:p>
            <a:r>
              <a:rPr lang="zh-CN" altLang="en-US" dirty="0" smtClean="0"/>
              <a:t>我个人喜欢把动态规划分为以下几步： </a:t>
            </a:r>
            <a:br>
              <a:rPr lang="zh-CN" altLang="en-US" dirty="0" smtClean="0"/>
            </a:br>
            <a:r>
              <a:rPr lang="en-US" altLang="zh-CN" dirty="0" smtClean="0"/>
              <a:t>1</a:t>
            </a:r>
            <a:r>
              <a:rPr lang="zh-CN" altLang="en-US" dirty="0" smtClean="0"/>
              <a:t>） 确定递推量。 这一步需要确定递推过程中要保留的历史信息数量和具体含义， 同时也会定下动态规划的维度； </a:t>
            </a:r>
            <a:br>
              <a:rPr lang="zh-CN" altLang="en-US" dirty="0" smtClean="0"/>
            </a:br>
            <a:r>
              <a:rPr lang="en-US" altLang="zh-CN" dirty="0" smtClean="0"/>
              <a:t>2</a:t>
            </a:r>
            <a:r>
              <a:rPr lang="zh-CN" altLang="en-US" dirty="0" smtClean="0"/>
              <a:t>） 推导递推式。 根据确定的递推量， 得到如何利用存储的历史信息在有效时间（通常是常量或者线性时间）内得到当前的信息结果； </a:t>
            </a:r>
            <a:br>
              <a:rPr lang="zh-CN" altLang="en-US" dirty="0" smtClean="0"/>
            </a:br>
            <a:r>
              <a:rPr lang="en-US" altLang="zh-CN" dirty="0" smtClean="0"/>
              <a:t>3</a:t>
            </a:r>
            <a:r>
              <a:rPr lang="zh-CN" altLang="en-US" dirty="0" smtClean="0"/>
              <a:t>） 计算初始条件。 有了递推式之后， 我们只需要计算初始条件， 就可以根据递推式得到我们想要的结果了。 通常初始条件都是比较简单的情况， 一般来说直接赋值即可； </a:t>
            </a:r>
            <a:br>
              <a:rPr lang="zh-CN" altLang="en-US" dirty="0" smtClean="0"/>
            </a:br>
            <a:r>
              <a:rPr lang="en-US" altLang="zh-CN" dirty="0" smtClean="0"/>
              <a:t>4</a:t>
            </a:r>
            <a:r>
              <a:rPr lang="zh-CN" altLang="en-US" dirty="0" smtClean="0"/>
              <a:t>） （可选）考虑存储历史信息的空间维度。 这一步是基于对算法优化的考虑， 一般来说几维动态规划我们就用几维的存储空间是肯定可以实现的。 但是有时我们对于历史信息的要求不高， 比如这一步只需要用到上一步的历史信息， 而不需要更早的了， 那么我们可以只存储每一步的历史信息， 每步覆盖上一步的信息， 这样便可以少一维的存储空间， 从而优化算法的空间复杂度。 </a:t>
            </a:r>
            <a:br>
              <a:rPr lang="zh-CN" altLang="en-US" dirty="0" smtClean="0"/>
            </a:br>
            <a:r>
              <a:rPr lang="zh-CN" altLang="en-US" dirty="0" smtClean="0"/>
              <a:t>动态规划的时间复杂度是</a:t>
            </a:r>
            <a:r>
              <a:rPr lang="en-US" altLang="zh-CN" dirty="0" smtClean="0"/>
              <a:t>O(</a:t>
            </a:r>
            <a:r>
              <a:rPr lang="zh-CN" altLang="en-US" dirty="0" smtClean="0"/>
              <a:t>（维度）</a:t>
            </a:r>
            <a:r>
              <a:rPr lang="en-US" altLang="zh-CN" dirty="0" smtClean="0"/>
              <a:t>×</a:t>
            </a:r>
            <a:r>
              <a:rPr lang="zh-CN" altLang="en-US" dirty="0" smtClean="0"/>
              <a:t>（每步获取当前值所用的时间复杂度））。 基本上按照上面的思路， 动态规划的题目都可以解决， 不过最难的一般是在确定递推量， 一个好的递推量可以使得动态规划的时间复杂度尽量低。 </a:t>
            </a:r>
            <a:br>
              <a:rPr lang="zh-CN" altLang="en-US" dirty="0" smtClean="0"/>
            </a:br>
            <a:r>
              <a:rPr lang="zh-CN" altLang="en-US" dirty="0" smtClean="0"/>
              <a:t/>
            </a:r>
            <a:br>
              <a:rPr lang="zh-CN" altLang="en-US" dirty="0" smtClean="0"/>
            </a:br>
            <a:r>
              <a:rPr lang="zh-CN" altLang="en-US" dirty="0" smtClean="0"/>
              <a:t>接下来我们来看看具体题目， 一维动态规划的题目主要分成两类： </a:t>
            </a:r>
            <a:br>
              <a:rPr lang="zh-CN" altLang="en-US" dirty="0" smtClean="0"/>
            </a:br>
            <a:endParaRPr lang="en-US" dirty="0"/>
          </a:p>
        </p:txBody>
      </p:sp>
      <p:sp>
        <p:nvSpPr>
          <p:cNvPr id="3" name="Content Placeholder 2"/>
          <p:cNvSpPr>
            <a:spLocks noGrp="1"/>
          </p:cNvSpPr>
          <p:nvPr>
            <p:ph sz="quarter" idx="10"/>
          </p:nvPr>
        </p:nvSpPr>
        <p:spPr/>
        <p:txBody>
          <a:bodyPr/>
          <a:lstStyle/>
          <a:p>
            <a:r>
              <a:rPr lang="en-US" dirty="0" smtClean="0">
                <a:hlinkClick r:id="rId2"/>
              </a:rPr>
              <a:t>http://blog.csdn.net/linhuanmars/article/details/38468361</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pPr>
      <a:bodyPr/>
      <a:lstStyle/>
      <a:style>
        <a:lnRef idx="1">
          <a:schemeClr val="accent5"/>
        </a:lnRef>
        <a:fillRef idx="0">
          <a:schemeClr val="accent5"/>
        </a:fillRef>
        <a:effectRef idx="0">
          <a:schemeClr val="accent5"/>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21952</TotalTime>
  <Words>448</Words>
  <Application>Microsoft Office PowerPoint</Application>
  <PresentationFormat>Custom</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An introduction to LeetCode</vt:lpstr>
      <vt:lpstr>INTRODUCTION</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SidAskary</dc:creator>
  <cp:lastModifiedBy>s80035896</cp:lastModifiedBy>
  <cp:revision>801</cp:revision>
  <dcterms:created xsi:type="dcterms:W3CDTF">2006-08-16T00:00:00Z</dcterms:created>
  <dcterms:modified xsi:type="dcterms:W3CDTF">2016-10-31T22:06:13Z</dcterms:modified>
</cp:coreProperties>
</file>