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3" r:id="rId3"/>
    <p:sldId id="364" r:id="rId4"/>
    <p:sldId id="368" r:id="rId5"/>
    <p:sldId id="367" r:id="rId6"/>
    <p:sldId id="365" r:id="rId7"/>
    <p:sldId id="366" r:id="rId8"/>
    <p:sldId id="369" r:id="rId9"/>
    <p:sldId id="370" r:id="rId10"/>
    <p:sldId id="371" r:id="rId11"/>
    <p:sldId id="372" r:id="rId12"/>
    <p:sldId id="373" r:id="rId13"/>
  </p:sldIdLst>
  <p:sldSz cx="7315200" cy="5486400" type="B5JIS"/>
  <p:notesSz cx="6858000" cy="9144000"/>
  <p:defaultTextStyle>
    <a:defPPr>
      <a:defRPr lang="en-US"/>
    </a:defPPr>
    <a:lvl1pPr marL="0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7586" autoAdjust="0"/>
  </p:normalViewPr>
  <p:slideViewPr>
    <p:cSldViewPr>
      <p:cViewPr varScale="1">
        <p:scale>
          <a:sx n="92" d="100"/>
          <a:sy n="92" d="100"/>
        </p:scale>
        <p:origin x="-1930" y="-82"/>
      </p:cViewPr>
      <p:guideLst>
        <p:guide orient="horz" pos="172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313F3-4922-4CF2-97C6-7529967DD271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9D844-0871-42AB-B0EF-448E889EC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F83E-7AE8-48A3-9786-3CD05B9A9A8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8CF9-6457-42BA-BD7B-01376070C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75360" y="3108960"/>
            <a:ext cx="5486400" cy="792480"/>
          </a:xfrm>
        </p:spPr>
        <p:txBody>
          <a:bodyPr anchor="t" anchorCtr="0"/>
          <a:lstStyle>
            <a:lvl1pPr algn="r">
              <a:defRPr sz="27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75360" y="4099560"/>
            <a:ext cx="5486400" cy="426720"/>
          </a:xfrm>
        </p:spPr>
        <p:txBody>
          <a:bodyPr/>
          <a:lstStyle>
            <a:lvl1pPr marL="0" indent="0" algn="r">
              <a:buNone/>
              <a:defRPr sz="1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7888" indent="0" algn="ctr">
              <a:buNone/>
            </a:lvl2pPr>
            <a:lvl3pPr marL="775777" indent="0" algn="ctr">
              <a:buNone/>
            </a:lvl3pPr>
            <a:lvl4pPr marL="1163665" indent="0" algn="ctr">
              <a:buNone/>
            </a:lvl4pPr>
            <a:lvl5pPr marL="1551554" indent="0" algn="ctr">
              <a:buNone/>
            </a:lvl5pPr>
            <a:lvl6pPr marL="1939442" indent="0" algn="ctr">
              <a:buNone/>
            </a:lvl6pPr>
            <a:lvl7pPr marL="2327331" indent="0" algn="ctr">
              <a:buNone/>
            </a:lvl7pPr>
            <a:lvl8pPr marL="2715219" indent="0" algn="ctr">
              <a:buNone/>
            </a:lvl8pPr>
            <a:lvl9pPr marL="310310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120640" y="5084064"/>
            <a:ext cx="1828800" cy="29260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318918" y="5084064"/>
            <a:ext cx="2779776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72922" y="5084064"/>
            <a:ext cx="975360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3900" y="2918460"/>
            <a:ext cx="5852160" cy="10241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731520" y="4038600"/>
            <a:ext cx="5852160" cy="548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723900" y="2918460"/>
            <a:ext cx="182880" cy="1024128"/>
          </a:xfrm>
          <a:prstGeom prst="rect">
            <a:avLst/>
          </a:prstGeom>
          <a:solidFill>
            <a:srgbClr val="92D05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731520" y="4038600"/>
            <a:ext cx="182880" cy="54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7010400" cy="4191000"/>
          </a:xfrm>
        </p:spPr>
        <p:txBody>
          <a:bodyPr/>
          <a:lstStyle>
            <a:lvl1pPr>
              <a:defRPr sz="1000">
                <a:latin typeface="Microsoft YaHei" pitchFamily="34" charset="-122"/>
                <a:ea typeface="Microsoft YaHei" pitchFamily="34" charset="-122"/>
              </a:defRPr>
            </a:lvl1pPr>
            <a:lvl2pPr>
              <a:defRPr sz="800">
                <a:latin typeface="Microsoft YaHei" pitchFamily="34" charset="-122"/>
                <a:ea typeface="Microsoft YaHei" pitchFamily="34" charset="-122"/>
              </a:defRPr>
            </a:lvl2pPr>
            <a:lvl3pPr>
              <a:buFont typeface="Wingdings" pitchFamily="2" charset="2"/>
              <a:buChar char="§"/>
              <a:defRPr sz="800"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endParaRPr lang="en-US" dirty="0" smtClean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52400" y="5029200"/>
            <a:ext cx="7010400" cy="228600"/>
          </a:xfrm>
        </p:spPr>
        <p:txBody>
          <a:bodyPr>
            <a:noAutofit/>
          </a:bodyPr>
          <a:lstStyle>
            <a:lvl1pPr>
              <a:defRPr sz="600">
                <a:latin typeface="Microsoft YaHei" pitchFamily="34" charset="-122"/>
                <a:ea typeface="Microsoft YaHei" pitchFamily="34" charset="-122"/>
              </a:defRPr>
            </a:lvl1pPr>
            <a:lvl2pPr>
              <a:defRPr sz="800">
                <a:latin typeface="Microsoft YaHei" pitchFamily="34" charset="-122"/>
                <a:ea typeface="Microsoft YaHei" pitchFamily="34" charset="-122"/>
              </a:defRPr>
            </a:lvl2pPr>
            <a:lvl3pPr>
              <a:buFont typeface="Wingdings" pitchFamily="2" charset="2"/>
              <a:buNone/>
              <a:defRPr sz="800"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style1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438400" y="76200"/>
            <a:ext cx="4724400" cy="609600"/>
          </a:xfrm>
        </p:spPr>
        <p:txBody>
          <a:bodyPr anchor="b"/>
          <a:lstStyle>
            <a:lvl1pPr algn="l">
              <a:lnSpc>
                <a:spcPct val="100000"/>
              </a:lnSpc>
              <a:buNone/>
              <a:defRPr sz="1200" b="1">
                <a:latin typeface="Microsoft YaHei" pitchFamily="34" charset="-122"/>
                <a:ea typeface="Microsoft YaHei" pitchFamily="34" charset="-122"/>
                <a:cs typeface="Microsoft Tai Le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3446679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705758" y="838199"/>
            <a:ext cx="3457041" cy="4191369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438400" y="76200"/>
            <a:ext cx="4724400" cy="609600"/>
          </a:xfrm>
        </p:spPr>
        <p:txBody>
          <a:bodyPr anchor="b"/>
          <a:lstStyle>
            <a:lvl1pPr>
              <a:buNone/>
              <a:defRPr sz="1200"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  <a:prstGeom prst="rect">
            <a:avLst/>
          </a:prstGeom>
        </p:spPr>
        <p:txBody>
          <a:bodyPr vert="horz" lIns="77578" tIns="38789" rIns="77578" bIns="38789" anchor="b" anchorCtr="0">
            <a:normAutofit/>
          </a:bodyPr>
          <a:lstStyle/>
          <a:p>
            <a:pPr lvl="0" eaLnBrk="1" latinLnBrk="0" hangingPunct="1"/>
            <a:r>
              <a:rPr lang="en-US" dirty="0" smtClean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7010400" cy="4419600"/>
          </a:xfrm>
          <a:prstGeom prst="rect">
            <a:avLst/>
          </a:prstGeom>
        </p:spPr>
        <p:txBody>
          <a:bodyPr vert="horz" lIns="77578" tIns="38789" rIns="77578" bIns="38789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52400" y="5334000"/>
            <a:ext cx="7010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vert="horz" wrap="square" lIns="77578" tIns="38789" rIns="77578" bIns="38789" anchor="t" compatLnSpc="1"/>
          <a:lstStyle/>
          <a:p>
            <a:endParaRPr kumimoji="0"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362200" y="0"/>
            <a:ext cx="0" cy="685800"/>
          </a:xfrm>
          <a:prstGeom prst="line">
            <a:avLst/>
          </a:prstGeom>
          <a:ln w="15875" cap="sq" cmpd="thickThin">
            <a:gradFill flip="none" rotWithShape="1">
              <a:gsLst>
                <a:gs pos="0">
                  <a:srgbClr val="00B0F0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  <a:tileRect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705600" y="5105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 smtClean="0"/>
              <a:t>H.Zhao</a:t>
            </a:r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</p:sldLayoutIdLst>
  <p:txStyles>
    <p:titleStyle>
      <a:lvl1pPr marL="0" marR="0" indent="0" algn="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sz="1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2733" indent="-232733" algn="l" rtl="0" eaLnBrk="1" latinLnBrk="0" hangingPunct="1">
        <a:spcBef>
          <a:spcPts val="509"/>
        </a:spcBef>
        <a:buClr>
          <a:schemeClr val="accent1"/>
        </a:buClr>
        <a:buSzPct val="76000"/>
        <a:buFont typeface="Wingdings 3"/>
        <a:buChar char="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66" indent="-232733" algn="l" rtl="0" eaLnBrk="1" latinLnBrk="0" hangingPunct="1">
        <a:spcBef>
          <a:spcPts val="424"/>
        </a:spcBef>
        <a:buClr>
          <a:schemeClr val="accent2"/>
        </a:buClr>
        <a:buSzPct val="76000"/>
        <a:buFont typeface="Wingdings 3"/>
        <a:buChar char=""/>
        <a:defRPr kumimoji="0"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98199" indent="-193944" algn="l" rtl="0" eaLnBrk="1" latinLnBrk="0" hangingPunct="1">
        <a:spcBef>
          <a:spcPts val="424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0932" indent="-193944" algn="l" rtl="0" eaLnBrk="1" latinLnBrk="0" hangingPunct="1">
        <a:spcBef>
          <a:spcPts val="33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65" indent="-193944" algn="l" rtl="0" eaLnBrk="1" latinLnBrk="0" hangingPunct="1">
        <a:spcBef>
          <a:spcPts val="255"/>
        </a:spcBef>
        <a:buClr>
          <a:schemeClr val="accent2"/>
        </a:buClr>
        <a:buSzPct val="70000"/>
        <a:buFont typeface="Wingdings"/>
        <a:buChar char="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399" indent="-155155" algn="l" rtl="0" eaLnBrk="1" latinLnBrk="0" hangingPunct="1">
        <a:spcBef>
          <a:spcPts val="25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551554" indent="-155155" algn="l" rtl="0" eaLnBrk="1" latinLnBrk="0" hangingPunct="1">
        <a:spcBef>
          <a:spcPts val="25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706709" indent="-155155" algn="l" rtl="0" eaLnBrk="1" latinLnBrk="0" hangingPunct="1">
        <a:spcBef>
          <a:spcPts val="25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861865" indent="-155155" algn="l" rtl="0" eaLnBrk="1" latinLnBrk="0" hangingPunct="1">
        <a:spcBef>
          <a:spcPts val="255"/>
        </a:spcBef>
        <a:buClr>
          <a:srgbClr val="9FB8CD"/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78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757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51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39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327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7152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1031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lideshare.net/PatrickGalbraith/galera-on-kubernetesnovide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tts.github.io/galera/mesos/2015/03/04/galera-on-meso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everalnines.com/blog/mysql-docker-introduction-docker-swarm-mode-and-multi-host-network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zhaohc1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open-open.com/lib/view/open139048286600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lideshare.net/PatrickGalbraith/galera-on-kubernetesnovide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lideshare.net/PatrickGalbraith/galera-on-kubernetesnovide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 introduction to</a:t>
            </a:r>
            <a:br>
              <a:rPr lang="en-US" sz="2800" dirty="0" smtClean="0"/>
            </a:br>
            <a:r>
              <a:rPr lang="en-US" altLang="zh-CN" sz="2800" dirty="0" err="1" smtClean="0"/>
              <a:t>mariadb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Huichao</a:t>
            </a:r>
            <a:r>
              <a:rPr lang="en-US" dirty="0" smtClean="0"/>
              <a:t> Zhao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http://www.slideshare.net/PatrickGalbraith/galera-on-kubernetesnovideo</a:t>
            </a:r>
            <a:r>
              <a:rPr lang="en-US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787930"/>
            <a:ext cx="6705600" cy="425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using the containers (compare below) manually or via the </a:t>
            </a:r>
            <a:r>
              <a:rPr lang="en-US" dirty="0" err="1" smtClean="0"/>
              <a:t>Mesos</a:t>
            </a:r>
            <a:r>
              <a:rPr lang="en-US" dirty="0" smtClean="0"/>
              <a:t> Marathon </a:t>
            </a:r>
            <a:r>
              <a:rPr lang="en-US" dirty="0" err="1" smtClean="0"/>
              <a:t>galera.json</a:t>
            </a:r>
            <a:r>
              <a:rPr lang="en-US" dirty="0" smtClean="0"/>
              <a:t> app definition, the seed must be started first. When it is up and healthy, the </a:t>
            </a:r>
            <a:r>
              <a:rPr lang="en-US" i="1" dirty="0" smtClean="0"/>
              <a:t>nodes</a:t>
            </a:r>
            <a:r>
              <a:rPr lang="en-US" dirty="0" smtClean="0"/>
              <a:t> are started and join </a:t>
            </a:r>
            <a:r>
              <a:rPr lang="en-US" dirty="0" err="1" smtClean="0"/>
              <a:t>the</a:t>
            </a:r>
            <a:r>
              <a:rPr lang="en-US" i="1" dirty="0" err="1" smtClean="0"/>
              <a:t>seed</a:t>
            </a:r>
            <a:r>
              <a:rPr lang="en-US" i="1" dirty="0" smtClean="0"/>
              <a:t> node</a:t>
            </a:r>
            <a:r>
              <a:rPr lang="en-US" dirty="0" smtClean="0"/>
              <a:t>. </a:t>
            </a:r>
            <a:r>
              <a:rPr lang="en-US" b="1" dirty="0" smtClean="0"/>
              <a:t>Then the seed node must be stopped.</a:t>
            </a:r>
            <a:r>
              <a:rPr lang="en-US" dirty="0" smtClean="0"/>
              <a:t> The other nodes keep running. The reason for this is that the </a:t>
            </a:r>
            <a:r>
              <a:rPr lang="en-US" i="1" dirty="0" smtClean="0"/>
              <a:t>seed node</a:t>
            </a:r>
            <a:r>
              <a:rPr lang="en-US" dirty="0" smtClean="0"/>
              <a:t> will start a new cluster again when restarted (e.g. by Marathon), even though the other </a:t>
            </a:r>
            <a:r>
              <a:rPr lang="en-US" i="1" dirty="0" smtClean="0"/>
              <a:t>nodes</a:t>
            </a:r>
            <a:r>
              <a:rPr lang="en-US" dirty="0" smtClean="0"/>
              <a:t> still form a valid cluster. This is probably not what one wants.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sttts.github.io/galera/mesos/2015/03/04/galera-on-mesos.html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severalnines.com/blog/mysql-docker-introduction-docker-swarm-mode-and-multi-host-networking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199"/>
            <a:ext cx="7315200" cy="32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Current:</a:t>
            </a:r>
            <a:r>
              <a:rPr lang="zh-CN" altLang="en-US" sz="1400" dirty="0" smtClean="0"/>
              <a:t>　</a:t>
            </a:r>
            <a:r>
              <a:rPr lang="en-US" altLang="zh-CN" sz="1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Sr. Software Engineer </a:t>
            </a:r>
            <a:r>
              <a:rPr lang="en-US" altLang="zh-CN" sz="1200" dirty="0" smtClean="0"/>
              <a:t>in </a:t>
            </a:r>
            <a:r>
              <a:rPr lang="en-US" altLang="zh-CN" sz="1200" dirty="0" err="1" smtClean="0"/>
              <a:t>FutureWei@IntelliProGroup</a:t>
            </a:r>
            <a:r>
              <a:rPr lang="en-US" altLang="zh-CN" sz="1200" dirty="0" smtClean="0"/>
              <a:t> 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Previous: 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Big Data Engineer </a:t>
            </a:r>
            <a:r>
              <a:rPr lang="en-US" altLang="zh-CN" sz="1200" dirty="0" smtClean="0"/>
              <a:t>in </a:t>
            </a:r>
            <a:r>
              <a:rPr lang="en-US" altLang="zh-CN" sz="1200" dirty="0" err="1" smtClean="0"/>
              <a:t>MetiStream</a:t>
            </a:r>
            <a:r>
              <a:rPr lang="en-US" altLang="zh-CN" sz="1200" dirty="0" smtClean="0"/>
              <a:t> (2015)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Software Engineer </a:t>
            </a:r>
            <a:r>
              <a:rPr lang="en-US" altLang="zh-CN" sz="1200" dirty="0" smtClean="0"/>
              <a:t>in </a:t>
            </a:r>
            <a:r>
              <a:rPr lang="en-US" altLang="zh-CN" sz="1200" dirty="0" err="1" smtClean="0"/>
              <a:t>QuantGroup</a:t>
            </a:r>
            <a:r>
              <a:rPr lang="en-US" altLang="zh-CN" sz="1200" dirty="0" smtClean="0"/>
              <a:t> (2014-2015)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Algorithms R&amp;D Engineer  </a:t>
            </a:r>
            <a:r>
              <a:rPr lang="en-US" altLang="zh-CN" sz="1200" dirty="0" smtClean="0"/>
              <a:t>in Tokyo </a:t>
            </a:r>
            <a:r>
              <a:rPr lang="en-US" altLang="zh-CN" sz="1200" dirty="0" err="1" smtClean="0"/>
              <a:t>Keiso</a:t>
            </a:r>
            <a:r>
              <a:rPr lang="en-US" altLang="zh-CN" sz="1200" dirty="0" smtClean="0"/>
              <a:t> CO., LTD. ( 2010 – 2014)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PhD </a:t>
            </a:r>
            <a:r>
              <a:rPr lang="en-US" altLang="zh-CN" sz="1200" dirty="0" smtClean="0"/>
              <a:t>in Control Science and Engineering </a:t>
            </a:r>
            <a:r>
              <a:rPr lang="en-US" altLang="zh-CN" sz="1200" dirty="0" err="1" smtClean="0"/>
              <a:t>Tsinghua</a:t>
            </a:r>
            <a:r>
              <a:rPr lang="en-US" altLang="zh-CN" sz="1200" dirty="0" smtClean="0"/>
              <a:t> University(2010-2015)</a:t>
            </a:r>
          </a:p>
          <a:p>
            <a:pPr lvl="1">
              <a:lnSpc>
                <a:spcPct val="150000"/>
              </a:lnSpc>
            </a:pPr>
            <a:endParaRPr lang="en-US" altLang="zh-CN" sz="1200" dirty="0" smtClean="0"/>
          </a:p>
          <a:p>
            <a:pPr marL="232733" lvl="1">
              <a:lnSpc>
                <a:spcPct val="150000"/>
              </a:lnSpc>
              <a:spcBef>
                <a:spcPts val="509"/>
              </a:spcBef>
              <a:buClr>
                <a:schemeClr val="accent1"/>
              </a:buClr>
            </a:pPr>
            <a:r>
              <a:rPr lang="en-US" altLang="zh-CN" sz="1400" dirty="0" smtClean="0">
                <a:solidFill>
                  <a:schemeClr val="tx1"/>
                </a:solidFill>
              </a:rPr>
              <a:t>Ping ME</a:t>
            </a:r>
            <a:endParaRPr lang="en-US" altLang="zh-CN" sz="12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1200" dirty="0" smtClean="0">
                <a:hlinkClick r:id="rId2"/>
              </a:rPr>
              <a:t>zhaohc10@gmail.com</a:t>
            </a:r>
            <a:r>
              <a:rPr lang="en-US" altLang="zh-CN" sz="1200" dirty="0" smtClean="0"/>
              <a:t>  </a:t>
            </a:r>
          </a:p>
          <a:p>
            <a:pPr lvl="1">
              <a:lnSpc>
                <a:spcPct val="150000"/>
              </a:lnSpc>
              <a:buNone/>
            </a:pPr>
            <a:endParaRPr lang="en-US" altLang="zh-CN" sz="1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Who am I ?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522264"/>
            <a:ext cx="2076159" cy="196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1163"/>
            <a:ext cx="61245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4968568" cy="417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客户端通过</a:t>
            </a:r>
            <a:r>
              <a:rPr lang="en-US" altLang="zh-CN" dirty="0" err="1" smtClean="0"/>
              <a:t>Galera</a:t>
            </a:r>
            <a:r>
              <a:rPr lang="en-US" altLang="zh-CN" dirty="0" smtClean="0"/>
              <a:t> Load Balancer</a:t>
            </a:r>
            <a:r>
              <a:rPr lang="zh-CN" altLang="en-US" dirty="0" smtClean="0"/>
              <a:t>访问数据库，提交的每个事务都会通过</a:t>
            </a:r>
            <a:r>
              <a:rPr lang="en-US" altLang="zh-CN" dirty="0" err="1" smtClean="0"/>
              <a:t>wsrep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在所有服务器中执行，要不所有服务器都执行成功，要不就所有都回滚，保证所有服务的数据一致性，而且所有服务器同步实时更新。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http://www.open-open.com/lib/view/open1390482866007.html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4016838" cy="287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1226" y="2819400"/>
            <a:ext cx="3413974" cy="243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750"/>
            <a:ext cx="7315200" cy="513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350"/>
            <a:ext cx="3962400" cy="255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www.slideshare.net/PatrickGalbraith/galera-on-kubernetesnovideo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93766"/>
            <a:ext cx="7086600" cy="41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http://www.slideshare.net/PatrickGalbraith/galera-on-kubernetesnovideo</a:t>
            </a:r>
            <a:r>
              <a:rPr lang="en-US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76968"/>
            <a:ext cx="7086600" cy="410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/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20258</TotalTime>
  <Words>130</Words>
  <Application>Microsoft Office PowerPoint</Application>
  <PresentationFormat>Custom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An introduction to mariadb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SidAskary</dc:creator>
  <cp:lastModifiedBy>s80035896</cp:lastModifiedBy>
  <cp:revision>807</cp:revision>
  <dcterms:created xsi:type="dcterms:W3CDTF">2006-08-16T00:00:00Z</dcterms:created>
  <dcterms:modified xsi:type="dcterms:W3CDTF">2016-10-13T18:39:50Z</dcterms:modified>
</cp:coreProperties>
</file>