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handoutMasterIdLst>
    <p:handoutMasterId r:id="rId16"/>
  </p:handoutMasterIdLst>
  <p:sldIdLst>
    <p:sldId id="256" r:id="rId2"/>
    <p:sldId id="258" r:id="rId3"/>
    <p:sldId id="260" r:id="rId4"/>
    <p:sldId id="261" r:id="rId5"/>
    <p:sldId id="262" r:id="rId6"/>
    <p:sldId id="259" r:id="rId7"/>
    <p:sldId id="263" r:id="rId8"/>
    <p:sldId id="264" r:id="rId9"/>
    <p:sldId id="265" r:id="rId10"/>
    <p:sldId id="266" r:id="rId11"/>
    <p:sldId id="267" r:id="rId12"/>
    <p:sldId id="268" r:id="rId13"/>
    <p:sldId id="269" r:id="rId14"/>
  </p:sldIdLst>
  <p:sldSz cx="7315200" cy="5486400" type="B5JIS"/>
  <p:notesSz cx="6858000" cy="9144000"/>
  <p:defaultTextStyle>
    <a:defPPr>
      <a:defRPr lang="en-US"/>
    </a:defPPr>
    <a:lvl1pPr marL="0" algn="l" defTabSz="775777" rtl="0" eaLnBrk="1" latinLnBrk="0" hangingPunct="1">
      <a:defRPr sz="1500" kern="1200">
        <a:solidFill>
          <a:schemeClr val="tx1"/>
        </a:solidFill>
        <a:latin typeface="+mn-lt"/>
        <a:ea typeface="+mn-ea"/>
        <a:cs typeface="+mn-cs"/>
      </a:defRPr>
    </a:lvl1pPr>
    <a:lvl2pPr marL="387888" algn="l" defTabSz="775777" rtl="0" eaLnBrk="1" latinLnBrk="0" hangingPunct="1">
      <a:defRPr sz="1500" kern="1200">
        <a:solidFill>
          <a:schemeClr val="tx1"/>
        </a:solidFill>
        <a:latin typeface="+mn-lt"/>
        <a:ea typeface="+mn-ea"/>
        <a:cs typeface="+mn-cs"/>
      </a:defRPr>
    </a:lvl2pPr>
    <a:lvl3pPr marL="775777" algn="l" defTabSz="775777" rtl="0" eaLnBrk="1" latinLnBrk="0" hangingPunct="1">
      <a:defRPr sz="1500" kern="1200">
        <a:solidFill>
          <a:schemeClr val="tx1"/>
        </a:solidFill>
        <a:latin typeface="+mn-lt"/>
        <a:ea typeface="+mn-ea"/>
        <a:cs typeface="+mn-cs"/>
      </a:defRPr>
    </a:lvl3pPr>
    <a:lvl4pPr marL="1163665" algn="l" defTabSz="775777" rtl="0" eaLnBrk="1" latinLnBrk="0" hangingPunct="1">
      <a:defRPr sz="1500" kern="1200">
        <a:solidFill>
          <a:schemeClr val="tx1"/>
        </a:solidFill>
        <a:latin typeface="+mn-lt"/>
        <a:ea typeface="+mn-ea"/>
        <a:cs typeface="+mn-cs"/>
      </a:defRPr>
    </a:lvl4pPr>
    <a:lvl5pPr marL="1551554" algn="l" defTabSz="775777" rtl="0" eaLnBrk="1" latinLnBrk="0" hangingPunct="1">
      <a:defRPr sz="1500" kern="1200">
        <a:solidFill>
          <a:schemeClr val="tx1"/>
        </a:solidFill>
        <a:latin typeface="+mn-lt"/>
        <a:ea typeface="+mn-ea"/>
        <a:cs typeface="+mn-cs"/>
      </a:defRPr>
    </a:lvl5pPr>
    <a:lvl6pPr marL="1939442" algn="l" defTabSz="775777" rtl="0" eaLnBrk="1" latinLnBrk="0" hangingPunct="1">
      <a:defRPr sz="1500" kern="1200">
        <a:solidFill>
          <a:schemeClr val="tx1"/>
        </a:solidFill>
        <a:latin typeface="+mn-lt"/>
        <a:ea typeface="+mn-ea"/>
        <a:cs typeface="+mn-cs"/>
      </a:defRPr>
    </a:lvl6pPr>
    <a:lvl7pPr marL="2327331" algn="l" defTabSz="775777" rtl="0" eaLnBrk="1" latinLnBrk="0" hangingPunct="1">
      <a:defRPr sz="1500" kern="1200">
        <a:solidFill>
          <a:schemeClr val="tx1"/>
        </a:solidFill>
        <a:latin typeface="+mn-lt"/>
        <a:ea typeface="+mn-ea"/>
        <a:cs typeface="+mn-cs"/>
      </a:defRPr>
    </a:lvl7pPr>
    <a:lvl8pPr marL="2715219" algn="l" defTabSz="775777" rtl="0" eaLnBrk="1" latinLnBrk="0" hangingPunct="1">
      <a:defRPr sz="1500" kern="1200">
        <a:solidFill>
          <a:schemeClr val="tx1"/>
        </a:solidFill>
        <a:latin typeface="+mn-lt"/>
        <a:ea typeface="+mn-ea"/>
        <a:cs typeface="+mn-cs"/>
      </a:defRPr>
    </a:lvl8pPr>
    <a:lvl9pPr marL="3103108" algn="l" defTabSz="775777" rtl="0" eaLnBrk="1" latinLnBrk="0" hangingPunct="1">
      <a:defRPr sz="15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87586" autoAdjust="0"/>
  </p:normalViewPr>
  <p:slideViewPr>
    <p:cSldViewPr>
      <p:cViewPr varScale="1">
        <p:scale>
          <a:sx n="92" d="100"/>
          <a:sy n="92" d="100"/>
        </p:scale>
        <p:origin x="-1930" y="-77"/>
      </p:cViewPr>
      <p:guideLst>
        <p:guide orient="horz" pos="1728"/>
        <p:guide pos="2304"/>
      </p:guideLst>
    </p:cSldViewPr>
  </p:slideViewPr>
  <p:outlineViewPr>
    <p:cViewPr>
      <p:scale>
        <a:sx n="33" d="100"/>
        <a:sy n="33" d="100"/>
      </p:scale>
      <p:origin x="0" y="0"/>
    </p:cViewPr>
  </p:outlineViewPr>
  <p:notesTextViewPr>
    <p:cViewPr>
      <p:scale>
        <a:sx n="150" d="100"/>
        <a:sy n="150" d="100"/>
      </p:scale>
      <p:origin x="0" y="0"/>
    </p:cViewPr>
  </p:notesTextViewPr>
  <p:notesViewPr>
    <p:cSldViewPr>
      <p:cViewPr varScale="1">
        <p:scale>
          <a:sx n="92" d="100"/>
          <a:sy n="92" d="100"/>
        </p:scale>
        <p:origin x="-378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E313F3-4922-4CF2-97C6-7529967DD271}" type="datetimeFigureOut">
              <a:rPr lang="en-US" smtClean="0"/>
              <a:pPr/>
              <a:t>3/20/2017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09D844-0871-42AB-B0EF-448E889ECE9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DF83E-7AE8-48A3-9786-3CD05B9A9A87}" type="datetimeFigureOut">
              <a:rPr lang="en-US" smtClean="0"/>
              <a:pPr/>
              <a:t>3/20/2017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C18CF9-6457-42BA-BD7B-01376070CA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775777" rtl="0" eaLnBrk="1" latinLnBrk="0" hangingPunct="1">
      <a:defRPr sz="1000" kern="1200">
        <a:solidFill>
          <a:schemeClr val="tx1"/>
        </a:solidFill>
        <a:latin typeface="+mn-lt"/>
        <a:ea typeface="+mn-ea"/>
        <a:cs typeface="+mn-cs"/>
      </a:defRPr>
    </a:lvl1pPr>
    <a:lvl2pPr marL="387888" algn="l" defTabSz="775777" rtl="0" eaLnBrk="1" latinLnBrk="0" hangingPunct="1">
      <a:defRPr sz="1000" kern="1200">
        <a:solidFill>
          <a:schemeClr val="tx1"/>
        </a:solidFill>
        <a:latin typeface="+mn-lt"/>
        <a:ea typeface="+mn-ea"/>
        <a:cs typeface="+mn-cs"/>
      </a:defRPr>
    </a:lvl2pPr>
    <a:lvl3pPr marL="775777" algn="l" defTabSz="775777" rtl="0" eaLnBrk="1" latinLnBrk="0" hangingPunct="1">
      <a:defRPr sz="1000" kern="1200">
        <a:solidFill>
          <a:schemeClr val="tx1"/>
        </a:solidFill>
        <a:latin typeface="+mn-lt"/>
        <a:ea typeface="+mn-ea"/>
        <a:cs typeface="+mn-cs"/>
      </a:defRPr>
    </a:lvl3pPr>
    <a:lvl4pPr marL="1163665" algn="l" defTabSz="775777" rtl="0" eaLnBrk="1" latinLnBrk="0" hangingPunct="1">
      <a:defRPr sz="1000" kern="1200">
        <a:solidFill>
          <a:schemeClr val="tx1"/>
        </a:solidFill>
        <a:latin typeface="+mn-lt"/>
        <a:ea typeface="+mn-ea"/>
        <a:cs typeface="+mn-cs"/>
      </a:defRPr>
    </a:lvl4pPr>
    <a:lvl5pPr marL="1551554" algn="l" defTabSz="775777" rtl="0" eaLnBrk="1" latinLnBrk="0" hangingPunct="1">
      <a:defRPr sz="1000" kern="1200">
        <a:solidFill>
          <a:schemeClr val="tx1"/>
        </a:solidFill>
        <a:latin typeface="+mn-lt"/>
        <a:ea typeface="+mn-ea"/>
        <a:cs typeface="+mn-cs"/>
      </a:defRPr>
    </a:lvl5pPr>
    <a:lvl6pPr marL="1939442" algn="l" defTabSz="775777" rtl="0" eaLnBrk="1" latinLnBrk="0" hangingPunct="1">
      <a:defRPr sz="1000" kern="1200">
        <a:solidFill>
          <a:schemeClr val="tx1"/>
        </a:solidFill>
        <a:latin typeface="+mn-lt"/>
        <a:ea typeface="+mn-ea"/>
        <a:cs typeface="+mn-cs"/>
      </a:defRPr>
    </a:lvl6pPr>
    <a:lvl7pPr marL="2327331" algn="l" defTabSz="775777" rtl="0" eaLnBrk="1" latinLnBrk="0" hangingPunct="1">
      <a:defRPr sz="1000" kern="1200">
        <a:solidFill>
          <a:schemeClr val="tx1"/>
        </a:solidFill>
        <a:latin typeface="+mn-lt"/>
        <a:ea typeface="+mn-ea"/>
        <a:cs typeface="+mn-cs"/>
      </a:defRPr>
    </a:lvl7pPr>
    <a:lvl8pPr marL="2715219" algn="l" defTabSz="775777" rtl="0" eaLnBrk="1" latinLnBrk="0" hangingPunct="1">
      <a:defRPr sz="1000" kern="1200">
        <a:solidFill>
          <a:schemeClr val="tx1"/>
        </a:solidFill>
        <a:latin typeface="+mn-lt"/>
        <a:ea typeface="+mn-ea"/>
        <a:cs typeface="+mn-cs"/>
      </a:defRPr>
    </a:lvl8pPr>
    <a:lvl9pPr marL="3103108" algn="l" defTabSz="775777"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975360" y="3108960"/>
            <a:ext cx="5486400" cy="792480"/>
          </a:xfrm>
        </p:spPr>
        <p:txBody>
          <a:bodyPr anchor="t" anchorCtr="0"/>
          <a:lstStyle>
            <a:lvl1pPr algn="r">
              <a:defRPr sz="27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75360" y="4099560"/>
            <a:ext cx="5486400" cy="426720"/>
          </a:xfrm>
        </p:spPr>
        <p:txBody>
          <a:bodyPr/>
          <a:lstStyle>
            <a:lvl1pPr marL="0" indent="0" algn="r">
              <a:buNone/>
              <a:defRPr sz="1700">
                <a:solidFill>
                  <a:schemeClr val="tx2"/>
                </a:solidFill>
                <a:latin typeface="+mj-lt"/>
                <a:ea typeface="+mj-ea"/>
                <a:cs typeface="+mj-cs"/>
              </a:defRPr>
            </a:lvl1pPr>
            <a:lvl2pPr marL="387888" indent="0" algn="ctr">
              <a:buNone/>
            </a:lvl2pPr>
            <a:lvl3pPr marL="775777" indent="0" algn="ctr">
              <a:buNone/>
            </a:lvl3pPr>
            <a:lvl4pPr marL="1163665" indent="0" algn="ctr">
              <a:buNone/>
            </a:lvl4pPr>
            <a:lvl5pPr marL="1551554" indent="0" algn="ctr">
              <a:buNone/>
            </a:lvl5pPr>
            <a:lvl6pPr marL="1939442" indent="0" algn="ctr">
              <a:buNone/>
            </a:lvl6pPr>
            <a:lvl7pPr marL="2327331" indent="0" algn="ctr">
              <a:buNone/>
            </a:lvl7pPr>
            <a:lvl8pPr marL="2715219" indent="0" algn="ctr">
              <a:buNone/>
            </a:lvl8pPr>
            <a:lvl9pPr marL="3103108"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5120640" y="5084064"/>
            <a:ext cx="1828800" cy="292608"/>
          </a:xfrm>
          <a:prstGeom prst="rect">
            <a:avLst/>
          </a:prstGeom>
        </p:spPr>
        <p:txBody>
          <a:bodyPr/>
          <a:lstStyle>
            <a:lvl1pPr>
              <a:defRPr sz="1200"/>
            </a:lvl1pPr>
          </a:lstStyle>
          <a:p>
            <a:fld id="{1D8BD707-D9CF-40AE-B4C6-C98DA3205C09}" type="datetimeFigureOut">
              <a:rPr lang="en-US" smtClean="0"/>
              <a:pPr/>
              <a:t>3/20/2017</a:t>
            </a:fld>
            <a:endParaRPr lang="en-US"/>
          </a:p>
        </p:txBody>
      </p:sp>
      <p:sp>
        <p:nvSpPr>
          <p:cNvPr id="17" name="Footer Placeholder 16"/>
          <p:cNvSpPr>
            <a:spLocks noGrp="1"/>
          </p:cNvSpPr>
          <p:nvPr>
            <p:ph type="ftr" sz="quarter" idx="11"/>
          </p:nvPr>
        </p:nvSpPr>
        <p:spPr>
          <a:xfrm>
            <a:off x="2318918" y="5084064"/>
            <a:ext cx="2779776" cy="292608"/>
          </a:xfrm>
          <a:prstGeom prst="rect">
            <a:avLst/>
          </a:prstGeom>
        </p:spPr>
        <p:txBody>
          <a:bodyPr lIns="77578" tIns="38789" rIns="77578" bIns="38789"/>
          <a:lstStyle/>
          <a:p>
            <a:endParaRPr lang="en-US"/>
          </a:p>
        </p:txBody>
      </p:sp>
      <p:sp>
        <p:nvSpPr>
          <p:cNvPr id="29" name="Slide Number Placeholder 28"/>
          <p:cNvSpPr>
            <a:spLocks noGrp="1"/>
          </p:cNvSpPr>
          <p:nvPr>
            <p:ph type="sldNum" sz="quarter" idx="12"/>
          </p:nvPr>
        </p:nvSpPr>
        <p:spPr>
          <a:xfrm>
            <a:off x="972922" y="5084064"/>
            <a:ext cx="975360" cy="292608"/>
          </a:xfrm>
          <a:prstGeom prst="rect">
            <a:avLst/>
          </a:prstGeom>
        </p:spPr>
        <p:txBody>
          <a:bodyPr lIns="77578" tIns="38789" rIns="77578" bIns="38789"/>
          <a:lstStyle/>
          <a:p>
            <a:fld id="{B6F15528-21DE-4FAA-801E-634DDDAF4B2B}" type="slidenum">
              <a:rPr lang="en-US" smtClean="0"/>
              <a:pPr/>
              <a:t>‹#›</a:t>
            </a:fld>
            <a:endParaRPr lang="en-US"/>
          </a:p>
        </p:txBody>
      </p:sp>
      <p:sp>
        <p:nvSpPr>
          <p:cNvPr id="21" name="Rectangle 20"/>
          <p:cNvSpPr/>
          <p:nvPr/>
        </p:nvSpPr>
        <p:spPr>
          <a:xfrm>
            <a:off x="723900" y="2918460"/>
            <a:ext cx="5852160" cy="1024128"/>
          </a:xfrm>
          <a:prstGeom prst="rect">
            <a:avLst/>
          </a:prstGeom>
          <a:ln/>
        </p:spPr>
        <p:style>
          <a:lnRef idx="2">
            <a:schemeClr val="accent3"/>
          </a:lnRef>
          <a:fillRef idx="1">
            <a:schemeClr val="lt1"/>
          </a:fillRef>
          <a:effectRef idx="0">
            <a:schemeClr val="accent3"/>
          </a:effectRef>
          <a:fontRef idx="minor">
            <a:schemeClr val="dk1"/>
          </a:fontRef>
        </p:style>
        <p:txBody>
          <a:bodyPr lIns="77578" tIns="38789" rIns="77578" bIns="38789" anchor="ctr"/>
          <a:lstStyle/>
          <a:p>
            <a:pPr algn="ctr" eaLnBrk="1" latinLnBrk="0" hangingPunct="1"/>
            <a:endParaRPr kumimoji="0" lang="en-US"/>
          </a:p>
        </p:txBody>
      </p:sp>
      <p:sp>
        <p:nvSpPr>
          <p:cNvPr id="33" name="Rectangle 32"/>
          <p:cNvSpPr/>
          <p:nvPr/>
        </p:nvSpPr>
        <p:spPr>
          <a:xfrm>
            <a:off x="731520" y="4038600"/>
            <a:ext cx="5852160" cy="548640"/>
          </a:xfrm>
          <a:prstGeom prst="rect">
            <a:avLst/>
          </a:prstGeom>
          <a:ln/>
        </p:spPr>
        <p:style>
          <a:lnRef idx="2">
            <a:schemeClr val="accent6"/>
          </a:lnRef>
          <a:fillRef idx="1">
            <a:schemeClr val="lt1"/>
          </a:fillRef>
          <a:effectRef idx="0">
            <a:schemeClr val="accent6"/>
          </a:effectRef>
          <a:fontRef idx="minor">
            <a:schemeClr val="dk1"/>
          </a:fontRef>
        </p:style>
        <p:txBody>
          <a:bodyPr lIns="77578" tIns="38789" rIns="77578" bIns="38789" anchor="ctr"/>
          <a:lstStyle/>
          <a:p>
            <a:pPr algn="ctr" eaLnBrk="1" latinLnBrk="0" hangingPunct="1"/>
            <a:endParaRPr kumimoji="0" lang="en-US"/>
          </a:p>
        </p:txBody>
      </p:sp>
      <p:sp>
        <p:nvSpPr>
          <p:cNvPr id="22" name="Rectangle 21"/>
          <p:cNvSpPr/>
          <p:nvPr/>
        </p:nvSpPr>
        <p:spPr>
          <a:xfrm>
            <a:off x="723900" y="2918460"/>
            <a:ext cx="182880" cy="1024128"/>
          </a:xfrm>
          <a:prstGeom prst="rect">
            <a:avLst/>
          </a:prstGeom>
          <a:solidFill>
            <a:srgbClr val="92D050"/>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
        <p:nvSpPr>
          <p:cNvPr id="32" name="Rectangle 31"/>
          <p:cNvSpPr/>
          <p:nvPr/>
        </p:nvSpPr>
        <p:spPr>
          <a:xfrm>
            <a:off x="731520" y="4038600"/>
            <a:ext cx="182880" cy="548640"/>
          </a:xfrm>
          <a:prstGeom prst="rect">
            <a:avLst/>
          </a:prstGeom>
          <a:solidFill>
            <a:schemeClr val="accent6">
              <a:lumMod val="75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77578" tIns="38789" rIns="77578" bIns="38789"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152400" y="762000"/>
            <a:ext cx="7010400" cy="4191000"/>
          </a:xfrm>
        </p:spPr>
        <p:txBody>
          <a:bodyPr/>
          <a:lstStyle>
            <a:lvl1pPr>
              <a:defRPr sz="10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Char char="§"/>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endParaRPr lang="en-US" dirty="0" smtClean="0"/>
          </a:p>
        </p:txBody>
      </p:sp>
      <p:sp>
        <p:nvSpPr>
          <p:cNvPr id="6" name="Content Placeholder 7"/>
          <p:cNvSpPr>
            <a:spLocks noGrp="1"/>
          </p:cNvSpPr>
          <p:nvPr>
            <p:ph sz="quarter" idx="10" hasCustomPrompt="1"/>
          </p:nvPr>
        </p:nvSpPr>
        <p:spPr>
          <a:xfrm>
            <a:off x="152400" y="5029200"/>
            <a:ext cx="7010400" cy="228600"/>
          </a:xfrm>
        </p:spPr>
        <p:txBody>
          <a:bodyPr>
            <a:noAutofit/>
          </a:bodyPr>
          <a:lstStyle>
            <a:lvl1pPr>
              <a:defRPr sz="600">
                <a:latin typeface="Microsoft YaHei" pitchFamily="34" charset="-122"/>
                <a:ea typeface="Microsoft YaHei" pitchFamily="34" charset="-122"/>
              </a:defRPr>
            </a:lvl1pPr>
            <a:lvl2pPr>
              <a:defRPr sz="800">
                <a:latin typeface="Microsoft YaHei" pitchFamily="34" charset="-122"/>
                <a:ea typeface="Microsoft YaHei" pitchFamily="34" charset="-122"/>
              </a:defRPr>
            </a:lvl2pPr>
            <a:lvl3pPr>
              <a:buFont typeface="Wingdings" pitchFamily="2" charset="2"/>
              <a:buNone/>
              <a:defRPr sz="800">
                <a:latin typeface="Microsoft YaHei" pitchFamily="34" charset="-122"/>
                <a:ea typeface="Microsoft YaHei" pitchFamily="34" charset="-122"/>
              </a:defRPr>
            </a:lvl3pPr>
            <a:lvl4pPr>
              <a:defRPr>
                <a:latin typeface="Microsoft YaHei" pitchFamily="34" charset="-122"/>
                <a:ea typeface="Microsoft YaHei" pitchFamily="34" charset="-122"/>
              </a:defRPr>
            </a:lvl4pPr>
            <a:lvl5pPr>
              <a:defRPr>
                <a:latin typeface="Microsoft YaHei" pitchFamily="34" charset="-122"/>
                <a:ea typeface="Microsoft YaHei" pitchFamily="34" charset="-122"/>
              </a:defRPr>
            </a:lvl5pPr>
          </a:lstStyle>
          <a:p>
            <a:pPr lvl="0" eaLnBrk="1" latinLnBrk="0" hangingPunct="1"/>
            <a:r>
              <a:rPr lang="en-US" dirty="0" smtClean="0"/>
              <a:t>Click to edit Master text style1</a:t>
            </a:r>
          </a:p>
        </p:txBody>
      </p:sp>
      <p:sp>
        <p:nvSpPr>
          <p:cNvPr id="11" name="Title 10"/>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15" name="Text Placeholder 14"/>
          <p:cNvSpPr>
            <a:spLocks noGrp="1"/>
          </p:cNvSpPr>
          <p:nvPr>
            <p:ph type="body" sz="quarter" idx="11"/>
          </p:nvPr>
        </p:nvSpPr>
        <p:spPr>
          <a:xfrm>
            <a:off x="2438400" y="76200"/>
            <a:ext cx="4724400" cy="609600"/>
          </a:xfrm>
        </p:spPr>
        <p:txBody>
          <a:bodyPr anchor="b"/>
          <a:lstStyle>
            <a:lvl1pPr algn="l">
              <a:lnSpc>
                <a:spcPct val="100000"/>
              </a:lnSpc>
              <a:buNone/>
              <a:defRPr sz="1200" b="1">
                <a:latin typeface="Microsoft YaHei" pitchFamily="34" charset="-122"/>
                <a:ea typeface="Microsoft YaHei" pitchFamily="34" charset="-122"/>
                <a:cs typeface="Microsoft Tai Le" pitchFamily="34"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8"/>
          <p:cNvSpPr>
            <a:spLocks noGrp="1"/>
          </p:cNvSpPr>
          <p:nvPr>
            <p:ph sz="quarter" idx="1"/>
          </p:nvPr>
        </p:nvSpPr>
        <p:spPr>
          <a:xfrm>
            <a:off x="152400" y="838200"/>
            <a:ext cx="3446679" cy="4191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3705758" y="838199"/>
            <a:ext cx="3457041" cy="4191369"/>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Title 9"/>
          <p:cNvSpPr>
            <a:spLocks noGrp="1"/>
          </p:cNvSpPr>
          <p:nvPr>
            <p:ph type="title"/>
          </p:nvPr>
        </p:nvSpPr>
        <p:spPr>
          <a:xfrm>
            <a:off x="152400" y="76200"/>
            <a:ext cx="2133600" cy="609600"/>
          </a:xfrm>
        </p:spPr>
        <p:txBody>
          <a:bodyPr>
            <a:normAutofit/>
          </a:bodyPr>
          <a:lstStyle>
            <a:lvl1pPr algn="r">
              <a:defRPr sz="1200"/>
            </a:lvl1pPr>
          </a:lstStyle>
          <a:p>
            <a:r>
              <a:rPr lang="en-US" dirty="0" smtClean="0"/>
              <a:t>Click to edit Master title style</a:t>
            </a:r>
            <a:endParaRPr lang="en-US" dirty="0"/>
          </a:p>
        </p:txBody>
      </p:sp>
      <p:sp>
        <p:nvSpPr>
          <p:cNvPr id="8" name="Text Placeholder 7"/>
          <p:cNvSpPr>
            <a:spLocks noGrp="1"/>
          </p:cNvSpPr>
          <p:nvPr>
            <p:ph type="body" sz="quarter" idx="10"/>
          </p:nvPr>
        </p:nvSpPr>
        <p:spPr>
          <a:xfrm>
            <a:off x="2438400" y="76200"/>
            <a:ext cx="4724400" cy="609600"/>
          </a:xfrm>
        </p:spPr>
        <p:txBody>
          <a:bodyPr anchor="b"/>
          <a:lstStyle>
            <a:lvl1pPr>
              <a:buNone/>
              <a:defRPr sz="1200" b="1">
                <a:latin typeface="Microsoft YaHei" pitchFamily="34" charset="-122"/>
                <a:ea typeface="Microsoft YaHei" pitchFamily="34" charset="-122"/>
              </a:defRPr>
            </a:lvl1pPr>
          </a:lstStyle>
          <a:p>
            <a:pPr lvl="0"/>
            <a:endParaRPr lang="en-US" dirty="0" smtClean="0"/>
          </a:p>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52400" y="76200"/>
            <a:ext cx="2133600" cy="609600"/>
          </a:xfrm>
          <a:prstGeom prst="rect">
            <a:avLst/>
          </a:prstGeom>
        </p:spPr>
        <p:txBody>
          <a:bodyPr vert="horz" lIns="77578" tIns="38789" rIns="77578" bIns="38789" anchor="b" anchorCtr="0">
            <a:normAutofit/>
          </a:bodyPr>
          <a:lstStyle/>
          <a:p>
            <a:pPr lvl="0" eaLnBrk="1" latinLnBrk="0" hangingPunct="1"/>
            <a:r>
              <a:rPr lang="en-US" dirty="0" smtClean="0"/>
              <a:t>Click to edit Master title style</a:t>
            </a:r>
          </a:p>
        </p:txBody>
      </p:sp>
      <p:sp>
        <p:nvSpPr>
          <p:cNvPr id="13" name="Text Placeholder 12"/>
          <p:cNvSpPr>
            <a:spLocks noGrp="1"/>
          </p:cNvSpPr>
          <p:nvPr>
            <p:ph type="body" idx="1"/>
          </p:nvPr>
        </p:nvSpPr>
        <p:spPr>
          <a:xfrm>
            <a:off x="152400" y="838200"/>
            <a:ext cx="7010400" cy="4419600"/>
          </a:xfrm>
          <a:prstGeom prst="rect">
            <a:avLst/>
          </a:prstGeom>
        </p:spPr>
        <p:txBody>
          <a:bodyPr vert="horz" lIns="77578" tIns="38789" rIns="77578" bIns="38789">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8" name="Straight Connector 27"/>
          <p:cNvSpPr>
            <a:spLocks noChangeShapeType="1"/>
          </p:cNvSpPr>
          <p:nvPr/>
        </p:nvSpPr>
        <p:spPr bwMode="auto">
          <a:xfrm>
            <a:off x="152400" y="5334000"/>
            <a:ext cx="701040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txBody>
          <a:bodyPr vert="horz" wrap="square" lIns="77578" tIns="38789" rIns="77578" bIns="38789" anchor="t" compatLnSpc="1"/>
          <a:lstStyle/>
          <a:p>
            <a:endParaRPr kumimoji="0" lang="en-US"/>
          </a:p>
        </p:txBody>
      </p:sp>
      <p:cxnSp>
        <p:nvCxnSpPr>
          <p:cNvPr id="10" name="Straight Connector 9"/>
          <p:cNvCxnSpPr/>
          <p:nvPr userDrawn="1"/>
        </p:nvCxnSpPr>
        <p:spPr>
          <a:xfrm>
            <a:off x="2362200" y="0"/>
            <a:ext cx="0" cy="685800"/>
          </a:xfrm>
          <a:prstGeom prst="line">
            <a:avLst/>
          </a:prstGeom>
          <a:ln w="15875" cap="sq" cmpd="thickThin">
            <a:gradFill flip="none" rotWithShape="1">
              <a:gsLst>
                <a:gs pos="0">
                  <a:srgbClr val="00B0F0"/>
                </a:gs>
                <a:gs pos="39999">
                  <a:srgbClr val="85C2FF"/>
                </a:gs>
                <a:gs pos="70000">
                  <a:srgbClr val="C4D6EB"/>
                </a:gs>
                <a:gs pos="100000">
                  <a:srgbClr val="FFEBFA"/>
                </a:gs>
              </a:gsLst>
              <a:lin ang="5400000" scaled="0"/>
              <a:tileRect/>
            </a:gradFill>
          </a:ln>
        </p:spPr>
        <p:style>
          <a:lnRef idx="3">
            <a:schemeClr val="accent6"/>
          </a:lnRef>
          <a:fillRef idx="0">
            <a:schemeClr val="accent6"/>
          </a:fillRef>
          <a:effectRef idx="2">
            <a:schemeClr val="accent6"/>
          </a:effectRef>
          <a:fontRef idx="minor">
            <a:schemeClr val="tx1"/>
          </a:fontRef>
        </p:style>
      </p:cxnSp>
      <p:sp>
        <p:nvSpPr>
          <p:cNvPr id="6" name="TextBox 5"/>
          <p:cNvSpPr txBox="1"/>
          <p:nvPr userDrawn="1"/>
        </p:nvSpPr>
        <p:spPr>
          <a:xfrm>
            <a:off x="6705600" y="5105400"/>
            <a:ext cx="457200" cy="184666"/>
          </a:xfrm>
          <a:prstGeom prst="rect">
            <a:avLst/>
          </a:prstGeom>
          <a:noFill/>
        </p:spPr>
        <p:txBody>
          <a:bodyPr wrap="square" rtlCol="0">
            <a:spAutoFit/>
          </a:bodyPr>
          <a:lstStyle/>
          <a:p>
            <a:r>
              <a:rPr lang="en-US" altLang="zh-CN" sz="600" dirty="0" err="1" smtClean="0"/>
              <a:t>H.Zhao</a:t>
            </a:r>
            <a:endParaRPr lang="en-US" sz="600"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8" r:id="rId3"/>
  </p:sldLayoutIdLst>
  <p:txStyles>
    <p:titleStyle>
      <a:lvl1pPr marL="0" marR="0" indent="0" algn="r" defTabSz="914400" rtl="0" eaLnBrk="1" fontAlgn="auto" latinLnBrk="0" hangingPunct="1">
        <a:lnSpc>
          <a:spcPct val="100000"/>
        </a:lnSpc>
        <a:spcBef>
          <a:spcPct val="0"/>
        </a:spcBef>
        <a:spcAft>
          <a:spcPts val="0"/>
        </a:spcAft>
        <a:buClrTx/>
        <a:buSzTx/>
        <a:buFontTx/>
        <a:buNone/>
        <a:tabLst/>
        <a:defRPr kumimoji="0" sz="1200" b="1" kern="1200" baseline="0">
          <a:solidFill>
            <a:schemeClr val="tx2"/>
          </a:solidFill>
          <a:latin typeface="+mj-lt"/>
          <a:ea typeface="+mj-ea"/>
          <a:cs typeface="+mj-cs"/>
        </a:defRPr>
      </a:lvl1pPr>
    </p:titleStyle>
    <p:bodyStyle>
      <a:lvl1pPr marL="232733" indent="-232733" algn="l" rtl="0" eaLnBrk="1" latinLnBrk="0" hangingPunct="1">
        <a:spcBef>
          <a:spcPts val="509"/>
        </a:spcBef>
        <a:buClr>
          <a:schemeClr val="accent1"/>
        </a:buClr>
        <a:buSzPct val="76000"/>
        <a:buFont typeface="Wingdings 3"/>
        <a:buChar char=""/>
        <a:defRPr kumimoji="0" sz="1600" kern="1200">
          <a:solidFill>
            <a:schemeClr val="tx1"/>
          </a:solidFill>
          <a:latin typeface="+mn-lt"/>
          <a:ea typeface="+mn-ea"/>
          <a:cs typeface="+mn-cs"/>
        </a:defRPr>
      </a:lvl1pPr>
      <a:lvl2pPr marL="465466" indent="-232733" algn="l" rtl="0" eaLnBrk="1" latinLnBrk="0" hangingPunct="1">
        <a:spcBef>
          <a:spcPts val="424"/>
        </a:spcBef>
        <a:buClr>
          <a:schemeClr val="accent2"/>
        </a:buClr>
        <a:buSzPct val="76000"/>
        <a:buFont typeface="Wingdings 3"/>
        <a:buChar char=""/>
        <a:defRPr kumimoji="0" sz="1400" kern="1200">
          <a:solidFill>
            <a:schemeClr val="tx2"/>
          </a:solidFill>
          <a:latin typeface="+mn-lt"/>
          <a:ea typeface="+mn-ea"/>
          <a:cs typeface="+mn-cs"/>
        </a:defRPr>
      </a:lvl2pPr>
      <a:lvl3pPr marL="698199" indent="-193944" algn="l" rtl="0" eaLnBrk="1" latinLnBrk="0" hangingPunct="1">
        <a:spcBef>
          <a:spcPts val="424"/>
        </a:spcBef>
        <a:buClr>
          <a:schemeClr val="bg1">
            <a:shade val="50000"/>
          </a:schemeClr>
        </a:buClr>
        <a:buSzPct val="76000"/>
        <a:buFont typeface="Wingdings 3"/>
        <a:buChar char=""/>
        <a:defRPr kumimoji="0" sz="1200" kern="1200">
          <a:solidFill>
            <a:schemeClr val="tx1"/>
          </a:solidFill>
          <a:latin typeface="+mn-lt"/>
          <a:ea typeface="+mn-ea"/>
          <a:cs typeface="+mn-cs"/>
        </a:defRPr>
      </a:lvl3pPr>
      <a:lvl4pPr marL="930932" indent="-193944" algn="l" rtl="0" eaLnBrk="1" latinLnBrk="0" hangingPunct="1">
        <a:spcBef>
          <a:spcPts val="339"/>
        </a:spcBef>
        <a:buClr>
          <a:schemeClr val="accent2">
            <a:shade val="75000"/>
          </a:schemeClr>
        </a:buClr>
        <a:buSzPct val="70000"/>
        <a:buFont typeface="Wingdings"/>
        <a:buChar char=""/>
        <a:defRPr kumimoji="0" sz="1000" kern="1200">
          <a:solidFill>
            <a:schemeClr val="tx1"/>
          </a:solidFill>
          <a:latin typeface="+mn-lt"/>
          <a:ea typeface="+mn-ea"/>
          <a:cs typeface="+mn-cs"/>
        </a:defRPr>
      </a:lvl4pPr>
      <a:lvl5pPr marL="1163665" indent="-193944" algn="l" rtl="0" eaLnBrk="1" latinLnBrk="0" hangingPunct="1">
        <a:spcBef>
          <a:spcPts val="255"/>
        </a:spcBef>
        <a:buClr>
          <a:schemeClr val="accent2"/>
        </a:buClr>
        <a:buSzPct val="70000"/>
        <a:buFont typeface="Wingdings"/>
        <a:buChar char=""/>
        <a:defRPr kumimoji="0" sz="800" kern="1200">
          <a:solidFill>
            <a:schemeClr val="tx1"/>
          </a:solidFill>
          <a:latin typeface="+mn-lt"/>
          <a:ea typeface="+mn-ea"/>
          <a:cs typeface="+mn-cs"/>
        </a:defRPr>
      </a:lvl5pPr>
      <a:lvl6pPr marL="1396399" indent="-155155" algn="l" rtl="0" eaLnBrk="1" latinLnBrk="0" hangingPunct="1">
        <a:spcBef>
          <a:spcPts val="255"/>
        </a:spcBef>
        <a:buClr>
          <a:srgbClr val="9FB8CD">
            <a:shade val="75000"/>
          </a:srgbClr>
        </a:buClr>
        <a:buSzPct val="75000"/>
        <a:buFont typeface="Wingdings 3"/>
        <a:buChar char=""/>
        <a:defRPr kumimoji="0" lang="en-US" sz="1400" kern="1200" smtClean="0">
          <a:solidFill>
            <a:schemeClr val="tx1"/>
          </a:solidFill>
          <a:latin typeface="+mn-lt"/>
          <a:ea typeface="+mn-ea"/>
          <a:cs typeface="+mn-cs"/>
        </a:defRPr>
      </a:lvl6pPr>
      <a:lvl7pPr marL="1551554" indent="-155155" algn="l" rtl="0" eaLnBrk="1" latinLnBrk="0" hangingPunct="1">
        <a:spcBef>
          <a:spcPts val="255"/>
        </a:spcBef>
        <a:buClr>
          <a:srgbClr val="727CA3">
            <a:shade val="75000"/>
          </a:srgbClr>
        </a:buClr>
        <a:buSzPct val="75000"/>
        <a:buFont typeface="Wingdings 3"/>
        <a:buChar char=""/>
        <a:defRPr kumimoji="0" lang="en-US" sz="1200" kern="1200" smtClean="0">
          <a:solidFill>
            <a:schemeClr val="tx1"/>
          </a:solidFill>
          <a:latin typeface="+mn-lt"/>
          <a:ea typeface="+mn-ea"/>
          <a:cs typeface="+mn-cs"/>
        </a:defRPr>
      </a:lvl7pPr>
      <a:lvl8pPr marL="1706709" indent="-155155" algn="l" rtl="0" eaLnBrk="1" latinLnBrk="0" hangingPunct="1">
        <a:spcBef>
          <a:spcPts val="255"/>
        </a:spcBef>
        <a:buClr>
          <a:prstClr val="white">
            <a:shade val="50000"/>
          </a:prstClr>
        </a:buClr>
        <a:buSzPct val="75000"/>
        <a:buFont typeface="Wingdings 3"/>
        <a:buChar char=""/>
        <a:defRPr kumimoji="0" lang="en-US" sz="1200" kern="1200" smtClean="0">
          <a:solidFill>
            <a:schemeClr val="tx1"/>
          </a:solidFill>
          <a:latin typeface="+mn-lt"/>
          <a:ea typeface="+mn-ea"/>
          <a:cs typeface="+mn-cs"/>
        </a:defRPr>
      </a:lvl8pPr>
      <a:lvl9pPr marL="1861865" indent="-155155" algn="l" rtl="0" eaLnBrk="1" latinLnBrk="0" hangingPunct="1">
        <a:spcBef>
          <a:spcPts val="255"/>
        </a:spcBef>
        <a:buClr>
          <a:srgbClr val="9FB8CD"/>
        </a:buClr>
        <a:buSzPct val="75000"/>
        <a:buFont typeface="Wingdings 3"/>
        <a:buChar char=""/>
        <a:defRPr kumimoji="0" lang="en-US" sz="10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87888" algn="l" rtl="0" eaLnBrk="1" latinLnBrk="0" hangingPunct="1">
        <a:defRPr kumimoji="0" kern="1200">
          <a:solidFill>
            <a:schemeClr val="tx1"/>
          </a:solidFill>
          <a:latin typeface="+mn-lt"/>
          <a:ea typeface="+mn-ea"/>
          <a:cs typeface="+mn-cs"/>
        </a:defRPr>
      </a:lvl2pPr>
      <a:lvl3pPr marL="775777" algn="l" rtl="0" eaLnBrk="1" latinLnBrk="0" hangingPunct="1">
        <a:defRPr kumimoji="0" kern="1200">
          <a:solidFill>
            <a:schemeClr val="tx1"/>
          </a:solidFill>
          <a:latin typeface="+mn-lt"/>
          <a:ea typeface="+mn-ea"/>
          <a:cs typeface="+mn-cs"/>
        </a:defRPr>
      </a:lvl3pPr>
      <a:lvl4pPr marL="1163665" algn="l" rtl="0" eaLnBrk="1" latinLnBrk="0" hangingPunct="1">
        <a:defRPr kumimoji="0" kern="1200">
          <a:solidFill>
            <a:schemeClr val="tx1"/>
          </a:solidFill>
          <a:latin typeface="+mn-lt"/>
          <a:ea typeface="+mn-ea"/>
          <a:cs typeface="+mn-cs"/>
        </a:defRPr>
      </a:lvl4pPr>
      <a:lvl5pPr marL="1551554" algn="l" rtl="0" eaLnBrk="1" latinLnBrk="0" hangingPunct="1">
        <a:defRPr kumimoji="0" kern="1200">
          <a:solidFill>
            <a:schemeClr val="tx1"/>
          </a:solidFill>
          <a:latin typeface="+mn-lt"/>
          <a:ea typeface="+mn-ea"/>
          <a:cs typeface="+mn-cs"/>
        </a:defRPr>
      </a:lvl5pPr>
      <a:lvl6pPr marL="1939442" algn="l" rtl="0" eaLnBrk="1" latinLnBrk="0" hangingPunct="1">
        <a:defRPr kumimoji="0" kern="1200">
          <a:solidFill>
            <a:schemeClr val="tx1"/>
          </a:solidFill>
          <a:latin typeface="+mn-lt"/>
          <a:ea typeface="+mn-ea"/>
          <a:cs typeface="+mn-cs"/>
        </a:defRPr>
      </a:lvl6pPr>
      <a:lvl7pPr marL="2327331" algn="l" rtl="0" eaLnBrk="1" latinLnBrk="0" hangingPunct="1">
        <a:defRPr kumimoji="0" kern="1200">
          <a:solidFill>
            <a:schemeClr val="tx1"/>
          </a:solidFill>
          <a:latin typeface="+mn-lt"/>
          <a:ea typeface="+mn-ea"/>
          <a:cs typeface="+mn-cs"/>
        </a:defRPr>
      </a:lvl7pPr>
      <a:lvl8pPr marL="2715219" algn="l" rtl="0" eaLnBrk="1" latinLnBrk="0" hangingPunct="1">
        <a:defRPr kumimoji="0" kern="1200">
          <a:solidFill>
            <a:schemeClr val="tx1"/>
          </a:solidFill>
          <a:latin typeface="+mn-lt"/>
          <a:ea typeface="+mn-ea"/>
          <a:cs typeface="+mn-cs"/>
        </a:defRPr>
      </a:lvl8pPr>
      <a:lvl9pPr marL="310310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slideshare.net/SparkSummit/time-series-analytics-with-spark-spark-summit-east-talk-by-simon-ouellett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s://www.slideshare.net/SparkSummit/time-series-analytics-with-spark-spark-summit-east-talk-by-simon-ouellette"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zhuanlan.zhihu.com/p/2433117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zhuanlan.zhihu.com/p/2433117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zhuanlan.zhihu.com/p/2433117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800" dirty="0" smtClean="0"/>
              <a:t>An introduction to</a:t>
            </a:r>
            <a:br>
              <a:rPr lang="en-US" sz="2800" dirty="0" smtClean="0"/>
            </a:br>
            <a:r>
              <a:rPr lang="en-US" altLang="zh-CN" sz="2800" dirty="0" smtClean="0"/>
              <a:t>Spark 2.0</a:t>
            </a:r>
            <a:endParaRPr lang="en-US" dirty="0"/>
          </a:p>
        </p:txBody>
      </p:sp>
      <p:sp>
        <p:nvSpPr>
          <p:cNvPr id="3" name="Subtitle 2"/>
          <p:cNvSpPr>
            <a:spLocks noGrp="1"/>
          </p:cNvSpPr>
          <p:nvPr>
            <p:ph type="subTitle" idx="1"/>
          </p:nvPr>
        </p:nvSpPr>
        <p:spPr/>
        <p:txBody>
          <a:bodyPr/>
          <a:lstStyle/>
          <a:p>
            <a:r>
              <a:rPr lang="en-US" dirty="0" err="1" smtClean="0"/>
              <a:t>Huichao</a:t>
            </a:r>
            <a:r>
              <a:rPr lang="en-US" dirty="0" smtClean="0"/>
              <a:t> Zhao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600075" y="965200"/>
            <a:ext cx="6115050" cy="3556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zh-CN" altLang="en-US" dirty="0" smtClean="0"/>
              <a:t>列式存储则是将行拆开，将一列的数据放在一起，同时不同列可以存放在不同的位</a:t>
            </a:r>
            <a:r>
              <a:rPr lang="zh-CN" altLang="en-US" dirty="0" smtClean="0"/>
              <a:t>置</a:t>
            </a:r>
            <a:endParaRPr lang="en-US" altLang="zh-CN" dirty="0" smtClean="0"/>
          </a:p>
          <a:p>
            <a:r>
              <a:rPr lang="zh-CN" altLang="en-US" dirty="0" smtClean="0"/>
              <a:t>通</a:t>
            </a:r>
            <a:r>
              <a:rPr lang="zh-CN" altLang="en-US" dirty="0" smtClean="0"/>
              <a:t>常情况下，我们查询一个数据并不需要检查一行数据中的每个列条目，但是在行式存储中，必须要扫描全部数据集才能够筛选出我们想要的那条数据，既然我们检索的项目很可能只是“</a:t>
            </a:r>
            <a:r>
              <a:rPr lang="en-US" altLang="zh-CN" dirty="0" smtClean="0"/>
              <a:t>Id”</a:t>
            </a:r>
            <a:r>
              <a:rPr lang="zh-CN" altLang="en-US" dirty="0" smtClean="0"/>
              <a:t>一项而已，那为什么要去管其他列呢？特别是在磁盘上，磁头访问数据的方式是线性的，如果只想根据“</a:t>
            </a:r>
            <a:r>
              <a:rPr lang="en-US" altLang="zh-CN" dirty="0" smtClean="0"/>
              <a:t>Id”</a:t>
            </a:r>
            <a:r>
              <a:rPr lang="zh-CN" altLang="en-US" dirty="0" smtClean="0"/>
              <a:t>进行筛选，即便只是上面那个只有两列的数据表，磁头移动的距离也要超过列式存储的好几倍。不过相应的，列式存储中“更新”“插入“”查询“等操作会比较麻烦，但是由于</a:t>
            </a:r>
            <a:r>
              <a:rPr lang="en-US" altLang="zh-CN" dirty="0" err="1" smtClean="0"/>
              <a:t>DataFrame</a:t>
            </a:r>
            <a:r>
              <a:rPr lang="zh-CN" altLang="en-US" dirty="0" smtClean="0"/>
              <a:t>和</a:t>
            </a:r>
            <a:r>
              <a:rPr lang="en-US" altLang="zh-CN" dirty="0" smtClean="0"/>
              <a:t>RDDs</a:t>
            </a:r>
            <a:r>
              <a:rPr lang="zh-CN" altLang="en-US" dirty="0" smtClean="0"/>
              <a:t>一样都是</a:t>
            </a:r>
            <a:r>
              <a:rPr lang="en-US" altLang="zh-CN" dirty="0" smtClean="0"/>
              <a:t>Immutable</a:t>
            </a:r>
            <a:r>
              <a:rPr lang="zh-CN" altLang="en-US" dirty="0" smtClean="0"/>
              <a:t>的，所以恰好规避了这一问题</a:t>
            </a:r>
            <a:r>
              <a:rPr lang="zh-CN" altLang="en-US" dirty="0" smtClean="0"/>
              <a:t>。</a:t>
            </a:r>
            <a:endParaRPr lang="en-US" altLang="zh-CN" dirty="0" smtClean="0"/>
          </a:p>
          <a:p>
            <a:r>
              <a:rPr lang="zh-CN" altLang="en-US" dirty="0" smtClean="0"/>
              <a:t>我们都知道，越“随机”的数据，越难以压缩，越“相似”的数据，越容易压缩，数据表既然分了列，那么通常来讲他们就是独立的数据项，毫无关联的数据摆在一起，你说要怎么压缩嘛。而压缩本身，对于渴望大量内存的</a:t>
            </a:r>
            <a:r>
              <a:rPr lang="en-US" altLang="zh-CN" dirty="0" smtClean="0"/>
              <a:t>Spark</a:t>
            </a:r>
            <a:r>
              <a:rPr lang="zh-CN" altLang="en-US" dirty="0" smtClean="0"/>
              <a:t>而言，能够带来巨大的实惠。</a:t>
            </a:r>
            <a:endParaRPr lang="en-US" dirty="0"/>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286000" y="2362199"/>
            <a:ext cx="4572000" cy="26299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r>
              <a:rPr lang="en-US" dirty="0" smtClean="0">
                <a:hlinkClick r:id="rId2"/>
              </a:rPr>
              <a:t>https://</a:t>
            </a:r>
            <a:r>
              <a:rPr lang="en-US" dirty="0" smtClean="0">
                <a:hlinkClick r:id="rId2"/>
              </a:rPr>
              <a:t>www.slideshare.net/SparkSummit/time-series-analytics-with-spark-spark-summit-east-talk-by-simon-ouellette</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1133475" y="752475"/>
            <a:ext cx="5048250" cy="398145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r>
              <a:rPr lang="en-US" smtClean="0">
                <a:hlinkClick r:id="rId2"/>
              </a:rPr>
              <a:t>https</a:t>
            </a:r>
            <a:r>
              <a:rPr lang="en-US" smtClean="0">
                <a:hlinkClick r:id="rId2"/>
              </a:rPr>
              <a:t>://</a:t>
            </a:r>
            <a:r>
              <a:rPr lang="en-US" smtClean="0">
                <a:hlinkClick r:id="rId2"/>
              </a:rPr>
              <a:t>www.slideshare.net/SparkSummit/time-series-analytics-with-spark-spark-summit-east-talk-by-simon-ouellette</a:t>
            </a:r>
            <a:r>
              <a:rPr lang="en-US" smtClean="0"/>
              <a:t> </a:t>
            </a:r>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4191000" y="76200"/>
            <a:ext cx="2971800" cy="1043432"/>
          </a:xfrm>
          <a:prstGeom prst="rect">
            <a:avLst/>
          </a:prstGeom>
          <a:noFill/>
          <a:ln w="9525">
            <a:noFill/>
            <a:miter lim="800000"/>
            <a:headEnd/>
            <a:tailEnd/>
          </a:ln>
        </p:spPr>
      </p:pic>
      <p:pic>
        <p:nvPicPr>
          <p:cNvPr id="3075" name="Picture 3"/>
          <p:cNvPicPr>
            <a:picLocks noChangeAspect="1" noChangeArrowheads="1"/>
          </p:cNvPicPr>
          <p:nvPr/>
        </p:nvPicPr>
        <p:blipFill>
          <a:blip r:embed="rId4" cstate="print"/>
          <a:srcRect/>
          <a:stretch>
            <a:fillRect/>
          </a:stretch>
        </p:blipFill>
        <p:spPr bwMode="auto">
          <a:xfrm>
            <a:off x="0" y="838200"/>
            <a:ext cx="3248025" cy="1914525"/>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3843555" y="1143000"/>
            <a:ext cx="3471645" cy="1738313"/>
          </a:xfrm>
          <a:prstGeom prst="rect">
            <a:avLst/>
          </a:prstGeom>
          <a:noFill/>
          <a:ln w="9525">
            <a:noFill/>
            <a:miter lim="800000"/>
            <a:headEnd/>
            <a:tailEnd/>
          </a:ln>
        </p:spPr>
      </p:pic>
      <p:pic>
        <p:nvPicPr>
          <p:cNvPr id="3077" name="Picture 5"/>
          <p:cNvPicPr>
            <a:picLocks noChangeAspect="1" noChangeArrowheads="1"/>
          </p:cNvPicPr>
          <p:nvPr/>
        </p:nvPicPr>
        <p:blipFill>
          <a:blip r:embed="rId6" cstate="print"/>
          <a:srcRect/>
          <a:stretch>
            <a:fillRect/>
          </a:stretch>
        </p:blipFill>
        <p:spPr bwMode="auto">
          <a:xfrm>
            <a:off x="0" y="3048000"/>
            <a:ext cx="3609975" cy="1857375"/>
          </a:xfrm>
          <a:prstGeom prst="rect">
            <a:avLst/>
          </a:prstGeom>
          <a:noFill/>
          <a:ln w="9525">
            <a:noFill/>
            <a:miter lim="800000"/>
            <a:headEnd/>
            <a:tailEnd/>
          </a:ln>
        </p:spPr>
      </p:pic>
      <p:pic>
        <p:nvPicPr>
          <p:cNvPr id="3078" name="Picture 6"/>
          <p:cNvPicPr>
            <a:picLocks noChangeAspect="1" noChangeArrowheads="1"/>
          </p:cNvPicPr>
          <p:nvPr/>
        </p:nvPicPr>
        <p:blipFill>
          <a:blip r:embed="rId7" cstate="print"/>
          <a:srcRect/>
          <a:stretch>
            <a:fillRect/>
          </a:stretch>
        </p:blipFill>
        <p:spPr bwMode="auto">
          <a:xfrm>
            <a:off x="3810000" y="3124200"/>
            <a:ext cx="3505200" cy="161201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smtClean="0"/>
              <a:t>join</a:t>
            </a:r>
            <a:r>
              <a:rPr lang="zh-CN" altLang="en-US" dirty="0" smtClean="0"/>
              <a:t>优化应该是</a:t>
            </a:r>
            <a:r>
              <a:rPr lang="en-US" dirty="0" smtClean="0"/>
              <a:t>spark</a:t>
            </a:r>
            <a:r>
              <a:rPr lang="zh-CN" altLang="en-US" dirty="0" smtClean="0"/>
              <a:t>相关岗位面试必考的内容。 </a:t>
            </a:r>
            <a:r>
              <a:rPr lang="en-US" dirty="0" smtClean="0"/>
              <a:t>join</a:t>
            </a:r>
            <a:r>
              <a:rPr lang="zh-CN" altLang="en-US" dirty="0" smtClean="0"/>
              <a:t>其实常见的就分为两类： </a:t>
            </a:r>
            <a:r>
              <a:rPr lang="en-US" dirty="0" smtClean="0"/>
              <a:t>map-side join </a:t>
            </a:r>
            <a:r>
              <a:rPr lang="zh-CN" altLang="en-US" dirty="0" smtClean="0"/>
              <a:t>和  </a:t>
            </a:r>
            <a:r>
              <a:rPr lang="en-US" dirty="0" smtClean="0"/>
              <a:t>reduce-side join。</a:t>
            </a:r>
            <a:r>
              <a:rPr lang="zh-CN" altLang="en-US" dirty="0" smtClean="0"/>
              <a:t>当大表和小表</a:t>
            </a:r>
            <a:r>
              <a:rPr lang="en-US" dirty="0" smtClean="0"/>
              <a:t>join</a:t>
            </a:r>
            <a:r>
              <a:rPr lang="zh-CN" altLang="en-US" dirty="0" smtClean="0"/>
              <a:t>时，用</a:t>
            </a:r>
            <a:r>
              <a:rPr lang="en-US" dirty="0" smtClean="0"/>
              <a:t>map-side join</a:t>
            </a:r>
            <a:r>
              <a:rPr lang="zh-CN" altLang="en-US" dirty="0" smtClean="0"/>
              <a:t>能显著提高效率</a:t>
            </a:r>
            <a:endParaRPr lang="en-US" altLang="zh-CN" dirty="0" smtClean="0"/>
          </a:p>
          <a:p>
            <a:r>
              <a:rPr lang="en-US" b="1" dirty="0" smtClean="0">
                <a:solidFill>
                  <a:srgbClr val="FF0000"/>
                </a:solidFill>
              </a:rPr>
              <a:t>map-side join: </a:t>
            </a:r>
            <a:r>
              <a:rPr lang="zh-CN" altLang="en-US" dirty="0" smtClean="0"/>
              <a:t>将小表</a:t>
            </a:r>
            <a:r>
              <a:rPr lang="en-US" altLang="zh-CN" dirty="0" smtClean="0"/>
              <a:t>load</a:t>
            </a:r>
            <a:r>
              <a:rPr lang="zh-CN" altLang="en-US" dirty="0" smtClean="0"/>
              <a:t>到内存，然后</a:t>
            </a:r>
            <a:r>
              <a:rPr lang="en-US" altLang="zh-CN" dirty="0" smtClean="0"/>
              <a:t>broad</a:t>
            </a:r>
            <a:r>
              <a:rPr lang="zh-CN" altLang="en-US" dirty="0" smtClean="0"/>
              <a:t>到各个节点之后，再个大表做</a:t>
            </a:r>
            <a:r>
              <a:rPr lang="en-US" altLang="zh-CN" dirty="0" smtClean="0"/>
              <a:t>join</a:t>
            </a:r>
            <a:r>
              <a:rPr lang="zh-CN" altLang="en-US" dirty="0" smtClean="0"/>
              <a:t>，可以避免</a:t>
            </a:r>
            <a:r>
              <a:rPr lang="en-US" altLang="zh-CN" dirty="0" smtClean="0"/>
              <a:t>shuffle</a:t>
            </a:r>
            <a:r>
              <a:rPr lang="zh-CN" altLang="en-US" dirty="0" smtClean="0"/>
              <a:t>，提高效率  </a:t>
            </a:r>
            <a:endParaRPr lang="en-US" dirty="0" smtClean="0"/>
          </a:p>
          <a:p>
            <a:r>
              <a:rPr lang="en-US" altLang="zh-CN" dirty="0" smtClean="0"/>
              <a:t>Broadcast Join</a:t>
            </a:r>
            <a:r>
              <a:rPr lang="zh-CN" altLang="en-US" dirty="0" smtClean="0"/>
              <a:t>的条件有以下几个：</a:t>
            </a:r>
          </a:p>
          <a:p>
            <a:pPr lvl="1"/>
            <a:r>
              <a:rPr lang="en-US" altLang="zh-CN" dirty="0" smtClean="0"/>
              <a:t>1. </a:t>
            </a:r>
            <a:r>
              <a:rPr lang="zh-CN" altLang="en-US" dirty="0" smtClean="0"/>
              <a:t>被广播的表需要小于</a:t>
            </a:r>
            <a:r>
              <a:rPr lang="en-US" altLang="zh-CN" dirty="0" err="1" smtClean="0"/>
              <a:t>spark.sql.autoBroadcastJoinThreshold</a:t>
            </a:r>
            <a:r>
              <a:rPr lang="zh-CN" altLang="en-US" dirty="0" smtClean="0"/>
              <a:t>所配置的值，默认是</a:t>
            </a:r>
            <a:r>
              <a:rPr lang="en-US" altLang="zh-CN" dirty="0" smtClean="0"/>
              <a:t>10M </a:t>
            </a:r>
            <a:r>
              <a:rPr lang="zh-CN" altLang="en-US" dirty="0" smtClean="0"/>
              <a:t>（或者加了</a:t>
            </a:r>
            <a:r>
              <a:rPr lang="en-US" altLang="zh-CN" dirty="0" smtClean="0"/>
              <a:t>broadcast join</a:t>
            </a:r>
            <a:r>
              <a:rPr lang="zh-CN" altLang="en-US" dirty="0" smtClean="0"/>
              <a:t>的</a:t>
            </a:r>
            <a:r>
              <a:rPr lang="en-US" altLang="zh-CN" dirty="0" smtClean="0"/>
              <a:t>hint</a:t>
            </a:r>
            <a:r>
              <a:rPr lang="zh-CN" altLang="en-US" dirty="0" smtClean="0"/>
              <a:t>）</a:t>
            </a:r>
          </a:p>
          <a:p>
            <a:pPr lvl="1"/>
            <a:r>
              <a:rPr lang="en-US" altLang="zh-CN" dirty="0" smtClean="0"/>
              <a:t>2. </a:t>
            </a:r>
            <a:r>
              <a:rPr lang="zh-CN" altLang="en-US" dirty="0" smtClean="0"/>
              <a:t>基表不能被广播，比如</a:t>
            </a:r>
            <a:r>
              <a:rPr lang="en-US" altLang="zh-CN" dirty="0" smtClean="0"/>
              <a:t>left outer join</a:t>
            </a:r>
            <a:r>
              <a:rPr lang="zh-CN" altLang="en-US" dirty="0" smtClean="0"/>
              <a:t>时，只能广播右表</a:t>
            </a:r>
          </a:p>
          <a:p>
            <a:pPr marL="232733" lvl="1">
              <a:spcBef>
                <a:spcPts val="509"/>
              </a:spcBef>
              <a:buClr>
                <a:schemeClr val="accent1"/>
              </a:buClr>
            </a:pPr>
            <a:r>
              <a:rPr lang="zh-CN" altLang="en-US" sz="1000" dirty="0" smtClean="0">
                <a:solidFill>
                  <a:schemeClr val="tx1"/>
                </a:solidFill>
              </a:rPr>
              <a:t>看起来广播是一个比较理想的方案，但它有没有缺点呢？也很明显。这个方案只能用于广播较小的表，否则数据的冗余传输就远大于</a:t>
            </a:r>
            <a:r>
              <a:rPr lang="en-US" altLang="zh-CN" sz="1000" dirty="0" smtClean="0">
                <a:solidFill>
                  <a:schemeClr val="tx1"/>
                </a:solidFill>
              </a:rPr>
              <a:t>shuffle</a:t>
            </a:r>
            <a:r>
              <a:rPr lang="zh-CN" altLang="en-US" sz="1000" dirty="0" smtClean="0">
                <a:solidFill>
                  <a:schemeClr val="tx1"/>
                </a:solidFill>
              </a:rPr>
              <a:t>的开销；另外，广播时需要将被广播的表现</a:t>
            </a:r>
            <a:r>
              <a:rPr lang="en-US" altLang="zh-CN" sz="1000" dirty="0" smtClean="0">
                <a:solidFill>
                  <a:schemeClr val="tx1"/>
                </a:solidFill>
              </a:rPr>
              <a:t>collect</a:t>
            </a:r>
            <a:r>
              <a:rPr lang="zh-CN" altLang="en-US" sz="1000" dirty="0" smtClean="0">
                <a:solidFill>
                  <a:schemeClr val="tx1"/>
                </a:solidFill>
              </a:rPr>
              <a:t>到</a:t>
            </a:r>
            <a:r>
              <a:rPr lang="en-US" altLang="zh-CN" sz="1000" dirty="0" smtClean="0">
                <a:solidFill>
                  <a:schemeClr val="tx1"/>
                </a:solidFill>
              </a:rPr>
              <a:t>driver</a:t>
            </a:r>
            <a:r>
              <a:rPr lang="zh-CN" altLang="en-US" sz="1000" dirty="0" smtClean="0">
                <a:solidFill>
                  <a:schemeClr val="tx1"/>
                </a:solidFill>
              </a:rPr>
              <a:t>端，当频繁有广播出现时，对</a:t>
            </a:r>
            <a:r>
              <a:rPr lang="en-US" altLang="zh-CN" sz="1000" dirty="0" smtClean="0">
                <a:solidFill>
                  <a:schemeClr val="tx1"/>
                </a:solidFill>
              </a:rPr>
              <a:t>driver</a:t>
            </a:r>
            <a:r>
              <a:rPr lang="zh-CN" altLang="en-US" sz="1000" dirty="0" smtClean="0">
                <a:solidFill>
                  <a:schemeClr val="tx1"/>
                </a:solidFill>
              </a:rPr>
              <a:t>的内存也是一个考验。</a:t>
            </a:r>
          </a:p>
          <a:p>
            <a:pPr lvl="1"/>
            <a:endParaRPr lang="en-US" dirty="0"/>
          </a:p>
        </p:txBody>
      </p:sp>
      <p:sp>
        <p:nvSpPr>
          <p:cNvPr id="3" name="Content Placeholder 2"/>
          <p:cNvSpPr>
            <a:spLocks noGrp="1"/>
          </p:cNvSpPr>
          <p:nvPr>
            <p:ph sz="quarter" idx="10"/>
          </p:nvPr>
        </p:nvSpPr>
        <p:spPr/>
        <p:txBody>
          <a:bodyPr/>
          <a:lstStyle/>
          <a:p>
            <a:r>
              <a:rPr lang="en-US" dirty="0" smtClean="0">
                <a:hlinkClick r:id="rId2"/>
              </a:rPr>
              <a:t>https://zhuanlan.zhihu.com/p/24331170</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Broadcast Join </a:t>
            </a:r>
            <a:r>
              <a:rPr lang="en-US" altLang="zh-CN" dirty="0" smtClean="0"/>
              <a:t>– big </a:t>
            </a:r>
            <a:r>
              <a:rPr lang="en-US" altLang="zh-CN" dirty="0" err="1" smtClean="0"/>
              <a:t>vs</a:t>
            </a:r>
            <a:r>
              <a:rPr lang="en-US" altLang="zh-CN" dirty="0" smtClean="0"/>
              <a:t> small</a:t>
            </a:r>
            <a:endParaRPr lang="en-US" dirty="0" smtClean="0"/>
          </a:p>
        </p:txBody>
      </p:sp>
      <p:pic>
        <p:nvPicPr>
          <p:cNvPr id="1026" name="Picture 2"/>
          <p:cNvPicPr>
            <a:picLocks noChangeAspect="1" noChangeArrowheads="1"/>
          </p:cNvPicPr>
          <p:nvPr/>
        </p:nvPicPr>
        <p:blipFill>
          <a:blip r:embed="rId3" cstate="print"/>
          <a:srcRect/>
          <a:stretch>
            <a:fillRect/>
          </a:stretch>
        </p:blipFill>
        <p:spPr bwMode="auto">
          <a:xfrm>
            <a:off x="1371600" y="2590800"/>
            <a:ext cx="5105400" cy="242033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zh-CN" altLang="en-US" b="1" dirty="0" smtClean="0">
                <a:solidFill>
                  <a:srgbClr val="00B050"/>
                </a:solidFill>
              </a:rPr>
              <a:t>利用</a:t>
            </a:r>
            <a:r>
              <a:rPr lang="en-US" altLang="zh-CN" b="1" dirty="0" smtClean="0">
                <a:solidFill>
                  <a:srgbClr val="00B050"/>
                </a:solidFill>
              </a:rPr>
              <a:t>key</a:t>
            </a:r>
            <a:r>
              <a:rPr lang="zh-CN" altLang="en-US" b="1" dirty="0" smtClean="0">
                <a:solidFill>
                  <a:srgbClr val="00B050"/>
                </a:solidFill>
              </a:rPr>
              <a:t>相同必然分区相同的这个原理</a:t>
            </a:r>
            <a:r>
              <a:rPr lang="zh-CN" altLang="en-US" dirty="0" smtClean="0"/>
              <a:t>，</a:t>
            </a:r>
            <a:r>
              <a:rPr lang="en-US" altLang="zh-CN" dirty="0" err="1" smtClean="0"/>
              <a:t>SparkSQL</a:t>
            </a:r>
            <a:r>
              <a:rPr lang="zh-CN" altLang="en-US" dirty="0" smtClean="0"/>
              <a:t>将较大表的</a:t>
            </a:r>
            <a:r>
              <a:rPr lang="en-US" altLang="zh-CN" dirty="0" smtClean="0"/>
              <a:t>join</a:t>
            </a:r>
            <a:r>
              <a:rPr lang="zh-CN" altLang="en-US" dirty="0" smtClean="0"/>
              <a:t>分而治之，先将表划分成</a:t>
            </a:r>
            <a:r>
              <a:rPr lang="en-US" altLang="zh-CN" dirty="0" smtClean="0"/>
              <a:t>n</a:t>
            </a:r>
            <a:r>
              <a:rPr lang="zh-CN" altLang="en-US" dirty="0" smtClean="0"/>
              <a:t>个分区，再对两个表中相对应分区的数据分别进行</a:t>
            </a:r>
            <a:r>
              <a:rPr lang="en-US" altLang="zh-CN" dirty="0" smtClean="0"/>
              <a:t>Hash Join</a:t>
            </a:r>
            <a:r>
              <a:rPr lang="zh-CN" altLang="en-US" dirty="0" smtClean="0"/>
              <a:t>。</a:t>
            </a:r>
            <a:endParaRPr lang="en-US" altLang="zh-CN" dirty="0" smtClean="0"/>
          </a:p>
          <a:p>
            <a:r>
              <a:rPr lang="en-US" altLang="zh-CN" dirty="0" smtClean="0"/>
              <a:t>Shuffle Hash Join</a:t>
            </a:r>
            <a:r>
              <a:rPr lang="zh-CN" altLang="en-US" dirty="0" smtClean="0"/>
              <a:t>分为两步：</a:t>
            </a:r>
          </a:p>
          <a:p>
            <a:pPr lvl="1"/>
            <a:r>
              <a:rPr lang="en-US" altLang="zh-CN" dirty="0" smtClean="0"/>
              <a:t>1. </a:t>
            </a:r>
            <a:r>
              <a:rPr lang="zh-CN" altLang="en-US" dirty="0" smtClean="0"/>
              <a:t>对两张表分别按照</a:t>
            </a:r>
            <a:r>
              <a:rPr lang="en-US" altLang="zh-CN" dirty="0" smtClean="0"/>
              <a:t>join keys</a:t>
            </a:r>
            <a:r>
              <a:rPr lang="zh-CN" altLang="en-US" dirty="0" smtClean="0"/>
              <a:t>进行重分区，即</a:t>
            </a:r>
            <a:r>
              <a:rPr lang="en-US" altLang="zh-CN" dirty="0" smtClean="0"/>
              <a:t>shuffle</a:t>
            </a:r>
            <a:r>
              <a:rPr lang="zh-CN" altLang="en-US" dirty="0" smtClean="0"/>
              <a:t>，目的是为了让有相同</a:t>
            </a:r>
            <a:r>
              <a:rPr lang="en-US" altLang="zh-CN" dirty="0" smtClean="0"/>
              <a:t>join keys</a:t>
            </a:r>
            <a:r>
              <a:rPr lang="zh-CN" altLang="en-US" dirty="0" smtClean="0"/>
              <a:t>值的记录分到对应的分区中</a:t>
            </a:r>
          </a:p>
          <a:p>
            <a:pPr lvl="1"/>
            <a:r>
              <a:rPr lang="en-US" altLang="zh-CN" dirty="0" smtClean="0"/>
              <a:t>2. </a:t>
            </a:r>
            <a:r>
              <a:rPr lang="zh-CN" altLang="en-US" dirty="0" smtClean="0"/>
              <a:t>对对应分区中的数据进行</a:t>
            </a:r>
            <a:r>
              <a:rPr lang="en-US" altLang="zh-CN" dirty="0" smtClean="0"/>
              <a:t>join</a:t>
            </a:r>
            <a:r>
              <a:rPr lang="zh-CN" altLang="en-US" dirty="0" smtClean="0"/>
              <a:t>，此处先将小表分区构造为一张</a:t>
            </a:r>
            <a:r>
              <a:rPr lang="en-US" altLang="zh-CN" dirty="0" smtClean="0"/>
              <a:t>hash</a:t>
            </a:r>
            <a:r>
              <a:rPr lang="zh-CN" altLang="en-US" dirty="0" smtClean="0"/>
              <a:t>表，然后根据大表分区中记录的</a:t>
            </a:r>
            <a:r>
              <a:rPr lang="en-US" altLang="zh-CN" dirty="0" smtClean="0"/>
              <a:t>join keys</a:t>
            </a:r>
            <a:r>
              <a:rPr lang="zh-CN" altLang="en-US" dirty="0" smtClean="0"/>
              <a:t>值拿出来进行匹配</a:t>
            </a:r>
          </a:p>
          <a:p>
            <a:r>
              <a:rPr lang="en-US" altLang="zh-CN" dirty="0" smtClean="0"/>
              <a:t>Shuffle Hash Join</a:t>
            </a:r>
            <a:r>
              <a:rPr lang="zh-CN" altLang="en-US" dirty="0" smtClean="0"/>
              <a:t>的条件有以下几个：</a:t>
            </a:r>
          </a:p>
          <a:p>
            <a:pPr lvl="1"/>
            <a:r>
              <a:rPr lang="en-US" altLang="zh-CN" dirty="0" smtClean="0"/>
              <a:t>1. </a:t>
            </a:r>
            <a:r>
              <a:rPr lang="zh-CN" altLang="en-US" dirty="0" smtClean="0"/>
              <a:t>分区的平均大小不超过</a:t>
            </a:r>
            <a:r>
              <a:rPr lang="en-US" altLang="zh-CN" dirty="0" err="1" smtClean="0"/>
              <a:t>spark.sql.autoBroadcastJoinThreshold</a:t>
            </a:r>
            <a:r>
              <a:rPr lang="zh-CN" altLang="en-US" dirty="0" smtClean="0"/>
              <a:t>所配置的值，默认是</a:t>
            </a:r>
            <a:r>
              <a:rPr lang="en-US" altLang="zh-CN" dirty="0" smtClean="0"/>
              <a:t>10M</a:t>
            </a:r>
          </a:p>
          <a:p>
            <a:pPr lvl="1"/>
            <a:r>
              <a:rPr lang="en-US" altLang="zh-CN" dirty="0" smtClean="0"/>
              <a:t>2. </a:t>
            </a:r>
            <a:r>
              <a:rPr lang="zh-CN" altLang="en-US" dirty="0" smtClean="0"/>
              <a:t>基表不能被广播，比如</a:t>
            </a:r>
            <a:r>
              <a:rPr lang="en-US" altLang="zh-CN" dirty="0" smtClean="0"/>
              <a:t>left outer join</a:t>
            </a:r>
            <a:r>
              <a:rPr lang="zh-CN" altLang="en-US" dirty="0" smtClean="0"/>
              <a:t>时，只能广播右表</a:t>
            </a:r>
          </a:p>
          <a:p>
            <a:pPr lvl="1"/>
            <a:r>
              <a:rPr lang="en-US" altLang="zh-CN" dirty="0" smtClean="0"/>
              <a:t>3. </a:t>
            </a:r>
            <a:r>
              <a:rPr lang="zh-CN" altLang="en-US" dirty="0" smtClean="0"/>
              <a:t>一侧的表要明显小于另外一侧，小的一侧将被广播（明显小于的定义为</a:t>
            </a:r>
            <a:r>
              <a:rPr lang="en-US" altLang="zh-CN" dirty="0" smtClean="0"/>
              <a:t>3</a:t>
            </a:r>
            <a:r>
              <a:rPr lang="zh-CN" altLang="en-US" dirty="0" smtClean="0"/>
              <a:t>倍小，此处为经验值）</a:t>
            </a:r>
          </a:p>
          <a:p>
            <a:r>
              <a:rPr lang="zh-CN" altLang="en-US" dirty="0" smtClean="0"/>
              <a:t>我们可以看到，在一定大小的表中，</a:t>
            </a:r>
            <a:r>
              <a:rPr lang="en-US" altLang="zh-CN" dirty="0" err="1" smtClean="0"/>
              <a:t>SparkSQL</a:t>
            </a:r>
            <a:r>
              <a:rPr lang="zh-CN" altLang="en-US" dirty="0" smtClean="0"/>
              <a:t>从时空结合的角度来看，将两个表进行重新分区，并且对小表中的分区进行</a:t>
            </a:r>
            <a:r>
              <a:rPr lang="en-US" altLang="zh-CN" dirty="0" smtClean="0"/>
              <a:t>hash</a:t>
            </a:r>
            <a:r>
              <a:rPr lang="zh-CN" altLang="en-US" dirty="0" smtClean="0"/>
              <a:t>化，从而完成</a:t>
            </a:r>
            <a:r>
              <a:rPr lang="en-US" altLang="zh-CN" dirty="0" smtClean="0"/>
              <a:t>join</a:t>
            </a:r>
            <a:r>
              <a:rPr lang="zh-CN" altLang="en-US" dirty="0" smtClean="0"/>
              <a:t>。在保持一定复杂度的基础上，尽量减少</a:t>
            </a:r>
            <a:r>
              <a:rPr lang="en-US" altLang="zh-CN" dirty="0" smtClean="0"/>
              <a:t>driver</a:t>
            </a:r>
            <a:r>
              <a:rPr lang="zh-CN" altLang="en-US" dirty="0" smtClean="0"/>
              <a:t>和</a:t>
            </a:r>
            <a:r>
              <a:rPr lang="en-US" altLang="zh-CN" dirty="0" smtClean="0"/>
              <a:t>executor</a:t>
            </a:r>
            <a:r>
              <a:rPr lang="zh-CN" altLang="en-US" dirty="0" smtClean="0"/>
              <a:t>的内存压力，提升了计算时的稳定性。</a:t>
            </a:r>
          </a:p>
          <a:p>
            <a:endParaRPr lang="en-US" altLang="zh-CN" dirty="0" smtClean="0"/>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hlinkClick r:id="rId2"/>
              </a:rPr>
              <a:t>https://zhuanlan.zhihu.com/p/24331170</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Shuffle Hash Join  -- big </a:t>
            </a:r>
            <a:r>
              <a:rPr lang="en-US" dirty="0" err="1" smtClean="0"/>
              <a:t>vs</a:t>
            </a:r>
            <a:r>
              <a:rPr lang="en-US" dirty="0" smtClean="0"/>
              <a:t> medium</a:t>
            </a:r>
          </a:p>
        </p:txBody>
      </p:sp>
      <p:pic>
        <p:nvPicPr>
          <p:cNvPr id="6" name="Picture 2"/>
          <p:cNvPicPr>
            <a:picLocks noChangeAspect="1" noChangeArrowheads="1"/>
          </p:cNvPicPr>
          <p:nvPr/>
        </p:nvPicPr>
        <p:blipFill>
          <a:blip r:embed="rId3" cstate="print"/>
          <a:srcRect/>
          <a:stretch>
            <a:fillRect/>
          </a:stretch>
        </p:blipFill>
        <p:spPr bwMode="auto">
          <a:xfrm>
            <a:off x="2057400" y="2889250"/>
            <a:ext cx="4889500" cy="25971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zh-CN" altLang="en-US" dirty="0" smtClean="0"/>
              <a:t>上面介绍的两种实现对于一定大小的表比较适用，但当两个表都非常大时，显然无论适用哪种都会对计算内存造成很大压力。这是因为</a:t>
            </a:r>
            <a:r>
              <a:rPr lang="en-US" altLang="zh-CN" dirty="0" smtClean="0"/>
              <a:t>join</a:t>
            </a:r>
            <a:r>
              <a:rPr lang="zh-CN" altLang="en-US" dirty="0" smtClean="0"/>
              <a:t>时两者采取的都是</a:t>
            </a:r>
            <a:r>
              <a:rPr lang="en-US" altLang="zh-CN" dirty="0" smtClean="0"/>
              <a:t>hash join</a:t>
            </a:r>
            <a:r>
              <a:rPr lang="zh-CN" altLang="en-US" dirty="0" smtClean="0"/>
              <a:t>，</a:t>
            </a:r>
            <a:r>
              <a:rPr lang="zh-CN" altLang="en-US" b="1" dirty="0" smtClean="0"/>
              <a:t>是将一侧的数据完全加载到内存中</a:t>
            </a:r>
            <a:r>
              <a:rPr lang="zh-CN" altLang="en-US" dirty="0" smtClean="0"/>
              <a:t>，</a:t>
            </a:r>
            <a:r>
              <a:rPr lang="zh-CN" altLang="en-US" b="1" dirty="0" smtClean="0">
                <a:solidFill>
                  <a:srgbClr val="FF0000"/>
                </a:solidFill>
              </a:rPr>
              <a:t>使用</a:t>
            </a:r>
            <a:r>
              <a:rPr lang="en-US" altLang="zh-CN" b="1" dirty="0" smtClean="0">
                <a:solidFill>
                  <a:srgbClr val="FF0000"/>
                </a:solidFill>
              </a:rPr>
              <a:t>hash code</a:t>
            </a:r>
            <a:r>
              <a:rPr lang="zh-CN" altLang="en-US" b="1" dirty="0" smtClean="0">
                <a:solidFill>
                  <a:srgbClr val="FF0000"/>
                </a:solidFill>
              </a:rPr>
              <a:t>取</a:t>
            </a:r>
            <a:r>
              <a:rPr lang="en-US" altLang="zh-CN" b="1" dirty="0" smtClean="0">
                <a:solidFill>
                  <a:srgbClr val="FF0000"/>
                </a:solidFill>
              </a:rPr>
              <a:t>join keys</a:t>
            </a:r>
            <a:r>
              <a:rPr lang="zh-CN" altLang="en-US" b="1" dirty="0" smtClean="0">
                <a:solidFill>
                  <a:srgbClr val="FF0000"/>
                </a:solidFill>
              </a:rPr>
              <a:t>值相等的记录进行连接</a:t>
            </a:r>
            <a:endParaRPr lang="en-US" altLang="zh-CN" b="1" dirty="0" smtClean="0">
              <a:solidFill>
                <a:srgbClr val="FF0000"/>
              </a:solidFill>
            </a:endParaRPr>
          </a:p>
          <a:p>
            <a:r>
              <a:rPr lang="en-US" altLang="zh-CN" dirty="0" smtClean="0"/>
              <a:t>Sort Merge Join</a:t>
            </a:r>
            <a:r>
              <a:rPr lang="zh-CN" altLang="en-US" dirty="0" smtClean="0"/>
              <a:t>。这种实现方式不用将一侧数据全部加载后再进星</a:t>
            </a:r>
            <a:r>
              <a:rPr lang="en-US" altLang="zh-CN" dirty="0" smtClean="0"/>
              <a:t>hash join</a:t>
            </a:r>
            <a:r>
              <a:rPr lang="zh-CN" altLang="en-US" dirty="0" smtClean="0"/>
              <a:t>，但需要在</a:t>
            </a:r>
            <a:r>
              <a:rPr lang="en-US" altLang="zh-CN" dirty="0" smtClean="0"/>
              <a:t>join</a:t>
            </a:r>
            <a:r>
              <a:rPr lang="zh-CN" altLang="en-US" dirty="0" smtClean="0"/>
              <a:t>前将数据排序</a:t>
            </a:r>
            <a:endParaRPr lang="en-US" altLang="zh-CN" dirty="0" smtClean="0"/>
          </a:p>
          <a:p>
            <a:pPr lvl="1"/>
            <a:r>
              <a:rPr lang="zh-CN" altLang="en-US" dirty="0" smtClean="0"/>
              <a:t>首先将两张表按照</a:t>
            </a:r>
            <a:r>
              <a:rPr lang="en-US" altLang="zh-CN" dirty="0" smtClean="0"/>
              <a:t>join keys</a:t>
            </a:r>
            <a:r>
              <a:rPr lang="zh-CN" altLang="en-US" dirty="0" smtClean="0"/>
              <a:t>进行了重新</a:t>
            </a:r>
            <a:r>
              <a:rPr lang="en-US" altLang="zh-CN" dirty="0" smtClean="0"/>
              <a:t>shuffle</a:t>
            </a:r>
            <a:r>
              <a:rPr lang="zh-CN" altLang="en-US" dirty="0" smtClean="0"/>
              <a:t>，保证</a:t>
            </a:r>
            <a:r>
              <a:rPr lang="en-US" altLang="zh-CN" dirty="0" smtClean="0"/>
              <a:t>join keys</a:t>
            </a:r>
            <a:r>
              <a:rPr lang="zh-CN" altLang="en-US" dirty="0" smtClean="0"/>
              <a:t>值相同的记录会被分在相应的分区。</a:t>
            </a:r>
            <a:endParaRPr lang="en-US" altLang="zh-CN" dirty="0" smtClean="0"/>
          </a:p>
          <a:p>
            <a:pPr lvl="1"/>
            <a:r>
              <a:rPr lang="zh-CN" altLang="en-US" dirty="0" smtClean="0"/>
              <a:t>分区后对每个分区内的数据进行排序，</a:t>
            </a:r>
            <a:endParaRPr lang="en-US" altLang="zh-CN" dirty="0" smtClean="0"/>
          </a:p>
          <a:p>
            <a:pPr lvl="1"/>
            <a:r>
              <a:rPr lang="zh-CN" altLang="en-US" dirty="0" smtClean="0"/>
              <a:t>排序后再对相应的分区内的记录进行连接</a:t>
            </a:r>
            <a:endParaRPr lang="en-US" altLang="zh-CN" dirty="0" smtClean="0"/>
          </a:p>
          <a:p>
            <a:r>
              <a:rPr lang="zh-CN" altLang="en-US" dirty="0" smtClean="0"/>
              <a:t>看着很眼熟吧？也很简单，因为两个序列都是有序的，从头遍历，碰到</a:t>
            </a:r>
            <a:r>
              <a:rPr lang="en-US" altLang="zh-CN" dirty="0" smtClean="0"/>
              <a:t>key</a:t>
            </a:r>
            <a:r>
              <a:rPr lang="zh-CN" altLang="en-US" dirty="0" smtClean="0"/>
              <a:t>相同的就输出；如果不同，左边小就继续取左边，反之取右边</a:t>
            </a:r>
            <a:r>
              <a:rPr lang="en-US" altLang="zh-CN" dirty="0" smtClean="0"/>
              <a:t>, </a:t>
            </a:r>
            <a:r>
              <a:rPr lang="zh-CN" altLang="en-US" b="1" dirty="0" smtClean="0">
                <a:solidFill>
                  <a:srgbClr val="00B050"/>
                </a:solidFill>
              </a:rPr>
              <a:t>即用即取即丢，从而大大提升了大数据量下</a:t>
            </a:r>
            <a:r>
              <a:rPr lang="en-US" altLang="zh-CN" b="1" dirty="0" err="1" smtClean="0">
                <a:solidFill>
                  <a:srgbClr val="00B050"/>
                </a:solidFill>
              </a:rPr>
              <a:t>sql</a:t>
            </a:r>
            <a:r>
              <a:rPr lang="en-US" altLang="zh-CN" b="1" dirty="0" smtClean="0">
                <a:solidFill>
                  <a:srgbClr val="00B050"/>
                </a:solidFill>
              </a:rPr>
              <a:t> join</a:t>
            </a:r>
            <a:r>
              <a:rPr lang="zh-CN" altLang="en-US" b="1" dirty="0" smtClean="0">
                <a:solidFill>
                  <a:srgbClr val="00B050"/>
                </a:solidFill>
              </a:rPr>
              <a:t>的稳定性。</a:t>
            </a:r>
            <a:endParaRPr lang="en-US" altLang="zh-CN" b="1" dirty="0" smtClean="0">
              <a:solidFill>
                <a:srgbClr val="00B050"/>
              </a:solidFill>
            </a:endParaRPr>
          </a:p>
          <a:p>
            <a:endParaRPr lang="en-US" dirty="0" smtClean="0"/>
          </a:p>
          <a:p>
            <a:endParaRPr lang="en-US" dirty="0"/>
          </a:p>
        </p:txBody>
      </p:sp>
      <p:sp>
        <p:nvSpPr>
          <p:cNvPr id="3" name="Content Placeholder 2"/>
          <p:cNvSpPr>
            <a:spLocks noGrp="1"/>
          </p:cNvSpPr>
          <p:nvPr>
            <p:ph sz="quarter" idx="10"/>
          </p:nvPr>
        </p:nvSpPr>
        <p:spPr/>
        <p:txBody>
          <a:bodyPr/>
          <a:lstStyle/>
          <a:p>
            <a:r>
              <a:rPr lang="en-US" dirty="0" smtClean="0">
                <a:hlinkClick r:id="rId2"/>
              </a:rPr>
              <a:t>https://zhuanlan.zhihu.com/p/24331170</a:t>
            </a:r>
            <a:r>
              <a:rPr lang="en-US" dirty="0" smtClean="0"/>
              <a:t> </a:t>
            </a:r>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dirty="0" smtClean="0"/>
              <a:t>Sort Merge Join --  big </a:t>
            </a:r>
            <a:r>
              <a:rPr lang="en-US" dirty="0" err="1" smtClean="0"/>
              <a:t>vs</a:t>
            </a:r>
            <a:r>
              <a:rPr lang="en-US" dirty="0" smtClean="0"/>
              <a:t> big</a:t>
            </a:r>
          </a:p>
        </p:txBody>
      </p:sp>
      <p:pic>
        <p:nvPicPr>
          <p:cNvPr id="2050" name="Picture 2"/>
          <p:cNvPicPr>
            <a:picLocks noChangeAspect="1" noChangeArrowheads="1"/>
          </p:cNvPicPr>
          <p:nvPr/>
        </p:nvPicPr>
        <p:blipFill>
          <a:blip r:embed="rId3" cstate="print"/>
          <a:srcRect/>
          <a:stretch>
            <a:fillRect/>
          </a:stretch>
        </p:blipFill>
        <p:spPr bwMode="auto">
          <a:xfrm>
            <a:off x="2171700" y="2438400"/>
            <a:ext cx="5143500" cy="28067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dirty="0" err="1" smtClean="0"/>
              <a:t>HashParitioner</a:t>
            </a:r>
            <a:r>
              <a:rPr lang="zh-CN" altLang="en-US" dirty="0" smtClean="0"/>
              <a:t>的原理是将记录按照</a:t>
            </a:r>
            <a:r>
              <a:rPr lang="en-US" dirty="0" smtClean="0"/>
              <a:t>key</a:t>
            </a:r>
            <a:r>
              <a:rPr lang="zh-CN" altLang="en-US" dirty="0" smtClean="0"/>
              <a:t>的</a:t>
            </a:r>
            <a:r>
              <a:rPr lang="en-US" dirty="0" smtClean="0"/>
              <a:t>hash code</a:t>
            </a:r>
            <a:r>
              <a:rPr lang="zh-CN" altLang="en-US" dirty="0" smtClean="0"/>
              <a:t>进行分区，</a:t>
            </a:r>
            <a:endParaRPr lang="en-US" altLang="zh-CN" dirty="0" smtClean="0"/>
          </a:p>
          <a:p>
            <a:r>
              <a:rPr lang="en-US" dirty="0" err="1" smtClean="0"/>
              <a:t>RangePartitoner</a:t>
            </a:r>
            <a:r>
              <a:rPr lang="en-US" dirty="0" smtClean="0"/>
              <a:t>。</a:t>
            </a:r>
            <a:r>
              <a:rPr lang="en-US" dirty="0" err="1" smtClean="0"/>
              <a:t>RangePartitoner</a:t>
            </a:r>
            <a:r>
              <a:rPr lang="zh-CN" altLang="en-US" dirty="0" smtClean="0"/>
              <a:t>将记录按照</a:t>
            </a:r>
            <a:r>
              <a:rPr lang="en-US" dirty="0" smtClean="0"/>
              <a:t>key</a:t>
            </a:r>
            <a:r>
              <a:rPr lang="zh-CN" altLang="en-US" dirty="0" smtClean="0"/>
              <a:t>所属的范围进行分区，每个分区都有</a:t>
            </a:r>
            <a:r>
              <a:rPr lang="en-US" dirty="0" smtClean="0"/>
              <a:t>key</a:t>
            </a:r>
            <a:r>
              <a:rPr lang="zh-CN" altLang="en-US" dirty="0" smtClean="0"/>
              <a:t>按照</a:t>
            </a:r>
            <a:r>
              <a:rPr lang="en-US" dirty="0" smtClean="0"/>
              <a:t>ordering</a:t>
            </a:r>
            <a:r>
              <a:rPr lang="zh-CN" altLang="en-US" dirty="0" smtClean="0"/>
              <a:t>划分的</a:t>
            </a:r>
            <a:r>
              <a:rPr lang="en-US" dirty="0" err="1" smtClean="0"/>
              <a:t>min、max</a:t>
            </a:r>
            <a:r>
              <a:rPr lang="zh-CN" altLang="en-US" dirty="0" smtClean="0"/>
              <a:t>值，</a:t>
            </a:r>
            <a:r>
              <a:rPr lang="en-US" dirty="0" err="1" smtClean="0"/>
              <a:t>RangePartitoner</a:t>
            </a:r>
            <a:r>
              <a:rPr lang="zh-CN" altLang="en-US" dirty="0" smtClean="0"/>
              <a:t>保证两部分：</a:t>
            </a:r>
          </a:p>
          <a:p>
            <a:pPr lvl="1"/>
            <a:r>
              <a:rPr lang="en-US" altLang="zh-CN" dirty="0" smtClean="0"/>
              <a:t>1. </a:t>
            </a:r>
            <a:r>
              <a:rPr lang="en-US" dirty="0" smtClean="0"/>
              <a:t>key</a:t>
            </a:r>
            <a:r>
              <a:rPr lang="zh-CN" altLang="en-US" dirty="0" smtClean="0"/>
              <a:t>值按照</a:t>
            </a:r>
            <a:r>
              <a:rPr lang="en-US" dirty="0" smtClean="0"/>
              <a:t>ordering</a:t>
            </a:r>
            <a:r>
              <a:rPr lang="zh-CN" altLang="en-US" dirty="0" smtClean="0"/>
              <a:t>计算后值相同的会被分在同一个分区内</a:t>
            </a:r>
          </a:p>
          <a:p>
            <a:pPr lvl="1"/>
            <a:r>
              <a:rPr lang="en-US" altLang="zh-CN" dirty="0" smtClean="0"/>
              <a:t>2. </a:t>
            </a:r>
            <a:r>
              <a:rPr lang="zh-CN" altLang="en-US" dirty="0" smtClean="0"/>
              <a:t>每个分区有</a:t>
            </a:r>
            <a:r>
              <a:rPr lang="en-US" dirty="0" err="1" smtClean="0"/>
              <a:t>min、max</a:t>
            </a:r>
            <a:r>
              <a:rPr lang="zh-CN" altLang="en-US" dirty="0" smtClean="0"/>
              <a:t>值，</a:t>
            </a:r>
            <a:r>
              <a:rPr lang="en-US" dirty="0" smtClean="0"/>
              <a:t>key</a:t>
            </a:r>
            <a:r>
              <a:rPr lang="zh-CN" altLang="en-US" dirty="0" smtClean="0"/>
              <a:t>按照</a:t>
            </a:r>
            <a:r>
              <a:rPr lang="en-US" dirty="0" smtClean="0"/>
              <a:t>ordering</a:t>
            </a:r>
            <a:r>
              <a:rPr lang="zh-CN" altLang="en-US" dirty="0" smtClean="0"/>
              <a:t>计算后落在</a:t>
            </a:r>
            <a:r>
              <a:rPr lang="en-US" dirty="0" smtClean="0"/>
              <a:t>min-max</a:t>
            </a:r>
            <a:r>
              <a:rPr lang="zh-CN" altLang="en-US" dirty="0" smtClean="0"/>
              <a:t>范围内的记录会被分在相应的分区</a:t>
            </a:r>
          </a:p>
          <a:p>
            <a:pPr lvl="1"/>
            <a:r>
              <a:rPr lang="zh-CN" altLang="en-US" dirty="0" smtClean="0"/>
              <a:t>每个分区的</a:t>
            </a:r>
            <a:r>
              <a:rPr lang="en-US" altLang="zh-CN" dirty="0" smtClean="0"/>
              <a:t>min</a:t>
            </a:r>
            <a:r>
              <a:rPr lang="zh-CN" altLang="en-US" dirty="0" smtClean="0"/>
              <a:t>、</a:t>
            </a:r>
            <a:r>
              <a:rPr lang="en-US" altLang="zh-CN" dirty="0" smtClean="0"/>
              <a:t>max</a:t>
            </a:r>
            <a:r>
              <a:rPr lang="zh-CN" altLang="en-US" dirty="0" smtClean="0"/>
              <a:t>的值是如何确定的呢？</a:t>
            </a:r>
            <a:endParaRPr lang="en-US" altLang="zh-CN" dirty="0" smtClean="0"/>
          </a:p>
          <a:p>
            <a:pPr lvl="2"/>
            <a:r>
              <a:rPr lang="en-US" altLang="zh-CN" dirty="0" err="1" smtClean="0"/>
              <a:t>SparkSQL</a:t>
            </a:r>
            <a:r>
              <a:rPr lang="zh-CN" altLang="en-US" dirty="0" smtClean="0"/>
              <a:t>采取了一个比较笨但是靠谱的方法：采样。通过采样概率性采取分区内的数据分布，再根据</a:t>
            </a:r>
            <a:r>
              <a:rPr lang="zh-CN" altLang="en-US" b="1" dirty="0" smtClean="0">
                <a:solidFill>
                  <a:srgbClr val="00B050"/>
                </a:solidFill>
              </a:rPr>
              <a:t>采样的值确定每个分区的上下限</a:t>
            </a:r>
            <a:r>
              <a:rPr lang="zh-CN" altLang="en-US" dirty="0" smtClean="0"/>
              <a:t>。</a:t>
            </a:r>
            <a:endParaRPr lang="en-US" dirty="0"/>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normAutofit/>
          </a:bodyPr>
          <a:lstStyle/>
          <a:p>
            <a:r>
              <a:rPr lang="en-US" altLang="zh-CN" dirty="0" smtClean="0"/>
              <a:t>RDD</a:t>
            </a:r>
          </a:p>
          <a:p>
            <a:pPr lvl="1"/>
            <a:r>
              <a:rPr lang="zh-CN" altLang="en-US" dirty="0" smtClean="0"/>
              <a:t>优点</a:t>
            </a:r>
            <a:r>
              <a:rPr lang="en-US" altLang="zh-CN" dirty="0" smtClean="0"/>
              <a:t>:</a:t>
            </a:r>
          </a:p>
          <a:p>
            <a:pPr lvl="2"/>
            <a:r>
              <a:rPr lang="zh-CN" altLang="en-US" dirty="0" smtClean="0"/>
              <a:t>编译时类型安全 </a:t>
            </a:r>
            <a:br>
              <a:rPr lang="zh-CN" altLang="en-US" dirty="0" smtClean="0"/>
            </a:br>
            <a:r>
              <a:rPr lang="zh-CN" altLang="en-US" dirty="0" smtClean="0"/>
              <a:t>编译时就能检查出类型错误</a:t>
            </a:r>
          </a:p>
          <a:p>
            <a:pPr lvl="2"/>
            <a:r>
              <a:rPr lang="zh-CN" altLang="en-US" dirty="0" smtClean="0"/>
              <a:t>面向对象的编程风格 </a:t>
            </a:r>
            <a:br>
              <a:rPr lang="zh-CN" altLang="en-US" dirty="0" smtClean="0"/>
            </a:br>
            <a:r>
              <a:rPr lang="zh-CN" altLang="en-US" dirty="0" smtClean="0"/>
              <a:t>直接通过类名点的方式来操作数据</a:t>
            </a:r>
          </a:p>
          <a:p>
            <a:pPr lvl="1"/>
            <a:r>
              <a:rPr lang="zh-CN" altLang="en-US" dirty="0" smtClean="0"/>
              <a:t>缺点</a:t>
            </a:r>
            <a:r>
              <a:rPr lang="en-US" altLang="zh-CN" dirty="0" smtClean="0"/>
              <a:t>:</a:t>
            </a:r>
          </a:p>
          <a:p>
            <a:pPr lvl="2"/>
            <a:r>
              <a:rPr lang="zh-CN" altLang="en-US" dirty="0" smtClean="0"/>
              <a:t>序列化和反序列化的性能开销 </a:t>
            </a:r>
            <a:br>
              <a:rPr lang="zh-CN" altLang="en-US" dirty="0" smtClean="0"/>
            </a:br>
            <a:r>
              <a:rPr lang="zh-CN" altLang="en-US" dirty="0" smtClean="0"/>
              <a:t>无论是集群间的通信</a:t>
            </a:r>
            <a:r>
              <a:rPr lang="en-US" altLang="zh-CN" dirty="0" smtClean="0"/>
              <a:t>, </a:t>
            </a:r>
            <a:r>
              <a:rPr lang="zh-CN" altLang="en-US" dirty="0" smtClean="0"/>
              <a:t>还是</a:t>
            </a:r>
            <a:r>
              <a:rPr lang="en-US" altLang="zh-CN" dirty="0" smtClean="0"/>
              <a:t>IO</a:t>
            </a:r>
            <a:r>
              <a:rPr lang="zh-CN" altLang="en-US" dirty="0" smtClean="0"/>
              <a:t>操作都需要对对象的结构和数据进行序列化和反序列化</a:t>
            </a:r>
            <a:r>
              <a:rPr lang="en-US" altLang="zh-CN" dirty="0" smtClean="0"/>
              <a:t>.</a:t>
            </a:r>
          </a:p>
          <a:p>
            <a:pPr lvl="2"/>
            <a:r>
              <a:rPr lang="en-US" altLang="zh-CN" dirty="0" smtClean="0"/>
              <a:t>GC</a:t>
            </a:r>
            <a:r>
              <a:rPr lang="zh-CN" altLang="en-US" dirty="0" smtClean="0"/>
              <a:t>的性能开销 </a:t>
            </a:r>
            <a:br>
              <a:rPr lang="zh-CN" altLang="en-US" dirty="0" smtClean="0"/>
            </a:br>
            <a:r>
              <a:rPr lang="zh-CN" altLang="en-US" dirty="0" smtClean="0"/>
              <a:t>频繁的创建和销毁对象</a:t>
            </a:r>
            <a:r>
              <a:rPr lang="en-US" altLang="zh-CN" dirty="0" smtClean="0"/>
              <a:t>, </a:t>
            </a:r>
            <a:r>
              <a:rPr lang="zh-CN" altLang="en-US" dirty="0" smtClean="0"/>
              <a:t>势必会增加</a:t>
            </a:r>
            <a:r>
              <a:rPr lang="en-US" altLang="zh-CN" dirty="0" smtClean="0"/>
              <a:t>GC</a:t>
            </a:r>
            <a:endParaRPr lang="en-US" dirty="0" smtClean="0"/>
          </a:p>
          <a:p>
            <a:r>
              <a:rPr lang="en-US" dirty="0" err="1" smtClean="0"/>
              <a:t>DataFrame</a:t>
            </a:r>
            <a:endParaRPr lang="en-US" dirty="0" smtClean="0"/>
          </a:p>
          <a:p>
            <a:pPr lvl="1"/>
            <a:r>
              <a:rPr lang="en-US" dirty="0" err="1" smtClean="0"/>
              <a:t>DataFrame</a:t>
            </a:r>
            <a:r>
              <a:rPr lang="zh-CN" altLang="en-US" dirty="0" smtClean="0"/>
              <a:t>引入了</a:t>
            </a:r>
            <a:r>
              <a:rPr lang="en-US" dirty="0" smtClean="0"/>
              <a:t>schema</a:t>
            </a:r>
            <a:r>
              <a:rPr lang="zh-CN" altLang="en-US" dirty="0" smtClean="0"/>
              <a:t>和</a:t>
            </a:r>
            <a:r>
              <a:rPr lang="en-US" dirty="0" smtClean="0"/>
              <a:t>off-heap</a:t>
            </a:r>
          </a:p>
          <a:p>
            <a:pPr lvl="2"/>
            <a:r>
              <a:rPr lang="en-US" dirty="0" smtClean="0"/>
              <a:t>schema : RDD</a:t>
            </a:r>
            <a:r>
              <a:rPr lang="zh-CN" altLang="en-US" dirty="0" smtClean="0"/>
              <a:t>每一行的数据</a:t>
            </a:r>
            <a:r>
              <a:rPr lang="en-US" altLang="zh-CN" dirty="0" smtClean="0"/>
              <a:t>, </a:t>
            </a:r>
            <a:r>
              <a:rPr lang="zh-CN" altLang="en-US" dirty="0" smtClean="0"/>
              <a:t>结构都是一样的</a:t>
            </a:r>
            <a:r>
              <a:rPr lang="en-US" altLang="zh-CN" dirty="0" smtClean="0"/>
              <a:t>. </a:t>
            </a:r>
            <a:r>
              <a:rPr lang="zh-CN" altLang="en-US" dirty="0" smtClean="0"/>
              <a:t>这个结构就存储在</a:t>
            </a:r>
            <a:r>
              <a:rPr lang="en-US" dirty="0" smtClean="0"/>
              <a:t>schema</a:t>
            </a:r>
            <a:r>
              <a:rPr lang="zh-CN" altLang="en-US" dirty="0" smtClean="0"/>
              <a:t>中</a:t>
            </a:r>
            <a:r>
              <a:rPr lang="en-US" altLang="zh-CN" dirty="0" smtClean="0"/>
              <a:t>. </a:t>
            </a:r>
            <a:r>
              <a:rPr lang="en-US" dirty="0" smtClean="0"/>
              <a:t>Spark</a:t>
            </a:r>
            <a:r>
              <a:rPr lang="zh-CN" altLang="en-US" dirty="0" smtClean="0"/>
              <a:t>通过</a:t>
            </a:r>
            <a:r>
              <a:rPr lang="en-US" dirty="0" err="1" smtClean="0"/>
              <a:t>schame</a:t>
            </a:r>
            <a:r>
              <a:rPr lang="zh-CN" altLang="en-US" dirty="0" smtClean="0"/>
              <a:t>就能够读懂数据</a:t>
            </a:r>
            <a:r>
              <a:rPr lang="en-US" altLang="zh-CN" dirty="0" smtClean="0"/>
              <a:t>, </a:t>
            </a:r>
            <a:r>
              <a:rPr lang="zh-CN" altLang="en-US" dirty="0" smtClean="0"/>
              <a:t>因此在通信和</a:t>
            </a:r>
            <a:r>
              <a:rPr lang="en-US" dirty="0" smtClean="0"/>
              <a:t>IO</a:t>
            </a:r>
            <a:r>
              <a:rPr lang="zh-CN" altLang="en-US" dirty="0" smtClean="0"/>
              <a:t>时就只需要序列化和反序列化数据</a:t>
            </a:r>
            <a:r>
              <a:rPr lang="en-US" altLang="zh-CN" dirty="0" smtClean="0"/>
              <a:t>, </a:t>
            </a:r>
            <a:r>
              <a:rPr lang="zh-CN" altLang="en-US" dirty="0" smtClean="0"/>
              <a:t>而结构的部分就可以省略了</a:t>
            </a:r>
            <a:r>
              <a:rPr lang="en-US" altLang="zh-CN" dirty="0" smtClean="0"/>
              <a:t>.</a:t>
            </a:r>
          </a:p>
          <a:p>
            <a:pPr lvl="2"/>
            <a:r>
              <a:rPr lang="en-US" dirty="0" smtClean="0"/>
              <a:t>off-heap : </a:t>
            </a:r>
            <a:r>
              <a:rPr lang="zh-CN" altLang="en-US" dirty="0" smtClean="0"/>
              <a:t>意味着</a:t>
            </a:r>
            <a:r>
              <a:rPr lang="en-US" dirty="0" smtClean="0"/>
              <a:t>JVM</a:t>
            </a:r>
            <a:r>
              <a:rPr lang="zh-CN" altLang="en-US" dirty="0" smtClean="0"/>
              <a:t>堆以外的内存</a:t>
            </a:r>
            <a:r>
              <a:rPr lang="en-US" altLang="zh-CN" dirty="0" smtClean="0"/>
              <a:t>, </a:t>
            </a:r>
            <a:r>
              <a:rPr lang="zh-CN" altLang="en-US" dirty="0" smtClean="0"/>
              <a:t>这些内存直接受操作系统管理（而不是</a:t>
            </a:r>
            <a:r>
              <a:rPr lang="en-US" dirty="0" smtClean="0"/>
              <a:t>JVM）。Spark</a:t>
            </a:r>
            <a:r>
              <a:rPr lang="zh-CN" altLang="en-US" dirty="0" smtClean="0"/>
              <a:t>能够以二进制的形式序列化数据</a:t>
            </a:r>
            <a:r>
              <a:rPr lang="en-US" altLang="zh-CN" dirty="0" smtClean="0"/>
              <a:t>(</a:t>
            </a:r>
            <a:r>
              <a:rPr lang="zh-CN" altLang="en-US" dirty="0" smtClean="0"/>
              <a:t>不包括结构</a:t>
            </a:r>
            <a:r>
              <a:rPr lang="en-US" altLang="zh-CN" dirty="0" smtClean="0"/>
              <a:t>)</a:t>
            </a:r>
            <a:r>
              <a:rPr lang="zh-CN" altLang="en-US" dirty="0" smtClean="0"/>
              <a:t>到</a:t>
            </a:r>
            <a:r>
              <a:rPr lang="en-US" dirty="0" smtClean="0"/>
              <a:t>off-heap</a:t>
            </a:r>
            <a:r>
              <a:rPr lang="zh-CN" altLang="en-US" dirty="0" smtClean="0"/>
              <a:t>中</a:t>
            </a:r>
            <a:r>
              <a:rPr lang="en-US" altLang="zh-CN" dirty="0" smtClean="0"/>
              <a:t>, </a:t>
            </a:r>
            <a:r>
              <a:rPr lang="zh-CN" altLang="en-US" dirty="0" smtClean="0"/>
              <a:t>当要操作数据时</a:t>
            </a:r>
            <a:r>
              <a:rPr lang="en-US" altLang="zh-CN" dirty="0" smtClean="0"/>
              <a:t>, </a:t>
            </a:r>
            <a:r>
              <a:rPr lang="zh-CN" altLang="en-US" dirty="0" smtClean="0"/>
              <a:t>就直接操作</a:t>
            </a:r>
            <a:r>
              <a:rPr lang="en-US" dirty="0" smtClean="0"/>
              <a:t>off-heap</a:t>
            </a:r>
            <a:r>
              <a:rPr lang="zh-CN" altLang="en-US" dirty="0" smtClean="0"/>
              <a:t>内存</a:t>
            </a:r>
            <a:r>
              <a:rPr lang="en-US" altLang="zh-CN" dirty="0" smtClean="0"/>
              <a:t>. </a:t>
            </a:r>
            <a:r>
              <a:rPr lang="zh-CN" altLang="en-US" dirty="0" smtClean="0"/>
              <a:t>由于</a:t>
            </a:r>
            <a:r>
              <a:rPr lang="en-US" dirty="0" smtClean="0"/>
              <a:t>Spark</a:t>
            </a:r>
            <a:r>
              <a:rPr lang="zh-CN" altLang="en-US" dirty="0" smtClean="0"/>
              <a:t>理解</a:t>
            </a:r>
            <a:r>
              <a:rPr lang="en-US" dirty="0" smtClean="0"/>
              <a:t>schema, </a:t>
            </a:r>
            <a:r>
              <a:rPr lang="zh-CN" altLang="en-US" dirty="0" smtClean="0"/>
              <a:t>所以知道该如何操作</a:t>
            </a:r>
            <a:r>
              <a:rPr lang="en-US" altLang="zh-CN" dirty="0" smtClean="0"/>
              <a:t>.</a:t>
            </a:r>
          </a:p>
          <a:p>
            <a:pPr lvl="1"/>
            <a:r>
              <a:rPr lang="en-US" dirty="0" smtClean="0"/>
              <a:t>off-heap</a:t>
            </a:r>
            <a:r>
              <a:rPr lang="zh-CN" altLang="en-US" dirty="0" smtClean="0"/>
              <a:t>就像地盘</a:t>
            </a:r>
            <a:r>
              <a:rPr lang="en-US" altLang="zh-CN" dirty="0" smtClean="0"/>
              <a:t>, </a:t>
            </a:r>
            <a:r>
              <a:rPr lang="en-US" dirty="0" smtClean="0"/>
              <a:t>schema</a:t>
            </a:r>
            <a:r>
              <a:rPr lang="zh-CN" altLang="en-US" dirty="0" smtClean="0"/>
              <a:t>就像地图</a:t>
            </a:r>
            <a:r>
              <a:rPr lang="en-US" altLang="zh-CN" dirty="0" smtClean="0"/>
              <a:t>, </a:t>
            </a:r>
            <a:r>
              <a:rPr lang="en-US" dirty="0" smtClean="0"/>
              <a:t>Spark</a:t>
            </a:r>
            <a:r>
              <a:rPr lang="zh-CN" altLang="en-US" dirty="0" smtClean="0"/>
              <a:t>有地图又有自己地盘了</a:t>
            </a:r>
            <a:r>
              <a:rPr lang="en-US" altLang="zh-CN" dirty="0" smtClean="0"/>
              <a:t>, </a:t>
            </a:r>
            <a:r>
              <a:rPr lang="zh-CN" altLang="en-US" dirty="0" smtClean="0"/>
              <a:t>就可以自己说了算了</a:t>
            </a:r>
            <a:r>
              <a:rPr lang="en-US" altLang="zh-CN" dirty="0" smtClean="0"/>
              <a:t>, </a:t>
            </a:r>
            <a:r>
              <a:rPr lang="zh-CN" altLang="en-US" dirty="0" smtClean="0"/>
              <a:t>不再受</a:t>
            </a:r>
            <a:r>
              <a:rPr lang="en-US" dirty="0" smtClean="0"/>
              <a:t>JVM</a:t>
            </a:r>
            <a:r>
              <a:rPr lang="zh-CN" altLang="en-US" dirty="0" smtClean="0"/>
              <a:t>的限制</a:t>
            </a:r>
            <a:r>
              <a:rPr lang="en-US" altLang="zh-CN" dirty="0" smtClean="0"/>
              <a:t>, </a:t>
            </a:r>
            <a:r>
              <a:rPr lang="zh-CN" altLang="en-US" dirty="0" smtClean="0"/>
              <a:t>也就不再收</a:t>
            </a:r>
            <a:r>
              <a:rPr lang="en-US" dirty="0" smtClean="0"/>
              <a:t>GC</a:t>
            </a:r>
            <a:r>
              <a:rPr lang="zh-CN" altLang="en-US" dirty="0" smtClean="0"/>
              <a:t>的困扰了</a:t>
            </a:r>
          </a:p>
          <a:p>
            <a:pPr lvl="1"/>
            <a:r>
              <a:rPr lang="zh-CN" altLang="en-US" dirty="0" smtClean="0"/>
              <a:t>通过</a:t>
            </a:r>
            <a:r>
              <a:rPr lang="en-US" dirty="0" smtClean="0"/>
              <a:t>schema</a:t>
            </a:r>
            <a:r>
              <a:rPr lang="zh-CN" altLang="en-US" dirty="0" smtClean="0"/>
              <a:t>和</a:t>
            </a:r>
            <a:r>
              <a:rPr lang="en-US" dirty="0" smtClean="0"/>
              <a:t>off-heap, </a:t>
            </a:r>
            <a:r>
              <a:rPr lang="en-US" dirty="0" err="1" smtClean="0"/>
              <a:t>DataFrame</a:t>
            </a:r>
            <a:r>
              <a:rPr lang="zh-CN" altLang="en-US" dirty="0" smtClean="0"/>
              <a:t>解决了</a:t>
            </a:r>
            <a:r>
              <a:rPr lang="en-US" dirty="0" smtClean="0"/>
              <a:t>RDD</a:t>
            </a:r>
            <a:r>
              <a:rPr lang="zh-CN" altLang="en-US" dirty="0" smtClean="0"/>
              <a:t>的缺点</a:t>
            </a:r>
            <a:r>
              <a:rPr lang="en-US" altLang="zh-CN" dirty="0" smtClean="0"/>
              <a:t>, </a:t>
            </a:r>
            <a:r>
              <a:rPr lang="zh-CN" altLang="en-US" dirty="0" smtClean="0"/>
              <a:t>但是却丢了</a:t>
            </a:r>
            <a:r>
              <a:rPr lang="en-US" dirty="0" smtClean="0"/>
              <a:t>RDD</a:t>
            </a:r>
            <a:r>
              <a:rPr lang="zh-CN" altLang="en-US" dirty="0" smtClean="0"/>
              <a:t>的优点</a:t>
            </a:r>
            <a:r>
              <a:rPr lang="en-US" altLang="zh-CN" dirty="0" smtClean="0"/>
              <a:t>. </a:t>
            </a:r>
            <a:r>
              <a:rPr lang="en-US" dirty="0" err="1" smtClean="0"/>
              <a:t>DataFrame</a:t>
            </a:r>
            <a:r>
              <a:rPr lang="zh-CN" altLang="en-US" dirty="0" smtClean="0"/>
              <a:t>不是类型安全的</a:t>
            </a:r>
            <a:r>
              <a:rPr lang="en-US" altLang="zh-CN" dirty="0" smtClean="0"/>
              <a:t>, </a:t>
            </a:r>
            <a:r>
              <a:rPr lang="en-US" dirty="0" smtClean="0"/>
              <a:t>API</a:t>
            </a:r>
            <a:r>
              <a:rPr lang="zh-CN" altLang="en-US" dirty="0" smtClean="0"/>
              <a:t>也不是面向对象风格的</a:t>
            </a:r>
            <a:endParaRPr lang="en-US" altLang="zh-CN" dirty="0" smtClean="0"/>
          </a:p>
          <a:p>
            <a:pPr lvl="1"/>
            <a:endParaRPr lang="en-US" dirty="0" smtClean="0"/>
          </a:p>
          <a:p>
            <a:r>
              <a:rPr lang="en-US" altLang="zh-CN" dirty="0" err="1" smtClean="0"/>
              <a:t>DataSet</a:t>
            </a:r>
            <a:endParaRPr lang="en-US" altLang="zh-CN" dirty="0" smtClean="0"/>
          </a:p>
          <a:p>
            <a:pPr lvl="1"/>
            <a:r>
              <a:rPr lang="en-US" altLang="zh-CN" dirty="0" err="1" smtClean="0"/>
              <a:t>DataSet</a:t>
            </a:r>
            <a:r>
              <a:rPr lang="zh-CN" altLang="en-US" dirty="0" smtClean="0"/>
              <a:t>结合了</a:t>
            </a:r>
            <a:r>
              <a:rPr lang="en-US" altLang="zh-CN" dirty="0" smtClean="0"/>
              <a:t>RDD</a:t>
            </a:r>
            <a:r>
              <a:rPr lang="zh-CN" altLang="en-US" dirty="0" smtClean="0"/>
              <a:t>和</a:t>
            </a:r>
            <a:r>
              <a:rPr lang="en-US" altLang="zh-CN" dirty="0" err="1" smtClean="0"/>
              <a:t>DataFrame</a:t>
            </a:r>
            <a:r>
              <a:rPr lang="zh-CN" altLang="en-US" dirty="0" smtClean="0"/>
              <a:t>的优点</a:t>
            </a:r>
            <a:r>
              <a:rPr lang="en-US" altLang="zh-CN" dirty="0" smtClean="0"/>
              <a:t>, </a:t>
            </a:r>
            <a:r>
              <a:rPr lang="zh-CN" altLang="en-US" dirty="0" smtClean="0"/>
              <a:t>并带来的一个新的概念</a:t>
            </a:r>
            <a:r>
              <a:rPr lang="en-US" altLang="zh-CN" dirty="0" smtClean="0"/>
              <a:t>Encoder</a:t>
            </a:r>
          </a:p>
          <a:p>
            <a:pPr lvl="1"/>
            <a:r>
              <a:rPr lang="zh-CN" altLang="en-US" dirty="0" smtClean="0"/>
              <a:t>当序列化数据时</a:t>
            </a:r>
            <a:r>
              <a:rPr lang="en-US" altLang="zh-CN" dirty="0" smtClean="0"/>
              <a:t>, Encoder</a:t>
            </a:r>
            <a:r>
              <a:rPr lang="zh-CN" altLang="en-US" dirty="0" smtClean="0"/>
              <a:t>产生字节码与</a:t>
            </a:r>
            <a:r>
              <a:rPr lang="en-US" altLang="zh-CN" dirty="0" smtClean="0"/>
              <a:t>off-heap</a:t>
            </a:r>
            <a:r>
              <a:rPr lang="zh-CN" altLang="en-US" dirty="0" smtClean="0"/>
              <a:t>进行交互</a:t>
            </a:r>
            <a:r>
              <a:rPr lang="en-US" altLang="zh-CN" dirty="0" smtClean="0"/>
              <a:t>, </a:t>
            </a:r>
            <a:r>
              <a:rPr lang="zh-CN" altLang="en-US" dirty="0" smtClean="0"/>
              <a:t>能够达到按需访问数据的效果</a:t>
            </a:r>
            <a:r>
              <a:rPr lang="en-US" altLang="zh-CN" dirty="0" smtClean="0"/>
              <a:t>, </a:t>
            </a:r>
            <a:r>
              <a:rPr lang="zh-CN" altLang="en-US" dirty="0" smtClean="0"/>
              <a:t>而不用反序列化整个对象</a:t>
            </a:r>
            <a:r>
              <a:rPr lang="en-US" altLang="zh-CN" dirty="0" smtClean="0"/>
              <a:t>. Spark</a:t>
            </a:r>
            <a:r>
              <a:rPr lang="zh-CN" altLang="en-US" dirty="0" smtClean="0"/>
              <a:t>还没有提供自定义</a:t>
            </a:r>
            <a:r>
              <a:rPr lang="en-US" altLang="zh-CN" dirty="0" smtClean="0"/>
              <a:t>Encoder</a:t>
            </a:r>
            <a:r>
              <a:rPr lang="zh-CN" altLang="en-US" dirty="0" smtClean="0"/>
              <a:t>的</a:t>
            </a:r>
            <a:r>
              <a:rPr lang="en-US" altLang="zh-CN" dirty="0" smtClean="0"/>
              <a:t>API, </a:t>
            </a:r>
            <a:r>
              <a:rPr lang="zh-CN" altLang="en-US" dirty="0" smtClean="0"/>
              <a:t>但是未来会加入</a:t>
            </a:r>
            <a:r>
              <a:rPr lang="en-US" altLang="zh-CN" dirty="0" smtClean="0"/>
              <a:t>.</a:t>
            </a:r>
          </a:p>
          <a:p>
            <a:pPr lvl="1"/>
            <a:endParaRPr lang="en-US" dirty="0"/>
          </a:p>
        </p:txBody>
      </p:sp>
      <p:sp>
        <p:nvSpPr>
          <p:cNvPr id="3" name="Content Placeholder 2"/>
          <p:cNvSpPr>
            <a:spLocks noGrp="1"/>
          </p:cNvSpPr>
          <p:nvPr>
            <p:ph sz="quarter" idx="10"/>
          </p:nvPr>
        </p:nvSpPr>
        <p:spPr/>
        <p:txBody>
          <a:bodyPr/>
          <a:lstStyle/>
          <a:p>
            <a:endParaRPr lang="en-US" dirty="0"/>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r>
              <a:rPr lang="en-US" b="1" dirty="0" smtClean="0"/>
              <a:t>Consistency</a:t>
            </a:r>
            <a:r>
              <a:rPr lang="en-US" dirty="0" smtClean="0"/>
              <a:t>: This distributed design can cause records to be processed in one part of the system before they’re processed in another, leading to nonsensical results. For example, suppose our app sends an “open” event when users open it, and a “close” event when closed</a:t>
            </a:r>
            <a:r>
              <a:rPr lang="en-US" b="1" dirty="0" smtClean="0">
                <a:solidFill>
                  <a:srgbClr val="FF0000"/>
                </a:solidFill>
              </a:rPr>
              <a:t>. If the reducer node responsible for “open” is slower than the one for “close”, we might see a </a:t>
            </a:r>
            <a:r>
              <a:rPr lang="en-US" b="1" i="1" dirty="0" smtClean="0">
                <a:solidFill>
                  <a:srgbClr val="FF0000"/>
                </a:solidFill>
              </a:rPr>
              <a:t>higher total count of “closes” than “opens” in </a:t>
            </a:r>
            <a:r>
              <a:rPr lang="en-US" b="1" i="1" dirty="0" err="1" smtClean="0">
                <a:solidFill>
                  <a:srgbClr val="FF0000"/>
                </a:solidFill>
              </a:rPr>
              <a:t>MySQL</a:t>
            </a:r>
            <a:r>
              <a:rPr lang="en-US" b="1" dirty="0" smtClean="0">
                <a:solidFill>
                  <a:srgbClr val="FF0000"/>
                </a:solidFill>
              </a:rPr>
              <a:t>,</a:t>
            </a:r>
            <a:r>
              <a:rPr lang="en-US" dirty="0" smtClean="0"/>
              <a:t> which would not make sense. The image above actually shows one such example.</a:t>
            </a:r>
          </a:p>
          <a:p>
            <a:r>
              <a:rPr lang="en-US" b="1" dirty="0" smtClean="0"/>
              <a:t>Fault tolerance</a:t>
            </a:r>
            <a:r>
              <a:rPr lang="en-US" dirty="0" smtClean="0"/>
              <a:t>: What happens if one of the </a:t>
            </a:r>
            <a:r>
              <a:rPr lang="en-US" dirty="0" err="1" smtClean="0"/>
              <a:t>mappers</a:t>
            </a:r>
            <a:r>
              <a:rPr lang="en-US" dirty="0" smtClean="0"/>
              <a:t> or reducers fails? A reducer should not count an action in </a:t>
            </a:r>
            <a:r>
              <a:rPr lang="en-US" dirty="0" err="1" smtClean="0"/>
              <a:t>MySQL</a:t>
            </a:r>
            <a:r>
              <a:rPr lang="en-US" dirty="0" smtClean="0"/>
              <a:t> twice, but should somehow know how to request old data from the </a:t>
            </a:r>
            <a:r>
              <a:rPr lang="en-US" dirty="0" err="1" smtClean="0"/>
              <a:t>mappers</a:t>
            </a:r>
            <a:r>
              <a:rPr lang="en-US" dirty="0" smtClean="0"/>
              <a:t> when it comes up. Streaming engines go through a great deal of trouble to provide strong semantics here, at least </a:t>
            </a:r>
            <a:r>
              <a:rPr lang="en-US" i="1" dirty="0" smtClean="0"/>
              <a:t>within</a:t>
            </a:r>
            <a:r>
              <a:rPr lang="en-US" dirty="0" smtClean="0"/>
              <a:t> the engine. In many engines, however, keeping the result consistent in external storage is left to the user.</a:t>
            </a:r>
          </a:p>
          <a:p>
            <a:r>
              <a:rPr lang="en-US" b="1" dirty="0" smtClean="0"/>
              <a:t>Out-of-order data</a:t>
            </a:r>
            <a:r>
              <a:rPr lang="en-US" dirty="0" smtClean="0"/>
              <a:t>:</a:t>
            </a:r>
          </a:p>
          <a:p>
            <a:endParaRPr lang="en-US" dirty="0"/>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r>
              <a:rPr lang="en-US" b="0" dirty="0" smtClean="0"/>
              <a:t>Making Structured Streaming Ready for Production</a:t>
            </a:r>
          </a:p>
        </p:txBody>
      </p:sp>
      <p:pic>
        <p:nvPicPr>
          <p:cNvPr id="3074" name="Picture 2"/>
          <p:cNvPicPr>
            <a:picLocks noChangeAspect="1" noChangeArrowheads="1"/>
          </p:cNvPicPr>
          <p:nvPr/>
        </p:nvPicPr>
        <p:blipFill>
          <a:blip r:embed="rId2" cstate="print"/>
          <a:srcRect/>
          <a:stretch>
            <a:fillRect/>
          </a:stretch>
        </p:blipFill>
        <p:spPr bwMode="auto">
          <a:xfrm>
            <a:off x="3124200" y="2743200"/>
            <a:ext cx="3886200" cy="210531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14300" y="838200"/>
            <a:ext cx="7086600" cy="3810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Content Placeholder 2"/>
          <p:cNvSpPr>
            <a:spLocks noGrp="1"/>
          </p:cNvSpPr>
          <p:nvPr>
            <p:ph sz="quarter" idx="10"/>
          </p:nvPr>
        </p:nvSpPr>
        <p:spPr/>
        <p:txBody>
          <a:bodyPr/>
          <a:lstStyle/>
          <a:p>
            <a:endParaRPr lang="en-US"/>
          </a:p>
        </p:txBody>
      </p:sp>
      <p:sp>
        <p:nvSpPr>
          <p:cNvPr id="4" name="Title 3"/>
          <p:cNvSpPr>
            <a:spLocks noGrp="1"/>
          </p:cNvSpPr>
          <p:nvPr>
            <p:ph type="title"/>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pic>
        <p:nvPicPr>
          <p:cNvPr id="5123" name="Picture 3"/>
          <p:cNvPicPr>
            <a:picLocks noChangeAspect="1" noChangeArrowheads="1"/>
          </p:cNvPicPr>
          <p:nvPr/>
        </p:nvPicPr>
        <p:blipFill>
          <a:blip r:embed="rId2" cstate="print"/>
          <a:srcRect/>
          <a:stretch>
            <a:fillRect/>
          </a:stretch>
        </p:blipFill>
        <p:spPr bwMode="auto">
          <a:xfrm>
            <a:off x="76200" y="841375"/>
            <a:ext cx="7162800" cy="380365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lnDef>
      <a:spPr>
        <a:ln/>
      </a:spPr>
      <a:bodyPr/>
      <a:lstStyle/>
      <a:style>
        <a:lnRef idx="1">
          <a:schemeClr val="accent5"/>
        </a:lnRef>
        <a:fillRef idx="0">
          <a:schemeClr val="accent5"/>
        </a:fillRef>
        <a:effectRef idx="0">
          <a:schemeClr val="accent5"/>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16591</TotalTime>
  <Words>1403</Words>
  <Application>Microsoft Office PowerPoint</Application>
  <PresentationFormat>Custom</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Origin</vt:lpstr>
      <vt:lpstr>An introduction to Spark 2.0</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SidAskary</dc:creator>
  <cp:lastModifiedBy>s80035896</cp:lastModifiedBy>
  <cp:revision>728</cp:revision>
  <dcterms:created xsi:type="dcterms:W3CDTF">2006-08-16T00:00:00Z</dcterms:created>
  <dcterms:modified xsi:type="dcterms:W3CDTF">2017-03-20T07:56:45Z</dcterms:modified>
</cp:coreProperties>
</file>